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61" r:id="rId4"/>
    <p:sldId id="262" r:id="rId5"/>
    <p:sldId id="993" r:id="rId6"/>
    <p:sldId id="289" r:id="rId7"/>
    <p:sldId id="970" r:id="rId8"/>
    <p:sldId id="971" r:id="rId9"/>
    <p:sldId id="920" r:id="rId10"/>
    <p:sldId id="981" r:id="rId11"/>
    <p:sldId id="269" r:id="rId12"/>
    <p:sldId id="982" r:id="rId13"/>
    <p:sldId id="983" r:id="rId14"/>
    <p:sldId id="984" r:id="rId15"/>
    <p:sldId id="985" r:id="rId16"/>
    <p:sldId id="292" r:id="rId17"/>
    <p:sldId id="986" r:id="rId18"/>
    <p:sldId id="937" r:id="rId19"/>
    <p:sldId id="276" r:id="rId20"/>
    <p:sldId id="992" r:id="rId21"/>
    <p:sldId id="282" r:id="rId22"/>
    <p:sldId id="283" r:id="rId23"/>
    <p:sldId id="284" r:id="rId24"/>
    <p:sldId id="987" r:id="rId25"/>
    <p:sldId id="988" r:id="rId26"/>
    <p:sldId id="989" r:id="rId27"/>
    <p:sldId id="990" r:id="rId28"/>
    <p:sldId id="991" r:id="rId29"/>
    <p:sldId id="960" r:id="rId30"/>
  </p:sldIdLst>
  <p:sldSz cx="12192000" cy="6858000"/>
  <p:notesSz cx="6858000" cy="9144000"/>
  <p:embeddedFontLst>
    <p:embeddedFont>
      <p:font typeface="Public Sans" pitchFamily="2" charset="0"/>
      <p:regular r:id="rId32"/>
      <p:bold r:id="rId33"/>
      <p:italic r:id="rId34"/>
      <p:boldItalic r:id="rId35"/>
    </p:embeddedFont>
    <p:embeddedFont>
      <p:font typeface="Public Sans Black" pitchFamily="2" charset="0"/>
      <p:bold r:id="rId36"/>
      <p:boldItalic r:id="rId37"/>
    </p:embeddedFont>
    <p:embeddedFont>
      <p:font typeface="Public Sans ExtraLight" pitchFamily="2" charset="0"/>
      <p:regular r:id="rId38"/>
      <p:bold r:id="rId39"/>
      <p:italic r:id="rId40"/>
      <p:boldItalic r:id="rId41"/>
    </p:embeddedFont>
    <p:embeddedFont>
      <p:font typeface="Public Sans Light" pitchFamily="2" charset="0"/>
      <p:regular r:id="rId42"/>
      <p:bold r:id="rId43"/>
      <p:italic r:id="rId44"/>
      <p:boldItalic r:id="rId45"/>
    </p:embeddedFont>
    <p:embeddedFont>
      <p:font typeface="Public Sans Medium" pitchFamily="2" charset="0"/>
      <p:regular r:id="rId46"/>
      <p:bold r:id="rId47"/>
      <p:italic r:id="rId48"/>
      <p:boldItalic r:id="rId49"/>
    </p:embeddedFont>
    <p:embeddedFont>
      <p:font typeface="Public Sans SemiBold" pitchFamily="2" charset="0"/>
      <p:regular r:id="rId50"/>
      <p:bold r:id="rId51"/>
      <p:italic r:id="rId52"/>
      <p:boldItalic r:id="rId53"/>
    </p:embeddedFont>
    <p:embeddedFont>
      <p:font typeface="Tw Cen MT" panose="020B0602020104020603" pitchFamily="34" charset="0"/>
      <p:regular r:id="rId54"/>
      <p:bold r:id="rId55"/>
      <p:italic r:id="rId56"/>
      <p:boldItalic r:id="rId5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205">
          <p15:clr>
            <a:srgbClr val="A4A3A4"/>
          </p15:clr>
        </p15:guide>
        <p15:guide id="2" pos="506">
          <p15:clr>
            <a:srgbClr val="A4A3A4"/>
          </p15:clr>
        </p15:guide>
        <p15:guide id="3" pos="1958">
          <p15:clr>
            <a:srgbClr val="A4A3A4"/>
          </p15:clr>
        </p15:guide>
        <p15:guide id="4" orient="horz" pos="2364">
          <p15:clr>
            <a:srgbClr val="A4A3A4"/>
          </p15:clr>
        </p15:guide>
        <p15:guide id="5" pos="370">
          <p15:clr>
            <a:srgbClr val="A4A3A4"/>
          </p15:clr>
        </p15:guide>
        <p15:guide id="6" pos="1663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61" roundtripDataSignature="AMtx7mgpwu03tESh8RZEiiwxBPOSgY+EJ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C39E"/>
    <a:srgbClr val="DBDFD4"/>
    <a:srgbClr val="F3F3EF"/>
    <a:srgbClr val="BAC0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D04D9AD-1C91-4165-89EE-F5BDA3484296}">
  <a:tblStyle styleId="{ED04D9AD-1C91-4165-89EE-F5BDA3484296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F1FA"/>
          </a:solidFill>
        </a:fill>
      </a:tcStyle>
    </a:wholeTbl>
    <a:band1H>
      <a:tcTxStyle b="off" i="off"/>
      <a:tcStyle>
        <a:tcBdr/>
        <a:fill>
          <a:solidFill>
            <a:srgbClr val="CBE2F5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BE2F5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B27ED27E-AE60-4B62-9C2B-947F3B54E379}" styleName="Table_1">
    <a:wholeTbl>
      <a:tcTxStyle b="off" i="off">
        <a:font>
          <a:latin typeface="Public Sans"/>
          <a:ea typeface="Public Sans"/>
          <a:cs typeface="Public Sans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E7E7"/>
          </a:solidFill>
        </a:fill>
      </a:tcStyle>
    </a:wholeTbl>
    <a:band1H>
      <a:tcTxStyle b="off" i="off"/>
      <a:tcStyle>
        <a:tcBdr/>
        <a:fill>
          <a:solidFill>
            <a:srgbClr val="CACBCC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ACBCC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Public Sans"/>
          <a:ea typeface="Public Sans"/>
          <a:cs typeface="Public Sans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Public Sans"/>
          <a:ea typeface="Public Sans"/>
          <a:cs typeface="Public Sans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Public Sans"/>
          <a:ea typeface="Public Sans"/>
          <a:cs typeface="Public Sans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Public Sans"/>
          <a:ea typeface="Public Sans"/>
          <a:cs typeface="Public Sans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69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642" y="108"/>
      </p:cViewPr>
      <p:guideLst>
        <p:guide orient="horz" pos="2205"/>
        <p:guide pos="506"/>
        <p:guide pos="1958"/>
        <p:guide orient="horz" pos="2364"/>
        <p:guide pos="370"/>
        <p:guide pos="16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font" Target="fonts/font16.fntdata"/><Relationship Id="rId50" Type="http://schemas.openxmlformats.org/officeDocument/2006/relationships/font" Target="fonts/font19.fntdata"/><Relationship Id="rId55" Type="http://schemas.openxmlformats.org/officeDocument/2006/relationships/font" Target="fonts/font24.fntdata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3" Type="http://schemas.openxmlformats.org/officeDocument/2006/relationships/font" Target="fonts/font22.fntdata"/><Relationship Id="rId5" Type="http://schemas.openxmlformats.org/officeDocument/2006/relationships/slide" Target="slides/slide4.xml"/><Relationship Id="rId61" Type="http://customschemas.google.com/relationships/presentationmetadata" Target="meta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font" Target="fonts/font17.fntdata"/><Relationship Id="rId56" Type="http://schemas.openxmlformats.org/officeDocument/2006/relationships/font" Target="fonts/font25.fntdata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20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font" Target="fonts/font15.fntdata"/><Relationship Id="rId20" Type="http://schemas.openxmlformats.org/officeDocument/2006/relationships/slide" Target="slides/slide19.xml"/><Relationship Id="rId41" Type="http://schemas.openxmlformats.org/officeDocument/2006/relationships/font" Target="fonts/font10.fntdata"/><Relationship Id="rId54" Type="http://schemas.openxmlformats.org/officeDocument/2006/relationships/font" Target="fonts/font23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49" Type="http://schemas.openxmlformats.org/officeDocument/2006/relationships/font" Target="fonts/font18.fntdata"/><Relationship Id="rId57" Type="http://schemas.openxmlformats.org/officeDocument/2006/relationships/font" Target="fonts/font26.fntdata"/><Relationship Id="rId10" Type="http://schemas.openxmlformats.org/officeDocument/2006/relationships/slide" Target="slides/slide9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3.fntdata"/><Relationship Id="rId52" Type="http://schemas.openxmlformats.org/officeDocument/2006/relationships/font" Target="fonts/font21.fntdata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IE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I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0" name="Google Shape;2030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031" name="Google Shape;203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9" name="Google Shape;203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40" name="Google Shape;204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1" name="Google Shape;2071;g276a1c4e488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72" name="Google Shape;2072;g276a1c4e48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6" name="Google Shape;208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IE"/>
          </a:p>
        </p:txBody>
      </p:sp>
      <p:sp>
        <p:nvSpPr>
          <p:cNvPr id="2087" name="Google Shape;2087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88" name="Google Shape;2088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IE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6">
          <a:extLst>
            <a:ext uri="{FF2B5EF4-FFF2-40B4-BE49-F238E27FC236}">
              <a16:creationId xmlns:a16="http://schemas.microsoft.com/office/drawing/2014/main" id="{F9E5FA86-11A3-90CF-1938-12F06B2CA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7" name="Google Shape;2097;g276a1c4e488_0_18:notes">
            <a:extLst>
              <a:ext uri="{FF2B5EF4-FFF2-40B4-BE49-F238E27FC236}">
                <a16:creationId xmlns:a16="http://schemas.microsoft.com/office/drawing/2014/main" id="{359A4249-F7BA-1E4F-E3C7-9B947B969ED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98" name="Google Shape;2098;g276a1c4e488_0_18:notes">
            <a:extLst>
              <a:ext uri="{FF2B5EF4-FFF2-40B4-BE49-F238E27FC236}">
                <a16:creationId xmlns:a16="http://schemas.microsoft.com/office/drawing/2014/main" id="{14C4B1AA-544F-BE85-1CA2-2C4EE6831FF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279036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2" name="Google Shape;2142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43" name="Google Shape;214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39785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3">
          <a:extLst>
            <a:ext uri="{FF2B5EF4-FFF2-40B4-BE49-F238E27FC236}">
              <a16:creationId xmlns:a16="http://schemas.microsoft.com/office/drawing/2014/main" id="{B8668BD6-B576-8A6A-B6D5-F93A5DA24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4" name="Google Shape;2124;g2b148969348_0_114:notes">
            <a:extLst>
              <a:ext uri="{FF2B5EF4-FFF2-40B4-BE49-F238E27FC236}">
                <a16:creationId xmlns:a16="http://schemas.microsoft.com/office/drawing/2014/main" id="{966CC311-8137-91E6-B670-84AE5A06EB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25" name="Google Shape;2125;g2b148969348_0_114:notes">
            <a:extLst>
              <a:ext uri="{FF2B5EF4-FFF2-40B4-BE49-F238E27FC236}">
                <a16:creationId xmlns:a16="http://schemas.microsoft.com/office/drawing/2014/main" id="{B1B2A7D7-5A51-F185-D241-43B62ACBCC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306469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3">
          <a:extLst>
            <a:ext uri="{FF2B5EF4-FFF2-40B4-BE49-F238E27FC236}">
              <a16:creationId xmlns:a16="http://schemas.microsoft.com/office/drawing/2014/main" id="{64C46DD1-9DFB-A991-B2F6-3E55FE256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4" name="Google Shape;2124;g2b148969348_0_114:notes">
            <a:extLst>
              <a:ext uri="{FF2B5EF4-FFF2-40B4-BE49-F238E27FC236}">
                <a16:creationId xmlns:a16="http://schemas.microsoft.com/office/drawing/2014/main" id="{8AE32E9F-420C-AB39-AE5B-BFC2AF0DA13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25" name="Google Shape;2125;g2b148969348_0_114:notes">
            <a:extLst>
              <a:ext uri="{FF2B5EF4-FFF2-40B4-BE49-F238E27FC236}">
                <a16:creationId xmlns:a16="http://schemas.microsoft.com/office/drawing/2014/main" id="{12C049CE-6617-38A7-703E-246E12AF730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1296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1">
          <a:extLst>
            <a:ext uri="{FF2B5EF4-FFF2-40B4-BE49-F238E27FC236}">
              <a16:creationId xmlns:a16="http://schemas.microsoft.com/office/drawing/2014/main" id="{DCA0338E-59C5-4DCA-528B-7B78FEB24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2" name="Google Shape;2142;g2b148969348_0_187:notes">
            <a:extLst>
              <a:ext uri="{FF2B5EF4-FFF2-40B4-BE49-F238E27FC236}">
                <a16:creationId xmlns:a16="http://schemas.microsoft.com/office/drawing/2014/main" id="{F216890D-9346-0EE4-11A2-E3A7F74D01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3" name="Google Shape;2143;g2b148969348_0_187:notes">
            <a:extLst>
              <a:ext uri="{FF2B5EF4-FFF2-40B4-BE49-F238E27FC236}">
                <a16:creationId xmlns:a16="http://schemas.microsoft.com/office/drawing/2014/main" id="{7B88D8C1-5B83-C6E6-CC6A-7C58F1E2081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4256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2" name="Google Shape;2142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43" name="Google Shape;214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3">
          <a:extLst>
            <a:ext uri="{FF2B5EF4-FFF2-40B4-BE49-F238E27FC236}">
              <a16:creationId xmlns:a16="http://schemas.microsoft.com/office/drawing/2014/main" id="{07549406-C358-10B5-522C-ADE7FCF49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4" name="Google Shape;2124;g2b148969348_0_114:notes">
            <a:extLst>
              <a:ext uri="{FF2B5EF4-FFF2-40B4-BE49-F238E27FC236}">
                <a16:creationId xmlns:a16="http://schemas.microsoft.com/office/drawing/2014/main" id="{80E2E4FC-68C3-7BCA-4F92-1F3722D76EE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25" name="Google Shape;2125;g2b148969348_0_114:notes">
            <a:extLst>
              <a:ext uri="{FF2B5EF4-FFF2-40B4-BE49-F238E27FC236}">
                <a16:creationId xmlns:a16="http://schemas.microsoft.com/office/drawing/2014/main" id="{BEEFB60E-897A-BFE3-EFAD-BF481948C00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0373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1">
          <a:extLst>
            <a:ext uri="{FF2B5EF4-FFF2-40B4-BE49-F238E27FC236}">
              <a16:creationId xmlns:a16="http://schemas.microsoft.com/office/drawing/2014/main" id="{AFA8AEC5-E936-F032-D5C0-0AF0C83F9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2" name="Google Shape;2142;g2b148969348_0_187:notes">
            <a:extLst>
              <a:ext uri="{FF2B5EF4-FFF2-40B4-BE49-F238E27FC236}">
                <a16:creationId xmlns:a16="http://schemas.microsoft.com/office/drawing/2014/main" id="{E226E9D2-1ACD-B642-F0EC-8B88947EC66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3" name="Google Shape;2143;g2b148969348_0_187:notes">
            <a:extLst>
              <a:ext uri="{FF2B5EF4-FFF2-40B4-BE49-F238E27FC236}">
                <a16:creationId xmlns:a16="http://schemas.microsoft.com/office/drawing/2014/main" id="{85BD5F1E-0D90-C59B-ADF0-A52B15C6795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4974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2" name="Google Shape;2142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43" name="Google Shape;214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574353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3">
          <a:extLst>
            <a:ext uri="{FF2B5EF4-FFF2-40B4-BE49-F238E27FC236}">
              <a16:creationId xmlns:a16="http://schemas.microsoft.com/office/drawing/2014/main" id="{5CBCC5BB-3E5A-6BB3-02C2-4E3C81817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4" name="Google Shape;2124;g2b148969348_0_114:notes">
            <a:extLst>
              <a:ext uri="{FF2B5EF4-FFF2-40B4-BE49-F238E27FC236}">
                <a16:creationId xmlns:a16="http://schemas.microsoft.com/office/drawing/2014/main" id="{65FD1006-6501-A7F5-0899-C0E666A1741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25" name="Google Shape;2125;g2b148969348_0_114:notes">
            <a:extLst>
              <a:ext uri="{FF2B5EF4-FFF2-40B4-BE49-F238E27FC236}">
                <a16:creationId xmlns:a16="http://schemas.microsoft.com/office/drawing/2014/main" id="{701ABC26-78FC-BC5E-79A3-830EFCB6582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765180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2" name="Google Shape;2202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03" name="Google Shape;220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412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4" name="Google Shape;2254;g2b1c0db4310_0_1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55" name="Google Shape;2255;g2b1c0db4310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0" name="Google Shape;2260;g2b1c0db4310_0_1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IE"/>
          </a:p>
        </p:txBody>
      </p:sp>
      <p:sp>
        <p:nvSpPr>
          <p:cNvPr id="2261" name="Google Shape;2261;g2b1c0db4310_0_1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262" name="Google Shape;2262;g2b1c0db4310_0_17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IE"/>
              <a:t>22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1" name="Google Shape;2271;g276a1c4e488_0_6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272" name="Google Shape;2272;g276a1c4e488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1">
          <a:extLst>
            <a:ext uri="{FF2B5EF4-FFF2-40B4-BE49-F238E27FC236}">
              <a16:creationId xmlns:a16="http://schemas.microsoft.com/office/drawing/2014/main" id="{D64858A3-B439-712D-F4DE-2A8B93DB8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2" name="Google Shape;2272;g2b1c0db4310_0_480:notes">
            <a:extLst>
              <a:ext uri="{FF2B5EF4-FFF2-40B4-BE49-F238E27FC236}">
                <a16:creationId xmlns:a16="http://schemas.microsoft.com/office/drawing/2014/main" id="{FC5A76C2-830C-809A-B952-B0BEA977CE8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73" name="Google Shape;2273;g2b1c0db4310_0_480:notes">
            <a:extLst>
              <a:ext uri="{FF2B5EF4-FFF2-40B4-BE49-F238E27FC236}">
                <a16:creationId xmlns:a16="http://schemas.microsoft.com/office/drawing/2014/main" id="{11C2E3D0-4D8A-37F7-E3B8-FE94500327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8990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1">
          <a:extLst>
            <a:ext uri="{FF2B5EF4-FFF2-40B4-BE49-F238E27FC236}">
              <a16:creationId xmlns:a16="http://schemas.microsoft.com/office/drawing/2014/main" id="{13EF4493-FAC9-FADA-DE69-3017323F9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2" name="Google Shape;2272;g2b1c0db4310_0_480:notes">
            <a:extLst>
              <a:ext uri="{FF2B5EF4-FFF2-40B4-BE49-F238E27FC236}">
                <a16:creationId xmlns:a16="http://schemas.microsoft.com/office/drawing/2014/main" id="{D005B333-3ED6-006D-8FFE-7471D899D0A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73" name="Google Shape;2273;g2b1c0db4310_0_480:notes">
            <a:extLst>
              <a:ext uri="{FF2B5EF4-FFF2-40B4-BE49-F238E27FC236}">
                <a16:creationId xmlns:a16="http://schemas.microsoft.com/office/drawing/2014/main" id="{433A5FCE-D45F-9040-5833-C40DEE6C077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2708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1">
          <a:extLst>
            <a:ext uri="{FF2B5EF4-FFF2-40B4-BE49-F238E27FC236}">
              <a16:creationId xmlns:a16="http://schemas.microsoft.com/office/drawing/2014/main" id="{21545368-9C80-0B9D-9EC3-8E9AD8571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2" name="Google Shape;2272;g2b1c0db4310_0_480:notes">
            <a:extLst>
              <a:ext uri="{FF2B5EF4-FFF2-40B4-BE49-F238E27FC236}">
                <a16:creationId xmlns:a16="http://schemas.microsoft.com/office/drawing/2014/main" id="{EC01ED56-F563-A6D4-9E91-CAB50642DF1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73" name="Google Shape;2273;g2b1c0db4310_0_480:notes">
            <a:extLst>
              <a:ext uri="{FF2B5EF4-FFF2-40B4-BE49-F238E27FC236}">
                <a16:creationId xmlns:a16="http://schemas.microsoft.com/office/drawing/2014/main" id="{CA0D3F3F-99EB-9632-04DB-07D68AA8CE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4072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1">
          <a:extLst>
            <a:ext uri="{FF2B5EF4-FFF2-40B4-BE49-F238E27FC236}">
              <a16:creationId xmlns:a16="http://schemas.microsoft.com/office/drawing/2014/main" id="{CB7E291E-215E-ADD7-A2CE-4A230F4DB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2" name="Google Shape;2272;g2b1c0db4310_0_480:notes">
            <a:extLst>
              <a:ext uri="{FF2B5EF4-FFF2-40B4-BE49-F238E27FC236}">
                <a16:creationId xmlns:a16="http://schemas.microsoft.com/office/drawing/2014/main" id="{177BC716-9380-73FD-3E61-0657FC9DDD5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73" name="Google Shape;2273;g2b1c0db4310_0_480:notes">
            <a:extLst>
              <a:ext uri="{FF2B5EF4-FFF2-40B4-BE49-F238E27FC236}">
                <a16:creationId xmlns:a16="http://schemas.microsoft.com/office/drawing/2014/main" id="{302758E8-9A75-3B6A-E1EC-F0AFC4C4418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257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1">
          <a:extLst>
            <a:ext uri="{FF2B5EF4-FFF2-40B4-BE49-F238E27FC236}">
              <a16:creationId xmlns:a16="http://schemas.microsoft.com/office/drawing/2014/main" id="{DAD2A553-94E6-F30B-C563-623D5C0B5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2" name="Google Shape;2272;g2b1c0db4310_0_480:notes">
            <a:extLst>
              <a:ext uri="{FF2B5EF4-FFF2-40B4-BE49-F238E27FC236}">
                <a16:creationId xmlns:a16="http://schemas.microsoft.com/office/drawing/2014/main" id="{3FD2F23E-26DC-0023-A663-7210194E87B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73" name="Google Shape;2273;g2b1c0db4310_0_480:notes">
            <a:extLst>
              <a:ext uri="{FF2B5EF4-FFF2-40B4-BE49-F238E27FC236}">
                <a16:creationId xmlns:a16="http://schemas.microsoft.com/office/drawing/2014/main" id="{416DC9DD-E11C-68B0-35A0-A7FD63FF838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6695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1">
          <a:extLst>
            <a:ext uri="{FF2B5EF4-FFF2-40B4-BE49-F238E27FC236}">
              <a16:creationId xmlns:a16="http://schemas.microsoft.com/office/drawing/2014/main" id="{D20EE60A-CE25-0557-1F9D-85199E809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2" name="Google Shape;2272;g2b1c0db4310_0_480:notes">
            <a:extLst>
              <a:ext uri="{FF2B5EF4-FFF2-40B4-BE49-F238E27FC236}">
                <a16:creationId xmlns:a16="http://schemas.microsoft.com/office/drawing/2014/main" id="{5D760914-CA2E-489D-AD56-06AF3D7111D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73" name="Google Shape;2273;g2b1c0db4310_0_480:notes">
            <a:extLst>
              <a:ext uri="{FF2B5EF4-FFF2-40B4-BE49-F238E27FC236}">
                <a16:creationId xmlns:a16="http://schemas.microsoft.com/office/drawing/2014/main" id="{A4BEB20F-DC87-9EF7-EBE5-951BAF1A5F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345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3">
  <p:cSld name="Title Slide 3">
    <p:bg>
      <p:bgPr>
        <a:solidFill>
          <a:schemeClr val="accen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5"/>
          <p:cNvSpPr/>
          <p:nvPr/>
        </p:nvSpPr>
        <p:spPr>
          <a:xfrm>
            <a:off x="8718653" y="0"/>
            <a:ext cx="348831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</p:txBody>
      </p:sp>
      <p:pic>
        <p:nvPicPr>
          <p:cNvPr id="17" name="Google Shape;17;p65"/>
          <p:cNvPicPr preferRelativeResize="0"/>
          <p:nvPr/>
        </p:nvPicPr>
        <p:blipFill rotWithShape="1">
          <a:blip r:embed="rId2">
            <a:alphaModFix amt="40000"/>
          </a:blip>
          <a:srcRect/>
          <a:stretch/>
        </p:blipFill>
        <p:spPr>
          <a:xfrm>
            <a:off x="6814443" y="482875"/>
            <a:ext cx="4440307" cy="4440307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65"/>
          <p:cNvSpPr txBox="1">
            <a:spLocks noGrp="1"/>
          </p:cNvSpPr>
          <p:nvPr>
            <p:ph type="ctrTitle"/>
          </p:nvPr>
        </p:nvSpPr>
        <p:spPr>
          <a:xfrm>
            <a:off x="822636" y="1963875"/>
            <a:ext cx="5484398" cy="3151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t" anchorCtr="0">
            <a:noAutofit/>
          </a:bodyPr>
          <a:lstStyle>
            <a:lvl1pPr lv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00"/>
              <a:buFont typeface="Public Sans Light"/>
              <a:buNone/>
              <a:defRPr sz="4700">
                <a:solidFill>
                  <a:schemeClr val="lt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65"/>
          <p:cNvSpPr txBox="1">
            <a:spLocks noGrp="1"/>
          </p:cNvSpPr>
          <p:nvPr>
            <p:ph type="dt" idx="10"/>
          </p:nvPr>
        </p:nvSpPr>
        <p:spPr>
          <a:xfrm>
            <a:off x="745435" y="699908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65"/>
          <p:cNvSpPr txBox="1">
            <a:spLocks noGrp="1"/>
          </p:cNvSpPr>
          <p:nvPr>
            <p:ph type="sldNum" idx="12"/>
          </p:nvPr>
        </p:nvSpPr>
        <p:spPr>
          <a:xfrm>
            <a:off x="342900" y="6591107"/>
            <a:ext cx="892175" cy="157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pic>
        <p:nvPicPr>
          <p:cNvPr id="21" name="Google Shape;21;p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5545" y="1919746"/>
            <a:ext cx="1674455" cy="1660021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65"/>
          <p:cNvSpPr txBox="1">
            <a:spLocks noGrp="1"/>
          </p:cNvSpPr>
          <p:nvPr>
            <p:ph type="ftr" idx="11"/>
          </p:nvPr>
        </p:nvSpPr>
        <p:spPr>
          <a:xfrm>
            <a:off x="1306513" y="6591107"/>
            <a:ext cx="3001327" cy="153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rgbClr val="A5A5A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3" name="Google Shape;23;p65" descr="A person in a white coat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 b="12216"/>
          <a:stretch/>
        </p:blipFill>
        <p:spPr>
          <a:xfrm>
            <a:off x="6625246" y="162560"/>
            <a:ext cx="4744118" cy="6695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6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462808" y="1675068"/>
            <a:ext cx="1941703" cy="2546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ey Content Silo 3">
  <p:cSld name="Key Content Silo 3">
    <p:bg>
      <p:bgPr>
        <a:solidFill>
          <a:schemeClr val="lt1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6"/>
          <p:cNvSpPr>
            <a:spLocks noGrp="1"/>
          </p:cNvSpPr>
          <p:nvPr>
            <p:ph type="pic" idx="2"/>
          </p:nvPr>
        </p:nvSpPr>
        <p:spPr>
          <a:xfrm>
            <a:off x="5645888" y="0"/>
            <a:ext cx="6546111" cy="685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IE"/>
          </a:p>
        </p:txBody>
      </p:sp>
      <p:sp>
        <p:nvSpPr>
          <p:cNvPr id="27" name="Google Shape;27;p66"/>
          <p:cNvSpPr/>
          <p:nvPr/>
        </p:nvSpPr>
        <p:spPr>
          <a:xfrm>
            <a:off x="5645888" y="0"/>
            <a:ext cx="128676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</p:txBody>
      </p:sp>
      <p:sp>
        <p:nvSpPr>
          <p:cNvPr id="28" name="Google Shape;28;p66"/>
          <p:cNvSpPr/>
          <p:nvPr/>
        </p:nvSpPr>
        <p:spPr>
          <a:xfrm>
            <a:off x="6915460" y="0"/>
            <a:ext cx="527654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</p:txBody>
      </p:sp>
      <p:pic>
        <p:nvPicPr>
          <p:cNvPr id="29" name="Google Shape;29;p6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013874" y="361120"/>
            <a:ext cx="3055248" cy="6214545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66"/>
          <p:cNvSpPr txBox="1">
            <a:spLocks noGrp="1"/>
          </p:cNvSpPr>
          <p:nvPr>
            <p:ph type="dt" idx="10"/>
          </p:nvPr>
        </p:nvSpPr>
        <p:spPr>
          <a:xfrm>
            <a:off x="745435" y="699908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6"/>
          <p:cNvSpPr txBox="1">
            <a:spLocks noGrp="1"/>
          </p:cNvSpPr>
          <p:nvPr>
            <p:ph type="sldNum" idx="12"/>
          </p:nvPr>
        </p:nvSpPr>
        <p:spPr>
          <a:xfrm>
            <a:off x="342900" y="6591107"/>
            <a:ext cx="892175" cy="157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pic>
        <p:nvPicPr>
          <p:cNvPr id="32" name="Google Shape;32;p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9913" y="2020956"/>
            <a:ext cx="1661295" cy="1656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6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1168" y="2015976"/>
            <a:ext cx="1661295" cy="1666083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66"/>
          <p:cNvSpPr txBox="1">
            <a:spLocks noGrp="1"/>
          </p:cNvSpPr>
          <p:nvPr>
            <p:ph type="body" idx="1"/>
          </p:nvPr>
        </p:nvSpPr>
        <p:spPr>
          <a:xfrm>
            <a:off x="778024" y="2127137"/>
            <a:ext cx="3923905" cy="4060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Public Sans SemiBold"/>
              <a:buNone/>
              <a:defRPr sz="4700">
                <a:latin typeface="Public Sans SemiBold"/>
                <a:ea typeface="Public Sans SemiBold"/>
                <a:cs typeface="Public Sans SemiBold"/>
                <a:sym typeface="Public Sans SemiBold"/>
              </a:defRPr>
            </a:lvl1pPr>
            <a:lvl2pPr marL="914400" lvl="1" indent="-228600" algn="l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marL="1371600" lvl="2" indent="-2286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3429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2286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66"/>
          <p:cNvSpPr txBox="1">
            <a:spLocks noGrp="1"/>
          </p:cNvSpPr>
          <p:nvPr>
            <p:ph type="ftr" idx="11"/>
          </p:nvPr>
        </p:nvSpPr>
        <p:spPr>
          <a:xfrm>
            <a:off x="1306513" y="6591107"/>
            <a:ext cx="3001327" cy="153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rgbClr val="A5A5A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o Slide, Circles 2">
  <p:cSld name="Bio Slide, Circles 2">
    <p:bg>
      <p:bgPr>
        <a:solidFill>
          <a:schemeClr val="lt1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8"/>
          <p:cNvSpPr txBox="1">
            <a:spLocks noGrp="1"/>
          </p:cNvSpPr>
          <p:nvPr>
            <p:ph type="title"/>
          </p:nvPr>
        </p:nvSpPr>
        <p:spPr>
          <a:xfrm>
            <a:off x="533399" y="342900"/>
            <a:ext cx="11117263" cy="710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8"/>
          <p:cNvSpPr txBox="1">
            <a:spLocks noGrp="1"/>
          </p:cNvSpPr>
          <p:nvPr>
            <p:ph type="dt" idx="10"/>
          </p:nvPr>
        </p:nvSpPr>
        <p:spPr>
          <a:xfrm>
            <a:off x="745435" y="699908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8"/>
          <p:cNvSpPr txBox="1">
            <a:spLocks noGrp="1"/>
          </p:cNvSpPr>
          <p:nvPr>
            <p:ph type="sldNum" idx="12"/>
          </p:nvPr>
        </p:nvSpPr>
        <p:spPr>
          <a:xfrm>
            <a:off x="342900" y="6591107"/>
            <a:ext cx="892175" cy="157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sp>
        <p:nvSpPr>
          <p:cNvPr id="47" name="Google Shape;47;p68"/>
          <p:cNvSpPr>
            <a:spLocks noGrp="1"/>
          </p:cNvSpPr>
          <p:nvPr>
            <p:ph type="pic" idx="2"/>
          </p:nvPr>
        </p:nvSpPr>
        <p:spPr>
          <a:xfrm>
            <a:off x="342900" y="1537954"/>
            <a:ext cx="1565644" cy="156564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en-IE"/>
          </a:p>
        </p:txBody>
      </p:sp>
      <p:sp>
        <p:nvSpPr>
          <p:cNvPr id="48" name="Google Shape;48;p68"/>
          <p:cNvSpPr txBox="1">
            <a:spLocks noGrp="1"/>
          </p:cNvSpPr>
          <p:nvPr>
            <p:ph type="body" idx="1"/>
          </p:nvPr>
        </p:nvSpPr>
        <p:spPr>
          <a:xfrm>
            <a:off x="407881" y="3264197"/>
            <a:ext cx="2181148" cy="749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ublic Sans SemiBold"/>
              <a:buNone/>
              <a:defRPr sz="1400">
                <a:latin typeface="Public Sans SemiBold"/>
                <a:ea typeface="Public Sans SemiBold"/>
                <a:cs typeface="Public Sans SemiBold"/>
                <a:sym typeface="Public Sans SemiBold"/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100"/>
              <a:buNone/>
              <a:defRPr sz="1100" cap="none">
                <a:solidFill>
                  <a:schemeClr val="accent4"/>
                </a:solidFill>
                <a:latin typeface="Public Sans SemiBold"/>
                <a:ea typeface="Public Sans SemiBold"/>
                <a:cs typeface="Public Sans SemiBold"/>
                <a:sym typeface="Public Sans SemiBold"/>
              </a:defRPr>
            </a:lvl2pPr>
            <a:lvl3pPr marL="1371600" lvl="2" indent="-228600" algn="l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ublic Sans Light"/>
              <a:buNone/>
              <a:defRPr>
                <a:solidFill>
                  <a:schemeClr val="accent3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68"/>
          <p:cNvSpPr>
            <a:spLocks noGrp="1"/>
          </p:cNvSpPr>
          <p:nvPr>
            <p:ph type="pic" idx="3"/>
          </p:nvPr>
        </p:nvSpPr>
        <p:spPr>
          <a:xfrm>
            <a:off x="2750722" y="1540456"/>
            <a:ext cx="1565644" cy="156564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en-IE"/>
          </a:p>
        </p:txBody>
      </p:sp>
      <p:sp>
        <p:nvSpPr>
          <p:cNvPr id="50" name="Google Shape;50;p68"/>
          <p:cNvSpPr txBox="1">
            <a:spLocks noGrp="1"/>
          </p:cNvSpPr>
          <p:nvPr>
            <p:ph type="body" idx="4"/>
          </p:nvPr>
        </p:nvSpPr>
        <p:spPr>
          <a:xfrm>
            <a:off x="2815703" y="3266699"/>
            <a:ext cx="2181148" cy="749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ublic Sans SemiBold"/>
              <a:buNone/>
              <a:defRPr sz="1400">
                <a:latin typeface="Public Sans SemiBold"/>
                <a:ea typeface="Public Sans SemiBold"/>
                <a:cs typeface="Public Sans SemiBold"/>
                <a:sym typeface="Public Sans SemiBold"/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100"/>
              <a:buNone/>
              <a:defRPr sz="1100" cap="none">
                <a:solidFill>
                  <a:schemeClr val="accent4"/>
                </a:solidFill>
                <a:latin typeface="Public Sans SemiBold"/>
                <a:ea typeface="Public Sans SemiBold"/>
                <a:cs typeface="Public Sans SemiBold"/>
                <a:sym typeface="Public Sans SemiBold"/>
              </a:defRPr>
            </a:lvl2pPr>
            <a:lvl3pPr marL="1371600" lvl="2" indent="-228600" algn="l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ublic Sans Light"/>
              <a:buNone/>
              <a:defRPr>
                <a:solidFill>
                  <a:schemeClr val="accent3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68"/>
          <p:cNvSpPr>
            <a:spLocks noGrp="1"/>
          </p:cNvSpPr>
          <p:nvPr>
            <p:ph type="pic" idx="5"/>
          </p:nvPr>
        </p:nvSpPr>
        <p:spPr>
          <a:xfrm>
            <a:off x="5158544" y="1537954"/>
            <a:ext cx="1565644" cy="156564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en-IE"/>
          </a:p>
        </p:txBody>
      </p:sp>
      <p:sp>
        <p:nvSpPr>
          <p:cNvPr id="52" name="Google Shape;52;p68"/>
          <p:cNvSpPr txBox="1">
            <a:spLocks noGrp="1"/>
          </p:cNvSpPr>
          <p:nvPr>
            <p:ph type="body" idx="6"/>
          </p:nvPr>
        </p:nvSpPr>
        <p:spPr>
          <a:xfrm>
            <a:off x="5223525" y="3264197"/>
            <a:ext cx="2181148" cy="749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ublic Sans SemiBold"/>
              <a:buNone/>
              <a:defRPr sz="1400">
                <a:latin typeface="Public Sans SemiBold"/>
                <a:ea typeface="Public Sans SemiBold"/>
                <a:cs typeface="Public Sans SemiBold"/>
                <a:sym typeface="Public Sans SemiBold"/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100"/>
              <a:buNone/>
              <a:defRPr sz="1100" cap="none">
                <a:solidFill>
                  <a:schemeClr val="accent4"/>
                </a:solidFill>
                <a:latin typeface="Public Sans SemiBold"/>
                <a:ea typeface="Public Sans SemiBold"/>
                <a:cs typeface="Public Sans SemiBold"/>
                <a:sym typeface="Public Sans SemiBold"/>
              </a:defRPr>
            </a:lvl2pPr>
            <a:lvl3pPr marL="1371600" lvl="2" indent="-228600" algn="l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ublic Sans Light"/>
              <a:buNone/>
              <a:defRPr>
                <a:solidFill>
                  <a:schemeClr val="accent3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68"/>
          <p:cNvSpPr>
            <a:spLocks noGrp="1"/>
          </p:cNvSpPr>
          <p:nvPr>
            <p:ph type="pic" idx="7"/>
          </p:nvPr>
        </p:nvSpPr>
        <p:spPr>
          <a:xfrm>
            <a:off x="7566366" y="1536700"/>
            <a:ext cx="1565644" cy="156564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en-IE"/>
          </a:p>
        </p:txBody>
      </p:sp>
      <p:sp>
        <p:nvSpPr>
          <p:cNvPr id="54" name="Google Shape;54;p68"/>
          <p:cNvSpPr txBox="1">
            <a:spLocks noGrp="1"/>
          </p:cNvSpPr>
          <p:nvPr>
            <p:ph type="body" idx="8"/>
          </p:nvPr>
        </p:nvSpPr>
        <p:spPr>
          <a:xfrm>
            <a:off x="7631347" y="3262943"/>
            <a:ext cx="2181148" cy="749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ublic Sans SemiBold"/>
              <a:buNone/>
              <a:defRPr sz="1400">
                <a:latin typeface="Public Sans SemiBold"/>
                <a:ea typeface="Public Sans SemiBold"/>
                <a:cs typeface="Public Sans SemiBold"/>
                <a:sym typeface="Public Sans SemiBold"/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100"/>
              <a:buNone/>
              <a:defRPr sz="1100" cap="none">
                <a:solidFill>
                  <a:schemeClr val="accent4"/>
                </a:solidFill>
                <a:latin typeface="Public Sans SemiBold"/>
                <a:ea typeface="Public Sans SemiBold"/>
                <a:cs typeface="Public Sans SemiBold"/>
                <a:sym typeface="Public Sans SemiBold"/>
              </a:defRPr>
            </a:lvl2pPr>
            <a:lvl3pPr marL="1371600" lvl="2" indent="-228600" algn="l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ublic Sans Light"/>
              <a:buNone/>
              <a:defRPr>
                <a:solidFill>
                  <a:schemeClr val="accent3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68"/>
          <p:cNvSpPr>
            <a:spLocks noGrp="1"/>
          </p:cNvSpPr>
          <p:nvPr>
            <p:ph type="pic" idx="9"/>
          </p:nvPr>
        </p:nvSpPr>
        <p:spPr>
          <a:xfrm>
            <a:off x="9974190" y="1536700"/>
            <a:ext cx="1565644" cy="156564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en-IE"/>
          </a:p>
        </p:txBody>
      </p:sp>
      <p:sp>
        <p:nvSpPr>
          <p:cNvPr id="56" name="Google Shape;56;p68"/>
          <p:cNvSpPr txBox="1">
            <a:spLocks noGrp="1"/>
          </p:cNvSpPr>
          <p:nvPr>
            <p:ph type="body" idx="13"/>
          </p:nvPr>
        </p:nvSpPr>
        <p:spPr>
          <a:xfrm>
            <a:off x="10039171" y="3262943"/>
            <a:ext cx="2181148" cy="749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ublic Sans SemiBold"/>
              <a:buNone/>
              <a:defRPr sz="1400">
                <a:latin typeface="Public Sans SemiBold"/>
                <a:ea typeface="Public Sans SemiBold"/>
                <a:cs typeface="Public Sans SemiBold"/>
                <a:sym typeface="Public Sans SemiBold"/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100"/>
              <a:buNone/>
              <a:defRPr sz="1100" cap="none">
                <a:solidFill>
                  <a:schemeClr val="accent4"/>
                </a:solidFill>
                <a:latin typeface="Public Sans SemiBold"/>
                <a:ea typeface="Public Sans SemiBold"/>
                <a:cs typeface="Public Sans SemiBold"/>
                <a:sym typeface="Public Sans SemiBold"/>
              </a:defRPr>
            </a:lvl2pPr>
            <a:lvl3pPr marL="1371600" lvl="2" indent="-228600" algn="l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ublic Sans Light"/>
              <a:buNone/>
              <a:defRPr>
                <a:solidFill>
                  <a:schemeClr val="accent3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68"/>
          <p:cNvSpPr>
            <a:spLocks noGrp="1"/>
          </p:cNvSpPr>
          <p:nvPr>
            <p:ph type="pic" idx="14"/>
          </p:nvPr>
        </p:nvSpPr>
        <p:spPr>
          <a:xfrm>
            <a:off x="342900" y="4064354"/>
            <a:ext cx="1565644" cy="156564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en-IE"/>
          </a:p>
        </p:txBody>
      </p:sp>
      <p:sp>
        <p:nvSpPr>
          <p:cNvPr id="58" name="Google Shape;58;p68"/>
          <p:cNvSpPr txBox="1">
            <a:spLocks noGrp="1"/>
          </p:cNvSpPr>
          <p:nvPr>
            <p:ph type="body" idx="15"/>
          </p:nvPr>
        </p:nvSpPr>
        <p:spPr>
          <a:xfrm>
            <a:off x="407881" y="5790597"/>
            <a:ext cx="2181148" cy="749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ublic Sans SemiBold"/>
              <a:buNone/>
              <a:defRPr sz="1400">
                <a:latin typeface="Public Sans SemiBold"/>
                <a:ea typeface="Public Sans SemiBold"/>
                <a:cs typeface="Public Sans SemiBold"/>
                <a:sym typeface="Public Sans SemiBold"/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100"/>
              <a:buNone/>
              <a:defRPr sz="1100" cap="none">
                <a:solidFill>
                  <a:schemeClr val="accent4"/>
                </a:solidFill>
                <a:latin typeface="Public Sans SemiBold"/>
                <a:ea typeface="Public Sans SemiBold"/>
                <a:cs typeface="Public Sans SemiBold"/>
                <a:sym typeface="Public Sans SemiBold"/>
              </a:defRPr>
            </a:lvl2pPr>
            <a:lvl3pPr marL="1371600" lvl="2" indent="-228600" algn="l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ublic Sans Light"/>
              <a:buNone/>
              <a:defRPr>
                <a:solidFill>
                  <a:schemeClr val="accent3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68"/>
          <p:cNvSpPr>
            <a:spLocks noGrp="1"/>
          </p:cNvSpPr>
          <p:nvPr>
            <p:ph type="pic" idx="16"/>
          </p:nvPr>
        </p:nvSpPr>
        <p:spPr>
          <a:xfrm>
            <a:off x="2750722" y="4066856"/>
            <a:ext cx="1565644" cy="156564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en-IE"/>
          </a:p>
        </p:txBody>
      </p:sp>
      <p:sp>
        <p:nvSpPr>
          <p:cNvPr id="60" name="Google Shape;60;p68"/>
          <p:cNvSpPr txBox="1">
            <a:spLocks noGrp="1"/>
          </p:cNvSpPr>
          <p:nvPr>
            <p:ph type="body" idx="17"/>
          </p:nvPr>
        </p:nvSpPr>
        <p:spPr>
          <a:xfrm>
            <a:off x="2815703" y="5793099"/>
            <a:ext cx="2181148" cy="749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ublic Sans SemiBold"/>
              <a:buNone/>
              <a:defRPr sz="1400">
                <a:latin typeface="Public Sans SemiBold"/>
                <a:ea typeface="Public Sans SemiBold"/>
                <a:cs typeface="Public Sans SemiBold"/>
                <a:sym typeface="Public Sans SemiBold"/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100"/>
              <a:buNone/>
              <a:defRPr sz="1100" cap="none">
                <a:solidFill>
                  <a:schemeClr val="accent4"/>
                </a:solidFill>
                <a:latin typeface="Public Sans SemiBold"/>
                <a:ea typeface="Public Sans SemiBold"/>
                <a:cs typeface="Public Sans SemiBold"/>
                <a:sym typeface="Public Sans SemiBold"/>
              </a:defRPr>
            </a:lvl2pPr>
            <a:lvl3pPr marL="1371600" lvl="2" indent="-228600" algn="l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ublic Sans Light"/>
              <a:buNone/>
              <a:defRPr>
                <a:solidFill>
                  <a:schemeClr val="accent3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68"/>
          <p:cNvSpPr>
            <a:spLocks noGrp="1"/>
          </p:cNvSpPr>
          <p:nvPr>
            <p:ph type="pic" idx="18"/>
          </p:nvPr>
        </p:nvSpPr>
        <p:spPr>
          <a:xfrm>
            <a:off x="5158544" y="4064354"/>
            <a:ext cx="1565644" cy="156564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en-IE"/>
          </a:p>
        </p:txBody>
      </p:sp>
      <p:sp>
        <p:nvSpPr>
          <p:cNvPr id="62" name="Google Shape;62;p68"/>
          <p:cNvSpPr txBox="1">
            <a:spLocks noGrp="1"/>
          </p:cNvSpPr>
          <p:nvPr>
            <p:ph type="body" idx="19"/>
          </p:nvPr>
        </p:nvSpPr>
        <p:spPr>
          <a:xfrm>
            <a:off x="5223525" y="5790597"/>
            <a:ext cx="2181148" cy="749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ublic Sans SemiBold"/>
              <a:buNone/>
              <a:defRPr sz="1400">
                <a:latin typeface="Public Sans SemiBold"/>
                <a:ea typeface="Public Sans SemiBold"/>
                <a:cs typeface="Public Sans SemiBold"/>
                <a:sym typeface="Public Sans SemiBold"/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100"/>
              <a:buNone/>
              <a:defRPr sz="1100" cap="none">
                <a:solidFill>
                  <a:schemeClr val="accent4"/>
                </a:solidFill>
                <a:latin typeface="Public Sans SemiBold"/>
                <a:ea typeface="Public Sans SemiBold"/>
                <a:cs typeface="Public Sans SemiBold"/>
                <a:sym typeface="Public Sans SemiBold"/>
              </a:defRPr>
            </a:lvl2pPr>
            <a:lvl3pPr marL="1371600" lvl="2" indent="-228600" algn="l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ublic Sans Light"/>
              <a:buNone/>
              <a:defRPr>
                <a:solidFill>
                  <a:schemeClr val="accent3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68"/>
          <p:cNvSpPr>
            <a:spLocks noGrp="1"/>
          </p:cNvSpPr>
          <p:nvPr>
            <p:ph type="pic" idx="20"/>
          </p:nvPr>
        </p:nvSpPr>
        <p:spPr>
          <a:xfrm>
            <a:off x="7566366" y="4063100"/>
            <a:ext cx="1565644" cy="156564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en-IE"/>
          </a:p>
        </p:txBody>
      </p:sp>
      <p:sp>
        <p:nvSpPr>
          <p:cNvPr id="64" name="Google Shape;64;p68"/>
          <p:cNvSpPr txBox="1">
            <a:spLocks noGrp="1"/>
          </p:cNvSpPr>
          <p:nvPr>
            <p:ph type="body" idx="21"/>
          </p:nvPr>
        </p:nvSpPr>
        <p:spPr>
          <a:xfrm>
            <a:off x="7631347" y="5789343"/>
            <a:ext cx="2181148" cy="749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ublic Sans SemiBold"/>
              <a:buNone/>
              <a:defRPr sz="1400">
                <a:latin typeface="Public Sans SemiBold"/>
                <a:ea typeface="Public Sans SemiBold"/>
                <a:cs typeface="Public Sans SemiBold"/>
                <a:sym typeface="Public Sans SemiBold"/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100"/>
              <a:buNone/>
              <a:defRPr sz="1100" cap="none">
                <a:solidFill>
                  <a:schemeClr val="accent4"/>
                </a:solidFill>
                <a:latin typeface="Public Sans SemiBold"/>
                <a:ea typeface="Public Sans SemiBold"/>
                <a:cs typeface="Public Sans SemiBold"/>
                <a:sym typeface="Public Sans SemiBold"/>
              </a:defRPr>
            </a:lvl2pPr>
            <a:lvl3pPr marL="1371600" lvl="2" indent="-228600" algn="l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ublic Sans Light"/>
              <a:buNone/>
              <a:defRPr>
                <a:solidFill>
                  <a:schemeClr val="accent3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68"/>
          <p:cNvSpPr>
            <a:spLocks noGrp="1"/>
          </p:cNvSpPr>
          <p:nvPr>
            <p:ph type="pic" idx="22"/>
          </p:nvPr>
        </p:nvSpPr>
        <p:spPr>
          <a:xfrm>
            <a:off x="9974190" y="4063100"/>
            <a:ext cx="1565644" cy="156564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en-IE"/>
          </a:p>
        </p:txBody>
      </p:sp>
      <p:sp>
        <p:nvSpPr>
          <p:cNvPr id="66" name="Google Shape;66;p68"/>
          <p:cNvSpPr txBox="1">
            <a:spLocks noGrp="1"/>
          </p:cNvSpPr>
          <p:nvPr>
            <p:ph type="body" idx="23"/>
          </p:nvPr>
        </p:nvSpPr>
        <p:spPr>
          <a:xfrm>
            <a:off x="10039171" y="5789343"/>
            <a:ext cx="2181148" cy="749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ublic Sans SemiBold"/>
              <a:buNone/>
              <a:defRPr sz="1400">
                <a:latin typeface="Public Sans SemiBold"/>
                <a:ea typeface="Public Sans SemiBold"/>
                <a:cs typeface="Public Sans SemiBold"/>
                <a:sym typeface="Public Sans SemiBold"/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100"/>
              <a:buNone/>
              <a:defRPr sz="1100" cap="none">
                <a:solidFill>
                  <a:schemeClr val="accent4"/>
                </a:solidFill>
                <a:latin typeface="Public Sans SemiBold"/>
                <a:ea typeface="Public Sans SemiBold"/>
                <a:cs typeface="Public Sans SemiBold"/>
                <a:sym typeface="Public Sans SemiBold"/>
              </a:defRPr>
            </a:lvl2pPr>
            <a:lvl3pPr marL="1371600" lvl="2" indent="-228600" algn="l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ublic Sans Light"/>
              <a:buNone/>
              <a:defRPr>
                <a:solidFill>
                  <a:schemeClr val="accent3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68"/>
          <p:cNvSpPr txBox="1">
            <a:spLocks noGrp="1"/>
          </p:cNvSpPr>
          <p:nvPr>
            <p:ph type="ftr" idx="11"/>
          </p:nvPr>
        </p:nvSpPr>
        <p:spPr>
          <a:xfrm>
            <a:off x="1306513" y="6591107"/>
            <a:ext cx="3001327" cy="153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rgbClr val="A5A5A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 + logo">
  <p:cSld name="Title and Content + logo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73"/>
          <p:cNvSpPr txBox="1">
            <a:spLocks noGrp="1"/>
          </p:cNvSpPr>
          <p:nvPr>
            <p:ph type="title"/>
          </p:nvPr>
        </p:nvSpPr>
        <p:spPr>
          <a:xfrm>
            <a:off x="533399" y="342900"/>
            <a:ext cx="11117263" cy="710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73"/>
          <p:cNvSpPr/>
          <p:nvPr/>
        </p:nvSpPr>
        <p:spPr>
          <a:xfrm>
            <a:off x="608850" y="1134825"/>
            <a:ext cx="10745100" cy="459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73"/>
          <p:cNvSpPr txBox="1">
            <a:spLocks noGrp="1"/>
          </p:cNvSpPr>
          <p:nvPr>
            <p:ph type="body" idx="1"/>
          </p:nvPr>
        </p:nvSpPr>
        <p:spPr>
          <a:xfrm>
            <a:off x="800100" y="1355651"/>
            <a:ext cx="8802688" cy="4953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marL="914400" lvl="1" indent="-330200" algn="l">
              <a:lnSpc>
                <a:spcPct val="120000"/>
              </a:lnSpc>
              <a:spcBef>
                <a:spcPts val="900"/>
              </a:spcBef>
              <a:spcAft>
                <a:spcPts val="0"/>
              </a:spcAft>
              <a:buSzPts val="1600"/>
              <a:buChar char="•"/>
              <a:defRPr/>
            </a:lvl2pPr>
            <a:lvl3pPr marL="1371600" lvl="2" indent="-2286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2286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72"/>
          <p:cNvSpPr txBox="1">
            <a:spLocks noGrp="1"/>
          </p:cNvSpPr>
          <p:nvPr>
            <p:ph type="dt" idx="10"/>
          </p:nvPr>
        </p:nvSpPr>
        <p:spPr>
          <a:xfrm>
            <a:off x="745435" y="699908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72"/>
          <p:cNvSpPr txBox="1">
            <a:spLocks noGrp="1"/>
          </p:cNvSpPr>
          <p:nvPr>
            <p:ph type="sldNum" idx="12"/>
          </p:nvPr>
        </p:nvSpPr>
        <p:spPr>
          <a:xfrm>
            <a:off x="342900" y="6591107"/>
            <a:ext cx="892175" cy="157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sp>
        <p:nvSpPr>
          <p:cNvPr id="103" name="Google Shape;103;p72"/>
          <p:cNvSpPr txBox="1">
            <a:spLocks noGrp="1"/>
          </p:cNvSpPr>
          <p:nvPr>
            <p:ph type="ftr" idx="11"/>
          </p:nvPr>
        </p:nvSpPr>
        <p:spPr>
          <a:xfrm>
            <a:off x="1306513" y="6591107"/>
            <a:ext cx="3001327" cy="153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rgbClr val="A5A5A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Break 3">
  <p:cSld name="Section Break 3">
    <p:bg>
      <p:bgPr>
        <a:solidFill>
          <a:schemeClr val="dk1"/>
        </a:solidFill>
        <a:effectLst/>
      </p:bgPr>
    </p:bg>
    <p:spTree>
      <p:nvGrpSpPr>
        <p:cNvPr id="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" name="Google Shape;972;p92"/>
          <p:cNvSpPr txBox="1">
            <a:spLocks noGrp="1"/>
          </p:cNvSpPr>
          <p:nvPr>
            <p:ph type="dt" idx="10"/>
          </p:nvPr>
        </p:nvSpPr>
        <p:spPr>
          <a:xfrm>
            <a:off x="745435" y="699908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3" name="Google Shape;973;p92"/>
          <p:cNvSpPr txBox="1">
            <a:spLocks noGrp="1"/>
          </p:cNvSpPr>
          <p:nvPr>
            <p:ph type="sldNum" idx="12"/>
          </p:nvPr>
        </p:nvSpPr>
        <p:spPr>
          <a:xfrm>
            <a:off x="342900" y="6591107"/>
            <a:ext cx="892175" cy="157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  <p:sp>
        <p:nvSpPr>
          <p:cNvPr id="974" name="Google Shape;974;p92"/>
          <p:cNvSpPr txBox="1">
            <a:spLocks noGrp="1"/>
          </p:cNvSpPr>
          <p:nvPr>
            <p:ph type="body" idx="1"/>
          </p:nvPr>
        </p:nvSpPr>
        <p:spPr>
          <a:xfrm>
            <a:off x="771939" y="2810987"/>
            <a:ext cx="4137991" cy="2542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00"/>
              <a:buFont typeface="Public Sans SemiBold"/>
              <a:buNone/>
              <a:defRPr sz="4700">
                <a:solidFill>
                  <a:schemeClr val="lt1"/>
                </a:solidFill>
                <a:latin typeface="Public Sans SemiBold"/>
                <a:ea typeface="Public Sans SemiBold"/>
                <a:cs typeface="Public Sans SemiBold"/>
                <a:sym typeface="Public Sans SemiBold"/>
              </a:defRPr>
            </a:lvl1pPr>
            <a:lvl2pPr marL="914400" lvl="1" indent="-228600" algn="l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3429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2286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75" name="Google Shape;975;p9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194750" y="745312"/>
            <a:ext cx="6070397" cy="5303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76" name="Google Shape;976;p9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58990" y="2652984"/>
            <a:ext cx="1407900" cy="1407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77" name="Google Shape;977;p92"/>
          <p:cNvGrpSpPr/>
          <p:nvPr/>
        </p:nvGrpSpPr>
        <p:grpSpPr>
          <a:xfrm>
            <a:off x="6909554" y="1781036"/>
            <a:ext cx="3128477" cy="3330051"/>
            <a:chOff x="835291" y="449539"/>
            <a:chExt cx="3646488" cy="3881437"/>
          </a:xfrm>
        </p:grpSpPr>
        <p:grpSp>
          <p:nvGrpSpPr>
            <p:cNvPr id="978" name="Google Shape;978;p92"/>
            <p:cNvGrpSpPr/>
            <p:nvPr/>
          </p:nvGrpSpPr>
          <p:grpSpPr>
            <a:xfrm>
              <a:off x="835291" y="576539"/>
              <a:ext cx="1217613" cy="3549650"/>
              <a:chOff x="6139" y="1031"/>
              <a:chExt cx="767" cy="2236"/>
            </a:xfrm>
          </p:grpSpPr>
          <p:sp>
            <p:nvSpPr>
              <p:cNvPr id="979" name="Google Shape;979;p92"/>
              <p:cNvSpPr/>
              <p:nvPr/>
            </p:nvSpPr>
            <p:spPr>
              <a:xfrm>
                <a:off x="6139" y="1770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980" name="Google Shape;980;p92"/>
              <p:cNvSpPr/>
              <p:nvPr/>
            </p:nvSpPr>
            <p:spPr>
              <a:xfrm>
                <a:off x="6139" y="1770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981" name="Google Shape;981;p92"/>
              <p:cNvSpPr/>
              <p:nvPr/>
            </p:nvSpPr>
            <p:spPr>
              <a:xfrm>
                <a:off x="6139" y="1921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982" name="Google Shape;982;p92"/>
              <p:cNvSpPr/>
              <p:nvPr/>
            </p:nvSpPr>
            <p:spPr>
              <a:xfrm>
                <a:off x="6139" y="1921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983" name="Google Shape;983;p92"/>
              <p:cNvSpPr/>
              <p:nvPr/>
            </p:nvSpPr>
            <p:spPr>
              <a:xfrm>
                <a:off x="6139" y="2071"/>
                <a:ext cx="5" cy="81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984" name="Google Shape;984;p92"/>
              <p:cNvSpPr/>
              <p:nvPr/>
            </p:nvSpPr>
            <p:spPr>
              <a:xfrm>
                <a:off x="6139" y="2071"/>
                <a:ext cx="5" cy="81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985" name="Google Shape;985;p92"/>
              <p:cNvSpPr/>
              <p:nvPr/>
            </p:nvSpPr>
            <p:spPr>
              <a:xfrm>
                <a:off x="6139" y="2217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986" name="Google Shape;986;p92"/>
              <p:cNvSpPr/>
              <p:nvPr/>
            </p:nvSpPr>
            <p:spPr>
              <a:xfrm>
                <a:off x="6139" y="2217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987" name="Google Shape;987;p92"/>
              <p:cNvSpPr/>
              <p:nvPr/>
            </p:nvSpPr>
            <p:spPr>
              <a:xfrm>
                <a:off x="6139" y="2368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988" name="Google Shape;988;p92"/>
              <p:cNvSpPr/>
              <p:nvPr/>
            </p:nvSpPr>
            <p:spPr>
              <a:xfrm>
                <a:off x="6139" y="2368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989" name="Google Shape;989;p92"/>
              <p:cNvSpPr/>
              <p:nvPr/>
            </p:nvSpPr>
            <p:spPr>
              <a:xfrm>
                <a:off x="6139" y="2514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990" name="Google Shape;990;p92"/>
              <p:cNvSpPr/>
              <p:nvPr/>
            </p:nvSpPr>
            <p:spPr>
              <a:xfrm>
                <a:off x="6139" y="2514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991" name="Google Shape;991;p92"/>
              <p:cNvSpPr/>
              <p:nvPr/>
            </p:nvSpPr>
            <p:spPr>
              <a:xfrm>
                <a:off x="6233" y="1554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992" name="Google Shape;992;p92"/>
              <p:cNvSpPr/>
              <p:nvPr/>
            </p:nvSpPr>
            <p:spPr>
              <a:xfrm>
                <a:off x="6233" y="1554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993" name="Google Shape;993;p92"/>
              <p:cNvSpPr/>
              <p:nvPr/>
            </p:nvSpPr>
            <p:spPr>
              <a:xfrm>
                <a:off x="6233" y="1700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994" name="Google Shape;994;p92"/>
              <p:cNvSpPr/>
              <p:nvPr/>
            </p:nvSpPr>
            <p:spPr>
              <a:xfrm>
                <a:off x="6233" y="1700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995" name="Google Shape;995;p92"/>
              <p:cNvSpPr/>
              <p:nvPr/>
            </p:nvSpPr>
            <p:spPr>
              <a:xfrm>
                <a:off x="6233" y="1850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996" name="Google Shape;996;p92"/>
              <p:cNvSpPr/>
              <p:nvPr/>
            </p:nvSpPr>
            <p:spPr>
              <a:xfrm>
                <a:off x="6233" y="1850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997" name="Google Shape;997;p92"/>
              <p:cNvSpPr/>
              <p:nvPr/>
            </p:nvSpPr>
            <p:spPr>
              <a:xfrm>
                <a:off x="6233" y="1996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998" name="Google Shape;998;p92"/>
              <p:cNvSpPr/>
              <p:nvPr/>
            </p:nvSpPr>
            <p:spPr>
              <a:xfrm>
                <a:off x="6233" y="1996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999" name="Google Shape;999;p92"/>
              <p:cNvSpPr/>
              <p:nvPr/>
            </p:nvSpPr>
            <p:spPr>
              <a:xfrm>
                <a:off x="6233" y="2147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00" name="Google Shape;1000;p92"/>
              <p:cNvSpPr/>
              <p:nvPr/>
            </p:nvSpPr>
            <p:spPr>
              <a:xfrm>
                <a:off x="6233" y="2147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01" name="Google Shape;1001;p92"/>
              <p:cNvSpPr/>
              <p:nvPr/>
            </p:nvSpPr>
            <p:spPr>
              <a:xfrm>
                <a:off x="6233" y="2293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02" name="Google Shape;1002;p92"/>
              <p:cNvSpPr/>
              <p:nvPr/>
            </p:nvSpPr>
            <p:spPr>
              <a:xfrm>
                <a:off x="6233" y="2293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03" name="Google Shape;1003;p92"/>
              <p:cNvSpPr/>
              <p:nvPr/>
            </p:nvSpPr>
            <p:spPr>
              <a:xfrm>
                <a:off x="6233" y="2443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04" name="Google Shape;1004;p92"/>
              <p:cNvSpPr/>
              <p:nvPr/>
            </p:nvSpPr>
            <p:spPr>
              <a:xfrm>
                <a:off x="6233" y="2443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05" name="Google Shape;1005;p92"/>
              <p:cNvSpPr/>
              <p:nvPr/>
            </p:nvSpPr>
            <p:spPr>
              <a:xfrm>
                <a:off x="6233" y="2589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06" name="Google Shape;1006;p92"/>
              <p:cNvSpPr/>
              <p:nvPr/>
            </p:nvSpPr>
            <p:spPr>
              <a:xfrm>
                <a:off x="6233" y="2589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07" name="Google Shape;1007;p92"/>
              <p:cNvSpPr/>
              <p:nvPr/>
            </p:nvSpPr>
            <p:spPr>
              <a:xfrm>
                <a:off x="6233" y="2740"/>
                <a:ext cx="5" cy="72"/>
              </a:xfrm>
              <a:custGeom>
                <a:avLst/>
                <a:gdLst/>
                <a:ahLst/>
                <a:cxnLst/>
                <a:rect l="l" t="t" r="r" b="b"/>
                <a:pathLst>
                  <a:path w="4" h="61" extrusionOk="0">
                    <a:moveTo>
                      <a:pt x="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1" y="57"/>
                      <a:pt x="2" y="59"/>
                      <a:pt x="4" y="61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08" name="Google Shape;1008;p92"/>
              <p:cNvSpPr/>
              <p:nvPr/>
            </p:nvSpPr>
            <p:spPr>
              <a:xfrm>
                <a:off x="6332" y="1398"/>
                <a:ext cx="5" cy="14"/>
              </a:xfrm>
              <a:custGeom>
                <a:avLst/>
                <a:gdLst/>
                <a:ahLst/>
                <a:cxnLst/>
                <a:rect l="l" t="t" r="r" b="b"/>
                <a:pathLst>
                  <a:path w="4" h="12" extrusionOk="0">
                    <a:moveTo>
                      <a:pt x="4" y="0"/>
                    </a:moveTo>
                    <a:cubicBezTo>
                      <a:pt x="2" y="1"/>
                      <a:pt x="1" y="3"/>
                      <a:pt x="0" y="5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09" name="Google Shape;1009;p92"/>
              <p:cNvSpPr/>
              <p:nvPr/>
            </p:nvSpPr>
            <p:spPr>
              <a:xfrm>
                <a:off x="6332" y="1474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10" name="Google Shape;1010;p92"/>
              <p:cNvSpPr/>
              <p:nvPr/>
            </p:nvSpPr>
            <p:spPr>
              <a:xfrm>
                <a:off x="6332" y="1474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11" name="Google Shape;1011;p92"/>
              <p:cNvSpPr/>
              <p:nvPr/>
            </p:nvSpPr>
            <p:spPr>
              <a:xfrm>
                <a:off x="6332" y="1624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12" name="Google Shape;1012;p92"/>
              <p:cNvSpPr/>
              <p:nvPr/>
            </p:nvSpPr>
            <p:spPr>
              <a:xfrm>
                <a:off x="6332" y="1624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13" name="Google Shape;1013;p92"/>
              <p:cNvSpPr/>
              <p:nvPr/>
            </p:nvSpPr>
            <p:spPr>
              <a:xfrm>
                <a:off x="6332" y="1770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14" name="Google Shape;1014;p92"/>
              <p:cNvSpPr/>
              <p:nvPr/>
            </p:nvSpPr>
            <p:spPr>
              <a:xfrm>
                <a:off x="6332" y="1770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15" name="Google Shape;1015;p92"/>
              <p:cNvSpPr/>
              <p:nvPr/>
            </p:nvSpPr>
            <p:spPr>
              <a:xfrm>
                <a:off x="6332" y="1921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16" name="Google Shape;1016;p92"/>
              <p:cNvSpPr/>
              <p:nvPr/>
            </p:nvSpPr>
            <p:spPr>
              <a:xfrm>
                <a:off x="6332" y="1921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17" name="Google Shape;1017;p92"/>
              <p:cNvSpPr/>
              <p:nvPr/>
            </p:nvSpPr>
            <p:spPr>
              <a:xfrm>
                <a:off x="6332" y="2071"/>
                <a:ext cx="5" cy="81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18" name="Google Shape;1018;p92"/>
              <p:cNvSpPr/>
              <p:nvPr/>
            </p:nvSpPr>
            <p:spPr>
              <a:xfrm>
                <a:off x="6332" y="2071"/>
                <a:ext cx="5" cy="81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19" name="Google Shape;1019;p92"/>
              <p:cNvSpPr/>
              <p:nvPr/>
            </p:nvSpPr>
            <p:spPr>
              <a:xfrm>
                <a:off x="6332" y="2217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20" name="Google Shape;1020;p92"/>
              <p:cNvSpPr/>
              <p:nvPr/>
            </p:nvSpPr>
            <p:spPr>
              <a:xfrm>
                <a:off x="6332" y="2217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21" name="Google Shape;1021;p92"/>
              <p:cNvSpPr/>
              <p:nvPr/>
            </p:nvSpPr>
            <p:spPr>
              <a:xfrm>
                <a:off x="6332" y="2368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22" name="Google Shape;1022;p92"/>
              <p:cNvSpPr/>
              <p:nvPr/>
            </p:nvSpPr>
            <p:spPr>
              <a:xfrm>
                <a:off x="6332" y="2368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23" name="Google Shape;1023;p92"/>
              <p:cNvSpPr/>
              <p:nvPr/>
            </p:nvSpPr>
            <p:spPr>
              <a:xfrm>
                <a:off x="6332" y="2514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24" name="Google Shape;1024;p92"/>
              <p:cNvSpPr/>
              <p:nvPr/>
            </p:nvSpPr>
            <p:spPr>
              <a:xfrm>
                <a:off x="6332" y="2514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25" name="Google Shape;1025;p92"/>
              <p:cNvSpPr/>
              <p:nvPr/>
            </p:nvSpPr>
            <p:spPr>
              <a:xfrm>
                <a:off x="6332" y="2665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26" name="Google Shape;1026;p92"/>
              <p:cNvSpPr/>
              <p:nvPr/>
            </p:nvSpPr>
            <p:spPr>
              <a:xfrm>
                <a:off x="6332" y="2665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27" name="Google Shape;1027;p92"/>
              <p:cNvSpPr/>
              <p:nvPr/>
            </p:nvSpPr>
            <p:spPr>
              <a:xfrm>
                <a:off x="6332" y="2811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28" name="Google Shape;1028;p92"/>
              <p:cNvSpPr/>
              <p:nvPr/>
            </p:nvSpPr>
            <p:spPr>
              <a:xfrm>
                <a:off x="6332" y="2811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29" name="Google Shape;1029;p92"/>
              <p:cNvSpPr/>
              <p:nvPr/>
            </p:nvSpPr>
            <p:spPr>
              <a:xfrm>
                <a:off x="6426" y="1296"/>
                <a:ext cx="5" cy="41"/>
              </a:xfrm>
              <a:custGeom>
                <a:avLst/>
                <a:gdLst/>
                <a:ahLst/>
                <a:cxnLst/>
                <a:rect l="l" t="t" r="r" b="b"/>
                <a:pathLst>
                  <a:path w="4" h="35" extrusionOk="0">
                    <a:moveTo>
                      <a:pt x="4" y="0"/>
                    </a:moveTo>
                    <a:cubicBezTo>
                      <a:pt x="2" y="1"/>
                      <a:pt x="1" y="3"/>
                      <a:pt x="0" y="4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30" name="Google Shape;1030;p92"/>
              <p:cNvSpPr/>
              <p:nvPr/>
            </p:nvSpPr>
            <p:spPr>
              <a:xfrm>
                <a:off x="6426" y="1403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31" name="Google Shape;1031;p92"/>
              <p:cNvSpPr/>
              <p:nvPr/>
            </p:nvSpPr>
            <p:spPr>
              <a:xfrm>
                <a:off x="6426" y="1403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32" name="Google Shape;1032;p92"/>
              <p:cNvSpPr/>
              <p:nvPr/>
            </p:nvSpPr>
            <p:spPr>
              <a:xfrm>
                <a:off x="6426" y="1554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33" name="Google Shape;1033;p92"/>
              <p:cNvSpPr/>
              <p:nvPr/>
            </p:nvSpPr>
            <p:spPr>
              <a:xfrm>
                <a:off x="6426" y="1554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34" name="Google Shape;1034;p92"/>
              <p:cNvSpPr/>
              <p:nvPr/>
            </p:nvSpPr>
            <p:spPr>
              <a:xfrm>
                <a:off x="6426" y="1700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35" name="Google Shape;1035;p92"/>
              <p:cNvSpPr/>
              <p:nvPr/>
            </p:nvSpPr>
            <p:spPr>
              <a:xfrm>
                <a:off x="6426" y="1700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36" name="Google Shape;1036;p92"/>
              <p:cNvSpPr/>
              <p:nvPr/>
            </p:nvSpPr>
            <p:spPr>
              <a:xfrm>
                <a:off x="6426" y="1850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37" name="Google Shape;1037;p92"/>
              <p:cNvSpPr/>
              <p:nvPr/>
            </p:nvSpPr>
            <p:spPr>
              <a:xfrm>
                <a:off x="6426" y="1850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38" name="Google Shape;1038;p92"/>
              <p:cNvSpPr/>
              <p:nvPr/>
            </p:nvSpPr>
            <p:spPr>
              <a:xfrm>
                <a:off x="6426" y="1996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39" name="Google Shape;1039;p92"/>
              <p:cNvSpPr/>
              <p:nvPr/>
            </p:nvSpPr>
            <p:spPr>
              <a:xfrm>
                <a:off x="6426" y="1996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40" name="Google Shape;1040;p92"/>
              <p:cNvSpPr/>
              <p:nvPr/>
            </p:nvSpPr>
            <p:spPr>
              <a:xfrm>
                <a:off x="6426" y="2147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41" name="Google Shape;1041;p92"/>
              <p:cNvSpPr/>
              <p:nvPr/>
            </p:nvSpPr>
            <p:spPr>
              <a:xfrm>
                <a:off x="6426" y="2147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42" name="Google Shape;1042;p92"/>
              <p:cNvSpPr/>
              <p:nvPr/>
            </p:nvSpPr>
            <p:spPr>
              <a:xfrm>
                <a:off x="6426" y="2293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43" name="Google Shape;1043;p92"/>
              <p:cNvSpPr/>
              <p:nvPr/>
            </p:nvSpPr>
            <p:spPr>
              <a:xfrm>
                <a:off x="6426" y="2293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44" name="Google Shape;1044;p92"/>
              <p:cNvSpPr/>
              <p:nvPr/>
            </p:nvSpPr>
            <p:spPr>
              <a:xfrm>
                <a:off x="6426" y="2443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45" name="Google Shape;1045;p92"/>
              <p:cNvSpPr/>
              <p:nvPr/>
            </p:nvSpPr>
            <p:spPr>
              <a:xfrm>
                <a:off x="6426" y="2443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46" name="Google Shape;1046;p92"/>
              <p:cNvSpPr/>
              <p:nvPr/>
            </p:nvSpPr>
            <p:spPr>
              <a:xfrm>
                <a:off x="6426" y="2589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47" name="Google Shape;1047;p92"/>
              <p:cNvSpPr/>
              <p:nvPr/>
            </p:nvSpPr>
            <p:spPr>
              <a:xfrm>
                <a:off x="6426" y="2589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48" name="Google Shape;1048;p92"/>
              <p:cNvSpPr/>
              <p:nvPr/>
            </p:nvSpPr>
            <p:spPr>
              <a:xfrm>
                <a:off x="6426" y="2740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49" name="Google Shape;1049;p92"/>
              <p:cNvSpPr/>
              <p:nvPr/>
            </p:nvSpPr>
            <p:spPr>
              <a:xfrm>
                <a:off x="6426" y="2740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50" name="Google Shape;1050;p92"/>
              <p:cNvSpPr/>
              <p:nvPr/>
            </p:nvSpPr>
            <p:spPr>
              <a:xfrm>
                <a:off x="6426" y="2886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51" name="Google Shape;1051;p92"/>
              <p:cNvSpPr/>
              <p:nvPr/>
            </p:nvSpPr>
            <p:spPr>
              <a:xfrm>
                <a:off x="6426" y="2886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52" name="Google Shape;1052;p92"/>
              <p:cNvSpPr/>
              <p:nvPr/>
            </p:nvSpPr>
            <p:spPr>
              <a:xfrm>
                <a:off x="6426" y="3037"/>
                <a:ext cx="5" cy="16"/>
              </a:xfrm>
              <a:custGeom>
                <a:avLst/>
                <a:gdLst/>
                <a:ahLst/>
                <a:cxnLst/>
                <a:rect l="l" t="t" r="r" b="b"/>
                <a:pathLst>
                  <a:path w="4" h="14" extrusionOk="0">
                    <a:moveTo>
                      <a:pt x="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2"/>
                      <a:pt x="2" y="13"/>
                      <a:pt x="4" y="14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53" name="Google Shape;1053;p92"/>
              <p:cNvSpPr/>
              <p:nvPr/>
            </p:nvSpPr>
            <p:spPr>
              <a:xfrm>
                <a:off x="6520" y="1213"/>
                <a:ext cx="5" cy="49"/>
              </a:xfrm>
              <a:custGeom>
                <a:avLst/>
                <a:gdLst/>
                <a:ahLst/>
                <a:cxnLst/>
                <a:rect l="l" t="t" r="r" b="b"/>
                <a:pathLst>
                  <a:path w="4" h="41" extrusionOk="0">
                    <a:moveTo>
                      <a:pt x="4" y="0"/>
                    </a:moveTo>
                    <a:cubicBezTo>
                      <a:pt x="2" y="1"/>
                      <a:pt x="1" y="2"/>
                      <a:pt x="0" y="3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4" y="41"/>
                      <a:pt x="4" y="41"/>
                      <a:pt x="4" y="41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54" name="Google Shape;1054;p92"/>
              <p:cNvSpPr/>
              <p:nvPr/>
            </p:nvSpPr>
            <p:spPr>
              <a:xfrm>
                <a:off x="6520" y="1328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55" name="Google Shape;1055;p92"/>
              <p:cNvSpPr/>
              <p:nvPr/>
            </p:nvSpPr>
            <p:spPr>
              <a:xfrm>
                <a:off x="6520" y="1328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56" name="Google Shape;1056;p92"/>
              <p:cNvSpPr/>
              <p:nvPr/>
            </p:nvSpPr>
            <p:spPr>
              <a:xfrm>
                <a:off x="6520" y="1474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57" name="Google Shape;1057;p92"/>
              <p:cNvSpPr/>
              <p:nvPr/>
            </p:nvSpPr>
            <p:spPr>
              <a:xfrm>
                <a:off x="6520" y="1474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58" name="Google Shape;1058;p92"/>
              <p:cNvSpPr/>
              <p:nvPr/>
            </p:nvSpPr>
            <p:spPr>
              <a:xfrm>
                <a:off x="6520" y="1624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59" name="Google Shape;1059;p92"/>
              <p:cNvSpPr/>
              <p:nvPr/>
            </p:nvSpPr>
            <p:spPr>
              <a:xfrm>
                <a:off x="6520" y="1624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60" name="Google Shape;1060;p92"/>
              <p:cNvSpPr/>
              <p:nvPr/>
            </p:nvSpPr>
            <p:spPr>
              <a:xfrm>
                <a:off x="6520" y="1770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61" name="Google Shape;1061;p92"/>
              <p:cNvSpPr/>
              <p:nvPr/>
            </p:nvSpPr>
            <p:spPr>
              <a:xfrm>
                <a:off x="6520" y="1770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62" name="Google Shape;1062;p92"/>
              <p:cNvSpPr/>
              <p:nvPr/>
            </p:nvSpPr>
            <p:spPr>
              <a:xfrm>
                <a:off x="6520" y="1921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63" name="Google Shape;1063;p92"/>
              <p:cNvSpPr/>
              <p:nvPr/>
            </p:nvSpPr>
            <p:spPr>
              <a:xfrm>
                <a:off x="6520" y="1921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64" name="Google Shape;1064;p92"/>
              <p:cNvSpPr/>
              <p:nvPr/>
            </p:nvSpPr>
            <p:spPr>
              <a:xfrm>
                <a:off x="6520" y="2071"/>
                <a:ext cx="5" cy="81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65" name="Google Shape;1065;p92"/>
              <p:cNvSpPr/>
              <p:nvPr/>
            </p:nvSpPr>
            <p:spPr>
              <a:xfrm>
                <a:off x="6520" y="2071"/>
                <a:ext cx="5" cy="81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66" name="Google Shape;1066;p92"/>
              <p:cNvSpPr/>
              <p:nvPr/>
            </p:nvSpPr>
            <p:spPr>
              <a:xfrm>
                <a:off x="6520" y="2217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67" name="Google Shape;1067;p92"/>
              <p:cNvSpPr/>
              <p:nvPr/>
            </p:nvSpPr>
            <p:spPr>
              <a:xfrm>
                <a:off x="6520" y="2217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68" name="Google Shape;1068;p92"/>
              <p:cNvSpPr/>
              <p:nvPr/>
            </p:nvSpPr>
            <p:spPr>
              <a:xfrm>
                <a:off x="6520" y="2368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69" name="Google Shape;1069;p92"/>
              <p:cNvSpPr/>
              <p:nvPr/>
            </p:nvSpPr>
            <p:spPr>
              <a:xfrm>
                <a:off x="6520" y="2368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70" name="Google Shape;1070;p92"/>
              <p:cNvSpPr/>
              <p:nvPr/>
            </p:nvSpPr>
            <p:spPr>
              <a:xfrm>
                <a:off x="6520" y="2514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71" name="Google Shape;1071;p92"/>
              <p:cNvSpPr/>
              <p:nvPr/>
            </p:nvSpPr>
            <p:spPr>
              <a:xfrm>
                <a:off x="6520" y="2514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72" name="Google Shape;1072;p92"/>
              <p:cNvSpPr/>
              <p:nvPr/>
            </p:nvSpPr>
            <p:spPr>
              <a:xfrm>
                <a:off x="6520" y="2665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73" name="Google Shape;1073;p92"/>
              <p:cNvSpPr/>
              <p:nvPr/>
            </p:nvSpPr>
            <p:spPr>
              <a:xfrm>
                <a:off x="6520" y="2665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74" name="Google Shape;1074;p92"/>
              <p:cNvSpPr/>
              <p:nvPr/>
            </p:nvSpPr>
            <p:spPr>
              <a:xfrm>
                <a:off x="6520" y="2811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75" name="Google Shape;1075;p92"/>
              <p:cNvSpPr/>
              <p:nvPr/>
            </p:nvSpPr>
            <p:spPr>
              <a:xfrm>
                <a:off x="6520" y="2811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76" name="Google Shape;1076;p92"/>
              <p:cNvSpPr/>
              <p:nvPr/>
            </p:nvSpPr>
            <p:spPr>
              <a:xfrm>
                <a:off x="6520" y="2961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77" name="Google Shape;1077;p92"/>
              <p:cNvSpPr/>
              <p:nvPr/>
            </p:nvSpPr>
            <p:spPr>
              <a:xfrm>
                <a:off x="6520" y="2961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78" name="Google Shape;1078;p92"/>
              <p:cNvSpPr/>
              <p:nvPr/>
            </p:nvSpPr>
            <p:spPr>
              <a:xfrm>
                <a:off x="6520" y="3107"/>
                <a:ext cx="5" cy="29"/>
              </a:xfrm>
              <a:custGeom>
                <a:avLst/>
                <a:gdLst/>
                <a:ahLst/>
                <a:cxnLst/>
                <a:rect l="l" t="t" r="r" b="b"/>
                <a:pathLst>
                  <a:path w="4" h="24" extrusionOk="0">
                    <a:moveTo>
                      <a:pt x="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1" y="22"/>
                      <a:pt x="2" y="23"/>
                      <a:pt x="4" y="24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79" name="Google Shape;1079;p92"/>
              <p:cNvSpPr/>
              <p:nvPr/>
            </p:nvSpPr>
            <p:spPr>
              <a:xfrm>
                <a:off x="6614" y="1146"/>
                <a:ext cx="5" cy="45"/>
              </a:xfrm>
              <a:custGeom>
                <a:avLst/>
                <a:gdLst/>
                <a:ahLst/>
                <a:cxnLst/>
                <a:rect l="l" t="t" r="r" b="b"/>
                <a:pathLst>
                  <a:path w="4" h="38" extrusionOk="0">
                    <a:moveTo>
                      <a:pt x="4" y="0"/>
                    </a:moveTo>
                    <a:cubicBezTo>
                      <a:pt x="2" y="1"/>
                      <a:pt x="1" y="1"/>
                      <a:pt x="0" y="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4" y="38"/>
                      <a:pt x="4" y="38"/>
                      <a:pt x="4" y="38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80" name="Google Shape;1080;p92"/>
              <p:cNvSpPr/>
              <p:nvPr/>
            </p:nvSpPr>
            <p:spPr>
              <a:xfrm>
                <a:off x="6614" y="1257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81" name="Google Shape;1081;p92"/>
              <p:cNvSpPr/>
              <p:nvPr/>
            </p:nvSpPr>
            <p:spPr>
              <a:xfrm>
                <a:off x="6614" y="1257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82" name="Google Shape;1082;p92"/>
              <p:cNvSpPr/>
              <p:nvPr/>
            </p:nvSpPr>
            <p:spPr>
              <a:xfrm>
                <a:off x="6614" y="1403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83" name="Google Shape;1083;p92"/>
              <p:cNvSpPr/>
              <p:nvPr/>
            </p:nvSpPr>
            <p:spPr>
              <a:xfrm>
                <a:off x="6614" y="1403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84" name="Google Shape;1084;p92"/>
              <p:cNvSpPr/>
              <p:nvPr/>
            </p:nvSpPr>
            <p:spPr>
              <a:xfrm>
                <a:off x="6614" y="1554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85" name="Google Shape;1085;p92"/>
              <p:cNvSpPr/>
              <p:nvPr/>
            </p:nvSpPr>
            <p:spPr>
              <a:xfrm>
                <a:off x="6614" y="1554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86" name="Google Shape;1086;p92"/>
              <p:cNvSpPr/>
              <p:nvPr/>
            </p:nvSpPr>
            <p:spPr>
              <a:xfrm>
                <a:off x="6614" y="1700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87" name="Google Shape;1087;p92"/>
              <p:cNvSpPr/>
              <p:nvPr/>
            </p:nvSpPr>
            <p:spPr>
              <a:xfrm>
                <a:off x="6614" y="1700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88" name="Google Shape;1088;p92"/>
              <p:cNvSpPr/>
              <p:nvPr/>
            </p:nvSpPr>
            <p:spPr>
              <a:xfrm>
                <a:off x="6614" y="1850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89" name="Google Shape;1089;p92"/>
              <p:cNvSpPr/>
              <p:nvPr/>
            </p:nvSpPr>
            <p:spPr>
              <a:xfrm>
                <a:off x="6614" y="1850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90" name="Google Shape;1090;p92"/>
              <p:cNvSpPr/>
              <p:nvPr/>
            </p:nvSpPr>
            <p:spPr>
              <a:xfrm>
                <a:off x="6614" y="1996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91" name="Google Shape;1091;p92"/>
              <p:cNvSpPr/>
              <p:nvPr/>
            </p:nvSpPr>
            <p:spPr>
              <a:xfrm>
                <a:off x="6614" y="1996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92" name="Google Shape;1092;p92"/>
              <p:cNvSpPr/>
              <p:nvPr/>
            </p:nvSpPr>
            <p:spPr>
              <a:xfrm>
                <a:off x="6614" y="2147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93" name="Google Shape;1093;p92"/>
              <p:cNvSpPr/>
              <p:nvPr/>
            </p:nvSpPr>
            <p:spPr>
              <a:xfrm>
                <a:off x="6614" y="2147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94" name="Google Shape;1094;p92"/>
              <p:cNvSpPr/>
              <p:nvPr/>
            </p:nvSpPr>
            <p:spPr>
              <a:xfrm>
                <a:off x="6614" y="2293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95" name="Google Shape;1095;p92"/>
              <p:cNvSpPr/>
              <p:nvPr/>
            </p:nvSpPr>
            <p:spPr>
              <a:xfrm>
                <a:off x="6614" y="2293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96" name="Google Shape;1096;p92"/>
              <p:cNvSpPr/>
              <p:nvPr/>
            </p:nvSpPr>
            <p:spPr>
              <a:xfrm>
                <a:off x="6614" y="2443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97" name="Google Shape;1097;p92"/>
              <p:cNvSpPr/>
              <p:nvPr/>
            </p:nvSpPr>
            <p:spPr>
              <a:xfrm>
                <a:off x="6614" y="2443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98" name="Google Shape;1098;p92"/>
              <p:cNvSpPr/>
              <p:nvPr/>
            </p:nvSpPr>
            <p:spPr>
              <a:xfrm>
                <a:off x="6614" y="2589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099" name="Google Shape;1099;p92"/>
              <p:cNvSpPr/>
              <p:nvPr/>
            </p:nvSpPr>
            <p:spPr>
              <a:xfrm>
                <a:off x="6614" y="2589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00" name="Google Shape;1100;p92"/>
              <p:cNvSpPr/>
              <p:nvPr/>
            </p:nvSpPr>
            <p:spPr>
              <a:xfrm>
                <a:off x="6614" y="2740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01" name="Google Shape;1101;p92"/>
              <p:cNvSpPr/>
              <p:nvPr/>
            </p:nvSpPr>
            <p:spPr>
              <a:xfrm>
                <a:off x="6614" y="2740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02" name="Google Shape;1102;p92"/>
              <p:cNvSpPr/>
              <p:nvPr/>
            </p:nvSpPr>
            <p:spPr>
              <a:xfrm>
                <a:off x="6614" y="2886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03" name="Google Shape;1103;p92"/>
              <p:cNvSpPr/>
              <p:nvPr/>
            </p:nvSpPr>
            <p:spPr>
              <a:xfrm>
                <a:off x="6614" y="2886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04" name="Google Shape;1104;p92"/>
              <p:cNvSpPr/>
              <p:nvPr/>
            </p:nvSpPr>
            <p:spPr>
              <a:xfrm>
                <a:off x="6614" y="3037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05" name="Google Shape;1105;p92"/>
              <p:cNvSpPr/>
              <p:nvPr/>
            </p:nvSpPr>
            <p:spPr>
              <a:xfrm>
                <a:off x="6614" y="3037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06" name="Google Shape;1106;p92"/>
              <p:cNvSpPr/>
              <p:nvPr/>
            </p:nvSpPr>
            <p:spPr>
              <a:xfrm>
                <a:off x="6614" y="3183"/>
                <a:ext cx="5" cy="21"/>
              </a:xfrm>
              <a:custGeom>
                <a:avLst/>
                <a:gdLst/>
                <a:ahLst/>
                <a:cxnLst/>
                <a:rect l="l" t="t" r="r" b="b"/>
                <a:pathLst>
                  <a:path w="4" h="18" extrusionOk="0">
                    <a:moveTo>
                      <a:pt x="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" y="16"/>
                      <a:pt x="2" y="17"/>
                      <a:pt x="4" y="18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07" name="Google Shape;1107;p92"/>
              <p:cNvSpPr/>
              <p:nvPr/>
            </p:nvSpPr>
            <p:spPr>
              <a:xfrm>
                <a:off x="6713" y="1089"/>
                <a:ext cx="5" cy="27"/>
              </a:xfrm>
              <a:custGeom>
                <a:avLst/>
                <a:gdLst/>
                <a:ahLst/>
                <a:cxnLst/>
                <a:rect l="l" t="t" r="r" b="b"/>
                <a:pathLst>
                  <a:path w="4" h="23" extrusionOk="0">
                    <a:moveTo>
                      <a:pt x="4" y="0"/>
                    </a:moveTo>
                    <a:cubicBezTo>
                      <a:pt x="2" y="0"/>
                      <a:pt x="1" y="1"/>
                      <a:pt x="0" y="2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08" name="Google Shape;1108;p92"/>
              <p:cNvSpPr/>
              <p:nvPr/>
            </p:nvSpPr>
            <p:spPr>
              <a:xfrm>
                <a:off x="6713" y="1177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09" name="Google Shape;1109;p92"/>
              <p:cNvSpPr/>
              <p:nvPr/>
            </p:nvSpPr>
            <p:spPr>
              <a:xfrm>
                <a:off x="6713" y="1177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10" name="Google Shape;1110;p92"/>
              <p:cNvSpPr/>
              <p:nvPr/>
            </p:nvSpPr>
            <p:spPr>
              <a:xfrm>
                <a:off x="6713" y="1328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11" name="Google Shape;1111;p92"/>
              <p:cNvSpPr/>
              <p:nvPr/>
            </p:nvSpPr>
            <p:spPr>
              <a:xfrm>
                <a:off x="6713" y="1328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12" name="Google Shape;1112;p92"/>
              <p:cNvSpPr/>
              <p:nvPr/>
            </p:nvSpPr>
            <p:spPr>
              <a:xfrm>
                <a:off x="6713" y="1474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13" name="Google Shape;1113;p92"/>
              <p:cNvSpPr/>
              <p:nvPr/>
            </p:nvSpPr>
            <p:spPr>
              <a:xfrm>
                <a:off x="6713" y="1474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14" name="Google Shape;1114;p92"/>
              <p:cNvSpPr/>
              <p:nvPr/>
            </p:nvSpPr>
            <p:spPr>
              <a:xfrm>
                <a:off x="6713" y="1624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15" name="Google Shape;1115;p92"/>
              <p:cNvSpPr/>
              <p:nvPr/>
            </p:nvSpPr>
            <p:spPr>
              <a:xfrm>
                <a:off x="6713" y="1624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16" name="Google Shape;1116;p92"/>
              <p:cNvSpPr/>
              <p:nvPr/>
            </p:nvSpPr>
            <p:spPr>
              <a:xfrm>
                <a:off x="6713" y="1770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17" name="Google Shape;1117;p92"/>
              <p:cNvSpPr/>
              <p:nvPr/>
            </p:nvSpPr>
            <p:spPr>
              <a:xfrm>
                <a:off x="6713" y="1770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18" name="Google Shape;1118;p92"/>
              <p:cNvSpPr/>
              <p:nvPr/>
            </p:nvSpPr>
            <p:spPr>
              <a:xfrm>
                <a:off x="6713" y="1921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19" name="Google Shape;1119;p92"/>
              <p:cNvSpPr/>
              <p:nvPr/>
            </p:nvSpPr>
            <p:spPr>
              <a:xfrm>
                <a:off x="6713" y="1921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20" name="Google Shape;1120;p92"/>
              <p:cNvSpPr/>
              <p:nvPr/>
            </p:nvSpPr>
            <p:spPr>
              <a:xfrm>
                <a:off x="6713" y="2071"/>
                <a:ext cx="5" cy="81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21" name="Google Shape;1121;p92"/>
              <p:cNvSpPr/>
              <p:nvPr/>
            </p:nvSpPr>
            <p:spPr>
              <a:xfrm>
                <a:off x="6713" y="2071"/>
                <a:ext cx="5" cy="81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22" name="Google Shape;1122;p92"/>
              <p:cNvSpPr/>
              <p:nvPr/>
            </p:nvSpPr>
            <p:spPr>
              <a:xfrm>
                <a:off x="6713" y="2217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23" name="Google Shape;1123;p92"/>
              <p:cNvSpPr/>
              <p:nvPr/>
            </p:nvSpPr>
            <p:spPr>
              <a:xfrm>
                <a:off x="6713" y="2217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24" name="Google Shape;1124;p92"/>
              <p:cNvSpPr/>
              <p:nvPr/>
            </p:nvSpPr>
            <p:spPr>
              <a:xfrm>
                <a:off x="6713" y="2368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25" name="Google Shape;1125;p92"/>
              <p:cNvSpPr/>
              <p:nvPr/>
            </p:nvSpPr>
            <p:spPr>
              <a:xfrm>
                <a:off x="6713" y="2368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26" name="Google Shape;1126;p92"/>
              <p:cNvSpPr/>
              <p:nvPr/>
            </p:nvSpPr>
            <p:spPr>
              <a:xfrm>
                <a:off x="6713" y="2514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27" name="Google Shape;1127;p92"/>
              <p:cNvSpPr/>
              <p:nvPr/>
            </p:nvSpPr>
            <p:spPr>
              <a:xfrm>
                <a:off x="6713" y="2514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28" name="Google Shape;1128;p92"/>
              <p:cNvSpPr/>
              <p:nvPr/>
            </p:nvSpPr>
            <p:spPr>
              <a:xfrm>
                <a:off x="6713" y="2665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29" name="Google Shape;1129;p92"/>
              <p:cNvSpPr/>
              <p:nvPr/>
            </p:nvSpPr>
            <p:spPr>
              <a:xfrm>
                <a:off x="6713" y="2665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30" name="Google Shape;1130;p92"/>
              <p:cNvSpPr/>
              <p:nvPr/>
            </p:nvSpPr>
            <p:spPr>
              <a:xfrm>
                <a:off x="6713" y="2811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31" name="Google Shape;1131;p92"/>
              <p:cNvSpPr/>
              <p:nvPr/>
            </p:nvSpPr>
            <p:spPr>
              <a:xfrm>
                <a:off x="6713" y="2811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32" name="Google Shape;1132;p92"/>
              <p:cNvSpPr/>
              <p:nvPr/>
            </p:nvSpPr>
            <p:spPr>
              <a:xfrm>
                <a:off x="6713" y="2961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33" name="Google Shape;1133;p92"/>
              <p:cNvSpPr/>
              <p:nvPr/>
            </p:nvSpPr>
            <p:spPr>
              <a:xfrm>
                <a:off x="6713" y="2961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34" name="Google Shape;1134;p92"/>
              <p:cNvSpPr/>
              <p:nvPr/>
            </p:nvSpPr>
            <p:spPr>
              <a:xfrm>
                <a:off x="6713" y="3107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35" name="Google Shape;1135;p92"/>
              <p:cNvSpPr/>
              <p:nvPr/>
            </p:nvSpPr>
            <p:spPr>
              <a:xfrm>
                <a:off x="6713" y="3107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36" name="Google Shape;1136;p92"/>
              <p:cNvSpPr/>
              <p:nvPr/>
            </p:nvSpPr>
            <p:spPr>
              <a:xfrm>
                <a:off x="6713" y="3258"/>
                <a:ext cx="5" cy="2"/>
              </a:xfrm>
              <a:custGeom>
                <a:avLst/>
                <a:gdLst/>
                <a:ahLst/>
                <a:cxnLst/>
                <a:rect l="l" t="t" r="r" b="b"/>
                <a:pathLst>
                  <a:path w="4" h="2" extrusionOk="0">
                    <a:moveTo>
                      <a:pt x="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2" y="2"/>
                      <a:pt x="4" y="2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37" name="Google Shape;1137;p92"/>
              <p:cNvSpPr/>
              <p:nvPr/>
            </p:nvSpPr>
            <p:spPr>
              <a:xfrm>
                <a:off x="6807" y="1106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38" name="Google Shape;1138;p92"/>
              <p:cNvSpPr/>
              <p:nvPr/>
            </p:nvSpPr>
            <p:spPr>
              <a:xfrm>
                <a:off x="6807" y="1106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39" name="Google Shape;1139;p92"/>
              <p:cNvSpPr/>
              <p:nvPr/>
            </p:nvSpPr>
            <p:spPr>
              <a:xfrm>
                <a:off x="6807" y="1257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40" name="Google Shape;1140;p92"/>
              <p:cNvSpPr/>
              <p:nvPr/>
            </p:nvSpPr>
            <p:spPr>
              <a:xfrm>
                <a:off x="6807" y="1257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41" name="Google Shape;1141;p92"/>
              <p:cNvSpPr/>
              <p:nvPr/>
            </p:nvSpPr>
            <p:spPr>
              <a:xfrm>
                <a:off x="6807" y="1403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42" name="Google Shape;1142;p92"/>
              <p:cNvSpPr/>
              <p:nvPr/>
            </p:nvSpPr>
            <p:spPr>
              <a:xfrm>
                <a:off x="6807" y="1403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43" name="Google Shape;1143;p92"/>
              <p:cNvSpPr/>
              <p:nvPr/>
            </p:nvSpPr>
            <p:spPr>
              <a:xfrm>
                <a:off x="6807" y="1554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44" name="Google Shape;1144;p92"/>
              <p:cNvSpPr/>
              <p:nvPr/>
            </p:nvSpPr>
            <p:spPr>
              <a:xfrm>
                <a:off x="6807" y="1554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45" name="Google Shape;1145;p92"/>
              <p:cNvSpPr/>
              <p:nvPr/>
            </p:nvSpPr>
            <p:spPr>
              <a:xfrm>
                <a:off x="6807" y="1700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46" name="Google Shape;1146;p92"/>
              <p:cNvSpPr/>
              <p:nvPr/>
            </p:nvSpPr>
            <p:spPr>
              <a:xfrm>
                <a:off x="6807" y="1700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47" name="Google Shape;1147;p92"/>
              <p:cNvSpPr/>
              <p:nvPr/>
            </p:nvSpPr>
            <p:spPr>
              <a:xfrm>
                <a:off x="6807" y="1850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48" name="Google Shape;1148;p92"/>
              <p:cNvSpPr/>
              <p:nvPr/>
            </p:nvSpPr>
            <p:spPr>
              <a:xfrm>
                <a:off x="6807" y="1850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49" name="Google Shape;1149;p92"/>
              <p:cNvSpPr/>
              <p:nvPr/>
            </p:nvSpPr>
            <p:spPr>
              <a:xfrm>
                <a:off x="6807" y="1996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50" name="Google Shape;1150;p92"/>
              <p:cNvSpPr/>
              <p:nvPr/>
            </p:nvSpPr>
            <p:spPr>
              <a:xfrm>
                <a:off x="6807" y="1996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51" name="Google Shape;1151;p92"/>
              <p:cNvSpPr/>
              <p:nvPr/>
            </p:nvSpPr>
            <p:spPr>
              <a:xfrm>
                <a:off x="6807" y="2147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52" name="Google Shape;1152;p92"/>
              <p:cNvSpPr/>
              <p:nvPr/>
            </p:nvSpPr>
            <p:spPr>
              <a:xfrm>
                <a:off x="6807" y="2147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53" name="Google Shape;1153;p92"/>
              <p:cNvSpPr/>
              <p:nvPr/>
            </p:nvSpPr>
            <p:spPr>
              <a:xfrm>
                <a:off x="6807" y="2293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54" name="Google Shape;1154;p92"/>
              <p:cNvSpPr/>
              <p:nvPr/>
            </p:nvSpPr>
            <p:spPr>
              <a:xfrm>
                <a:off x="6807" y="2293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55" name="Google Shape;1155;p92"/>
              <p:cNvSpPr/>
              <p:nvPr/>
            </p:nvSpPr>
            <p:spPr>
              <a:xfrm>
                <a:off x="6807" y="2443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56" name="Google Shape;1156;p92"/>
              <p:cNvSpPr/>
              <p:nvPr/>
            </p:nvSpPr>
            <p:spPr>
              <a:xfrm>
                <a:off x="6807" y="2443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57" name="Google Shape;1157;p92"/>
              <p:cNvSpPr/>
              <p:nvPr/>
            </p:nvSpPr>
            <p:spPr>
              <a:xfrm>
                <a:off x="6807" y="2589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58" name="Google Shape;1158;p92"/>
              <p:cNvSpPr/>
              <p:nvPr/>
            </p:nvSpPr>
            <p:spPr>
              <a:xfrm>
                <a:off x="6807" y="2589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59" name="Google Shape;1159;p92"/>
              <p:cNvSpPr/>
              <p:nvPr/>
            </p:nvSpPr>
            <p:spPr>
              <a:xfrm>
                <a:off x="6807" y="2740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60" name="Google Shape;1160;p92"/>
              <p:cNvSpPr/>
              <p:nvPr/>
            </p:nvSpPr>
            <p:spPr>
              <a:xfrm>
                <a:off x="6807" y="2740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61" name="Google Shape;1161;p92"/>
              <p:cNvSpPr/>
              <p:nvPr/>
            </p:nvSpPr>
            <p:spPr>
              <a:xfrm>
                <a:off x="6807" y="2886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62" name="Google Shape;1162;p92"/>
              <p:cNvSpPr/>
              <p:nvPr/>
            </p:nvSpPr>
            <p:spPr>
              <a:xfrm>
                <a:off x="6807" y="2886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63" name="Google Shape;1163;p92"/>
              <p:cNvSpPr/>
              <p:nvPr/>
            </p:nvSpPr>
            <p:spPr>
              <a:xfrm>
                <a:off x="6807" y="3037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64" name="Google Shape;1164;p92"/>
              <p:cNvSpPr/>
              <p:nvPr/>
            </p:nvSpPr>
            <p:spPr>
              <a:xfrm>
                <a:off x="6807" y="3037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65" name="Google Shape;1165;p92"/>
              <p:cNvSpPr/>
              <p:nvPr/>
            </p:nvSpPr>
            <p:spPr>
              <a:xfrm>
                <a:off x="6807" y="3183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66" name="Google Shape;1166;p92"/>
              <p:cNvSpPr/>
              <p:nvPr/>
            </p:nvSpPr>
            <p:spPr>
              <a:xfrm>
                <a:off x="6807" y="3183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67" name="Google Shape;1167;p92"/>
              <p:cNvSpPr/>
              <p:nvPr/>
            </p:nvSpPr>
            <p:spPr>
              <a:xfrm>
                <a:off x="6901" y="1031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68" name="Google Shape;1168;p92"/>
              <p:cNvSpPr/>
              <p:nvPr/>
            </p:nvSpPr>
            <p:spPr>
              <a:xfrm>
                <a:off x="6901" y="1031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69" name="Google Shape;1169;p92"/>
              <p:cNvSpPr/>
              <p:nvPr/>
            </p:nvSpPr>
            <p:spPr>
              <a:xfrm>
                <a:off x="6901" y="1177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70" name="Google Shape;1170;p92"/>
              <p:cNvSpPr/>
              <p:nvPr/>
            </p:nvSpPr>
            <p:spPr>
              <a:xfrm>
                <a:off x="6901" y="1177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71" name="Google Shape;1171;p92"/>
              <p:cNvSpPr/>
              <p:nvPr/>
            </p:nvSpPr>
            <p:spPr>
              <a:xfrm>
                <a:off x="6901" y="1328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72" name="Google Shape;1172;p92"/>
              <p:cNvSpPr/>
              <p:nvPr/>
            </p:nvSpPr>
            <p:spPr>
              <a:xfrm>
                <a:off x="6901" y="1328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73" name="Google Shape;1173;p92"/>
              <p:cNvSpPr/>
              <p:nvPr/>
            </p:nvSpPr>
            <p:spPr>
              <a:xfrm>
                <a:off x="6901" y="1474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74" name="Google Shape;1174;p92"/>
              <p:cNvSpPr/>
              <p:nvPr/>
            </p:nvSpPr>
            <p:spPr>
              <a:xfrm>
                <a:off x="6901" y="1474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75" name="Google Shape;1175;p92"/>
              <p:cNvSpPr/>
              <p:nvPr/>
            </p:nvSpPr>
            <p:spPr>
              <a:xfrm>
                <a:off x="6901" y="1624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76" name="Google Shape;1176;p92"/>
              <p:cNvSpPr/>
              <p:nvPr/>
            </p:nvSpPr>
            <p:spPr>
              <a:xfrm>
                <a:off x="6901" y="1624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77" name="Google Shape;1177;p92"/>
              <p:cNvSpPr/>
              <p:nvPr/>
            </p:nvSpPr>
            <p:spPr>
              <a:xfrm>
                <a:off x="6901" y="1770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78" name="Google Shape;1178;p92"/>
              <p:cNvSpPr/>
              <p:nvPr/>
            </p:nvSpPr>
            <p:spPr>
              <a:xfrm>
                <a:off x="6901" y="1770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</p:grpSp>
        <p:grpSp>
          <p:nvGrpSpPr>
            <p:cNvPr id="1179" name="Google Shape;1179;p92"/>
            <p:cNvGrpSpPr/>
            <p:nvPr/>
          </p:nvGrpSpPr>
          <p:grpSpPr>
            <a:xfrm>
              <a:off x="2044966" y="449539"/>
              <a:ext cx="919163" cy="3881437"/>
              <a:chOff x="6901" y="951"/>
              <a:chExt cx="579" cy="2445"/>
            </a:xfrm>
          </p:grpSpPr>
          <p:sp>
            <p:nvSpPr>
              <p:cNvPr id="1180" name="Google Shape;1180;p92"/>
              <p:cNvSpPr/>
              <p:nvPr/>
            </p:nvSpPr>
            <p:spPr>
              <a:xfrm>
                <a:off x="6901" y="1921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81" name="Google Shape;1181;p92"/>
              <p:cNvSpPr/>
              <p:nvPr/>
            </p:nvSpPr>
            <p:spPr>
              <a:xfrm>
                <a:off x="6901" y="1921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82" name="Google Shape;1182;p92"/>
              <p:cNvSpPr/>
              <p:nvPr/>
            </p:nvSpPr>
            <p:spPr>
              <a:xfrm>
                <a:off x="6901" y="2071"/>
                <a:ext cx="5" cy="81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83" name="Google Shape;1183;p92"/>
              <p:cNvSpPr/>
              <p:nvPr/>
            </p:nvSpPr>
            <p:spPr>
              <a:xfrm>
                <a:off x="6901" y="2071"/>
                <a:ext cx="5" cy="81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84" name="Google Shape;1184;p92"/>
              <p:cNvSpPr/>
              <p:nvPr/>
            </p:nvSpPr>
            <p:spPr>
              <a:xfrm>
                <a:off x="6901" y="2217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85" name="Google Shape;1185;p92"/>
              <p:cNvSpPr/>
              <p:nvPr/>
            </p:nvSpPr>
            <p:spPr>
              <a:xfrm>
                <a:off x="6901" y="2217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86" name="Google Shape;1186;p92"/>
              <p:cNvSpPr/>
              <p:nvPr/>
            </p:nvSpPr>
            <p:spPr>
              <a:xfrm>
                <a:off x="6901" y="2368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87" name="Google Shape;1187;p92"/>
              <p:cNvSpPr/>
              <p:nvPr/>
            </p:nvSpPr>
            <p:spPr>
              <a:xfrm>
                <a:off x="6901" y="2368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88" name="Google Shape;1188;p92"/>
              <p:cNvSpPr/>
              <p:nvPr/>
            </p:nvSpPr>
            <p:spPr>
              <a:xfrm>
                <a:off x="6901" y="2514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89" name="Google Shape;1189;p92"/>
              <p:cNvSpPr/>
              <p:nvPr/>
            </p:nvSpPr>
            <p:spPr>
              <a:xfrm>
                <a:off x="6901" y="2514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90" name="Google Shape;1190;p92"/>
              <p:cNvSpPr/>
              <p:nvPr/>
            </p:nvSpPr>
            <p:spPr>
              <a:xfrm>
                <a:off x="6901" y="2665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91" name="Google Shape;1191;p92"/>
              <p:cNvSpPr/>
              <p:nvPr/>
            </p:nvSpPr>
            <p:spPr>
              <a:xfrm>
                <a:off x="6901" y="2665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92" name="Google Shape;1192;p92"/>
              <p:cNvSpPr/>
              <p:nvPr/>
            </p:nvSpPr>
            <p:spPr>
              <a:xfrm>
                <a:off x="6901" y="2811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93" name="Google Shape;1193;p92"/>
              <p:cNvSpPr/>
              <p:nvPr/>
            </p:nvSpPr>
            <p:spPr>
              <a:xfrm>
                <a:off x="6901" y="2811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94" name="Google Shape;1194;p92"/>
              <p:cNvSpPr/>
              <p:nvPr/>
            </p:nvSpPr>
            <p:spPr>
              <a:xfrm>
                <a:off x="6901" y="2961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95" name="Google Shape;1195;p92"/>
              <p:cNvSpPr/>
              <p:nvPr/>
            </p:nvSpPr>
            <p:spPr>
              <a:xfrm>
                <a:off x="6901" y="2961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96" name="Google Shape;1196;p92"/>
              <p:cNvSpPr/>
              <p:nvPr/>
            </p:nvSpPr>
            <p:spPr>
              <a:xfrm>
                <a:off x="6901" y="3107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97" name="Google Shape;1197;p92"/>
              <p:cNvSpPr/>
              <p:nvPr/>
            </p:nvSpPr>
            <p:spPr>
              <a:xfrm>
                <a:off x="6901" y="3107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98" name="Google Shape;1198;p92"/>
              <p:cNvSpPr/>
              <p:nvPr/>
            </p:nvSpPr>
            <p:spPr>
              <a:xfrm>
                <a:off x="6901" y="3258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199" name="Google Shape;1199;p92"/>
              <p:cNvSpPr/>
              <p:nvPr/>
            </p:nvSpPr>
            <p:spPr>
              <a:xfrm>
                <a:off x="6901" y="3258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00" name="Google Shape;1200;p92"/>
              <p:cNvSpPr/>
              <p:nvPr/>
            </p:nvSpPr>
            <p:spPr>
              <a:xfrm>
                <a:off x="7000" y="982"/>
                <a:ext cx="5" cy="58"/>
              </a:xfrm>
              <a:custGeom>
                <a:avLst/>
                <a:gdLst/>
                <a:ahLst/>
                <a:cxnLst/>
                <a:rect l="l" t="t" r="r" b="b"/>
                <a:pathLst>
                  <a:path w="4" h="50" extrusionOk="0">
                    <a:moveTo>
                      <a:pt x="4" y="0"/>
                    </a:moveTo>
                    <a:cubicBezTo>
                      <a:pt x="2" y="1"/>
                      <a:pt x="1" y="1"/>
                      <a:pt x="0" y="1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01" name="Google Shape;1201;p92"/>
              <p:cNvSpPr/>
              <p:nvPr/>
            </p:nvSpPr>
            <p:spPr>
              <a:xfrm>
                <a:off x="7000" y="1106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02" name="Google Shape;1202;p92"/>
              <p:cNvSpPr/>
              <p:nvPr/>
            </p:nvSpPr>
            <p:spPr>
              <a:xfrm>
                <a:off x="7000" y="1106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03" name="Google Shape;1203;p92"/>
              <p:cNvSpPr/>
              <p:nvPr/>
            </p:nvSpPr>
            <p:spPr>
              <a:xfrm>
                <a:off x="7000" y="1257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04" name="Google Shape;1204;p92"/>
              <p:cNvSpPr/>
              <p:nvPr/>
            </p:nvSpPr>
            <p:spPr>
              <a:xfrm>
                <a:off x="7000" y="1257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05" name="Google Shape;1205;p92"/>
              <p:cNvSpPr/>
              <p:nvPr/>
            </p:nvSpPr>
            <p:spPr>
              <a:xfrm>
                <a:off x="7000" y="1403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06" name="Google Shape;1206;p92"/>
              <p:cNvSpPr/>
              <p:nvPr/>
            </p:nvSpPr>
            <p:spPr>
              <a:xfrm>
                <a:off x="7000" y="1403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07" name="Google Shape;1207;p92"/>
              <p:cNvSpPr/>
              <p:nvPr/>
            </p:nvSpPr>
            <p:spPr>
              <a:xfrm>
                <a:off x="7000" y="1554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08" name="Google Shape;1208;p92"/>
              <p:cNvSpPr/>
              <p:nvPr/>
            </p:nvSpPr>
            <p:spPr>
              <a:xfrm>
                <a:off x="7000" y="1554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09" name="Google Shape;1209;p92"/>
              <p:cNvSpPr/>
              <p:nvPr/>
            </p:nvSpPr>
            <p:spPr>
              <a:xfrm>
                <a:off x="7000" y="1700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10" name="Google Shape;1210;p92"/>
              <p:cNvSpPr/>
              <p:nvPr/>
            </p:nvSpPr>
            <p:spPr>
              <a:xfrm>
                <a:off x="7000" y="1700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11" name="Google Shape;1211;p92"/>
              <p:cNvSpPr/>
              <p:nvPr/>
            </p:nvSpPr>
            <p:spPr>
              <a:xfrm>
                <a:off x="7000" y="1850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12" name="Google Shape;1212;p92"/>
              <p:cNvSpPr/>
              <p:nvPr/>
            </p:nvSpPr>
            <p:spPr>
              <a:xfrm>
                <a:off x="7000" y="1850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13" name="Google Shape;1213;p92"/>
              <p:cNvSpPr/>
              <p:nvPr/>
            </p:nvSpPr>
            <p:spPr>
              <a:xfrm>
                <a:off x="7000" y="1996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14" name="Google Shape;1214;p92"/>
              <p:cNvSpPr/>
              <p:nvPr/>
            </p:nvSpPr>
            <p:spPr>
              <a:xfrm>
                <a:off x="7000" y="1996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15" name="Google Shape;1215;p92"/>
              <p:cNvSpPr/>
              <p:nvPr/>
            </p:nvSpPr>
            <p:spPr>
              <a:xfrm>
                <a:off x="7000" y="2147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16" name="Google Shape;1216;p92"/>
              <p:cNvSpPr/>
              <p:nvPr/>
            </p:nvSpPr>
            <p:spPr>
              <a:xfrm>
                <a:off x="7000" y="2147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17" name="Google Shape;1217;p92"/>
              <p:cNvSpPr/>
              <p:nvPr/>
            </p:nvSpPr>
            <p:spPr>
              <a:xfrm>
                <a:off x="7000" y="2293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18" name="Google Shape;1218;p92"/>
              <p:cNvSpPr/>
              <p:nvPr/>
            </p:nvSpPr>
            <p:spPr>
              <a:xfrm>
                <a:off x="7000" y="2293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19" name="Google Shape;1219;p92"/>
              <p:cNvSpPr/>
              <p:nvPr/>
            </p:nvSpPr>
            <p:spPr>
              <a:xfrm>
                <a:off x="7000" y="2443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20" name="Google Shape;1220;p92"/>
              <p:cNvSpPr/>
              <p:nvPr/>
            </p:nvSpPr>
            <p:spPr>
              <a:xfrm>
                <a:off x="7000" y="2443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21" name="Google Shape;1221;p92"/>
              <p:cNvSpPr/>
              <p:nvPr/>
            </p:nvSpPr>
            <p:spPr>
              <a:xfrm>
                <a:off x="7000" y="2589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22" name="Google Shape;1222;p92"/>
              <p:cNvSpPr/>
              <p:nvPr/>
            </p:nvSpPr>
            <p:spPr>
              <a:xfrm>
                <a:off x="7000" y="2589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23" name="Google Shape;1223;p92"/>
              <p:cNvSpPr/>
              <p:nvPr/>
            </p:nvSpPr>
            <p:spPr>
              <a:xfrm>
                <a:off x="7000" y="2740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24" name="Google Shape;1224;p92"/>
              <p:cNvSpPr/>
              <p:nvPr/>
            </p:nvSpPr>
            <p:spPr>
              <a:xfrm>
                <a:off x="7000" y="2740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25" name="Google Shape;1225;p92"/>
              <p:cNvSpPr/>
              <p:nvPr/>
            </p:nvSpPr>
            <p:spPr>
              <a:xfrm>
                <a:off x="7000" y="2886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26" name="Google Shape;1226;p92"/>
              <p:cNvSpPr/>
              <p:nvPr/>
            </p:nvSpPr>
            <p:spPr>
              <a:xfrm>
                <a:off x="7000" y="2886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27" name="Google Shape;1227;p92"/>
              <p:cNvSpPr/>
              <p:nvPr/>
            </p:nvSpPr>
            <p:spPr>
              <a:xfrm>
                <a:off x="7000" y="3037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28" name="Google Shape;1228;p92"/>
              <p:cNvSpPr/>
              <p:nvPr/>
            </p:nvSpPr>
            <p:spPr>
              <a:xfrm>
                <a:off x="7000" y="3037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29" name="Google Shape;1229;p92"/>
              <p:cNvSpPr/>
              <p:nvPr/>
            </p:nvSpPr>
            <p:spPr>
              <a:xfrm>
                <a:off x="7000" y="3183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30" name="Google Shape;1230;p92"/>
              <p:cNvSpPr/>
              <p:nvPr/>
            </p:nvSpPr>
            <p:spPr>
              <a:xfrm>
                <a:off x="7000" y="3183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31" name="Google Shape;1231;p92"/>
              <p:cNvSpPr/>
              <p:nvPr/>
            </p:nvSpPr>
            <p:spPr>
              <a:xfrm>
                <a:off x="7000" y="3333"/>
                <a:ext cx="5" cy="34"/>
              </a:xfrm>
              <a:custGeom>
                <a:avLst/>
                <a:gdLst/>
                <a:ahLst/>
                <a:cxnLst/>
                <a:rect l="l" t="t" r="r" b="b"/>
                <a:pathLst>
                  <a:path w="4" h="29" extrusionOk="0">
                    <a:moveTo>
                      <a:pt x="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1" y="28"/>
                      <a:pt x="2" y="28"/>
                      <a:pt x="4" y="29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32" name="Google Shape;1232;p92"/>
              <p:cNvSpPr/>
              <p:nvPr/>
            </p:nvSpPr>
            <p:spPr>
              <a:xfrm>
                <a:off x="7096" y="964"/>
                <a:ext cx="3" cy="1"/>
              </a:xfrm>
              <a:custGeom>
                <a:avLst/>
                <a:gdLst/>
                <a:ahLst/>
                <a:cxnLst/>
                <a:rect l="l" t="t" r="r" b="b"/>
                <a:pathLst>
                  <a:path w="3" h="1" extrusionOk="0"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33" name="Google Shape;1233;p92"/>
              <p:cNvSpPr/>
              <p:nvPr/>
            </p:nvSpPr>
            <p:spPr>
              <a:xfrm>
                <a:off x="7094" y="1031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34" name="Google Shape;1234;p92"/>
              <p:cNvSpPr/>
              <p:nvPr/>
            </p:nvSpPr>
            <p:spPr>
              <a:xfrm>
                <a:off x="7094" y="1031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35" name="Google Shape;1235;p92"/>
              <p:cNvSpPr/>
              <p:nvPr/>
            </p:nvSpPr>
            <p:spPr>
              <a:xfrm>
                <a:off x="7094" y="1177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36" name="Google Shape;1236;p92"/>
              <p:cNvSpPr/>
              <p:nvPr/>
            </p:nvSpPr>
            <p:spPr>
              <a:xfrm>
                <a:off x="7094" y="1177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37" name="Google Shape;1237;p92"/>
              <p:cNvSpPr/>
              <p:nvPr/>
            </p:nvSpPr>
            <p:spPr>
              <a:xfrm>
                <a:off x="7094" y="1328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38" name="Google Shape;1238;p92"/>
              <p:cNvSpPr/>
              <p:nvPr/>
            </p:nvSpPr>
            <p:spPr>
              <a:xfrm>
                <a:off x="7094" y="1328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39" name="Google Shape;1239;p92"/>
              <p:cNvSpPr/>
              <p:nvPr/>
            </p:nvSpPr>
            <p:spPr>
              <a:xfrm>
                <a:off x="7094" y="1474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40" name="Google Shape;1240;p92"/>
              <p:cNvSpPr/>
              <p:nvPr/>
            </p:nvSpPr>
            <p:spPr>
              <a:xfrm>
                <a:off x="7094" y="1474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41" name="Google Shape;1241;p92"/>
              <p:cNvSpPr/>
              <p:nvPr/>
            </p:nvSpPr>
            <p:spPr>
              <a:xfrm>
                <a:off x="7094" y="1624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42" name="Google Shape;1242;p92"/>
              <p:cNvSpPr/>
              <p:nvPr/>
            </p:nvSpPr>
            <p:spPr>
              <a:xfrm>
                <a:off x="7094" y="1624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43" name="Google Shape;1243;p92"/>
              <p:cNvSpPr/>
              <p:nvPr/>
            </p:nvSpPr>
            <p:spPr>
              <a:xfrm>
                <a:off x="7094" y="1770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44" name="Google Shape;1244;p92"/>
              <p:cNvSpPr/>
              <p:nvPr/>
            </p:nvSpPr>
            <p:spPr>
              <a:xfrm>
                <a:off x="7094" y="1770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45" name="Google Shape;1245;p92"/>
              <p:cNvSpPr/>
              <p:nvPr/>
            </p:nvSpPr>
            <p:spPr>
              <a:xfrm>
                <a:off x="7094" y="1921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46" name="Google Shape;1246;p92"/>
              <p:cNvSpPr/>
              <p:nvPr/>
            </p:nvSpPr>
            <p:spPr>
              <a:xfrm>
                <a:off x="7094" y="1921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47" name="Google Shape;1247;p92"/>
              <p:cNvSpPr/>
              <p:nvPr/>
            </p:nvSpPr>
            <p:spPr>
              <a:xfrm>
                <a:off x="7094" y="2071"/>
                <a:ext cx="5" cy="81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48" name="Google Shape;1248;p92"/>
              <p:cNvSpPr/>
              <p:nvPr/>
            </p:nvSpPr>
            <p:spPr>
              <a:xfrm>
                <a:off x="7094" y="2071"/>
                <a:ext cx="5" cy="81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49" name="Google Shape;1249;p92"/>
              <p:cNvSpPr/>
              <p:nvPr/>
            </p:nvSpPr>
            <p:spPr>
              <a:xfrm>
                <a:off x="7094" y="2217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50" name="Google Shape;1250;p92"/>
              <p:cNvSpPr/>
              <p:nvPr/>
            </p:nvSpPr>
            <p:spPr>
              <a:xfrm>
                <a:off x="7094" y="2217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51" name="Google Shape;1251;p92"/>
              <p:cNvSpPr/>
              <p:nvPr/>
            </p:nvSpPr>
            <p:spPr>
              <a:xfrm>
                <a:off x="7094" y="2368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52" name="Google Shape;1252;p92"/>
              <p:cNvSpPr/>
              <p:nvPr/>
            </p:nvSpPr>
            <p:spPr>
              <a:xfrm>
                <a:off x="7094" y="2368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53" name="Google Shape;1253;p92"/>
              <p:cNvSpPr/>
              <p:nvPr/>
            </p:nvSpPr>
            <p:spPr>
              <a:xfrm>
                <a:off x="7094" y="2514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54" name="Google Shape;1254;p92"/>
              <p:cNvSpPr/>
              <p:nvPr/>
            </p:nvSpPr>
            <p:spPr>
              <a:xfrm>
                <a:off x="7094" y="2514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55" name="Google Shape;1255;p92"/>
              <p:cNvSpPr/>
              <p:nvPr/>
            </p:nvSpPr>
            <p:spPr>
              <a:xfrm>
                <a:off x="7094" y="2665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56" name="Google Shape;1256;p92"/>
              <p:cNvSpPr/>
              <p:nvPr/>
            </p:nvSpPr>
            <p:spPr>
              <a:xfrm>
                <a:off x="7094" y="2665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57" name="Google Shape;1257;p92"/>
              <p:cNvSpPr/>
              <p:nvPr/>
            </p:nvSpPr>
            <p:spPr>
              <a:xfrm>
                <a:off x="7094" y="2811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58" name="Google Shape;1258;p92"/>
              <p:cNvSpPr/>
              <p:nvPr/>
            </p:nvSpPr>
            <p:spPr>
              <a:xfrm>
                <a:off x="7094" y="2811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59" name="Google Shape;1259;p92"/>
              <p:cNvSpPr/>
              <p:nvPr/>
            </p:nvSpPr>
            <p:spPr>
              <a:xfrm>
                <a:off x="7094" y="2961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60" name="Google Shape;1260;p92"/>
              <p:cNvSpPr/>
              <p:nvPr/>
            </p:nvSpPr>
            <p:spPr>
              <a:xfrm>
                <a:off x="7094" y="2961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61" name="Google Shape;1261;p92"/>
              <p:cNvSpPr/>
              <p:nvPr/>
            </p:nvSpPr>
            <p:spPr>
              <a:xfrm>
                <a:off x="7094" y="3107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62" name="Google Shape;1262;p92"/>
              <p:cNvSpPr/>
              <p:nvPr/>
            </p:nvSpPr>
            <p:spPr>
              <a:xfrm>
                <a:off x="7094" y="3107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63" name="Google Shape;1263;p92"/>
              <p:cNvSpPr/>
              <p:nvPr/>
            </p:nvSpPr>
            <p:spPr>
              <a:xfrm>
                <a:off x="7094" y="3258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64" name="Google Shape;1264;p92"/>
              <p:cNvSpPr/>
              <p:nvPr/>
            </p:nvSpPr>
            <p:spPr>
              <a:xfrm>
                <a:off x="7094" y="3258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65" name="Google Shape;1265;p92"/>
              <p:cNvSpPr/>
              <p:nvPr/>
            </p:nvSpPr>
            <p:spPr>
              <a:xfrm>
                <a:off x="7188" y="960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66" name="Google Shape;1266;p92"/>
              <p:cNvSpPr/>
              <p:nvPr/>
            </p:nvSpPr>
            <p:spPr>
              <a:xfrm>
                <a:off x="7188" y="960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67" name="Google Shape;1267;p92"/>
              <p:cNvSpPr/>
              <p:nvPr/>
            </p:nvSpPr>
            <p:spPr>
              <a:xfrm>
                <a:off x="7188" y="1106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68" name="Google Shape;1268;p92"/>
              <p:cNvSpPr/>
              <p:nvPr/>
            </p:nvSpPr>
            <p:spPr>
              <a:xfrm>
                <a:off x="7188" y="1106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69" name="Google Shape;1269;p92"/>
              <p:cNvSpPr/>
              <p:nvPr/>
            </p:nvSpPr>
            <p:spPr>
              <a:xfrm>
                <a:off x="7188" y="1257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70" name="Google Shape;1270;p92"/>
              <p:cNvSpPr/>
              <p:nvPr/>
            </p:nvSpPr>
            <p:spPr>
              <a:xfrm>
                <a:off x="7188" y="1257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71" name="Google Shape;1271;p92"/>
              <p:cNvSpPr/>
              <p:nvPr/>
            </p:nvSpPr>
            <p:spPr>
              <a:xfrm>
                <a:off x="7188" y="1403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72" name="Google Shape;1272;p92"/>
              <p:cNvSpPr/>
              <p:nvPr/>
            </p:nvSpPr>
            <p:spPr>
              <a:xfrm>
                <a:off x="7188" y="1403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73" name="Google Shape;1273;p92"/>
              <p:cNvSpPr/>
              <p:nvPr/>
            </p:nvSpPr>
            <p:spPr>
              <a:xfrm>
                <a:off x="7188" y="1554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74" name="Google Shape;1274;p92"/>
              <p:cNvSpPr/>
              <p:nvPr/>
            </p:nvSpPr>
            <p:spPr>
              <a:xfrm>
                <a:off x="7188" y="1554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75" name="Google Shape;1275;p92"/>
              <p:cNvSpPr/>
              <p:nvPr/>
            </p:nvSpPr>
            <p:spPr>
              <a:xfrm>
                <a:off x="7188" y="1700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76" name="Google Shape;1276;p92"/>
              <p:cNvSpPr/>
              <p:nvPr/>
            </p:nvSpPr>
            <p:spPr>
              <a:xfrm>
                <a:off x="7188" y="1700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77" name="Google Shape;1277;p92"/>
              <p:cNvSpPr/>
              <p:nvPr/>
            </p:nvSpPr>
            <p:spPr>
              <a:xfrm>
                <a:off x="7188" y="1850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78" name="Google Shape;1278;p92"/>
              <p:cNvSpPr/>
              <p:nvPr/>
            </p:nvSpPr>
            <p:spPr>
              <a:xfrm>
                <a:off x="7188" y="1850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79" name="Google Shape;1279;p92"/>
              <p:cNvSpPr/>
              <p:nvPr/>
            </p:nvSpPr>
            <p:spPr>
              <a:xfrm>
                <a:off x="7188" y="1996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80" name="Google Shape;1280;p92"/>
              <p:cNvSpPr/>
              <p:nvPr/>
            </p:nvSpPr>
            <p:spPr>
              <a:xfrm>
                <a:off x="7188" y="1996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81" name="Google Shape;1281;p92"/>
              <p:cNvSpPr/>
              <p:nvPr/>
            </p:nvSpPr>
            <p:spPr>
              <a:xfrm>
                <a:off x="7188" y="2147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82" name="Google Shape;1282;p92"/>
              <p:cNvSpPr/>
              <p:nvPr/>
            </p:nvSpPr>
            <p:spPr>
              <a:xfrm>
                <a:off x="7188" y="2147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83" name="Google Shape;1283;p92"/>
              <p:cNvSpPr/>
              <p:nvPr/>
            </p:nvSpPr>
            <p:spPr>
              <a:xfrm>
                <a:off x="7188" y="2293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84" name="Google Shape;1284;p92"/>
              <p:cNvSpPr/>
              <p:nvPr/>
            </p:nvSpPr>
            <p:spPr>
              <a:xfrm>
                <a:off x="7188" y="2293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85" name="Google Shape;1285;p92"/>
              <p:cNvSpPr/>
              <p:nvPr/>
            </p:nvSpPr>
            <p:spPr>
              <a:xfrm>
                <a:off x="7188" y="2443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86" name="Google Shape;1286;p92"/>
              <p:cNvSpPr/>
              <p:nvPr/>
            </p:nvSpPr>
            <p:spPr>
              <a:xfrm>
                <a:off x="7188" y="2443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87" name="Google Shape;1287;p92"/>
              <p:cNvSpPr/>
              <p:nvPr/>
            </p:nvSpPr>
            <p:spPr>
              <a:xfrm>
                <a:off x="7188" y="2589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88" name="Google Shape;1288;p92"/>
              <p:cNvSpPr/>
              <p:nvPr/>
            </p:nvSpPr>
            <p:spPr>
              <a:xfrm>
                <a:off x="7188" y="2589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89" name="Google Shape;1289;p92"/>
              <p:cNvSpPr/>
              <p:nvPr/>
            </p:nvSpPr>
            <p:spPr>
              <a:xfrm>
                <a:off x="7188" y="2740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90" name="Google Shape;1290;p92"/>
              <p:cNvSpPr/>
              <p:nvPr/>
            </p:nvSpPr>
            <p:spPr>
              <a:xfrm>
                <a:off x="7188" y="2740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91" name="Google Shape;1291;p92"/>
              <p:cNvSpPr/>
              <p:nvPr/>
            </p:nvSpPr>
            <p:spPr>
              <a:xfrm>
                <a:off x="7188" y="2886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92" name="Google Shape;1292;p92"/>
              <p:cNvSpPr/>
              <p:nvPr/>
            </p:nvSpPr>
            <p:spPr>
              <a:xfrm>
                <a:off x="7188" y="2886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93" name="Google Shape;1293;p92"/>
              <p:cNvSpPr/>
              <p:nvPr/>
            </p:nvSpPr>
            <p:spPr>
              <a:xfrm>
                <a:off x="7188" y="3037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94" name="Google Shape;1294;p92"/>
              <p:cNvSpPr/>
              <p:nvPr/>
            </p:nvSpPr>
            <p:spPr>
              <a:xfrm>
                <a:off x="7188" y="3037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95" name="Google Shape;1295;p92"/>
              <p:cNvSpPr/>
              <p:nvPr/>
            </p:nvSpPr>
            <p:spPr>
              <a:xfrm>
                <a:off x="7188" y="3183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96" name="Google Shape;1296;p92"/>
              <p:cNvSpPr/>
              <p:nvPr/>
            </p:nvSpPr>
            <p:spPr>
              <a:xfrm>
                <a:off x="7188" y="3183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97" name="Google Shape;1297;p92"/>
              <p:cNvSpPr/>
              <p:nvPr/>
            </p:nvSpPr>
            <p:spPr>
              <a:xfrm>
                <a:off x="7188" y="3333"/>
                <a:ext cx="5" cy="63"/>
              </a:xfrm>
              <a:custGeom>
                <a:avLst/>
                <a:gdLst/>
                <a:ahLst/>
                <a:cxnLst/>
                <a:rect l="l" t="t" r="r" b="b"/>
                <a:pathLst>
                  <a:path w="4" h="53" extrusionOk="0">
                    <a:moveTo>
                      <a:pt x="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" y="53"/>
                      <a:pt x="2" y="53"/>
                      <a:pt x="4" y="53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98" name="Google Shape;1298;p92"/>
              <p:cNvSpPr/>
              <p:nvPr/>
            </p:nvSpPr>
            <p:spPr>
              <a:xfrm>
                <a:off x="7287" y="951"/>
                <a:ext cx="5" cy="14"/>
              </a:xfrm>
              <a:custGeom>
                <a:avLst/>
                <a:gdLst/>
                <a:ahLst/>
                <a:cxnLst/>
                <a:rect l="l" t="t" r="r" b="b"/>
                <a:pathLst>
                  <a:path w="4" h="12" extrusionOk="0">
                    <a:moveTo>
                      <a:pt x="0" y="0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1" y="0"/>
                      <a:pt x="0" y="0"/>
                    </a:cubicBezTo>
                  </a:path>
                </a:pathLst>
              </a:cu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299" name="Google Shape;1299;p92"/>
              <p:cNvSpPr/>
              <p:nvPr/>
            </p:nvSpPr>
            <p:spPr>
              <a:xfrm>
                <a:off x="7287" y="1031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00" name="Google Shape;1300;p92"/>
              <p:cNvSpPr/>
              <p:nvPr/>
            </p:nvSpPr>
            <p:spPr>
              <a:xfrm>
                <a:off x="7287" y="1031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01" name="Google Shape;1301;p92"/>
              <p:cNvSpPr/>
              <p:nvPr/>
            </p:nvSpPr>
            <p:spPr>
              <a:xfrm>
                <a:off x="7287" y="1177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02" name="Google Shape;1302;p92"/>
              <p:cNvSpPr/>
              <p:nvPr/>
            </p:nvSpPr>
            <p:spPr>
              <a:xfrm>
                <a:off x="7287" y="1177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03" name="Google Shape;1303;p92"/>
              <p:cNvSpPr/>
              <p:nvPr/>
            </p:nvSpPr>
            <p:spPr>
              <a:xfrm>
                <a:off x="7287" y="1328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04" name="Google Shape;1304;p92"/>
              <p:cNvSpPr/>
              <p:nvPr/>
            </p:nvSpPr>
            <p:spPr>
              <a:xfrm>
                <a:off x="7287" y="1328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05" name="Google Shape;1305;p92"/>
              <p:cNvSpPr/>
              <p:nvPr/>
            </p:nvSpPr>
            <p:spPr>
              <a:xfrm>
                <a:off x="7287" y="1474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06" name="Google Shape;1306;p92"/>
              <p:cNvSpPr/>
              <p:nvPr/>
            </p:nvSpPr>
            <p:spPr>
              <a:xfrm>
                <a:off x="7287" y="1474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07" name="Google Shape;1307;p92"/>
              <p:cNvSpPr/>
              <p:nvPr/>
            </p:nvSpPr>
            <p:spPr>
              <a:xfrm>
                <a:off x="7287" y="1624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08" name="Google Shape;1308;p92"/>
              <p:cNvSpPr/>
              <p:nvPr/>
            </p:nvSpPr>
            <p:spPr>
              <a:xfrm>
                <a:off x="7287" y="1624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09" name="Google Shape;1309;p92"/>
              <p:cNvSpPr/>
              <p:nvPr/>
            </p:nvSpPr>
            <p:spPr>
              <a:xfrm>
                <a:off x="7287" y="1770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10" name="Google Shape;1310;p92"/>
              <p:cNvSpPr/>
              <p:nvPr/>
            </p:nvSpPr>
            <p:spPr>
              <a:xfrm>
                <a:off x="7287" y="1770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11" name="Google Shape;1311;p92"/>
              <p:cNvSpPr/>
              <p:nvPr/>
            </p:nvSpPr>
            <p:spPr>
              <a:xfrm>
                <a:off x="7287" y="1921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12" name="Google Shape;1312;p92"/>
              <p:cNvSpPr/>
              <p:nvPr/>
            </p:nvSpPr>
            <p:spPr>
              <a:xfrm>
                <a:off x="7287" y="1921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13" name="Google Shape;1313;p92"/>
              <p:cNvSpPr/>
              <p:nvPr/>
            </p:nvSpPr>
            <p:spPr>
              <a:xfrm>
                <a:off x="7287" y="2071"/>
                <a:ext cx="5" cy="81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14" name="Google Shape;1314;p92"/>
              <p:cNvSpPr/>
              <p:nvPr/>
            </p:nvSpPr>
            <p:spPr>
              <a:xfrm>
                <a:off x="7287" y="2071"/>
                <a:ext cx="5" cy="81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15" name="Google Shape;1315;p92"/>
              <p:cNvSpPr/>
              <p:nvPr/>
            </p:nvSpPr>
            <p:spPr>
              <a:xfrm>
                <a:off x="7287" y="2217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16" name="Google Shape;1316;p92"/>
              <p:cNvSpPr/>
              <p:nvPr/>
            </p:nvSpPr>
            <p:spPr>
              <a:xfrm>
                <a:off x="7287" y="2217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17" name="Google Shape;1317;p92"/>
              <p:cNvSpPr/>
              <p:nvPr/>
            </p:nvSpPr>
            <p:spPr>
              <a:xfrm>
                <a:off x="7287" y="2368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18" name="Google Shape;1318;p92"/>
              <p:cNvSpPr/>
              <p:nvPr/>
            </p:nvSpPr>
            <p:spPr>
              <a:xfrm>
                <a:off x="7287" y="2368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19" name="Google Shape;1319;p92"/>
              <p:cNvSpPr/>
              <p:nvPr/>
            </p:nvSpPr>
            <p:spPr>
              <a:xfrm>
                <a:off x="7287" y="2514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20" name="Google Shape;1320;p92"/>
              <p:cNvSpPr/>
              <p:nvPr/>
            </p:nvSpPr>
            <p:spPr>
              <a:xfrm>
                <a:off x="7287" y="2514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21" name="Google Shape;1321;p92"/>
              <p:cNvSpPr/>
              <p:nvPr/>
            </p:nvSpPr>
            <p:spPr>
              <a:xfrm>
                <a:off x="7287" y="2665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22" name="Google Shape;1322;p92"/>
              <p:cNvSpPr/>
              <p:nvPr/>
            </p:nvSpPr>
            <p:spPr>
              <a:xfrm>
                <a:off x="7287" y="2665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23" name="Google Shape;1323;p92"/>
              <p:cNvSpPr/>
              <p:nvPr/>
            </p:nvSpPr>
            <p:spPr>
              <a:xfrm>
                <a:off x="7287" y="2811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24" name="Google Shape;1324;p92"/>
              <p:cNvSpPr/>
              <p:nvPr/>
            </p:nvSpPr>
            <p:spPr>
              <a:xfrm>
                <a:off x="7287" y="2811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25" name="Google Shape;1325;p92"/>
              <p:cNvSpPr/>
              <p:nvPr/>
            </p:nvSpPr>
            <p:spPr>
              <a:xfrm>
                <a:off x="7287" y="2961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26" name="Google Shape;1326;p92"/>
              <p:cNvSpPr/>
              <p:nvPr/>
            </p:nvSpPr>
            <p:spPr>
              <a:xfrm>
                <a:off x="7287" y="2961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27" name="Google Shape;1327;p92"/>
              <p:cNvSpPr/>
              <p:nvPr/>
            </p:nvSpPr>
            <p:spPr>
              <a:xfrm>
                <a:off x="7287" y="3107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28" name="Google Shape;1328;p92"/>
              <p:cNvSpPr/>
              <p:nvPr/>
            </p:nvSpPr>
            <p:spPr>
              <a:xfrm>
                <a:off x="7287" y="3107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29" name="Google Shape;1329;p92"/>
              <p:cNvSpPr/>
              <p:nvPr/>
            </p:nvSpPr>
            <p:spPr>
              <a:xfrm>
                <a:off x="7287" y="3258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30" name="Google Shape;1330;p92"/>
              <p:cNvSpPr/>
              <p:nvPr/>
            </p:nvSpPr>
            <p:spPr>
              <a:xfrm>
                <a:off x="7287" y="3258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31" name="Google Shape;1331;p92"/>
              <p:cNvSpPr/>
              <p:nvPr/>
            </p:nvSpPr>
            <p:spPr>
              <a:xfrm>
                <a:off x="7381" y="960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32" name="Google Shape;1332;p92"/>
              <p:cNvSpPr/>
              <p:nvPr/>
            </p:nvSpPr>
            <p:spPr>
              <a:xfrm>
                <a:off x="7381" y="960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33" name="Google Shape;1333;p92"/>
              <p:cNvSpPr/>
              <p:nvPr/>
            </p:nvSpPr>
            <p:spPr>
              <a:xfrm>
                <a:off x="7381" y="1106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34" name="Google Shape;1334;p92"/>
              <p:cNvSpPr/>
              <p:nvPr/>
            </p:nvSpPr>
            <p:spPr>
              <a:xfrm>
                <a:off x="7381" y="1106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35" name="Google Shape;1335;p92"/>
              <p:cNvSpPr/>
              <p:nvPr/>
            </p:nvSpPr>
            <p:spPr>
              <a:xfrm>
                <a:off x="7381" y="1257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36" name="Google Shape;1336;p92"/>
              <p:cNvSpPr/>
              <p:nvPr/>
            </p:nvSpPr>
            <p:spPr>
              <a:xfrm>
                <a:off x="7381" y="1257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37" name="Google Shape;1337;p92"/>
              <p:cNvSpPr/>
              <p:nvPr/>
            </p:nvSpPr>
            <p:spPr>
              <a:xfrm>
                <a:off x="7381" y="1403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38" name="Google Shape;1338;p92"/>
              <p:cNvSpPr/>
              <p:nvPr/>
            </p:nvSpPr>
            <p:spPr>
              <a:xfrm>
                <a:off x="7381" y="1403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39" name="Google Shape;1339;p92"/>
              <p:cNvSpPr/>
              <p:nvPr/>
            </p:nvSpPr>
            <p:spPr>
              <a:xfrm>
                <a:off x="7381" y="1554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40" name="Google Shape;1340;p92"/>
              <p:cNvSpPr/>
              <p:nvPr/>
            </p:nvSpPr>
            <p:spPr>
              <a:xfrm>
                <a:off x="7381" y="1554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41" name="Google Shape;1341;p92"/>
              <p:cNvSpPr/>
              <p:nvPr/>
            </p:nvSpPr>
            <p:spPr>
              <a:xfrm>
                <a:off x="7381" y="1700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42" name="Google Shape;1342;p92"/>
              <p:cNvSpPr/>
              <p:nvPr/>
            </p:nvSpPr>
            <p:spPr>
              <a:xfrm>
                <a:off x="7381" y="1700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43" name="Google Shape;1343;p92"/>
              <p:cNvSpPr/>
              <p:nvPr/>
            </p:nvSpPr>
            <p:spPr>
              <a:xfrm>
                <a:off x="7381" y="1850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44" name="Google Shape;1344;p92"/>
              <p:cNvSpPr/>
              <p:nvPr/>
            </p:nvSpPr>
            <p:spPr>
              <a:xfrm>
                <a:off x="7381" y="1850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45" name="Google Shape;1345;p92"/>
              <p:cNvSpPr/>
              <p:nvPr/>
            </p:nvSpPr>
            <p:spPr>
              <a:xfrm>
                <a:off x="7381" y="1996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46" name="Google Shape;1346;p92"/>
              <p:cNvSpPr/>
              <p:nvPr/>
            </p:nvSpPr>
            <p:spPr>
              <a:xfrm>
                <a:off x="7381" y="1996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47" name="Google Shape;1347;p92"/>
              <p:cNvSpPr/>
              <p:nvPr/>
            </p:nvSpPr>
            <p:spPr>
              <a:xfrm>
                <a:off x="7381" y="2147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48" name="Google Shape;1348;p92"/>
              <p:cNvSpPr/>
              <p:nvPr/>
            </p:nvSpPr>
            <p:spPr>
              <a:xfrm>
                <a:off x="7381" y="2147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49" name="Google Shape;1349;p92"/>
              <p:cNvSpPr/>
              <p:nvPr/>
            </p:nvSpPr>
            <p:spPr>
              <a:xfrm>
                <a:off x="7381" y="2293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50" name="Google Shape;1350;p92"/>
              <p:cNvSpPr/>
              <p:nvPr/>
            </p:nvSpPr>
            <p:spPr>
              <a:xfrm>
                <a:off x="7381" y="2293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51" name="Google Shape;1351;p92"/>
              <p:cNvSpPr/>
              <p:nvPr/>
            </p:nvSpPr>
            <p:spPr>
              <a:xfrm>
                <a:off x="7381" y="2443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52" name="Google Shape;1352;p92"/>
              <p:cNvSpPr/>
              <p:nvPr/>
            </p:nvSpPr>
            <p:spPr>
              <a:xfrm>
                <a:off x="7381" y="2443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53" name="Google Shape;1353;p92"/>
              <p:cNvSpPr/>
              <p:nvPr/>
            </p:nvSpPr>
            <p:spPr>
              <a:xfrm>
                <a:off x="7381" y="2589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54" name="Google Shape;1354;p92"/>
              <p:cNvSpPr/>
              <p:nvPr/>
            </p:nvSpPr>
            <p:spPr>
              <a:xfrm>
                <a:off x="7381" y="2589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55" name="Google Shape;1355;p92"/>
              <p:cNvSpPr/>
              <p:nvPr/>
            </p:nvSpPr>
            <p:spPr>
              <a:xfrm>
                <a:off x="7381" y="2740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56" name="Google Shape;1356;p92"/>
              <p:cNvSpPr/>
              <p:nvPr/>
            </p:nvSpPr>
            <p:spPr>
              <a:xfrm>
                <a:off x="7381" y="2740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57" name="Google Shape;1357;p92"/>
              <p:cNvSpPr/>
              <p:nvPr/>
            </p:nvSpPr>
            <p:spPr>
              <a:xfrm>
                <a:off x="7381" y="2886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58" name="Google Shape;1358;p92"/>
              <p:cNvSpPr/>
              <p:nvPr/>
            </p:nvSpPr>
            <p:spPr>
              <a:xfrm>
                <a:off x="7381" y="2886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59" name="Google Shape;1359;p92"/>
              <p:cNvSpPr/>
              <p:nvPr/>
            </p:nvSpPr>
            <p:spPr>
              <a:xfrm>
                <a:off x="7381" y="3037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60" name="Google Shape;1360;p92"/>
              <p:cNvSpPr/>
              <p:nvPr/>
            </p:nvSpPr>
            <p:spPr>
              <a:xfrm>
                <a:off x="7381" y="3037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61" name="Google Shape;1361;p92"/>
              <p:cNvSpPr/>
              <p:nvPr/>
            </p:nvSpPr>
            <p:spPr>
              <a:xfrm>
                <a:off x="7381" y="3183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62" name="Google Shape;1362;p92"/>
              <p:cNvSpPr/>
              <p:nvPr/>
            </p:nvSpPr>
            <p:spPr>
              <a:xfrm>
                <a:off x="7381" y="3183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63" name="Google Shape;1363;p92"/>
              <p:cNvSpPr/>
              <p:nvPr/>
            </p:nvSpPr>
            <p:spPr>
              <a:xfrm>
                <a:off x="7381" y="3333"/>
                <a:ext cx="5" cy="61"/>
              </a:xfrm>
              <a:custGeom>
                <a:avLst/>
                <a:gdLst/>
                <a:ahLst/>
                <a:cxnLst/>
                <a:rect l="l" t="t" r="r" b="b"/>
                <a:pathLst>
                  <a:path w="4" h="52" extrusionOk="0">
                    <a:moveTo>
                      <a:pt x="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1" y="52"/>
                      <a:pt x="2" y="52"/>
                      <a:pt x="4" y="52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64" name="Google Shape;1364;p92"/>
              <p:cNvSpPr/>
              <p:nvPr/>
            </p:nvSpPr>
            <p:spPr>
              <a:xfrm>
                <a:off x="7476" y="1031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65" name="Google Shape;1365;p92"/>
              <p:cNvSpPr/>
              <p:nvPr/>
            </p:nvSpPr>
            <p:spPr>
              <a:xfrm>
                <a:off x="7476" y="1031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66" name="Google Shape;1366;p92"/>
              <p:cNvSpPr/>
              <p:nvPr/>
            </p:nvSpPr>
            <p:spPr>
              <a:xfrm>
                <a:off x="7476" y="1177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67" name="Google Shape;1367;p92"/>
              <p:cNvSpPr/>
              <p:nvPr/>
            </p:nvSpPr>
            <p:spPr>
              <a:xfrm>
                <a:off x="7476" y="1177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68" name="Google Shape;1368;p92"/>
              <p:cNvSpPr/>
              <p:nvPr/>
            </p:nvSpPr>
            <p:spPr>
              <a:xfrm>
                <a:off x="7476" y="1328"/>
                <a:ext cx="4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69" name="Google Shape;1369;p92"/>
              <p:cNvSpPr/>
              <p:nvPr/>
            </p:nvSpPr>
            <p:spPr>
              <a:xfrm>
                <a:off x="7476" y="1328"/>
                <a:ext cx="4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70" name="Google Shape;1370;p92"/>
              <p:cNvSpPr/>
              <p:nvPr/>
            </p:nvSpPr>
            <p:spPr>
              <a:xfrm>
                <a:off x="7476" y="1474"/>
                <a:ext cx="4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71" name="Google Shape;1371;p92"/>
              <p:cNvSpPr/>
              <p:nvPr/>
            </p:nvSpPr>
            <p:spPr>
              <a:xfrm>
                <a:off x="7476" y="1474"/>
                <a:ext cx="4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72" name="Google Shape;1372;p92"/>
              <p:cNvSpPr/>
              <p:nvPr/>
            </p:nvSpPr>
            <p:spPr>
              <a:xfrm>
                <a:off x="7476" y="1624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73" name="Google Shape;1373;p92"/>
              <p:cNvSpPr/>
              <p:nvPr/>
            </p:nvSpPr>
            <p:spPr>
              <a:xfrm>
                <a:off x="7476" y="1624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74" name="Google Shape;1374;p92"/>
              <p:cNvSpPr/>
              <p:nvPr/>
            </p:nvSpPr>
            <p:spPr>
              <a:xfrm>
                <a:off x="7476" y="1770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75" name="Google Shape;1375;p92"/>
              <p:cNvSpPr/>
              <p:nvPr/>
            </p:nvSpPr>
            <p:spPr>
              <a:xfrm>
                <a:off x="7476" y="1770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76" name="Google Shape;1376;p92"/>
              <p:cNvSpPr/>
              <p:nvPr/>
            </p:nvSpPr>
            <p:spPr>
              <a:xfrm>
                <a:off x="7476" y="1921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77" name="Google Shape;1377;p92"/>
              <p:cNvSpPr/>
              <p:nvPr/>
            </p:nvSpPr>
            <p:spPr>
              <a:xfrm>
                <a:off x="7476" y="1921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78" name="Google Shape;1378;p92"/>
              <p:cNvSpPr/>
              <p:nvPr/>
            </p:nvSpPr>
            <p:spPr>
              <a:xfrm>
                <a:off x="7476" y="2071"/>
                <a:ext cx="4" cy="81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79" name="Google Shape;1379;p92"/>
              <p:cNvSpPr/>
              <p:nvPr/>
            </p:nvSpPr>
            <p:spPr>
              <a:xfrm>
                <a:off x="7476" y="2071"/>
                <a:ext cx="4" cy="81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</p:grpSp>
        <p:grpSp>
          <p:nvGrpSpPr>
            <p:cNvPr id="1380" name="Google Shape;1380;p92"/>
            <p:cNvGrpSpPr/>
            <p:nvPr/>
          </p:nvGrpSpPr>
          <p:grpSpPr>
            <a:xfrm>
              <a:off x="2957779" y="503514"/>
              <a:ext cx="1074738" cy="3776662"/>
              <a:chOff x="7476" y="985"/>
              <a:chExt cx="677" cy="2379"/>
            </a:xfrm>
          </p:grpSpPr>
          <p:sp>
            <p:nvSpPr>
              <p:cNvPr id="1381" name="Google Shape;1381;p92"/>
              <p:cNvSpPr/>
              <p:nvPr/>
            </p:nvSpPr>
            <p:spPr>
              <a:xfrm>
                <a:off x="7476" y="2217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82" name="Google Shape;1382;p92"/>
              <p:cNvSpPr/>
              <p:nvPr/>
            </p:nvSpPr>
            <p:spPr>
              <a:xfrm>
                <a:off x="7476" y="2217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83" name="Google Shape;1383;p92"/>
              <p:cNvSpPr/>
              <p:nvPr/>
            </p:nvSpPr>
            <p:spPr>
              <a:xfrm>
                <a:off x="7476" y="2368"/>
                <a:ext cx="4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84" name="Google Shape;1384;p92"/>
              <p:cNvSpPr/>
              <p:nvPr/>
            </p:nvSpPr>
            <p:spPr>
              <a:xfrm>
                <a:off x="7476" y="2368"/>
                <a:ext cx="4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85" name="Google Shape;1385;p92"/>
              <p:cNvSpPr/>
              <p:nvPr/>
            </p:nvSpPr>
            <p:spPr>
              <a:xfrm>
                <a:off x="7476" y="2514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86" name="Google Shape;1386;p92"/>
              <p:cNvSpPr/>
              <p:nvPr/>
            </p:nvSpPr>
            <p:spPr>
              <a:xfrm>
                <a:off x="7476" y="2514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87" name="Google Shape;1387;p92"/>
              <p:cNvSpPr/>
              <p:nvPr/>
            </p:nvSpPr>
            <p:spPr>
              <a:xfrm>
                <a:off x="7476" y="2665"/>
                <a:ext cx="4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88" name="Google Shape;1388;p92"/>
              <p:cNvSpPr/>
              <p:nvPr/>
            </p:nvSpPr>
            <p:spPr>
              <a:xfrm>
                <a:off x="7476" y="2665"/>
                <a:ext cx="4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89" name="Google Shape;1389;p92"/>
              <p:cNvSpPr/>
              <p:nvPr/>
            </p:nvSpPr>
            <p:spPr>
              <a:xfrm>
                <a:off x="7476" y="2811"/>
                <a:ext cx="4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90" name="Google Shape;1390;p92"/>
              <p:cNvSpPr/>
              <p:nvPr/>
            </p:nvSpPr>
            <p:spPr>
              <a:xfrm>
                <a:off x="7476" y="2811"/>
                <a:ext cx="4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91" name="Google Shape;1391;p92"/>
              <p:cNvSpPr/>
              <p:nvPr/>
            </p:nvSpPr>
            <p:spPr>
              <a:xfrm>
                <a:off x="7476" y="2961"/>
                <a:ext cx="4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92" name="Google Shape;1392;p92"/>
              <p:cNvSpPr/>
              <p:nvPr/>
            </p:nvSpPr>
            <p:spPr>
              <a:xfrm>
                <a:off x="7476" y="2961"/>
                <a:ext cx="4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93" name="Google Shape;1393;p92"/>
              <p:cNvSpPr/>
              <p:nvPr/>
            </p:nvSpPr>
            <p:spPr>
              <a:xfrm>
                <a:off x="7476" y="3107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94" name="Google Shape;1394;p92"/>
              <p:cNvSpPr/>
              <p:nvPr/>
            </p:nvSpPr>
            <p:spPr>
              <a:xfrm>
                <a:off x="7476" y="3107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95" name="Google Shape;1395;p92"/>
              <p:cNvSpPr/>
              <p:nvPr/>
            </p:nvSpPr>
            <p:spPr>
              <a:xfrm>
                <a:off x="7476" y="3258"/>
                <a:ext cx="4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96" name="Google Shape;1396;p92"/>
              <p:cNvSpPr/>
              <p:nvPr/>
            </p:nvSpPr>
            <p:spPr>
              <a:xfrm>
                <a:off x="7476" y="3258"/>
                <a:ext cx="4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97" name="Google Shape;1397;p92"/>
              <p:cNvSpPr/>
              <p:nvPr/>
            </p:nvSpPr>
            <p:spPr>
              <a:xfrm>
                <a:off x="7574" y="985"/>
                <a:ext cx="5" cy="55"/>
              </a:xfrm>
              <a:custGeom>
                <a:avLst/>
                <a:gdLst/>
                <a:ahLst/>
                <a:cxnLst/>
                <a:rect l="l" t="t" r="r" b="b"/>
                <a:pathLst>
                  <a:path w="4" h="47" extrusionOk="0">
                    <a:moveTo>
                      <a:pt x="0" y="0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4" y="47"/>
                      <a:pt x="4" y="47"/>
                      <a:pt x="4" y="47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2" y="1"/>
                      <a:pt x="1" y="1"/>
                      <a:pt x="0" y="0"/>
                    </a:cubicBezTo>
                  </a:path>
                </a:pathLst>
              </a:cu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98" name="Google Shape;1398;p92"/>
              <p:cNvSpPr/>
              <p:nvPr/>
            </p:nvSpPr>
            <p:spPr>
              <a:xfrm>
                <a:off x="7574" y="1106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399" name="Google Shape;1399;p92"/>
              <p:cNvSpPr/>
              <p:nvPr/>
            </p:nvSpPr>
            <p:spPr>
              <a:xfrm>
                <a:off x="7574" y="1106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00" name="Google Shape;1400;p92"/>
              <p:cNvSpPr/>
              <p:nvPr/>
            </p:nvSpPr>
            <p:spPr>
              <a:xfrm>
                <a:off x="7574" y="1257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01" name="Google Shape;1401;p92"/>
              <p:cNvSpPr/>
              <p:nvPr/>
            </p:nvSpPr>
            <p:spPr>
              <a:xfrm>
                <a:off x="7574" y="1257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02" name="Google Shape;1402;p92"/>
              <p:cNvSpPr/>
              <p:nvPr/>
            </p:nvSpPr>
            <p:spPr>
              <a:xfrm>
                <a:off x="7574" y="1403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03" name="Google Shape;1403;p92"/>
              <p:cNvSpPr/>
              <p:nvPr/>
            </p:nvSpPr>
            <p:spPr>
              <a:xfrm>
                <a:off x="7574" y="1403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04" name="Google Shape;1404;p92"/>
              <p:cNvSpPr/>
              <p:nvPr/>
            </p:nvSpPr>
            <p:spPr>
              <a:xfrm>
                <a:off x="7574" y="1554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05" name="Google Shape;1405;p92"/>
              <p:cNvSpPr/>
              <p:nvPr/>
            </p:nvSpPr>
            <p:spPr>
              <a:xfrm>
                <a:off x="7574" y="1554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06" name="Google Shape;1406;p92"/>
              <p:cNvSpPr/>
              <p:nvPr/>
            </p:nvSpPr>
            <p:spPr>
              <a:xfrm>
                <a:off x="7574" y="1700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07" name="Google Shape;1407;p92"/>
              <p:cNvSpPr/>
              <p:nvPr/>
            </p:nvSpPr>
            <p:spPr>
              <a:xfrm>
                <a:off x="7574" y="1700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08" name="Google Shape;1408;p92"/>
              <p:cNvSpPr/>
              <p:nvPr/>
            </p:nvSpPr>
            <p:spPr>
              <a:xfrm>
                <a:off x="7574" y="1850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09" name="Google Shape;1409;p92"/>
              <p:cNvSpPr/>
              <p:nvPr/>
            </p:nvSpPr>
            <p:spPr>
              <a:xfrm>
                <a:off x="7574" y="1850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10" name="Google Shape;1410;p92"/>
              <p:cNvSpPr/>
              <p:nvPr/>
            </p:nvSpPr>
            <p:spPr>
              <a:xfrm>
                <a:off x="7574" y="1996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11" name="Google Shape;1411;p92"/>
              <p:cNvSpPr/>
              <p:nvPr/>
            </p:nvSpPr>
            <p:spPr>
              <a:xfrm>
                <a:off x="7574" y="1996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12" name="Google Shape;1412;p92"/>
              <p:cNvSpPr/>
              <p:nvPr/>
            </p:nvSpPr>
            <p:spPr>
              <a:xfrm>
                <a:off x="7574" y="2147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13" name="Google Shape;1413;p92"/>
              <p:cNvSpPr/>
              <p:nvPr/>
            </p:nvSpPr>
            <p:spPr>
              <a:xfrm>
                <a:off x="7574" y="2147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14" name="Google Shape;1414;p92"/>
              <p:cNvSpPr/>
              <p:nvPr/>
            </p:nvSpPr>
            <p:spPr>
              <a:xfrm>
                <a:off x="7574" y="2293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15" name="Google Shape;1415;p92"/>
              <p:cNvSpPr/>
              <p:nvPr/>
            </p:nvSpPr>
            <p:spPr>
              <a:xfrm>
                <a:off x="7574" y="2293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16" name="Google Shape;1416;p92"/>
              <p:cNvSpPr/>
              <p:nvPr/>
            </p:nvSpPr>
            <p:spPr>
              <a:xfrm>
                <a:off x="7574" y="2443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17" name="Google Shape;1417;p92"/>
              <p:cNvSpPr/>
              <p:nvPr/>
            </p:nvSpPr>
            <p:spPr>
              <a:xfrm>
                <a:off x="7574" y="2443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18" name="Google Shape;1418;p92"/>
              <p:cNvSpPr/>
              <p:nvPr/>
            </p:nvSpPr>
            <p:spPr>
              <a:xfrm>
                <a:off x="7574" y="2589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19" name="Google Shape;1419;p92"/>
              <p:cNvSpPr/>
              <p:nvPr/>
            </p:nvSpPr>
            <p:spPr>
              <a:xfrm>
                <a:off x="7574" y="2589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20" name="Google Shape;1420;p92"/>
              <p:cNvSpPr/>
              <p:nvPr/>
            </p:nvSpPr>
            <p:spPr>
              <a:xfrm>
                <a:off x="7574" y="2740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21" name="Google Shape;1421;p92"/>
              <p:cNvSpPr/>
              <p:nvPr/>
            </p:nvSpPr>
            <p:spPr>
              <a:xfrm>
                <a:off x="7574" y="2740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22" name="Google Shape;1422;p92"/>
              <p:cNvSpPr/>
              <p:nvPr/>
            </p:nvSpPr>
            <p:spPr>
              <a:xfrm>
                <a:off x="7574" y="2886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23" name="Google Shape;1423;p92"/>
              <p:cNvSpPr/>
              <p:nvPr/>
            </p:nvSpPr>
            <p:spPr>
              <a:xfrm>
                <a:off x="7574" y="2886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24" name="Google Shape;1424;p92"/>
              <p:cNvSpPr/>
              <p:nvPr/>
            </p:nvSpPr>
            <p:spPr>
              <a:xfrm>
                <a:off x="7574" y="3037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25" name="Google Shape;1425;p92"/>
              <p:cNvSpPr/>
              <p:nvPr/>
            </p:nvSpPr>
            <p:spPr>
              <a:xfrm>
                <a:off x="7574" y="3037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26" name="Google Shape;1426;p92"/>
              <p:cNvSpPr/>
              <p:nvPr/>
            </p:nvSpPr>
            <p:spPr>
              <a:xfrm>
                <a:off x="7574" y="3183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27" name="Google Shape;1427;p92"/>
              <p:cNvSpPr/>
              <p:nvPr/>
            </p:nvSpPr>
            <p:spPr>
              <a:xfrm>
                <a:off x="7574" y="3183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28" name="Google Shape;1428;p92"/>
              <p:cNvSpPr/>
              <p:nvPr/>
            </p:nvSpPr>
            <p:spPr>
              <a:xfrm>
                <a:off x="7574" y="3333"/>
                <a:ext cx="5" cy="31"/>
              </a:xfrm>
              <a:custGeom>
                <a:avLst/>
                <a:gdLst/>
                <a:ahLst/>
                <a:cxnLst/>
                <a:rect l="l" t="t" r="r" b="b"/>
                <a:pathLst>
                  <a:path w="4" h="26" extrusionOk="0">
                    <a:moveTo>
                      <a:pt x="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" y="25"/>
                      <a:pt x="2" y="25"/>
                      <a:pt x="4" y="25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29" name="Google Shape;1429;p92"/>
              <p:cNvSpPr/>
              <p:nvPr/>
            </p:nvSpPr>
            <p:spPr>
              <a:xfrm>
                <a:off x="7669" y="1031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30" name="Google Shape;1430;p92"/>
              <p:cNvSpPr/>
              <p:nvPr/>
            </p:nvSpPr>
            <p:spPr>
              <a:xfrm>
                <a:off x="7669" y="1031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31" name="Google Shape;1431;p92"/>
              <p:cNvSpPr/>
              <p:nvPr/>
            </p:nvSpPr>
            <p:spPr>
              <a:xfrm>
                <a:off x="7669" y="1177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32" name="Google Shape;1432;p92"/>
              <p:cNvSpPr/>
              <p:nvPr/>
            </p:nvSpPr>
            <p:spPr>
              <a:xfrm>
                <a:off x="7669" y="1177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33" name="Google Shape;1433;p92"/>
              <p:cNvSpPr/>
              <p:nvPr/>
            </p:nvSpPr>
            <p:spPr>
              <a:xfrm>
                <a:off x="7669" y="1328"/>
                <a:ext cx="4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34" name="Google Shape;1434;p92"/>
              <p:cNvSpPr/>
              <p:nvPr/>
            </p:nvSpPr>
            <p:spPr>
              <a:xfrm>
                <a:off x="7669" y="1328"/>
                <a:ext cx="4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35" name="Google Shape;1435;p92"/>
              <p:cNvSpPr/>
              <p:nvPr/>
            </p:nvSpPr>
            <p:spPr>
              <a:xfrm>
                <a:off x="7669" y="1474"/>
                <a:ext cx="4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36" name="Google Shape;1436;p92"/>
              <p:cNvSpPr/>
              <p:nvPr/>
            </p:nvSpPr>
            <p:spPr>
              <a:xfrm>
                <a:off x="7669" y="1474"/>
                <a:ext cx="4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37" name="Google Shape;1437;p92"/>
              <p:cNvSpPr/>
              <p:nvPr/>
            </p:nvSpPr>
            <p:spPr>
              <a:xfrm>
                <a:off x="7669" y="1624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38" name="Google Shape;1438;p92"/>
              <p:cNvSpPr/>
              <p:nvPr/>
            </p:nvSpPr>
            <p:spPr>
              <a:xfrm>
                <a:off x="7669" y="1624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39" name="Google Shape;1439;p92"/>
              <p:cNvSpPr/>
              <p:nvPr/>
            </p:nvSpPr>
            <p:spPr>
              <a:xfrm>
                <a:off x="7669" y="1770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40" name="Google Shape;1440;p92"/>
              <p:cNvSpPr/>
              <p:nvPr/>
            </p:nvSpPr>
            <p:spPr>
              <a:xfrm>
                <a:off x="7669" y="1770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41" name="Google Shape;1441;p92"/>
              <p:cNvSpPr/>
              <p:nvPr/>
            </p:nvSpPr>
            <p:spPr>
              <a:xfrm>
                <a:off x="7669" y="1921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42" name="Google Shape;1442;p92"/>
              <p:cNvSpPr/>
              <p:nvPr/>
            </p:nvSpPr>
            <p:spPr>
              <a:xfrm>
                <a:off x="7669" y="1921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43" name="Google Shape;1443;p92"/>
              <p:cNvSpPr/>
              <p:nvPr/>
            </p:nvSpPr>
            <p:spPr>
              <a:xfrm>
                <a:off x="7669" y="2071"/>
                <a:ext cx="4" cy="81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44" name="Google Shape;1444;p92"/>
              <p:cNvSpPr/>
              <p:nvPr/>
            </p:nvSpPr>
            <p:spPr>
              <a:xfrm>
                <a:off x="7669" y="2071"/>
                <a:ext cx="4" cy="81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45" name="Google Shape;1445;p92"/>
              <p:cNvSpPr/>
              <p:nvPr/>
            </p:nvSpPr>
            <p:spPr>
              <a:xfrm>
                <a:off x="7669" y="2217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46" name="Google Shape;1446;p92"/>
              <p:cNvSpPr/>
              <p:nvPr/>
            </p:nvSpPr>
            <p:spPr>
              <a:xfrm>
                <a:off x="7669" y="2217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47" name="Google Shape;1447;p92"/>
              <p:cNvSpPr/>
              <p:nvPr/>
            </p:nvSpPr>
            <p:spPr>
              <a:xfrm>
                <a:off x="7669" y="2368"/>
                <a:ext cx="4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48" name="Google Shape;1448;p92"/>
              <p:cNvSpPr/>
              <p:nvPr/>
            </p:nvSpPr>
            <p:spPr>
              <a:xfrm>
                <a:off x="7669" y="2368"/>
                <a:ext cx="4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49" name="Google Shape;1449;p92"/>
              <p:cNvSpPr/>
              <p:nvPr/>
            </p:nvSpPr>
            <p:spPr>
              <a:xfrm>
                <a:off x="7669" y="2514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50" name="Google Shape;1450;p92"/>
              <p:cNvSpPr/>
              <p:nvPr/>
            </p:nvSpPr>
            <p:spPr>
              <a:xfrm>
                <a:off x="7669" y="2514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51" name="Google Shape;1451;p92"/>
              <p:cNvSpPr/>
              <p:nvPr/>
            </p:nvSpPr>
            <p:spPr>
              <a:xfrm>
                <a:off x="7669" y="2665"/>
                <a:ext cx="4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52" name="Google Shape;1452;p92"/>
              <p:cNvSpPr/>
              <p:nvPr/>
            </p:nvSpPr>
            <p:spPr>
              <a:xfrm>
                <a:off x="7669" y="2665"/>
                <a:ext cx="4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53" name="Google Shape;1453;p92"/>
              <p:cNvSpPr/>
              <p:nvPr/>
            </p:nvSpPr>
            <p:spPr>
              <a:xfrm>
                <a:off x="7669" y="2811"/>
                <a:ext cx="4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54" name="Google Shape;1454;p92"/>
              <p:cNvSpPr/>
              <p:nvPr/>
            </p:nvSpPr>
            <p:spPr>
              <a:xfrm>
                <a:off x="7669" y="2811"/>
                <a:ext cx="4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55" name="Google Shape;1455;p92"/>
              <p:cNvSpPr/>
              <p:nvPr/>
            </p:nvSpPr>
            <p:spPr>
              <a:xfrm>
                <a:off x="7669" y="2961"/>
                <a:ext cx="4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56" name="Google Shape;1456;p92"/>
              <p:cNvSpPr/>
              <p:nvPr/>
            </p:nvSpPr>
            <p:spPr>
              <a:xfrm>
                <a:off x="7669" y="2961"/>
                <a:ext cx="4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57" name="Google Shape;1457;p92"/>
              <p:cNvSpPr/>
              <p:nvPr/>
            </p:nvSpPr>
            <p:spPr>
              <a:xfrm>
                <a:off x="7669" y="3107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58" name="Google Shape;1458;p92"/>
              <p:cNvSpPr/>
              <p:nvPr/>
            </p:nvSpPr>
            <p:spPr>
              <a:xfrm>
                <a:off x="7669" y="3107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59" name="Google Shape;1459;p92"/>
              <p:cNvSpPr/>
              <p:nvPr/>
            </p:nvSpPr>
            <p:spPr>
              <a:xfrm>
                <a:off x="7669" y="3258"/>
                <a:ext cx="4" cy="79"/>
              </a:xfrm>
              <a:custGeom>
                <a:avLst/>
                <a:gdLst/>
                <a:ahLst/>
                <a:cxnLst/>
                <a:rect l="l" t="t" r="r" b="b"/>
                <a:pathLst>
                  <a:path w="4" h="67" extrusionOk="0">
                    <a:moveTo>
                      <a:pt x="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1" y="66"/>
                      <a:pt x="2" y="66"/>
                      <a:pt x="4" y="65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60" name="Google Shape;1460;p92"/>
              <p:cNvSpPr/>
              <p:nvPr/>
            </p:nvSpPr>
            <p:spPr>
              <a:xfrm>
                <a:off x="7763" y="1106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61" name="Google Shape;1461;p92"/>
              <p:cNvSpPr/>
              <p:nvPr/>
            </p:nvSpPr>
            <p:spPr>
              <a:xfrm>
                <a:off x="7763" y="1106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62" name="Google Shape;1462;p92"/>
              <p:cNvSpPr/>
              <p:nvPr/>
            </p:nvSpPr>
            <p:spPr>
              <a:xfrm>
                <a:off x="7763" y="1257"/>
                <a:ext cx="4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63" name="Google Shape;1463;p92"/>
              <p:cNvSpPr/>
              <p:nvPr/>
            </p:nvSpPr>
            <p:spPr>
              <a:xfrm>
                <a:off x="7763" y="1257"/>
                <a:ext cx="4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64" name="Google Shape;1464;p92"/>
              <p:cNvSpPr/>
              <p:nvPr/>
            </p:nvSpPr>
            <p:spPr>
              <a:xfrm>
                <a:off x="7763" y="1403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65" name="Google Shape;1465;p92"/>
              <p:cNvSpPr/>
              <p:nvPr/>
            </p:nvSpPr>
            <p:spPr>
              <a:xfrm>
                <a:off x="7763" y="1403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66" name="Google Shape;1466;p92"/>
              <p:cNvSpPr/>
              <p:nvPr/>
            </p:nvSpPr>
            <p:spPr>
              <a:xfrm>
                <a:off x="7763" y="1554"/>
                <a:ext cx="4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67" name="Google Shape;1467;p92"/>
              <p:cNvSpPr/>
              <p:nvPr/>
            </p:nvSpPr>
            <p:spPr>
              <a:xfrm>
                <a:off x="7763" y="1554"/>
                <a:ext cx="4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68" name="Google Shape;1468;p92"/>
              <p:cNvSpPr/>
              <p:nvPr/>
            </p:nvSpPr>
            <p:spPr>
              <a:xfrm>
                <a:off x="7763" y="1700"/>
                <a:ext cx="4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69" name="Google Shape;1469;p92"/>
              <p:cNvSpPr/>
              <p:nvPr/>
            </p:nvSpPr>
            <p:spPr>
              <a:xfrm>
                <a:off x="7763" y="1700"/>
                <a:ext cx="4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70" name="Google Shape;1470;p92"/>
              <p:cNvSpPr/>
              <p:nvPr/>
            </p:nvSpPr>
            <p:spPr>
              <a:xfrm>
                <a:off x="7763" y="1850"/>
                <a:ext cx="4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71" name="Google Shape;1471;p92"/>
              <p:cNvSpPr/>
              <p:nvPr/>
            </p:nvSpPr>
            <p:spPr>
              <a:xfrm>
                <a:off x="7763" y="1850"/>
                <a:ext cx="4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72" name="Google Shape;1472;p92"/>
              <p:cNvSpPr/>
              <p:nvPr/>
            </p:nvSpPr>
            <p:spPr>
              <a:xfrm>
                <a:off x="7763" y="1996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73" name="Google Shape;1473;p92"/>
              <p:cNvSpPr/>
              <p:nvPr/>
            </p:nvSpPr>
            <p:spPr>
              <a:xfrm>
                <a:off x="7763" y="1996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74" name="Google Shape;1474;p92"/>
              <p:cNvSpPr/>
              <p:nvPr/>
            </p:nvSpPr>
            <p:spPr>
              <a:xfrm>
                <a:off x="7763" y="2147"/>
                <a:ext cx="4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75" name="Google Shape;1475;p92"/>
              <p:cNvSpPr/>
              <p:nvPr/>
            </p:nvSpPr>
            <p:spPr>
              <a:xfrm>
                <a:off x="7763" y="2147"/>
                <a:ext cx="4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76" name="Google Shape;1476;p92"/>
              <p:cNvSpPr/>
              <p:nvPr/>
            </p:nvSpPr>
            <p:spPr>
              <a:xfrm>
                <a:off x="7763" y="2293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77" name="Google Shape;1477;p92"/>
              <p:cNvSpPr/>
              <p:nvPr/>
            </p:nvSpPr>
            <p:spPr>
              <a:xfrm>
                <a:off x="7763" y="2293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78" name="Google Shape;1478;p92"/>
              <p:cNvSpPr/>
              <p:nvPr/>
            </p:nvSpPr>
            <p:spPr>
              <a:xfrm>
                <a:off x="7763" y="2443"/>
                <a:ext cx="4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79" name="Google Shape;1479;p92"/>
              <p:cNvSpPr/>
              <p:nvPr/>
            </p:nvSpPr>
            <p:spPr>
              <a:xfrm>
                <a:off x="7763" y="2443"/>
                <a:ext cx="4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80" name="Google Shape;1480;p92"/>
              <p:cNvSpPr/>
              <p:nvPr/>
            </p:nvSpPr>
            <p:spPr>
              <a:xfrm>
                <a:off x="7763" y="2589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81" name="Google Shape;1481;p92"/>
              <p:cNvSpPr/>
              <p:nvPr/>
            </p:nvSpPr>
            <p:spPr>
              <a:xfrm>
                <a:off x="7763" y="2589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82" name="Google Shape;1482;p92"/>
              <p:cNvSpPr/>
              <p:nvPr/>
            </p:nvSpPr>
            <p:spPr>
              <a:xfrm>
                <a:off x="7763" y="2740"/>
                <a:ext cx="4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83" name="Google Shape;1483;p92"/>
              <p:cNvSpPr/>
              <p:nvPr/>
            </p:nvSpPr>
            <p:spPr>
              <a:xfrm>
                <a:off x="7763" y="2740"/>
                <a:ext cx="4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84" name="Google Shape;1484;p92"/>
              <p:cNvSpPr/>
              <p:nvPr/>
            </p:nvSpPr>
            <p:spPr>
              <a:xfrm>
                <a:off x="7763" y="2886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85" name="Google Shape;1485;p92"/>
              <p:cNvSpPr/>
              <p:nvPr/>
            </p:nvSpPr>
            <p:spPr>
              <a:xfrm>
                <a:off x="7763" y="2886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86" name="Google Shape;1486;p92"/>
              <p:cNvSpPr/>
              <p:nvPr/>
            </p:nvSpPr>
            <p:spPr>
              <a:xfrm>
                <a:off x="7763" y="3037"/>
                <a:ext cx="4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87" name="Google Shape;1487;p92"/>
              <p:cNvSpPr/>
              <p:nvPr/>
            </p:nvSpPr>
            <p:spPr>
              <a:xfrm>
                <a:off x="7763" y="3037"/>
                <a:ext cx="4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88" name="Google Shape;1488;p92"/>
              <p:cNvSpPr/>
              <p:nvPr/>
            </p:nvSpPr>
            <p:spPr>
              <a:xfrm>
                <a:off x="7763" y="3183"/>
                <a:ext cx="4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89" name="Google Shape;1489;p92"/>
              <p:cNvSpPr/>
              <p:nvPr/>
            </p:nvSpPr>
            <p:spPr>
              <a:xfrm>
                <a:off x="7763" y="3183"/>
                <a:ext cx="4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90" name="Google Shape;1490;p92"/>
              <p:cNvSpPr/>
              <p:nvPr/>
            </p:nvSpPr>
            <p:spPr>
              <a:xfrm>
                <a:off x="7861" y="1096"/>
                <a:ext cx="5" cy="20"/>
              </a:xfrm>
              <a:custGeom>
                <a:avLst/>
                <a:gdLst/>
                <a:ahLst/>
                <a:cxnLst/>
                <a:rect l="l" t="t" r="r" b="b"/>
                <a:pathLst>
                  <a:path w="4" h="17" extrusionOk="0">
                    <a:moveTo>
                      <a:pt x="0" y="0"/>
                    </a:moveTo>
                    <a:cubicBezTo>
                      <a:pt x="0" y="17"/>
                      <a:pt x="0" y="17"/>
                      <a:pt x="0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2" y="2"/>
                      <a:pt x="1" y="1"/>
                      <a:pt x="0" y="0"/>
                    </a:cubicBezTo>
                  </a:path>
                </a:pathLst>
              </a:cu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91" name="Google Shape;1491;p92"/>
              <p:cNvSpPr/>
              <p:nvPr/>
            </p:nvSpPr>
            <p:spPr>
              <a:xfrm>
                <a:off x="7861" y="1177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92" name="Google Shape;1492;p92"/>
              <p:cNvSpPr/>
              <p:nvPr/>
            </p:nvSpPr>
            <p:spPr>
              <a:xfrm>
                <a:off x="7861" y="1177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93" name="Google Shape;1493;p92"/>
              <p:cNvSpPr/>
              <p:nvPr/>
            </p:nvSpPr>
            <p:spPr>
              <a:xfrm>
                <a:off x="7861" y="1328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94" name="Google Shape;1494;p92"/>
              <p:cNvSpPr/>
              <p:nvPr/>
            </p:nvSpPr>
            <p:spPr>
              <a:xfrm>
                <a:off x="7861" y="1328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95" name="Google Shape;1495;p92"/>
              <p:cNvSpPr/>
              <p:nvPr/>
            </p:nvSpPr>
            <p:spPr>
              <a:xfrm>
                <a:off x="7861" y="1474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96" name="Google Shape;1496;p92"/>
              <p:cNvSpPr/>
              <p:nvPr/>
            </p:nvSpPr>
            <p:spPr>
              <a:xfrm>
                <a:off x="7861" y="1474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97" name="Google Shape;1497;p92"/>
              <p:cNvSpPr/>
              <p:nvPr/>
            </p:nvSpPr>
            <p:spPr>
              <a:xfrm>
                <a:off x="7861" y="1624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98" name="Google Shape;1498;p92"/>
              <p:cNvSpPr/>
              <p:nvPr/>
            </p:nvSpPr>
            <p:spPr>
              <a:xfrm>
                <a:off x="7861" y="1624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499" name="Google Shape;1499;p92"/>
              <p:cNvSpPr/>
              <p:nvPr/>
            </p:nvSpPr>
            <p:spPr>
              <a:xfrm>
                <a:off x="7861" y="1770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00" name="Google Shape;1500;p92"/>
              <p:cNvSpPr/>
              <p:nvPr/>
            </p:nvSpPr>
            <p:spPr>
              <a:xfrm>
                <a:off x="7861" y="1770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01" name="Google Shape;1501;p92"/>
              <p:cNvSpPr/>
              <p:nvPr/>
            </p:nvSpPr>
            <p:spPr>
              <a:xfrm>
                <a:off x="7861" y="1921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02" name="Google Shape;1502;p92"/>
              <p:cNvSpPr/>
              <p:nvPr/>
            </p:nvSpPr>
            <p:spPr>
              <a:xfrm>
                <a:off x="7861" y="1921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03" name="Google Shape;1503;p92"/>
              <p:cNvSpPr/>
              <p:nvPr/>
            </p:nvSpPr>
            <p:spPr>
              <a:xfrm>
                <a:off x="7861" y="2071"/>
                <a:ext cx="5" cy="81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04" name="Google Shape;1504;p92"/>
              <p:cNvSpPr/>
              <p:nvPr/>
            </p:nvSpPr>
            <p:spPr>
              <a:xfrm>
                <a:off x="7861" y="2071"/>
                <a:ext cx="5" cy="81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05" name="Google Shape;1505;p92"/>
              <p:cNvSpPr/>
              <p:nvPr/>
            </p:nvSpPr>
            <p:spPr>
              <a:xfrm>
                <a:off x="7861" y="2217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06" name="Google Shape;1506;p92"/>
              <p:cNvSpPr/>
              <p:nvPr/>
            </p:nvSpPr>
            <p:spPr>
              <a:xfrm>
                <a:off x="7861" y="2217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07" name="Google Shape;1507;p92"/>
              <p:cNvSpPr/>
              <p:nvPr/>
            </p:nvSpPr>
            <p:spPr>
              <a:xfrm>
                <a:off x="7861" y="2368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08" name="Google Shape;1508;p92"/>
              <p:cNvSpPr/>
              <p:nvPr/>
            </p:nvSpPr>
            <p:spPr>
              <a:xfrm>
                <a:off x="7861" y="2368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09" name="Google Shape;1509;p92"/>
              <p:cNvSpPr/>
              <p:nvPr/>
            </p:nvSpPr>
            <p:spPr>
              <a:xfrm>
                <a:off x="7861" y="2514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10" name="Google Shape;1510;p92"/>
              <p:cNvSpPr/>
              <p:nvPr/>
            </p:nvSpPr>
            <p:spPr>
              <a:xfrm>
                <a:off x="7861" y="2514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11" name="Google Shape;1511;p92"/>
              <p:cNvSpPr/>
              <p:nvPr/>
            </p:nvSpPr>
            <p:spPr>
              <a:xfrm>
                <a:off x="7861" y="2665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12" name="Google Shape;1512;p92"/>
              <p:cNvSpPr/>
              <p:nvPr/>
            </p:nvSpPr>
            <p:spPr>
              <a:xfrm>
                <a:off x="7861" y="2665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13" name="Google Shape;1513;p92"/>
              <p:cNvSpPr/>
              <p:nvPr/>
            </p:nvSpPr>
            <p:spPr>
              <a:xfrm>
                <a:off x="7861" y="2811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14" name="Google Shape;1514;p92"/>
              <p:cNvSpPr/>
              <p:nvPr/>
            </p:nvSpPr>
            <p:spPr>
              <a:xfrm>
                <a:off x="7861" y="2811"/>
                <a:ext cx="5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15" name="Google Shape;1515;p92"/>
              <p:cNvSpPr/>
              <p:nvPr/>
            </p:nvSpPr>
            <p:spPr>
              <a:xfrm>
                <a:off x="7861" y="2961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16" name="Google Shape;1516;p92"/>
              <p:cNvSpPr/>
              <p:nvPr/>
            </p:nvSpPr>
            <p:spPr>
              <a:xfrm>
                <a:off x="7861" y="2961"/>
                <a:ext cx="5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17" name="Google Shape;1517;p92"/>
              <p:cNvSpPr/>
              <p:nvPr/>
            </p:nvSpPr>
            <p:spPr>
              <a:xfrm>
                <a:off x="7861" y="3107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18" name="Google Shape;1518;p92"/>
              <p:cNvSpPr/>
              <p:nvPr/>
            </p:nvSpPr>
            <p:spPr>
              <a:xfrm>
                <a:off x="7861" y="3107"/>
                <a:ext cx="5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19" name="Google Shape;1519;p92"/>
              <p:cNvSpPr/>
              <p:nvPr/>
            </p:nvSpPr>
            <p:spPr>
              <a:xfrm>
                <a:off x="7956" y="1152"/>
                <a:ext cx="4" cy="39"/>
              </a:xfrm>
              <a:custGeom>
                <a:avLst/>
                <a:gdLst/>
                <a:ahLst/>
                <a:cxnLst/>
                <a:rect l="l" t="t" r="r" b="b"/>
                <a:pathLst>
                  <a:path w="4" h="33" extrusionOk="0">
                    <a:moveTo>
                      <a:pt x="0" y="0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2" y="2"/>
                      <a:pt x="1" y="1"/>
                      <a:pt x="0" y="0"/>
                    </a:cubicBezTo>
                  </a:path>
                </a:pathLst>
              </a:cu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20" name="Google Shape;1520;p92"/>
              <p:cNvSpPr/>
              <p:nvPr/>
            </p:nvSpPr>
            <p:spPr>
              <a:xfrm>
                <a:off x="7956" y="1257"/>
                <a:ext cx="4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21" name="Google Shape;1521;p92"/>
              <p:cNvSpPr/>
              <p:nvPr/>
            </p:nvSpPr>
            <p:spPr>
              <a:xfrm>
                <a:off x="7956" y="1257"/>
                <a:ext cx="4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22" name="Google Shape;1522;p92"/>
              <p:cNvSpPr/>
              <p:nvPr/>
            </p:nvSpPr>
            <p:spPr>
              <a:xfrm>
                <a:off x="7956" y="1403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23" name="Google Shape;1523;p92"/>
              <p:cNvSpPr/>
              <p:nvPr/>
            </p:nvSpPr>
            <p:spPr>
              <a:xfrm>
                <a:off x="7956" y="1403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24" name="Google Shape;1524;p92"/>
              <p:cNvSpPr/>
              <p:nvPr/>
            </p:nvSpPr>
            <p:spPr>
              <a:xfrm>
                <a:off x="7956" y="1554"/>
                <a:ext cx="4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25" name="Google Shape;1525;p92"/>
              <p:cNvSpPr/>
              <p:nvPr/>
            </p:nvSpPr>
            <p:spPr>
              <a:xfrm>
                <a:off x="7956" y="1554"/>
                <a:ext cx="4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26" name="Google Shape;1526;p92"/>
              <p:cNvSpPr/>
              <p:nvPr/>
            </p:nvSpPr>
            <p:spPr>
              <a:xfrm>
                <a:off x="7956" y="1700"/>
                <a:ext cx="4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27" name="Google Shape;1527;p92"/>
              <p:cNvSpPr/>
              <p:nvPr/>
            </p:nvSpPr>
            <p:spPr>
              <a:xfrm>
                <a:off x="7956" y="1700"/>
                <a:ext cx="4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28" name="Google Shape;1528;p92"/>
              <p:cNvSpPr/>
              <p:nvPr/>
            </p:nvSpPr>
            <p:spPr>
              <a:xfrm>
                <a:off x="7956" y="1850"/>
                <a:ext cx="4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29" name="Google Shape;1529;p92"/>
              <p:cNvSpPr/>
              <p:nvPr/>
            </p:nvSpPr>
            <p:spPr>
              <a:xfrm>
                <a:off x="7956" y="1850"/>
                <a:ext cx="4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30" name="Google Shape;1530;p92"/>
              <p:cNvSpPr/>
              <p:nvPr/>
            </p:nvSpPr>
            <p:spPr>
              <a:xfrm>
                <a:off x="7956" y="1996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31" name="Google Shape;1531;p92"/>
              <p:cNvSpPr/>
              <p:nvPr/>
            </p:nvSpPr>
            <p:spPr>
              <a:xfrm>
                <a:off x="7956" y="1996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32" name="Google Shape;1532;p92"/>
              <p:cNvSpPr/>
              <p:nvPr/>
            </p:nvSpPr>
            <p:spPr>
              <a:xfrm>
                <a:off x="7956" y="2147"/>
                <a:ext cx="4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33" name="Google Shape;1533;p92"/>
              <p:cNvSpPr/>
              <p:nvPr/>
            </p:nvSpPr>
            <p:spPr>
              <a:xfrm>
                <a:off x="7956" y="2147"/>
                <a:ext cx="4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34" name="Google Shape;1534;p92"/>
              <p:cNvSpPr/>
              <p:nvPr/>
            </p:nvSpPr>
            <p:spPr>
              <a:xfrm>
                <a:off x="7956" y="2293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35" name="Google Shape;1535;p92"/>
              <p:cNvSpPr/>
              <p:nvPr/>
            </p:nvSpPr>
            <p:spPr>
              <a:xfrm>
                <a:off x="7956" y="2293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36" name="Google Shape;1536;p92"/>
              <p:cNvSpPr/>
              <p:nvPr/>
            </p:nvSpPr>
            <p:spPr>
              <a:xfrm>
                <a:off x="7956" y="2443"/>
                <a:ext cx="4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37" name="Google Shape;1537;p92"/>
              <p:cNvSpPr/>
              <p:nvPr/>
            </p:nvSpPr>
            <p:spPr>
              <a:xfrm>
                <a:off x="7956" y="2443"/>
                <a:ext cx="4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38" name="Google Shape;1538;p92"/>
              <p:cNvSpPr/>
              <p:nvPr/>
            </p:nvSpPr>
            <p:spPr>
              <a:xfrm>
                <a:off x="7956" y="2589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39" name="Google Shape;1539;p92"/>
              <p:cNvSpPr/>
              <p:nvPr/>
            </p:nvSpPr>
            <p:spPr>
              <a:xfrm>
                <a:off x="7956" y="2589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40" name="Google Shape;1540;p92"/>
              <p:cNvSpPr/>
              <p:nvPr/>
            </p:nvSpPr>
            <p:spPr>
              <a:xfrm>
                <a:off x="7956" y="2740"/>
                <a:ext cx="4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41" name="Google Shape;1541;p92"/>
              <p:cNvSpPr/>
              <p:nvPr/>
            </p:nvSpPr>
            <p:spPr>
              <a:xfrm>
                <a:off x="7956" y="2740"/>
                <a:ext cx="4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42" name="Google Shape;1542;p92"/>
              <p:cNvSpPr/>
              <p:nvPr/>
            </p:nvSpPr>
            <p:spPr>
              <a:xfrm>
                <a:off x="7956" y="2886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43" name="Google Shape;1543;p92"/>
              <p:cNvSpPr/>
              <p:nvPr/>
            </p:nvSpPr>
            <p:spPr>
              <a:xfrm>
                <a:off x="7956" y="2886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44" name="Google Shape;1544;p92"/>
              <p:cNvSpPr/>
              <p:nvPr/>
            </p:nvSpPr>
            <p:spPr>
              <a:xfrm>
                <a:off x="7956" y="3037"/>
                <a:ext cx="4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45" name="Google Shape;1545;p92"/>
              <p:cNvSpPr/>
              <p:nvPr/>
            </p:nvSpPr>
            <p:spPr>
              <a:xfrm>
                <a:off x="7956" y="3037"/>
                <a:ext cx="4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46" name="Google Shape;1546;p92"/>
              <p:cNvSpPr/>
              <p:nvPr/>
            </p:nvSpPr>
            <p:spPr>
              <a:xfrm>
                <a:off x="7956" y="3183"/>
                <a:ext cx="4" cy="14"/>
              </a:xfrm>
              <a:custGeom>
                <a:avLst/>
                <a:gdLst/>
                <a:ahLst/>
                <a:cxnLst/>
                <a:rect l="l" t="t" r="r" b="b"/>
                <a:pathLst>
                  <a:path w="4" h="12" extrusionOk="0">
                    <a:moveTo>
                      <a:pt x="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" y="11"/>
                      <a:pt x="2" y="11"/>
                      <a:pt x="4" y="10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47" name="Google Shape;1547;p92"/>
              <p:cNvSpPr/>
              <p:nvPr/>
            </p:nvSpPr>
            <p:spPr>
              <a:xfrm>
                <a:off x="8050" y="1221"/>
                <a:ext cx="4" cy="41"/>
              </a:xfrm>
              <a:custGeom>
                <a:avLst/>
                <a:gdLst/>
                <a:ahLst/>
                <a:cxnLst/>
                <a:rect l="l" t="t" r="r" b="b"/>
                <a:pathLst>
                  <a:path w="4" h="35" extrusionOk="0">
                    <a:moveTo>
                      <a:pt x="0" y="0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2" y="2"/>
                      <a:pt x="1" y="1"/>
                      <a:pt x="0" y="0"/>
                    </a:cubicBezTo>
                  </a:path>
                </a:pathLst>
              </a:cu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48" name="Google Shape;1548;p92"/>
              <p:cNvSpPr/>
              <p:nvPr/>
            </p:nvSpPr>
            <p:spPr>
              <a:xfrm>
                <a:off x="8050" y="1328"/>
                <a:ext cx="4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49" name="Google Shape;1549;p92"/>
              <p:cNvSpPr/>
              <p:nvPr/>
            </p:nvSpPr>
            <p:spPr>
              <a:xfrm>
                <a:off x="8050" y="1328"/>
                <a:ext cx="4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50" name="Google Shape;1550;p92"/>
              <p:cNvSpPr/>
              <p:nvPr/>
            </p:nvSpPr>
            <p:spPr>
              <a:xfrm>
                <a:off x="8050" y="1474"/>
                <a:ext cx="4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51" name="Google Shape;1551;p92"/>
              <p:cNvSpPr/>
              <p:nvPr/>
            </p:nvSpPr>
            <p:spPr>
              <a:xfrm>
                <a:off x="8050" y="1474"/>
                <a:ext cx="4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52" name="Google Shape;1552;p92"/>
              <p:cNvSpPr/>
              <p:nvPr/>
            </p:nvSpPr>
            <p:spPr>
              <a:xfrm>
                <a:off x="8050" y="1624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53" name="Google Shape;1553;p92"/>
              <p:cNvSpPr/>
              <p:nvPr/>
            </p:nvSpPr>
            <p:spPr>
              <a:xfrm>
                <a:off x="8050" y="1624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54" name="Google Shape;1554;p92"/>
              <p:cNvSpPr/>
              <p:nvPr/>
            </p:nvSpPr>
            <p:spPr>
              <a:xfrm>
                <a:off x="8050" y="1770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55" name="Google Shape;1555;p92"/>
              <p:cNvSpPr/>
              <p:nvPr/>
            </p:nvSpPr>
            <p:spPr>
              <a:xfrm>
                <a:off x="8050" y="1770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56" name="Google Shape;1556;p92"/>
              <p:cNvSpPr/>
              <p:nvPr/>
            </p:nvSpPr>
            <p:spPr>
              <a:xfrm>
                <a:off x="8050" y="1921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57" name="Google Shape;1557;p92"/>
              <p:cNvSpPr/>
              <p:nvPr/>
            </p:nvSpPr>
            <p:spPr>
              <a:xfrm>
                <a:off x="8050" y="1921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58" name="Google Shape;1558;p92"/>
              <p:cNvSpPr/>
              <p:nvPr/>
            </p:nvSpPr>
            <p:spPr>
              <a:xfrm>
                <a:off x="8050" y="2071"/>
                <a:ext cx="4" cy="81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59" name="Google Shape;1559;p92"/>
              <p:cNvSpPr/>
              <p:nvPr/>
            </p:nvSpPr>
            <p:spPr>
              <a:xfrm>
                <a:off x="8050" y="2071"/>
                <a:ext cx="4" cy="81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60" name="Google Shape;1560;p92"/>
              <p:cNvSpPr/>
              <p:nvPr/>
            </p:nvSpPr>
            <p:spPr>
              <a:xfrm>
                <a:off x="8050" y="2217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61" name="Google Shape;1561;p92"/>
              <p:cNvSpPr/>
              <p:nvPr/>
            </p:nvSpPr>
            <p:spPr>
              <a:xfrm>
                <a:off x="8050" y="2217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62" name="Google Shape;1562;p92"/>
              <p:cNvSpPr/>
              <p:nvPr/>
            </p:nvSpPr>
            <p:spPr>
              <a:xfrm>
                <a:off x="8050" y="2368"/>
                <a:ext cx="4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63" name="Google Shape;1563;p92"/>
              <p:cNvSpPr/>
              <p:nvPr/>
            </p:nvSpPr>
            <p:spPr>
              <a:xfrm>
                <a:off x="8050" y="2368"/>
                <a:ext cx="4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64" name="Google Shape;1564;p92"/>
              <p:cNvSpPr/>
              <p:nvPr/>
            </p:nvSpPr>
            <p:spPr>
              <a:xfrm>
                <a:off x="8050" y="2514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65" name="Google Shape;1565;p92"/>
              <p:cNvSpPr/>
              <p:nvPr/>
            </p:nvSpPr>
            <p:spPr>
              <a:xfrm>
                <a:off x="8050" y="2514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66" name="Google Shape;1566;p92"/>
              <p:cNvSpPr/>
              <p:nvPr/>
            </p:nvSpPr>
            <p:spPr>
              <a:xfrm>
                <a:off x="8050" y="2665"/>
                <a:ext cx="4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67" name="Google Shape;1567;p92"/>
              <p:cNvSpPr/>
              <p:nvPr/>
            </p:nvSpPr>
            <p:spPr>
              <a:xfrm>
                <a:off x="8050" y="2665"/>
                <a:ext cx="4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68" name="Google Shape;1568;p92"/>
              <p:cNvSpPr/>
              <p:nvPr/>
            </p:nvSpPr>
            <p:spPr>
              <a:xfrm>
                <a:off x="8050" y="2811"/>
                <a:ext cx="4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69" name="Google Shape;1569;p92"/>
              <p:cNvSpPr/>
              <p:nvPr/>
            </p:nvSpPr>
            <p:spPr>
              <a:xfrm>
                <a:off x="8050" y="2811"/>
                <a:ext cx="4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70" name="Google Shape;1570;p92"/>
              <p:cNvSpPr/>
              <p:nvPr/>
            </p:nvSpPr>
            <p:spPr>
              <a:xfrm>
                <a:off x="8050" y="2961"/>
                <a:ext cx="4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71" name="Google Shape;1571;p92"/>
              <p:cNvSpPr/>
              <p:nvPr/>
            </p:nvSpPr>
            <p:spPr>
              <a:xfrm>
                <a:off x="8050" y="2961"/>
                <a:ext cx="4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72" name="Google Shape;1572;p92"/>
              <p:cNvSpPr/>
              <p:nvPr/>
            </p:nvSpPr>
            <p:spPr>
              <a:xfrm>
                <a:off x="8050" y="3107"/>
                <a:ext cx="4" cy="21"/>
              </a:xfrm>
              <a:custGeom>
                <a:avLst/>
                <a:gdLst/>
                <a:ahLst/>
                <a:cxnLst/>
                <a:rect l="l" t="t" r="r" b="b"/>
                <a:pathLst>
                  <a:path w="4" h="18" extrusionOk="0">
                    <a:moveTo>
                      <a:pt x="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1" y="17"/>
                      <a:pt x="2" y="16"/>
                      <a:pt x="4" y="15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73" name="Google Shape;1573;p92"/>
              <p:cNvSpPr/>
              <p:nvPr/>
            </p:nvSpPr>
            <p:spPr>
              <a:xfrm>
                <a:off x="8149" y="1310"/>
                <a:ext cx="4" cy="27"/>
              </a:xfrm>
              <a:custGeom>
                <a:avLst/>
                <a:gdLst/>
                <a:ahLst/>
                <a:cxnLst/>
                <a:rect l="l" t="t" r="r" b="b"/>
                <a:pathLst>
                  <a:path w="4" h="23" extrusionOk="0">
                    <a:moveTo>
                      <a:pt x="0" y="0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2" y="2"/>
                      <a:pt x="1" y="1"/>
                      <a:pt x="0" y="0"/>
                    </a:cubicBezTo>
                  </a:path>
                </a:pathLst>
              </a:cu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74" name="Google Shape;1574;p92"/>
              <p:cNvSpPr/>
              <p:nvPr/>
            </p:nvSpPr>
            <p:spPr>
              <a:xfrm>
                <a:off x="8149" y="1403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75" name="Google Shape;1575;p92"/>
              <p:cNvSpPr/>
              <p:nvPr/>
            </p:nvSpPr>
            <p:spPr>
              <a:xfrm>
                <a:off x="8149" y="1403"/>
                <a:ext cx="4" cy="85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76" name="Google Shape;1576;p92"/>
              <p:cNvSpPr/>
              <p:nvPr/>
            </p:nvSpPr>
            <p:spPr>
              <a:xfrm>
                <a:off x="8149" y="1554"/>
                <a:ext cx="4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77" name="Google Shape;1577;p92"/>
              <p:cNvSpPr/>
              <p:nvPr/>
            </p:nvSpPr>
            <p:spPr>
              <a:xfrm>
                <a:off x="8149" y="1554"/>
                <a:ext cx="4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78" name="Google Shape;1578;p92"/>
              <p:cNvSpPr/>
              <p:nvPr/>
            </p:nvSpPr>
            <p:spPr>
              <a:xfrm>
                <a:off x="8149" y="1700"/>
                <a:ext cx="4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79" name="Google Shape;1579;p92"/>
              <p:cNvSpPr/>
              <p:nvPr/>
            </p:nvSpPr>
            <p:spPr>
              <a:xfrm>
                <a:off x="8149" y="1700"/>
                <a:ext cx="4" cy="84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  <p:sp>
            <p:nvSpPr>
              <p:cNvPr id="1580" name="Google Shape;1580;p92"/>
              <p:cNvSpPr/>
              <p:nvPr/>
            </p:nvSpPr>
            <p:spPr>
              <a:xfrm>
                <a:off x="8149" y="1850"/>
                <a:ext cx="4" cy="80"/>
              </a:xfrm>
              <a:prstGeom prst="rect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Public Sans Light"/>
                  <a:ea typeface="Public Sans Light"/>
                  <a:cs typeface="Public Sans Light"/>
                  <a:sym typeface="Public Sans Light"/>
                </a:endParaRPr>
              </a:p>
            </p:txBody>
          </p:sp>
        </p:grpSp>
        <p:sp>
          <p:nvSpPr>
            <p:cNvPr id="1581" name="Google Shape;1581;p92"/>
            <p:cNvSpPr/>
            <p:nvPr/>
          </p:nvSpPr>
          <p:spPr>
            <a:xfrm>
              <a:off x="4026166" y="1876701"/>
              <a:ext cx="6350" cy="127000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582" name="Google Shape;1582;p92"/>
            <p:cNvSpPr/>
            <p:nvPr/>
          </p:nvSpPr>
          <p:spPr>
            <a:xfrm>
              <a:off x="4026166" y="2108476"/>
              <a:ext cx="6350" cy="134937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583" name="Google Shape;1583;p92"/>
            <p:cNvSpPr/>
            <p:nvPr/>
          </p:nvSpPr>
          <p:spPr>
            <a:xfrm>
              <a:off x="4026166" y="2108476"/>
              <a:ext cx="6350" cy="134937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584" name="Google Shape;1584;p92"/>
            <p:cNvSpPr/>
            <p:nvPr/>
          </p:nvSpPr>
          <p:spPr>
            <a:xfrm>
              <a:off x="4026166" y="2348189"/>
              <a:ext cx="6350" cy="127000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585" name="Google Shape;1585;p92"/>
            <p:cNvSpPr/>
            <p:nvPr/>
          </p:nvSpPr>
          <p:spPr>
            <a:xfrm>
              <a:off x="4026166" y="2348189"/>
              <a:ext cx="6350" cy="127000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586" name="Google Shape;1586;p92"/>
            <p:cNvSpPr/>
            <p:nvPr/>
          </p:nvSpPr>
          <p:spPr>
            <a:xfrm>
              <a:off x="4026166" y="2579964"/>
              <a:ext cx="6350" cy="134937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587" name="Google Shape;1587;p92"/>
            <p:cNvSpPr/>
            <p:nvPr/>
          </p:nvSpPr>
          <p:spPr>
            <a:xfrm>
              <a:off x="4026166" y="2579964"/>
              <a:ext cx="6350" cy="134937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588" name="Google Shape;1588;p92"/>
            <p:cNvSpPr/>
            <p:nvPr/>
          </p:nvSpPr>
          <p:spPr>
            <a:xfrm>
              <a:off x="4026166" y="2818089"/>
              <a:ext cx="6350" cy="127000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589" name="Google Shape;1589;p92"/>
            <p:cNvSpPr/>
            <p:nvPr/>
          </p:nvSpPr>
          <p:spPr>
            <a:xfrm>
              <a:off x="4026166" y="2818089"/>
              <a:ext cx="6350" cy="127000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590" name="Google Shape;1590;p92"/>
            <p:cNvSpPr/>
            <p:nvPr/>
          </p:nvSpPr>
          <p:spPr>
            <a:xfrm>
              <a:off x="4026166" y="3049864"/>
              <a:ext cx="6350" cy="134937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591" name="Google Shape;1591;p92"/>
            <p:cNvSpPr/>
            <p:nvPr/>
          </p:nvSpPr>
          <p:spPr>
            <a:xfrm>
              <a:off x="4026166" y="3049864"/>
              <a:ext cx="6350" cy="134937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592" name="Google Shape;1592;p92"/>
            <p:cNvSpPr/>
            <p:nvPr/>
          </p:nvSpPr>
          <p:spPr>
            <a:xfrm>
              <a:off x="4026166" y="3289576"/>
              <a:ext cx="6350" cy="127000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593" name="Google Shape;1593;p92"/>
            <p:cNvSpPr/>
            <p:nvPr/>
          </p:nvSpPr>
          <p:spPr>
            <a:xfrm>
              <a:off x="4026166" y="3289576"/>
              <a:ext cx="6350" cy="127000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594" name="Google Shape;1594;p92"/>
            <p:cNvSpPr/>
            <p:nvPr/>
          </p:nvSpPr>
          <p:spPr>
            <a:xfrm>
              <a:off x="4026166" y="3521351"/>
              <a:ext cx="6350" cy="134937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595" name="Google Shape;1595;p92"/>
            <p:cNvSpPr/>
            <p:nvPr/>
          </p:nvSpPr>
          <p:spPr>
            <a:xfrm>
              <a:off x="4026166" y="3521351"/>
              <a:ext cx="6350" cy="134937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596" name="Google Shape;1596;p92"/>
            <p:cNvSpPr/>
            <p:nvPr/>
          </p:nvSpPr>
          <p:spPr>
            <a:xfrm>
              <a:off x="4026166" y="3761064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2" h="2" extrusionOk="0"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"/>
                    <a:pt x="2" y="0"/>
                    <a:pt x="2" y="0"/>
                  </a:cubicBezTo>
                </a:path>
              </a:pathLst>
            </a:cu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597" name="Google Shape;1597;p92"/>
            <p:cNvSpPr/>
            <p:nvPr/>
          </p:nvSpPr>
          <p:spPr>
            <a:xfrm>
              <a:off x="4175391" y="1279801"/>
              <a:ext cx="6350" cy="133350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598" name="Google Shape;1598;p92"/>
            <p:cNvSpPr/>
            <p:nvPr/>
          </p:nvSpPr>
          <p:spPr>
            <a:xfrm>
              <a:off x="4175391" y="1279801"/>
              <a:ext cx="6350" cy="133350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599" name="Google Shape;1599;p92"/>
            <p:cNvSpPr/>
            <p:nvPr/>
          </p:nvSpPr>
          <p:spPr>
            <a:xfrm>
              <a:off x="4175391" y="1517926"/>
              <a:ext cx="6350" cy="134937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600" name="Google Shape;1600;p92"/>
            <p:cNvSpPr/>
            <p:nvPr/>
          </p:nvSpPr>
          <p:spPr>
            <a:xfrm>
              <a:off x="4175391" y="1517926"/>
              <a:ext cx="6350" cy="134937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601" name="Google Shape;1601;p92"/>
            <p:cNvSpPr/>
            <p:nvPr/>
          </p:nvSpPr>
          <p:spPr>
            <a:xfrm>
              <a:off x="4175391" y="1749701"/>
              <a:ext cx="6350" cy="134937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602" name="Google Shape;1602;p92"/>
            <p:cNvSpPr/>
            <p:nvPr/>
          </p:nvSpPr>
          <p:spPr>
            <a:xfrm>
              <a:off x="4175391" y="1749701"/>
              <a:ext cx="6350" cy="134937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603" name="Google Shape;1603;p92"/>
            <p:cNvSpPr/>
            <p:nvPr/>
          </p:nvSpPr>
          <p:spPr>
            <a:xfrm>
              <a:off x="4175391" y="1989414"/>
              <a:ext cx="6350" cy="134937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604" name="Google Shape;1604;p92"/>
            <p:cNvSpPr/>
            <p:nvPr/>
          </p:nvSpPr>
          <p:spPr>
            <a:xfrm>
              <a:off x="4175391" y="1989414"/>
              <a:ext cx="6350" cy="134937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605" name="Google Shape;1605;p92"/>
            <p:cNvSpPr/>
            <p:nvPr/>
          </p:nvSpPr>
          <p:spPr>
            <a:xfrm>
              <a:off x="4175391" y="2227539"/>
              <a:ext cx="6350" cy="128587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606" name="Google Shape;1606;p92"/>
            <p:cNvSpPr/>
            <p:nvPr/>
          </p:nvSpPr>
          <p:spPr>
            <a:xfrm>
              <a:off x="4175391" y="2227539"/>
              <a:ext cx="6350" cy="128587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607" name="Google Shape;1607;p92"/>
            <p:cNvSpPr/>
            <p:nvPr/>
          </p:nvSpPr>
          <p:spPr>
            <a:xfrm>
              <a:off x="4175391" y="2459314"/>
              <a:ext cx="6350" cy="134937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608" name="Google Shape;1608;p92"/>
            <p:cNvSpPr/>
            <p:nvPr/>
          </p:nvSpPr>
          <p:spPr>
            <a:xfrm>
              <a:off x="4175391" y="2459314"/>
              <a:ext cx="6350" cy="134937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609" name="Google Shape;1609;p92"/>
            <p:cNvSpPr/>
            <p:nvPr/>
          </p:nvSpPr>
          <p:spPr>
            <a:xfrm>
              <a:off x="4175391" y="2699026"/>
              <a:ext cx="6350" cy="127000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610" name="Google Shape;1610;p92"/>
            <p:cNvSpPr/>
            <p:nvPr/>
          </p:nvSpPr>
          <p:spPr>
            <a:xfrm>
              <a:off x="4175391" y="2699026"/>
              <a:ext cx="6350" cy="127000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611" name="Google Shape;1611;p92"/>
            <p:cNvSpPr/>
            <p:nvPr/>
          </p:nvSpPr>
          <p:spPr>
            <a:xfrm>
              <a:off x="4175391" y="2930801"/>
              <a:ext cx="6350" cy="134937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612" name="Google Shape;1612;p92"/>
            <p:cNvSpPr/>
            <p:nvPr/>
          </p:nvSpPr>
          <p:spPr>
            <a:xfrm>
              <a:off x="4175391" y="2930801"/>
              <a:ext cx="6350" cy="134937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613" name="Google Shape;1613;p92"/>
            <p:cNvSpPr/>
            <p:nvPr/>
          </p:nvSpPr>
          <p:spPr>
            <a:xfrm>
              <a:off x="4175391" y="3170514"/>
              <a:ext cx="6350" cy="127000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614" name="Google Shape;1614;p92"/>
            <p:cNvSpPr/>
            <p:nvPr/>
          </p:nvSpPr>
          <p:spPr>
            <a:xfrm>
              <a:off x="4175391" y="3170514"/>
              <a:ext cx="6350" cy="127000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615" name="Google Shape;1615;p92"/>
            <p:cNvSpPr/>
            <p:nvPr/>
          </p:nvSpPr>
          <p:spPr>
            <a:xfrm>
              <a:off x="4175391" y="3402289"/>
              <a:ext cx="6350" cy="133350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616" name="Google Shape;1616;p92"/>
            <p:cNvSpPr/>
            <p:nvPr/>
          </p:nvSpPr>
          <p:spPr>
            <a:xfrm>
              <a:off x="4175391" y="3402289"/>
              <a:ext cx="6350" cy="133350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617" name="Google Shape;1617;p92"/>
            <p:cNvSpPr/>
            <p:nvPr/>
          </p:nvSpPr>
          <p:spPr>
            <a:xfrm>
              <a:off x="4324616" y="1406801"/>
              <a:ext cx="6350" cy="127000"/>
            </a:xfrm>
            <a:custGeom>
              <a:avLst/>
              <a:gdLst/>
              <a:ahLst/>
              <a:cxnLst/>
              <a:rect l="l" t="t" r="r" b="b"/>
              <a:pathLst>
                <a:path w="4" h="68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4"/>
                    <a:pt x="1" y="2"/>
                    <a:pt x="0" y="0"/>
                  </a:cubicBezTo>
                </a:path>
              </a:pathLst>
            </a:cu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618" name="Google Shape;1618;p92"/>
            <p:cNvSpPr/>
            <p:nvPr/>
          </p:nvSpPr>
          <p:spPr>
            <a:xfrm>
              <a:off x="4324616" y="1638576"/>
              <a:ext cx="6350" cy="133350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619" name="Google Shape;1619;p92"/>
            <p:cNvSpPr/>
            <p:nvPr/>
          </p:nvSpPr>
          <p:spPr>
            <a:xfrm>
              <a:off x="4324616" y="1638576"/>
              <a:ext cx="6350" cy="133350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620" name="Google Shape;1620;p92"/>
            <p:cNvSpPr/>
            <p:nvPr/>
          </p:nvSpPr>
          <p:spPr>
            <a:xfrm>
              <a:off x="4324616" y="1876701"/>
              <a:ext cx="6350" cy="127000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621" name="Google Shape;1621;p92"/>
            <p:cNvSpPr/>
            <p:nvPr/>
          </p:nvSpPr>
          <p:spPr>
            <a:xfrm>
              <a:off x="4324616" y="1876701"/>
              <a:ext cx="6350" cy="127000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622" name="Google Shape;1622;p92"/>
            <p:cNvSpPr/>
            <p:nvPr/>
          </p:nvSpPr>
          <p:spPr>
            <a:xfrm>
              <a:off x="4324616" y="2108476"/>
              <a:ext cx="6350" cy="134937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623" name="Google Shape;1623;p92"/>
            <p:cNvSpPr/>
            <p:nvPr/>
          </p:nvSpPr>
          <p:spPr>
            <a:xfrm>
              <a:off x="4324616" y="2108476"/>
              <a:ext cx="6350" cy="134937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624" name="Google Shape;1624;p92"/>
            <p:cNvSpPr/>
            <p:nvPr/>
          </p:nvSpPr>
          <p:spPr>
            <a:xfrm>
              <a:off x="4324616" y="2348189"/>
              <a:ext cx="6350" cy="127000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625" name="Google Shape;1625;p92"/>
            <p:cNvSpPr/>
            <p:nvPr/>
          </p:nvSpPr>
          <p:spPr>
            <a:xfrm>
              <a:off x="4324616" y="2348189"/>
              <a:ext cx="6350" cy="127000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626" name="Google Shape;1626;p92"/>
            <p:cNvSpPr/>
            <p:nvPr/>
          </p:nvSpPr>
          <p:spPr>
            <a:xfrm>
              <a:off x="4324616" y="2579964"/>
              <a:ext cx="6350" cy="134937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627" name="Google Shape;1627;p92"/>
            <p:cNvSpPr/>
            <p:nvPr/>
          </p:nvSpPr>
          <p:spPr>
            <a:xfrm>
              <a:off x="4324616" y="2579964"/>
              <a:ext cx="6350" cy="134937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628" name="Google Shape;1628;p92"/>
            <p:cNvSpPr/>
            <p:nvPr/>
          </p:nvSpPr>
          <p:spPr>
            <a:xfrm>
              <a:off x="4324616" y="2818089"/>
              <a:ext cx="6350" cy="127000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629" name="Google Shape;1629;p92"/>
            <p:cNvSpPr/>
            <p:nvPr/>
          </p:nvSpPr>
          <p:spPr>
            <a:xfrm>
              <a:off x="4324616" y="2818089"/>
              <a:ext cx="6350" cy="127000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630" name="Google Shape;1630;p92"/>
            <p:cNvSpPr/>
            <p:nvPr/>
          </p:nvSpPr>
          <p:spPr>
            <a:xfrm>
              <a:off x="4324616" y="3049864"/>
              <a:ext cx="6350" cy="134937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631" name="Google Shape;1631;p92"/>
            <p:cNvSpPr/>
            <p:nvPr/>
          </p:nvSpPr>
          <p:spPr>
            <a:xfrm>
              <a:off x="4324616" y="3049864"/>
              <a:ext cx="6350" cy="134937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632" name="Google Shape;1632;p92"/>
            <p:cNvSpPr/>
            <p:nvPr/>
          </p:nvSpPr>
          <p:spPr>
            <a:xfrm>
              <a:off x="4324616" y="3289576"/>
              <a:ext cx="6350" cy="90487"/>
            </a:xfrm>
            <a:custGeom>
              <a:avLst/>
              <a:gdLst/>
              <a:ahLst/>
              <a:cxnLst/>
              <a:rect l="l" t="t" r="r" b="b"/>
              <a:pathLst>
                <a:path w="4" h="48" extrusionOk="0">
                  <a:moveTo>
                    <a:pt x="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1" y="46"/>
                    <a:pt x="2" y="43"/>
                    <a:pt x="4" y="4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633" name="Google Shape;1633;p92"/>
            <p:cNvSpPr/>
            <p:nvPr/>
          </p:nvSpPr>
          <p:spPr>
            <a:xfrm>
              <a:off x="4473841" y="1749701"/>
              <a:ext cx="7938" cy="134937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634" name="Google Shape;1634;p92"/>
            <p:cNvSpPr/>
            <p:nvPr/>
          </p:nvSpPr>
          <p:spPr>
            <a:xfrm>
              <a:off x="4473841" y="1749701"/>
              <a:ext cx="7938" cy="134937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635" name="Google Shape;1635;p92"/>
            <p:cNvSpPr/>
            <p:nvPr/>
          </p:nvSpPr>
          <p:spPr>
            <a:xfrm>
              <a:off x="4473841" y="1989414"/>
              <a:ext cx="7938" cy="134937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636" name="Google Shape;1636;p92"/>
            <p:cNvSpPr/>
            <p:nvPr/>
          </p:nvSpPr>
          <p:spPr>
            <a:xfrm>
              <a:off x="4473841" y="1989414"/>
              <a:ext cx="7938" cy="134937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637" name="Google Shape;1637;p92"/>
            <p:cNvSpPr/>
            <p:nvPr/>
          </p:nvSpPr>
          <p:spPr>
            <a:xfrm>
              <a:off x="4473841" y="2227539"/>
              <a:ext cx="7938" cy="128587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638" name="Google Shape;1638;p92"/>
            <p:cNvSpPr/>
            <p:nvPr/>
          </p:nvSpPr>
          <p:spPr>
            <a:xfrm>
              <a:off x="4473841" y="2227539"/>
              <a:ext cx="7938" cy="128587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639" name="Google Shape;1639;p92"/>
            <p:cNvSpPr/>
            <p:nvPr/>
          </p:nvSpPr>
          <p:spPr>
            <a:xfrm>
              <a:off x="4473841" y="2459314"/>
              <a:ext cx="7938" cy="134937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640" name="Google Shape;1640;p92"/>
            <p:cNvSpPr/>
            <p:nvPr/>
          </p:nvSpPr>
          <p:spPr>
            <a:xfrm>
              <a:off x="4473841" y="2459314"/>
              <a:ext cx="7938" cy="134937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641" name="Google Shape;1641;p92"/>
            <p:cNvSpPr/>
            <p:nvPr/>
          </p:nvSpPr>
          <p:spPr>
            <a:xfrm>
              <a:off x="4473841" y="2699026"/>
              <a:ext cx="7938" cy="127000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642" name="Google Shape;1642;p92"/>
            <p:cNvSpPr/>
            <p:nvPr/>
          </p:nvSpPr>
          <p:spPr>
            <a:xfrm>
              <a:off x="4473841" y="2699026"/>
              <a:ext cx="7938" cy="127000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  <p:sp>
          <p:nvSpPr>
            <p:cNvPr id="1643" name="Google Shape;1643;p92"/>
            <p:cNvSpPr/>
            <p:nvPr/>
          </p:nvSpPr>
          <p:spPr>
            <a:xfrm>
              <a:off x="4473841" y="2930801"/>
              <a:ext cx="7938" cy="134937"/>
            </a:xfrm>
            <a:custGeom>
              <a:avLst/>
              <a:gdLst/>
              <a:ahLst/>
              <a:cxnLst/>
              <a:rect l="l" t="t" r="r" b="b"/>
              <a:pathLst>
                <a:path w="4" h="72" extrusionOk="0">
                  <a:moveTo>
                    <a:pt x="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1" y="68"/>
                    <a:pt x="2" y="64"/>
                    <a:pt x="4" y="6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endParaRPr>
            </a:p>
          </p:txBody>
        </p:sp>
      </p:grpSp>
      <p:pic>
        <p:nvPicPr>
          <p:cNvPr id="1644" name="Google Shape;1644;p9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59167" y="2727481"/>
            <a:ext cx="1410477" cy="1410477"/>
          </a:xfrm>
          <a:prstGeom prst="rect">
            <a:avLst/>
          </a:prstGeom>
          <a:noFill/>
          <a:ln>
            <a:noFill/>
          </a:ln>
        </p:spPr>
      </p:pic>
      <p:sp>
        <p:nvSpPr>
          <p:cNvPr id="1645" name="Google Shape;1645;p92"/>
          <p:cNvSpPr txBox="1">
            <a:spLocks noGrp="1"/>
          </p:cNvSpPr>
          <p:nvPr>
            <p:ph type="ftr" idx="11"/>
          </p:nvPr>
        </p:nvSpPr>
        <p:spPr>
          <a:xfrm>
            <a:off x="1306513" y="6591107"/>
            <a:ext cx="3001327" cy="153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rgbClr val="A5A5A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4"/>
          <p:cNvSpPr txBox="1">
            <a:spLocks noGrp="1"/>
          </p:cNvSpPr>
          <p:nvPr>
            <p:ph type="title"/>
          </p:nvPr>
        </p:nvSpPr>
        <p:spPr>
          <a:xfrm>
            <a:off x="533399" y="342900"/>
            <a:ext cx="11117263" cy="710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ublic Sans SemiBold"/>
              <a:buNone/>
              <a:defRPr sz="4000" b="0" i="0" u="none" strike="noStrike" cap="none">
                <a:solidFill>
                  <a:schemeClr val="dk1"/>
                </a:solidFill>
                <a:latin typeface="Public Sans SemiBold"/>
                <a:ea typeface="Public Sans SemiBold"/>
                <a:cs typeface="Public Sans SemiBold"/>
                <a:sym typeface="Public Sans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64"/>
          <p:cNvSpPr txBox="1">
            <a:spLocks noGrp="1"/>
          </p:cNvSpPr>
          <p:nvPr>
            <p:ph type="body" idx="1"/>
          </p:nvPr>
        </p:nvSpPr>
        <p:spPr>
          <a:xfrm>
            <a:off x="533400" y="1477618"/>
            <a:ext cx="11117262" cy="4717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ublic Sans Light"/>
              <a:buNone/>
              <a:defRPr sz="16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1pPr>
            <a:lvl2pPr marL="914400" marR="0" lvl="1" indent="-330200" algn="l" rtl="0">
              <a:lnSpc>
                <a:spcPct val="12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ublic Sans Light"/>
              <a:buNone/>
              <a:defRPr sz="14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3pPr>
            <a:lvl4pPr marL="1828800" marR="0" lvl="3" indent="-317500" algn="l" rtl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4pPr>
            <a:lvl5pPr marL="2286000" marR="0" lvl="4" indent="-228600" algn="l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9pPr>
          </a:lstStyle>
          <a:p>
            <a:endParaRPr/>
          </a:p>
        </p:txBody>
      </p:sp>
      <p:sp>
        <p:nvSpPr>
          <p:cNvPr id="12" name="Google Shape;12;p64"/>
          <p:cNvSpPr txBox="1">
            <a:spLocks noGrp="1"/>
          </p:cNvSpPr>
          <p:nvPr>
            <p:ph type="dt" idx="10"/>
          </p:nvPr>
        </p:nvSpPr>
        <p:spPr>
          <a:xfrm>
            <a:off x="745435" y="699908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98A8C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9pPr>
          </a:lstStyle>
          <a:p>
            <a:endParaRPr/>
          </a:p>
        </p:txBody>
      </p:sp>
      <p:sp>
        <p:nvSpPr>
          <p:cNvPr id="13" name="Google Shape;13;p64"/>
          <p:cNvSpPr txBox="1">
            <a:spLocks noGrp="1"/>
          </p:cNvSpPr>
          <p:nvPr>
            <p:ph type="ftr" idx="11"/>
          </p:nvPr>
        </p:nvSpPr>
        <p:spPr>
          <a:xfrm>
            <a:off x="1306513" y="6591107"/>
            <a:ext cx="3001200" cy="1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9pPr>
          </a:lstStyle>
          <a:p>
            <a:endParaRPr/>
          </a:p>
        </p:txBody>
      </p:sp>
      <p:sp>
        <p:nvSpPr>
          <p:cNvPr id="14" name="Google Shape;14;p64"/>
          <p:cNvSpPr txBox="1">
            <a:spLocks noGrp="1"/>
          </p:cNvSpPr>
          <p:nvPr>
            <p:ph type="sldNum" idx="12"/>
          </p:nvPr>
        </p:nvSpPr>
        <p:spPr>
          <a:xfrm>
            <a:off x="342900" y="6591107"/>
            <a:ext cx="892200" cy="1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A5A5A5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E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9" r:id="rId5"/>
    <p:sldLayoutId id="2147483678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16">
          <p15:clr>
            <a:srgbClr val="F26B43"/>
          </p15:clr>
        </p15:guide>
        <p15:guide id="2" pos="778">
          <p15:clr>
            <a:srgbClr val="F26B43"/>
          </p15:clr>
        </p15:guide>
        <p15:guide id="3" pos="823">
          <p15:clr>
            <a:srgbClr val="F26B43"/>
          </p15:clr>
        </p15:guide>
        <p15:guide id="4" pos="1386">
          <p15:clr>
            <a:srgbClr val="F26B43"/>
          </p15:clr>
        </p15:guide>
        <p15:guide id="5" pos="1431">
          <p15:clr>
            <a:srgbClr val="F26B43"/>
          </p15:clr>
        </p15:guide>
        <p15:guide id="6" pos="1994">
          <p15:clr>
            <a:srgbClr val="F26B43"/>
          </p15:clr>
        </p15:guide>
        <p15:guide id="7" pos="2039">
          <p15:clr>
            <a:srgbClr val="F26B43"/>
          </p15:clr>
        </p15:guide>
        <p15:guide id="8" pos="2602">
          <p15:clr>
            <a:srgbClr val="F26B43"/>
          </p15:clr>
        </p15:guide>
        <p15:guide id="9" pos="2646">
          <p15:clr>
            <a:srgbClr val="F26B43"/>
          </p15:clr>
        </p15:guide>
        <p15:guide id="10" pos="3209">
          <p15:clr>
            <a:srgbClr val="F26B43"/>
          </p15:clr>
        </p15:guide>
        <p15:guide id="11" pos="3254">
          <p15:clr>
            <a:srgbClr val="F26B43"/>
          </p15:clr>
        </p15:guide>
        <p15:guide id="12" pos="3817">
          <p15:clr>
            <a:srgbClr val="F26B43"/>
          </p15:clr>
        </p15:guide>
        <p15:guide id="13" pos="3862">
          <p15:clr>
            <a:srgbClr val="F26B43"/>
          </p15:clr>
        </p15:guide>
        <p15:guide id="14" pos="4425">
          <p15:clr>
            <a:srgbClr val="F26B43"/>
          </p15:clr>
        </p15:guide>
        <p15:guide id="15" pos="4470">
          <p15:clr>
            <a:srgbClr val="F26B43"/>
          </p15:clr>
        </p15:guide>
        <p15:guide id="16" pos="5033">
          <p15:clr>
            <a:srgbClr val="F26B43"/>
          </p15:clr>
        </p15:guide>
        <p15:guide id="17" pos="5077">
          <p15:clr>
            <a:srgbClr val="F26B43"/>
          </p15:clr>
        </p15:guide>
        <p15:guide id="18" pos="5640">
          <p15:clr>
            <a:srgbClr val="F26B43"/>
          </p15:clr>
        </p15:guide>
        <p15:guide id="19" pos="5685">
          <p15:clr>
            <a:srgbClr val="F26B43"/>
          </p15:clr>
        </p15:guide>
        <p15:guide id="20" pos="6248">
          <p15:clr>
            <a:srgbClr val="F26B43"/>
          </p15:clr>
        </p15:guide>
        <p15:guide id="21" pos="6293">
          <p15:clr>
            <a:srgbClr val="F26B43"/>
          </p15:clr>
        </p15:guide>
        <p15:guide id="22" pos="6856">
          <p15:clr>
            <a:srgbClr val="F26B43"/>
          </p15:clr>
        </p15:guide>
        <p15:guide id="23" pos="6901">
          <p15:clr>
            <a:srgbClr val="F26B43"/>
          </p15:clr>
        </p15:guide>
        <p15:guide id="24" pos="7464">
          <p15:clr>
            <a:srgbClr val="F26B43"/>
          </p15:clr>
        </p15:guide>
        <p15:guide id="25" orient="horz" pos="216">
          <p15:clr>
            <a:srgbClr val="F26B43"/>
          </p15:clr>
        </p15:guide>
        <p15:guide id="26" orient="horz" pos="4233">
          <p15:clr>
            <a:srgbClr val="F26B43"/>
          </p15:clr>
        </p15:guide>
        <p15:guide id="27" pos="336">
          <p15:clr>
            <a:srgbClr val="F26B43"/>
          </p15:clr>
        </p15:guide>
        <p15:guide id="28" pos="7339">
          <p15:clr>
            <a:srgbClr val="F26B43"/>
          </p15:clr>
        </p15:guide>
        <p15:guide id="29" orient="horz" pos="576">
          <p15:clr>
            <a:srgbClr val="F26B43"/>
          </p15:clr>
        </p15:guide>
        <p15:guide id="30" orient="horz" pos="96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atsols.com/nquery/sample-size-and-power-calculation-procedures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www.statsols.com/nquery-demo" TargetMode="Externa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da.gov/media/188274/download" TargetMode="External"/><Relationship Id="rId3" Type="http://schemas.openxmlformats.org/officeDocument/2006/relationships/hyperlink" Target="https://www.statsols.com/guides/overcoming-challenges-in-survival-analysis" TargetMode="External"/><Relationship Id="rId7" Type="http://schemas.openxmlformats.org/officeDocument/2006/relationships/hyperlink" Target="http://www.fda.gov/downloads/Drugs/GuidanceComplianceRegulatoryInformation/Guidances/ucm071590.pdf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statsols.com/guides/impact-of-ich-e20-on-adaptive-design-in-clinical-trials" TargetMode="External"/><Relationship Id="rId5" Type="http://schemas.openxmlformats.org/officeDocument/2006/relationships/hyperlink" Target="https://www.statsols.com/guides/simulation-for-survival-group-sequential-trials" TargetMode="External"/><Relationship Id="rId4" Type="http://schemas.openxmlformats.org/officeDocument/2006/relationships/hyperlink" Target="https://www.statsols.com/guides/design-and-evaluation-of-complex-sequential-analysis-trials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base.ich.org/sites/default/files/ICH_E20EWG_Step3_DraftGuideline_2025_0625_0.docx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panda.shef.ac.uk/" TargetMode="External"/><Relationship Id="rId4" Type="http://schemas.openxmlformats.org/officeDocument/2006/relationships/hyperlink" Target="https://www.fda.gov/media/78495/downloa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3" name="Google Shape;2033;p1"/>
          <p:cNvSpPr txBox="1">
            <a:spLocks noGrp="1"/>
          </p:cNvSpPr>
          <p:nvPr>
            <p:ph type="ctrTitle"/>
          </p:nvPr>
        </p:nvSpPr>
        <p:spPr>
          <a:xfrm>
            <a:off x="605050" y="2240825"/>
            <a:ext cx="4891500" cy="118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t" anchorCtr="0">
            <a:noAutofit/>
          </a:bodyPr>
          <a:lstStyle/>
          <a:p>
            <a:pPr lvl="0"/>
            <a:r>
              <a:rPr lang="en-IE" sz="4000" b="1" dirty="0"/>
              <a:t>Challenges in Survival Trial Design</a:t>
            </a:r>
            <a:endParaRPr lang="en-IE" sz="6900" dirty="0"/>
          </a:p>
        </p:txBody>
      </p:sp>
      <p:sp>
        <p:nvSpPr>
          <p:cNvPr id="2034" name="Google Shape;2034;p1"/>
          <p:cNvSpPr txBox="1">
            <a:spLocks noGrp="1"/>
          </p:cNvSpPr>
          <p:nvPr>
            <p:ph type="ftr" idx="11"/>
          </p:nvPr>
        </p:nvSpPr>
        <p:spPr>
          <a:xfrm>
            <a:off x="587363" y="6591107"/>
            <a:ext cx="3001200" cy="1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E" dirty="0"/>
              <a:t>© nQuery</a:t>
            </a:r>
            <a:endParaRPr dirty="0"/>
          </a:p>
        </p:txBody>
      </p:sp>
      <p:pic>
        <p:nvPicPr>
          <p:cNvPr id="2035" name="Google Shape;203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5050" y="706100"/>
            <a:ext cx="2686974" cy="791625"/>
          </a:xfrm>
          <a:prstGeom prst="rect">
            <a:avLst/>
          </a:prstGeom>
          <a:noFill/>
          <a:ln>
            <a:noFill/>
          </a:ln>
        </p:spPr>
      </p:pic>
      <p:sp>
        <p:nvSpPr>
          <p:cNvPr id="2036" name="Google Shape;2036;p1"/>
          <p:cNvSpPr txBox="1"/>
          <p:nvPr/>
        </p:nvSpPr>
        <p:spPr>
          <a:xfrm>
            <a:off x="605050" y="4746275"/>
            <a:ext cx="2841600" cy="6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IE" sz="2200" b="0" i="0" u="none" strike="noStrike" cap="none" dirty="0">
                <a:solidFill>
                  <a:schemeClr val="lt1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September 2026</a:t>
            </a:r>
            <a:endParaRPr sz="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7" name="Google Shape;2037;p1"/>
          <p:cNvSpPr txBox="1">
            <a:spLocks noGrp="1"/>
          </p:cNvSpPr>
          <p:nvPr>
            <p:ph type="ctrTitle"/>
          </p:nvPr>
        </p:nvSpPr>
        <p:spPr>
          <a:xfrm>
            <a:off x="605050" y="3617875"/>
            <a:ext cx="4891500" cy="118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t" anchorCtr="0">
            <a:noAutofit/>
          </a:bodyPr>
          <a:lstStyle/>
          <a:p>
            <a:pPr lvl="0"/>
            <a:r>
              <a:rPr lang="en-IE" sz="2800" b="1" dirty="0"/>
              <a:t>Complex Survival and Adaptive Design</a:t>
            </a:r>
            <a:endParaRPr lang="en-GB" sz="28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2" name="Google Shape;2042;p2"/>
          <p:cNvSpPr txBox="1">
            <a:spLocks noGrp="1"/>
          </p:cNvSpPr>
          <p:nvPr>
            <p:ph type="body" idx="1"/>
          </p:nvPr>
        </p:nvSpPr>
        <p:spPr>
          <a:xfrm>
            <a:off x="778024" y="4258641"/>
            <a:ext cx="4383061" cy="1828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4700"/>
              <a:buNone/>
            </a:pPr>
            <a:r>
              <a:rPr lang="en-IE" sz="4000" b="1" dirty="0">
                <a:solidFill>
                  <a:schemeClr val="dk1"/>
                </a:solidFill>
              </a:rPr>
              <a:t>Ronan Fitzpatrick</a:t>
            </a:r>
            <a:endParaRPr dirty="0"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4700"/>
              <a:buNone/>
            </a:pPr>
            <a:r>
              <a:rPr lang="en-IE" sz="2800" dirty="0"/>
              <a:t>Head of </a:t>
            </a:r>
            <a:r>
              <a:rPr lang="en-IE" sz="2800" dirty="0">
                <a:solidFill>
                  <a:schemeClr val="dk1"/>
                </a:solidFill>
              </a:rPr>
              <a:t>Statistic</a:t>
            </a:r>
            <a:r>
              <a:rPr lang="en-IE" sz="2800" dirty="0"/>
              <a:t>s</a:t>
            </a:r>
            <a:endParaRPr dirty="0"/>
          </a:p>
        </p:txBody>
      </p:sp>
      <p:pic>
        <p:nvPicPr>
          <p:cNvPr id="2044" name="Google Shape;2044;p2" descr="A person wearing glasses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 l="4865" t="4865" r="4856" b="4856"/>
          <a:stretch/>
        </p:blipFill>
        <p:spPr>
          <a:xfrm>
            <a:off x="1657950" y="1728849"/>
            <a:ext cx="2276400" cy="22791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045" name="Google Shape;2045;p2" descr="A blue text on a black background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60858" y="6004175"/>
            <a:ext cx="1670365" cy="4225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4" name="Google Shape;2074;g276a1c4e488_0_0"/>
          <p:cNvSpPr txBox="1"/>
          <p:nvPr/>
        </p:nvSpPr>
        <p:spPr>
          <a:xfrm>
            <a:off x="533399" y="722525"/>
            <a:ext cx="3965400" cy="7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E" sz="4000">
                <a:solidFill>
                  <a:srgbClr val="152430"/>
                </a:solidFill>
                <a:latin typeface="Public Sans SemiBold"/>
                <a:ea typeface="Public Sans SemiBold"/>
                <a:cs typeface="Public Sans SemiBold"/>
                <a:sym typeface="Public Sans SemiBold"/>
              </a:rPr>
              <a:t>Agenda</a:t>
            </a:r>
            <a:endParaRPr sz="4000">
              <a:solidFill>
                <a:srgbClr val="152430"/>
              </a:solidFill>
              <a:latin typeface="Public Sans SemiBold"/>
              <a:ea typeface="Public Sans SemiBold"/>
              <a:cs typeface="Public Sans SemiBold"/>
              <a:sym typeface="Public Sans SemiBold"/>
            </a:endParaRPr>
          </a:p>
        </p:txBody>
      </p:sp>
      <p:sp>
        <p:nvSpPr>
          <p:cNvPr id="2076" name="Google Shape;2076;g276a1c4e488_0_0"/>
          <p:cNvSpPr txBox="1"/>
          <p:nvPr/>
        </p:nvSpPr>
        <p:spPr>
          <a:xfrm>
            <a:off x="6275994" y="2956297"/>
            <a:ext cx="55779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ublic Sans ExtraLight"/>
              <a:buNone/>
            </a:pPr>
            <a:r>
              <a:rPr lang="en-IE" sz="2400" dirty="0">
                <a:solidFill>
                  <a:srgbClr val="152430"/>
                </a:solidFill>
                <a:latin typeface="Public Sans"/>
                <a:ea typeface="Public Sans"/>
                <a:cs typeface="Public Sans"/>
                <a:sym typeface="Public Sans"/>
              </a:rPr>
              <a:t>Adaptive Design</a:t>
            </a:r>
            <a:endParaRPr dirty="0">
              <a:solidFill>
                <a:srgbClr val="15243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2077" name="Google Shape;2077;g276a1c4e488_0_0"/>
          <p:cNvSpPr txBox="1"/>
          <p:nvPr/>
        </p:nvSpPr>
        <p:spPr>
          <a:xfrm>
            <a:off x="5439126" y="814599"/>
            <a:ext cx="740999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C99B"/>
              </a:buClr>
              <a:buSzPts val="3600"/>
              <a:buFont typeface="Public Sans ExtraLight"/>
              <a:buNone/>
            </a:pPr>
            <a:r>
              <a:rPr lang="en-IE" sz="3600" b="0" i="0" u="none" strike="noStrike" cap="none" dirty="0">
                <a:solidFill>
                  <a:srgbClr val="2EC99B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rPr>
              <a:t>01</a:t>
            </a:r>
            <a:endParaRPr dirty="0"/>
          </a:p>
        </p:txBody>
      </p:sp>
      <p:sp>
        <p:nvSpPr>
          <p:cNvPr id="2078" name="Google Shape;2078;g276a1c4e488_0_0"/>
          <p:cNvSpPr txBox="1"/>
          <p:nvPr/>
        </p:nvSpPr>
        <p:spPr>
          <a:xfrm>
            <a:off x="6275994" y="3967569"/>
            <a:ext cx="54630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ublic Sans ExtraLight"/>
              <a:buNone/>
            </a:pPr>
            <a:r>
              <a:rPr lang="en-IE" sz="2400" dirty="0">
                <a:solidFill>
                  <a:srgbClr val="152430"/>
                </a:solidFill>
                <a:latin typeface="Public Sans"/>
                <a:ea typeface="Public Sans"/>
                <a:cs typeface="Public Sans"/>
                <a:sym typeface="Public Sans"/>
              </a:rPr>
              <a:t>Conclusions &amp; Discussion</a:t>
            </a:r>
            <a:endParaRPr dirty="0">
              <a:solidFill>
                <a:srgbClr val="15243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2079" name="Google Shape;2079;g276a1c4e488_0_0"/>
          <p:cNvSpPr txBox="1"/>
          <p:nvPr/>
        </p:nvSpPr>
        <p:spPr>
          <a:xfrm>
            <a:off x="5439127" y="1832567"/>
            <a:ext cx="724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C99B"/>
              </a:buClr>
              <a:buSzPts val="3600"/>
              <a:buFont typeface="Public Sans ExtraLight"/>
              <a:buNone/>
            </a:pPr>
            <a:r>
              <a:rPr lang="en-IE" sz="3600" b="0" i="0" u="none" strike="noStrike" cap="none">
                <a:solidFill>
                  <a:srgbClr val="2EC99B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rPr>
              <a:t>02</a:t>
            </a:r>
            <a:endParaRPr/>
          </a:p>
        </p:txBody>
      </p:sp>
      <p:sp>
        <p:nvSpPr>
          <p:cNvPr id="2080" name="Google Shape;2080;g276a1c4e488_0_0"/>
          <p:cNvSpPr txBox="1"/>
          <p:nvPr/>
        </p:nvSpPr>
        <p:spPr>
          <a:xfrm>
            <a:off x="5439127" y="2850535"/>
            <a:ext cx="741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C99B"/>
              </a:buClr>
              <a:buSzPts val="3600"/>
              <a:buFont typeface="Public Sans ExtraLight"/>
              <a:buNone/>
            </a:pPr>
            <a:r>
              <a:rPr lang="en-IE" sz="3600" b="0" i="0" u="none" strike="noStrike" cap="none">
                <a:solidFill>
                  <a:srgbClr val="2EC99B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rPr>
              <a:t>03</a:t>
            </a:r>
            <a:endParaRPr/>
          </a:p>
        </p:txBody>
      </p:sp>
      <p:sp>
        <p:nvSpPr>
          <p:cNvPr id="2081" name="Google Shape;2081;g276a1c4e488_0_0"/>
          <p:cNvSpPr txBox="1"/>
          <p:nvPr/>
        </p:nvSpPr>
        <p:spPr>
          <a:xfrm>
            <a:off x="5439127" y="3868503"/>
            <a:ext cx="741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C99B"/>
              </a:buClr>
              <a:buSzPts val="3600"/>
              <a:buFont typeface="Public Sans ExtraLight"/>
              <a:buNone/>
            </a:pPr>
            <a:r>
              <a:rPr lang="en-IE" sz="3600" b="0" i="0" u="none" strike="noStrike" cap="none">
                <a:solidFill>
                  <a:srgbClr val="2EC99B"/>
                </a:solidFill>
                <a:latin typeface="Public Sans ExtraLight"/>
                <a:ea typeface="Public Sans ExtraLight"/>
                <a:cs typeface="Public Sans ExtraLight"/>
                <a:sym typeface="Public Sans ExtraLight"/>
              </a:rPr>
              <a:t>04</a:t>
            </a:r>
            <a:endParaRPr/>
          </a:p>
        </p:txBody>
      </p:sp>
      <p:sp>
        <p:nvSpPr>
          <p:cNvPr id="2082" name="Google Shape;2082;g276a1c4e488_0_0"/>
          <p:cNvSpPr txBox="1"/>
          <p:nvPr/>
        </p:nvSpPr>
        <p:spPr>
          <a:xfrm>
            <a:off x="6275994" y="933714"/>
            <a:ext cx="5577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ublic Sans ExtraLight"/>
              <a:buNone/>
            </a:pPr>
            <a:r>
              <a:rPr lang="en-IE" sz="2400" dirty="0">
                <a:solidFill>
                  <a:srgbClr val="152430"/>
                </a:solidFill>
                <a:latin typeface="Public Sans"/>
                <a:ea typeface="Public Sans"/>
                <a:cs typeface="Public Sans"/>
                <a:sym typeface="Public Sans"/>
              </a:rPr>
              <a:t>Survival Design Challenges</a:t>
            </a:r>
            <a:endParaRPr dirty="0">
              <a:solidFill>
                <a:srgbClr val="15243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2083" name="Google Shape;2083;g276a1c4e488_0_0"/>
          <p:cNvSpPr txBox="1"/>
          <p:nvPr/>
        </p:nvSpPr>
        <p:spPr>
          <a:xfrm>
            <a:off x="6275994" y="1944986"/>
            <a:ext cx="5772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ublic Sans ExtraLight"/>
              <a:buNone/>
            </a:pPr>
            <a:r>
              <a:rPr lang="en-IE" sz="2400" dirty="0">
                <a:solidFill>
                  <a:srgbClr val="152430"/>
                </a:solidFill>
                <a:latin typeface="Public Sans"/>
                <a:ea typeface="Public Sans"/>
                <a:cs typeface="Public Sans"/>
                <a:sym typeface="Public Sans"/>
              </a:rPr>
              <a:t>Complex Survival Patterns</a:t>
            </a:r>
            <a:endParaRPr dirty="0">
              <a:solidFill>
                <a:srgbClr val="15243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2084" name="Google Shape;2084;g276a1c4e488_0_0"/>
          <p:cNvSpPr txBox="1"/>
          <p:nvPr/>
        </p:nvSpPr>
        <p:spPr>
          <a:xfrm>
            <a:off x="3047259" y="5194384"/>
            <a:ext cx="6097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FD3"/>
              </a:buClr>
              <a:buSzPts val="2400"/>
              <a:buFont typeface="Arial"/>
              <a:buNone/>
            </a:pPr>
            <a:r>
              <a:rPr lang="en-IE" sz="2400" i="1" u="none" strike="noStrike" cap="none" dirty="0">
                <a:solidFill>
                  <a:schemeClr val="accent4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Questions welcome throughout</a:t>
            </a:r>
            <a:endParaRPr sz="1400" i="1" u="none" strike="noStrike" cap="none" dirty="0">
              <a:solidFill>
                <a:schemeClr val="accent4"/>
              </a:solidFill>
              <a:latin typeface="Public Sans Medium"/>
              <a:ea typeface="Public Sans Medium"/>
              <a:cs typeface="Public Sans Medium"/>
              <a:sym typeface="Public Sans Medium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2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9;p66">
            <a:extLst>
              <a:ext uri="{FF2B5EF4-FFF2-40B4-BE49-F238E27FC236}">
                <a16:creationId xmlns:a16="http://schemas.microsoft.com/office/drawing/2014/main" id="{E5181DAE-0011-71F4-02FC-6372C40C1B25}"/>
              </a:ext>
            </a:extLst>
          </p:cNvPr>
          <p:cNvPicPr preferRelativeResize="0"/>
          <p:nvPr/>
        </p:nvPicPr>
        <p:blipFill rotWithShape="1">
          <a:blip r:embed="rId3">
            <a:alphaModFix amt="10000"/>
          </a:blip>
          <a:srcRect/>
          <a:stretch/>
        </p:blipFill>
        <p:spPr>
          <a:xfrm>
            <a:off x="5050619" y="-304801"/>
            <a:ext cx="7273896" cy="9542385"/>
          </a:xfrm>
          <a:prstGeom prst="rect">
            <a:avLst/>
          </a:prstGeom>
          <a:noFill/>
          <a:ln>
            <a:noFill/>
          </a:ln>
        </p:spPr>
      </p:pic>
      <p:sp>
        <p:nvSpPr>
          <p:cNvPr id="2090" name="Google Shape;2090;p4"/>
          <p:cNvSpPr/>
          <p:nvPr/>
        </p:nvSpPr>
        <p:spPr>
          <a:xfrm>
            <a:off x="4093964" y="4352450"/>
            <a:ext cx="2811487" cy="1274100"/>
          </a:xfrm>
          <a:prstGeom prst="roundRect">
            <a:avLst>
              <a:gd name="adj" fmla="val 8055"/>
            </a:avLst>
          </a:prstGeom>
          <a:solidFill>
            <a:srgbClr val="DBDF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IE" sz="1800" b="1" i="0" u="none" strike="noStrike" cap="none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Post Marketing</a:t>
            </a:r>
            <a:endParaRPr sz="1800" b="1" i="0" u="none" strike="noStrike" cap="none" dirty="0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200" b="0" i="0" u="none" strike="noStrike" cap="none" dirty="0">
              <a:solidFill>
                <a:srgbClr val="000000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  <a:p>
            <a:pPr marL="45720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ublic Sans Light"/>
              <a:buChar char="●"/>
            </a:pPr>
            <a:r>
              <a:rPr lang="en-IE" sz="1600" b="0" i="0" u="none" strike="noStrike" cap="none" dirty="0">
                <a:solidFill>
                  <a:srgbClr val="000000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Cohort Study</a:t>
            </a:r>
            <a:endParaRPr sz="1600" b="0" i="0" u="none" strike="noStrike" cap="none" dirty="0">
              <a:solidFill>
                <a:srgbClr val="000000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  <a:p>
            <a:pPr marL="45720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ublic Sans Light"/>
              <a:buChar char="●"/>
            </a:pPr>
            <a:r>
              <a:rPr lang="en-IE" sz="1600" b="0" i="0" u="none" strike="noStrike" cap="none" dirty="0">
                <a:solidFill>
                  <a:srgbClr val="000000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Case-control Study</a:t>
            </a:r>
            <a:endParaRPr sz="1600" b="0" i="0" u="none" strike="noStrike" cap="none" dirty="0">
              <a:solidFill>
                <a:srgbClr val="000000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</p:txBody>
      </p:sp>
      <p:sp>
        <p:nvSpPr>
          <p:cNvPr id="2092" name="Google Shape;2092;p4"/>
          <p:cNvSpPr txBox="1"/>
          <p:nvPr/>
        </p:nvSpPr>
        <p:spPr>
          <a:xfrm>
            <a:off x="461331" y="2987138"/>
            <a:ext cx="4342650" cy="1479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4700"/>
              <a:buFont typeface="Public Sans Light"/>
              <a:buNone/>
            </a:pPr>
            <a:r>
              <a:rPr lang="en-IE" sz="2400" i="0" u="none" strike="noStrike" cap="none" dirty="0">
                <a:solidFill>
                  <a:schemeClr val="bg1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The complete solution</a:t>
            </a:r>
            <a:br>
              <a:rPr lang="en-IE" sz="2400" i="0" u="none" strike="noStrike" cap="none" dirty="0">
                <a:solidFill>
                  <a:schemeClr val="bg1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</a:br>
            <a:r>
              <a:rPr lang="en-IE" sz="2400" i="0" u="none" strike="noStrike" cap="none" dirty="0">
                <a:solidFill>
                  <a:schemeClr val="bg1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for optimizing your</a:t>
            </a:r>
            <a:br>
              <a:rPr lang="en-IE" sz="2400" i="0" u="none" strike="noStrike" cap="none" dirty="0">
                <a:solidFill>
                  <a:schemeClr val="bg1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</a:br>
            <a:r>
              <a:rPr lang="en-IE" sz="2400" i="0" u="none" strike="noStrike" cap="none" dirty="0">
                <a:solidFill>
                  <a:schemeClr val="bg1"/>
                </a:solidFill>
                <a:latin typeface="Public Sans Medium"/>
                <a:ea typeface="Public Sans Medium"/>
                <a:cs typeface="Public Sans Medium"/>
                <a:sym typeface="Public Sans Medium"/>
              </a:rPr>
              <a:t>clinical trial designs</a:t>
            </a:r>
            <a:endParaRPr sz="2400" i="0" u="none" strike="noStrike" cap="none" dirty="0">
              <a:solidFill>
                <a:schemeClr val="bg1"/>
              </a:solidFill>
              <a:latin typeface="Public Sans Medium"/>
              <a:ea typeface="Public Sans Medium"/>
              <a:cs typeface="Public Sans Medium"/>
              <a:sym typeface="Public Sans Medium"/>
            </a:endParaRPr>
          </a:p>
        </p:txBody>
      </p:sp>
      <p:sp>
        <p:nvSpPr>
          <p:cNvPr id="2093" name="Google Shape;2093;p4"/>
          <p:cNvSpPr/>
          <p:nvPr/>
        </p:nvSpPr>
        <p:spPr>
          <a:xfrm>
            <a:off x="4093964" y="1231500"/>
            <a:ext cx="2811487" cy="1323600"/>
          </a:xfrm>
          <a:prstGeom prst="roundRect">
            <a:avLst>
              <a:gd name="adj" fmla="val 5828"/>
            </a:avLst>
          </a:prstGeom>
          <a:solidFill>
            <a:srgbClr val="BAC0B8"/>
          </a:solidFill>
          <a:ln>
            <a:noFill/>
          </a:ln>
        </p:spPr>
        <p:txBody>
          <a:bodyPr spcFirstLastPara="1" wrap="square" lIns="91425" tIns="91425" rIns="90000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IE" sz="1800" b="1" i="0" u="none" strike="noStrike" cap="none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Pre-clinical research</a:t>
            </a:r>
            <a:endParaRPr sz="1800" b="1" i="0" u="none" strike="noStrike" cap="none" dirty="0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100" b="0" i="0" u="none" strike="noStrike" cap="none" dirty="0">
              <a:solidFill>
                <a:srgbClr val="000000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  <a:p>
            <a:pPr marL="45720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ublic Sans Light"/>
              <a:buChar char="●"/>
            </a:pPr>
            <a:r>
              <a:rPr lang="en-IE" sz="1600" b="0" i="0" u="none" strike="noStrike" cap="none" dirty="0">
                <a:solidFill>
                  <a:srgbClr val="000000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Animal studies</a:t>
            </a:r>
            <a:endParaRPr sz="1600" b="0" i="0" u="none" strike="noStrike" cap="none" dirty="0">
              <a:solidFill>
                <a:srgbClr val="000000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  <a:p>
            <a:pPr marL="45720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ublic Sans Light"/>
              <a:buChar char="●"/>
            </a:pPr>
            <a:r>
              <a:rPr lang="en-IE" sz="1600" b="0" i="0" u="none" strike="noStrike" cap="none" dirty="0">
                <a:solidFill>
                  <a:srgbClr val="000000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ANOVA / ANCOVA</a:t>
            </a:r>
          </a:p>
          <a:p>
            <a:pPr marL="45720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ublic Sans Light"/>
              <a:buChar char="●"/>
            </a:pPr>
            <a:r>
              <a:rPr lang="en-IE" sz="1600" dirty="0">
                <a:latin typeface="Public Sans Light"/>
                <a:ea typeface="Public Sans Light"/>
                <a:cs typeface="Public Sans Light"/>
                <a:sym typeface="Public Sans Light"/>
              </a:rPr>
              <a:t>Pilot Studies</a:t>
            </a:r>
            <a:endParaRPr sz="1600" b="0" i="0" u="none" strike="noStrike" cap="none" dirty="0">
              <a:solidFill>
                <a:srgbClr val="000000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</p:txBody>
      </p:sp>
      <p:sp>
        <p:nvSpPr>
          <p:cNvPr id="2094" name="Google Shape;2094;p4"/>
          <p:cNvSpPr/>
          <p:nvPr/>
        </p:nvSpPr>
        <p:spPr>
          <a:xfrm>
            <a:off x="4093964" y="2626225"/>
            <a:ext cx="2811487" cy="1655100"/>
          </a:xfrm>
          <a:prstGeom prst="roundRect">
            <a:avLst>
              <a:gd name="adj" fmla="val 7910"/>
            </a:avLst>
          </a:prstGeom>
          <a:solidFill>
            <a:srgbClr val="F3F3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IE" sz="1800" b="1" i="0" u="none" strike="noStrike" cap="none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Early Phase</a:t>
            </a:r>
            <a:endParaRPr sz="1800" b="1" i="0" u="none" strike="noStrike" cap="none" dirty="0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100" b="0" i="0" u="none" strike="noStrike" cap="none" dirty="0">
              <a:solidFill>
                <a:srgbClr val="000000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  <a:p>
            <a:pPr marL="45720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ublic Sans Light"/>
              <a:buChar char="●"/>
            </a:pPr>
            <a:r>
              <a:rPr lang="en-IE" sz="1600" b="0" i="0" u="none" strike="noStrike" cap="none" dirty="0">
                <a:solidFill>
                  <a:srgbClr val="000000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CRM</a:t>
            </a:r>
            <a:endParaRPr sz="1600" b="0" i="0" u="none" strike="noStrike" cap="none" dirty="0">
              <a:solidFill>
                <a:srgbClr val="000000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  <a:p>
            <a:pPr marL="45720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ublic Sans Light"/>
              <a:buChar char="●"/>
            </a:pPr>
            <a:r>
              <a:rPr lang="en-IE" sz="1600" b="0" i="0" u="none" strike="noStrike" cap="none" dirty="0">
                <a:solidFill>
                  <a:srgbClr val="000000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MCP-Mod</a:t>
            </a:r>
            <a:endParaRPr sz="1600" b="0" i="0" u="none" strike="noStrike" cap="none" dirty="0">
              <a:solidFill>
                <a:srgbClr val="000000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  <a:p>
            <a:pPr marL="45720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ublic Sans Light"/>
              <a:buChar char="●"/>
            </a:pPr>
            <a:r>
              <a:rPr lang="en-IE" sz="1600" b="0" i="0" u="none" strike="noStrike" cap="none" dirty="0">
                <a:solidFill>
                  <a:srgbClr val="000000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Simon’s Two Stage</a:t>
            </a:r>
            <a:endParaRPr sz="1600" b="0" i="0" u="none" strike="noStrike" cap="none" dirty="0">
              <a:solidFill>
                <a:srgbClr val="000000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  <a:p>
            <a:pPr marL="45720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Public Sans Light"/>
              <a:buChar char="●"/>
            </a:pPr>
            <a:r>
              <a:rPr lang="en-IE" sz="1600" b="0" i="0" u="none" strike="noStrike" cap="none" dirty="0">
                <a:solidFill>
                  <a:srgbClr val="000000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Flemings GST</a:t>
            </a:r>
            <a:endParaRPr sz="1600" b="0" i="0" u="none" strike="noStrike" cap="none" dirty="0">
              <a:solidFill>
                <a:srgbClr val="000000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</p:txBody>
      </p:sp>
      <p:sp>
        <p:nvSpPr>
          <p:cNvPr id="2095" name="Google Shape;2095;p4"/>
          <p:cNvSpPr/>
          <p:nvPr/>
        </p:nvSpPr>
        <p:spPr>
          <a:xfrm>
            <a:off x="7007051" y="1231500"/>
            <a:ext cx="4985660" cy="4395000"/>
          </a:xfrm>
          <a:prstGeom prst="roundRect">
            <a:avLst>
              <a:gd name="adj" fmla="val 2692"/>
            </a:avLst>
          </a:prstGeom>
          <a:solidFill>
            <a:srgbClr val="C6C39E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63525" marR="0" lvl="0" indent="-26352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tabLst>
                <a:tab pos="182563" algn="l"/>
              </a:tabLst>
            </a:pPr>
            <a:r>
              <a:rPr lang="en-IE" sz="1800" b="1" i="0" u="none" strike="noStrike" cap="none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Confirmatory</a:t>
            </a:r>
            <a:endParaRPr sz="1800" b="1" i="0" u="none" strike="noStrike" cap="none" dirty="0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263525" marR="0" lvl="0" indent="-2635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>
                <a:tab pos="182563" algn="l"/>
              </a:tabLst>
            </a:pPr>
            <a:endParaRPr sz="1200" b="0" i="0" u="none" strike="noStrike" cap="none" dirty="0">
              <a:solidFill>
                <a:srgbClr val="000000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  <a:p>
            <a:pPr marL="263525" marR="0" lvl="0" indent="-26352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IE" sz="1600" b="1" i="0" u="none" strike="noStrike" cap="none" dirty="0">
                <a:solidFill>
                  <a:srgbClr val="000000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1000+ Scenarios for Fixed term,</a:t>
            </a:r>
            <a:br>
              <a:rPr lang="en-IE" sz="1600" b="1" i="0" u="none" strike="noStrike" cap="none" dirty="0">
                <a:solidFill>
                  <a:srgbClr val="000000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</a:br>
            <a:r>
              <a:rPr lang="en-IE" sz="1600" b="1" i="0" u="none" strike="noStrike" cap="none" dirty="0">
                <a:solidFill>
                  <a:srgbClr val="000000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Adaptive</a:t>
            </a:r>
            <a:r>
              <a:rPr lang="en-IE" sz="1600" b="1" dirty="0">
                <a:latin typeface="Public Sans Light"/>
                <a:ea typeface="Public Sans Light"/>
                <a:cs typeface="Public Sans Light"/>
                <a:sym typeface="Public Sans Light"/>
              </a:rPr>
              <a:t> &amp; </a:t>
            </a:r>
            <a:r>
              <a:rPr lang="en-IE" sz="1600" b="1" i="0" u="none" strike="noStrike" cap="none" dirty="0">
                <a:solidFill>
                  <a:srgbClr val="000000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Bayesian Methods</a:t>
            </a:r>
            <a:endParaRPr sz="1600" b="1" i="0" u="none" strike="noStrike" cap="none" dirty="0">
              <a:solidFill>
                <a:srgbClr val="000000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  <a:p>
            <a:pPr marL="263525" marR="0" lvl="0" indent="-2635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>
                <a:tab pos="182563" algn="l"/>
              </a:tabLst>
            </a:pPr>
            <a:endParaRPr sz="1200" b="0" i="0" u="none" strike="noStrike" cap="none" dirty="0">
              <a:solidFill>
                <a:srgbClr val="000000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  <a:p>
            <a:pPr marL="263525" marR="0" lvl="0" indent="-263525" algn="l" rtl="0">
              <a:spcBef>
                <a:spcPts val="150"/>
              </a:spcBef>
              <a:spcAft>
                <a:spcPts val="120"/>
              </a:spcAft>
              <a:buClr>
                <a:srgbClr val="000000"/>
              </a:buClr>
              <a:buSzPts val="1000"/>
              <a:buFont typeface="Public Sans Light"/>
              <a:buChar char="●"/>
              <a:tabLst>
                <a:tab pos="182563" algn="l"/>
              </a:tabLst>
            </a:pPr>
            <a:r>
              <a:rPr lang="en-IE" sz="1600" b="0" i="0" u="none" strike="noStrike" cap="none" dirty="0">
                <a:solidFill>
                  <a:srgbClr val="000000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Survival, Means, Proportions &amp; Count endpoints</a:t>
            </a:r>
            <a:endParaRPr sz="1600" b="0" i="0" u="none" strike="noStrike" cap="none" dirty="0">
              <a:solidFill>
                <a:srgbClr val="000000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  <a:p>
            <a:pPr marL="263525" marR="0" lvl="0" indent="-263525" algn="l" rtl="0">
              <a:spcBef>
                <a:spcPts val="150"/>
              </a:spcBef>
              <a:spcAft>
                <a:spcPts val="120"/>
              </a:spcAft>
              <a:buClr>
                <a:srgbClr val="000000"/>
              </a:buClr>
              <a:buSzPts val="1000"/>
              <a:buFont typeface="Public Sans Light"/>
              <a:buChar char="●"/>
              <a:tabLst>
                <a:tab pos="182563" algn="l"/>
              </a:tabLst>
            </a:pPr>
            <a:r>
              <a:rPr lang="en-IE" sz="1600" b="0" i="0" u="none" strike="noStrike" cap="none" dirty="0">
                <a:solidFill>
                  <a:srgbClr val="000000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Group Sequential Trials</a:t>
            </a:r>
            <a:endParaRPr sz="1600" b="0" i="0" u="none" strike="noStrike" cap="none" dirty="0">
              <a:solidFill>
                <a:srgbClr val="000000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  <a:p>
            <a:pPr marL="263525" marR="0" lvl="0" indent="-263525" algn="l" rtl="0">
              <a:spcBef>
                <a:spcPts val="150"/>
              </a:spcBef>
              <a:spcAft>
                <a:spcPts val="120"/>
              </a:spcAft>
              <a:buClr>
                <a:srgbClr val="000000"/>
              </a:buClr>
              <a:buSzPts val="1000"/>
              <a:buFont typeface="Public Sans Light"/>
              <a:buChar char="●"/>
              <a:tabLst>
                <a:tab pos="182563" algn="l"/>
              </a:tabLst>
            </a:pPr>
            <a:r>
              <a:rPr lang="en-IE" sz="1600" b="0" i="0" u="none" strike="noStrike" cap="none" dirty="0">
                <a:solidFill>
                  <a:srgbClr val="000000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Bayesian:</a:t>
            </a:r>
            <a:endParaRPr lang="en-US" sz="1600" b="0" i="0" u="none" strike="noStrike" cap="none" dirty="0">
              <a:solidFill>
                <a:srgbClr val="000000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  <a:p>
            <a:pPr marL="447675" marR="0" lvl="8" indent="-184150" algn="l" rtl="0">
              <a:spcBef>
                <a:spcPts val="150"/>
              </a:spcBef>
              <a:spcAft>
                <a:spcPts val="120"/>
              </a:spcAft>
              <a:buClr>
                <a:srgbClr val="000000"/>
              </a:buClr>
              <a:buSzPts val="800"/>
              <a:buFont typeface="Public Sans Light"/>
              <a:buChar char="○"/>
              <a:tabLst>
                <a:tab pos="182563" algn="l"/>
              </a:tabLst>
            </a:pPr>
            <a:r>
              <a:rPr lang="en-US" sz="1600" b="0" i="0" u="none" strike="noStrike" cap="none" dirty="0">
                <a:solidFill>
                  <a:srgbClr val="000000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Assurance</a:t>
            </a:r>
          </a:p>
          <a:p>
            <a:pPr marL="447675" marR="0" lvl="1" indent="-184150" algn="l" rtl="0">
              <a:spcBef>
                <a:spcPts val="150"/>
              </a:spcBef>
              <a:spcAft>
                <a:spcPts val="120"/>
              </a:spcAft>
              <a:buClr>
                <a:srgbClr val="000000"/>
              </a:buClr>
              <a:buSzPts val="800"/>
              <a:buFont typeface="Public Sans Light"/>
              <a:buChar char="○"/>
              <a:tabLst>
                <a:tab pos="182563" algn="l"/>
              </a:tabLst>
            </a:pPr>
            <a:r>
              <a:rPr lang="en-IE" sz="1600" b="0" i="0" u="none" strike="noStrike" cap="none" dirty="0">
                <a:solidFill>
                  <a:srgbClr val="000000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Credible Intervals</a:t>
            </a:r>
            <a:endParaRPr sz="1600" b="0" i="0" u="none" strike="noStrike" cap="none" dirty="0">
              <a:solidFill>
                <a:srgbClr val="000000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  <a:p>
            <a:pPr marL="447675" marR="0" lvl="1" indent="-184150" algn="l" rtl="0">
              <a:spcBef>
                <a:spcPts val="150"/>
              </a:spcBef>
              <a:spcAft>
                <a:spcPts val="120"/>
              </a:spcAft>
              <a:buClr>
                <a:srgbClr val="000000"/>
              </a:buClr>
              <a:buSzPts val="800"/>
              <a:buFont typeface="Public Sans Light"/>
              <a:buChar char="○"/>
              <a:tabLst>
                <a:tab pos="182563" algn="l"/>
              </a:tabLst>
            </a:pPr>
            <a:r>
              <a:rPr lang="en-IE" sz="1600" b="0" i="0" u="none" strike="noStrike" cap="none" dirty="0">
                <a:solidFill>
                  <a:srgbClr val="000000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Posterior Error Approach</a:t>
            </a:r>
            <a:endParaRPr sz="1600" b="0" i="0" u="none" strike="noStrike" cap="none" dirty="0">
              <a:solidFill>
                <a:srgbClr val="000000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  <a:p>
            <a:pPr marL="263525" marR="0" lvl="0" indent="-263525" algn="l" rtl="0">
              <a:spcBef>
                <a:spcPts val="150"/>
              </a:spcBef>
              <a:spcAft>
                <a:spcPts val="120"/>
              </a:spcAft>
              <a:buClr>
                <a:srgbClr val="000000"/>
              </a:buClr>
              <a:buSzPts val="1000"/>
              <a:buFont typeface="Public Sans Light"/>
              <a:buChar char="●"/>
              <a:tabLst>
                <a:tab pos="182563" algn="l"/>
              </a:tabLst>
            </a:pPr>
            <a:r>
              <a:rPr lang="en-IE" sz="1600" b="0" i="0" u="none" strike="noStrike" cap="none" dirty="0">
                <a:solidFill>
                  <a:srgbClr val="000000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Sample Size Re-Estimation</a:t>
            </a:r>
            <a:endParaRPr sz="1600" b="0" i="0" u="none" strike="noStrike" cap="none" dirty="0">
              <a:solidFill>
                <a:srgbClr val="000000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  <a:p>
            <a:pPr marL="263525" marR="0" lvl="0" indent="-263525" algn="l" rtl="0">
              <a:spcBef>
                <a:spcPts val="150"/>
              </a:spcBef>
              <a:spcAft>
                <a:spcPts val="120"/>
              </a:spcAft>
              <a:buClr>
                <a:srgbClr val="000000"/>
              </a:buClr>
              <a:buSzPts val="1000"/>
              <a:buFont typeface="Public Sans Light"/>
              <a:buChar char="●"/>
              <a:tabLst>
                <a:tab pos="182563" algn="l"/>
              </a:tabLst>
            </a:pPr>
            <a:r>
              <a:rPr lang="en-IE" sz="1600" b="0" i="0" u="none" strike="noStrike" cap="none" dirty="0">
                <a:solidFill>
                  <a:srgbClr val="000000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Cross over &amp; personalized medicine</a:t>
            </a:r>
            <a:endParaRPr sz="1600" b="0" i="0" u="none" strike="noStrike" cap="none" dirty="0">
              <a:solidFill>
                <a:srgbClr val="000000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  <a:p>
            <a:pPr marL="263525" marR="0" lvl="0" indent="-263525" algn="l" rtl="0">
              <a:spcBef>
                <a:spcPts val="150"/>
              </a:spcBef>
              <a:spcAft>
                <a:spcPts val="120"/>
              </a:spcAft>
              <a:buClr>
                <a:srgbClr val="000000"/>
              </a:buClr>
              <a:buSzPts val="1000"/>
              <a:buFont typeface="Public Sans Light"/>
              <a:buChar char="●"/>
              <a:tabLst>
                <a:tab pos="182563" algn="l"/>
              </a:tabLst>
            </a:pPr>
            <a:r>
              <a:rPr lang="en-IE" sz="1600" b="0" i="0" u="none" strike="noStrike" cap="none" dirty="0">
                <a:solidFill>
                  <a:srgbClr val="000000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MAMS</a:t>
            </a:r>
            <a:endParaRPr sz="1600" b="0" i="0" u="none" strike="noStrike" cap="none" dirty="0">
              <a:solidFill>
                <a:srgbClr val="000000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  <a:p>
            <a:pPr marL="263525" marR="0" lvl="0" indent="-263525" algn="l" rtl="0">
              <a:spcBef>
                <a:spcPts val="150"/>
              </a:spcBef>
              <a:spcAft>
                <a:spcPts val="120"/>
              </a:spcAft>
              <a:buClr>
                <a:srgbClr val="000000"/>
              </a:buClr>
              <a:buSzPts val="1000"/>
              <a:buFont typeface="Public Sans Light"/>
              <a:buChar char="●"/>
              <a:tabLst>
                <a:tab pos="182563" algn="l"/>
              </a:tabLst>
            </a:pPr>
            <a:r>
              <a:rPr lang="en-IE" sz="1600" b="0" i="0" u="none" strike="noStrike" cap="none" dirty="0">
                <a:solidFill>
                  <a:srgbClr val="000000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Prediction</a:t>
            </a:r>
            <a:endParaRPr sz="1600" b="0" i="0" u="none" strike="noStrike" cap="none" dirty="0">
              <a:solidFill>
                <a:srgbClr val="000000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</p:txBody>
      </p:sp>
      <p:pic>
        <p:nvPicPr>
          <p:cNvPr id="3" name="Picture 2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2282E170-DF36-EB6B-611C-415EC17312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840" y="2312045"/>
            <a:ext cx="2719659" cy="67509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9">
          <a:extLst>
            <a:ext uri="{FF2B5EF4-FFF2-40B4-BE49-F238E27FC236}">
              <a16:creationId xmlns:a16="http://schemas.microsoft.com/office/drawing/2014/main" id="{AE21F4A8-D60D-EF23-BD26-45EDB9D08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0" name="Google Shape;2100;g276a1c4e488_0_18">
            <a:extLst>
              <a:ext uri="{FF2B5EF4-FFF2-40B4-BE49-F238E27FC236}">
                <a16:creationId xmlns:a16="http://schemas.microsoft.com/office/drawing/2014/main" id="{F32083EE-91AA-668C-FABB-E48E3E6A84A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42900" y="292350"/>
            <a:ext cx="11117400" cy="11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b" anchorCtr="0">
            <a:normAutofit fontScale="90000"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r>
              <a:rPr lang="en-IE" sz="4222" dirty="0"/>
              <a:t>nQuery Licensing</a:t>
            </a:r>
            <a:br>
              <a:rPr lang="en-IE" dirty="0"/>
            </a:br>
            <a:r>
              <a:rPr lang="en-IE" sz="2000" dirty="0">
                <a:latin typeface="Public Sans"/>
                <a:ea typeface="Public Sans"/>
                <a:cs typeface="Public Sans"/>
                <a:sym typeface="Public Sans"/>
              </a:rPr>
              <a:t>nQuery operates on a tiered licensing model</a:t>
            </a:r>
            <a:endParaRPr sz="2000" dirty="0"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2101" name="Google Shape;2101;g276a1c4e488_0_18">
            <a:extLst>
              <a:ext uri="{FF2B5EF4-FFF2-40B4-BE49-F238E27FC236}">
                <a16:creationId xmlns:a16="http://schemas.microsoft.com/office/drawing/2014/main" id="{0F02B625-67EB-FAF2-EC0F-D5ADFC2B5855}"/>
              </a:ext>
            </a:extLst>
          </p:cNvPr>
          <p:cNvSpPr txBox="1"/>
          <p:nvPr/>
        </p:nvSpPr>
        <p:spPr>
          <a:xfrm>
            <a:off x="1993775" y="5839579"/>
            <a:ext cx="8274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IE" sz="1400" b="1" i="0" u="sng" strike="noStrike" cap="none">
                <a:solidFill>
                  <a:schemeClr val="accent2"/>
                </a:solidFill>
                <a:latin typeface="Public Sans"/>
                <a:ea typeface="Public Sans"/>
                <a:cs typeface="Public Sans"/>
                <a:sym typeface="Public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Here</a:t>
            </a:r>
            <a:r>
              <a:rPr lang="en-IE" sz="1400" b="0" i="0" u="none" strike="noStrike" cap="none">
                <a:solidFill>
                  <a:schemeClr val="accent2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 </a:t>
            </a:r>
            <a:r>
              <a:rPr lang="en-IE" sz="14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to see our Package Comparison Tool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2" name="Google Shape;2102;g276a1c4e488_0_18">
            <a:extLst>
              <a:ext uri="{FF2B5EF4-FFF2-40B4-BE49-F238E27FC236}">
                <a16:creationId xmlns:a16="http://schemas.microsoft.com/office/drawing/2014/main" id="{78B2C71B-A362-D9AC-BAF0-E35F1D3BA5A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341700" y="3241976"/>
            <a:ext cx="2708275" cy="2220550"/>
          </a:xfrm>
          <a:prstGeom prst="rect">
            <a:avLst/>
          </a:prstGeom>
          <a:solidFill>
            <a:srgbClr val="907680">
              <a:alpha val="31650"/>
            </a:srgbClr>
          </a:solidFill>
          <a:ln>
            <a:noFill/>
          </a:ln>
        </p:spPr>
        <p:txBody>
          <a:bodyPr spcFirstLastPara="1" wrap="square" lIns="198000" tIns="198000" rIns="198000" bIns="198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tabLst>
                <a:tab pos="2417763" algn="l"/>
              </a:tabLst>
            </a:pPr>
            <a:r>
              <a:rPr lang="en-IE" sz="1400" dirty="0">
                <a:latin typeface="Public Sans Medium"/>
                <a:ea typeface="Public Sans Medium"/>
                <a:cs typeface="Public Sans Medium"/>
                <a:sym typeface="Public Sans Medium"/>
              </a:rPr>
              <a:t>Sample size for </a:t>
            </a:r>
            <a:r>
              <a:rPr lang="en-IE" sz="1400" b="1" dirty="0">
                <a:latin typeface="Public Sans Black" pitchFamily="2" charset="0"/>
                <a:ea typeface="Public Sans Medium"/>
                <a:cs typeface="Public Sans Medium"/>
                <a:sym typeface="Public Sans Medium"/>
              </a:rPr>
              <a:t>fully Bayesian </a:t>
            </a:r>
            <a:r>
              <a:rPr lang="en-IE" sz="1400" dirty="0">
                <a:latin typeface="Public Sans Medium"/>
                <a:ea typeface="Public Sans Medium"/>
                <a:cs typeface="Public Sans Medium"/>
                <a:sym typeface="Public Sans Medium"/>
              </a:rPr>
              <a:t>(e.g. credible intervals)</a:t>
            </a:r>
            <a:br>
              <a:rPr lang="en-GB" sz="1400" dirty="0">
                <a:latin typeface="Public Sans Medium"/>
                <a:ea typeface="Public Sans Medium"/>
                <a:cs typeface="Public Sans Medium"/>
                <a:sym typeface="Public Sans Medium"/>
              </a:rPr>
            </a:br>
            <a:br>
              <a:rPr lang="en-GB" sz="1400" dirty="0">
                <a:latin typeface="Public Sans Medium"/>
                <a:ea typeface="Public Sans Medium"/>
                <a:cs typeface="Public Sans Medium"/>
                <a:sym typeface="Public Sans Medium"/>
              </a:rPr>
            </a:br>
            <a:r>
              <a:rPr lang="en-GB" sz="1400" b="1" dirty="0">
                <a:latin typeface="Public Sans Black" pitchFamily="2" charset="0"/>
                <a:ea typeface="Public Sans Medium"/>
                <a:cs typeface="Public Sans Medium"/>
                <a:sym typeface="Public Sans Medium"/>
              </a:rPr>
              <a:t>Hybrid Bayes/Frequentist</a:t>
            </a:r>
            <a:r>
              <a:rPr lang="en-GB" sz="1400" b="1" dirty="0">
                <a:latin typeface="Public Sans Medium"/>
                <a:ea typeface="Public Sans Medium"/>
                <a:cs typeface="Public Sans Medium"/>
                <a:sym typeface="Public Sans Medium"/>
              </a:rPr>
              <a:t> </a:t>
            </a:r>
            <a:r>
              <a:rPr lang="en-GB" sz="1400" dirty="0">
                <a:latin typeface="Public Sans Medium"/>
                <a:ea typeface="Public Sans Medium"/>
                <a:cs typeface="Public Sans Medium"/>
                <a:sym typeface="Public Sans Medium"/>
              </a:rPr>
              <a:t>methods and designs (e.g. Assurance).</a:t>
            </a:r>
          </a:p>
        </p:txBody>
      </p:sp>
      <p:sp>
        <p:nvSpPr>
          <p:cNvPr id="2103" name="Google Shape;2103;g276a1c4e488_0_18">
            <a:extLst>
              <a:ext uri="{FF2B5EF4-FFF2-40B4-BE49-F238E27FC236}">
                <a16:creationId xmlns:a16="http://schemas.microsoft.com/office/drawing/2014/main" id="{D4713A1C-13D4-9DC3-93B2-474551757E8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36500" y="3241976"/>
            <a:ext cx="2708275" cy="2220550"/>
          </a:xfrm>
          <a:prstGeom prst="rect">
            <a:avLst/>
          </a:prstGeom>
          <a:solidFill>
            <a:srgbClr val="C6C39E">
              <a:alpha val="27850"/>
            </a:srgbClr>
          </a:solidFill>
          <a:ln>
            <a:noFill/>
          </a:ln>
        </p:spPr>
        <p:txBody>
          <a:bodyPr spcFirstLastPara="1" wrap="square" lIns="198000" tIns="198000" rIns="198000" bIns="198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1400" dirty="0">
                <a:latin typeface="Public Sans Medium"/>
                <a:ea typeface="Public Sans Medium"/>
                <a:cs typeface="Public Sans Medium"/>
                <a:sym typeface="Public Sans Medium"/>
              </a:rPr>
              <a:t>Sample size and power for early stage and confirmatory clinical trials. </a:t>
            </a:r>
            <a:br>
              <a:rPr lang="en-IE" sz="1400" dirty="0">
                <a:latin typeface="Public Sans Medium"/>
                <a:ea typeface="Public Sans Medium"/>
                <a:cs typeface="Public Sans Medium"/>
                <a:sym typeface="Public Sans Medium"/>
              </a:rPr>
            </a:br>
            <a:br>
              <a:rPr lang="en-IE" sz="1400" dirty="0">
                <a:latin typeface="Public Sans Medium"/>
                <a:ea typeface="Public Sans Medium"/>
                <a:cs typeface="Public Sans Medium"/>
                <a:sym typeface="Public Sans Medium"/>
              </a:rPr>
            </a:br>
            <a:r>
              <a:rPr lang="en-IE" sz="1400" dirty="0">
                <a:latin typeface="Public Sans Black" pitchFamily="2" charset="0"/>
                <a:ea typeface="Public Sans Medium"/>
                <a:cs typeface="Public Sans Medium"/>
                <a:sym typeface="Public Sans Medium"/>
              </a:rPr>
              <a:t>Adaptive Designs</a:t>
            </a:r>
            <a:r>
              <a:rPr lang="en-IE" sz="1400" dirty="0">
                <a:latin typeface="Public Sans Medium"/>
                <a:ea typeface="Public Sans Medium"/>
                <a:cs typeface="Public Sans Medium"/>
                <a:sym typeface="Public Sans Medium"/>
              </a:rPr>
              <a:t> and tools for monitoring and adjustment in-trial.</a:t>
            </a:r>
            <a:endParaRPr sz="1400" dirty="0">
              <a:latin typeface="Public Sans Medium"/>
              <a:ea typeface="Public Sans Medium"/>
              <a:cs typeface="Public Sans Medium"/>
              <a:sym typeface="Public Sans Medium"/>
            </a:endParaRPr>
          </a:p>
        </p:txBody>
      </p:sp>
      <p:sp>
        <p:nvSpPr>
          <p:cNvPr id="2104" name="Google Shape;2104;g276a1c4e488_0_18">
            <a:extLst>
              <a:ext uri="{FF2B5EF4-FFF2-40B4-BE49-F238E27FC236}">
                <a16:creationId xmlns:a16="http://schemas.microsoft.com/office/drawing/2014/main" id="{A857ABC4-6ED5-11D4-955D-1DD7DF55C6E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131300" y="3241976"/>
            <a:ext cx="2708275" cy="2220550"/>
          </a:xfrm>
          <a:prstGeom prst="rect">
            <a:avLst/>
          </a:prstGeom>
          <a:solidFill>
            <a:srgbClr val="152430">
              <a:alpha val="13920"/>
            </a:srgbClr>
          </a:solidFill>
          <a:ln w="9525" cap="flat" cmpd="sng">
            <a:solidFill>
              <a:srgbClr val="E7E7E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98000" tIns="198000" rIns="198000" bIns="198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1400" dirty="0">
                <a:latin typeface="Public Sans Medium"/>
                <a:ea typeface="Public Sans Medium"/>
                <a:cs typeface="Public Sans Medium"/>
                <a:sym typeface="Public Sans Medium"/>
              </a:rPr>
              <a:t>Includes additional tools for study design and monitoring. </a:t>
            </a:r>
            <a:endParaRPr sz="1400" dirty="0">
              <a:latin typeface="Public Sans Medium"/>
              <a:ea typeface="Public Sans Medium"/>
              <a:cs typeface="Public Sans Medium"/>
              <a:sym typeface="Public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IE" sz="1400" dirty="0">
                <a:latin typeface="Public Sans Black" pitchFamily="2" charset="0"/>
                <a:ea typeface="Public Sans Medium"/>
                <a:cs typeface="Public Sans Medium"/>
                <a:sym typeface="Public Sans Medium"/>
              </a:rPr>
            </a:br>
            <a:r>
              <a:rPr lang="en-IE" sz="1400" dirty="0">
                <a:latin typeface="Public Sans Black" pitchFamily="2" charset="0"/>
                <a:ea typeface="Public Sans Medium"/>
                <a:cs typeface="Public Sans Medium"/>
                <a:sym typeface="Public Sans Medium"/>
              </a:rPr>
              <a:t>Includes milestone prediction </a:t>
            </a:r>
            <a:r>
              <a:rPr lang="en-IE" sz="1400" dirty="0">
                <a:latin typeface="Public Sans Medium"/>
                <a:ea typeface="Public Sans Medium"/>
                <a:cs typeface="Public Sans Medium"/>
                <a:sym typeface="Public Sans Medium"/>
              </a:rPr>
              <a:t>for enrollment and (survival) event targets</a:t>
            </a:r>
            <a:endParaRPr sz="1400" dirty="0">
              <a:latin typeface="Public Sans Medium"/>
              <a:ea typeface="Public Sans Medium"/>
              <a:cs typeface="Public Sans Medium"/>
              <a:sym typeface="Public Sans Medium"/>
            </a:endParaRPr>
          </a:p>
        </p:txBody>
      </p:sp>
      <p:sp>
        <p:nvSpPr>
          <p:cNvPr id="2105" name="Google Shape;2105;g276a1c4e488_0_18">
            <a:extLst>
              <a:ext uri="{FF2B5EF4-FFF2-40B4-BE49-F238E27FC236}">
                <a16:creationId xmlns:a16="http://schemas.microsoft.com/office/drawing/2014/main" id="{3B72D345-A76B-2EAD-7E86-50729CB2F2A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42900" y="6591107"/>
            <a:ext cx="892200" cy="157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IE"/>
              <a:t>5</a:t>
            </a:fld>
            <a:endParaRPr/>
          </a:p>
        </p:txBody>
      </p:sp>
      <p:sp>
        <p:nvSpPr>
          <p:cNvPr id="2106" name="Google Shape;2106;g276a1c4e488_0_18">
            <a:extLst>
              <a:ext uri="{FF2B5EF4-FFF2-40B4-BE49-F238E27FC236}">
                <a16:creationId xmlns:a16="http://schemas.microsoft.com/office/drawing/2014/main" id="{8F0B9232-2FCF-49A3-2818-ACC42283B9D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341700" y="1869350"/>
            <a:ext cx="2708275" cy="639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98000" tIns="198000" rIns="198000" bIns="198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100" b="1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rPr>
              <a:t>PLUS</a:t>
            </a:r>
            <a:endParaRPr sz="2100" b="1">
              <a:solidFill>
                <a:schemeClr val="lt1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2107" name="Google Shape;2107;g276a1c4e488_0_18">
            <a:extLst>
              <a:ext uri="{FF2B5EF4-FFF2-40B4-BE49-F238E27FC236}">
                <a16:creationId xmlns:a16="http://schemas.microsoft.com/office/drawing/2014/main" id="{1AFC3B2F-B365-3C24-E488-D31CE761FBC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7700" y="3241976"/>
            <a:ext cx="2708275" cy="2220550"/>
          </a:xfrm>
          <a:prstGeom prst="rect">
            <a:avLst/>
          </a:prstGeom>
          <a:solidFill>
            <a:srgbClr val="2EC99B">
              <a:alpha val="26580"/>
            </a:srgbClr>
          </a:solidFill>
          <a:ln>
            <a:noFill/>
          </a:ln>
        </p:spPr>
        <p:txBody>
          <a:bodyPr spcFirstLastPara="1" wrap="square" lIns="198000" tIns="198000" rIns="198000" bIns="198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1400" dirty="0">
                <a:latin typeface="Public Sans Medium"/>
                <a:ea typeface="Public Sans Medium"/>
                <a:cs typeface="Public Sans Medium"/>
                <a:sym typeface="Public Sans Medium"/>
              </a:rPr>
              <a:t>Sample size and power for fixed terms trials.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IE" sz="1400" dirty="0">
                <a:latin typeface="Public Sans Medium"/>
                <a:ea typeface="Public Sans Medium"/>
                <a:cs typeface="Public Sans Medium"/>
                <a:sym typeface="Public Sans Medium"/>
              </a:rPr>
            </a:br>
            <a:r>
              <a:rPr lang="en-IE" sz="1400" dirty="0">
                <a:latin typeface="Public Sans Medium"/>
                <a:ea typeface="Public Sans Medium"/>
                <a:cs typeface="Public Sans Medium"/>
                <a:sym typeface="Public Sans Medium"/>
              </a:rPr>
              <a:t>100’s of designs,</a:t>
            </a:r>
            <a:endParaRPr sz="1400" dirty="0">
              <a:latin typeface="Public Sans Medium"/>
              <a:ea typeface="Public Sans Medium"/>
              <a:cs typeface="Public Sans Medium"/>
              <a:sym typeface="Public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1400" dirty="0">
                <a:latin typeface="Public Sans Medium"/>
                <a:ea typeface="Public Sans Medium"/>
                <a:cs typeface="Public Sans Medium"/>
                <a:sym typeface="Public Sans Medium"/>
              </a:rPr>
              <a:t>endpoints and hypothesis types.</a:t>
            </a:r>
            <a:endParaRPr sz="1400" dirty="0">
              <a:latin typeface="Public Sans Medium"/>
              <a:ea typeface="Public Sans Medium"/>
              <a:cs typeface="Public Sans Medium"/>
              <a:sym typeface="Public Sans Medium"/>
            </a:endParaRPr>
          </a:p>
        </p:txBody>
      </p:sp>
      <p:sp>
        <p:nvSpPr>
          <p:cNvPr id="2108" name="Google Shape;2108;g276a1c4e488_0_18">
            <a:extLst>
              <a:ext uri="{FF2B5EF4-FFF2-40B4-BE49-F238E27FC236}">
                <a16:creationId xmlns:a16="http://schemas.microsoft.com/office/drawing/2014/main" id="{D9633E6C-5784-58F4-AD7C-2CEB98A9AED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7700" y="1869350"/>
            <a:ext cx="2708275" cy="639000"/>
          </a:xfrm>
          <a:prstGeom prst="rect">
            <a:avLst/>
          </a:prstGeom>
          <a:solidFill>
            <a:srgbClr val="2EC99B"/>
          </a:solidFill>
          <a:ln>
            <a:noFill/>
          </a:ln>
        </p:spPr>
        <p:txBody>
          <a:bodyPr spcFirstLastPara="1" wrap="square" lIns="198000" tIns="198000" rIns="198000" bIns="198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100" b="1" dirty="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rPr>
              <a:t>BASE</a:t>
            </a:r>
            <a:endParaRPr sz="2100" b="1" dirty="0">
              <a:solidFill>
                <a:schemeClr val="lt1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2109" name="Google Shape;2109;g276a1c4e488_0_18">
            <a:extLst>
              <a:ext uri="{FF2B5EF4-FFF2-40B4-BE49-F238E27FC236}">
                <a16:creationId xmlns:a16="http://schemas.microsoft.com/office/drawing/2014/main" id="{605D474E-430A-57DF-524B-EDE1C5D96DE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35700" y="1869350"/>
            <a:ext cx="2708275" cy="63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98000" tIns="198000" rIns="198000" bIns="198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100" b="1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rPr>
              <a:t>PRO</a:t>
            </a:r>
            <a:endParaRPr sz="2100" b="1">
              <a:solidFill>
                <a:schemeClr val="lt1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2110" name="Google Shape;2110;g276a1c4e488_0_18">
            <a:extLst>
              <a:ext uri="{FF2B5EF4-FFF2-40B4-BE49-F238E27FC236}">
                <a16:creationId xmlns:a16="http://schemas.microsoft.com/office/drawing/2014/main" id="{FA6D8FF5-F632-203F-6C34-56417623FFD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131300" y="1869350"/>
            <a:ext cx="2708275" cy="63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98000" tIns="198000" rIns="198000" bIns="198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100" b="1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rPr>
              <a:t>EXPERT</a:t>
            </a:r>
            <a:endParaRPr sz="2100" b="1">
              <a:solidFill>
                <a:schemeClr val="lt1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2" name="Google Shape;2106;g276a1c4e488_0_18">
            <a:extLst>
              <a:ext uri="{FF2B5EF4-FFF2-40B4-BE49-F238E27FC236}">
                <a16:creationId xmlns:a16="http://schemas.microsoft.com/office/drawing/2014/main" id="{481F7BBA-9626-C83A-8C1C-56A039F71AE6}"/>
              </a:ext>
            </a:extLst>
          </p:cNvPr>
          <p:cNvSpPr txBox="1">
            <a:spLocks/>
          </p:cNvSpPr>
          <p:nvPr/>
        </p:nvSpPr>
        <p:spPr>
          <a:xfrm>
            <a:off x="3341700" y="2543375"/>
            <a:ext cx="2708275" cy="639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98000" tIns="198000" rIns="198000" bIns="1980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ublic Sans Light"/>
              <a:buNone/>
              <a:defRPr sz="16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1pPr>
            <a:lvl2pPr marL="914400" marR="0" lvl="1" indent="-330200" algn="l" rtl="0">
              <a:lnSpc>
                <a:spcPct val="12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ublic Sans Light"/>
              <a:buNone/>
              <a:defRPr sz="14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3pPr>
            <a:lvl4pPr marL="1828800" marR="0" lvl="3" indent="-317500" algn="l" rtl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4pPr>
            <a:lvl5pPr marL="2286000" marR="0" lvl="4" indent="-228600" algn="l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9pPr>
          </a:lstStyle>
          <a:p>
            <a:pPr marL="0" indent="0"/>
            <a:r>
              <a:rPr lang="en-IE" sz="1100" b="1" dirty="0">
                <a:solidFill>
                  <a:schemeClr val="tx1"/>
                </a:solidFill>
                <a:latin typeface="Public Sans"/>
                <a:ea typeface="Public Sans"/>
                <a:cs typeface="Public Sans"/>
                <a:sym typeface="Public Sans"/>
              </a:rPr>
              <a:t>Bayesian </a:t>
            </a:r>
            <a:r>
              <a:rPr lang="en-IE" sz="1100" dirty="0">
                <a:solidFill>
                  <a:schemeClr val="tx1"/>
                </a:solidFill>
                <a:latin typeface="Public Sans"/>
                <a:ea typeface="Public Sans"/>
                <a:cs typeface="Public Sans"/>
                <a:sym typeface="Public Sans"/>
              </a:rPr>
              <a:t>+</a:t>
            </a:r>
          </a:p>
          <a:p>
            <a:pPr marL="0" indent="0"/>
            <a:r>
              <a:rPr lang="en-IE" sz="1100" dirty="0">
                <a:solidFill>
                  <a:schemeClr val="tx1"/>
                </a:solidFill>
                <a:latin typeface="Public Sans"/>
                <a:ea typeface="Public Sans"/>
                <a:cs typeface="Public Sans"/>
                <a:sym typeface="Public Sans"/>
              </a:rPr>
              <a:t>Fixed Term</a:t>
            </a:r>
          </a:p>
        </p:txBody>
      </p:sp>
      <p:sp>
        <p:nvSpPr>
          <p:cNvPr id="3" name="Google Shape;2108;g276a1c4e488_0_18">
            <a:extLst>
              <a:ext uri="{FF2B5EF4-FFF2-40B4-BE49-F238E27FC236}">
                <a16:creationId xmlns:a16="http://schemas.microsoft.com/office/drawing/2014/main" id="{139B1B52-EF1E-5285-1FF0-7765C299591E}"/>
              </a:ext>
            </a:extLst>
          </p:cNvPr>
          <p:cNvSpPr txBox="1">
            <a:spLocks/>
          </p:cNvSpPr>
          <p:nvPr/>
        </p:nvSpPr>
        <p:spPr>
          <a:xfrm>
            <a:off x="447700" y="2543375"/>
            <a:ext cx="2708275" cy="639000"/>
          </a:xfrm>
          <a:prstGeom prst="rect">
            <a:avLst/>
          </a:prstGeom>
          <a:solidFill>
            <a:srgbClr val="2EC99B"/>
          </a:solidFill>
          <a:ln>
            <a:noFill/>
          </a:ln>
        </p:spPr>
        <p:txBody>
          <a:bodyPr spcFirstLastPara="1" wrap="square" lIns="198000" tIns="198000" rIns="198000" bIns="1980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ublic Sans Light"/>
              <a:buNone/>
              <a:defRPr sz="16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1pPr>
            <a:lvl2pPr marL="914400" marR="0" lvl="1" indent="-330200" algn="l" rtl="0">
              <a:lnSpc>
                <a:spcPct val="12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ublic Sans Light"/>
              <a:buNone/>
              <a:defRPr sz="14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3pPr>
            <a:lvl4pPr marL="1828800" marR="0" lvl="3" indent="-317500" algn="l" rtl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4pPr>
            <a:lvl5pPr marL="2286000" marR="0" lvl="4" indent="-228600" algn="l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9pPr>
          </a:lstStyle>
          <a:p>
            <a:pPr marL="0" indent="0"/>
            <a:r>
              <a:rPr lang="en-IE" sz="1100" b="1" dirty="0">
                <a:solidFill>
                  <a:schemeClr val="tx1"/>
                </a:solidFill>
                <a:latin typeface="Public Sans"/>
                <a:ea typeface="Public Sans"/>
                <a:cs typeface="Public Sans"/>
                <a:sym typeface="Public Sans"/>
              </a:rPr>
              <a:t>Fixed Term</a:t>
            </a:r>
          </a:p>
        </p:txBody>
      </p:sp>
      <p:sp>
        <p:nvSpPr>
          <p:cNvPr id="4" name="Google Shape;2109;g276a1c4e488_0_18">
            <a:extLst>
              <a:ext uri="{FF2B5EF4-FFF2-40B4-BE49-F238E27FC236}">
                <a16:creationId xmlns:a16="http://schemas.microsoft.com/office/drawing/2014/main" id="{E7405EE2-F5BB-33A8-EB04-9EA18D53DBEA}"/>
              </a:ext>
            </a:extLst>
          </p:cNvPr>
          <p:cNvSpPr txBox="1">
            <a:spLocks/>
          </p:cNvSpPr>
          <p:nvPr/>
        </p:nvSpPr>
        <p:spPr>
          <a:xfrm>
            <a:off x="6235700" y="2543375"/>
            <a:ext cx="2708275" cy="63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98000" tIns="198000" rIns="198000" bIns="1980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ublic Sans Light"/>
              <a:buNone/>
              <a:defRPr sz="16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1pPr>
            <a:lvl2pPr marL="914400" marR="0" lvl="1" indent="-330200" algn="l" rtl="0">
              <a:lnSpc>
                <a:spcPct val="12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ublic Sans Light"/>
              <a:buNone/>
              <a:defRPr sz="14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3pPr>
            <a:lvl4pPr marL="1828800" marR="0" lvl="3" indent="-317500" algn="l" rtl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4pPr>
            <a:lvl5pPr marL="2286000" marR="0" lvl="4" indent="-228600" algn="l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9pPr>
          </a:lstStyle>
          <a:p>
            <a:pPr marL="0" indent="0"/>
            <a:r>
              <a:rPr lang="en-IE" sz="1100" b="1" dirty="0">
                <a:solidFill>
                  <a:schemeClr val="tx1"/>
                </a:solidFill>
                <a:latin typeface="Public Sans"/>
                <a:ea typeface="Public Sans"/>
                <a:cs typeface="Public Sans"/>
                <a:sym typeface="Public Sans"/>
              </a:rPr>
              <a:t>Adaptive +</a:t>
            </a:r>
          </a:p>
          <a:p>
            <a:pPr marL="0" indent="0"/>
            <a:r>
              <a:rPr lang="en-IE" sz="1100" dirty="0">
                <a:solidFill>
                  <a:schemeClr val="tx1"/>
                </a:solidFill>
                <a:latin typeface="Public Sans"/>
                <a:ea typeface="Public Sans"/>
                <a:cs typeface="Public Sans"/>
                <a:sym typeface="Public Sans"/>
              </a:rPr>
              <a:t>Bayesian + Fixed Term</a:t>
            </a:r>
          </a:p>
        </p:txBody>
      </p:sp>
      <p:sp>
        <p:nvSpPr>
          <p:cNvPr id="5" name="Google Shape;2110;g276a1c4e488_0_18">
            <a:extLst>
              <a:ext uri="{FF2B5EF4-FFF2-40B4-BE49-F238E27FC236}">
                <a16:creationId xmlns:a16="http://schemas.microsoft.com/office/drawing/2014/main" id="{BB9E7406-9F93-43A8-DFB9-4B338D03BECA}"/>
              </a:ext>
            </a:extLst>
          </p:cNvPr>
          <p:cNvSpPr txBox="1">
            <a:spLocks/>
          </p:cNvSpPr>
          <p:nvPr/>
        </p:nvSpPr>
        <p:spPr>
          <a:xfrm>
            <a:off x="9131300" y="2543375"/>
            <a:ext cx="2708275" cy="63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98000" tIns="198000" rIns="198000" bIns="1980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ublic Sans Light"/>
              <a:buNone/>
              <a:defRPr sz="16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1pPr>
            <a:lvl2pPr marL="914400" marR="0" lvl="1" indent="-330200" algn="l" rtl="0">
              <a:lnSpc>
                <a:spcPct val="12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ublic Sans Light"/>
              <a:buNone/>
              <a:defRPr sz="14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3pPr>
            <a:lvl4pPr marL="1828800" marR="0" lvl="3" indent="-317500" algn="l" rtl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4pPr>
            <a:lvl5pPr marL="2286000" marR="0" lvl="4" indent="-228600" algn="l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ublic Sans Light"/>
                <a:ea typeface="Public Sans Light"/>
                <a:cs typeface="Public Sans Light"/>
                <a:sym typeface="Public Sans Light"/>
              </a:defRPr>
            </a:lvl9pPr>
          </a:lstStyle>
          <a:p>
            <a:pPr marL="0" indent="0"/>
            <a:r>
              <a:rPr lang="en-GB" sz="1100" b="1" dirty="0">
                <a:solidFill>
                  <a:schemeClr val="accent2"/>
                </a:solidFill>
                <a:latin typeface="Public Sans"/>
                <a:ea typeface="Public Sans"/>
                <a:cs typeface="Public Sans"/>
                <a:sym typeface="Public Sans"/>
              </a:rPr>
              <a:t>Prediction +</a:t>
            </a:r>
          </a:p>
          <a:p>
            <a:pPr marL="0" indent="0"/>
            <a:r>
              <a:rPr lang="en-GB" sz="1100" dirty="0">
                <a:solidFill>
                  <a:schemeClr val="accent2"/>
                </a:solidFill>
                <a:latin typeface="Public Sans"/>
                <a:ea typeface="Public Sans"/>
                <a:cs typeface="Public Sans"/>
                <a:sym typeface="Public Sans"/>
              </a:rPr>
              <a:t>Adaptive + Bayesian + Fixed Term</a:t>
            </a:r>
            <a:endParaRPr lang="en-IE" sz="1100" dirty="0">
              <a:solidFill>
                <a:schemeClr val="accent2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</p:spTree>
    <p:extLst>
      <p:ext uri="{BB962C8B-B14F-4D97-AF65-F5344CB8AC3E}">
        <p14:creationId xmlns:p14="http://schemas.microsoft.com/office/powerpoint/2010/main" val="1943105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5" name="Google Shape;2145;p25"/>
          <p:cNvSpPr txBox="1">
            <a:spLocks noGrp="1"/>
          </p:cNvSpPr>
          <p:nvPr>
            <p:ph type="body" idx="1"/>
          </p:nvPr>
        </p:nvSpPr>
        <p:spPr>
          <a:xfrm>
            <a:off x="197732" y="2735629"/>
            <a:ext cx="3923905" cy="508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Public Sans SemiBold"/>
              <a:buNone/>
            </a:pPr>
            <a:r>
              <a:rPr lang="en-IE" sz="3600" dirty="0"/>
              <a:t>Part 1</a:t>
            </a:r>
            <a:endParaRPr dirty="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Public Sans SemiBold"/>
              <a:buNone/>
            </a:pPr>
            <a:endParaRPr sz="3600" dirty="0"/>
          </a:p>
        </p:txBody>
      </p:sp>
      <p:sp>
        <p:nvSpPr>
          <p:cNvPr id="2146" name="Google Shape;2146;p25"/>
          <p:cNvSpPr txBox="1">
            <a:spLocks noGrp="1"/>
          </p:cNvSpPr>
          <p:nvPr>
            <p:ph type="title" idx="4294967295"/>
          </p:nvPr>
        </p:nvSpPr>
        <p:spPr>
          <a:xfrm>
            <a:off x="397525" y="3613639"/>
            <a:ext cx="9096375" cy="66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b" anchorCtr="0">
            <a:normAutofit fontScale="9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ublic Sans SemiBold"/>
              <a:buNone/>
            </a:pPr>
            <a:r>
              <a:rPr lang="en-IE" sz="3600" dirty="0">
                <a:solidFill>
                  <a:schemeClr val="accent2"/>
                </a:solidFill>
              </a:rPr>
              <a:t>Survival Analysis </a:t>
            </a:r>
            <a:br>
              <a:rPr lang="en-IE" sz="3600" dirty="0">
                <a:solidFill>
                  <a:schemeClr val="accent2"/>
                </a:solidFill>
              </a:rPr>
            </a:br>
            <a:r>
              <a:rPr lang="en-IE" sz="3600" dirty="0">
                <a:solidFill>
                  <a:schemeClr val="accent2"/>
                </a:solidFill>
              </a:rPr>
              <a:t>Design Challenges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55689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6">
          <a:extLst>
            <a:ext uri="{FF2B5EF4-FFF2-40B4-BE49-F238E27FC236}">
              <a16:creationId xmlns:a16="http://schemas.microsoft.com/office/drawing/2014/main" id="{5C66A3EA-DD0F-6FA2-81D3-399C8A387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7" name="Google Shape;2127;g2b148969348_0_114">
            <a:extLst>
              <a:ext uri="{FF2B5EF4-FFF2-40B4-BE49-F238E27FC236}">
                <a16:creationId xmlns:a16="http://schemas.microsoft.com/office/drawing/2014/main" id="{24E89CFF-3BEE-2EAA-B68D-96E91815BE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297" y="342900"/>
            <a:ext cx="11117263" cy="710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IE" dirty="0"/>
              <a:t>Survival Analysis Design Overview</a:t>
            </a:r>
            <a:endParaRPr dirty="0"/>
          </a:p>
        </p:txBody>
      </p:sp>
      <p:sp>
        <p:nvSpPr>
          <p:cNvPr id="2128" name="Google Shape;2128;g2b148969348_0_114">
            <a:extLst>
              <a:ext uri="{FF2B5EF4-FFF2-40B4-BE49-F238E27FC236}">
                <a16:creationId xmlns:a16="http://schemas.microsoft.com/office/drawing/2014/main" id="{896652A5-7EDB-84E0-0C1F-90B93AAC0FF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32297" y="1355651"/>
            <a:ext cx="10719881" cy="4953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/>
            <a:r>
              <a:rPr lang="en-IE" sz="2400" dirty="0"/>
              <a:t>Survival Analysis (time-to-event (TTE) analysis) is concerned with inferences regarding the expected length of time until an “event” of interest occurs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2430"/>
              </a:buClr>
              <a:buSzPts val="2400"/>
              <a:buFont typeface="Public Sans Light"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Public Sans Light"/>
                <a:sym typeface="Public Sans Light"/>
              </a:rPr>
              <a:t>e.g. Death/Overall Survival (OS), Disease Progression/Progression Free Survival (PFS)</a:t>
            </a:r>
            <a:endParaRPr kumimoji="0" lang="en-GB" sz="2400" b="0" i="0" u="none" strike="noStrike" kern="0" cap="none" spc="0" normalizeH="0" baseline="0" noProof="0" dirty="0">
              <a:ln>
                <a:noFill/>
              </a:ln>
              <a:solidFill>
                <a:srgbClr val="152430"/>
              </a:solidFill>
              <a:effectLst/>
              <a:uLnTx/>
              <a:uFillTx/>
              <a:latin typeface="Public Sans Light"/>
              <a:sym typeface="Public Sans Light"/>
            </a:endParaRPr>
          </a:p>
          <a:p>
            <a:pPr marL="0" indent="-76200">
              <a:lnSpc>
                <a:spcPct val="100000"/>
              </a:lnSpc>
              <a:buSzPts val="2400"/>
            </a:pPr>
            <a:endParaRPr lang="en-GB" sz="2400" dirty="0"/>
          </a:p>
          <a:p>
            <a:pPr marL="0" lvl="0" indent="-76200" algn="l" rtl="0">
              <a:lnSpc>
                <a:spcPct val="100000"/>
              </a:lnSpc>
              <a:spcAft>
                <a:spcPts val="0"/>
              </a:spcAft>
              <a:buSzPts val="2400"/>
              <a:buNone/>
            </a:pPr>
            <a:r>
              <a:rPr lang="en-GB" sz="2400" dirty="0"/>
              <a:t>One of the most common endpoints in clinical trials, especially in oncology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2430"/>
              </a:buClr>
              <a:buSzPts val="2400"/>
              <a:buFont typeface="Public Sans Light"/>
              <a:buNone/>
              <a:tabLst/>
              <a:defRPr/>
            </a:pPr>
            <a:r>
              <a:rPr lang="en-GB" sz="2000" dirty="0">
                <a:solidFill>
                  <a:srgbClr val="7F7F7F"/>
                </a:solidFill>
              </a:rPr>
              <a:t>Note that earlier stage trials often use simpler binary equivalents (e.g. response rate)</a:t>
            </a:r>
            <a:endParaRPr kumimoji="0" lang="en-GB" sz="2400" b="0" i="0" u="none" strike="noStrike" kern="0" cap="none" spc="0" normalizeH="0" baseline="0" noProof="0" dirty="0">
              <a:ln>
                <a:noFill/>
              </a:ln>
              <a:solidFill>
                <a:srgbClr val="152430"/>
              </a:solidFill>
              <a:effectLst/>
              <a:uLnTx/>
              <a:uFillTx/>
              <a:latin typeface="Public Sans Light"/>
              <a:sym typeface="Public Sans Light"/>
            </a:endParaRPr>
          </a:p>
          <a:p>
            <a:pPr marL="0" indent="-76200">
              <a:lnSpc>
                <a:spcPct val="100000"/>
              </a:lnSpc>
              <a:buSzPts val="2400"/>
            </a:pPr>
            <a:endParaRPr lang="en-GB" sz="2400" dirty="0"/>
          </a:p>
          <a:p>
            <a:pPr marL="0" indent="-76200">
              <a:lnSpc>
                <a:spcPct val="100000"/>
              </a:lnSpc>
              <a:buSzPts val="2400"/>
            </a:pPr>
            <a:r>
              <a:rPr lang="en-GB" sz="2400" dirty="0"/>
              <a:t>However, survival analysis comes with number of distinctive design and statistical challenges compared to other endpoints </a:t>
            </a:r>
          </a:p>
          <a:p>
            <a:pPr marL="0" indent="-76200">
              <a:lnSpc>
                <a:spcPct val="100000"/>
              </a:lnSpc>
              <a:buSzPts val="2400"/>
            </a:pPr>
            <a:r>
              <a:rPr lang="en-GB" sz="2400" dirty="0"/>
              <a:t> </a:t>
            </a:r>
          </a:p>
          <a:p>
            <a:pPr marL="0" indent="-76200">
              <a:lnSpc>
                <a:spcPct val="100000"/>
              </a:lnSpc>
              <a:buSzPts val="2400"/>
            </a:pPr>
            <a:r>
              <a:rPr lang="en-GB" sz="2400" dirty="0"/>
              <a:t>This webinar will cover survival analysis trial design with a focus on common challenges and impact of more complex design choices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2430"/>
              </a:buClr>
              <a:buSzPts val="2400"/>
              <a:buFont typeface="Public Sans Light"/>
              <a:buNone/>
              <a:tabLst/>
              <a:defRPr/>
            </a:pPr>
            <a:r>
              <a:rPr lang="en-GB" sz="2000" dirty="0">
                <a:solidFill>
                  <a:srgbClr val="7F7F7F"/>
                </a:solidFill>
              </a:rPr>
              <a:t>I</a:t>
            </a:r>
            <a:r>
              <a:rPr kumimoji="0" lang="en-GB" sz="2000" b="0" i="0" u="none" strike="noStrike" kern="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Public Sans Light"/>
                <a:sym typeface="Public Sans Light"/>
              </a:rPr>
              <a:t>ncluding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Public Sans Light"/>
                <a:sym typeface="Public Sans Light"/>
              </a:rPr>
              <a:t> impact of non-prop</a:t>
            </a:r>
            <a:r>
              <a:rPr lang="en-GB" sz="2000" dirty="0" err="1">
                <a:solidFill>
                  <a:srgbClr val="7F7F7F"/>
                </a:solidFill>
              </a:rPr>
              <a:t>ortional</a:t>
            </a:r>
            <a:r>
              <a:rPr lang="en-GB" sz="2000" dirty="0">
                <a:solidFill>
                  <a:srgbClr val="7F7F7F"/>
                </a:solidFill>
              </a:rPr>
              <a:t> hazards and adaptive design on study design process</a:t>
            </a:r>
            <a:endParaRPr kumimoji="0" lang="en-GB" sz="2400" b="0" i="0" u="none" strike="noStrike" kern="0" cap="none" spc="0" normalizeH="0" baseline="0" noProof="0" dirty="0">
              <a:ln>
                <a:noFill/>
              </a:ln>
              <a:solidFill>
                <a:srgbClr val="152430"/>
              </a:solidFill>
              <a:effectLst/>
              <a:uLnTx/>
              <a:uFillTx/>
              <a:latin typeface="Public Sans Light"/>
              <a:sym typeface="Public Sans Light"/>
            </a:endParaRPr>
          </a:p>
          <a:p>
            <a:pPr marL="0" indent="-76200">
              <a:lnSpc>
                <a:spcPct val="100000"/>
              </a:lnSpc>
              <a:buSzPts val="2400"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420360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6">
          <a:extLst>
            <a:ext uri="{FF2B5EF4-FFF2-40B4-BE49-F238E27FC236}">
              <a16:creationId xmlns:a16="http://schemas.microsoft.com/office/drawing/2014/main" id="{F85EEF0D-EAD5-8D09-E2A6-3D3880702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7" name="Google Shape;2127;g2b148969348_0_114">
            <a:extLst>
              <a:ext uri="{FF2B5EF4-FFF2-40B4-BE49-F238E27FC236}">
                <a16:creationId xmlns:a16="http://schemas.microsoft.com/office/drawing/2014/main" id="{7E9344FC-F070-0653-BD15-22415414473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297" y="342900"/>
            <a:ext cx="11117263" cy="710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IE" dirty="0"/>
              <a:t>Survival Analysis Design Considerations</a:t>
            </a:r>
          </a:p>
        </p:txBody>
      </p:sp>
      <p:graphicFrame>
        <p:nvGraphicFramePr>
          <p:cNvPr id="4" name="Google Shape;2239;g2b1c0db4310_0_57">
            <a:extLst>
              <a:ext uri="{FF2B5EF4-FFF2-40B4-BE49-F238E27FC236}">
                <a16:creationId xmlns:a16="http://schemas.microsoft.com/office/drawing/2014/main" id="{4FF314B1-A324-D926-F29D-538A917C90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14160209"/>
              </p:ext>
            </p:extLst>
          </p:nvPr>
        </p:nvGraphicFramePr>
        <p:xfrm>
          <a:off x="632298" y="1147867"/>
          <a:ext cx="10719881" cy="5427524"/>
        </p:xfrm>
        <a:graphic>
          <a:graphicData uri="http://schemas.openxmlformats.org/drawingml/2006/table">
            <a:tbl>
              <a:tblPr bandCol="1">
                <a:noFill/>
              </a:tblPr>
              <a:tblGrid>
                <a:gridCol w="21069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129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4180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000" b="1" u="none" strike="noStrike" cap="none" dirty="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Study 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000" b="1" u="none" strike="noStrike" cap="none" dirty="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Design</a:t>
                      </a:r>
                    </a:p>
                  </a:txBody>
                  <a:tcPr marL="91450" marR="91450" marT="91450" marB="914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62626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2000" b="1" u="none" strike="noStrike" cap="none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Design: </a:t>
                      </a:r>
                      <a:r>
                        <a:rPr lang="en-GB" sz="2000" b="0" u="none" strike="noStrike" cap="none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Two-Arm (standard approach) vs other, adaptive/complex designs</a:t>
                      </a:r>
                      <a:endParaRPr lang="en-GB" sz="2000" b="1" u="none" strike="noStrike" cap="none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 panose="020B0604020202020204" pitchFamily="34" charset="0"/>
                        <a:buNone/>
                      </a:pPr>
                      <a:r>
                        <a:rPr lang="en-GB" sz="2000" b="1" u="none" strike="noStrike" cap="none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Endpoint: </a:t>
                      </a:r>
                      <a:r>
                        <a:rPr lang="en-GB" sz="2000" b="0" u="none" strike="noStrike" cap="none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OS vs PFS; OS role (efficacy and/or harm), 1</a:t>
                      </a:r>
                      <a:r>
                        <a:rPr lang="en-GB" sz="2000" b="0" u="none" strike="noStrike" cap="none" baseline="300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</a:t>
                      </a:r>
                      <a:r>
                        <a:rPr lang="en-GB" sz="2000" b="0" u="none" strike="noStrike" cap="none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event vs recurrences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 panose="020B0604020202020204" pitchFamily="34" charset="0"/>
                        <a:buNone/>
                      </a:pPr>
                      <a:r>
                        <a:rPr lang="en-GB" sz="2000" b="1" u="none" strike="noStrike" cap="none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Analysis: </a:t>
                      </a:r>
                      <a:r>
                        <a:rPr lang="en-GB" sz="2000" b="0" u="none" strike="noStrike" cap="none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Statistic (Hazard Ratio, other?), Test (Log-Rank, Cox, other?), </a:t>
                      </a:r>
                      <a:r>
                        <a:rPr lang="en-GB" sz="2000" b="0" u="none" strike="noStrike" cap="none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Estimand</a:t>
                      </a:r>
                      <a:endParaRPr lang="en-GB" sz="2000" b="0" u="none" strike="noStrike" cap="none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50" marR="91450" marT="91450" marB="91450" anchor="ctr">
                    <a:lnL w="381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6F2F6">
                        <a:alpha val="498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4180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000" b="1" u="none" strike="noStrike" cap="none" dirty="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Accrual/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000" b="1" u="none" strike="noStrike" cap="none" dirty="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Censoring</a:t>
                      </a:r>
                    </a:p>
                  </a:txBody>
                  <a:tcPr marL="91450" marR="91450" marT="91450" marB="914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62626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2000" b="1" u="none" strike="noStrike" cap="none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Strategy: </a:t>
                      </a:r>
                      <a:r>
                        <a:rPr lang="en-GB" sz="2000" b="0" u="none" strike="noStrike" cap="none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Event-Driven vs Fixed Follow-up vs Fixed Study Length + adjustments</a:t>
                      </a:r>
                      <a:endParaRPr lang="en-GB" sz="2000" b="1" u="none" strike="noStrike" cap="none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 panose="020B0604020202020204" pitchFamily="34" charset="0"/>
                        <a:buNone/>
                      </a:pPr>
                      <a:r>
                        <a:rPr lang="en-GB" sz="2000" b="1" u="none" strike="noStrike" cap="none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Accrual: </a:t>
                      </a:r>
                      <a:r>
                        <a:rPr lang="en-GB" sz="2000" b="0" u="none" strike="noStrike" cap="none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Accrual Period (target N vs fixed length), expected accrual pattern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 panose="020B0604020202020204" pitchFamily="34" charset="0"/>
                        <a:buNone/>
                      </a:pPr>
                      <a:r>
                        <a:rPr lang="en-GB" sz="2000" b="1" u="none" strike="noStrike" cap="none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Censoring: </a:t>
                      </a:r>
                      <a:r>
                        <a:rPr lang="en-GB" sz="2000" b="0" u="none" strike="noStrike" cap="none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Administrative censoring (from strategy), impact of interval censoring </a:t>
                      </a:r>
                    </a:p>
                  </a:txBody>
                  <a:tcPr marL="91450" marR="91450" marT="91450" marB="91450" anchor="ctr">
                    <a:lnL w="381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6F2F6">
                        <a:alpha val="498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4180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000" b="1" u="none" strike="noStrike" cap="none" dirty="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Survival/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000" b="1" u="none" strike="noStrike" cap="none" dirty="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Hazard</a:t>
                      </a:r>
                    </a:p>
                  </a:txBody>
                  <a:tcPr marL="91450" marR="91450" marT="91450" marB="914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62626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2000" b="1" u="none" strike="noStrike" cap="none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Model: </a:t>
                      </a:r>
                      <a:r>
                        <a:rPr lang="en-GB" sz="2000" b="0" u="none" strike="noStrike" cap="none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Exponential, Weibull, Log-Normal, Gamma etc. Constant vs Piecewise</a:t>
                      </a:r>
                      <a:endParaRPr lang="en-GB" sz="2000" b="1" u="none" strike="noStrike" cap="none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 panose="020B0604020202020204" pitchFamily="34" charset="0"/>
                        <a:buNone/>
                      </a:pPr>
                      <a:r>
                        <a:rPr lang="en-GB" sz="2000" b="1" u="none" strike="noStrike" cap="none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Pattern: </a:t>
                      </a:r>
                      <a:r>
                        <a:rPr lang="en-GB" sz="2000" b="0" u="none" strike="noStrike" cap="none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Proportional Hazards vs NPH (delayed, diminishing, crossing effect)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 panose="020B0604020202020204" pitchFamily="34" charset="0"/>
                        <a:buNone/>
                      </a:pPr>
                      <a:r>
                        <a:rPr lang="en-GB" sz="2000" b="1" u="none" strike="noStrike" cap="none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Statistic: </a:t>
                      </a:r>
                      <a:r>
                        <a:rPr lang="en-GB" sz="2000" b="0" u="none" strike="noStrike" cap="none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Hazard Rate, Survival Rate, Median Survival, Shape/Scale Parameters</a:t>
                      </a:r>
                    </a:p>
                  </a:txBody>
                  <a:tcPr marL="91450" marR="91450" marT="91450" marB="91450" anchor="ctr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6F2F6">
                        <a:alpha val="498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4180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000" b="1" u="none" strike="noStrike" cap="none" dirty="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Other</a:t>
                      </a:r>
                      <a:endParaRPr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50" marR="91450" marT="91450" marB="914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62626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2000" b="1" u="none" strike="noStrike" cap="none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Dropout: </a:t>
                      </a:r>
                      <a:r>
                        <a:rPr lang="en-GB" sz="2000" b="0" u="none" strike="noStrike" cap="none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Model (same as survival?), type (MCAR/MAR/MNAR), ICE/</a:t>
                      </a:r>
                      <a:r>
                        <a:rPr lang="en-GB" sz="2000" b="0" u="none" strike="noStrike" cap="none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Estimand</a:t>
                      </a:r>
                      <a:r>
                        <a:rPr lang="en-GB" sz="2000" b="0" u="none" strike="noStrike" cap="none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GB" sz="2000" b="1" u="none" strike="noStrike" cap="none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 panose="020B0604020202020204" pitchFamily="34" charset="0"/>
                        <a:buNone/>
                      </a:pPr>
                      <a:r>
                        <a:rPr lang="en-GB" sz="2000" b="1" u="none" strike="noStrike" cap="none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Treatment Crossover: </a:t>
                      </a:r>
                      <a:r>
                        <a:rPr lang="en-GB" sz="2000" b="0" u="none" strike="noStrike" cap="none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Non-compliance, drop-in, both; Model, ICE/</a:t>
                      </a:r>
                      <a:r>
                        <a:rPr lang="en-GB" sz="2000" b="0" u="none" strike="noStrike" cap="none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Estimand</a:t>
                      </a:r>
                      <a:endParaRPr lang="en-GB" sz="2000" b="0" u="none" strike="noStrike" cap="none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2000" b="1" u="none" strike="noStrike" cap="none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Complex: </a:t>
                      </a:r>
                      <a:r>
                        <a:rPr lang="en-GB" sz="2000" b="0" u="none" strike="noStrike" cap="none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Time-varying effect from covariates, competing risks, cure effects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 panose="020B0604020202020204" pitchFamily="34" charset="0"/>
                        <a:buNone/>
                      </a:pPr>
                      <a:r>
                        <a:rPr lang="en-GB" sz="2000" b="1" u="none" strike="noStrike" cap="none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Other: </a:t>
                      </a:r>
                      <a:r>
                        <a:rPr lang="en-GB" sz="2000" b="0" u="none" strike="noStrike" cap="none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Test differ from Analysis?, multiple hypotheses (e.g. PFS+OS), multi-state</a:t>
                      </a:r>
                    </a:p>
                  </a:txBody>
                  <a:tcPr marL="91450" marR="91450" marT="91450" marB="91450" anchor="ctr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6F2F6">
                        <a:alpha val="498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21684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9219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79691-F43F-63F8-6AB8-325652CFB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015" y="327950"/>
            <a:ext cx="11117263" cy="710648"/>
          </a:xfrm>
        </p:spPr>
        <p:txBody>
          <a:bodyPr/>
          <a:lstStyle/>
          <a:p>
            <a:r>
              <a:rPr lang="en-US" dirty="0"/>
              <a:t>Power for Survival Analysis Trials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6D03E8-D76D-8081-3602-829280B2B41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23015" y="1301809"/>
            <a:ext cx="5680508" cy="4953074"/>
          </a:xfrm>
        </p:spPr>
        <p:txBody>
          <a:bodyPr/>
          <a:lstStyle/>
          <a:p>
            <a:pPr marL="0">
              <a:spcBef>
                <a:spcPts val="10"/>
              </a:spcBef>
            </a:pPr>
            <a:r>
              <a:rPr lang="en-US" sz="1800" dirty="0"/>
              <a:t>Power analysis should follow clinical trial design</a:t>
            </a:r>
          </a:p>
          <a:p>
            <a:pPr marL="0" lvl="1">
              <a:spcBef>
                <a:spcPts val="10"/>
              </a:spcBef>
              <a:buClr>
                <a:schemeClr val="accent2"/>
              </a:buClr>
            </a:pPr>
            <a:r>
              <a:rPr lang="en-IE" dirty="0"/>
              <a:t>Study Design, Endpoint/Statistic, Analysis/Test </a:t>
            </a:r>
            <a:endParaRPr lang="en-GB" dirty="0">
              <a:latin typeface="Public Sans Light" pitchFamily="2" charset="0"/>
              <a:cs typeface="Calibri" panose="020F0502020204030204" pitchFamily="34" charset="0"/>
            </a:endParaRPr>
          </a:p>
          <a:p>
            <a:pPr marL="0" lvl="1">
              <a:spcBef>
                <a:spcPts val="10"/>
              </a:spcBef>
              <a:buClr>
                <a:schemeClr val="accent2"/>
              </a:buClr>
            </a:pPr>
            <a:endParaRPr lang="en-US" dirty="0"/>
          </a:p>
          <a:p>
            <a:pPr marL="0"/>
            <a:r>
              <a:rPr lang="en-US" sz="1800" b="1" dirty="0"/>
              <a:t>NB: Power is driven by events NOT the sample size</a:t>
            </a:r>
          </a:p>
          <a:p>
            <a:pPr marL="285750" lvl="1" indent="-285750">
              <a:spcBef>
                <a:spcPts val="10"/>
              </a:spcBef>
              <a:buClr>
                <a:srgbClr val="2EC99B"/>
              </a:buClr>
              <a:defRPr/>
            </a:pPr>
            <a:r>
              <a:rPr lang="en-GB" dirty="0">
                <a:solidFill>
                  <a:srgbClr val="152430"/>
                </a:solidFill>
                <a:latin typeface="Public Sans Light" panose="020B0604020202020204" charset="0"/>
                <a:cs typeface="Calibri" panose="020F0502020204030204" pitchFamily="34" charset="0"/>
              </a:rPr>
              <a:t>Often can calculate events separately from sample size</a:t>
            </a:r>
          </a:p>
          <a:p>
            <a:pPr marL="0"/>
            <a:endParaRPr lang="en-US" sz="1800" dirty="0"/>
          </a:p>
          <a:p>
            <a:pPr marL="0"/>
            <a:r>
              <a:rPr lang="en-US" sz="1800" dirty="0"/>
              <a:t>Thus, sample size determination is often calculating sample size to achieve the target number of events</a:t>
            </a:r>
          </a:p>
          <a:p>
            <a:pPr marL="285750" marR="0" lvl="1" indent="-285750" algn="l" defTabSz="914400" rtl="0" eaLnBrk="1" fontAlgn="auto" latinLnBrk="0" hangingPunct="1">
              <a:lnSpc>
                <a:spcPct val="120000"/>
              </a:lnSpc>
              <a:spcBef>
                <a:spcPts val="10"/>
              </a:spcBef>
              <a:spcAft>
                <a:spcPts val="0"/>
              </a:spcAft>
              <a:buClr>
                <a:srgbClr val="2EC99B"/>
              </a:buClr>
              <a:buSzPts val="1600"/>
              <a:buFont typeface="Arial"/>
              <a:buChar char="•"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152430"/>
                </a:solidFill>
                <a:effectLst/>
                <a:uLnTx/>
                <a:uFillTx/>
                <a:latin typeface="Public Sans Light" panose="020B0604020202020204" charset="0"/>
                <a:cs typeface="Calibri" panose="020F0502020204030204" pitchFamily="34" charset="0"/>
                <a:sym typeface="Public Sans Light"/>
              </a:rPr>
              <a:t>“Meta-model” for sample size (N) can vary in complexity</a:t>
            </a:r>
          </a:p>
          <a:p>
            <a:pPr marL="742950" lvl="2" indent="-285750">
              <a:spcBef>
                <a:spcPts val="10"/>
              </a:spcBef>
              <a:buClr>
                <a:srgbClr val="2EC99B"/>
              </a:buClr>
              <a:defRPr/>
            </a:pPr>
            <a:r>
              <a:rPr lang="en-GB" dirty="0">
                <a:solidFill>
                  <a:srgbClr val="152430"/>
                </a:solidFill>
                <a:latin typeface="Public Sans Light" panose="020B0604020202020204" charset="0"/>
                <a:cs typeface="Calibri" panose="020F0502020204030204" pitchFamily="34" charset="0"/>
              </a:rPr>
              <a:t>e.g. Via formulae (e.g. Freedman, Lachin &amp; Foulkes), integration (e.g. Kim &amp; </a:t>
            </a:r>
            <a:r>
              <a:rPr lang="en-GB" dirty="0" err="1">
                <a:solidFill>
                  <a:srgbClr val="152430"/>
                </a:solidFill>
                <a:latin typeface="Public Sans Light" panose="020B0604020202020204" charset="0"/>
                <a:cs typeface="Calibri" panose="020F0502020204030204" pitchFamily="34" charset="0"/>
              </a:rPr>
              <a:t>Tsiatis</a:t>
            </a:r>
            <a:r>
              <a:rPr lang="en-GB" dirty="0">
                <a:solidFill>
                  <a:srgbClr val="152430"/>
                </a:solidFill>
                <a:latin typeface="Public Sans Light" panose="020B0604020202020204" charset="0"/>
                <a:cs typeface="Calibri" panose="020F0502020204030204" pitchFamily="34" charset="0"/>
              </a:rPr>
              <a:t>, Tang) or Markov model (e.g. Lakatos)</a:t>
            </a:r>
          </a:p>
          <a:p>
            <a:pPr marL="0"/>
            <a:endParaRPr lang="en-US" sz="1800" dirty="0"/>
          </a:p>
          <a:p>
            <a:pPr marL="0"/>
            <a:r>
              <a:rPr lang="en-IE" sz="1800" dirty="0"/>
              <a:t>Sample Size impacted by wider variety of factors than events (when calculated separately)</a:t>
            </a:r>
          </a:p>
          <a:p>
            <a:pPr marL="285750" lvl="1" indent="-285750">
              <a:spcBef>
                <a:spcPts val="10"/>
              </a:spcBef>
              <a:buClr>
                <a:srgbClr val="2EC99B"/>
              </a:buClr>
              <a:defRPr/>
            </a:pPr>
            <a:r>
              <a:rPr lang="en-GB" dirty="0">
                <a:solidFill>
                  <a:srgbClr val="152430"/>
                </a:solidFill>
                <a:latin typeface="Public Sans Light" panose="020B0604020202020204" charset="0"/>
                <a:cs typeface="Calibri" panose="020F0502020204030204" pitchFamily="34" charset="0"/>
              </a:rPr>
              <a:t>Events (Schoenfeld): Sig. level, hazard ratio + power</a:t>
            </a:r>
          </a:p>
          <a:p>
            <a:pPr marL="285750" lvl="1" indent="-285750">
              <a:spcBef>
                <a:spcPts val="10"/>
              </a:spcBef>
              <a:buClr>
                <a:srgbClr val="2EC99B"/>
              </a:buClr>
              <a:defRPr/>
            </a:pPr>
            <a:r>
              <a:rPr kumimoji="0" lang="en-GB" b="0" i="0" u="none" strike="noStrike" kern="0" cap="none" spc="0" normalizeH="0" baseline="0" noProof="0" dirty="0">
                <a:ln>
                  <a:noFill/>
                </a:ln>
                <a:solidFill>
                  <a:srgbClr val="152430"/>
                </a:solidFill>
                <a:effectLst/>
                <a:uLnTx/>
                <a:uFillTx/>
                <a:latin typeface="Public Sans Light" panose="020B0604020202020204" charset="0"/>
                <a:cs typeface="Calibri" panose="020F0502020204030204" pitchFamily="34" charset="0"/>
                <a:sym typeface="Public Sans Light"/>
              </a:rPr>
              <a:t>Sample Size: Accrual Period, Accrual Pattern, Study Length, Hazard Rates/Pattern, Dropout Rates/Pattern, Censoring Strategy, Treatment Crossover + more</a:t>
            </a:r>
          </a:p>
          <a:p>
            <a:pPr marL="0"/>
            <a:endParaRPr lang="en-US" sz="1800" dirty="0"/>
          </a:p>
          <a:p>
            <a:pPr marL="0"/>
            <a:endParaRPr lang="en-US" dirty="0"/>
          </a:p>
          <a:p>
            <a:pPr marL="0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7C95DE-ACB8-822D-6620-1C2FED3C7D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1683" y="1368328"/>
            <a:ext cx="2639391" cy="7855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B4C0577-9D9B-EC8F-D345-BA40BBF38B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7859" y="1368329"/>
            <a:ext cx="1976500" cy="78553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1CF03D2-6A99-8210-00AE-9DD38837E0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187" y="2404862"/>
            <a:ext cx="3504504" cy="160931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AC4EFC4-47E9-772B-5059-0DB527CBBF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9781" y="4967028"/>
            <a:ext cx="2378105" cy="103051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134DD7C-B843-DFE8-34C8-181E4B1F25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16973" y="4453407"/>
            <a:ext cx="3223722" cy="55948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7018F84-A9F0-7393-7F24-F0175431C371}"/>
              </a:ext>
            </a:extLst>
          </p:cNvPr>
          <p:cNvSpPr txBox="1"/>
          <p:nvPr/>
        </p:nvSpPr>
        <p:spPr>
          <a:xfrm>
            <a:off x="8056396" y="3878636"/>
            <a:ext cx="32237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J.M. </a:t>
            </a:r>
            <a:r>
              <a:rPr lang="en-IE" sz="1200" dirty="0" err="1">
                <a:solidFill>
                  <a:prstClr val="black"/>
                </a:solidFill>
                <a:latin typeface="Tw Cen MT" panose="020B0602020104020603"/>
              </a:rPr>
              <a:t>Lachin</a:t>
            </a:r>
            <a:r>
              <a:rPr lang="en-IE" sz="1200" dirty="0">
                <a:solidFill>
                  <a:prstClr val="black"/>
                </a:solidFill>
                <a:latin typeface="Tw Cen MT" panose="020B0602020104020603"/>
              </a:rPr>
              <a:t> &amp; M.A Foulkes (1986) </a:t>
            </a:r>
            <a:endParaRPr kumimoji="0" lang="en-I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CAE427E-31FD-6F47-C7D7-AAA29A75E333}"/>
              </a:ext>
            </a:extLst>
          </p:cNvPr>
          <p:cNvSpPr txBox="1"/>
          <p:nvPr/>
        </p:nvSpPr>
        <p:spPr>
          <a:xfrm>
            <a:off x="9549466" y="5954417"/>
            <a:ext cx="2589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E </a:t>
            </a:r>
            <a:r>
              <a:rPr lang="en-IE" sz="1200" dirty="0">
                <a:solidFill>
                  <a:prstClr val="black"/>
                </a:solidFill>
                <a:latin typeface="Tw Cen MT" panose="020B0602020104020603"/>
              </a:rPr>
              <a:t>Lakatos (1988)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A9EAA30-DEE8-FB6E-5058-7B77F3F5DD86}"/>
              </a:ext>
            </a:extLst>
          </p:cNvPr>
          <p:cNvSpPr txBox="1"/>
          <p:nvPr/>
        </p:nvSpPr>
        <p:spPr>
          <a:xfrm>
            <a:off x="9421813" y="2050279"/>
            <a:ext cx="15572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L.S. </a:t>
            </a:r>
            <a:r>
              <a:rPr lang="en-IE" sz="1200" dirty="0">
                <a:solidFill>
                  <a:prstClr val="black"/>
                </a:solidFill>
                <a:latin typeface="Tw Cen MT" panose="020B0602020104020603"/>
              </a:rPr>
              <a:t>Freedman (1982)</a:t>
            </a:r>
            <a:endParaRPr kumimoji="0" lang="en-I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9B47F19-44F2-1EB4-8BC4-E7FD8E8BC0F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6845"/>
          <a:stretch/>
        </p:blipFill>
        <p:spPr>
          <a:xfrm>
            <a:off x="6511682" y="4453407"/>
            <a:ext cx="1676634" cy="47529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0FBC2C4-AD53-EF87-BB54-4361AA6F23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07859" y="4992586"/>
            <a:ext cx="2022756" cy="49536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6779F5E-7A58-54A1-FBF6-B71820403AF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0079" b="1"/>
          <a:stretch/>
        </p:blipFill>
        <p:spPr>
          <a:xfrm>
            <a:off x="6350295" y="5548137"/>
            <a:ext cx="2331670" cy="499203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8122C9F4-1043-88CD-49BF-863E535181BE}"/>
              </a:ext>
            </a:extLst>
          </p:cNvPr>
          <p:cNvSpPr txBox="1"/>
          <p:nvPr/>
        </p:nvSpPr>
        <p:spPr>
          <a:xfrm>
            <a:off x="6754574" y="6107387"/>
            <a:ext cx="2589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Y. </a:t>
            </a:r>
            <a:r>
              <a:rPr lang="en-IE" sz="1200" dirty="0">
                <a:solidFill>
                  <a:prstClr val="black"/>
                </a:solidFill>
                <a:latin typeface="Tw Cen MT" panose="020B0602020104020603"/>
              </a:rPr>
              <a:t>Tang (2021/2022)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794DB1E-8436-A69C-A243-B31278A7404B}"/>
              </a:ext>
            </a:extLst>
          </p:cNvPr>
          <p:cNvSpPr txBox="1"/>
          <p:nvPr/>
        </p:nvSpPr>
        <p:spPr>
          <a:xfrm>
            <a:off x="7013280" y="2055163"/>
            <a:ext cx="2589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D Schoenfeld (1981)</a:t>
            </a:r>
          </a:p>
        </p:txBody>
      </p:sp>
    </p:spTree>
    <p:extLst>
      <p:ext uri="{BB962C8B-B14F-4D97-AF65-F5344CB8AC3E}">
        <p14:creationId xmlns:p14="http://schemas.microsoft.com/office/powerpoint/2010/main" val="3186698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4">
          <a:extLst>
            <a:ext uri="{FF2B5EF4-FFF2-40B4-BE49-F238E27FC236}">
              <a16:creationId xmlns:a16="http://schemas.microsoft.com/office/drawing/2014/main" id="{55559CA8-C326-31A4-1C49-DCE914BEE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5" name="Google Shape;2145;g2b148969348_0_187">
            <a:extLst>
              <a:ext uri="{FF2B5EF4-FFF2-40B4-BE49-F238E27FC236}">
                <a16:creationId xmlns:a16="http://schemas.microsoft.com/office/drawing/2014/main" id="{C08C1A54-ED84-A9D9-64E4-D6B7FB84611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5395" y="311208"/>
            <a:ext cx="11117400" cy="7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IE" dirty="0"/>
              <a:t>Log-Rank Test Example</a:t>
            </a:r>
            <a:endParaRPr dirty="0"/>
          </a:p>
        </p:txBody>
      </p:sp>
      <p:sp>
        <p:nvSpPr>
          <p:cNvPr id="2146" name="Google Shape;2146;g2b148969348_0_187">
            <a:extLst>
              <a:ext uri="{FF2B5EF4-FFF2-40B4-BE49-F238E27FC236}">
                <a16:creationId xmlns:a16="http://schemas.microsoft.com/office/drawing/2014/main" id="{0CAB711F-E4A7-D0F5-BF31-5346749F1CC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95008" y="1334695"/>
            <a:ext cx="5281585" cy="4963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rgbClr val="37C2D6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“Using an unstratified log-rank test at the one-sided 2.5% significance level, a </a:t>
            </a:r>
            <a:r>
              <a:rPr kumimoji="0" lang="en-IE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 of 282 events would allow 92.6% power</a:t>
            </a: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to demonstrate a 33% risk reduction (hazard ratio for RAD/placebo of about 0.67, as calculated from an anticipated 50% increase in median PFS, from 6 months in placebo arm to 9 months in the RAD001 arm).</a:t>
            </a:r>
            <a:b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b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With a uniform accrual of approximately 23 patients per month over 74 weeks and a minimum follow up of 39 weeks, a </a:t>
            </a:r>
            <a:r>
              <a:rPr kumimoji="0" lang="en-IE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 of 352 patients </a:t>
            </a: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would be required to obtain 282 PFS events, assuming an exponential progression-free survival distribution with a median of 6 months in the Placebo arm and of 9 months in RAD001 arm.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rgbClr val="37C2D6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I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With an estimated 10% lost to follow up patients, a total sample size of 392 patients should be randomized.”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rgbClr val="37C2D6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147" name="Google Shape;2147;g2b148969348_0_187">
            <a:extLst>
              <a:ext uri="{FF2B5EF4-FFF2-40B4-BE49-F238E27FC236}">
                <a16:creationId xmlns:a16="http://schemas.microsoft.com/office/drawing/2014/main" id="{C73B5A3E-EB99-A5B2-40A1-2D982A6D9D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81879779"/>
              </p:ext>
            </p:extLst>
          </p:nvPr>
        </p:nvGraphicFramePr>
        <p:xfrm>
          <a:off x="6015148" y="2566848"/>
          <a:ext cx="5346756" cy="3979944"/>
        </p:xfrm>
        <a:graphic>
          <a:graphicData uri="http://schemas.openxmlformats.org/drawingml/2006/table">
            <a:tbl>
              <a:tblPr firstRow="1">
                <a:noFill/>
              </a:tblPr>
              <a:tblGrid>
                <a:gridCol w="446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07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749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000" b="1" u="none" strike="noStrike" cap="none" dirty="0">
                          <a:solidFill>
                            <a:schemeClr val="bg1"/>
                          </a:solidFill>
                        </a:rPr>
                        <a:t>Parameter</a:t>
                      </a:r>
                      <a:endParaRPr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1450" marR="91450" marT="45725" marB="45725" anchor="ctr">
                    <a:lnR w="12700" cap="flat" cmpd="sng">
                      <a:solidFill>
                        <a:srgbClr val="37C2D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000" b="1" u="none" strike="noStrike" cap="none" dirty="0">
                          <a:solidFill>
                            <a:schemeClr val="bg1"/>
                          </a:solidFill>
                        </a:rPr>
                        <a:t>Value</a:t>
                      </a:r>
                      <a:endParaRPr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37C2D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93">
                <a:tc>
                  <a:txBody>
                    <a:bodyPr/>
                    <a:lstStyle/>
                    <a:p>
                      <a:r>
                        <a:rPr lang="en-IE" sz="2000" dirty="0"/>
                        <a:t>Significance</a:t>
                      </a:r>
                      <a:r>
                        <a:rPr lang="en-IE" sz="2000" baseline="0" dirty="0"/>
                        <a:t> Level (1-Sided)</a:t>
                      </a:r>
                      <a:endParaRPr lang="en-IE" sz="2000" dirty="0"/>
                    </a:p>
                  </a:txBody>
                  <a:tcPr>
                    <a:lnR w="12700" cap="flat" cmpd="sng">
                      <a:solidFill>
                        <a:srgbClr val="37C2D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E" sz="2000" dirty="0"/>
                        <a:t>0.025</a:t>
                      </a:r>
                    </a:p>
                  </a:txBody>
                  <a:tcPr>
                    <a:lnL w="12700" cap="flat" cmpd="sng">
                      <a:solidFill>
                        <a:srgbClr val="37C2D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7493">
                <a:tc>
                  <a:txBody>
                    <a:bodyPr/>
                    <a:lstStyle/>
                    <a:p>
                      <a:r>
                        <a:rPr lang="en-IE" sz="2000" dirty="0"/>
                        <a:t>Placebo Median Survival (months)</a:t>
                      </a:r>
                    </a:p>
                  </a:txBody>
                  <a:tcPr>
                    <a:lnR w="12700" cap="flat" cmpd="sng">
                      <a:solidFill>
                        <a:srgbClr val="37C2D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E" sz="2000" dirty="0"/>
                        <a:t>6</a:t>
                      </a:r>
                    </a:p>
                  </a:txBody>
                  <a:tcPr>
                    <a:lnL w="12700" cap="flat" cmpd="sng">
                      <a:solidFill>
                        <a:srgbClr val="37C2D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749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2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Everolimus</a:t>
                      </a:r>
                      <a:r>
                        <a:rPr lang="en-IE" sz="2000" b="0" i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Median Survival (months)</a:t>
                      </a:r>
                    </a:p>
                  </a:txBody>
                  <a:tcPr>
                    <a:lnR w="12700" cap="flat" cmpd="sng">
                      <a:solidFill>
                        <a:srgbClr val="37C2D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E" sz="2000" dirty="0"/>
                        <a:t>9</a:t>
                      </a:r>
                    </a:p>
                  </a:txBody>
                  <a:tcPr>
                    <a:lnL w="12700" cap="flat" cmpd="sng">
                      <a:solidFill>
                        <a:srgbClr val="37C2D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7493">
                <a:tc>
                  <a:txBody>
                    <a:bodyPr/>
                    <a:lstStyle/>
                    <a:p>
                      <a:r>
                        <a:rPr lang="en-IE" sz="2000" dirty="0"/>
                        <a:t>Hazard</a:t>
                      </a:r>
                      <a:r>
                        <a:rPr lang="en-IE" sz="2000" baseline="0" dirty="0"/>
                        <a:t> Ratio</a:t>
                      </a:r>
                      <a:endParaRPr lang="en-IE" sz="2000" dirty="0"/>
                    </a:p>
                  </a:txBody>
                  <a:tcPr>
                    <a:lnR w="12700" cap="flat" cmpd="sng">
                      <a:solidFill>
                        <a:srgbClr val="37C2D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E" sz="2000" dirty="0"/>
                        <a:t>0.667</a:t>
                      </a:r>
                    </a:p>
                  </a:txBody>
                  <a:tcPr>
                    <a:lnL w="12700" cap="flat" cmpd="sng">
                      <a:solidFill>
                        <a:srgbClr val="37C2D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7493">
                <a:tc>
                  <a:txBody>
                    <a:bodyPr/>
                    <a:lstStyle/>
                    <a:p>
                      <a:r>
                        <a:rPr lang="en-IE" sz="2000" dirty="0"/>
                        <a:t>Accrual Period (Weeks)</a:t>
                      </a:r>
                    </a:p>
                  </a:txBody>
                  <a:tcPr>
                    <a:lnR w="12700" cap="flat" cmpd="sng">
                      <a:solidFill>
                        <a:srgbClr val="37C2D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E" sz="2000" dirty="0"/>
                        <a:t>74</a:t>
                      </a:r>
                    </a:p>
                  </a:txBody>
                  <a:tcPr>
                    <a:lnL w="12700" cap="flat" cmpd="sng">
                      <a:solidFill>
                        <a:srgbClr val="37C2D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7493">
                <a:tc>
                  <a:txBody>
                    <a:bodyPr/>
                    <a:lstStyle/>
                    <a:p>
                      <a:r>
                        <a:rPr lang="en-IE" sz="2000" dirty="0"/>
                        <a:t>Minimum Follow-Up (Weeks)</a:t>
                      </a:r>
                    </a:p>
                  </a:txBody>
                  <a:tcPr>
                    <a:lnR w="12700" cap="flat" cmpd="sng" algn="ctr">
                      <a:solidFill>
                        <a:srgbClr val="37C2D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E" sz="2000" dirty="0"/>
                        <a:t>39</a:t>
                      </a:r>
                    </a:p>
                  </a:txBody>
                  <a:tcPr>
                    <a:lnL w="12700" cap="flat" cmpd="sng" algn="ctr">
                      <a:solidFill>
                        <a:srgbClr val="37C2D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6674808"/>
                  </a:ext>
                </a:extLst>
              </a:tr>
              <a:tr h="497493">
                <a:tc>
                  <a:txBody>
                    <a:bodyPr/>
                    <a:lstStyle/>
                    <a:p>
                      <a:r>
                        <a:rPr lang="en-IE" sz="2000" dirty="0"/>
                        <a:t>Power (%)</a:t>
                      </a:r>
                    </a:p>
                  </a:txBody>
                  <a:tcPr>
                    <a:lnR w="12700" cap="flat" cmpd="sng" algn="ctr">
                      <a:solidFill>
                        <a:srgbClr val="37C2D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E" sz="2000" dirty="0"/>
                        <a:t>92.6</a:t>
                      </a:r>
                    </a:p>
                  </a:txBody>
                  <a:tcPr>
                    <a:lnL w="12700" cap="flat" cmpd="sng" algn="ctr">
                      <a:solidFill>
                        <a:srgbClr val="37C2D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7082518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3C27B91E-3394-80B2-266F-E89F589128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8722" y="1413353"/>
            <a:ext cx="5499609" cy="88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10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5" name="Google Shape;2145;p25"/>
          <p:cNvSpPr txBox="1">
            <a:spLocks noGrp="1"/>
          </p:cNvSpPr>
          <p:nvPr>
            <p:ph type="body" idx="1"/>
          </p:nvPr>
        </p:nvSpPr>
        <p:spPr>
          <a:xfrm>
            <a:off x="197732" y="2735629"/>
            <a:ext cx="3923905" cy="508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Public Sans SemiBold"/>
              <a:buNone/>
            </a:pPr>
            <a:r>
              <a:rPr lang="en-IE" sz="3600" dirty="0"/>
              <a:t>Part 2</a:t>
            </a:r>
            <a:endParaRPr dirty="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Public Sans SemiBold"/>
              <a:buNone/>
            </a:pPr>
            <a:endParaRPr sz="3600" dirty="0"/>
          </a:p>
        </p:txBody>
      </p:sp>
      <p:sp>
        <p:nvSpPr>
          <p:cNvPr id="2146" name="Google Shape;2146;p25"/>
          <p:cNvSpPr txBox="1">
            <a:spLocks noGrp="1"/>
          </p:cNvSpPr>
          <p:nvPr>
            <p:ph type="title" idx="4294967295"/>
          </p:nvPr>
        </p:nvSpPr>
        <p:spPr>
          <a:xfrm>
            <a:off x="397525" y="3613639"/>
            <a:ext cx="9096375" cy="66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b" anchorCtr="0">
            <a:normAutofit fontScale="9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ublic Sans SemiBold"/>
              <a:buNone/>
            </a:pPr>
            <a:r>
              <a:rPr lang="en-IE" sz="3600" dirty="0">
                <a:solidFill>
                  <a:schemeClr val="accent2"/>
                </a:solidFill>
              </a:rPr>
              <a:t>Complex Survival </a:t>
            </a:r>
            <a:br>
              <a:rPr lang="en-IE" sz="3600" dirty="0">
                <a:solidFill>
                  <a:schemeClr val="accent2"/>
                </a:solidFill>
              </a:rPr>
            </a:br>
            <a:r>
              <a:rPr lang="en-IE" sz="3600" dirty="0">
                <a:solidFill>
                  <a:schemeClr val="accent2"/>
                </a:solidFill>
              </a:rPr>
              <a:t>Patterns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73970-D202-867A-5438-BBED07EB4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EDAA7-977F-88D2-6CC6-2A2C2FB89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015" y="327950"/>
            <a:ext cx="11117263" cy="710648"/>
          </a:xfrm>
        </p:spPr>
        <p:txBody>
          <a:bodyPr/>
          <a:lstStyle/>
          <a:p>
            <a:r>
              <a:rPr lang="en-US" dirty="0"/>
              <a:t>Non-Proportional Hazards (NPH)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DCD5DC-5642-7448-17AB-1983E9CC6C9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23015" y="1301809"/>
            <a:ext cx="5680508" cy="4953074"/>
          </a:xfrm>
        </p:spPr>
        <p:txBody>
          <a:bodyPr/>
          <a:lstStyle/>
          <a:p>
            <a:pPr marL="0">
              <a:spcBef>
                <a:spcPts val="10"/>
              </a:spcBef>
            </a:pPr>
            <a:r>
              <a:rPr lang="en-US" sz="1800" dirty="0"/>
              <a:t>Most common tests (</a:t>
            </a:r>
            <a:r>
              <a:rPr lang="en-IE" sz="1800" dirty="0"/>
              <a:t>Log-Rank, Cox Regression)</a:t>
            </a:r>
            <a:r>
              <a:rPr lang="en-GB" sz="1800" dirty="0">
                <a:latin typeface="Public Sans Light" pitchFamily="2" charset="0"/>
                <a:cs typeface="Calibri" panose="020F0502020204030204" pitchFamily="34" charset="0"/>
              </a:rPr>
              <a:t> </a:t>
            </a:r>
            <a:r>
              <a:rPr lang="en-US" sz="1800" dirty="0"/>
              <a:t>used in survival analysis trials assume proportional hazards </a:t>
            </a:r>
          </a:p>
          <a:p>
            <a:pPr marL="0" lvl="1">
              <a:spcBef>
                <a:spcPts val="10"/>
              </a:spcBef>
              <a:buClr>
                <a:schemeClr val="accent2"/>
              </a:buClr>
            </a:pPr>
            <a:r>
              <a:rPr lang="en-US" dirty="0"/>
              <a:t>PH assumes that the hazard ratio is constant over time</a:t>
            </a:r>
          </a:p>
          <a:p>
            <a:pPr marL="0"/>
            <a:endParaRPr lang="en-US" sz="1800" b="1" dirty="0"/>
          </a:p>
          <a:p>
            <a:pPr marL="0"/>
            <a:r>
              <a:rPr lang="en-US" sz="1800" dirty="0"/>
              <a:t>However, growing interest in methods which can handle scenarios where PH assumption breaks down</a:t>
            </a:r>
          </a:p>
          <a:p>
            <a:pPr marL="285750" lvl="1" indent="-285750">
              <a:spcBef>
                <a:spcPts val="10"/>
              </a:spcBef>
              <a:buClr>
                <a:srgbClr val="2EC99B"/>
              </a:buClr>
              <a:defRPr/>
            </a:pPr>
            <a:r>
              <a:rPr lang="en-GB" dirty="0">
                <a:solidFill>
                  <a:srgbClr val="152430"/>
                </a:solidFill>
                <a:latin typeface="Public Sans Light" panose="020B0604020202020204" charset="0"/>
                <a:cs typeface="Calibri" panose="020F0502020204030204" pitchFamily="34" charset="0"/>
              </a:rPr>
              <a:t>Newer treatment modalities (e.g. immunotherapy) have more complex survival effect than cytotoxic treatments</a:t>
            </a:r>
          </a:p>
          <a:p>
            <a:pPr marL="285750" lvl="1" indent="-285750">
              <a:spcBef>
                <a:spcPts val="10"/>
              </a:spcBef>
              <a:buClr>
                <a:srgbClr val="2EC99B"/>
              </a:buClr>
              <a:defRPr/>
            </a:pPr>
            <a:r>
              <a:rPr lang="en-GB" dirty="0">
                <a:solidFill>
                  <a:srgbClr val="152430"/>
                </a:solidFill>
                <a:latin typeface="Public Sans Light" panose="020B0604020202020204" charset="0"/>
                <a:cs typeface="Calibri" panose="020F0502020204030204" pitchFamily="34" charset="0"/>
              </a:rPr>
              <a:t>e.g. Delayed Effect, Diminishing Effect, Crossing Effect</a:t>
            </a:r>
          </a:p>
          <a:p>
            <a:pPr marL="0"/>
            <a:endParaRPr lang="en-US" sz="1800" dirty="0"/>
          </a:p>
          <a:p>
            <a:pPr marL="0"/>
            <a:r>
              <a:rPr lang="en-GB" sz="1800" dirty="0">
                <a:solidFill>
                  <a:srgbClr val="152430"/>
                </a:solidFill>
                <a:latin typeface="Public Sans Light" panose="020B0604020202020204" charset="0"/>
                <a:cs typeface="Calibri" panose="020F0502020204030204" pitchFamily="34" charset="0"/>
              </a:rPr>
              <a:t>Multiple statistical proposals to handle NPH survival</a:t>
            </a:r>
            <a:endParaRPr lang="en-US" sz="1800" dirty="0"/>
          </a:p>
          <a:p>
            <a:pPr marL="285750" lvl="1" indent="-285750">
              <a:spcBef>
                <a:spcPts val="10"/>
              </a:spcBef>
              <a:buClr>
                <a:srgbClr val="2EC99B"/>
              </a:buClr>
              <a:defRPr/>
            </a:pPr>
            <a:r>
              <a:rPr lang="en-US" dirty="0"/>
              <a:t>Methods ideally increase power, are robust to different NPH patterns and are inferentially meaningful (</a:t>
            </a:r>
            <a:r>
              <a:rPr lang="en-US" dirty="0" err="1"/>
              <a:t>estimand</a:t>
            </a:r>
            <a:r>
              <a:rPr lang="en-US" dirty="0"/>
              <a:t>)</a:t>
            </a:r>
          </a:p>
          <a:p>
            <a:pPr marL="285750" lvl="1" indent="-285750">
              <a:spcBef>
                <a:spcPts val="10"/>
              </a:spcBef>
              <a:buClr>
                <a:srgbClr val="2EC99B"/>
              </a:buClr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152430"/>
                </a:solidFill>
                <a:effectLst/>
                <a:uLnTx/>
                <a:uFillTx/>
                <a:latin typeface="Public Sans Light" panose="020B0604020202020204" charset="0"/>
                <a:cs typeface="Calibri" panose="020F0502020204030204" pitchFamily="34" charset="0"/>
                <a:sym typeface="Public Sans Light"/>
              </a:rPr>
              <a:t>Significant on-going debate between these methods due to trade-offs between these considerations</a:t>
            </a:r>
          </a:p>
          <a:p>
            <a:pPr marL="285750" lvl="1" indent="-285750">
              <a:spcBef>
                <a:spcPts val="10"/>
              </a:spcBef>
              <a:buClr>
                <a:srgbClr val="2EC99B"/>
              </a:buClr>
              <a:defRPr/>
            </a:pPr>
            <a:r>
              <a:rPr lang="en-GB" dirty="0">
                <a:solidFill>
                  <a:srgbClr val="152430"/>
                </a:solidFill>
                <a:latin typeface="Public Sans Light" panose="020B0604020202020204" charset="0"/>
                <a:cs typeface="Calibri" panose="020F0502020204030204" pitchFamily="34" charset="0"/>
              </a:rPr>
              <a:t>Still common to default to average hazard ratio (AHR) from log-rank/Cox model analysis</a:t>
            </a:r>
            <a:endParaRPr kumimoji="0" lang="en-GB" sz="1600" b="0" i="0" u="none" strike="noStrike" kern="0" cap="none" spc="0" normalizeH="0" baseline="0" noProof="0" dirty="0">
              <a:ln>
                <a:noFill/>
              </a:ln>
              <a:solidFill>
                <a:srgbClr val="152430"/>
              </a:solidFill>
              <a:effectLst/>
              <a:uLnTx/>
              <a:uFillTx/>
              <a:latin typeface="Public Sans Light" panose="020B0604020202020204" charset="0"/>
              <a:cs typeface="Calibri" panose="020F0502020204030204" pitchFamily="34" charset="0"/>
              <a:sym typeface="Public Sans Light"/>
            </a:endParaRPr>
          </a:p>
          <a:p>
            <a:pPr marL="0"/>
            <a:endParaRPr lang="en-US" sz="1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3E7EC7-B87D-18B2-F351-9BEDE8589C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76" r="3732"/>
          <a:stretch/>
        </p:blipFill>
        <p:spPr>
          <a:xfrm>
            <a:off x="6619130" y="1373614"/>
            <a:ext cx="4678252" cy="321805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A406E7E-1CF2-CB72-CDC0-BD874407F82E}"/>
              </a:ext>
            </a:extLst>
          </p:cNvPr>
          <p:cNvSpPr txBox="1"/>
          <p:nvPr/>
        </p:nvSpPr>
        <p:spPr>
          <a:xfrm>
            <a:off x="7895647" y="4618904"/>
            <a:ext cx="25560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Satrajit </a:t>
            </a:r>
            <a:r>
              <a:rPr kumimoji="0" lang="en-IE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Roychoudhury</a:t>
            </a:r>
            <a:r>
              <a:rPr kumimoji="0" lang="en-I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(2018)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91F996B-0F48-352A-0AEA-9ED06C9740F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7105" r="19654" b="36431"/>
          <a:stretch>
            <a:fillRect/>
          </a:stretch>
        </p:blipFill>
        <p:spPr>
          <a:xfrm>
            <a:off x="6408635" y="5031010"/>
            <a:ext cx="5160350" cy="79641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8314C44-3A83-F3F2-3F37-1548F194F42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33985"/>
          <a:stretch>
            <a:fillRect/>
          </a:stretch>
        </p:blipFill>
        <p:spPr>
          <a:xfrm>
            <a:off x="6608029" y="5819402"/>
            <a:ext cx="4960956" cy="71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8585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6">
          <a:extLst>
            <a:ext uri="{FF2B5EF4-FFF2-40B4-BE49-F238E27FC236}">
              <a16:creationId xmlns:a16="http://schemas.microsoft.com/office/drawing/2014/main" id="{7648E86A-D187-245E-28B0-9EA8B014C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7" name="Google Shape;2127;g2b148969348_0_114">
            <a:extLst>
              <a:ext uri="{FF2B5EF4-FFF2-40B4-BE49-F238E27FC236}">
                <a16:creationId xmlns:a16="http://schemas.microsoft.com/office/drawing/2014/main" id="{0D3FBFDB-8762-2984-C382-677E90CDCEE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12683" y="342902"/>
            <a:ext cx="11117263" cy="710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IE" dirty="0"/>
              <a:t>Non-Proportional Hazards Methods</a:t>
            </a:r>
          </a:p>
        </p:txBody>
      </p:sp>
      <p:graphicFrame>
        <p:nvGraphicFramePr>
          <p:cNvPr id="4" name="Google Shape;2239;g2b1c0db4310_0_57">
            <a:extLst>
              <a:ext uri="{FF2B5EF4-FFF2-40B4-BE49-F238E27FC236}">
                <a16:creationId xmlns:a16="http://schemas.microsoft.com/office/drawing/2014/main" id="{42EB818E-12EC-09F1-F517-B5E6D33BE1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11687114"/>
              </p:ext>
            </p:extLst>
          </p:nvPr>
        </p:nvGraphicFramePr>
        <p:xfrm>
          <a:off x="632298" y="1147866"/>
          <a:ext cx="10719881" cy="5367232"/>
        </p:xfrm>
        <a:graphic>
          <a:graphicData uri="http://schemas.openxmlformats.org/drawingml/2006/table">
            <a:tbl>
              <a:tblPr bandCol="1">
                <a:noFill/>
              </a:tblPr>
              <a:tblGrid>
                <a:gridCol w="21069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129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96466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000" b="1" u="none" strike="noStrike" cap="none" dirty="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Log-Rank/Cox Model</a:t>
                      </a:r>
                    </a:p>
                  </a:txBody>
                  <a:tcPr marL="91450" marR="91450" marT="91450" marB="914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62626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IE" sz="2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Equivalent to testing “Average Hazard Ratio” (weighted average proposals also exist) – similar results from univariate Cox model (which has additional flexibility)</a:t>
                      </a:r>
                    </a:p>
                  </a:txBody>
                  <a:tcPr marT="91440" marB="91440" anchor="ctr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6F2F6">
                        <a:alpha val="498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4608696"/>
                  </a:ext>
                </a:extLst>
              </a:tr>
              <a:tr h="843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000" b="1" u="none" strike="noStrike" cap="none" dirty="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Linear-Rank Tests</a:t>
                      </a:r>
                    </a:p>
                  </a:txBody>
                  <a:tcPr marL="91450" marR="91450" marT="91450" marB="914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62626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IE" sz="2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Gehan-Breslow-Wilcoxon, Tarone-Ware</a:t>
                      </a:r>
                      <a:r>
                        <a:rPr lang="en-IE" sz="2000" b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Fleming-Harrington, </a:t>
                      </a:r>
                      <a:r>
                        <a:rPr lang="en-IE" sz="2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Peto-Peto, Threshold Lag, Generalized Lag, Modestly Weighted Linear-Rank (MWLRT)</a:t>
                      </a:r>
                    </a:p>
                  </a:txBody>
                  <a:tcPr marT="91440" marB="91440" anchor="ctr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6F2F6">
                        <a:alpha val="498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9265517"/>
                  </a:ext>
                </a:extLst>
              </a:tr>
              <a:tr h="996466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000" b="1" u="none" strike="noStrike" cap="none" dirty="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Combination Tests</a:t>
                      </a:r>
                    </a:p>
                  </a:txBody>
                  <a:tcPr marL="91450" marR="91450" marT="91450" marB="914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62626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IE" sz="2000" b="0" kern="1200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Maximum Combination Test (</a:t>
                      </a:r>
                      <a:r>
                        <a:rPr lang="en-IE" sz="2000" b="0" kern="1200" noProof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MaxCombo</a:t>
                      </a:r>
                      <a:r>
                        <a:rPr lang="en-IE" sz="2000" b="0" kern="1200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 of multiple linear-rank tests, Cox Regression (for hypothesis test) and RMST (for inference) strategy</a:t>
                      </a:r>
                    </a:p>
                  </a:txBody>
                  <a:tcPr marT="91440" marB="91440" anchor="ctr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6F2F6">
                        <a:alpha val="498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5934276"/>
                  </a:ext>
                </a:extLst>
              </a:tr>
              <a:tr h="843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000" b="1" u="none" strike="noStrike" cap="none" dirty="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Survival Time</a:t>
                      </a:r>
                    </a:p>
                  </a:txBody>
                  <a:tcPr marL="91450" marR="91450" marT="91450" marB="914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62626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2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Milestone Survival Difference (via unweighted or weighted Kaplan-Meier), Restricted Mean Survival Time (RMST) Difference, Landmark Analysis</a:t>
                      </a:r>
                    </a:p>
                  </a:txBody>
                  <a:tcPr marT="91440" marB="91440" anchor="ctr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6F2F6">
                        <a:alpha val="498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8775308"/>
                  </a:ext>
                </a:extLst>
              </a:tr>
              <a:tr h="843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000" b="1" u="none" strike="noStrike" cap="none" dirty="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Modelling</a:t>
                      </a:r>
                    </a:p>
                  </a:txBody>
                  <a:tcPr marL="91450" marR="91450" marT="91450" marB="914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62626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IE" sz="2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Time-Varying Coefficient Models (e.g. Cox Change-point, Splines), Accelerated Failure Time Models, Relative Time, Frailty Models, Piecewise Parametric</a:t>
                      </a:r>
                    </a:p>
                  </a:txBody>
                  <a:tcPr marT="91440" marB="91440" anchor="ctr">
                    <a:lnL w="381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6F2F6">
                        <a:alpha val="498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3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000" b="1" u="none" strike="noStrike" cap="none" dirty="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Other</a:t>
                      </a:r>
                    </a:p>
                  </a:txBody>
                  <a:tcPr marL="91450" marR="91450" marT="91450" marB="9145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62626">
                        <a:alpha val="4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IE" sz="2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Additional tests (</a:t>
                      </a:r>
                      <a:r>
                        <a:rPr lang="en-IE" sz="2000" b="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Gorfine</a:t>
                      </a:r>
                      <a:r>
                        <a:rPr lang="en-IE" sz="2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adjusted K-S, log(OR), Responder Analysis, Machine Learning </a:t>
                      </a:r>
                    </a:p>
                  </a:txBody>
                  <a:tcPr marT="91440" marB="91440" anchor="ctr">
                    <a:lnL w="381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6F2F6">
                        <a:alpha val="498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84641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AF8F5-3A13-9B9C-8988-3A7548847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452AC-3678-221C-D3B0-14973279C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015" y="327950"/>
            <a:ext cx="11117263" cy="710648"/>
          </a:xfrm>
        </p:spPr>
        <p:txBody>
          <a:bodyPr/>
          <a:lstStyle/>
          <a:p>
            <a:r>
              <a:rPr lang="en-US" dirty="0"/>
              <a:t>Maximum Combination (</a:t>
            </a:r>
            <a:r>
              <a:rPr lang="en-US" dirty="0" err="1"/>
              <a:t>MaxCombo</a:t>
            </a:r>
            <a:r>
              <a:rPr lang="en-US" dirty="0"/>
              <a:t>) 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DC41FC-9AFE-8161-CA91-F6E5B3A468B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23015" y="1301809"/>
            <a:ext cx="5817114" cy="4953074"/>
          </a:xfrm>
        </p:spPr>
        <p:txBody>
          <a:bodyPr/>
          <a:lstStyle/>
          <a:p>
            <a:pPr marL="0">
              <a:spcBef>
                <a:spcPts val="10"/>
              </a:spcBef>
            </a:pPr>
            <a:r>
              <a:rPr lang="en-IE" sz="1800" dirty="0"/>
              <a:t>Maximum Combination (</a:t>
            </a:r>
            <a:r>
              <a:rPr lang="en-IE" sz="1800" dirty="0" err="1"/>
              <a:t>MaxCombo</a:t>
            </a:r>
            <a:r>
              <a:rPr lang="en-IE" sz="1800" dirty="0"/>
              <a:t>) tests multiple weighted linear-rank tests simultaneously</a:t>
            </a:r>
            <a:endParaRPr lang="en-US" sz="1800" dirty="0"/>
          </a:p>
          <a:p>
            <a:pPr marL="285750" lvl="1" indent="-285750">
              <a:spcBef>
                <a:spcPts val="10"/>
              </a:spcBef>
              <a:buClr>
                <a:srgbClr val="2EC99B"/>
              </a:buClr>
              <a:defRPr/>
            </a:pPr>
            <a:r>
              <a:rPr lang="en-GB" dirty="0">
                <a:solidFill>
                  <a:srgbClr val="152430"/>
                </a:solidFill>
                <a:latin typeface="Public Sans Light" panose="020B0604020202020204" charset="0"/>
                <a:cs typeface="Calibri" panose="020F0502020204030204" pitchFamily="34" charset="0"/>
              </a:rPr>
              <a:t>2-4 tests: Log-Rank, Fleming-Harrington (FH) popular</a:t>
            </a:r>
          </a:p>
          <a:p>
            <a:pPr marL="285750" lvl="1" indent="-285750">
              <a:spcBef>
                <a:spcPts val="10"/>
              </a:spcBef>
              <a:buClr>
                <a:srgbClr val="2EC99B"/>
              </a:buClr>
              <a:defRPr/>
            </a:pPr>
            <a:r>
              <a:rPr lang="en-GB" dirty="0">
                <a:solidFill>
                  <a:srgbClr val="152430"/>
                </a:solidFill>
                <a:latin typeface="Public Sans Light" panose="020B0604020202020204" charset="0"/>
                <a:cs typeface="Calibri" panose="020F0502020204030204" pitchFamily="34" charset="0"/>
              </a:rPr>
              <a:t>Weighted linear-rank tests weigh events differently depending on when event occurred in study </a:t>
            </a:r>
          </a:p>
          <a:p>
            <a:pPr marL="742950" lvl="2" indent="-285750">
              <a:spcBef>
                <a:spcPts val="10"/>
              </a:spcBef>
              <a:buClr>
                <a:srgbClr val="2EC99B"/>
              </a:buClr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srgbClr val="152430"/>
                </a:solidFill>
                <a:latin typeface="Public Sans Light" panose="020B0604020202020204" charset="0"/>
                <a:cs typeface="Calibri" panose="020F0502020204030204" pitchFamily="34" charset="0"/>
              </a:rPr>
              <a:t>e.g. FH(0,1) weighs later events higher, FH(1,0) earlier E higher </a:t>
            </a:r>
          </a:p>
          <a:p>
            <a:pPr marL="0"/>
            <a:endParaRPr lang="en-US" sz="1800" b="1" dirty="0"/>
          </a:p>
          <a:p>
            <a:pPr marL="0"/>
            <a:r>
              <a:rPr lang="en-US" sz="1800" dirty="0" err="1"/>
              <a:t>MaxCombo</a:t>
            </a:r>
            <a:r>
              <a:rPr lang="en-US" sz="1800" dirty="0"/>
              <a:t> has Type I error control under general null hypothesis (equal curves) but issues w/ “strong null”</a:t>
            </a:r>
          </a:p>
          <a:p>
            <a:pPr marL="285750" lvl="1" indent="-285750">
              <a:spcBef>
                <a:spcPts val="10"/>
              </a:spcBef>
              <a:buClr>
                <a:srgbClr val="2EC99B"/>
              </a:buClr>
              <a:defRPr/>
            </a:pPr>
            <a:r>
              <a:rPr lang="en-GB" dirty="0">
                <a:solidFill>
                  <a:srgbClr val="152430"/>
                </a:solidFill>
                <a:latin typeface="Public Sans Light" panose="020B0604020202020204" charset="0"/>
                <a:cs typeface="Calibri" panose="020F0502020204030204" pitchFamily="34" charset="0"/>
              </a:rPr>
              <a:t>Critics (</a:t>
            </a:r>
            <a:r>
              <a:rPr lang="en-GB" dirty="0" err="1">
                <a:solidFill>
                  <a:srgbClr val="152430"/>
                </a:solidFill>
                <a:latin typeface="Public Sans Light" panose="020B0604020202020204" charset="0"/>
                <a:cs typeface="Calibri" panose="020F0502020204030204" pitchFamily="34" charset="0"/>
              </a:rPr>
              <a:t>Friedlin</a:t>
            </a:r>
            <a:r>
              <a:rPr lang="en-GB" dirty="0">
                <a:solidFill>
                  <a:srgbClr val="152430"/>
                </a:solidFill>
                <a:latin typeface="Public Sans Light" panose="020B0604020202020204" charset="0"/>
                <a:cs typeface="Calibri" panose="020F0502020204030204" pitchFamily="34" charset="0"/>
              </a:rPr>
              <a:t> &amp; Korn, </a:t>
            </a:r>
            <a:r>
              <a:rPr lang="en-GB" dirty="0" err="1">
                <a:solidFill>
                  <a:srgbClr val="152430"/>
                </a:solidFill>
                <a:latin typeface="Public Sans Light" panose="020B0604020202020204" charset="0"/>
                <a:cs typeface="Calibri" panose="020F0502020204030204" pitchFamily="34" charset="0"/>
              </a:rPr>
              <a:t>Magirr</a:t>
            </a:r>
            <a:r>
              <a:rPr lang="en-GB" dirty="0">
                <a:solidFill>
                  <a:srgbClr val="152430"/>
                </a:solidFill>
                <a:latin typeface="Public Sans Light" panose="020B0604020202020204" charset="0"/>
                <a:cs typeface="Calibri" panose="020F0502020204030204" pitchFamily="34" charset="0"/>
              </a:rPr>
              <a:t>) show can reject null even when experimental always worse than control (early harm)</a:t>
            </a:r>
          </a:p>
          <a:p>
            <a:pPr marL="0"/>
            <a:endParaRPr lang="en-US" sz="1800" dirty="0"/>
          </a:p>
          <a:p>
            <a:pPr marL="0"/>
            <a:r>
              <a:rPr lang="en-IE" sz="1800" dirty="0">
                <a:solidFill>
                  <a:srgbClr val="152430"/>
                </a:solidFill>
                <a:latin typeface="Public Sans Light" panose="020B0604020202020204" charset="0"/>
                <a:cs typeface="Calibri" panose="020F0502020204030204" pitchFamily="34" charset="0"/>
              </a:rPr>
              <a:t>Proposals/alternatives proposed that downweigh early events less aggressively &amp; resolve “strong null” issue</a:t>
            </a:r>
            <a:endParaRPr lang="en-US" sz="1800" dirty="0"/>
          </a:p>
          <a:p>
            <a:pPr marL="285750" lvl="1" indent="-285750">
              <a:spcBef>
                <a:spcPts val="10"/>
              </a:spcBef>
              <a:buClr>
                <a:srgbClr val="2EC99B"/>
              </a:buClr>
              <a:defRPr/>
            </a:pPr>
            <a:r>
              <a:rPr lang="en-US" dirty="0"/>
              <a:t>Reduce FH weights from 1 to 0.5 in standard </a:t>
            </a:r>
            <a:r>
              <a:rPr lang="en-US" dirty="0" err="1"/>
              <a:t>MaxCombo</a:t>
            </a:r>
            <a:endParaRPr lang="en-US" sz="1800" dirty="0"/>
          </a:p>
          <a:p>
            <a:pPr marL="285750" lvl="1" indent="-285750">
              <a:spcBef>
                <a:spcPts val="10"/>
              </a:spcBef>
              <a:buClr>
                <a:srgbClr val="2EC99B"/>
              </a:buClr>
              <a:defRPr/>
            </a:pPr>
            <a:r>
              <a:rPr lang="en-US" dirty="0"/>
              <a:t>Modestly Weighted Log-Rank Test (MWLRT) and Robust MWLRT from </a:t>
            </a:r>
            <a:r>
              <a:rPr lang="en-US" dirty="0" err="1"/>
              <a:t>Magirr</a:t>
            </a:r>
            <a:r>
              <a:rPr lang="en-US" dirty="0"/>
              <a:t> (</a:t>
            </a:r>
            <a:r>
              <a:rPr lang="en-US" dirty="0" err="1"/>
              <a:t>MaxCombo</a:t>
            </a:r>
            <a:r>
              <a:rPr lang="en-US" dirty="0"/>
              <a:t> of MWLRT + Log-Rank)</a:t>
            </a:r>
            <a:endParaRPr lang="en-US" sz="1400" dirty="0"/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743D9EE7-B172-19E5-E396-4EE98E897E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167312"/>
              </p:ext>
            </p:extLst>
          </p:nvPr>
        </p:nvGraphicFramePr>
        <p:xfrm>
          <a:off x="6705599" y="2192594"/>
          <a:ext cx="4699819" cy="420165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438401">
                  <a:extLst>
                    <a:ext uri="{9D8B030D-6E8A-4147-A177-3AD203B41FA5}">
                      <a16:colId xmlns:a16="http://schemas.microsoft.com/office/drawing/2014/main" val="1954753644"/>
                    </a:ext>
                  </a:extLst>
                </a:gridCol>
                <a:gridCol w="2261418">
                  <a:extLst>
                    <a:ext uri="{9D8B030D-6E8A-4147-A177-3AD203B41FA5}">
                      <a16:colId xmlns:a16="http://schemas.microsoft.com/office/drawing/2014/main" val="1875939613"/>
                    </a:ext>
                  </a:extLst>
                </a:gridCol>
              </a:tblGrid>
              <a:tr h="403598">
                <a:tc>
                  <a:txBody>
                    <a:bodyPr/>
                    <a:lstStyle/>
                    <a:p>
                      <a:pPr algn="l"/>
                      <a:r>
                        <a:rPr lang="en-IE" sz="1800" b="1" dirty="0">
                          <a:solidFill>
                            <a:schemeClr val="bg1"/>
                          </a:solidFill>
                        </a:rPr>
                        <a:t>Tests*</a:t>
                      </a:r>
                    </a:p>
                  </a:txBody>
                  <a:tcPr marT="91440" marB="91440" anchor="ctr"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IE" sz="1800" b="1" dirty="0">
                          <a:solidFill>
                            <a:schemeClr val="bg1"/>
                          </a:solidFill>
                        </a:rPr>
                        <a:t>Proposal</a:t>
                      </a:r>
                    </a:p>
                  </a:txBody>
                  <a:tcPr marT="91440" marB="91440" anchor="ctr"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9173196"/>
                  </a:ext>
                </a:extLst>
              </a:tr>
              <a:tr h="502156">
                <a:tc>
                  <a:txBody>
                    <a:bodyPr/>
                    <a:lstStyle/>
                    <a:p>
                      <a:pPr algn="l"/>
                      <a:r>
                        <a:rPr lang="en-IE" sz="1800" b="0" dirty="0">
                          <a:solidFill>
                            <a:schemeClr val="tx1"/>
                          </a:solidFill>
                        </a:rPr>
                        <a:t>FH(0,1; 1,0)</a:t>
                      </a:r>
                    </a:p>
                  </a:txBody>
                  <a:tcPr marT="91440" marB="91440" anchor="ctr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IE" sz="1800" b="0" dirty="0">
                          <a:solidFill>
                            <a:schemeClr val="tx1"/>
                          </a:solidFill>
                        </a:rPr>
                        <a:t>Lee</a:t>
                      </a:r>
                    </a:p>
                  </a:txBody>
                  <a:tcPr marT="91440" marB="91440" anchor="ctr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3742925"/>
                  </a:ext>
                </a:extLst>
              </a:tr>
              <a:tr h="502156">
                <a:tc>
                  <a:txBody>
                    <a:bodyPr/>
                    <a:lstStyle/>
                    <a:p>
                      <a:pPr algn="l"/>
                      <a:r>
                        <a:rPr lang="en-IE" sz="1800" b="0" dirty="0">
                          <a:solidFill>
                            <a:schemeClr val="tx1"/>
                          </a:solidFill>
                        </a:rPr>
                        <a:t>FH(0,0**; 0,1; 1,0)</a:t>
                      </a:r>
                    </a:p>
                  </a:txBody>
                  <a:tcPr marT="91440" marB="91440" anchor="ctr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E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Karrison</a:t>
                      </a:r>
                      <a:r>
                        <a:rPr kumimoji="0" lang="en-IE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en-I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T="91440" marB="91440" anchor="ctr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7713393"/>
                  </a:ext>
                </a:extLst>
              </a:tr>
              <a:tr h="502156">
                <a:tc>
                  <a:txBody>
                    <a:bodyPr/>
                    <a:lstStyle/>
                    <a:p>
                      <a:pPr algn="l"/>
                      <a:r>
                        <a:rPr lang="en-IE" sz="1800" b="0" dirty="0">
                          <a:solidFill>
                            <a:schemeClr val="tx1"/>
                          </a:solidFill>
                        </a:rPr>
                        <a:t>FH(0,0; 0,1; 1,0; 1,1)</a:t>
                      </a:r>
                    </a:p>
                  </a:txBody>
                  <a:tcPr marT="91440" marB="91440" anchor="ctr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IE" sz="1800" b="0" dirty="0">
                          <a:solidFill>
                            <a:schemeClr val="tx1"/>
                          </a:solidFill>
                        </a:rPr>
                        <a:t>Lin et al</a:t>
                      </a:r>
                    </a:p>
                  </a:txBody>
                  <a:tcPr marT="91440" marB="91440" anchor="ctr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3370419"/>
                  </a:ext>
                </a:extLst>
              </a:tr>
              <a:tr h="645757">
                <a:tc>
                  <a:txBody>
                    <a:bodyPr/>
                    <a:lstStyle/>
                    <a:p>
                      <a:pPr algn="l"/>
                      <a:r>
                        <a:rPr lang="en-IE" sz="1800" b="0" dirty="0">
                          <a:solidFill>
                            <a:schemeClr val="tx1"/>
                          </a:solidFill>
                        </a:rPr>
                        <a:t>FH(0,0; 0,0.5; 0.5,0; 0.5,0.5)</a:t>
                      </a:r>
                    </a:p>
                  </a:txBody>
                  <a:tcPr marT="91440" marB="91440" anchor="ctr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IE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Roychoudhury et al</a:t>
                      </a:r>
                      <a:endParaRPr lang="en-IE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91440" marB="91440" anchor="ctr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0420033"/>
                  </a:ext>
                </a:extLst>
              </a:tr>
              <a:tr h="502156">
                <a:tc>
                  <a:txBody>
                    <a:bodyPr/>
                    <a:lstStyle/>
                    <a:p>
                      <a:pPr algn="l"/>
                      <a:r>
                        <a:rPr lang="en-IE" sz="1800" b="0" dirty="0">
                          <a:solidFill>
                            <a:schemeClr val="tx1"/>
                          </a:solidFill>
                        </a:rPr>
                        <a:t>FH(0,0; 0,0.5)</a:t>
                      </a:r>
                    </a:p>
                  </a:txBody>
                  <a:tcPr marT="91440" marB="91440" anchor="ctr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IE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Mukhopadhyay et al</a:t>
                      </a:r>
                      <a:endParaRPr lang="en-IE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91440" marB="91440" anchor="ctr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8233756"/>
                  </a:ext>
                </a:extLst>
              </a:tr>
              <a:tr h="5021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800" b="0" dirty="0">
                          <a:solidFill>
                            <a:schemeClr val="tx1"/>
                          </a:solidFill>
                        </a:rPr>
                        <a:t>FH0,0; 0,0.5; 0.5,0)</a:t>
                      </a:r>
                    </a:p>
                  </a:txBody>
                  <a:tcPr marT="91440" marB="91440" anchor="ctr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IE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Mukhopadhyay et al</a:t>
                      </a:r>
                      <a:endParaRPr lang="en-IE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T="91440" marB="91440" anchor="ctr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2749053"/>
                  </a:ext>
                </a:extLst>
              </a:tr>
              <a:tr h="5021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800" b="0" dirty="0">
                          <a:solidFill>
                            <a:schemeClr val="tx1"/>
                          </a:solidFill>
                        </a:rPr>
                        <a:t>FH(0,0); MWLRT</a:t>
                      </a:r>
                    </a:p>
                  </a:txBody>
                  <a:tcPr marT="91440" marB="91440" anchor="ctr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IE" sz="1800" b="0" dirty="0" err="1">
                          <a:solidFill>
                            <a:schemeClr val="tx1"/>
                          </a:solidFill>
                        </a:rPr>
                        <a:t>Magirr</a:t>
                      </a:r>
                      <a:r>
                        <a:rPr lang="en-IE" sz="1800" b="0" dirty="0">
                          <a:solidFill>
                            <a:schemeClr val="tx1"/>
                          </a:solidFill>
                        </a:rPr>
                        <a:t> and Öhrn</a:t>
                      </a:r>
                    </a:p>
                  </a:txBody>
                  <a:tcPr marT="91440" marB="91440" anchor="ctr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9647713"/>
                  </a:ext>
                </a:extLst>
              </a:tr>
            </a:tbl>
          </a:graphicData>
        </a:graphic>
      </p:graphicFrame>
      <p:pic>
        <p:nvPicPr>
          <p:cNvPr id="21" name="Picture 20">
            <a:extLst>
              <a:ext uri="{FF2B5EF4-FFF2-40B4-BE49-F238E27FC236}">
                <a16:creationId xmlns:a16="http://schemas.microsoft.com/office/drawing/2014/main" id="{DBF3DAD2-D7B2-6A40-9DC0-88EE0D8C10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0282" y="1301809"/>
            <a:ext cx="3253854" cy="77086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BAB9FBF-8B1B-1289-0B2B-4E4749A5066E}"/>
              </a:ext>
            </a:extLst>
          </p:cNvPr>
          <p:cNvSpPr txBox="1"/>
          <p:nvPr/>
        </p:nvSpPr>
        <p:spPr>
          <a:xfrm>
            <a:off x="6705599" y="6489289"/>
            <a:ext cx="46998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dirty="0"/>
              <a:t>*FH = Fleming-Harrington, **FM(0,0) = Log-Rank Test</a:t>
            </a:r>
          </a:p>
        </p:txBody>
      </p:sp>
    </p:spTree>
    <p:extLst>
      <p:ext uri="{BB962C8B-B14F-4D97-AF65-F5344CB8AC3E}">
        <p14:creationId xmlns:p14="http://schemas.microsoft.com/office/powerpoint/2010/main" val="31690353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4">
          <a:extLst>
            <a:ext uri="{FF2B5EF4-FFF2-40B4-BE49-F238E27FC236}">
              <a16:creationId xmlns:a16="http://schemas.microsoft.com/office/drawing/2014/main" id="{E4729D4A-BD2E-0835-7FF9-79B9AF0BD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5" name="Google Shape;2145;g2b148969348_0_187">
            <a:extLst>
              <a:ext uri="{FF2B5EF4-FFF2-40B4-BE49-F238E27FC236}">
                <a16:creationId xmlns:a16="http://schemas.microsoft.com/office/drawing/2014/main" id="{DB32951D-3669-C7B0-C834-725B71AD38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5395" y="277379"/>
            <a:ext cx="11117400" cy="7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IE" dirty="0" err="1"/>
              <a:t>MaxCombo</a:t>
            </a:r>
            <a:r>
              <a:rPr lang="en-IE" dirty="0"/>
              <a:t> Example</a:t>
            </a:r>
            <a:endParaRPr dirty="0"/>
          </a:p>
        </p:txBody>
      </p:sp>
      <p:sp>
        <p:nvSpPr>
          <p:cNvPr id="2146" name="Google Shape;2146;g2b148969348_0_187">
            <a:extLst>
              <a:ext uri="{FF2B5EF4-FFF2-40B4-BE49-F238E27FC236}">
                <a16:creationId xmlns:a16="http://schemas.microsoft.com/office/drawing/2014/main" id="{F624CE2C-5E00-E37B-AE10-532D7D384E5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95008" y="1334695"/>
            <a:ext cx="5281585" cy="4963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rgbClr val="37C2D6"/>
              </a:buClr>
              <a:buSzTx/>
              <a:defRPr/>
            </a:pPr>
            <a:r>
              <a:rPr lang="en-IE" sz="2000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“We will assume 15 months of constant enrollment, a constant dropout rate of 0.001 per month, control group observations follow an exponential survival distribution with a median of 8 months. After careful elicitation of all available evidence, we assume a possible delayed treatment effect scenario (alternative hypothesis): no treatment effect for 6 months (HR = 1), followed by a large treatment effect (HR = 0.56) thereafter. As this is a confirmatory trial for potential regulatory submission, strict control of 2.5% Type I error is required, and those investing in the study wish to ensure 90% power under this NPH scenario … This calculation includes … trial duration of 32 months … Therefore, the </a:t>
            </a:r>
            <a:r>
              <a:rPr lang="en-IE" sz="2000" b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initial sample size of the trial is 442 with a target accrual of 360 events”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147" name="Google Shape;2147;g2b148969348_0_187">
            <a:extLst>
              <a:ext uri="{FF2B5EF4-FFF2-40B4-BE49-F238E27FC236}">
                <a16:creationId xmlns:a16="http://schemas.microsoft.com/office/drawing/2014/main" id="{BD63F712-0938-FBC5-D427-41230C5A14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36726790"/>
              </p:ext>
            </p:extLst>
          </p:nvPr>
        </p:nvGraphicFramePr>
        <p:xfrm>
          <a:off x="6015148" y="2566849"/>
          <a:ext cx="5346756" cy="3933387"/>
        </p:xfrm>
        <a:graphic>
          <a:graphicData uri="http://schemas.openxmlformats.org/drawingml/2006/table">
            <a:tbl>
              <a:tblPr firstRow="1">
                <a:noFill/>
              </a:tblPr>
              <a:tblGrid>
                <a:gridCol w="40727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40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704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000" b="1" u="none" strike="noStrike" cap="none" dirty="0">
                          <a:solidFill>
                            <a:schemeClr val="bg1"/>
                          </a:solidFill>
                        </a:rPr>
                        <a:t>Parameter</a:t>
                      </a:r>
                      <a:endParaRPr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1450" marR="91450" marT="45725" marB="45725" anchor="ctr">
                    <a:lnR w="12700" cap="flat" cmpd="sng">
                      <a:solidFill>
                        <a:srgbClr val="37C2D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E" sz="2000" b="1" u="none" strike="noStrike" cap="none" dirty="0">
                          <a:solidFill>
                            <a:schemeClr val="bg1"/>
                          </a:solidFill>
                        </a:rPr>
                        <a:t>Value</a:t>
                      </a:r>
                      <a:endParaRPr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37C2D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7043">
                <a:tc>
                  <a:txBody>
                    <a:bodyPr/>
                    <a:lstStyle/>
                    <a:p>
                      <a:r>
                        <a:rPr lang="en-IE" sz="2000" dirty="0"/>
                        <a:t>Significance</a:t>
                      </a:r>
                      <a:r>
                        <a:rPr lang="en-IE" sz="2000" baseline="0" dirty="0"/>
                        <a:t> Level (1-Sided)</a:t>
                      </a:r>
                      <a:endParaRPr lang="en-IE" sz="2000" dirty="0"/>
                    </a:p>
                  </a:txBody>
                  <a:tcPr>
                    <a:lnR w="12700" cap="flat" cmpd="sng">
                      <a:solidFill>
                        <a:srgbClr val="37C2D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E" sz="2000" dirty="0"/>
                        <a:t>0.025</a:t>
                      </a:r>
                    </a:p>
                  </a:txBody>
                  <a:tcPr>
                    <a:lnL w="12700" cap="flat" cmpd="sng">
                      <a:solidFill>
                        <a:srgbClr val="37C2D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7043">
                <a:tc>
                  <a:txBody>
                    <a:bodyPr/>
                    <a:lstStyle/>
                    <a:p>
                      <a:r>
                        <a:rPr lang="en-IE" sz="2000" dirty="0"/>
                        <a:t>Control Median Survival (months)</a:t>
                      </a:r>
                    </a:p>
                  </a:txBody>
                  <a:tcPr>
                    <a:lnR w="12700" cap="flat" cmpd="sng">
                      <a:solidFill>
                        <a:srgbClr val="37C2D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E" sz="2000" dirty="0"/>
                        <a:t>8</a:t>
                      </a:r>
                    </a:p>
                  </a:txBody>
                  <a:tcPr>
                    <a:lnL w="12700" cap="flat" cmpd="sng">
                      <a:solidFill>
                        <a:srgbClr val="37C2D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704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2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Delayed Effect (Months, HR = 1)</a:t>
                      </a:r>
                      <a:endParaRPr lang="en-IE" sz="2000" b="0" i="0" kern="1200" baseline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>
                      <a:solidFill>
                        <a:srgbClr val="37C2D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E" sz="2000" dirty="0"/>
                        <a:t>6</a:t>
                      </a:r>
                    </a:p>
                  </a:txBody>
                  <a:tcPr>
                    <a:lnL w="12700" cap="flat" cmpd="sng">
                      <a:solidFill>
                        <a:srgbClr val="37C2D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7043">
                <a:tc>
                  <a:txBody>
                    <a:bodyPr/>
                    <a:lstStyle/>
                    <a:p>
                      <a:r>
                        <a:rPr lang="en-IE" sz="2000" dirty="0"/>
                        <a:t>Hazard</a:t>
                      </a:r>
                      <a:r>
                        <a:rPr lang="en-IE" sz="2000" baseline="0" dirty="0"/>
                        <a:t> Ratio (Post DE)</a:t>
                      </a:r>
                      <a:endParaRPr lang="en-IE" sz="2000" dirty="0"/>
                    </a:p>
                  </a:txBody>
                  <a:tcPr>
                    <a:lnR w="12700" cap="flat" cmpd="sng">
                      <a:solidFill>
                        <a:srgbClr val="37C2D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E" sz="2000" dirty="0"/>
                        <a:t>0.56</a:t>
                      </a:r>
                    </a:p>
                  </a:txBody>
                  <a:tcPr>
                    <a:lnL w="12700" cap="flat" cmpd="sng">
                      <a:solidFill>
                        <a:srgbClr val="37C2D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7043">
                <a:tc>
                  <a:txBody>
                    <a:bodyPr/>
                    <a:lstStyle/>
                    <a:p>
                      <a:r>
                        <a:rPr lang="en-IE" sz="2000" dirty="0"/>
                        <a:t>Accrual Period (Months)</a:t>
                      </a:r>
                    </a:p>
                  </a:txBody>
                  <a:tcPr>
                    <a:lnR w="12700" cap="flat" cmpd="sng">
                      <a:solidFill>
                        <a:srgbClr val="37C2D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E" sz="2000" dirty="0"/>
                        <a:t>15</a:t>
                      </a:r>
                    </a:p>
                  </a:txBody>
                  <a:tcPr>
                    <a:lnL w="12700" cap="flat" cmpd="sng">
                      <a:solidFill>
                        <a:srgbClr val="37C2D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7043">
                <a:tc>
                  <a:txBody>
                    <a:bodyPr/>
                    <a:lstStyle/>
                    <a:p>
                      <a:r>
                        <a:rPr lang="en-IE" sz="2000" dirty="0"/>
                        <a:t>Maximum Follow-up</a:t>
                      </a:r>
                    </a:p>
                  </a:txBody>
                  <a:tcPr>
                    <a:lnR w="12700" cap="flat" cmpd="sng" algn="ctr">
                      <a:solidFill>
                        <a:srgbClr val="37C2D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E" sz="2000" dirty="0"/>
                        <a:t>32</a:t>
                      </a:r>
                    </a:p>
                  </a:txBody>
                  <a:tcPr>
                    <a:lnL w="12700" cap="flat" cmpd="sng" algn="ctr">
                      <a:solidFill>
                        <a:srgbClr val="37C2D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6674808"/>
                  </a:ext>
                </a:extLst>
              </a:tr>
              <a:tr h="437043">
                <a:tc>
                  <a:txBody>
                    <a:bodyPr/>
                    <a:lstStyle/>
                    <a:p>
                      <a:r>
                        <a:rPr lang="en-IE" sz="2000" dirty="0"/>
                        <a:t>Dropout (per month)</a:t>
                      </a:r>
                    </a:p>
                  </a:txBody>
                  <a:tcPr>
                    <a:lnR w="12700" cap="flat" cmpd="sng" algn="ctr">
                      <a:solidFill>
                        <a:srgbClr val="37C2D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E" sz="2000" dirty="0"/>
                        <a:t>0.001</a:t>
                      </a:r>
                    </a:p>
                  </a:txBody>
                  <a:tcPr>
                    <a:lnL w="12700" cap="flat" cmpd="sng" algn="ctr">
                      <a:solidFill>
                        <a:srgbClr val="37C2D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039119"/>
                  </a:ext>
                </a:extLst>
              </a:tr>
              <a:tr h="437043">
                <a:tc>
                  <a:txBody>
                    <a:bodyPr/>
                    <a:lstStyle/>
                    <a:p>
                      <a:r>
                        <a:rPr lang="en-IE" sz="2000" dirty="0"/>
                        <a:t>Power (%)</a:t>
                      </a:r>
                    </a:p>
                  </a:txBody>
                  <a:tcPr>
                    <a:lnR w="12700" cap="flat" cmpd="sng" algn="ctr">
                      <a:solidFill>
                        <a:srgbClr val="37C2D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E" sz="2000" dirty="0"/>
                        <a:t>90%</a:t>
                      </a:r>
                    </a:p>
                  </a:txBody>
                  <a:tcPr>
                    <a:lnL w="12700" cap="flat" cmpd="sng" algn="ctr">
                      <a:solidFill>
                        <a:srgbClr val="37C2D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7082518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CC591FC6-BBBF-C5B5-E7F1-79A407D0BE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5524" y="1334695"/>
            <a:ext cx="4706004" cy="1086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7044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5" name="Google Shape;2145;p25"/>
          <p:cNvSpPr txBox="1">
            <a:spLocks noGrp="1"/>
          </p:cNvSpPr>
          <p:nvPr>
            <p:ph type="body" idx="1"/>
          </p:nvPr>
        </p:nvSpPr>
        <p:spPr>
          <a:xfrm>
            <a:off x="197732" y="2735629"/>
            <a:ext cx="3923905" cy="508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Public Sans SemiBold"/>
              <a:buNone/>
            </a:pPr>
            <a:r>
              <a:rPr lang="en-IE" sz="3600" dirty="0"/>
              <a:t>Part 3</a:t>
            </a:r>
            <a:endParaRPr dirty="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Public Sans SemiBold"/>
              <a:buNone/>
            </a:pPr>
            <a:endParaRPr sz="3600" dirty="0"/>
          </a:p>
        </p:txBody>
      </p:sp>
      <p:sp>
        <p:nvSpPr>
          <p:cNvPr id="2146" name="Google Shape;2146;p25"/>
          <p:cNvSpPr txBox="1">
            <a:spLocks noGrp="1"/>
          </p:cNvSpPr>
          <p:nvPr>
            <p:ph type="title" idx="4294967295"/>
          </p:nvPr>
        </p:nvSpPr>
        <p:spPr>
          <a:xfrm>
            <a:off x="397525" y="3613639"/>
            <a:ext cx="9096375" cy="66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b" anchorCtr="0">
            <a:normAutofit fontScale="9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ublic Sans SemiBold"/>
              <a:buNone/>
            </a:pPr>
            <a:r>
              <a:rPr lang="en-IE" sz="3600" dirty="0">
                <a:solidFill>
                  <a:schemeClr val="accent2"/>
                </a:solidFill>
              </a:rPr>
              <a:t>Survival Analysis </a:t>
            </a:r>
            <a:br>
              <a:rPr lang="en-IE" sz="3600" dirty="0">
                <a:solidFill>
                  <a:schemeClr val="accent2"/>
                </a:solidFill>
              </a:rPr>
            </a:br>
            <a:r>
              <a:rPr lang="en-IE" sz="3600" dirty="0">
                <a:solidFill>
                  <a:schemeClr val="accent2"/>
                </a:solidFill>
              </a:rPr>
              <a:t>Adaptive Designs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416738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6">
          <a:extLst>
            <a:ext uri="{FF2B5EF4-FFF2-40B4-BE49-F238E27FC236}">
              <a16:creationId xmlns:a16="http://schemas.microsoft.com/office/drawing/2014/main" id="{61D2A88E-4FE9-1C78-4FC8-C84CAF0D0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7" name="Google Shape;2127;g2b148969348_0_114">
            <a:extLst>
              <a:ext uri="{FF2B5EF4-FFF2-40B4-BE49-F238E27FC236}">
                <a16:creationId xmlns:a16="http://schemas.microsoft.com/office/drawing/2014/main" id="{F169ED10-E458-D396-A7AB-CFFA845A17B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297" y="342900"/>
            <a:ext cx="11117263" cy="710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IE" dirty="0"/>
              <a:t>Adaptive Survival Analysis Trials</a:t>
            </a:r>
            <a:endParaRPr dirty="0"/>
          </a:p>
        </p:txBody>
      </p:sp>
      <p:sp>
        <p:nvSpPr>
          <p:cNvPr id="2128" name="Google Shape;2128;g2b148969348_0_114">
            <a:extLst>
              <a:ext uri="{FF2B5EF4-FFF2-40B4-BE49-F238E27FC236}">
                <a16:creationId xmlns:a16="http://schemas.microsoft.com/office/drawing/2014/main" id="{07959E9F-008B-3888-7AB0-5678E617A3E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32297" y="1355651"/>
            <a:ext cx="10719881" cy="4953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-76200">
              <a:lnSpc>
                <a:spcPct val="100000"/>
              </a:lnSpc>
              <a:buSzPts val="2400"/>
            </a:pPr>
            <a:r>
              <a:rPr lang="en-GB" sz="2400" dirty="0"/>
              <a:t>“A clinical trial design that allows for prospectively planned modifications to one or more aspects of the trial based on interim analysis of accumulating data from participants in the trial” – ICH E20 (Draft)</a:t>
            </a:r>
          </a:p>
          <a:p>
            <a:pPr marL="0" lvl="0" indent="0">
              <a:lnSpc>
                <a:spcPct val="100000"/>
              </a:lnSpc>
              <a:buClr>
                <a:srgbClr val="152430"/>
              </a:buClr>
              <a:buSzPts val="2400"/>
              <a:defRPr/>
            </a:pPr>
            <a:r>
              <a:rPr lang="en-GB" sz="2000" dirty="0">
                <a:solidFill>
                  <a:srgbClr val="7F7F7F"/>
                </a:solidFill>
              </a:rPr>
              <a:t>Examples: Early Stopping, Sample Size Re-estimation, Adaptive Allocation, Arm Selection</a:t>
            </a:r>
          </a:p>
          <a:p>
            <a:pPr marL="0" indent="-76200">
              <a:lnSpc>
                <a:spcPct val="100000"/>
              </a:lnSpc>
              <a:buSzPts val="2400"/>
            </a:pPr>
            <a:endParaRPr lang="en-GB" sz="2400" dirty="0"/>
          </a:p>
          <a:p>
            <a:pPr marL="0" lvl="0" indent="-76200" algn="l" rtl="0">
              <a:lnSpc>
                <a:spcPct val="100000"/>
              </a:lnSpc>
              <a:spcAft>
                <a:spcPts val="0"/>
              </a:spcAft>
              <a:buSzPts val="2400"/>
              <a:buNone/>
            </a:pPr>
            <a:r>
              <a:rPr lang="en-GB" sz="2400" dirty="0"/>
              <a:t>Recent growth in popularity as expertise &amp; regulatory guidance improved</a:t>
            </a:r>
          </a:p>
          <a:p>
            <a:pPr marL="0" indent="0">
              <a:lnSpc>
                <a:spcPct val="100000"/>
              </a:lnSpc>
              <a:buClr>
                <a:srgbClr val="152430"/>
              </a:buClr>
              <a:buSzPts val="2400"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Public Sans Light"/>
                <a:sym typeface="Public Sans Light"/>
              </a:rPr>
              <a:t>FDA </a:t>
            </a:r>
            <a:r>
              <a:rPr lang="en-GB" sz="2000" dirty="0">
                <a:solidFill>
                  <a:srgbClr val="7F7F7F"/>
                </a:solidFill>
              </a:rPr>
              <a:t>Guidance (2019), CONSORT Adaptive Design Statement (2020)</a:t>
            </a:r>
            <a:r>
              <a:rPr lang="en-GB" sz="2400" dirty="0">
                <a:solidFill>
                  <a:srgbClr val="152430"/>
                </a:solidFill>
              </a:rPr>
              <a:t>, </a:t>
            </a:r>
            <a:r>
              <a:rPr lang="en-GB" sz="2000" dirty="0">
                <a:solidFill>
                  <a:srgbClr val="7F7F7F"/>
                </a:solidFill>
              </a:rPr>
              <a:t>ICH E20 Draft (2025)</a:t>
            </a:r>
          </a:p>
          <a:p>
            <a:pPr marL="0" indent="-76200">
              <a:lnSpc>
                <a:spcPct val="100000"/>
              </a:lnSpc>
              <a:buSzPts val="2400"/>
            </a:pPr>
            <a:endParaRPr lang="en-GB" sz="2400" dirty="0"/>
          </a:p>
          <a:p>
            <a:pPr marL="0" indent="-76200">
              <a:lnSpc>
                <a:spcPct val="100000"/>
              </a:lnSpc>
              <a:buSzPts val="2400"/>
            </a:pPr>
            <a:r>
              <a:rPr lang="en-GB" sz="2400" dirty="0"/>
              <a:t>Survival analysis trials a natural target for adaptive design since often have long study lengths, high sample size and “checkpoint” of milestone N/E</a:t>
            </a:r>
          </a:p>
          <a:p>
            <a:pPr marL="0" indent="-76200">
              <a:lnSpc>
                <a:spcPct val="100000"/>
              </a:lnSpc>
              <a:buSzPts val="2400"/>
            </a:pPr>
            <a:r>
              <a:rPr lang="en-GB" sz="2400" dirty="0"/>
              <a:t> </a:t>
            </a:r>
          </a:p>
          <a:p>
            <a:pPr marL="0" indent="-76200">
              <a:lnSpc>
                <a:spcPct val="100000"/>
              </a:lnSpc>
              <a:buSzPts val="2400"/>
            </a:pPr>
            <a:r>
              <a:rPr lang="en-GB" sz="2400" dirty="0"/>
              <a:t>But applying adaptive design to survival analysis endpoint creates distinct challenges compared to continuous or binary endpoints</a:t>
            </a:r>
          </a:p>
          <a:p>
            <a:pPr marL="0" indent="-76200">
              <a:lnSpc>
                <a:spcPct val="100000"/>
              </a:lnSpc>
              <a:buSzPts val="2400"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6635748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7C2CC-B7F1-71A5-CECB-8029A7C96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948" y="333173"/>
            <a:ext cx="11117263" cy="710648"/>
          </a:xfrm>
        </p:spPr>
        <p:txBody>
          <a:bodyPr/>
          <a:lstStyle/>
          <a:p>
            <a:r>
              <a:rPr lang="en-IE" dirty="0"/>
              <a:t>Survival Adaptive Trial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009D8-54B3-7D88-78C2-F00BDD197F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0948" y="1297285"/>
            <a:ext cx="10711775" cy="4953074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52430"/>
              </a:buClr>
              <a:buSzPts val="1600"/>
              <a:buFont typeface="Public Sans Light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152430"/>
                </a:solidFill>
                <a:effectLst/>
                <a:uLnTx/>
                <a:uFillTx/>
                <a:latin typeface="Public Sans Light"/>
                <a:sym typeface="Public Sans Light"/>
              </a:rPr>
              <a:t>Interim Analysis Timing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lang="en-IE" dirty="0"/>
              <a:t>Timing of interim analyses in survival analysis trials typically dependent on reaching milestone events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lang="en-IE" dirty="0">
                <a:solidFill>
                  <a:srgbClr val="152430"/>
                </a:solidFill>
              </a:rPr>
              <a:t>But that depends on entire trial process (accrual, hazard, dropout/censoring) and therefore uncertain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kumimoji="0" lang="en-IE" sz="1600" i="0" u="none" strike="noStrike" kern="0" cap="none" spc="0" normalizeH="0" baseline="0" noProof="0" dirty="0">
                <a:ln>
                  <a:noFill/>
                </a:ln>
                <a:solidFill>
                  <a:srgbClr val="152430"/>
                </a:solidFill>
                <a:effectLst/>
                <a:uLnTx/>
                <a:uFillTx/>
                <a:latin typeface="Public Sans Light"/>
                <a:sym typeface="Public Sans Light"/>
              </a:rPr>
              <a:t>Therefore need to plan for possible deviations and impact on logistical and statistical aspects of trial</a:t>
            </a:r>
            <a:endParaRPr lang="en-IE" dirty="0">
              <a:solidFill>
                <a:srgbClr val="152430"/>
              </a:solidFill>
            </a:endParaRPr>
          </a:p>
          <a:p>
            <a:pPr marL="742950" lvl="1" indent="-285750"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152430"/>
                </a:solidFill>
              </a:rPr>
              <a:t>e.g. in survival group sequential design, use spending function to allow for post-hoc boundary adjustment</a:t>
            </a:r>
          </a:p>
          <a:p>
            <a:pPr marL="0" indent="0"/>
            <a:endParaRPr lang="en-US" sz="1800" b="1" dirty="0"/>
          </a:p>
          <a:p>
            <a:pPr marL="0" indent="0"/>
            <a:r>
              <a:rPr lang="en-US" sz="1800" b="1" dirty="0"/>
              <a:t>Impact of Design Assumptions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lang="en-IE" dirty="0"/>
              <a:t>Many extensions of adaptive design to survival analysis assume proportional hazards (e.g. log rank GSD)	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lang="en-IE" dirty="0">
                <a:solidFill>
                  <a:srgbClr val="152430"/>
                </a:solidFill>
              </a:rPr>
              <a:t>Under this assumption, derivation under independent increments is simple and information ∝ events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lang="en-IE" dirty="0">
                <a:solidFill>
                  <a:srgbClr val="152430"/>
                </a:solidFill>
              </a:rPr>
              <a:t>But under NPH, derivation complex and information not proportional to (just) events so timing more difficult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lang="en-IE" dirty="0">
                <a:solidFill>
                  <a:srgbClr val="152430"/>
                </a:solidFill>
              </a:rPr>
              <a:t>Concerns over early stopping under NPH, especially early futility stopping under delayed effects scenario</a:t>
            </a:r>
          </a:p>
          <a:p>
            <a:pPr marL="742950" marR="0" lvl="1" indent="-2857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EC99B"/>
              </a:buClr>
              <a:buSzPts val="1600"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152430"/>
                </a:solidFill>
              </a:rPr>
              <a:t>L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152430"/>
                </a:solidFill>
                <a:effectLst/>
                <a:uLnTx/>
                <a:uFillTx/>
                <a:latin typeface="Public Sans Light"/>
                <a:sym typeface="Public Sans Light"/>
              </a:rPr>
              <a:t>ater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152430"/>
                </a:solidFill>
                <a:effectLst/>
                <a:uLnTx/>
                <a:uFillTx/>
                <a:latin typeface="Public Sans Light"/>
                <a:sym typeface="Public Sans Light"/>
              </a:rPr>
              <a:t> interims and flexible stopping (error spending, dual calendar/information time criteria) under NPH </a:t>
            </a:r>
          </a:p>
          <a:p>
            <a:pPr marL="0" indent="0"/>
            <a:endParaRPr lang="en-US" sz="1800" b="1" dirty="0"/>
          </a:p>
          <a:p>
            <a:pPr marL="0" indent="0"/>
            <a:r>
              <a:rPr lang="en-US" sz="1800" b="1" dirty="0"/>
              <a:t>Operational Concerns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lang="en-IE" dirty="0"/>
              <a:t>Consider impact of overall survival (OS) even if PFS is primary or interim endpoint – safety, multiplicity etc 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lang="en-IE" dirty="0"/>
              <a:t>Expect larger overrunning cohorts - must account for potential inefficiency and effect on analysis if stop early</a:t>
            </a:r>
            <a:endParaRPr lang="en-IE" dirty="0">
              <a:solidFill>
                <a:srgbClr val="152430"/>
              </a:solidFill>
            </a:endParaRP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lang="en-IE" dirty="0">
                <a:solidFill>
                  <a:srgbClr val="152430"/>
                </a:solidFill>
              </a:rPr>
              <a:t>For events re-estimation, can create operational bias depending on SSR strategy (especially under NPH) </a:t>
            </a:r>
          </a:p>
          <a:p>
            <a:pPr marL="742950" lvl="1" indent="-285750"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152430"/>
                </a:solidFill>
              </a:rPr>
              <a:t>Increasing sample size biases towards earlier events while waiting longer towards later events</a:t>
            </a:r>
          </a:p>
          <a:p>
            <a:pPr mar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1278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5" name="Google Shape;2205;p24"/>
          <p:cNvSpPr txBox="1">
            <a:spLocks noGrp="1"/>
          </p:cNvSpPr>
          <p:nvPr>
            <p:ph type="title"/>
          </p:nvPr>
        </p:nvSpPr>
        <p:spPr>
          <a:xfrm>
            <a:off x="589936" y="342900"/>
            <a:ext cx="10929758" cy="710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IE" dirty="0"/>
              <a:t>Group Sequential Survival Example</a:t>
            </a:r>
            <a:endParaRPr dirty="0"/>
          </a:p>
        </p:txBody>
      </p:sp>
      <p:sp>
        <p:nvSpPr>
          <p:cNvPr id="2206" name="Google Shape;2206;p24"/>
          <p:cNvSpPr txBox="1">
            <a:spLocks noGrp="1"/>
          </p:cNvSpPr>
          <p:nvPr>
            <p:ph type="body" idx="4294967295"/>
          </p:nvPr>
        </p:nvSpPr>
        <p:spPr>
          <a:xfrm>
            <a:off x="668594" y="1315403"/>
            <a:ext cx="5149502" cy="5199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IE" sz="1250" dirty="0">
                <a:latin typeface="Public Sans"/>
                <a:ea typeface="Public Sans"/>
                <a:cs typeface="Public Sans"/>
                <a:sym typeface="Public Sans"/>
              </a:rPr>
              <a:t>“</a:t>
            </a:r>
            <a:r>
              <a:rPr lang="en-IE" sz="1250" dirty="0"/>
              <a:t>The </a:t>
            </a:r>
            <a:r>
              <a:rPr lang="en-IE" sz="1250" b="1" dirty="0"/>
              <a:t>median PFS in the control arm </a:t>
            </a:r>
            <a:r>
              <a:rPr lang="en-IE" sz="1250" dirty="0"/>
              <a:t>(fulvestrant + placebo) is … </a:t>
            </a:r>
            <a:r>
              <a:rPr lang="en-IE" sz="1250" b="1" dirty="0"/>
              <a:t>9 months</a:t>
            </a:r>
            <a:r>
              <a:rPr lang="en-IE" sz="1250" dirty="0"/>
              <a:t>. It is hypothesized … </a:t>
            </a:r>
            <a:r>
              <a:rPr lang="en-IE" sz="1250" dirty="0" err="1"/>
              <a:t>ribociclib</a:t>
            </a:r>
            <a:r>
              <a:rPr lang="en-IE" sz="1250" dirty="0"/>
              <a:t> will result in a clinically meaningful </a:t>
            </a:r>
            <a:r>
              <a:rPr lang="en-IE" sz="1250" b="1" dirty="0"/>
              <a:t>33% reduction in the hazard rate of PFS, </a:t>
            </a:r>
            <a:r>
              <a:rPr lang="en-IE" sz="1250" dirty="0"/>
              <a:t>corresponding to an increase in </a:t>
            </a:r>
            <a:r>
              <a:rPr lang="en-IE" sz="1250" b="1" dirty="0"/>
              <a:t>median PFS to 13.4 months</a:t>
            </a:r>
            <a:r>
              <a:rPr lang="en-IE" sz="1250" dirty="0"/>
              <a:t>. A maximum of </a:t>
            </a:r>
            <a:r>
              <a:rPr lang="en-IE" sz="1250" b="1" dirty="0"/>
              <a:t>364 PFS events will be required </a:t>
            </a:r>
            <a:r>
              <a:rPr lang="en-IE" sz="1250" dirty="0"/>
              <a:t>to detect a </a:t>
            </a:r>
            <a:r>
              <a:rPr lang="en-IE" sz="1250" b="1" dirty="0"/>
              <a:t>hazard ratio of 0.67 with 90% power</a:t>
            </a:r>
            <a:r>
              <a:rPr lang="en-IE" sz="1250" dirty="0"/>
              <a:t> using the log-rank test and a </a:t>
            </a:r>
            <a:r>
              <a:rPr lang="en-IE" sz="1250" b="1" dirty="0"/>
              <a:t>3-look (interim look futility only, interim look efficacy only, then final analysis) group sequential design at one-sided cumulative 2.5% level of significance</a:t>
            </a:r>
            <a:r>
              <a:rPr lang="en-IE" sz="1250" dirty="0"/>
              <a:t>. Assuming that </a:t>
            </a:r>
            <a:r>
              <a:rPr lang="en-IE" sz="1250" b="1" dirty="0"/>
              <a:t>enrollment will continue for approximately 18 months </a:t>
            </a:r>
            <a:r>
              <a:rPr lang="en-IE" sz="1250" dirty="0"/>
              <a:t>at a uniform rate and </a:t>
            </a:r>
            <a:r>
              <a:rPr lang="en-IE" sz="1250" b="1" dirty="0"/>
              <a:t>10% dropout rate </a:t>
            </a:r>
            <a:r>
              <a:rPr lang="en-IE" sz="1250" dirty="0"/>
              <a:t>by the time of PFS final analysis, </a:t>
            </a:r>
            <a:r>
              <a:rPr lang="en-IE" sz="1250" b="1" dirty="0"/>
              <a:t>a total of 660 patients should be randomized to the two treatment groups in 2:1 ratio to observe 364 events at approximately 8 months following the randomization of the last patient, i.e., 26 months total.”</a:t>
            </a:r>
            <a:endParaRPr dirty="0"/>
          </a:p>
          <a:p>
            <a:pPr marL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sz="1250" dirty="0">
              <a:latin typeface="Public Sans"/>
              <a:ea typeface="Public Sans"/>
              <a:cs typeface="Public Sans"/>
              <a:sym typeface="Public Sans"/>
            </a:endParaRPr>
          </a:p>
          <a:p>
            <a:pPr marL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IE" sz="1250" dirty="0"/>
              <a:t>“</a:t>
            </a:r>
            <a:r>
              <a:rPr lang="en-IE" sz="1250" b="1" dirty="0"/>
              <a:t>Two interim analyses are planned after approximately 182 and 291 of the 364 targeted PFS events (50% and 80% information fraction respectively) </a:t>
            </a:r>
            <a:r>
              <a:rPr lang="en-IE" sz="1250" dirty="0"/>
              <a:t>have been documented. These analyses are expected to take place around 16 and 21 months ... </a:t>
            </a:r>
            <a:r>
              <a:rPr lang="en-IE" sz="1250" b="1" dirty="0"/>
              <a:t>An α-spending function according to 2-look Lan-</a:t>
            </a:r>
            <a:r>
              <a:rPr lang="en-IE" sz="1250" b="1" dirty="0" err="1"/>
              <a:t>DeMets</a:t>
            </a:r>
            <a:r>
              <a:rPr lang="en-IE" sz="1250" b="1" dirty="0"/>
              <a:t> group sequential design with O’Brien-Fleming type stopping boundary </a:t>
            </a:r>
            <a:r>
              <a:rPr lang="en-IE" sz="1250" dirty="0"/>
              <a:t>… will be used to construct the efficacy stopping … </a:t>
            </a:r>
            <a:r>
              <a:rPr lang="en-IE" sz="1250" b="1" dirty="0"/>
              <a:t>A beta-spending function using a user-defined gamma spending function (γ = 2) </a:t>
            </a:r>
            <a:r>
              <a:rPr lang="en-IE" sz="1250" dirty="0"/>
              <a:t>will be used to construct the non-binding futility boundary …”</a:t>
            </a:r>
            <a:endParaRPr sz="1250" dirty="0">
              <a:latin typeface="Public Sans"/>
              <a:ea typeface="Public Sans"/>
              <a:cs typeface="Public Sans"/>
              <a:sym typeface="Public Sans"/>
            </a:endParaRPr>
          </a:p>
        </p:txBody>
      </p:sp>
      <p:graphicFrame>
        <p:nvGraphicFramePr>
          <p:cNvPr id="2207" name="Google Shape;2207;p24"/>
          <p:cNvGraphicFramePr/>
          <p:nvPr>
            <p:extLst>
              <p:ext uri="{D42A27DB-BD31-4B8C-83A1-F6EECF244321}">
                <p14:modId xmlns:p14="http://schemas.microsoft.com/office/powerpoint/2010/main" val="730880344"/>
              </p:ext>
            </p:extLst>
          </p:nvPr>
        </p:nvGraphicFramePr>
        <p:xfrm>
          <a:off x="6096000" y="2461140"/>
          <a:ext cx="5295900" cy="4053960"/>
        </p:xfrm>
        <a:graphic>
          <a:graphicData uri="http://schemas.openxmlformats.org/drawingml/2006/table">
            <a:tbl>
              <a:tblPr firstRow="1">
                <a:noFill/>
              </a:tblPr>
              <a:tblGrid>
                <a:gridCol w="2503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2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5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E" sz="1800" b="1" u="none" strike="noStrike" cap="none" dirty="0">
                          <a:solidFill>
                            <a:schemeClr val="lt1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Parameter</a:t>
                      </a:r>
                      <a:endParaRPr sz="1400" b="1" u="none" strike="noStrike" cap="none" dirty="0">
                        <a:solidFill>
                          <a:schemeClr val="lt1"/>
                        </a:solidFill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IE" sz="1800" b="1" u="none" strike="noStrike" cap="none" dirty="0">
                          <a:solidFill>
                            <a:schemeClr val="lt1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Value</a:t>
                      </a:r>
                      <a:endParaRPr sz="1400" b="1" u="none" strike="noStrike" cap="none" dirty="0">
                        <a:solidFill>
                          <a:schemeClr val="lt1"/>
                        </a:solidFill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IE" sz="1600" u="none" strike="noStrike" cap="none" dirty="0"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Significance Level</a:t>
                      </a:r>
                      <a:endParaRPr sz="1600" u="none" strike="noStrike" cap="none" dirty="0">
                        <a:latin typeface="Public Sans"/>
                        <a:ea typeface="Public Sans"/>
                        <a:cs typeface="Public Sans"/>
                        <a:sym typeface="Public Sa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IE" sz="1600" u="none" strike="noStrike" cap="none"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0.025</a:t>
                      </a:r>
                      <a:endParaRPr sz="1100" u="none" strike="noStrike" cap="none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6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IE" sz="1600" u="none" strike="noStrike" cap="none"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Contol Median Survival </a:t>
                      </a:r>
                      <a:endParaRPr sz="1100" u="none" strike="noStrike" cap="none"/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IE" sz="1600" u="none" strike="noStrike" cap="none"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9</a:t>
                      </a:r>
                      <a:endParaRPr sz="1100" u="none" strike="noStrike" cap="none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IE" sz="1600" b="0" i="0" u="none" strike="noStrike" cap="none">
                          <a:solidFill>
                            <a:schemeClr val="dk1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Trmt Median Survival</a:t>
                      </a:r>
                      <a:endParaRPr sz="1100" u="none" strike="noStrike" cap="none"/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IE" sz="1600" u="none" strike="noStrike" cap="none"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13.4</a:t>
                      </a:r>
                      <a:endParaRPr sz="1100" u="none" strike="noStrike" cap="none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IE" sz="1600" u="none" strike="noStrike" cap="none" dirty="0"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Hazard Ratio</a:t>
                      </a:r>
                      <a:endParaRPr sz="1600" u="none" strike="noStrike" cap="none" dirty="0">
                        <a:latin typeface="Public Sans"/>
                        <a:ea typeface="Public Sans"/>
                        <a:cs typeface="Public Sans"/>
                        <a:sym typeface="Public Sa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IE" sz="1600" u="none" strike="noStrike" cap="none"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0.67</a:t>
                      </a:r>
                      <a:endParaRPr sz="1100" u="none" strike="noStrike" cap="none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IE" sz="1600" u="none" strike="noStrike" cap="none"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Accrual Period</a:t>
                      </a:r>
                      <a:endParaRPr sz="1100" u="none" strike="noStrike" cap="none"/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IE" sz="1600" u="none" strike="noStrike" cap="none"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18</a:t>
                      </a:r>
                      <a:endParaRPr sz="1100" u="none" strike="noStrike" cap="none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IE" sz="1600" u="none" strike="noStrike" cap="none"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Study Length</a:t>
                      </a:r>
                      <a:endParaRPr sz="1100" u="none" strike="noStrike" cap="none"/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IE" sz="1600" u="none" strike="noStrike" cap="none"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18+8=26</a:t>
                      </a:r>
                      <a:endParaRPr sz="1100" u="none" strike="noStrike" cap="none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IE" sz="1600" u="none" strike="noStrike" cap="none" dirty="0"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Power </a:t>
                      </a:r>
                      <a:endParaRPr sz="1100" u="none" strike="noStrike" cap="none" dirty="0"/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IE" sz="1600" u="none" strike="noStrike" cap="none"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90%</a:t>
                      </a:r>
                      <a:endParaRPr sz="1100" u="none" strike="noStrike" cap="none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IE" sz="1600" i="1" u="none" strike="noStrike" cap="none"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N (post-10% dropout)</a:t>
                      </a:r>
                      <a:endParaRPr sz="1600" i="1" u="none" strike="noStrike" cap="none">
                        <a:latin typeface="Public Sans"/>
                        <a:ea typeface="Public Sans"/>
                        <a:cs typeface="Public Sans"/>
                        <a:sym typeface="Public Sa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IE" sz="1600" i="1" u="none" strike="noStrike" cap="none"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594 (198:396)</a:t>
                      </a:r>
                      <a:endParaRPr sz="1100" i="1" u="none" strike="noStrike" cap="none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IE" sz="1600" i="0" u="none" strike="noStrike" cap="none" dirty="0"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Looks (Information time)</a:t>
                      </a:r>
                      <a:endParaRPr sz="1600" i="0" u="none" strike="noStrike" cap="none" dirty="0">
                        <a:latin typeface="Public Sans"/>
                        <a:ea typeface="Public Sans"/>
                        <a:cs typeface="Public Sans"/>
                        <a:sym typeface="Public Sa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IE" sz="1600" i="0" u="none" strike="noStrike" cap="none"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3 (0.5, 0.8)</a:t>
                      </a:r>
                      <a:endParaRPr sz="1100" i="0" u="none" strike="noStrike" cap="none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IE" sz="1600" u="none" strike="noStrike" cap="none" dirty="0"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Efficacy Bound (Look 2)</a:t>
                      </a:r>
                      <a:endParaRPr sz="1100" u="none" strike="noStrike" cap="none" dirty="0"/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IE" sz="1600" u="none" strike="noStrike" cap="none"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O’Brien-Fleming</a:t>
                      </a:r>
                      <a:endParaRPr sz="1100" u="none" strike="noStrike" cap="none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IE" sz="1600" u="none" strike="noStrike" cap="none" dirty="0"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Futility Bound (Look 1)</a:t>
                      </a:r>
                      <a:endParaRPr sz="1100" u="none" strike="noStrike" cap="none" dirty="0"/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IE" sz="1600" u="none" strike="noStrike" cap="none" dirty="0"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Hwang-Shih-</a:t>
                      </a:r>
                      <a:r>
                        <a:rPr lang="en-IE" sz="1600" u="none" strike="noStrike" cap="none" dirty="0" err="1"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DeCani</a:t>
                      </a:r>
                      <a:r>
                        <a:rPr lang="en-IE" sz="1600" u="none" strike="noStrike" cap="none" dirty="0"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(</a:t>
                      </a:r>
                      <a:r>
                        <a:rPr lang="en-IE" sz="16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γ=2)</a:t>
                      </a:r>
                      <a:endParaRPr sz="1100" u="none" strike="noStrike" cap="none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2208" name="Google Shape;2208;p24"/>
          <p:cNvPicPr preferRelativeResize="0"/>
          <p:nvPr/>
        </p:nvPicPr>
        <p:blipFill rotWithShape="1">
          <a:blip r:embed="rId3">
            <a:alphaModFix/>
          </a:blip>
          <a:srcRect t="29653"/>
          <a:stretch>
            <a:fillRect/>
          </a:stretch>
        </p:blipFill>
        <p:spPr>
          <a:xfrm>
            <a:off x="6791675" y="1315403"/>
            <a:ext cx="3703340" cy="10073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67214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3F1E4CA-1EFA-9D5C-EA85-DAA28BD8B2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803"/>
          <a:stretch>
            <a:fillRect/>
          </a:stretch>
        </p:blipFill>
        <p:spPr>
          <a:xfrm>
            <a:off x="258374" y="1443447"/>
            <a:ext cx="11675252" cy="3971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3378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7" name="Google Shape;2257;g2b1c0db4310_0_114"/>
          <p:cNvSpPr txBox="1">
            <a:spLocks noGrp="1"/>
          </p:cNvSpPr>
          <p:nvPr>
            <p:ph type="title"/>
          </p:nvPr>
        </p:nvSpPr>
        <p:spPr>
          <a:xfrm>
            <a:off x="629278" y="342900"/>
            <a:ext cx="11117400" cy="7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IE" dirty="0"/>
              <a:t>Discussion and Conclusions</a:t>
            </a:r>
            <a:endParaRPr dirty="0"/>
          </a:p>
        </p:txBody>
      </p:sp>
      <p:sp>
        <p:nvSpPr>
          <p:cNvPr id="2258" name="Google Shape;2258;g2b1c0db4310_0_114"/>
          <p:cNvSpPr txBox="1">
            <a:spLocks noGrp="1"/>
          </p:cNvSpPr>
          <p:nvPr>
            <p:ph type="body" idx="4294967295"/>
          </p:nvPr>
        </p:nvSpPr>
        <p:spPr>
          <a:xfrm>
            <a:off x="629278" y="1292529"/>
            <a:ext cx="10553700" cy="49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-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IE" sz="2400" dirty="0"/>
              <a:t>Survival analysis is one of the most common endpoints in clinical trials and has distinct trial design and statistical analysis challenges</a:t>
            </a:r>
          </a:p>
          <a:p>
            <a:pPr marL="0" lvl="0" indent="-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sz="2400" dirty="0"/>
          </a:p>
          <a:p>
            <a:pPr marL="0" lvl="0" indent="-762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400"/>
              <a:buNone/>
            </a:pPr>
            <a:r>
              <a:rPr lang="en-IE" sz="2400" dirty="0"/>
              <a:t>Sample size determination requires calculating the events and finding the required sample size given accrual, hazards, dropout and other factors</a:t>
            </a:r>
            <a:endParaRPr sz="2400" dirty="0"/>
          </a:p>
          <a:p>
            <a:pPr marL="0" lvl="0" indent="-762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400"/>
              <a:buNone/>
            </a:pPr>
            <a:endParaRPr lang="en-IE" sz="2400" dirty="0"/>
          </a:p>
          <a:p>
            <a:pPr marL="0" lvl="0" indent="-762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400"/>
              <a:buNone/>
            </a:pPr>
            <a:r>
              <a:rPr lang="en-IE" sz="2400" dirty="0"/>
              <a:t>Non-proportional hazards is a growing area of interest with a wide variety of statistical proposals – associated design tools more available now</a:t>
            </a:r>
            <a:endParaRPr dirty="0"/>
          </a:p>
          <a:p>
            <a:pPr marL="0" lvl="0" indent="-762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400"/>
              <a:buNone/>
            </a:pPr>
            <a:endParaRPr sz="2400" dirty="0"/>
          </a:p>
          <a:p>
            <a:pPr marL="0" lvl="0" indent="-762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400"/>
              <a:buNone/>
            </a:pPr>
            <a:r>
              <a:rPr lang="en-IE" sz="2400" dirty="0"/>
              <a:t>Adaptive design offers significant opportunity in survival analysis but also presents unique challenges to ensure operationally and statistically valid study designs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200"/>
              <a:buNone/>
            </a:pPr>
            <a:endParaRPr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4" name="Google Shape;2264;g2b1c0db4310_0_1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45512" y="695625"/>
            <a:ext cx="4746025" cy="474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5" name="Google Shape;2265;g2b1c0db4310_0_1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24688" y="2549375"/>
            <a:ext cx="4746025" cy="4746025"/>
          </a:xfrm>
          <a:prstGeom prst="rect">
            <a:avLst/>
          </a:prstGeom>
          <a:noFill/>
          <a:ln>
            <a:noFill/>
          </a:ln>
        </p:spPr>
      </p:pic>
      <p:sp>
        <p:nvSpPr>
          <p:cNvPr id="2266" name="Google Shape;2266;g2b1c0db4310_0_171"/>
          <p:cNvSpPr/>
          <p:nvPr/>
        </p:nvSpPr>
        <p:spPr>
          <a:xfrm>
            <a:off x="2407700" y="2063750"/>
            <a:ext cx="7425900" cy="3960000"/>
          </a:xfrm>
          <a:prstGeom prst="roundRect">
            <a:avLst>
              <a:gd name="adj" fmla="val 6622"/>
            </a:avLst>
          </a:prstGeom>
          <a:solidFill>
            <a:srgbClr val="19363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ublic Sans Light"/>
              <a:ea typeface="Public Sans Light"/>
              <a:cs typeface="Public Sans Light"/>
              <a:sym typeface="Public Sans Light"/>
            </a:endParaRPr>
          </a:p>
        </p:txBody>
      </p:sp>
      <p:pic>
        <p:nvPicPr>
          <p:cNvPr id="2267" name="Google Shape;2267;g2b1c0db4310_0_1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40150" y="2230125"/>
            <a:ext cx="7181548" cy="3678901"/>
          </a:xfrm>
          <a:prstGeom prst="rect">
            <a:avLst/>
          </a:prstGeom>
          <a:noFill/>
          <a:ln>
            <a:noFill/>
          </a:ln>
        </p:spPr>
      </p:pic>
      <p:sp>
        <p:nvSpPr>
          <p:cNvPr id="2269" name="Google Shape;2269;g2b1c0db4310_0_171"/>
          <p:cNvSpPr txBox="1">
            <a:spLocks noGrp="1"/>
          </p:cNvSpPr>
          <p:nvPr>
            <p:ph type="sldNum" idx="12"/>
          </p:nvPr>
        </p:nvSpPr>
        <p:spPr>
          <a:xfrm>
            <a:off x="342900" y="6591107"/>
            <a:ext cx="892200" cy="157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IE"/>
              <a:t>22</a:t>
            </a:fld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C472AD-1BD6-6612-53C6-5D17E631BE9A}"/>
              </a:ext>
            </a:extLst>
          </p:cNvPr>
          <p:cNvSpPr txBox="1"/>
          <p:nvPr/>
        </p:nvSpPr>
        <p:spPr>
          <a:xfrm>
            <a:off x="789000" y="841789"/>
            <a:ext cx="10408596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IE" sz="4000" b="1" i="0" u="sng" strike="noStrike" dirty="0">
                <a:solidFill>
                  <a:srgbClr val="2EC99B"/>
                </a:solidFill>
                <a:effectLst/>
                <a:latin typeface="Public Sans" panose="020B0604020202020204" charset="0"/>
                <a:hlinkClick r:id="rId5"/>
              </a:rPr>
              <a:t>statsols.com/</a:t>
            </a:r>
            <a:r>
              <a:rPr lang="en-IE" sz="4000" b="1" i="0" u="sng" strike="noStrike" dirty="0" err="1">
                <a:solidFill>
                  <a:srgbClr val="2EC99B"/>
                </a:solidFill>
                <a:effectLst/>
                <a:latin typeface="Public Sans" panose="020B0604020202020204" charset="0"/>
                <a:hlinkClick r:id="rId5"/>
              </a:rPr>
              <a:t>nquery</a:t>
            </a:r>
            <a:r>
              <a:rPr lang="en-IE" sz="4000" b="1" i="0" u="sng" strike="noStrike" dirty="0">
                <a:solidFill>
                  <a:srgbClr val="2EC99B"/>
                </a:solidFill>
                <a:effectLst/>
                <a:latin typeface="Public Sans" panose="020B0604020202020204" charset="0"/>
                <a:hlinkClick r:id="rId5"/>
              </a:rPr>
              <a:t>-demo</a:t>
            </a:r>
            <a:endParaRPr lang="en-IE" b="0" dirty="0">
              <a:effectLst/>
            </a:endParaRPr>
          </a:p>
          <a:p>
            <a:br>
              <a:rPr lang="en-IE" dirty="0"/>
            </a:br>
            <a:endParaRPr lang="en-IE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4" name="Google Shape;2274;g276a1c4e488_0_68"/>
          <p:cNvSpPr txBox="1">
            <a:spLocks noGrp="1"/>
          </p:cNvSpPr>
          <p:nvPr>
            <p:ph type="sldNum" idx="12"/>
          </p:nvPr>
        </p:nvSpPr>
        <p:spPr>
          <a:xfrm>
            <a:off x="342900" y="6591107"/>
            <a:ext cx="892200" cy="157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IE"/>
              <a:t>23</a:t>
            </a:fld>
            <a:endParaRPr/>
          </a:p>
        </p:txBody>
      </p:sp>
      <p:sp>
        <p:nvSpPr>
          <p:cNvPr id="2275" name="Google Shape;2275;g276a1c4e488_0_68"/>
          <p:cNvSpPr txBox="1">
            <a:spLocks noGrp="1"/>
          </p:cNvSpPr>
          <p:nvPr>
            <p:ph type="body" idx="1"/>
          </p:nvPr>
        </p:nvSpPr>
        <p:spPr>
          <a:xfrm>
            <a:off x="792225" y="1125200"/>
            <a:ext cx="6816600" cy="13698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E" sz="8900"/>
              <a:t>Thank you</a:t>
            </a:r>
            <a:endParaRPr sz="8900"/>
          </a:p>
        </p:txBody>
      </p:sp>
      <p:sp>
        <p:nvSpPr>
          <p:cNvPr id="2276" name="Google Shape;2276;g276a1c4e488_0_68"/>
          <p:cNvSpPr txBox="1"/>
          <p:nvPr/>
        </p:nvSpPr>
        <p:spPr>
          <a:xfrm>
            <a:off x="975975" y="3228900"/>
            <a:ext cx="4776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>
                <a:solidFill>
                  <a:schemeClr val="lt1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CONTACT US</a:t>
            </a:r>
            <a:endParaRPr>
              <a:solidFill>
                <a:schemeClr val="lt1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</p:txBody>
      </p:sp>
      <p:sp>
        <p:nvSpPr>
          <p:cNvPr id="2277" name="Google Shape;2277;g276a1c4e488_0_68"/>
          <p:cNvSpPr txBox="1">
            <a:spLocks noGrp="1"/>
          </p:cNvSpPr>
          <p:nvPr>
            <p:ph type="body" idx="1"/>
          </p:nvPr>
        </p:nvSpPr>
        <p:spPr>
          <a:xfrm>
            <a:off x="1096525" y="3629102"/>
            <a:ext cx="4137900" cy="492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200" u="sng" dirty="0">
                <a:solidFill>
                  <a:schemeClr val="accent2"/>
                </a:solidFill>
              </a:rPr>
              <a:t>info@statsols.com</a:t>
            </a:r>
            <a:endParaRPr sz="3200" u="sng" dirty="0">
              <a:solidFill>
                <a:schemeClr val="accent2"/>
              </a:solidFill>
            </a:endParaRPr>
          </a:p>
        </p:txBody>
      </p:sp>
      <p:sp>
        <p:nvSpPr>
          <p:cNvPr id="2278" name="Google Shape;2278;g276a1c4e488_0_68"/>
          <p:cNvSpPr txBox="1"/>
          <p:nvPr/>
        </p:nvSpPr>
        <p:spPr>
          <a:xfrm>
            <a:off x="975975" y="4574335"/>
            <a:ext cx="4776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dirty="0">
                <a:solidFill>
                  <a:schemeClr val="lt1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MORE INFO</a:t>
            </a:r>
            <a:endParaRPr dirty="0">
              <a:solidFill>
                <a:schemeClr val="lt1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</p:txBody>
      </p:sp>
      <p:sp>
        <p:nvSpPr>
          <p:cNvPr id="2279" name="Google Shape;2279;g276a1c4e488_0_68"/>
          <p:cNvSpPr txBox="1">
            <a:spLocks noGrp="1"/>
          </p:cNvSpPr>
          <p:nvPr>
            <p:ph type="body" idx="1"/>
          </p:nvPr>
        </p:nvSpPr>
        <p:spPr>
          <a:xfrm>
            <a:off x="1096525" y="4974535"/>
            <a:ext cx="4137900" cy="492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3200" u="sng" dirty="0">
                <a:solidFill>
                  <a:schemeClr val="accent2"/>
                </a:solidFill>
              </a:rPr>
              <a:t>statsols.com</a:t>
            </a:r>
            <a:endParaRPr sz="3200" u="sng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4">
          <a:extLst>
            <a:ext uri="{FF2B5EF4-FFF2-40B4-BE49-F238E27FC236}">
              <a16:creationId xmlns:a16="http://schemas.microsoft.com/office/drawing/2014/main" id="{8047AE1F-95AB-7696-2960-7DBC8A64A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6" name="Google Shape;2276;g2b1c0db4310_0_480">
            <a:extLst>
              <a:ext uri="{FF2B5EF4-FFF2-40B4-BE49-F238E27FC236}">
                <a16:creationId xmlns:a16="http://schemas.microsoft.com/office/drawing/2014/main" id="{96172856-DDF8-521A-0E3B-BF339591456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25002" y="1189498"/>
            <a:ext cx="10688266" cy="49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/>
            <a:r>
              <a:rPr lang="en-IE" sz="1200" b="1" dirty="0">
                <a:latin typeface="Public Sans" pitchFamily="2" charset="0"/>
                <a:ea typeface="Public Sans"/>
                <a:cs typeface="Public Sans"/>
                <a:sym typeface="Public Sans"/>
              </a:rPr>
              <a:t>Previous Webinars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C99B"/>
              </a:buClr>
              <a:buSzPts val="1100"/>
              <a:buFont typeface="Arial"/>
              <a:buNone/>
              <a:tabLst/>
              <a:defRPr/>
            </a:pPr>
            <a:r>
              <a:rPr kumimoji="0" lang="en-IE" sz="12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</a:rPr>
              <a:t>Overcoming Challenges in Survival Analysis Trials: </a:t>
            </a:r>
            <a:r>
              <a:rPr kumimoji="0" lang="en-IE" sz="12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  <a:hlinkClick r:id="rId3"/>
              </a:rPr>
              <a:t>https://www.statsols.com/guides/overcoming-challenges-in-survival-analysis</a:t>
            </a:r>
            <a:endParaRPr kumimoji="0" lang="en-IE" sz="1200" b="0" i="0" u="none" strike="noStrike" kern="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Public Sans"/>
              <a:ea typeface="Public Sans"/>
              <a:cs typeface="Public Sans"/>
              <a:sym typeface="Public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C99B"/>
              </a:buClr>
              <a:buSzPts val="1100"/>
              <a:buFont typeface="Arial"/>
              <a:buNone/>
              <a:tabLst/>
              <a:defRPr/>
            </a:pPr>
            <a:r>
              <a:rPr kumimoji="0" lang="en-IE" sz="12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</a:rPr>
              <a:t>Design and Evaluation of Complex Sequential Trials: </a:t>
            </a:r>
            <a:r>
              <a:rPr kumimoji="0" lang="en-IE" sz="12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  <a:hlinkClick r:id="rId4"/>
              </a:rPr>
              <a:t>https://www.statsols.com/guides/design-and-evaluation-of-complex-sequential-analysis-trials</a:t>
            </a:r>
            <a:endParaRPr kumimoji="0" lang="en-IE" sz="1200" b="0" i="0" u="none" strike="noStrike" kern="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Public Sans"/>
              <a:ea typeface="Public Sans"/>
              <a:cs typeface="Public Sans"/>
              <a:sym typeface="Public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C99B"/>
              </a:buClr>
              <a:buSzPts val="1100"/>
              <a:buFont typeface="Arial"/>
              <a:buNone/>
              <a:tabLst/>
              <a:defRPr/>
            </a:pPr>
            <a:r>
              <a:rPr kumimoji="0" lang="en-IE" sz="12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</a:rPr>
              <a:t>Simulation for Survival Group Sequential Trials: </a:t>
            </a:r>
            <a:r>
              <a:rPr kumimoji="0" lang="en-IE" sz="12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  <a:hlinkClick r:id="rId5"/>
              </a:rPr>
              <a:t>https://www.statsols.com/guides/simulation-for-survival-group-sequential-trials</a:t>
            </a:r>
            <a:endParaRPr lang="en-IE" sz="1200" dirty="0">
              <a:latin typeface="Public Sans" pitchFamily="2" charset="0"/>
              <a:ea typeface="Public Sans"/>
              <a:cs typeface="Public Sans"/>
              <a:sym typeface="Public Sans"/>
            </a:endParaRPr>
          </a:p>
          <a:p>
            <a:pPr marL="0" indent="0"/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</a:rPr>
              <a:t>Impact of ICH E20 on Adaptive Design in Clinical Trials?  </a:t>
            </a:r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  <a:hlinkClick r:id="rId6"/>
              </a:rPr>
              <a:t>https://www.statsols.com/guides/impact-of-ich-e20-on-adaptive-design-in-clinical-trials</a:t>
            </a:r>
            <a:endParaRPr lang="en-IE" sz="1200" dirty="0">
              <a:latin typeface="Public Sans" pitchFamily="2" charset="0"/>
              <a:ea typeface="Public Sans"/>
              <a:cs typeface="Public Sans"/>
              <a:sym typeface="Public Sans"/>
            </a:endParaRPr>
          </a:p>
          <a:p>
            <a:pPr marL="0" indent="0"/>
            <a:endParaRPr lang="en-IE" sz="1200" dirty="0">
              <a:latin typeface="Public Sans" pitchFamily="2" charset="0"/>
              <a:ea typeface="Public Sans"/>
              <a:cs typeface="Public Sans"/>
              <a:sym typeface="Public Sans"/>
            </a:endParaRPr>
          </a:p>
          <a:p>
            <a:pPr marL="0" indent="0"/>
            <a:r>
              <a:rPr lang="en-GB" sz="1200" b="1" dirty="0">
                <a:solidFill>
                  <a:schemeClr val="tx1"/>
                </a:solidFill>
                <a:latin typeface="Public Sans" pitchFamily="2" charset="0"/>
                <a:ea typeface="Public Sans"/>
                <a:cs typeface="Public Sans"/>
                <a:sym typeface="Public Sans"/>
              </a:rPr>
              <a:t>Worked Examples</a:t>
            </a:r>
          </a:p>
          <a:p>
            <a:pPr marL="0" indent="0"/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</a:rPr>
              <a:t>Yao, J. C., et. al. 2011. Everolimus for advanced pancreatic neuroendocrine </a:t>
            </a:r>
            <a:r>
              <a:rPr lang="en-IE" sz="1200" dirty="0" err="1">
                <a:latin typeface="Public Sans" pitchFamily="2" charset="0"/>
                <a:ea typeface="Public Sans"/>
                <a:cs typeface="Public Sans"/>
                <a:sym typeface="Public Sans"/>
              </a:rPr>
              <a:t>tumors</a:t>
            </a:r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</a:rPr>
              <a:t>. New England Journal of Medicine, 364(6), 514-523.</a:t>
            </a:r>
          </a:p>
          <a:p>
            <a:pPr marL="0" indent="0"/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</a:rPr>
              <a:t>Roychoudhury, S., Anderson, K.M., Ye, J. and Mukhopadhyay, P., 2021. Robust Design and Analysis of Clinical Trials With Nonproportional Hazards: A Straw Man Guidance From a Cross-Pharma Working Group. Statistics in Biopharmaceutical Research, 1-15.</a:t>
            </a:r>
          </a:p>
          <a:p>
            <a:pPr marL="0" indent="0"/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</a:rPr>
              <a:t>Slamon, D.J., Neven, P., Chia, S., Fasching, P.A., De Laurentiis, M., </a:t>
            </a:r>
            <a:r>
              <a:rPr lang="en-IE" sz="1200" dirty="0" err="1">
                <a:latin typeface="Public Sans" pitchFamily="2" charset="0"/>
                <a:ea typeface="Public Sans"/>
                <a:cs typeface="Public Sans"/>
                <a:sym typeface="Public Sans"/>
              </a:rPr>
              <a:t>Im</a:t>
            </a:r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</a:rPr>
              <a:t>, S.A., </a:t>
            </a:r>
            <a:r>
              <a:rPr lang="en-IE" sz="1200" dirty="0" err="1">
                <a:latin typeface="Public Sans" pitchFamily="2" charset="0"/>
                <a:ea typeface="Public Sans"/>
                <a:cs typeface="Public Sans"/>
                <a:sym typeface="Public Sans"/>
              </a:rPr>
              <a:t>Petrakova</a:t>
            </a:r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</a:rPr>
              <a:t>, K., Bianchi, G.V., Esteva, F.J., Martin, M. and </a:t>
            </a:r>
            <a:r>
              <a:rPr lang="en-IE" sz="1200" dirty="0" err="1">
                <a:latin typeface="Public Sans" pitchFamily="2" charset="0"/>
                <a:ea typeface="Public Sans"/>
                <a:cs typeface="Public Sans"/>
                <a:sym typeface="Public Sans"/>
              </a:rPr>
              <a:t>Nusch</a:t>
            </a:r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</a:rPr>
              <a:t>, A., 2020. Overall survival with </a:t>
            </a:r>
            <a:r>
              <a:rPr lang="en-IE" sz="1200" dirty="0" err="1">
                <a:latin typeface="Public Sans" pitchFamily="2" charset="0"/>
                <a:ea typeface="Public Sans"/>
                <a:cs typeface="Public Sans"/>
                <a:sym typeface="Public Sans"/>
              </a:rPr>
              <a:t>ribociclib</a:t>
            </a:r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</a:rPr>
              <a:t> plus fulvestrant in advanced breast cancer. New </a:t>
            </a:r>
            <a:r>
              <a:rPr lang="en-IE" sz="1200" dirty="0" err="1">
                <a:latin typeface="Public Sans" pitchFamily="2" charset="0"/>
                <a:ea typeface="Public Sans"/>
                <a:cs typeface="Public Sans"/>
                <a:sym typeface="Public Sans"/>
              </a:rPr>
              <a:t>england</a:t>
            </a:r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</a:rPr>
              <a:t> Journal of medicine, 382(6), pp.514-524.</a:t>
            </a:r>
          </a:p>
          <a:p>
            <a:pPr marL="0" indent="0"/>
            <a:endParaRPr lang="en-IE" sz="1200" dirty="0">
              <a:latin typeface="Public Sans" pitchFamily="2" charset="0"/>
              <a:ea typeface="Public Sans"/>
              <a:cs typeface="Public Sans"/>
              <a:sym typeface="Public Sans"/>
            </a:endParaRPr>
          </a:p>
          <a:p>
            <a:pPr marL="0" indent="0"/>
            <a:r>
              <a:rPr lang="en-IE" sz="1200" b="1" dirty="0">
                <a:latin typeface="Public Sans" pitchFamily="2" charset="0"/>
                <a:ea typeface="Public Sans"/>
                <a:cs typeface="Public Sans"/>
                <a:sym typeface="Public Sans"/>
              </a:rPr>
              <a:t>Survival Analysis Overview</a:t>
            </a:r>
          </a:p>
          <a:p>
            <a:pPr marL="0" indent="0"/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</a:rPr>
              <a:t>Cox, D.R. and Oakes, D., 1984. Analysis of survival data. CRC press.</a:t>
            </a:r>
          </a:p>
          <a:p>
            <a:pPr marL="0" indent="0"/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</a:rPr>
              <a:t>Cox, D.R., 1972. Regression models and life‐tables. Journal of the Royal Statistical Society: Series B (Methodological), 34(2), 187-202.</a:t>
            </a:r>
          </a:p>
          <a:p>
            <a:pPr marL="0" indent="0"/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</a:rPr>
              <a:t>Collett, D., 2015. Modelling survival data in medical research. CRC press.</a:t>
            </a:r>
          </a:p>
          <a:p>
            <a:pPr marL="0" indent="0"/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</a:rPr>
              <a:t>Fleming, T.R. and Harrington, D.P., 2013. Counting processes and survival analysis. John Wiley &amp; Sons.</a:t>
            </a:r>
          </a:p>
          <a:p>
            <a:pPr marL="0" indent="0"/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</a:rPr>
              <a:t>Klein, J.P., Van </a:t>
            </a:r>
            <a:r>
              <a:rPr lang="en-IE" sz="1200" dirty="0" err="1">
                <a:latin typeface="Public Sans" pitchFamily="2" charset="0"/>
                <a:ea typeface="Public Sans"/>
                <a:cs typeface="Public Sans"/>
                <a:sym typeface="Public Sans"/>
              </a:rPr>
              <a:t>Houwelingen</a:t>
            </a:r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</a:rPr>
              <a:t>, H.C., Ibrahim, J.G. and Scheike, T.H. eds., 2016. Handbook of survival analysis. CRC Press.</a:t>
            </a:r>
          </a:p>
          <a:p>
            <a:pPr marL="0" indent="0"/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</a:rPr>
              <a:t>Lin, H. and </a:t>
            </a:r>
            <a:r>
              <a:rPr lang="en-IE" sz="1200" dirty="0" err="1">
                <a:latin typeface="Public Sans" pitchFamily="2" charset="0"/>
                <a:ea typeface="Public Sans"/>
                <a:cs typeface="Public Sans"/>
                <a:sym typeface="Public Sans"/>
              </a:rPr>
              <a:t>Zelterman</a:t>
            </a:r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</a:rPr>
              <a:t>, D., 2002. </a:t>
            </a:r>
            <a:r>
              <a:rPr lang="en-IE" sz="1200" dirty="0" err="1">
                <a:latin typeface="Public Sans" pitchFamily="2" charset="0"/>
                <a:ea typeface="Public Sans"/>
                <a:cs typeface="Public Sans"/>
                <a:sym typeface="Public Sans"/>
              </a:rPr>
              <a:t>Modeling</a:t>
            </a:r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</a:rPr>
              <a:t> survival data: extending the Cox model.</a:t>
            </a:r>
          </a:p>
          <a:p>
            <a:pPr marL="0" indent="0"/>
            <a:r>
              <a:rPr lang="en-IE" sz="1200" dirty="0" err="1">
                <a:latin typeface="Public Sans" pitchFamily="2" charset="0"/>
                <a:ea typeface="Public Sans"/>
                <a:cs typeface="Public Sans"/>
                <a:sym typeface="Public Sans"/>
              </a:rPr>
              <a:t>Lemeshow</a:t>
            </a:r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</a:rPr>
              <a:t>, S., May, S. and Hosmer Jr, D.W., 2011. Applied survival analysis: regression </a:t>
            </a:r>
            <a:r>
              <a:rPr lang="en-IE" sz="1200" dirty="0" err="1">
                <a:latin typeface="Public Sans" pitchFamily="2" charset="0"/>
                <a:ea typeface="Public Sans"/>
                <a:cs typeface="Public Sans"/>
                <a:sym typeface="Public Sans"/>
              </a:rPr>
              <a:t>modeling</a:t>
            </a:r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</a:rPr>
              <a:t> of time-to-event data. John Wiley &amp; Sons.</a:t>
            </a:r>
          </a:p>
          <a:p>
            <a:pPr marL="0" indent="0"/>
            <a:r>
              <a:rPr lang="en-IE" sz="1200" dirty="0" err="1">
                <a:latin typeface="Public Sans" pitchFamily="2" charset="0"/>
                <a:ea typeface="Public Sans"/>
                <a:cs typeface="Public Sans"/>
                <a:sym typeface="Public Sans"/>
              </a:rPr>
              <a:t>Kilickap</a:t>
            </a:r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</a:rPr>
              <a:t>, S., Demirci, U., </a:t>
            </a:r>
            <a:r>
              <a:rPr lang="en-IE" sz="1200" dirty="0" err="1">
                <a:latin typeface="Public Sans" pitchFamily="2" charset="0"/>
                <a:ea typeface="Public Sans"/>
                <a:cs typeface="Public Sans"/>
                <a:sym typeface="Public Sans"/>
              </a:rPr>
              <a:t>Karadurmus</a:t>
            </a:r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</a:rPr>
              <a:t>, N., Dogan, M., Akinci, B. and </a:t>
            </a:r>
            <a:r>
              <a:rPr lang="en-IE" sz="1200" dirty="0" err="1">
                <a:latin typeface="Public Sans" pitchFamily="2" charset="0"/>
                <a:ea typeface="Public Sans"/>
                <a:cs typeface="Public Sans"/>
                <a:sym typeface="Public Sans"/>
              </a:rPr>
              <a:t>Sendur</a:t>
            </a:r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</a:rPr>
              <a:t>, M.A.N., 2018. Endpoints in oncology clinical trials. J BUON, 23, 1-6.</a:t>
            </a:r>
          </a:p>
          <a:p>
            <a:pPr marL="0" indent="0"/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</a:rPr>
              <a:t>U.S. Food and Drug Administration, Clinical Trial Endpoints for the Approval of Cancer Drugs and Biologics. December 2018 Available from:</a:t>
            </a:r>
          </a:p>
          <a:p>
            <a:pPr marL="0" indent="0"/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  <a:hlinkClick r:id="rId7"/>
              </a:rPr>
              <a:t>http://www.fda.gov/downloads/Drugs/GuidanceComplianceRegulatoryInformation/Guidances/ucm071590.pdf</a:t>
            </a:r>
            <a:endParaRPr lang="en-IE" sz="1200" dirty="0">
              <a:latin typeface="Public Sans" pitchFamily="2" charset="0"/>
              <a:ea typeface="Public Sans"/>
              <a:cs typeface="Public Sans"/>
              <a:sym typeface="Public Sans"/>
            </a:endParaRPr>
          </a:p>
          <a:p>
            <a:pPr marL="0" indent="0"/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</a:rPr>
              <a:t>U.S. Food and Drug Administration, Approaches to Assessment of Overall Survival in Oncology Clinical Trials (Draft Guidance). August 2025. Available from: </a:t>
            </a:r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  <a:hlinkClick r:id="rId8"/>
              </a:rPr>
              <a:t>https://www.fda.gov/media/188274/download</a:t>
            </a:r>
            <a:endParaRPr lang="en-IE" sz="1200" dirty="0">
              <a:latin typeface="Public Sans" pitchFamily="2" charset="0"/>
              <a:ea typeface="Public Sans"/>
              <a:cs typeface="Public Sans"/>
              <a:sym typeface="Public Sans"/>
            </a:endParaRPr>
          </a:p>
          <a:p>
            <a:pPr marL="0" indent="0"/>
            <a:endParaRPr lang="en-IE" sz="1200" b="1" dirty="0">
              <a:latin typeface="Public Sans" pitchFamily="2" charset="0"/>
              <a:ea typeface="Public Sans"/>
              <a:cs typeface="Public Sans"/>
              <a:sym typeface="Public Sans"/>
            </a:endParaRPr>
          </a:p>
        </p:txBody>
      </p:sp>
      <p:sp>
        <p:nvSpPr>
          <p:cNvPr id="4" name="Google Shape;2244;g2b1c0db4310_0_114">
            <a:extLst>
              <a:ext uri="{FF2B5EF4-FFF2-40B4-BE49-F238E27FC236}">
                <a16:creationId xmlns:a16="http://schemas.microsoft.com/office/drawing/2014/main" id="{6C3A2859-A459-16D5-4894-4C39001F00EF}"/>
              </a:ext>
            </a:extLst>
          </p:cNvPr>
          <p:cNvSpPr txBox="1">
            <a:spLocks/>
          </p:cNvSpPr>
          <p:nvPr/>
        </p:nvSpPr>
        <p:spPr>
          <a:xfrm>
            <a:off x="625002" y="404479"/>
            <a:ext cx="11117400" cy="7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ublic Sans SemiBold"/>
              <a:buNone/>
              <a:defRPr sz="4000" b="0" i="0" u="none" strike="noStrike" cap="none">
                <a:solidFill>
                  <a:schemeClr val="dk1"/>
                </a:solidFill>
                <a:latin typeface="Public Sans SemiBold"/>
                <a:ea typeface="Public Sans SemiBold"/>
                <a:cs typeface="Public Sans SemiBold"/>
                <a:sym typeface="Public Sans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4400"/>
              <a:buFont typeface="Calibri"/>
              <a:buNone/>
            </a:pPr>
            <a:r>
              <a:rPr lang="en-IE" dirty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5732395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4">
          <a:extLst>
            <a:ext uri="{FF2B5EF4-FFF2-40B4-BE49-F238E27FC236}">
              <a16:creationId xmlns:a16="http://schemas.microsoft.com/office/drawing/2014/main" id="{1B0A2B9B-3155-5B39-6FEA-022C00F85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6" name="Google Shape;2276;g2b1c0db4310_0_480">
            <a:extLst>
              <a:ext uri="{FF2B5EF4-FFF2-40B4-BE49-F238E27FC236}">
                <a16:creationId xmlns:a16="http://schemas.microsoft.com/office/drawing/2014/main" id="{B183E16A-5B27-E4B9-64DB-7BF4560F89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25002" y="1189498"/>
            <a:ext cx="10688266" cy="49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/>
            <a:r>
              <a:rPr lang="en-IE" sz="1200" b="1" dirty="0">
                <a:latin typeface="Public Sans" pitchFamily="2" charset="0"/>
                <a:ea typeface="Public Sans"/>
                <a:cs typeface="Public Sans"/>
                <a:sym typeface="Public Sans"/>
              </a:rPr>
              <a:t>Survival Analysis Sample Size</a:t>
            </a:r>
          </a:p>
          <a:p>
            <a:pPr marL="0" indent="0"/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</a:rPr>
              <a:t>Freedman, L. S. 1982. Tables of the number of patients required in clinical trials using the </a:t>
            </a:r>
            <a:r>
              <a:rPr lang="en-IE" sz="1200" dirty="0" err="1">
                <a:latin typeface="Public Sans" pitchFamily="2" charset="0"/>
                <a:ea typeface="Public Sans"/>
                <a:cs typeface="Public Sans"/>
                <a:sym typeface="Public Sans"/>
              </a:rPr>
              <a:t>logrank</a:t>
            </a:r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</a:rPr>
              <a:t> test. Statistics in medicine, 1(2), 121-129.</a:t>
            </a:r>
          </a:p>
          <a:p>
            <a:pPr marL="0" indent="0"/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</a:rPr>
              <a:t>Schoenfeld, D. A. 1983. Sample-size formula for the proportional-hazards regression model. Biometrics, 499-503.</a:t>
            </a:r>
          </a:p>
          <a:p>
            <a:pPr marL="0" indent="0"/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</a:rPr>
              <a:t>Lachin, J. M., &amp; Foulkes, M. A. 1986. Evaluation of sample size and power for analyses of survival with allowance for nonuniform patient entry, losses to follow-up, noncompliance, and stratification. Biometrics, 507-519.</a:t>
            </a:r>
          </a:p>
          <a:p>
            <a:pPr marL="0" indent="0"/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</a:rPr>
              <a:t>Lakatos, E. 1988. Sample sizes based on the log-rank statistic in complex clinical trials. Biometrics, 229-241.</a:t>
            </a:r>
          </a:p>
          <a:p>
            <a:pPr marL="0" indent="0"/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</a:rPr>
              <a:t>Lakatos, E., &amp; Lan, K. K. G., 1992. A comparison of sample size methods for the </a:t>
            </a:r>
            <a:r>
              <a:rPr lang="en-IE" sz="1200" dirty="0" err="1">
                <a:latin typeface="Public Sans" pitchFamily="2" charset="0"/>
                <a:ea typeface="Public Sans"/>
                <a:cs typeface="Public Sans"/>
                <a:sym typeface="Public Sans"/>
              </a:rPr>
              <a:t>logrank</a:t>
            </a:r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</a:rPr>
              <a:t> statistic. Statistics in Medicine, 11(2), 179–191.</a:t>
            </a:r>
          </a:p>
          <a:p>
            <a:pPr marL="0" indent="0"/>
            <a:r>
              <a:rPr lang="en-IE" sz="1200" dirty="0" err="1">
                <a:latin typeface="Public Sans" pitchFamily="2" charset="0"/>
                <a:ea typeface="Public Sans"/>
                <a:cs typeface="Public Sans"/>
                <a:sym typeface="Public Sans"/>
              </a:rPr>
              <a:t>Bariani</a:t>
            </a:r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</a:rPr>
              <a:t>, G.M., de Celis, F., Anezka, C.R., </a:t>
            </a:r>
            <a:r>
              <a:rPr lang="en-IE" sz="1200" dirty="0" err="1">
                <a:latin typeface="Public Sans" pitchFamily="2" charset="0"/>
                <a:ea typeface="Public Sans"/>
                <a:cs typeface="Public Sans"/>
                <a:sym typeface="Public Sans"/>
              </a:rPr>
              <a:t>Precivale</a:t>
            </a:r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</a:rPr>
              <a:t>, M., Arai, R., Saad, E.D. and Riechelmann, R.P., 2015. Sample size calculation in oncology trials. American journal of clinical oncology, 38(6), 570-574.</a:t>
            </a:r>
          </a:p>
          <a:p>
            <a:pPr marL="0" indent="0"/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</a:rPr>
              <a:t>Tang Y. 2021. A unified approach to power and sample size determination for log-rank tests under proportional and nonproportional hazards. Statistical Methods in Medical Research ,Vol. 30(5) 1211–1234. </a:t>
            </a:r>
          </a:p>
          <a:p>
            <a:pPr marL="0" indent="0"/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</a:rPr>
              <a:t>Tang, Y., 2022. Complex survival trial design by the product integration method. Statistics in medicine, 41(4), 798-814.</a:t>
            </a:r>
          </a:p>
          <a:p>
            <a:pPr marL="0" indent="0"/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</a:rPr>
              <a:t>Cheng, H. and He, J., 2023. Sample size calculation for the combination test under nonproportional hazards. Biometrical Journal, 65(4), p.2100403.</a:t>
            </a:r>
          </a:p>
          <a:p>
            <a:pPr marL="0" indent="0"/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</a:rPr>
              <a:t>Hsieh, F.Y. and </a:t>
            </a:r>
            <a:r>
              <a:rPr lang="en-IE" sz="1200" dirty="0" err="1">
                <a:latin typeface="Public Sans" pitchFamily="2" charset="0"/>
                <a:ea typeface="Public Sans"/>
                <a:cs typeface="Public Sans"/>
                <a:sym typeface="Public Sans"/>
              </a:rPr>
              <a:t>Lavori</a:t>
            </a:r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</a:rPr>
              <a:t>, P.W., 2000. Sample-size calculations for the Cox proportional hazards regression model with nonbinary covariates. Controlled clinical trials, 21(6), 552-560.</a:t>
            </a:r>
          </a:p>
          <a:p>
            <a:pPr marL="0" indent="0"/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</a:rPr>
              <a:t>Wu, J. (2014). Sample size calculation for the one-sample log-rank test. Pharmaceutical Statistics, 14(1), 26–33.</a:t>
            </a:r>
          </a:p>
          <a:p>
            <a:pPr marL="0" indent="0"/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</a:rPr>
              <a:t>Phadnis, M.A., 2019. Sample size calculation for small sample single-arm trials for time-to-event data: </a:t>
            </a:r>
            <a:r>
              <a:rPr lang="en-IE" sz="1200" dirty="0" err="1">
                <a:latin typeface="Public Sans" pitchFamily="2" charset="0"/>
                <a:ea typeface="Public Sans"/>
                <a:cs typeface="Public Sans"/>
                <a:sym typeface="Public Sans"/>
              </a:rPr>
              <a:t>Logrank</a:t>
            </a:r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</a:rPr>
              <a:t> test with normal approximation or test statistic based on exact chi-square distribution?. Contemporary clinical trials communications, 15, p.100360.</a:t>
            </a:r>
          </a:p>
          <a:p>
            <a:pPr marL="0" indent="0"/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</a:rPr>
              <a:t>Jung S. H. (2008). Sample size calculation for the weighted rank statistics with paired survival data. Statistics in medicine, 27(17), 3350–3365.</a:t>
            </a:r>
          </a:p>
          <a:p>
            <a:pPr marL="0" indent="0"/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</a:rPr>
              <a:t>Lachin, J.M., 2013. Sample size and power for a </a:t>
            </a:r>
            <a:r>
              <a:rPr lang="en-IE" sz="1200" dirty="0" err="1">
                <a:latin typeface="Public Sans" pitchFamily="2" charset="0"/>
                <a:ea typeface="Public Sans"/>
                <a:cs typeface="Public Sans"/>
                <a:sym typeface="Public Sans"/>
              </a:rPr>
              <a:t>logrank</a:t>
            </a:r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</a:rPr>
              <a:t> test and Cox proportional hazards model with multiple groups and strata, or a quantitative covariate with multiple strata. Statistics in medicine, 32(25), 4413-4425.</a:t>
            </a:r>
          </a:p>
          <a:p>
            <a:pPr marL="0" indent="0"/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</a:rPr>
              <a:t>Julious, S. A. (2023). Sample sizes for clinical trials (2nd Edition). CRC Press.</a:t>
            </a:r>
          </a:p>
          <a:p>
            <a:pPr marL="0" indent="0"/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</a:rPr>
              <a:t>Chow, S.C., Shao, J., Wang, H. and </a:t>
            </a:r>
            <a:r>
              <a:rPr lang="en-IE" sz="1200" dirty="0" err="1">
                <a:latin typeface="Public Sans" pitchFamily="2" charset="0"/>
                <a:ea typeface="Public Sans"/>
                <a:cs typeface="Public Sans"/>
                <a:sym typeface="Public Sans"/>
              </a:rPr>
              <a:t>Lokhnygina</a:t>
            </a:r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</a:rPr>
              <a:t>, Y., 2017. Sample size calculations in clinical research. Chapman and Hall/CRC.</a:t>
            </a:r>
          </a:p>
          <a:p>
            <a:pPr marL="0" indent="0"/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</a:rPr>
              <a:t>Machin, D., Campbell, M.J., Tan, S.B. and Tan, S.H., 2018. Sample sizes for clinical, laboratory and epidemiology studies. John Wiley &amp; Sons. </a:t>
            </a:r>
          </a:p>
          <a:p>
            <a:pPr marL="0" indent="0"/>
            <a:r>
              <a:rPr lang="en-IE" sz="1200" dirty="0">
                <a:latin typeface="Public Sans" pitchFamily="2" charset="0"/>
                <a:ea typeface="Public Sans"/>
                <a:cs typeface="Public Sans"/>
                <a:sym typeface="Public Sans"/>
              </a:rPr>
              <a:t>Ryan, T.P., 2013. Sample size determination and power. John Wiley &amp; Sons.</a:t>
            </a:r>
          </a:p>
          <a:p>
            <a:pPr marL="0" indent="0"/>
            <a:endParaRPr lang="en-IE" sz="1200" dirty="0">
              <a:latin typeface="Public Sans" pitchFamily="2" charset="0"/>
              <a:ea typeface="Public Sans"/>
              <a:cs typeface="Public Sans"/>
              <a:sym typeface="Public Sans"/>
            </a:endParaRPr>
          </a:p>
          <a:p>
            <a:pPr marL="0" indent="0"/>
            <a:endParaRPr lang="en-IE" sz="1200" dirty="0">
              <a:latin typeface="Public Sans" pitchFamily="2" charset="0"/>
              <a:ea typeface="Public Sans"/>
              <a:cs typeface="Public Sans"/>
              <a:sym typeface="Public Sans"/>
            </a:endParaRPr>
          </a:p>
          <a:p>
            <a:pPr marL="0" indent="0"/>
            <a:endParaRPr lang="en-IE" sz="1200" dirty="0">
              <a:latin typeface="Public Sans" pitchFamily="2" charset="0"/>
              <a:ea typeface="Public Sans"/>
              <a:cs typeface="Public Sans"/>
              <a:sym typeface="Public Sans"/>
            </a:endParaRPr>
          </a:p>
          <a:p>
            <a:pPr marL="0" indent="0"/>
            <a:endParaRPr lang="en-IE" sz="1200" dirty="0">
              <a:latin typeface="Public Sans" pitchFamily="2" charset="0"/>
              <a:ea typeface="Public Sans"/>
              <a:cs typeface="Public Sans"/>
              <a:sym typeface="Public Sans"/>
            </a:endParaRPr>
          </a:p>
          <a:p>
            <a:pPr marL="0" indent="0"/>
            <a:endParaRPr lang="en-IE" sz="1200" dirty="0">
              <a:latin typeface="Public Sans" pitchFamily="2" charset="0"/>
              <a:ea typeface="Public Sans"/>
              <a:cs typeface="Public Sans"/>
              <a:sym typeface="Public Sans"/>
            </a:endParaRPr>
          </a:p>
          <a:p>
            <a:pPr marL="0" indent="0"/>
            <a:endParaRPr lang="en-IE" sz="1200" dirty="0">
              <a:latin typeface="Public Sans" pitchFamily="2" charset="0"/>
              <a:ea typeface="Public Sans"/>
              <a:cs typeface="Public Sans"/>
              <a:sym typeface="Public Sans"/>
            </a:endParaRPr>
          </a:p>
          <a:p>
            <a:pPr marL="0" indent="0"/>
            <a:endParaRPr lang="en-IE" sz="1200" dirty="0">
              <a:latin typeface="Public Sans" pitchFamily="2" charset="0"/>
              <a:ea typeface="Public Sans"/>
              <a:cs typeface="Public Sans"/>
              <a:sym typeface="Public Sans"/>
            </a:endParaRPr>
          </a:p>
          <a:p>
            <a:pPr marL="0" indent="0"/>
            <a:endParaRPr lang="en-IE" sz="1200" b="1" dirty="0">
              <a:latin typeface="Public Sans" pitchFamily="2" charset="0"/>
              <a:ea typeface="Public Sans"/>
              <a:cs typeface="Public Sans"/>
              <a:sym typeface="Public Sans"/>
            </a:endParaRPr>
          </a:p>
        </p:txBody>
      </p:sp>
      <p:sp>
        <p:nvSpPr>
          <p:cNvPr id="4" name="Google Shape;2244;g2b1c0db4310_0_114">
            <a:extLst>
              <a:ext uri="{FF2B5EF4-FFF2-40B4-BE49-F238E27FC236}">
                <a16:creationId xmlns:a16="http://schemas.microsoft.com/office/drawing/2014/main" id="{5A81D286-3C76-5CB7-6A69-5AC39F7759DF}"/>
              </a:ext>
            </a:extLst>
          </p:cNvPr>
          <p:cNvSpPr txBox="1">
            <a:spLocks/>
          </p:cNvSpPr>
          <p:nvPr/>
        </p:nvSpPr>
        <p:spPr>
          <a:xfrm>
            <a:off x="625002" y="404479"/>
            <a:ext cx="11117400" cy="7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ublic Sans SemiBold"/>
              <a:buNone/>
              <a:defRPr sz="4000" b="0" i="0" u="none" strike="noStrike" cap="none">
                <a:solidFill>
                  <a:schemeClr val="dk1"/>
                </a:solidFill>
                <a:latin typeface="Public Sans SemiBold"/>
                <a:ea typeface="Public Sans SemiBold"/>
                <a:cs typeface="Public Sans SemiBold"/>
                <a:sym typeface="Public Sans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4400"/>
              <a:buFont typeface="Calibri"/>
              <a:buNone/>
            </a:pPr>
            <a:r>
              <a:rPr lang="en-IE" dirty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34015042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4">
          <a:extLst>
            <a:ext uri="{FF2B5EF4-FFF2-40B4-BE49-F238E27FC236}">
              <a16:creationId xmlns:a16="http://schemas.microsoft.com/office/drawing/2014/main" id="{687FDB33-C2C6-79A9-8315-97B5A410A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6" name="Google Shape;2276;g2b1c0db4310_0_480">
            <a:extLst>
              <a:ext uri="{FF2B5EF4-FFF2-40B4-BE49-F238E27FC236}">
                <a16:creationId xmlns:a16="http://schemas.microsoft.com/office/drawing/2014/main" id="{0D628F3B-9D56-96A6-3AE2-BAB663459E3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25002" y="1189498"/>
            <a:ext cx="10688266" cy="49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/>
            <a:r>
              <a:rPr lang="en-IE" sz="1200" b="1" dirty="0">
                <a:latin typeface="Public Sans" pitchFamily="2" charset="0"/>
                <a:ea typeface="Public Sans"/>
                <a:cs typeface="Public Sans"/>
                <a:sym typeface="Public Sans"/>
              </a:rPr>
              <a:t>Non-Proportional Hazards</a:t>
            </a:r>
          </a:p>
          <a:p>
            <a:pPr marL="0" indent="0"/>
            <a:r>
              <a:rPr lang="en-GB" sz="1200" dirty="0">
                <a:latin typeface="Public Sans" pitchFamily="2" charset="0"/>
              </a:rPr>
              <a:t>Bardo, M., Huber, C., Benda, N., Brugger, J., Fellinger, T., </a:t>
            </a:r>
            <a:r>
              <a:rPr lang="en-GB" sz="1200" dirty="0" err="1">
                <a:latin typeface="Public Sans" pitchFamily="2" charset="0"/>
              </a:rPr>
              <a:t>Galaune</a:t>
            </a:r>
            <a:r>
              <a:rPr lang="en-GB" sz="1200" dirty="0">
                <a:latin typeface="Public Sans" pitchFamily="2" charset="0"/>
              </a:rPr>
              <a:t>, V., Heinz, J., Heinzl, H., Hooker, A.C., </a:t>
            </a:r>
            <a:r>
              <a:rPr lang="en-GB" sz="1200" dirty="0" err="1">
                <a:latin typeface="Public Sans" pitchFamily="2" charset="0"/>
              </a:rPr>
              <a:t>Klinglmüller</a:t>
            </a:r>
            <a:r>
              <a:rPr lang="en-GB" sz="1200" dirty="0">
                <a:latin typeface="Public Sans" pitchFamily="2" charset="0"/>
              </a:rPr>
              <a:t>, F. and König, F., 2024. Methods for non-proportional hazards in clinical trials: a systematic review. Statistical Methods in Medical Research, 33(6), pp.1069-1092.</a:t>
            </a:r>
          </a:p>
          <a:p>
            <a:pPr marL="0" indent="0"/>
            <a:r>
              <a:rPr lang="en-GB" sz="1200" dirty="0" err="1">
                <a:latin typeface="Public Sans" pitchFamily="2" charset="0"/>
              </a:rPr>
              <a:t>Klinglmüller</a:t>
            </a:r>
            <a:r>
              <a:rPr lang="en-GB" sz="1200" dirty="0">
                <a:latin typeface="Public Sans" pitchFamily="2" charset="0"/>
              </a:rPr>
              <a:t>, F., Fellinger, T., König, F., Friede, T., Hooker, A.C., Heinzl, H., </a:t>
            </a:r>
            <a:r>
              <a:rPr lang="en-GB" sz="1200" dirty="0" err="1">
                <a:latin typeface="Public Sans" pitchFamily="2" charset="0"/>
              </a:rPr>
              <a:t>Mittlböck</a:t>
            </a:r>
            <a:r>
              <a:rPr lang="en-GB" sz="1200" dirty="0">
                <a:latin typeface="Public Sans" pitchFamily="2" charset="0"/>
              </a:rPr>
              <a:t>, M., Brugger, J., Bardo, M., Huber, C. and Benda, N., 2025. A Comparison of Statistical Methods for Time‐To‐Event Analyses in Randomized Controlled Trials Under Non‐Proportional Hazards. Statistics in Medicine, 44(5), p.e70019.</a:t>
            </a:r>
          </a:p>
          <a:p>
            <a:pPr marL="0" indent="0"/>
            <a:r>
              <a:rPr lang="en-GB" sz="1200" dirty="0">
                <a:latin typeface="Public Sans" pitchFamily="2" charset="0"/>
              </a:rPr>
              <a:t>Fine, G. D., 2007. Consequences of delayed treatment effects on analysis of time-to-event endpoints. Drug Information Journal, 41(4), 535-539.</a:t>
            </a:r>
          </a:p>
          <a:p>
            <a:pPr marL="0" indent="0"/>
            <a:r>
              <a:rPr lang="en-GB" sz="1200" dirty="0">
                <a:latin typeface="Public Sans" pitchFamily="2" charset="0"/>
              </a:rPr>
              <a:t>Alexander, B.M., Schoenfeld, J.D. and Trippa, L., 2018. Hazards of hazard ratios-deviations from model assumptions in immunotherapy. The New England journal of medicine, 378(12), pp.1158-1159.</a:t>
            </a:r>
          </a:p>
          <a:p>
            <a:pPr marL="0" indent="0"/>
            <a:r>
              <a:rPr lang="en-GB" sz="1200" dirty="0">
                <a:latin typeface="Public Sans" pitchFamily="2" charset="0"/>
              </a:rPr>
              <a:t>Public Workshop: Oncology Clinical Trials in the Presence of Non‐Proportional Hazards, The Duke‐Margolis </a:t>
            </a:r>
            <a:r>
              <a:rPr lang="en-GB" sz="1200" dirty="0" err="1">
                <a:latin typeface="Public Sans" pitchFamily="2" charset="0"/>
              </a:rPr>
              <a:t>Center</a:t>
            </a:r>
            <a:r>
              <a:rPr lang="en-GB" sz="1200" dirty="0">
                <a:latin typeface="Public Sans" pitchFamily="2" charset="0"/>
              </a:rPr>
              <a:t> for Health Policy, Feb. 2018. Available at: https://slideplayer.com/slide/14007912/</a:t>
            </a:r>
          </a:p>
          <a:p>
            <a:pPr marL="0" indent="0"/>
            <a:r>
              <a:rPr lang="en-GB" sz="1200" dirty="0">
                <a:latin typeface="Public Sans" pitchFamily="2" charset="0"/>
              </a:rPr>
              <a:t>Royston, P. and B Parmar, M.K., 2020. A simulation study comparing the power of nine tests of the treatment effect in randomized controlled trials with a time-to-event outcome. Trials, 21(1), pp.1-17.</a:t>
            </a:r>
          </a:p>
          <a:p>
            <a:pPr marL="0" indent="0"/>
            <a:r>
              <a:rPr lang="en-GB" sz="1200" dirty="0">
                <a:latin typeface="Public Sans" pitchFamily="2" charset="0"/>
              </a:rPr>
              <a:t>Logan, B.R., Klein, J.P. and Zhang, M.J., 2008. Comparing treatments in the presence of crossing survival curves: an application to bone marrow transplantation. Biometrics, 64(3), pp.733-740.</a:t>
            </a:r>
          </a:p>
          <a:p>
            <a:pPr marL="0" indent="0"/>
            <a:r>
              <a:rPr lang="en-GB" sz="1200" dirty="0">
                <a:latin typeface="Public Sans" pitchFamily="2" charset="0"/>
              </a:rPr>
              <a:t>Fleming, T.R. and Harrington, D.P., 1981. A class of hypothesis tests for one and two sample censored survival data. Communications in Statistics-Theory and Methods, 10(8), pp.763-794.</a:t>
            </a:r>
          </a:p>
          <a:p>
            <a:pPr marL="0" indent="0"/>
            <a:r>
              <a:rPr lang="en-GB" sz="1200" dirty="0">
                <a:latin typeface="Public Sans" pitchFamily="2" charset="0"/>
              </a:rPr>
              <a:t>Pepe, M.S. and Fleming, T.R., 1989. Weighted Kaplan-Meier statistics: a class of distance tests for censored survival data. Biometrics, pp.497-507.</a:t>
            </a:r>
          </a:p>
          <a:p>
            <a:pPr marL="0" indent="0"/>
            <a:r>
              <a:rPr lang="en-GB" sz="1200" dirty="0">
                <a:latin typeface="Public Sans" pitchFamily="2" charset="0"/>
              </a:rPr>
              <a:t>Breslow, N. E., Edler, L., &amp; Berger, J., 1984. A two-sample censored-data rank test for acceleration. Biometrics, 1049-1062</a:t>
            </a:r>
          </a:p>
          <a:p>
            <a:pPr marL="0" indent="0"/>
            <a:r>
              <a:rPr lang="en-GB" sz="1200" dirty="0">
                <a:latin typeface="Public Sans" pitchFamily="2" charset="0"/>
              </a:rPr>
              <a:t>Lan, K.K.G. and Wittes, J., 1990. Linear rank tests for survival data: equivalence of two formulations. The American Statistician, 44(1), 23-26.</a:t>
            </a:r>
          </a:p>
          <a:p>
            <a:pPr marL="0" indent="0"/>
            <a:r>
              <a:rPr lang="en-GB" sz="1200" dirty="0">
                <a:latin typeface="Public Sans" pitchFamily="2" charset="0"/>
              </a:rPr>
              <a:t>Yang, S and Prentice, R, 2010. Improved </a:t>
            </a:r>
            <a:r>
              <a:rPr lang="en-GB" sz="1200" dirty="0" err="1">
                <a:latin typeface="Public Sans" pitchFamily="2" charset="0"/>
              </a:rPr>
              <a:t>Logrank</a:t>
            </a:r>
            <a:r>
              <a:rPr lang="en-GB" sz="1200" dirty="0">
                <a:latin typeface="Public Sans" pitchFamily="2" charset="0"/>
              </a:rPr>
              <a:t>‐Type Tests for Survival Data Using Adaptive Weights, Biometrics 66:  30‐38</a:t>
            </a:r>
          </a:p>
          <a:p>
            <a:pPr marL="0" indent="0"/>
            <a:r>
              <a:rPr lang="en-GB" sz="1200" dirty="0">
                <a:latin typeface="Public Sans" pitchFamily="2" charset="0"/>
              </a:rPr>
              <a:t>Lee, S. H., 2007. On the versatility of the combination of the weighted log-rank statistics. Computational statistics &amp; data analysis, 51(12), 6557-6564. </a:t>
            </a:r>
          </a:p>
          <a:p>
            <a:pPr marL="0" indent="0"/>
            <a:r>
              <a:rPr lang="en-GB" sz="1200" dirty="0">
                <a:latin typeface="Public Sans" pitchFamily="2" charset="0"/>
              </a:rPr>
              <a:t>Hasegawa, T., 2014. Sample size determination for the weighted log-rank test with the Fleming–Harrington class of weights in cancer vaccine studies. Pharmaceutical Statistics, 13(2), 128–135. </a:t>
            </a:r>
          </a:p>
          <a:p>
            <a:pPr marL="0" indent="0"/>
            <a:r>
              <a:rPr lang="en-GB" sz="1200" dirty="0" err="1">
                <a:latin typeface="Public Sans" pitchFamily="2" charset="0"/>
              </a:rPr>
              <a:t>Karrison</a:t>
            </a:r>
            <a:r>
              <a:rPr lang="en-GB" sz="1200" dirty="0">
                <a:latin typeface="Public Sans" pitchFamily="2" charset="0"/>
              </a:rPr>
              <a:t>, T., 2016. Versatile tests for comparing survival curves based on weighted log-rank statistics. Stata Journal, </a:t>
            </a:r>
            <a:r>
              <a:rPr lang="en-GB" sz="1200" dirty="0" err="1">
                <a:latin typeface="Public Sans" pitchFamily="2" charset="0"/>
              </a:rPr>
              <a:t>StataCorp</a:t>
            </a:r>
            <a:r>
              <a:rPr lang="en-GB" sz="1200" dirty="0">
                <a:latin typeface="Public Sans" pitchFamily="2" charset="0"/>
              </a:rPr>
              <a:t> LP, vol. 16(3), 678–690.</a:t>
            </a:r>
          </a:p>
          <a:p>
            <a:pPr marL="0" indent="0"/>
            <a:endParaRPr lang="en-GB" sz="1200" dirty="0">
              <a:latin typeface="Public Sans" pitchFamily="2" charset="0"/>
            </a:endParaRPr>
          </a:p>
          <a:p>
            <a:pPr marL="0" indent="0"/>
            <a:endParaRPr lang="en-GB" sz="1200" dirty="0">
              <a:latin typeface="Public Sans" pitchFamily="2" charset="0"/>
            </a:endParaRPr>
          </a:p>
          <a:p>
            <a:pPr marL="0" indent="0"/>
            <a:endParaRPr lang="en-GB" sz="1200" dirty="0">
              <a:latin typeface="Public Sans" pitchFamily="2" charset="0"/>
            </a:endParaRPr>
          </a:p>
          <a:p>
            <a:pPr marL="0" indent="0"/>
            <a:endParaRPr lang="en-GB" sz="1200" dirty="0">
              <a:latin typeface="Public Sans" pitchFamily="2" charset="0"/>
            </a:endParaRPr>
          </a:p>
          <a:p>
            <a:pPr marL="0" indent="0"/>
            <a:endParaRPr lang="en-IE" sz="1200" b="1" dirty="0">
              <a:latin typeface="Public Sans" pitchFamily="2" charset="0"/>
              <a:ea typeface="Public Sans"/>
              <a:cs typeface="Public Sans"/>
              <a:sym typeface="Public Sans"/>
            </a:endParaRPr>
          </a:p>
        </p:txBody>
      </p:sp>
      <p:sp>
        <p:nvSpPr>
          <p:cNvPr id="4" name="Google Shape;2244;g2b1c0db4310_0_114">
            <a:extLst>
              <a:ext uri="{FF2B5EF4-FFF2-40B4-BE49-F238E27FC236}">
                <a16:creationId xmlns:a16="http://schemas.microsoft.com/office/drawing/2014/main" id="{20A1FF29-AD46-6B54-00E5-5F1AF8C4524A}"/>
              </a:ext>
            </a:extLst>
          </p:cNvPr>
          <p:cNvSpPr txBox="1">
            <a:spLocks/>
          </p:cNvSpPr>
          <p:nvPr/>
        </p:nvSpPr>
        <p:spPr>
          <a:xfrm>
            <a:off x="625002" y="404479"/>
            <a:ext cx="11117400" cy="7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ublic Sans SemiBold"/>
              <a:buNone/>
              <a:defRPr sz="4000" b="0" i="0" u="none" strike="noStrike" cap="none">
                <a:solidFill>
                  <a:schemeClr val="dk1"/>
                </a:solidFill>
                <a:latin typeface="Public Sans SemiBold"/>
                <a:ea typeface="Public Sans SemiBold"/>
                <a:cs typeface="Public Sans SemiBold"/>
                <a:sym typeface="Public Sans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4400"/>
              <a:buFont typeface="Calibri"/>
              <a:buNone/>
            </a:pPr>
            <a:r>
              <a:rPr lang="en-IE" dirty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42190132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4">
          <a:extLst>
            <a:ext uri="{FF2B5EF4-FFF2-40B4-BE49-F238E27FC236}">
              <a16:creationId xmlns:a16="http://schemas.microsoft.com/office/drawing/2014/main" id="{75E21F94-7924-536A-86CD-88C81F9C8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6" name="Google Shape;2276;g2b1c0db4310_0_480">
            <a:extLst>
              <a:ext uri="{FF2B5EF4-FFF2-40B4-BE49-F238E27FC236}">
                <a16:creationId xmlns:a16="http://schemas.microsoft.com/office/drawing/2014/main" id="{6E93C9DD-DED0-33D7-5E3A-069C7424ED6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25002" y="1189498"/>
            <a:ext cx="10688266" cy="49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/>
            <a:r>
              <a:rPr lang="en-GB" sz="1200" dirty="0">
                <a:latin typeface="Public Sans" pitchFamily="2" charset="0"/>
              </a:rPr>
              <a:t>Lin, R.S., Lin, J., Roychoudhury, S., Anderson, K.M., Hu, T., Huang, B., Leon, L.F., Liao, J.J., Liu, R., Luo, X. and Mukhopadhyay, P., 2020. Alternative Analysis Methods for Time to Event Endpoints Under Nonproportional Hazards: A Comparative Analysis. Statistics in Biopharmaceutical Research, 12(2),  187-198.</a:t>
            </a:r>
          </a:p>
          <a:p>
            <a:pPr marL="0" indent="0"/>
            <a:r>
              <a:rPr lang="en-GB" sz="1200" dirty="0">
                <a:latin typeface="Public Sans" pitchFamily="2" charset="0"/>
              </a:rPr>
              <a:t>Roychoudhury, S., Anderson, K.M., Ye, J. and Mukhopadhyay, P., 2021. Robust Design and Analysis of Clinical Trials With Nonproportional Hazards: A Straw Man Guidance From a Cross-Pharma Working Group. Statistics in Biopharmaceutical Research, 1-15.</a:t>
            </a:r>
          </a:p>
          <a:p>
            <a:pPr marL="0" indent="0"/>
            <a:r>
              <a:rPr lang="en-GB" sz="1200" dirty="0">
                <a:latin typeface="Public Sans" pitchFamily="2" charset="0"/>
              </a:rPr>
              <a:t>Mukhopadhyay, P., Ye, J., Anderson, K.M., Roychoudhury, S., Rubin, E.H., Halabi, S. and Chappell, R.J., 2022. Log-rank test vs </a:t>
            </a:r>
            <a:r>
              <a:rPr lang="en-GB" sz="1200" dirty="0" err="1">
                <a:latin typeface="Public Sans" pitchFamily="2" charset="0"/>
              </a:rPr>
              <a:t>MaxCombo</a:t>
            </a:r>
            <a:r>
              <a:rPr lang="en-GB" sz="1200" dirty="0">
                <a:latin typeface="Public Sans" pitchFamily="2" charset="0"/>
              </a:rPr>
              <a:t> and difference in restricted mean survival time tests for comparing survival under nonproportional hazards in immuno-oncology trials: a systematic review and meta-analysis. JAMA oncology.</a:t>
            </a:r>
          </a:p>
          <a:p>
            <a:pPr marL="0" indent="0"/>
            <a:r>
              <a:rPr lang="en-GB" sz="1200" dirty="0" err="1">
                <a:latin typeface="Public Sans" pitchFamily="2" charset="0"/>
              </a:rPr>
              <a:t>Freidlin</a:t>
            </a:r>
            <a:r>
              <a:rPr lang="en-GB" sz="1200" dirty="0">
                <a:latin typeface="Public Sans" pitchFamily="2" charset="0"/>
              </a:rPr>
              <a:t>, B. and Korn, E.L., 2019. Methods for accommodating nonproportional hazards in clinical trials: ready for the primary analysis?. Journal of Clinical Oncology, 37(35), 3455.</a:t>
            </a:r>
          </a:p>
          <a:p>
            <a:pPr marL="0" indent="0"/>
            <a:r>
              <a:rPr lang="en-GB" sz="1200" dirty="0">
                <a:latin typeface="Public Sans" pitchFamily="2" charset="0"/>
              </a:rPr>
              <a:t>Bartlett, J.W., Morris, T.P., Stensrud, M.J., Daniel, R.M., </a:t>
            </a:r>
            <a:r>
              <a:rPr lang="en-GB" sz="1200" dirty="0" err="1">
                <a:latin typeface="Public Sans" pitchFamily="2" charset="0"/>
              </a:rPr>
              <a:t>Vansteelandt</a:t>
            </a:r>
            <a:r>
              <a:rPr lang="en-GB" sz="1200" dirty="0">
                <a:latin typeface="Public Sans" pitchFamily="2" charset="0"/>
              </a:rPr>
              <a:t>, S.K. and Burman, C.F., 2020. The hazards of period specific and weighted hazard ratios. Statistics in Biopharmaceutical Research, 12(4), p.518.</a:t>
            </a:r>
          </a:p>
          <a:p>
            <a:pPr marL="0" indent="0"/>
            <a:r>
              <a:rPr lang="en-GB" sz="1200" dirty="0">
                <a:latin typeface="Public Sans" pitchFamily="2" charset="0"/>
              </a:rPr>
              <a:t>Mukhopadhyay, P., Ye, J., Anderson, K.M., Roychoudhury, S., Rubin, E.H., Halabi, S. and Chappell, R.J., 2022. Log-rank test vs </a:t>
            </a:r>
            <a:r>
              <a:rPr lang="en-GB" sz="1200" dirty="0" err="1">
                <a:latin typeface="Public Sans" pitchFamily="2" charset="0"/>
              </a:rPr>
              <a:t>MaxCombo</a:t>
            </a:r>
            <a:r>
              <a:rPr lang="en-GB" sz="1200" dirty="0">
                <a:latin typeface="Public Sans" pitchFamily="2" charset="0"/>
              </a:rPr>
              <a:t> and difference in restricted mean survival time tests for comparing survival under nonproportional hazards in immuno-oncology trials: a systematic review and meta-analysis. JAMA oncology.</a:t>
            </a:r>
          </a:p>
          <a:p>
            <a:pPr marL="0" indent="0"/>
            <a:r>
              <a:rPr lang="en-GB" sz="1200" dirty="0" err="1">
                <a:latin typeface="Public Sans" pitchFamily="2" charset="0"/>
              </a:rPr>
              <a:t>Freidlin</a:t>
            </a:r>
            <a:r>
              <a:rPr lang="en-GB" sz="1200" dirty="0">
                <a:latin typeface="Public Sans" pitchFamily="2" charset="0"/>
              </a:rPr>
              <a:t>, B. and Korn, E.L., 2019. Methods for accommodating nonproportional hazards in clinical trials: ready for the primary analysis?. Journal of Clinical Oncology, 37(35), 3455.</a:t>
            </a:r>
          </a:p>
          <a:p>
            <a:pPr marL="0" indent="0"/>
            <a:r>
              <a:rPr lang="en-GB" sz="1200" dirty="0">
                <a:latin typeface="Public Sans" pitchFamily="2" charset="0"/>
              </a:rPr>
              <a:t>Bartlett, J.W., Morris, T.P., Stensrud, M.J., Daniel, R.M., </a:t>
            </a:r>
            <a:r>
              <a:rPr lang="en-GB" sz="1200" dirty="0" err="1">
                <a:latin typeface="Public Sans" pitchFamily="2" charset="0"/>
              </a:rPr>
              <a:t>Vansteelandt</a:t>
            </a:r>
            <a:r>
              <a:rPr lang="en-GB" sz="1200" dirty="0">
                <a:latin typeface="Public Sans" pitchFamily="2" charset="0"/>
              </a:rPr>
              <a:t>, S.K. and Burman, C.F., 2020. The hazards of period specific and weighted hazard ratios. Statistics in Biopharmaceutical Research, 12(4), p.518.</a:t>
            </a:r>
          </a:p>
          <a:p>
            <a:pPr marL="0" indent="0"/>
            <a:r>
              <a:rPr lang="en-GB" sz="1200" dirty="0" err="1">
                <a:latin typeface="Public Sans" pitchFamily="2" charset="0"/>
              </a:rPr>
              <a:t>Magirr</a:t>
            </a:r>
            <a:r>
              <a:rPr lang="en-GB" sz="1200" dirty="0">
                <a:latin typeface="Public Sans" pitchFamily="2" charset="0"/>
              </a:rPr>
              <a:t>, D. and Burman, C.F., 2019. Modestly weighted </a:t>
            </a:r>
            <a:r>
              <a:rPr lang="en-GB" sz="1200" dirty="0" err="1">
                <a:latin typeface="Public Sans" pitchFamily="2" charset="0"/>
              </a:rPr>
              <a:t>logrank</a:t>
            </a:r>
            <a:r>
              <a:rPr lang="en-GB" sz="1200" dirty="0">
                <a:latin typeface="Public Sans" pitchFamily="2" charset="0"/>
              </a:rPr>
              <a:t> tests. Statistics in medicine, 38(20), 3782-3790.</a:t>
            </a:r>
          </a:p>
          <a:p>
            <a:pPr marL="0" indent="0"/>
            <a:r>
              <a:rPr lang="en-GB" sz="1200" dirty="0" err="1">
                <a:latin typeface="Public Sans" pitchFamily="2" charset="0"/>
              </a:rPr>
              <a:t>Magirr</a:t>
            </a:r>
            <a:r>
              <a:rPr lang="en-GB" sz="1200" dirty="0">
                <a:latin typeface="Public Sans" pitchFamily="2" charset="0"/>
              </a:rPr>
              <a:t>, D., 2021. Non‐proportional hazards in immuno‐oncology: Is an old perspective needed?. Pharmaceutical Statistics, 20(3), pp.512-527.</a:t>
            </a:r>
          </a:p>
          <a:p>
            <a:pPr marL="0" indent="0"/>
            <a:r>
              <a:rPr lang="en-GB" sz="1200" dirty="0" err="1">
                <a:latin typeface="Public Sans" pitchFamily="2" charset="0"/>
              </a:rPr>
              <a:t>Magirr</a:t>
            </a:r>
            <a:r>
              <a:rPr lang="en-GB" sz="1200" dirty="0">
                <a:latin typeface="Public Sans" pitchFamily="2" charset="0"/>
              </a:rPr>
              <a:t>, D., &amp; Burman, C. F., 2023. The </a:t>
            </a:r>
            <a:r>
              <a:rPr lang="en-GB" sz="1200" dirty="0" err="1">
                <a:latin typeface="Public Sans" pitchFamily="2" charset="0"/>
              </a:rPr>
              <a:t>MaxCombo</a:t>
            </a:r>
            <a:r>
              <a:rPr lang="en-GB" sz="1200" dirty="0">
                <a:latin typeface="Public Sans" pitchFamily="2" charset="0"/>
              </a:rPr>
              <a:t> Test Severely Violates the Type I Error Rate. JAMA oncology, 9(4), 571–572.</a:t>
            </a:r>
          </a:p>
          <a:p>
            <a:pPr marL="0" indent="0"/>
            <a:r>
              <a:rPr lang="en-GB" sz="1200" dirty="0">
                <a:latin typeface="Public Sans" pitchFamily="2" charset="0"/>
              </a:rPr>
              <a:t>Mukhopadhyay, P., Roychoudhury, S. and Anderson, K.M., 2023. The </a:t>
            </a:r>
            <a:r>
              <a:rPr lang="en-GB" sz="1200" dirty="0" err="1">
                <a:latin typeface="Public Sans" pitchFamily="2" charset="0"/>
              </a:rPr>
              <a:t>MaxCombo</a:t>
            </a:r>
            <a:r>
              <a:rPr lang="en-GB" sz="1200" dirty="0">
                <a:latin typeface="Public Sans" pitchFamily="2" charset="0"/>
              </a:rPr>
              <a:t> Test Severely Violates the Type I Error Rate—Reply. JAMA oncology, 9(4), 572-572.</a:t>
            </a:r>
          </a:p>
          <a:p>
            <a:pPr marL="0" indent="0"/>
            <a:r>
              <a:rPr lang="en-IE" sz="1200" dirty="0" err="1">
                <a:latin typeface="Public Sans" pitchFamily="2" charset="0"/>
              </a:rPr>
              <a:t>Magirr</a:t>
            </a:r>
            <a:r>
              <a:rPr lang="en-IE" sz="1200" dirty="0">
                <a:latin typeface="Public Sans" pitchFamily="2" charset="0"/>
              </a:rPr>
              <a:t>, D. and Öhrn, F., 2026. Robust Modestly Weighted Log‐Rank Tests. Pharmaceutical Statistics, 25(1), p.e70066.</a:t>
            </a:r>
            <a:endParaRPr lang="en-GB" sz="1200" dirty="0">
              <a:latin typeface="Public Sans" pitchFamily="2" charset="0"/>
            </a:endParaRPr>
          </a:p>
          <a:p>
            <a:pPr marL="0" indent="0"/>
            <a:endParaRPr lang="en-GB" sz="1200" dirty="0">
              <a:latin typeface="Public Sans" pitchFamily="2" charset="0"/>
            </a:endParaRPr>
          </a:p>
          <a:p>
            <a:pPr marL="0" indent="0"/>
            <a:endParaRPr lang="en-GB" sz="1200" dirty="0">
              <a:latin typeface="Public Sans" pitchFamily="2" charset="0"/>
            </a:endParaRPr>
          </a:p>
          <a:p>
            <a:pPr marL="0" indent="0"/>
            <a:endParaRPr lang="en-GB" sz="1200" dirty="0">
              <a:latin typeface="Public Sans" pitchFamily="2" charset="0"/>
            </a:endParaRPr>
          </a:p>
          <a:p>
            <a:pPr marL="0" indent="0"/>
            <a:endParaRPr lang="en-IE" sz="1200" dirty="0">
              <a:latin typeface="Public Sans" pitchFamily="2" charset="0"/>
            </a:endParaRPr>
          </a:p>
          <a:p>
            <a:pPr marL="0" indent="0"/>
            <a:endParaRPr lang="en-IE" sz="1200" dirty="0">
              <a:latin typeface="Public Sans" pitchFamily="2" charset="0"/>
            </a:endParaRPr>
          </a:p>
          <a:p>
            <a:pPr marL="0" indent="0"/>
            <a:endParaRPr lang="en-IE" sz="1200" dirty="0">
              <a:latin typeface="Public Sans" pitchFamily="2" charset="0"/>
            </a:endParaRPr>
          </a:p>
          <a:p>
            <a:pPr marL="0" indent="0"/>
            <a:endParaRPr lang="en-GB" sz="1200" dirty="0">
              <a:latin typeface="Public Sans" pitchFamily="2" charset="0"/>
            </a:endParaRPr>
          </a:p>
          <a:p>
            <a:pPr marL="0" indent="0"/>
            <a:endParaRPr lang="en-GB" sz="1200" dirty="0">
              <a:latin typeface="Public Sans" pitchFamily="2" charset="0"/>
            </a:endParaRPr>
          </a:p>
          <a:p>
            <a:pPr marL="0" indent="0"/>
            <a:endParaRPr lang="en-GB" sz="1200" dirty="0">
              <a:latin typeface="Public Sans" pitchFamily="2" charset="0"/>
            </a:endParaRPr>
          </a:p>
          <a:p>
            <a:pPr marL="0" indent="0"/>
            <a:endParaRPr lang="en-GB" sz="1200" dirty="0">
              <a:latin typeface="Public Sans" pitchFamily="2" charset="0"/>
            </a:endParaRPr>
          </a:p>
          <a:p>
            <a:pPr marL="0" indent="0"/>
            <a:endParaRPr lang="en-GB" sz="1200" dirty="0">
              <a:latin typeface="Public Sans" pitchFamily="2" charset="0"/>
            </a:endParaRPr>
          </a:p>
          <a:p>
            <a:pPr marL="0" indent="0"/>
            <a:endParaRPr lang="en-IE" sz="1200" b="1" dirty="0">
              <a:latin typeface="Public Sans" pitchFamily="2" charset="0"/>
              <a:ea typeface="Public Sans"/>
              <a:cs typeface="Public Sans"/>
              <a:sym typeface="Public Sans"/>
            </a:endParaRPr>
          </a:p>
        </p:txBody>
      </p:sp>
      <p:sp>
        <p:nvSpPr>
          <p:cNvPr id="4" name="Google Shape;2244;g2b1c0db4310_0_114">
            <a:extLst>
              <a:ext uri="{FF2B5EF4-FFF2-40B4-BE49-F238E27FC236}">
                <a16:creationId xmlns:a16="http://schemas.microsoft.com/office/drawing/2014/main" id="{7A929C5C-C291-AAD6-16F3-CAFE6C9660A3}"/>
              </a:ext>
            </a:extLst>
          </p:cNvPr>
          <p:cNvSpPr txBox="1">
            <a:spLocks/>
          </p:cNvSpPr>
          <p:nvPr/>
        </p:nvSpPr>
        <p:spPr>
          <a:xfrm>
            <a:off x="625002" y="404479"/>
            <a:ext cx="11117400" cy="7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ublic Sans SemiBold"/>
              <a:buNone/>
              <a:defRPr sz="4000" b="0" i="0" u="none" strike="noStrike" cap="none">
                <a:solidFill>
                  <a:schemeClr val="dk1"/>
                </a:solidFill>
                <a:latin typeface="Public Sans SemiBold"/>
                <a:ea typeface="Public Sans SemiBold"/>
                <a:cs typeface="Public Sans SemiBold"/>
                <a:sym typeface="Public Sans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4400"/>
              <a:buFont typeface="Calibri"/>
              <a:buNone/>
            </a:pPr>
            <a:r>
              <a:rPr lang="en-IE" dirty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37666638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4">
          <a:extLst>
            <a:ext uri="{FF2B5EF4-FFF2-40B4-BE49-F238E27FC236}">
              <a16:creationId xmlns:a16="http://schemas.microsoft.com/office/drawing/2014/main" id="{A963E028-C3FD-639D-3537-391C5D006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6" name="Google Shape;2276;g2b1c0db4310_0_480">
            <a:extLst>
              <a:ext uri="{FF2B5EF4-FFF2-40B4-BE49-F238E27FC236}">
                <a16:creationId xmlns:a16="http://schemas.microsoft.com/office/drawing/2014/main" id="{9A749456-AACF-29DC-8DDF-910D32DB4CD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25002" y="1189498"/>
            <a:ext cx="10688266" cy="49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/>
            <a:r>
              <a:rPr lang="en-GB" sz="1200" dirty="0">
                <a:latin typeface="Public Sans" pitchFamily="2" charset="0"/>
              </a:rPr>
              <a:t>Royston, P. and Parmar, M.K., 2013. Restricted mean survival time: an alternative to the hazard ratio for the design and analysis of randomized trials with a time-to-event outcome. BMC medical research methodology, 13(1), 1-15.</a:t>
            </a:r>
            <a:endParaRPr lang="en-IE" sz="1200" dirty="0">
              <a:latin typeface="Public Sans" pitchFamily="2" charset="0"/>
            </a:endParaRPr>
          </a:p>
          <a:p>
            <a:pPr marL="0" indent="0"/>
            <a:r>
              <a:rPr lang="en-IE" sz="1200" dirty="0">
                <a:latin typeface="Public Sans" pitchFamily="2" charset="0"/>
              </a:rPr>
              <a:t>Uno, H., Claggett, B., Tian, L., Inoue, E., Gallo, P., Miyata, T., Schrag, D., Takeuchi, M., Uyama, Y., Zhao, L. and Skali, H., 2014. Moving beyond the hazard ratio in quantifying the between-group difference in survival analysis. Journal of clinical Oncology, 32(22),  2380.</a:t>
            </a:r>
          </a:p>
          <a:p>
            <a:pPr marL="0" indent="0"/>
            <a:r>
              <a:rPr lang="en-IE" sz="1200" dirty="0">
                <a:solidFill>
                  <a:srgbClr val="333333"/>
                </a:solidFill>
                <a:latin typeface="Public Sans" pitchFamily="2" charset="0"/>
              </a:rPr>
              <a:t>Uno, H., Wittes, J., Fu, H., Solomon, S., Claggett, B., Tian, L., Cai, T., Pfeffer, M., Evans, S. and Wei, L., 2015 Alternatives to Hazard Ratios for Comparing the Efficacy or Safety of Therapies in Noninferiority Studies, Annals of Internal Medicine, 163(2), p.127 </a:t>
            </a:r>
            <a:endParaRPr lang="en-GB" sz="1200" dirty="0">
              <a:latin typeface="Public Sans" pitchFamily="2" charset="0"/>
            </a:endParaRPr>
          </a:p>
          <a:p>
            <a:pPr marL="0" indent="0"/>
            <a:r>
              <a:rPr lang="en-GB" sz="1200" dirty="0">
                <a:latin typeface="Public Sans" pitchFamily="2" charset="0"/>
              </a:rPr>
              <a:t>Kim, D.H., Uno, H. and Wei, L.J., 2017. Restricted mean survival time as a measure to interpret clinical trial results. JAMA cardiology, 2(11), 1179-1180.</a:t>
            </a:r>
          </a:p>
          <a:p>
            <a:pPr marL="0" indent="0"/>
            <a:r>
              <a:rPr lang="en-GB" sz="1200" dirty="0">
                <a:latin typeface="Public Sans" pitchFamily="2" charset="0"/>
              </a:rPr>
              <a:t>Uno, H. and Tian, L., 2020. Is the log-rank and hazard ratio test/estimation the best approach for primary analysis for all trials?. Journal of clinical oncology: official journal of the American Society of Clinical Oncology, 38(17), pp.2000-2001.</a:t>
            </a:r>
          </a:p>
          <a:p>
            <a:pPr marL="0" indent="0"/>
            <a:r>
              <a:rPr lang="en-GB" sz="1200" dirty="0">
                <a:latin typeface="Public Sans" pitchFamily="2" charset="0"/>
              </a:rPr>
              <a:t>Eaton, A., </a:t>
            </a:r>
            <a:r>
              <a:rPr lang="en-GB" sz="1200" dirty="0" err="1">
                <a:latin typeface="Public Sans" pitchFamily="2" charset="0"/>
              </a:rPr>
              <a:t>Therneau</a:t>
            </a:r>
            <a:r>
              <a:rPr lang="en-GB" sz="1200" dirty="0">
                <a:latin typeface="Public Sans" pitchFamily="2" charset="0"/>
              </a:rPr>
              <a:t>, T. and Le-Rademacher, J., 2020. Designing clinical trials with (restricted) mean survival time endpoint: Practical considerations. Clinical Trials, 17(3), 285-294.</a:t>
            </a:r>
          </a:p>
          <a:p>
            <a:pPr marL="0" indent="0"/>
            <a:r>
              <a:rPr lang="en-GB" sz="1200" dirty="0">
                <a:latin typeface="Public Sans" pitchFamily="2" charset="0"/>
              </a:rPr>
              <a:t>Xu, Z., Zhen, B., Park, Y., &amp; Zhu, B., 2017. Designing therapeutic cancer vaccine trials with delayed treatment effect, Statistics in medicine, 36(4),  592-605</a:t>
            </a:r>
          </a:p>
          <a:p>
            <a:pPr marL="0" indent="0"/>
            <a:r>
              <a:rPr lang="en-GB" sz="1200" dirty="0">
                <a:latin typeface="Public Sans" pitchFamily="2" charset="0"/>
              </a:rPr>
              <a:t>Xu, Z., Park, Y., Liu, K. and Zhu, B., 2020. Treating non-responders: pitfalls and implications for cancer immunotherapy trial design. Journal of </a:t>
            </a:r>
            <a:r>
              <a:rPr lang="en-GB" sz="1200" dirty="0" err="1">
                <a:latin typeface="Public Sans" pitchFamily="2" charset="0"/>
              </a:rPr>
              <a:t>hematology</a:t>
            </a:r>
            <a:r>
              <a:rPr lang="en-GB" sz="1200" dirty="0">
                <a:latin typeface="Public Sans" pitchFamily="2" charset="0"/>
              </a:rPr>
              <a:t> &amp; oncology, 13(1),  1-11.</a:t>
            </a:r>
          </a:p>
          <a:p>
            <a:pPr marL="0" indent="0"/>
            <a:r>
              <a:rPr lang="en-GB" sz="1200" dirty="0">
                <a:latin typeface="Public Sans" pitchFamily="2" charset="0"/>
              </a:rPr>
              <a:t>Phadnis, M. A., Mayo, M. S., 2021. Sample size calculation for two-arm trials with time-to-event endpoint for non-proportional hazards using the concept of Relative Time when inference is built on comparing Weibull distributions. Biometrical Journal, 63(7), 1406-1433</a:t>
            </a:r>
          </a:p>
          <a:p>
            <a:pPr marL="0" indent="0"/>
            <a:r>
              <a:rPr lang="en-GB" sz="1200" dirty="0">
                <a:latin typeface="Public Sans" pitchFamily="2" charset="0"/>
              </a:rPr>
              <a:t>Anderson, K.M., 1991. A nonproportional hazards Weibull accelerated failure time regression model. Biometrics, 281-288.</a:t>
            </a:r>
          </a:p>
          <a:p>
            <a:pPr marL="0" indent="0"/>
            <a:r>
              <a:rPr lang="en-GB" sz="1200" dirty="0">
                <a:latin typeface="Public Sans" pitchFamily="2" charset="0"/>
              </a:rPr>
              <a:t>Balan, T.A. and Putter, H., 2020. A tutorial on frailty models. Statistical Methods in Medical Research, 29(11), 3424-3454.</a:t>
            </a:r>
          </a:p>
          <a:p>
            <a:pPr marL="0" indent="0"/>
            <a:r>
              <a:rPr lang="en-GB" sz="1200" dirty="0">
                <a:latin typeface="Public Sans" pitchFamily="2" charset="0"/>
              </a:rPr>
              <a:t>Chen, L.M., Ibrahim, J.G. and Chu, H., 2014. Sample size determination in shared frailty models for multivariate time-to-event data. Journal of biopharmaceutical statistics, 24(4), 908-923.</a:t>
            </a:r>
          </a:p>
          <a:p>
            <a:pPr marL="0" indent="0"/>
            <a:r>
              <a:rPr lang="en-IE" sz="1200" dirty="0" err="1">
                <a:latin typeface="Public Sans" pitchFamily="2" charset="0"/>
              </a:rPr>
              <a:t>Gorfine</a:t>
            </a:r>
            <a:r>
              <a:rPr lang="en-IE" sz="1200" dirty="0">
                <a:latin typeface="Public Sans" pitchFamily="2" charset="0"/>
              </a:rPr>
              <a:t>, M., Schlesinger, M. and Hsu, L., 2020. K-sample omnibus non-proportional hazards tests based on right-censored data. Statistical Methods in Medical Research, 29(10), pp.2830-2850.</a:t>
            </a:r>
            <a:endParaRPr lang="en-GB" sz="1200" dirty="0">
              <a:latin typeface="Public Sans" pitchFamily="2" charset="0"/>
            </a:endParaRPr>
          </a:p>
          <a:p>
            <a:pPr marL="0" indent="0"/>
            <a:r>
              <a:rPr lang="en-GB" sz="1200" dirty="0">
                <a:latin typeface="Public Sans" pitchFamily="2" charset="0"/>
              </a:rPr>
              <a:t>Rényi, A., 1953. On the theory of order statistics. Acta Math. Acad. Sci. Hung, 4(2), pp.48-89.</a:t>
            </a:r>
          </a:p>
          <a:p>
            <a:pPr marL="0" indent="0"/>
            <a:r>
              <a:rPr lang="en-GB" sz="1200" dirty="0" err="1">
                <a:latin typeface="Public Sans" pitchFamily="2" charset="0"/>
              </a:rPr>
              <a:t>Buyse</a:t>
            </a:r>
            <a:r>
              <a:rPr lang="en-GB" sz="1200" dirty="0">
                <a:latin typeface="Public Sans" pitchFamily="2" charset="0"/>
              </a:rPr>
              <a:t>, M., 2010. Generalized pairwise comparisons of prioritized outcomes in the two‐sample problem. Statistics in medicine, 29(30), pp.3245-3257.</a:t>
            </a:r>
          </a:p>
          <a:p>
            <a:pPr marL="0" indent="0"/>
            <a:endParaRPr lang="en-GB" sz="1200" dirty="0">
              <a:latin typeface="Public Sans" pitchFamily="2" charset="0"/>
            </a:endParaRPr>
          </a:p>
          <a:p>
            <a:pPr marL="0" indent="0"/>
            <a:endParaRPr lang="en-GB" sz="1200" dirty="0">
              <a:latin typeface="Public Sans" pitchFamily="2" charset="0"/>
            </a:endParaRPr>
          </a:p>
          <a:p>
            <a:pPr marL="0" indent="0"/>
            <a:endParaRPr lang="en-GB" sz="1200" dirty="0">
              <a:latin typeface="Public Sans" pitchFamily="2" charset="0"/>
            </a:endParaRPr>
          </a:p>
          <a:p>
            <a:pPr marL="0" indent="0"/>
            <a:endParaRPr lang="en-GB" sz="1200" dirty="0">
              <a:latin typeface="Public Sans" pitchFamily="2" charset="0"/>
            </a:endParaRPr>
          </a:p>
          <a:p>
            <a:pPr marL="0" indent="0"/>
            <a:endParaRPr lang="en-IE" sz="1200" dirty="0">
              <a:latin typeface="Public Sans" pitchFamily="2" charset="0"/>
            </a:endParaRPr>
          </a:p>
          <a:p>
            <a:pPr marL="0" indent="0"/>
            <a:endParaRPr lang="en-IE" sz="1200" dirty="0">
              <a:latin typeface="Public Sans" pitchFamily="2" charset="0"/>
            </a:endParaRPr>
          </a:p>
          <a:p>
            <a:pPr marL="0" indent="0"/>
            <a:endParaRPr lang="en-IE" sz="1200" dirty="0">
              <a:latin typeface="Public Sans" pitchFamily="2" charset="0"/>
            </a:endParaRPr>
          </a:p>
          <a:p>
            <a:pPr marL="0" indent="0"/>
            <a:endParaRPr lang="en-GB" sz="1200" dirty="0">
              <a:latin typeface="Public Sans" pitchFamily="2" charset="0"/>
            </a:endParaRPr>
          </a:p>
          <a:p>
            <a:pPr marL="0" indent="0"/>
            <a:endParaRPr lang="en-GB" sz="1200" dirty="0">
              <a:latin typeface="Public Sans" pitchFamily="2" charset="0"/>
            </a:endParaRPr>
          </a:p>
          <a:p>
            <a:pPr marL="0" indent="0"/>
            <a:endParaRPr lang="en-GB" sz="1200" dirty="0">
              <a:latin typeface="Public Sans" pitchFamily="2" charset="0"/>
            </a:endParaRPr>
          </a:p>
          <a:p>
            <a:pPr marL="0" indent="0"/>
            <a:endParaRPr lang="en-GB" sz="1200" dirty="0">
              <a:latin typeface="Public Sans" pitchFamily="2" charset="0"/>
            </a:endParaRPr>
          </a:p>
          <a:p>
            <a:pPr marL="0" indent="0"/>
            <a:endParaRPr lang="en-GB" sz="1200" dirty="0">
              <a:latin typeface="Public Sans" pitchFamily="2" charset="0"/>
            </a:endParaRPr>
          </a:p>
          <a:p>
            <a:pPr marL="0" indent="0"/>
            <a:endParaRPr lang="en-IE" sz="1200" b="1" dirty="0">
              <a:latin typeface="Public Sans" pitchFamily="2" charset="0"/>
              <a:ea typeface="Public Sans"/>
              <a:cs typeface="Public Sans"/>
              <a:sym typeface="Public Sans"/>
            </a:endParaRPr>
          </a:p>
        </p:txBody>
      </p:sp>
      <p:sp>
        <p:nvSpPr>
          <p:cNvPr id="4" name="Google Shape;2244;g2b1c0db4310_0_114">
            <a:extLst>
              <a:ext uri="{FF2B5EF4-FFF2-40B4-BE49-F238E27FC236}">
                <a16:creationId xmlns:a16="http://schemas.microsoft.com/office/drawing/2014/main" id="{B343CD3B-0ED1-55B3-92AA-3984C4E3E153}"/>
              </a:ext>
            </a:extLst>
          </p:cNvPr>
          <p:cNvSpPr txBox="1">
            <a:spLocks/>
          </p:cNvSpPr>
          <p:nvPr/>
        </p:nvSpPr>
        <p:spPr>
          <a:xfrm>
            <a:off x="625002" y="404479"/>
            <a:ext cx="11117400" cy="7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ublic Sans SemiBold"/>
              <a:buNone/>
              <a:defRPr sz="4000" b="0" i="0" u="none" strike="noStrike" cap="none">
                <a:solidFill>
                  <a:schemeClr val="dk1"/>
                </a:solidFill>
                <a:latin typeface="Public Sans SemiBold"/>
                <a:ea typeface="Public Sans SemiBold"/>
                <a:cs typeface="Public Sans SemiBold"/>
                <a:sym typeface="Public Sans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4400"/>
              <a:buFont typeface="Calibri"/>
              <a:buNone/>
            </a:pPr>
            <a:r>
              <a:rPr lang="en-IE" dirty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26741653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4">
          <a:extLst>
            <a:ext uri="{FF2B5EF4-FFF2-40B4-BE49-F238E27FC236}">
              <a16:creationId xmlns:a16="http://schemas.microsoft.com/office/drawing/2014/main" id="{C13C129F-D89B-90B1-31EA-4A4914CF80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6" name="Google Shape;2276;g2b1c0db4310_0_480">
            <a:extLst>
              <a:ext uri="{FF2B5EF4-FFF2-40B4-BE49-F238E27FC236}">
                <a16:creationId xmlns:a16="http://schemas.microsoft.com/office/drawing/2014/main" id="{00AF049E-9825-A1F3-537C-498E68126D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25002" y="1189498"/>
            <a:ext cx="10688266" cy="49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/>
            <a:r>
              <a:rPr lang="en-GB" sz="1200" b="1" dirty="0">
                <a:solidFill>
                  <a:schemeClr val="tx1"/>
                </a:solidFill>
                <a:latin typeface="Public Sans" pitchFamily="2" charset="0"/>
              </a:rPr>
              <a:t>Adaptive Design</a:t>
            </a:r>
          </a:p>
          <a:p>
            <a:pPr marL="0" indent="0"/>
            <a:r>
              <a:rPr lang="en-GB" sz="1200" dirty="0">
                <a:solidFill>
                  <a:schemeClr val="tx1"/>
                </a:solidFill>
                <a:latin typeface="Public Sans" pitchFamily="2" charset="0"/>
              </a:rPr>
              <a:t>The International Council for Harmonisation of Technical Requirements for Pharmaceuticals for Human Use (2025), E20: Adaptive Designs for Clinical Trials (Draft Version), Available from: </a:t>
            </a:r>
            <a:r>
              <a:rPr lang="en-IE" sz="1200" dirty="0">
                <a:solidFill>
                  <a:srgbClr val="702636"/>
                </a:solidFill>
                <a:latin typeface="Public Sans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https://database.ich.org/sites/default/files/ICH_E20EWG_Step3_DraftGuideline_2025_0625_0.</a:t>
            </a:r>
            <a:r>
              <a:rPr lang="en-IE" sz="1200" dirty="0">
                <a:solidFill>
                  <a:schemeClr val="tx1"/>
                </a:solidFill>
                <a:latin typeface="Public Sans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docx</a:t>
            </a:r>
            <a:endParaRPr lang="en-IE" sz="1200" dirty="0">
              <a:solidFill>
                <a:schemeClr val="tx1"/>
              </a:solidFill>
              <a:latin typeface="Public Sans" pitchFamily="2" charset="0"/>
            </a:endParaRPr>
          </a:p>
          <a:p>
            <a:pPr marL="0" indent="0"/>
            <a:r>
              <a:rPr lang="en-GB" sz="1200" dirty="0">
                <a:solidFill>
                  <a:schemeClr val="tx1"/>
                </a:solidFill>
                <a:latin typeface="Public Sans" pitchFamily="2" charset="0"/>
                <a:ea typeface="Public Sans"/>
                <a:cs typeface="Public Sans"/>
                <a:sym typeface="Public Sans"/>
              </a:rPr>
              <a:t>US Food and Drug Administration. (2019). Adaptive design clinical trials for drugs and biologics guidance for industry. Available from: </a:t>
            </a:r>
            <a:r>
              <a:rPr lang="en-GB" sz="1200" dirty="0">
                <a:solidFill>
                  <a:srgbClr val="702636"/>
                </a:solidFill>
                <a:latin typeface="Public Sans" pitchFamily="2" charset="0"/>
                <a:ea typeface="Public Sans"/>
                <a:cs typeface="Public Sans"/>
                <a:sym typeface="Public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https://www.fda.gov/media/78495/</a:t>
            </a:r>
            <a:r>
              <a:rPr lang="en-GB" sz="1200" dirty="0">
                <a:solidFill>
                  <a:schemeClr val="tx1"/>
                </a:solidFill>
                <a:latin typeface="Public Sans" pitchFamily="2" charset="0"/>
                <a:ea typeface="Public Sans"/>
                <a:cs typeface="Public Sans"/>
                <a:sym typeface="Public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</a:t>
            </a:r>
            <a:endParaRPr lang="en-GB" sz="1200" dirty="0">
              <a:solidFill>
                <a:schemeClr val="tx1"/>
              </a:solidFill>
              <a:latin typeface="Public Sans" pitchFamily="2" charset="0"/>
              <a:ea typeface="Public Sans"/>
              <a:cs typeface="Public Sans"/>
              <a:sym typeface="Public Sans"/>
            </a:endParaRPr>
          </a:p>
          <a:p>
            <a:pPr marL="0" indent="0"/>
            <a:r>
              <a:rPr lang="en-IE" sz="1200" dirty="0" err="1">
                <a:latin typeface="Public Sans" pitchFamily="2" charset="0"/>
              </a:rPr>
              <a:t>Dimairo</a:t>
            </a:r>
            <a:r>
              <a:rPr lang="en-IE" sz="1200" dirty="0">
                <a:latin typeface="Public Sans" pitchFamily="2" charset="0"/>
              </a:rPr>
              <a:t>, M., Pallmann, P., Wason, J., Todd, S., Jaki, T., Julious, S.A., Mander, A.P., Weir, C.J., Koenig, F., Walton, M.K. and Nicholl, J.P., 2020. The Adaptive designs CONSORT Extension (ACE) statement: a checklist with explanation and elaboration guideline for reporting randomised trials that use an adaptive design. </a:t>
            </a:r>
            <a:r>
              <a:rPr lang="en-IE" sz="1200" dirty="0" err="1">
                <a:latin typeface="Public Sans" pitchFamily="2" charset="0"/>
              </a:rPr>
              <a:t>bmj</a:t>
            </a:r>
            <a:r>
              <a:rPr lang="en-IE" sz="1200" dirty="0">
                <a:latin typeface="Public Sans" pitchFamily="2" charset="0"/>
              </a:rPr>
              <a:t>, 369.</a:t>
            </a:r>
            <a:endParaRPr lang="en-GB" sz="1200" dirty="0">
              <a:solidFill>
                <a:schemeClr val="tx1"/>
              </a:solidFill>
              <a:latin typeface="Public Sans" pitchFamily="2" charset="0"/>
              <a:ea typeface="Public Sans"/>
              <a:cs typeface="Public Sans"/>
              <a:sym typeface="Public Sans"/>
            </a:endParaRPr>
          </a:p>
          <a:p>
            <a:pPr marL="0" indent="0"/>
            <a:r>
              <a:rPr lang="en-GB" sz="1200" dirty="0">
                <a:latin typeface="Public Sans"/>
                <a:ea typeface="Public Sans"/>
                <a:cs typeface="Public Sans"/>
                <a:sym typeface="Public Sans"/>
              </a:rPr>
              <a:t>Jennison, C., &amp; Turnbull, B. W. (1999). Group sequential methods with applications to clinical trials. CRC Press.</a:t>
            </a:r>
            <a:endParaRPr lang="en-GB"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indent="0"/>
            <a:r>
              <a:rPr lang="en-GB" sz="1200" dirty="0">
                <a:latin typeface="Public Sans"/>
                <a:ea typeface="Public Sans"/>
                <a:cs typeface="Public Sans"/>
                <a:sym typeface="Public Sans"/>
              </a:rPr>
              <a:t>Wassmer, G., &amp; </a:t>
            </a:r>
            <a:r>
              <a:rPr lang="en-GB" sz="1200" dirty="0" err="1">
                <a:latin typeface="Public Sans"/>
                <a:ea typeface="Public Sans"/>
                <a:cs typeface="Public Sans"/>
                <a:sym typeface="Public Sans"/>
              </a:rPr>
              <a:t>Brannath</a:t>
            </a:r>
            <a:r>
              <a:rPr lang="en-GB" sz="1200" dirty="0">
                <a:latin typeface="Public Sans"/>
                <a:ea typeface="Public Sans"/>
                <a:cs typeface="Public Sans"/>
                <a:sym typeface="Public Sans"/>
              </a:rPr>
              <a:t>, W. (2025). Group sequential and confirmatory adaptive designs in clinical trials (2</a:t>
            </a:r>
            <a:r>
              <a:rPr lang="en-GB" sz="1200" baseline="30000" dirty="0">
                <a:latin typeface="Public Sans"/>
                <a:ea typeface="Public Sans"/>
                <a:cs typeface="Public Sans"/>
                <a:sym typeface="Public Sans"/>
              </a:rPr>
              <a:t>nd</a:t>
            </a:r>
            <a:r>
              <a:rPr lang="en-GB" sz="1200" dirty="0">
                <a:latin typeface="Public Sans"/>
                <a:ea typeface="Public Sans"/>
                <a:cs typeface="Public Sans"/>
                <a:sym typeface="Public Sans"/>
              </a:rPr>
              <a:t> Edition). Cham: Springer International Publishing.</a:t>
            </a:r>
          </a:p>
          <a:p>
            <a:pPr marL="0" indent="0"/>
            <a:r>
              <a:rPr lang="en-GB" sz="1200" dirty="0">
                <a:latin typeface="Public Sans"/>
                <a:ea typeface="Public Sans"/>
                <a:cs typeface="Public Sans"/>
                <a:sym typeface="Public Sans"/>
              </a:rPr>
              <a:t>Chow, S. C., &amp; Chang, M. (2023). Adaptive design methods in clinical trials (2</a:t>
            </a:r>
            <a:r>
              <a:rPr lang="en-GB" sz="1200" baseline="30000" dirty="0">
                <a:latin typeface="Public Sans"/>
                <a:ea typeface="Public Sans"/>
                <a:cs typeface="Public Sans"/>
                <a:sym typeface="Public Sans"/>
              </a:rPr>
              <a:t>nd</a:t>
            </a:r>
            <a:r>
              <a:rPr lang="en-GB" sz="1200" dirty="0">
                <a:latin typeface="Public Sans"/>
                <a:ea typeface="Public Sans"/>
                <a:cs typeface="Public Sans"/>
                <a:sym typeface="Public Sans"/>
              </a:rPr>
              <a:t> Edition). Chapman and Hall/CRC.</a:t>
            </a:r>
          </a:p>
          <a:p>
            <a:pPr marL="0" indent="0"/>
            <a:r>
              <a:rPr lang="en-GB" sz="1200" dirty="0">
                <a:latin typeface="Public Sans"/>
                <a:ea typeface="Public Sans"/>
                <a:cs typeface="Public Sans"/>
                <a:sym typeface="Public Sans"/>
              </a:rPr>
              <a:t>University of Sheffield (2023), PANDA: A Practical Adaptive &amp; Novel Designs and Analysis toolkit. Available at: </a:t>
            </a:r>
            <a:r>
              <a:rPr lang="en-GB" sz="1200" u="sng" dirty="0">
                <a:latin typeface="Public Sans"/>
                <a:ea typeface="Public Sans"/>
                <a:cs typeface="Public Sans"/>
                <a:sym typeface="Public San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https://panda.shef.ac.uk/</a:t>
            </a:r>
            <a:endParaRPr lang="en-GB" sz="1200" dirty="0">
              <a:solidFill>
                <a:schemeClr val="tx1"/>
              </a:solidFill>
              <a:latin typeface="Public Sans" pitchFamily="2" charset="0"/>
              <a:ea typeface="Public Sans"/>
              <a:cs typeface="Public Sans"/>
              <a:sym typeface="Public Sans"/>
            </a:endParaRPr>
          </a:p>
          <a:p>
            <a:pPr marL="0" indent="0"/>
            <a:r>
              <a:rPr lang="en-IE" sz="1200" dirty="0">
                <a:latin typeface="Public Sans" pitchFamily="2" charset="0"/>
              </a:rPr>
              <a:t>Kim, K., &amp; </a:t>
            </a:r>
            <a:r>
              <a:rPr lang="en-IE" sz="1200" dirty="0" err="1">
                <a:latin typeface="Public Sans" pitchFamily="2" charset="0"/>
              </a:rPr>
              <a:t>Tsiatis</a:t>
            </a:r>
            <a:r>
              <a:rPr lang="en-IE" sz="1200" dirty="0">
                <a:latin typeface="Public Sans" pitchFamily="2" charset="0"/>
              </a:rPr>
              <a:t>, A. A. 1990. Study Duration for Clinical Trials with Survival Response and Early Stopping Rule. Biometrics, 46(1), 81–92.</a:t>
            </a:r>
          </a:p>
          <a:p>
            <a:pPr marL="0" indent="0"/>
            <a:r>
              <a:rPr lang="en-IE" sz="1200" dirty="0">
                <a:latin typeface="Public Sans" pitchFamily="2" charset="0"/>
              </a:rPr>
              <a:t>Liu, Y., &amp; Lim, P. 2017. Sample size increase during a survival trial when interim results are promising. Communications in Statistics-Theory and Methods, 46(14), 6846-6863.</a:t>
            </a:r>
            <a:endParaRPr lang="en-GB" sz="1200" dirty="0">
              <a:latin typeface="Public Sans" pitchFamily="2" charset="0"/>
            </a:endParaRPr>
          </a:p>
          <a:p>
            <a:pPr marL="0" indent="0"/>
            <a:r>
              <a:rPr lang="en-IE" sz="1200" dirty="0" err="1">
                <a:latin typeface="Public Sans" pitchFamily="2" charset="0"/>
              </a:rPr>
              <a:t>Tsiatis</a:t>
            </a:r>
            <a:r>
              <a:rPr lang="en-IE" sz="1200" dirty="0">
                <a:latin typeface="Public Sans" pitchFamily="2" charset="0"/>
              </a:rPr>
              <a:t>, A.A. and Davidian, M., 2025. Independent increments and group sequential tests. Statistics in Medicine, 44(25-27), p.e70307.</a:t>
            </a:r>
            <a:endParaRPr lang="en-GB" sz="1200" dirty="0">
              <a:latin typeface="Public Sans" pitchFamily="2" charset="0"/>
            </a:endParaRPr>
          </a:p>
          <a:p>
            <a:pPr marL="0" indent="0"/>
            <a:r>
              <a:rPr lang="en-IE" sz="1200" dirty="0">
                <a:latin typeface="Public Sans" pitchFamily="2" charset="0"/>
              </a:rPr>
              <a:t>Zhao, Y. and Anderson, K., 2025. Software for complex group sequential designs. Contemporary Clinical Trials, 155, p.107994.</a:t>
            </a:r>
          </a:p>
          <a:p>
            <a:pPr marL="0" indent="0"/>
            <a:r>
              <a:rPr lang="en-IE" sz="1200" dirty="0">
                <a:latin typeface="Public Sans" pitchFamily="2" charset="0"/>
              </a:rPr>
              <a:t>Zhao, Y., Zhang, Y., Leon, L. and Anderson, K.M., 2023. Group Sequential Design for Non-Proportional Hazards: </a:t>
            </a:r>
            <a:r>
              <a:rPr lang="en-IE" sz="1200" dirty="0" err="1">
                <a:latin typeface="Public Sans" pitchFamily="2" charset="0"/>
              </a:rPr>
              <a:t>Logrank</a:t>
            </a:r>
            <a:r>
              <a:rPr lang="en-IE" sz="1200" dirty="0">
                <a:latin typeface="Public Sans" pitchFamily="2" charset="0"/>
              </a:rPr>
              <a:t>, Weighted </a:t>
            </a:r>
            <a:r>
              <a:rPr lang="en-IE" sz="1200" dirty="0" err="1">
                <a:latin typeface="Public Sans" pitchFamily="2" charset="0"/>
              </a:rPr>
              <a:t>Logrank</a:t>
            </a:r>
            <a:r>
              <a:rPr lang="en-IE" sz="1200" dirty="0">
                <a:latin typeface="Public Sans" pitchFamily="2" charset="0"/>
              </a:rPr>
              <a:t>, and </a:t>
            </a:r>
            <a:r>
              <a:rPr lang="en-IE" sz="1200" dirty="0" err="1">
                <a:latin typeface="Public Sans" pitchFamily="2" charset="0"/>
              </a:rPr>
              <a:t>MaxCombo</a:t>
            </a:r>
            <a:r>
              <a:rPr lang="en-IE" sz="1200" dirty="0">
                <a:latin typeface="Public Sans" pitchFamily="2" charset="0"/>
              </a:rPr>
              <a:t> Methods. </a:t>
            </a:r>
            <a:r>
              <a:rPr lang="en-IE" sz="1200" dirty="0" err="1">
                <a:latin typeface="Public Sans" pitchFamily="2" charset="0"/>
              </a:rPr>
              <a:t>arXiv</a:t>
            </a:r>
            <a:r>
              <a:rPr lang="en-IE" sz="1200" dirty="0">
                <a:latin typeface="Public Sans" pitchFamily="2" charset="0"/>
              </a:rPr>
              <a:t> preprint arXiv:2312.01723.</a:t>
            </a:r>
          </a:p>
          <a:p>
            <a:pPr marL="0" indent="0"/>
            <a:r>
              <a:rPr lang="en-IE" sz="1200" dirty="0">
                <a:latin typeface="Public Sans" pitchFamily="2" charset="0"/>
              </a:rPr>
              <a:t>Zhao, Y., Zhang, Y. and Anderson, K.M., 2024. Group sequential design under non-proportional hazards: Methodologies and examples. In Biostatistics in Biopharmaceutical Research and Development: Clinical Trial Design, Volume 1 (pp. 219-234). Cham: Springer Nature Switzerland.</a:t>
            </a:r>
            <a:endParaRPr lang="en-GB" sz="1200" dirty="0">
              <a:latin typeface="Public Sans" pitchFamily="2" charset="0"/>
            </a:endParaRPr>
          </a:p>
          <a:p>
            <a:pPr marL="0" indent="0"/>
            <a:r>
              <a:rPr lang="en-GB" sz="1200" dirty="0">
                <a:latin typeface="Public Sans" pitchFamily="2" charset="0"/>
              </a:rPr>
              <a:t>Litwin, S., Wong, Y.-N. and Hudes, G. 2007, Early stopping designs based on progression-free survival at an early time point in the initial cohort. Statistics in Medicine, Vol. 26(14) 4400-4415.</a:t>
            </a:r>
            <a:endParaRPr lang="en-IE" sz="1200" dirty="0">
              <a:latin typeface="Public Sans" pitchFamily="2" charset="0"/>
            </a:endParaRPr>
          </a:p>
          <a:p>
            <a:pPr marL="0" indent="0"/>
            <a:r>
              <a:rPr lang="en-IE" sz="1200" dirty="0" err="1">
                <a:latin typeface="Public Sans" pitchFamily="2" charset="0"/>
              </a:rPr>
              <a:t>Freidlin</a:t>
            </a:r>
            <a:r>
              <a:rPr lang="en-IE" sz="1200" dirty="0">
                <a:latin typeface="Public Sans" pitchFamily="2" charset="0"/>
              </a:rPr>
              <a:t>, B., &amp; Korn, E. L. 2017. Sample size adjustment designs with time-to-event outcomes: a caution. Clinical Trials, 14(6), 597-604.</a:t>
            </a:r>
          </a:p>
          <a:p>
            <a:pPr marL="0" indent="0"/>
            <a:endParaRPr lang="en-GB" sz="1200" dirty="0">
              <a:solidFill>
                <a:schemeClr val="tx1"/>
              </a:solidFill>
              <a:latin typeface="Public Sans" pitchFamily="2" charset="0"/>
              <a:ea typeface="Public Sans"/>
              <a:cs typeface="Public Sans"/>
              <a:sym typeface="Public Sans"/>
            </a:endParaRPr>
          </a:p>
          <a:p>
            <a:pPr marL="0" indent="0"/>
            <a:endParaRPr lang="en-GB" sz="1200" dirty="0">
              <a:solidFill>
                <a:schemeClr val="tx1"/>
              </a:solidFill>
              <a:latin typeface="Public Sans" pitchFamily="2" charset="0"/>
              <a:ea typeface="Public Sans"/>
              <a:cs typeface="Public Sans"/>
              <a:sym typeface="Public Sans"/>
            </a:endParaRPr>
          </a:p>
          <a:p>
            <a:pPr marL="0" indent="0"/>
            <a:endParaRPr lang="en-GB" sz="1200" dirty="0">
              <a:solidFill>
                <a:schemeClr val="tx1"/>
              </a:solidFill>
              <a:latin typeface="Public Sans" pitchFamily="2" charset="0"/>
            </a:endParaRPr>
          </a:p>
          <a:p>
            <a:pPr marL="0" indent="0"/>
            <a:endParaRPr lang="en-GB" sz="1200" dirty="0">
              <a:solidFill>
                <a:schemeClr val="tx1"/>
              </a:solidFill>
              <a:latin typeface="Public Sans" pitchFamily="2" charset="0"/>
            </a:endParaRPr>
          </a:p>
          <a:p>
            <a:pPr marL="0" indent="0"/>
            <a:endParaRPr lang="en-IE" sz="1200" dirty="0">
              <a:solidFill>
                <a:schemeClr val="tx1"/>
              </a:solidFill>
              <a:latin typeface="Public Sans" pitchFamily="2" charset="0"/>
            </a:endParaRPr>
          </a:p>
          <a:p>
            <a:pPr marL="0" indent="0"/>
            <a:endParaRPr lang="en-GB" sz="1200" dirty="0">
              <a:solidFill>
                <a:schemeClr val="tx1"/>
              </a:solidFill>
              <a:latin typeface="Public Sans" pitchFamily="2" charset="0"/>
              <a:ea typeface="Public Sans"/>
              <a:cs typeface="Public Sans"/>
              <a:sym typeface="Public Sans"/>
            </a:endParaRPr>
          </a:p>
          <a:p>
            <a:pPr marL="0" indent="0"/>
            <a:endParaRPr lang="en-GB" sz="1200" dirty="0">
              <a:solidFill>
                <a:schemeClr val="tx1"/>
              </a:solidFill>
              <a:latin typeface="Public Sans" pitchFamily="2" charset="0"/>
              <a:ea typeface="Public Sans"/>
              <a:cs typeface="Public Sans"/>
              <a:sym typeface="Public Sans"/>
            </a:endParaRPr>
          </a:p>
          <a:p>
            <a:pPr marL="0" indent="0"/>
            <a:endParaRPr lang="en-GB" sz="1200" dirty="0">
              <a:solidFill>
                <a:schemeClr val="tx1"/>
              </a:solidFill>
              <a:latin typeface="Public Sans" pitchFamily="2" charset="0"/>
              <a:ea typeface="Public Sans"/>
              <a:cs typeface="Public Sans"/>
              <a:sym typeface="Public Sans"/>
            </a:endParaRPr>
          </a:p>
          <a:p>
            <a:pPr marL="0" indent="0"/>
            <a:endParaRPr lang="en-GB" sz="1200" dirty="0">
              <a:solidFill>
                <a:schemeClr val="tx1"/>
              </a:solidFill>
              <a:latin typeface="Public Sans" pitchFamily="2" charset="0"/>
              <a:ea typeface="Public Sans"/>
              <a:cs typeface="Public Sans"/>
              <a:sym typeface="Public Sans"/>
            </a:endParaRPr>
          </a:p>
          <a:p>
            <a:pPr marL="0" indent="0"/>
            <a:endParaRPr lang="en-IE" sz="1200" dirty="0">
              <a:solidFill>
                <a:schemeClr val="tx1"/>
              </a:solidFill>
              <a:latin typeface="Public Sans" pitchFamily="2" charset="0"/>
            </a:endParaRPr>
          </a:p>
          <a:p>
            <a:pPr marL="0" indent="0"/>
            <a:endParaRPr lang="en-IE" sz="1200" dirty="0">
              <a:solidFill>
                <a:schemeClr val="tx1"/>
              </a:solidFill>
              <a:latin typeface="Public Sans" pitchFamily="2" charset="0"/>
            </a:endParaRPr>
          </a:p>
          <a:p>
            <a:pPr marL="0" indent="0"/>
            <a:endParaRPr lang="en-GB" sz="1200" b="1" dirty="0">
              <a:solidFill>
                <a:schemeClr val="tx1"/>
              </a:solidFill>
              <a:latin typeface="Public Sans" pitchFamily="2" charset="0"/>
            </a:endParaRPr>
          </a:p>
          <a:p>
            <a:pPr marL="0" indent="0"/>
            <a:endParaRPr lang="en-GB" sz="1200" dirty="0">
              <a:solidFill>
                <a:schemeClr val="tx1"/>
              </a:solidFill>
              <a:latin typeface="Public Sans" pitchFamily="2" charset="0"/>
              <a:ea typeface="Public Sans"/>
              <a:cs typeface="Public Sans"/>
              <a:sym typeface="Public Sans"/>
            </a:endParaRPr>
          </a:p>
          <a:p>
            <a:pPr marL="0" indent="0"/>
            <a:endParaRPr lang="en-GB" sz="1200" dirty="0">
              <a:solidFill>
                <a:schemeClr val="tx1"/>
              </a:solidFill>
              <a:latin typeface="Public Sans" pitchFamily="2" charset="0"/>
              <a:ea typeface="Public Sans"/>
              <a:cs typeface="Public Sans"/>
              <a:sym typeface="Public Sans"/>
            </a:endParaRPr>
          </a:p>
          <a:p>
            <a:pPr marL="0" indent="0"/>
            <a:endParaRPr lang="en-GB" sz="1200" dirty="0">
              <a:solidFill>
                <a:schemeClr val="tx1"/>
              </a:solidFill>
              <a:latin typeface="Public Sans" pitchFamily="2" charset="0"/>
            </a:endParaRPr>
          </a:p>
        </p:txBody>
      </p:sp>
      <p:sp>
        <p:nvSpPr>
          <p:cNvPr id="4" name="Google Shape;2244;g2b1c0db4310_0_114">
            <a:extLst>
              <a:ext uri="{FF2B5EF4-FFF2-40B4-BE49-F238E27FC236}">
                <a16:creationId xmlns:a16="http://schemas.microsoft.com/office/drawing/2014/main" id="{786874D9-5D41-CC47-AFA5-59837D5AFEFF}"/>
              </a:ext>
            </a:extLst>
          </p:cNvPr>
          <p:cNvSpPr txBox="1">
            <a:spLocks/>
          </p:cNvSpPr>
          <p:nvPr/>
        </p:nvSpPr>
        <p:spPr>
          <a:xfrm>
            <a:off x="625002" y="404479"/>
            <a:ext cx="11117400" cy="7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ublic Sans SemiBold"/>
              <a:buNone/>
              <a:defRPr sz="4000" b="0" i="0" u="none" strike="noStrike" cap="none">
                <a:solidFill>
                  <a:schemeClr val="dk1"/>
                </a:solidFill>
                <a:latin typeface="Public Sans SemiBold"/>
                <a:ea typeface="Public Sans SemiBold"/>
                <a:cs typeface="Public Sans SemiBold"/>
                <a:sym typeface="Public Sans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4400"/>
              <a:buFont typeface="Calibri"/>
              <a:buNone/>
            </a:pPr>
            <a:r>
              <a:rPr lang="en-IE" dirty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15049418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Dotmatics 1">
      <a:dk1>
        <a:srgbClr val="152430"/>
      </a:dk1>
      <a:lt1>
        <a:srgbClr val="FFFFFF"/>
      </a:lt1>
      <a:dk2>
        <a:srgbClr val="BAC0B8"/>
      </a:dk2>
      <a:lt2>
        <a:srgbClr val="DBDFD4"/>
      </a:lt2>
      <a:accent1>
        <a:srgbClr val="152430"/>
      </a:accent1>
      <a:accent2>
        <a:srgbClr val="2EC99B"/>
      </a:accent2>
      <a:accent3>
        <a:srgbClr val="C6C39E"/>
      </a:accent3>
      <a:accent4>
        <a:srgbClr val="907680"/>
      </a:accent4>
      <a:accent5>
        <a:srgbClr val="BAC0B8"/>
      </a:accent5>
      <a:accent6>
        <a:srgbClr val="DBDFD4"/>
      </a:accent6>
      <a:hlink>
        <a:srgbClr val="702636"/>
      </a:hlink>
      <a:folHlink>
        <a:srgbClr val="9475E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10046</TotalTime>
  <Words>6144</Words>
  <Application>Microsoft Office PowerPoint</Application>
  <PresentationFormat>Widescreen</PresentationFormat>
  <Paragraphs>446</Paragraphs>
  <Slides>29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40" baseType="lpstr">
      <vt:lpstr>Tw Cen MT</vt:lpstr>
      <vt:lpstr>Public Sans Black</vt:lpstr>
      <vt:lpstr>Public Sans Light</vt:lpstr>
      <vt:lpstr>Wingdings</vt:lpstr>
      <vt:lpstr>Public Sans Medium</vt:lpstr>
      <vt:lpstr>Public Sans ExtraLight</vt:lpstr>
      <vt:lpstr>Arial</vt:lpstr>
      <vt:lpstr>Public Sans</vt:lpstr>
      <vt:lpstr>Public Sans SemiBold</vt:lpstr>
      <vt:lpstr>Calibri</vt:lpstr>
      <vt:lpstr>Office Theme</vt:lpstr>
      <vt:lpstr>Challenges in Survival Trial Design</vt:lpstr>
      <vt:lpstr>PowerPoint Presentation</vt:lpstr>
      <vt:lpstr>PowerPoint Presentation</vt:lpstr>
      <vt:lpstr>PowerPoint Presentation</vt:lpstr>
      <vt:lpstr>nQuery Licensing nQuery operates on a tiered licensing model</vt:lpstr>
      <vt:lpstr>Survival Analysis  Design Challenges</vt:lpstr>
      <vt:lpstr>Survival Analysis Design Overview</vt:lpstr>
      <vt:lpstr>Survival Analysis Design Considerations</vt:lpstr>
      <vt:lpstr>Power for Survival Analysis Trials</vt:lpstr>
      <vt:lpstr>Log-Rank Test Example</vt:lpstr>
      <vt:lpstr>Complex Survival  Patterns</vt:lpstr>
      <vt:lpstr>Non-Proportional Hazards (NPH) Overview</vt:lpstr>
      <vt:lpstr>Non-Proportional Hazards Methods</vt:lpstr>
      <vt:lpstr>Maximum Combination (MaxCombo) Test</vt:lpstr>
      <vt:lpstr>MaxCombo Example</vt:lpstr>
      <vt:lpstr>Survival Analysis  Adaptive Designs</vt:lpstr>
      <vt:lpstr>Adaptive Survival Analysis Trials</vt:lpstr>
      <vt:lpstr>Survival Adaptive Trial Challenges</vt:lpstr>
      <vt:lpstr>Group Sequential Survival Example</vt:lpstr>
      <vt:lpstr>PowerPoint Presentation</vt:lpstr>
      <vt:lpstr>Discussion and Conclusions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nQuery Team</dc:creator>
  <cp:lastModifiedBy>Liam Burke</cp:lastModifiedBy>
  <cp:revision>74</cp:revision>
  <dcterms:modified xsi:type="dcterms:W3CDTF">2026-09-22T11:46:24Z</dcterms:modified>
</cp:coreProperties>
</file>