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5"/>
  </p:notesMasterIdLst>
  <p:handoutMasterIdLst>
    <p:handoutMasterId r:id="rId16"/>
  </p:handoutMasterIdLst>
  <p:sldIdLst>
    <p:sldId id="370" r:id="rId2"/>
    <p:sldId id="366" r:id="rId3"/>
    <p:sldId id="411" r:id="rId4"/>
    <p:sldId id="397" r:id="rId5"/>
    <p:sldId id="396" r:id="rId6"/>
    <p:sldId id="361" r:id="rId7"/>
    <p:sldId id="362" r:id="rId8"/>
    <p:sldId id="398" r:id="rId9"/>
    <p:sldId id="389" r:id="rId10"/>
    <p:sldId id="414" r:id="rId11"/>
    <p:sldId id="415" r:id="rId12"/>
    <p:sldId id="430" r:id="rId13"/>
    <p:sldId id="428" r:id="rId14"/>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userDrawn="1">
          <p15:clr>
            <a:srgbClr val="A4A3A4"/>
          </p15:clr>
        </p15:guide>
        <p15:guide id="2" pos="32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a:srgbClr val="75C0B4"/>
    <a:srgbClr val="71CBD6"/>
    <a:srgbClr val="67A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97" autoAdjust="0"/>
    <p:restoredTop sz="96242" autoAdjust="0"/>
  </p:normalViewPr>
  <p:slideViewPr>
    <p:cSldViewPr snapToGrid="0">
      <p:cViewPr varScale="1">
        <p:scale>
          <a:sx n="96" d="100"/>
          <a:sy n="96" d="100"/>
        </p:scale>
        <p:origin x="90" y="300"/>
      </p:cViewPr>
      <p:guideLst>
        <p:guide orient="horz" pos="3249"/>
        <p:guide pos="32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24/10/2018</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24/10/2018</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3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520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Title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46" y="0"/>
            <a:ext cx="6572250" cy="6858000"/>
          </a:xfrm>
          <a:prstGeom prst="rect">
            <a:avLst/>
          </a:prstGeom>
        </p:spPr>
      </p:pic>
      <p:sp>
        <p:nvSpPr>
          <p:cNvPr id="7" name="Rectangle 6">
            <a:extLst>
              <a:ext uri="{FF2B5EF4-FFF2-40B4-BE49-F238E27FC236}">
                <a16:creationId xmlns:a16="http://schemas.microsoft.com/office/drawing/2014/main" id="{65719FAB-749E-4CE6-BCE0-A00AF54A68D4}"/>
              </a:ext>
            </a:extLst>
          </p:cNvPr>
          <p:cNvSpPr/>
          <p:nvPr userDrawn="1"/>
        </p:nvSpPr>
        <p:spPr>
          <a:xfrm>
            <a:off x="2508287" y="0"/>
            <a:ext cx="75347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2554365" y="6470704"/>
            <a:ext cx="2154143" cy="274320"/>
          </a:xfrm>
        </p:spPr>
        <p:txBody>
          <a:bodyPr/>
          <a:lstStyle/>
          <a:p>
            <a:fld id="{1BB5BC3A-9C1E-4AFA-BF44-335DF752F3A1}" type="datetimeFigureOut">
              <a:rPr lang="en-GB" smtClean="0"/>
              <a:t>24/10/2018</a:t>
            </a:fld>
            <a:endParaRPr lang="en-GB" dirty="0"/>
          </a:p>
        </p:txBody>
      </p:sp>
      <p:sp>
        <p:nvSpPr>
          <p:cNvPr id="6" name="Slide Number Placeholder 5"/>
          <p:cNvSpPr>
            <a:spLocks noGrp="1"/>
          </p:cNvSpPr>
          <p:nvPr>
            <p:ph type="sldNum" sz="quarter" idx="12"/>
          </p:nvPr>
        </p:nvSpPr>
        <p:spPr>
          <a:xfrm>
            <a:off x="11371952" y="6470704"/>
            <a:ext cx="256397" cy="274320"/>
          </a:xfrm>
        </p:spPr>
        <p:txBody>
          <a:bodyPr/>
          <a:lstStyle/>
          <a:p>
            <a:fld id="{CB9A3D1F-5457-4AF7-A8EE-685C85A2612B}" type="slidenum">
              <a:rPr lang="en-GB" smtClean="0"/>
              <a:t>‹#›</a:t>
            </a:fld>
            <a:endParaRPr lang="en-GB" dirty="0"/>
          </a:p>
        </p:txBody>
      </p:sp>
      <p:sp>
        <p:nvSpPr>
          <p:cNvPr id="9" name="Freeform 27"/>
          <p:cNvSpPr/>
          <p:nvPr userDrawn="1"/>
        </p:nvSpPr>
        <p:spPr>
          <a:xfrm>
            <a:off x="8611484"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5" name="Footer Placeholder 4"/>
          <p:cNvSpPr>
            <a:spLocks noGrp="1"/>
          </p:cNvSpPr>
          <p:nvPr>
            <p:ph type="ftr" sz="quarter" idx="11"/>
          </p:nvPr>
        </p:nvSpPr>
        <p:spPr>
          <a:xfrm>
            <a:off x="4985747" y="6470704"/>
            <a:ext cx="1709442" cy="274320"/>
          </a:xfrm>
        </p:spPr>
        <p:txBody>
          <a:bodyPr/>
          <a:lstStyle/>
          <a:p>
            <a:endParaRPr lang="en-GB" dirty="0"/>
          </a:p>
        </p:txBody>
      </p:sp>
      <p:sp>
        <p:nvSpPr>
          <p:cNvPr id="2" name="Title 1"/>
          <p:cNvSpPr>
            <a:spLocks noGrp="1"/>
          </p:cNvSpPr>
          <p:nvPr>
            <p:ph type="title"/>
          </p:nvPr>
        </p:nvSpPr>
        <p:spPr>
          <a:xfrm>
            <a:off x="2362086" y="576263"/>
            <a:ext cx="4077372" cy="24971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2362086" y="4589463"/>
            <a:ext cx="48275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1647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338453" y="299194"/>
            <a:ext cx="9720072"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1338453" y="2286000"/>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24/10/2018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pic>
        <p:nvPicPr>
          <p:cNvPr id="8" name="Picture 7">
            <a:extLst>
              <a:ext uri="{FF2B5EF4-FFF2-40B4-BE49-F238E27FC236}">
                <a16:creationId xmlns:a16="http://schemas.microsoft.com/office/drawing/2014/main" id="{3DDBA85C-F425-4D6B-BBAF-DCF68A27B5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876" t="27088"/>
          <a:stretch/>
        </p:blipFill>
        <p:spPr>
          <a:xfrm>
            <a:off x="-1" y="1923"/>
            <a:ext cx="2457451" cy="1026813"/>
          </a:xfrm>
          <a:prstGeom prst="rect">
            <a:avLst/>
          </a:prstGeom>
        </p:spPr>
      </p:pic>
      <p:pic>
        <p:nvPicPr>
          <p:cNvPr id="10" name="Picture 9">
            <a:extLst>
              <a:ext uri="{FF2B5EF4-FFF2-40B4-BE49-F238E27FC236}">
                <a16:creationId xmlns:a16="http://schemas.microsoft.com/office/drawing/2014/main" id="{A76B9DFC-7B95-498D-BDE8-2B93E85FB9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998" r="67371"/>
          <a:stretch/>
        </p:blipFill>
        <p:spPr>
          <a:xfrm rot="10800000">
            <a:off x="5880" y="5805085"/>
            <a:ext cx="1344817" cy="1022515"/>
          </a:xfrm>
          <a:prstGeom prst="rect">
            <a:avLst/>
          </a:prstGeom>
        </p:spPr>
      </p:pic>
      <p:pic>
        <p:nvPicPr>
          <p:cNvPr id="11" name="Picture 10">
            <a:extLst>
              <a:ext uri="{FF2B5EF4-FFF2-40B4-BE49-F238E27FC236}">
                <a16:creationId xmlns:a16="http://schemas.microsoft.com/office/drawing/2014/main" id="{9AA6AE98-7D19-4701-8EAE-6AC4CB4F1D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84844" y="149184"/>
            <a:ext cx="826156" cy="300020"/>
          </a:xfrm>
          <a:prstGeom prst="rect">
            <a:avLst/>
          </a:prstGeom>
        </p:spPr>
      </p:pic>
    </p:spTree>
    <p:extLst>
      <p:ext uri="{BB962C8B-B14F-4D97-AF65-F5344CB8AC3E}">
        <p14:creationId xmlns:p14="http://schemas.microsoft.com/office/powerpoint/2010/main" val="349331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338453" y="299194"/>
            <a:ext cx="9720072"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1338453" y="2286000"/>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24/10/2018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pic>
        <p:nvPicPr>
          <p:cNvPr id="8" name="Picture 7">
            <a:extLst>
              <a:ext uri="{FF2B5EF4-FFF2-40B4-BE49-F238E27FC236}">
                <a16:creationId xmlns:a16="http://schemas.microsoft.com/office/drawing/2014/main" id="{3DDBA85C-F425-4D6B-BBAF-DCF68A27B5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876" t="27088"/>
          <a:stretch/>
        </p:blipFill>
        <p:spPr>
          <a:xfrm>
            <a:off x="-1" y="1923"/>
            <a:ext cx="2457451" cy="1026813"/>
          </a:xfrm>
          <a:prstGeom prst="rect">
            <a:avLst/>
          </a:prstGeom>
        </p:spPr>
      </p:pic>
      <p:pic>
        <p:nvPicPr>
          <p:cNvPr id="10" name="Picture 9">
            <a:extLst>
              <a:ext uri="{FF2B5EF4-FFF2-40B4-BE49-F238E27FC236}">
                <a16:creationId xmlns:a16="http://schemas.microsoft.com/office/drawing/2014/main" id="{A76B9DFC-7B95-498D-BDE8-2B93E85FB9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998" r="67371"/>
          <a:stretch/>
        </p:blipFill>
        <p:spPr>
          <a:xfrm rot="10800000">
            <a:off x="5880" y="5805085"/>
            <a:ext cx="1344817" cy="1022515"/>
          </a:xfrm>
          <a:prstGeom prst="rect">
            <a:avLst/>
          </a:prstGeom>
        </p:spPr>
      </p:pic>
    </p:spTree>
    <p:extLst>
      <p:ext uri="{BB962C8B-B14F-4D97-AF65-F5344CB8AC3E}">
        <p14:creationId xmlns:p14="http://schemas.microsoft.com/office/powerpoint/2010/main" val="179819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50" y="0"/>
            <a:ext cx="6572250" cy="6858000"/>
          </a:xfrm>
          <a:prstGeom prst="rect">
            <a:avLst/>
          </a:prstGeom>
        </p:spPr>
      </p:pic>
      <p:sp>
        <p:nvSpPr>
          <p:cNvPr id="4" name="Date Placeholder 3"/>
          <p:cNvSpPr>
            <a:spLocks noGrp="1"/>
          </p:cNvSpPr>
          <p:nvPr>
            <p:ph type="dt" sz="half" idx="10"/>
          </p:nvPr>
        </p:nvSpPr>
        <p:spPr/>
        <p:txBody>
          <a:bodyPr/>
          <a:lstStyle/>
          <a:p>
            <a:fld id="{1BB5BC3A-9C1E-4AFA-BF44-335DF752F3A1}" type="datetimeFigureOut">
              <a:rPr lang="en-GB" smtClean="0"/>
              <a:t>24/10/2018</a:t>
            </a:fld>
            <a:endParaRPr lang="en-GB" dirty="0"/>
          </a:p>
        </p:txBody>
      </p:sp>
      <p:sp>
        <p:nvSpPr>
          <p:cNvPr id="6" name="Slide Number Placeholder 5"/>
          <p:cNvSpPr>
            <a:spLocks noGrp="1"/>
          </p:cNvSpPr>
          <p:nvPr>
            <p:ph type="sldNum" sz="quarter" idx="12"/>
          </p:nvPr>
        </p:nvSpPr>
        <p:spPr/>
        <p:txBody>
          <a:bodyPr/>
          <a:lstStyle/>
          <a:p>
            <a:fld id="{CB9A3D1F-5457-4AF7-A8EE-685C85A2612B}" type="slidenum">
              <a:rPr lang="en-GB" smtClean="0"/>
              <a:t>‹#›</a:t>
            </a:fld>
            <a:endParaRPr lang="en-GB" dirty="0"/>
          </a:p>
        </p:txBody>
      </p:sp>
      <p:sp>
        <p:nvSpPr>
          <p:cNvPr id="8" name="Freeform 8"/>
          <p:cNvSpPr/>
          <p:nvPr userDrawn="1"/>
        </p:nvSpPr>
        <p:spPr>
          <a:xfrm rot="20917221">
            <a:off x="5863202" y="-245991"/>
            <a:ext cx="1824704" cy="7357724"/>
          </a:xfrm>
          <a:custGeom>
            <a:avLst/>
            <a:gdLst>
              <a:gd name="connsiteX0" fmla="*/ 717343 w 717343"/>
              <a:gd name="connsiteY0" fmla="*/ 414158 h 8335672"/>
              <a:gd name="connsiteX1" fmla="*/ 717343 w 717343"/>
              <a:gd name="connsiteY1" fmla="*/ 8335672 h 8335672"/>
              <a:gd name="connsiteX2" fmla="*/ 0 w 717343"/>
              <a:gd name="connsiteY2" fmla="*/ 7921513 h 8335672"/>
              <a:gd name="connsiteX3" fmla="*/ 0 w 717343"/>
              <a:gd name="connsiteY3" fmla="*/ 0 h 8335672"/>
            </a:gdLst>
            <a:ahLst/>
            <a:cxnLst>
              <a:cxn ang="0">
                <a:pos x="connsiteX0" y="connsiteY0"/>
              </a:cxn>
              <a:cxn ang="0">
                <a:pos x="connsiteX1" y="connsiteY1"/>
              </a:cxn>
              <a:cxn ang="0">
                <a:pos x="connsiteX2" y="connsiteY2"/>
              </a:cxn>
              <a:cxn ang="0">
                <a:pos x="connsiteX3" y="connsiteY3"/>
              </a:cxn>
            </a:cxnLst>
            <a:rect l="l" t="t" r="r" b="b"/>
            <a:pathLst>
              <a:path w="717343" h="8335672">
                <a:moveTo>
                  <a:pt x="717343" y="414158"/>
                </a:moveTo>
                <a:lnTo>
                  <a:pt x="717343" y="8335672"/>
                </a:lnTo>
                <a:lnTo>
                  <a:pt x="0" y="7921513"/>
                </a:lnTo>
                <a:lnTo>
                  <a:pt x="0" y="0"/>
                </a:lnTo>
                <a:close/>
              </a:path>
            </a:pathLst>
          </a:custGeom>
          <a:gradFill flip="none" rotWithShape="1">
            <a:gsLst>
              <a:gs pos="95000">
                <a:srgbClr val="476984"/>
              </a:gs>
              <a:gs pos="0">
                <a:srgbClr val="17181A">
                  <a:alpha val="0"/>
                </a:srgbClr>
              </a:gs>
              <a:gs pos="100000">
                <a:srgbClr val="17181A"/>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dirty="0"/>
          </a:p>
        </p:txBody>
      </p:sp>
      <p:sp>
        <p:nvSpPr>
          <p:cNvPr id="9" name="Freeform 27"/>
          <p:cNvSpPr/>
          <p:nvPr userDrawn="1"/>
        </p:nvSpPr>
        <p:spPr>
          <a:xfrm>
            <a:off x="4140200"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5" name="Footer Placeholder 4"/>
          <p:cNvSpPr>
            <a:spLocks noGrp="1"/>
          </p:cNvSpPr>
          <p:nvPr>
            <p:ph type="ftr" sz="quarter" idx="11"/>
          </p:nvPr>
        </p:nvSpPr>
        <p:spPr/>
        <p:txBody>
          <a:bodyPr/>
          <a:lstStyle/>
          <a:p>
            <a:endParaRPr lang="en-GB" dirty="0"/>
          </a:p>
        </p:txBody>
      </p:sp>
      <p:sp>
        <p:nvSpPr>
          <p:cNvPr id="2" name="Title 1"/>
          <p:cNvSpPr>
            <a:spLocks noGrp="1"/>
          </p:cNvSpPr>
          <p:nvPr>
            <p:ph type="title"/>
          </p:nvPr>
        </p:nvSpPr>
        <p:spPr>
          <a:xfrm>
            <a:off x="798492" y="576263"/>
            <a:ext cx="4077372" cy="24971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48275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247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9B0A-3A37-4A17-B597-11628BB4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EA6D5-40D3-4D53-A58C-9E3C05B9B63A}"/>
              </a:ext>
            </a:extLst>
          </p:cNvPr>
          <p:cNvSpPr>
            <a:spLocks noGrp="1"/>
          </p:cNvSpPr>
          <p:nvPr>
            <p:ph type="dt" sz="half" idx="10"/>
          </p:nvPr>
        </p:nvSpPr>
        <p:spPr/>
        <p:txBody>
          <a:bodyPr/>
          <a:lstStyle/>
          <a:p>
            <a:fld id="{C9D748BD-93E2-47BD-A264-42A381FF7F2F}" type="datetimeFigureOut">
              <a:rPr lang="en-GB" smtClean="0"/>
              <a:t>24/10/2018</a:t>
            </a:fld>
            <a:endParaRPr lang="en-GB" dirty="0"/>
          </a:p>
        </p:txBody>
      </p:sp>
      <p:sp>
        <p:nvSpPr>
          <p:cNvPr id="4" name="Footer Placeholder 3">
            <a:extLst>
              <a:ext uri="{FF2B5EF4-FFF2-40B4-BE49-F238E27FC236}">
                <a16:creationId xmlns:a16="http://schemas.microsoft.com/office/drawing/2014/main" id="{1427C2A6-C67E-4F6F-B2F9-5F29150C7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5B720B1-6C66-4635-8E77-753256D7266A}"/>
              </a:ext>
            </a:extLst>
          </p:cNvPr>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3703360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D748BD-93E2-47BD-A264-42A381FF7F2F}" type="datetimeFigureOut">
              <a:rPr lang="en-GB" smtClean="0"/>
              <a:t>24/10/2018</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5F547-EB03-4195-A2E2-64BCF17C6108}" type="slidenum">
              <a:rPr lang="en-GB" smtClean="0"/>
              <a:t>‹#›</a:t>
            </a:fld>
            <a:endParaRPr lang="en-GB" dirty="0"/>
          </a:p>
        </p:txBody>
      </p:sp>
    </p:spTree>
    <p:extLst>
      <p:ext uri="{BB962C8B-B14F-4D97-AF65-F5344CB8AC3E}">
        <p14:creationId xmlns:p14="http://schemas.microsoft.com/office/powerpoint/2010/main" val="3834417074"/>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07" r:id="rId3"/>
    <p:sldLayoutId id="2147483704" r:id="rId4"/>
    <p:sldLayoutId id="2147483705" r:id="rId5"/>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32FC6B-B24F-4790-8168-3509B6C92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242" y="2726745"/>
            <a:ext cx="8075926" cy="2072821"/>
          </a:xfrm>
          <a:prstGeom prst="rect">
            <a:avLst/>
          </a:prstGeom>
        </p:spPr>
      </p:pic>
      <p:sp>
        <p:nvSpPr>
          <p:cNvPr id="5" name="Text Placeholder 6">
            <a:extLst>
              <a:ext uri="{FF2B5EF4-FFF2-40B4-BE49-F238E27FC236}">
                <a16:creationId xmlns:a16="http://schemas.microsoft.com/office/drawing/2014/main" id="{CAF55ACC-328E-422D-B84C-3BB8A99EAFAB}"/>
              </a:ext>
            </a:extLst>
          </p:cNvPr>
          <p:cNvSpPr txBox="1">
            <a:spLocks/>
          </p:cNvSpPr>
          <p:nvPr/>
        </p:nvSpPr>
        <p:spPr>
          <a:xfrm>
            <a:off x="69574" y="548428"/>
            <a:ext cx="10326756" cy="611762"/>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pPr lvl="0" algn="ctr">
              <a:buClr>
                <a:srgbClr val="1CADE4"/>
              </a:buClr>
              <a:defRPr/>
            </a:pPr>
            <a:endParaRPr kumimoji="0" lang="en-GB" sz="3200" b="0" i="0" u="none" strike="noStrike" kern="1200" cap="none" spc="0" normalizeH="0" baseline="0" noProof="0" dirty="0">
              <a:ln>
                <a:noFill/>
              </a:ln>
              <a:solidFill>
                <a:prstClr val="white">
                  <a:lumMod val="75000"/>
                </a:prstClr>
              </a:solidFill>
              <a:effectLst/>
              <a:uLnTx/>
              <a:uFillTx/>
              <a:latin typeface="Tw Cen MT" panose="020B0602020104020603"/>
              <a:ea typeface="+mn-ea"/>
              <a:cs typeface="+mn-cs"/>
            </a:endParaRPr>
          </a:p>
        </p:txBody>
      </p:sp>
      <p:cxnSp>
        <p:nvCxnSpPr>
          <p:cNvPr id="6" name="Straight Connector 5">
            <a:extLst>
              <a:ext uri="{FF2B5EF4-FFF2-40B4-BE49-F238E27FC236}">
                <a16:creationId xmlns:a16="http://schemas.microsoft.com/office/drawing/2014/main" id="{83F3F6A6-9330-453F-A49E-62F2293DD69C}"/>
              </a:ext>
            </a:extLst>
          </p:cNvPr>
          <p:cNvCxnSpPr>
            <a:cxnSpLocks/>
          </p:cNvCxnSpPr>
          <p:nvPr/>
        </p:nvCxnSpPr>
        <p:spPr>
          <a:xfrm>
            <a:off x="2753139" y="1187318"/>
            <a:ext cx="49695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39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3B7-F9C6-4F7F-9B26-D58B20F4C1AC}"/>
              </a:ext>
            </a:extLst>
          </p:cNvPr>
          <p:cNvSpPr>
            <a:spLocks noGrp="1"/>
          </p:cNvSpPr>
          <p:nvPr>
            <p:ph type="title"/>
          </p:nvPr>
        </p:nvSpPr>
        <p:spPr/>
        <p:txBody>
          <a:bodyPr/>
          <a:lstStyle/>
          <a:p>
            <a:r>
              <a:rPr lang="en-IE" dirty="0"/>
              <a:t>Continual Reassessment Method (CRM)</a:t>
            </a:r>
          </a:p>
        </p:txBody>
      </p:sp>
      <p:sp>
        <p:nvSpPr>
          <p:cNvPr id="3" name="Content Placeholder 2">
            <a:extLst>
              <a:ext uri="{FF2B5EF4-FFF2-40B4-BE49-F238E27FC236}">
                <a16:creationId xmlns:a16="http://schemas.microsoft.com/office/drawing/2014/main" id="{AF1F6194-6190-4DF7-9D26-70B49CFB0914}"/>
              </a:ext>
            </a:extLst>
          </p:cNvPr>
          <p:cNvSpPr>
            <a:spLocks noGrp="1"/>
          </p:cNvSpPr>
          <p:nvPr>
            <p:ph idx="1"/>
          </p:nvPr>
        </p:nvSpPr>
        <p:spPr>
          <a:xfrm>
            <a:off x="1024129" y="1798810"/>
            <a:ext cx="5071872" cy="4510550"/>
          </a:xfrm>
        </p:spPr>
        <p:txBody>
          <a:bodyPr>
            <a:noAutofit/>
          </a:bodyPr>
          <a:lstStyle/>
          <a:p>
            <a:pPr marL="182563" indent="-182563">
              <a:buFont typeface="Wingdings" panose="05000000000000000000" pitchFamily="2" charset="2"/>
              <a:buChar char="§"/>
            </a:pPr>
            <a:r>
              <a:rPr lang="en-IE" sz="2700" dirty="0"/>
              <a:t>CRM is increasingly popular design for Phase I MTD trials</a:t>
            </a:r>
          </a:p>
          <a:p>
            <a:pPr marL="182563" indent="-182563">
              <a:buFont typeface="Wingdings" panose="05000000000000000000" pitchFamily="2" charset="2"/>
              <a:buChar char="§"/>
            </a:pPr>
            <a:r>
              <a:rPr lang="en-IE" sz="2700" dirty="0"/>
              <a:t>Provides better results for MTD over 3+3 design and allows potential efficacy assessment</a:t>
            </a:r>
          </a:p>
          <a:p>
            <a:pPr marL="182563" indent="-182563">
              <a:buFont typeface="Wingdings" panose="05000000000000000000" pitchFamily="2" charset="2"/>
              <a:buChar char="§"/>
            </a:pPr>
            <a:r>
              <a:rPr lang="en-IE" sz="2700" dirty="0"/>
              <a:t>Small N and minimal prior info requires simulations for planning</a:t>
            </a:r>
          </a:p>
          <a:p>
            <a:pPr marL="182563" indent="-182563">
              <a:buFont typeface="Wingdings" panose="05000000000000000000" pitchFamily="2" charset="2"/>
              <a:buChar char="§"/>
            </a:pPr>
            <a:r>
              <a:rPr lang="en-IE" sz="2700" dirty="0" err="1"/>
              <a:t>nQuery</a:t>
            </a:r>
            <a:r>
              <a:rPr lang="en-IE" sz="2700" dirty="0"/>
              <a:t> provides starting approximation for sample size from YK Cheung (2013)</a:t>
            </a:r>
          </a:p>
        </p:txBody>
      </p:sp>
      <p:sp>
        <p:nvSpPr>
          <p:cNvPr id="5" name="TextBox 4">
            <a:extLst>
              <a:ext uri="{FF2B5EF4-FFF2-40B4-BE49-F238E27FC236}">
                <a16:creationId xmlns:a16="http://schemas.microsoft.com/office/drawing/2014/main" id="{5F816891-759E-49B3-B319-AA925A05EEFC}"/>
              </a:ext>
            </a:extLst>
          </p:cNvPr>
          <p:cNvSpPr txBox="1"/>
          <p:nvPr/>
        </p:nvSpPr>
        <p:spPr>
          <a:xfrm>
            <a:off x="8586061" y="5460519"/>
            <a:ext cx="2472464" cy="338554"/>
          </a:xfrm>
          <a:prstGeom prst="rect">
            <a:avLst/>
          </a:prstGeom>
          <a:noFill/>
        </p:spPr>
        <p:txBody>
          <a:bodyPr wrap="square" rtlCol="0">
            <a:spAutoFit/>
          </a:bodyPr>
          <a:lstStyle/>
          <a:p>
            <a:r>
              <a:rPr lang="en-IE" sz="1600" dirty="0"/>
              <a:t>Source: Y.K. Cheung (2011)</a:t>
            </a:r>
          </a:p>
        </p:txBody>
      </p:sp>
      <p:pic>
        <p:nvPicPr>
          <p:cNvPr id="6" name="Picture 5">
            <a:extLst>
              <a:ext uri="{FF2B5EF4-FFF2-40B4-BE49-F238E27FC236}">
                <a16:creationId xmlns:a16="http://schemas.microsoft.com/office/drawing/2014/main" id="{708C70B5-4F79-42E5-8F8C-801841E775F8}"/>
              </a:ext>
            </a:extLst>
          </p:cNvPr>
          <p:cNvPicPr>
            <a:picLocks noChangeAspect="1"/>
          </p:cNvPicPr>
          <p:nvPr/>
        </p:nvPicPr>
        <p:blipFill>
          <a:blip r:embed="rId2"/>
          <a:stretch>
            <a:fillRect/>
          </a:stretch>
        </p:blipFill>
        <p:spPr>
          <a:xfrm>
            <a:off x="7020601" y="2309097"/>
            <a:ext cx="4037924" cy="3219896"/>
          </a:xfrm>
          <a:prstGeom prst="rect">
            <a:avLst/>
          </a:prstGeom>
        </p:spPr>
      </p:pic>
    </p:spTree>
    <p:extLst>
      <p:ext uri="{BB962C8B-B14F-4D97-AF65-F5344CB8AC3E}">
        <p14:creationId xmlns:p14="http://schemas.microsoft.com/office/powerpoint/2010/main" val="266812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IE" dirty="0"/>
              <a:t>Continual Reassessment Example</a:t>
            </a:r>
          </a:p>
        </p:txBody>
      </p:sp>
      <p:sp>
        <p:nvSpPr>
          <p:cNvPr id="2" name="Content Placeholder 1"/>
          <p:cNvSpPr>
            <a:spLocks noGrp="1"/>
          </p:cNvSpPr>
          <p:nvPr>
            <p:ph idx="1"/>
          </p:nvPr>
        </p:nvSpPr>
        <p:spPr>
          <a:xfrm>
            <a:off x="651521" y="1573482"/>
            <a:ext cx="5182120" cy="4619697"/>
          </a:xfrm>
        </p:spPr>
        <p:txBody>
          <a:bodyPr>
            <a:noAutofit/>
          </a:bodyPr>
          <a:lstStyle/>
          <a:p>
            <a:pPr marL="0" indent="0" algn="just">
              <a:buNone/>
            </a:pPr>
            <a:r>
              <a:rPr lang="en-IE" sz="2300" dirty="0"/>
              <a:t>“To provide a quick estimate of budget (that is, </a:t>
            </a:r>
            <a:r>
              <a:rPr lang="en-IE" sz="2300" i="1" dirty="0"/>
              <a:t>n</a:t>
            </a:r>
            <a:r>
              <a:rPr lang="en-IE" sz="2300" dirty="0"/>
              <a:t>) for a dose finding study of PTEN-long monotherapy in patients with pancreatic cancer, we calculated the required sample size … In the trial, the MTD was defined with target θ = 0.25. The starting dose of the trial would be determined based on a prior pharmacokinetic study, and would be the third dose level in a panel of </a:t>
            </a:r>
            <a:r>
              <a:rPr lang="en-IE" sz="2300" i="1" dirty="0"/>
              <a:t>K</a:t>
            </a:r>
            <a:r>
              <a:rPr lang="en-IE" sz="2300" dirty="0"/>
              <a:t> = 5 test doses. To obtain an average PCS of </a:t>
            </a:r>
            <a:r>
              <a:rPr lang="en-IE" sz="2300" i="1" dirty="0"/>
              <a:t>a</a:t>
            </a:r>
            <a:r>
              <a:rPr lang="en-IE" sz="2300" dirty="0"/>
              <a:t>* = 0.6 under </a:t>
            </a:r>
            <a:r>
              <a:rPr lang="en-IE" sz="2300" i="1" dirty="0"/>
              <a:t>R</a:t>
            </a:r>
            <a:r>
              <a:rPr lang="en-IE" sz="2300" dirty="0"/>
              <a:t> = 1.8, we obtained </a:t>
            </a:r>
            <a:r>
              <a:rPr lang="en-IE" sz="2300" i="1" dirty="0"/>
              <a:t>b</a:t>
            </a:r>
            <a:r>
              <a:rPr lang="en-IE" sz="2300" dirty="0"/>
              <a:t>* = 0.648 and </a:t>
            </a:r>
            <a:r>
              <a:rPr lang="en-IE" sz="2300" i="1" dirty="0"/>
              <a:t>ñ</a:t>
            </a:r>
            <a:r>
              <a:rPr lang="en-IE" sz="2300" dirty="0"/>
              <a:t>(</a:t>
            </a:r>
            <a:r>
              <a:rPr lang="en-IE" sz="2300" i="1" dirty="0"/>
              <a:t>b</a:t>
            </a:r>
            <a:r>
              <a:rPr lang="en-IE" sz="2300" dirty="0"/>
              <a:t>*) = 31.6. Thus, the sample size of the trial was set to be 32.”</a:t>
            </a:r>
            <a:endParaRPr lang="en-IE" sz="2300" b="1" dirty="0"/>
          </a:p>
        </p:txBody>
      </p:sp>
      <p:sp>
        <p:nvSpPr>
          <p:cNvPr id="7" name="TextBox 6"/>
          <p:cNvSpPr txBox="1"/>
          <p:nvPr/>
        </p:nvSpPr>
        <p:spPr>
          <a:xfrm>
            <a:off x="9129716" y="2841428"/>
            <a:ext cx="25893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journals.sagepub.com</a:t>
            </a:r>
          </a:p>
        </p:txBody>
      </p:sp>
      <p:graphicFrame>
        <p:nvGraphicFramePr>
          <p:cNvPr id="8" name="Content Placeholder 2"/>
          <p:cNvGraphicFramePr>
            <a:graphicFrameLocks/>
          </p:cNvGraphicFramePr>
          <p:nvPr>
            <p:extLst/>
          </p:nvPr>
        </p:nvGraphicFramePr>
        <p:xfrm>
          <a:off x="6241975" y="3599482"/>
          <a:ext cx="5331125" cy="1950720"/>
        </p:xfrm>
        <a:graphic>
          <a:graphicData uri="http://schemas.openxmlformats.org/drawingml/2006/table">
            <a:tbl>
              <a:tblPr firstRow="1" bandRow="1">
                <a:tableStyleId>{8EC20E35-A176-4012-BC5E-935CFFF8708E}</a:tableStyleId>
              </a:tblPr>
              <a:tblGrid>
                <a:gridCol w="4217074">
                  <a:extLst>
                    <a:ext uri="{9D8B030D-6E8A-4147-A177-3AD203B41FA5}">
                      <a16:colId xmlns:a16="http://schemas.microsoft.com/office/drawing/2014/main" val="20000"/>
                    </a:ext>
                  </a:extLst>
                </a:gridCol>
                <a:gridCol w="111405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36C2D6"/>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36C2D6"/>
                    </a:solidFill>
                  </a:tcPr>
                </a:tc>
                <a:extLst>
                  <a:ext uri="{0D108BD9-81ED-4DB2-BD59-A6C34878D82A}">
                    <a16:rowId xmlns:a16="http://schemas.microsoft.com/office/drawing/2014/main" val="10000"/>
                  </a:ext>
                </a:extLst>
              </a:tr>
              <a:tr h="0">
                <a:tc>
                  <a:txBody>
                    <a:bodyPr/>
                    <a:lstStyle/>
                    <a:p>
                      <a:r>
                        <a:rPr lang="en-IE" sz="2000" dirty="0"/>
                        <a:t>Probability of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Target Dose Toxicity Rate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Number of Dose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Effect Size (Odds 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0.66667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1BE057CB-3363-467B-BC34-D2C9ED427FF0}"/>
              </a:ext>
            </a:extLst>
          </p:cNvPr>
          <p:cNvPicPr>
            <a:picLocks noChangeAspect="1"/>
          </p:cNvPicPr>
          <p:nvPr/>
        </p:nvPicPr>
        <p:blipFill>
          <a:blip r:embed="rId2"/>
          <a:stretch>
            <a:fillRect/>
          </a:stretch>
        </p:blipFill>
        <p:spPr>
          <a:xfrm>
            <a:off x="6096000" y="2067897"/>
            <a:ext cx="5623076" cy="778719"/>
          </a:xfrm>
          <a:prstGeom prst="rect">
            <a:avLst/>
          </a:prstGeom>
        </p:spPr>
      </p:pic>
    </p:spTree>
    <p:extLst>
      <p:ext uri="{BB962C8B-B14F-4D97-AF65-F5344CB8AC3E}">
        <p14:creationId xmlns:p14="http://schemas.microsoft.com/office/powerpoint/2010/main" val="418913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18708"/>
            <a:ext cx="8229600" cy="904617"/>
          </a:xfrm>
        </p:spPr>
        <p:txBody>
          <a:bodyPr>
            <a:normAutofit/>
          </a:bodyPr>
          <a:lstStyle/>
          <a:p>
            <a:r>
              <a:rPr lang="en-IE" dirty="0" err="1"/>
              <a:t>nQuery</a:t>
            </a:r>
            <a:r>
              <a:rPr lang="en-IE" dirty="0"/>
              <a:t> Plans for Bayesian Analysis</a:t>
            </a:r>
          </a:p>
        </p:txBody>
      </p:sp>
      <p:sp>
        <p:nvSpPr>
          <p:cNvPr id="3" name="Content Placeholder 2"/>
          <p:cNvSpPr>
            <a:spLocks noGrp="1"/>
          </p:cNvSpPr>
          <p:nvPr>
            <p:ph idx="1"/>
          </p:nvPr>
        </p:nvSpPr>
        <p:spPr>
          <a:xfrm>
            <a:off x="1880190" y="1728144"/>
            <a:ext cx="8431619" cy="4311148"/>
          </a:xfrm>
        </p:spPr>
        <p:txBody>
          <a:bodyPr>
            <a:noAutofit/>
          </a:bodyPr>
          <a:lstStyle/>
          <a:p>
            <a:pPr marL="0" indent="0">
              <a:buNone/>
            </a:pPr>
            <a:r>
              <a:rPr lang="en-IE" sz="3200" dirty="0"/>
              <a:t>Continue to add more options for assurance</a:t>
            </a:r>
          </a:p>
          <a:p>
            <a:pPr lvl="1">
              <a:buFont typeface="Arial" panose="020B0604020202020204" pitchFamily="34" charset="0"/>
              <a:buChar char="•"/>
            </a:pPr>
            <a:r>
              <a:rPr lang="en-IE" sz="2400" dirty="0"/>
              <a:t>Custom priors, additional parametric priors, complex designs</a:t>
            </a:r>
          </a:p>
          <a:p>
            <a:pPr marL="0" indent="0">
              <a:buNone/>
            </a:pPr>
            <a:r>
              <a:rPr lang="en-IE" sz="2800" dirty="0"/>
              <a:t>Continue to add more options for credible intervals</a:t>
            </a:r>
          </a:p>
          <a:p>
            <a:pPr lvl="1">
              <a:buFont typeface="Arial" panose="020B0604020202020204" pitchFamily="34" charset="0"/>
              <a:buChar char="•"/>
            </a:pPr>
            <a:r>
              <a:rPr lang="en-IE" sz="2400" dirty="0"/>
              <a:t>Survival &amp; regression endpoints, one sample binary, other priors</a:t>
            </a:r>
          </a:p>
          <a:p>
            <a:pPr marL="0" indent="0">
              <a:buNone/>
            </a:pPr>
            <a:r>
              <a:rPr lang="en-IE" sz="2800" dirty="0"/>
              <a:t>Add more options for continual reassessment sample size</a:t>
            </a:r>
          </a:p>
          <a:p>
            <a:pPr lvl="1">
              <a:buFont typeface="Arial" panose="020B0604020202020204" pitchFamily="34" charset="0"/>
              <a:buChar char="•"/>
            </a:pPr>
            <a:r>
              <a:rPr lang="en-IE" sz="2400" dirty="0"/>
              <a:t> Alternative variants, basic simulation capability, other models</a:t>
            </a:r>
          </a:p>
          <a:p>
            <a:pPr marL="0" indent="0">
              <a:buNone/>
            </a:pPr>
            <a:r>
              <a:rPr lang="en-IE" sz="2800" dirty="0"/>
              <a:t>Investigate other potential Bayesian methods/approaches</a:t>
            </a:r>
          </a:p>
          <a:p>
            <a:pPr lvl="1"/>
            <a:r>
              <a:rPr lang="en-IE" sz="2400" dirty="0"/>
              <a:t>Predictive Power, Bayes Factors, Posterior Probability, cost methods </a:t>
            </a:r>
          </a:p>
          <a:p>
            <a:pPr marL="0" indent="0">
              <a:buNone/>
            </a:pPr>
            <a:r>
              <a:rPr lang="en-IE" sz="2800" dirty="0"/>
              <a:t>Feedback/Suggestions/Papers for methods very welcome </a:t>
            </a:r>
          </a:p>
          <a:p>
            <a:pPr marL="516636" lvl="1" indent="-342900"/>
            <a:endParaRPr lang="en-IE" sz="2400" dirty="0"/>
          </a:p>
          <a:p>
            <a:pPr marL="0" indent="0">
              <a:buNone/>
            </a:pPr>
            <a:endParaRPr lang="en-IE" sz="3200" dirty="0"/>
          </a:p>
        </p:txBody>
      </p:sp>
    </p:spTree>
    <p:extLst>
      <p:ext uri="{BB962C8B-B14F-4D97-AF65-F5344CB8AC3E}">
        <p14:creationId xmlns:p14="http://schemas.microsoft.com/office/powerpoint/2010/main" val="411162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9F8E-E176-42E8-84CF-F2BA5D79FB35}"/>
              </a:ext>
            </a:extLst>
          </p:cNvPr>
          <p:cNvSpPr>
            <a:spLocks noGrp="1"/>
          </p:cNvSpPr>
          <p:nvPr>
            <p:ph type="title"/>
          </p:nvPr>
        </p:nvSpPr>
        <p:spPr/>
        <p:txBody>
          <a:bodyPr/>
          <a:lstStyle/>
          <a:p>
            <a:r>
              <a:rPr lang="en-IE"/>
              <a:t>References</a:t>
            </a:r>
            <a:endParaRPr lang="en-IE" dirty="0"/>
          </a:p>
        </p:txBody>
      </p:sp>
      <p:sp>
        <p:nvSpPr>
          <p:cNvPr id="3" name="Content Placeholder 2">
            <a:extLst>
              <a:ext uri="{FF2B5EF4-FFF2-40B4-BE49-F238E27FC236}">
                <a16:creationId xmlns:a16="http://schemas.microsoft.com/office/drawing/2014/main" id="{DEDAD1F0-F025-4F53-84F2-2207CA27CE2F}"/>
              </a:ext>
            </a:extLst>
          </p:cNvPr>
          <p:cNvSpPr>
            <a:spLocks noGrp="1"/>
          </p:cNvSpPr>
          <p:nvPr>
            <p:ph idx="1"/>
          </p:nvPr>
        </p:nvSpPr>
        <p:spPr>
          <a:xfrm>
            <a:off x="1338453" y="1798810"/>
            <a:ext cx="9720073" cy="4510550"/>
          </a:xfrm>
        </p:spPr>
        <p:txBody>
          <a:bodyPr>
            <a:normAutofit fontScale="92500" lnSpcReduction="20000"/>
          </a:bodyPr>
          <a:lstStyle/>
          <a:p>
            <a:pPr marL="0" indent="0">
              <a:buNone/>
            </a:pPr>
            <a:r>
              <a:rPr lang="en-IE" sz="2000" b="1" dirty="0"/>
              <a:t>Bayesian Sample Size</a:t>
            </a:r>
          </a:p>
          <a:p>
            <a:pPr marL="0" indent="0">
              <a:buNone/>
            </a:pPr>
            <a:r>
              <a:rPr lang="en-IE" sz="2000" dirty="0"/>
              <a:t>O'Hagan, A., Stevens, J. W., &amp; Campbell, M. J. (2005). Assurance in clinical trial design. </a:t>
            </a:r>
            <a:r>
              <a:rPr lang="en-IE" sz="2000" i="1" dirty="0"/>
              <a:t>Pharmaceutical Statistics</a:t>
            </a:r>
            <a:r>
              <a:rPr lang="en-IE" sz="2000" dirty="0"/>
              <a:t>, </a:t>
            </a:r>
            <a:r>
              <a:rPr lang="en-IE" sz="2000" i="1" dirty="0"/>
              <a:t>4</a:t>
            </a:r>
            <a:r>
              <a:rPr lang="en-IE" sz="2000" dirty="0"/>
              <a:t>(3), 187-201.</a:t>
            </a:r>
          </a:p>
          <a:p>
            <a:pPr marL="0" indent="0">
              <a:buNone/>
            </a:pPr>
            <a:r>
              <a:rPr lang="en-IE" sz="2000" dirty="0"/>
              <a:t>Ren, S., &amp; Oakley, J. E. (2014). Assurance calculations for planning clinical trials with time‐to‐event outcomes. </a:t>
            </a:r>
            <a:r>
              <a:rPr lang="en-IE" sz="2000" i="1" dirty="0"/>
              <a:t>Statistics in medicine</a:t>
            </a:r>
            <a:r>
              <a:rPr lang="en-IE" sz="2000" dirty="0"/>
              <a:t>, </a:t>
            </a:r>
            <a:r>
              <a:rPr lang="en-IE" sz="2000" i="1" dirty="0"/>
              <a:t>33</a:t>
            </a:r>
            <a:r>
              <a:rPr lang="en-IE" sz="2000" dirty="0"/>
              <a:t>(1), 31-45.</a:t>
            </a:r>
          </a:p>
          <a:p>
            <a:pPr marL="0" indent="0">
              <a:buNone/>
            </a:pPr>
            <a:r>
              <a:rPr lang="en-IE" sz="2000" dirty="0" err="1"/>
              <a:t>Mease</a:t>
            </a:r>
            <a:r>
              <a:rPr lang="en-IE" sz="2000" dirty="0"/>
              <a:t>, P. J., et al (2014). </a:t>
            </a:r>
            <a:r>
              <a:rPr lang="en-IE" sz="2000" dirty="0" err="1"/>
              <a:t>Brodalumab</a:t>
            </a:r>
            <a:r>
              <a:rPr lang="en-IE" sz="2000" dirty="0"/>
              <a:t>, an anti-IL17RA monoclonal antibody, in psoriatic arthritis. New England Journal of Medicine, 370(24), 2295-2306.</a:t>
            </a:r>
          </a:p>
          <a:p>
            <a:pPr marL="0" indent="0">
              <a:buNone/>
            </a:pPr>
            <a:r>
              <a:rPr lang="en-IE" sz="2000" dirty="0"/>
              <a:t>Joseph, L., Du Berger, R., &amp; Belisle, P.  (1997). Bayesian and mixed Bayesian/likelihood criteria for sample size determination. Statistics in medicine, 16(7), 769-781.</a:t>
            </a:r>
          </a:p>
          <a:p>
            <a:pPr marL="0" indent="0">
              <a:buNone/>
            </a:pPr>
            <a:r>
              <a:rPr lang="en-IE" sz="2000" dirty="0"/>
              <a:t>Joseph, L., &amp; Belisle, P. (1997). Bayesian sample size determination for normal means and differences between normal means. Journal of the Royal Statistical Society: Series D (The Statistician), 46(2), 209-226.</a:t>
            </a:r>
          </a:p>
          <a:p>
            <a:pPr marL="0" indent="0">
              <a:buNone/>
            </a:pPr>
            <a:r>
              <a:rPr lang="en-IE" sz="2000" dirty="0" err="1"/>
              <a:t>Kuen</a:t>
            </a:r>
            <a:r>
              <a:rPr lang="en-IE" sz="2000" dirty="0"/>
              <a:t> Cheung, Y. (2013). Sample size formulae for the Bayesian continual reassessment method. Clinical Trials, 10(6), 852-861.</a:t>
            </a:r>
          </a:p>
          <a:p>
            <a:pPr marL="0" indent="0">
              <a:buNone/>
            </a:pPr>
            <a:r>
              <a:rPr lang="en-IE" sz="2000" dirty="0"/>
              <a:t>Cheung, Y. K. (2011). Dose finding by the continual reassessment method. CRC Press.</a:t>
            </a:r>
          </a:p>
          <a:p>
            <a:pPr marL="0" indent="0">
              <a:buNone/>
            </a:pPr>
            <a:endParaRPr lang="en-IE" sz="2000" dirty="0"/>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300231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476" y="412977"/>
            <a:ext cx="4077372" cy="2497137"/>
          </a:xfrm>
        </p:spPr>
        <p:txBody>
          <a:bodyPr/>
          <a:lstStyle/>
          <a:p>
            <a:r>
              <a:rPr lang="en-GB" dirty="0"/>
              <a:t>Session 6</a:t>
            </a:r>
          </a:p>
        </p:txBody>
      </p:sp>
      <p:sp>
        <p:nvSpPr>
          <p:cNvPr id="3" name="Text Placeholder 2"/>
          <p:cNvSpPr>
            <a:spLocks noGrp="1"/>
          </p:cNvSpPr>
          <p:nvPr>
            <p:ph type="body" idx="1"/>
          </p:nvPr>
        </p:nvSpPr>
        <p:spPr>
          <a:xfrm>
            <a:off x="1268476" y="4563698"/>
            <a:ext cx="4827524" cy="1627321"/>
          </a:xfrm>
        </p:spPr>
        <p:txBody>
          <a:bodyPr>
            <a:normAutofit/>
          </a:bodyPr>
          <a:lstStyle/>
          <a:p>
            <a:pPr lvl="0"/>
            <a:r>
              <a:rPr lang="en-IE" sz="4000" dirty="0">
                <a:solidFill>
                  <a:prstClr val="black">
                    <a:tint val="75000"/>
                  </a:prstClr>
                </a:solidFill>
              </a:rPr>
              <a:t>Bayesian Sample Size</a:t>
            </a:r>
          </a:p>
          <a:p>
            <a:endParaRPr lang="en-GB" dirty="0"/>
          </a:p>
        </p:txBody>
      </p:sp>
    </p:spTree>
    <p:extLst>
      <p:ext uri="{BB962C8B-B14F-4D97-AF65-F5344CB8AC3E}">
        <p14:creationId xmlns:p14="http://schemas.microsoft.com/office/powerpoint/2010/main" val="402672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BD3EA2D5-48FA-4E68-80B1-7364DE2E4D59}"/>
              </a:ext>
            </a:extLst>
          </p:cNvPr>
          <p:cNvSpPr/>
          <p:nvPr/>
        </p:nvSpPr>
        <p:spPr>
          <a:xfrm flipH="1">
            <a:off x="6317223" y="2094270"/>
            <a:ext cx="5098029" cy="4070555"/>
          </a:xfrm>
          <a:prstGeom prst="snipRoundRect">
            <a:avLst>
              <a:gd name="adj1" fmla="val 16667"/>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Top Corners One Rounded and One Snipped 3">
            <a:extLst>
              <a:ext uri="{FF2B5EF4-FFF2-40B4-BE49-F238E27FC236}">
                <a16:creationId xmlns:a16="http://schemas.microsoft.com/office/drawing/2014/main" id="{9DED005B-BE99-4839-A767-0F7F02278C47}"/>
              </a:ext>
            </a:extLst>
          </p:cNvPr>
          <p:cNvSpPr/>
          <p:nvPr/>
        </p:nvSpPr>
        <p:spPr>
          <a:xfrm>
            <a:off x="722673" y="2094270"/>
            <a:ext cx="5152105" cy="4070555"/>
          </a:xfrm>
          <a:prstGeom prst="snipRoundRect">
            <a:avLst>
              <a:gd name="adj1" fmla="val 16667"/>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81202" y="366964"/>
            <a:ext cx="8229600" cy="938431"/>
          </a:xfrm>
        </p:spPr>
        <p:txBody>
          <a:bodyPr>
            <a:noAutofit/>
          </a:bodyPr>
          <a:lstStyle/>
          <a:p>
            <a:r>
              <a:rPr lang="en-IE" dirty="0"/>
              <a:t>Bayesian Sample Size Approaches</a:t>
            </a:r>
          </a:p>
        </p:txBody>
      </p:sp>
      <p:sp>
        <p:nvSpPr>
          <p:cNvPr id="5" name="Content Placeholder 2">
            <a:extLst>
              <a:ext uri="{FF2B5EF4-FFF2-40B4-BE49-F238E27FC236}">
                <a16:creationId xmlns:a16="http://schemas.microsoft.com/office/drawing/2014/main" id="{DB323CBA-4B41-42E2-9806-3D5B4AA2FBCE}"/>
              </a:ext>
            </a:extLst>
          </p:cNvPr>
          <p:cNvSpPr txBox="1">
            <a:spLocks/>
          </p:cNvSpPr>
          <p:nvPr/>
        </p:nvSpPr>
        <p:spPr>
          <a:xfrm>
            <a:off x="6666273" y="2354923"/>
            <a:ext cx="4551106" cy="86408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8900" indent="-88900">
              <a:buFont typeface="+mj-lt"/>
              <a:buAutoNum type="arabicPeriod" startAt="2"/>
            </a:pPr>
            <a:r>
              <a:rPr lang="en-GB" sz="2400" b="1" dirty="0"/>
              <a:t>Improving Sample Size Methods</a:t>
            </a:r>
          </a:p>
        </p:txBody>
      </p:sp>
      <p:sp>
        <p:nvSpPr>
          <p:cNvPr id="6" name="Content Placeholder 2">
            <a:extLst>
              <a:ext uri="{FF2B5EF4-FFF2-40B4-BE49-F238E27FC236}">
                <a16:creationId xmlns:a16="http://schemas.microsoft.com/office/drawing/2014/main" id="{49D1D242-86DD-497E-B759-F854FF942657}"/>
              </a:ext>
            </a:extLst>
          </p:cNvPr>
          <p:cNvSpPr txBox="1">
            <a:spLocks/>
          </p:cNvSpPr>
          <p:nvPr/>
        </p:nvSpPr>
        <p:spPr>
          <a:xfrm>
            <a:off x="974621" y="2354923"/>
            <a:ext cx="4807976" cy="67938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6213" indent="-176213">
              <a:buFont typeface="+mj-lt"/>
              <a:buAutoNum type="arabicPeriod"/>
            </a:pPr>
            <a:r>
              <a:rPr lang="en-IE" sz="2400" b="1" dirty="0"/>
              <a:t>Sample Size for Bayesian Methods</a:t>
            </a:r>
          </a:p>
        </p:txBody>
      </p:sp>
      <p:sp>
        <p:nvSpPr>
          <p:cNvPr id="7" name="Content Placeholder 2">
            <a:extLst>
              <a:ext uri="{FF2B5EF4-FFF2-40B4-BE49-F238E27FC236}">
                <a16:creationId xmlns:a16="http://schemas.microsoft.com/office/drawing/2014/main" id="{FABFD1A9-E0A6-4892-9AFE-B2EC5086B154}"/>
              </a:ext>
            </a:extLst>
          </p:cNvPr>
          <p:cNvSpPr txBox="1">
            <a:spLocks/>
          </p:cNvSpPr>
          <p:nvPr/>
        </p:nvSpPr>
        <p:spPr>
          <a:xfrm>
            <a:off x="6508342" y="3206339"/>
            <a:ext cx="4678926" cy="278332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r">
              <a:buNone/>
            </a:pPr>
            <a:r>
              <a:rPr lang="en-IE" sz="2600" dirty="0"/>
              <a:t>Integrating Bayesian methods equals adding greater context for parameter uncertainty</a:t>
            </a:r>
          </a:p>
          <a:p>
            <a:pPr marL="0" indent="0" algn="r">
              <a:buNone/>
            </a:pPr>
            <a:endParaRPr lang="en-IE" sz="2600" dirty="0"/>
          </a:p>
          <a:p>
            <a:pPr marL="0" indent="0" algn="r">
              <a:buNone/>
            </a:pPr>
            <a:r>
              <a:rPr lang="en-IE" sz="2600" dirty="0">
                <a:solidFill>
                  <a:schemeClr val="bg1">
                    <a:lumMod val="50000"/>
                  </a:schemeClr>
                </a:solidFill>
              </a:rPr>
              <a:t>e.g. </a:t>
            </a:r>
            <a:r>
              <a:rPr lang="en-IE" sz="2600" i="1" dirty="0">
                <a:solidFill>
                  <a:schemeClr val="bg1">
                    <a:lumMod val="50000"/>
                  </a:schemeClr>
                </a:solidFill>
              </a:rPr>
              <a:t>Assurance</a:t>
            </a:r>
            <a:r>
              <a:rPr lang="en-IE" sz="2600" dirty="0">
                <a:solidFill>
                  <a:schemeClr val="bg1">
                    <a:lumMod val="50000"/>
                  </a:schemeClr>
                </a:solidFill>
              </a:rPr>
              <a:t>, Predictive Power, Adaptive Designs</a:t>
            </a:r>
          </a:p>
        </p:txBody>
      </p:sp>
      <p:sp>
        <p:nvSpPr>
          <p:cNvPr id="8" name="Content Placeholder 2">
            <a:extLst>
              <a:ext uri="{FF2B5EF4-FFF2-40B4-BE49-F238E27FC236}">
                <a16:creationId xmlns:a16="http://schemas.microsoft.com/office/drawing/2014/main" id="{F8142009-F1A1-44C7-9430-FB05F3AEE8F0}"/>
              </a:ext>
            </a:extLst>
          </p:cNvPr>
          <p:cNvSpPr txBox="1">
            <a:spLocks/>
          </p:cNvSpPr>
          <p:nvPr/>
        </p:nvSpPr>
        <p:spPr>
          <a:xfrm>
            <a:off x="974621" y="3203216"/>
            <a:ext cx="4809199" cy="278644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IE" sz="2600" dirty="0"/>
              <a:t>Sample size for specific values of Bayesian parameters</a:t>
            </a:r>
            <a:br>
              <a:rPr lang="en-IE" sz="2600" dirty="0"/>
            </a:br>
            <a:br>
              <a:rPr lang="en-IE" sz="2600" dirty="0"/>
            </a:br>
            <a:endParaRPr lang="en-IE" sz="2600" dirty="0"/>
          </a:p>
          <a:p>
            <a:pPr marL="0" indent="0">
              <a:buNone/>
            </a:pPr>
            <a:r>
              <a:rPr lang="en-IE" sz="2600" dirty="0">
                <a:solidFill>
                  <a:schemeClr val="bg1">
                    <a:lumMod val="50000"/>
                  </a:schemeClr>
                </a:solidFill>
              </a:rPr>
              <a:t>e.g. Bayes Factors, </a:t>
            </a:r>
            <a:r>
              <a:rPr lang="en-IE" sz="2600" i="1" dirty="0">
                <a:solidFill>
                  <a:schemeClr val="bg1">
                    <a:lumMod val="50000"/>
                  </a:schemeClr>
                </a:solidFill>
              </a:rPr>
              <a:t>Credible Intervals</a:t>
            </a:r>
            <a:r>
              <a:rPr lang="en-IE" sz="2600" dirty="0">
                <a:solidFill>
                  <a:schemeClr val="bg1">
                    <a:lumMod val="50000"/>
                  </a:schemeClr>
                </a:solidFill>
              </a:rPr>
              <a:t>, Continual Reassessment Method (CRM)</a:t>
            </a:r>
          </a:p>
        </p:txBody>
      </p:sp>
      <p:sp>
        <p:nvSpPr>
          <p:cNvPr id="3" name="Rectangle 2">
            <a:extLst>
              <a:ext uri="{FF2B5EF4-FFF2-40B4-BE49-F238E27FC236}">
                <a16:creationId xmlns:a16="http://schemas.microsoft.com/office/drawing/2014/main" id="{D45F9AD0-3D38-498F-92C5-96C5E1CAC749}"/>
              </a:ext>
            </a:extLst>
          </p:cNvPr>
          <p:cNvSpPr/>
          <p:nvPr/>
        </p:nvSpPr>
        <p:spPr>
          <a:xfrm>
            <a:off x="786588" y="1256514"/>
            <a:ext cx="10176380" cy="707886"/>
          </a:xfrm>
          <a:prstGeom prst="rect">
            <a:avLst/>
          </a:prstGeom>
        </p:spPr>
        <p:txBody>
          <a:bodyPr wrap="square">
            <a:spAutoFit/>
          </a:bodyPr>
          <a:lstStyle/>
          <a:p>
            <a:pPr algn="ctr"/>
            <a:r>
              <a:rPr lang="en-IE" sz="2000" i="1" dirty="0">
                <a:solidFill>
                  <a:schemeClr val="bg1">
                    <a:lumMod val="50000"/>
                  </a:schemeClr>
                </a:solidFill>
              </a:rPr>
              <a:t>Bayesian Analysis continues to grow in popularity due to the</a:t>
            </a:r>
            <a:br>
              <a:rPr lang="en-IE" sz="2000" i="1" dirty="0">
                <a:solidFill>
                  <a:schemeClr val="bg1">
                    <a:lumMod val="50000"/>
                  </a:schemeClr>
                </a:solidFill>
              </a:rPr>
            </a:br>
            <a:r>
              <a:rPr lang="en-IE" sz="2000" i="1" dirty="0">
                <a:solidFill>
                  <a:schemeClr val="bg1">
                    <a:lumMod val="50000"/>
                  </a:schemeClr>
                </a:solidFill>
              </a:rPr>
              <a:t>ability to integrate prior knowledge and data into analyses</a:t>
            </a:r>
          </a:p>
        </p:txBody>
      </p:sp>
      <p:cxnSp>
        <p:nvCxnSpPr>
          <p:cNvPr id="11" name="Straight Connector 10">
            <a:extLst>
              <a:ext uri="{FF2B5EF4-FFF2-40B4-BE49-F238E27FC236}">
                <a16:creationId xmlns:a16="http://schemas.microsoft.com/office/drawing/2014/main" id="{0699004E-550E-4811-8E3E-DAEC74DAF962}"/>
              </a:ext>
            </a:extLst>
          </p:cNvPr>
          <p:cNvCxnSpPr/>
          <p:nvPr/>
        </p:nvCxnSpPr>
        <p:spPr>
          <a:xfrm>
            <a:off x="722673" y="2951782"/>
            <a:ext cx="515210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id="{A1E962B2-30C6-4C2C-A5D8-402FC025475D}"/>
              </a:ext>
            </a:extLst>
          </p:cNvPr>
          <p:cNvCxnSpPr>
            <a:cxnSpLocks/>
          </p:cNvCxnSpPr>
          <p:nvPr/>
        </p:nvCxnSpPr>
        <p:spPr>
          <a:xfrm>
            <a:off x="6317223" y="2951782"/>
            <a:ext cx="509803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01389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3B7-F9C6-4F7F-9B26-D58B20F4C1AC}"/>
              </a:ext>
            </a:extLst>
          </p:cNvPr>
          <p:cNvSpPr>
            <a:spLocks noGrp="1"/>
          </p:cNvSpPr>
          <p:nvPr>
            <p:ph type="title"/>
          </p:nvPr>
        </p:nvSpPr>
        <p:spPr>
          <a:xfrm>
            <a:off x="1440942" y="418697"/>
            <a:ext cx="9720072" cy="1394713"/>
          </a:xfrm>
        </p:spPr>
        <p:txBody>
          <a:bodyPr/>
          <a:lstStyle/>
          <a:p>
            <a:r>
              <a:rPr lang="en-IE" dirty="0"/>
              <a:t>Quick Overview: Assurance for Clinical Trials</a:t>
            </a:r>
          </a:p>
        </p:txBody>
      </p:sp>
      <p:sp>
        <p:nvSpPr>
          <p:cNvPr id="3" name="Content Placeholder 2">
            <a:extLst>
              <a:ext uri="{FF2B5EF4-FFF2-40B4-BE49-F238E27FC236}">
                <a16:creationId xmlns:a16="http://schemas.microsoft.com/office/drawing/2014/main" id="{AF1F6194-6190-4DF7-9D26-70B49CFB0914}"/>
              </a:ext>
            </a:extLst>
          </p:cNvPr>
          <p:cNvSpPr>
            <a:spLocks noGrp="1"/>
          </p:cNvSpPr>
          <p:nvPr>
            <p:ph idx="1"/>
          </p:nvPr>
        </p:nvSpPr>
        <p:spPr>
          <a:xfrm>
            <a:off x="1086224" y="1887601"/>
            <a:ext cx="5214754" cy="4551702"/>
          </a:xfrm>
        </p:spPr>
        <p:txBody>
          <a:bodyPr>
            <a:normAutofit fontScale="70000" lnSpcReduction="20000"/>
          </a:bodyPr>
          <a:lstStyle/>
          <a:p>
            <a:pPr marL="182563" indent="-182563">
              <a:buFont typeface="Wingdings" panose="05000000000000000000" pitchFamily="2" charset="2"/>
              <a:buChar char="§"/>
            </a:pPr>
            <a:r>
              <a:rPr lang="en-IE" sz="3200" dirty="0"/>
              <a:t>Assurance is the unconditional probability of significance given a prior</a:t>
            </a:r>
            <a:br>
              <a:rPr lang="en-IE" sz="3200" dirty="0"/>
            </a:br>
            <a:endParaRPr lang="en-IE" sz="3200" dirty="0"/>
          </a:p>
          <a:p>
            <a:pPr>
              <a:buFont typeface="Wingdings" panose="05000000000000000000" pitchFamily="2" charset="2"/>
              <a:buChar char="§"/>
            </a:pPr>
            <a:r>
              <a:rPr lang="en-IE" sz="3200" dirty="0"/>
              <a:t>Focus on methods proposed by O’Hagan et al. (2005)</a:t>
            </a:r>
            <a:br>
              <a:rPr lang="en-IE" sz="3200" dirty="0"/>
            </a:br>
            <a:endParaRPr lang="en-IE" sz="3200" dirty="0"/>
          </a:p>
          <a:p>
            <a:pPr marL="182563" indent="-182563">
              <a:buFont typeface="Wingdings" panose="05000000000000000000" pitchFamily="2" charset="2"/>
              <a:buChar char="§"/>
            </a:pPr>
            <a:r>
              <a:rPr lang="en-IE" sz="3200" dirty="0"/>
              <a:t>Assurance is the expectation of the power averaged over a prior distribution for the effect</a:t>
            </a:r>
            <a:br>
              <a:rPr lang="en-IE" sz="3200" dirty="0"/>
            </a:br>
            <a:endParaRPr lang="en-IE" sz="3200" dirty="0"/>
          </a:p>
          <a:p>
            <a:pPr>
              <a:buFont typeface="Wingdings" panose="05000000000000000000" pitchFamily="2" charset="2"/>
              <a:buChar char="§"/>
            </a:pPr>
            <a:r>
              <a:rPr lang="en-IE" sz="3200" dirty="0"/>
              <a:t>Often framed as the “true probability of success” or “Bayesian Power” of a trial</a:t>
            </a:r>
            <a:br>
              <a:rPr lang="en-IE" sz="3200" dirty="0"/>
            </a:br>
            <a:endParaRPr lang="en-IE" sz="3200" dirty="0"/>
          </a:p>
          <a:p>
            <a:pPr marL="182563" indent="-182563">
              <a:buFont typeface="Wingdings" panose="05000000000000000000" pitchFamily="2" charset="2"/>
              <a:buChar char="§"/>
            </a:pPr>
            <a:r>
              <a:rPr lang="en-IE" sz="3200" dirty="0"/>
              <a:t>Can be considered as a Bayesian analogue to comprehensive sensitivity analysis</a:t>
            </a:r>
          </a:p>
        </p:txBody>
      </p:sp>
      <p:pic>
        <p:nvPicPr>
          <p:cNvPr id="4" name="Picture 3">
            <a:extLst>
              <a:ext uri="{FF2B5EF4-FFF2-40B4-BE49-F238E27FC236}">
                <a16:creationId xmlns:a16="http://schemas.microsoft.com/office/drawing/2014/main" id="{2534E721-D54B-44BD-9965-A742327EE211}"/>
              </a:ext>
            </a:extLst>
          </p:cNvPr>
          <p:cNvPicPr>
            <a:picLocks noChangeAspect="1"/>
          </p:cNvPicPr>
          <p:nvPr/>
        </p:nvPicPr>
        <p:blipFill>
          <a:blip r:embed="rId2"/>
          <a:stretch>
            <a:fillRect/>
          </a:stretch>
        </p:blipFill>
        <p:spPr>
          <a:xfrm>
            <a:off x="6327274" y="1942057"/>
            <a:ext cx="5214754" cy="3528391"/>
          </a:xfrm>
          <a:prstGeom prst="rect">
            <a:avLst/>
          </a:prstGeom>
        </p:spPr>
      </p:pic>
      <p:sp>
        <p:nvSpPr>
          <p:cNvPr id="5" name="TextBox 4">
            <a:extLst>
              <a:ext uri="{FF2B5EF4-FFF2-40B4-BE49-F238E27FC236}">
                <a16:creationId xmlns:a16="http://schemas.microsoft.com/office/drawing/2014/main" id="{5F816891-759E-49B3-B319-AA925A05EEFC}"/>
              </a:ext>
            </a:extLst>
          </p:cNvPr>
          <p:cNvSpPr txBox="1"/>
          <p:nvPr/>
        </p:nvSpPr>
        <p:spPr>
          <a:xfrm>
            <a:off x="9043268" y="5470448"/>
            <a:ext cx="2472464" cy="338554"/>
          </a:xfrm>
          <a:prstGeom prst="rect">
            <a:avLst/>
          </a:prstGeom>
          <a:noFill/>
        </p:spPr>
        <p:txBody>
          <a:bodyPr wrap="square" rtlCol="0">
            <a:spAutoFit/>
          </a:bodyPr>
          <a:lstStyle/>
          <a:p>
            <a:r>
              <a:rPr lang="en-IE" sz="1600" dirty="0"/>
              <a:t>Source: O’Hagan (2005)</a:t>
            </a:r>
          </a:p>
        </p:txBody>
      </p:sp>
    </p:spTree>
    <p:extLst>
      <p:ext uri="{BB962C8B-B14F-4D97-AF65-F5344CB8AC3E}">
        <p14:creationId xmlns:p14="http://schemas.microsoft.com/office/powerpoint/2010/main" val="12741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199" y="532249"/>
            <a:ext cx="8229600" cy="1054418"/>
          </a:xfrm>
        </p:spPr>
        <p:txBody>
          <a:bodyPr>
            <a:normAutofit/>
          </a:bodyPr>
          <a:lstStyle/>
          <a:p>
            <a:r>
              <a:rPr lang="en-IE" dirty="0"/>
              <a:t>Binary Assurance Example</a:t>
            </a:r>
          </a:p>
        </p:txBody>
      </p:sp>
      <p:sp>
        <p:nvSpPr>
          <p:cNvPr id="2" name="Content Placeholder 1"/>
          <p:cNvSpPr>
            <a:spLocks noGrp="1"/>
          </p:cNvSpPr>
          <p:nvPr>
            <p:ph idx="1"/>
          </p:nvPr>
        </p:nvSpPr>
        <p:spPr>
          <a:xfrm>
            <a:off x="685890" y="1684933"/>
            <a:ext cx="4938533" cy="4490173"/>
          </a:xfrm>
        </p:spPr>
        <p:txBody>
          <a:bodyPr>
            <a:noAutofit/>
          </a:bodyPr>
          <a:lstStyle/>
          <a:p>
            <a:r>
              <a:rPr lang="en-IE" sz="2800" dirty="0"/>
              <a:t>“We determined that a sample size of 156 patients with a 1:1:1 randomization ratio would provide a power of more than 80% at a two-sided significance level of 0.05 (as calculated with the use of the chi-square test), assuming ACR 20 response rates of 50% in the </a:t>
            </a:r>
            <a:r>
              <a:rPr lang="en-IE" sz="2800" dirty="0" err="1"/>
              <a:t>brodalumab</a:t>
            </a:r>
            <a:r>
              <a:rPr lang="en-IE" sz="2800" dirty="0"/>
              <a:t> 280-mg group and 23% in the placebo group at week 12.”</a:t>
            </a:r>
          </a:p>
        </p:txBody>
      </p:sp>
      <p:sp>
        <p:nvSpPr>
          <p:cNvPr id="7" name="TextBox 6"/>
          <p:cNvSpPr txBox="1"/>
          <p:nvPr/>
        </p:nvSpPr>
        <p:spPr>
          <a:xfrm>
            <a:off x="10171340" y="2889818"/>
            <a:ext cx="2589360" cy="276999"/>
          </a:xfrm>
          <a:prstGeom prst="rect">
            <a:avLst/>
          </a:prstGeom>
          <a:noFill/>
        </p:spPr>
        <p:txBody>
          <a:bodyPr wrap="square" rtlCol="0">
            <a:spAutoFit/>
          </a:bodyPr>
          <a:lstStyle/>
          <a:p>
            <a:r>
              <a:rPr lang="en-IE" sz="1200" dirty="0"/>
              <a:t>Source: nejm.com</a:t>
            </a:r>
          </a:p>
        </p:txBody>
      </p:sp>
      <p:graphicFrame>
        <p:nvGraphicFramePr>
          <p:cNvPr id="8" name="Content Placeholder 2"/>
          <p:cNvGraphicFramePr>
            <a:graphicFrameLocks/>
          </p:cNvGraphicFramePr>
          <p:nvPr>
            <p:extLst/>
          </p:nvPr>
        </p:nvGraphicFramePr>
        <p:xfrm>
          <a:off x="6096000" y="3447264"/>
          <a:ext cx="5331125" cy="2346960"/>
        </p:xfrm>
        <a:graphic>
          <a:graphicData uri="http://schemas.openxmlformats.org/drawingml/2006/table">
            <a:tbl>
              <a:tblPr firstRow="1" bandRow="1">
                <a:tableStyleId>{8EC20E35-A176-4012-BC5E-935CFFF8708E}</a:tableStyleId>
              </a:tblPr>
              <a:tblGrid>
                <a:gridCol w="3261145">
                  <a:extLst>
                    <a:ext uri="{9D8B030D-6E8A-4147-A177-3AD203B41FA5}">
                      <a16:colId xmlns:a16="http://schemas.microsoft.com/office/drawing/2014/main" val="20000"/>
                    </a:ext>
                  </a:extLst>
                </a:gridCol>
                <a:gridCol w="2069980">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(Two-Sided)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Placebo ACR Rate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err="1"/>
                        <a:t>Brodalumab</a:t>
                      </a:r>
                      <a:r>
                        <a:rPr lang="en-IE" sz="2000" dirty="0"/>
                        <a:t> 280mg ACR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latin typeface="Calibri" panose="020F0502020204030204" pitchFamily="34" charset="0"/>
                        </a:rPr>
                        <a:t>0.5</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n per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Target 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DDACA9B3-5710-477D-A3F2-7AB067344276}"/>
              </a:ext>
            </a:extLst>
          </p:cNvPr>
          <p:cNvPicPr>
            <a:picLocks noChangeAspect="1"/>
          </p:cNvPicPr>
          <p:nvPr/>
        </p:nvPicPr>
        <p:blipFill>
          <a:blip r:embed="rId2"/>
          <a:stretch>
            <a:fillRect/>
          </a:stretch>
        </p:blipFill>
        <p:spPr>
          <a:xfrm>
            <a:off x="6096000" y="1684933"/>
            <a:ext cx="5468700" cy="1204885"/>
          </a:xfrm>
          <a:prstGeom prst="rect">
            <a:avLst/>
          </a:prstGeom>
        </p:spPr>
      </p:pic>
    </p:spTree>
    <p:extLst>
      <p:ext uri="{BB962C8B-B14F-4D97-AF65-F5344CB8AC3E}">
        <p14:creationId xmlns:p14="http://schemas.microsoft.com/office/powerpoint/2010/main" val="151161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3B7-F9C6-4F7F-9B26-D58B20F4C1AC}"/>
              </a:ext>
            </a:extLst>
          </p:cNvPr>
          <p:cNvSpPr>
            <a:spLocks noGrp="1"/>
          </p:cNvSpPr>
          <p:nvPr>
            <p:ph type="title"/>
          </p:nvPr>
        </p:nvSpPr>
        <p:spPr/>
        <p:txBody>
          <a:bodyPr/>
          <a:lstStyle/>
          <a:p>
            <a:r>
              <a:rPr lang="en-IE" dirty="0"/>
              <a:t>Technical Issues With Assurance</a:t>
            </a:r>
          </a:p>
        </p:txBody>
      </p:sp>
      <p:sp>
        <p:nvSpPr>
          <p:cNvPr id="3" name="Content Placeholder 2">
            <a:extLst>
              <a:ext uri="{FF2B5EF4-FFF2-40B4-BE49-F238E27FC236}">
                <a16:creationId xmlns:a16="http://schemas.microsoft.com/office/drawing/2014/main" id="{AF1F6194-6190-4DF7-9D26-70B49CFB0914}"/>
              </a:ext>
            </a:extLst>
          </p:cNvPr>
          <p:cNvSpPr>
            <a:spLocks noGrp="1"/>
          </p:cNvSpPr>
          <p:nvPr>
            <p:ph idx="1"/>
          </p:nvPr>
        </p:nvSpPr>
        <p:spPr>
          <a:xfrm>
            <a:off x="1339088" y="1605770"/>
            <a:ext cx="10416032" cy="4619242"/>
          </a:xfrm>
        </p:spPr>
        <p:txBody>
          <a:bodyPr>
            <a:normAutofit lnSpcReduction="10000"/>
          </a:bodyPr>
          <a:lstStyle/>
          <a:p>
            <a:r>
              <a:rPr lang="en-IE" sz="2800" b="1" dirty="0"/>
              <a:t>How to decide on a prior for the assurance calculation?</a:t>
            </a:r>
          </a:p>
          <a:p>
            <a:pPr lvl="1"/>
            <a:r>
              <a:rPr lang="en-IE" sz="2400" dirty="0"/>
              <a:t>Previous studies, educated guess, expert elicitation</a:t>
            </a:r>
          </a:p>
          <a:p>
            <a:pPr lvl="1"/>
            <a:r>
              <a:rPr lang="en-IE" sz="2400" dirty="0"/>
              <a:t>Sheffield Elicitation Framework (SHELF) has industry interest</a:t>
            </a:r>
            <a:br>
              <a:rPr lang="en-IE" sz="2400" dirty="0"/>
            </a:br>
            <a:endParaRPr lang="en-IE" sz="2400" dirty="0"/>
          </a:p>
          <a:p>
            <a:pPr marL="0" indent="0">
              <a:buNone/>
            </a:pPr>
            <a:r>
              <a:rPr lang="en-IE" sz="2800" b="1" dirty="0"/>
              <a:t> Able to use a non-normal prior?</a:t>
            </a:r>
          </a:p>
          <a:p>
            <a:pPr lvl="1"/>
            <a:r>
              <a:rPr lang="en-IE" sz="2400" dirty="0"/>
              <a:t>Yes, but no analytical solution. Requires usage of simulation</a:t>
            </a:r>
          </a:p>
          <a:p>
            <a:pPr lvl="1"/>
            <a:r>
              <a:rPr lang="en-IE" sz="2400" dirty="0"/>
              <a:t>More flexible methods added in nQuery in Spring 2018</a:t>
            </a:r>
            <a:br>
              <a:rPr lang="en-IE" sz="2400" dirty="0"/>
            </a:br>
            <a:endParaRPr lang="en-IE" sz="2400" dirty="0"/>
          </a:p>
          <a:p>
            <a:pPr marL="0" indent="0">
              <a:buNone/>
            </a:pPr>
            <a:r>
              <a:rPr lang="en-IE" sz="2800" b="1" dirty="0"/>
              <a:t>Assurance for alternative data types or decision criteria?</a:t>
            </a:r>
          </a:p>
          <a:p>
            <a:pPr lvl="1"/>
            <a:r>
              <a:rPr lang="en-IE" sz="2400" dirty="0"/>
              <a:t>Methods in literature for proportions and survival (see Spring 2018)</a:t>
            </a:r>
          </a:p>
          <a:p>
            <a:pPr lvl="1"/>
            <a:r>
              <a:rPr lang="en-IE" sz="2400" dirty="0"/>
              <a:t>Assurance concept technically generalizable to any criteria</a:t>
            </a:r>
          </a:p>
          <a:p>
            <a:endParaRPr lang="en-IE" sz="2800" dirty="0"/>
          </a:p>
        </p:txBody>
      </p:sp>
    </p:spTree>
    <p:extLst>
      <p:ext uri="{BB962C8B-B14F-4D97-AF65-F5344CB8AC3E}">
        <p14:creationId xmlns:p14="http://schemas.microsoft.com/office/powerpoint/2010/main" val="169498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3B7-F9C6-4F7F-9B26-D58B20F4C1AC}"/>
              </a:ext>
            </a:extLst>
          </p:cNvPr>
          <p:cNvSpPr>
            <a:spLocks noGrp="1"/>
          </p:cNvSpPr>
          <p:nvPr>
            <p:ph type="title"/>
          </p:nvPr>
        </p:nvSpPr>
        <p:spPr/>
        <p:txBody>
          <a:bodyPr/>
          <a:lstStyle/>
          <a:p>
            <a:r>
              <a:rPr lang="en-IE" dirty="0"/>
              <a:t>Recommendations For Assurance</a:t>
            </a:r>
          </a:p>
        </p:txBody>
      </p:sp>
      <p:sp>
        <p:nvSpPr>
          <p:cNvPr id="3" name="Content Placeholder 2">
            <a:extLst>
              <a:ext uri="{FF2B5EF4-FFF2-40B4-BE49-F238E27FC236}">
                <a16:creationId xmlns:a16="http://schemas.microsoft.com/office/drawing/2014/main" id="{AF1F6194-6190-4DF7-9D26-70B49CFB0914}"/>
              </a:ext>
            </a:extLst>
          </p:cNvPr>
          <p:cNvSpPr>
            <a:spLocks noGrp="1"/>
          </p:cNvSpPr>
          <p:nvPr>
            <p:ph idx="1"/>
          </p:nvPr>
        </p:nvSpPr>
        <p:spPr>
          <a:xfrm>
            <a:off x="701040" y="1798810"/>
            <a:ext cx="11135360" cy="4510550"/>
          </a:xfrm>
        </p:spPr>
        <p:txBody>
          <a:bodyPr>
            <a:normAutofit lnSpcReduction="10000"/>
          </a:bodyPr>
          <a:lstStyle/>
          <a:p>
            <a:r>
              <a:rPr lang="en-IE" sz="2800" b="1" dirty="0"/>
              <a:t>Assurance instead of power to find the original sample size?</a:t>
            </a:r>
          </a:p>
          <a:p>
            <a:pPr lvl="1"/>
            <a:r>
              <a:rPr lang="en-IE" sz="2400" dirty="0"/>
              <a:t>Would usually recommend “no” due to the nature of chosen effect size</a:t>
            </a:r>
            <a:br>
              <a:rPr lang="en-IE" sz="2400" dirty="0"/>
            </a:br>
            <a:endParaRPr lang="en-IE" sz="2400" dirty="0"/>
          </a:p>
          <a:p>
            <a:pPr marL="128016" lvl="1" indent="0">
              <a:buNone/>
            </a:pPr>
            <a:r>
              <a:rPr lang="en-IE" sz="2800" b="1" dirty="0"/>
              <a:t>If the effect size is the “expected” size it might make sense but are we interested in non-clinically relevant powers?</a:t>
            </a:r>
            <a:endParaRPr lang="en-IE" sz="2400" b="1" dirty="0"/>
          </a:p>
          <a:p>
            <a:pPr lvl="1"/>
            <a:r>
              <a:rPr lang="en-IE" sz="2400" dirty="0"/>
              <a:t>Does assurance measure for the question of interest or just the p-value?</a:t>
            </a:r>
            <a:br>
              <a:rPr lang="en-IE" sz="2400" dirty="0"/>
            </a:br>
            <a:endParaRPr lang="en-IE" sz="2400" dirty="0"/>
          </a:p>
          <a:p>
            <a:pPr marL="128016" lvl="1" indent="0">
              <a:buNone/>
            </a:pPr>
            <a:r>
              <a:rPr lang="en-IE" sz="2800" b="1" dirty="0"/>
              <a:t>Does Assurance replace sensitivity analysis completely?</a:t>
            </a:r>
          </a:p>
          <a:p>
            <a:pPr lvl="1"/>
            <a:r>
              <a:rPr lang="en-IE" sz="2400" dirty="0"/>
              <a:t>Has many advantages but sensitivity analysis more “tactile”?</a:t>
            </a:r>
            <a:br>
              <a:rPr lang="en-IE" sz="2400" dirty="0"/>
            </a:br>
            <a:endParaRPr lang="en-IE" sz="2400" dirty="0"/>
          </a:p>
          <a:p>
            <a:pPr marL="128016" lvl="1" indent="0">
              <a:buNone/>
            </a:pPr>
            <a:r>
              <a:rPr lang="en-IE" sz="2800" b="1" dirty="0"/>
              <a:t>Assurance is vital contextual tool in the planning toolbox</a:t>
            </a:r>
          </a:p>
          <a:p>
            <a:pPr lvl="1"/>
            <a:r>
              <a:rPr lang="en-IE" sz="2400" dirty="0"/>
              <a:t>Places uncertainty at the heart of the sample size determination process</a:t>
            </a:r>
          </a:p>
        </p:txBody>
      </p:sp>
    </p:spTree>
    <p:extLst>
      <p:ext uri="{BB962C8B-B14F-4D97-AF65-F5344CB8AC3E}">
        <p14:creationId xmlns:p14="http://schemas.microsoft.com/office/powerpoint/2010/main" val="65174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3B7-F9C6-4F7F-9B26-D58B20F4C1AC}"/>
              </a:ext>
            </a:extLst>
          </p:cNvPr>
          <p:cNvSpPr>
            <a:spLocks noGrp="1"/>
          </p:cNvSpPr>
          <p:nvPr>
            <p:ph type="title"/>
          </p:nvPr>
        </p:nvSpPr>
        <p:spPr/>
        <p:txBody>
          <a:bodyPr>
            <a:normAutofit/>
          </a:bodyPr>
          <a:lstStyle/>
          <a:p>
            <a:r>
              <a:rPr lang="en-IE" dirty="0"/>
              <a:t>Sample Size For Credible Intervals</a:t>
            </a:r>
          </a:p>
        </p:txBody>
      </p:sp>
      <p:sp>
        <p:nvSpPr>
          <p:cNvPr id="3" name="Content Placeholder 2">
            <a:extLst>
              <a:ext uri="{FF2B5EF4-FFF2-40B4-BE49-F238E27FC236}">
                <a16:creationId xmlns:a16="http://schemas.microsoft.com/office/drawing/2014/main" id="{AF1F6194-6190-4DF7-9D26-70B49CFB0914}"/>
              </a:ext>
            </a:extLst>
          </p:cNvPr>
          <p:cNvSpPr>
            <a:spLocks noGrp="1"/>
          </p:cNvSpPr>
          <p:nvPr>
            <p:ph idx="1"/>
          </p:nvPr>
        </p:nvSpPr>
        <p:spPr>
          <a:xfrm>
            <a:off x="874839" y="1764333"/>
            <a:ext cx="4899992" cy="4023360"/>
          </a:xfrm>
        </p:spPr>
        <p:txBody>
          <a:bodyPr>
            <a:normAutofit lnSpcReduction="10000"/>
          </a:bodyPr>
          <a:lstStyle/>
          <a:p>
            <a:pPr>
              <a:buFont typeface="Arial" panose="020B0604020202020204" pitchFamily="34" charset="0"/>
              <a:buChar char="•"/>
            </a:pPr>
            <a:r>
              <a:rPr lang="en-IE" sz="2800" dirty="0"/>
              <a:t>Credible intervals are the most commonly used Bayesian method used for interval estimation</a:t>
            </a:r>
          </a:p>
          <a:p>
            <a:pPr>
              <a:buFont typeface="Arial" panose="020B0604020202020204" pitchFamily="34" charset="0"/>
              <a:buChar char="•"/>
            </a:pPr>
            <a:r>
              <a:rPr lang="en-IE" sz="2800" dirty="0"/>
              <a:t>Focus here on methods of Adcock (1988) &amp; Joseph and Bélisle (1997) for normal means </a:t>
            </a:r>
          </a:p>
          <a:p>
            <a:pPr>
              <a:buFont typeface="Arial" panose="020B0604020202020204" pitchFamily="34" charset="0"/>
              <a:buChar char="•"/>
            </a:pPr>
            <a:r>
              <a:rPr lang="en-IE" sz="2800" dirty="0"/>
              <a:t>The method chosen depended both on the desired selection criterion and the estimation methodology</a:t>
            </a:r>
          </a:p>
        </p:txBody>
      </p:sp>
      <p:sp>
        <p:nvSpPr>
          <p:cNvPr id="4" name="Content Placeholder 2">
            <a:extLst>
              <a:ext uri="{FF2B5EF4-FFF2-40B4-BE49-F238E27FC236}">
                <a16:creationId xmlns:a16="http://schemas.microsoft.com/office/drawing/2014/main" id="{96D05488-4D70-4F05-BB82-B7300367A9EB}"/>
              </a:ext>
            </a:extLst>
          </p:cNvPr>
          <p:cNvSpPr txBox="1">
            <a:spLocks/>
          </p:cNvSpPr>
          <p:nvPr/>
        </p:nvSpPr>
        <p:spPr>
          <a:xfrm>
            <a:off x="6546576" y="1764333"/>
            <a:ext cx="4770585" cy="4249716"/>
          </a:xfrm>
          <a:prstGeom prst="rect">
            <a:avLst/>
          </a:prstGeom>
          <a:no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600" b="1" i="1" u="none" strike="noStrike" kern="1200" cap="none" spc="0" normalizeH="0" baseline="0" noProof="0" dirty="0">
                <a:ln>
                  <a:noFill/>
                </a:ln>
                <a:solidFill>
                  <a:prstClr val="black"/>
                </a:solidFill>
                <a:effectLst/>
                <a:uLnTx/>
                <a:uFillTx/>
                <a:latin typeface="Tw Cen MT" panose="020B0602020104020603"/>
                <a:ea typeface="+mn-ea"/>
                <a:cs typeface="+mn-cs"/>
              </a:rPr>
              <a:t>Selection Criteria</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Average Coverage Criterion </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Average Length Criterion </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Worst Outcome Criterion</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600" b="1" i="1" u="none" strike="noStrike" kern="1200" cap="none" spc="0" normalizeH="0" baseline="0" noProof="0" dirty="0">
                <a:ln>
                  <a:noFill/>
                </a:ln>
                <a:solidFill>
                  <a:prstClr val="black"/>
                </a:solidFill>
                <a:effectLst/>
                <a:uLnTx/>
                <a:uFillTx/>
                <a:latin typeface="Tw Cen MT" panose="020B0602020104020603"/>
                <a:ea typeface="+mn-ea"/>
                <a:cs typeface="+mn-cs"/>
              </a:rPr>
              <a:t>Testing Scenarios </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Known Precision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Unknown Precision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Mixed Bayes/Frequentist</a:t>
            </a:r>
          </a:p>
        </p:txBody>
      </p:sp>
    </p:spTree>
    <p:extLst>
      <p:ext uri="{BB962C8B-B14F-4D97-AF65-F5344CB8AC3E}">
        <p14:creationId xmlns:p14="http://schemas.microsoft.com/office/powerpoint/2010/main" val="78842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IE" dirty="0"/>
              <a:t>Credible Interval Example</a:t>
            </a:r>
          </a:p>
        </p:txBody>
      </p:sp>
      <p:sp>
        <p:nvSpPr>
          <p:cNvPr id="12" name="Content Placeholder 1">
            <a:extLst>
              <a:ext uri="{FF2B5EF4-FFF2-40B4-BE49-F238E27FC236}">
                <a16:creationId xmlns:a16="http://schemas.microsoft.com/office/drawing/2014/main" id="{1884F1BA-E6DD-490C-A3A9-4E3C8068667C}"/>
              </a:ext>
            </a:extLst>
          </p:cNvPr>
          <p:cNvSpPr>
            <a:spLocks noGrp="1"/>
          </p:cNvSpPr>
          <p:nvPr>
            <p:ph idx="1"/>
          </p:nvPr>
        </p:nvSpPr>
        <p:spPr>
          <a:xfrm>
            <a:off x="546651" y="1417320"/>
            <a:ext cx="4796873" cy="4023360"/>
          </a:xfrm>
        </p:spPr>
        <p:txBody>
          <a:bodyPr>
            <a:noAutofit/>
          </a:bodyPr>
          <a:lstStyle/>
          <a:p>
            <a:pPr marL="0" indent="0" algn="just">
              <a:buNone/>
            </a:pPr>
            <a:r>
              <a:rPr lang="en-IE" sz="2100" dirty="0"/>
              <a:t>“In practice, the prior information will be different in every problem, so it is impossible to provide exhaustive tables. Therefore, Table 1 presents a variety of examples that illustrate the relationships between the various criteria discussed for the case of estimating sample size requirements for a single normal mean. Example 1-3 … show that the Bayesian approach can provide larger sample sizes than the frequentist approach, even though prior information is incorporated ... The same examples also illustrate that sample size provided by the ALC tend to be smaller than that of the ACC when 1-</a:t>
            </a:r>
            <a:r>
              <a:rPr lang="el-GR" sz="2100" dirty="0">
                <a:latin typeface="Calibri" panose="020F0502020204030204" pitchFamily="34" charset="0"/>
              </a:rPr>
              <a:t>α</a:t>
            </a:r>
            <a:r>
              <a:rPr lang="en-IE" sz="2100" dirty="0">
                <a:latin typeface="Calibri" panose="020F0502020204030204" pitchFamily="34" charset="0"/>
              </a:rPr>
              <a:t> is near l and l is not near 0.”</a:t>
            </a:r>
            <a:endParaRPr lang="en-IE" sz="2100" dirty="0"/>
          </a:p>
        </p:txBody>
      </p:sp>
      <p:sp>
        <p:nvSpPr>
          <p:cNvPr id="7" name="TextBox 6"/>
          <p:cNvSpPr txBox="1"/>
          <p:nvPr/>
        </p:nvSpPr>
        <p:spPr>
          <a:xfrm>
            <a:off x="9814466" y="2390385"/>
            <a:ext cx="198704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Wiley.com</a:t>
            </a:r>
          </a:p>
        </p:txBody>
      </p:sp>
      <p:pic>
        <p:nvPicPr>
          <p:cNvPr id="11" name="Picture 10">
            <a:extLst>
              <a:ext uri="{FF2B5EF4-FFF2-40B4-BE49-F238E27FC236}">
                <a16:creationId xmlns:a16="http://schemas.microsoft.com/office/drawing/2014/main" id="{9CB47397-2AAC-4C88-BE52-6DB7A231F952}"/>
              </a:ext>
            </a:extLst>
          </p:cNvPr>
          <p:cNvPicPr>
            <a:picLocks noChangeAspect="1"/>
          </p:cNvPicPr>
          <p:nvPr/>
        </p:nvPicPr>
        <p:blipFill>
          <a:blip r:embed="rId2"/>
          <a:stretch>
            <a:fillRect/>
          </a:stretch>
        </p:blipFill>
        <p:spPr>
          <a:xfrm>
            <a:off x="5715016" y="1487334"/>
            <a:ext cx="5715000" cy="914400"/>
          </a:xfrm>
          <a:prstGeom prst="rect">
            <a:avLst/>
          </a:prstGeom>
        </p:spPr>
      </p:pic>
      <p:pic>
        <p:nvPicPr>
          <p:cNvPr id="3" name="Picture 2">
            <a:extLst>
              <a:ext uri="{FF2B5EF4-FFF2-40B4-BE49-F238E27FC236}">
                <a16:creationId xmlns:a16="http://schemas.microsoft.com/office/drawing/2014/main" id="{FF94E41E-215C-49F1-9795-ABA269AE5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16" y="2667384"/>
            <a:ext cx="6038850" cy="3257550"/>
          </a:xfrm>
          <a:prstGeom prst="rect">
            <a:avLst/>
          </a:prstGeom>
        </p:spPr>
      </p:pic>
    </p:spTree>
    <p:extLst>
      <p:ext uri="{BB962C8B-B14F-4D97-AF65-F5344CB8AC3E}">
        <p14:creationId xmlns:p14="http://schemas.microsoft.com/office/powerpoint/2010/main" val="8542776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659</Words>
  <PresentationFormat>Widescreen</PresentationFormat>
  <Paragraphs>108</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Tw Cen MT</vt:lpstr>
      <vt:lpstr>Tw Cen MT Condensed</vt:lpstr>
      <vt:lpstr>Wingdings</vt:lpstr>
      <vt:lpstr>Wingdings 3</vt:lpstr>
      <vt:lpstr>2_Integral</vt:lpstr>
      <vt:lpstr>PowerPoint Presentation</vt:lpstr>
      <vt:lpstr>Session 6</vt:lpstr>
      <vt:lpstr>Bayesian Sample Size Approaches</vt:lpstr>
      <vt:lpstr>Quick Overview: Assurance for Clinical Trials</vt:lpstr>
      <vt:lpstr>Binary Assurance Example</vt:lpstr>
      <vt:lpstr>Technical Issues With Assurance</vt:lpstr>
      <vt:lpstr>Recommendations For Assurance</vt:lpstr>
      <vt:lpstr>Sample Size For Credible Intervals</vt:lpstr>
      <vt:lpstr>Credible Interval Example</vt:lpstr>
      <vt:lpstr>Continual Reassessment Method (CRM)</vt:lpstr>
      <vt:lpstr>Continual Reassessment Example</vt:lpstr>
      <vt:lpstr>nQuery Plans for Bayesian Analysis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2016-08-25T14:00:26Z</cp:lastPrinted>
  <dcterms:created xsi:type="dcterms:W3CDTF">2016-07-09T09:38:38Z</dcterms:created>
  <dcterms:modified xsi:type="dcterms:W3CDTF">2018-10-24T16:26:09Z</dcterms:modified>
</cp:coreProperties>
</file>