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8"/>
  </p:notesMasterIdLst>
  <p:handoutMasterIdLst>
    <p:handoutMasterId r:id="rId9"/>
  </p:handoutMasterIdLst>
  <p:sldIdLst>
    <p:sldId id="370" r:id="rId2"/>
    <p:sldId id="382" r:id="rId3"/>
    <p:sldId id="405" r:id="rId4"/>
    <p:sldId id="426" r:id="rId5"/>
    <p:sldId id="412" r:id="rId6"/>
    <p:sldId id="351" r:id="rId7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3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  <a:srgbClr val="75C0B4"/>
    <a:srgbClr val="71CBD6"/>
    <a:srgbClr val="67A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97" autoAdjust="0"/>
    <p:restoredTop sz="96242" autoAdjust="0"/>
  </p:normalViewPr>
  <p:slideViewPr>
    <p:cSldViewPr snapToGrid="0">
      <p:cViewPr varScale="1">
        <p:scale>
          <a:sx n="96" d="100"/>
          <a:sy n="96" d="100"/>
        </p:scale>
        <p:origin x="90" y="300"/>
      </p:cViewPr>
      <p:guideLst>
        <p:guide orient="horz" pos="3249"/>
        <p:guide pos="3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E250-D276-497A-9F07-4905F809DE26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ADAE-2FF0-40B3-BDE7-75A3141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1DCC6-C72B-49C6-B645-1841276323FF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6C105-A9A4-43A2-AD8C-C3B057DA5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5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6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E0D7B69-8278-4E96-B2C1-B0C905615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6" y="0"/>
            <a:ext cx="657225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719FAB-749E-4CE6-BCE0-A00AF54A68D4}"/>
              </a:ext>
            </a:extLst>
          </p:cNvPr>
          <p:cNvSpPr/>
          <p:nvPr userDrawn="1"/>
        </p:nvSpPr>
        <p:spPr>
          <a:xfrm>
            <a:off x="2508287" y="0"/>
            <a:ext cx="75347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54365" y="6470704"/>
            <a:ext cx="2154143" cy="274320"/>
          </a:xfrm>
        </p:spPr>
        <p:txBody>
          <a:bodyPr/>
          <a:lstStyle/>
          <a:p>
            <a:fld id="{1BB5BC3A-9C1E-4AFA-BF44-335DF752F3A1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1952" y="6470704"/>
            <a:ext cx="256397" cy="274320"/>
          </a:xfrm>
        </p:spPr>
        <p:txBody>
          <a:bodyPr/>
          <a:lstStyle/>
          <a:p>
            <a:fld id="{CB9A3D1F-5457-4AF7-A8EE-685C85A261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reeform 27"/>
          <p:cNvSpPr/>
          <p:nvPr userDrawn="1"/>
        </p:nvSpPr>
        <p:spPr>
          <a:xfrm>
            <a:off x="8611484" y="0"/>
            <a:ext cx="3379169" cy="6858000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5747" y="6470704"/>
            <a:ext cx="1709442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086" y="576263"/>
            <a:ext cx="4077372" cy="24971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086" y="4589463"/>
            <a:ext cx="48275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47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8453" y="299194"/>
            <a:ext cx="9720072" cy="1499616"/>
          </a:xfrm>
        </p:spPr>
        <p:txBody>
          <a:bodyPr/>
          <a:lstStyle>
            <a:lvl1pPr algn="ctr"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453" y="2286000"/>
            <a:ext cx="9720073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BA85C-F425-4D6B-BBAF-DCF68A27B5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6" t="27088"/>
          <a:stretch/>
        </p:blipFill>
        <p:spPr>
          <a:xfrm>
            <a:off x="-1" y="1923"/>
            <a:ext cx="2457451" cy="1026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6B9DFC-7B95-498D-BDE8-2B93E85F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8" r="67371"/>
          <a:stretch/>
        </p:blipFill>
        <p:spPr>
          <a:xfrm rot="10800000">
            <a:off x="5880" y="5805085"/>
            <a:ext cx="1344817" cy="1022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A6AE98-7D19-4701-8EAE-6AC4CB4F1D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44" y="149184"/>
            <a:ext cx="826156" cy="3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1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8453" y="299194"/>
            <a:ext cx="9720072" cy="1499616"/>
          </a:xfrm>
        </p:spPr>
        <p:txBody>
          <a:bodyPr/>
          <a:lstStyle>
            <a:lvl1pPr algn="ctr"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453" y="2286000"/>
            <a:ext cx="9720073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BA85C-F425-4D6B-BBAF-DCF68A27B5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6" t="27088"/>
          <a:stretch/>
        </p:blipFill>
        <p:spPr>
          <a:xfrm>
            <a:off x="-1" y="1923"/>
            <a:ext cx="2457451" cy="1026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6B9DFC-7B95-498D-BDE8-2B93E85F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8" r="67371"/>
          <a:stretch/>
        </p:blipFill>
        <p:spPr>
          <a:xfrm rot="10800000">
            <a:off x="5880" y="5805085"/>
            <a:ext cx="1344817" cy="10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9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E0D7B69-8278-4E96-B2C1-B0C905615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0"/>
            <a:ext cx="657225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BC3A-9C1E-4AFA-BF44-335DF752F3A1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3D1F-5457-4AF7-A8EE-685C85A261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Freeform 8"/>
          <p:cNvSpPr/>
          <p:nvPr userDrawn="1"/>
        </p:nvSpPr>
        <p:spPr>
          <a:xfrm rot="20917221">
            <a:off x="5863202" y="-245991"/>
            <a:ext cx="1824704" cy="7357724"/>
          </a:xfrm>
          <a:custGeom>
            <a:avLst/>
            <a:gdLst>
              <a:gd name="connsiteX0" fmla="*/ 717343 w 717343"/>
              <a:gd name="connsiteY0" fmla="*/ 414158 h 8335672"/>
              <a:gd name="connsiteX1" fmla="*/ 717343 w 717343"/>
              <a:gd name="connsiteY1" fmla="*/ 8335672 h 8335672"/>
              <a:gd name="connsiteX2" fmla="*/ 0 w 717343"/>
              <a:gd name="connsiteY2" fmla="*/ 7921513 h 8335672"/>
              <a:gd name="connsiteX3" fmla="*/ 0 w 717343"/>
              <a:gd name="connsiteY3" fmla="*/ 0 h 833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343" h="8335672">
                <a:moveTo>
                  <a:pt x="717343" y="414158"/>
                </a:moveTo>
                <a:lnTo>
                  <a:pt x="717343" y="8335672"/>
                </a:lnTo>
                <a:lnTo>
                  <a:pt x="0" y="792151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476984"/>
              </a:gs>
              <a:gs pos="0">
                <a:srgbClr val="17181A">
                  <a:alpha val="0"/>
                </a:srgbClr>
              </a:gs>
              <a:gs pos="100000">
                <a:srgbClr val="17181A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 dirty="0"/>
          </a:p>
        </p:txBody>
      </p:sp>
      <p:sp>
        <p:nvSpPr>
          <p:cNvPr id="9" name="Freeform 27"/>
          <p:cNvSpPr/>
          <p:nvPr userDrawn="1"/>
        </p:nvSpPr>
        <p:spPr>
          <a:xfrm>
            <a:off x="4140200" y="0"/>
            <a:ext cx="3379169" cy="6858000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92" y="576263"/>
            <a:ext cx="4077372" cy="24971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48275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47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9B0A-3A37-4A17-B597-11628BB4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EA6D5-40D3-4D53-A58C-9E3C05B9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7C2A6-C67E-4F6F-B2F9-5F29150C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720B1-6C66-4635-8E77-753256D7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36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9D748BD-93E2-47BD-A264-42A381FF7F2F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41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7" r:id="rId3"/>
    <p:sldLayoutId id="2147483704" r:id="rId4"/>
    <p:sldLayoutId id="2147483705" r:id="rId5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fif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g"/><Relationship Id="rId20" Type="http://schemas.openxmlformats.org/officeDocument/2006/relationships/image" Target="../media/image24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28" Type="http://schemas.openxmlformats.org/officeDocument/2006/relationships/image" Target="../media/image6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32FC6B-B24F-4790-8168-3509B6C9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42" y="2726745"/>
            <a:ext cx="8075926" cy="2072821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AF55ACC-328E-422D-B84C-3BB8A99EAFAB}"/>
              </a:ext>
            </a:extLst>
          </p:cNvPr>
          <p:cNvSpPr txBox="1">
            <a:spLocks/>
          </p:cNvSpPr>
          <p:nvPr/>
        </p:nvSpPr>
        <p:spPr>
          <a:xfrm>
            <a:off x="69574" y="548428"/>
            <a:ext cx="10326756" cy="61176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1CADE4"/>
              </a:buClr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F3F6A6-9330-453F-A49E-62F2293DD69C}"/>
              </a:ext>
            </a:extLst>
          </p:cNvPr>
          <p:cNvCxnSpPr>
            <a:cxnSpLocks/>
          </p:cNvCxnSpPr>
          <p:nvPr/>
        </p:nvCxnSpPr>
        <p:spPr>
          <a:xfrm>
            <a:off x="2753139" y="1187318"/>
            <a:ext cx="49695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39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118" y="494621"/>
            <a:ext cx="4077372" cy="2497137"/>
          </a:xfrm>
        </p:spPr>
        <p:txBody>
          <a:bodyPr/>
          <a:lstStyle/>
          <a:p>
            <a:r>
              <a:rPr lang="en-GB" dirty="0"/>
              <a:t>Module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8476" y="4507821"/>
            <a:ext cx="4827524" cy="1500187"/>
          </a:xfrm>
        </p:spPr>
        <p:txBody>
          <a:bodyPr>
            <a:normAutofit/>
          </a:bodyPr>
          <a:lstStyle/>
          <a:p>
            <a:r>
              <a:rPr lang="en-IE" sz="4000" dirty="0"/>
              <a:t>Introducing </a:t>
            </a:r>
            <a:r>
              <a:rPr lang="en-IE" sz="4000" dirty="0" err="1"/>
              <a:t>nQuery</a:t>
            </a:r>
            <a:r>
              <a:rPr lang="en-IE" sz="4000" dirty="0"/>
              <a:t> Advanced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77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546243-E921-4415-8942-9F51C0E36FAB}"/>
              </a:ext>
            </a:extLst>
          </p:cNvPr>
          <p:cNvSpPr/>
          <p:nvPr/>
        </p:nvSpPr>
        <p:spPr>
          <a:xfrm>
            <a:off x="1047014" y="1873449"/>
            <a:ext cx="9824224" cy="1108261"/>
          </a:xfrm>
          <a:prstGeom prst="roundRect">
            <a:avLst/>
          </a:prstGeom>
          <a:noFill/>
          <a:ln w="19050">
            <a:solidFill>
              <a:srgbClr val="40BCC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913" y="1951875"/>
            <a:ext cx="9720073" cy="935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In 2017,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</a:rPr>
              <a:t>90%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 of organizations with clinical trials approved</a:t>
            </a:r>
            <a:br>
              <a:rPr lang="en-GB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by the FDA used nQuery for sample size and power calculation</a:t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EB8EDF-AB86-41BC-8515-66E309F94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2" y="1823647"/>
            <a:ext cx="555437" cy="4887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B07F41-47B2-402A-A09B-BC656C377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802" y="2463755"/>
            <a:ext cx="598500" cy="5280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48E5DA-BC56-45C1-A5C9-86A8CFEFF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61" y="4363270"/>
            <a:ext cx="1141978" cy="281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384E8C-AB9C-4E77-BF1C-FCC66BC185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17" y="4349845"/>
            <a:ext cx="1400424" cy="3903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D812382-3865-43BC-9434-F1BDB1DA61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250" y="3634797"/>
            <a:ext cx="1346802" cy="24816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07D6F12-1F23-4800-BCCF-B7435D8724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746" y="3694794"/>
            <a:ext cx="877851" cy="224949"/>
          </a:xfrm>
          <a:prstGeom prst="rect">
            <a:avLst/>
          </a:prstGeom>
        </p:spPr>
      </p:pic>
      <p:pic>
        <p:nvPicPr>
          <p:cNvPr id="1026" name="Picture 2" descr="https://www.bms.com/assets/bms/us/en-us/downloads/BMS-logo.jpg">
            <a:extLst>
              <a:ext uri="{FF2B5EF4-FFF2-40B4-BE49-F238E27FC236}">
                <a16:creationId xmlns:a16="http://schemas.microsoft.com/office/drawing/2014/main" id="{EB5ED497-1D2B-4F65-8D84-8318C98B8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31" y="5170026"/>
            <a:ext cx="1541610" cy="20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4CCBF66-E675-473F-8D90-01094523EA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010" y="3571971"/>
            <a:ext cx="776901" cy="420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96C5AE-11FE-4CD0-B682-58784FA309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495" y="4363270"/>
            <a:ext cx="889759" cy="256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40A90-3845-41E7-A387-63FCFD0789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28" y="5109175"/>
            <a:ext cx="1204184" cy="331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4F19A1-1898-4AAE-9546-3DE9B993F1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67" y="3533996"/>
            <a:ext cx="1453107" cy="351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414C7D-7BA3-462B-8417-21AC10B8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86" y="5118038"/>
            <a:ext cx="841384" cy="2933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ECE885-4EBE-483B-805D-062F3AA549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25" y="5951887"/>
            <a:ext cx="1031308" cy="1506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F37CDF-94BA-4A72-A20F-F48248DCCD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60" y="4349845"/>
            <a:ext cx="1568238" cy="3918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1055CC-A7CF-4423-826C-0646E06FC1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68" y="5842467"/>
            <a:ext cx="554205" cy="3034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B5234F-F96E-4809-9596-660A6B566B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52" y="5868436"/>
            <a:ext cx="1293707" cy="3247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A4DB85-5486-4C8A-872B-F7F84B513D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7" y="5807537"/>
            <a:ext cx="495270" cy="3942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B83F1B7-058C-4AEC-822B-EEEE3F68C16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808" y="5128145"/>
            <a:ext cx="863662" cy="2714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1010D3D-E9EE-493D-8A5C-FC8D362C274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04" y="5661708"/>
            <a:ext cx="914556" cy="6859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78A1EA2-FA00-422B-B740-87032BB097A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97" y="5900471"/>
            <a:ext cx="698221" cy="23460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8EC2DFE-9E6E-4082-A86A-73B81996FBA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72" y="4420956"/>
            <a:ext cx="1346966" cy="29094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661971D-082B-485B-805F-ECCCE8E689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0" y="3624673"/>
            <a:ext cx="520405" cy="41347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796ECE4-F072-4997-A14A-4C89C95A23C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0" y="5202101"/>
            <a:ext cx="578802" cy="17078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8FE2FEC-ABF5-43BE-8772-2A6656D8B7B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41" y="3611111"/>
            <a:ext cx="1830291" cy="436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425255-E6D9-4081-93CC-653B60504A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7" y="4478370"/>
            <a:ext cx="331832" cy="3318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8692946-8B27-45CC-920F-9C0B2B84527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13" y="643503"/>
            <a:ext cx="3919837" cy="10060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18EDD-8825-44F4-BB94-B72E9375F49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16" y="5145513"/>
            <a:ext cx="1141978" cy="24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2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A522-2F87-4CFA-82F7-BF2D47E3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nQuery</a:t>
            </a:r>
            <a:r>
              <a:rPr lang="en-IE" dirty="0"/>
              <a:t>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61FF1-A5BB-4392-89BB-A4D9941A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453" y="1798810"/>
            <a:ext cx="4757547" cy="451055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Demonstrate how to use </a:t>
            </a:r>
            <a:r>
              <a:rPr lang="en-IE" sz="2800" dirty="0" err="1"/>
              <a:t>nQuery</a:t>
            </a:r>
            <a:r>
              <a:rPr lang="en-IE" sz="2800" dirty="0"/>
              <a:t> for sample size calculations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Will highlight core workflow and usage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Highlight additional features to help explore and create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Provide some tips/hints/help for experienced users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Happy to show off individual tables if requested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6B580-03DD-4866-99E7-840576BB5118}"/>
              </a:ext>
            </a:extLst>
          </p:cNvPr>
          <p:cNvSpPr txBox="1"/>
          <p:nvPr/>
        </p:nvSpPr>
        <p:spPr>
          <a:xfrm>
            <a:off x="6814456" y="1798810"/>
            <a:ext cx="4483554" cy="415498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200" b="1" u="sng" dirty="0"/>
              <a:t>Features Highlighted</a:t>
            </a:r>
            <a:endParaRPr lang="en-IE" sz="2200" u="sng" dirty="0"/>
          </a:p>
          <a:p>
            <a:pPr marL="457200" indent="-457200">
              <a:buFont typeface="+mj-lt"/>
              <a:buAutoNum type="arabicPeriod"/>
            </a:pPr>
            <a:r>
              <a:rPr lang="en-IE" sz="2200" dirty="0" err="1"/>
              <a:t>nQuery</a:t>
            </a:r>
            <a:r>
              <a:rPr lang="en-IE" sz="2200" dirty="0"/>
              <a:t> Layout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200" dirty="0"/>
              <a:t>Table Selection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200" dirty="0"/>
              <a:t>Core </a:t>
            </a:r>
            <a:r>
              <a:rPr lang="en-IE" sz="2200" dirty="0" err="1"/>
              <a:t>nQuery</a:t>
            </a:r>
            <a:r>
              <a:rPr lang="en-IE" sz="2200" dirty="0"/>
              <a:t> Workflow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200" dirty="0" err="1"/>
              <a:t>nQuery</a:t>
            </a:r>
            <a:r>
              <a:rPr lang="en-IE" sz="2200" dirty="0"/>
              <a:t> Help 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200" dirty="0"/>
              <a:t>Output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200" dirty="0"/>
              <a:t>Plot Sample Size vs Power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200" dirty="0"/>
              <a:t>Plot User-Selected Rows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200" dirty="0"/>
              <a:t>Specify Multiple Factors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200" dirty="0"/>
              <a:t>Side-tables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200" dirty="0"/>
              <a:t>Other Assistants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200" dirty="0"/>
              <a:t>Other Plots</a:t>
            </a:r>
          </a:p>
        </p:txBody>
      </p:sp>
    </p:spTree>
    <p:extLst>
      <p:ext uri="{BB962C8B-B14F-4D97-AF65-F5344CB8AC3E}">
        <p14:creationId xmlns:p14="http://schemas.microsoft.com/office/powerpoint/2010/main" val="402503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8453" y="211274"/>
            <a:ext cx="9720072" cy="1166727"/>
          </a:xfrm>
        </p:spPr>
        <p:txBody>
          <a:bodyPr>
            <a:normAutofit/>
          </a:bodyPr>
          <a:lstStyle/>
          <a:p>
            <a:r>
              <a:rPr lang="en-IE" dirty="0" err="1"/>
              <a:t>nQuery</a:t>
            </a:r>
            <a:r>
              <a:rPr lang="en-IE" dirty="0"/>
              <a:t> Advanced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91828" y="3435812"/>
            <a:ext cx="258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Source: nejm.com</a:t>
            </a: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/>
          </p:nvPr>
        </p:nvGraphicFramePr>
        <p:xfrm>
          <a:off x="6055383" y="3742355"/>
          <a:ext cx="5331125" cy="2346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26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(Two-Sided)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Mean Difference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-9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Standard Deviation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>
                          <a:latin typeface="Calibri" panose="020F0502020204030204" pitchFamily="34" charset="0"/>
                        </a:rPr>
                        <a:t>16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N per Group (post drop-out)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0.85(163/2)= 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Target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B10123E-94BF-4670-A7E8-E28BB4EE3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196" y="1497269"/>
            <a:ext cx="5905500" cy="1819275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FCAD12E-EE10-40D5-9BE5-E1007CE46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90" y="1576781"/>
            <a:ext cx="4938533" cy="4490173"/>
          </a:xfrm>
        </p:spPr>
        <p:txBody>
          <a:bodyPr>
            <a:noAutofit/>
          </a:bodyPr>
          <a:lstStyle/>
          <a:p>
            <a:r>
              <a:rPr lang="en-IE" sz="3200" dirty="0"/>
              <a:t>“We estimated that we would need to enrol 163 patients, given an expected mean (±SD) annual decline in the FVC of 9±16 percent of the predicted value and a dropout rate of 15 percent, to achieve a two-sided alpha level of 0.05 and a statistical power of 90 percent.”</a:t>
            </a:r>
          </a:p>
        </p:txBody>
      </p:sp>
      <p:sp>
        <p:nvSpPr>
          <p:cNvPr id="2" name="Diagonal Stripe 1">
            <a:extLst>
              <a:ext uri="{FF2B5EF4-FFF2-40B4-BE49-F238E27FC236}">
                <a16:creationId xmlns:a16="http://schemas.microsoft.com/office/drawing/2014/main" id="{DE0BBF68-425A-42C1-B22D-6A998D3A0420}"/>
              </a:ext>
            </a:extLst>
          </p:cNvPr>
          <p:cNvSpPr/>
          <p:nvPr/>
        </p:nvSpPr>
        <p:spPr>
          <a:xfrm>
            <a:off x="0" y="0"/>
            <a:ext cx="2286000" cy="1819275"/>
          </a:xfrm>
          <a:prstGeom prst="diagStripe">
            <a:avLst>
              <a:gd name="adj" fmla="val 72632"/>
            </a:avLst>
          </a:prstGeom>
          <a:solidFill>
            <a:srgbClr val="1CAD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3306FBD-A4C9-407D-8A98-BC44CA4DFCD5}"/>
              </a:ext>
            </a:extLst>
          </p:cNvPr>
          <p:cNvSpPr txBox="1">
            <a:spLocks/>
          </p:cNvSpPr>
          <p:nvPr/>
        </p:nvSpPr>
        <p:spPr>
          <a:xfrm rot="19315698">
            <a:off x="-31865" y="581451"/>
            <a:ext cx="2109976" cy="59988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2400" b="1" dirty="0">
                <a:solidFill>
                  <a:schemeClr val="bg1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276897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83404"/>
            <a:ext cx="9720072" cy="1499616"/>
          </a:xfrm>
        </p:spPr>
        <p:txBody>
          <a:bodyPr/>
          <a:lstStyle/>
          <a:p>
            <a:r>
              <a:rPr lang="en-IE" sz="5400" cap="none" dirty="0"/>
              <a:t>References</a:t>
            </a:r>
            <a:endParaRPr lang="en-I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87186" y="1683020"/>
            <a:ext cx="10417627" cy="4311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000" b="1" dirty="0"/>
              <a:t>Introducing nQuery Advanced</a:t>
            </a:r>
          </a:p>
          <a:p>
            <a:pPr marL="0" indent="0">
              <a:buNone/>
            </a:pPr>
            <a:r>
              <a:rPr lang="en-IE" sz="2000" dirty="0" err="1"/>
              <a:t>Tashkin</a:t>
            </a:r>
            <a:r>
              <a:rPr lang="en-IE" sz="2000" dirty="0"/>
              <a:t>, D. P., </a:t>
            </a:r>
            <a:r>
              <a:rPr lang="en-IE" sz="2000" dirty="0" err="1"/>
              <a:t>Elashoff</a:t>
            </a:r>
            <a:r>
              <a:rPr lang="en-IE" sz="2000" dirty="0"/>
              <a:t>, R., Clements, P. J., Goldin, J., Roth, M. D., </a:t>
            </a:r>
            <a:r>
              <a:rPr lang="en-IE" sz="2000" dirty="0" err="1"/>
              <a:t>Furst</a:t>
            </a:r>
            <a:r>
              <a:rPr lang="en-IE" sz="2000" dirty="0"/>
              <a:t>, D. E., ... &amp; Seibold, J. R. (2006). Cyclophosphamide versus placebo in scleroderma lung disease. New England Journal of Medicine, 354(25), 2655-2666. 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77759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</Words>
  <Application>Microsoft Office PowerPoint</Application>
  <PresentationFormat>Widescreen</PresentationFormat>
  <Paragraphs>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Tw Cen MT</vt:lpstr>
      <vt:lpstr>Tw Cen MT Condensed</vt:lpstr>
      <vt:lpstr>Wingdings 3</vt:lpstr>
      <vt:lpstr>2_Integral</vt:lpstr>
      <vt:lpstr>PowerPoint Presentation</vt:lpstr>
      <vt:lpstr>Module 2</vt:lpstr>
      <vt:lpstr>PowerPoint Presentation</vt:lpstr>
      <vt:lpstr>nQuery Demonstration</vt:lpstr>
      <vt:lpstr>nQuery Advanced Example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Brendan Nyhan</cp:lastModifiedBy>
  <cp:revision>1</cp:revision>
  <cp:lastPrinted>2016-08-25T14:00:26Z</cp:lastPrinted>
  <dcterms:created xsi:type="dcterms:W3CDTF">2016-07-09T09:38:38Z</dcterms:created>
  <dcterms:modified xsi:type="dcterms:W3CDTF">2018-10-24T16:17:57Z</dcterms:modified>
</cp:coreProperties>
</file>