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10"/>
  </p:notesMasterIdLst>
  <p:handoutMasterIdLst>
    <p:handoutMasterId r:id="rId11"/>
  </p:handoutMasterIdLst>
  <p:sldIdLst>
    <p:sldId id="370" r:id="rId2"/>
    <p:sldId id="382" r:id="rId3"/>
    <p:sldId id="310" r:id="rId4"/>
    <p:sldId id="312" r:id="rId5"/>
    <p:sldId id="311" r:id="rId6"/>
    <p:sldId id="313" r:id="rId7"/>
    <p:sldId id="429" r:id="rId8"/>
    <p:sldId id="351" r:id="rId9"/>
  </p:sldIdLst>
  <p:sldSz cx="12192000" cy="6858000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9" userDrawn="1">
          <p15:clr>
            <a:srgbClr val="A4A3A4"/>
          </p15:clr>
        </p15:guide>
        <p15:guide id="2" pos="329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ADE4"/>
    <a:srgbClr val="75C0B4"/>
    <a:srgbClr val="71CBD6"/>
    <a:srgbClr val="67A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97" autoAdjust="0"/>
    <p:restoredTop sz="96242" autoAdjust="0"/>
  </p:normalViewPr>
  <p:slideViewPr>
    <p:cSldViewPr snapToGrid="0">
      <p:cViewPr varScale="1">
        <p:scale>
          <a:sx n="96" d="100"/>
          <a:sy n="96" d="100"/>
        </p:scale>
        <p:origin x="90" y="300"/>
      </p:cViewPr>
      <p:guideLst>
        <p:guide orient="horz" pos="3249"/>
        <p:guide pos="3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02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9AE250-D276-497A-9F07-4905F809DE26}" type="datetimeFigureOut">
              <a:rPr lang="en-GB" smtClean="0"/>
              <a:t>24/10/2018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F2ADAE-2FF0-40B3-BDE7-75A3141408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977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1DCC6-C72B-49C6-B645-1841276323FF}" type="datetimeFigureOut">
              <a:rPr lang="en-GB" smtClean="0"/>
              <a:t>24/10/2018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B6C105-A9A4-43A2-AD8C-C3B057DA5E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453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6CD1-9FF9-40CB-9E08-D88E3A0FE9A1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72597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6CD1-9FF9-40CB-9E08-D88E3A0FE9A1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883449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6CD1-9FF9-40CB-9E08-D88E3A0FE9A1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1095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6CD1-9FF9-40CB-9E08-D88E3A0FE9A1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60395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8E6CD1-9FF9-40CB-9E08-D88E3A0FE9A1}" type="slidenum">
              <a:rPr kumimoji="0" lang="en-I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I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7895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Title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7E0D7B69-8278-4E96-B2C1-B0C9056154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746" y="0"/>
            <a:ext cx="6572250" cy="6858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5719FAB-749E-4CE6-BCE0-A00AF54A68D4}"/>
              </a:ext>
            </a:extLst>
          </p:cNvPr>
          <p:cNvSpPr/>
          <p:nvPr userDrawn="1"/>
        </p:nvSpPr>
        <p:spPr>
          <a:xfrm>
            <a:off x="2508287" y="0"/>
            <a:ext cx="75347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54365" y="6470704"/>
            <a:ext cx="2154143" cy="274320"/>
          </a:xfrm>
        </p:spPr>
        <p:txBody>
          <a:bodyPr/>
          <a:lstStyle/>
          <a:p>
            <a:fld id="{1BB5BC3A-9C1E-4AFA-BF44-335DF752F3A1}" type="datetimeFigureOut">
              <a:rPr lang="en-GB" smtClean="0"/>
              <a:t>24/10/2018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71952" y="6470704"/>
            <a:ext cx="256397" cy="274320"/>
          </a:xfrm>
        </p:spPr>
        <p:txBody>
          <a:bodyPr/>
          <a:lstStyle/>
          <a:p>
            <a:fld id="{CB9A3D1F-5457-4AF7-A8EE-685C85A2612B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Freeform 27"/>
          <p:cNvSpPr/>
          <p:nvPr userDrawn="1"/>
        </p:nvSpPr>
        <p:spPr>
          <a:xfrm>
            <a:off x="8611484" y="0"/>
            <a:ext cx="3379169" cy="6858000"/>
          </a:xfrm>
          <a:custGeom>
            <a:avLst/>
            <a:gdLst>
              <a:gd name="connsiteX0" fmla="*/ 0 w 10318750"/>
              <a:gd name="connsiteY0" fmla="*/ 0 h 6857999"/>
              <a:gd name="connsiteX1" fmla="*/ 4997450 w 10318750"/>
              <a:gd name="connsiteY1" fmla="*/ 0 h 6857999"/>
              <a:gd name="connsiteX2" fmla="*/ 10318750 w 10318750"/>
              <a:gd name="connsiteY2" fmla="*/ 6857999 h 6857999"/>
              <a:gd name="connsiteX3" fmla="*/ 4997450 w 10318750"/>
              <a:gd name="connsiteY3" fmla="*/ 6857999 h 6857999"/>
              <a:gd name="connsiteX4" fmla="*/ 0 w 1031875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18750" h="6857999">
                <a:moveTo>
                  <a:pt x="0" y="0"/>
                </a:moveTo>
                <a:lnTo>
                  <a:pt x="4997450" y="0"/>
                </a:lnTo>
                <a:lnTo>
                  <a:pt x="10318750" y="6857999"/>
                </a:lnTo>
                <a:lnTo>
                  <a:pt x="4997450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85747" y="6470704"/>
            <a:ext cx="1709442" cy="27432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086" y="576263"/>
            <a:ext cx="4077372" cy="24971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62086" y="4589463"/>
            <a:ext cx="482752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6477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 V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38453" y="299194"/>
            <a:ext cx="9720072" cy="1499616"/>
          </a:xfrm>
        </p:spPr>
        <p:txBody>
          <a:bodyPr/>
          <a:lstStyle>
            <a:lvl1pPr algn="ctr"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8453" y="2286000"/>
            <a:ext cx="9720073" cy="402336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748BD-93E2-47BD-A264-42A381FF7F2F}" type="datetimeFigureOut">
              <a:rPr lang="en-GB" smtClean="0"/>
              <a:t>24/10/2018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6600" y="6470704"/>
            <a:ext cx="3657791" cy="27432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F547-EB03-4195-A2E2-64BCF17C6108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DDBA85C-F425-4D6B-BBAF-DCF68A27B5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76" t="27088"/>
          <a:stretch/>
        </p:blipFill>
        <p:spPr>
          <a:xfrm>
            <a:off x="-1" y="1923"/>
            <a:ext cx="2457451" cy="102681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76B9DFC-7B95-498D-BDE8-2B93E85FB97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98" r="67371"/>
          <a:stretch/>
        </p:blipFill>
        <p:spPr>
          <a:xfrm rot="10800000">
            <a:off x="5880" y="5805085"/>
            <a:ext cx="1344817" cy="102251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AA6AE98-7D19-4701-8EAE-6AC4CB4F1D4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4844" y="149184"/>
            <a:ext cx="826156" cy="30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318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 No 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38453" y="299194"/>
            <a:ext cx="9720072" cy="1499616"/>
          </a:xfrm>
        </p:spPr>
        <p:txBody>
          <a:bodyPr/>
          <a:lstStyle>
            <a:lvl1pPr algn="ctr"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8453" y="2286000"/>
            <a:ext cx="9720073" cy="402336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748BD-93E2-47BD-A264-42A381FF7F2F}" type="datetimeFigureOut">
              <a:rPr lang="en-GB" smtClean="0"/>
              <a:t>24/10/2018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6600" y="6470704"/>
            <a:ext cx="3657791" cy="27432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F547-EB03-4195-A2E2-64BCF17C6108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DDBA85C-F425-4D6B-BBAF-DCF68A27B5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76" t="27088"/>
          <a:stretch/>
        </p:blipFill>
        <p:spPr>
          <a:xfrm>
            <a:off x="-1" y="1923"/>
            <a:ext cx="2457451" cy="102681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76B9DFC-7B95-498D-BDE8-2B93E85FB97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98" r="67371"/>
          <a:stretch/>
        </p:blipFill>
        <p:spPr>
          <a:xfrm rot="10800000">
            <a:off x="5880" y="5805085"/>
            <a:ext cx="1344817" cy="1022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192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7E0D7B69-8278-4E96-B2C1-B0C9056154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750" y="0"/>
            <a:ext cx="657225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5BC3A-9C1E-4AFA-BF44-335DF752F3A1}" type="datetimeFigureOut">
              <a:rPr lang="en-GB" smtClean="0"/>
              <a:t>24/10/2018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A3D1F-5457-4AF7-A8EE-685C85A2612B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Freeform 8"/>
          <p:cNvSpPr/>
          <p:nvPr userDrawn="1"/>
        </p:nvSpPr>
        <p:spPr>
          <a:xfrm rot="20917221">
            <a:off x="5863202" y="-245991"/>
            <a:ext cx="1824704" cy="7357724"/>
          </a:xfrm>
          <a:custGeom>
            <a:avLst/>
            <a:gdLst>
              <a:gd name="connsiteX0" fmla="*/ 717343 w 717343"/>
              <a:gd name="connsiteY0" fmla="*/ 414158 h 8335672"/>
              <a:gd name="connsiteX1" fmla="*/ 717343 w 717343"/>
              <a:gd name="connsiteY1" fmla="*/ 8335672 h 8335672"/>
              <a:gd name="connsiteX2" fmla="*/ 0 w 717343"/>
              <a:gd name="connsiteY2" fmla="*/ 7921513 h 8335672"/>
              <a:gd name="connsiteX3" fmla="*/ 0 w 717343"/>
              <a:gd name="connsiteY3" fmla="*/ 0 h 8335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7343" h="8335672">
                <a:moveTo>
                  <a:pt x="717343" y="414158"/>
                </a:moveTo>
                <a:lnTo>
                  <a:pt x="717343" y="8335672"/>
                </a:lnTo>
                <a:lnTo>
                  <a:pt x="0" y="7921513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95000">
                <a:srgbClr val="476984"/>
              </a:gs>
              <a:gs pos="0">
                <a:srgbClr val="17181A">
                  <a:alpha val="0"/>
                </a:srgbClr>
              </a:gs>
              <a:gs pos="100000">
                <a:srgbClr val="17181A"/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sz="1350" dirty="0"/>
          </a:p>
        </p:txBody>
      </p:sp>
      <p:sp>
        <p:nvSpPr>
          <p:cNvPr id="9" name="Freeform 27"/>
          <p:cNvSpPr/>
          <p:nvPr userDrawn="1"/>
        </p:nvSpPr>
        <p:spPr>
          <a:xfrm>
            <a:off x="4140200" y="0"/>
            <a:ext cx="3379169" cy="6858000"/>
          </a:xfrm>
          <a:custGeom>
            <a:avLst/>
            <a:gdLst>
              <a:gd name="connsiteX0" fmla="*/ 0 w 10318750"/>
              <a:gd name="connsiteY0" fmla="*/ 0 h 6857999"/>
              <a:gd name="connsiteX1" fmla="*/ 4997450 w 10318750"/>
              <a:gd name="connsiteY1" fmla="*/ 0 h 6857999"/>
              <a:gd name="connsiteX2" fmla="*/ 10318750 w 10318750"/>
              <a:gd name="connsiteY2" fmla="*/ 6857999 h 6857999"/>
              <a:gd name="connsiteX3" fmla="*/ 4997450 w 10318750"/>
              <a:gd name="connsiteY3" fmla="*/ 6857999 h 6857999"/>
              <a:gd name="connsiteX4" fmla="*/ 0 w 10318750"/>
              <a:gd name="connsiteY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18750" h="6857999">
                <a:moveTo>
                  <a:pt x="0" y="0"/>
                </a:moveTo>
                <a:lnTo>
                  <a:pt x="4997450" y="0"/>
                </a:lnTo>
                <a:lnTo>
                  <a:pt x="10318750" y="6857999"/>
                </a:lnTo>
                <a:lnTo>
                  <a:pt x="4997450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8492" y="576263"/>
            <a:ext cx="4077372" cy="24971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482752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2476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09B0A-3A37-4A17-B597-11628BB4F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3EA6D5-40D3-4D53-A58C-9E3C05B9B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748BD-93E2-47BD-A264-42A381FF7F2F}" type="datetimeFigureOut">
              <a:rPr lang="en-GB" smtClean="0"/>
              <a:t>24/10/2018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27C2A6-C67E-4F6F-B2F9-5F29150C7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B720B1-6C66-4635-8E77-753256D72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F547-EB03-4195-A2E2-64BCF17C610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3360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9D748BD-93E2-47BD-A264-42A381FF7F2F}" type="datetimeFigureOut">
              <a:rPr lang="en-GB" smtClean="0"/>
              <a:t>24/10/2018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575F547-EB03-4195-A2E2-64BCF17C610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4417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3" r:id="rId2"/>
    <p:sldLayoutId id="2147483707" r:id="rId3"/>
    <p:sldLayoutId id="2147483704" r:id="rId4"/>
    <p:sldLayoutId id="2147483705" r:id="rId5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732FC6B-B24F-4790-8168-3509B6C92C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242" y="2726745"/>
            <a:ext cx="8075926" cy="2072821"/>
          </a:xfrm>
          <a:prstGeom prst="rect">
            <a:avLst/>
          </a:prstGeom>
        </p:spPr>
      </p:pic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CAF55ACC-328E-422D-B84C-3BB8A99EAFAB}"/>
              </a:ext>
            </a:extLst>
          </p:cNvPr>
          <p:cNvSpPr txBox="1">
            <a:spLocks/>
          </p:cNvSpPr>
          <p:nvPr/>
        </p:nvSpPr>
        <p:spPr>
          <a:xfrm>
            <a:off x="69574" y="548428"/>
            <a:ext cx="10326756" cy="611762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>
                <a:srgbClr val="1CADE4"/>
              </a:buClr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3F3F6A6-9330-453F-A49E-62F2293DD69C}"/>
              </a:ext>
            </a:extLst>
          </p:cNvPr>
          <p:cNvCxnSpPr>
            <a:cxnSpLocks/>
          </p:cNvCxnSpPr>
          <p:nvPr/>
        </p:nvCxnSpPr>
        <p:spPr>
          <a:xfrm>
            <a:off x="2753139" y="1187318"/>
            <a:ext cx="496956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4399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5118" y="494621"/>
            <a:ext cx="4077372" cy="2497137"/>
          </a:xfrm>
        </p:spPr>
        <p:txBody>
          <a:bodyPr/>
          <a:lstStyle/>
          <a:p>
            <a:r>
              <a:rPr lang="en-GB" dirty="0"/>
              <a:t>module 5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8476" y="4507821"/>
            <a:ext cx="4827524" cy="1500187"/>
          </a:xfrm>
        </p:spPr>
        <p:txBody>
          <a:bodyPr>
            <a:normAutofit/>
          </a:bodyPr>
          <a:lstStyle/>
          <a:p>
            <a:r>
              <a:rPr lang="en-IE" sz="4000" dirty="0"/>
              <a:t>Group Sequential Designs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4778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Group Sequential Designs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798810"/>
            <a:ext cx="9720073" cy="4023360"/>
          </a:xfrm>
        </p:spPr>
        <p:txBody>
          <a:bodyPr>
            <a:normAutofit lnSpcReduction="10000"/>
          </a:bodyPr>
          <a:lstStyle/>
          <a:p>
            <a:r>
              <a:rPr lang="en-IE" sz="3200" dirty="0"/>
              <a:t>Group Sequential Trials (GST) facilitate interim analyses</a:t>
            </a:r>
          </a:p>
          <a:p>
            <a:pPr lvl="1"/>
            <a:r>
              <a:rPr lang="en-IE" sz="2800" dirty="0"/>
              <a:t>Interim analyses are those which occur while a trial is on-going </a:t>
            </a:r>
          </a:p>
          <a:p>
            <a:pPr marL="0" indent="0">
              <a:buNone/>
            </a:pPr>
            <a:r>
              <a:rPr lang="en-IE" sz="3200" dirty="0"/>
              <a:t> In a GST, accrued data is analysed at pre-specified times</a:t>
            </a:r>
          </a:p>
          <a:p>
            <a:pPr lvl="1"/>
            <a:r>
              <a:rPr lang="en-IE" sz="2800" dirty="0"/>
              <a:t>E.g. After half the subjects have been measured</a:t>
            </a:r>
          </a:p>
          <a:p>
            <a:pPr marL="0" indent="0">
              <a:buNone/>
            </a:pPr>
            <a:r>
              <a:rPr lang="en-IE" sz="3200" dirty="0"/>
              <a:t> At an interim analysis, can either stop for benefit or futility</a:t>
            </a:r>
          </a:p>
          <a:p>
            <a:pPr lvl="1"/>
            <a:r>
              <a:rPr lang="en-IE" sz="2800" dirty="0"/>
              <a:t>If neither found, continue trial until end/next interim analysis</a:t>
            </a:r>
          </a:p>
          <a:p>
            <a:pPr marL="0" indent="-45720">
              <a:buNone/>
            </a:pPr>
            <a:r>
              <a:rPr lang="en-IE" sz="2800" dirty="0"/>
              <a:t> </a:t>
            </a:r>
            <a:r>
              <a:rPr lang="en-IE" sz="3200" dirty="0"/>
              <a:t>However, need to account for effect of multiple analyses</a:t>
            </a:r>
            <a:endParaRPr lang="en-IE" sz="2800" dirty="0"/>
          </a:p>
          <a:p>
            <a:pPr lvl="1"/>
            <a:r>
              <a:rPr lang="en-IE" sz="2800" dirty="0"/>
              <a:t>Do this by “spending” errors using error spending function</a:t>
            </a:r>
          </a:p>
        </p:txBody>
      </p:sp>
    </p:spTree>
    <p:extLst>
      <p:ext uri="{BB962C8B-B14F-4D97-AF65-F5344CB8AC3E}">
        <p14:creationId xmlns:p14="http://schemas.microsoft.com/office/powerpoint/2010/main" val="3777296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4400" dirty="0"/>
              <a:t>Why Use a Group Sequential Design?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438" y="1798810"/>
            <a:ext cx="5071872" cy="443573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IE" sz="7000" dirty="0"/>
              <a:t>Recruitment often sequential over long time period</a:t>
            </a:r>
          </a:p>
          <a:p>
            <a:pPr lvl="2"/>
            <a:r>
              <a:rPr lang="en-IE" sz="6000" dirty="0"/>
              <a:t>Can follow study results as they come in instead of waiting</a:t>
            </a:r>
          </a:p>
          <a:p>
            <a:pPr marL="0" indent="0">
              <a:buFont typeface="+mj-lt"/>
              <a:buAutoNum type="arabicPeriod"/>
            </a:pPr>
            <a:r>
              <a:rPr lang="en-IE" sz="6000" dirty="0"/>
              <a:t> </a:t>
            </a:r>
            <a:r>
              <a:rPr lang="en-IE" sz="7000" dirty="0"/>
              <a:t>Stopping for Efficacy </a:t>
            </a:r>
          </a:p>
          <a:p>
            <a:pPr lvl="2"/>
            <a:r>
              <a:rPr lang="en-IE" sz="6000" dirty="0"/>
              <a:t>Improved practice and to market sooner</a:t>
            </a:r>
          </a:p>
          <a:p>
            <a:pPr lvl="2"/>
            <a:r>
              <a:rPr lang="en-IE" sz="6000" dirty="0"/>
              <a:t>Cut cost of expensive trial/study </a:t>
            </a:r>
          </a:p>
          <a:p>
            <a:pPr marL="0" indent="0">
              <a:buFont typeface="+mj-lt"/>
              <a:buAutoNum type="arabicPeriod"/>
            </a:pPr>
            <a:r>
              <a:rPr lang="en-IE" sz="7000" dirty="0"/>
              <a:t> Stopping for Futility</a:t>
            </a:r>
          </a:p>
          <a:p>
            <a:pPr marL="361950" lvl="2" indent="0"/>
            <a:r>
              <a:rPr lang="en-IE" sz="6000" dirty="0"/>
              <a:t>Prevents unnecessary risk exposure</a:t>
            </a:r>
          </a:p>
          <a:p>
            <a:pPr marL="361950" lvl="2" indent="0"/>
            <a:r>
              <a:rPr lang="en-IE" sz="6000" dirty="0"/>
              <a:t>Allows to quickly adjust or abandon trial</a:t>
            </a:r>
          </a:p>
          <a:p>
            <a:pPr marL="0" indent="0">
              <a:buNone/>
            </a:pPr>
            <a:endParaRPr lang="en-IE" sz="3600" dirty="0"/>
          </a:p>
          <a:p>
            <a:pPr marL="688086" lvl="1" indent="-514350">
              <a:buFont typeface="+mj-lt"/>
              <a:buAutoNum type="arabicPeriod"/>
            </a:pPr>
            <a:endParaRPr lang="en-IE" sz="3200" dirty="0"/>
          </a:p>
          <a:p>
            <a:pPr marL="630936" lvl="1" indent="-457200"/>
            <a:endParaRPr lang="en-IE" sz="3200" dirty="0"/>
          </a:p>
          <a:p>
            <a:pPr marL="514350" indent="-514350">
              <a:buFont typeface="+mj-lt"/>
              <a:buAutoNum type="arabicPeriod"/>
            </a:pPr>
            <a:endParaRPr lang="en-IE" sz="3600" dirty="0"/>
          </a:p>
          <a:p>
            <a:pPr marL="0" indent="0">
              <a:buNone/>
            </a:pPr>
            <a:endParaRPr lang="en-IE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3220E1-AD49-4B4E-95CF-BC31DB1256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0692" y="2189018"/>
            <a:ext cx="5343836" cy="324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503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/>
              <a:t>Error Spending (Lan &amp; </a:t>
            </a:r>
            <a:r>
              <a:rPr lang="en-IE" dirty="0" err="1"/>
              <a:t>DeMets</a:t>
            </a:r>
            <a:r>
              <a:rPr lang="en-IE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1798810"/>
            <a:ext cx="5048869" cy="4023360"/>
          </a:xfrm>
        </p:spPr>
        <p:txBody>
          <a:bodyPr>
            <a:noAutofit/>
          </a:bodyPr>
          <a:lstStyle/>
          <a:p>
            <a:r>
              <a:rPr lang="en-IE" sz="2400" dirty="0"/>
              <a:t>Two Criteria for early stopping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E" sz="2000" dirty="0"/>
              <a:t>Efficacy (</a:t>
            </a:r>
            <a:r>
              <a:rPr lang="el-GR" sz="2000" dirty="0"/>
              <a:t>α</a:t>
            </a:r>
            <a:r>
              <a:rPr lang="en-IE" sz="2000" dirty="0"/>
              <a:t>-spending)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E" sz="2000" dirty="0"/>
              <a:t>Futility (</a:t>
            </a:r>
            <a:r>
              <a:rPr lang="el-GR" sz="2000" dirty="0"/>
              <a:t>β</a:t>
            </a:r>
            <a:r>
              <a:rPr lang="en-IE" sz="2000" dirty="0"/>
              <a:t>-spending)</a:t>
            </a:r>
          </a:p>
          <a:p>
            <a:pPr marL="128016" lvl="1" indent="0">
              <a:buNone/>
            </a:pPr>
            <a:r>
              <a:rPr lang="en-IE" sz="2400" dirty="0"/>
              <a:t>Multiple Error Spending Functions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IE" sz="2000" dirty="0"/>
              <a:t>O’Brien Fleming, </a:t>
            </a:r>
            <a:r>
              <a:rPr lang="en-IE" sz="2000" dirty="0" err="1"/>
              <a:t>Pocock</a:t>
            </a:r>
            <a:r>
              <a:rPr lang="en-IE" sz="2000" dirty="0"/>
              <a:t> etc.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IE" sz="2000" dirty="0"/>
              <a:t>Both </a:t>
            </a:r>
            <a:r>
              <a:rPr lang="el-GR" sz="2000" dirty="0"/>
              <a:t>α</a:t>
            </a:r>
            <a:r>
              <a:rPr lang="en-IE" sz="2000" dirty="0"/>
              <a:t> and </a:t>
            </a:r>
            <a:r>
              <a:rPr lang="el-GR" sz="2000" dirty="0"/>
              <a:t>β</a:t>
            </a:r>
            <a:r>
              <a:rPr lang="en-IE" sz="2000" dirty="0"/>
              <a:t> spending work similarly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IE" sz="2000" dirty="0"/>
              <a:t>Can be very liberal or conservative</a:t>
            </a:r>
          </a:p>
          <a:p>
            <a:pPr marL="57150" indent="0">
              <a:buNone/>
            </a:pPr>
            <a:r>
              <a:rPr lang="en-IE" sz="2400" dirty="0"/>
              <a:t>At each interim analysis, spending a proportion of the total error</a:t>
            </a:r>
          </a:p>
          <a:p>
            <a:pPr marL="573786" lvl="1" indent="-342900"/>
            <a:r>
              <a:rPr lang="en-IE" sz="2000" dirty="0"/>
              <a:t>Makes analysis at endpoint more conservative</a:t>
            </a:r>
            <a:endParaRPr lang="en-IE" sz="2400" dirty="0"/>
          </a:p>
          <a:p>
            <a:pPr lvl="2">
              <a:buFont typeface="Wingdings" panose="05000000000000000000" pitchFamily="2" charset="2"/>
              <a:buChar char="§"/>
            </a:pPr>
            <a:endParaRPr lang="en-IE" sz="2000" dirty="0"/>
          </a:p>
          <a:p>
            <a:pPr marL="971550" lvl="1" indent="-514350">
              <a:buFont typeface="+mj-lt"/>
              <a:buAutoNum type="arabicPeriod"/>
            </a:pPr>
            <a:endParaRPr lang="en-I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286313" y="1798810"/>
                <a:ext cx="4457887" cy="11065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E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d>
                        <m:dPr>
                          <m:ctrlPr>
                            <a:rPr lang="en-IE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IE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IE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IE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IE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r>
                            <m:rPr>
                              <m:sty m:val="p"/>
                            </m:rPr>
                            <a:rPr lang="el-GR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  <m:d>
                            <m:dPr>
                              <m:ctrlPr>
                                <a:rPr lang="el-GR" sz="3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l-GR" sz="32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l-GR" sz="32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E" sz="32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l-GR" sz="32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𝛼</m:t>
                                      </m:r>
                                      <m:r>
                                        <a:rPr lang="en-IE" sz="32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/2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l-GR" sz="32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𝜏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IE" sz="3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313" y="1798810"/>
                <a:ext cx="4457887" cy="11065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8095" y="3160404"/>
            <a:ext cx="3994321" cy="2878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59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/>
              <a:t>Group Sequential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4351" y="1552401"/>
            <a:ext cx="4899813" cy="4963572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E" sz="2800" dirty="0">
                <a:solidFill>
                  <a:schemeClr val="tx1"/>
                </a:solidFill>
              </a:rPr>
              <a:t>“A </a:t>
            </a:r>
            <a:r>
              <a:rPr lang="en-IE" sz="2800" b="1" i="1" dirty="0">
                <a:solidFill>
                  <a:schemeClr val="tx1"/>
                </a:solidFill>
              </a:rPr>
              <a:t>sample size of 242 subjects (121 per treatment group)</a:t>
            </a:r>
            <a:r>
              <a:rPr lang="en-IE" sz="2800" dirty="0">
                <a:solidFill>
                  <a:schemeClr val="tx1"/>
                </a:solidFill>
              </a:rPr>
              <a:t> provides at least 80% power to detect a relative difference of 53% between botulinum toxin A and standardized anticholinergic therapy, assuming a treatment difference of -0.80 and a common SD of 2.1 (effect size = 0.381), and a two-sided type I error rate of 5%. Sample size has been adjusted to allow for a 10% loss to follow-up over the 6-months of treatment as well as one interim analysis to stop early for benefit.”</a:t>
            </a:r>
          </a:p>
          <a:p>
            <a:pPr marL="0" indent="0">
              <a:buNone/>
            </a:pPr>
            <a:endParaRPr lang="en-IE" sz="2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7293" y="1552401"/>
            <a:ext cx="4802042" cy="130895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25791"/>
              </p:ext>
            </p:extLst>
          </p:nvPr>
        </p:nvGraphicFramePr>
        <p:xfrm>
          <a:off x="6223002" y="3246090"/>
          <a:ext cx="5090623" cy="3073989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3158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1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1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Parameter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Value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E" sz="2000" b="0" dirty="0">
                          <a:effectLst/>
                        </a:rPr>
                        <a:t>Significance Level (2-sided)</a:t>
                      </a:r>
                      <a:endParaRPr lang="en-IE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0.05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E" sz="2000" b="0" dirty="0" err="1">
                          <a:effectLst/>
                        </a:rPr>
                        <a:t>OnabotulinumtoxinA</a:t>
                      </a:r>
                      <a:r>
                        <a:rPr lang="en-IE" sz="2000" b="0" dirty="0">
                          <a:effectLst/>
                        </a:rPr>
                        <a:t> Mean</a:t>
                      </a:r>
                      <a:endParaRPr lang="en-IE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-2.3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E" sz="2000" b="0" dirty="0">
                          <a:effectLst/>
                        </a:rPr>
                        <a:t>Anticholinergic</a:t>
                      </a:r>
                      <a:r>
                        <a:rPr lang="en-IE" sz="2000" b="0" baseline="0" dirty="0">
                          <a:effectLst/>
                        </a:rPr>
                        <a:t> </a:t>
                      </a:r>
                      <a:r>
                        <a:rPr lang="en-IE" sz="2000" b="0" dirty="0">
                          <a:effectLst/>
                        </a:rPr>
                        <a:t>Mean</a:t>
                      </a:r>
                      <a:endParaRPr lang="en-IE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-1.5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E" sz="2000" b="0" dirty="0">
                          <a:effectLst/>
                        </a:rPr>
                        <a:t>Standard Deviation (Both)</a:t>
                      </a:r>
                      <a:endParaRPr lang="en-IE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2.1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E" sz="2000" b="0" dirty="0">
                          <a:effectLst/>
                        </a:rPr>
                        <a:t>Power</a:t>
                      </a:r>
                      <a:endParaRPr lang="en-IE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80%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E" sz="2000" b="0" dirty="0">
                          <a:effectLst/>
                        </a:rPr>
                        <a:t># Interim Analyses</a:t>
                      </a:r>
                      <a:endParaRPr lang="en-IE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1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6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2000" b="0" dirty="0">
                          <a:effectLst/>
                        </a:rPr>
                        <a:t>α</a:t>
                      </a:r>
                      <a:r>
                        <a:rPr lang="en-IE" sz="2000" b="0" dirty="0">
                          <a:effectLst/>
                        </a:rPr>
                        <a:t> Spending Function</a:t>
                      </a:r>
                      <a:endParaRPr lang="en-IE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O’Brien-Fleming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14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IE" sz="2000" b="0" dirty="0">
                          <a:effectLst/>
                        </a:rPr>
                        <a:t>Expected Dropout</a:t>
                      </a:r>
                      <a:endParaRPr lang="en-IE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10%</a:t>
                      </a:r>
                      <a:endParaRPr lang="en-I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617527" y="2844400"/>
            <a:ext cx="40477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/>
              <a:t>Source: AG, </a:t>
            </a:r>
            <a:r>
              <a:rPr lang="en-IE" sz="1600" dirty="0" err="1"/>
              <a:t>Visco</a:t>
            </a:r>
            <a:r>
              <a:rPr lang="en-IE" sz="1600" dirty="0"/>
              <a:t> et al (2012)</a:t>
            </a:r>
          </a:p>
        </p:txBody>
      </p:sp>
    </p:spTree>
    <p:extLst>
      <p:ext uri="{BB962C8B-B14F-4D97-AF65-F5344CB8AC3E}">
        <p14:creationId xmlns:p14="http://schemas.microsoft.com/office/powerpoint/2010/main" val="3417611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818708"/>
            <a:ext cx="8229600" cy="904617"/>
          </a:xfrm>
        </p:spPr>
        <p:txBody>
          <a:bodyPr>
            <a:normAutofit/>
          </a:bodyPr>
          <a:lstStyle/>
          <a:p>
            <a:r>
              <a:rPr lang="en-IE" dirty="0" err="1"/>
              <a:t>nQuery</a:t>
            </a:r>
            <a:r>
              <a:rPr lang="en-IE" dirty="0"/>
              <a:t> Plans for Group Sequential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0190" y="1728144"/>
            <a:ext cx="8431619" cy="43111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3200" dirty="0"/>
              <a:t>Improve methods and UX for current GSD tables</a:t>
            </a:r>
          </a:p>
          <a:p>
            <a:pPr lvl="1"/>
            <a:r>
              <a:rPr lang="en-IE" sz="2400" dirty="0"/>
              <a:t>More flexibility in designs (e.g. skip looks) and spending functions</a:t>
            </a:r>
          </a:p>
          <a:p>
            <a:pPr lvl="1"/>
            <a:r>
              <a:rPr lang="en-IE" sz="2400" dirty="0"/>
              <a:t>More options for boundary parameterisation in tables/plots</a:t>
            </a:r>
          </a:p>
          <a:p>
            <a:pPr lvl="1"/>
            <a:r>
              <a:rPr lang="en-IE" sz="2400" dirty="0"/>
              <a:t>Add additional options for survival (accrual, piece-wise etc.)</a:t>
            </a:r>
          </a:p>
          <a:p>
            <a:pPr marL="0" indent="0">
              <a:buNone/>
            </a:pPr>
            <a:r>
              <a:rPr lang="en-IE" sz="2800" dirty="0"/>
              <a:t>Extend GSD methods to other design types and endpoints</a:t>
            </a:r>
          </a:p>
          <a:p>
            <a:pPr lvl="1"/>
            <a:r>
              <a:rPr lang="en-IE" sz="2400" dirty="0"/>
              <a:t>One Sample, non-inferiority/equivalence, information-based</a:t>
            </a:r>
          </a:p>
          <a:p>
            <a:pPr marL="0" indent="0">
              <a:buNone/>
            </a:pPr>
            <a:r>
              <a:rPr lang="en-IE" sz="2800" dirty="0"/>
              <a:t>Addition of other types of adaptive trials and outputs</a:t>
            </a:r>
          </a:p>
          <a:p>
            <a:pPr lvl="1"/>
            <a:r>
              <a:rPr lang="en-IE" sz="2400" dirty="0"/>
              <a:t>Sample Size Re-estimation, Conditional Power, Predictive Power</a:t>
            </a:r>
          </a:p>
          <a:p>
            <a:pPr marL="0" indent="0">
              <a:buNone/>
            </a:pPr>
            <a:r>
              <a:rPr lang="en-IE" sz="2800" dirty="0"/>
              <a:t>Feedback/Suggestions/Papers for methods very welcome </a:t>
            </a:r>
          </a:p>
          <a:p>
            <a:pPr marL="0" indent="0">
              <a:buNone/>
            </a:pPr>
            <a:endParaRPr lang="en-IE" sz="2800" dirty="0"/>
          </a:p>
          <a:p>
            <a:r>
              <a:rPr lang="en-IE" sz="2800" dirty="0"/>
              <a:t> </a:t>
            </a:r>
          </a:p>
          <a:p>
            <a:pPr lvl="1"/>
            <a:endParaRPr lang="en-IE" sz="2400" dirty="0"/>
          </a:p>
          <a:p>
            <a:pPr marL="516636" lvl="1" indent="-342900"/>
            <a:endParaRPr lang="en-IE" sz="2400" dirty="0"/>
          </a:p>
          <a:p>
            <a:pPr marL="0" indent="0">
              <a:buNone/>
            </a:pPr>
            <a:endParaRPr lang="en-IE" sz="3200" dirty="0"/>
          </a:p>
        </p:txBody>
      </p:sp>
    </p:spTree>
    <p:extLst>
      <p:ext uri="{BB962C8B-B14F-4D97-AF65-F5344CB8AC3E}">
        <p14:creationId xmlns:p14="http://schemas.microsoft.com/office/powerpoint/2010/main" val="1174153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183404"/>
            <a:ext cx="9720072" cy="1499616"/>
          </a:xfrm>
        </p:spPr>
        <p:txBody>
          <a:bodyPr/>
          <a:lstStyle/>
          <a:p>
            <a:r>
              <a:rPr lang="en-IE" sz="5400" cap="none" dirty="0"/>
              <a:t>References</a:t>
            </a:r>
            <a:endParaRPr lang="en-IE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87186" y="1683020"/>
            <a:ext cx="10417627" cy="43111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1800" b="1"/>
              <a:t>Group Sequential Designs</a:t>
            </a:r>
            <a:endParaRPr lang="en-IE" sz="1800" b="1" dirty="0"/>
          </a:p>
          <a:p>
            <a:pPr marL="0" indent="0">
              <a:buNone/>
            </a:pPr>
            <a:r>
              <a:rPr lang="en-IE" sz="1800" dirty="0" err="1"/>
              <a:t>Demets</a:t>
            </a:r>
            <a:r>
              <a:rPr lang="en-IE" sz="1800" dirty="0"/>
              <a:t>, D. L., &amp; Lan, K. K. (1994). Interim analysis: the alpha spending function approach. Statistics in medicine, 13(13‐14), 1341-1352.</a:t>
            </a:r>
          </a:p>
          <a:p>
            <a:pPr marL="0" indent="0">
              <a:buNone/>
            </a:pPr>
            <a:r>
              <a:rPr lang="en-IE" sz="1800" dirty="0"/>
              <a:t>Jennison, C., &amp; Turnbull, B. W. (1999). Group sequential methods with applications to clinical trials. CRC Press.</a:t>
            </a:r>
          </a:p>
          <a:p>
            <a:pPr marL="0" indent="0">
              <a:buNone/>
            </a:pPr>
            <a:r>
              <a:rPr lang="en-IE" sz="1800" dirty="0" err="1"/>
              <a:t>Visco</a:t>
            </a:r>
            <a:r>
              <a:rPr lang="en-IE" sz="1800" dirty="0"/>
              <a:t>, A. G., et al (2012). Anticholinergic therapy vs. </a:t>
            </a:r>
            <a:r>
              <a:rPr lang="en-IE" sz="1800" dirty="0" err="1"/>
              <a:t>onabotulinumtoxina</a:t>
            </a:r>
            <a:r>
              <a:rPr lang="en-IE" sz="1800" dirty="0"/>
              <a:t> for urgency urinary incontinence. New England Journal of Medicine, 367(19), 1803-1813.</a:t>
            </a:r>
          </a:p>
          <a:p>
            <a:pPr marL="0" indent="0">
              <a:buNone/>
            </a:pPr>
            <a:endParaRPr lang="en-IE" sz="2400" dirty="0"/>
          </a:p>
          <a:p>
            <a:pPr marL="0" indent="0">
              <a:buNone/>
            </a:pPr>
            <a:endParaRPr lang="en-IE" sz="2400" dirty="0"/>
          </a:p>
          <a:p>
            <a:pPr marL="0" indent="0">
              <a:buNone/>
            </a:pPr>
            <a:endParaRPr lang="en-IE" sz="2800" dirty="0"/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777598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561</Words>
  <PresentationFormat>Widescreen</PresentationFormat>
  <Paragraphs>81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Calibri</vt:lpstr>
      <vt:lpstr>Cambria Math</vt:lpstr>
      <vt:lpstr>Times New Roman</vt:lpstr>
      <vt:lpstr>Tw Cen MT</vt:lpstr>
      <vt:lpstr>Tw Cen MT Condensed</vt:lpstr>
      <vt:lpstr>Wingdings</vt:lpstr>
      <vt:lpstr>Wingdings 3</vt:lpstr>
      <vt:lpstr>2_Integral</vt:lpstr>
      <vt:lpstr>PowerPoint Presentation</vt:lpstr>
      <vt:lpstr>module 5</vt:lpstr>
      <vt:lpstr>Group Sequential Designs</vt:lpstr>
      <vt:lpstr>Why Use a Group Sequential Design?</vt:lpstr>
      <vt:lpstr>Error Spending (Lan &amp; DeMets)</vt:lpstr>
      <vt:lpstr>Group Sequential Example</vt:lpstr>
      <vt:lpstr>nQuery Plans for Group Sequential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2016-08-25T14:00:26Z</cp:lastPrinted>
  <dcterms:created xsi:type="dcterms:W3CDTF">2016-07-09T09:38:38Z</dcterms:created>
  <dcterms:modified xsi:type="dcterms:W3CDTF">2018-10-24T16:24:26Z</dcterms:modified>
</cp:coreProperties>
</file>