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3"/>
  </p:notesMasterIdLst>
  <p:handoutMasterIdLst>
    <p:handoutMasterId r:id="rId14"/>
  </p:handoutMasterIdLst>
  <p:sldIdLst>
    <p:sldId id="370" r:id="rId2"/>
    <p:sldId id="385" r:id="rId3"/>
    <p:sldId id="273" r:id="rId4"/>
    <p:sldId id="261" r:id="rId5"/>
    <p:sldId id="353" r:id="rId6"/>
    <p:sldId id="417" r:id="rId7"/>
    <p:sldId id="422" r:id="rId8"/>
    <p:sldId id="423" r:id="rId9"/>
    <p:sldId id="424" r:id="rId10"/>
    <p:sldId id="425" r:id="rId11"/>
    <p:sldId id="351" r:id="rId12"/>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3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a:srgbClr val="75C0B4"/>
    <a:srgbClr val="71CBD6"/>
    <a:srgbClr val="67A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84000" autoAdjust="0"/>
  </p:normalViewPr>
  <p:slideViewPr>
    <p:cSldViewPr snapToGrid="0">
      <p:cViewPr varScale="1">
        <p:scale>
          <a:sx n="93" d="100"/>
          <a:sy n="93" d="100"/>
        </p:scale>
        <p:origin x="210" y="78"/>
      </p:cViewPr>
      <p:guideLst>
        <p:guide orient="horz" pos="3249"/>
        <p:guide pos="32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24/10/2018</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24/10/2018</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118E6CD1-9FF9-40CB-9E08-D88E3A0FE9A1}" type="slidenum">
              <a:rPr lang="en-IE" smtClean="0"/>
              <a:t>3</a:t>
            </a:fld>
            <a:endParaRPr lang="en-IE"/>
          </a:p>
        </p:txBody>
      </p:sp>
    </p:spTree>
    <p:extLst>
      <p:ext uri="{BB962C8B-B14F-4D97-AF65-F5344CB8AC3E}">
        <p14:creationId xmlns:p14="http://schemas.microsoft.com/office/powerpoint/2010/main" val="242164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B6C105-A9A4-43A2-AD8C-C3B057DA5EDE}" type="slidenum">
              <a:rPr lang="en-GB" smtClean="0"/>
              <a:t>5</a:t>
            </a:fld>
            <a:endParaRPr lang="en-GB"/>
          </a:p>
        </p:txBody>
      </p:sp>
    </p:spTree>
    <p:extLst>
      <p:ext uri="{BB962C8B-B14F-4D97-AF65-F5344CB8AC3E}">
        <p14:creationId xmlns:p14="http://schemas.microsoft.com/office/powerpoint/2010/main" val="123528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24/10/2018</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p:nvPr>
        </p:nvSpPr>
        <p:spPr>
          <a:xfrm>
            <a:off x="2362086" y="576263"/>
            <a:ext cx="4077372" cy="24971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2362086" y="4589463"/>
            <a:ext cx="48275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1647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338453" y="299194"/>
            <a:ext cx="9720072"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1338453" y="2286000"/>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24/10/2018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pic>
        <p:nvPicPr>
          <p:cNvPr id="8" name="Picture 7">
            <a:extLst>
              <a:ext uri="{FF2B5EF4-FFF2-40B4-BE49-F238E27FC236}">
                <a16:creationId xmlns:a16="http://schemas.microsoft.com/office/drawing/2014/main" id="{3DDBA85C-F425-4D6B-BBAF-DCF68A27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876" t="27088"/>
          <a:stretch/>
        </p:blipFill>
        <p:spPr>
          <a:xfrm>
            <a:off x="-1" y="1923"/>
            <a:ext cx="2457451" cy="1026813"/>
          </a:xfrm>
          <a:prstGeom prst="rect">
            <a:avLst/>
          </a:prstGeom>
        </p:spPr>
      </p:pic>
      <p:pic>
        <p:nvPicPr>
          <p:cNvPr id="10" name="Picture 9">
            <a:extLst>
              <a:ext uri="{FF2B5EF4-FFF2-40B4-BE49-F238E27FC236}">
                <a16:creationId xmlns:a16="http://schemas.microsoft.com/office/drawing/2014/main" id="{A76B9DFC-7B95-498D-BDE8-2B93E85FB9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998" r="67371"/>
          <a:stretch/>
        </p:blipFill>
        <p:spPr>
          <a:xfrm rot="10800000">
            <a:off x="5880" y="5805085"/>
            <a:ext cx="1344817" cy="1022515"/>
          </a:xfrm>
          <a:prstGeom prst="rect">
            <a:avLst/>
          </a:prstGeom>
        </p:spPr>
      </p:pic>
      <p:pic>
        <p:nvPicPr>
          <p:cNvPr id="11" name="Picture 10">
            <a:extLst>
              <a:ext uri="{FF2B5EF4-FFF2-40B4-BE49-F238E27FC236}">
                <a16:creationId xmlns:a16="http://schemas.microsoft.com/office/drawing/2014/main" id="{9AA6AE98-7D19-4701-8EAE-6AC4CB4F1D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84844" y="149184"/>
            <a:ext cx="826156" cy="300020"/>
          </a:xfrm>
          <a:prstGeom prst="rect">
            <a:avLst/>
          </a:prstGeom>
        </p:spPr>
      </p:pic>
    </p:spTree>
    <p:extLst>
      <p:ext uri="{BB962C8B-B14F-4D97-AF65-F5344CB8AC3E}">
        <p14:creationId xmlns:p14="http://schemas.microsoft.com/office/powerpoint/2010/main" val="349331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338453" y="299194"/>
            <a:ext cx="9720072"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1338453" y="2286000"/>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24/10/2018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pic>
        <p:nvPicPr>
          <p:cNvPr id="8" name="Picture 7">
            <a:extLst>
              <a:ext uri="{FF2B5EF4-FFF2-40B4-BE49-F238E27FC236}">
                <a16:creationId xmlns:a16="http://schemas.microsoft.com/office/drawing/2014/main" id="{3DDBA85C-F425-4D6B-BBAF-DCF68A27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876" t="27088"/>
          <a:stretch/>
        </p:blipFill>
        <p:spPr>
          <a:xfrm>
            <a:off x="-1" y="1923"/>
            <a:ext cx="2457451" cy="1026813"/>
          </a:xfrm>
          <a:prstGeom prst="rect">
            <a:avLst/>
          </a:prstGeom>
        </p:spPr>
      </p:pic>
      <p:pic>
        <p:nvPicPr>
          <p:cNvPr id="10" name="Picture 9">
            <a:extLst>
              <a:ext uri="{FF2B5EF4-FFF2-40B4-BE49-F238E27FC236}">
                <a16:creationId xmlns:a16="http://schemas.microsoft.com/office/drawing/2014/main" id="{A76B9DFC-7B95-498D-BDE8-2B93E85FB9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998" r="67371"/>
          <a:stretch/>
        </p:blipFill>
        <p:spPr>
          <a:xfrm rot="10800000">
            <a:off x="5880" y="5805085"/>
            <a:ext cx="1344817" cy="1022515"/>
          </a:xfrm>
          <a:prstGeom prst="rect">
            <a:avLst/>
          </a:prstGeom>
        </p:spPr>
      </p:pic>
    </p:spTree>
    <p:extLst>
      <p:ext uri="{BB962C8B-B14F-4D97-AF65-F5344CB8AC3E}">
        <p14:creationId xmlns:p14="http://schemas.microsoft.com/office/powerpoint/2010/main" val="179819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50" y="0"/>
            <a:ext cx="6572250" cy="6858000"/>
          </a:xfrm>
          <a:prstGeom prst="rect">
            <a:avLst/>
          </a:prstGeom>
        </p:spPr>
      </p:pic>
      <p:sp>
        <p:nvSpPr>
          <p:cNvPr id="4" name="Date Placeholder 3"/>
          <p:cNvSpPr>
            <a:spLocks noGrp="1"/>
          </p:cNvSpPr>
          <p:nvPr>
            <p:ph type="dt" sz="half" idx="10"/>
          </p:nvPr>
        </p:nvSpPr>
        <p:spPr/>
        <p:txBody>
          <a:bodyPr/>
          <a:lstStyle/>
          <a:p>
            <a:fld id="{1BB5BC3A-9C1E-4AFA-BF44-335DF752F3A1}" type="datetimeFigureOut">
              <a:rPr lang="en-GB" smtClean="0"/>
              <a:t>24/10/2018</a:t>
            </a:fld>
            <a:endParaRPr lang="en-GB" dirty="0"/>
          </a:p>
        </p:txBody>
      </p:sp>
      <p:sp>
        <p:nvSpPr>
          <p:cNvPr id="6" name="Slide Number Placeholder 5"/>
          <p:cNvSpPr>
            <a:spLocks noGrp="1"/>
          </p:cNvSpPr>
          <p:nvPr>
            <p:ph type="sldNum" sz="quarter" idx="12"/>
          </p:nvPr>
        </p:nvSpPr>
        <p:spPr/>
        <p:txBody>
          <a:bodyPr/>
          <a:lstStyle/>
          <a:p>
            <a:fld id="{CB9A3D1F-5457-4AF7-A8EE-685C85A2612B}" type="slidenum">
              <a:rPr lang="en-GB" smtClean="0"/>
              <a:t>‹#›</a:t>
            </a:fld>
            <a:endParaRPr lang="en-GB" dirty="0"/>
          </a:p>
        </p:txBody>
      </p:sp>
      <p:sp>
        <p:nvSpPr>
          <p:cNvPr id="8" name="Freeform 8"/>
          <p:cNvSpPr/>
          <p:nvPr userDrawn="1"/>
        </p:nvSpPr>
        <p:spPr>
          <a:xfrm rot="20917221">
            <a:off x="5863202" y="-245991"/>
            <a:ext cx="1824704" cy="7357724"/>
          </a:xfrm>
          <a:custGeom>
            <a:avLst/>
            <a:gdLst>
              <a:gd name="connsiteX0" fmla="*/ 717343 w 717343"/>
              <a:gd name="connsiteY0" fmla="*/ 414158 h 8335672"/>
              <a:gd name="connsiteX1" fmla="*/ 717343 w 717343"/>
              <a:gd name="connsiteY1" fmla="*/ 8335672 h 8335672"/>
              <a:gd name="connsiteX2" fmla="*/ 0 w 717343"/>
              <a:gd name="connsiteY2" fmla="*/ 7921513 h 8335672"/>
              <a:gd name="connsiteX3" fmla="*/ 0 w 717343"/>
              <a:gd name="connsiteY3" fmla="*/ 0 h 8335672"/>
            </a:gdLst>
            <a:ahLst/>
            <a:cxnLst>
              <a:cxn ang="0">
                <a:pos x="connsiteX0" y="connsiteY0"/>
              </a:cxn>
              <a:cxn ang="0">
                <a:pos x="connsiteX1" y="connsiteY1"/>
              </a:cxn>
              <a:cxn ang="0">
                <a:pos x="connsiteX2" y="connsiteY2"/>
              </a:cxn>
              <a:cxn ang="0">
                <a:pos x="connsiteX3" y="connsiteY3"/>
              </a:cxn>
            </a:cxnLst>
            <a:rect l="l" t="t" r="r" b="b"/>
            <a:pathLst>
              <a:path w="717343" h="8335672">
                <a:moveTo>
                  <a:pt x="717343" y="414158"/>
                </a:moveTo>
                <a:lnTo>
                  <a:pt x="717343" y="8335672"/>
                </a:lnTo>
                <a:lnTo>
                  <a:pt x="0" y="7921513"/>
                </a:lnTo>
                <a:lnTo>
                  <a:pt x="0" y="0"/>
                </a:lnTo>
                <a:close/>
              </a:path>
            </a:pathLst>
          </a:custGeom>
          <a:gradFill flip="none" rotWithShape="1">
            <a:gsLst>
              <a:gs pos="95000">
                <a:srgbClr val="476984"/>
              </a:gs>
              <a:gs pos="0">
                <a:srgbClr val="17181A">
                  <a:alpha val="0"/>
                </a:srgbClr>
              </a:gs>
              <a:gs pos="100000">
                <a:srgbClr val="17181A"/>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9" name="Freeform 27"/>
          <p:cNvSpPr/>
          <p:nvPr userDrawn="1"/>
        </p:nvSpPr>
        <p:spPr>
          <a:xfrm>
            <a:off x="4140200"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title"/>
          </p:nvPr>
        </p:nvSpPr>
        <p:spPr>
          <a:xfrm>
            <a:off x="798492" y="576263"/>
            <a:ext cx="4077372" cy="24971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48275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247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24/10/2018</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3703360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24/10/2018</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3834417074"/>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7" r:id="rId3"/>
    <p:sldLayoutId id="2147483704" r:id="rId4"/>
    <p:sldLayoutId id="2147483705" r:id="rId5"/>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32FC6B-B24F-4790-8168-3509B6C92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242" y="2726745"/>
            <a:ext cx="8075926" cy="2072821"/>
          </a:xfrm>
          <a:prstGeom prst="rect">
            <a:avLst/>
          </a:prstGeom>
        </p:spPr>
      </p:pic>
      <p:sp>
        <p:nvSpPr>
          <p:cNvPr id="5" name="Text Placeholder 6">
            <a:extLst>
              <a:ext uri="{FF2B5EF4-FFF2-40B4-BE49-F238E27FC236}">
                <a16:creationId xmlns:a16="http://schemas.microsoft.com/office/drawing/2014/main" id="{CAF55ACC-328E-422D-B84C-3BB8A99EAFAB}"/>
              </a:ext>
            </a:extLst>
          </p:cNvPr>
          <p:cNvSpPr txBox="1">
            <a:spLocks/>
          </p:cNvSpPr>
          <p:nvPr/>
        </p:nvSpPr>
        <p:spPr>
          <a:xfrm>
            <a:off x="69574" y="548428"/>
            <a:ext cx="10326756" cy="611762"/>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pPr lvl="0" algn="ctr">
              <a:buClr>
                <a:srgbClr val="1CADE4"/>
              </a:buClr>
              <a:defRPr/>
            </a:pPr>
            <a:endParaRPr kumimoji="0" lang="en-GB" sz="3200" b="0" i="0" u="none" strike="noStrike" kern="1200" cap="none" spc="0" normalizeH="0" baseline="0" noProof="0" dirty="0">
              <a:ln>
                <a:noFill/>
              </a:ln>
              <a:solidFill>
                <a:prstClr val="white">
                  <a:lumMod val="75000"/>
                </a:prstClr>
              </a:solidFill>
              <a:effectLst/>
              <a:uLnTx/>
              <a:uFillTx/>
              <a:latin typeface="Tw Cen MT" panose="020B0602020104020603"/>
              <a:ea typeface="+mn-ea"/>
              <a:cs typeface="+mn-cs"/>
            </a:endParaRPr>
          </a:p>
        </p:txBody>
      </p:sp>
      <p:cxnSp>
        <p:nvCxnSpPr>
          <p:cNvPr id="6" name="Straight Connector 5">
            <a:extLst>
              <a:ext uri="{FF2B5EF4-FFF2-40B4-BE49-F238E27FC236}">
                <a16:creationId xmlns:a16="http://schemas.microsoft.com/office/drawing/2014/main" id="{83F3F6A6-9330-453F-A49E-62F2293DD69C}"/>
              </a:ext>
            </a:extLst>
          </p:cNvPr>
          <p:cNvCxnSpPr>
            <a:cxnSpLocks/>
          </p:cNvCxnSpPr>
          <p:nvPr/>
        </p:nvCxnSpPr>
        <p:spPr>
          <a:xfrm>
            <a:off x="2753139" y="1187318"/>
            <a:ext cx="49695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39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37F2-4726-41CF-B820-FE0B4F7A0405}"/>
              </a:ext>
            </a:extLst>
          </p:cNvPr>
          <p:cNvSpPr>
            <a:spLocks noGrp="1"/>
          </p:cNvSpPr>
          <p:nvPr>
            <p:ph type="title"/>
          </p:nvPr>
        </p:nvSpPr>
        <p:spPr/>
        <p:txBody>
          <a:bodyPr/>
          <a:lstStyle/>
          <a:p>
            <a:r>
              <a:rPr lang="en-IE" dirty="0"/>
              <a:t>Overview &amp; Pitfalls at Exploration Stage</a:t>
            </a:r>
          </a:p>
        </p:txBody>
      </p:sp>
      <p:sp>
        <p:nvSpPr>
          <p:cNvPr id="3" name="Content Placeholder 2">
            <a:extLst>
              <a:ext uri="{FF2B5EF4-FFF2-40B4-BE49-F238E27FC236}">
                <a16:creationId xmlns:a16="http://schemas.microsoft.com/office/drawing/2014/main" id="{287E7160-81B8-42B8-9555-84910A80B1EE}"/>
              </a:ext>
            </a:extLst>
          </p:cNvPr>
          <p:cNvSpPr>
            <a:spLocks noGrp="1"/>
          </p:cNvSpPr>
          <p:nvPr>
            <p:ph idx="1"/>
          </p:nvPr>
        </p:nvSpPr>
        <p:spPr>
          <a:xfrm>
            <a:off x="1338453" y="1798810"/>
            <a:ext cx="4757547" cy="4510550"/>
          </a:xfrm>
        </p:spPr>
        <p:txBody>
          <a:bodyPr>
            <a:normAutofit lnSpcReduction="10000"/>
          </a:bodyPr>
          <a:lstStyle/>
          <a:p>
            <a:pPr>
              <a:buFont typeface="Arial" panose="020B0604020202020204" pitchFamily="34" charset="0"/>
              <a:buChar char="•"/>
            </a:pPr>
            <a:r>
              <a:rPr lang="en-IE" sz="2700" dirty="0"/>
              <a:t>Biggest Pitfall: Not bothering</a:t>
            </a:r>
          </a:p>
          <a:p>
            <a:pPr lvl="1">
              <a:buFont typeface="Arial" panose="020B0604020202020204" pitchFamily="34" charset="0"/>
              <a:buChar char="•"/>
            </a:pPr>
            <a:r>
              <a:rPr lang="en-IE" sz="2400" dirty="0"/>
              <a:t>Should explore all assumptions</a:t>
            </a:r>
          </a:p>
          <a:p>
            <a:pPr lvl="1">
              <a:buFont typeface="Arial" panose="020B0604020202020204" pitchFamily="34" charset="0"/>
              <a:buChar char="•"/>
            </a:pPr>
            <a:r>
              <a:rPr lang="en-IE" sz="2400" dirty="0"/>
              <a:t>Design, ES, other values, N, power</a:t>
            </a:r>
          </a:p>
          <a:p>
            <a:pPr>
              <a:buFont typeface="Arial" panose="020B0604020202020204" pitchFamily="34" charset="0"/>
              <a:buChar char="•"/>
            </a:pPr>
            <a:r>
              <a:rPr lang="en-IE" sz="2700" dirty="0"/>
              <a:t>Should do Sensitivity Analysis</a:t>
            </a:r>
          </a:p>
          <a:p>
            <a:pPr lvl="1">
              <a:buFont typeface="Arial" panose="020B0604020202020204" pitchFamily="34" charset="0"/>
              <a:buChar char="•"/>
            </a:pPr>
            <a:r>
              <a:rPr lang="en-IE" sz="2400" dirty="0"/>
              <a:t>What scenarios to test? (95% CI)</a:t>
            </a:r>
            <a:endParaRPr lang="en-IE" sz="2700" dirty="0"/>
          </a:p>
          <a:p>
            <a:pPr lvl="1">
              <a:buFont typeface="Arial" panose="020B0604020202020204" pitchFamily="34" charset="0"/>
              <a:buChar char="•"/>
            </a:pPr>
            <a:r>
              <a:rPr lang="en-IE" sz="2400" dirty="0"/>
              <a:t>How confident in first N estimate?</a:t>
            </a:r>
          </a:p>
          <a:p>
            <a:pPr lvl="1">
              <a:buFont typeface="Arial" panose="020B0604020202020204" pitchFamily="34" charset="0"/>
              <a:buChar char="•"/>
            </a:pPr>
            <a:r>
              <a:rPr lang="en-IE" sz="2400" dirty="0"/>
              <a:t>Focus where uncertain/large effect</a:t>
            </a:r>
          </a:p>
          <a:p>
            <a:pPr>
              <a:buFont typeface="Arial" panose="020B0604020202020204" pitchFamily="34" charset="0"/>
              <a:buChar char="•"/>
            </a:pPr>
            <a:r>
              <a:rPr lang="en-IE" sz="2700" dirty="0"/>
              <a:t>Other approaches can help</a:t>
            </a:r>
          </a:p>
          <a:p>
            <a:pPr lvl="1">
              <a:buFont typeface="Arial" panose="020B0604020202020204" pitchFamily="34" charset="0"/>
              <a:buChar char="•"/>
            </a:pPr>
            <a:r>
              <a:rPr lang="en-IE" sz="2400" dirty="0"/>
              <a:t>Plots, assurance, alternative methods</a:t>
            </a:r>
          </a:p>
          <a:p>
            <a:pPr>
              <a:buFont typeface="Arial" panose="020B0604020202020204" pitchFamily="34" charset="0"/>
              <a:buChar char="•"/>
            </a:pPr>
            <a:r>
              <a:rPr lang="en-IE" sz="2700" dirty="0"/>
              <a:t>Takeaway: Vital for context when justifying your sample size</a:t>
            </a:r>
          </a:p>
        </p:txBody>
      </p:sp>
      <p:sp>
        <p:nvSpPr>
          <p:cNvPr id="4" name="TextBox 3">
            <a:extLst>
              <a:ext uri="{FF2B5EF4-FFF2-40B4-BE49-F238E27FC236}">
                <a16:creationId xmlns:a16="http://schemas.microsoft.com/office/drawing/2014/main" id="{C46C7C87-1FA9-4930-991F-73604084B31F}"/>
              </a:ext>
            </a:extLst>
          </p:cNvPr>
          <p:cNvSpPr txBox="1"/>
          <p:nvPr/>
        </p:nvSpPr>
        <p:spPr>
          <a:xfrm>
            <a:off x="6685807" y="1798810"/>
            <a:ext cx="4483554" cy="4493538"/>
          </a:xfrm>
          <a:prstGeom prst="rect">
            <a:avLst/>
          </a:prstGeom>
          <a:noFill/>
          <a:ln w="38100">
            <a:solidFill>
              <a:schemeClr val="accent1"/>
            </a:solidFill>
          </a:ln>
        </p:spPr>
        <p:txBody>
          <a:bodyPr wrap="square" rtlCol="0">
            <a:spAutoFit/>
          </a:bodyPr>
          <a:lstStyle/>
          <a:p>
            <a:r>
              <a:rPr lang="en-IE" sz="2200" dirty="0"/>
              <a:t>“The method by which the sample size is calculated should be given in the protocol, together with the estimates of any quantities used in the calculations (such as variances, mean values, response rates, event rates, difference to be detected)… </a:t>
            </a:r>
            <a:r>
              <a:rPr lang="en-IE" sz="2200" b="1" dirty="0"/>
              <a:t>It is important to investigate the sensitivity of the sample size estimate to a variety of deviations from these assumptions…</a:t>
            </a:r>
            <a:r>
              <a:rPr lang="en-IE" sz="2200" dirty="0"/>
              <a:t>”</a:t>
            </a:r>
          </a:p>
          <a:p>
            <a:r>
              <a:rPr lang="en-IE" sz="2200" dirty="0"/>
              <a:t>-ICH E9: Statistical Principles for Clinical Trials</a:t>
            </a:r>
          </a:p>
        </p:txBody>
      </p:sp>
    </p:spTree>
    <p:extLst>
      <p:ext uri="{BB962C8B-B14F-4D97-AF65-F5344CB8AC3E}">
        <p14:creationId xmlns:p14="http://schemas.microsoft.com/office/powerpoint/2010/main" val="131613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83404"/>
            <a:ext cx="9720072" cy="1499616"/>
          </a:xfrm>
        </p:spPr>
        <p:txBody>
          <a:bodyPr/>
          <a:lstStyle/>
          <a:p>
            <a:r>
              <a:rPr lang="en-IE" sz="5400" cap="none" dirty="0"/>
              <a:t>References</a:t>
            </a:r>
            <a:endParaRPr lang="en-IE" dirty="0"/>
          </a:p>
        </p:txBody>
      </p:sp>
      <p:sp>
        <p:nvSpPr>
          <p:cNvPr id="4" name="Content Placeholder 2"/>
          <p:cNvSpPr>
            <a:spLocks noGrp="1"/>
          </p:cNvSpPr>
          <p:nvPr>
            <p:ph idx="1"/>
          </p:nvPr>
        </p:nvSpPr>
        <p:spPr>
          <a:xfrm>
            <a:off x="887186" y="1683020"/>
            <a:ext cx="10417627" cy="4311148"/>
          </a:xfrm>
        </p:spPr>
        <p:txBody>
          <a:bodyPr>
            <a:noAutofit/>
          </a:bodyPr>
          <a:lstStyle/>
          <a:p>
            <a:pPr marL="0" indent="0">
              <a:buNone/>
            </a:pPr>
            <a:r>
              <a:rPr lang="en-IE" sz="2000" b="1" dirty="0"/>
              <a:t>SSD Overview and Pitfalls</a:t>
            </a:r>
          </a:p>
          <a:p>
            <a:pPr marL="0" indent="0">
              <a:buNone/>
            </a:pPr>
            <a:r>
              <a:rPr lang="en-IE" sz="2000" dirty="0" err="1"/>
              <a:t>Senn</a:t>
            </a:r>
            <a:r>
              <a:rPr lang="en-IE" sz="2000" dirty="0"/>
              <a:t>, S. S. (2008). Statistical issues in drug development (2</a:t>
            </a:r>
            <a:r>
              <a:rPr lang="en-IE" sz="2000" baseline="30000" dirty="0"/>
              <a:t>nd</a:t>
            </a:r>
            <a:r>
              <a:rPr lang="en-IE" sz="2000" dirty="0"/>
              <a:t> Edition), John Wiley &amp; Sons.</a:t>
            </a:r>
          </a:p>
          <a:p>
            <a:pPr marL="0" indent="0">
              <a:buNone/>
            </a:pPr>
            <a:r>
              <a:rPr lang="en-IE" sz="2000" dirty="0" err="1"/>
              <a:t>Senn</a:t>
            </a:r>
            <a:r>
              <a:rPr lang="en-IE" sz="2000" dirty="0"/>
              <a:t>, S. J. (2005). </a:t>
            </a:r>
            <a:r>
              <a:rPr lang="en-IE" sz="2000" dirty="0" err="1"/>
              <a:t>Dichotomania</a:t>
            </a:r>
            <a:r>
              <a:rPr lang="en-IE" sz="2000" dirty="0"/>
              <a:t>: an obsessive compulsive disorder that is badly affecting the quality of analysis of pharmaceutical trials. Proceedings of the International Statistical Institute, 55th Session, Sydney.</a:t>
            </a:r>
          </a:p>
          <a:p>
            <a:pPr marL="0" indent="0">
              <a:buNone/>
            </a:pPr>
            <a:r>
              <a:rPr lang="en-IE" sz="2000" dirty="0" err="1"/>
              <a:t>Julious</a:t>
            </a:r>
            <a:r>
              <a:rPr lang="en-IE" sz="2000" dirty="0"/>
              <a:t>, S. A. (2009). Sample sizes for clinical trials. CRC Press.</a:t>
            </a:r>
          </a:p>
          <a:p>
            <a:pPr marL="0" indent="0">
              <a:buNone/>
            </a:pPr>
            <a:r>
              <a:rPr lang="en-IE" sz="2000" dirty="0"/>
              <a:t>ICH (1998), ICH E9: Statistical Principles for Clinical Trials</a:t>
            </a:r>
          </a:p>
          <a:p>
            <a:pPr marL="0" indent="0">
              <a:buNone/>
            </a:pPr>
            <a:endParaRPr lang="en-IE" sz="2000" dirty="0"/>
          </a:p>
          <a:p>
            <a:pPr marL="0" indent="0">
              <a:buNone/>
            </a:pPr>
            <a:endParaRPr lang="en-IE" sz="2400" dirty="0"/>
          </a:p>
          <a:p>
            <a:pPr marL="0" indent="0">
              <a:buNone/>
            </a:pPr>
            <a:endParaRPr lang="en-IE" sz="2400" dirty="0"/>
          </a:p>
          <a:p>
            <a:pPr marL="0" indent="0">
              <a:buNone/>
            </a:pPr>
            <a:endParaRPr lang="en-IE" sz="2800" dirty="0"/>
          </a:p>
          <a:p>
            <a:pPr marL="0" indent="0">
              <a:buNone/>
            </a:pPr>
            <a:endParaRPr lang="en-IE" dirty="0"/>
          </a:p>
          <a:p>
            <a:pPr marL="0" indent="0">
              <a:buNone/>
            </a:pPr>
            <a:endParaRPr lang="en-IE" dirty="0"/>
          </a:p>
        </p:txBody>
      </p:sp>
    </p:spTree>
    <p:extLst>
      <p:ext uri="{BB962C8B-B14F-4D97-AF65-F5344CB8AC3E}">
        <p14:creationId xmlns:p14="http://schemas.microsoft.com/office/powerpoint/2010/main" val="147775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118" y="723220"/>
            <a:ext cx="4077372" cy="2497137"/>
          </a:xfrm>
        </p:spPr>
        <p:txBody>
          <a:bodyPr/>
          <a:lstStyle/>
          <a:p>
            <a:r>
              <a:rPr lang="en-GB" dirty="0"/>
              <a:t>Module I</a:t>
            </a:r>
          </a:p>
        </p:txBody>
      </p:sp>
      <p:sp>
        <p:nvSpPr>
          <p:cNvPr id="3" name="Text Placeholder 2"/>
          <p:cNvSpPr>
            <a:spLocks noGrp="1"/>
          </p:cNvSpPr>
          <p:nvPr>
            <p:ph type="body" idx="1"/>
          </p:nvPr>
        </p:nvSpPr>
        <p:spPr>
          <a:xfrm>
            <a:off x="1268476" y="4736420"/>
            <a:ext cx="4827524" cy="1500187"/>
          </a:xfrm>
        </p:spPr>
        <p:txBody>
          <a:bodyPr>
            <a:normAutofit fontScale="92500"/>
          </a:bodyPr>
          <a:lstStyle/>
          <a:p>
            <a:r>
              <a:rPr lang="en-IE" sz="4000" dirty="0"/>
              <a:t>Introducing Sample Size Determination &amp; Pitfalls</a:t>
            </a:r>
          </a:p>
          <a:p>
            <a:endParaRPr lang="en-GB" dirty="0"/>
          </a:p>
        </p:txBody>
      </p:sp>
    </p:spTree>
    <p:extLst>
      <p:ext uri="{BB962C8B-B14F-4D97-AF65-F5344CB8AC3E}">
        <p14:creationId xmlns:p14="http://schemas.microsoft.com/office/powerpoint/2010/main" val="424686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818708"/>
            <a:ext cx="8229600" cy="904617"/>
          </a:xfrm>
        </p:spPr>
        <p:txBody>
          <a:bodyPr>
            <a:normAutofit/>
          </a:bodyPr>
          <a:lstStyle/>
          <a:p>
            <a:r>
              <a:rPr lang="en-IE" cap="none" dirty="0"/>
              <a:t>Sample Size Determination (SSD) Review</a:t>
            </a:r>
          </a:p>
        </p:txBody>
      </p:sp>
      <p:sp>
        <p:nvSpPr>
          <p:cNvPr id="3" name="Content Placeholder 2"/>
          <p:cNvSpPr>
            <a:spLocks noGrp="1"/>
          </p:cNvSpPr>
          <p:nvPr>
            <p:ph idx="1"/>
          </p:nvPr>
        </p:nvSpPr>
        <p:spPr>
          <a:xfrm>
            <a:off x="1549695" y="1885071"/>
            <a:ext cx="9092609" cy="4311148"/>
          </a:xfrm>
        </p:spPr>
        <p:txBody>
          <a:bodyPr>
            <a:noAutofit/>
          </a:bodyPr>
          <a:lstStyle/>
          <a:p>
            <a:pPr marL="0" indent="0">
              <a:buNone/>
            </a:pPr>
            <a:r>
              <a:rPr lang="en-IE" sz="3200" dirty="0"/>
              <a:t>SSD finds the appropriate sample size for your study</a:t>
            </a:r>
          </a:p>
          <a:p>
            <a:pPr marL="630936" lvl="1" indent="-457200"/>
            <a:r>
              <a:rPr lang="en-IE" sz="2800" dirty="0"/>
              <a:t>Common metrics are statistical power, interval width or cost </a:t>
            </a:r>
          </a:p>
          <a:p>
            <a:pPr marL="0" indent="0">
              <a:buNone/>
            </a:pPr>
            <a:r>
              <a:rPr lang="en-IE" sz="3200" dirty="0"/>
              <a:t>SSD seeks to balance ethical and practical issues</a:t>
            </a:r>
          </a:p>
          <a:p>
            <a:pPr marL="630936" lvl="1" indent="-457200"/>
            <a:r>
              <a:rPr lang="en-IE" sz="2800" dirty="0"/>
              <a:t>A standard design requirement for regulatory purposes</a:t>
            </a:r>
          </a:p>
          <a:p>
            <a:pPr marL="0" indent="0">
              <a:buNone/>
            </a:pPr>
            <a:r>
              <a:rPr lang="en-IE" sz="3200" dirty="0"/>
              <a:t>SSD is crucial to arrive at valid conclusions in a study</a:t>
            </a:r>
          </a:p>
          <a:p>
            <a:pPr marL="630936" lvl="1" indent="-457200"/>
            <a:r>
              <a:rPr lang="en-IE" sz="2800" dirty="0"/>
              <a:t>High incidence of non-replicable results, Type M/S errors</a:t>
            </a:r>
          </a:p>
          <a:p>
            <a:pPr marL="0" indent="0">
              <a:buNone/>
            </a:pPr>
            <a:r>
              <a:rPr lang="en-IE" sz="3200" dirty="0"/>
              <a:t>Yet many studies still have insufficient sample size</a:t>
            </a:r>
          </a:p>
          <a:p>
            <a:pPr marL="630936" lvl="1" indent="-457200"/>
            <a:r>
              <a:rPr lang="en-IE" sz="2800" dirty="0"/>
              <a:t>What solutions for innovative methods and uncertainty?</a:t>
            </a:r>
          </a:p>
        </p:txBody>
      </p:sp>
    </p:spTree>
    <p:extLst>
      <p:ext uri="{BB962C8B-B14F-4D97-AF65-F5344CB8AC3E}">
        <p14:creationId xmlns:p14="http://schemas.microsoft.com/office/powerpoint/2010/main" val="228901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381290" y="587709"/>
            <a:ext cx="5528339" cy="2071105"/>
          </a:xfrm>
          <a:prstGeom prst="rect">
            <a:avLst/>
          </a:prstGeom>
        </p:spPr>
      </p:pic>
      <p:pic>
        <p:nvPicPr>
          <p:cNvPr id="20" name="Picture 19"/>
          <p:cNvPicPr>
            <a:picLocks noChangeAspect="1"/>
          </p:cNvPicPr>
          <p:nvPr/>
        </p:nvPicPr>
        <p:blipFill>
          <a:blip r:embed="rId3"/>
          <a:stretch>
            <a:fillRect/>
          </a:stretch>
        </p:blipFill>
        <p:spPr>
          <a:xfrm>
            <a:off x="5623490" y="2613091"/>
            <a:ext cx="5043937" cy="1848160"/>
          </a:xfrm>
          <a:prstGeom prst="rect">
            <a:avLst/>
          </a:prstGeom>
        </p:spPr>
      </p:pic>
      <p:pic>
        <p:nvPicPr>
          <p:cNvPr id="21" name="Picture 20"/>
          <p:cNvPicPr>
            <a:picLocks noChangeAspect="1"/>
          </p:cNvPicPr>
          <p:nvPr/>
        </p:nvPicPr>
        <p:blipFill>
          <a:blip r:embed="rId4"/>
          <a:stretch>
            <a:fillRect/>
          </a:stretch>
        </p:blipFill>
        <p:spPr>
          <a:xfrm>
            <a:off x="5839800" y="4408700"/>
            <a:ext cx="4827627" cy="177120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91999" y="702126"/>
                <a:ext cx="4889447" cy="5682774"/>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eqArr>
                        <m:eqArrPr>
                          <m:ctrlPr>
                            <a:rPr kumimoji="0" lang="en-IE" sz="1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𝑧</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acc>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acc>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e>
                              </m:d>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e>
                              </m:rad>
                            </m:num>
                            <m:den>
                              <m:r>
                                <a:rPr kumimoji="0" lang="en-IE" sz="1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𝑠</m:t>
                              </m:r>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e>
                              </m:rad>
                            </m:den>
                          </m:f>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e>
                          </m:d>
                        </m:e>
                      </m:eqArr>
                    </m:oMath>
                  </m:oMathPara>
                </a14:m>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IE" sz="600" b="0" i="1" u="none" strike="noStrike" kern="1200" cap="none" spc="0" normalizeH="0" baseline="0" noProof="0" dirty="0">
                    <a:ln>
                      <a:noFill/>
                    </a:ln>
                    <a:solidFill>
                      <a:prstClr val="black"/>
                    </a:solidFill>
                    <a:effectLst/>
                    <a:uLnTx/>
                    <a:uFillTx/>
                    <a:latin typeface="Agency FB" panose="020B0503020202020204" pitchFamily="34" charset="0"/>
                    <a:ea typeface="Times New Roman" panose="02020603050405020304" pitchFamily="18" charset="0"/>
                    <a:cs typeface="Times New Roman" panose="02020603050405020304" pitchFamily="18" charset="0"/>
                  </a:rPr>
                  <a:t> </a:t>
                </a:r>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eqArr>
                        <m:eqArr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𝛿</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𝜇</m:t>
                                      </m:r>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𝜇</m:t>
                                      </m:r>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e>
                              </m:d>
                            </m:num>
                            <m:den>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𝜎</m:t>
                              </m:r>
                            </m:den>
                          </m:f>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e>
                          </m:d>
                        </m:e>
                      </m:eqArr>
                    </m:oMath>
                  </m:oMathPara>
                </a14:m>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IE" sz="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eqArr>
                        <m:eqArrPr>
                          <m:ctrlPr>
                            <a:rPr kumimoji="0" lang="en-IE" sz="1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𝑃𝑜𝑤𝑒𝑟</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𝛽</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𝑃</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𝑧</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&gt;</m:t>
                              </m:r>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𝑧</m:t>
                                  </m:r>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sub>
                              </m:sSub>
                            </m:e>
                            <m:e>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𝐻</m:t>
                                  </m:r>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e>
                          </m:d>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e>
                          </m:d>
                        </m:e>
                      </m:eqArr>
                    </m:oMath>
                  </m:oMathPara>
                </a14:m>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IE" sz="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eqArr>
                        <m:eqArr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𝑃</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𝑧</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f>
                                <m:f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𝛿</m:t>
                                  </m:r>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e>
                                  </m:rad>
                                </m:num>
                                <m:den>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e>
                                  </m:rad>
                                </m:den>
                              </m:f>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&gt;</m:t>
                              </m:r>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𝑧</m:t>
                                  </m:r>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sub>
                              </m:s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f>
                                <m:f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𝛿</m:t>
                                  </m:r>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e>
                                  </m:rad>
                                </m:num>
                                <m:den>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e>
                                  </m:rad>
                                </m:den>
                              </m:f>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𝐻</m:t>
                                  </m:r>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e>
                          </m:d>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e>
                          </m:d>
                        </m:e>
                      </m:eqArr>
                    </m:oMath>
                  </m:oMathPara>
                </a14:m>
                <a:endParaRPr kumimoji="0" lang="en-IE"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IE" sz="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eqArr>
                        <m:eqArr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𝑧</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f>
                                <m:f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𝛿</m:t>
                                  </m:r>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e>
                                  </m:rad>
                                </m:num>
                                <m:den>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e>
                                  </m:rad>
                                </m:den>
                              </m:f>
                            </m:e>
                          </m:d>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𝑁</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0,</m:t>
                              </m:r>
                              <m:r>
                                <a:rPr kumimoji="0" lang="en-IE" sz="1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e>
                          </m:d>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5</m:t>
                              </m:r>
                            </m:e>
                          </m:d>
                        </m:e>
                      </m:eqArr>
                    </m:oMath>
                  </m:oMathPara>
                </a14:m>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IE" sz="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eqArr>
                        <m:eqArr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𝛽</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 </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𝛷</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b>
                                <m:sSub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𝑧</m:t>
                                  </m:r>
                                </m:e>
                                <m: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1−</m:t>
                                  </m:r>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sub>
                              </m:sSub>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f>
                                <m:f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𝛿</m:t>
                                  </m:r>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e>
                                  </m:rad>
                                </m:num>
                                <m:den>
                                  <m:rad>
                                    <m:radPr>
                                      <m:degHide m:val="on"/>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radPr>
                                    <m:deg/>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e>
                                  </m:rad>
                                </m:den>
                              </m:f>
                            </m:e>
                          </m:d>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d>
                            <m:dPr>
                              <m:ctrlP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IE"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6</m:t>
                              </m:r>
                            </m:e>
                          </m:d>
                        </m:e>
                      </m:eqArr>
                    </m:oMath>
                  </m:oMathPara>
                </a14:m>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eqArr>
                        <m:eqArr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𝑧</m:t>
                              </m:r>
                            </m:e>
                            <m:sub>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𝛽</m:t>
                              </m:r>
                            </m:sub>
                          </m:sSub>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𝛿</m:t>
                              </m:r>
                              <m:rad>
                                <m:radPr>
                                  <m:degHide m:val="on"/>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e>
                              </m:rad>
                            </m:num>
                            <m:den>
                              <m:rad>
                                <m:radPr>
                                  <m:degHide m:val="on"/>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rad>
                            </m:den>
                          </m:f>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𝑧</m:t>
                              </m:r>
                            </m:e>
                            <m:sub>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𝛼</m:t>
                              </m:r>
                            </m:sub>
                          </m:sSub>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e>
                          </m:d>
                        </m:e>
                      </m:eqArr>
                    </m:oMath>
                  </m:oMathPara>
                </a14:m>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I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eqArr>
                        <m:eqArr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eqArrPr>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Sup>
                                <m:sSup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𝑧</m:t>
                                          </m:r>
                                        </m:e>
                                        <m:sub>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𝛽</m:t>
                                          </m:r>
                                        </m:sub>
                                      </m:sSub>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𝑧</m:t>
                                          </m:r>
                                        </m:e>
                                        <m:sub>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𝛼</m:t>
                                          </m:r>
                                        </m:sub>
                                      </m:sSub>
                                    </m:e>
                                  </m:d>
                                </m:e>
                                <m:sup>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𝛿</m:t>
                                  </m:r>
                                </m:e>
                                <m:sup>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IE"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e>
                          </m:d>
                        </m:e>
                      </m:eqArr>
                    </m:oMath>
                  </m:oMathPara>
                </a14:m>
                <a:endPar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1999" y="702126"/>
                <a:ext cx="4889447" cy="5682774"/>
              </a:xfrm>
              <a:prstGeom prst="rect">
                <a:avLst/>
              </a:prstGeom>
              <a:blipFill>
                <a:blip r:embed="rId6"/>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5514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64" y="357419"/>
            <a:ext cx="9720072" cy="1499616"/>
          </a:xfrm>
        </p:spPr>
        <p:txBody>
          <a:bodyPr/>
          <a:lstStyle/>
          <a:p>
            <a:r>
              <a:rPr lang="en-GB" dirty="0"/>
              <a:t>5 Essential Steps for Sample Size</a:t>
            </a:r>
          </a:p>
        </p:txBody>
      </p:sp>
      <p:graphicFrame>
        <p:nvGraphicFramePr>
          <p:cNvPr id="4" name="Table 3"/>
          <p:cNvGraphicFramePr>
            <a:graphicFrameLocks noGrp="1"/>
          </p:cNvGraphicFramePr>
          <p:nvPr>
            <p:extLst>
              <p:ext uri="{D42A27DB-BD31-4B8C-83A1-F6EECF244321}">
                <p14:modId xmlns:p14="http://schemas.microsoft.com/office/powerpoint/2010/main" val="1834173542"/>
              </p:ext>
            </p:extLst>
          </p:nvPr>
        </p:nvGraphicFramePr>
        <p:xfrm>
          <a:off x="713678" y="1798810"/>
          <a:ext cx="11180779" cy="3842160"/>
        </p:xfrm>
        <a:graphic>
          <a:graphicData uri="http://schemas.openxmlformats.org/drawingml/2006/table">
            <a:tbl>
              <a:tblPr firstRow="1" bandRow="1">
                <a:tableStyleId>{5C22544A-7EE6-4342-B048-85BDC9FD1C3A}</a:tableStyleId>
              </a:tblPr>
              <a:tblGrid>
                <a:gridCol w="367990">
                  <a:extLst>
                    <a:ext uri="{9D8B030D-6E8A-4147-A177-3AD203B41FA5}">
                      <a16:colId xmlns:a16="http://schemas.microsoft.com/office/drawing/2014/main" val="1741891819"/>
                    </a:ext>
                  </a:extLst>
                </a:gridCol>
                <a:gridCol w="3918504">
                  <a:extLst>
                    <a:ext uri="{9D8B030D-6E8A-4147-A177-3AD203B41FA5}">
                      <a16:colId xmlns:a16="http://schemas.microsoft.com/office/drawing/2014/main" val="949456877"/>
                    </a:ext>
                  </a:extLst>
                </a:gridCol>
                <a:gridCol w="208280">
                  <a:extLst>
                    <a:ext uri="{9D8B030D-6E8A-4147-A177-3AD203B41FA5}">
                      <a16:colId xmlns:a16="http://schemas.microsoft.com/office/drawing/2014/main" val="2411384543"/>
                    </a:ext>
                  </a:extLst>
                </a:gridCol>
                <a:gridCol w="6686005">
                  <a:extLst>
                    <a:ext uri="{9D8B030D-6E8A-4147-A177-3AD203B41FA5}">
                      <a16:colId xmlns:a16="http://schemas.microsoft.com/office/drawing/2014/main" val="2524161001"/>
                    </a:ext>
                  </a:extLst>
                </a:gridCol>
              </a:tblGrid>
              <a:tr h="768432">
                <a:tc>
                  <a:txBody>
                    <a:bodyPr/>
                    <a:lstStyle/>
                    <a:p>
                      <a:pPr>
                        <a:lnSpc>
                          <a:spcPct val="150000"/>
                        </a:lnSpc>
                      </a:pPr>
                      <a:r>
                        <a:rPr lang="en-GB" sz="3200" b="0" dirty="0">
                          <a:solidFill>
                            <a:srgbClr val="1CADE4"/>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3000" b="1" dirty="0">
                          <a:solidFill>
                            <a:schemeClr val="tx1">
                              <a:lumMod val="85000"/>
                              <a:lumOff val="15000"/>
                            </a:schemeClr>
                          </a:solidFill>
                          <a:latin typeface="Agency FB" panose="020B0503020202020204" pitchFamily="34" charset="0"/>
                        </a:rPr>
                        <a:t>Plan Study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endParaRPr lang="en-GB" sz="3200" b="0" dirty="0">
                        <a:solidFill>
                          <a:schemeClr val="tx1">
                            <a:lumMod val="85000"/>
                            <a:lumOff val="15000"/>
                          </a:schemeClr>
                        </a:solidFill>
                        <a:latin typeface="Agency FB" panose="020B05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en-IE" sz="2800" b="0" dirty="0">
                          <a:solidFill>
                            <a:schemeClr val="tx1">
                              <a:lumMod val="65000"/>
                              <a:lumOff val="35000"/>
                            </a:schemeClr>
                          </a:solidFill>
                          <a:latin typeface="Agency FB" panose="020B0503020202020204" pitchFamily="34" charset="0"/>
                        </a:rPr>
                        <a:t>Study question, primary outcome, statistical method</a:t>
                      </a:r>
                      <a:endParaRPr lang="en-GB" sz="2800" b="0" dirty="0">
                        <a:solidFill>
                          <a:schemeClr val="tx1">
                            <a:lumMod val="65000"/>
                            <a:lumOff val="35000"/>
                          </a:schemeClr>
                        </a:solidFill>
                        <a:latin typeface="Agency FB" panose="020B05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7705282"/>
                  </a:ext>
                </a:extLst>
              </a:tr>
              <a:tr h="768432">
                <a:tc>
                  <a:txBody>
                    <a:bodyPr/>
                    <a:lstStyle/>
                    <a:p>
                      <a:pPr>
                        <a:lnSpc>
                          <a:spcPct val="150000"/>
                        </a:lnSpc>
                      </a:pPr>
                      <a:r>
                        <a:rPr lang="en-GB" sz="3200" b="0" dirty="0">
                          <a:solidFill>
                            <a:srgbClr val="1CADE4"/>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3000" b="1" dirty="0">
                          <a:solidFill>
                            <a:schemeClr val="tx1">
                              <a:lumMod val="85000"/>
                              <a:lumOff val="15000"/>
                            </a:schemeClr>
                          </a:solidFill>
                          <a:latin typeface="Agency FB" panose="020B0503020202020204" pitchFamily="34" charset="0"/>
                        </a:rPr>
                        <a:t>Specify Parameters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endParaRPr lang="en-GB" sz="3200" b="0" dirty="0">
                        <a:solidFill>
                          <a:schemeClr val="tx1">
                            <a:lumMod val="85000"/>
                            <a:lumOff val="15000"/>
                          </a:schemeClr>
                        </a:solidFill>
                        <a:latin typeface="Agency FB" panose="020B05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en-IE" sz="2800" b="0" dirty="0">
                          <a:solidFill>
                            <a:schemeClr val="tx1">
                              <a:lumMod val="65000"/>
                              <a:lumOff val="35000"/>
                            </a:schemeClr>
                          </a:solidFill>
                          <a:latin typeface="Agency FB" panose="020B0503020202020204" pitchFamily="34" charset="0"/>
                        </a:rPr>
                        <a:t>Significance Level, Standard deviation, ICC, dispersion </a:t>
                      </a:r>
                      <a:endParaRPr lang="en-GB" sz="2800" b="0" dirty="0">
                        <a:solidFill>
                          <a:schemeClr val="tx1">
                            <a:lumMod val="65000"/>
                            <a:lumOff val="35000"/>
                          </a:schemeClr>
                        </a:solidFill>
                        <a:latin typeface="Agency FB" panose="020B05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400582"/>
                  </a:ext>
                </a:extLst>
              </a:tr>
              <a:tr h="768432">
                <a:tc>
                  <a:txBody>
                    <a:bodyPr/>
                    <a:lstStyle/>
                    <a:p>
                      <a:pPr>
                        <a:lnSpc>
                          <a:spcPct val="150000"/>
                        </a:lnSpc>
                      </a:pPr>
                      <a:r>
                        <a:rPr lang="en-GB" sz="3200" b="0" dirty="0">
                          <a:solidFill>
                            <a:srgbClr val="1CADE4"/>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3000" b="1" dirty="0">
                          <a:solidFill>
                            <a:schemeClr val="tx1">
                              <a:lumMod val="85000"/>
                              <a:lumOff val="15000"/>
                            </a:schemeClr>
                          </a:solidFill>
                          <a:latin typeface="Agency FB" panose="020B0503020202020204" pitchFamily="34" charset="0"/>
                        </a:rPr>
                        <a:t>Choose Effect Size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endParaRPr lang="en-GB" sz="3200" b="0" dirty="0">
                        <a:solidFill>
                          <a:schemeClr val="tx1">
                            <a:lumMod val="85000"/>
                            <a:lumOff val="15000"/>
                          </a:schemeClr>
                        </a:solidFill>
                        <a:latin typeface="Agency FB" panose="020B05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2800" b="0" dirty="0">
                          <a:solidFill>
                            <a:schemeClr val="tx1">
                              <a:lumMod val="65000"/>
                              <a:lumOff val="35000"/>
                            </a:schemeClr>
                          </a:solidFill>
                          <a:latin typeface="Agency FB" panose="020B0503020202020204" pitchFamily="34" charset="0"/>
                        </a:rPr>
                        <a:t>Expected/targeted difference, ratio or other effect size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1801372"/>
                  </a:ext>
                </a:extLst>
              </a:tr>
              <a:tr h="768432">
                <a:tc>
                  <a:txBody>
                    <a:bodyPr/>
                    <a:lstStyle/>
                    <a:p>
                      <a:pPr>
                        <a:lnSpc>
                          <a:spcPct val="150000"/>
                        </a:lnSpc>
                      </a:pPr>
                      <a:r>
                        <a:rPr lang="en-GB" sz="3200" b="0" dirty="0">
                          <a:solidFill>
                            <a:srgbClr val="1CADE4"/>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3000" b="1" dirty="0">
                          <a:solidFill>
                            <a:schemeClr val="tx1">
                              <a:lumMod val="85000"/>
                              <a:lumOff val="15000"/>
                            </a:schemeClr>
                          </a:solidFill>
                          <a:latin typeface="Agency FB" panose="020B0503020202020204" pitchFamily="34" charset="0"/>
                        </a:rPr>
                        <a:t>Compute Sample Size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endParaRPr lang="en-GB" sz="3200" b="0" dirty="0">
                        <a:solidFill>
                          <a:schemeClr val="tx1">
                            <a:lumMod val="85000"/>
                            <a:lumOff val="15000"/>
                          </a:schemeClr>
                        </a:solidFill>
                        <a:latin typeface="Agency FB" panose="020B05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en-IE" sz="2800" b="0" dirty="0">
                          <a:solidFill>
                            <a:schemeClr val="tx1">
                              <a:lumMod val="65000"/>
                              <a:lumOff val="35000"/>
                            </a:schemeClr>
                          </a:solidFill>
                          <a:latin typeface="Agency FB" panose="020B0503020202020204" pitchFamily="34" charset="0"/>
                        </a:rPr>
                        <a:t>Sample Size for specified metric such as power</a:t>
                      </a:r>
                      <a:endParaRPr lang="en-GB" sz="2800" b="0" dirty="0">
                        <a:solidFill>
                          <a:schemeClr val="tx1">
                            <a:lumMod val="65000"/>
                            <a:lumOff val="35000"/>
                          </a:schemeClr>
                        </a:solidFill>
                        <a:latin typeface="Agency FB" panose="020B05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0150347"/>
                  </a:ext>
                </a:extLst>
              </a:tr>
              <a:tr h="768432">
                <a:tc>
                  <a:txBody>
                    <a:bodyPr/>
                    <a:lstStyle/>
                    <a:p>
                      <a:pPr>
                        <a:lnSpc>
                          <a:spcPct val="150000"/>
                        </a:lnSpc>
                      </a:pPr>
                      <a:r>
                        <a:rPr lang="en-GB" sz="3200" b="0" dirty="0">
                          <a:solidFill>
                            <a:srgbClr val="1CADE4"/>
                          </a:solidFill>
                          <a:latin typeface="+mn-lt"/>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3000" b="1" dirty="0">
                          <a:solidFill>
                            <a:schemeClr val="tx1">
                              <a:lumMod val="85000"/>
                              <a:lumOff val="15000"/>
                            </a:schemeClr>
                          </a:solidFill>
                          <a:latin typeface="Agency FB" panose="020B0503020202020204" pitchFamily="34" charset="0"/>
                        </a:rPr>
                        <a:t>Explore Uncertainty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endParaRPr lang="en-GB" sz="3200" b="0" dirty="0">
                        <a:solidFill>
                          <a:schemeClr val="tx1">
                            <a:lumMod val="85000"/>
                            <a:lumOff val="15000"/>
                          </a:schemeClr>
                        </a:solidFill>
                        <a:latin typeface="Agency FB" panose="020B05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2800" b="0" dirty="0">
                          <a:solidFill>
                            <a:schemeClr val="tx1">
                              <a:lumMod val="65000"/>
                              <a:lumOff val="35000"/>
                            </a:schemeClr>
                          </a:solidFill>
                          <a:latin typeface="Agency FB" panose="020B0503020202020204" pitchFamily="34" charset="0"/>
                        </a:rPr>
                        <a:t>Sensitivity Analysis, Assurance, Alternative Designs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2994069"/>
                  </a:ext>
                </a:extLst>
              </a:tr>
            </a:tbl>
          </a:graphicData>
        </a:graphic>
      </p:graphicFrame>
      <p:grpSp>
        <p:nvGrpSpPr>
          <p:cNvPr id="19" name="Group 18"/>
          <p:cNvGrpSpPr/>
          <p:nvPr/>
        </p:nvGrpSpPr>
        <p:grpSpPr>
          <a:xfrm>
            <a:off x="4265878" y="1995938"/>
            <a:ext cx="421217" cy="3575479"/>
            <a:chOff x="4841383" y="1853238"/>
            <a:chExt cx="421217" cy="3473572"/>
          </a:xfrm>
        </p:grpSpPr>
        <p:pic>
          <p:nvPicPr>
            <p:cNvPr id="8" name="Picture 7"/>
            <p:cNvPicPr>
              <a:picLocks noChangeAspect="1"/>
            </p:cNvPicPr>
            <p:nvPr/>
          </p:nvPicPr>
          <p:blipFill>
            <a:blip r:embed="rId3"/>
            <a:stretch>
              <a:fillRect/>
            </a:stretch>
          </p:blipFill>
          <p:spPr>
            <a:xfrm>
              <a:off x="4841385" y="1853238"/>
              <a:ext cx="421215" cy="487722"/>
            </a:xfrm>
            <a:prstGeom prst="rect">
              <a:avLst/>
            </a:prstGeom>
          </p:spPr>
        </p:pic>
        <p:pic>
          <p:nvPicPr>
            <p:cNvPr id="9" name="Picture 8"/>
            <p:cNvPicPr>
              <a:picLocks noChangeAspect="1"/>
            </p:cNvPicPr>
            <p:nvPr/>
          </p:nvPicPr>
          <p:blipFill>
            <a:blip r:embed="rId3"/>
            <a:stretch>
              <a:fillRect/>
            </a:stretch>
          </p:blipFill>
          <p:spPr>
            <a:xfrm>
              <a:off x="4841385" y="2616880"/>
              <a:ext cx="421215" cy="487722"/>
            </a:xfrm>
            <a:prstGeom prst="rect">
              <a:avLst/>
            </a:prstGeom>
          </p:spPr>
        </p:pic>
        <p:pic>
          <p:nvPicPr>
            <p:cNvPr id="10" name="Picture 9"/>
            <p:cNvPicPr>
              <a:picLocks noChangeAspect="1"/>
            </p:cNvPicPr>
            <p:nvPr/>
          </p:nvPicPr>
          <p:blipFill>
            <a:blip r:embed="rId3"/>
            <a:stretch>
              <a:fillRect/>
            </a:stretch>
          </p:blipFill>
          <p:spPr>
            <a:xfrm>
              <a:off x="4841383" y="3334525"/>
              <a:ext cx="421215" cy="487722"/>
            </a:xfrm>
            <a:prstGeom prst="rect">
              <a:avLst/>
            </a:prstGeom>
          </p:spPr>
        </p:pic>
        <p:pic>
          <p:nvPicPr>
            <p:cNvPr id="11" name="Picture 10"/>
            <p:cNvPicPr>
              <a:picLocks noChangeAspect="1"/>
            </p:cNvPicPr>
            <p:nvPr/>
          </p:nvPicPr>
          <p:blipFill>
            <a:blip r:embed="rId3"/>
            <a:stretch>
              <a:fillRect/>
            </a:stretch>
          </p:blipFill>
          <p:spPr>
            <a:xfrm>
              <a:off x="4841384" y="4098840"/>
              <a:ext cx="421215" cy="487722"/>
            </a:xfrm>
            <a:prstGeom prst="rect">
              <a:avLst/>
            </a:prstGeom>
          </p:spPr>
        </p:pic>
        <p:pic>
          <p:nvPicPr>
            <p:cNvPr id="12" name="Picture 11"/>
            <p:cNvPicPr>
              <a:picLocks noChangeAspect="1"/>
            </p:cNvPicPr>
            <p:nvPr/>
          </p:nvPicPr>
          <p:blipFill>
            <a:blip r:embed="rId3"/>
            <a:stretch>
              <a:fillRect/>
            </a:stretch>
          </p:blipFill>
          <p:spPr>
            <a:xfrm>
              <a:off x="4841383" y="4839088"/>
              <a:ext cx="421215" cy="487722"/>
            </a:xfrm>
            <a:prstGeom prst="rect">
              <a:avLst/>
            </a:prstGeom>
          </p:spPr>
        </p:pic>
      </p:grpSp>
    </p:spTree>
    <p:extLst>
      <p:ext uri="{BB962C8B-B14F-4D97-AF65-F5344CB8AC3E}">
        <p14:creationId xmlns:p14="http://schemas.microsoft.com/office/powerpoint/2010/main" val="294329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37F2-4726-41CF-B820-FE0B4F7A0405}"/>
              </a:ext>
            </a:extLst>
          </p:cNvPr>
          <p:cNvSpPr>
            <a:spLocks noGrp="1"/>
          </p:cNvSpPr>
          <p:nvPr>
            <p:ph type="title"/>
          </p:nvPr>
        </p:nvSpPr>
        <p:spPr/>
        <p:txBody>
          <a:bodyPr/>
          <a:lstStyle/>
          <a:p>
            <a:r>
              <a:rPr lang="en-IE" dirty="0"/>
              <a:t>Overview &amp; Pitfalls at Planning Stage</a:t>
            </a:r>
          </a:p>
        </p:txBody>
      </p:sp>
      <p:sp>
        <p:nvSpPr>
          <p:cNvPr id="3" name="Content Placeholder 2">
            <a:extLst>
              <a:ext uri="{FF2B5EF4-FFF2-40B4-BE49-F238E27FC236}">
                <a16:creationId xmlns:a16="http://schemas.microsoft.com/office/drawing/2014/main" id="{287E7160-81B8-42B8-9555-84910A80B1EE}"/>
              </a:ext>
            </a:extLst>
          </p:cNvPr>
          <p:cNvSpPr>
            <a:spLocks noGrp="1"/>
          </p:cNvSpPr>
          <p:nvPr>
            <p:ph idx="1"/>
          </p:nvPr>
        </p:nvSpPr>
        <p:spPr>
          <a:xfrm>
            <a:off x="983673" y="1798810"/>
            <a:ext cx="5112327" cy="4510550"/>
          </a:xfrm>
        </p:spPr>
        <p:txBody>
          <a:bodyPr>
            <a:normAutofit fontScale="92500"/>
          </a:bodyPr>
          <a:lstStyle/>
          <a:p>
            <a:pPr>
              <a:buFont typeface="Arial" panose="020B0604020202020204" pitchFamily="34" charset="0"/>
              <a:buChar char="•"/>
            </a:pPr>
            <a:r>
              <a:rPr lang="en-IE" sz="2900" dirty="0"/>
              <a:t>Fail to prepare, prepare to fail – Design, Design, Design!</a:t>
            </a:r>
          </a:p>
          <a:p>
            <a:pPr lvl="1">
              <a:buFont typeface="Arial" panose="020B0604020202020204" pitchFamily="34" charset="0"/>
              <a:buChar char="•"/>
            </a:pPr>
            <a:r>
              <a:rPr lang="en-IE" sz="2600" dirty="0"/>
              <a:t>SSD is one part of design process </a:t>
            </a:r>
          </a:p>
          <a:p>
            <a:pPr lvl="1">
              <a:buFont typeface="Arial" panose="020B0604020202020204" pitchFamily="34" charset="0"/>
              <a:buChar char="•"/>
            </a:pPr>
            <a:r>
              <a:rPr lang="en-IE" sz="2600" dirty="0"/>
              <a:t>Hypotheses, endpoints, methods </a:t>
            </a:r>
          </a:p>
          <a:p>
            <a:pPr lvl="1">
              <a:buFont typeface="Arial" panose="020B0604020202020204" pitchFamily="34" charset="0"/>
              <a:buChar char="•"/>
            </a:pPr>
            <a:r>
              <a:rPr lang="en-IE" sz="2600" dirty="0"/>
              <a:t>To start can rely on “standard” method</a:t>
            </a:r>
          </a:p>
          <a:p>
            <a:pPr>
              <a:buFont typeface="Arial" panose="020B0604020202020204" pitchFamily="34" charset="0"/>
              <a:buChar char="•"/>
            </a:pPr>
            <a:r>
              <a:rPr lang="en-IE" sz="2900" dirty="0"/>
              <a:t>Consider choices effect on power</a:t>
            </a:r>
          </a:p>
          <a:p>
            <a:pPr lvl="1">
              <a:buFont typeface="Arial" panose="020B0604020202020204" pitchFamily="34" charset="0"/>
              <a:buChar char="•"/>
            </a:pPr>
            <a:r>
              <a:rPr lang="en-IE" sz="2600" dirty="0"/>
              <a:t>See “</a:t>
            </a:r>
            <a:r>
              <a:rPr lang="en-IE" sz="2600" dirty="0" err="1"/>
              <a:t>dichotomania</a:t>
            </a:r>
            <a:r>
              <a:rPr lang="en-IE" sz="2600" dirty="0"/>
              <a:t>”, different methods strengths/weaknesses</a:t>
            </a:r>
          </a:p>
          <a:p>
            <a:pPr lvl="1">
              <a:buFont typeface="Arial" panose="020B0604020202020204" pitchFamily="34" charset="0"/>
              <a:buChar char="•"/>
            </a:pPr>
            <a:r>
              <a:rPr lang="en-IE" sz="2600" dirty="0"/>
              <a:t>Power can also highlight poor choices!</a:t>
            </a:r>
          </a:p>
          <a:p>
            <a:pPr>
              <a:buFont typeface="Arial" panose="020B0604020202020204" pitchFamily="34" charset="0"/>
              <a:buChar char="•"/>
            </a:pPr>
            <a:r>
              <a:rPr lang="en-IE" sz="2900" dirty="0"/>
              <a:t>Takeaway: Design first, N later</a:t>
            </a:r>
          </a:p>
          <a:p>
            <a:pPr>
              <a:buFont typeface="Arial" panose="020B0604020202020204" pitchFamily="34" charset="0"/>
              <a:buChar char="•"/>
            </a:pPr>
            <a:endParaRPr lang="en-IE" sz="3200" dirty="0"/>
          </a:p>
        </p:txBody>
      </p:sp>
      <p:pic>
        <p:nvPicPr>
          <p:cNvPr id="4" name="Picture 3">
            <a:extLst>
              <a:ext uri="{FF2B5EF4-FFF2-40B4-BE49-F238E27FC236}">
                <a16:creationId xmlns:a16="http://schemas.microsoft.com/office/drawing/2014/main" id="{A4FEE24C-6019-4DFD-9B15-A27C51892DD5}"/>
              </a:ext>
            </a:extLst>
          </p:cNvPr>
          <p:cNvPicPr>
            <a:picLocks noChangeAspect="1"/>
          </p:cNvPicPr>
          <p:nvPr/>
        </p:nvPicPr>
        <p:blipFill>
          <a:blip r:embed="rId2"/>
          <a:stretch>
            <a:fillRect/>
          </a:stretch>
        </p:blipFill>
        <p:spPr>
          <a:xfrm>
            <a:off x="6388676" y="2161310"/>
            <a:ext cx="5168021" cy="3258100"/>
          </a:xfrm>
          <a:prstGeom prst="rect">
            <a:avLst/>
          </a:prstGeom>
        </p:spPr>
      </p:pic>
      <p:sp>
        <p:nvSpPr>
          <p:cNvPr id="5" name="TextBox 4">
            <a:extLst>
              <a:ext uri="{FF2B5EF4-FFF2-40B4-BE49-F238E27FC236}">
                <a16:creationId xmlns:a16="http://schemas.microsoft.com/office/drawing/2014/main" id="{D77C32D4-8A38-498F-8ABE-9BC7B5B91CA1}"/>
              </a:ext>
            </a:extLst>
          </p:cNvPr>
          <p:cNvSpPr txBox="1"/>
          <p:nvPr/>
        </p:nvSpPr>
        <p:spPr>
          <a:xfrm>
            <a:off x="8718246" y="5234744"/>
            <a:ext cx="3131127" cy="369332"/>
          </a:xfrm>
          <a:prstGeom prst="rect">
            <a:avLst/>
          </a:prstGeom>
          <a:noFill/>
        </p:spPr>
        <p:txBody>
          <a:bodyPr wrap="square" rtlCol="0">
            <a:spAutoFit/>
          </a:bodyPr>
          <a:lstStyle/>
          <a:p>
            <a:r>
              <a:rPr lang="en-IE" dirty="0"/>
              <a:t>Source: S. </a:t>
            </a:r>
            <a:r>
              <a:rPr lang="en-IE" dirty="0" err="1"/>
              <a:t>Senn</a:t>
            </a:r>
            <a:r>
              <a:rPr lang="en-IE" dirty="0"/>
              <a:t> (2005)</a:t>
            </a:r>
          </a:p>
        </p:txBody>
      </p:sp>
    </p:spTree>
    <p:extLst>
      <p:ext uri="{BB962C8B-B14F-4D97-AF65-F5344CB8AC3E}">
        <p14:creationId xmlns:p14="http://schemas.microsoft.com/office/powerpoint/2010/main" val="100986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37F2-4726-41CF-B820-FE0B4F7A0405}"/>
              </a:ext>
            </a:extLst>
          </p:cNvPr>
          <p:cNvSpPr>
            <a:spLocks noGrp="1"/>
          </p:cNvSpPr>
          <p:nvPr>
            <p:ph type="title"/>
          </p:nvPr>
        </p:nvSpPr>
        <p:spPr/>
        <p:txBody>
          <a:bodyPr/>
          <a:lstStyle/>
          <a:p>
            <a:r>
              <a:rPr lang="en-IE" dirty="0"/>
              <a:t>Overview &amp; Pitfalls at Specify Stage</a:t>
            </a:r>
          </a:p>
        </p:txBody>
      </p:sp>
      <p:sp>
        <p:nvSpPr>
          <p:cNvPr id="3" name="Content Placeholder 2">
            <a:extLst>
              <a:ext uri="{FF2B5EF4-FFF2-40B4-BE49-F238E27FC236}">
                <a16:creationId xmlns:a16="http://schemas.microsoft.com/office/drawing/2014/main" id="{287E7160-81B8-42B8-9555-84910A80B1EE}"/>
              </a:ext>
            </a:extLst>
          </p:cNvPr>
          <p:cNvSpPr>
            <a:spLocks noGrp="1"/>
          </p:cNvSpPr>
          <p:nvPr>
            <p:ph idx="1"/>
          </p:nvPr>
        </p:nvSpPr>
        <p:spPr>
          <a:xfrm>
            <a:off x="845127" y="1676399"/>
            <a:ext cx="5250873" cy="4331189"/>
          </a:xfrm>
        </p:spPr>
        <p:txBody>
          <a:bodyPr>
            <a:noAutofit/>
          </a:bodyPr>
          <a:lstStyle/>
          <a:p>
            <a:pPr>
              <a:buFont typeface="Arial" panose="020B0604020202020204" pitchFamily="34" charset="0"/>
              <a:buChar char="•"/>
            </a:pPr>
            <a:r>
              <a:rPr lang="en-IE" sz="2700" dirty="0"/>
              <a:t>SSD occurs before trial so uncertainty is intrinsic challenge</a:t>
            </a:r>
          </a:p>
          <a:p>
            <a:pPr>
              <a:buFont typeface="Arial" panose="020B0604020202020204" pitchFamily="34" charset="0"/>
              <a:buChar char="•"/>
            </a:pPr>
            <a:r>
              <a:rPr lang="en-IE" sz="2700" dirty="0"/>
              <a:t>Will specify multiple parameters </a:t>
            </a:r>
          </a:p>
          <a:p>
            <a:pPr lvl="1">
              <a:buFont typeface="Arial" panose="020B0604020202020204" pitchFamily="34" charset="0"/>
              <a:buChar char="•"/>
            </a:pPr>
            <a:r>
              <a:rPr lang="en-IE" sz="2400" dirty="0"/>
              <a:t>Some Fixed (</a:t>
            </a:r>
            <a:r>
              <a:rPr lang="el-GR" sz="2400" dirty="0">
                <a:latin typeface="Calibri" panose="020F0502020204030204" pitchFamily="34" charset="0"/>
              </a:rPr>
              <a:t>α</a:t>
            </a:r>
            <a:r>
              <a:rPr lang="en-IE" sz="2400" dirty="0">
                <a:latin typeface="Calibri" panose="020F0502020204030204" pitchFamily="34" charset="0"/>
              </a:rPr>
              <a:t>), some unknown (</a:t>
            </a:r>
            <a:r>
              <a:rPr lang="el-GR" sz="2400" dirty="0">
                <a:latin typeface="Calibri" panose="020F0502020204030204" pitchFamily="34" charset="0"/>
              </a:rPr>
              <a:t>σ</a:t>
            </a:r>
            <a:r>
              <a:rPr lang="en-IE" sz="2400" dirty="0">
                <a:latin typeface="Calibri" panose="020F0502020204030204" pitchFamily="34" charset="0"/>
              </a:rPr>
              <a:t>)</a:t>
            </a:r>
            <a:endParaRPr lang="en-IE" sz="2400" dirty="0"/>
          </a:p>
          <a:p>
            <a:pPr lvl="1">
              <a:buFont typeface="Arial" panose="020B0604020202020204" pitchFamily="34" charset="0"/>
              <a:buChar char="•"/>
            </a:pPr>
            <a:r>
              <a:rPr lang="en-IE" sz="2400" dirty="0"/>
              <a:t>More Parameters, More Assumptions</a:t>
            </a:r>
          </a:p>
          <a:p>
            <a:pPr>
              <a:buFont typeface="Arial" panose="020B0604020202020204" pitchFamily="34" charset="0"/>
              <a:buChar char="•"/>
            </a:pPr>
            <a:r>
              <a:rPr lang="en-IE" sz="2700" dirty="0"/>
              <a:t>Justify, if possible, your estimates</a:t>
            </a:r>
          </a:p>
          <a:p>
            <a:pPr lvl="1">
              <a:buFont typeface="Arial" panose="020B0604020202020204" pitchFamily="34" charset="0"/>
              <a:buChar char="•"/>
            </a:pPr>
            <a:r>
              <a:rPr lang="en-IE" sz="2400" dirty="0"/>
              <a:t>Pilot study, previous data, other studies, elicitation, guesswork etc.</a:t>
            </a:r>
          </a:p>
          <a:p>
            <a:pPr lvl="1">
              <a:buFont typeface="Arial" panose="020B0604020202020204" pitchFamily="34" charset="0"/>
              <a:buChar char="•"/>
            </a:pPr>
            <a:r>
              <a:rPr lang="en-IE" sz="2400" dirty="0"/>
              <a:t>Consistency = less problems</a:t>
            </a:r>
          </a:p>
          <a:p>
            <a:pPr>
              <a:buFont typeface="Arial" panose="020B0604020202020204" pitchFamily="34" charset="0"/>
              <a:buChar char="•"/>
            </a:pPr>
            <a:r>
              <a:rPr lang="en-IE" sz="2700" dirty="0"/>
              <a:t>Takeaway: More evidence = better</a:t>
            </a:r>
          </a:p>
        </p:txBody>
      </p:sp>
      <p:pic>
        <p:nvPicPr>
          <p:cNvPr id="5" name="Picture 4">
            <a:extLst>
              <a:ext uri="{FF2B5EF4-FFF2-40B4-BE49-F238E27FC236}">
                <a16:creationId xmlns:a16="http://schemas.microsoft.com/office/drawing/2014/main" id="{C5EC9817-3D11-46BE-A390-52EA32424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518" y="1840375"/>
            <a:ext cx="4801007" cy="3823879"/>
          </a:xfrm>
          <a:prstGeom prst="rect">
            <a:avLst/>
          </a:prstGeom>
        </p:spPr>
      </p:pic>
    </p:spTree>
    <p:extLst>
      <p:ext uri="{BB962C8B-B14F-4D97-AF65-F5344CB8AC3E}">
        <p14:creationId xmlns:p14="http://schemas.microsoft.com/office/powerpoint/2010/main" val="103286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37F2-4726-41CF-B820-FE0B4F7A0405}"/>
              </a:ext>
            </a:extLst>
          </p:cNvPr>
          <p:cNvSpPr>
            <a:spLocks noGrp="1"/>
          </p:cNvSpPr>
          <p:nvPr>
            <p:ph type="title"/>
          </p:nvPr>
        </p:nvSpPr>
        <p:spPr>
          <a:xfrm>
            <a:off x="1338453" y="299194"/>
            <a:ext cx="9720072" cy="1499616"/>
          </a:xfrm>
        </p:spPr>
        <p:txBody>
          <a:bodyPr/>
          <a:lstStyle/>
          <a:p>
            <a:r>
              <a:rPr lang="en-IE" dirty="0"/>
              <a:t>Overview &amp; Pitfalls with Effect Size </a:t>
            </a:r>
          </a:p>
        </p:txBody>
      </p:sp>
      <p:sp>
        <p:nvSpPr>
          <p:cNvPr id="3" name="Content Placeholder 2">
            <a:extLst>
              <a:ext uri="{FF2B5EF4-FFF2-40B4-BE49-F238E27FC236}">
                <a16:creationId xmlns:a16="http://schemas.microsoft.com/office/drawing/2014/main" id="{287E7160-81B8-42B8-9555-84910A80B1EE}"/>
              </a:ext>
            </a:extLst>
          </p:cNvPr>
          <p:cNvSpPr>
            <a:spLocks noGrp="1"/>
          </p:cNvSpPr>
          <p:nvPr>
            <p:ph idx="1"/>
          </p:nvPr>
        </p:nvSpPr>
        <p:spPr>
          <a:xfrm>
            <a:off x="1133475" y="1798810"/>
            <a:ext cx="4962525" cy="4510550"/>
          </a:xfrm>
        </p:spPr>
        <p:txBody>
          <a:bodyPr>
            <a:noAutofit/>
          </a:bodyPr>
          <a:lstStyle/>
          <a:p>
            <a:pPr>
              <a:buFont typeface="Arial" panose="020B0604020202020204" pitchFamily="34" charset="0"/>
              <a:buChar char="•"/>
            </a:pPr>
            <a:r>
              <a:rPr lang="en-IE" sz="2700" dirty="0"/>
              <a:t>Differing opinions on meaning</a:t>
            </a:r>
          </a:p>
          <a:p>
            <a:pPr lvl="1">
              <a:buFont typeface="Arial" panose="020B0604020202020204" pitchFamily="34" charset="0"/>
              <a:buChar char="•"/>
            </a:pPr>
            <a:r>
              <a:rPr lang="en-IE" sz="2400" dirty="0"/>
              <a:t>Expected, clinical sig., standardised</a:t>
            </a:r>
          </a:p>
          <a:p>
            <a:pPr lvl="1">
              <a:buFont typeface="Arial" panose="020B0604020202020204" pitchFamily="34" charset="0"/>
              <a:buChar char="•"/>
            </a:pPr>
            <a:r>
              <a:rPr lang="en-IE" sz="2400" dirty="0"/>
              <a:t>“Minimum value worth detecting”</a:t>
            </a:r>
          </a:p>
          <a:p>
            <a:pPr>
              <a:buFont typeface="Arial" panose="020B0604020202020204" pitchFamily="34" charset="0"/>
              <a:buChar char="•"/>
            </a:pPr>
            <a:r>
              <a:rPr lang="en-IE" sz="2700" dirty="0"/>
              <a:t># of approaches to find value </a:t>
            </a:r>
          </a:p>
          <a:p>
            <a:pPr lvl="1">
              <a:buFont typeface="Arial" panose="020B0604020202020204" pitchFamily="34" charset="0"/>
              <a:buChar char="•"/>
            </a:pPr>
            <a:r>
              <a:rPr lang="en-IE" sz="2400" dirty="0"/>
              <a:t>Mix and match sources/methods</a:t>
            </a:r>
          </a:p>
          <a:p>
            <a:pPr lvl="1">
              <a:buFont typeface="Arial" panose="020B0604020202020204" pitchFamily="34" charset="0"/>
              <a:buChar char="•"/>
            </a:pPr>
            <a:r>
              <a:rPr lang="en-IE" sz="2400" dirty="0"/>
              <a:t>Approach and meaning linked</a:t>
            </a:r>
          </a:p>
          <a:p>
            <a:pPr lvl="1">
              <a:buFont typeface="Arial" panose="020B0604020202020204" pitchFamily="34" charset="0"/>
              <a:buChar char="•"/>
            </a:pPr>
            <a:r>
              <a:rPr lang="en-IE" sz="2400" dirty="0"/>
              <a:t>Do not reverse justify from N!</a:t>
            </a:r>
          </a:p>
          <a:p>
            <a:pPr>
              <a:buFont typeface="Arial" panose="020B0604020202020204" pitchFamily="34" charset="0"/>
              <a:buChar char="•"/>
            </a:pPr>
            <a:r>
              <a:rPr lang="en-IE" sz="2700" dirty="0"/>
              <a:t>Also parameterisation options </a:t>
            </a:r>
          </a:p>
          <a:p>
            <a:pPr>
              <a:buFont typeface="Arial" panose="020B0604020202020204" pitchFamily="34" charset="0"/>
              <a:buChar char="•"/>
            </a:pPr>
            <a:r>
              <a:rPr lang="en-IE" sz="2700" dirty="0"/>
              <a:t>Takeaway: Think about your ES and set appropriately</a:t>
            </a:r>
          </a:p>
        </p:txBody>
      </p:sp>
      <p:pic>
        <p:nvPicPr>
          <p:cNvPr id="6" name="Picture 5">
            <a:extLst>
              <a:ext uri="{FF2B5EF4-FFF2-40B4-BE49-F238E27FC236}">
                <a16:creationId xmlns:a16="http://schemas.microsoft.com/office/drawing/2014/main" id="{18067FA9-398C-4729-B060-5288CB8C3BC6}"/>
              </a:ext>
            </a:extLst>
          </p:cNvPr>
          <p:cNvPicPr>
            <a:picLocks noChangeAspect="1"/>
          </p:cNvPicPr>
          <p:nvPr/>
        </p:nvPicPr>
        <p:blipFill>
          <a:blip r:embed="rId2"/>
          <a:stretch>
            <a:fillRect/>
          </a:stretch>
        </p:blipFill>
        <p:spPr>
          <a:xfrm>
            <a:off x="6665856" y="3962742"/>
            <a:ext cx="3074549" cy="2346618"/>
          </a:xfrm>
          <a:prstGeom prst="rect">
            <a:avLst/>
          </a:prstGeom>
        </p:spPr>
      </p:pic>
      <p:pic>
        <p:nvPicPr>
          <p:cNvPr id="7" name="Picture 6">
            <a:extLst>
              <a:ext uri="{FF2B5EF4-FFF2-40B4-BE49-F238E27FC236}">
                <a16:creationId xmlns:a16="http://schemas.microsoft.com/office/drawing/2014/main" id="{BEC89780-50D3-498C-82CB-C5C94DB26F37}"/>
              </a:ext>
            </a:extLst>
          </p:cNvPr>
          <p:cNvPicPr>
            <a:picLocks noChangeAspect="1"/>
          </p:cNvPicPr>
          <p:nvPr/>
        </p:nvPicPr>
        <p:blipFill>
          <a:blip r:embed="rId3"/>
          <a:stretch>
            <a:fillRect/>
          </a:stretch>
        </p:blipFill>
        <p:spPr>
          <a:xfrm>
            <a:off x="6665856" y="1645549"/>
            <a:ext cx="3022444" cy="2346618"/>
          </a:xfrm>
          <a:prstGeom prst="rect">
            <a:avLst/>
          </a:prstGeom>
        </p:spPr>
      </p:pic>
      <p:sp>
        <p:nvSpPr>
          <p:cNvPr id="8" name="TextBox 7">
            <a:extLst>
              <a:ext uri="{FF2B5EF4-FFF2-40B4-BE49-F238E27FC236}">
                <a16:creationId xmlns:a16="http://schemas.microsoft.com/office/drawing/2014/main" id="{C0923FDD-63C0-489C-8E78-8EC370DDC7FE}"/>
              </a:ext>
            </a:extLst>
          </p:cNvPr>
          <p:cNvSpPr txBox="1"/>
          <p:nvPr/>
        </p:nvSpPr>
        <p:spPr>
          <a:xfrm>
            <a:off x="9927771" y="3669001"/>
            <a:ext cx="1930400" cy="646331"/>
          </a:xfrm>
          <a:prstGeom prst="rect">
            <a:avLst/>
          </a:prstGeom>
          <a:noFill/>
        </p:spPr>
        <p:txBody>
          <a:bodyPr wrap="square" rtlCol="0">
            <a:spAutoFit/>
          </a:bodyPr>
          <a:lstStyle/>
          <a:p>
            <a:r>
              <a:rPr lang="en-IE" dirty="0"/>
              <a:t>Source: S. </a:t>
            </a:r>
            <a:r>
              <a:rPr lang="en-IE" dirty="0" err="1"/>
              <a:t>Julious</a:t>
            </a:r>
            <a:r>
              <a:rPr lang="en-IE" dirty="0"/>
              <a:t> (2017)</a:t>
            </a:r>
          </a:p>
        </p:txBody>
      </p:sp>
    </p:spTree>
    <p:extLst>
      <p:ext uri="{BB962C8B-B14F-4D97-AF65-F5344CB8AC3E}">
        <p14:creationId xmlns:p14="http://schemas.microsoft.com/office/powerpoint/2010/main" val="188483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37F2-4726-41CF-B820-FE0B4F7A0405}"/>
              </a:ext>
            </a:extLst>
          </p:cNvPr>
          <p:cNvSpPr>
            <a:spLocks noGrp="1"/>
          </p:cNvSpPr>
          <p:nvPr>
            <p:ph type="title"/>
          </p:nvPr>
        </p:nvSpPr>
        <p:spPr/>
        <p:txBody>
          <a:bodyPr/>
          <a:lstStyle/>
          <a:p>
            <a:r>
              <a:rPr lang="en-IE" dirty="0"/>
              <a:t>Overview &amp; Pitfalls with Sample Size/Power</a:t>
            </a:r>
          </a:p>
        </p:txBody>
      </p:sp>
      <p:sp>
        <p:nvSpPr>
          <p:cNvPr id="3" name="Content Placeholder 2">
            <a:extLst>
              <a:ext uri="{FF2B5EF4-FFF2-40B4-BE49-F238E27FC236}">
                <a16:creationId xmlns:a16="http://schemas.microsoft.com/office/drawing/2014/main" id="{287E7160-81B8-42B8-9555-84910A80B1EE}"/>
              </a:ext>
            </a:extLst>
          </p:cNvPr>
          <p:cNvSpPr>
            <a:spLocks noGrp="1"/>
          </p:cNvSpPr>
          <p:nvPr>
            <p:ph idx="1"/>
          </p:nvPr>
        </p:nvSpPr>
        <p:spPr>
          <a:xfrm>
            <a:off x="1338453" y="1798810"/>
            <a:ext cx="4757547" cy="4510550"/>
          </a:xfrm>
        </p:spPr>
        <p:txBody>
          <a:bodyPr>
            <a:normAutofit lnSpcReduction="10000"/>
          </a:bodyPr>
          <a:lstStyle/>
          <a:p>
            <a:pPr>
              <a:buFont typeface="Arial" panose="020B0604020202020204" pitchFamily="34" charset="0"/>
              <a:buChar char="•"/>
            </a:pPr>
            <a:r>
              <a:rPr lang="en-IE" sz="2700" dirty="0"/>
              <a:t>80/90% Power standard</a:t>
            </a:r>
          </a:p>
          <a:p>
            <a:pPr lvl="1">
              <a:buFont typeface="Arial" panose="020B0604020202020204" pitchFamily="34" charset="0"/>
              <a:buChar char="•"/>
            </a:pPr>
            <a:r>
              <a:rPr lang="en-IE" sz="2400" dirty="0"/>
              <a:t>90% gives “optimism” adjustment</a:t>
            </a:r>
          </a:p>
          <a:p>
            <a:pPr lvl="1">
              <a:buFont typeface="Arial" panose="020B0604020202020204" pitchFamily="34" charset="0"/>
              <a:buChar char="•"/>
            </a:pPr>
            <a:r>
              <a:rPr lang="en-IE" sz="2400" dirty="0"/>
              <a:t>90% = implicit 2-study adjustment</a:t>
            </a:r>
          </a:p>
          <a:p>
            <a:pPr>
              <a:buFont typeface="Arial" panose="020B0604020202020204" pitchFamily="34" charset="0"/>
              <a:buChar char="•"/>
            </a:pPr>
            <a:r>
              <a:rPr lang="en-IE" sz="2700" dirty="0"/>
              <a:t>Some Sample size adjustments</a:t>
            </a:r>
          </a:p>
          <a:p>
            <a:pPr lvl="1">
              <a:buFont typeface="Arial" panose="020B0604020202020204" pitchFamily="34" charset="0"/>
              <a:buChar char="•"/>
            </a:pPr>
            <a:r>
              <a:rPr lang="en-IE" sz="2400" b="1" dirty="0"/>
              <a:t>Dropout</a:t>
            </a:r>
            <a:r>
              <a:rPr lang="en-IE" sz="2400" dirty="0"/>
              <a:t>, Unequal, CRT choices</a:t>
            </a:r>
          </a:p>
          <a:p>
            <a:pPr lvl="1">
              <a:buFont typeface="Arial" panose="020B0604020202020204" pitchFamily="34" charset="0"/>
              <a:buChar char="•"/>
            </a:pPr>
            <a:r>
              <a:rPr lang="en-IE" sz="2400" dirty="0"/>
              <a:t>Easier: N(D) = N/(1-P(Dropout))</a:t>
            </a:r>
          </a:p>
          <a:p>
            <a:pPr lvl="1">
              <a:buFont typeface="Arial" panose="020B0604020202020204" pitchFamily="34" charset="0"/>
              <a:buChar char="•"/>
            </a:pPr>
            <a:r>
              <a:rPr lang="en-IE" sz="2400" dirty="0"/>
              <a:t>Harder: Survival, Simulation, MNAR</a:t>
            </a:r>
          </a:p>
          <a:p>
            <a:pPr>
              <a:buFont typeface="Arial" panose="020B0604020202020204" pitchFamily="34" charset="0"/>
              <a:buChar char="•"/>
            </a:pPr>
            <a:r>
              <a:rPr lang="en-IE" sz="2700" dirty="0"/>
              <a:t>For fixed sample size, more thought in planning needed</a:t>
            </a:r>
          </a:p>
          <a:p>
            <a:pPr>
              <a:buFont typeface="Arial" panose="020B0604020202020204" pitchFamily="34" charset="0"/>
              <a:buChar char="•"/>
            </a:pPr>
            <a:r>
              <a:rPr lang="en-IE" sz="2700" dirty="0"/>
              <a:t>Takeaway: Be aware of biases and potential adjustments</a:t>
            </a:r>
          </a:p>
          <a:p>
            <a:pPr lvl="1">
              <a:buFont typeface="Arial" panose="020B0604020202020204" pitchFamily="34" charset="0"/>
              <a:buChar char="•"/>
            </a:pPr>
            <a:endParaRPr lang="en-IE" sz="2400" dirty="0"/>
          </a:p>
        </p:txBody>
      </p:sp>
      <p:pic>
        <p:nvPicPr>
          <p:cNvPr id="5" name="Picture 4">
            <a:extLst>
              <a:ext uri="{FF2B5EF4-FFF2-40B4-BE49-F238E27FC236}">
                <a16:creationId xmlns:a16="http://schemas.microsoft.com/office/drawing/2014/main" id="{49063466-1F84-4E65-90E1-FA5A281CD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489" y="1798810"/>
            <a:ext cx="5022685" cy="3992391"/>
          </a:xfrm>
          <a:prstGeom prst="rect">
            <a:avLst/>
          </a:prstGeom>
        </p:spPr>
      </p:pic>
    </p:spTree>
    <p:extLst>
      <p:ext uri="{BB962C8B-B14F-4D97-AF65-F5344CB8AC3E}">
        <p14:creationId xmlns:p14="http://schemas.microsoft.com/office/powerpoint/2010/main" val="4036069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682</Words>
  <PresentationFormat>Widescreen</PresentationFormat>
  <Paragraphs>107</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Agency FB</vt:lpstr>
      <vt:lpstr>Arial</vt:lpstr>
      <vt:lpstr>Calibri</vt:lpstr>
      <vt:lpstr>Cambria Math</vt:lpstr>
      <vt:lpstr>Times New Roman</vt:lpstr>
      <vt:lpstr>Tw Cen MT</vt:lpstr>
      <vt:lpstr>Tw Cen MT Condensed</vt:lpstr>
      <vt:lpstr>Wingdings 3</vt:lpstr>
      <vt:lpstr>2_Integral</vt:lpstr>
      <vt:lpstr>PowerPoint Presentation</vt:lpstr>
      <vt:lpstr>Module I</vt:lpstr>
      <vt:lpstr>Sample Size Determination (SSD) Review</vt:lpstr>
      <vt:lpstr>PowerPoint Presentation</vt:lpstr>
      <vt:lpstr>5 Essential Steps for Sample Size</vt:lpstr>
      <vt:lpstr>Overview &amp; Pitfalls at Planning Stage</vt:lpstr>
      <vt:lpstr>Overview &amp; Pitfalls at Specify Stage</vt:lpstr>
      <vt:lpstr>Overview &amp; Pitfalls with Effect Size </vt:lpstr>
      <vt:lpstr>Overview &amp; Pitfalls with Sample Size/Power</vt:lpstr>
      <vt:lpstr>Overview &amp; Pitfalls at Exploration Stage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2016-08-25T14:00:26Z</cp:lastPrinted>
  <dcterms:created xsi:type="dcterms:W3CDTF">2016-07-09T09:38:38Z</dcterms:created>
  <dcterms:modified xsi:type="dcterms:W3CDTF">2018-10-24T16:11:05Z</dcterms:modified>
</cp:coreProperties>
</file>