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8"/>
  </p:notesMasterIdLst>
  <p:handoutMasterIdLst>
    <p:handoutMasterId r:id="rId9"/>
  </p:handoutMasterIdLst>
  <p:sldIdLst>
    <p:sldId id="370" r:id="rId2"/>
    <p:sldId id="378" r:id="rId3"/>
    <p:sldId id="412" r:id="rId4"/>
    <p:sldId id="413" r:id="rId5"/>
    <p:sldId id="431" r:id="rId6"/>
    <p:sldId id="432" r:id="rId7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75C0B4"/>
    <a:srgbClr val="71CBD6"/>
    <a:srgbClr val="67A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7" autoAdjust="0"/>
    <p:restoredTop sz="96242" autoAdjust="0"/>
  </p:normalViewPr>
  <p:slideViewPr>
    <p:cSldViewPr snapToGrid="0">
      <p:cViewPr varScale="1">
        <p:scale>
          <a:sx n="96" d="100"/>
          <a:sy n="96" d="100"/>
        </p:scale>
        <p:origin x="90" y="300"/>
      </p:cViewPr>
      <p:guideLst>
        <p:guide orient="horz" pos="3249"/>
        <p:guide pos="3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E250-D276-497A-9F07-4905F809DE26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2ADAE-2FF0-40B3-BDE7-75A314140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1DCC6-C72B-49C6-B645-1841276323FF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C105-A9A4-43A2-AD8C-C3B057DA5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53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3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6" y="0"/>
            <a:ext cx="657225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719FAB-749E-4CE6-BCE0-A00AF54A68D4}"/>
              </a:ext>
            </a:extLst>
          </p:cNvPr>
          <p:cNvSpPr/>
          <p:nvPr userDrawn="1"/>
        </p:nvSpPr>
        <p:spPr>
          <a:xfrm>
            <a:off x="2508287" y="0"/>
            <a:ext cx="75347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54365" y="6470704"/>
            <a:ext cx="2154143" cy="274320"/>
          </a:xfrm>
        </p:spPr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1952" y="6470704"/>
            <a:ext cx="256397" cy="274320"/>
          </a:xfrm>
        </p:spPr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 27"/>
          <p:cNvSpPr/>
          <p:nvPr userDrawn="1"/>
        </p:nvSpPr>
        <p:spPr>
          <a:xfrm>
            <a:off x="8611484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5747" y="6470704"/>
            <a:ext cx="1709442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086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2086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4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A6AE98-7D19-4701-8EAE-6AC4CB4F1D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844" y="149184"/>
            <a:ext cx="826156" cy="3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1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0"/>
            <a:ext cx="657225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8"/>
          <p:cNvSpPr/>
          <p:nvPr userDrawn="1"/>
        </p:nvSpPr>
        <p:spPr>
          <a:xfrm rot="20917221">
            <a:off x="5863202" y="-245991"/>
            <a:ext cx="1824704" cy="7357724"/>
          </a:xfrm>
          <a:custGeom>
            <a:avLst/>
            <a:gdLst>
              <a:gd name="connsiteX0" fmla="*/ 717343 w 717343"/>
              <a:gd name="connsiteY0" fmla="*/ 414158 h 8335672"/>
              <a:gd name="connsiteX1" fmla="*/ 717343 w 717343"/>
              <a:gd name="connsiteY1" fmla="*/ 8335672 h 8335672"/>
              <a:gd name="connsiteX2" fmla="*/ 0 w 717343"/>
              <a:gd name="connsiteY2" fmla="*/ 7921513 h 8335672"/>
              <a:gd name="connsiteX3" fmla="*/ 0 w 717343"/>
              <a:gd name="connsiteY3" fmla="*/ 0 h 833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343" h="8335672">
                <a:moveTo>
                  <a:pt x="717343" y="414158"/>
                </a:moveTo>
                <a:lnTo>
                  <a:pt x="717343" y="8335672"/>
                </a:lnTo>
                <a:lnTo>
                  <a:pt x="0" y="792151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5000">
                <a:srgbClr val="476984"/>
              </a:gs>
              <a:gs pos="0">
                <a:srgbClr val="17181A">
                  <a:alpha val="0"/>
                </a:srgbClr>
              </a:gs>
              <a:gs pos="100000">
                <a:srgbClr val="17181A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350" dirty="0"/>
          </a:p>
        </p:txBody>
      </p:sp>
      <p:sp>
        <p:nvSpPr>
          <p:cNvPr id="9" name="Freeform 27"/>
          <p:cNvSpPr/>
          <p:nvPr userDrawn="1"/>
        </p:nvSpPr>
        <p:spPr>
          <a:xfrm>
            <a:off x="4140200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92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47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9B0A-3A37-4A17-B597-11628BB4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EA6D5-40D3-4D53-A58C-9E3C05B9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7C2A6-C67E-4F6F-B2F9-5F29150C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720B1-6C66-4635-8E77-753256D7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36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7" r:id="rId3"/>
    <p:sldLayoutId id="2147483704" r:id="rId4"/>
    <p:sldLayoutId id="214748370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32FC6B-B24F-4790-8168-3509B6C92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42" y="2726745"/>
            <a:ext cx="8075926" cy="2072821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AF55ACC-328E-422D-B84C-3BB8A99EAFAB}"/>
              </a:ext>
            </a:extLst>
          </p:cNvPr>
          <p:cNvSpPr txBox="1">
            <a:spLocks/>
          </p:cNvSpPr>
          <p:nvPr/>
        </p:nvSpPr>
        <p:spPr>
          <a:xfrm>
            <a:off x="69574" y="548428"/>
            <a:ext cx="10326756" cy="61176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>
                <a:srgbClr val="1CADE4"/>
              </a:buClr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F3F6A6-9330-453F-A49E-62F2293DD69C}"/>
              </a:ext>
            </a:extLst>
          </p:cNvPr>
          <p:cNvCxnSpPr>
            <a:cxnSpLocks/>
          </p:cNvCxnSpPr>
          <p:nvPr/>
        </p:nvCxnSpPr>
        <p:spPr>
          <a:xfrm>
            <a:off x="2753139" y="1187318"/>
            <a:ext cx="49695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118" y="478292"/>
            <a:ext cx="4077372" cy="2497137"/>
          </a:xfrm>
        </p:spPr>
        <p:txBody>
          <a:bodyPr/>
          <a:lstStyle/>
          <a:p>
            <a:r>
              <a:rPr lang="en-GB" dirty="0"/>
              <a:t>SESSION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8476" y="4491492"/>
            <a:ext cx="4827524" cy="1500187"/>
          </a:xfrm>
        </p:spPr>
        <p:txBody>
          <a:bodyPr>
            <a:normAutofit/>
          </a:bodyPr>
          <a:lstStyle/>
          <a:p>
            <a:r>
              <a:rPr lang="en-IE" sz="4000" dirty="0"/>
              <a:t>Sample Size for Incidence Rates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69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DD3B7-F9C6-4F7F-9B26-D58B20F4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Sample Size for Incidence Rates (Counts)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6194-6190-4DF7-9D26-70B49CFB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655971"/>
            <a:ext cx="5071872" cy="4510550"/>
          </a:xfrm>
        </p:spPr>
        <p:txBody>
          <a:bodyPr>
            <a:noAutofit/>
          </a:bodyPr>
          <a:lstStyle/>
          <a:p>
            <a:pPr marL="182563" indent="-182563">
              <a:buFont typeface="Wingdings" panose="05000000000000000000" pitchFamily="2" charset="2"/>
              <a:buChar char="§"/>
            </a:pPr>
            <a:r>
              <a:rPr lang="en-IE" sz="2700" dirty="0"/>
              <a:t>Incidences rates (</a:t>
            </a:r>
            <a:r>
              <a:rPr lang="en-IE" sz="2700" dirty="0" err="1"/>
              <a:t>a.k.a</a:t>
            </a:r>
            <a:r>
              <a:rPr lang="en-IE" sz="2700" dirty="0"/>
              <a:t> counts) are a study outcome where measuring rate of event per unit time</a:t>
            </a:r>
          </a:p>
          <a:p>
            <a:pPr marL="182563" indent="-182563">
              <a:buFont typeface="Wingdings" panose="05000000000000000000" pitchFamily="2" charset="2"/>
              <a:buChar char="§"/>
            </a:pPr>
            <a:r>
              <a:rPr lang="en-IE" sz="2700" dirty="0"/>
              <a:t>Traditional methods were normal approximations or Poisson model</a:t>
            </a:r>
          </a:p>
          <a:p>
            <a:pPr marL="182563" indent="-182563">
              <a:buFont typeface="Wingdings" panose="05000000000000000000" pitchFamily="2" charset="2"/>
              <a:buChar char="§"/>
            </a:pPr>
            <a:r>
              <a:rPr lang="en-IE" sz="2700" dirty="0"/>
              <a:t>Negative Binomial or Quasi-Poisson model increasingly popular</a:t>
            </a:r>
          </a:p>
          <a:p>
            <a:pPr marL="182563" indent="-182563">
              <a:buFont typeface="Wingdings" panose="05000000000000000000" pitchFamily="2" charset="2"/>
              <a:buChar char="§"/>
            </a:pPr>
            <a:r>
              <a:rPr lang="en-IE" sz="2700" dirty="0"/>
              <a:t>Sample Size methods for NB and Q-P being actively researched and extended to equivalence/NI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836D48-454E-457A-8D55-DC403AF03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451" y="1798810"/>
            <a:ext cx="2899624" cy="8668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2AE6A0-B425-4FAD-AD36-EAAEC91CD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268" y="2871328"/>
            <a:ext cx="3240519" cy="10399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1FEFFF-E8AD-4228-BFB6-A3DFEEDEB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84" y="4153289"/>
            <a:ext cx="5391889" cy="16203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0E1DAF-4B72-4229-A670-55AEDA1CA682}"/>
              </a:ext>
            </a:extLst>
          </p:cNvPr>
          <p:cNvSpPr txBox="1"/>
          <p:nvPr/>
        </p:nvSpPr>
        <p:spPr>
          <a:xfrm>
            <a:off x="8375434" y="2563770"/>
            <a:ext cx="2227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Source: R. Lehr (1992)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C2164A-A0CE-44B9-A21E-6E4CD86C7D1B}"/>
              </a:ext>
            </a:extLst>
          </p:cNvPr>
          <p:cNvSpPr txBox="1"/>
          <p:nvPr/>
        </p:nvSpPr>
        <p:spPr>
          <a:xfrm>
            <a:off x="8123654" y="3807116"/>
            <a:ext cx="3044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Source: H. Zhu &amp; H. </a:t>
            </a:r>
            <a:r>
              <a:rPr lang="en-IE" sz="1600" dirty="0" err="1"/>
              <a:t>Lakkis</a:t>
            </a:r>
            <a:r>
              <a:rPr lang="en-IE" sz="1600" dirty="0"/>
              <a:t> (2014)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B1F849-0C2B-4925-BE92-5F3744871FE8}"/>
              </a:ext>
            </a:extLst>
          </p:cNvPr>
          <p:cNvSpPr txBox="1"/>
          <p:nvPr/>
        </p:nvSpPr>
        <p:spPr>
          <a:xfrm>
            <a:off x="9147783" y="5716320"/>
            <a:ext cx="3044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Source: Y. Tang (2015)</a:t>
            </a:r>
          </a:p>
        </p:txBody>
      </p:sp>
    </p:spTree>
    <p:extLst>
      <p:ext uri="{BB962C8B-B14F-4D97-AF65-F5344CB8AC3E}">
        <p14:creationId xmlns:p14="http://schemas.microsoft.com/office/powerpoint/2010/main" val="276960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Negative Binomial Regression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521" y="1573482"/>
            <a:ext cx="5182120" cy="4619697"/>
          </a:xfrm>
        </p:spPr>
        <p:txBody>
          <a:bodyPr>
            <a:noAutofit/>
          </a:bodyPr>
          <a:lstStyle/>
          <a:p>
            <a:r>
              <a:rPr lang="en-IE" sz="2500" dirty="0"/>
              <a:t>“On the basis of previous studies of ﬂuticasone propionate–salmeterol combinations we assumed a yearly exacerbation rate with vilanterol of 1·4 and a dispersion parameter of 0·7. Thus, we calculated that a sample size of 390 assessable patients per group in each study would provide each study with 90% power to detect a 25% reduction in exacerbations in the ﬂuticasone </a:t>
            </a:r>
            <a:r>
              <a:rPr lang="en-IE" sz="2500" dirty="0" err="1"/>
              <a:t>furoate</a:t>
            </a:r>
            <a:r>
              <a:rPr lang="en-IE" sz="2500" dirty="0"/>
              <a:t> and vilanterol groups versus the vilanterol only group at a two-sided 5% signiﬁcance level”</a:t>
            </a:r>
          </a:p>
          <a:p>
            <a:pPr marL="0" indent="0" algn="just">
              <a:buNone/>
            </a:pPr>
            <a:endParaRPr lang="en-IE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85018" y="2883113"/>
            <a:ext cx="3460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</a:t>
            </a:r>
            <a:r>
              <a:rPr lang="en-IE" sz="1600" dirty="0">
                <a:solidFill>
                  <a:prstClr val="black"/>
                </a:solidFill>
                <a:latin typeface="Tw Cen MT" panose="020B0602020104020603"/>
              </a:rPr>
              <a:t>MT Dransfield et al (2013)</a:t>
            </a:r>
            <a:endParaRPr kumimoji="0" lang="en-I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/>
          </p:nvPr>
        </p:nvGraphicFramePr>
        <p:xfrm>
          <a:off x="6299701" y="3371455"/>
          <a:ext cx="5331125" cy="27432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21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E" dirty="0"/>
                        <a:t>Parameter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C2D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dirty="0"/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C2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Significance</a:t>
                      </a:r>
                      <a:r>
                        <a:rPr lang="en-IE" sz="2000" baseline="0" dirty="0"/>
                        <a:t> Level (Two-Sided)</a:t>
                      </a:r>
                      <a:endParaRPr lang="en-I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0.05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Control Incidence Rate (per year)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1.4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Rate Ratio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0.75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Exposure Time (Years)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Dispersion Parameter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0.7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Power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/>
                        <a:t>90%</a:t>
                      </a:r>
                      <a:endParaRPr lang="en-I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805C6D8-127E-4A4C-9F7D-9EC924A1E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525" y="1654848"/>
            <a:ext cx="4503901" cy="128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7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18708"/>
            <a:ext cx="8229600" cy="904617"/>
          </a:xfrm>
        </p:spPr>
        <p:txBody>
          <a:bodyPr>
            <a:normAutofit/>
          </a:bodyPr>
          <a:lstStyle/>
          <a:p>
            <a:r>
              <a:rPr lang="en-IE" dirty="0" err="1"/>
              <a:t>nQuery</a:t>
            </a:r>
            <a:r>
              <a:rPr lang="en-IE" dirty="0"/>
              <a:t> Plans for Incidence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90" y="1728144"/>
            <a:ext cx="8431619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3200" dirty="0"/>
              <a:t>Add more options for Count Data Modelling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More complex Tang method for Negative Binomial inequality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Add methods for </a:t>
            </a:r>
            <a:r>
              <a:rPr lang="en-IE" sz="2400" dirty="0" err="1"/>
              <a:t>quassi</a:t>
            </a:r>
            <a:r>
              <a:rPr lang="en-IE" sz="2400" dirty="0"/>
              <a:t>-Poisson and more </a:t>
            </a:r>
            <a:r>
              <a:rPr lang="en-IE" sz="2400" dirty="0" err="1"/>
              <a:t>equiv</a:t>
            </a:r>
            <a:r>
              <a:rPr lang="en-IE" sz="2400" dirty="0"/>
              <a:t>/NI tables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Potential for exact or simulation approaches for two sample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Additional options for one-sample and &gt;2 type designs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Zero-inflated Poisson and Negative Binomial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Zero-truncated Poisson and Negative Binomial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Random-effects, CRT and mixed model approaches</a:t>
            </a:r>
          </a:p>
          <a:p>
            <a:pPr marL="0" indent="0">
              <a:buNone/>
            </a:pPr>
            <a:r>
              <a:rPr lang="en-IE" sz="2800" dirty="0"/>
              <a:t>Feedback/Suggestions/Papers for methods very welcome </a:t>
            </a:r>
          </a:p>
          <a:p>
            <a:pPr marL="516636" lvl="1" indent="-342900"/>
            <a:endParaRPr lang="en-IE" sz="2400" dirty="0"/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05085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9F8E-E176-42E8-84CF-F2BA5D79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References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AD1F0-F025-4F53-84F2-2207CA27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53" y="1798810"/>
            <a:ext cx="9720073" cy="45105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2000" b="1" dirty="0"/>
              <a:t>Incidence Rates</a:t>
            </a:r>
          </a:p>
          <a:p>
            <a:pPr marL="0" indent="0">
              <a:buNone/>
            </a:pPr>
            <a:r>
              <a:rPr lang="en-IE" sz="2000" dirty="0"/>
              <a:t>Lehr, R. (1992). Sixteen S‐squared over D‐squared: A relation for crude sample size estimates. Statistics in medicine, 11(8), 1099-1102.</a:t>
            </a:r>
          </a:p>
          <a:p>
            <a:pPr marL="0" indent="0">
              <a:buNone/>
            </a:pPr>
            <a:r>
              <a:rPr lang="en-IE" sz="2000" dirty="0" err="1"/>
              <a:t>Signorini</a:t>
            </a:r>
            <a:r>
              <a:rPr lang="en-IE" sz="2000" dirty="0"/>
              <a:t>, D. F. (1991). Sample size for Poisson regression. </a:t>
            </a:r>
            <a:r>
              <a:rPr lang="en-IE" sz="2000" dirty="0" err="1"/>
              <a:t>Biometrika</a:t>
            </a:r>
            <a:r>
              <a:rPr lang="en-IE" sz="2000" dirty="0"/>
              <a:t>, 78(2), 446-450.</a:t>
            </a:r>
          </a:p>
          <a:p>
            <a:pPr marL="0" indent="0">
              <a:buNone/>
            </a:pPr>
            <a:r>
              <a:rPr lang="en-IE" sz="2000" dirty="0"/>
              <a:t>Gu, K., Ng, H. K. T., Tang, M. L., &amp; </a:t>
            </a:r>
            <a:r>
              <a:rPr lang="en-IE" sz="2000" dirty="0" err="1"/>
              <a:t>Schucany</a:t>
            </a:r>
            <a:r>
              <a:rPr lang="en-IE" sz="2000" dirty="0"/>
              <a:t>, W. R. (2008). Testing the ratio of two </a:t>
            </a:r>
            <a:r>
              <a:rPr lang="en-IE" sz="2000" dirty="0" err="1"/>
              <a:t>poisson</a:t>
            </a:r>
            <a:r>
              <a:rPr lang="en-IE" sz="2000" dirty="0"/>
              <a:t> rates. Biometrical Journal, 50(2), 283-298.</a:t>
            </a:r>
          </a:p>
          <a:p>
            <a:pPr marL="0" indent="0">
              <a:buNone/>
            </a:pPr>
            <a:r>
              <a:rPr lang="en-IE" sz="2000" dirty="0"/>
              <a:t>Zhu, H. (2017). Sample size calculation for comparing two </a:t>
            </a:r>
            <a:r>
              <a:rPr lang="en-IE" sz="2000" dirty="0" err="1"/>
              <a:t>poisson</a:t>
            </a:r>
            <a:r>
              <a:rPr lang="en-IE" sz="2000" dirty="0"/>
              <a:t> or negative binomial rates in noninferiority or equivalence trials. Statistics in Biopharmaceutical Research, 9(1), 107-115.</a:t>
            </a:r>
          </a:p>
          <a:p>
            <a:pPr marL="0" indent="0">
              <a:buNone/>
            </a:pPr>
            <a:r>
              <a:rPr lang="en-IE" sz="2000" dirty="0"/>
              <a:t>Zhu, H., &amp; </a:t>
            </a:r>
            <a:r>
              <a:rPr lang="en-IE" sz="2000" dirty="0" err="1"/>
              <a:t>Lakkis</a:t>
            </a:r>
            <a:r>
              <a:rPr lang="en-IE" sz="2000" dirty="0"/>
              <a:t>, H. (2014). Sample size calculation for comparing two negative binomial rates. Statistics in medicine, 33(3), 376-387.</a:t>
            </a:r>
          </a:p>
          <a:p>
            <a:pPr marL="0" indent="0">
              <a:buNone/>
            </a:pPr>
            <a:r>
              <a:rPr lang="en-IE" sz="2000" dirty="0"/>
              <a:t>Tang, Y. (2015). Sample size estimation for negative binomial regression comparing rates of recurrent events with unequal follow-up time. Journal of biopharmaceutical statistics, 25(5), 1100-1113.</a:t>
            </a:r>
          </a:p>
          <a:p>
            <a:pPr marL="0" indent="0">
              <a:buNone/>
            </a:pPr>
            <a:r>
              <a:rPr lang="en-IE" sz="2000" dirty="0"/>
              <a:t>Tang, Y. (2017). Sample size for comparing negative binomial rates in noninferiority and equivalence trials with unequal follow-up times. Journal of biopharmaceutical statistics, 1-17.</a:t>
            </a:r>
          </a:p>
          <a:p>
            <a:pPr marL="0" indent="0">
              <a:buNone/>
            </a:pPr>
            <a:r>
              <a:rPr lang="en-IE" sz="2000" dirty="0"/>
              <a:t>Dransfield, M. T., et. al. (2013). Once-daily inhaled fluticasone </a:t>
            </a:r>
            <a:r>
              <a:rPr lang="en-IE" sz="2000" dirty="0" err="1"/>
              <a:t>furoate</a:t>
            </a:r>
            <a:r>
              <a:rPr lang="en-IE" sz="2000" dirty="0"/>
              <a:t> and vilanterol versus vilanterol only for prevention of exacerbations of COPD: two replicate double-blind, parallel-group, randomised controlled trials. The lancet Respiratory medicine, 1(3), 210-223.</a:t>
            </a:r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642214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576</Words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</vt:lpstr>
      <vt:lpstr>Wingdings 3</vt:lpstr>
      <vt:lpstr>2_Integral</vt:lpstr>
      <vt:lpstr>PowerPoint Presentation</vt:lpstr>
      <vt:lpstr>SESSION 7</vt:lpstr>
      <vt:lpstr>Sample Size for Incidence Rates (Counts)</vt:lpstr>
      <vt:lpstr>Negative Binomial Regression Example</vt:lpstr>
      <vt:lpstr>nQuery Plans for Incidence Rate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2016-08-25T14:00:26Z</cp:lastPrinted>
  <dcterms:created xsi:type="dcterms:W3CDTF">2016-07-09T09:38:38Z</dcterms:created>
  <dcterms:modified xsi:type="dcterms:W3CDTF">2018-10-24T16:28:27Z</dcterms:modified>
</cp:coreProperties>
</file>