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1"/>
  </p:notesMasterIdLst>
  <p:handoutMasterIdLst>
    <p:handoutMasterId r:id="rId12"/>
  </p:handoutMasterIdLst>
  <p:sldIdLst>
    <p:sldId id="370" r:id="rId2"/>
    <p:sldId id="366" r:id="rId3"/>
    <p:sldId id="283" r:id="rId4"/>
    <p:sldId id="288" r:id="rId5"/>
    <p:sldId id="291" r:id="rId6"/>
    <p:sldId id="271" r:id="rId7"/>
    <p:sldId id="286" r:id="rId8"/>
    <p:sldId id="427" r:id="rId9"/>
    <p:sldId id="428" r:id="rId10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9" userDrawn="1">
          <p15:clr>
            <a:srgbClr val="A4A3A4"/>
          </p15:clr>
        </p15:guide>
        <p15:guide id="2" pos="32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DE4"/>
    <a:srgbClr val="75C0B4"/>
    <a:srgbClr val="71CBD6"/>
    <a:srgbClr val="67A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97" autoAdjust="0"/>
    <p:restoredTop sz="96242" autoAdjust="0"/>
  </p:normalViewPr>
  <p:slideViewPr>
    <p:cSldViewPr snapToGrid="0">
      <p:cViewPr varScale="1">
        <p:scale>
          <a:sx n="96" d="100"/>
          <a:sy n="96" d="100"/>
        </p:scale>
        <p:origin x="90" y="300"/>
      </p:cViewPr>
      <p:guideLst>
        <p:guide orient="horz" pos="3249"/>
        <p:guide pos="3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02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AE250-D276-497A-9F07-4905F809DE26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2ADAE-2FF0-40B3-BDE7-75A314140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7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1DCC6-C72B-49C6-B645-1841276323FF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6C105-A9A4-43A2-AD8C-C3B057DA5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453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E6CD1-9FF9-40CB-9E08-D88E3A0FE9A1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501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E6CD1-9FF9-40CB-9E08-D88E3A0FE9A1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4615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E6CD1-9FF9-40CB-9E08-D88E3A0FE9A1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661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l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7E0D7B69-8278-4E96-B2C1-B0C9056154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46" y="0"/>
            <a:ext cx="657225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5719FAB-749E-4CE6-BCE0-A00AF54A68D4}"/>
              </a:ext>
            </a:extLst>
          </p:cNvPr>
          <p:cNvSpPr/>
          <p:nvPr userDrawn="1"/>
        </p:nvSpPr>
        <p:spPr>
          <a:xfrm>
            <a:off x="2508287" y="0"/>
            <a:ext cx="75347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54365" y="6470704"/>
            <a:ext cx="2154143" cy="274320"/>
          </a:xfrm>
        </p:spPr>
        <p:txBody>
          <a:bodyPr/>
          <a:lstStyle/>
          <a:p>
            <a:fld id="{1BB5BC3A-9C1E-4AFA-BF44-335DF752F3A1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1952" y="6470704"/>
            <a:ext cx="256397" cy="274320"/>
          </a:xfrm>
        </p:spPr>
        <p:txBody>
          <a:bodyPr/>
          <a:lstStyle/>
          <a:p>
            <a:fld id="{CB9A3D1F-5457-4AF7-A8EE-685C85A2612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reeform 27"/>
          <p:cNvSpPr/>
          <p:nvPr userDrawn="1"/>
        </p:nvSpPr>
        <p:spPr>
          <a:xfrm>
            <a:off x="8611484" y="0"/>
            <a:ext cx="3379169" cy="6858000"/>
          </a:xfrm>
          <a:custGeom>
            <a:avLst/>
            <a:gdLst>
              <a:gd name="connsiteX0" fmla="*/ 0 w 10318750"/>
              <a:gd name="connsiteY0" fmla="*/ 0 h 6857999"/>
              <a:gd name="connsiteX1" fmla="*/ 4997450 w 10318750"/>
              <a:gd name="connsiteY1" fmla="*/ 0 h 6857999"/>
              <a:gd name="connsiteX2" fmla="*/ 10318750 w 10318750"/>
              <a:gd name="connsiteY2" fmla="*/ 6857999 h 6857999"/>
              <a:gd name="connsiteX3" fmla="*/ 4997450 w 10318750"/>
              <a:gd name="connsiteY3" fmla="*/ 6857999 h 6857999"/>
              <a:gd name="connsiteX4" fmla="*/ 0 w 1031875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50" h="6857999">
                <a:moveTo>
                  <a:pt x="0" y="0"/>
                </a:moveTo>
                <a:lnTo>
                  <a:pt x="4997450" y="0"/>
                </a:lnTo>
                <a:lnTo>
                  <a:pt x="10318750" y="6857999"/>
                </a:lnTo>
                <a:lnTo>
                  <a:pt x="499745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5747" y="6470704"/>
            <a:ext cx="1709442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086" y="576263"/>
            <a:ext cx="4077372" cy="24971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2086" y="4589463"/>
            <a:ext cx="48275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47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V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8453" y="299194"/>
            <a:ext cx="9720072" cy="1499616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453" y="2286000"/>
            <a:ext cx="9720073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70704"/>
            <a:ext cx="3657791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BA85C-F425-4D6B-BBAF-DCF68A27B5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6" t="27088"/>
          <a:stretch/>
        </p:blipFill>
        <p:spPr>
          <a:xfrm>
            <a:off x="-1" y="1923"/>
            <a:ext cx="2457451" cy="10268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6B9DFC-7B95-498D-BDE8-2B93E85FB9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8" r="67371"/>
          <a:stretch/>
        </p:blipFill>
        <p:spPr>
          <a:xfrm rot="10800000">
            <a:off x="5880" y="5805085"/>
            <a:ext cx="1344817" cy="10225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AA6AE98-7D19-4701-8EAE-6AC4CB4F1D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844" y="149184"/>
            <a:ext cx="826156" cy="30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31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8453" y="299194"/>
            <a:ext cx="9720072" cy="1499616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453" y="2286000"/>
            <a:ext cx="9720073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70704"/>
            <a:ext cx="3657791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BA85C-F425-4D6B-BBAF-DCF68A27B5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6" t="27088"/>
          <a:stretch/>
        </p:blipFill>
        <p:spPr>
          <a:xfrm>
            <a:off x="-1" y="1923"/>
            <a:ext cx="2457451" cy="10268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6B9DFC-7B95-498D-BDE8-2B93E85FB9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8" r="67371"/>
          <a:stretch/>
        </p:blipFill>
        <p:spPr>
          <a:xfrm rot="10800000">
            <a:off x="5880" y="5805085"/>
            <a:ext cx="1344817" cy="102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9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7E0D7B69-8278-4E96-B2C1-B0C9056154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0"/>
            <a:ext cx="657225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BC3A-9C1E-4AFA-BF44-335DF752F3A1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A3D1F-5457-4AF7-A8EE-685C85A2612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Freeform 8"/>
          <p:cNvSpPr/>
          <p:nvPr userDrawn="1"/>
        </p:nvSpPr>
        <p:spPr>
          <a:xfrm rot="20917221">
            <a:off x="5863202" y="-245991"/>
            <a:ext cx="1824704" cy="7357724"/>
          </a:xfrm>
          <a:custGeom>
            <a:avLst/>
            <a:gdLst>
              <a:gd name="connsiteX0" fmla="*/ 717343 w 717343"/>
              <a:gd name="connsiteY0" fmla="*/ 414158 h 8335672"/>
              <a:gd name="connsiteX1" fmla="*/ 717343 w 717343"/>
              <a:gd name="connsiteY1" fmla="*/ 8335672 h 8335672"/>
              <a:gd name="connsiteX2" fmla="*/ 0 w 717343"/>
              <a:gd name="connsiteY2" fmla="*/ 7921513 h 8335672"/>
              <a:gd name="connsiteX3" fmla="*/ 0 w 717343"/>
              <a:gd name="connsiteY3" fmla="*/ 0 h 8335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343" h="8335672">
                <a:moveTo>
                  <a:pt x="717343" y="414158"/>
                </a:moveTo>
                <a:lnTo>
                  <a:pt x="717343" y="8335672"/>
                </a:lnTo>
                <a:lnTo>
                  <a:pt x="0" y="792151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95000">
                <a:srgbClr val="476984"/>
              </a:gs>
              <a:gs pos="0">
                <a:srgbClr val="17181A">
                  <a:alpha val="0"/>
                </a:srgbClr>
              </a:gs>
              <a:gs pos="100000">
                <a:srgbClr val="17181A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350" dirty="0"/>
          </a:p>
        </p:txBody>
      </p:sp>
      <p:sp>
        <p:nvSpPr>
          <p:cNvPr id="9" name="Freeform 27"/>
          <p:cNvSpPr/>
          <p:nvPr userDrawn="1"/>
        </p:nvSpPr>
        <p:spPr>
          <a:xfrm>
            <a:off x="4140200" y="0"/>
            <a:ext cx="3379169" cy="6858000"/>
          </a:xfrm>
          <a:custGeom>
            <a:avLst/>
            <a:gdLst>
              <a:gd name="connsiteX0" fmla="*/ 0 w 10318750"/>
              <a:gd name="connsiteY0" fmla="*/ 0 h 6857999"/>
              <a:gd name="connsiteX1" fmla="*/ 4997450 w 10318750"/>
              <a:gd name="connsiteY1" fmla="*/ 0 h 6857999"/>
              <a:gd name="connsiteX2" fmla="*/ 10318750 w 10318750"/>
              <a:gd name="connsiteY2" fmla="*/ 6857999 h 6857999"/>
              <a:gd name="connsiteX3" fmla="*/ 4997450 w 10318750"/>
              <a:gd name="connsiteY3" fmla="*/ 6857999 h 6857999"/>
              <a:gd name="connsiteX4" fmla="*/ 0 w 1031875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50" h="6857999">
                <a:moveTo>
                  <a:pt x="0" y="0"/>
                </a:moveTo>
                <a:lnTo>
                  <a:pt x="4997450" y="0"/>
                </a:lnTo>
                <a:lnTo>
                  <a:pt x="10318750" y="6857999"/>
                </a:lnTo>
                <a:lnTo>
                  <a:pt x="499745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92" y="576263"/>
            <a:ext cx="4077372" cy="24971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48275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47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09B0A-3A37-4A17-B597-11628BB4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3EA6D5-40D3-4D53-A58C-9E3C05B9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7C2A6-C67E-4F6F-B2F9-5F29150C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720B1-6C66-4635-8E77-753256D7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36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41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707" r:id="rId3"/>
    <p:sldLayoutId id="2147483704" r:id="rId4"/>
    <p:sldLayoutId id="2147483705" r:id="rId5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732FC6B-B24F-4790-8168-3509B6C92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242" y="2726745"/>
            <a:ext cx="8075926" cy="2072821"/>
          </a:xfrm>
          <a:prstGeom prst="rect">
            <a:avLst/>
          </a:prstGeom>
        </p:spPr>
      </p:pic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CAF55ACC-328E-422D-B84C-3BB8A99EAFAB}"/>
              </a:ext>
            </a:extLst>
          </p:cNvPr>
          <p:cNvSpPr txBox="1">
            <a:spLocks/>
          </p:cNvSpPr>
          <p:nvPr/>
        </p:nvSpPr>
        <p:spPr>
          <a:xfrm>
            <a:off x="69574" y="548428"/>
            <a:ext cx="10326756" cy="61176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>
                <a:srgbClr val="1CADE4"/>
              </a:buClr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F3F6A6-9330-453F-A49E-62F2293DD69C}"/>
              </a:ext>
            </a:extLst>
          </p:cNvPr>
          <p:cNvCxnSpPr>
            <a:cxnSpLocks/>
          </p:cNvCxnSpPr>
          <p:nvPr/>
        </p:nvCxnSpPr>
        <p:spPr>
          <a:xfrm>
            <a:off x="2753139" y="1187318"/>
            <a:ext cx="496956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39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476" y="412977"/>
            <a:ext cx="4077372" cy="2497137"/>
          </a:xfrm>
        </p:spPr>
        <p:txBody>
          <a:bodyPr/>
          <a:lstStyle/>
          <a:p>
            <a:r>
              <a:rPr lang="en-GB" dirty="0"/>
              <a:t>Module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8476" y="4563698"/>
            <a:ext cx="4827524" cy="1627321"/>
          </a:xfrm>
        </p:spPr>
        <p:txBody>
          <a:bodyPr>
            <a:normAutofit/>
          </a:bodyPr>
          <a:lstStyle/>
          <a:p>
            <a:pPr lvl="0"/>
            <a:r>
              <a:rPr lang="en-IE" sz="4000" dirty="0">
                <a:solidFill>
                  <a:prstClr val="black">
                    <a:tint val="75000"/>
                  </a:prstClr>
                </a:solidFill>
              </a:rPr>
              <a:t>Survival Analysis (TTE) Sample Size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72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720923"/>
            <a:ext cx="8229600" cy="1054418"/>
          </a:xfrm>
        </p:spPr>
        <p:txBody>
          <a:bodyPr>
            <a:noAutofit/>
          </a:bodyPr>
          <a:lstStyle/>
          <a:p>
            <a:r>
              <a:rPr lang="en-IE" dirty="0"/>
              <a:t>Sample Size for Survival Analysis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00150" y="1775341"/>
            <a:ext cx="4895850" cy="453401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IE" sz="7000" dirty="0"/>
              <a:t>Survival Analysis is about the expected duration of time to an event</a:t>
            </a:r>
          </a:p>
          <a:p>
            <a:pPr lvl="1"/>
            <a:r>
              <a:rPr lang="en-IE" sz="6000" dirty="0"/>
              <a:t>Methods like log-rank test &amp; Cox Model</a:t>
            </a:r>
          </a:p>
          <a:p>
            <a:pPr marL="0" indent="0">
              <a:buNone/>
            </a:pPr>
            <a:r>
              <a:rPr lang="en-IE" sz="7000" dirty="0"/>
              <a:t>Power is related to the number of events </a:t>
            </a:r>
            <a:r>
              <a:rPr lang="en-IE" sz="7000" b="1" dirty="0"/>
              <a:t>NOT</a:t>
            </a:r>
            <a:r>
              <a:rPr lang="en-IE" sz="7000" dirty="0"/>
              <a:t> the sample size </a:t>
            </a:r>
          </a:p>
          <a:p>
            <a:pPr lvl="1"/>
            <a:r>
              <a:rPr lang="en-IE" sz="6000" dirty="0"/>
              <a:t>Sample Size = Subjects to get no. of events </a:t>
            </a:r>
          </a:p>
          <a:p>
            <a:pPr marL="0" indent="0">
              <a:buNone/>
            </a:pPr>
            <a:r>
              <a:rPr lang="en-IE" sz="7000" dirty="0"/>
              <a:t>Flexibility expected in survival analysis methods and estimation</a:t>
            </a:r>
          </a:p>
          <a:p>
            <a:pPr lvl="1"/>
            <a:r>
              <a:rPr lang="en-IE" sz="6000" dirty="0"/>
              <a:t>Sample Size methods need to follow suit but can make mistakes easier!</a:t>
            </a:r>
          </a:p>
          <a:p>
            <a:endParaRPr lang="en-IE" dirty="0"/>
          </a:p>
        </p:txBody>
      </p:sp>
      <p:pic>
        <p:nvPicPr>
          <p:cNvPr id="1026" name="Picture 2" descr="Image result for survival curve">
            <a:extLst>
              <a:ext uri="{FF2B5EF4-FFF2-40B4-BE49-F238E27FC236}">
                <a16:creationId xmlns:a16="http://schemas.microsoft.com/office/drawing/2014/main" id="{3422A455-0F60-43B8-B6E4-074C718CD1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43"/>
          <a:stretch/>
        </p:blipFill>
        <p:spPr bwMode="auto">
          <a:xfrm>
            <a:off x="6877052" y="2038813"/>
            <a:ext cx="3933825" cy="3587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46E2D5-2A1C-49D7-8DE1-1A9B57038E45}"/>
              </a:ext>
            </a:extLst>
          </p:cNvPr>
          <p:cNvSpPr txBox="1"/>
          <p:nvPr/>
        </p:nvSpPr>
        <p:spPr>
          <a:xfrm>
            <a:off x="9504484" y="5625886"/>
            <a:ext cx="2589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Source: </a:t>
            </a:r>
            <a:r>
              <a:rPr lang="en-IE" sz="1200" dirty="0">
                <a:solidFill>
                  <a:prstClr val="black"/>
                </a:solidFill>
                <a:latin typeface="Tw Cen MT" panose="020B0602020104020603"/>
              </a:rPr>
              <a:t>SEER, NCI</a:t>
            </a:r>
            <a:endParaRPr kumimoji="0" lang="en-I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479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1295F-7D2C-4AA0-908D-FF94EF5C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Evolution of Survival Sample Size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B248D-09A8-43F5-B9A1-3BF1E2F7B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453" y="1798810"/>
            <a:ext cx="4757547" cy="4510550"/>
          </a:xfrm>
        </p:spPr>
        <p:txBody>
          <a:bodyPr/>
          <a:lstStyle/>
          <a:p>
            <a:r>
              <a:rPr lang="en-IE" dirty="0"/>
              <a:t>General trend is away from simple approximations to more complex model</a:t>
            </a:r>
          </a:p>
          <a:p>
            <a:r>
              <a:rPr lang="en-IE" dirty="0"/>
              <a:t>Initial methods based on normal approx. for exponential curves for log-rank test</a:t>
            </a:r>
          </a:p>
          <a:p>
            <a:r>
              <a:rPr lang="en-IE" dirty="0"/>
              <a:t>Later methods derived to adjust for unequal follow-up and dropout</a:t>
            </a:r>
          </a:p>
          <a:p>
            <a:r>
              <a:rPr lang="en-IE" dirty="0"/>
              <a:t>Complex methods using Markov models or simulation allow greater flexibility</a:t>
            </a:r>
          </a:p>
          <a:p>
            <a:r>
              <a:rPr lang="en-IE" dirty="0"/>
              <a:t>Methods for other survival models (Cox, </a:t>
            </a:r>
            <a:r>
              <a:rPr lang="en-IE" dirty="0" err="1"/>
              <a:t>Gehan</a:t>
            </a:r>
            <a:r>
              <a:rPr lang="en-IE" dirty="0"/>
              <a:t>), trial designs (one sample, &gt;2 samples) and adaptive methods (GSD, SSR)</a:t>
            </a:r>
          </a:p>
          <a:p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0C4C19-E9A3-43EB-913B-DA5F206C78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6245" y="1833680"/>
            <a:ext cx="2639391" cy="7855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55238C-D4A6-44DB-A05D-0F666CB06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7148" y="1798810"/>
            <a:ext cx="1976500" cy="7855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C01F86-DE53-4FAB-A44A-800ED967BF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8603" y="2764535"/>
            <a:ext cx="3152775" cy="1447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B4DA2D-66B6-4268-A69F-0FEE22F2B9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5937" y="4976704"/>
            <a:ext cx="2378105" cy="10305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FFAEDC-7AA0-4202-9B0D-843E8360AB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8603" y="4376829"/>
            <a:ext cx="3223722" cy="55948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F3B11D2-3464-47B0-A526-C018EE62E1F5}"/>
              </a:ext>
            </a:extLst>
          </p:cNvPr>
          <p:cNvSpPr txBox="1"/>
          <p:nvPr/>
        </p:nvSpPr>
        <p:spPr>
          <a:xfrm>
            <a:off x="9558867" y="2449264"/>
            <a:ext cx="2589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Source: D Schoenfeld,1981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A73CE7-D18F-4423-A838-C54C90A5E7B0}"/>
              </a:ext>
            </a:extLst>
          </p:cNvPr>
          <p:cNvSpPr txBox="1"/>
          <p:nvPr/>
        </p:nvSpPr>
        <p:spPr>
          <a:xfrm>
            <a:off x="8181081" y="4099830"/>
            <a:ext cx="3223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Source: J.M. </a:t>
            </a:r>
            <a:r>
              <a:rPr lang="en-IE" sz="1200" dirty="0" err="1">
                <a:solidFill>
                  <a:prstClr val="black"/>
                </a:solidFill>
                <a:latin typeface="Tw Cen MT" panose="020B0602020104020603"/>
              </a:rPr>
              <a:t>Lachin</a:t>
            </a:r>
            <a:r>
              <a:rPr lang="en-IE" sz="1200" dirty="0">
                <a:solidFill>
                  <a:prstClr val="black"/>
                </a:solidFill>
                <a:latin typeface="Tw Cen MT" panose="020B0602020104020603"/>
              </a:rPr>
              <a:t> &amp; M.A Foulkes (1986) </a:t>
            </a:r>
            <a:endParaRPr kumimoji="0" lang="en-I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29B94C-D3C8-4490-85EA-81A0C363FC82}"/>
              </a:ext>
            </a:extLst>
          </p:cNvPr>
          <p:cNvSpPr txBox="1"/>
          <p:nvPr/>
        </p:nvSpPr>
        <p:spPr>
          <a:xfrm>
            <a:off x="8979362" y="5902248"/>
            <a:ext cx="2589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Source: E </a:t>
            </a:r>
            <a:r>
              <a:rPr lang="en-IE" sz="1200" dirty="0">
                <a:solidFill>
                  <a:prstClr val="black"/>
                </a:solidFill>
                <a:latin typeface="Tw Cen MT" panose="020B0602020104020603"/>
              </a:rPr>
              <a:t>Lakatos (1988)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483F1C-D7DC-49BF-8BAE-C7A17B60ACF8}"/>
              </a:ext>
            </a:extLst>
          </p:cNvPr>
          <p:cNvSpPr txBox="1"/>
          <p:nvPr/>
        </p:nvSpPr>
        <p:spPr>
          <a:xfrm>
            <a:off x="7366521" y="2445842"/>
            <a:ext cx="2589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Source: L.S. </a:t>
            </a:r>
            <a:r>
              <a:rPr lang="en-IE" sz="1200" dirty="0">
                <a:solidFill>
                  <a:prstClr val="black"/>
                </a:solidFill>
                <a:latin typeface="Tw Cen MT" panose="020B0602020104020603"/>
              </a:rPr>
              <a:t>Freedman (1982)</a:t>
            </a:r>
            <a:endParaRPr kumimoji="0" lang="en-I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45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36EFC-FACC-4210-BC99-4E580F40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Considerations in Survival Sample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CC6BE-7774-4F78-A5F9-80B13000B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453" y="1798810"/>
            <a:ext cx="9720073" cy="4510550"/>
          </a:xfrm>
        </p:spPr>
        <p:txBody>
          <a:bodyPr/>
          <a:lstStyle/>
          <a:p>
            <a:pPr marL="0" lvl="0" indent="0">
              <a:buClr>
                <a:srgbClr val="1CADE4"/>
              </a:buClr>
              <a:buNone/>
            </a:pPr>
            <a:r>
              <a:rPr lang="en-IE" sz="3200" dirty="0">
                <a:solidFill>
                  <a:prstClr val="black"/>
                </a:solidFill>
              </a:rPr>
              <a:t>What is the expected survival curve(s) in the group(s)?</a:t>
            </a:r>
          </a:p>
          <a:p>
            <a:pPr lvl="1">
              <a:buClr>
                <a:srgbClr val="1CADE4"/>
              </a:buClr>
            </a:pPr>
            <a:r>
              <a:rPr lang="en-IE" sz="2800" dirty="0">
                <a:solidFill>
                  <a:prstClr val="black"/>
                </a:solidFill>
              </a:rPr>
              <a:t>Assume parametric approximation? Which test appropriate?</a:t>
            </a:r>
          </a:p>
          <a:p>
            <a:pPr marL="0" lvl="0" indent="0">
              <a:buClr>
                <a:srgbClr val="1CADE4"/>
              </a:buClr>
              <a:buNone/>
            </a:pPr>
            <a:r>
              <a:rPr lang="en-IE" sz="3200" dirty="0">
                <a:solidFill>
                  <a:prstClr val="black"/>
                </a:solidFill>
              </a:rPr>
              <a:t>Effect of unequal follow-up due to accrual period?</a:t>
            </a:r>
          </a:p>
          <a:p>
            <a:pPr lvl="1">
              <a:buClr>
                <a:srgbClr val="1CADE4"/>
              </a:buClr>
            </a:pPr>
            <a:r>
              <a:rPr lang="en-IE" sz="2800" dirty="0">
                <a:solidFill>
                  <a:prstClr val="black"/>
                </a:solidFill>
              </a:rPr>
              <a:t>What accrual pattern to assume? Set max follow-up same for all?</a:t>
            </a:r>
          </a:p>
          <a:p>
            <a:pPr marL="0" indent="0">
              <a:buClr>
                <a:srgbClr val="1CADE4"/>
              </a:buClr>
              <a:buNone/>
            </a:pPr>
            <a:r>
              <a:rPr lang="en-IE" sz="3200" dirty="0">
                <a:solidFill>
                  <a:prstClr val="black"/>
                </a:solidFill>
              </a:rPr>
              <a:t>How to deal with expected dropouts or censoring?</a:t>
            </a:r>
          </a:p>
          <a:p>
            <a:pPr lvl="1">
              <a:buClr>
                <a:srgbClr val="1CADE4"/>
              </a:buClr>
            </a:pPr>
            <a:r>
              <a:rPr lang="en-IE" sz="2800" dirty="0">
                <a:solidFill>
                  <a:prstClr val="black"/>
                </a:solidFill>
              </a:rPr>
              <a:t>Simple loss-to-</a:t>
            </a:r>
            <a:r>
              <a:rPr lang="en-IE" sz="2800" dirty="0" err="1">
                <a:solidFill>
                  <a:prstClr val="black"/>
                </a:solidFill>
              </a:rPr>
              <a:t>followup</a:t>
            </a:r>
            <a:r>
              <a:rPr lang="en-IE" sz="2800" dirty="0">
                <a:solidFill>
                  <a:prstClr val="black"/>
                </a:solidFill>
              </a:rPr>
              <a:t> or integrate dropout process into model?</a:t>
            </a:r>
          </a:p>
          <a:p>
            <a:pPr marL="0" indent="0">
              <a:buClr>
                <a:srgbClr val="1CADE4"/>
              </a:buClr>
              <a:buNone/>
            </a:pPr>
            <a:r>
              <a:rPr lang="en-IE" sz="3200" dirty="0">
                <a:solidFill>
                  <a:prstClr val="black"/>
                </a:solidFill>
              </a:rPr>
              <a:t>Effect of subjects crossing over from one group to other?</a:t>
            </a:r>
          </a:p>
          <a:p>
            <a:pPr lvl="1">
              <a:buClr>
                <a:srgbClr val="1CADE4"/>
              </a:buClr>
            </a:pPr>
            <a:r>
              <a:rPr lang="en-IE" sz="2800" dirty="0">
                <a:solidFill>
                  <a:prstClr val="black"/>
                </a:solidFill>
              </a:rPr>
              <a:t>Account for at planning stage? How will analysis handle it?</a:t>
            </a:r>
          </a:p>
          <a:p>
            <a:pPr>
              <a:buClr>
                <a:srgbClr val="1CADE4"/>
              </a:buClr>
            </a:pPr>
            <a:endParaRPr lang="en-IE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557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81199" y="532249"/>
            <a:ext cx="8229600" cy="1054418"/>
          </a:xfrm>
        </p:spPr>
        <p:txBody>
          <a:bodyPr>
            <a:normAutofit/>
          </a:bodyPr>
          <a:lstStyle/>
          <a:p>
            <a:r>
              <a:rPr lang="en-IE" dirty="0"/>
              <a:t>Survival Analysis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2841" y="1586667"/>
            <a:ext cx="5272087" cy="44901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E" sz="2000" dirty="0"/>
              <a:t>“Using an </a:t>
            </a:r>
            <a:r>
              <a:rPr lang="en-IE" sz="2000" dirty="0" err="1"/>
              <a:t>unstratified</a:t>
            </a:r>
            <a:r>
              <a:rPr lang="en-IE" sz="2000" dirty="0"/>
              <a:t> log-rank test at the one-sided 2.5% significance level, a </a:t>
            </a:r>
            <a:r>
              <a:rPr lang="en-IE" sz="2000" b="1" i="1" dirty="0"/>
              <a:t>total of 282 events would allow 92.6% power</a:t>
            </a:r>
            <a:r>
              <a:rPr lang="en-IE" sz="2000" dirty="0"/>
              <a:t> to demonstrate a 33% risk reduction (hazard ratio for RAD/placebo of about 0.67, as calculated from an anticipated 50% increase in median PFS, from 6 months in placebo arm to 9 months in the RAD001 arm). With a uniform accrual of approximately 23 patients per month over 74 weeks and a minimum follow up of 39 weeks, a </a:t>
            </a:r>
            <a:r>
              <a:rPr lang="en-IE" sz="2000" b="1" i="1" dirty="0"/>
              <a:t>total of 352 patients </a:t>
            </a:r>
            <a:r>
              <a:rPr lang="en-IE" sz="2000" dirty="0"/>
              <a:t>would be required to obtain 282 PFS events, assuming an exponential progression-free survival distribution with a median of 6 months in the Placebo arm and of 9 months in RAD001 arm. </a:t>
            </a:r>
            <a:r>
              <a:rPr lang="en-IE" sz="2000" b="1" dirty="0"/>
              <a:t>With an estimated 10% lost to follow up patients, a total sample size of 392 patients should be randomized.”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72"/>
          <a:stretch/>
        </p:blipFill>
        <p:spPr bwMode="auto">
          <a:xfrm>
            <a:off x="6189722" y="1610143"/>
            <a:ext cx="5350757" cy="118609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419992" y="2776740"/>
            <a:ext cx="2589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Source: nejm.org</a:t>
            </a:r>
          </a:p>
        </p:txBody>
      </p:sp>
      <p:graphicFrame>
        <p:nvGraphicFramePr>
          <p:cNvPr id="8" name="Content Placeholder 2"/>
          <p:cNvGraphicFramePr>
            <a:graphicFrameLocks/>
          </p:cNvGraphicFramePr>
          <p:nvPr>
            <p:extLst/>
          </p:nvPr>
        </p:nvGraphicFramePr>
        <p:xfrm>
          <a:off x="6189722" y="3053739"/>
          <a:ext cx="5331125" cy="313944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217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E" dirty="0"/>
                        <a:t>Parameter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dirty="0"/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Significance</a:t>
                      </a:r>
                      <a:r>
                        <a:rPr lang="en-IE" sz="2000" baseline="0" dirty="0"/>
                        <a:t> Level (One-Sided)</a:t>
                      </a:r>
                      <a:endParaRPr lang="en-I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0.025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Placebo Median Survival (months)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Everolimus</a:t>
                      </a:r>
                      <a:r>
                        <a:rPr lang="en-IE" sz="20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Median Survival (months)</a:t>
                      </a:r>
                      <a:endParaRPr lang="en-IE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Hazard</a:t>
                      </a:r>
                      <a:r>
                        <a:rPr lang="en-IE" sz="2000" baseline="0" dirty="0"/>
                        <a:t> Ratio</a:t>
                      </a:r>
                      <a:endParaRPr lang="en-IE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0.66667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Accrual Period (Weeks)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Minimum Follow-Up (Weeks)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2000" dirty="0"/>
                        <a:t>Power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E" sz="2000" dirty="0"/>
                        <a:t>92.6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310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18708"/>
            <a:ext cx="8229600" cy="904617"/>
          </a:xfrm>
        </p:spPr>
        <p:txBody>
          <a:bodyPr>
            <a:normAutofit/>
          </a:bodyPr>
          <a:lstStyle/>
          <a:p>
            <a:r>
              <a:rPr lang="en-IE" dirty="0"/>
              <a:t>Summary of Survival Sample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0190" y="1728144"/>
            <a:ext cx="8431619" cy="4311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3200" dirty="0"/>
              <a:t>Easy to make mistakes (</a:t>
            </a:r>
            <a:r>
              <a:rPr lang="en-IE" sz="3200" dirty="0" err="1"/>
              <a:t>nQuery</a:t>
            </a:r>
            <a:r>
              <a:rPr lang="en-IE" sz="3200" dirty="0"/>
              <a:t> will guide/help)</a:t>
            </a:r>
          </a:p>
          <a:p>
            <a:pPr lvl="1"/>
            <a:r>
              <a:rPr lang="en-IE" sz="2800" dirty="0"/>
              <a:t>Same Time units, parameter conversion, equal follow-up</a:t>
            </a:r>
          </a:p>
          <a:p>
            <a:pPr marL="0" indent="0">
              <a:buNone/>
            </a:pPr>
            <a:r>
              <a:rPr lang="en-IE" sz="3200" dirty="0"/>
              <a:t>Lots of options and flexibility with survival SSD</a:t>
            </a:r>
          </a:p>
          <a:p>
            <a:pPr lvl="1"/>
            <a:r>
              <a:rPr lang="en-IE" sz="2800" dirty="0"/>
              <a:t>But each additional option = an additional assumption</a:t>
            </a:r>
          </a:p>
          <a:p>
            <a:pPr marL="0" indent="0">
              <a:buNone/>
            </a:pPr>
            <a:r>
              <a:rPr lang="en-IE" sz="3200" dirty="0"/>
              <a:t>Can help to have approximation as starting point</a:t>
            </a:r>
          </a:p>
          <a:p>
            <a:pPr lvl="1"/>
            <a:r>
              <a:rPr lang="en-IE" sz="2800" dirty="0"/>
              <a:t>Useful benchmark and can be tested using simulation</a:t>
            </a:r>
          </a:p>
          <a:p>
            <a:pPr marL="0" indent="0">
              <a:buNone/>
            </a:pPr>
            <a:r>
              <a:rPr lang="en-IE" sz="2800" b="1" dirty="0"/>
              <a:t>NB: Number of Events is the actual target for study</a:t>
            </a:r>
          </a:p>
          <a:p>
            <a:pPr lvl="1"/>
            <a:r>
              <a:rPr lang="en-IE" sz="2800" dirty="0"/>
              <a:t>After # events reached can stop, N only for planning </a:t>
            </a:r>
          </a:p>
          <a:p>
            <a:pPr marL="516636" lvl="1" indent="-342900"/>
            <a:endParaRPr lang="en-IE" sz="2400" dirty="0"/>
          </a:p>
          <a:p>
            <a:pPr marL="0" indent="0">
              <a:buNone/>
            </a:pP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2221774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18708"/>
            <a:ext cx="8229600" cy="904617"/>
          </a:xfrm>
        </p:spPr>
        <p:txBody>
          <a:bodyPr>
            <a:normAutofit/>
          </a:bodyPr>
          <a:lstStyle/>
          <a:p>
            <a:r>
              <a:rPr lang="en-IE" dirty="0" err="1"/>
              <a:t>nQuery</a:t>
            </a:r>
            <a:r>
              <a:rPr lang="en-IE" dirty="0"/>
              <a:t> Plans for Survival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0190" y="1728144"/>
            <a:ext cx="8431619" cy="4311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3200" dirty="0"/>
              <a:t>More options for fixed term two sample designs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More simulation, tests &amp; distributions; piece-wise models etc.</a:t>
            </a:r>
          </a:p>
          <a:p>
            <a:pPr marL="0" indent="0">
              <a:buNone/>
            </a:pPr>
            <a:r>
              <a:rPr lang="en-IE" sz="2800" dirty="0"/>
              <a:t>Methods for greater than two samples survival designs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Omnibus tests, multiplicity methods, conjunctive/disjunctive power</a:t>
            </a:r>
          </a:p>
          <a:p>
            <a:pPr marL="0" indent="0">
              <a:buNone/>
            </a:pPr>
            <a:r>
              <a:rPr lang="en-IE" sz="2800" dirty="0"/>
              <a:t>Adaptive designs for survival endpoints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sz="2400" dirty="0"/>
              <a:t> Improved GSD, SSR (blinded and unblinded), conditional power</a:t>
            </a:r>
          </a:p>
          <a:p>
            <a:pPr marL="0" indent="0">
              <a:buNone/>
            </a:pPr>
            <a:r>
              <a:rPr lang="en-IE" sz="2800" dirty="0"/>
              <a:t>Bayesian approaches for survival endpoints</a:t>
            </a:r>
          </a:p>
          <a:p>
            <a:pPr lvl="1"/>
            <a:r>
              <a:rPr lang="en-IE" sz="2400" dirty="0"/>
              <a:t>More assurance options, credible intervals, posterior prob. tests</a:t>
            </a:r>
          </a:p>
          <a:p>
            <a:pPr marL="0" indent="0">
              <a:buNone/>
            </a:pPr>
            <a:r>
              <a:rPr lang="en-IE" sz="2800" dirty="0"/>
              <a:t>Feedback/Suggestions/Papers for methods very welcome </a:t>
            </a:r>
          </a:p>
          <a:p>
            <a:pPr marL="516636" lvl="1" indent="-342900"/>
            <a:endParaRPr lang="en-IE" sz="2400" dirty="0"/>
          </a:p>
          <a:p>
            <a:pPr marL="0" indent="0">
              <a:buNone/>
            </a:pP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2668081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9F8E-E176-42E8-84CF-F2BA5D79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AD1F0-F025-4F53-84F2-2207CA27C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453" y="1798810"/>
            <a:ext cx="9720073" cy="4510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000" b="1" dirty="0"/>
              <a:t>Survival Sample Size</a:t>
            </a:r>
          </a:p>
          <a:p>
            <a:pPr marL="0" indent="0">
              <a:buNone/>
            </a:pPr>
            <a:r>
              <a:rPr lang="en-IE" sz="2000" dirty="0"/>
              <a:t>Freedman, L. S. (1982). Tables of the number of patients required in clinical trials using the </a:t>
            </a:r>
            <a:r>
              <a:rPr lang="en-IE" sz="2000" dirty="0" err="1"/>
              <a:t>logrank</a:t>
            </a:r>
            <a:r>
              <a:rPr lang="en-IE" sz="2000" dirty="0"/>
              <a:t> test. </a:t>
            </a:r>
            <a:r>
              <a:rPr lang="en-IE" sz="2000" i="1" dirty="0"/>
              <a:t>Statistics in medicine</a:t>
            </a:r>
            <a:r>
              <a:rPr lang="en-IE" sz="2000" dirty="0"/>
              <a:t>, </a:t>
            </a:r>
            <a:r>
              <a:rPr lang="en-IE" sz="2000" i="1" dirty="0"/>
              <a:t>1</a:t>
            </a:r>
            <a:r>
              <a:rPr lang="en-IE" sz="2000" dirty="0"/>
              <a:t>(2), 121-129.</a:t>
            </a:r>
          </a:p>
          <a:p>
            <a:pPr marL="0" indent="0">
              <a:buNone/>
            </a:pPr>
            <a:r>
              <a:rPr lang="en-IE" sz="2000" dirty="0"/>
              <a:t>Schoenfeld, D. A. (1983). Sample-size formula for the proportional-hazards regression model. </a:t>
            </a:r>
            <a:r>
              <a:rPr lang="en-IE" sz="2000" i="1" dirty="0"/>
              <a:t>Biometrics</a:t>
            </a:r>
            <a:r>
              <a:rPr lang="en-IE" sz="2000" dirty="0"/>
              <a:t>, 499-503.</a:t>
            </a:r>
          </a:p>
          <a:p>
            <a:pPr marL="0" indent="0">
              <a:buNone/>
            </a:pPr>
            <a:r>
              <a:rPr lang="en-IE" sz="2000" dirty="0" err="1"/>
              <a:t>Lachin</a:t>
            </a:r>
            <a:r>
              <a:rPr lang="en-IE" sz="2000" dirty="0"/>
              <a:t>, J. M., &amp; Foulkes, M. A. (1986). Evaluation of sample size and power for analyses of survival with allowance for nonuniform patient entry, losses to follow-up, noncompliance, and stratification. </a:t>
            </a:r>
            <a:r>
              <a:rPr lang="en-IE" sz="2000" i="1" dirty="0"/>
              <a:t>Biometrics</a:t>
            </a:r>
            <a:r>
              <a:rPr lang="en-IE" sz="2000" dirty="0"/>
              <a:t>, 507-519.</a:t>
            </a:r>
          </a:p>
          <a:p>
            <a:pPr marL="0" indent="0">
              <a:buNone/>
            </a:pPr>
            <a:r>
              <a:rPr lang="en-IE" sz="2000" dirty="0"/>
              <a:t>Lakatos, E. (1988). Sample sizes based on the log-rank statistic in complex clinical trials. </a:t>
            </a:r>
            <a:r>
              <a:rPr lang="en-IE" sz="2000" i="1" dirty="0"/>
              <a:t>Biometrics</a:t>
            </a:r>
            <a:r>
              <a:rPr lang="en-IE" sz="2000" dirty="0"/>
              <a:t>, 229-241.</a:t>
            </a:r>
          </a:p>
          <a:p>
            <a:pPr marL="0" indent="0">
              <a:buNone/>
            </a:pPr>
            <a:r>
              <a:rPr lang="en-IE" sz="2000" dirty="0"/>
              <a:t>Yao, J. C., et. al. (2011). </a:t>
            </a:r>
            <a:r>
              <a:rPr lang="en-IE" sz="2000" dirty="0" err="1"/>
              <a:t>Everolimus</a:t>
            </a:r>
            <a:r>
              <a:rPr lang="en-IE" sz="2000" dirty="0"/>
              <a:t> for advanced pancreatic neuroendocrine </a:t>
            </a:r>
            <a:r>
              <a:rPr lang="en-IE" sz="2000" dirty="0" err="1"/>
              <a:t>tumors</a:t>
            </a:r>
            <a:r>
              <a:rPr lang="en-IE" sz="2000" dirty="0"/>
              <a:t>. New England Journal of Medicine, 364(6), 514-523.</a:t>
            </a:r>
          </a:p>
          <a:p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3002311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680</Words>
  <Application>Microsoft Office PowerPoint</Application>
  <PresentationFormat>Widescreen</PresentationFormat>
  <Paragraphs>77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 3</vt:lpstr>
      <vt:lpstr>2_Integral</vt:lpstr>
      <vt:lpstr>PowerPoint Presentation</vt:lpstr>
      <vt:lpstr>Module 3</vt:lpstr>
      <vt:lpstr>Sample Size for Survival Analysis</vt:lpstr>
      <vt:lpstr>Evolution of Survival Sample Size Methods</vt:lpstr>
      <vt:lpstr>Considerations in Survival Sample Size</vt:lpstr>
      <vt:lpstr>Survival Analysis Example</vt:lpstr>
      <vt:lpstr>Summary of Survival Sample Size</vt:lpstr>
      <vt:lpstr>nQuery Plans for Survival Analysis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Brendan Nyhan</cp:lastModifiedBy>
  <cp:revision>1</cp:revision>
  <cp:lastPrinted>2016-08-25T14:00:26Z</cp:lastPrinted>
  <dcterms:created xsi:type="dcterms:W3CDTF">2016-07-09T09:38:38Z</dcterms:created>
  <dcterms:modified xsi:type="dcterms:W3CDTF">2018-10-24T16:18:14Z</dcterms:modified>
</cp:coreProperties>
</file>