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8"/>
  </p:notesMasterIdLst>
  <p:handoutMasterIdLst>
    <p:handoutMasterId r:id="rId9"/>
  </p:handoutMasterIdLst>
  <p:sldIdLst>
    <p:sldId id="370" r:id="rId2"/>
    <p:sldId id="385" r:id="rId3"/>
    <p:sldId id="296" r:id="rId4"/>
    <p:sldId id="319" r:id="rId5"/>
    <p:sldId id="427" r:id="rId6"/>
    <p:sldId id="351" r:id="rId7"/>
  </p:sldIdLst>
  <p:sldSz cx="12192000" cy="6858000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9" userDrawn="1">
          <p15:clr>
            <a:srgbClr val="A4A3A4"/>
          </p15:clr>
        </p15:guide>
        <p15:guide id="2" pos="329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ADE4"/>
    <a:srgbClr val="75C0B4"/>
    <a:srgbClr val="71CBD6"/>
    <a:srgbClr val="67A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897" autoAdjust="0"/>
    <p:restoredTop sz="96242" autoAdjust="0"/>
  </p:normalViewPr>
  <p:slideViewPr>
    <p:cSldViewPr snapToGrid="0">
      <p:cViewPr varScale="1">
        <p:scale>
          <a:sx n="96" d="100"/>
          <a:sy n="96" d="100"/>
        </p:scale>
        <p:origin x="90" y="300"/>
      </p:cViewPr>
      <p:guideLst>
        <p:guide orient="horz" pos="3249"/>
        <p:guide pos="3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02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9AE250-D276-497A-9F07-4905F809DE26}" type="datetimeFigureOut">
              <a:rPr lang="en-GB" smtClean="0"/>
              <a:t>24/10/2018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F2ADAE-2FF0-40B3-BDE7-75A3141408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977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1DCC6-C72B-49C6-B645-1841276323FF}" type="datetimeFigureOut">
              <a:rPr lang="en-GB" smtClean="0"/>
              <a:t>24/10/2018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6C105-A9A4-43A2-AD8C-C3B057DA5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453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6CD1-9FF9-40CB-9E08-D88E3A0FE9A1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33927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6CD1-9FF9-40CB-9E08-D88E3A0FE9A1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62540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8E6CD1-9FF9-40CB-9E08-D88E3A0FE9A1}" type="slidenum">
              <a:rPr kumimoji="0" lang="en-I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I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4138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Title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7E0D7B69-8278-4E96-B2C1-B0C9056154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746" y="0"/>
            <a:ext cx="6572250" cy="6858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5719FAB-749E-4CE6-BCE0-A00AF54A68D4}"/>
              </a:ext>
            </a:extLst>
          </p:cNvPr>
          <p:cNvSpPr/>
          <p:nvPr userDrawn="1"/>
        </p:nvSpPr>
        <p:spPr>
          <a:xfrm>
            <a:off x="2508287" y="0"/>
            <a:ext cx="75347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54365" y="6470704"/>
            <a:ext cx="2154143" cy="274320"/>
          </a:xfrm>
        </p:spPr>
        <p:txBody>
          <a:bodyPr/>
          <a:lstStyle/>
          <a:p>
            <a:fld id="{1BB5BC3A-9C1E-4AFA-BF44-335DF752F3A1}" type="datetimeFigureOut">
              <a:rPr lang="en-GB" smtClean="0"/>
              <a:t>24/10/2018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71952" y="6470704"/>
            <a:ext cx="256397" cy="274320"/>
          </a:xfrm>
        </p:spPr>
        <p:txBody>
          <a:bodyPr/>
          <a:lstStyle/>
          <a:p>
            <a:fld id="{CB9A3D1F-5457-4AF7-A8EE-685C85A2612B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Freeform 27"/>
          <p:cNvSpPr/>
          <p:nvPr userDrawn="1"/>
        </p:nvSpPr>
        <p:spPr>
          <a:xfrm>
            <a:off x="8611484" y="0"/>
            <a:ext cx="3379169" cy="6858000"/>
          </a:xfrm>
          <a:custGeom>
            <a:avLst/>
            <a:gdLst>
              <a:gd name="connsiteX0" fmla="*/ 0 w 10318750"/>
              <a:gd name="connsiteY0" fmla="*/ 0 h 6857999"/>
              <a:gd name="connsiteX1" fmla="*/ 4997450 w 10318750"/>
              <a:gd name="connsiteY1" fmla="*/ 0 h 6857999"/>
              <a:gd name="connsiteX2" fmla="*/ 10318750 w 10318750"/>
              <a:gd name="connsiteY2" fmla="*/ 6857999 h 6857999"/>
              <a:gd name="connsiteX3" fmla="*/ 4997450 w 10318750"/>
              <a:gd name="connsiteY3" fmla="*/ 6857999 h 6857999"/>
              <a:gd name="connsiteX4" fmla="*/ 0 w 1031875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18750" h="6857999">
                <a:moveTo>
                  <a:pt x="0" y="0"/>
                </a:moveTo>
                <a:lnTo>
                  <a:pt x="4997450" y="0"/>
                </a:lnTo>
                <a:lnTo>
                  <a:pt x="10318750" y="6857999"/>
                </a:lnTo>
                <a:lnTo>
                  <a:pt x="4997450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85747" y="6470704"/>
            <a:ext cx="1709442" cy="27432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086" y="576263"/>
            <a:ext cx="4077372" cy="24971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62086" y="4589463"/>
            <a:ext cx="482752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6477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 V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38453" y="299194"/>
            <a:ext cx="9720072" cy="1499616"/>
          </a:xfrm>
        </p:spPr>
        <p:txBody>
          <a:bodyPr/>
          <a:lstStyle>
            <a:lvl1pPr algn="ctr"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8453" y="2286000"/>
            <a:ext cx="9720073" cy="40233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748BD-93E2-47BD-A264-42A381FF7F2F}" type="datetimeFigureOut">
              <a:rPr lang="en-GB" smtClean="0"/>
              <a:t>24/10/2018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6600" y="6470704"/>
            <a:ext cx="3657791" cy="27432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F547-EB03-4195-A2E2-64BCF17C6108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DDBA85C-F425-4D6B-BBAF-DCF68A27B5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76" t="27088"/>
          <a:stretch/>
        </p:blipFill>
        <p:spPr>
          <a:xfrm>
            <a:off x="-1" y="1923"/>
            <a:ext cx="2457451" cy="102681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76B9DFC-7B95-498D-BDE8-2B93E85FB97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98" r="67371"/>
          <a:stretch/>
        </p:blipFill>
        <p:spPr>
          <a:xfrm rot="10800000">
            <a:off x="5880" y="5805085"/>
            <a:ext cx="1344817" cy="102251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AA6AE98-7D19-4701-8EAE-6AC4CB4F1D4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4844" y="149184"/>
            <a:ext cx="826156" cy="30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318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 No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38453" y="299194"/>
            <a:ext cx="9720072" cy="1499616"/>
          </a:xfrm>
        </p:spPr>
        <p:txBody>
          <a:bodyPr/>
          <a:lstStyle>
            <a:lvl1pPr algn="ctr"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8453" y="2286000"/>
            <a:ext cx="9720073" cy="40233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748BD-93E2-47BD-A264-42A381FF7F2F}" type="datetimeFigureOut">
              <a:rPr lang="en-GB" smtClean="0"/>
              <a:t>24/10/2018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6600" y="6470704"/>
            <a:ext cx="3657791" cy="27432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F547-EB03-4195-A2E2-64BCF17C6108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DDBA85C-F425-4D6B-BBAF-DCF68A27B5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76" t="27088"/>
          <a:stretch/>
        </p:blipFill>
        <p:spPr>
          <a:xfrm>
            <a:off x="-1" y="1923"/>
            <a:ext cx="2457451" cy="102681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76B9DFC-7B95-498D-BDE8-2B93E85FB97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98" r="67371"/>
          <a:stretch/>
        </p:blipFill>
        <p:spPr>
          <a:xfrm rot="10800000">
            <a:off x="5880" y="5805085"/>
            <a:ext cx="1344817" cy="1022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192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7E0D7B69-8278-4E96-B2C1-B0C9056154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750" y="0"/>
            <a:ext cx="657225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5BC3A-9C1E-4AFA-BF44-335DF752F3A1}" type="datetimeFigureOut">
              <a:rPr lang="en-GB" smtClean="0"/>
              <a:t>24/10/2018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A3D1F-5457-4AF7-A8EE-685C85A2612B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Freeform 8"/>
          <p:cNvSpPr/>
          <p:nvPr userDrawn="1"/>
        </p:nvSpPr>
        <p:spPr>
          <a:xfrm rot="20917221">
            <a:off x="5863202" y="-245991"/>
            <a:ext cx="1824704" cy="7357724"/>
          </a:xfrm>
          <a:custGeom>
            <a:avLst/>
            <a:gdLst>
              <a:gd name="connsiteX0" fmla="*/ 717343 w 717343"/>
              <a:gd name="connsiteY0" fmla="*/ 414158 h 8335672"/>
              <a:gd name="connsiteX1" fmla="*/ 717343 w 717343"/>
              <a:gd name="connsiteY1" fmla="*/ 8335672 h 8335672"/>
              <a:gd name="connsiteX2" fmla="*/ 0 w 717343"/>
              <a:gd name="connsiteY2" fmla="*/ 7921513 h 8335672"/>
              <a:gd name="connsiteX3" fmla="*/ 0 w 717343"/>
              <a:gd name="connsiteY3" fmla="*/ 0 h 8335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7343" h="8335672">
                <a:moveTo>
                  <a:pt x="717343" y="414158"/>
                </a:moveTo>
                <a:lnTo>
                  <a:pt x="717343" y="8335672"/>
                </a:lnTo>
                <a:lnTo>
                  <a:pt x="0" y="7921513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95000">
                <a:srgbClr val="476984"/>
              </a:gs>
              <a:gs pos="0">
                <a:srgbClr val="17181A">
                  <a:alpha val="0"/>
                </a:srgbClr>
              </a:gs>
              <a:gs pos="100000">
                <a:srgbClr val="17181A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sz="1350" dirty="0"/>
          </a:p>
        </p:txBody>
      </p:sp>
      <p:sp>
        <p:nvSpPr>
          <p:cNvPr id="9" name="Freeform 27"/>
          <p:cNvSpPr/>
          <p:nvPr userDrawn="1"/>
        </p:nvSpPr>
        <p:spPr>
          <a:xfrm>
            <a:off x="4140200" y="0"/>
            <a:ext cx="3379169" cy="6858000"/>
          </a:xfrm>
          <a:custGeom>
            <a:avLst/>
            <a:gdLst>
              <a:gd name="connsiteX0" fmla="*/ 0 w 10318750"/>
              <a:gd name="connsiteY0" fmla="*/ 0 h 6857999"/>
              <a:gd name="connsiteX1" fmla="*/ 4997450 w 10318750"/>
              <a:gd name="connsiteY1" fmla="*/ 0 h 6857999"/>
              <a:gd name="connsiteX2" fmla="*/ 10318750 w 10318750"/>
              <a:gd name="connsiteY2" fmla="*/ 6857999 h 6857999"/>
              <a:gd name="connsiteX3" fmla="*/ 4997450 w 10318750"/>
              <a:gd name="connsiteY3" fmla="*/ 6857999 h 6857999"/>
              <a:gd name="connsiteX4" fmla="*/ 0 w 1031875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18750" h="6857999">
                <a:moveTo>
                  <a:pt x="0" y="0"/>
                </a:moveTo>
                <a:lnTo>
                  <a:pt x="4997450" y="0"/>
                </a:lnTo>
                <a:lnTo>
                  <a:pt x="10318750" y="6857999"/>
                </a:lnTo>
                <a:lnTo>
                  <a:pt x="4997450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8492" y="576263"/>
            <a:ext cx="4077372" cy="24971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482752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2476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09B0A-3A37-4A17-B597-11628BB4F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3EA6D5-40D3-4D53-A58C-9E3C05B9B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748BD-93E2-47BD-A264-42A381FF7F2F}" type="datetimeFigureOut">
              <a:rPr lang="en-GB" smtClean="0"/>
              <a:t>24/10/2018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27C2A6-C67E-4F6F-B2F9-5F29150C7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B720B1-6C66-4635-8E77-753256D72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F547-EB03-4195-A2E2-64BCF17C610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3360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9D748BD-93E2-47BD-A264-42A381FF7F2F}" type="datetimeFigureOut">
              <a:rPr lang="en-GB" smtClean="0"/>
              <a:t>24/10/2018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575F547-EB03-4195-A2E2-64BCF17C610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4417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3" r:id="rId2"/>
    <p:sldLayoutId id="2147483707" r:id="rId3"/>
    <p:sldLayoutId id="2147483704" r:id="rId4"/>
    <p:sldLayoutId id="2147483705" r:id="rId5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732FC6B-B24F-4790-8168-3509B6C92C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242" y="2726745"/>
            <a:ext cx="8075926" cy="2072821"/>
          </a:xfrm>
          <a:prstGeom prst="rect">
            <a:avLst/>
          </a:prstGeom>
        </p:spPr>
      </p:pic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CAF55ACC-328E-422D-B84C-3BB8A99EAFAB}"/>
              </a:ext>
            </a:extLst>
          </p:cNvPr>
          <p:cNvSpPr txBox="1">
            <a:spLocks/>
          </p:cNvSpPr>
          <p:nvPr/>
        </p:nvSpPr>
        <p:spPr>
          <a:xfrm>
            <a:off x="69574" y="548428"/>
            <a:ext cx="10326756" cy="611762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>
                <a:srgbClr val="1CADE4"/>
              </a:buClr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3F3F6A6-9330-453F-A49E-62F2293DD69C}"/>
              </a:ext>
            </a:extLst>
          </p:cNvPr>
          <p:cNvCxnSpPr>
            <a:cxnSpLocks/>
          </p:cNvCxnSpPr>
          <p:nvPr/>
        </p:nvCxnSpPr>
        <p:spPr>
          <a:xfrm>
            <a:off x="2753139" y="1187318"/>
            <a:ext cx="496956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4399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5118" y="723220"/>
            <a:ext cx="4077372" cy="2497137"/>
          </a:xfrm>
        </p:spPr>
        <p:txBody>
          <a:bodyPr/>
          <a:lstStyle/>
          <a:p>
            <a:r>
              <a:rPr lang="en-GB" dirty="0"/>
              <a:t>module 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8476" y="4736420"/>
            <a:ext cx="4827524" cy="1500187"/>
          </a:xfrm>
        </p:spPr>
        <p:txBody>
          <a:bodyPr>
            <a:normAutofit fontScale="92500" lnSpcReduction="10000"/>
          </a:bodyPr>
          <a:lstStyle/>
          <a:p>
            <a:r>
              <a:rPr lang="en-IE" sz="4000" dirty="0"/>
              <a:t>Sample Size for Equivalence &amp; Non-inferiority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6869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76917"/>
            <a:ext cx="8229600" cy="1054418"/>
          </a:xfrm>
        </p:spPr>
        <p:txBody>
          <a:bodyPr>
            <a:noAutofit/>
          </a:bodyPr>
          <a:lstStyle/>
          <a:p>
            <a:r>
              <a:rPr lang="en-IE" dirty="0"/>
              <a:t>Equivalence/Non-Inferiority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2588" y="1631335"/>
            <a:ext cx="4943411" cy="4649748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IE" sz="2000" dirty="0"/>
              <a:t>This type of hypothesis very common in generics and medical devices.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E" sz="2000" dirty="0"/>
              <a:t>Both trying to prove similarity to pre-existing treatment e.g. RLD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E" sz="2000" dirty="0"/>
              <a:t>Non-inferiority = Test Not Inferior to Control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H0: True Diff &lt; NIM, H1: True Diff &gt; NIM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E" sz="2000" dirty="0"/>
              <a:t>Equivalence = Test Equivalent to Control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Two One-sided Tests (</a:t>
            </a:r>
            <a:r>
              <a:rPr lang="en-IE" dirty="0" err="1"/>
              <a:t>Schuirmann</a:t>
            </a:r>
            <a:r>
              <a:rPr lang="en-IE" dirty="0"/>
              <a:t>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H0: True Diff &lt; LL or True Diff&gt; 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H1: LL &lt; True Diff &lt; UL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E" sz="2000" dirty="0" err="1"/>
              <a:t>nQuery</a:t>
            </a:r>
            <a:r>
              <a:rPr lang="en-IE" sz="2000" dirty="0"/>
              <a:t> Advanced covers continuous, binary and survival endpoints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Parallel, Cross-over, paired, one sample designs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IE" sz="1400" dirty="0"/>
          </a:p>
          <a:p>
            <a:pPr marL="128016" lvl="1" indent="0">
              <a:buNone/>
            </a:pPr>
            <a:endParaRPr lang="en-IE" sz="1400" dirty="0"/>
          </a:p>
        </p:txBody>
      </p:sp>
      <p:pic>
        <p:nvPicPr>
          <p:cNvPr id="3076" name="Picture 4" descr="http://www.trialsjournal.com/content/figures/1468-6708-5-8-1-l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81" r="10832" b="5050"/>
          <a:stretch/>
        </p:blipFill>
        <p:spPr bwMode="auto">
          <a:xfrm>
            <a:off x="6551307" y="2191485"/>
            <a:ext cx="4488105" cy="3190894"/>
          </a:xfrm>
          <a:prstGeom prst="rect">
            <a:avLst/>
          </a:prstGeom>
          <a:solidFill>
            <a:srgbClr val="000000">
              <a:shade val="95000"/>
            </a:srgbClr>
          </a:solidFill>
          <a:ln w="19050" cap="sq">
            <a:solidFill>
              <a:schemeClr val="bg2"/>
            </a:solidFill>
            <a:miter lim="800000"/>
          </a:ln>
          <a:effectLst/>
          <a:extLst/>
        </p:spPr>
      </p:pic>
      <p:sp>
        <p:nvSpPr>
          <p:cNvPr id="6" name="TextBox 5"/>
          <p:cNvSpPr txBox="1"/>
          <p:nvPr/>
        </p:nvSpPr>
        <p:spPr>
          <a:xfrm>
            <a:off x="8947068" y="5382379"/>
            <a:ext cx="2589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/>
              <a:t>Source: C Pater (2004)</a:t>
            </a:r>
          </a:p>
        </p:txBody>
      </p:sp>
    </p:spTree>
    <p:extLst>
      <p:ext uri="{BB962C8B-B14F-4D97-AF65-F5344CB8AC3E}">
        <p14:creationId xmlns:p14="http://schemas.microsoft.com/office/powerpoint/2010/main" val="1373673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30407"/>
            <a:ext cx="8229600" cy="1054418"/>
          </a:xfrm>
        </p:spPr>
        <p:txBody>
          <a:bodyPr>
            <a:noAutofit/>
          </a:bodyPr>
          <a:lstStyle/>
          <a:p>
            <a:r>
              <a:rPr lang="en-IE" dirty="0"/>
              <a:t>Non-Inferiority Example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36235" y="3052066"/>
            <a:ext cx="3551318" cy="376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Source: A. </a:t>
            </a:r>
            <a:r>
              <a:rPr lang="en-IE" dirty="0" err="1"/>
              <a:t>Dibra</a:t>
            </a:r>
            <a:r>
              <a:rPr lang="en-IE" dirty="0"/>
              <a:t> et. al. (2005) 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875100" y="1676727"/>
            <a:ext cx="4775486" cy="42956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1900" dirty="0"/>
              <a:t>“Calculation of the sample size was based on a margin of non-inferiority for in-segment late luminal loss of 0.16 mm. This value is equal to 35 percent of an assumed mean (±SD) late luminal loss of 0.46±0.45 mm in diabetic patients after the implantation of a </a:t>
            </a:r>
            <a:r>
              <a:rPr lang="en-IE" sz="1900" dirty="0" err="1"/>
              <a:t>sirolimus</a:t>
            </a:r>
            <a:r>
              <a:rPr lang="en-IE" sz="1900" dirty="0"/>
              <a:t> stent, as found in an analysis of a series of diabetic patients treated with </a:t>
            </a:r>
            <a:r>
              <a:rPr lang="en-IE" sz="1900" dirty="0" err="1"/>
              <a:t>sirolimus</a:t>
            </a:r>
            <a:r>
              <a:rPr lang="en-IE" sz="1900" dirty="0"/>
              <a:t> stents at participating </a:t>
            </a:r>
            <a:r>
              <a:rPr lang="en-IE" sz="1900" dirty="0" err="1"/>
              <a:t>centers</a:t>
            </a:r>
            <a:r>
              <a:rPr lang="en-IE" sz="1900" dirty="0"/>
              <a:t> in the 10 months that preceded the initiation of the study. Using a one-sided α level of 0.05, we estimated that 99 patients per group were needed to demonstrate </a:t>
            </a:r>
            <a:r>
              <a:rPr lang="en-IE" sz="1900" dirty="0" err="1"/>
              <a:t>noninferiority</a:t>
            </a:r>
            <a:r>
              <a:rPr lang="en-IE" sz="1900" dirty="0"/>
              <a:t> of the paclitaxel stent with a statistical power of 80 percent. Expecting that up to 20 percent of the patients would not return for follow-up coronary angiography, we included 250 patients in the study.”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277" y="1840809"/>
            <a:ext cx="5090623" cy="1245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C65A05E-F646-485C-9D4B-AD0C6F4E67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49644"/>
              </p:ext>
            </p:extLst>
          </p:nvPr>
        </p:nvGraphicFramePr>
        <p:xfrm>
          <a:off x="6226277" y="3582432"/>
          <a:ext cx="5090623" cy="2389961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3158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1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1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Parameter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Value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E" sz="1800" b="0" dirty="0">
                          <a:effectLst/>
                        </a:rPr>
                        <a:t>Significance Level (1-sided)</a:t>
                      </a:r>
                      <a:endParaRPr lang="en-IE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E" sz="1800" b="0" dirty="0">
                          <a:effectLst/>
                        </a:rPr>
                        <a:t>0.05</a:t>
                      </a:r>
                      <a:endParaRPr lang="en-IE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E" sz="1800" b="0" dirty="0">
                          <a:effectLst/>
                        </a:rPr>
                        <a:t>Expected Difference </a:t>
                      </a:r>
                      <a:endParaRPr lang="en-IE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E" sz="1800" b="0" dirty="0">
                          <a:effectLst/>
                        </a:rPr>
                        <a:t>0</a:t>
                      </a:r>
                      <a:endParaRPr lang="en-IE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E" sz="1800" b="0" dirty="0">
                          <a:effectLst/>
                        </a:rPr>
                        <a:t>Non-Inferiority Margin</a:t>
                      </a:r>
                      <a:endParaRPr lang="en-IE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E" sz="1800" b="0" dirty="0">
                          <a:effectLst/>
                        </a:rPr>
                        <a:t>-0.16</a:t>
                      </a:r>
                      <a:endParaRPr lang="en-IE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E" sz="1800" b="0" dirty="0">
                          <a:effectLst/>
                        </a:rPr>
                        <a:t>Standard Deviation</a:t>
                      </a:r>
                      <a:endParaRPr lang="en-IE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E" sz="1800" b="0" dirty="0">
                          <a:effectLst/>
                        </a:rPr>
                        <a:t>0.45</a:t>
                      </a:r>
                      <a:endParaRPr lang="en-IE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E" sz="1800" b="0" dirty="0">
                          <a:effectLst/>
                        </a:rPr>
                        <a:t>Power</a:t>
                      </a:r>
                      <a:endParaRPr lang="en-IE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E" sz="1800" b="0" dirty="0">
                          <a:effectLst/>
                        </a:rPr>
                        <a:t>80%</a:t>
                      </a:r>
                      <a:endParaRPr lang="en-IE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E" sz="1800" b="0" dirty="0">
                          <a:effectLst/>
                        </a:rPr>
                        <a:t>Dropout Rate</a:t>
                      </a:r>
                      <a:endParaRPr lang="en-IE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E" sz="1800" b="0" dirty="0">
                          <a:effectLst/>
                        </a:rPr>
                        <a:t>20%</a:t>
                      </a:r>
                      <a:endParaRPr lang="en-IE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656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183" y="818708"/>
            <a:ext cx="10861962" cy="904617"/>
          </a:xfrm>
        </p:spPr>
        <p:txBody>
          <a:bodyPr>
            <a:normAutofit/>
          </a:bodyPr>
          <a:lstStyle/>
          <a:p>
            <a:r>
              <a:rPr lang="en-IE" dirty="0" err="1"/>
              <a:t>nQuery</a:t>
            </a:r>
            <a:r>
              <a:rPr lang="en-IE" dirty="0"/>
              <a:t> Plans for Equivalence/Non-inferiority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0190" y="1728144"/>
            <a:ext cx="8431619" cy="43111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3200" dirty="0"/>
              <a:t>Expand core options for common endpoints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sz="2400" dirty="0"/>
              <a:t>Continuous: Complex cross-over, HVD methods, ABEL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sz="2400" dirty="0"/>
              <a:t>Proportions: Likelihood tests, complete for all of one/two/paired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sz="2400" dirty="0"/>
              <a:t>Survival: One-sample, more flexibility with null, unequal N</a:t>
            </a:r>
          </a:p>
          <a:p>
            <a:pPr marL="0" indent="0">
              <a:buNone/>
            </a:pPr>
            <a:r>
              <a:rPr lang="en-IE" sz="2800" dirty="0"/>
              <a:t>Investigating interactions with other areas of interest</a:t>
            </a:r>
          </a:p>
          <a:p>
            <a:pPr lvl="1"/>
            <a:r>
              <a:rPr lang="en-IE" sz="2400" dirty="0"/>
              <a:t>Group Sequential Designs, Adaptive, Bayesian Methods</a:t>
            </a:r>
          </a:p>
          <a:p>
            <a:pPr marL="0" indent="0">
              <a:buNone/>
            </a:pPr>
            <a:r>
              <a:rPr lang="en-IE" sz="2800" dirty="0"/>
              <a:t>Work on related Superiority by Margin hypothesis methods</a:t>
            </a:r>
          </a:p>
          <a:p>
            <a:pPr marL="0" indent="0">
              <a:buNone/>
            </a:pPr>
            <a:r>
              <a:rPr lang="en-IE" sz="2800" dirty="0"/>
              <a:t>Feedback/Suggestions/Papers for methods very welcome </a:t>
            </a:r>
          </a:p>
          <a:p>
            <a:pPr marL="0" indent="0">
              <a:buNone/>
            </a:pPr>
            <a:endParaRPr lang="en-IE" sz="2800" dirty="0"/>
          </a:p>
          <a:p>
            <a:pPr marL="173736" lvl="1" indent="0">
              <a:buNone/>
            </a:pPr>
            <a:endParaRPr lang="en-IE" sz="2400" dirty="0"/>
          </a:p>
          <a:p>
            <a:pPr marL="0" indent="0">
              <a:buNone/>
            </a:pPr>
            <a:endParaRPr lang="en-IE" sz="3200" dirty="0"/>
          </a:p>
        </p:txBody>
      </p:sp>
    </p:spTree>
    <p:extLst>
      <p:ext uri="{BB962C8B-B14F-4D97-AF65-F5344CB8AC3E}">
        <p14:creationId xmlns:p14="http://schemas.microsoft.com/office/powerpoint/2010/main" val="2668081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183404"/>
            <a:ext cx="9720072" cy="1499616"/>
          </a:xfrm>
        </p:spPr>
        <p:txBody>
          <a:bodyPr/>
          <a:lstStyle/>
          <a:p>
            <a:r>
              <a:rPr lang="en-IE" sz="5400" cap="none" dirty="0"/>
              <a:t>References</a:t>
            </a:r>
            <a:endParaRPr lang="en-IE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87186" y="1683020"/>
            <a:ext cx="10417627" cy="43111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1800" b="1" dirty="0"/>
              <a:t>Session 4 (Non-inferiority/Equivalence)</a:t>
            </a:r>
          </a:p>
          <a:p>
            <a:pPr marL="0" indent="0">
              <a:buNone/>
            </a:pPr>
            <a:r>
              <a:rPr lang="en-IE" sz="1800" dirty="0"/>
              <a:t>Pater, C. (2004). Equivalence and noninferiority trials–are they viable alternatives for registration of new drugs?(III). Current controlled trials in cardiovascular medicine, 5(1), 8.</a:t>
            </a:r>
          </a:p>
          <a:p>
            <a:pPr marL="0" indent="0">
              <a:buNone/>
            </a:pPr>
            <a:r>
              <a:rPr lang="en-IE" sz="1800" dirty="0" err="1"/>
              <a:t>Senn</a:t>
            </a:r>
            <a:r>
              <a:rPr lang="en-IE" sz="1800" dirty="0"/>
              <a:t>, S. (2002). Cross-over trials in clinical research (2</a:t>
            </a:r>
            <a:r>
              <a:rPr lang="en-IE" sz="1800" baseline="30000" dirty="0"/>
              <a:t>nd</a:t>
            </a:r>
            <a:r>
              <a:rPr lang="en-IE" sz="1800" dirty="0"/>
              <a:t> Edition). John Wiley &amp; Sons.</a:t>
            </a:r>
          </a:p>
          <a:p>
            <a:pPr marL="0" indent="0">
              <a:buNone/>
            </a:pPr>
            <a:r>
              <a:rPr lang="en-IE" sz="1800" dirty="0" err="1"/>
              <a:t>Dibra</a:t>
            </a:r>
            <a:r>
              <a:rPr lang="en-IE" sz="1800" dirty="0"/>
              <a:t>, A., et al (2005). Paclitaxel-eluting or sirolimus-eluting stents to prevent restenosis in diabetic patients. New England Journal of Medicine, 353(7), 663-670.</a:t>
            </a:r>
          </a:p>
          <a:p>
            <a:pPr marL="0" indent="0">
              <a:buNone/>
            </a:pPr>
            <a:endParaRPr lang="en-IE" sz="2400" dirty="0"/>
          </a:p>
          <a:p>
            <a:pPr marL="0" indent="0">
              <a:buNone/>
            </a:pPr>
            <a:endParaRPr lang="en-IE" sz="2400" dirty="0"/>
          </a:p>
          <a:p>
            <a:pPr marL="0" indent="0">
              <a:buNone/>
            </a:pPr>
            <a:endParaRPr lang="en-IE" sz="2800" dirty="0"/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777598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467</Words>
  <PresentationFormat>Widescreen</PresentationFormat>
  <Paragraphs>52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Times New Roman</vt:lpstr>
      <vt:lpstr>Tw Cen MT</vt:lpstr>
      <vt:lpstr>Tw Cen MT Condensed</vt:lpstr>
      <vt:lpstr>Wingdings</vt:lpstr>
      <vt:lpstr>Wingdings 3</vt:lpstr>
      <vt:lpstr>2_Integral</vt:lpstr>
      <vt:lpstr>PowerPoint Presentation</vt:lpstr>
      <vt:lpstr>module 4</vt:lpstr>
      <vt:lpstr>Equivalence/Non-Inferiority Background</vt:lpstr>
      <vt:lpstr>Non-Inferiority Example</vt:lpstr>
      <vt:lpstr>nQuery Plans for Equivalence/Non-inferiority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2016-08-25T14:00:26Z</cp:lastPrinted>
  <dcterms:created xsi:type="dcterms:W3CDTF">2016-07-09T09:38:38Z</dcterms:created>
  <dcterms:modified xsi:type="dcterms:W3CDTF">2018-10-24T16:19:51Z</dcterms:modified>
</cp:coreProperties>
</file>