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38"/>
  </p:notesMasterIdLst>
  <p:handoutMasterIdLst>
    <p:handoutMasterId r:id="rId39"/>
  </p:handoutMasterIdLst>
  <p:sldIdLst>
    <p:sldId id="461" r:id="rId2"/>
    <p:sldId id="401" r:id="rId3"/>
    <p:sldId id="666" r:id="rId4"/>
    <p:sldId id="667" r:id="rId5"/>
    <p:sldId id="668" r:id="rId6"/>
    <p:sldId id="671" r:id="rId7"/>
    <p:sldId id="675" r:id="rId8"/>
    <p:sldId id="472" r:id="rId9"/>
    <p:sldId id="686" r:id="rId10"/>
    <p:sldId id="473" r:id="rId11"/>
    <p:sldId id="687" r:id="rId12"/>
    <p:sldId id="313" r:id="rId13"/>
    <p:sldId id="543" r:id="rId14"/>
    <p:sldId id="544" r:id="rId15"/>
    <p:sldId id="579" r:id="rId16"/>
    <p:sldId id="581" r:id="rId17"/>
    <p:sldId id="672" r:id="rId18"/>
    <p:sldId id="689" r:id="rId19"/>
    <p:sldId id="476" r:id="rId20"/>
    <p:sldId id="674" r:id="rId21"/>
    <p:sldId id="477" r:id="rId22"/>
    <p:sldId id="673" r:id="rId23"/>
    <p:sldId id="599" r:id="rId24"/>
    <p:sldId id="509" r:id="rId25"/>
    <p:sldId id="610" r:id="rId26"/>
    <p:sldId id="611" r:id="rId27"/>
    <p:sldId id="684" r:id="rId28"/>
    <p:sldId id="664" r:id="rId29"/>
    <p:sldId id="432" r:id="rId30"/>
    <p:sldId id="679" r:id="rId31"/>
    <p:sldId id="676" r:id="rId32"/>
    <p:sldId id="680" r:id="rId33"/>
    <p:sldId id="677" r:id="rId34"/>
    <p:sldId id="619" r:id="rId35"/>
    <p:sldId id="483" r:id="rId36"/>
    <p:sldId id="621" r:id="rId37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DCA"/>
    <a:srgbClr val="565755"/>
    <a:srgbClr val="3474BB"/>
    <a:srgbClr val="333C4E"/>
    <a:srgbClr val="4CB5AD"/>
    <a:srgbClr val="2FC2D4"/>
    <a:srgbClr val="46B8B7"/>
    <a:srgbClr val="2C99D4"/>
    <a:srgbClr val="35C2D5"/>
    <a:srgbClr val="48B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95226" autoAdjust="0"/>
  </p:normalViewPr>
  <p:slideViewPr>
    <p:cSldViewPr snapToGrid="0">
      <p:cViewPr>
        <p:scale>
          <a:sx n="100" d="100"/>
          <a:sy n="100" d="100"/>
        </p:scale>
        <p:origin x="1314" y="312"/>
      </p:cViewPr>
      <p:guideLst>
        <p:guide pos="27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AE250-D276-497A-9F07-4905F809DE26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2ADAE-2FF0-40B3-BDE7-75A314140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77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1DCC6-C72B-49C6-B645-1841276323FF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6C105-A9A4-43A2-AD8C-C3B057DA5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45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www.Statsols.com/trial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11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559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86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598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184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623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0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35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161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Difference between prediction intervals and tolerance intervals: A tolerance interval is constructed to contain at least a specified proportion on the population values with a specified level of confidence. A prediction interval will, with a specified degree of confidence, contain the value of a future observation of a random sample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78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486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bullet point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19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Difference between prediction intervals and tolerance intervals: A tolerance interval is constructed to contain at least a specified proportion on the population values with a specified level of confidence. A prediction interval will, with a specified degree of confidence, contain the value of a future observation of a random sample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237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811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961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56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82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www.Statsols.com/trial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59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04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https://www.fda.gov/downloads/Drugs/NewsEvents/UCM601630.pdf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131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03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764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https://www.fda.gov/downloads/Drugs/NewsEvents/UCM601630.pdf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131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39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Style _Tit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7E0D7B69-8278-4E96-B2C1-B0C905615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46" y="0"/>
            <a:ext cx="657225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719FAB-749E-4CE6-BCE0-A00AF54A68D4}"/>
              </a:ext>
            </a:extLst>
          </p:cNvPr>
          <p:cNvSpPr/>
          <p:nvPr userDrawn="1"/>
        </p:nvSpPr>
        <p:spPr>
          <a:xfrm>
            <a:off x="2508287" y="0"/>
            <a:ext cx="75347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54365" y="6470704"/>
            <a:ext cx="2154143" cy="274320"/>
          </a:xfrm>
        </p:spPr>
        <p:txBody>
          <a:bodyPr/>
          <a:lstStyle/>
          <a:p>
            <a:fld id="{1BB5BC3A-9C1E-4AFA-BF44-335DF752F3A1}" type="datetimeFigureOut">
              <a:rPr lang="en-GB" smtClean="0"/>
              <a:t>19/02/2020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1952" y="6470704"/>
            <a:ext cx="256397" cy="274320"/>
          </a:xfrm>
        </p:spPr>
        <p:txBody>
          <a:bodyPr/>
          <a:lstStyle/>
          <a:p>
            <a:fld id="{CB9A3D1F-5457-4AF7-A8EE-685C85A2612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reeform 27"/>
          <p:cNvSpPr/>
          <p:nvPr userDrawn="1"/>
        </p:nvSpPr>
        <p:spPr>
          <a:xfrm>
            <a:off x="8611484" y="0"/>
            <a:ext cx="3379169" cy="6858000"/>
          </a:xfrm>
          <a:custGeom>
            <a:avLst/>
            <a:gdLst>
              <a:gd name="connsiteX0" fmla="*/ 0 w 10318750"/>
              <a:gd name="connsiteY0" fmla="*/ 0 h 6857999"/>
              <a:gd name="connsiteX1" fmla="*/ 4997450 w 10318750"/>
              <a:gd name="connsiteY1" fmla="*/ 0 h 6857999"/>
              <a:gd name="connsiteX2" fmla="*/ 10318750 w 10318750"/>
              <a:gd name="connsiteY2" fmla="*/ 6857999 h 6857999"/>
              <a:gd name="connsiteX3" fmla="*/ 4997450 w 10318750"/>
              <a:gd name="connsiteY3" fmla="*/ 6857999 h 6857999"/>
              <a:gd name="connsiteX4" fmla="*/ 0 w 10318750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8750" h="6857999">
                <a:moveTo>
                  <a:pt x="0" y="0"/>
                </a:moveTo>
                <a:lnTo>
                  <a:pt x="4997450" y="0"/>
                </a:lnTo>
                <a:lnTo>
                  <a:pt x="10318750" y="6857999"/>
                </a:lnTo>
                <a:lnTo>
                  <a:pt x="499745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47DD4F-A207-4749-99A2-9527F92E3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5747" y="6470704"/>
            <a:ext cx="1709442" cy="2743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01148" y="3250779"/>
            <a:ext cx="2607351" cy="1827719"/>
          </a:xfrm>
        </p:spPr>
        <p:txBody>
          <a:bodyPr anchor="t">
            <a:noAutofit/>
          </a:bodyPr>
          <a:lstStyle>
            <a:lvl1pPr>
              <a:defRPr sz="6600"/>
            </a:lvl1pPr>
          </a:lstStyle>
          <a:p>
            <a:r>
              <a:rPr lang="en-US" dirty="0"/>
              <a:t>Part 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1925" y="3570948"/>
            <a:ext cx="5029143" cy="57610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68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2 Style -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51C0207-C591-48E4-869A-200DCE70D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784" y="1978269"/>
            <a:ext cx="9720073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48BD-93E2-47BD-A264-42A381FF7F2F}" type="datetimeFigureOut">
              <a:rPr lang="en-GB" smtClean="0"/>
              <a:t>19/02/2020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470704"/>
            <a:ext cx="3657791" cy="2743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EBD049-258F-4BEA-BFD1-B84C893BC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65728"/>
            <a:ext cx="9126415" cy="1343466"/>
          </a:xfrm>
        </p:spPr>
        <p:txBody>
          <a:bodyPr>
            <a:normAutofit/>
          </a:bodyPr>
          <a:lstStyle>
            <a:lvl1pPr algn="ctr">
              <a:defRPr sz="4000" b="1" cap="none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30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2 Style -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-HW3lL73YVk0/W-1MUpTInoI/AAAAAAAAAG4/cCKTJffwf64kt402VyC4G6_8T_lh_rAhgCL0BGAYYCw/h3043/2018-11-15.jpg">
            <a:extLst>
              <a:ext uri="{FF2B5EF4-FFF2-40B4-BE49-F238E27FC236}">
                <a16:creationId xmlns:a16="http://schemas.microsoft.com/office/drawing/2014/main" id="{EAE14DCD-CC1A-47D9-901B-16F6FCC9F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784" y="1978269"/>
            <a:ext cx="9720073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48BD-93E2-47BD-A264-42A381FF7F2F}" type="datetimeFigureOut">
              <a:rPr lang="en-GB" smtClean="0"/>
              <a:t>19/02/2020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470704"/>
            <a:ext cx="3657791" cy="2743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B39789-2955-4E25-B800-2D2C76797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65728"/>
            <a:ext cx="9126415" cy="1343466"/>
          </a:xfrm>
        </p:spPr>
        <p:txBody>
          <a:bodyPr>
            <a:normAutofit/>
          </a:bodyPr>
          <a:lstStyle>
            <a:lvl1pPr algn="ctr">
              <a:defRPr sz="36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31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9B0A-3A37-4A17-B597-11628BB4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EA6D5-40D3-4D53-A58C-9E3C05B9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48BD-93E2-47BD-A264-42A381FF7F2F}" type="datetimeFigureOut">
              <a:rPr lang="en-GB" smtClean="0"/>
              <a:t>19/02/2020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7C2A6-C67E-4F6F-B2F9-5F29150C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720B1-6C66-4635-8E77-753256D7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75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693F455-1E6F-433E-909A-F4955E4AB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647" r="1094"/>
          <a:stretch/>
        </p:blipFill>
        <p:spPr>
          <a:xfrm>
            <a:off x="323850" y="0"/>
            <a:ext cx="11868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3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WHITE -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6912" y="235586"/>
            <a:ext cx="9720073" cy="1499616"/>
          </a:xfrm>
        </p:spPr>
        <p:txBody>
          <a:bodyPr/>
          <a:lstStyle>
            <a:lvl1pPr algn="ctr">
              <a:defRPr cap="none">
                <a:solidFill>
                  <a:schemeClr val="bg1"/>
                </a:solidFill>
                <a:latin typeface="Futur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784" y="1978269"/>
            <a:ext cx="9720073" cy="40233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utura"/>
              </a:defRPr>
            </a:lvl1pPr>
            <a:lvl2pPr>
              <a:defRPr>
                <a:solidFill>
                  <a:schemeClr val="bg1"/>
                </a:solidFill>
                <a:latin typeface="Futura"/>
              </a:defRPr>
            </a:lvl2pPr>
            <a:lvl3pPr>
              <a:defRPr>
                <a:solidFill>
                  <a:schemeClr val="bg1"/>
                </a:solidFill>
                <a:latin typeface="Futura"/>
              </a:defRPr>
            </a:lvl3pPr>
            <a:lvl4pPr>
              <a:defRPr>
                <a:solidFill>
                  <a:schemeClr val="bg1"/>
                </a:solidFill>
                <a:latin typeface="Futura"/>
              </a:defRPr>
            </a:lvl4pPr>
            <a:lvl5pPr>
              <a:defRPr>
                <a:solidFill>
                  <a:schemeClr val="bg1"/>
                </a:solidFill>
                <a:latin typeface="Futur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C9D748BD-93E2-47BD-A264-42A381FF7F2F}" type="datetimeFigureOut">
              <a:rPr lang="en-GB" smtClean="0"/>
              <a:t>19/02/2020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470704"/>
            <a:ext cx="3657791" cy="2743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2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9D748BD-93E2-47BD-A264-42A381FF7F2F}" type="datetimeFigureOut">
              <a:rPr lang="en-GB" smtClean="0"/>
              <a:t>19/02/2020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05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3" r:id="rId2"/>
    <p:sldLayoutId id="2147483714" r:id="rId3"/>
    <p:sldLayoutId id="2147483712" r:id="rId4"/>
    <p:sldLayoutId id="2147483715" r:id="rId5"/>
    <p:sldLayoutId id="2147483716" r:id="rId6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2.jpg"/><Relationship Id="rId21" Type="http://schemas.openxmlformats.org/officeDocument/2006/relationships/image" Target="../media/image31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66F26A0-14ED-46AD-BC14-95AC038C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801" y="2581866"/>
            <a:ext cx="9568582" cy="639192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</a:rPr>
              <a:t>2020 Trends In Biostatistics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4653F7-C673-4068-BD67-61452C1EA145}"/>
              </a:ext>
            </a:extLst>
          </p:cNvPr>
          <p:cNvSpPr txBox="1">
            <a:spLocks/>
          </p:cNvSpPr>
          <p:nvPr/>
        </p:nvSpPr>
        <p:spPr>
          <a:xfrm>
            <a:off x="2116453" y="4026134"/>
            <a:ext cx="7959093" cy="639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cap="none" dirty="0">
                <a:solidFill>
                  <a:schemeClr val="bg1"/>
                </a:solidFill>
              </a:rPr>
              <a:t>What you should know about study design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B8AC8F-AC2C-4F8F-85CE-C07CCD90AD64}"/>
              </a:ext>
            </a:extLst>
          </p:cNvPr>
          <p:cNvCxnSpPr>
            <a:cxnSpLocks/>
          </p:cNvCxnSpPr>
          <p:nvPr/>
        </p:nvCxnSpPr>
        <p:spPr>
          <a:xfrm>
            <a:off x="2116454" y="3485755"/>
            <a:ext cx="79590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F58B06D-389D-46FF-A04F-8C609B65A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408" y="6228106"/>
            <a:ext cx="1193506" cy="433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A819A1E-5E3F-4365-8934-B5EA47E6630A}"/>
              </a:ext>
            </a:extLst>
          </p:cNvPr>
          <p:cNvSpPr txBox="1">
            <a:spLocks/>
          </p:cNvSpPr>
          <p:nvPr/>
        </p:nvSpPr>
        <p:spPr>
          <a:xfrm>
            <a:off x="9078730" y="6285021"/>
            <a:ext cx="1799368" cy="319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" dirty="0">
                <a:solidFill>
                  <a:schemeClr val="bg1"/>
                </a:solidFill>
              </a:rPr>
              <a:t>Demonstrated on </a:t>
            </a:r>
            <a:endParaRPr lang="en-GB" sz="12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9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89F2-D33E-418A-9B79-615812226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14"/>
            <a:ext cx="9354510" cy="1325615"/>
          </a:xfrm>
        </p:spPr>
        <p:txBody>
          <a:bodyPr>
            <a:normAutofit/>
          </a:bodyPr>
          <a:lstStyle/>
          <a:p>
            <a:r>
              <a:rPr lang="en-IE" dirty="0">
                <a:latin typeface="+mj-lt"/>
              </a:rPr>
              <a:t>Regulatory Background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E59B8A-159A-45D8-9239-DB58068E0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20" y="1631562"/>
            <a:ext cx="9720262" cy="44213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3200" dirty="0"/>
              <a:t>First draft FDA CBER/CDER Guidance published in 2010</a:t>
            </a:r>
          </a:p>
          <a:p>
            <a:pPr marL="630936" lvl="1" indent="-457200"/>
            <a:r>
              <a:rPr lang="en-IE" sz="2800" dirty="0"/>
              <a:t>“Well-understood” and “Less well-understood” Designs</a:t>
            </a:r>
          </a:p>
          <a:p>
            <a:pPr marL="630936" lvl="1" indent="-457200"/>
            <a:r>
              <a:rPr lang="en-IE" sz="2800" dirty="0"/>
              <a:t>EMA published similar reflection paper (2007)</a:t>
            </a:r>
            <a:br>
              <a:rPr lang="en-IE" sz="2800" dirty="0"/>
            </a:br>
            <a:endParaRPr lang="en-IE" sz="2800" dirty="0"/>
          </a:p>
          <a:p>
            <a:pPr marL="0" indent="0">
              <a:buNone/>
            </a:pPr>
            <a:r>
              <a:rPr lang="en-IE" sz="3200" dirty="0"/>
              <a:t>Interest in encouraging adaptive/innovative design</a:t>
            </a:r>
          </a:p>
          <a:p>
            <a:pPr marL="630936" lvl="1" indent="-457200"/>
            <a:r>
              <a:rPr lang="en-IE" sz="2800" dirty="0"/>
              <a:t>US: Innovative Cures Act, EU: Adaptive Pathways </a:t>
            </a:r>
            <a:br>
              <a:rPr lang="en-IE" sz="2800" dirty="0"/>
            </a:br>
            <a:endParaRPr lang="en-IE" sz="2800" dirty="0"/>
          </a:p>
          <a:p>
            <a:pPr marL="0" indent="0">
              <a:buNone/>
            </a:pPr>
            <a:r>
              <a:rPr lang="en-IE" sz="3200" dirty="0"/>
              <a:t>Regulatory context becoming clear allowing more usage</a:t>
            </a:r>
          </a:p>
          <a:p>
            <a:pPr marL="630936" lvl="1" indent="-457200"/>
            <a:r>
              <a:rPr lang="en-IE" sz="2800" dirty="0"/>
              <a:t>New FDA Guidance published in late 2019</a:t>
            </a:r>
          </a:p>
          <a:p>
            <a:pPr marL="630936" lvl="1" indent="-457200"/>
            <a:r>
              <a:rPr lang="en-IE" sz="2800" dirty="0"/>
              <a:t>ICH E20 (Adaptive Design) EWG established (~3 years ETA)</a:t>
            </a:r>
          </a:p>
          <a:p>
            <a:pPr marL="630936" lvl="1" indent="-457200"/>
            <a:endParaRPr lang="en-IE" sz="2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4436F7-51B3-4051-8705-56E5E98A36C9}"/>
              </a:ext>
            </a:extLst>
          </p:cNvPr>
          <p:cNvSpPr/>
          <p:nvPr/>
        </p:nvSpPr>
        <p:spPr>
          <a:xfrm flipH="1" flipV="1">
            <a:off x="457661" y="1631562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00E764-CB9C-484C-AD70-067F8A68A36A}"/>
              </a:ext>
            </a:extLst>
          </p:cNvPr>
          <p:cNvSpPr/>
          <p:nvPr/>
        </p:nvSpPr>
        <p:spPr>
          <a:xfrm flipH="1" flipV="1">
            <a:off x="457661" y="3558381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5D0F94-BFE6-421B-85ED-74A25FEF3ACA}"/>
              </a:ext>
            </a:extLst>
          </p:cNvPr>
          <p:cNvSpPr/>
          <p:nvPr/>
        </p:nvSpPr>
        <p:spPr>
          <a:xfrm flipH="1" flipV="1">
            <a:off x="457661" y="5048741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449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342A2FDA-4B5B-48C0-B86D-C5AEEEC40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0" t="6818" r="1" b="19566"/>
          <a:stretch/>
        </p:blipFill>
        <p:spPr bwMode="auto">
          <a:xfrm>
            <a:off x="-330" y="0"/>
            <a:ext cx="5301505" cy="684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C4556A-CFE6-45DC-AB1F-A4A739F36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308537" cy="6867525"/>
          </a:xfr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5AE21AA-A5D7-448C-A4C1-C6AE51CA450E}"/>
              </a:ext>
            </a:extLst>
          </p:cNvPr>
          <p:cNvSpPr/>
          <p:nvPr/>
        </p:nvSpPr>
        <p:spPr>
          <a:xfrm>
            <a:off x="7552237" y="3018126"/>
            <a:ext cx="4455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Moving from fixed to flexible study designs</a:t>
            </a:r>
            <a:endParaRPr lang="en-IE" sz="4000" b="1" dirty="0">
              <a:solidFill>
                <a:schemeClr val="bg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4F7A88-6B3F-46F0-BD44-9D3A3E38DD15}"/>
              </a:ext>
            </a:extLst>
          </p:cNvPr>
          <p:cNvSpPr txBox="1">
            <a:spLocks/>
          </p:cNvSpPr>
          <p:nvPr/>
        </p:nvSpPr>
        <p:spPr>
          <a:xfrm>
            <a:off x="5264603" y="5480"/>
            <a:ext cx="45719" cy="6862044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</a:schemeClr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F18F71D-6A46-430E-94BB-00F6E2EF933E}"/>
              </a:ext>
            </a:extLst>
          </p:cNvPr>
          <p:cNvSpPr/>
          <p:nvPr/>
        </p:nvSpPr>
        <p:spPr>
          <a:xfrm>
            <a:off x="425382" y="5090105"/>
            <a:ext cx="4483493" cy="259504"/>
          </a:xfrm>
          <a:prstGeom prst="roundRect">
            <a:avLst>
              <a:gd name="adj" fmla="val 203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E4D683B-9658-4A43-BBCF-06E49B8BE504}"/>
              </a:ext>
            </a:extLst>
          </p:cNvPr>
          <p:cNvSpPr txBox="1">
            <a:spLocks/>
          </p:cNvSpPr>
          <p:nvPr/>
        </p:nvSpPr>
        <p:spPr>
          <a:xfrm>
            <a:off x="25812" y="1366125"/>
            <a:ext cx="5119972" cy="355803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IE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“Adaptive designs have the potential to improve ...</a:t>
            </a:r>
            <a:r>
              <a:rPr lang="en-IE" sz="24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study power and reduce the sample size and total cost</a:t>
            </a:r>
            <a:r>
              <a:rPr lang="en-IE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 </a:t>
            </a:r>
            <a:br>
              <a:rPr lang="en-IE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IE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investigational drugs, including</a:t>
            </a:r>
            <a:br>
              <a:rPr lang="en-IE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IE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"targeted medicines that are being put</a:t>
            </a:r>
            <a:br>
              <a:rPr lang="en-IE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IE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into development today”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3AF151-0416-4CD1-A19F-2498636D0592}"/>
              </a:ext>
            </a:extLst>
          </p:cNvPr>
          <p:cNvSpPr txBox="1">
            <a:spLocks/>
          </p:cNvSpPr>
          <p:nvPr/>
        </p:nvSpPr>
        <p:spPr>
          <a:xfrm>
            <a:off x="5694482" y="1637278"/>
            <a:ext cx="6072135" cy="4182409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IE" sz="2800" dirty="0"/>
              <a:t>New guidance published in Nov. 2019 (PDUFA VI requirement)</a:t>
            </a:r>
          </a:p>
          <a:p>
            <a:pPr marL="0" indent="0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en-IE" sz="2800" dirty="0"/>
              <a:t>Far less categorical than 2010 draft</a:t>
            </a:r>
          </a:p>
          <a:p>
            <a:pPr lvl="1"/>
            <a:r>
              <a:rPr lang="en-IE" sz="2400" dirty="0"/>
              <a:t>Emphasizes early collaboration with FDA</a:t>
            </a:r>
          </a:p>
          <a:p>
            <a:pPr lvl="1"/>
            <a:r>
              <a:rPr lang="en-IE" sz="2400" dirty="0"/>
              <a:t>Focus on design issues and Type I error</a:t>
            </a:r>
          </a:p>
          <a:p>
            <a:pPr lvl="1"/>
            <a:r>
              <a:rPr lang="en-IE" sz="2400" dirty="0"/>
              <a:t>e.g. pre-specification, blinding, simulation</a:t>
            </a:r>
          </a:p>
          <a:p>
            <a:pPr marL="0" indent="0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en-IE" sz="2800" dirty="0"/>
              <a:t>In-depth on certain adaptive designs</a:t>
            </a:r>
          </a:p>
          <a:p>
            <a:pPr lvl="1"/>
            <a:r>
              <a:rPr lang="en-IE" sz="2400" dirty="0"/>
              <a:t>SSR, enrichment, switching, multiple treats</a:t>
            </a:r>
          </a:p>
          <a:p>
            <a:pPr lvl="1"/>
            <a:r>
              <a:rPr lang="en-IE" sz="2400" dirty="0"/>
              <a:t>Updated views on Bayesian and Complex</a:t>
            </a:r>
          </a:p>
          <a:p>
            <a:pPr marL="516636" lvl="1" indent="-342900"/>
            <a:endParaRPr lang="en-IE" sz="2400" dirty="0"/>
          </a:p>
          <a:p>
            <a:pPr marL="516636" lvl="1" indent="-342900">
              <a:buFont typeface="Wingdings" panose="05000000000000000000" pitchFamily="2" charset="2"/>
              <a:buChar char="§"/>
            </a:pPr>
            <a:endParaRPr lang="en-IE" sz="24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B1D67B5-591B-4C66-9A85-A39D4F90DD66}"/>
              </a:ext>
            </a:extLst>
          </p:cNvPr>
          <p:cNvSpPr/>
          <p:nvPr/>
        </p:nvSpPr>
        <p:spPr>
          <a:xfrm flipH="1" flipV="1">
            <a:off x="5554672" y="1720527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3B48AA7-0AC4-4F24-9E13-5FA7EFE26C4B}"/>
              </a:ext>
            </a:extLst>
          </p:cNvPr>
          <p:cNvSpPr/>
          <p:nvPr/>
        </p:nvSpPr>
        <p:spPr>
          <a:xfrm flipH="1" flipV="1">
            <a:off x="5556388" y="4892997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F6DB3D3-BE06-4631-9C65-2D2B1B8E9479}"/>
              </a:ext>
            </a:extLst>
          </p:cNvPr>
          <p:cNvSpPr/>
          <p:nvPr/>
        </p:nvSpPr>
        <p:spPr>
          <a:xfrm flipH="1" flipV="1">
            <a:off x="5555577" y="2876283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D1812B-571B-4DD2-8F25-5BC1BD6B880A}"/>
              </a:ext>
            </a:extLst>
          </p:cNvPr>
          <p:cNvSpPr/>
          <p:nvPr/>
        </p:nvSpPr>
        <p:spPr>
          <a:xfrm>
            <a:off x="425383" y="5045375"/>
            <a:ext cx="4483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Scott Gottlieb - Former FDA Commissioner</a:t>
            </a:r>
            <a:endParaRPr lang="en-IE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E313FB-8D33-4205-A54F-F5B6B5E0F0B4}"/>
              </a:ext>
            </a:extLst>
          </p:cNvPr>
          <p:cNvSpPr/>
          <p:nvPr/>
        </p:nvSpPr>
        <p:spPr>
          <a:xfrm>
            <a:off x="5733822" y="607426"/>
            <a:ext cx="36368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200" b="1" dirty="0"/>
              <a:t>2019 FDA Adaptive Guidance</a:t>
            </a:r>
          </a:p>
        </p:txBody>
      </p:sp>
    </p:spTree>
    <p:extLst>
      <p:ext uri="{BB962C8B-B14F-4D97-AF65-F5344CB8AC3E}">
        <p14:creationId xmlns:p14="http://schemas.microsoft.com/office/powerpoint/2010/main" val="11489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C9EE6B-3935-4DDF-9914-879356A5E61B}"/>
              </a:ext>
            </a:extLst>
          </p:cNvPr>
          <p:cNvSpPr/>
          <p:nvPr/>
        </p:nvSpPr>
        <p:spPr>
          <a:xfrm>
            <a:off x="75304" y="4271142"/>
            <a:ext cx="12005534" cy="258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13AE9D-FC92-445B-9104-CDE60EFD49BB}"/>
              </a:ext>
            </a:extLst>
          </p:cNvPr>
          <p:cNvSpPr txBox="1"/>
          <p:nvPr/>
        </p:nvSpPr>
        <p:spPr>
          <a:xfrm>
            <a:off x="457197" y="1304008"/>
            <a:ext cx="3727528" cy="408623"/>
          </a:xfrm>
          <a:prstGeom prst="roundRect">
            <a:avLst/>
          </a:prstGeom>
          <a:solidFill>
            <a:srgbClr val="39C1D1"/>
          </a:solidFill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Group Sequential Design for Survival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6B96AEDA-C3FA-490B-A13E-9DCC73119A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4458"/>
              </p:ext>
            </p:extLst>
          </p:nvPr>
        </p:nvGraphicFramePr>
        <p:xfrm>
          <a:off x="457197" y="1989630"/>
          <a:ext cx="5331125" cy="3139440"/>
        </p:xfrm>
        <a:graphic>
          <a:graphicData uri="http://schemas.openxmlformats.org/drawingml/2006/table">
            <a:tbl>
              <a:tblPr firstRow="1" bandRow="1">
                <a:effectLst/>
                <a:tableStyleId>{8EC20E35-A176-4012-BC5E-935CFFF8708E}</a:tableStyleId>
              </a:tblPr>
              <a:tblGrid>
                <a:gridCol w="421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Significance</a:t>
                      </a:r>
                      <a:r>
                        <a:rPr lang="en-IE" sz="2000" baseline="0" dirty="0"/>
                        <a:t> Level (One-Sided)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Placebo Median Survival (months)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Everolimus</a:t>
                      </a:r>
                      <a:r>
                        <a:rPr lang="en-IE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Median Survival (months)</a:t>
                      </a:r>
                      <a:endParaRPr lang="en-IE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Hazard</a:t>
                      </a:r>
                      <a:r>
                        <a:rPr lang="en-IE" sz="2000" baseline="0" dirty="0"/>
                        <a:t> Ratio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0.66667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Accrual Period (Weeks)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Minimum Follow-Up (Weeks)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Power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92.6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814E6917-709F-4E24-989B-5900929767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593201"/>
              </p:ext>
            </p:extLst>
          </p:nvPr>
        </p:nvGraphicFramePr>
        <p:xfrm>
          <a:off x="6403679" y="4039364"/>
          <a:ext cx="5331125" cy="23469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845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5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N</a:t>
                      </a:r>
                      <a:r>
                        <a:rPr lang="en-IE" sz="2000" dirty="0"/>
                        <a:t>umber of Looks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Efficacy Bound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O’Brien Fleming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IE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utility Bound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Non-Binding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B</a:t>
                      </a:r>
                      <a:r>
                        <a:rPr lang="en-IE" sz="2000" dirty="0"/>
                        <a:t>eta Spending 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Hwang-Shih-</a:t>
                      </a:r>
                      <a:r>
                        <a:rPr lang="en-US" sz="2000" dirty="0" err="1"/>
                        <a:t>DeCani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HSD 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-1.25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CF30462-CD6E-4231-A317-C571FC063B1F}"/>
              </a:ext>
            </a:extLst>
          </p:cNvPr>
          <p:cNvSpPr txBox="1"/>
          <p:nvPr/>
        </p:nvSpPr>
        <p:spPr>
          <a:xfrm>
            <a:off x="3428259" y="6263319"/>
            <a:ext cx="2349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NEJM (2011)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A5AA2B-7E20-4EEE-9165-47785A332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34" y="5406069"/>
            <a:ext cx="5310188" cy="857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32BA48-69A3-4979-A3D9-EDCE0E4E01E1}"/>
              </a:ext>
            </a:extLst>
          </p:cNvPr>
          <p:cNvSpPr txBox="1"/>
          <p:nvPr/>
        </p:nvSpPr>
        <p:spPr>
          <a:xfrm>
            <a:off x="6403681" y="1979010"/>
            <a:ext cx="5331122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E" sz="2400" b="1" i="1" dirty="0"/>
              <a:t>Extend previous example to group sequential design </a:t>
            </a:r>
            <a:r>
              <a:rPr lang="en-IE" sz="2400" dirty="0"/>
              <a:t>with 2 interim analyses with O’Brien Fleming efficacy bound and non-binding Hwang-Shih-</a:t>
            </a:r>
            <a:r>
              <a:rPr lang="en-IE" sz="2400" dirty="0" err="1"/>
              <a:t>DeCani</a:t>
            </a:r>
            <a:r>
              <a:rPr lang="en-IE" sz="2400" dirty="0"/>
              <a:t> futility bound with gamma = -1.25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C7FEF4-36C3-4E96-8C67-78B9D575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68" y="-5289"/>
            <a:ext cx="9126415" cy="1499616"/>
          </a:xfrm>
        </p:spPr>
        <p:txBody>
          <a:bodyPr>
            <a:normAutofit/>
          </a:bodyPr>
          <a:lstStyle/>
          <a:p>
            <a:pPr algn="l"/>
            <a:r>
              <a:rPr lang="en-IE" sz="4000" dirty="0">
                <a:latin typeface="+mj-lt"/>
              </a:rPr>
              <a:t>Worked Example 1</a:t>
            </a:r>
          </a:p>
        </p:txBody>
      </p:sp>
    </p:spTree>
    <p:extLst>
      <p:ext uri="{BB962C8B-B14F-4D97-AF65-F5344CB8AC3E}">
        <p14:creationId xmlns:p14="http://schemas.microsoft.com/office/powerpoint/2010/main" val="3417611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9126415" cy="1499616"/>
          </a:xfrm>
        </p:spPr>
        <p:txBody>
          <a:bodyPr>
            <a:normAutofit/>
          </a:bodyPr>
          <a:lstStyle/>
          <a:p>
            <a:r>
              <a:rPr lang="en-IE" dirty="0"/>
              <a:t>Sample Size Re-estimation (SSR)</a:t>
            </a:r>
            <a:endParaRPr lang="en-IE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21" y="1710619"/>
            <a:ext cx="9720073" cy="40233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E" sz="3200" dirty="0"/>
              <a:t>Will focus here on specific adaptive design of SSR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E" sz="3200" dirty="0"/>
              <a:t>Adaptive Trial focused on higher sample size if needed</a:t>
            </a:r>
          </a:p>
          <a:p>
            <a:pPr marL="516636" lvl="1" indent="-342900"/>
            <a:r>
              <a:rPr lang="en-I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Obvious adaption target due to intrinsic SSD uncertainty</a:t>
            </a:r>
          </a:p>
          <a:p>
            <a:pPr marL="516636" lvl="1" indent="-342900"/>
            <a:r>
              <a:rPr lang="en-I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Could also adaptively lower N but not encouraged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E" sz="3200" b="1" dirty="0"/>
              <a:t>Two Primary Types: 1) Unblinded SSR; 2) Blinded SSR</a:t>
            </a:r>
            <a:endParaRPr lang="en-IE" sz="2800" b="1" dirty="0"/>
          </a:p>
          <a:p>
            <a:pPr marL="516636" lvl="1" indent="-342900"/>
            <a:r>
              <a:rPr lang="en-I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Differ on whether decision made on blinded data or not</a:t>
            </a:r>
          </a:p>
          <a:p>
            <a:pPr marL="516636" lvl="1" indent="-342900"/>
            <a:r>
              <a:rPr lang="en-I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Both target different aspects of initial SSD uncertainty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C53BA9-750D-46EC-99E4-BE70F080DFA5}"/>
              </a:ext>
            </a:extLst>
          </p:cNvPr>
          <p:cNvSpPr/>
          <p:nvPr/>
        </p:nvSpPr>
        <p:spPr>
          <a:xfrm flipH="1" flipV="1">
            <a:off x="447922" y="1710619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BE7C79-5BF9-4638-88CB-2E558723736A}"/>
              </a:ext>
            </a:extLst>
          </p:cNvPr>
          <p:cNvSpPr/>
          <p:nvPr/>
        </p:nvSpPr>
        <p:spPr>
          <a:xfrm flipH="1" flipV="1">
            <a:off x="448089" y="2629483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1ADB9F-6736-40A1-975D-089A2BA6C108}"/>
              </a:ext>
            </a:extLst>
          </p:cNvPr>
          <p:cNvSpPr/>
          <p:nvPr/>
        </p:nvSpPr>
        <p:spPr>
          <a:xfrm flipH="1" flipV="1">
            <a:off x="448587" y="4413071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0976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88" y="39315"/>
            <a:ext cx="9126415" cy="1499616"/>
          </a:xfrm>
        </p:spPr>
        <p:txBody>
          <a:bodyPr/>
          <a:lstStyle/>
          <a:p>
            <a:r>
              <a:rPr lang="en-IE" dirty="0"/>
              <a:t>Unblinded SSR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96" y="1345329"/>
            <a:ext cx="9720073" cy="49276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IE" sz="2800" dirty="0"/>
              <a:t>SSR suggested when interim effect size is “promising” (Chen et al)</a:t>
            </a:r>
          </a:p>
          <a:p>
            <a:pPr marL="630936" lvl="1" indent="-457200"/>
            <a:r>
              <a:rPr lang="en-IE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“Promising” user-defined but based on unblinded effect size</a:t>
            </a:r>
          </a:p>
          <a:p>
            <a:pPr marL="630936" lvl="1" indent="-457200"/>
            <a:r>
              <a:rPr lang="en-IE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Extends GSD with 3</a:t>
            </a:r>
            <a:r>
              <a:rPr lang="en-IE" sz="26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rd</a:t>
            </a:r>
            <a:r>
              <a:rPr lang="en-IE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option: continue, stop early, </a:t>
            </a:r>
            <a:r>
              <a:rPr lang="en-IE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 N</a:t>
            </a:r>
          </a:p>
          <a:p>
            <a:pPr marL="0" indent="0">
              <a:buNone/>
            </a:pPr>
            <a:r>
              <a:rPr lang="en-IE" sz="2800" dirty="0"/>
              <a:t>Power for optimistic effect but increase N for lower relevant effects</a:t>
            </a:r>
          </a:p>
          <a:p>
            <a:pPr marL="630936" lvl="1" indent="-457200"/>
            <a:r>
              <a:rPr lang="en-IE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Updated FDA Guidance: Design which “can provide efficiency”</a:t>
            </a:r>
          </a:p>
          <a:p>
            <a:pPr marL="0" indent="0">
              <a:buNone/>
            </a:pPr>
            <a:r>
              <a:rPr lang="en-IE" sz="2800" dirty="0"/>
              <a:t>Common criteria proposed for unblinded SSR is conditional power (CP)</a:t>
            </a:r>
          </a:p>
          <a:p>
            <a:pPr marL="630936" lvl="1" indent="-457200"/>
            <a:r>
              <a:rPr lang="en-IE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Probability of significance given interim data</a:t>
            </a:r>
          </a:p>
          <a:p>
            <a:pPr marL="0" indent="0">
              <a:buNone/>
            </a:pPr>
            <a:r>
              <a:rPr lang="en-IE" sz="2800" dirty="0"/>
              <a:t>2 methods here: Chen, </a:t>
            </a:r>
            <a:r>
              <a:rPr lang="en-IE" sz="2800" dirty="0" err="1"/>
              <a:t>DeMets</a:t>
            </a:r>
            <a:r>
              <a:rPr lang="en-IE" sz="2800" dirty="0"/>
              <a:t> &amp; Lan; Cui, Hung &amp; Wang</a:t>
            </a:r>
          </a:p>
          <a:p>
            <a:pPr marL="630936" lvl="1" indent="-457200"/>
            <a:r>
              <a:rPr lang="en-IE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IE" sz="26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</a:t>
            </a:r>
            <a:r>
              <a:rPr lang="en-IE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uses GSD statistics but only penultimate look &amp; high CP</a:t>
            </a:r>
          </a:p>
          <a:p>
            <a:pPr marL="630936" lvl="1" indent="-457200"/>
            <a:r>
              <a:rPr lang="en-IE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IE" sz="26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lang="en-IE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uses weighted statistic but allowed at any look and CP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1E024D-D461-4B43-A611-56455EBDC620}"/>
              </a:ext>
            </a:extLst>
          </p:cNvPr>
          <p:cNvSpPr/>
          <p:nvPr/>
        </p:nvSpPr>
        <p:spPr>
          <a:xfrm flipH="1" flipV="1">
            <a:off x="447922" y="1538931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F4F02F-E33D-41DF-8646-FC63738D5CDC}"/>
              </a:ext>
            </a:extLst>
          </p:cNvPr>
          <p:cNvSpPr/>
          <p:nvPr/>
        </p:nvSpPr>
        <p:spPr>
          <a:xfrm flipH="1" flipV="1">
            <a:off x="448089" y="3028087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A66985-A95D-4A2E-BE27-438DE9521554}"/>
              </a:ext>
            </a:extLst>
          </p:cNvPr>
          <p:cNvSpPr/>
          <p:nvPr/>
        </p:nvSpPr>
        <p:spPr>
          <a:xfrm flipH="1" flipV="1">
            <a:off x="452360" y="3960519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A467BA-AAF9-443E-B8C8-45E31D50FB33}"/>
              </a:ext>
            </a:extLst>
          </p:cNvPr>
          <p:cNvSpPr/>
          <p:nvPr/>
        </p:nvSpPr>
        <p:spPr>
          <a:xfrm flipH="1" flipV="1">
            <a:off x="458777" y="4892951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6800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268" y="2066402"/>
            <a:ext cx="5364216" cy="457106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b="1" dirty="0">
                <a:solidFill>
                  <a:schemeClr val="tx1"/>
                </a:solidFill>
              </a:rPr>
              <a:t>Assume previous group sequential design with added SSR option</a:t>
            </a:r>
            <a:br>
              <a:rPr lang="en-IE" sz="2400" dirty="0">
                <a:solidFill>
                  <a:schemeClr val="tx1"/>
                </a:solidFill>
              </a:rPr>
            </a:br>
            <a:endParaRPr lang="en-I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E" sz="2400" dirty="0">
                <a:solidFill>
                  <a:schemeClr val="tx1"/>
                </a:solidFill>
              </a:rPr>
              <a:t>Assume interim HR= 0.8 (from 0.666) and inherit total E of 309 (interim E of 103 and 206) and final look alpha of 0.23 from GSD example.</a:t>
            </a:r>
            <a:br>
              <a:rPr lang="en-IE" sz="2400" dirty="0">
                <a:solidFill>
                  <a:schemeClr val="tx1"/>
                </a:solidFill>
              </a:rPr>
            </a:br>
            <a:endParaRPr lang="en-I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E" sz="2400" dirty="0">
                <a:solidFill>
                  <a:schemeClr val="tx1"/>
                </a:solidFill>
              </a:rPr>
              <a:t>What will required E for SSR for Chen-</a:t>
            </a:r>
            <a:r>
              <a:rPr lang="en-IE" sz="2400" dirty="0" err="1">
                <a:solidFill>
                  <a:schemeClr val="tx1"/>
                </a:solidFill>
              </a:rPr>
              <a:t>Demets</a:t>
            </a:r>
            <a:r>
              <a:rPr lang="en-IE" sz="2400" dirty="0">
                <a:solidFill>
                  <a:schemeClr val="tx1"/>
                </a:solidFill>
              </a:rPr>
              <a:t>-Lan/Cui-Hung-Wang assuming maximum events multiplier of 3? </a:t>
            </a:r>
            <a:endParaRPr lang="en-IE" sz="20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6EEA76D-1EFC-4CC3-83A1-186231370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237653"/>
              </p:ext>
            </p:extLst>
          </p:nvPr>
        </p:nvGraphicFramePr>
        <p:xfrm>
          <a:off x="6269007" y="2200529"/>
          <a:ext cx="5090623" cy="369466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3158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1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2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Parameter</a:t>
                      </a:r>
                      <a:endParaRPr lang="en-I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Value</a:t>
                      </a:r>
                      <a:endParaRPr lang="en-I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2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Nominal Final Look Sig. Level</a:t>
                      </a:r>
                      <a:endParaRPr lang="en-I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0.0231</a:t>
                      </a:r>
                      <a:endParaRPr lang="en-I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2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Initial HR</a:t>
                      </a:r>
                      <a:endParaRPr lang="en-I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0.667</a:t>
                      </a:r>
                      <a:endParaRPr lang="en-I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2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Interim HR</a:t>
                      </a:r>
                      <a:endParaRPr lang="en-I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0.8</a:t>
                      </a:r>
                      <a:endParaRPr lang="en-I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2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Initial Expected Events (E)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309</a:t>
                      </a:r>
                      <a:endParaRPr lang="en-I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2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Interim Events (2</a:t>
                      </a:r>
                      <a:r>
                        <a:rPr lang="en-IE" sz="2000" b="0" baseline="30000" dirty="0">
                          <a:effectLst/>
                        </a:rPr>
                        <a:t>nd</a:t>
                      </a:r>
                      <a:r>
                        <a:rPr lang="en-IE" sz="2000" b="0" dirty="0">
                          <a:effectLst/>
                        </a:rPr>
                        <a:t> Look)</a:t>
                      </a:r>
                      <a:endParaRPr lang="en-I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206</a:t>
                      </a:r>
                      <a:endParaRPr lang="en-I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2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Maximum Events (x3)</a:t>
                      </a:r>
                      <a:endParaRPr lang="en-I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927</a:t>
                      </a:r>
                      <a:endParaRPr lang="en-I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6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Lower CP Bound (CDL/CHW)</a:t>
                      </a:r>
                      <a:endParaRPr lang="en-I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Derived/40%</a:t>
                      </a:r>
                      <a:endParaRPr lang="en-I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</a:rPr>
                        <a:t>Upper CP Bound</a:t>
                      </a:r>
                      <a:endParaRPr lang="en-I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92.6%</a:t>
                      </a:r>
                      <a:endParaRPr lang="en-I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67CB581-10D9-4F8D-9EFB-2414EF83FFDF}"/>
              </a:ext>
            </a:extLst>
          </p:cNvPr>
          <p:cNvSpPr txBox="1"/>
          <p:nvPr/>
        </p:nvSpPr>
        <p:spPr>
          <a:xfrm>
            <a:off x="471268" y="1290015"/>
            <a:ext cx="3873372" cy="408623"/>
          </a:xfrm>
          <a:prstGeom prst="roundRect">
            <a:avLst/>
          </a:prstGeom>
          <a:solidFill>
            <a:srgbClr val="39C1D1"/>
          </a:solidFill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Sample Size Re-Estimation for Survival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8E58E9-B755-4D16-88FA-7D0E1824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68" y="-5289"/>
            <a:ext cx="9126415" cy="1499616"/>
          </a:xfrm>
        </p:spPr>
        <p:txBody>
          <a:bodyPr>
            <a:normAutofit/>
          </a:bodyPr>
          <a:lstStyle/>
          <a:p>
            <a:pPr algn="l"/>
            <a:r>
              <a:rPr lang="en-IE" sz="4000" dirty="0">
                <a:latin typeface="+mj-lt"/>
              </a:rPr>
              <a:t>Worked Example 1 (cont.)</a:t>
            </a:r>
          </a:p>
        </p:txBody>
      </p:sp>
    </p:spTree>
    <p:extLst>
      <p:ext uri="{BB962C8B-B14F-4D97-AF65-F5344CB8AC3E}">
        <p14:creationId xmlns:p14="http://schemas.microsoft.com/office/powerpoint/2010/main" val="3224003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9126415" cy="1499616"/>
          </a:xfrm>
        </p:spPr>
        <p:txBody>
          <a:bodyPr>
            <a:normAutofit/>
          </a:bodyPr>
          <a:lstStyle/>
          <a:p>
            <a:r>
              <a:rPr lang="en-IE" dirty="0"/>
              <a:t>Adaptive Survival</a:t>
            </a:r>
            <a:r>
              <a:rPr lang="en-IE" cap="none" dirty="0"/>
              <a:t>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21" y="1710619"/>
            <a:ext cx="9720073" cy="40233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E" sz="2800" dirty="0"/>
              <a:t>Unknown follow-up means more interim planning uncertainty</a:t>
            </a:r>
          </a:p>
          <a:p>
            <a:pPr marL="516636" lvl="1" indent="-342900">
              <a:lnSpc>
                <a:spcPct val="100000"/>
              </a:lnSpc>
            </a:pPr>
            <a:r>
              <a:rPr lang="en-I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 be difficult to predict time when interim analysis will occur</a:t>
            </a:r>
          </a:p>
          <a:p>
            <a:pPr marL="516636" lvl="1" indent="-342900">
              <a:lnSpc>
                <a:spcPct val="100000"/>
              </a:lnSpc>
            </a:pPr>
            <a:r>
              <a:rPr lang="en-I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Higher numbers likely in active cohort when interim analysis occurs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E" sz="2800" dirty="0"/>
              <a:t>Adaptive designs for survival often come with new assumptions </a:t>
            </a:r>
          </a:p>
          <a:p>
            <a:pPr marL="585216" lvl="1" indent="-457200">
              <a:lnSpc>
                <a:spcPct val="100000"/>
              </a:lnSpc>
            </a:pPr>
            <a:r>
              <a:rPr lang="en-I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Usually strong assumption of constant treatment effect for GSD and SSR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E" sz="2800" dirty="0"/>
              <a:t>Two dimensions for increasing interim events: Sample Size &amp; Time</a:t>
            </a:r>
          </a:p>
          <a:p>
            <a:pPr marL="585216" lvl="1" indent="-457200">
              <a:lnSpc>
                <a:spcPct val="100000"/>
              </a:lnSpc>
            </a:pPr>
            <a:r>
              <a:rPr lang="en-I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 increase biases for early trends, time increase for later trends?</a:t>
            </a:r>
          </a:p>
          <a:p>
            <a:pPr marL="585216" lvl="1" indent="-457200">
              <a:lnSpc>
                <a:spcPct val="100000"/>
              </a:lnSpc>
            </a:pPr>
            <a:r>
              <a:rPr lang="en-IE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Freidlin</a:t>
            </a:r>
            <a:r>
              <a:rPr lang="en-I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Korn (2017) show ability to pick “best” treatment period</a:t>
            </a:r>
          </a:p>
          <a:p>
            <a:pPr marL="411480" indent="-457200">
              <a:lnSpc>
                <a:spcPct val="100000"/>
              </a:lnSpc>
            </a:pPr>
            <a:endParaRPr lang="en-IE" sz="2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F49740-2C64-4334-A274-2394437F7325}"/>
              </a:ext>
            </a:extLst>
          </p:cNvPr>
          <p:cNvSpPr/>
          <p:nvPr/>
        </p:nvSpPr>
        <p:spPr>
          <a:xfrm flipH="1" flipV="1">
            <a:off x="447922" y="1735865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FC3389-84C5-45D9-B876-D5E52F2DA4B2}"/>
              </a:ext>
            </a:extLst>
          </p:cNvPr>
          <p:cNvSpPr/>
          <p:nvPr/>
        </p:nvSpPr>
        <p:spPr>
          <a:xfrm flipH="1" flipV="1">
            <a:off x="448089" y="3218587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F9D661-56A4-4194-9BD8-451A2375D1F1}"/>
              </a:ext>
            </a:extLst>
          </p:cNvPr>
          <p:cNvSpPr/>
          <p:nvPr/>
        </p:nvSpPr>
        <p:spPr>
          <a:xfrm flipH="1" flipV="1">
            <a:off x="452360" y="4280559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2591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32988" y="2812273"/>
            <a:ext cx="79976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Using external data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in study planning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291156"/>
            <a:ext cx="2933884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Part 2</a:t>
            </a:r>
            <a:endParaRPr lang="en-IE" sz="4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9754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285D-145F-4B20-8603-B609F33A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1102"/>
            <a:ext cx="9126415" cy="1499616"/>
          </a:xfrm>
        </p:spPr>
        <p:txBody>
          <a:bodyPr>
            <a:normAutofit/>
          </a:bodyPr>
          <a:lstStyle/>
          <a:p>
            <a:r>
              <a:rPr lang="en-IE" dirty="0">
                <a:latin typeface="+mj-lt"/>
              </a:rPr>
              <a:t>Real World Data/Evidence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6659A-CE9E-4F38-AA0E-5D0BDA989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967" y="1617878"/>
            <a:ext cx="9720073" cy="4354904"/>
          </a:xfrm>
        </p:spPr>
        <p:txBody>
          <a:bodyPr>
            <a:normAutofit/>
          </a:bodyPr>
          <a:lstStyle/>
          <a:p>
            <a:pPr marL="0" lvl="0" indent="0">
              <a:buClr>
                <a:srgbClr val="1CADE4"/>
              </a:buClr>
              <a:buNone/>
            </a:pPr>
            <a:r>
              <a:rPr lang="en-IE" sz="3200" dirty="0">
                <a:solidFill>
                  <a:prstClr val="black"/>
                </a:solidFill>
              </a:rPr>
              <a:t>Increasing interest in using real world evidence and data to improve process of regulatory approval</a:t>
            </a:r>
          </a:p>
          <a:p>
            <a:pPr marL="0" lvl="0" indent="0">
              <a:buClr>
                <a:srgbClr val="1CADE4"/>
              </a:buClr>
              <a:buNone/>
            </a:pPr>
            <a:r>
              <a:rPr lang="en-IE" sz="3200" dirty="0">
                <a:solidFill>
                  <a:prstClr val="black"/>
                </a:solidFill>
              </a:rPr>
              <a:t>Wide number of potential areas of interest for RWD/RWE</a:t>
            </a:r>
          </a:p>
          <a:p>
            <a:pPr marL="516636" lvl="1" indent="-342900">
              <a:buClr>
                <a:srgbClr val="1CADE4"/>
              </a:buClr>
            </a:pPr>
            <a:r>
              <a:rPr lang="en-IE" sz="2800" dirty="0">
                <a:solidFill>
                  <a:prstClr val="black"/>
                </a:solidFill>
              </a:rPr>
              <a:t>Alternative uses, post-marketing approval, synthetic controls</a:t>
            </a:r>
          </a:p>
          <a:p>
            <a:pPr marL="0" lvl="0" indent="0">
              <a:buClr>
                <a:srgbClr val="1CADE4"/>
              </a:buClr>
              <a:buNone/>
            </a:pPr>
            <a:r>
              <a:rPr lang="en-IE" sz="3200" dirty="0">
                <a:solidFill>
                  <a:prstClr val="black"/>
                </a:solidFill>
              </a:rPr>
              <a:t>FDA program active since 2016 (Innovative Cures Act) including program, workshops and guidance documents</a:t>
            </a:r>
          </a:p>
          <a:p>
            <a:pPr marL="0" lvl="0" indent="0">
              <a:buClr>
                <a:srgbClr val="1CADE4"/>
              </a:buClr>
              <a:buNone/>
            </a:pPr>
            <a:r>
              <a:rPr lang="en-IE" sz="3200" dirty="0">
                <a:solidFill>
                  <a:prstClr val="black"/>
                </a:solidFill>
              </a:rPr>
              <a:t>2019 saw successes (e.g. </a:t>
            </a:r>
            <a:r>
              <a:rPr lang="en-IE" sz="3200" dirty="0" err="1"/>
              <a:t>Ibrance</a:t>
            </a:r>
            <a:r>
              <a:rPr lang="en-IE" sz="3200" dirty="0"/>
              <a:t> for men breast cancer) </a:t>
            </a:r>
            <a:r>
              <a:rPr lang="en-IE" sz="3200" dirty="0">
                <a:solidFill>
                  <a:prstClr val="black"/>
                </a:solidFill>
              </a:rPr>
              <a:t>and these will accelerate interest in RWD/RWE </a:t>
            </a:r>
          </a:p>
          <a:p>
            <a:endParaRPr lang="en-IE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6DDF4B-3817-45C6-B531-7BC55AE4E2F0}"/>
              </a:ext>
            </a:extLst>
          </p:cNvPr>
          <p:cNvSpPr/>
          <p:nvPr/>
        </p:nvSpPr>
        <p:spPr>
          <a:xfrm flipH="1" flipV="1">
            <a:off x="457200" y="1628775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622BF1-B4F9-427A-99F4-E2943FD282DB}"/>
              </a:ext>
            </a:extLst>
          </p:cNvPr>
          <p:cNvSpPr/>
          <p:nvPr/>
        </p:nvSpPr>
        <p:spPr>
          <a:xfrm flipH="1" flipV="1">
            <a:off x="457684" y="2676444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C4FD28-CC71-49C8-BD3F-B939488842F2}"/>
              </a:ext>
            </a:extLst>
          </p:cNvPr>
          <p:cNvSpPr/>
          <p:nvPr/>
        </p:nvSpPr>
        <p:spPr>
          <a:xfrm flipH="1" flipV="1">
            <a:off x="457200" y="3767657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62531E-6591-4BE7-A622-D244CCB1EF64}"/>
              </a:ext>
            </a:extLst>
          </p:cNvPr>
          <p:cNvSpPr/>
          <p:nvPr/>
        </p:nvSpPr>
        <p:spPr>
          <a:xfrm flipH="1" flipV="1">
            <a:off x="457200" y="4858870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5483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17" y="0"/>
            <a:ext cx="9144001" cy="1339818"/>
          </a:xfrm>
        </p:spPr>
        <p:txBody>
          <a:bodyPr>
            <a:normAutofit/>
          </a:bodyPr>
          <a:lstStyle/>
          <a:p>
            <a:r>
              <a:rPr lang="en-IE" cap="none" dirty="0"/>
              <a:t>Success/Feasibility in SSD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367" y="1433720"/>
            <a:ext cx="9720073" cy="2536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3200" dirty="0"/>
              <a:t>Sample Size Determination typically assumes fixed values for unknown parameters e.g. variance, effect size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E" sz="3200" dirty="0"/>
              <a:t>However, usually uncertainty around these estimates</a:t>
            </a:r>
          </a:p>
          <a:p>
            <a:pPr marL="630936" lvl="1" indent="-457200">
              <a:buFont typeface="Wingdings" panose="05000000000000000000" pitchFamily="2" charset="2"/>
              <a:buChar char="§"/>
            </a:pPr>
            <a:r>
              <a:rPr lang="en-IE" sz="2800" dirty="0"/>
              <a:t>Sensitivity analysis can help but often ad-hoc &amp; post-hoc</a:t>
            </a:r>
            <a:endParaRPr lang="en-IE"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6822D6-CCA7-4BCF-A922-10AB024496D3}"/>
              </a:ext>
            </a:extLst>
          </p:cNvPr>
          <p:cNvSpPr/>
          <p:nvPr/>
        </p:nvSpPr>
        <p:spPr>
          <a:xfrm flipH="1" flipV="1">
            <a:off x="458475" y="2810686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057FD0-A454-41C8-8168-993B1B16277B}"/>
              </a:ext>
            </a:extLst>
          </p:cNvPr>
          <p:cNvSpPr/>
          <p:nvPr/>
        </p:nvSpPr>
        <p:spPr>
          <a:xfrm flipH="1" flipV="1">
            <a:off x="458474" y="4203939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4638BE-B490-4DBD-8844-3FEB85BB33C3}"/>
              </a:ext>
            </a:extLst>
          </p:cNvPr>
          <p:cNvSpPr/>
          <p:nvPr/>
        </p:nvSpPr>
        <p:spPr>
          <a:xfrm flipH="1" flipV="1">
            <a:off x="458473" y="5513194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42B00D-23D0-4E09-9AFA-1B8895DAAEA5}"/>
              </a:ext>
            </a:extLst>
          </p:cNvPr>
          <p:cNvSpPr/>
          <p:nvPr/>
        </p:nvSpPr>
        <p:spPr>
          <a:xfrm>
            <a:off x="711205" y="4065155"/>
            <a:ext cx="97382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IE" sz="3200" dirty="0"/>
              <a:t>Interest in methods for evaluating true “probability of success” rather than just if assumptions exactly correct</a:t>
            </a:r>
            <a:endParaRPr lang="en-IE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F2C07B-6D24-4155-8E6A-668C87A1598B}"/>
              </a:ext>
            </a:extLst>
          </p:cNvPr>
          <p:cNvSpPr/>
          <p:nvPr/>
        </p:nvSpPr>
        <p:spPr>
          <a:xfrm>
            <a:off x="729367" y="5393738"/>
            <a:ext cx="97200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IE" sz="3200" dirty="0"/>
              <a:t>This can bridge gap between stakeholders in evaluating trial feasibility in light of this prior uncertainty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9DB05C-47DF-424E-91F5-FFEC2EF827F0}"/>
              </a:ext>
            </a:extLst>
          </p:cNvPr>
          <p:cNvSpPr/>
          <p:nvPr/>
        </p:nvSpPr>
        <p:spPr>
          <a:xfrm flipH="1" flipV="1">
            <a:off x="458475" y="1501431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823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569B29-A3AA-4CC6-B4A0-EB302C631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226691"/>
              </p:ext>
            </p:extLst>
          </p:nvPr>
        </p:nvGraphicFramePr>
        <p:xfrm>
          <a:off x="1351681" y="1134353"/>
          <a:ext cx="5335287" cy="4803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5287">
                  <a:extLst>
                    <a:ext uri="{9D8B030D-6E8A-4147-A177-3AD203B41FA5}">
                      <a16:colId xmlns:a16="http://schemas.microsoft.com/office/drawing/2014/main" val="3371235385"/>
                    </a:ext>
                  </a:extLst>
                </a:gridCol>
              </a:tblGrid>
              <a:tr h="899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3200" b="1" i="1" u="none" dirty="0">
                        <a:solidFill>
                          <a:srgbClr val="2C98D4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482610"/>
                  </a:ext>
                </a:extLst>
              </a:tr>
              <a:tr h="9221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E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Head of Statistics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886784"/>
                  </a:ext>
                </a:extLst>
              </a:tr>
              <a:tr h="9939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E" sz="28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nQuery</a:t>
                      </a:r>
                      <a:r>
                        <a:rPr lang="en-IE" sz="2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Lead Researcher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IE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174533"/>
                  </a:ext>
                </a:extLst>
              </a:tr>
              <a:tr h="9939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E" sz="2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FDA Guest Speaker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IE" sz="2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96045"/>
                  </a:ext>
                </a:extLst>
              </a:tr>
              <a:tr h="9939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E" sz="2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Guest Lecturer</a:t>
                      </a:r>
                      <a:endParaRPr lang="en-GB" sz="2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IE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34151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5089E93-50E6-4B37-9279-6A0669C6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3" y="89089"/>
            <a:ext cx="9126415" cy="1499616"/>
          </a:xfrm>
        </p:spPr>
        <p:txBody>
          <a:bodyPr/>
          <a:lstStyle/>
          <a:p>
            <a:r>
              <a:rPr lang="en-GB" dirty="0"/>
              <a:t>Webinar Host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900870-0895-4527-8E84-F42EE1CCA501}"/>
              </a:ext>
            </a:extLst>
          </p:cNvPr>
          <p:cNvSpPr/>
          <p:nvPr/>
        </p:nvSpPr>
        <p:spPr>
          <a:xfrm>
            <a:off x="6372801" y="4551146"/>
            <a:ext cx="30413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srgbClr val="52CADB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HOSTED BY: </a:t>
            </a:r>
            <a:b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r>
              <a:rPr kumimoji="0" lang="en-IE" sz="3200" b="1" i="1" u="none" strike="noStrike" kern="1200" cap="none" spc="0" normalizeH="0" baseline="0" noProof="0" dirty="0">
                <a:ln>
                  <a:noFill/>
                </a:ln>
                <a:solidFill>
                  <a:srgbClr val="2C98D4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Ronan Fitzpatrick</a:t>
            </a:r>
          </a:p>
        </p:txBody>
      </p:sp>
      <p:pic>
        <p:nvPicPr>
          <p:cNvPr id="9" name="Picture 8" descr="A person wearing glasses posing for the camera&#10;&#10;Description automatically generated">
            <a:extLst>
              <a:ext uri="{FF2B5EF4-FFF2-40B4-BE49-F238E27FC236}">
                <a16:creationId xmlns:a16="http://schemas.microsoft.com/office/drawing/2014/main" id="{B9C8B78F-0857-4BC5-BD2E-128DF2721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59" y="1583618"/>
            <a:ext cx="3038095" cy="303809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A32784-A795-4854-9CEF-0901B7B6A1C9}"/>
              </a:ext>
            </a:extLst>
          </p:cNvPr>
          <p:cNvCxnSpPr>
            <a:cxnSpLocks/>
          </p:cNvCxnSpPr>
          <p:nvPr/>
        </p:nvCxnSpPr>
        <p:spPr>
          <a:xfrm>
            <a:off x="6454588" y="4616626"/>
            <a:ext cx="5737412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445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DD3B7-F9C6-4F7F-9B26-D58B20F4C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78" y="2958"/>
            <a:ext cx="9126415" cy="1366451"/>
          </a:xfrm>
        </p:spPr>
        <p:txBody>
          <a:bodyPr/>
          <a:lstStyle/>
          <a:p>
            <a:r>
              <a:rPr lang="en-IE" dirty="0"/>
              <a:t>Assurance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F6194-6190-4DF7-9D26-70B49CFB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784" y="1785642"/>
            <a:ext cx="5132943" cy="402336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IE" sz="2400" dirty="0"/>
              <a:t>Assurance: Probability of sig. given prior for planning parameter </a:t>
            </a:r>
          </a:p>
          <a:p>
            <a:pPr lvl="1">
              <a:spcAft>
                <a:spcPts val="0"/>
              </a:spcAft>
            </a:pPr>
            <a:r>
              <a:rPr lang="en-IE" sz="2400" dirty="0"/>
              <a:t>Focus on O’Hagan et al. (2005)</a:t>
            </a:r>
            <a:br>
              <a:rPr lang="en-IE" sz="2400" dirty="0"/>
            </a:br>
            <a:r>
              <a:rPr lang="en-IE" sz="100" dirty="0"/>
              <a:t>d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E" sz="2400" dirty="0"/>
              <a:t>Assurance is expectation of power averaged over prior distribution</a:t>
            </a:r>
          </a:p>
          <a:p>
            <a:pPr lvl="1">
              <a:spcAft>
                <a:spcPts val="0"/>
              </a:spcAft>
            </a:pPr>
            <a:r>
              <a:rPr lang="en-IE" sz="2000" dirty="0"/>
              <a:t>Prior over ES and/or other parameters</a:t>
            </a:r>
          </a:p>
          <a:p>
            <a:pPr lvl="1">
              <a:spcAft>
                <a:spcPts val="0"/>
              </a:spcAft>
            </a:pPr>
            <a:r>
              <a:rPr lang="en-IE" sz="2000" dirty="0"/>
              <a:t>“True prob. of success”/“Bayesian Power”</a:t>
            </a:r>
            <a:br>
              <a:rPr lang="en-IE" sz="2400" dirty="0"/>
            </a:br>
            <a:r>
              <a:rPr lang="en-IE" sz="100" dirty="0"/>
              <a:t>d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E" sz="2400" dirty="0"/>
              <a:t>Can be considered as a Bayesian analogue to comprehensive sensitivity analysis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E" sz="2400" dirty="0"/>
              <a:t>Analogous approach for conditional power known as predictive power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4E721-D54B-44BD-9965-A742327EE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275" y="1960200"/>
            <a:ext cx="5214754" cy="3528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816891-759E-49B3-B319-AA925A05EEFC}"/>
              </a:ext>
            </a:extLst>
          </p:cNvPr>
          <p:cNvSpPr txBox="1"/>
          <p:nvPr/>
        </p:nvSpPr>
        <p:spPr>
          <a:xfrm>
            <a:off x="9043268" y="5470448"/>
            <a:ext cx="2472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O’Hagan (2005)</a:t>
            </a:r>
          </a:p>
        </p:txBody>
      </p:sp>
    </p:spTree>
    <p:extLst>
      <p:ext uri="{BB962C8B-B14F-4D97-AF65-F5344CB8AC3E}">
        <p14:creationId xmlns:p14="http://schemas.microsoft.com/office/powerpoint/2010/main" val="2973326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13508"/>
            <a:ext cx="9126415" cy="938149"/>
          </a:xfrm>
        </p:spPr>
        <p:txBody>
          <a:bodyPr>
            <a:normAutofit/>
          </a:bodyPr>
          <a:lstStyle/>
          <a:p>
            <a:pPr algn="l"/>
            <a:r>
              <a:rPr lang="en-IE" dirty="0"/>
              <a:t>  Worked Example 2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FCAD12E-EE10-40D5-9BE5-E1007CE46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784" y="1978269"/>
            <a:ext cx="4928787" cy="402336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IE" sz="2800" dirty="0"/>
              <a:t>“We estimated that we would need to enrol 163 patients, given an expected mean (±SD) annual decline in the FVC of 9±16 percent of the predicted value and a dropout rate of 15 percent, to achieve a two-sided alpha level of 0.05 and a statistical power of 90 percent.”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91828" y="3435812"/>
            <a:ext cx="258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nejm.com</a:t>
            </a:r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932661"/>
              </p:ext>
            </p:extLst>
          </p:nvPr>
        </p:nvGraphicFramePr>
        <p:xfrm>
          <a:off x="6070131" y="3834361"/>
          <a:ext cx="5331125" cy="23469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428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2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Significance</a:t>
                      </a:r>
                      <a:r>
                        <a:rPr lang="en-IE" sz="2000" baseline="0" dirty="0"/>
                        <a:t> Level (Two-Sided)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Mean Difference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-9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Standard Deviation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>
                          <a:latin typeface="Calibri" panose="020F0502020204030204" pitchFamily="34" charset="0"/>
                        </a:rPr>
                        <a:t>16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N per Group (post drop-out)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0.85(163/2)= 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Target 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90%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B10123E-94BF-4670-A7E8-E28BB4EE3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131" y="1819275"/>
            <a:ext cx="5275581" cy="16252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0A1098-70F3-4D10-8B47-DCCF58DCE736}"/>
              </a:ext>
            </a:extLst>
          </p:cNvPr>
          <p:cNvSpPr txBox="1"/>
          <p:nvPr/>
        </p:nvSpPr>
        <p:spPr>
          <a:xfrm>
            <a:off x="846288" y="1410652"/>
            <a:ext cx="2889685" cy="408623"/>
          </a:xfrm>
          <a:prstGeom prst="roundRect">
            <a:avLst/>
          </a:prstGeom>
          <a:solidFill>
            <a:srgbClr val="39C1D1"/>
          </a:solidFill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Means Assurance Example</a:t>
            </a:r>
          </a:p>
        </p:txBody>
      </p:sp>
    </p:spTree>
    <p:extLst>
      <p:ext uri="{BB962C8B-B14F-4D97-AF65-F5344CB8AC3E}">
        <p14:creationId xmlns:p14="http://schemas.microsoft.com/office/powerpoint/2010/main" val="2768977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32988" y="2812273"/>
            <a:ext cx="79976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Innovative designs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in early-stage trials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260378"/>
            <a:ext cx="2933884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j-lt"/>
              </a:rPr>
              <a:t>Part 3</a:t>
            </a:r>
            <a:endParaRPr lang="en-IE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2919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478C-DE5C-483A-A17A-5F005FD9D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9126415" cy="1499616"/>
          </a:xfrm>
        </p:spPr>
        <p:txBody>
          <a:bodyPr>
            <a:normAutofit/>
          </a:bodyPr>
          <a:lstStyle/>
          <a:p>
            <a:r>
              <a:rPr lang="en-IE" sz="4000" dirty="0">
                <a:latin typeface="+mj-lt"/>
              </a:rPr>
              <a:t>Early Stage Adaptive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80163-DAC5-46CA-BA95-AD5191052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746" y="1623116"/>
            <a:ext cx="10147497" cy="4759324"/>
          </a:xfrm>
        </p:spPr>
        <p:txBody>
          <a:bodyPr>
            <a:normAutofit fontScale="85000" lnSpcReduction="20000"/>
          </a:bodyPr>
          <a:lstStyle/>
          <a:p>
            <a:pPr marL="128016" lvl="1" indent="0">
              <a:buNone/>
            </a:pPr>
            <a:r>
              <a:rPr lang="en-US" sz="3800" dirty="0">
                <a:solidFill>
                  <a:srgbClr val="000000"/>
                </a:solidFill>
              </a:rPr>
              <a:t>Phase I: First human safety evaluation on healthy volunteers</a:t>
            </a:r>
          </a:p>
          <a:p>
            <a:pPr lvl="2"/>
            <a:r>
              <a:rPr lang="en-US" sz="3300" dirty="0">
                <a:solidFill>
                  <a:srgbClr val="000000"/>
                </a:solidFill>
              </a:rPr>
              <a:t>Primary Objective: Safety Evaluation (e.g. MTD); efficacy optional</a:t>
            </a:r>
          </a:p>
          <a:p>
            <a:pPr lvl="2"/>
            <a:r>
              <a:rPr lang="en-US" sz="3300" dirty="0">
                <a:solidFill>
                  <a:srgbClr val="000000"/>
                </a:solidFill>
              </a:rPr>
              <a:t>“Traditional” approaches based on rule-based designs e.g. 3+3</a:t>
            </a:r>
          </a:p>
          <a:p>
            <a:pPr marL="128016" lvl="1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128016" lvl="1" indent="0">
              <a:buNone/>
            </a:pPr>
            <a:r>
              <a:rPr lang="en-US" sz="3800" dirty="0">
                <a:solidFill>
                  <a:srgbClr val="000000"/>
                </a:solidFill>
              </a:rPr>
              <a:t>Phase II: Trial(s) for proof-of-concept and dose-finding</a:t>
            </a:r>
          </a:p>
          <a:p>
            <a:pPr lvl="2"/>
            <a:r>
              <a:rPr lang="en-US" sz="3300" dirty="0">
                <a:solidFill>
                  <a:srgbClr val="000000"/>
                </a:solidFill>
              </a:rPr>
              <a:t>1</a:t>
            </a:r>
            <a:r>
              <a:rPr lang="en-US" sz="3300" baseline="30000" dirty="0">
                <a:solidFill>
                  <a:srgbClr val="000000"/>
                </a:solidFill>
              </a:rPr>
              <a:t>st</a:t>
            </a:r>
            <a:r>
              <a:rPr lang="en-US" sz="3300" dirty="0">
                <a:solidFill>
                  <a:srgbClr val="000000"/>
                </a:solidFill>
              </a:rPr>
              <a:t> evaluation of efficacy in humans, high failure rate (~70-80%)</a:t>
            </a:r>
          </a:p>
          <a:p>
            <a:pPr lvl="2"/>
            <a:r>
              <a:rPr lang="en-US" sz="3300" dirty="0">
                <a:solidFill>
                  <a:srgbClr val="000000"/>
                </a:solidFill>
              </a:rPr>
              <a:t>Phase </a:t>
            </a:r>
            <a:r>
              <a:rPr lang="en-US" sz="3300" dirty="0" err="1">
                <a:solidFill>
                  <a:srgbClr val="000000"/>
                </a:solidFill>
              </a:rPr>
              <a:t>IIa</a:t>
            </a:r>
            <a:r>
              <a:rPr lang="en-US" sz="3300" dirty="0">
                <a:solidFill>
                  <a:srgbClr val="000000"/>
                </a:solidFill>
              </a:rPr>
              <a:t> = Proof-of-Concept; Phase IIb = Dose-Finding</a:t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marL="128016" lvl="1" indent="0">
              <a:buNone/>
            </a:pPr>
            <a:br>
              <a:rPr lang="en-US" sz="3800" dirty="0">
                <a:solidFill>
                  <a:srgbClr val="000000"/>
                </a:solidFill>
              </a:rPr>
            </a:br>
            <a:r>
              <a:rPr lang="en-US" sz="3800" dirty="0">
                <a:solidFill>
                  <a:srgbClr val="000000"/>
                </a:solidFill>
              </a:rPr>
              <a:t>High Failure rate and uncertainty = adaptive design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Phase I: Adaptive designs update “best” dose e.g. CRM, Bayes Logistic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Phase </a:t>
            </a:r>
            <a:r>
              <a:rPr lang="en-US" sz="2800" dirty="0" err="1">
                <a:solidFill>
                  <a:srgbClr val="000000"/>
                </a:solidFill>
              </a:rPr>
              <a:t>IIa</a:t>
            </a:r>
            <a:r>
              <a:rPr lang="en-US" sz="2800" dirty="0">
                <a:solidFill>
                  <a:srgbClr val="000000"/>
                </a:solidFill>
              </a:rPr>
              <a:t>: Early futility stopping (Simon’s), IIb: Model selection (MCP-Mod)</a:t>
            </a:r>
          </a:p>
          <a:p>
            <a:pPr marL="128016" lvl="1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128016" lvl="1" indent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4EC05E-6AC0-46DA-B214-40F2E988038C}"/>
              </a:ext>
            </a:extLst>
          </p:cNvPr>
          <p:cNvSpPr/>
          <p:nvPr/>
        </p:nvSpPr>
        <p:spPr>
          <a:xfrm flipH="1" flipV="1">
            <a:off x="456027" y="1623116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1032E3-F9C9-441F-8116-57BF5C867312}"/>
              </a:ext>
            </a:extLst>
          </p:cNvPr>
          <p:cNvSpPr/>
          <p:nvPr/>
        </p:nvSpPr>
        <p:spPr>
          <a:xfrm flipH="1" flipV="1">
            <a:off x="459153" y="3473360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E757E1-F66D-4D67-BAD2-326C5CA36C60}"/>
              </a:ext>
            </a:extLst>
          </p:cNvPr>
          <p:cNvSpPr/>
          <p:nvPr/>
        </p:nvSpPr>
        <p:spPr>
          <a:xfrm flipH="1" flipV="1">
            <a:off x="461693" y="4869534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02331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Top Corners One Rounded and One Snipped 12">
            <a:extLst>
              <a:ext uri="{FF2B5EF4-FFF2-40B4-BE49-F238E27FC236}">
                <a16:creationId xmlns:a16="http://schemas.microsoft.com/office/drawing/2014/main" id="{BD3EA2D5-48FA-4E68-80B1-7364DE2E4D59}"/>
              </a:ext>
            </a:extLst>
          </p:cNvPr>
          <p:cNvSpPr/>
          <p:nvPr/>
        </p:nvSpPr>
        <p:spPr>
          <a:xfrm flipH="1">
            <a:off x="5979598" y="2073227"/>
            <a:ext cx="5098029" cy="4070555"/>
          </a:xfrm>
          <a:prstGeom prst="snipRound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Rectangle: Top Corners One Rounded and One Snipped 3">
            <a:extLst>
              <a:ext uri="{FF2B5EF4-FFF2-40B4-BE49-F238E27FC236}">
                <a16:creationId xmlns:a16="http://schemas.microsoft.com/office/drawing/2014/main" id="{9DED005B-BE99-4839-A767-0F7F02278C47}"/>
              </a:ext>
            </a:extLst>
          </p:cNvPr>
          <p:cNvSpPr/>
          <p:nvPr/>
        </p:nvSpPr>
        <p:spPr>
          <a:xfrm>
            <a:off x="385048" y="2073227"/>
            <a:ext cx="5152105" cy="4070555"/>
          </a:xfrm>
          <a:prstGeom prst="snipRound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64" y="-45870"/>
            <a:ext cx="9126415" cy="1499616"/>
          </a:xfrm>
        </p:spPr>
        <p:txBody>
          <a:bodyPr>
            <a:noAutofit/>
          </a:bodyPr>
          <a:lstStyle/>
          <a:p>
            <a:r>
              <a:rPr lang="en-IE" dirty="0"/>
              <a:t>MCP-Mod Introduction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323CBA-4B41-42E2-9806-3D5B4AA2FBCE}"/>
              </a:ext>
            </a:extLst>
          </p:cNvPr>
          <p:cNvSpPr txBox="1">
            <a:spLocks/>
          </p:cNvSpPr>
          <p:nvPr/>
        </p:nvSpPr>
        <p:spPr>
          <a:xfrm>
            <a:off x="6328648" y="2333880"/>
            <a:ext cx="4551106" cy="864089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marR="0" lvl="0" indent="-88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+mj-lt"/>
              <a:buAutoNum type="arabicPeriod" startAt="2"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Tw Cen MT" panose="020B0602020104020603"/>
              </a:rPr>
              <a:t> Mod</a:t>
            </a:r>
            <a:r>
              <a:rPr lang="en-GB" sz="2400" dirty="0">
                <a:solidFill>
                  <a:prstClr val="black"/>
                </a:solidFill>
                <a:latin typeface="Tw Cen MT" panose="020B0602020104020603"/>
              </a:rPr>
              <a:t>elling (</a:t>
            </a:r>
            <a:r>
              <a:rPr lang="en-GB" sz="2400" b="1" dirty="0">
                <a:solidFill>
                  <a:prstClr val="black"/>
                </a:solidFill>
                <a:latin typeface="Tw Cen MT" panose="020B0602020104020603"/>
              </a:rPr>
              <a:t>Mod</a:t>
            </a:r>
            <a:r>
              <a:rPr lang="en-GB" sz="2400" dirty="0">
                <a:solidFill>
                  <a:prstClr val="black"/>
                </a:solidFill>
                <a:latin typeface="Tw Cen MT" panose="020B0602020104020603"/>
              </a:rPr>
              <a:t>)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D1D242-86DD-497E-B759-F854FF942657}"/>
              </a:ext>
            </a:extLst>
          </p:cNvPr>
          <p:cNvSpPr txBox="1">
            <a:spLocks/>
          </p:cNvSpPr>
          <p:nvPr/>
        </p:nvSpPr>
        <p:spPr>
          <a:xfrm>
            <a:off x="636996" y="2333880"/>
            <a:ext cx="5152104" cy="67938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marR="0" lvl="0" indent="-17621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IE" sz="22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IE" sz="2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</a:t>
            </a:r>
            <a:r>
              <a:rPr kumimoji="0" lang="en-IE" sz="22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ultiple </a:t>
            </a:r>
            <a:r>
              <a:rPr kumimoji="0" lang="en-IE" sz="2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</a:t>
            </a:r>
            <a:r>
              <a:rPr kumimoji="0" lang="en-IE" sz="22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omparisons </a:t>
            </a:r>
            <a:r>
              <a:rPr kumimoji="0" lang="en-IE" sz="2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</a:t>
            </a:r>
            <a:r>
              <a:rPr kumimoji="0" lang="en-IE" sz="22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rocedure (</a:t>
            </a:r>
            <a:r>
              <a:rPr kumimoji="0" lang="en-IE" sz="2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MCP</a:t>
            </a:r>
            <a:r>
              <a:rPr kumimoji="0" lang="en-IE" sz="22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BFD1A9-E0A6-4892-9AFE-B2EC5086B154}"/>
              </a:ext>
            </a:extLst>
          </p:cNvPr>
          <p:cNvSpPr txBox="1">
            <a:spLocks/>
          </p:cNvSpPr>
          <p:nvPr/>
        </p:nvSpPr>
        <p:spPr>
          <a:xfrm>
            <a:off x="6170717" y="3185296"/>
            <a:ext cx="4678926" cy="278332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IE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Model the dose-response curve with parametric distribution. </a:t>
            </a:r>
            <a:r>
              <a:rPr lang="en-IE" sz="2600" dirty="0">
                <a:solidFill>
                  <a:prstClr val="black"/>
                </a:solidFill>
                <a:latin typeface="Tw Cen MT" panose="020B0602020104020603"/>
              </a:rPr>
              <a:t>Find doses of interest for Phase III and efficacy estimates</a:t>
            </a:r>
            <a:endParaRPr kumimoji="0" lang="en-IE" sz="2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IE" sz="26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Traditional Methods: Parametric models (linear, exp, beta etc.)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8142009-F1A1-44C7-9430-FB05F3AEE8F0}"/>
              </a:ext>
            </a:extLst>
          </p:cNvPr>
          <p:cNvSpPr txBox="1">
            <a:spLocks/>
          </p:cNvSpPr>
          <p:nvPr/>
        </p:nvSpPr>
        <p:spPr>
          <a:xfrm>
            <a:off x="636996" y="3182173"/>
            <a:ext cx="4809199" cy="2786449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I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Evaluate if dose-response signal exists using multiple comparisons methods. </a:t>
            </a:r>
            <a:r>
              <a:rPr lang="en-IE" sz="2600" dirty="0">
                <a:solidFill>
                  <a:prstClr val="black"/>
                </a:solidFill>
                <a:latin typeface="Tw Cen MT" panose="020B0602020104020603"/>
              </a:rPr>
              <a:t>Establish as least one dose of potential interest</a:t>
            </a:r>
            <a:endParaRPr kumimoji="0" lang="en-IE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IE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Traditional Methods: Bonferroni etc., Trend tests, William’s Test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5F9AD0-3D38-498F-92C5-96C5E1CAC749}"/>
              </a:ext>
            </a:extLst>
          </p:cNvPr>
          <p:cNvSpPr/>
          <p:nvPr/>
        </p:nvSpPr>
        <p:spPr>
          <a:xfrm>
            <a:off x="356782" y="1268716"/>
            <a:ext cx="10176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MCP-Mod is method for Phase IIb dose-finding studies which combines process of multiple comparisons and modelling into single process</a:t>
            </a:r>
            <a:endParaRPr kumimoji="0" lang="en-IE" sz="20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99004E-550E-4811-8E3E-DAEC74DAF962}"/>
              </a:ext>
            </a:extLst>
          </p:cNvPr>
          <p:cNvCxnSpPr/>
          <p:nvPr/>
        </p:nvCxnSpPr>
        <p:spPr>
          <a:xfrm>
            <a:off x="385048" y="2930739"/>
            <a:ext cx="515210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E962B2-30C6-4C2C-A5D8-402FC025475D}"/>
              </a:ext>
            </a:extLst>
          </p:cNvPr>
          <p:cNvCxnSpPr>
            <a:cxnSpLocks/>
          </p:cNvCxnSpPr>
          <p:nvPr/>
        </p:nvCxnSpPr>
        <p:spPr>
          <a:xfrm>
            <a:off x="5979598" y="2930739"/>
            <a:ext cx="509803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680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DD3B7-F9C6-4F7F-9B26-D58B20F4C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9126415" cy="1499616"/>
          </a:xfrm>
        </p:spPr>
        <p:txBody>
          <a:bodyPr>
            <a:normAutofit/>
          </a:bodyPr>
          <a:lstStyle/>
          <a:p>
            <a:r>
              <a:rPr lang="en-IE" dirty="0"/>
              <a:t>MCP-Mod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F6194-6190-4DF7-9D26-70B49CFB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782" y="1687331"/>
            <a:ext cx="9695106" cy="444539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E" sz="5100" dirty="0"/>
              <a:t>MCP &amp; modelling typically done separately/one done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4500" dirty="0"/>
              <a:t>MCP: Robust but restricted to selected doses since nominal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4500" dirty="0"/>
              <a:t>Mod: Flexible quantitative approach but reliant on model choice</a:t>
            </a:r>
            <a:br>
              <a:rPr lang="en-IE" sz="4500" dirty="0"/>
            </a:br>
            <a:endParaRPr lang="en-IE" sz="4500" dirty="0"/>
          </a:p>
          <a:p>
            <a:pPr marL="0" indent="0">
              <a:buNone/>
            </a:pPr>
            <a:r>
              <a:rPr lang="en-IE" sz="5100" dirty="0"/>
              <a:t>MCP-Mod combines both into single method (</a:t>
            </a:r>
            <a:r>
              <a:rPr lang="en-IE" sz="5100" dirty="0" err="1"/>
              <a:t>Bretz</a:t>
            </a:r>
            <a:r>
              <a:rPr lang="en-IE" sz="5100" dirty="0"/>
              <a:t> et 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4500" dirty="0"/>
              <a:t>Design: Select candidate models &amp; get optimal tests/contrasts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4500" dirty="0"/>
              <a:t>MCP: Use contrasts to pick best model(s) w/ FWER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4500" dirty="0"/>
              <a:t>Mod: Model using best model and find target dose(s) of interest</a:t>
            </a:r>
          </a:p>
          <a:p>
            <a:pPr marL="128016" lvl="1" indent="0">
              <a:buNone/>
            </a:pPr>
            <a:endParaRPr lang="en-IE" sz="5100" dirty="0"/>
          </a:p>
          <a:p>
            <a:pPr marL="128016" lvl="1" indent="0" algn="ctr">
              <a:buNone/>
            </a:pPr>
            <a:r>
              <a:rPr lang="en-IE" sz="5100" dirty="0"/>
              <a:t>EMA CHMP (2014) &amp; FDA (2016): “fit-for-purpose”</a:t>
            </a:r>
            <a:r>
              <a:rPr lang="en-IE" sz="4500" dirty="0"/>
              <a:t> 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IE" sz="4500" dirty="0"/>
              <a:t>Increasingly popular in Phase II clinical trials</a:t>
            </a:r>
          </a:p>
          <a:p>
            <a:pPr marL="0" indent="-45720">
              <a:buNone/>
            </a:pPr>
            <a:endParaRPr lang="en-IE" sz="5100" dirty="0"/>
          </a:p>
          <a:p>
            <a:pPr marL="0" indent="-45720">
              <a:buNone/>
            </a:pPr>
            <a:endParaRPr lang="en-IE" sz="2400" dirty="0"/>
          </a:p>
          <a:p>
            <a:pPr lvl="1"/>
            <a:endParaRPr lang="en-IE" sz="2400" dirty="0"/>
          </a:p>
          <a:p>
            <a:pPr lvl="1"/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013361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800CC4-2A45-4346-946C-4BC68AADD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68" y="1168845"/>
            <a:ext cx="6848475" cy="5019675"/>
          </a:xfrm>
          <a:prstGeom prst="rect">
            <a:avLst/>
          </a:prstGeom>
          <a:ln>
            <a:solidFill>
              <a:srgbClr val="39C2D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093D85-35CA-406C-882E-26D126C99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393" y="1697482"/>
            <a:ext cx="4181475" cy="396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BFBAB5-AAB9-45D8-9F0E-B5BA4030C3BB}"/>
              </a:ext>
            </a:extLst>
          </p:cNvPr>
          <p:cNvSpPr txBox="1"/>
          <p:nvPr/>
        </p:nvSpPr>
        <p:spPr>
          <a:xfrm>
            <a:off x="7807526" y="5819188"/>
            <a:ext cx="306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Source: </a:t>
            </a:r>
            <a:r>
              <a:rPr lang="en-IE" dirty="0" err="1"/>
              <a:t>DoseFinding</a:t>
            </a:r>
            <a:r>
              <a:rPr lang="en-IE" dirty="0"/>
              <a:t> (CRAN)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83E860-A720-4FC2-B8FD-A3626609041F}"/>
              </a:ext>
            </a:extLst>
          </p:cNvPr>
          <p:cNvSpPr txBox="1"/>
          <p:nvPr/>
        </p:nvSpPr>
        <p:spPr>
          <a:xfrm>
            <a:off x="2606722" y="6306611"/>
            <a:ext cx="476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Source: </a:t>
            </a:r>
            <a:r>
              <a:rPr lang="en-IE" dirty="0" err="1"/>
              <a:t>Bretz</a:t>
            </a:r>
            <a:r>
              <a:rPr lang="en-IE" dirty="0"/>
              <a:t> et al (2005), </a:t>
            </a:r>
            <a:r>
              <a:rPr lang="en-IE" dirty="0" err="1"/>
              <a:t>Pinhiero</a:t>
            </a:r>
            <a:r>
              <a:rPr lang="en-IE" dirty="0"/>
              <a:t> et al. (2014)</a:t>
            </a:r>
          </a:p>
        </p:txBody>
      </p:sp>
    </p:spTree>
    <p:extLst>
      <p:ext uri="{BB962C8B-B14F-4D97-AF65-F5344CB8AC3E}">
        <p14:creationId xmlns:p14="http://schemas.microsoft.com/office/powerpoint/2010/main" val="348538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1884F1BA-E6DD-490C-A3A9-4E3C80686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971412"/>
            <a:ext cx="5524151" cy="37172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E" sz="2050" dirty="0"/>
              <a:t>“This example refers to a real Phase II design of a drug for the indication of generalized anxiety disorder (GAD). Five active doses are to be used in the study: 10, 25, 50, 100, and 150 mg, with an additional placebo arm (corresponding to a 0 mg dose.)…we will assume that </a:t>
            </a:r>
            <a:r>
              <a:rPr lang="el-GR" sz="2050" dirty="0">
                <a:cs typeface="Calibri" panose="020F0502020204030204" pitchFamily="34" charset="0"/>
              </a:rPr>
              <a:t>δ</a:t>
            </a:r>
            <a:r>
              <a:rPr lang="en-IE" sz="2050" dirty="0"/>
              <a:t>0 = 0 and </a:t>
            </a:r>
            <a:r>
              <a:rPr lang="el-GR" sz="205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IE" sz="2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050" dirty="0"/>
              <a:t>= 1, so that </a:t>
            </a:r>
            <a:r>
              <a:rPr lang="el-GR" sz="205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IE" sz="2050" dirty="0"/>
              <a:t>max = 0.4. … </a:t>
            </a:r>
            <a:r>
              <a:rPr lang="en-IE" sz="2050" dirty="0" err="1"/>
              <a:t>Emax</a:t>
            </a:r>
            <a:r>
              <a:rPr lang="en-IE" sz="2050" dirty="0"/>
              <a:t> it is assumed that ED50 = 25 … Logistic model parameters are ED50 = 50 and </a:t>
            </a:r>
            <a:r>
              <a:rPr lang="en-IE" sz="205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IE" sz="2050" dirty="0"/>
              <a:t> = 10.88111. We consider the determination of the sample size to achieve a power level of 0.8 … the unweighted mean is an appropriate choice … desired sample size is n = 62 patients per arm.” </a:t>
            </a:r>
          </a:p>
          <a:p>
            <a:pPr marL="0" indent="0" algn="just">
              <a:buNone/>
            </a:pPr>
            <a:r>
              <a:rPr lang="en-IE" sz="2050" b="1" i="1" dirty="0"/>
              <a:t>Note: Exponential &amp; Beta Model Parameters taken from Table 1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6D533CCD-0059-4DBA-B895-08910D3FAD56}"/>
              </a:ext>
            </a:extLst>
          </p:cNvPr>
          <p:cNvGraphicFramePr>
            <a:graphicFrameLocks/>
          </p:cNvGraphicFramePr>
          <p:nvPr/>
        </p:nvGraphicFramePr>
        <p:xfrm>
          <a:off x="6532439" y="1662309"/>
          <a:ext cx="5331125" cy="31089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03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7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Sig. Level (1-sided)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Power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Standard Deviation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Placebo/Max Effect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0/0.4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40916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Doses (w/ Placebo)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0,10,25,50,100,150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40691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Models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Linear, </a:t>
                      </a:r>
                      <a:r>
                        <a:rPr lang="en-IE" dirty="0" err="1"/>
                        <a:t>Emax</a:t>
                      </a:r>
                      <a:r>
                        <a:rPr lang="en-IE" dirty="0"/>
                        <a:t>(25), Logistic(50, 10.88), Exp(85), Beta(0.33,2.31), </a:t>
                      </a:r>
                    </a:p>
                    <a:p>
                      <a:pPr algn="r"/>
                      <a:r>
                        <a:rPr lang="en-IE" dirty="0"/>
                        <a:t>Beta(1.39, 1.39) (</a:t>
                      </a:r>
                      <a:r>
                        <a:rPr lang="en-IE" dirty="0" err="1"/>
                        <a:t>scal</a:t>
                      </a:r>
                      <a:r>
                        <a:rPr lang="en-IE" dirty="0"/>
                        <a:t>=200)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562256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8BF5D9C-CC9B-4C72-9EED-30906541A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749" y="4943182"/>
            <a:ext cx="4007936" cy="11547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0E1E83-A3FC-4A06-9B27-A0F0763467F8}"/>
              </a:ext>
            </a:extLst>
          </p:cNvPr>
          <p:cNvSpPr txBox="1"/>
          <p:nvPr/>
        </p:nvSpPr>
        <p:spPr>
          <a:xfrm>
            <a:off x="457198" y="1330457"/>
            <a:ext cx="1247777" cy="408623"/>
          </a:xfrm>
          <a:prstGeom prst="roundRect">
            <a:avLst/>
          </a:prstGeom>
          <a:solidFill>
            <a:srgbClr val="39C1D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MCP-Mod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4EE2FFA-078F-4A4E-8E69-31A82C740659}"/>
              </a:ext>
            </a:extLst>
          </p:cNvPr>
          <p:cNvSpPr txBox="1">
            <a:spLocks/>
          </p:cNvSpPr>
          <p:nvPr/>
        </p:nvSpPr>
        <p:spPr>
          <a:xfrm>
            <a:off x="471268" y="-5289"/>
            <a:ext cx="9126415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IE" sz="4000" dirty="0">
                <a:latin typeface="+mj-lt"/>
              </a:rPr>
              <a:t>Worked Example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11973" y="6131441"/>
            <a:ext cx="375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Journal of Biopharmaceutical Statistics (2006)</a:t>
            </a:r>
          </a:p>
        </p:txBody>
      </p:sp>
    </p:spTree>
    <p:extLst>
      <p:ext uri="{BB962C8B-B14F-4D97-AF65-F5344CB8AC3E}">
        <p14:creationId xmlns:p14="http://schemas.microsoft.com/office/powerpoint/2010/main" val="1613283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478C-DE5C-483A-A17A-5F005FD9D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9126415" cy="1499616"/>
          </a:xfrm>
        </p:spPr>
        <p:txBody>
          <a:bodyPr>
            <a:normAutofit/>
          </a:bodyPr>
          <a:lstStyle/>
          <a:p>
            <a:r>
              <a:rPr lang="en-IE" sz="4000" dirty="0">
                <a:latin typeface="+mj-lt"/>
              </a:rPr>
              <a:t>MCP-Mod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80163-DAC5-46CA-BA95-AD5191052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52" y="1628774"/>
            <a:ext cx="10781304" cy="4568825"/>
          </a:xfrm>
        </p:spPr>
        <p:txBody>
          <a:bodyPr>
            <a:normAutofit/>
          </a:bodyPr>
          <a:lstStyle/>
          <a:p>
            <a:pPr marL="0" indent="-45720">
              <a:buNone/>
            </a:pPr>
            <a:r>
              <a:rPr lang="en-IE" sz="3200" dirty="0"/>
              <a:t>Flexible to # doses, # models, outcome (continuous, binary, TTE)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800" dirty="0"/>
              <a:t>4-7 doses typical, 8 models in nQuery, control dose typically included</a:t>
            </a:r>
            <a:br>
              <a:rPr lang="en-IE" sz="2800" dirty="0"/>
            </a:br>
            <a:endParaRPr lang="en-IE" sz="2800" dirty="0"/>
          </a:p>
          <a:p>
            <a:pPr marL="0" indent="0">
              <a:buNone/>
            </a:pPr>
            <a:r>
              <a:rPr lang="en-IE" sz="3200" dirty="0">
                <a:solidFill>
                  <a:srgbClr val="000000"/>
                </a:solidFill>
              </a:rPr>
              <a:t>Multiple models may be considered at “Mod” stage</a:t>
            </a:r>
          </a:p>
          <a:p>
            <a:pPr lvl="1"/>
            <a:r>
              <a:rPr lang="en-IE" sz="2800" dirty="0">
                <a:solidFill>
                  <a:srgbClr val="000000"/>
                </a:solidFill>
              </a:rPr>
              <a:t>MCP selection exclusively related to contrast p-values by default</a:t>
            </a:r>
            <a:br>
              <a:rPr lang="en-IE" sz="2800" dirty="0">
                <a:solidFill>
                  <a:srgbClr val="000000"/>
                </a:solidFill>
              </a:rPr>
            </a:br>
            <a:endParaRPr lang="en-IE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IE" sz="3200" dirty="0">
                <a:solidFill>
                  <a:srgbClr val="000000"/>
                </a:solidFill>
              </a:rPr>
              <a:t>Method has been extended to other types of test</a:t>
            </a:r>
          </a:p>
          <a:p>
            <a:pPr lvl="1"/>
            <a:r>
              <a:rPr lang="en-IE" sz="2800" dirty="0" err="1">
                <a:solidFill>
                  <a:srgbClr val="000000"/>
                </a:solidFill>
              </a:rPr>
              <a:t>MCLRa</a:t>
            </a:r>
            <a:r>
              <a:rPr lang="en-IE" sz="2800" dirty="0">
                <a:solidFill>
                  <a:srgbClr val="000000"/>
                </a:solidFill>
              </a:rPr>
              <a:t>, </a:t>
            </a:r>
            <a:r>
              <a:rPr lang="en-IE" sz="2800" dirty="0" err="1">
                <a:solidFill>
                  <a:srgbClr val="000000"/>
                </a:solidFill>
              </a:rPr>
              <a:t>MCLRe</a:t>
            </a:r>
            <a:r>
              <a:rPr lang="en-IE" sz="2800" dirty="0">
                <a:solidFill>
                  <a:srgbClr val="000000"/>
                </a:solidFill>
              </a:rPr>
              <a:t>: Likelihood ratio rather than MCP contrast test</a:t>
            </a:r>
          </a:p>
          <a:p>
            <a:pPr lvl="1"/>
            <a:r>
              <a:rPr lang="en-IE" sz="2800" dirty="0">
                <a:solidFill>
                  <a:srgbClr val="000000"/>
                </a:solidFill>
              </a:rPr>
              <a:t>MHMC: </a:t>
            </a:r>
            <a:r>
              <a:rPr lang="en-IE" sz="2800" dirty="0" err="1">
                <a:solidFill>
                  <a:srgbClr val="000000"/>
                </a:solidFill>
              </a:rPr>
              <a:t>Hierarchial</a:t>
            </a:r>
            <a:r>
              <a:rPr lang="en-IE" sz="2800" dirty="0">
                <a:solidFill>
                  <a:srgbClr val="000000"/>
                </a:solidFill>
              </a:rPr>
              <a:t> Sequential Test (selects and estimates model)</a:t>
            </a:r>
          </a:p>
          <a:p>
            <a:pPr lvl="1"/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3D17B8-5F2B-4265-B781-08C3A3BE11D5}"/>
              </a:ext>
            </a:extLst>
          </p:cNvPr>
          <p:cNvSpPr/>
          <p:nvPr/>
        </p:nvSpPr>
        <p:spPr>
          <a:xfrm flipH="1" flipV="1">
            <a:off x="459740" y="1616075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8839C3-0E6C-4003-B1E0-37C126FB9B24}"/>
              </a:ext>
            </a:extLst>
          </p:cNvPr>
          <p:cNvSpPr/>
          <p:nvPr/>
        </p:nvSpPr>
        <p:spPr>
          <a:xfrm flipH="1" flipV="1">
            <a:off x="462866" y="3429000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DF8378-7B2A-492F-A83E-3FC13FAE4457}"/>
              </a:ext>
            </a:extLst>
          </p:cNvPr>
          <p:cNvSpPr/>
          <p:nvPr/>
        </p:nvSpPr>
        <p:spPr>
          <a:xfrm flipH="1" flipV="1">
            <a:off x="452706" y="4915065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45682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25" y="192171"/>
            <a:ext cx="9179511" cy="1125044"/>
          </a:xfrm>
        </p:spPr>
        <p:txBody>
          <a:bodyPr>
            <a:normAutofit/>
          </a:bodyPr>
          <a:lstStyle/>
          <a:p>
            <a:r>
              <a:rPr lang="en-IE" cap="none" dirty="0">
                <a:latin typeface="+mj-lt"/>
              </a:rPr>
              <a:t>Discussion and Conclusions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CF1186-08F0-45EB-AD71-68C74B30CC79}"/>
              </a:ext>
            </a:extLst>
          </p:cNvPr>
          <p:cNvSpPr/>
          <p:nvPr/>
        </p:nvSpPr>
        <p:spPr>
          <a:xfrm flipH="1" flipV="1">
            <a:off x="422967" y="1564824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A69845-5940-49B0-AF7E-87684333BD24}"/>
              </a:ext>
            </a:extLst>
          </p:cNvPr>
          <p:cNvSpPr/>
          <p:nvPr/>
        </p:nvSpPr>
        <p:spPr>
          <a:xfrm flipH="1" flipV="1">
            <a:off x="422967" y="2669208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38C38A4-7306-4006-B5C1-971A8A80B3DF}"/>
              </a:ext>
            </a:extLst>
          </p:cNvPr>
          <p:cNvSpPr/>
          <p:nvPr/>
        </p:nvSpPr>
        <p:spPr>
          <a:xfrm flipH="1" flipV="1">
            <a:off x="422966" y="3773592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9D602A-646F-4C96-B154-5D13A8588918}"/>
              </a:ext>
            </a:extLst>
          </p:cNvPr>
          <p:cNvSpPr txBox="1">
            <a:spLocks/>
          </p:cNvSpPr>
          <p:nvPr/>
        </p:nvSpPr>
        <p:spPr>
          <a:xfrm>
            <a:off x="806481" y="1526304"/>
            <a:ext cx="10366344" cy="431114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IE" sz="3200" dirty="0"/>
              <a:t>Desire to improve trial efficiency/innovation at all stages</a:t>
            </a:r>
          </a:p>
          <a:p>
            <a:pPr marL="516636" lvl="1" indent="-342900"/>
            <a:r>
              <a:rPr lang="en-IE" sz="2800" dirty="0"/>
              <a:t>Coming from industry, legislation and patients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IE" sz="3200" dirty="0"/>
              <a:t>Adaptive trials could make Phase III trials more efficient</a:t>
            </a:r>
          </a:p>
          <a:p>
            <a:pPr marL="630936" lvl="1" indent="-457200"/>
            <a:r>
              <a:rPr lang="en-IE" sz="2800" dirty="0"/>
              <a:t>SSR is obvious starting point with well known methods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IE" sz="3200" dirty="0"/>
              <a:t>Real world data can be used to increase trial efficiency</a:t>
            </a:r>
          </a:p>
          <a:p>
            <a:pPr marL="630936" lvl="1" indent="-457200"/>
            <a:r>
              <a:rPr lang="en-IE" sz="2800" dirty="0"/>
              <a:t>Assurance for study planning, synthetic control arms, PMS</a:t>
            </a:r>
          </a:p>
          <a:p>
            <a:pPr marL="0" indent="0">
              <a:buNone/>
            </a:pPr>
            <a:r>
              <a:rPr lang="en-IE" sz="3200" dirty="0"/>
              <a:t>Early-stage adaptive design already prevalent and innovating </a:t>
            </a:r>
          </a:p>
          <a:p>
            <a:pPr marL="630936" lvl="1" indent="-457200"/>
            <a:r>
              <a:rPr lang="en-IE" sz="2800" dirty="0"/>
              <a:t>Design, planning &amp; SSD for specific methods at II/I phase</a:t>
            </a:r>
          </a:p>
          <a:p>
            <a:pPr marL="173736" lvl="1" indent="0">
              <a:buNone/>
            </a:pPr>
            <a:endParaRPr lang="en-IE" sz="2800" dirty="0"/>
          </a:p>
          <a:p>
            <a:pPr marL="630936" lvl="1" indent="-457200"/>
            <a:endParaRPr lang="en-IE" sz="2800" dirty="0"/>
          </a:p>
          <a:p>
            <a:pPr marL="173736" lvl="1" indent="0">
              <a:buNone/>
            </a:pPr>
            <a:endParaRPr lang="en-IE" sz="3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9F6E48-6879-4696-9DD1-C682E0B9268C}"/>
              </a:ext>
            </a:extLst>
          </p:cNvPr>
          <p:cNvSpPr/>
          <p:nvPr/>
        </p:nvSpPr>
        <p:spPr>
          <a:xfrm flipH="1" flipV="1">
            <a:off x="422966" y="4801992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844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C2C7511C-6F6B-41A0-8905-47D31EE71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5773CD-4D40-4F03-8943-0EA75219F45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37"/>
            <a:ext cx="12191999" cy="68734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4CC239-C783-4DD1-9421-26EFB6A133A4}"/>
              </a:ext>
            </a:extLst>
          </p:cNvPr>
          <p:cNvSpPr/>
          <p:nvPr/>
        </p:nvSpPr>
        <p:spPr>
          <a:xfrm>
            <a:off x="1154368" y="468528"/>
            <a:ext cx="32194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solidFill>
                  <a:schemeClr val="bg1"/>
                </a:solidFill>
              </a:rPr>
              <a:t>AGENDA</a:t>
            </a:r>
            <a:endParaRPr lang="en-IE" sz="3600" b="1" u="sng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CB10A0-5945-4CD7-AB93-46A15EFF1044}"/>
              </a:ext>
            </a:extLst>
          </p:cNvPr>
          <p:cNvSpPr/>
          <p:nvPr/>
        </p:nvSpPr>
        <p:spPr>
          <a:xfrm>
            <a:off x="1154368" y="1245705"/>
            <a:ext cx="10574147" cy="389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lnSpc>
                <a:spcPct val="20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Adaptive Designs in Confirmatory Trials</a:t>
            </a:r>
          </a:p>
          <a:p>
            <a:pPr marL="971550" lvl="1" indent="-514350">
              <a:lnSpc>
                <a:spcPct val="20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Using External Data in Study Planning</a:t>
            </a:r>
          </a:p>
          <a:p>
            <a:pPr marL="971550" lvl="1" indent="-514350">
              <a:lnSpc>
                <a:spcPct val="20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Innovative Designs in Early-stage Trials</a:t>
            </a:r>
          </a:p>
          <a:p>
            <a:pPr marL="971550" lvl="1" indent="-514350">
              <a:lnSpc>
                <a:spcPct val="20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Conclusions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503071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animal, fish&#10;&#10;Description automatically generated">
            <a:extLst>
              <a:ext uri="{FF2B5EF4-FFF2-40B4-BE49-F238E27FC236}">
                <a16:creationId xmlns:a16="http://schemas.microsoft.com/office/drawing/2014/main" id="{3FBD4584-4826-4821-929B-1C62CFC4F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1220216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7A7B9C-34DE-4F03-99FA-86E8857CB4AF}"/>
              </a:ext>
            </a:extLst>
          </p:cNvPr>
          <p:cNvSpPr/>
          <p:nvPr/>
        </p:nvSpPr>
        <p:spPr>
          <a:xfrm>
            <a:off x="-10160" y="6136339"/>
            <a:ext cx="12192000" cy="726065"/>
          </a:xfrm>
          <a:prstGeom prst="rect">
            <a:avLst/>
          </a:prstGeom>
          <a:solidFill>
            <a:srgbClr val="39C2D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267C1E6-9023-4AFE-910B-F4AB5159DFE2}"/>
              </a:ext>
            </a:extLst>
          </p:cNvPr>
          <p:cNvSpPr txBox="1">
            <a:spLocks/>
          </p:cNvSpPr>
          <p:nvPr/>
        </p:nvSpPr>
        <p:spPr>
          <a:xfrm>
            <a:off x="447039" y="6205465"/>
            <a:ext cx="10932161" cy="80990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</a:rPr>
              <a:t>Further information at Statsols.com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E40458-1DEE-40F5-A915-55E319B8BC6F}"/>
              </a:ext>
            </a:extLst>
          </p:cNvPr>
          <p:cNvGrpSpPr/>
          <p:nvPr/>
        </p:nvGrpSpPr>
        <p:grpSpPr>
          <a:xfrm>
            <a:off x="3957932" y="2967650"/>
            <a:ext cx="4276136" cy="828675"/>
            <a:chOff x="2147377" y="4773666"/>
            <a:chExt cx="2403048" cy="1514475"/>
          </a:xfrm>
        </p:grpSpPr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F48A621B-76A4-41B4-8674-30EBD84DD79B}"/>
                </a:ext>
              </a:extLst>
            </p:cNvPr>
            <p:cNvSpPr txBox="1">
              <a:spLocks/>
            </p:cNvSpPr>
            <p:nvPr/>
          </p:nvSpPr>
          <p:spPr>
            <a:xfrm>
              <a:off x="2147377" y="4773666"/>
              <a:ext cx="2403048" cy="1514475"/>
            </a:xfrm>
            <a:prstGeom prst="roundRect">
              <a:avLst>
                <a:gd name="adj" fmla="val 5438"/>
              </a:avLst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GB" b="1" dirty="0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F7A8F3CD-24D6-4DFB-AA2C-FB9788E0E895}"/>
                </a:ext>
              </a:extLst>
            </p:cNvPr>
            <p:cNvSpPr txBox="1">
              <a:spLocks/>
            </p:cNvSpPr>
            <p:nvPr/>
          </p:nvSpPr>
          <p:spPr>
            <a:xfrm>
              <a:off x="2232927" y="4941491"/>
              <a:ext cx="2282610" cy="1280765"/>
            </a:xfrm>
            <a:prstGeom prst="rect">
              <a:avLst/>
            </a:prstGeom>
          </p:spPr>
          <p:txBody>
            <a:bodyPr vert="horz" lIns="45720" tIns="45720" rIns="45720" bIns="45720" rtlCol="0" anchor="ctr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en-US" sz="5900" b="1" dirty="0">
                  <a:solidFill>
                    <a:srgbClr val="48B7AC"/>
                  </a:solidFill>
                  <a:latin typeface="Century Gothic" panose="020B0502020202020204" pitchFamily="34" charset="0"/>
                </a:rPr>
                <a:t>Questions?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10E4A1C-7539-447D-9569-42E1430472AF}"/>
              </a:ext>
            </a:extLst>
          </p:cNvPr>
          <p:cNvSpPr/>
          <p:nvPr/>
        </p:nvSpPr>
        <p:spPr>
          <a:xfrm>
            <a:off x="3804943" y="1397993"/>
            <a:ext cx="4429125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989F85-3339-4D20-B687-3CF3C7F39D43}"/>
              </a:ext>
            </a:extLst>
          </p:cNvPr>
          <p:cNvSpPr/>
          <p:nvPr/>
        </p:nvSpPr>
        <p:spPr>
          <a:xfrm>
            <a:off x="2178992" y="4257986"/>
            <a:ext cx="8255328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info@statsols.com</a:t>
            </a:r>
          </a:p>
        </p:txBody>
      </p:sp>
    </p:spTree>
    <p:extLst>
      <p:ext uri="{BB962C8B-B14F-4D97-AF65-F5344CB8AC3E}">
        <p14:creationId xmlns:p14="http://schemas.microsoft.com/office/powerpoint/2010/main" val="27963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3A0DED-58E7-4D72-A9A6-86853A232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602"/>
            <a:ext cx="12192000" cy="650928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33245A2-A381-4972-B3AE-C52A6F35DB4B}"/>
              </a:ext>
            </a:extLst>
          </p:cNvPr>
          <p:cNvSpPr txBox="1">
            <a:spLocks/>
          </p:cNvSpPr>
          <p:nvPr/>
        </p:nvSpPr>
        <p:spPr>
          <a:xfrm>
            <a:off x="0" y="-55424"/>
            <a:ext cx="12192000" cy="1045128"/>
          </a:xfrm>
          <a:prstGeom prst="rect">
            <a:avLst/>
          </a:prstGeom>
          <a:solidFill>
            <a:srgbClr val="333C4E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1E7818-511B-4651-9A4F-CA890F7B8184}"/>
              </a:ext>
            </a:extLst>
          </p:cNvPr>
          <p:cNvSpPr/>
          <p:nvPr/>
        </p:nvSpPr>
        <p:spPr>
          <a:xfrm>
            <a:off x="1531855" y="-221214"/>
            <a:ext cx="77471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0" b="1" dirty="0">
                <a:solidFill>
                  <a:srgbClr val="43BDCA"/>
                </a:solidFill>
              </a:rPr>
              <a:t>Statsols.com/trial</a:t>
            </a:r>
            <a:endParaRPr lang="en-IE" sz="8000" b="1" dirty="0">
              <a:solidFill>
                <a:srgbClr val="43BD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65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88D5EDE9-F597-4E36-BA26-18C2C12B38AB}"/>
              </a:ext>
            </a:extLst>
          </p:cNvPr>
          <p:cNvGrpSpPr/>
          <p:nvPr/>
        </p:nvGrpSpPr>
        <p:grpSpPr>
          <a:xfrm>
            <a:off x="-10100" y="-9524"/>
            <a:ext cx="12235739" cy="6858000"/>
            <a:chOff x="-1711" y="0"/>
            <a:chExt cx="12193711" cy="6864437"/>
          </a:xfrm>
        </p:grpSpPr>
        <p:pic>
          <p:nvPicPr>
            <p:cNvPr id="4" name="Picture 3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7A6CD044-2591-4E01-9737-33249267B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5B794144-541C-4886-BDAE-342C1AB86480}"/>
                </a:ext>
              </a:extLst>
            </p:cNvPr>
            <p:cNvSpPr/>
            <p:nvPr/>
          </p:nvSpPr>
          <p:spPr>
            <a:xfrm>
              <a:off x="-1711" y="2421380"/>
              <a:ext cx="7066341" cy="4443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1E55917-E61D-4AF4-8C8E-0A9A400B39C5}"/>
              </a:ext>
            </a:extLst>
          </p:cNvPr>
          <p:cNvSpPr/>
          <p:nvPr/>
        </p:nvSpPr>
        <p:spPr>
          <a:xfrm>
            <a:off x="-11721" y="-1"/>
            <a:ext cx="12203721" cy="3317941"/>
          </a:xfrm>
          <a:prstGeom prst="rect">
            <a:avLst/>
          </a:prstGeom>
          <a:gradFill flip="none" rotWithShape="1">
            <a:gsLst>
              <a:gs pos="0">
                <a:srgbClr val="46A6B0">
                  <a:alpha val="85000"/>
                </a:srgbClr>
              </a:gs>
              <a:gs pos="40000">
                <a:schemeClr val="bg1"/>
              </a:gs>
              <a:gs pos="100000">
                <a:schemeClr val="bg1"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6898E7BC-D36C-4DBD-8E35-DF1FD58EF7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"/>
          <a:stretch/>
        </p:blipFill>
        <p:spPr>
          <a:xfrm>
            <a:off x="-11722" y="0"/>
            <a:ext cx="12234022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864C13-FB04-440D-AE64-A89F2EB142D4}"/>
              </a:ext>
            </a:extLst>
          </p:cNvPr>
          <p:cNvSpPr/>
          <p:nvPr/>
        </p:nvSpPr>
        <p:spPr>
          <a:xfrm>
            <a:off x="-8385" y="1010"/>
            <a:ext cx="12220585" cy="775932"/>
          </a:xfrm>
          <a:prstGeom prst="roundRect">
            <a:avLst>
              <a:gd name="adj" fmla="val 0"/>
            </a:avLst>
          </a:prstGeom>
          <a:solidFill>
            <a:srgbClr val="56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7728DE8-EE8B-49F9-9961-2CA878882368}"/>
              </a:ext>
            </a:extLst>
          </p:cNvPr>
          <p:cNvSpPr txBox="1">
            <a:spLocks/>
          </p:cNvSpPr>
          <p:nvPr/>
        </p:nvSpPr>
        <p:spPr>
          <a:xfrm>
            <a:off x="-10100" y="-79728"/>
            <a:ext cx="12191999" cy="10142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Trial solutions for all stages of clinical trial design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70B1D96-A76E-41BF-B5BC-B7FE52B01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13" y="2505546"/>
            <a:ext cx="2876919" cy="3143448"/>
          </a:xfrm>
          <a:prstGeom prst="rect">
            <a:avLst/>
          </a:prstGeom>
          <a:effectLst>
            <a:outerShdw blurRad="76200" dist="12700" dir="5400000" sx="101000" sy="101000" algn="ctr" rotWithShape="0">
              <a:schemeClr val="bg1">
                <a:alpha val="20000"/>
              </a:scheme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89D41A-86D2-4B85-814D-084D3946E46B}"/>
              </a:ext>
            </a:extLst>
          </p:cNvPr>
          <p:cNvSpPr/>
          <p:nvPr/>
        </p:nvSpPr>
        <p:spPr>
          <a:xfrm>
            <a:off x="1785444" y="3360950"/>
            <a:ext cx="1443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PRE-CLINICAL</a:t>
            </a:r>
            <a:br>
              <a:rPr lang="en-IE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IE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 RESEARCH</a:t>
            </a:r>
            <a:endParaRPr lang="en-IE" sz="1400" b="1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F61ECD-20F6-4AD5-9047-4D1D10CADDCB}"/>
              </a:ext>
            </a:extLst>
          </p:cNvPr>
          <p:cNvSpPr/>
          <p:nvPr/>
        </p:nvSpPr>
        <p:spPr>
          <a:xfrm>
            <a:off x="3943231" y="2078337"/>
            <a:ext cx="17701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EARLY PHASE</a:t>
            </a:r>
            <a:endParaRPr lang="en-IE" sz="1400" b="1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051A78-50E6-4D6F-A05D-352B0B71268C}"/>
              </a:ext>
            </a:extLst>
          </p:cNvPr>
          <p:cNvSpPr/>
          <p:nvPr/>
        </p:nvSpPr>
        <p:spPr>
          <a:xfrm>
            <a:off x="5843644" y="3384206"/>
            <a:ext cx="2365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CONFIRMATORY</a:t>
            </a:r>
            <a:endParaRPr lang="en-IE" sz="2000" b="1" i="0" u="sng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CB1C34-3F7A-4C20-BE07-D40BF38C0CD5}"/>
              </a:ext>
            </a:extLst>
          </p:cNvPr>
          <p:cNvSpPr/>
          <p:nvPr/>
        </p:nvSpPr>
        <p:spPr>
          <a:xfrm>
            <a:off x="6200067" y="5862041"/>
            <a:ext cx="1966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POSTMARKETING</a:t>
            </a:r>
            <a:endParaRPr lang="en-IE" sz="1400" b="1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053" name="Right Brace 2052">
            <a:extLst>
              <a:ext uri="{FF2B5EF4-FFF2-40B4-BE49-F238E27FC236}">
                <a16:creationId xmlns:a16="http://schemas.microsoft.com/office/drawing/2014/main" id="{82E2B8DE-FAD1-4E3E-A91D-C01DA8A858DF}"/>
              </a:ext>
            </a:extLst>
          </p:cNvPr>
          <p:cNvSpPr/>
          <p:nvPr/>
        </p:nvSpPr>
        <p:spPr>
          <a:xfrm>
            <a:off x="1553446" y="3362094"/>
            <a:ext cx="342933" cy="536943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C671A9-F74C-48C1-85A2-F748B03BFF28}"/>
              </a:ext>
            </a:extLst>
          </p:cNvPr>
          <p:cNvSpPr/>
          <p:nvPr/>
        </p:nvSpPr>
        <p:spPr>
          <a:xfrm>
            <a:off x="67760" y="3375817"/>
            <a:ext cx="1551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1400" dirty="0">
                <a:solidFill>
                  <a:schemeClr val="bg1"/>
                </a:solidFill>
                <a:latin typeface="+mj-lt"/>
              </a:rPr>
              <a:t>Animal Studies</a:t>
            </a:r>
            <a:br>
              <a:rPr lang="en-IE" sz="1400" dirty="0">
                <a:solidFill>
                  <a:schemeClr val="bg1"/>
                </a:solidFill>
                <a:latin typeface="+mj-lt"/>
              </a:rPr>
            </a:br>
            <a:r>
              <a:rPr lang="en-IE" sz="1400" dirty="0">
                <a:solidFill>
                  <a:schemeClr val="bg1"/>
                </a:solidFill>
                <a:latin typeface="+mj-lt"/>
              </a:rPr>
              <a:t>ANOVA / ANCOVA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FB22EE-2A1F-4B2E-9A81-7C617A11CCBC}"/>
              </a:ext>
            </a:extLst>
          </p:cNvPr>
          <p:cNvSpPr/>
          <p:nvPr/>
        </p:nvSpPr>
        <p:spPr>
          <a:xfrm>
            <a:off x="8231258" y="1359570"/>
            <a:ext cx="3791717" cy="30497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IE" sz="2000" b="1" u="sng" dirty="0">
                <a:solidFill>
                  <a:schemeClr val="bg1"/>
                </a:solidFill>
                <a:latin typeface="+mj-lt"/>
              </a:rPr>
              <a:t>1000+ Scenarios for Fixed Term, Adaptive &amp; Bayesian Methods</a:t>
            </a:r>
          </a:p>
          <a:p>
            <a:endParaRPr lang="en-IE" dirty="0">
              <a:solidFill>
                <a:schemeClr val="bg1"/>
              </a:solidFill>
              <a:latin typeface="+mj-lt"/>
            </a:endParaRPr>
          </a:p>
          <a:p>
            <a:r>
              <a:rPr lang="en-IE" dirty="0">
                <a:solidFill>
                  <a:schemeClr val="bg1"/>
                </a:solidFill>
                <a:latin typeface="+mj-lt"/>
              </a:rPr>
              <a:t>Survival, Means, Proportions &amp;</a:t>
            </a:r>
            <a:br>
              <a:rPr lang="en-IE" dirty="0">
                <a:solidFill>
                  <a:schemeClr val="bg1"/>
                </a:solidFill>
                <a:latin typeface="+mj-lt"/>
              </a:rPr>
            </a:br>
            <a:r>
              <a:rPr lang="en-IE" dirty="0">
                <a:solidFill>
                  <a:schemeClr val="bg1"/>
                </a:solidFill>
                <a:latin typeface="+mj-lt"/>
              </a:rPr>
              <a:t>Count endpoints</a:t>
            </a:r>
          </a:p>
          <a:p>
            <a:endParaRPr lang="en-IE" dirty="0">
              <a:solidFill>
                <a:schemeClr val="bg1"/>
              </a:solidFill>
              <a:latin typeface="+mj-lt"/>
            </a:endParaRPr>
          </a:p>
          <a:p>
            <a:r>
              <a:rPr lang="en-IE" dirty="0">
                <a:solidFill>
                  <a:schemeClr val="bg1"/>
                </a:solidFill>
                <a:latin typeface="+mj-lt"/>
              </a:rPr>
              <a:t>Sample Size Re-Estimation</a:t>
            </a:r>
            <a:br>
              <a:rPr lang="en-IE" dirty="0">
                <a:solidFill>
                  <a:schemeClr val="bg1"/>
                </a:solidFill>
                <a:latin typeface="+mj-lt"/>
              </a:rPr>
            </a:br>
            <a:endParaRPr lang="en-IE" dirty="0">
              <a:solidFill>
                <a:schemeClr val="bg1"/>
              </a:solidFill>
              <a:latin typeface="+mj-lt"/>
            </a:endParaRPr>
          </a:p>
          <a:p>
            <a:r>
              <a:rPr lang="en-IE" b="0" i="0" dirty="0">
                <a:solidFill>
                  <a:schemeClr val="bg1"/>
                </a:solidFill>
                <a:effectLst/>
                <a:latin typeface="+mj-lt"/>
              </a:rPr>
              <a:t>Group Sequential Trials</a:t>
            </a:r>
          </a:p>
          <a:p>
            <a:endParaRPr lang="en-IE" b="0" i="0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en-IE" dirty="0">
                <a:solidFill>
                  <a:schemeClr val="bg1"/>
                </a:solidFill>
                <a:latin typeface="+mj-lt"/>
              </a:rPr>
              <a:t>Bayesian Assurance</a:t>
            </a:r>
          </a:p>
          <a:p>
            <a:endParaRPr lang="en-IE" b="0" i="0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en-IE" dirty="0">
                <a:solidFill>
                  <a:schemeClr val="bg1"/>
                </a:solidFill>
                <a:latin typeface="+mj-lt"/>
              </a:rPr>
              <a:t>Cross over &amp; personalized medicine</a:t>
            </a:r>
            <a:endParaRPr lang="en-IE" b="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7BD0D89F-8F4C-4418-9A9B-9F986FE29B1E}"/>
              </a:ext>
            </a:extLst>
          </p:cNvPr>
          <p:cNvSpPr/>
          <p:nvPr/>
        </p:nvSpPr>
        <p:spPr>
          <a:xfrm flipH="1">
            <a:off x="7951680" y="1219200"/>
            <a:ext cx="559156" cy="4016724"/>
          </a:xfrm>
          <a:prstGeom prst="rightBrace">
            <a:avLst>
              <a:gd name="adj1" fmla="val 8333"/>
              <a:gd name="adj2" fmla="val 61418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A85F88EF-5BA9-4A85-A4B4-702C7B97B46A}"/>
              </a:ext>
            </a:extLst>
          </p:cNvPr>
          <p:cNvSpPr/>
          <p:nvPr/>
        </p:nvSpPr>
        <p:spPr>
          <a:xfrm rot="16200000" flipH="1">
            <a:off x="4306035" y="753193"/>
            <a:ext cx="531933" cy="2114023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EE98DF1-81A1-4C67-846C-12500CDB6C71}"/>
              </a:ext>
            </a:extLst>
          </p:cNvPr>
          <p:cNvSpPr/>
          <p:nvPr/>
        </p:nvSpPr>
        <p:spPr>
          <a:xfrm>
            <a:off x="3270427" y="944072"/>
            <a:ext cx="2621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CRM</a:t>
            </a:r>
          </a:p>
          <a:p>
            <a:pPr algn="ctr"/>
            <a:r>
              <a:rPr lang="en-I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MCP-Mod</a:t>
            </a:r>
          </a:p>
          <a:p>
            <a:pPr algn="ctr"/>
            <a:r>
              <a:rPr lang="en-I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Simon’s Two Stage</a:t>
            </a:r>
          </a:p>
        </p:txBody>
      </p:sp>
      <p:sp>
        <p:nvSpPr>
          <p:cNvPr id="2056" name="Rectangle 2055">
            <a:extLst>
              <a:ext uri="{FF2B5EF4-FFF2-40B4-BE49-F238E27FC236}">
                <a16:creationId xmlns:a16="http://schemas.microsoft.com/office/drawing/2014/main" id="{6211CB6F-B6D5-4061-9DBB-6B98D4ED2DDB}"/>
              </a:ext>
            </a:extLst>
          </p:cNvPr>
          <p:cNvSpPr/>
          <p:nvPr/>
        </p:nvSpPr>
        <p:spPr>
          <a:xfrm>
            <a:off x="8301835" y="5677134"/>
            <a:ext cx="1966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>
                <a:solidFill>
                  <a:schemeClr val="bg1"/>
                </a:solidFill>
                <a:latin typeface="+mj-lt"/>
              </a:rPr>
              <a:t>Cohort Study</a:t>
            </a:r>
          </a:p>
          <a:p>
            <a:r>
              <a:rPr lang="en-IE" sz="1600" dirty="0">
                <a:solidFill>
                  <a:schemeClr val="bg1"/>
                </a:solidFill>
                <a:latin typeface="+mj-lt"/>
              </a:rPr>
              <a:t>Case-control Study</a:t>
            </a: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CEF3AD7D-1D35-44AA-B61A-401265727671}"/>
              </a:ext>
            </a:extLst>
          </p:cNvPr>
          <p:cNvSpPr/>
          <p:nvPr/>
        </p:nvSpPr>
        <p:spPr>
          <a:xfrm rot="10800000">
            <a:off x="7990792" y="5693911"/>
            <a:ext cx="490060" cy="558405"/>
          </a:xfrm>
          <a:prstGeom prst="rightBrace">
            <a:avLst>
              <a:gd name="adj1" fmla="val 8333"/>
              <a:gd name="adj2" fmla="val 47622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81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DC597FB6-90E9-48A7-A2DD-D66B851649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7" r="9034"/>
          <a:stretch/>
        </p:blipFill>
        <p:spPr>
          <a:xfrm>
            <a:off x="0" y="122108"/>
            <a:ext cx="7329879" cy="6735892"/>
          </a:xfrm>
          <a:prstGeom prst="rect">
            <a:avLst/>
          </a:prstGeom>
        </p:spPr>
      </p:pic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937B193A-816D-450B-B6AF-B163226D537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474"/>
            <a:ext cx="12192000" cy="687347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6883DE2-43D6-46D3-A8A3-D07FD61684E6}"/>
              </a:ext>
            </a:extLst>
          </p:cNvPr>
          <p:cNvSpPr/>
          <p:nvPr/>
        </p:nvSpPr>
        <p:spPr>
          <a:xfrm>
            <a:off x="4761188" y="-15474"/>
            <a:ext cx="7430807" cy="6873475"/>
          </a:xfrm>
          <a:prstGeom prst="rect">
            <a:avLst/>
          </a:prstGeom>
          <a:solidFill>
            <a:srgbClr val="F0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0B45A6-7A59-4644-971B-0531EF805A70}"/>
              </a:ext>
            </a:extLst>
          </p:cNvPr>
          <p:cNvSpPr/>
          <p:nvPr/>
        </p:nvSpPr>
        <p:spPr>
          <a:xfrm>
            <a:off x="216840" y="3429000"/>
            <a:ext cx="4088305" cy="6901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D1714F-D3A4-45E7-BCD0-4F94C58B7739}"/>
              </a:ext>
            </a:extLst>
          </p:cNvPr>
          <p:cNvSpPr txBox="1">
            <a:spLocks/>
          </p:cNvSpPr>
          <p:nvPr/>
        </p:nvSpPr>
        <p:spPr>
          <a:xfrm>
            <a:off x="52622" y="2346959"/>
            <a:ext cx="4591629" cy="10820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For video tutorials</a:t>
            </a:r>
            <a:br>
              <a:rPr lang="en-US" sz="3200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and worked examples</a:t>
            </a:r>
            <a:endParaRPr lang="en-IE" sz="32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E41213-EC70-40B2-81B8-B939160479D2}"/>
              </a:ext>
            </a:extLst>
          </p:cNvPr>
          <p:cNvCxnSpPr/>
          <p:nvPr/>
        </p:nvCxnSpPr>
        <p:spPr>
          <a:xfrm>
            <a:off x="5954444" y="67405"/>
            <a:ext cx="0" cy="14484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70BBD98B-828B-468D-999D-B05A861CD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998" y="0"/>
            <a:ext cx="7061221" cy="2440447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77599979-DA87-45E3-BD8F-3F47B91D7713}"/>
              </a:ext>
            </a:extLst>
          </p:cNvPr>
          <p:cNvSpPr txBox="1">
            <a:spLocks/>
          </p:cNvSpPr>
          <p:nvPr/>
        </p:nvSpPr>
        <p:spPr>
          <a:xfrm>
            <a:off x="169560" y="3355481"/>
            <a:ext cx="4204898" cy="9543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lnSpc>
                <a:spcPct val="80000"/>
              </a:lnSpc>
              <a:spcBef>
                <a:spcPct val="0"/>
              </a:spcBef>
              <a:buNone/>
              <a:defRPr sz="3600" b="1" cap="none" spc="100" baseline="0">
                <a:solidFill>
                  <a:srgbClr val="41AAC8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Statsols.com/start</a:t>
            </a:r>
            <a:endParaRPr lang="en-IE" sz="32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E87391C-712C-4B27-8216-B33CF5CE2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136" y="2196228"/>
            <a:ext cx="7168024" cy="24655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3CCE74-B3E2-4693-A6E6-5ECEC459EB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8"/>
          <a:stretch/>
        </p:blipFill>
        <p:spPr>
          <a:xfrm>
            <a:off x="4817999" y="4350148"/>
            <a:ext cx="7168024" cy="244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0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0"/>
            <a:ext cx="9126415" cy="1499616"/>
          </a:xfrm>
        </p:spPr>
        <p:txBody>
          <a:bodyPr>
            <a:normAutofit/>
          </a:bodyPr>
          <a:lstStyle/>
          <a:p>
            <a:r>
              <a:rPr lang="en-IE" sz="4000" cap="none" dirty="0"/>
              <a:t>References</a:t>
            </a:r>
            <a:endParaRPr lang="en-IE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96273" y="1561019"/>
            <a:ext cx="9720073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1800" dirty="0"/>
              <a:t>Yao, J. C., et. al. (2011). </a:t>
            </a:r>
            <a:r>
              <a:rPr lang="en-IE" sz="1800" dirty="0" err="1"/>
              <a:t>Everolimus</a:t>
            </a:r>
            <a:r>
              <a:rPr lang="en-IE" sz="1800" dirty="0"/>
              <a:t> for advanced pancreatic neuroendocrine </a:t>
            </a:r>
            <a:r>
              <a:rPr lang="en-IE" sz="1800" dirty="0" err="1"/>
              <a:t>tumors</a:t>
            </a:r>
            <a:r>
              <a:rPr lang="en-IE" sz="1800" dirty="0"/>
              <a:t>. New England Journal of Medicine, 364(6), 514-523.</a:t>
            </a:r>
          </a:p>
          <a:p>
            <a:pPr marL="0" indent="0">
              <a:buNone/>
            </a:pPr>
            <a:r>
              <a:rPr lang="en-IE" sz="1800" dirty="0"/>
              <a:t>Jennison, C., &amp; Turnbull, B. W. (1999). Group sequential methods with applications to clinical trials. CRC Press.</a:t>
            </a:r>
          </a:p>
          <a:p>
            <a:pPr marL="0" indent="0">
              <a:buNone/>
            </a:pPr>
            <a:r>
              <a:rPr lang="en-IE" sz="1800" dirty="0" err="1"/>
              <a:t>Friede</a:t>
            </a:r>
            <a:r>
              <a:rPr lang="en-IE" sz="1800" dirty="0"/>
              <a:t>, T., &amp; </a:t>
            </a:r>
            <a:r>
              <a:rPr lang="en-IE" sz="1800" dirty="0" err="1"/>
              <a:t>Kieser</a:t>
            </a:r>
            <a:r>
              <a:rPr lang="en-IE" sz="1800" dirty="0"/>
              <a:t>, M. (2006). Sample size recalculation in internal pilot study designs: a review. Biometrical Journal: Journal of Mathematical Methods in Biosciences, 48(4), 537-555.</a:t>
            </a:r>
            <a:endParaRPr lang="en-IE" sz="1800" b="1" dirty="0"/>
          </a:p>
          <a:p>
            <a:pPr marL="0" indent="0">
              <a:buNone/>
            </a:pPr>
            <a:r>
              <a:rPr lang="en-IE" sz="1800" dirty="0"/>
              <a:t>Chen, Y. J., </a:t>
            </a:r>
            <a:r>
              <a:rPr lang="en-IE" sz="1800" dirty="0" err="1"/>
              <a:t>DeMets</a:t>
            </a:r>
            <a:r>
              <a:rPr lang="en-IE" sz="1800" dirty="0"/>
              <a:t>, D. L., &amp; Gordon Lan, K. K. (2004). Increasing the sample size when the unblinded interim result is promising. Statistics in medicine, 23(7), 1023-1038.</a:t>
            </a:r>
          </a:p>
          <a:p>
            <a:pPr marL="0" indent="0">
              <a:buNone/>
            </a:pPr>
            <a:r>
              <a:rPr lang="en-IE" sz="1800" dirty="0"/>
              <a:t>Cui, L., Hung, H. J., &amp; Wang, S. J. (1999). Modification of sample size in group sequential clinical trials. Biometrics, 55(3), 853-857.</a:t>
            </a:r>
          </a:p>
          <a:p>
            <a:pPr marL="0" indent="0">
              <a:buNone/>
            </a:pPr>
            <a:r>
              <a:rPr lang="en-IE" sz="1800" dirty="0"/>
              <a:t>Mehta, C.R. and Pocock, S.J., 2011. Adaptive increase in sample size when interim results are promising: a practical guide with examples. Statistics in medicine, 30(28), pp.3267-3284.</a:t>
            </a:r>
          </a:p>
          <a:p>
            <a:pPr marL="0" indent="0">
              <a:buNone/>
            </a:pPr>
            <a:r>
              <a:rPr lang="en-IE" sz="1800" dirty="0" err="1"/>
              <a:t>Freidlin</a:t>
            </a:r>
            <a:r>
              <a:rPr lang="en-IE" sz="1800" dirty="0"/>
              <a:t>, B., &amp; Korn, E. L. (2017). Sample size adjustment designs with time-to-event outcomes: a caution. Clinical Trials, 14(6), 597-604.</a:t>
            </a:r>
          </a:p>
          <a:p>
            <a:pPr marL="0" indent="0">
              <a:buNone/>
            </a:pP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1718887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22" y="17755"/>
            <a:ext cx="9126415" cy="1499616"/>
          </a:xfrm>
        </p:spPr>
        <p:txBody>
          <a:bodyPr>
            <a:normAutofit/>
          </a:bodyPr>
          <a:lstStyle/>
          <a:p>
            <a:r>
              <a:rPr lang="en-IE" sz="4000" cap="none" dirty="0"/>
              <a:t>References</a:t>
            </a:r>
            <a:endParaRPr lang="en-IE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96273" y="1561019"/>
            <a:ext cx="9720073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US Food and Drug Administration, 2019. Framework for FDA’s real-world evidence program.</a:t>
            </a:r>
          </a:p>
          <a:p>
            <a:pPr marL="0" indent="0">
              <a:buNone/>
            </a:pPr>
            <a:r>
              <a:rPr lang="en-GB" sz="1800" dirty="0"/>
              <a:t>US Food and Drug Administration, 2019. Submitting Documents Using Real-World Data and Real-World Evidence to FDA for Drugs and Biologics: Guidance for Industry: Draft Guidance. Rockville, MD: US Food and Drug Administration.</a:t>
            </a:r>
          </a:p>
          <a:p>
            <a:pPr marL="0" indent="0">
              <a:buNone/>
            </a:pPr>
            <a:r>
              <a:rPr lang="en-IE" sz="1800" dirty="0" err="1"/>
              <a:t>Wedam</a:t>
            </a:r>
            <a:r>
              <a:rPr lang="en-IE" sz="1800" dirty="0"/>
              <a:t>, S., </a:t>
            </a:r>
            <a:r>
              <a:rPr lang="en-IE" sz="1800" dirty="0" err="1"/>
              <a:t>Fashoyin</a:t>
            </a:r>
            <a:r>
              <a:rPr lang="en-IE" sz="1800" dirty="0"/>
              <a:t>-Aje, L., </a:t>
            </a:r>
            <a:r>
              <a:rPr lang="en-IE" sz="1800" dirty="0" err="1"/>
              <a:t>Bloomquist</a:t>
            </a:r>
            <a:r>
              <a:rPr lang="en-IE" sz="1800" dirty="0"/>
              <a:t>, E., Tang, S., </a:t>
            </a:r>
            <a:r>
              <a:rPr lang="en-IE" sz="1800" dirty="0" err="1"/>
              <a:t>Sridhara</a:t>
            </a:r>
            <a:r>
              <a:rPr lang="en-IE" sz="1800" dirty="0"/>
              <a:t>, R., Goldberg, K.B., </a:t>
            </a:r>
            <a:r>
              <a:rPr lang="en-IE" sz="1800" dirty="0" err="1"/>
              <a:t>Theoret</a:t>
            </a:r>
            <a:r>
              <a:rPr lang="en-IE" sz="1800" dirty="0"/>
              <a:t>, M.R., </a:t>
            </a:r>
            <a:r>
              <a:rPr lang="en-IE" sz="1800" dirty="0" err="1"/>
              <a:t>Amiri-Kordestani</a:t>
            </a:r>
            <a:r>
              <a:rPr lang="en-IE" sz="1800" dirty="0"/>
              <a:t>, L., </a:t>
            </a:r>
            <a:r>
              <a:rPr lang="en-IE" sz="1800" dirty="0" err="1"/>
              <a:t>Pazdur</a:t>
            </a:r>
            <a:r>
              <a:rPr lang="en-IE" sz="1800" dirty="0"/>
              <a:t>, R. and Beaver, J.A., 2019. FDA Approval Summary: </a:t>
            </a:r>
            <a:r>
              <a:rPr lang="en-IE" sz="1800" dirty="0" err="1"/>
              <a:t>Palbociclib</a:t>
            </a:r>
            <a:r>
              <a:rPr lang="en-IE" sz="1800" dirty="0"/>
              <a:t> for Male Patients with Metastatic Breast Cancer. Clinical Cancer Research, pp.clincanres-2580.</a:t>
            </a:r>
          </a:p>
          <a:p>
            <a:pPr marL="0" indent="0">
              <a:buNone/>
            </a:pPr>
            <a:r>
              <a:rPr lang="en-IE" sz="1800" dirty="0"/>
              <a:t>O'Hagan, A., Stevens, J. W., &amp; Campbell, M. J. (2005). Assurance in clinical trial design. Pharmaceutical Statistics, 4(3), 187-201.</a:t>
            </a:r>
          </a:p>
          <a:p>
            <a:pPr marL="0" indent="0">
              <a:buNone/>
            </a:pPr>
            <a:r>
              <a:rPr lang="en-IE" sz="1800" dirty="0"/>
              <a:t>Oakley, J.E. and O’Hagan, A., 2010. SHELF: the Sheffield elicitation framework (version 2.0). Sheffield, UK: School of Mathematics and Statistics, University of Sheffield.</a:t>
            </a:r>
          </a:p>
          <a:p>
            <a:pPr marL="0" indent="0">
              <a:buNone/>
            </a:pPr>
            <a:r>
              <a:rPr lang="en-IE" sz="1800" dirty="0"/>
              <a:t>Ren, S., &amp; Oakley, J. E. (2014). Assurance calculations for planning clinical trials with time‐to‐event outcomes. Statistics in medicine, 33(1), 31-45.</a:t>
            </a:r>
          </a:p>
          <a:p>
            <a:pPr marL="0" indent="0">
              <a:buNone/>
            </a:pPr>
            <a:r>
              <a:rPr lang="en-IE" sz="1800" dirty="0" err="1"/>
              <a:t>Tashkin</a:t>
            </a:r>
            <a:r>
              <a:rPr lang="en-IE" sz="1800" dirty="0"/>
              <a:t>, D. P., </a:t>
            </a:r>
            <a:r>
              <a:rPr lang="en-IE" sz="1800" dirty="0" err="1"/>
              <a:t>Elashoff</a:t>
            </a:r>
            <a:r>
              <a:rPr lang="en-IE" sz="1800" dirty="0"/>
              <a:t>, R., Clements, P. J., Goldin, J., Roth, M. D., </a:t>
            </a:r>
            <a:r>
              <a:rPr lang="en-IE" sz="1800" dirty="0" err="1"/>
              <a:t>Furst</a:t>
            </a:r>
            <a:r>
              <a:rPr lang="en-IE" sz="1800" dirty="0"/>
              <a:t>, D. E., ... &amp; Seibold, J. R. (2006). Cyclophosphamide versus placebo in scleroderma lung disease. New England Journal of Medicine, 354(25), 2655-2666.</a:t>
            </a:r>
          </a:p>
        </p:txBody>
      </p:sp>
    </p:spTree>
    <p:extLst>
      <p:ext uri="{BB962C8B-B14F-4D97-AF65-F5344CB8AC3E}">
        <p14:creationId xmlns:p14="http://schemas.microsoft.com/office/powerpoint/2010/main" val="987201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0"/>
            <a:ext cx="9126415" cy="1499616"/>
          </a:xfrm>
        </p:spPr>
        <p:txBody>
          <a:bodyPr>
            <a:normAutofit/>
          </a:bodyPr>
          <a:lstStyle/>
          <a:p>
            <a:r>
              <a:rPr lang="en-IE" sz="4000" cap="none" dirty="0"/>
              <a:t>References</a:t>
            </a:r>
            <a:endParaRPr lang="en-IE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96273" y="1561019"/>
            <a:ext cx="9720073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1800" dirty="0"/>
              <a:t>Ting, N; Chen, DG; Ho, S; </a:t>
            </a:r>
            <a:r>
              <a:rPr lang="en-IE" sz="1800" dirty="0" err="1"/>
              <a:t>Cappelleri</a:t>
            </a:r>
            <a:r>
              <a:rPr lang="en-IE" sz="1800" dirty="0"/>
              <a:t>, J; (2017). </a:t>
            </a:r>
            <a:r>
              <a:rPr lang="en-IE" sz="1800" i="1" dirty="0"/>
              <a:t>Phase II Clinical Development of New Drugs. </a:t>
            </a:r>
            <a:r>
              <a:rPr lang="en-IE" sz="1800" dirty="0"/>
              <a:t>Springer.</a:t>
            </a:r>
          </a:p>
          <a:p>
            <a:pPr marL="0" indent="0">
              <a:buNone/>
            </a:pPr>
            <a:r>
              <a:rPr lang="en-IE" sz="1800" dirty="0"/>
              <a:t>Fleming, T.R., 1982. One-sample multiple testing procedure for phase II clinical trials. </a:t>
            </a:r>
            <a:r>
              <a:rPr lang="en-IE" sz="1800" i="1" dirty="0"/>
              <a:t>Biometrics</a:t>
            </a:r>
            <a:r>
              <a:rPr lang="en-IE" sz="1800" dirty="0"/>
              <a:t>, pp.143-151.</a:t>
            </a:r>
          </a:p>
          <a:p>
            <a:pPr marL="0" indent="0">
              <a:buNone/>
            </a:pPr>
            <a:r>
              <a:rPr lang="en-IE" sz="1800" dirty="0"/>
              <a:t>Simon, R., 1989. Optimal two-stage designs for phase II clinical trials. </a:t>
            </a:r>
            <a:r>
              <a:rPr lang="en-IE" sz="1800" i="1" dirty="0"/>
              <a:t>Controlled clinical trials</a:t>
            </a:r>
            <a:r>
              <a:rPr lang="en-IE" sz="1800" dirty="0"/>
              <a:t>, </a:t>
            </a:r>
            <a:r>
              <a:rPr lang="en-IE" sz="1800" i="1" dirty="0"/>
              <a:t>10</a:t>
            </a:r>
            <a:r>
              <a:rPr lang="en-IE" sz="1800" dirty="0"/>
              <a:t>(1), pp.1-10.</a:t>
            </a:r>
          </a:p>
          <a:p>
            <a:pPr marL="0" indent="0">
              <a:buNone/>
            </a:pPr>
            <a:r>
              <a:rPr lang="en-IE" sz="1800" dirty="0" err="1"/>
              <a:t>Topp</a:t>
            </a:r>
            <a:r>
              <a:rPr lang="en-IE" sz="1800" dirty="0"/>
              <a:t>, M.S., </a:t>
            </a:r>
            <a:r>
              <a:rPr lang="en-IE" sz="1800" dirty="0" err="1"/>
              <a:t>Kufer</a:t>
            </a:r>
            <a:r>
              <a:rPr lang="en-IE" sz="1800" dirty="0"/>
              <a:t>, P., </a:t>
            </a:r>
            <a:r>
              <a:rPr lang="en-IE" sz="1800" dirty="0" err="1"/>
              <a:t>Gökbuget</a:t>
            </a:r>
            <a:r>
              <a:rPr lang="en-IE" sz="1800" dirty="0"/>
              <a:t>, N., </a:t>
            </a:r>
            <a:r>
              <a:rPr lang="en-IE" sz="1800" dirty="0" err="1"/>
              <a:t>Goebeler</a:t>
            </a:r>
            <a:r>
              <a:rPr lang="en-IE" sz="1800" dirty="0"/>
              <a:t>, M., Klinger, M., Neumann, S., Horst, H.A., Raff, T., </a:t>
            </a:r>
            <a:r>
              <a:rPr lang="en-IE" sz="1800" dirty="0" err="1"/>
              <a:t>Viardot</a:t>
            </a:r>
            <a:r>
              <a:rPr lang="en-IE" sz="1800" dirty="0"/>
              <a:t>, A., Schmid, M. and </a:t>
            </a:r>
            <a:r>
              <a:rPr lang="en-IE" sz="1800" dirty="0" err="1"/>
              <a:t>Stelljes</a:t>
            </a:r>
            <a:r>
              <a:rPr lang="en-IE" sz="1800" dirty="0"/>
              <a:t>, M., 2011. Targeted therapy with the T-cell–engaging antibody blinatumomab of chemotherapy-refractory minimal residual disease in B-lineage acute lymphoblastic </a:t>
            </a:r>
            <a:r>
              <a:rPr lang="en-IE" sz="1800" dirty="0" err="1"/>
              <a:t>leukemia</a:t>
            </a:r>
            <a:r>
              <a:rPr lang="en-IE" sz="1800" dirty="0"/>
              <a:t> patients results in high response rate and prolonged </a:t>
            </a:r>
            <a:r>
              <a:rPr lang="en-IE" sz="1800" dirty="0" err="1"/>
              <a:t>leukemia</a:t>
            </a:r>
            <a:r>
              <a:rPr lang="en-IE" sz="1800" dirty="0"/>
              <a:t>-free survival. </a:t>
            </a:r>
            <a:r>
              <a:rPr lang="en-IE" sz="1800" i="1" dirty="0"/>
              <a:t>Journal of clinical oncology</a:t>
            </a:r>
            <a:r>
              <a:rPr lang="en-IE" sz="1800" dirty="0"/>
              <a:t>, </a:t>
            </a:r>
            <a:r>
              <a:rPr lang="en-IE" sz="1800" i="1" dirty="0"/>
              <a:t>29</a:t>
            </a:r>
            <a:r>
              <a:rPr lang="en-IE" sz="1800" dirty="0"/>
              <a:t>(18), pp.2493-2498.</a:t>
            </a:r>
          </a:p>
          <a:p>
            <a:pPr marL="0" indent="0">
              <a:buNone/>
            </a:pPr>
            <a:r>
              <a:rPr lang="en-IE" sz="1800" dirty="0" err="1"/>
              <a:t>Bretz</a:t>
            </a:r>
            <a:r>
              <a:rPr lang="en-IE" sz="1800" dirty="0"/>
              <a:t>, F., Pinheiro, J.C. and Branson, M., 2005. Combining multiple comparisons and </a:t>
            </a:r>
            <a:r>
              <a:rPr lang="en-IE" sz="1800" dirty="0" err="1"/>
              <a:t>modeling</a:t>
            </a:r>
            <a:r>
              <a:rPr lang="en-IE" sz="1800" dirty="0"/>
              <a:t> techniques in dose‐response studies. </a:t>
            </a:r>
            <a:r>
              <a:rPr lang="en-IE" sz="1800" i="1" dirty="0"/>
              <a:t>Biometrics</a:t>
            </a:r>
            <a:r>
              <a:rPr lang="en-IE" sz="1800" dirty="0"/>
              <a:t>, </a:t>
            </a:r>
            <a:r>
              <a:rPr lang="en-IE" sz="1800" i="1" dirty="0"/>
              <a:t>61</a:t>
            </a:r>
            <a:r>
              <a:rPr lang="en-IE" sz="1800" dirty="0"/>
              <a:t>(3), pp.738-748.</a:t>
            </a:r>
          </a:p>
          <a:p>
            <a:pPr marL="0" indent="0">
              <a:buNone/>
            </a:pPr>
            <a:r>
              <a:rPr lang="en-IE" sz="1800" dirty="0"/>
              <a:t>Pinheiro, J., </a:t>
            </a:r>
            <a:r>
              <a:rPr lang="en-IE" sz="1800" dirty="0" err="1"/>
              <a:t>Bornkamp</a:t>
            </a:r>
            <a:r>
              <a:rPr lang="en-IE" sz="1800" dirty="0"/>
              <a:t>, B. and </a:t>
            </a:r>
            <a:r>
              <a:rPr lang="en-IE" sz="1800" dirty="0" err="1"/>
              <a:t>Bretz</a:t>
            </a:r>
            <a:r>
              <a:rPr lang="en-IE" sz="1800" dirty="0"/>
              <a:t>, F., 2006. Design and analysis of dose-finding studies combining multiple comparisons and </a:t>
            </a:r>
            <a:r>
              <a:rPr lang="en-IE" sz="1800" dirty="0" err="1"/>
              <a:t>modeling</a:t>
            </a:r>
            <a:r>
              <a:rPr lang="en-IE" sz="1800" dirty="0"/>
              <a:t> procedures. </a:t>
            </a:r>
            <a:r>
              <a:rPr lang="en-IE" sz="1800" i="1" dirty="0"/>
              <a:t>Journal of biopharmaceutical statistics</a:t>
            </a:r>
            <a:r>
              <a:rPr lang="en-IE" sz="1800" dirty="0"/>
              <a:t>, </a:t>
            </a:r>
            <a:r>
              <a:rPr lang="en-IE" sz="1800" i="1" dirty="0"/>
              <a:t>16</a:t>
            </a:r>
            <a:r>
              <a:rPr lang="en-IE" sz="1800" dirty="0"/>
              <a:t>(5), pp.639-656.</a:t>
            </a:r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36989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arge, umbrella, blue, sign&#10;&#10;Description automatically generated">
            <a:extLst>
              <a:ext uri="{FF2B5EF4-FFF2-40B4-BE49-F238E27FC236}">
                <a16:creationId xmlns:a16="http://schemas.microsoft.com/office/drawing/2014/main" id="{D4BD3D78-35F5-4246-B5B4-4EF784457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586DF1C0-5B9B-4998-BDB6-DC0BF8A0E7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CF9730E-C43D-4D26-B517-9E2576F5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15559"/>
            <a:ext cx="10318982" cy="1007000"/>
          </a:xfrm>
        </p:spPr>
        <p:txBody>
          <a:bodyPr>
            <a:normAutofit/>
          </a:bodyPr>
          <a:lstStyle/>
          <a:p>
            <a:r>
              <a:rPr lang="en-IE" sz="3200" b="0" dirty="0">
                <a:solidFill>
                  <a:schemeClr val="bg1"/>
                </a:solidFill>
              </a:rPr>
              <a:t>The complete trial design platform </a:t>
            </a:r>
            <a:r>
              <a:rPr lang="en-GB" sz="3200" b="0" dirty="0">
                <a:solidFill>
                  <a:schemeClr val="bg1"/>
                </a:solidFill>
              </a:rPr>
              <a:t>to make clinical trials faster, less costly and more successful</a:t>
            </a:r>
            <a:r>
              <a:rPr lang="en-IE" sz="32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522B2A5-BCD8-492B-A904-732B6EF15470}"/>
              </a:ext>
            </a:extLst>
          </p:cNvPr>
          <p:cNvSpPr txBox="1">
            <a:spLocks/>
          </p:cNvSpPr>
          <p:nvPr/>
        </p:nvSpPr>
        <p:spPr>
          <a:xfrm>
            <a:off x="1360072" y="961968"/>
            <a:ext cx="9126415" cy="371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IE" sz="5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06CBFAC-F8E8-4D01-B6D5-E5E8BA542D3C}"/>
              </a:ext>
            </a:extLst>
          </p:cNvPr>
          <p:cNvSpPr txBox="1">
            <a:spLocks/>
          </p:cNvSpPr>
          <p:nvPr/>
        </p:nvSpPr>
        <p:spPr>
          <a:xfrm>
            <a:off x="430025" y="1372245"/>
            <a:ext cx="11111152" cy="837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IE" b="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8BF879-B37C-4462-9661-9F8AB905B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7" y="1832506"/>
            <a:ext cx="8116754" cy="29476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455563-EE76-4434-8A56-CEC514046C8C}"/>
              </a:ext>
            </a:extLst>
          </p:cNvPr>
          <p:cNvSpPr/>
          <p:nvPr/>
        </p:nvSpPr>
        <p:spPr>
          <a:xfrm>
            <a:off x="-10100" y="0"/>
            <a:ext cx="12212200" cy="755068"/>
          </a:xfrm>
          <a:prstGeom prst="roundRect">
            <a:avLst>
              <a:gd name="adj" fmla="val 0"/>
            </a:avLst>
          </a:prstGeom>
          <a:solidFill>
            <a:srgbClr val="56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0F75CF6-0781-4234-8948-CE3FE320BF3D}"/>
              </a:ext>
            </a:extLst>
          </p:cNvPr>
          <p:cNvSpPr txBox="1">
            <a:spLocks/>
          </p:cNvSpPr>
          <p:nvPr/>
        </p:nvSpPr>
        <p:spPr>
          <a:xfrm>
            <a:off x="-10100" y="-79728"/>
            <a:ext cx="12191999" cy="86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The solution for optimizing clinical trials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FF9493-A8A1-4A34-BFC1-44D7312218B9}"/>
              </a:ext>
            </a:extLst>
          </p:cNvPr>
          <p:cNvGrpSpPr/>
          <p:nvPr/>
        </p:nvGrpSpPr>
        <p:grpSpPr>
          <a:xfrm>
            <a:off x="749165" y="5323757"/>
            <a:ext cx="10081021" cy="906523"/>
            <a:chOff x="884904" y="4858052"/>
            <a:chExt cx="1634092" cy="46055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8EA4BE-9A0A-42ED-B78C-F8B60154A012}"/>
                </a:ext>
              </a:extLst>
            </p:cNvPr>
            <p:cNvSpPr/>
            <p:nvPr/>
          </p:nvSpPr>
          <p:spPr>
            <a:xfrm>
              <a:off x="884904" y="4858052"/>
              <a:ext cx="1634091" cy="460558"/>
            </a:xfrm>
            <a:prstGeom prst="roundRect">
              <a:avLst>
                <a:gd name="adj" fmla="val 517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6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F231BB-DB2F-446C-A1BE-732E02B8B843}"/>
                </a:ext>
              </a:extLst>
            </p:cNvPr>
            <p:cNvSpPr/>
            <p:nvPr/>
          </p:nvSpPr>
          <p:spPr>
            <a:xfrm>
              <a:off x="884905" y="4894200"/>
              <a:ext cx="1634091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endParaRPr lang="en-I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50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arge, umbrella, blue, sign&#10;&#10;Description automatically generated">
            <a:extLst>
              <a:ext uri="{FF2B5EF4-FFF2-40B4-BE49-F238E27FC236}">
                <a16:creationId xmlns:a16="http://schemas.microsoft.com/office/drawing/2014/main" id="{B9535A9E-4D11-4E1E-BA37-5C87518A6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" y="0"/>
            <a:ext cx="12192000" cy="6858000"/>
          </a:xfrm>
          <a:prstGeom prst="rect">
            <a:avLst/>
          </a:prstGeom>
        </p:spPr>
      </p:pic>
      <p:pic>
        <p:nvPicPr>
          <p:cNvPr id="33" name="Picture 8" descr="nQuery-G2-Review-2">
            <a:extLst>
              <a:ext uri="{FF2B5EF4-FFF2-40B4-BE49-F238E27FC236}">
                <a16:creationId xmlns:a16="http://schemas.microsoft.com/office/drawing/2014/main" id="{E9437BBC-A752-4018-BDBC-D9F09F0D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49" y="3351188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49061371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251198" y="-82622"/>
                          <a:pt x="1582484" y="30500"/>
                          <a:pt x="2485026" y="0"/>
                        </a:cubicBezTo>
                        <a:cubicBezTo>
                          <a:pt x="2633630" y="663376"/>
                          <a:pt x="2591559" y="1894180"/>
                          <a:pt x="2485026" y="3050671"/>
                        </a:cubicBezTo>
                        <a:cubicBezTo>
                          <a:pt x="1781641" y="2915503"/>
                          <a:pt x="1224172" y="3220633"/>
                          <a:pt x="0" y="3050671"/>
                        </a:cubicBezTo>
                        <a:cubicBezTo>
                          <a:pt x="-33673" y="2591933"/>
                          <a:pt x="-134435" y="6647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nQuery-G2-Review-3">
            <a:extLst>
              <a:ext uri="{FF2B5EF4-FFF2-40B4-BE49-F238E27FC236}">
                <a16:creationId xmlns:a16="http://schemas.microsoft.com/office/drawing/2014/main" id="{5E28CA44-7C59-4F6D-85BB-6D13641D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43" y="3351188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11229773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1229191" y="-95273"/>
                          <a:pt x="1347303" y="40334"/>
                          <a:pt x="2485026" y="0"/>
                        </a:cubicBezTo>
                        <a:cubicBezTo>
                          <a:pt x="2484363" y="1409795"/>
                          <a:pt x="2572182" y="2043776"/>
                          <a:pt x="2485026" y="3050671"/>
                        </a:cubicBezTo>
                        <a:cubicBezTo>
                          <a:pt x="1851316" y="3030554"/>
                          <a:pt x="839454" y="2901840"/>
                          <a:pt x="0" y="3050671"/>
                        </a:cubicBezTo>
                        <a:cubicBezTo>
                          <a:pt x="97792" y="2284858"/>
                          <a:pt x="125311" y="8648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nQuery-G2-Review-2">
            <a:extLst>
              <a:ext uri="{FF2B5EF4-FFF2-40B4-BE49-F238E27FC236}">
                <a16:creationId xmlns:a16="http://schemas.microsoft.com/office/drawing/2014/main" id="{D45DAD02-7073-46CD-BF2A-3ADA5AA5A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8" y="3351188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3477992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935525" y="-133403"/>
                          <a:pt x="2152704" y="-36934"/>
                          <a:pt x="2485026" y="0"/>
                        </a:cubicBezTo>
                        <a:cubicBezTo>
                          <a:pt x="2504039" y="1224398"/>
                          <a:pt x="2562784" y="1933590"/>
                          <a:pt x="2485026" y="3050671"/>
                        </a:cubicBezTo>
                        <a:cubicBezTo>
                          <a:pt x="2063383" y="2927523"/>
                          <a:pt x="557899" y="2942498"/>
                          <a:pt x="0" y="3050671"/>
                        </a:cubicBezTo>
                        <a:cubicBezTo>
                          <a:pt x="-137416" y="2185246"/>
                          <a:pt x="150040" y="33957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nQuery-G2-Review-5">
            <a:extLst>
              <a:ext uri="{FF2B5EF4-FFF2-40B4-BE49-F238E27FC236}">
                <a16:creationId xmlns:a16="http://schemas.microsoft.com/office/drawing/2014/main" id="{C3D22A39-3CA7-4D24-BADD-D705317F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95" y="3351188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52657929">
                  <a:custGeom>
                    <a:avLst/>
                    <a:gdLst>
                      <a:gd name="connsiteX0" fmla="*/ 0 w 2410617"/>
                      <a:gd name="connsiteY0" fmla="*/ 0 h 2959325"/>
                      <a:gd name="connsiteX1" fmla="*/ 2410617 w 2410617"/>
                      <a:gd name="connsiteY1" fmla="*/ 0 h 2959325"/>
                      <a:gd name="connsiteX2" fmla="*/ 2410617 w 2410617"/>
                      <a:gd name="connsiteY2" fmla="*/ 2959325 h 2959325"/>
                      <a:gd name="connsiteX3" fmla="*/ 0 w 2410617"/>
                      <a:gd name="connsiteY3" fmla="*/ 2959325 h 2959325"/>
                      <a:gd name="connsiteX4" fmla="*/ 0 w 2410617"/>
                      <a:gd name="connsiteY4" fmla="*/ 0 h 2959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10617" h="2959325" extrusionOk="0">
                        <a:moveTo>
                          <a:pt x="0" y="0"/>
                        </a:moveTo>
                        <a:cubicBezTo>
                          <a:pt x="993242" y="-98322"/>
                          <a:pt x="1634998" y="-78723"/>
                          <a:pt x="2410617" y="0"/>
                        </a:cubicBezTo>
                        <a:cubicBezTo>
                          <a:pt x="2262092" y="1079841"/>
                          <a:pt x="2365652" y="1717688"/>
                          <a:pt x="2410617" y="2959325"/>
                        </a:cubicBezTo>
                        <a:cubicBezTo>
                          <a:pt x="2133113" y="3050712"/>
                          <a:pt x="550164" y="2849771"/>
                          <a:pt x="0" y="2959325"/>
                        </a:cubicBezTo>
                        <a:cubicBezTo>
                          <a:pt x="91681" y="1744527"/>
                          <a:pt x="-90978" y="3757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nQuery-G2-Review-4">
            <a:extLst>
              <a:ext uri="{FF2B5EF4-FFF2-40B4-BE49-F238E27FC236}">
                <a16:creationId xmlns:a16="http://schemas.microsoft.com/office/drawing/2014/main" id="{428C0B0F-E220-4F1C-BA92-1756E99B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647" y="3351188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743949" y="-37904"/>
                          <a:pt x="1879360" y="-55183"/>
                          <a:pt x="2485026" y="0"/>
                        </a:cubicBezTo>
                        <a:cubicBezTo>
                          <a:pt x="2455544" y="1321716"/>
                          <a:pt x="2321872" y="1685505"/>
                          <a:pt x="2485026" y="3050671"/>
                        </a:cubicBezTo>
                        <a:cubicBezTo>
                          <a:pt x="1602360" y="3105291"/>
                          <a:pt x="556210" y="2896323"/>
                          <a:pt x="0" y="3050671"/>
                        </a:cubicBezTo>
                        <a:cubicBezTo>
                          <a:pt x="60216" y="2190889"/>
                          <a:pt x="-164684" y="332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69E7F7F-FBD1-48FB-BDC2-E6EFECD3084D}"/>
              </a:ext>
            </a:extLst>
          </p:cNvPr>
          <p:cNvSpPr txBox="1">
            <a:spLocks/>
          </p:cNvSpPr>
          <p:nvPr/>
        </p:nvSpPr>
        <p:spPr>
          <a:xfrm>
            <a:off x="3635529" y="1406242"/>
            <a:ext cx="9080099" cy="128402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2AC8A3-A48E-4D5A-A6E6-5CBAFD45D95A}"/>
              </a:ext>
            </a:extLst>
          </p:cNvPr>
          <p:cNvSpPr/>
          <p:nvPr/>
        </p:nvSpPr>
        <p:spPr>
          <a:xfrm>
            <a:off x="-10100" y="0"/>
            <a:ext cx="12212200" cy="755068"/>
          </a:xfrm>
          <a:prstGeom prst="roundRect">
            <a:avLst>
              <a:gd name="adj" fmla="val 0"/>
            </a:avLst>
          </a:prstGeom>
          <a:solidFill>
            <a:srgbClr val="56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0F0FC644-A625-4114-9EE1-F6FFADDDD317}"/>
              </a:ext>
            </a:extLst>
          </p:cNvPr>
          <p:cNvSpPr txBox="1">
            <a:spLocks/>
          </p:cNvSpPr>
          <p:nvPr/>
        </p:nvSpPr>
        <p:spPr>
          <a:xfrm>
            <a:off x="4209605" y="1770077"/>
            <a:ext cx="7791261" cy="8409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00" spc="0" dirty="0">
                <a:latin typeface="+mj-lt"/>
              </a:rPr>
              <a:t>In 2019, </a:t>
            </a:r>
            <a:r>
              <a:rPr lang="en-GB" sz="2400" b="1" spc="0" dirty="0">
                <a:latin typeface="+mj-lt"/>
              </a:rPr>
              <a:t>90%</a:t>
            </a:r>
            <a:r>
              <a:rPr lang="en-GB" sz="2400" spc="0" dirty="0">
                <a:latin typeface="+mj-lt"/>
              </a:rPr>
              <a:t> of organizations with clinical trials</a:t>
            </a:r>
            <a:br>
              <a:rPr lang="en-GB" sz="2400" spc="0" dirty="0">
                <a:latin typeface="+mj-lt"/>
              </a:rPr>
            </a:br>
            <a:r>
              <a:rPr lang="en-GB" sz="2400" spc="0" dirty="0">
                <a:latin typeface="+mj-lt"/>
              </a:rPr>
              <a:t>approved by the FDA </a:t>
            </a:r>
            <a:r>
              <a:rPr lang="en-GB" sz="2400" b="1" spc="0" dirty="0">
                <a:latin typeface="+mj-lt"/>
              </a:rPr>
              <a:t>used nQuery</a:t>
            </a:r>
            <a:endParaRPr lang="en-GB" sz="2400" spc="0" dirty="0">
              <a:latin typeface="+mj-lt"/>
            </a:endParaRPr>
          </a:p>
        </p:txBody>
      </p:sp>
      <p:pic>
        <p:nvPicPr>
          <p:cNvPr id="38" name="Picture 2" descr="nQuery-Clinical-Trial-Software">
            <a:extLst>
              <a:ext uri="{FF2B5EF4-FFF2-40B4-BE49-F238E27FC236}">
                <a16:creationId xmlns:a16="http://schemas.microsoft.com/office/drawing/2014/main" id="{CD52CBF0-770D-4518-B0AA-0B73A22F6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84" y="-8389"/>
            <a:ext cx="3091279" cy="32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0DB1C739-2CA4-4747-BC19-E8F72F956B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4" y="6392042"/>
            <a:ext cx="485977" cy="21989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27AEEB91-7901-46C9-AAC7-6A45A47CFA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46" y="6436142"/>
            <a:ext cx="533910" cy="131698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41534330-CF2F-45C6-BB7B-F59773E577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0" y="6426341"/>
            <a:ext cx="588388" cy="151300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694F9984-3CCA-4D52-BCF2-13B7B4422C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51" y="6421052"/>
            <a:ext cx="480150" cy="16187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AD90B7F8-51E6-41FC-9397-F42597599F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53" y="6397614"/>
            <a:ext cx="632592" cy="208755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D3FCA941-459E-4CED-B474-4983196D35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0" y="6366612"/>
            <a:ext cx="307681" cy="270759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FCFC053C-0A26-463F-AA3E-6EC74FCC6B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33" y="6344056"/>
            <a:ext cx="261978" cy="315871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A5B5EBDB-D204-464F-9CA5-D5300F8AAB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23" y="6422766"/>
            <a:ext cx="411557" cy="158450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1F4D7F59-9087-456B-9152-2B7B4733D8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654" y="6414706"/>
            <a:ext cx="985485" cy="174571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D6887FA9-0237-4932-83C9-48C5B12C2B2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599" y="6386730"/>
            <a:ext cx="197028" cy="230522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39E280A-3585-4559-B6FD-88C7AD8DF3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64" y="6436142"/>
            <a:ext cx="591629" cy="131698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CBDC9E-2C62-4DC1-B9D1-E04305152E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64" y="6386730"/>
            <a:ext cx="815693" cy="230522"/>
          </a:xfrm>
          <a:prstGeom prst="rect">
            <a:avLst/>
          </a:prstGeom>
        </p:spPr>
      </p:pic>
      <p:pic>
        <p:nvPicPr>
          <p:cNvPr id="55" name="Picture 5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DF205AD4-A382-42CA-8A40-5289368C345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7" b="28791"/>
          <a:stretch/>
        </p:blipFill>
        <p:spPr>
          <a:xfrm>
            <a:off x="7153939" y="6363428"/>
            <a:ext cx="648672" cy="277126"/>
          </a:xfrm>
          <a:prstGeom prst="rect">
            <a:avLst/>
          </a:prstGeom>
        </p:spPr>
      </p:pic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4459B203-0089-480B-85F6-D0A548FEF5D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98" y="6419894"/>
            <a:ext cx="590472" cy="164195"/>
          </a:xfrm>
          <a:prstGeom prst="rect">
            <a:avLst/>
          </a:prstGeom>
        </p:spPr>
      </p:pic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E5928C-B3ED-48CF-B9DE-E8F6BF93CBB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64" y="6420180"/>
            <a:ext cx="548222" cy="163623"/>
          </a:xfrm>
          <a:prstGeom prst="rect">
            <a:avLst/>
          </a:prstGeom>
        </p:spPr>
      </p:pic>
      <p:pic>
        <p:nvPicPr>
          <p:cNvPr id="58" name="Picture 57" descr="A close up of a sign&#10;&#10;Description automatically generated">
            <a:extLst>
              <a:ext uri="{FF2B5EF4-FFF2-40B4-BE49-F238E27FC236}">
                <a16:creationId xmlns:a16="http://schemas.microsoft.com/office/drawing/2014/main" id="{F44C94AF-21F4-47FF-B04F-25B375AF9A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09" y="6372199"/>
            <a:ext cx="469991" cy="259585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9D3A38-B73B-4165-A83B-A33D20A85FA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91" y="1079520"/>
            <a:ext cx="1901566" cy="6905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35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70555" y="2798712"/>
            <a:ext cx="77240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Adaptive designs in confirmatory trials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291156"/>
            <a:ext cx="2933884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Part 1</a:t>
            </a:r>
            <a:endParaRPr lang="en-IE" sz="4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590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8D77EEC3-C912-4FE8-A077-59AC81743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2" t="13043" r="7847" b="1256"/>
          <a:stretch/>
        </p:blipFill>
        <p:spPr bwMode="auto">
          <a:xfrm>
            <a:off x="-10100" y="697057"/>
            <a:ext cx="6124128" cy="614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C4556A-CFE6-45DC-AB1F-A4A739F36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84" y="-1"/>
            <a:ext cx="6142128" cy="6858001"/>
          </a:xfr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5AE21AA-A5D7-448C-A4C1-C6AE51CA450E}"/>
              </a:ext>
            </a:extLst>
          </p:cNvPr>
          <p:cNvSpPr/>
          <p:nvPr/>
        </p:nvSpPr>
        <p:spPr>
          <a:xfrm>
            <a:off x="7907837" y="3018126"/>
            <a:ext cx="4455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Moving from fixed to flexible study designs</a:t>
            </a:r>
            <a:endParaRPr lang="en-IE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B70DF-A6DC-4539-AF4C-BEA09F5171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6"/>
          <a:stretch/>
        </p:blipFill>
        <p:spPr>
          <a:xfrm>
            <a:off x="6855126" y="801491"/>
            <a:ext cx="4455812" cy="6071983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13B29AD-8C1D-435F-BD04-14B94F72AD95}"/>
              </a:ext>
            </a:extLst>
          </p:cNvPr>
          <p:cNvSpPr/>
          <p:nvPr/>
        </p:nvSpPr>
        <p:spPr>
          <a:xfrm>
            <a:off x="3026055" y="3225199"/>
            <a:ext cx="3093023" cy="549545"/>
          </a:xfrm>
          <a:prstGeom prst="roundRect">
            <a:avLst>
              <a:gd name="adj" fmla="val 5170"/>
            </a:avLst>
          </a:prstGeom>
          <a:solidFill>
            <a:srgbClr val="5657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49B1ED-E379-4226-A3CB-DB340F580B8F}"/>
              </a:ext>
            </a:extLst>
          </p:cNvPr>
          <p:cNvSpPr/>
          <p:nvPr/>
        </p:nvSpPr>
        <p:spPr>
          <a:xfrm>
            <a:off x="2935710" y="3220747"/>
            <a:ext cx="3093023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From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regulators</a:t>
            </a:r>
            <a:endParaRPr lang="en-IE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Content Placeholder 6">
            <a:extLst>
              <a:ext uri="{FF2B5EF4-FFF2-40B4-BE49-F238E27FC236}">
                <a16:creationId xmlns:a16="http://schemas.microsoft.com/office/drawing/2014/main" id="{E32CBA66-522D-4EA1-86F6-FD75E7BC6A9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6060" y="618154"/>
            <a:ext cx="6015940" cy="6255319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7A2297E-AE82-4C3A-B73C-44A55D9BF1F3}"/>
              </a:ext>
            </a:extLst>
          </p:cNvPr>
          <p:cNvSpPr/>
          <p:nvPr/>
        </p:nvSpPr>
        <p:spPr>
          <a:xfrm>
            <a:off x="6085899" y="3752958"/>
            <a:ext cx="2885090" cy="502671"/>
          </a:xfrm>
          <a:prstGeom prst="roundRect">
            <a:avLst>
              <a:gd name="adj" fmla="val 5170"/>
            </a:avLst>
          </a:prstGeom>
          <a:solidFill>
            <a:srgbClr val="5657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6028733" y="3701631"/>
            <a:ext cx="294225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and by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industry</a:t>
            </a:r>
            <a:endParaRPr lang="en-IE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4F7A88-6B3F-46F0-BD44-9D3A3E38DD15}"/>
              </a:ext>
            </a:extLst>
          </p:cNvPr>
          <p:cNvSpPr txBox="1">
            <a:spLocks/>
          </p:cNvSpPr>
          <p:nvPr/>
        </p:nvSpPr>
        <p:spPr>
          <a:xfrm>
            <a:off x="6029690" y="13531"/>
            <a:ext cx="146375" cy="6848438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65681EA-BCEA-41F1-9519-EF85633BDE1F}"/>
              </a:ext>
            </a:extLst>
          </p:cNvPr>
          <p:cNvSpPr/>
          <p:nvPr/>
        </p:nvSpPr>
        <p:spPr>
          <a:xfrm>
            <a:off x="-43412" y="0"/>
            <a:ext cx="12235412" cy="755068"/>
          </a:xfrm>
          <a:prstGeom prst="roundRect">
            <a:avLst>
              <a:gd name="adj" fmla="val 0"/>
            </a:avLst>
          </a:prstGeom>
          <a:solidFill>
            <a:srgbClr val="56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E3585F49-9D3D-4D55-B987-C464DDD8793B}"/>
              </a:ext>
            </a:extLst>
          </p:cNvPr>
          <p:cNvSpPr txBox="1">
            <a:spLocks/>
          </p:cNvSpPr>
          <p:nvPr/>
        </p:nvSpPr>
        <p:spPr>
          <a:xfrm>
            <a:off x="-43412" y="-11505"/>
            <a:ext cx="12235412" cy="6777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b="1" dirty="0">
                <a:latin typeface="Century Gothic" panose="020B0502020202020204" pitchFamily="34" charset="0"/>
              </a:rPr>
              <a:t>Adaptive clinical trials </a:t>
            </a:r>
            <a:r>
              <a:rPr lang="en-US" sz="3200" dirty="0">
                <a:latin typeface="Century Gothic" panose="020B0502020202020204" pitchFamily="34" charset="0"/>
              </a:rPr>
              <a:t>have emerged a favored solution</a:t>
            </a:r>
          </a:p>
        </p:txBody>
      </p:sp>
    </p:spTree>
    <p:extLst>
      <p:ext uri="{BB962C8B-B14F-4D97-AF65-F5344CB8AC3E}">
        <p14:creationId xmlns:p14="http://schemas.microsoft.com/office/powerpoint/2010/main" val="9984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285D-145F-4B20-8603-B609F33A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1102"/>
            <a:ext cx="9126415" cy="1499616"/>
          </a:xfrm>
        </p:spPr>
        <p:txBody>
          <a:bodyPr>
            <a:normAutofit/>
          </a:bodyPr>
          <a:lstStyle/>
          <a:p>
            <a:r>
              <a:rPr lang="en-IE" dirty="0">
                <a:latin typeface="+mj-lt"/>
              </a:rPr>
              <a:t>Adaptive Trials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6659A-CE9E-4F38-AA0E-5D0BDA989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967" y="1617878"/>
            <a:ext cx="9720073" cy="4354904"/>
          </a:xfrm>
        </p:spPr>
        <p:txBody>
          <a:bodyPr>
            <a:normAutofit/>
          </a:bodyPr>
          <a:lstStyle/>
          <a:p>
            <a:pPr marL="0" lvl="0" indent="0">
              <a:buClr>
                <a:srgbClr val="1CADE4"/>
              </a:buClr>
              <a:buNone/>
            </a:pPr>
            <a:r>
              <a:rPr lang="en-IE" sz="3200" dirty="0">
                <a:solidFill>
                  <a:prstClr val="black"/>
                </a:solidFill>
              </a:rPr>
              <a:t>Adaptive Trials are any trial where a change or decision is made to a trial while still on-going</a:t>
            </a:r>
          </a:p>
          <a:p>
            <a:pPr marL="0" lvl="0" indent="0">
              <a:buClr>
                <a:srgbClr val="1CADE4"/>
              </a:buClr>
              <a:buNone/>
            </a:pPr>
            <a:r>
              <a:rPr lang="en-IE" sz="3200" dirty="0">
                <a:solidFill>
                  <a:prstClr val="black"/>
                </a:solidFill>
              </a:rPr>
              <a:t>Encompasses a wide variety of potential adaptions</a:t>
            </a:r>
          </a:p>
          <a:p>
            <a:pPr marL="516636" lvl="1" indent="-342900">
              <a:buClr>
                <a:srgbClr val="1CADE4"/>
              </a:buClr>
            </a:pPr>
            <a:r>
              <a:rPr lang="en-IE" sz="2800" dirty="0">
                <a:solidFill>
                  <a:prstClr val="black"/>
                </a:solidFill>
              </a:rPr>
              <a:t>Targets can be sample size, sub-groups, hypotheses, etc.</a:t>
            </a:r>
          </a:p>
          <a:p>
            <a:pPr marL="0" lvl="0" indent="0">
              <a:buClr>
                <a:srgbClr val="1CADE4"/>
              </a:buClr>
              <a:buNone/>
            </a:pPr>
            <a:r>
              <a:rPr lang="en-IE" sz="3200" dirty="0">
                <a:solidFill>
                  <a:prstClr val="black"/>
                </a:solidFill>
              </a:rPr>
              <a:t>Adaptive trials seek to give control to trialist to improve trial based on all available information</a:t>
            </a:r>
          </a:p>
          <a:p>
            <a:pPr marL="0" lvl="0" indent="0">
              <a:buClr>
                <a:srgbClr val="1CADE4"/>
              </a:buClr>
              <a:buNone/>
            </a:pPr>
            <a:r>
              <a:rPr lang="en-IE" sz="3200" dirty="0">
                <a:solidFill>
                  <a:prstClr val="black"/>
                </a:solidFill>
              </a:rPr>
              <a:t>Adaptive trials can thus decrease costs and lead to better and more efficient inferences</a:t>
            </a:r>
          </a:p>
          <a:p>
            <a:endParaRPr lang="en-IE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6DDF4B-3817-45C6-B531-7BC55AE4E2F0}"/>
              </a:ext>
            </a:extLst>
          </p:cNvPr>
          <p:cNvSpPr/>
          <p:nvPr/>
        </p:nvSpPr>
        <p:spPr>
          <a:xfrm flipH="1" flipV="1">
            <a:off x="457200" y="1628775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622BF1-B4F9-427A-99F4-E2943FD282DB}"/>
              </a:ext>
            </a:extLst>
          </p:cNvPr>
          <p:cNvSpPr/>
          <p:nvPr/>
        </p:nvSpPr>
        <p:spPr>
          <a:xfrm flipH="1" flipV="1">
            <a:off x="457684" y="2676444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C4FD28-CC71-49C8-BD3F-B939488842F2}"/>
              </a:ext>
            </a:extLst>
          </p:cNvPr>
          <p:cNvSpPr/>
          <p:nvPr/>
        </p:nvSpPr>
        <p:spPr>
          <a:xfrm flipH="1" flipV="1">
            <a:off x="457200" y="3767657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62531E-6591-4BE7-A622-D244CCB1EF64}"/>
              </a:ext>
            </a:extLst>
          </p:cNvPr>
          <p:cNvSpPr/>
          <p:nvPr/>
        </p:nvSpPr>
        <p:spPr>
          <a:xfrm flipH="1" flipV="1">
            <a:off x="457200" y="4858870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0069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323C742-8FD5-4266-B0EA-28F018518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361759"/>
              </p:ext>
            </p:extLst>
          </p:nvPr>
        </p:nvGraphicFramePr>
        <p:xfrm>
          <a:off x="0" y="0"/>
          <a:ext cx="12191999" cy="685799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42026">
                  <a:extLst>
                    <a:ext uri="{9D8B030D-6E8A-4147-A177-3AD203B41FA5}">
                      <a16:colId xmlns:a16="http://schemas.microsoft.com/office/drawing/2014/main" val="1135098805"/>
                    </a:ext>
                  </a:extLst>
                </a:gridCol>
                <a:gridCol w="5087565">
                  <a:extLst>
                    <a:ext uri="{9D8B030D-6E8A-4147-A177-3AD203B41FA5}">
                      <a16:colId xmlns:a16="http://schemas.microsoft.com/office/drawing/2014/main" val="2398151709"/>
                    </a:ext>
                  </a:extLst>
                </a:gridCol>
                <a:gridCol w="6462408">
                  <a:extLst>
                    <a:ext uri="{9D8B030D-6E8A-4147-A177-3AD203B41FA5}">
                      <a16:colId xmlns:a16="http://schemas.microsoft.com/office/drawing/2014/main" val="2058989989"/>
                    </a:ext>
                  </a:extLst>
                </a:gridCol>
              </a:tblGrid>
              <a:tr h="1005052">
                <a:tc gridSpan="3">
                  <a:txBody>
                    <a:bodyPr/>
                    <a:lstStyle/>
                    <a:p>
                      <a:pPr algn="ctr"/>
                      <a:r>
                        <a:rPr lang="en-IE" sz="4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Adaptive Trials Designs</a:t>
                      </a:r>
                      <a:endParaRPr lang="en-IE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3374BB">
                            <a:alpha val="58000"/>
                          </a:srgbClr>
                        </a:gs>
                        <a:gs pos="58000">
                          <a:srgbClr val="4CB6AC"/>
                        </a:gs>
                      </a:gsLst>
                      <a:lin ang="72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5C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5C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279284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IE" sz="2800" b="1" dirty="0"/>
                        <a:t>            Group Sequential Design     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dirty="0">
                          <a:solidFill>
                            <a:srgbClr val="2C98D3"/>
                          </a:solidFill>
                        </a:rPr>
                        <a:t> Stop trial for efficacy/futility</a:t>
                      </a:r>
                      <a:endParaRPr lang="en-IE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1763272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b="1" dirty="0"/>
                        <a:t>         Sample Size Re-estimation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E" sz="2800" dirty="0">
                          <a:solidFill>
                            <a:srgbClr val="2D98D3"/>
                          </a:solidFill>
                        </a:rPr>
                        <a:t> Increase N adaptively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52854451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b="1" dirty="0"/>
                        <a:t>                    Enrichment Designs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E" sz="2800" dirty="0">
                          <a:solidFill>
                            <a:srgbClr val="2D98D3"/>
                          </a:solidFill>
                        </a:rPr>
                        <a:t> Increase subgroup N adaptively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94242996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b="1" dirty="0"/>
                        <a:t>                        Selection Designs 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E" sz="2800" dirty="0">
                          <a:solidFill>
                            <a:srgbClr val="2D98D3"/>
                          </a:solidFill>
                        </a:rPr>
                        <a:t> Add/Remove Study Arms adaptively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9623144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b="1" dirty="0"/>
                        <a:t>                       Allocation Designs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E" sz="2800" dirty="0">
                          <a:solidFill>
                            <a:srgbClr val="2D98D3"/>
                          </a:solidFill>
                        </a:rPr>
                        <a:t> Allocate new patients adaptively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23294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b="1" dirty="0"/>
                        <a:t>                          Endpoint Designs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E" sz="2800" dirty="0">
                          <a:solidFill>
                            <a:srgbClr val="2D98D3"/>
                          </a:solidFill>
                        </a:rPr>
                        <a:t> Amend statistical endpoint adaptively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70405873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b="1" dirty="0"/>
                        <a:t>                        Multiple/Complex  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dirty="0">
                          <a:solidFill>
                            <a:srgbClr val="2D98D3"/>
                          </a:solidFill>
                        </a:rPr>
                        <a:t> 2+ of above/complex adaptions</a:t>
                      </a:r>
                      <a:endParaRPr kumimoji="0" lang="en-IE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14036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336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3088</Words>
  <PresentationFormat>Widescreen</PresentationFormat>
  <Paragraphs>357</Paragraphs>
  <Slides>36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Century Gothic</vt:lpstr>
      <vt:lpstr>Futura</vt:lpstr>
      <vt:lpstr>Tw Cen MT</vt:lpstr>
      <vt:lpstr>Wingdings</vt:lpstr>
      <vt:lpstr>Wingdings 3</vt:lpstr>
      <vt:lpstr>3_Integral</vt:lpstr>
      <vt:lpstr>2020 Trends In Biostatistics</vt:lpstr>
      <vt:lpstr>Webinar Host</vt:lpstr>
      <vt:lpstr>PowerPoint Presentation</vt:lpstr>
      <vt:lpstr>The complete trial design platform to make clinical trials faster, less costly and more successful </vt:lpstr>
      <vt:lpstr>PowerPoint Presentation</vt:lpstr>
      <vt:lpstr>PowerPoint Presentation</vt:lpstr>
      <vt:lpstr>PowerPoint Presentation</vt:lpstr>
      <vt:lpstr>Adaptive Trials Overview</vt:lpstr>
      <vt:lpstr>PowerPoint Presentation</vt:lpstr>
      <vt:lpstr>Regulatory Background</vt:lpstr>
      <vt:lpstr>PowerPoint Presentation</vt:lpstr>
      <vt:lpstr>Worked Example 1</vt:lpstr>
      <vt:lpstr>Sample Size Re-estimation (SSR)</vt:lpstr>
      <vt:lpstr>Unblinded SSR</vt:lpstr>
      <vt:lpstr>Worked Example 1 (cont.)</vt:lpstr>
      <vt:lpstr>Adaptive Survival Complications</vt:lpstr>
      <vt:lpstr>PowerPoint Presentation</vt:lpstr>
      <vt:lpstr>Real World Data/Evidence</vt:lpstr>
      <vt:lpstr>Success/Feasibility in SSD</vt:lpstr>
      <vt:lpstr>Assurance Overview</vt:lpstr>
      <vt:lpstr>  Worked Example 2</vt:lpstr>
      <vt:lpstr>PowerPoint Presentation</vt:lpstr>
      <vt:lpstr>Early Stage Adaptive Design</vt:lpstr>
      <vt:lpstr>MCP-Mod Introduction</vt:lpstr>
      <vt:lpstr>MCP-Mod Justification</vt:lpstr>
      <vt:lpstr>PowerPoint Presentation</vt:lpstr>
      <vt:lpstr>PowerPoint Presentation</vt:lpstr>
      <vt:lpstr>MCP-Mod Notes</vt:lpstr>
      <vt:lpstr>Discussion and Conclusions</vt:lpstr>
      <vt:lpstr>PowerPoint Presentation</vt:lpstr>
      <vt:lpstr>PowerPoint Presentation</vt:lpstr>
      <vt:lpstr>PowerPoint Presentation</vt:lpstr>
      <vt:lpstr>PowerPoint Presentation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2019-02-12T11:10:19Z</dcterms:created>
  <dcterms:modified xsi:type="dcterms:W3CDTF">2020-02-19T10:30:14Z</dcterms:modified>
</cp:coreProperties>
</file>