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66" r:id="rId7"/>
    <p:sldId id="289" r:id="rId8"/>
    <p:sldId id="919" r:id="rId9"/>
    <p:sldId id="925" r:id="rId10"/>
    <p:sldId id="265" r:id="rId11"/>
    <p:sldId id="269" r:id="rId12"/>
    <p:sldId id="920" r:id="rId13"/>
    <p:sldId id="924" r:id="rId14"/>
    <p:sldId id="928" r:id="rId15"/>
    <p:sldId id="292" r:id="rId16"/>
    <p:sldId id="922" r:id="rId17"/>
    <p:sldId id="923" r:id="rId18"/>
    <p:sldId id="929" r:id="rId19"/>
    <p:sldId id="282" r:id="rId20"/>
    <p:sldId id="283" r:id="rId21"/>
    <p:sldId id="284" r:id="rId22"/>
    <p:sldId id="297" r:id="rId23"/>
    <p:sldId id="314" r:id="rId24"/>
    <p:sldId id="316" r:id="rId25"/>
    <p:sldId id="301" r:id="rId26"/>
    <p:sldId id="300" r:id="rId27"/>
    <p:sldId id="315" r:id="rId28"/>
    <p:sldId id="927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Public Sans" pitchFamily="2" charset="0"/>
      <p:regular r:id="rId32"/>
      <p:bold r:id="rId33"/>
      <p:italic r:id="rId34"/>
      <p:boldItalic r:id="rId35"/>
    </p:embeddedFont>
    <p:embeddedFont>
      <p:font typeface="Public Sans ExtraLight" pitchFamily="2" charset="0"/>
      <p:regular r:id="rId36"/>
      <p:italic r:id="rId37"/>
    </p:embeddedFont>
    <p:embeddedFont>
      <p:font typeface="Public Sans Light" pitchFamily="2" charset="0"/>
      <p:regular r:id="rId38"/>
      <p:italic r:id="rId39"/>
    </p:embeddedFont>
    <p:embeddedFont>
      <p:font typeface="Public Sans Medium" pitchFamily="2" charset="0"/>
      <p:regular r:id="rId40"/>
      <p:italic r:id="rId41"/>
    </p:embeddedFont>
    <p:embeddedFont>
      <p:font typeface="Public Sans SemiBold" pitchFamily="2" charset="0"/>
      <p:bold r:id="rId42"/>
      <p:boldItalic r:id="rId43"/>
    </p:embeddedFont>
    <p:embeddedFont>
      <p:font typeface="Tw Cen MT" panose="020B0602020104020603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pwu03tESh8RZEiiwxBPOSgY+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39E"/>
    <a:srgbClr val="DBDFD4"/>
    <a:srgbClr val="F3F3EF"/>
    <a:srgbClr val="BAC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4D9AD-1C91-4165-89EE-F5BDA3484296}">
  <a:tblStyle styleId="{ED04D9AD-1C91-4165-89EE-F5BDA34842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27ED27E-AE60-4B62-9C2B-947F3B54E379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36" y="67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7435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2b1c0db431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5" name="Google Shape;2255;g2b1c0db43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1" name="Google Shape;2261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2" name="Google Shape;2262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76a1c4e48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72" name="Google Shape;2272;g276a1c4e4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531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353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24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8432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440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19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0" name="Google Shape;20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8" name="Google Shape;2288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34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76a1c4e4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g276a1c4e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7" name="Google Shape;20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8" name="Google Shape;20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276a1c4e4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8" name="Google Shape;2098;g276a1c4e4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7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74" name="Google Shape;974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5" name="Google Shape;97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8" name="Google Shape;978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9" name="Google Shape;979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3" name="Google Shape;1173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9" name="Google Shape;1179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80" name="Google Shape;1180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4" name="Google Shape;1374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80" name="Google Shape;1380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81" name="Google Shape;1381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5" name="Google Shape;1575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6" name="Google Shape;1576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7" name="Google Shape;1577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8" name="Google Shape;1578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9" name="Google Shape;1579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0" name="Google Shape;1580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81" name="Google Shape;1581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9" name="Google Shape;1639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0" name="Google Shape;1640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1" name="Google Shape;1641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2" name="Google Shape;1642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3" name="Google Shape;1643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44" name="Google Shape;1644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 userDrawn="1">
  <p:cSld name="3 Bucket Slide">
    <p:bg>
      <p:bgPr>
        <a:solidFill>
          <a:schemeClr val="lt1"/>
        </a:solidFill>
        <a:effectLst/>
      </p:bgPr>
    </p:bg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89" name="Google Shape;1789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12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D2E8-83DE-B215-FE25-6F9A5EA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D69E3A-3304-113A-04BC-2FF9A9EE949D}"/>
              </a:ext>
            </a:extLst>
          </p:cNvPr>
          <p:cNvSpPr/>
          <p:nvPr userDrawn="1"/>
        </p:nvSpPr>
        <p:spPr>
          <a:xfrm>
            <a:off x="800100" y="1134819"/>
            <a:ext cx="10553700" cy="45911"/>
          </a:xfrm>
          <a:prstGeom prst="roundRect">
            <a:avLst>
              <a:gd name="adj" fmla="val 50000"/>
            </a:avLst>
          </a:prstGeom>
          <a:gradFill>
            <a:gsLst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B170CA-8BD5-84F4-CA3D-921BE2D0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55651"/>
            <a:ext cx="8802688" cy="49530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17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9" r:id="rId5"/>
    <p:sldLayoutId id="2147483678" r:id="rId6"/>
    <p:sldLayoutId id="2147483685" r:id="rId7"/>
    <p:sldLayoutId id="2147483703" r:id="rId8"/>
    <p:sldLayoutId id="214748370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qvia.com/insights/the-iqvia-institute/reports-and-publications/reports/rethinking-clinical-trial-country-prioritiza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about-fda/accelerating-rare-disease-cures-arc-program/learning-and-education-advance-and-empower-rare-disease-drug-developers-leader-3d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tsols.com/nquery-demo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pati.eu/clinical-development-and-trials/new-approaches-to-clinical-trials-adaptive-designs/" TargetMode="External"/><Relationship Id="rId3" Type="http://schemas.openxmlformats.org/officeDocument/2006/relationships/hyperlink" Target="https://www.dotmatics.com/" TargetMode="External"/><Relationship Id="rId7" Type="http://schemas.openxmlformats.org/officeDocument/2006/relationships/hyperlink" Target="https://www.ema.europa.eu/en/documents/scientific-guideline/reflection-paper-methodological-issues-confirmatory-clinical-trials-planned-adaptive-design_en.pdf" TargetMode="External"/><Relationship Id="rId12" Type="http://schemas.openxmlformats.org/officeDocument/2006/relationships/hyperlink" Target="https://trialdesig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media/78495/download" TargetMode="External"/><Relationship Id="rId11" Type="http://schemas.openxmlformats.org/officeDocument/2006/relationships/hyperlink" Target="https://ecraid.eu/projects/ecraid-base/ecraid-training-modules-adaptive-clinical-trial-designs" TargetMode="External"/><Relationship Id="rId5" Type="http://schemas.openxmlformats.org/officeDocument/2006/relationships/hyperlink" Target="https://www.dotmatics.com/whitepapers/ai-driven-pharma-r-and-d" TargetMode="External"/><Relationship Id="rId10" Type="http://schemas.openxmlformats.org/officeDocument/2006/relationships/hyperlink" Target="https://eu-pearl.eu/" TargetMode="External"/><Relationship Id="rId4" Type="http://schemas.openxmlformats.org/officeDocument/2006/relationships/hyperlink" Target="https://www.dotmatics.com/luma" TargetMode="External"/><Relationship Id="rId9" Type="http://schemas.openxmlformats.org/officeDocument/2006/relationships/hyperlink" Target="https://panda.shef.ac.uk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siweb.org/events/future-events" TargetMode="External"/><Relationship Id="rId3" Type="http://schemas.openxmlformats.org/officeDocument/2006/relationships/hyperlink" Target="https://www.fda.gov/about-fda/oncology-center-excellence/project-optimus" TargetMode="External"/><Relationship Id="rId7" Type="http://schemas.openxmlformats.org/officeDocument/2006/relationships/hyperlink" Target="https://database.ich.org/sites/default/files/ICH_E20_EWG_WorkPlan_2024_0819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base.ich.org/sites/default/files/E20_FinalConceptPaper_2019_1107_0.pdf" TargetMode="External"/><Relationship Id="rId11" Type="http://schemas.openxmlformats.org/officeDocument/2006/relationships/hyperlink" Target="https://www.fda.gov/news-events/advancing-use-complex-innovative-designs-clinical-trials-pilot-practice-03052024" TargetMode="External"/><Relationship Id="rId5" Type="http://schemas.openxmlformats.org/officeDocument/2006/relationships/hyperlink" Target="https://www.fda.gov/media/115172/download" TargetMode="External"/><Relationship Id="rId10" Type="http://schemas.openxmlformats.org/officeDocument/2006/relationships/hyperlink" Target="https://www.fda.gov/media/130897/download" TargetMode="External"/><Relationship Id="rId4" Type="http://schemas.openxmlformats.org/officeDocument/2006/relationships/hyperlink" Target="https://www.fda.gov/media/164555/download" TargetMode="External"/><Relationship Id="rId9" Type="http://schemas.openxmlformats.org/officeDocument/2006/relationships/hyperlink" Target="https://www.fda.gov/drugs/development-resources/complex-innovative-trial-design-meeting-program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media/71512/download" TargetMode="External"/><Relationship Id="rId3" Type="http://schemas.openxmlformats.org/officeDocument/2006/relationships/hyperlink" Target="https://www.ema.europa.eu/en/documents/scientific-guideline/concept-paper-platform-trials_en.pdf" TargetMode="External"/><Relationship Id="rId7" Type="http://schemas.openxmlformats.org/officeDocument/2006/relationships/hyperlink" Target="https://www.hma.eu/fileadmin/dateien/Human_Medicines/01-About_HMA/Working_Groups/CTFG/2019_02_CTFG_Recommendation_paper_on_Complex_Clinical_Trial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alth.ec.europa.eu/system/files/2022-06/medicinal_qa_complex_clinical-trials_en.pdf" TargetMode="External"/><Relationship Id="rId5" Type="http://schemas.openxmlformats.org/officeDocument/2006/relationships/hyperlink" Target="https://protas.co.uk/" TargetMode="External"/><Relationship Id="rId4" Type="http://schemas.openxmlformats.org/officeDocument/2006/relationships/hyperlink" Target="https://www.fda.gov/media/120721/downloa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55405/downloa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media/151712/download" TargetMode="External"/><Relationship Id="rId5" Type="http://schemas.openxmlformats.org/officeDocument/2006/relationships/hyperlink" Target="https://www.fda.gov/media/172312/download" TargetMode="External"/><Relationship Id="rId4" Type="http://schemas.openxmlformats.org/officeDocument/2006/relationships/hyperlink" Target="https://www.fda.gov/media/172313/download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about-fda/center-drug-evaluation-and-research-cder/emerging-technology-program" TargetMode="External"/><Relationship Id="rId3" Type="http://schemas.openxmlformats.org/officeDocument/2006/relationships/hyperlink" Target="https://www.fda.gov/industry/medical-products-rare-diseases-and-conditions/fda-rare-disease-innovation-hub" TargetMode="External"/><Relationship Id="rId7" Type="http://schemas.openxmlformats.org/officeDocument/2006/relationships/hyperlink" Target="https://www.agencyiq.com/blog/seeking-to-accelerate-pediatric-drug-development-fda-offers-guidance-on-requirements-of-two-pivotal-law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media/119757/download" TargetMode="External"/><Relationship Id="rId11" Type="http://schemas.openxmlformats.org/officeDocument/2006/relationships/hyperlink" Target="https://health.ec.europa.eu/system/files/2023-03/mp_decentralised-elements_clinical-trials_rec_en.pdf" TargetMode="External"/><Relationship Id="rId5" Type="http://schemas.openxmlformats.org/officeDocument/2006/relationships/hyperlink" Target="https://www.fda.gov/drugs/development-resources/rare-disease-endpoint-advancement-pilot-program" TargetMode="External"/><Relationship Id="rId10" Type="http://schemas.openxmlformats.org/officeDocument/2006/relationships/hyperlink" Target="https://www.fda.gov/science-research/science-and-research-special-topics/digital-health-technologies-dhts-drug-development" TargetMode="External"/><Relationship Id="rId4" Type="http://schemas.openxmlformats.org/officeDocument/2006/relationships/hyperlink" Target="https://www.fda.gov/about-fda/center-drug-evaluation-and-research-cder/accelerating-rare-disease-cures-arc-program" TargetMode="External"/><Relationship Id="rId9" Type="http://schemas.openxmlformats.org/officeDocument/2006/relationships/hyperlink" Target="https://www.fda.gov/media/167696/download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mda.go.jp/files/000153265.pdf" TargetMode="External"/><Relationship Id="rId13" Type="http://schemas.openxmlformats.org/officeDocument/2006/relationships/hyperlink" Target="https://www.fda.gov/media/134778/download" TargetMode="External"/><Relationship Id="rId3" Type="http://schemas.openxmlformats.org/officeDocument/2006/relationships/hyperlink" Target="https://www.fda.gov/drugs/development-resources/advancing-real-world-evidence-program" TargetMode="External"/><Relationship Id="rId7" Type="http://schemas.openxmlformats.org/officeDocument/2006/relationships/hyperlink" Target="https://database.ich.org/sites/default/files/E17EWG_Step4_2017_1116.pdf" TargetMode="External"/><Relationship Id="rId12" Type="http://schemas.openxmlformats.org/officeDocument/2006/relationships/hyperlink" Target="https://www.ema.europa.eu/en/documents/scientific-guideline/draft-reflection-paper-use-artificial-intelligence-ai-medicinal-product-lifecycle_en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media/179593/download" TargetMode="External"/><Relationship Id="rId11" Type="http://schemas.openxmlformats.org/officeDocument/2006/relationships/hyperlink" Target="https://www.fda.gov/media/167973/download" TargetMode="External"/><Relationship Id="rId5" Type="http://schemas.openxmlformats.org/officeDocument/2006/relationships/hyperlink" Target="https://www.who.int/publications/i/item/9789240097711" TargetMode="External"/><Relationship Id="rId10" Type="http://schemas.openxmlformats.org/officeDocument/2006/relationships/hyperlink" Target="https://www.fda.gov/science-research/science-and-research-special-topics/artificial-intelligence-and-machine-learning-aiml-drug-development" TargetMode="External"/><Relationship Id="rId4" Type="http://schemas.openxmlformats.org/officeDocument/2006/relationships/hyperlink" Target="https://database.ich.org/sites/default/files/ICH_E6%28R3%29_Annex%202_Step2_DraftGuideline_2024_1024_0.pdf" TargetMode="External"/><Relationship Id="rId9" Type="http://schemas.openxmlformats.org/officeDocument/2006/relationships/hyperlink" Target="https://www.fda.gov/media/181824/download" TargetMode="External"/><Relationship Id="rId14" Type="http://schemas.openxmlformats.org/officeDocument/2006/relationships/hyperlink" Target="https://www.ema.europa.eu/en/documents/regulatory-procedural-guideline/accelerating-clinical-trials-eu-act-eu-delivering-eu-clinical-trials-transformation-initiative_e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tmatic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otmatics.com/lum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news-events/advancing-use-complex-innovative-designs-clinical-trials-pilot-practice-03052024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 txBox="1">
            <a:spLocks noGrp="1"/>
          </p:cNvSpPr>
          <p:nvPr>
            <p:ph type="ctrTitle"/>
          </p:nvPr>
        </p:nvSpPr>
        <p:spPr>
          <a:xfrm>
            <a:off x="605050" y="224082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GB" sz="4000" b="1" dirty="0"/>
              <a:t>2025 Trends in Clinical Trials</a:t>
            </a:r>
            <a:endParaRPr lang="en-IE" sz="6900" dirty="0"/>
          </a:p>
        </p:txBody>
      </p:sp>
      <p:sp>
        <p:nvSpPr>
          <p:cNvPr id="2034" name="Google Shape;2034;p1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dirty="0"/>
              <a:t>© nQuery</a:t>
            </a:r>
            <a:endParaRPr dirty="0"/>
          </a:p>
        </p:txBody>
      </p:sp>
      <p:pic>
        <p:nvPicPr>
          <p:cNvPr id="2035" name="Google Shape;20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1"/>
          <p:cNvSpPr txBox="1"/>
          <p:nvPr/>
        </p:nvSpPr>
        <p:spPr>
          <a:xfrm>
            <a:off x="605050" y="4746275"/>
            <a:ext cx="2841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E" sz="2200" b="0" i="0" u="none" strike="noStrike" cap="non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January 2025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1"/>
          <p:cNvSpPr txBox="1">
            <a:spLocks noGrp="1"/>
          </p:cNvSpPr>
          <p:nvPr>
            <p:ph type="ctrTitle"/>
          </p:nvPr>
        </p:nvSpPr>
        <p:spPr>
          <a:xfrm>
            <a:off x="605050" y="361787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GB" sz="2800" b="1" dirty="0"/>
              <a:t>Improving Trial Coverage and Complex Trial Designs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267D7-6082-6CB7-EEF1-2955E74C53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8805" y="1381265"/>
            <a:ext cx="5372359" cy="4953074"/>
          </a:xfrm>
        </p:spPr>
        <p:txBody>
          <a:bodyPr/>
          <a:lstStyle/>
          <a:p>
            <a:pPr marL="0" indent="0" algn="just">
              <a:buNone/>
            </a:pPr>
            <a:r>
              <a:rPr lang="en-GB" sz="2200" dirty="0"/>
              <a:t>“A sample size of 242 subjects (121 per treatment group) provides at least 80% power to detect a relative difference of 53% between botulinum toxin A and standardized anticholinergic therapy, assuming a treatment difference of -0.80 and a common SD of 2.1 (effect size = 0.381), and a two-sided type I error rate of 5%. Sample size has been adjusted to allow for a 10% loss (</a:t>
            </a:r>
            <a:r>
              <a:rPr lang="en-GB" sz="2200" i="1" dirty="0"/>
              <a:t>ED: Equivalent to pre-dropout n = 109</a:t>
            </a:r>
            <a:r>
              <a:rPr lang="en-GB" sz="2200" dirty="0"/>
              <a:t>) to follow-up over the 6-months of treatment as well as one interim analysis to stop early for benefit.”</a:t>
            </a:r>
          </a:p>
          <a:p>
            <a:pPr marL="0" indent="0" algn="just">
              <a:buNone/>
            </a:pP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90DF0E-EFFC-97BE-F6BE-17C38977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52" y="1381265"/>
            <a:ext cx="4887594" cy="13322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Google Shape;2140;g2b148969348_0_181">
            <a:extLst>
              <a:ext uri="{FF2B5EF4-FFF2-40B4-BE49-F238E27FC236}">
                <a16:creationId xmlns:a16="http://schemas.microsoft.com/office/drawing/2014/main" id="{60BA06BD-E664-4E8A-E45D-7991AD7AA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125433"/>
              </p:ext>
            </p:extLst>
          </p:nvPr>
        </p:nvGraphicFramePr>
        <p:xfrm>
          <a:off x="6381345" y="2863244"/>
          <a:ext cx="5269317" cy="3651856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31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8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b="1" u="none" strike="noStrike" cap="none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b="1" u="none" strike="noStrike" cap="none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Significance Level (2-sided)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  <a:cs typeface="Calibri Light" panose="020F0302020204030204" pitchFamily="34" charset="0"/>
                        </a:rPr>
                        <a:t>0.05</a:t>
                      </a:r>
                      <a:endParaRPr sz="2000" u="none" strike="noStrike" cap="none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 err="1">
                          <a:latin typeface="Calibri "/>
                          <a:cs typeface="Calibri Light" panose="020F0302020204030204" pitchFamily="34" charset="0"/>
                        </a:rPr>
                        <a:t>OnabotulinumtoxinA</a:t>
                      </a: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 Mean</a:t>
                      </a: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-2.3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Anticholinergic Mean</a:t>
                      </a: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 "/>
                          <a:ea typeface="Calibri"/>
                          <a:cs typeface="Calibri Light" panose="020F0302020204030204" pitchFamily="34" charset="0"/>
                          <a:sym typeface="Calibri"/>
                        </a:rPr>
                        <a:t>-1.5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IE" sz="2000" b="0" dirty="0">
                          <a:effectLst/>
                          <a:latin typeface="Calibri "/>
                          <a:cs typeface="Calibri Light" panose="020F0302020204030204" pitchFamily="34" charset="0"/>
                        </a:rPr>
                        <a:t>Standard Deviation (Both)</a:t>
                      </a:r>
                      <a:endParaRPr lang="en-IE" sz="2000" b="0" dirty="0">
                        <a:effectLst/>
                        <a:latin typeface="Calibri 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E" sz="2000" dirty="0">
                          <a:effectLst/>
                          <a:latin typeface="Calibri "/>
                          <a:cs typeface="Calibri Light" panose="020F0302020204030204" pitchFamily="34" charset="0"/>
                        </a:rPr>
                        <a:t>2.1</a:t>
                      </a:r>
                      <a:endParaRPr lang="en-IE" sz="2000" dirty="0">
                        <a:effectLst/>
                        <a:latin typeface="Calibri 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 "/>
                          <a:ea typeface="Calibri"/>
                          <a:cs typeface="Calibri Light" panose="020F0302020204030204" pitchFamily="34" charset="0"/>
                        </a:rPr>
                        <a:t>Power</a:t>
                      </a:r>
                      <a:endParaRPr lang="en-IE" sz="2000" b="0" dirty="0">
                        <a:effectLst/>
                        <a:latin typeface="Calibri 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Calibri "/>
                          <a:ea typeface="Calibri"/>
                          <a:cs typeface="Calibri Light" panose="020F0302020204030204" pitchFamily="34" charset="0"/>
                        </a:rPr>
                        <a:t>80%</a:t>
                      </a:r>
                      <a:endParaRPr lang="en-IE" sz="2000" dirty="0">
                        <a:effectLst/>
                        <a:latin typeface="Calibri 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75" marR="68575" marT="45725" marB="45725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790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Sample Size (per arm)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ea typeface="Calibri"/>
                          <a:cs typeface="Calibri Light" panose="020F0302020204030204" pitchFamily="34" charset="0"/>
                          <a:sym typeface="Calibri"/>
                        </a:rPr>
                        <a:t>109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Analysis Timing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  <a:cs typeface="Calibri Light" panose="020F0302020204030204" pitchFamily="34" charset="0"/>
                        </a:rPr>
                        <a:t>0.5,1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6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 "/>
                          <a:ea typeface="Calibri"/>
                          <a:cs typeface="Calibri Light" panose="020F0302020204030204" pitchFamily="34" charset="0"/>
                          <a:sym typeface="Calibri"/>
                        </a:rPr>
                        <a:t>Efficacy Boundary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 "/>
                          <a:ea typeface="Calibri"/>
                          <a:cs typeface="Calibri Light" panose="020F0302020204030204" pitchFamily="34" charset="0"/>
                          <a:sym typeface="Calibri"/>
                        </a:rPr>
                        <a:t>O’Brien-Fleming</a:t>
                      </a:r>
                      <a:endParaRPr sz="2000" u="none" strike="noStrike" cap="none" dirty="0">
                        <a:latin typeface="Calibri "/>
                        <a:ea typeface="Calibri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0639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FB87700-13D5-CCD2-A5F1-800D044F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</p:spPr>
        <p:txBody>
          <a:bodyPr/>
          <a:lstStyle/>
          <a:p>
            <a:r>
              <a:rPr lang="en-IE" dirty="0"/>
              <a:t>Group Sequential Design Example</a:t>
            </a:r>
          </a:p>
        </p:txBody>
      </p:sp>
    </p:spTree>
    <p:extLst>
      <p:ext uri="{BB962C8B-B14F-4D97-AF65-F5344CB8AC3E}">
        <p14:creationId xmlns:p14="http://schemas.microsoft.com/office/powerpoint/2010/main" val="11780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2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Bayesian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Confirmatory Trials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28" y="294262"/>
            <a:ext cx="11117263" cy="710648"/>
          </a:xfrm>
        </p:spPr>
        <p:txBody>
          <a:bodyPr/>
          <a:lstStyle/>
          <a:p>
            <a:r>
              <a:rPr lang="en-US" dirty="0"/>
              <a:t>Bayesian Clinical Trials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9828" y="1360803"/>
            <a:ext cx="5493695" cy="4953074"/>
          </a:xfrm>
        </p:spPr>
        <p:txBody>
          <a:bodyPr/>
          <a:lstStyle/>
          <a:p>
            <a:pPr marL="0">
              <a:spcBef>
                <a:spcPts val="10"/>
              </a:spcBef>
            </a:pPr>
            <a:r>
              <a:rPr lang="en-US" dirty="0"/>
              <a:t>Bayesian analysis is statistical methodology where prior is updated by data for posterior distribution for test statistic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b="1" dirty="0"/>
              <a:t>Prior + Likelihood = Posterior </a:t>
            </a:r>
            <a:r>
              <a:rPr lang="en-US" dirty="0"/>
              <a:t>Distribution for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GB" dirty="0">
                <a:latin typeface="Public Sans Light" panose="020B0604020202020204" charset="0"/>
                <a:cs typeface="Calibri" panose="020F0502020204030204" pitchFamily="34" charset="0"/>
              </a:rPr>
              <a:t>Why use? </a:t>
            </a:r>
            <a:r>
              <a:rPr lang="en-GB" b="1" dirty="0">
                <a:latin typeface="Public Sans Light" panose="020B0604020202020204" charset="0"/>
                <a:cs typeface="Calibri" panose="020F0502020204030204" pitchFamily="34" charset="0"/>
              </a:rPr>
              <a:t>Flexibility, more intuitive, integrate priors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GB" dirty="0">
                <a:latin typeface="Public Sans Light" panose="020B0604020202020204" charset="0"/>
                <a:cs typeface="Calibri" panose="020F0502020204030204" pitchFamily="34" charset="0"/>
              </a:rPr>
              <a:t>But does require </a:t>
            </a:r>
            <a:r>
              <a:rPr lang="en-GB" b="1" dirty="0">
                <a:latin typeface="Public Sans Light" panose="020B0604020202020204" charset="0"/>
                <a:cs typeface="Calibri" panose="020F0502020204030204" pitchFamily="34" charset="0"/>
              </a:rPr>
              <a:t>specialized software + expertise</a:t>
            </a:r>
            <a:endParaRPr lang="en-US" b="1" dirty="0">
              <a:latin typeface="Public Sans Light" panose="020B0604020202020204" charset="0"/>
            </a:endParaRPr>
          </a:p>
          <a:p>
            <a:pPr marL="0"/>
            <a:endParaRPr lang="en-US" dirty="0"/>
          </a:p>
          <a:p>
            <a:pPr marL="0"/>
            <a:r>
              <a:rPr lang="en-US" b="1" dirty="0"/>
              <a:t>Bayesian Methods replacing obsolete 3+3 in Phase I trials</a:t>
            </a:r>
          </a:p>
          <a:p>
            <a:pPr marL="0" marR="0" lvl="1" indent="-33020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 panose="020B0604020202020204" charset="0"/>
                <a:cs typeface="Calibri" panose="020F0502020204030204" pitchFamily="34" charset="0"/>
                <a:sym typeface="Public Sans Light"/>
              </a:rPr>
              <a:t>Both model &amp; rule-based methods use Bayes</a:t>
            </a:r>
          </a:p>
          <a:p>
            <a:pPr marL="457200" lvl="2" indent="-330200">
              <a:spcBef>
                <a:spcPts val="10"/>
              </a:spcBef>
              <a:buClr>
                <a:srgbClr val="2EC99B"/>
              </a:buClr>
              <a:buSzPts val="1600"/>
              <a:buFont typeface="Arial"/>
              <a:buChar char="•"/>
              <a:defRPr/>
            </a:pPr>
            <a:r>
              <a:rPr lang="en-GB" dirty="0">
                <a:solidFill>
                  <a:srgbClr val="152430"/>
                </a:solidFill>
                <a:latin typeface="Public Sans Light" panose="020B0604020202020204" charset="0"/>
                <a:cs typeface="Calibri" panose="020F0502020204030204" pitchFamily="34" charset="0"/>
              </a:rPr>
              <a:t>E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 panose="020B0604020202020204" charset="0"/>
                <a:cs typeface="Calibri" panose="020F0502020204030204" pitchFamily="34" charset="0"/>
                <a:sym typeface="Public Sans Light"/>
              </a:rPr>
              <a:t>ven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 panose="020B0604020202020204" charset="0"/>
                <a:cs typeface="Calibri" panose="020F0502020204030204" pitchFamily="34" charset="0"/>
                <a:sym typeface="Public Sans Light"/>
              </a:rPr>
              <a:t> 3+3 “extensions” (i3+3) integrate Bayesian excessive toxicity assessment </a:t>
            </a:r>
            <a:br>
              <a:rPr lang="en-US" dirty="0"/>
            </a:br>
            <a:endParaRPr lang="en-US" dirty="0"/>
          </a:p>
          <a:p>
            <a:pPr marL="0"/>
            <a:r>
              <a:rPr lang="en-US" b="1" dirty="0"/>
              <a:t>Growing interest + usage of Bayesian methods in Phase II 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Many Simon’s-like Designs (</a:t>
            </a:r>
            <a:r>
              <a:rPr lang="en-US" dirty="0" err="1"/>
              <a:t>Thall</a:t>
            </a:r>
            <a:r>
              <a:rPr lang="en-US" dirty="0"/>
              <a:t> &amp; Simon, BOP2)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Bayesian models common for Basket &amp; Umbrella trials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Useful for borrowing/seamless/monitoring aspects</a:t>
            </a:r>
          </a:p>
          <a:p>
            <a:pPr marL="0"/>
            <a:endParaRPr lang="en-US" dirty="0"/>
          </a:p>
          <a:p>
            <a:pPr marL="0"/>
            <a:r>
              <a:rPr lang="en-US" b="1" dirty="0"/>
              <a:t>But increasing interest in expanding usage in Phase III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5BD434-10B1-A413-AA37-8AE05FE05B8F}"/>
              </a:ext>
            </a:extLst>
          </p:cNvPr>
          <p:cNvSpPr txBox="1">
            <a:spLocks/>
          </p:cNvSpPr>
          <p:nvPr/>
        </p:nvSpPr>
        <p:spPr>
          <a:xfrm>
            <a:off x="6613618" y="1674976"/>
            <a:ext cx="4768554" cy="1754024"/>
          </a:xfrm>
          <a:prstGeom prst="rect">
            <a:avLst/>
          </a:prstGeom>
          <a:solidFill>
            <a:schemeClr val="bg1"/>
          </a:solidFill>
          <a:ln w="47625">
            <a:gradFill flip="none" rotWithShape="1">
              <a:gsLst>
                <a:gs pos="0">
                  <a:srgbClr val="3758A6"/>
                </a:gs>
                <a:gs pos="60000">
                  <a:srgbClr val="59BEBD"/>
                </a:gs>
                <a:gs pos="100000">
                  <a:srgbClr val="56AF90"/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IE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Bayes’ Theorem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467677A3-A4CF-4CC1-72BA-CD29CDDE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3944" r="3329" b="16855"/>
          <a:stretch/>
        </p:blipFill>
        <p:spPr>
          <a:xfrm>
            <a:off x="6483953" y="3646057"/>
            <a:ext cx="5009194" cy="2404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D6FAF7-6674-C8F7-0667-DD4E9C6445DA}"/>
                  </a:ext>
                </a:extLst>
              </p:cNvPr>
              <p:cNvSpPr txBox="1"/>
              <p:nvPr/>
            </p:nvSpPr>
            <p:spPr>
              <a:xfrm>
                <a:off x="6642372" y="2237084"/>
                <a:ext cx="4768553" cy="98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I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IE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E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D6FAF7-6674-C8F7-0667-DD4E9C64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72" y="2237084"/>
                <a:ext cx="4768553" cy="985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91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48" y="303989"/>
            <a:ext cx="11117263" cy="710648"/>
          </a:xfrm>
        </p:spPr>
        <p:txBody>
          <a:bodyPr/>
          <a:lstStyle/>
          <a:p>
            <a:r>
              <a:rPr lang="en-IE" dirty="0"/>
              <a:t>Bayesian Confirmatory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948" y="1266199"/>
            <a:ext cx="10721503" cy="4953074"/>
          </a:xfrm>
        </p:spPr>
        <p:txBody>
          <a:bodyPr/>
          <a:lstStyle/>
          <a:p>
            <a:pPr marL="0" indent="0"/>
            <a:r>
              <a:rPr lang="en-GB" b="1" dirty="0"/>
              <a:t>Bayesian Phase III trials still uncommon. </a:t>
            </a:r>
            <a:r>
              <a:rPr lang="en-GB" dirty="0"/>
              <a:t>Why? Unfamiliarity, little regulatory guidance, 0.025 Type I requirement</a:t>
            </a:r>
            <a:endParaRPr lang="en-US" dirty="0"/>
          </a:p>
          <a:p>
            <a:pPr marL="0" indent="0">
              <a:spcBef>
                <a:spcPts val="900"/>
              </a:spcBef>
            </a:pPr>
            <a:r>
              <a:rPr lang="en-IE" dirty="0"/>
              <a:t>But notable recent uptick in application of Bayesian methods in Phase III - both fully Bayesian and hybrid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Covid-19 Vaccine (Bayesian Sequential Design), Lymphoma (External Control (ECA), Borrowing), Epilepsy (Borrowing, Sample Size), Pediatric MS (Extrapolation, Borrowing) &amp; Psoriasis (Extrapolation, ECA) </a:t>
            </a:r>
          </a:p>
          <a:p>
            <a:pPr marL="0"/>
            <a:endParaRPr lang="en-US" dirty="0"/>
          </a:p>
          <a:p>
            <a:pPr marL="0"/>
            <a:r>
              <a:rPr lang="en-GB" b="1" dirty="0"/>
              <a:t>Bayesian Methodology in Clinical Trials of Drugs and Biologics</a:t>
            </a:r>
            <a:r>
              <a:rPr lang="en-US" dirty="0"/>
              <a:t> Draft FDA Guidance by end of 2025 (PDUFA VII)</a:t>
            </a:r>
          </a:p>
          <a:p>
            <a:pPr marL="0" lvl="1" indent="0">
              <a:buNone/>
            </a:pPr>
            <a:r>
              <a:rPr lang="en-US" dirty="0"/>
              <a:t>Expect broad alignment w/ Adaptive Guidance principles e.g. </a:t>
            </a:r>
            <a:r>
              <a:rPr lang="en-US" b="1" dirty="0"/>
              <a:t>pre-specification, early engagement, simulation </a:t>
            </a:r>
          </a:p>
          <a:p>
            <a:pPr marL="0" lvl="1" indent="0">
              <a:buNone/>
            </a:pPr>
            <a:r>
              <a:rPr lang="en-US" b="1" dirty="0"/>
              <a:t>Don’t expect to be prescriptive on preferred methods/design choices </a:t>
            </a:r>
            <a:r>
              <a:rPr lang="en-US" dirty="0"/>
              <a:t>(e.g. MAP vs Power prior, predictive vs posterior prob.). May provide overview of common use cases (borrowing, interim analysis – see CID case studies)</a:t>
            </a:r>
          </a:p>
          <a:p>
            <a:pPr marL="0" lvl="1" indent="0">
              <a:buNone/>
            </a:pPr>
            <a:r>
              <a:rPr lang="en-US" dirty="0"/>
              <a:t>Will likely reference and “approve” of </a:t>
            </a:r>
            <a:r>
              <a:rPr lang="en-US" b="1" dirty="0"/>
              <a:t>success of Bayesian methods in early-stage clinical trials</a:t>
            </a:r>
            <a:r>
              <a:rPr lang="en-US" dirty="0"/>
              <a:t> esp. Phase I</a:t>
            </a:r>
          </a:p>
          <a:p>
            <a:pPr marL="0" lvl="1" indent="0">
              <a:buNone/>
            </a:pPr>
            <a:r>
              <a:rPr lang="en-US" b="1" dirty="0"/>
              <a:t>Expect open approach in Phase III </a:t>
            </a:r>
            <a:r>
              <a:rPr lang="en-US" dirty="0"/>
              <a:t>but with expectation of justifying value + </a:t>
            </a:r>
            <a:r>
              <a:rPr lang="en-US" b="1" dirty="0"/>
              <a:t>0.025 Type I error and statistical power still being key assessment criteria </a:t>
            </a:r>
            <a:r>
              <a:rPr lang="en-US" dirty="0"/>
              <a:t>(Bayesian success criterion (set posterior prob?) specified or desired?)</a:t>
            </a:r>
          </a:p>
          <a:p>
            <a:pPr marL="0" lvl="1" indent="0">
              <a:buNone/>
            </a:pPr>
            <a:r>
              <a:rPr lang="en-US" dirty="0"/>
              <a:t>Likely reference to </a:t>
            </a:r>
            <a:r>
              <a:rPr lang="en-US" b="1" dirty="0"/>
              <a:t>strong value in certain areas such as</a:t>
            </a:r>
            <a:r>
              <a:rPr lang="en-US" dirty="0"/>
              <a:t> </a:t>
            </a:r>
            <a:r>
              <a:rPr lang="en-US" b="1" dirty="0"/>
              <a:t>rare diseases + pediatrics </a:t>
            </a:r>
            <a:r>
              <a:rPr lang="en-US" dirty="0"/>
              <a:t>using borrowing &amp; similar</a:t>
            </a:r>
          </a:p>
          <a:p>
            <a:pPr marL="0" lvl="1" indent="0">
              <a:buNone/>
            </a:pPr>
            <a:r>
              <a:rPr lang="en-GB" dirty="0"/>
              <a:t>Open view on Bayesian methods as complementary component: secondary endpoints, interim/AD choice criteria</a:t>
            </a:r>
            <a:endParaRPr lang="en-US" b="1" dirty="0"/>
          </a:p>
          <a:p>
            <a:pPr marL="0" lvl="1" indent="0">
              <a:buNone/>
            </a:pPr>
            <a:r>
              <a:rPr lang="en-US" dirty="0"/>
              <a:t>Less likely but possible reference to decision-theoretic + P(Success) measures – more of a sponsor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254647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30"/>
          <p:cNvSpPr txBox="1">
            <a:spLocks noGrp="1"/>
          </p:cNvSpPr>
          <p:nvPr>
            <p:ph type="title"/>
          </p:nvPr>
        </p:nvSpPr>
        <p:spPr>
          <a:xfrm>
            <a:off x="622570" y="313599"/>
            <a:ext cx="10850562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IE" dirty="0"/>
              <a:t>Bayesian Probability of Success Example</a:t>
            </a:r>
            <a:endParaRPr dirty="0"/>
          </a:p>
        </p:txBody>
      </p:sp>
      <p:sp>
        <p:nvSpPr>
          <p:cNvPr id="2288" name="Google Shape;2288;p30"/>
          <p:cNvSpPr txBox="1">
            <a:spLocks noGrp="1"/>
          </p:cNvSpPr>
          <p:nvPr>
            <p:ph type="body" idx="4294967295"/>
          </p:nvPr>
        </p:nvSpPr>
        <p:spPr>
          <a:xfrm>
            <a:off x="622570" y="1381265"/>
            <a:ext cx="5223753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900" dirty="0"/>
              <a:t>“The outcome variable… is reduction in CRP after four weeks relative to baseline and the principal analysis will be a </a:t>
            </a:r>
            <a:r>
              <a:rPr lang="en-IE" sz="1900" b="1" dirty="0"/>
              <a:t>one-sided test of superiority at the 2.5% significance level</a:t>
            </a:r>
            <a:r>
              <a:rPr lang="en-IE" sz="1900" dirty="0"/>
              <a:t>. The (two) population </a:t>
            </a:r>
            <a:r>
              <a:rPr lang="en-IE" sz="1900" b="1" dirty="0"/>
              <a:t>variance… is assumed to be… equal to 0.0625</a:t>
            </a:r>
            <a:r>
              <a:rPr lang="en-IE" sz="1900" dirty="0"/>
              <a:t>… the test is required to have </a:t>
            </a:r>
            <a:r>
              <a:rPr lang="en-IE" sz="1900" b="1" dirty="0"/>
              <a:t>80% power</a:t>
            </a:r>
            <a:r>
              <a:rPr lang="en-IE" sz="1900" dirty="0"/>
              <a:t> to detect a </a:t>
            </a:r>
            <a:r>
              <a:rPr lang="en-IE" sz="1900" b="1" dirty="0"/>
              <a:t>treatment effect of 0.2</a:t>
            </a:r>
            <a:r>
              <a:rPr lang="en-IE" sz="1900" dirty="0"/>
              <a:t>, leading to a proposed trial size of </a:t>
            </a:r>
            <a:r>
              <a:rPr lang="en-IE" sz="1900" b="1" dirty="0"/>
              <a:t>n1=n2=25 </a:t>
            </a:r>
            <a:r>
              <a:rPr lang="en-IE" sz="1900" dirty="0"/>
              <a:t>patients. ….For the calculation of assurance, we suppose that the elicitation of prior information… gives the </a:t>
            </a:r>
            <a:r>
              <a:rPr lang="en-IE" sz="1900" b="1" dirty="0"/>
              <a:t>mean of 0.2 and variance of 0.0625.</a:t>
            </a:r>
            <a:r>
              <a:rPr lang="en-IE" sz="1900" dirty="0"/>
              <a:t> If we assume a </a:t>
            </a:r>
            <a:r>
              <a:rPr lang="en-IE" sz="1900" b="1" dirty="0"/>
              <a:t>normal prior </a:t>
            </a:r>
            <a:r>
              <a:rPr lang="en-IE" sz="1900" dirty="0"/>
              <a:t>distribution, we can compute assurances with </a:t>
            </a:r>
            <a:r>
              <a:rPr lang="en-IE" sz="1900" b="1" dirty="0"/>
              <a:t>m=0.2, v=0.06</a:t>
            </a:r>
            <a:r>
              <a:rPr lang="en-IE" sz="1900" dirty="0"/>
              <a:t>… with n=25, we find </a:t>
            </a:r>
            <a:r>
              <a:rPr lang="en-IE" sz="1900" b="1" dirty="0"/>
              <a:t>assurance=0.595</a:t>
            </a:r>
            <a:r>
              <a:rPr lang="en-IE" sz="1900" dirty="0"/>
              <a:t>.” </a:t>
            </a:r>
            <a:endParaRPr sz="1900" b="1" dirty="0"/>
          </a:p>
        </p:txBody>
      </p:sp>
      <p:graphicFrame>
        <p:nvGraphicFramePr>
          <p:cNvPr id="2289" name="Google Shape;2289;p30"/>
          <p:cNvGraphicFramePr/>
          <p:nvPr>
            <p:extLst>
              <p:ext uri="{D42A27DB-BD31-4B8C-83A1-F6EECF244321}">
                <p14:modId xmlns:p14="http://schemas.microsoft.com/office/powerpoint/2010/main" val="1000587270"/>
              </p:ext>
            </p:extLst>
          </p:nvPr>
        </p:nvGraphicFramePr>
        <p:xfrm>
          <a:off x="6114679" y="3131739"/>
          <a:ext cx="5534775" cy="32026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3632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b="1" u="none" strike="noStrike" cap="none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b="1" u="none" strike="noStrike" cap="none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</a:rPr>
                        <a:t>Significance Level (1-Sided)</a:t>
                      </a:r>
                      <a:endParaRPr sz="2000" u="none" strike="noStrike" cap="none" dirty="0">
                        <a:latin typeface="Calibri "/>
                      </a:endParaRPr>
                    </a:p>
                  </a:txBody>
                  <a:tcPr marL="91450" marR="91450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0.025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Prior Mean Difference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0.2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b="0" i="0" u="none" strike="noStrike" cap="none">
                          <a:solidFill>
                            <a:schemeClr val="dk1"/>
                          </a:solidFill>
                          <a:latin typeface="Calibri "/>
                          <a:ea typeface="Public Sans"/>
                          <a:cs typeface="Public Sans"/>
                          <a:sym typeface="Public Sans"/>
                        </a:rPr>
                        <a:t>Prior Difference Variance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0.06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</a:rPr>
                        <a:t>Posterior Standard Deviation</a:t>
                      </a:r>
                      <a:endParaRPr dirty="0"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  <a:ea typeface="Calibri"/>
                          <a:cs typeface="Calibri"/>
                          <a:sym typeface="Calibri"/>
                        </a:rPr>
                        <a:t>√0.0625=</a:t>
                      </a:r>
                      <a:r>
                        <a:rPr lang="en-IE" sz="2000" u="none" strike="noStrike" cap="none">
                          <a:latin typeface="Calibri "/>
                        </a:rPr>
                        <a:t>0.25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Sample Size per Group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25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Power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</a:rPr>
                        <a:t>80%</a:t>
                      </a:r>
                      <a:endParaRPr dirty="0"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>
                          <a:latin typeface="Calibri "/>
                        </a:rPr>
                        <a:t>Assurance</a:t>
                      </a:r>
                      <a:endParaRPr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u="none" strike="noStrike" cap="none" dirty="0">
                          <a:latin typeface="Calibri "/>
                        </a:rPr>
                        <a:t>0.595 (59.5%)</a:t>
                      </a:r>
                      <a:endParaRPr dirty="0">
                        <a:latin typeface="Calibri "/>
                      </a:endParaRPr>
                    </a:p>
                  </a:txBody>
                  <a:tcPr marL="91450" marR="91450" marT="45725" marB="45725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90" name="Google Shape;229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4679" y="1643911"/>
            <a:ext cx="5534785" cy="119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3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Improving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Trial Coverage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67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" y="313717"/>
            <a:ext cx="11117263" cy="710648"/>
          </a:xfrm>
        </p:spPr>
        <p:txBody>
          <a:bodyPr/>
          <a:lstStyle/>
          <a:p>
            <a:r>
              <a:rPr lang="en-US" dirty="0"/>
              <a:t>Improving Trial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839" y="1355651"/>
            <a:ext cx="5897881" cy="4953074"/>
          </a:xfrm>
        </p:spPr>
        <p:txBody>
          <a:bodyPr/>
          <a:lstStyle/>
          <a:p>
            <a:pPr marL="0">
              <a:spcBef>
                <a:spcPts val="10"/>
              </a:spcBef>
            </a:pPr>
            <a:r>
              <a:rPr lang="en-US" dirty="0"/>
              <a:t>Interest in development of treatments for </a:t>
            </a:r>
            <a:r>
              <a:rPr lang="en-US" b="1" dirty="0"/>
              <a:t>difficult conditions </a:t>
            </a:r>
            <a:r>
              <a:rPr lang="en-US" dirty="0"/>
              <a:t>+ ensuring </a:t>
            </a:r>
            <a:r>
              <a:rPr lang="en-US" b="1" dirty="0"/>
              <a:t>available to entire population who could benefit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b="1" dirty="0"/>
              <a:t>Rare Diseases </a:t>
            </a:r>
            <a:r>
              <a:rPr lang="en-US" dirty="0"/>
              <a:t>a focus for both regulators and sponsors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Approvals for </a:t>
            </a:r>
            <a:r>
              <a:rPr lang="en-US" b="1" dirty="0"/>
              <a:t>pediatric population </a:t>
            </a:r>
            <a:r>
              <a:rPr lang="en-US" dirty="0"/>
              <a:t>often not prioritized </a:t>
            </a:r>
            <a:br>
              <a:rPr lang="en-US" dirty="0"/>
            </a:br>
            <a:endParaRPr lang="en-US" dirty="0"/>
          </a:p>
          <a:p>
            <a:pPr marL="0"/>
            <a:r>
              <a:rPr lang="en-US" dirty="0"/>
              <a:t>Regulatory push to </a:t>
            </a:r>
            <a:r>
              <a:rPr lang="en-US" b="1" dirty="0"/>
              <a:t>improve representativeness of trials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Hope to </a:t>
            </a:r>
            <a:r>
              <a:rPr lang="en-US" b="1" dirty="0"/>
              <a:t>improve generalizability of trial conclusions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Create more </a:t>
            </a:r>
            <a:r>
              <a:rPr lang="en-US" b="1" dirty="0"/>
              <a:t>buy-in from more skeptical populations</a:t>
            </a:r>
            <a:br>
              <a:rPr lang="en-US" dirty="0"/>
            </a:br>
            <a:endParaRPr lang="en-US" dirty="0"/>
          </a:p>
          <a:p>
            <a:pPr marL="0"/>
            <a:r>
              <a:rPr lang="en-US" dirty="0"/>
              <a:t>Multi-regional clinical trials (MRCT) now standard option for confirmatory trials </a:t>
            </a:r>
            <a:r>
              <a:rPr lang="en-US" b="1" dirty="0"/>
              <a:t>especially for single-trial approvals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Regulatory background is now well established </a:t>
            </a:r>
            <a:r>
              <a:rPr lang="en-US" b="1" dirty="0"/>
              <a:t>(ICH E17)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But regulators pushing back as nations lose trial share?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/>
              <a:t>These trends have </a:t>
            </a:r>
            <a:r>
              <a:rPr lang="en-US" b="1" dirty="0"/>
              <a:t>significant overlap </a:t>
            </a:r>
            <a:r>
              <a:rPr lang="en-US" dirty="0"/>
              <a:t>which provides </a:t>
            </a:r>
            <a:r>
              <a:rPr lang="en-US" b="1" dirty="0"/>
              <a:t>opportunity for synergy </a:t>
            </a:r>
            <a:r>
              <a:rPr lang="en-US" dirty="0"/>
              <a:t>across these goals but also </a:t>
            </a:r>
            <a:r>
              <a:rPr lang="en-US" b="1" dirty="0"/>
              <a:t>potential for conflict or contradictions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76B24-FEBB-D691-B36D-D4010744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740" y="3132435"/>
            <a:ext cx="4735052" cy="3411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DF589-80AF-07F2-2B63-C0FEFBEF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740" y="1357860"/>
            <a:ext cx="4735052" cy="1466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422971-94C0-5823-4FDC-9C4876F60B7B}"/>
              </a:ext>
            </a:extLst>
          </p:cNvPr>
          <p:cNvSpPr txBox="1"/>
          <p:nvPr/>
        </p:nvSpPr>
        <p:spPr>
          <a:xfrm>
            <a:off x="9572017" y="6308725"/>
            <a:ext cx="190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4"/>
              </a:rPr>
              <a:t>IQVIA</a:t>
            </a:r>
            <a:r>
              <a:rPr lang="en-GB" dirty="0"/>
              <a:t> (2024)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2EFEFF-D2AA-AF42-048D-1587BAF1E55C}"/>
              </a:ext>
            </a:extLst>
          </p:cNvPr>
          <p:cNvSpPr txBox="1"/>
          <p:nvPr/>
        </p:nvSpPr>
        <p:spPr>
          <a:xfrm>
            <a:off x="9182911" y="2824658"/>
            <a:ext cx="2290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Chen et al (2023)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889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48" y="333173"/>
            <a:ext cx="11117263" cy="710648"/>
          </a:xfrm>
        </p:spPr>
        <p:txBody>
          <a:bodyPr/>
          <a:lstStyle/>
          <a:p>
            <a:r>
              <a:rPr lang="en-IE" dirty="0"/>
              <a:t>Trends in Improving Trial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948" y="1297285"/>
            <a:ext cx="10711775" cy="4953074"/>
          </a:xfrm>
        </p:spPr>
        <p:txBody>
          <a:bodyPr/>
          <a:lstStyle/>
          <a:p>
            <a:pPr marL="0" indent="0"/>
            <a:r>
              <a:rPr lang="en-US" sz="2000" b="1" dirty="0"/>
              <a:t>Rare Disease/Pediatrics</a:t>
            </a:r>
          </a:p>
          <a:p>
            <a:pPr marL="0" indent="0"/>
            <a:r>
              <a:rPr lang="en-US" b="1" dirty="0"/>
              <a:t>Innovative Design: </a:t>
            </a:r>
            <a:r>
              <a:rPr lang="en-US" dirty="0"/>
              <a:t>Interest in using innovative methods like adaptive design and Bayesian methods to maximize value of each patient and existing data – borrowing (RWD, historical data), external control arms, MAMS/RAR</a:t>
            </a:r>
            <a:endParaRPr lang="en-US" b="1" dirty="0"/>
          </a:p>
          <a:p>
            <a:pPr marL="0" indent="0">
              <a:spcBef>
                <a:spcPts val="600"/>
              </a:spcBef>
            </a:pPr>
            <a:r>
              <a:rPr lang="en-US" b="1" dirty="0"/>
              <a:t>Biomarker/Endpoint Development: </a:t>
            </a:r>
            <a:r>
              <a:rPr lang="en-US" dirty="0"/>
              <a:t>Research to develop and evaluate biomarkers for rare diseases or for bridging to pediatric population – potential of decentralized tech (see below) but also focus on patient perspective</a:t>
            </a:r>
            <a:endParaRPr lang="en-US" b="1" dirty="0"/>
          </a:p>
          <a:p>
            <a:pPr marL="0" indent="0"/>
            <a:endParaRPr lang="en-US" dirty="0"/>
          </a:p>
          <a:p>
            <a:pPr marL="0"/>
            <a:r>
              <a:rPr lang="en-US" sz="2000" b="1" dirty="0"/>
              <a:t>Trial Diversity</a:t>
            </a:r>
          </a:p>
          <a:p>
            <a:pPr marL="0"/>
            <a:r>
              <a:rPr lang="en-US" b="1" dirty="0"/>
              <a:t>Improved Trial Integration: </a:t>
            </a:r>
            <a:r>
              <a:rPr lang="en-US" dirty="0"/>
              <a:t>Decentralized trials, using remote diagnostics, could help make trials more accessible (mind the digital divide!) to more people alongside integrating trial conduct directly into route clinical care </a:t>
            </a:r>
            <a:endParaRPr lang="en-US" b="1" dirty="0"/>
          </a:p>
          <a:p>
            <a:pPr marL="0">
              <a:spcBef>
                <a:spcPts val="600"/>
              </a:spcBef>
            </a:pPr>
            <a:r>
              <a:rPr lang="en-US" b="1" dirty="0"/>
              <a:t>Diversity Action Plans</a:t>
            </a:r>
            <a:r>
              <a:rPr lang="en-US" dirty="0"/>
              <a:t>: Formal requirements for ensuring representative trials for ethnic and race factors with appropriate tracking plan</a:t>
            </a:r>
            <a:endParaRPr lang="en-US" b="1" dirty="0"/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sz="2000" b="1" dirty="0"/>
              <a:t>Multi-regional Clinical Trials (MRCT):</a:t>
            </a:r>
          </a:p>
          <a:p>
            <a:pPr marL="0" indent="0">
              <a:buNone/>
            </a:pPr>
            <a:r>
              <a:rPr lang="en-US" b="1" dirty="0"/>
              <a:t>Minimum Regional Sample Size Requirements: </a:t>
            </a:r>
            <a:r>
              <a:rPr lang="en-US" dirty="0"/>
              <a:t>ICH E17 provides broad principles for sample size but some regulators (Japan/PMDA) have own formal rules. See this spread to US/EU? Effect on developing regions?</a:t>
            </a:r>
            <a:endParaRPr lang="en-US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AI/ML for Accrual Modelling: </a:t>
            </a:r>
            <a:r>
              <a:rPr lang="en-US" dirty="0"/>
              <a:t>AI/ML tools helping to improve accrual success via prediction modelling based on prior trials – but could recommendations end up in conflict with other goals (diversity, regulator requirements)?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479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0A59EFE-FCE3-FA3A-086B-0DA43223F202}"/>
              </a:ext>
            </a:extLst>
          </p:cNvPr>
          <p:cNvSpPr txBox="1">
            <a:spLocks/>
          </p:cNvSpPr>
          <p:nvPr/>
        </p:nvSpPr>
        <p:spPr>
          <a:xfrm>
            <a:off x="8061327" y="1685702"/>
            <a:ext cx="3787774" cy="485424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72000" rIns="144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108000" indent="0">
              <a:spcBef>
                <a:spcPts val="600"/>
              </a:spcBef>
            </a:pPr>
            <a:r>
              <a:rPr lang="en-GB" sz="1600" dirty="0"/>
              <a:t>ICH: E17 </a:t>
            </a:r>
            <a:r>
              <a:rPr lang="en-GB" sz="1600" b="1" i="1" dirty="0"/>
              <a:t>“General Principles for Planning and Design of Multi-Regional Clinical Trials”</a:t>
            </a:r>
            <a:r>
              <a:rPr lang="en-GB" sz="1600" dirty="0"/>
              <a:t> in 2017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PMDA:</a:t>
            </a:r>
            <a:r>
              <a:rPr lang="en-GB" sz="1600" b="1" i="1" dirty="0"/>
              <a:t> “Basic principles on Global Clinical trials” </a:t>
            </a:r>
            <a:r>
              <a:rPr lang="en-GB" sz="1600" dirty="0"/>
              <a:t>in 2007 - included formal sample size rules</a:t>
            </a:r>
          </a:p>
          <a:p>
            <a:pPr marL="108000" indent="0">
              <a:spcBef>
                <a:spcPts val="600"/>
              </a:spcBef>
            </a:pPr>
            <a:r>
              <a:rPr lang="en-GB" sz="1600" b="1" i="1" dirty="0"/>
              <a:t>FDA “Considerations for Generating Clinical Evidence from Oncology Multiregional Clinical Development Programs” </a:t>
            </a:r>
            <a:r>
              <a:rPr lang="en-GB" sz="1600" dirty="0"/>
              <a:t>in Sept 24 – notes “decreasing proportion of U.S. participants”</a:t>
            </a:r>
            <a:endParaRPr lang="en-GB" sz="1600" b="1" i="1" dirty="0"/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AI/ML FDA Discussion paper in Nov 2023, Draft Guidance early 2025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EMA: </a:t>
            </a:r>
            <a:r>
              <a:rPr lang="en-GB" sz="1600" b="1" i="1" dirty="0"/>
              <a:t>“Accelerating Clinical Trials in EU”</a:t>
            </a:r>
            <a:r>
              <a:rPr lang="en-GB" sz="1600" dirty="0"/>
              <a:t> launched in 2022</a:t>
            </a:r>
          </a:p>
          <a:p>
            <a:pPr marL="180000" indent="0"/>
            <a:endParaRPr lang="en-IE" sz="1600" dirty="0"/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6884DA0-570C-C928-11A8-3F1079EB4BBB}"/>
              </a:ext>
            </a:extLst>
          </p:cNvPr>
          <p:cNvSpPr txBox="1">
            <a:spLocks/>
          </p:cNvSpPr>
          <p:nvPr/>
        </p:nvSpPr>
        <p:spPr>
          <a:xfrm>
            <a:off x="4198143" y="1685702"/>
            <a:ext cx="3787774" cy="485424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72000" rIns="144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108000" indent="0">
              <a:spcBef>
                <a:spcPts val="600"/>
              </a:spcBef>
            </a:pPr>
            <a:r>
              <a:rPr lang="en-GB" sz="1600" dirty="0"/>
              <a:t>FDA:</a:t>
            </a:r>
            <a:r>
              <a:rPr lang="en-GB" sz="1600" b="1" dirty="0"/>
              <a:t> </a:t>
            </a:r>
            <a:r>
              <a:rPr lang="en-GB" sz="1600" b="1" i="1" dirty="0"/>
              <a:t>“Conducting Clinical Trials With Decentralized Elements” </a:t>
            </a:r>
            <a:r>
              <a:rPr lang="en-GB" sz="1600" dirty="0"/>
              <a:t>Final</a:t>
            </a:r>
            <a:r>
              <a:rPr lang="en-GB" sz="1600" b="1" i="1" dirty="0"/>
              <a:t> </a:t>
            </a:r>
            <a:r>
              <a:rPr lang="en-GB" sz="1600" dirty="0"/>
              <a:t>Guidance in Sept 2024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FDA:</a:t>
            </a:r>
            <a:r>
              <a:rPr lang="en-GB" sz="1600" b="1" dirty="0"/>
              <a:t> </a:t>
            </a:r>
            <a:r>
              <a:rPr lang="en-GB" sz="1600" b="1" i="1" dirty="0"/>
              <a:t>“Integrating Randomized Controlled Trials for Drug and Biological Products Into Routine Clinical Practice” </a:t>
            </a:r>
            <a:r>
              <a:rPr lang="en-GB" sz="1600" dirty="0"/>
              <a:t>Draft Guidance in Sept 2024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FDA:</a:t>
            </a:r>
            <a:r>
              <a:rPr lang="en-GB" sz="1600" b="1" dirty="0"/>
              <a:t> </a:t>
            </a:r>
            <a:r>
              <a:rPr lang="en-GB" sz="1600" b="1" i="1" dirty="0"/>
              <a:t>“Diversity Action Plans to Improve </a:t>
            </a:r>
            <a:r>
              <a:rPr lang="en-GB" sz="1600" b="1" i="1" dirty="0" err="1"/>
              <a:t>Enrollment</a:t>
            </a:r>
            <a:r>
              <a:rPr lang="en-GB" sz="1600" b="1" i="1" dirty="0"/>
              <a:t> of Participants from Underrepresented Populations in Clinical Studies” </a:t>
            </a:r>
            <a:r>
              <a:rPr lang="en-GB" sz="1600" dirty="0"/>
              <a:t>Draft Guidance in June 2024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ICH E6 (Good Clinical Practice) + WHO “</a:t>
            </a:r>
            <a:r>
              <a:rPr lang="en-GB" sz="1600" b="1" i="1" dirty="0"/>
              <a:t>Guidance for best practices for clinical trials” </a:t>
            </a:r>
            <a:r>
              <a:rPr lang="en-GB" sz="1600" dirty="0"/>
              <a:t>updated</a:t>
            </a:r>
          </a:p>
          <a:p>
            <a:pPr marL="108000" indent="0">
              <a:spcBef>
                <a:spcPts val="600"/>
              </a:spcBef>
            </a:pPr>
            <a:endParaRPr lang="en-GB" sz="1600" dirty="0"/>
          </a:p>
          <a:p>
            <a:pPr marL="108000" indent="0">
              <a:spcBef>
                <a:spcPts val="600"/>
              </a:spcBef>
            </a:pPr>
            <a:endParaRPr lang="en-GB" sz="1600" dirty="0"/>
          </a:p>
          <a:p>
            <a:pPr marL="108000" indent="0">
              <a:spcBef>
                <a:spcPts val="600"/>
              </a:spcBef>
            </a:pPr>
            <a:endParaRPr lang="en-IE" sz="1600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CC96D15-AEB5-D9A1-0E32-01357A41E51F}"/>
              </a:ext>
            </a:extLst>
          </p:cNvPr>
          <p:cNvSpPr txBox="1">
            <a:spLocks/>
          </p:cNvSpPr>
          <p:nvPr/>
        </p:nvSpPr>
        <p:spPr>
          <a:xfrm>
            <a:off x="342900" y="1678549"/>
            <a:ext cx="3787774" cy="485424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72000" rIns="144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108000" indent="0">
              <a:spcBef>
                <a:spcPts val="600"/>
              </a:spcBef>
            </a:pPr>
            <a:endParaRPr lang="en-IE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Regulatory Developments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52AD83-552D-9B2C-972B-FE92E5F28BD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2899" y="1685702"/>
            <a:ext cx="3779834" cy="4854245"/>
          </a:xfrm>
        </p:spPr>
        <p:txBody>
          <a:bodyPr lIns="144000" tIns="72000" rIns="144000" bIns="180000"/>
          <a:lstStyle/>
          <a:p>
            <a:pPr marL="108000" indent="0">
              <a:spcBef>
                <a:spcPts val="600"/>
              </a:spcBef>
            </a:pPr>
            <a:r>
              <a:rPr lang="en-GB" sz="1600" b="1" dirty="0"/>
              <a:t>FDA: “Rare Diseases: Considerations for the Development of Drugs and Biological Products” </a:t>
            </a:r>
            <a:r>
              <a:rPr lang="en-GB" sz="1600" dirty="0"/>
              <a:t>Final Guidance in December 2023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FDA: </a:t>
            </a:r>
            <a:r>
              <a:rPr lang="en-GB" sz="1600" b="1" i="1" dirty="0"/>
              <a:t>Rare Disease Innovation Hub </a:t>
            </a:r>
            <a:r>
              <a:rPr lang="en-GB" sz="1600" dirty="0"/>
              <a:t>announced Summer 2024 – meetings + feedback on-going</a:t>
            </a:r>
          </a:p>
          <a:p>
            <a:pPr marL="393750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sz="1600" b="1" dirty="0"/>
              <a:t>Accelerating Rare disease Cures (ARC) </a:t>
            </a:r>
            <a:r>
              <a:rPr lang="en-GB" sz="1600" dirty="0"/>
              <a:t>Program (2022)</a:t>
            </a:r>
          </a:p>
          <a:p>
            <a:pPr marL="850950" lvl="1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i="1" dirty="0">
                <a:latin typeface="Public Sans SemiBold" panose="020B0604020202020204" charset="0"/>
                <a:hlinkClick r:id="rId2"/>
              </a:rPr>
              <a:t>Leader 3D Education</a:t>
            </a:r>
            <a:endParaRPr lang="en-GB" dirty="0">
              <a:latin typeface="Public Sans SemiBold" panose="020B0604020202020204" charset="0"/>
            </a:endParaRPr>
          </a:p>
          <a:p>
            <a:pPr marL="393750" indent="-285750"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GB" sz="1600" b="1" i="1" dirty="0"/>
              <a:t>Rare Disease Endpoint Advancement Pilot </a:t>
            </a:r>
            <a:r>
              <a:rPr lang="en-GB" sz="1600" i="1" dirty="0"/>
              <a:t>(2022)</a:t>
            </a:r>
          </a:p>
          <a:p>
            <a:pPr marL="108000" indent="0">
              <a:spcBef>
                <a:spcPts val="600"/>
              </a:spcBef>
            </a:pPr>
            <a:r>
              <a:rPr lang="en-GB" sz="1600" dirty="0"/>
              <a:t>FDA  updating guidance to reflect paediatric drug laws (PREA, BPCA)</a:t>
            </a:r>
            <a:endParaRPr lang="en-IE" sz="1600" dirty="0"/>
          </a:p>
          <a:p>
            <a:pPr marL="108000" indent="0">
              <a:spcBef>
                <a:spcPts val="600"/>
              </a:spcBef>
            </a:pPr>
            <a:r>
              <a:rPr lang="en-IE" sz="1600" dirty="0"/>
              <a:t>See part 1/2 for Bayesian/Adaptive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A360C-C214-22FB-1A5D-5F930D6E614E}"/>
              </a:ext>
            </a:extLst>
          </p:cNvPr>
          <p:cNvSpPr txBox="1"/>
          <p:nvPr/>
        </p:nvSpPr>
        <p:spPr>
          <a:xfrm>
            <a:off x="342901" y="1278439"/>
            <a:ext cx="378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Public Sans SemiBold" panose="020B0604020202020204" charset="0"/>
              </a:rPr>
              <a:t>Rare Diseases/Paediatrics</a:t>
            </a:r>
            <a:endParaRPr lang="en-IE" sz="2000" dirty="0">
              <a:solidFill>
                <a:schemeClr val="accent2"/>
              </a:solidFill>
              <a:latin typeface="Public Sans SemiBold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CE65A-1A85-02F7-F9EC-691481834981}"/>
              </a:ext>
            </a:extLst>
          </p:cNvPr>
          <p:cNvSpPr txBox="1"/>
          <p:nvPr/>
        </p:nvSpPr>
        <p:spPr>
          <a:xfrm>
            <a:off x="4198143" y="1278439"/>
            <a:ext cx="378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Public Sans SemiBold" panose="020B0604020202020204" charset="0"/>
              </a:rPr>
              <a:t>Improving Trial Diversity</a:t>
            </a:r>
            <a:endParaRPr lang="en-IE" sz="2000" dirty="0">
              <a:solidFill>
                <a:schemeClr val="accent2"/>
              </a:solidFill>
              <a:latin typeface="Public Sans SemiBol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3F7B53-76DB-38D1-3FAD-21E39FC9176A}"/>
              </a:ext>
            </a:extLst>
          </p:cNvPr>
          <p:cNvSpPr txBox="1"/>
          <p:nvPr/>
        </p:nvSpPr>
        <p:spPr>
          <a:xfrm>
            <a:off x="8053385" y="1278439"/>
            <a:ext cx="378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2"/>
                </a:solidFill>
                <a:latin typeface="Public Sans SemiBold" panose="020B0604020202020204" charset="0"/>
              </a:rPr>
              <a:t>Multi-regional Clinical Trials</a:t>
            </a:r>
            <a:endParaRPr lang="en-IE" sz="2000" dirty="0">
              <a:solidFill>
                <a:schemeClr val="accent2"/>
              </a:solidFill>
              <a:latin typeface="Public Sans SemiBold" panose="020B0604020202020204" charset="0"/>
            </a:endParaRPr>
          </a:p>
        </p:txBody>
      </p:sp>
      <p:cxnSp>
        <p:nvCxnSpPr>
          <p:cNvPr id="1784" name="Google Shape;1784;p99"/>
          <p:cNvCxnSpPr/>
          <p:nvPr/>
        </p:nvCxnSpPr>
        <p:spPr>
          <a:xfrm>
            <a:off x="342901" y="1711254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6" name="Google Shape;1786;p99"/>
          <p:cNvCxnSpPr/>
          <p:nvPr/>
        </p:nvCxnSpPr>
        <p:spPr>
          <a:xfrm>
            <a:off x="4202114" y="1711254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8" name="Google Shape;1788;p99"/>
          <p:cNvCxnSpPr/>
          <p:nvPr/>
        </p:nvCxnSpPr>
        <p:spPr>
          <a:xfrm>
            <a:off x="8061327" y="1711254"/>
            <a:ext cx="3787774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8035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2b1c0db4310_0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258" name="Google Shape;2258;g2b1c0db4310_0_114"/>
          <p:cNvSpPr txBox="1">
            <a:spLocks noGrp="1"/>
          </p:cNvSpPr>
          <p:nvPr>
            <p:ph type="body" idx="4294967295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Clinical trial innovation continues at rapid pace in response to multiple challenges to conducting more efficient and comprehensive trials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Adaptive Design usage continues to grow at all stages of clinical trials with upcoming ICH E20 a major milestone for adaptive design adoption</a:t>
            </a: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IE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Bayesian methods are common in early-stage trials but upcoming FDA Bayesian Guidance could be start of significant growth in Phase III usage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Initiatives to make trials more inclusive and flexible will help provide tools to better reach underserved populations and make trials more comprehensive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61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 dirty="0">
                <a:solidFill>
                  <a:schemeClr val="dk1"/>
                </a:solidFill>
              </a:rPr>
              <a:t>Ronan Fitzpatrick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 dirty="0"/>
              <a:t>Head of </a:t>
            </a:r>
            <a:r>
              <a:rPr lang="en-IE" sz="2800" dirty="0">
                <a:solidFill>
                  <a:schemeClr val="dk1"/>
                </a:solidFill>
              </a:rPr>
              <a:t>Statistic</a:t>
            </a:r>
            <a:r>
              <a:rPr lang="en-IE" sz="2800" dirty="0"/>
              <a:t>s</a:t>
            </a:r>
            <a:endParaRPr dirty="0"/>
          </a:p>
        </p:txBody>
      </p:sp>
      <p:pic>
        <p:nvPicPr>
          <p:cNvPr id="2044" name="Google Shape;2044;p2" descr="A person wearing 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4865" t="4865" r="4856" b="4856"/>
          <a:stretch/>
        </p:blipFill>
        <p:spPr>
          <a:xfrm>
            <a:off x="1657950" y="1728849"/>
            <a:ext cx="2276400" cy="227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5" name="Google Shape;2045;p2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858" y="6004175"/>
            <a:ext cx="1670365" cy="4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4" name="Google Shape;2264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name="adj" fmla="val 6622"/>
            </a:avLst>
          </a:prstGeom>
          <a:solidFill>
            <a:srgbClr val="1936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267" name="Google Shape;2267;g2b1c0db4310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9" name="Google Shape;2269;g2b1c0db4310_0_1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72AD-1BD6-6612-53C6-5D17E631BE9A}"/>
              </a:ext>
            </a:extLst>
          </p:cNvPr>
          <p:cNvSpPr txBox="1"/>
          <p:nvPr/>
        </p:nvSpPr>
        <p:spPr>
          <a:xfrm>
            <a:off x="789000" y="841789"/>
            <a:ext cx="104085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IE" sz="4000" b="1" i="0" u="sng" strike="noStrike" dirty="0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statsols.com/</a:t>
            </a:r>
            <a:r>
              <a:rPr lang="en-IE" sz="4000" b="1" i="0" u="sng" strike="noStrike" dirty="0" err="1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nquery</a:t>
            </a:r>
            <a:r>
              <a:rPr lang="en-IE" sz="4000" b="1" i="0" u="sng" strike="noStrike" dirty="0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-demo</a:t>
            </a:r>
            <a:endParaRPr lang="en-IE" b="0" dirty="0">
              <a:effectLst/>
            </a:endParaRPr>
          </a:p>
          <a:p>
            <a:br>
              <a:rPr lang="en-IE" dirty="0"/>
            </a:br>
            <a:endParaRPr lang="en-I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276a1c4e488_0_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21</a:t>
            </a:fld>
            <a:endParaRPr/>
          </a:p>
        </p:txBody>
      </p:sp>
      <p:sp>
        <p:nvSpPr>
          <p:cNvPr id="2275" name="Google Shape;2275;g276a1c4e488_0_68"/>
          <p:cNvSpPr txBox="1">
            <a:spLocks noGrp="1"/>
          </p:cNvSpPr>
          <p:nvPr>
            <p:ph type="body" idx="1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76" name="Google Shape;2276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7" name="Google Shape;2277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info@statsols.com</a:t>
            </a:r>
            <a:endParaRPr sz="3200" u="sng" dirty="0">
              <a:solidFill>
                <a:schemeClr val="accent2"/>
              </a:solidFill>
            </a:endParaRPr>
          </a:p>
        </p:txBody>
      </p:sp>
      <p:sp>
        <p:nvSpPr>
          <p:cNvPr id="2278" name="Google Shape;2278;g276a1c4e488_0_68"/>
          <p:cNvSpPr txBox="1"/>
          <p:nvPr/>
        </p:nvSpPr>
        <p:spPr>
          <a:xfrm>
            <a:off x="975975" y="4574335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9" name="Google Shape;2279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statsols.com</a:t>
            </a:r>
            <a:endParaRPr sz="3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(Introduction + </a:t>
            </a:r>
            <a:r>
              <a:rPr lang="en-IE" sz="3600" dirty="0"/>
              <a:t>Adaptive Design</a:t>
            </a:r>
            <a:r>
              <a:rPr lang="en-IE" sz="3600" cap="none" dirty="0"/>
              <a:t>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44457" y="117082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100" b="1" dirty="0"/>
              <a:t>Dotmatics Website: </a:t>
            </a:r>
            <a:r>
              <a:rPr lang="en-GB" sz="1100" b="1" dirty="0">
                <a:hlinkClick r:id="rId3"/>
              </a:rPr>
              <a:t>https://www.dotmatics.com/</a:t>
            </a:r>
            <a:r>
              <a:rPr lang="en-GB" sz="1100" b="1" dirty="0"/>
              <a:t> </a:t>
            </a:r>
          </a:p>
          <a:p>
            <a:pPr marL="0" indent="0">
              <a:spcBef>
                <a:spcPts val="600"/>
              </a:spcBef>
            </a:pPr>
            <a:r>
              <a:rPr lang="en-GB" sz="1100" b="1" dirty="0"/>
              <a:t>Dotmatics Luma: </a:t>
            </a:r>
            <a:r>
              <a:rPr lang="en-GB" sz="1100" b="1" dirty="0">
                <a:hlinkClick r:id="rId4"/>
              </a:rPr>
              <a:t>https://www.dotmatics.com/luma</a:t>
            </a:r>
            <a:r>
              <a:rPr lang="en-GB" sz="1100" b="1" dirty="0"/>
              <a:t> + </a:t>
            </a:r>
            <a:r>
              <a:rPr lang="en-GB" sz="1100" dirty="0"/>
              <a:t>Dotmatics</a:t>
            </a:r>
          </a:p>
          <a:p>
            <a:pPr marL="0" indent="0">
              <a:spcBef>
                <a:spcPts val="600"/>
              </a:spcBef>
            </a:pPr>
            <a:r>
              <a:rPr lang="en-GB" sz="1100" b="1" dirty="0"/>
              <a:t>Dotmatics AI Driven Pharma R&amp;D Whitepaper: </a:t>
            </a:r>
            <a:r>
              <a:rPr lang="en-GB" sz="1100" dirty="0">
                <a:hlinkClick r:id="rId5"/>
              </a:rPr>
              <a:t>https://www.dotmatics.com/whitepapers/ai-driven-pharma-r-and-d</a:t>
            </a:r>
            <a:endParaRPr lang="en-GB" sz="1100" b="1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Adaptive Designs for Clinical Trials of Drugs and Biologics, November 2019 Available from: </a:t>
            </a:r>
            <a:r>
              <a:rPr lang="en-IE" sz="1100" dirty="0">
                <a:hlinkClick r:id="rId6"/>
              </a:rPr>
              <a:t>https://www.fda.gov/media/78495/download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European Medicines Agency, Reflection Paper on Methodological Issues in Confirmatory Clinical Trials Planned with an Adaptive Design, October 2007 Available from: </a:t>
            </a:r>
            <a:r>
              <a:rPr lang="en-GB" sz="1100" dirty="0">
                <a:hlinkClick r:id="rId7"/>
              </a:rPr>
              <a:t>https://www.ema.europa.eu/en/documents/scientific-guideline/reflection-paper-methodological-issues-confirmatory-clinical-trials-planned-adaptive-design_en.pdf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European Patients’ Academy, New approaches to clinical trials: Adaptive designs, 2015, Available from: </a:t>
            </a:r>
            <a:r>
              <a:rPr lang="en-IE" sz="1100" dirty="0">
                <a:hlinkClick r:id="rId8"/>
              </a:rPr>
              <a:t>https://www.eupati.eu/clinical-development-and-trials/new-approaches-to-clinical-trials-adaptive-designs/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Bauer, P., </a:t>
            </a:r>
            <a:r>
              <a:rPr lang="en-GB" sz="1100" dirty="0" err="1"/>
              <a:t>Bretz</a:t>
            </a:r>
            <a:r>
              <a:rPr lang="en-GB" sz="1100" dirty="0"/>
              <a:t>, F., </a:t>
            </a:r>
            <a:r>
              <a:rPr lang="en-GB" sz="1100" dirty="0" err="1"/>
              <a:t>Dragalin</a:t>
            </a:r>
            <a:r>
              <a:rPr lang="en-GB" sz="1100" dirty="0"/>
              <a:t>, V., König, F. and </a:t>
            </a:r>
            <a:r>
              <a:rPr lang="en-GB" sz="1100" dirty="0" err="1"/>
              <a:t>Wassmer</a:t>
            </a:r>
            <a:r>
              <a:rPr lang="en-GB" sz="1100" dirty="0"/>
              <a:t>, G., 2016. Twenty‐five years of confirmatory adaptive designs: opportunities and pitfalls. Statistics in Medicine, 35(3), pp.325-347.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E" sz="1100" dirty="0"/>
              <a:t>Jennison, C., &amp; Turnbull, B. W. 1999. Group sequential methods with applications to clinical trials. CRC Press.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Wassmer</a:t>
            </a:r>
            <a:r>
              <a:rPr lang="en-GB" sz="1100" dirty="0"/>
              <a:t>, G. and </a:t>
            </a:r>
            <a:r>
              <a:rPr lang="en-GB" sz="1100" dirty="0" err="1"/>
              <a:t>Brannath</a:t>
            </a:r>
            <a:r>
              <a:rPr lang="en-GB" sz="1100" dirty="0"/>
              <a:t>, W., 2016. Group sequential and confirmatory adaptive designs in clinical trials. Springer.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A Practical Adaptive &amp; Novel Designs and Analysis toolkit (PANDA), 2023, Available from: </a:t>
            </a:r>
            <a:r>
              <a:rPr lang="en-GB" sz="1100" dirty="0">
                <a:hlinkClick r:id="rId9"/>
              </a:rPr>
              <a:t>https://panda.shef.ac.uk/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EU-PEARL (EU-Patient Centric Clinical Trial Platforms), 2023. Available at: </a:t>
            </a:r>
            <a:r>
              <a:rPr lang="en-GB" sz="1100" dirty="0">
                <a:hlinkClick r:id="rId10"/>
              </a:rPr>
              <a:t>https://eu-pearl.eu/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Training modules on adaptive clinical trial designs: ERS-ECRAID initiative, 2024. Available at: </a:t>
            </a:r>
            <a:r>
              <a:rPr lang="en-GB" sz="1100" dirty="0">
                <a:hlinkClick r:id="rId11"/>
              </a:rPr>
              <a:t>https://ecraid.eu/projects/ecraid-base/ecraid-training-modules-adaptive-clinical-trial-designs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IE" sz="1100" dirty="0" err="1"/>
              <a:t>Dimairo</a:t>
            </a:r>
            <a:r>
              <a:rPr lang="en-IE" sz="1100" dirty="0"/>
              <a:t>, M., </a:t>
            </a:r>
            <a:r>
              <a:rPr lang="en-IE" sz="1100" dirty="0" err="1"/>
              <a:t>Pallmann</a:t>
            </a:r>
            <a:r>
              <a:rPr lang="en-IE" sz="1100" dirty="0"/>
              <a:t>, P., Wason, J., Todd, S., Jaki, T., Julious, S.A., </a:t>
            </a:r>
            <a:r>
              <a:rPr lang="en-IE" sz="1100" dirty="0" err="1"/>
              <a:t>Mander</a:t>
            </a:r>
            <a:r>
              <a:rPr lang="en-IE" sz="1100" dirty="0"/>
              <a:t>, A.P., Weir, C.J., Koenig, F., Walton, M.K. and Nicholl, J.P., 2020. The Adaptive designs CONSORT Extension (ACE) statement: a checklist with explanation and elaboration guideline for reporting randomised trials that use an adaptive design. </a:t>
            </a:r>
            <a:r>
              <a:rPr lang="en-IE" sz="1100" dirty="0" err="1"/>
              <a:t>bmj</a:t>
            </a:r>
            <a:r>
              <a:rPr lang="en-IE" sz="1100" dirty="0"/>
              <a:t>, 369.</a:t>
            </a:r>
          </a:p>
          <a:p>
            <a:pPr marL="0" indent="0">
              <a:spcBef>
                <a:spcPts val="600"/>
              </a:spcBef>
            </a:pPr>
            <a:r>
              <a:rPr lang="en-IE" sz="1100" dirty="0"/>
              <a:t>MD Anderson Cancer </a:t>
            </a:r>
            <a:r>
              <a:rPr lang="en-IE" sz="1100" dirty="0" err="1"/>
              <a:t>Center</a:t>
            </a:r>
            <a:r>
              <a:rPr lang="en-IE" sz="1100" dirty="0"/>
              <a:t>, Integrated Platform for Designing Clinical Trials. Available from: </a:t>
            </a:r>
            <a:r>
              <a:rPr lang="en-IE" sz="1100" dirty="0">
                <a:hlinkClick r:id="rId12"/>
              </a:rPr>
              <a:t>https://trialdesign.org/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Bhatt, D.L. and Mehta, C., 2016. Adaptive designs for clinical trials. New England Journal of Medicine, 375(1), pp.65-74.</a:t>
            </a:r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365874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(Adaptive Design)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5" y="1180555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1100" dirty="0"/>
              <a:t>U.S. Food and Drug Administration, Project Optimus. Available from: </a:t>
            </a:r>
            <a:r>
              <a:rPr lang="en-IE" sz="1100" dirty="0">
                <a:hlinkClick r:id="rId3"/>
              </a:rPr>
              <a:t>https://www.fda.gov/about-fda/oncology-center-excellence/project-optimus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Optimizing the Dosage of Human Prescription Drugs and Biological Products for the Treatment of Oncologic Diseases Guidance for Industry, August 2024. Available from: </a:t>
            </a:r>
            <a:r>
              <a:rPr lang="en-IE" sz="1100" dirty="0">
                <a:hlinkClick r:id="rId4"/>
              </a:rPr>
              <a:t>https://www.fda.gov/media/164555/download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Expansion Cohorts: Use in First-In-Human Clinical Trials to Expedite Development of Oncology Drugs and Biologics Guidance for Industry, March 2022. Available from: </a:t>
            </a:r>
            <a:r>
              <a:rPr lang="en-IE" sz="1100" dirty="0">
                <a:hlinkClick r:id="rId5"/>
              </a:rPr>
              <a:t>https://www.fda.gov/media/115172/download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Simon, R., 1989. Optimal two-stage designs for phase II clinical trials. Controlled Clinical Trials, 10(1), 1–10.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IE" sz="1100" dirty="0" err="1"/>
              <a:t>Bretz</a:t>
            </a:r>
            <a:r>
              <a:rPr lang="en-IE" sz="1100" dirty="0"/>
              <a:t>, F., Pinheiro, J. C., &amp; Branson, M., 2005. Combining Multiple Comparisons and </a:t>
            </a:r>
            <a:r>
              <a:rPr lang="en-IE" sz="1100" dirty="0" err="1"/>
              <a:t>Modeling</a:t>
            </a:r>
            <a:r>
              <a:rPr lang="en-IE" sz="1100" dirty="0"/>
              <a:t> Techniques in Dose-Response Studies. Biometrics, 61(3), 738–748.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Thall</a:t>
            </a:r>
            <a:r>
              <a:rPr lang="en-GB" sz="1100" dirty="0"/>
              <a:t>, P.F., 2008. A review of phase 2–3 clinical trial designs. Lifetime data analysis, 14, pp.37-53.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E" sz="1100" dirty="0"/>
              <a:t>Mehta, C.R. and Pocock, S.J., 2011. Adaptive increase in sample size when interim results are promising: a practical guide with examples. Statistics in medicine, 30(28), pp.3267-3284.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E" sz="1100" dirty="0" err="1"/>
              <a:t>Friede</a:t>
            </a:r>
            <a:r>
              <a:rPr lang="en-IE" sz="1100" dirty="0"/>
              <a:t>, T., &amp; </a:t>
            </a:r>
            <a:r>
              <a:rPr lang="en-IE" sz="1100" dirty="0" err="1"/>
              <a:t>Kieser</a:t>
            </a:r>
            <a:r>
              <a:rPr lang="en-IE" sz="1100" dirty="0"/>
              <a:t>, M. 2006. Sample size recalculation in internal pilot study designs: a review. Biometrical Journal: Journal of Mathematical Methods in Biosciences, 48(4), 537-555.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The International Council for Harmonisation of Technical Requirements for Pharmaceuticals for Human Use: E20: Adaptive Clinical Trials Concept Paper, November 2019. Available from: </a:t>
            </a:r>
            <a:r>
              <a:rPr lang="en-IE" sz="1100" dirty="0">
                <a:hlinkClick r:id="rId6"/>
              </a:rPr>
              <a:t>https://database.ich.org/sites/default/files/E20_FinalConceptPaper_2019_1107_0.pdf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The International Council for Harmonisation of Technical Requirements for Pharmaceuticals for Human Use: E20: Adaptive Clinical Trials Work Plan, August 2024. Available from: </a:t>
            </a:r>
            <a:r>
              <a:rPr lang="en-IE" sz="1100" dirty="0">
                <a:hlinkClick r:id="rId7"/>
              </a:rPr>
              <a:t>https://database.ich.org/sites/default/files/ICH_E20_EWG_WorkPlan_2024_0819.pdf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IE" sz="1100" dirty="0"/>
              <a:t>PSI Future Events (ICH E20 Event scheduled for Q2 2025): </a:t>
            </a:r>
            <a:r>
              <a:rPr lang="en-IE" sz="1100" dirty="0">
                <a:hlinkClick r:id="rId8"/>
              </a:rPr>
              <a:t>https://psiweb.org/events/future-events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FDA Complex Innovative Design Meeting Program Website: </a:t>
            </a:r>
            <a:r>
              <a:rPr lang="en-GB" sz="1100" dirty="0">
                <a:hlinkClick r:id="rId9"/>
              </a:rPr>
              <a:t>https://www.fda.gov/drugs/development-resources/complex-innovative-trial-design-meeting-program</a:t>
            </a:r>
            <a:r>
              <a:rPr lang="en-GB" sz="1100" dirty="0"/>
              <a:t> (</a:t>
            </a:r>
            <a:r>
              <a:rPr lang="en-GB" sz="1100" i="1" dirty="0"/>
              <a:t>Includes case study links)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Interacting with the FDA on Complex Innovative Trial Designs for Drugs and Biological Products (Final Guidance), December 2020. Available from: </a:t>
            </a:r>
            <a:r>
              <a:rPr lang="en-IE" sz="1100" dirty="0">
                <a:hlinkClick r:id="rId10"/>
              </a:rPr>
              <a:t>https://www.fda.gov/media/130897/download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Advancing the Use of Complex Innovative Designs in Clinical Trials: From Pilot to Practice, March 2024. Available from: </a:t>
            </a:r>
            <a:r>
              <a:rPr lang="en-IE" sz="1100" dirty="0">
                <a:hlinkClick r:id="rId11"/>
              </a:rPr>
              <a:t>https://www.fda.gov/news-events/advancing-use-complex-innovative-designs-clinical-trials-pilot-practice-03052024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IE" sz="11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42331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(Platform Trials + Bayesian Trials)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4" y="118055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GB" sz="1100" dirty="0"/>
              <a:t>European Medicines Agency, Concept paper on platform trials, October 2022 Available from: </a:t>
            </a:r>
            <a:r>
              <a:rPr lang="en-GB" sz="1100" dirty="0">
                <a:hlinkClick r:id="rId3"/>
              </a:rPr>
              <a:t>https://www.ema.europa.eu/en/documents/scientific-guideline/concept-paper-platform-trials_en.pdf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Master Protocols: Efficient Clinical Trial Design Strategies To Expedite Development of Oncology Drugs and Biologics (Final Guidance), March 2022 Available from: </a:t>
            </a:r>
            <a:r>
              <a:rPr lang="en-IE" sz="1100" dirty="0">
                <a:hlinkClick r:id="rId4"/>
              </a:rPr>
              <a:t>https://www.fda.gov/media/120721/download</a:t>
            </a:r>
            <a:r>
              <a:rPr lang="en-IE" sz="1100" dirty="0"/>
              <a:t> 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Berry S., 2020. Potential Statistical Issues Between Designers and Regulators in Confirmatory Basket, Umbrella, and Platform Trials, Clinical Pharmacology &amp; Therapeutics, 108 (3), 444-446.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PROTAS Organization Website: </a:t>
            </a:r>
            <a:r>
              <a:rPr lang="en-GB" sz="1100" dirty="0">
                <a:hlinkClick r:id="rId5"/>
              </a:rPr>
              <a:t>https://protas.co.uk/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European Medicines Agency, Complex clinical trials – Questions and answers. May 2022. Available from: </a:t>
            </a:r>
            <a:r>
              <a:rPr lang="en-GB" sz="1100" dirty="0">
                <a:hlinkClick r:id="rId6"/>
              </a:rPr>
              <a:t>https://health.ec.europa.eu/system/files/2022-06/medicinal_qa_complex_clinical-trials_en.pdf 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Clinical Trials Facilitation and Coordination Group, 2019. Recommendation Paper on the Initiation and Conduct of Complex Clinical Trials, Available at: </a:t>
            </a:r>
            <a:r>
              <a:rPr lang="en-GB" sz="1100" dirty="0">
                <a:hlinkClick r:id="rId7"/>
              </a:rPr>
              <a:t>https://www.hma.eu/fileadmin/dateien/Human_Medicines/01-About_HMA/Working_Groups/CTFG/2019_02_CTFG_Recommendation_paper_on_Complex_Clinical_Trials.pdf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IE" sz="1100" dirty="0" err="1"/>
              <a:t>Visco</a:t>
            </a:r>
            <a:r>
              <a:rPr lang="en-IE" sz="1100" dirty="0"/>
              <a:t>, A. G., et al (2012). Anticholinergic therapy vs. </a:t>
            </a:r>
            <a:r>
              <a:rPr lang="en-IE" sz="1100" dirty="0" err="1"/>
              <a:t>onabotulinumtoxina</a:t>
            </a:r>
            <a:r>
              <a:rPr lang="en-IE" sz="1100" dirty="0"/>
              <a:t> for urgency urinary incontinence. New England Journal of Medicine, 367(19), 1803-1813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Ionan</a:t>
            </a:r>
            <a:r>
              <a:rPr lang="en-GB" sz="1100" dirty="0"/>
              <a:t>, A.C., Clark, J., Travis, J., </a:t>
            </a:r>
            <a:r>
              <a:rPr lang="en-GB" sz="1100" dirty="0" err="1"/>
              <a:t>Amatya</a:t>
            </a:r>
            <a:r>
              <a:rPr lang="en-GB" sz="1100" dirty="0"/>
              <a:t>, A., Scott, J., Smith, J.P., Chattopadhyay, S., Salerno, M.J. and </a:t>
            </a:r>
            <a:r>
              <a:rPr lang="en-GB" sz="1100" dirty="0" err="1"/>
              <a:t>Rothmann</a:t>
            </a:r>
            <a:r>
              <a:rPr lang="en-GB" sz="1100" dirty="0"/>
              <a:t>, M., 2023. Bayesian methods in human drug and biological products development in CDER and CBER. Therapeutic Innovation &amp; Regulatory Science, 57(3), pp.436-444.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McElreath</a:t>
            </a:r>
            <a:r>
              <a:rPr lang="en-GB" sz="1100" dirty="0"/>
              <a:t>, R., 2020. Statistical Rethinking: A Bayesian Course with Examples in R and STAN. New York: Chapman; Hall/CRC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Berry, D.A., 2006. Bayesian clinical trials. Nature reviews Drug discovery, 5(1), pp.27-36.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Berry, S.M., Carlin, B.P., Lee, J.J. and Muller, P., 2010. Bayesian adaptive methods for clinical trials. CRC press.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Lee, J.J. and Yin, G., 2021. Principles and reporting of Bayesian trials. Journal of Thoracic Oncology, 16(1), pp.30-36.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Muehlemann, N., Zhou, T., Mukherjee, R., Hossain, M.I., </a:t>
            </a:r>
            <a:r>
              <a:rPr lang="en-GB" sz="1100" dirty="0" err="1"/>
              <a:t>Roychoudhury</a:t>
            </a:r>
            <a:r>
              <a:rPr lang="en-GB" sz="1100" dirty="0"/>
              <a:t>, S. and </a:t>
            </a:r>
            <a:r>
              <a:rPr lang="en-GB" sz="1100" dirty="0" err="1"/>
              <a:t>Russek</a:t>
            </a:r>
            <a:r>
              <a:rPr lang="en-GB" sz="1100" dirty="0"/>
              <a:t>-Cohen, E., 2023. A tutorial on modern Bayesian methods in clinical trials. Therapeutic Innovation &amp; Regulatory Science, 57(3), pp.402-416.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Guidance for the Use of Bayesian Statistics in Medical Device Clinical Trials, February 2010 Available from: </a:t>
            </a:r>
            <a:r>
              <a:rPr lang="en-IE" sz="1100" dirty="0">
                <a:hlinkClick r:id="rId8"/>
              </a:rPr>
              <a:t>https://www.fda.gov/media/71512/download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8823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(Early Stage Bayesian Trials)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4" y="1161098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100" dirty="0"/>
              <a:t>Kurzrock, R., Lin, C.C., Wu, T.C., Hobbs, B.P., </a:t>
            </a:r>
            <a:r>
              <a:rPr lang="en-GB" sz="1100" dirty="0" err="1"/>
              <a:t>Pestana</a:t>
            </a:r>
            <a:r>
              <a:rPr lang="en-GB" sz="1100" dirty="0"/>
              <a:t>, R.C. and Hong, D.S., 2021. Moving beyond 3+ 3: the future of clinical trial design. American Society of Clinical Oncology Educational Book, 41, pp.e133-e144.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Zhou, H., Yuan, Y., &amp; </a:t>
            </a:r>
            <a:r>
              <a:rPr lang="en-GB" sz="1100" dirty="0" err="1"/>
              <a:t>Nie</a:t>
            </a:r>
            <a:r>
              <a:rPr lang="en-GB" sz="1100" dirty="0"/>
              <a:t>, L., 2018. Accuracy, safety, and reliability of novel phase I trial designs. Clinical Cancer Research, 24(18), 4357-4364.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Liu, M., Wang, S.J. and Ji, Y., 2020. The i3+ 3 design for phase I clinical trials. Journal of biopharmaceutical statistics, 30(2), pp.294-304.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Lin, X. and Ji, Y., 2020. The Joint i3+ 3 (Ji3+ 3) design for phase I/II adoptive cell therapy clinical trials. Journal of Biopharmaceutical Statistics, 30(6), pp.993-1005.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Cheung, Y. K., 2011. Dose Finding by the continual reassessment method. CRC Press.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Yan, F., </a:t>
            </a:r>
            <a:r>
              <a:rPr lang="en-GB" sz="1100" dirty="0" err="1"/>
              <a:t>Mandrekar</a:t>
            </a:r>
            <a:r>
              <a:rPr lang="en-GB" sz="1100" dirty="0"/>
              <a:t>, S.J. and Yuan, Y., 2017. Keyboard: a novel Bayesian toxicity probability interval design for phase I clinical trials. Clinical Cancer Research, 23(15), pp.3994-4003.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Zhou, Y., Lin, R., Kuo, Y. W., Lee, J. J., &amp; Yuan, Y., 2021. BOIN Suite: A Software Platform to Design and Implement Novel Early-Phase Clinical Trials. JCO Clinical Cancer Informatics, 5, 91-101.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Zhou, Y., Li, R., Yan, F., Lee, J.J. and Yuan, Y., 2021. A comparative study of Bayesian optimal interval (BOIN) design with interval 3+ 3 (i3+ 3) design for phase I oncology dose-finding trials. Statistics in biopharmaceutical research, 13(2), pp.147-155.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Yuan, Y., Lee, J.J. and </a:t>
            </a:r>
            <a:r>
              <a:rPr lang="en-GB" sz="1100" dirty="0" err="1"/>
              <a:t>Hilsenbeck</a:t>
            </a:r>
            <a:r>
              <a:rPr lang="en-GB" sz="1100" dirty="0"/>
              <a:t>, S.G., 2019. Model-assisted designs for early-phase clinical trials: simplicity meets superiority. JCO Precision Oncology, 3, pp.1-12.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Thall</a:t>
            </a:r>
            <a:r>
              <a:rPr lang="en-GB" sz="1100" dirty="0"/>
              <a:t>, P.F. and Simon, R., 1994. Practical Bayesian guidelines for phase IIB clinical trials. Biometrics, pp.337-349.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Zhou, H., Lee, J. and Yuan, Y., 2017. BOP2: Bayesian Optimal Design for Phase II Clinical Trials with Simple and Complex Endpoints. Statistics in Medicine, 36, 3302-3314.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Woodcock J., </a:t>
            </a:r>
            <a:r>
              <a:rPr lang="en-GB" sz="1100" dirty="0" err="1"/>
              <a:t>LaVange</a:t>
            </a:r>
            <a:r>
              <a:rPr lang="en-GB" sz="1100" dirty="0"/>
              <a:t> LM., 2017. Master Protocols to Study Multiple Therapies, Multiple Diseases, or Both, N Engl J Med, 377:62-70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Zhou, T. and Ji, Y., 2024. Bayesian Methods for Information Borrowing in Basket Trials: An Overview. Cancers, 16(2), p.251.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Ouma</a:t>
            </a:r>
            <a:r>
              <a:rPr lang="en-GB" sz="1100" dirty="0"/>
              <a:t>, L.O., Wason, J.M., Zheng, H., Wilson, N. and Grayling, M., 2022. Design and analysis of umbrella trials: Where do we stand?. Frontiers in Medicine, 9, p.1037439.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Freidlin</a:t>
            </a:r>
            <a:r>
              <a:rPr lang="en-GB" sz="1100" dirty="0"/>
              <a:t>, B. and Korn, E.L., 2013. Borrowing information across subgroups in phase II trials: is it useful?. Clinical Cancer Research, 19(6), pp.1326-1334.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Beall, J., </a:t>
            </a:r>
            <a:r>
              <a:rPr lang="en-GB" sz="1100" dirty="0" err="1"/>
              <a:t>Cassarly</a:t>
            </a:r>
            <a:r>
              <a:rPr lang="en-GB" sz="1100" dirty="0"/>
              <a:t>, C. and Martin, R., 2022. Interpreting a Bayesian phase II futility clinical trial. Trials, 23(1), p.953.</a:t>
            </a:r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01528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(Confirmatory Bayesian Trials)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5" y="1161099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IE" sz="1100" dirty="0"/>
              <a:t>Ruberg, S.J., Harrell Jr, F.E., </a:t>
            </a:r>
            <a:r>
              <a:rPr lang="en-IE" sz="1100" dirty="0" err="1"/>
              <a:t>Gamalo-Siebers</a:t>
            </a:r>
            <a:r>
              <a:rPr lang="en-IE" sz="1100" dirty="0"/>
              <a:t>, M., </a:t>
            </a:r>
            <a:r>
              <a:rPr lang="en-IE" sz="1100" dirty="0" err="1"/>
              <a:t>LaVange</a:t>
            </a:r>
            <a:r>
              <a:rPr lang="en-IE" sz="1100" dirty="0"/>
              <a:t>, L., Jack Lee, J., Price, K. and Peck, C., 2019. Inference and decision making for 21st-century drug development and approval. The American Statistician, 73(sup1), pp.319-327.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Medical Outreach </a:t>
            </a:r>
            <a:r>
              <a:rPr lang="en-GB" sz="1100" dirty="0" err="1"/>
              <a:t>Subteam</a:t>
            </a:r>
            <a:r>
              <a:rPr lang="en-GB" sz="1100" dirty="0"/>
              <a:t> of the Drug Information Association Bayesian Scientific Working Group, Clark, J., </a:t>
            </a:r>
            <a:r>
              <a:rPr lang="en-GB" sz="1100" dirty="0" err="1"/>
              <a:t>Muhlemann</a:t>
            </a:r>
            <a:r>
              <a:rPr lang="en-GB" sz="1100" dirty="0"/>
              <a:t>, N., </a:t>
            </a:r>
            <a:r>
              <a:rPr lang="en-GB" sz="1100" dirty="0" err="1"/>
              <a:t>Natanegara</a:t>
            </a:r>
            <a:r>
              <a:rPr lang="en-GB" sz="1100" dirty="0"/>
              <a:t>, F., Hartley, A., </a:t>
            </a:r>
            <a:r>
              <a:rPr lang="en-GB" sz="1100" dirty="0" err="1"/>
              <a:t>Wenkert</a:t>
            </a:r>
            <a:r>
              <a:rPr lang="en-GB" sz="1100" dirty="0"/>
              <a:t>, D., Wang, F., Harrell, F.E. and Bray, R., 2022. Why are not there more Bayesian clinical trials? Perceived barriers and educational preferences among medical researchers involved in drug development. Therapeutic Innovation &amp; Regulatory Science, pp.1-9.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Medical Outreach Team of the Drug Information Association Bayesian Scientific Working Group, Bray, R., Hartley, A., </a:t>
            </a:r>
            <a:r>
              <a:rPr lang="en-GB" sz="1100" dirty="0" err="1"/>
              <a:t>Wenkert</a:t>
            </a:r>
            <a:r>
              <a:rPr lang="en-GB" sz="1100" dirty="0"/>
              <a:t>, D., Muehlemann, N., </a:t>
            </a:r>
            <a:r>
              <a:rPr lang="en-GB" sz="1100" dirty="0" err="1"/>
              <a:t>Natanegara</a:t>
            </a:r>
            <a:r>
              <a:rPr lang="en-GB" sz="1100" dirty="0"/>
              <a:t>, F., Harrell Jr, F.E., Wang, F. and Clark, J., 2023. Why are there not more Bayesian clinical trials? Ability to interpret Bayesian and conventional statistics among medical researchers. Therapeutic Innovation &amp; Regulatory Science, 57(3), pp.426-435.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Ruberg, S.J., Beckers, F., Hemmings, R., Honig, P., Irony, T., </a:t>
            </a:r>
            <a:r>
              <a:rPr lang="en-GB" sz="1100" dirty="0" err="1"/>
              <a:t>LaVange</a:t>
            </a:r>
            <a:r>
              <a:rPr lang="en-GB" sz="1100" dirty="0"/>
              <a:t>, L., Lieberman, G., Mayne, J. and </a:t>
            </a:r>
            <a:r>
              <a:rPr lang="en-GB" sz="1100" dirty="0" err="1"/>
              <a:t>Moscicki</a:t>
            </a:r>
            <a:r>
              <a:rPr lang="en-GB" sz="1100" dirty="0"/>
              <a:t>, R., 2023. Application of Bayesian approaches in drug development: starting a virtuous cycle. Nature Reviews Drug Discovery, 22(3), pp.235-250.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Lee, S.Y., 2024. Using Bayesian statistics in confirmatory clinical trials in the regulatory setting: a tutorial review. BMC Medical Research Methodology, 24(1), p.110.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 err="1"/>
              <a:t>Garczarek</a:t>
            </a:r>
            <a:r>
              <a:rPr lang="en-GB" sz="1100" dirty="0"/>
              <a:t>, U., Muehlemann, N., Richard, F., </a:t>
            </a:r>
            <a:r>
              <a:rPr lang="en-GB" sz="1100" dirty="0" err="1"/>
              <a:t>Yajnik</a:t>
            </a:r>
            <a:r>
              <a:rPr lang="en-GB" sz="1100" dirty="0"/>
              <a:t>, P. and </a:t>
            </a:r>
            <a:r>
              <a:rPr lang="en-GB" sz="1100" dirty="0" err="1"/>
              <a:t>Russek</a:t>
            </a:r>
            <a:r>
              <a:rPr lang="en-GB" sz="1100" dirty="0"/>
              <a:t>-Cohen, E., 2023. Bayesian strategies in rare diseases. Therapeutic Innovation &amp; Regulatory Science, 57(3), pp.445-452.</a:t>
            </a:r>
          </a:p>
          <a:p>
            <a:pPr marL="0" indent="0">
              <a:spcBef>
                <a:spcPts val="600"/>
              </a:spcBef>
            </a:pPr>
            <a:r>
              <a:rPr lang="en-GB" sz="1100" dirty="0"/>
              <a:t>Senn, S., 2022. The design and analysis of vaccine trials for COVID‐19 for the purpose of estimating efficacy. Pharmaceutical Statistics, 21(4), pp.790-807.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CID Case Study: External Control in Diffuse B-Cell Lymphoma, Available from: </a:t>
            </a:r>
            <a:r>
              <a:rPr lang="en-IE" sz="1100" dirty="0">
                <a:hlinkClick r:id="rId3"/>
              </a:rPr>
              <a:t>https://www.fda.gov/media/155405/download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CID Case Study: A Study in </a:t>
            </a:r>
            <a:r>
              <a:rPr lang="en-GB" sz="1100" dirty="0" err="1"/>
              <a:t>Pediatric</a:t>
            </a:r>
            <a:r>
              <a:rPr lang="en-GB" sz="1100" dirty="0"/>
              <a:t> Patients with Multiple Sclerosis, Available from: </a:t>
            </a:r>
            <a:r>
              <a:rPr lang="en-IE" sz="1100" dirty="0">
                <a:hlinkClick r:id="rId4"/>
              </a:rPr>
              <a:t>https://www.fda.gov/media/172313/download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CID Case Study: A Study in Patients with Epilepsy with Myoclonic-Atonic Seizures, Available from: </a:t>
            </a:r>
            <a:r>
              <a:rPr lang="en-IE" sz="1100" dirty="0">
                <a:hlinkClick r:id="rId5"/>
              </a:rPr>
              <a:t>https://www.fda.gov/media/172312/download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IE" sz="1100" dirty="0"/>
              <a:t>You, R., Weber, S., </a:t>
            </a:r>
            <a:r>
              <a:rPr lang="en-IE" sz="1100" dirty="0" err="1"/>
              <a:t>Bieth</a:t>
            </a:r>
            <a:r>
              <a:rPr lang="en-IE" sz="1100" dirty="0"/>
              <a:t>, B. and </a:t>
            </a:r>
            <a:r>
              <a:rPr lang="en-IE" sz="1100" dirty="0" err="1"/>
              <a:t>Vandemeulebroecke</a:t>
            </a:r>
            <a:r>
              <a:rPr lang="en-IE" sz="1100" dirty="0"/>
              <a:t>, M., 2022. Innovative </a:t>
            </a:r>
            <a:r>
              <a:rPr lang="en-IE" sz="1100" dirty="0" err="1"/>
              <a:t>pediatric</a:t>
            </a:r>
            <a:r>
              <a:rPr lang="en-IE" sz="1100" dirty="0"/>
              <a:t> development for </a:t>
            </a:r>
            <a:r>
              <a:rPr lang="en-IE" sz="1100" dirty="0" err="1"/>
              <a:t>secukinumab</a:t>
            </a:r>
            <a:r>
              <a:rPr lang="en-IE" sz="1100" dirty="0"/>
              <a:t> in psoriasis: faster patient access, reduction of patients on control. Clinical Pharmacology &amp; Therapeutics, 111(3), pp.697-704.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PDUFA VII Commitment Letter, August 2021. Available from: </a:t>
            </a:r>
            <a:r>
              <a:rPr lang="en-IE" sz="1100" dirty="0">
                <a:hlinkClick r:id="rId6"/>
              </a:rPr>
              <a:t>https://www.fda.gov/media/151712/download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Zhou, T., &amp; Ji, Y., 2023. On Bayesian Sequential Clinical Trial Designs. The New England Journal of Statistics in Data Science, 2(1), 136-151. </a:t>
            </a:r>
          </a:p>
          <a:p>
            <a:pPr marL="0" indent="0">
              <a:spcBef>
                <a:spcPts val="600"/>
              </a:spcBef>
            </a:pP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1988575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(Extending Trial Coverage)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4" y="118055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IE" sz="1100" dirty="0"/>
              <a:t>Chen, R., Liu, S., Han, J., Zhou, S., Liu, Y., Chen, X. and Zhang, S., 2023. Trends in rare disease drug development. Nature reviews. Drug Discovery.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Rare Diseases Innovation Hub, 2024. Available from: </a:t>
            </a:r>
            <a:r>
              <a:rPr lang="en-IE" sz="1100" dirty="0">
                <a:hlinkClick r:id="rId3"/>
              </a:rPr>
              <a:t>https://www.fda.gov/industry/medical-products-rare-diseases-and-conditions/fda-rare-disease-innovation-hub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Accelerating Rare disease Cures (ARC) Program, 2022. Available from: </a:t>
            </a:r>
            <a:r>
              <a:rPr lang="en-IE" sz="1100" dirty="0">
                <a:hlinkClick r:id="rId4"/>
              </a:rPr>
              <a:t>https://www.fda.gov/about-fda/center-drug-evaluation-and-research-cder/accelerating-rare-disease-cures-arc-program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Rare Disease Endpoint Advancement Pilot Program, 2022. Available from: </a:t>
            </a:r>
            <a:r>
              <a:rPr lang="en-IE" sz="1100" dirty="0">
                <a:hlinkClick r:id="rId5"/>
              </a:rPr>
              <a:t>https://www.fda.gov/drugs/development-resources/rare-disease-endpoint-advancement-pilot-program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Rare Diseases: Considerations for the Development of Drugs and Biological Products, December 2023. Available from: </a:t>
            </a:r>
            <a:r>
              <a:rPr lang="en-IE" sz="1100" dirty="0">
                <a:hlinkClick r:id="rId6"/>
              </a:rPr>
              <a:t>https://www.fda.gov/media/119757/download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Agency IQ, Seeking to accelerate </a:t>
            </a:r>
            <a:r>
              <a:rPr lang="en-GB" sz="1100" dirty="0" err="1"/>
              <a:t>pediatric</a:t>
            </a:r>
            <a:r>
              <a:rPr lang="en-GB" sz="1100" dirty="0"/>
              <a:t> drug development, FDA offers guidance on requirements of two pivotal laws, May 2023. Available from: </a:t>
            </a:r>
            <a:r>
              <a:rPr lang="en-GB" sz="1100" dirty="0">
                <a:hlinkClick r:id="rId7"/>
              </a:rPr>
              <a:t>https://www.agencyiq.com/blog/seeking-to-accelerate-pediatric-drug-development-fda-offers-guidance-on-requirements-of-two-pivotal-laws/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Emerging Technology Program, July 2023 Available from: </a:t>
            </a:r>
            <a:r>
              <a:rPr lang="en-IE" sz="1100" dirty="0">
                <a:hlinkClick r:id="rId8"/>
              </a:rPr>
              <a:t>https://www.fda.gov/about-fda/center-drug-evaluation-and-research-cder/emerging-technology-program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Conducting Clinical Trials With Decentralized Elements, September 2024. Available from: </a:t>
            </a:r>
            <a:r>
              <a:rPr lang="en-IE" sz="1100" dirty="0">
                <a:hlinkClick r:id="rId9"/>
              </a:rPr>
              <a:t>https://www.fda.gov/media/167696/download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Digital Health Technologies (DHTs) for Drug Development, May 2023. Available from: </a:t>
            </a:r>
            <a:r>
              <a:rPr lang="en-GB" sz="1100" dirty="0">
                <a:hlinkClick r:id="rId10"/>
              </a:rPr>
              <a:t>https://www.fda.gov/science-research/science-and-research-special-topics/digital-health-technologies-dhts-drug-development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Integrating Randomized Controlled Trials for Drug and Biological Products Into Routine Clinical Practice, September 2024. Available from: </a:t>
            </a:r>
            <a:r>
              <a:rPr lang="en-IE" sz="1100" dirty="0">
                <a:hlinkClick r:id="rId9"/>
              </a:rPr>
              <a:t>https://www.fda.gov/media/167696/download</a:t>
            </a: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European Commission, RECOMMENDATION PAPER ON DECENTRALISED ELEMENTS IN CLINICAL TRIALS, December 2022. Available from: </a:t>
            </a:r>
            <a:r>
              <a:rPr lang="en-GB" sz="1100" dirty="0">
                <a:hlinkClick r:id="rId11"/>
              </a:rPr>
              <a:t>https://health.ec.europa.eu/system/files/2023-03/mp_decentralised-elements_clinical-trials_rec_en.pdf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Rogers, A., De Paoli, G., </a:t>
            </a:r>
            <a:r>
              <a:rPr lang="en-GB" sz="1100" dirty="0" err="1"/>
              <a:t>Subbarayan</a:t>
            </a:r>
            <a:r>
              <a:rPr lang="en-GB" sz="1100" dirty="0"/>
              <a:t>, S., Copland, R., Harwood, K., Coyle, J., Mitchell, L., MacDonald, T.M., Mackenzie, I.S. and Trials@ Home Consortium, 2022. A systematic review of methods used to conduct decentralised clinical trials. British Journal of Clinical Pharmacology, 88(6), pp.2843-2862.</a:t>
            </a:r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3764050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2b1c0db4310_0_48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 dirty="0"/>
              <a:t>References (Extending Trial Coverage)</a:t>
            </a:r>
            <a:endParaRPr sz="3600" dirty="0"/>
          </a:p>
        </p:txBody>
      </p:sp>
      <p:sp>
        <p:nvSpPr>
          <p:cNvPr id="2291" name="Google Shape;2291;g2b1c0db4310_0_480"/>
          <p:cNvSpPr txBox="1">
            <a:spLocks noGrp="1"/>
          </p:cNvSpPr>
          <p:nvPr>
            <p:ph type="body" idx="1"/>
          </p:nvPr>
        </p:nvSpPr>
        <p:spPr>
          <a:xfrm>
            <a:off x="615274" y="1190281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100" dirty="0"/>
              <a:t>US Food and Drug Administration, Advancing Real-World Evidence Program, October 2022. Available from: </a:t>
            </a:r>
            <a:r>
              <a:rPr lang="en-GB" sz="1100" dirty="0">
                <a:hlinkClick r:id="rId3"/>
              </a:rPr>
              <a:t>https://www.fda.gov/drugs/development-resources/advancing-real-world-evidence-program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The International Council for Harmonisation of Technical Requirements for Pharmaceuticals for Human Use: GUIDELINE FOR GOOD CLINICAL PRACTICE E6(R3) Annex 2 (Draft Version), November 2024. Available from: </a:t>
            </a:r>
            <a:r>
              <a:rPr lang="en-IE" sz="1100" dirty="0">
                <a:hlinkClick r:id="rId4"/>
              </a:rPr>
              <a:t>https://database.ich.org/sites/default/files/ICH_E6%28R3%29_Annex%202_Step2_DraftGuideline_2024_1024_0.pdf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World Health Organization, Guidance for best practices for clinical trials, September 2024. Available from: </a:t>
            </a:r>
            <a:r>
              <a:rPr lang="en-IE" sz="1100" dirty="0">
                <a:hlinkClick r:id="rId5"/>
              </a:rPr>
              <a:t>https://www.who.int/publications/i/item/9789240097711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Diversity Action Plans to Improve </a:t>
            </a:r>
            <a:r>
              <a:rPr lang="en-GB" sz="1100" dirty="0" err="1"/>
              <a:t>Enrollment</a:t>
            </a:r>
            <a:r>
              <a:rPr lang="en-GB" sz="1100" dirty="0"/>
              <a:t> of Participants from Underrepresented Populations in Clinical Studies (Draft Guidance), June 2024. Available from: </a:t>
            </a:r>
            <a:r>
              <a:rPr lang="en-IE" sz="1100" dirty="0">
                <a:hlinkClick r:id="rId6"/>
              </a:rPr>
              <a:t>https://www.fda.gov/media/179593/download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The International Council for Harmonisation of Technical Requirements for Pharmaceuticals for Human Use, E17: GENERAL PRINCIPLES FOR PLANNING AND DESIGN OF MULTI-REGIONAL CLINICAL TRIALS, November 2017. Available from: </a:t>
            </a:r>
            <a:r>
              <a:rPr lang="en-IE" sz="1100" dirty="0">
                <a:hlinkClick r:id="rId7"/>
              </a:rPr>
              <a:t>https://database.ich.org/sites/default/files/E17EWG_Step4_2017_1116.pdf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Ministry of Health, Labour and Welfare, Basic principles on global clinical trials, 2007. Available from: </a:t>
            </a:r>
            <a:r>
              <a:rPr lang="en-GB" sz="1100" dirty="0">
                <a:hlinkClick r:id="rId8"/>
              </a:rPr>
              <a:t>https://www.pmda.go.jp/files/000153265.pdf 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Considerations for Generating Clinical Evidence from Oncology Multiregional Clinical Development Programs, September 2024. Available from: </a:t>
            </a:r>
            <a:r>
              <a:rPr lang="en-IE" sz="1100" dirty="0">
                <a:hlinkClick r:id="rId9"/>
              </a:rPr>
              <a:t>https://www.fda.gov/media/181824/download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Artificial Intelligence and Machine Learning (AI/ML) for Drug Development, May 2023. Available from: </a:t>
            </a:r>
            <a:r>
              <a:rPr lang="en-GB" sz="1100" dirty="0">
                <a:hlinkClick r:id="rId10"/>
              </a:rPr>
              <a:t>https://www.fda.gov/science-research/science-and-research-special-topics/artificial-intelligence-and-machine-learning-aiml-drug-development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U.S. Food and Drug Administration, Using Artificial Intelligence and Machine Learning in the Development of Drug and Biological Products (Discussion Paper), May 2023. Available from: </a:t>
            </a:r>
            <a:r>
              <a:rPr lang="en-GB" sz="1100" dirty="0">
                <a:hlinkClick r:id="rId11"/>
              </a:rPr>
              <a:t>https://www.fda.gov/media/167973/download</a:t>
            </a: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1100" dirty="0"/>
              <a:t>European Medicines Agency, Reflection paper on the use of artificial intelligence in the lifecycle of medicines, July 2023. Available from: </a:t>
            </a:r>
            <a:r>
              <a:rPr lang="en-GB" sz="1100" dirty="0">
                <a:hlinkClick r:id="rId12"/>
              </a:rPr>
              <a:t>https://www.ema.europa.eu/en/documents/scientific-guideline/draft-reflection-paper-use-artificial-intelligence-ai-medicinal-product-lifecycle_en.pdf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r>
              <a:rPr lang="en-GB" sz="1100" dirty="0"/>
              <a:t>U.S. Food and Drug Administration, CDER Guidance Agenda New &amp; Revised Draft Guidance Documents (July 2024). Available from: </a:t>
            </a:r>
            <a:r>
              <a:rPr lang="en-IE" sz="1100" dirty="0">
                <a:hlinkClick r:id="rId13"/>
              </a:rPr>
              <a:t>https://www.fda.gov/media/134778/download </a:t>
            </a:r>
            <a:endParaRPr lang="en-IE" sz="1100" dirty="0"/>
          </a:p>
          <a:p>
            <a:pPr marL="0" indent="0">
              <a:spcBef>
                <a:spcPts val="600"/>
              </a:spcBef>
            </a:pPr>
            <a:r>
              <a:rPr lang="en-IE" sz="1100" dirty="0"/>
              <a:t>European Medicines Agency, </a:t>
            </a:r>
            <a:r>
              <a:rPr lang="en-GB" sz="1100" dirty="0"/>
              <a:t>Accelerating Clinical Trials in the EU (ACT EU), 2022. Available at: </a:t>
            </a:r>
            <a:r>
              <a:rPr lang="en-GB" sz="1100" dirty="0">
                <a:hlinkClick r:id="rId14"/>
              </a:rPr>
              <a:t>https://www.ema.europa.eu/en/documents/regulatory-procedural-guideline/accelerating-clinical-trials-eu-act-eu-delivering-eu-clinical-trials-transformation-initiative_en.pdf</a:t>
            </a: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IE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endParaRPr lang="en-GB" sz="1100" dirty="0"/>
          </a:p>
          <a:p>
            <a:pPr marL="0" indent="0">
              <a:spcBef>
                <a:spcPts val="600"/>
              </a:spcBef>
            </a:pPr>
            <a:endParaRPr lang="en-GB" sz="1100" dirty="0"/>
          </a:p>
          <a:p>
            <a:pPr marL="0" indent="0">
              <a:spcBef>
                <a:spcPts val="600"/>
              </a:spcBef>
              <a:buNone/>
            </a:pP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311757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276a1c4e488_0_0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sz="4000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76" name="Google Shape;2076;g276a1c4e488_0_0"/>
          <p:cNvSpPr txBox="1"/>
          <p:nvPr/>
        </p:nvSpPr>
        <p:spPr>
          <a:xfrm>
            <a:off x="6275994" y="2956259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Improving Trial Coverage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7" name="Google Shape;2077;g276a1c4e488_0_0"/>
          <p:cNvSpPr txBox="1"/>
          <p:nvPr/>
        </p:nvSpPr>
        <p:spPr>
          <a:xfrm>
            <a:off x="5439127" y="814599"/>
            <a:ext cx="64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/>
          </a:p>
        </p:txBody>
      </p:sp>
      <p:sp>
        <p:nvSpPr>
          <p:cNvPr id="2078" name="Google Shape;2078;g276a1c4e488_0_0"/>
          <p:cNvSpPr txBox="1"/>
          <p:nvPr/>
        </p:nvSpPr>
        <p:spPr>
          <a:xfrm>
            <a:off x="6275994" y="3967569"/>
            <a:ext cx="546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Conclusions &amp; Discussion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9" name="Google Shape;2079;g276a1c4e488_0_0"/>
          <p:cNvSpPr txBox="1"/>
          <p:nvPr/>
        </p:nvSpPr>
        <p:spPr>
          <a:xfrm>
            <a:off x="5439127" y="1832567"/>
            <a:ext cx="72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/>
          </a:p>
        </p:txBody>
      </p:sp>
      <p:sp>
        <p:nvSpPr>
          <p:cNvPr id="2080" name="Google Shape;2080;g276a1c4e488_0_0"/>
          <p:cNvSpPr txBox="1"/>
          <p:nvPr/>
        </p:nvSpPr>
        <p:spPr>
          <a:xfrm>
            <a:off x="5439127" y="2850535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/>
          </a:p>
        </p:txBody>
      </p:sp>
      <p:sp>
        <p:nvSpPr>
          <p:cNvPr id="2081" name="Google Shape;2081;g276a1c4e488_0_0"/>
          <p:cNvSpPr txBox="1"/>
          <p:nvPr/>
        </p:nvSpPr>
        <p:spPr>
          <a:xfrm>
            <a:off x="5439127" y="3868503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/>
          </a:p>
        </p:txBody>
      </p:sp>
      <p:sp>
        <p:nvSpPr>
          <p:cNvPr id="2082" name="Google Shape;2082;g276a1c4e488_0_0"/>
          <p:cNvSpPr txBox="1"/>
          <p:nvPr/>
        </p:nvSpPr>
        <p:spPr>
          <a:xfrm>
            <a:off x="6275994" y="933714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Adaptive Design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3" name="Google Shape;2083;g276a1c4e488_0_0"/>
          <p:cNvSpPr txBox="1"/>
          <p:nvPr/>
        </p:nvSpPr>
        <p:spPr>
          <a:xfrm>
            <a:off x="6275994" y="1944986"/>
            <a:ext cx="57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Bayesian Confirmatory Trials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4" name="Google Shape;2084;g276a1c4e488_0_0"/>
          <p:cNvSpPr txBox="1"/>
          <p:nvPr/>
        </p:nvSpPr>
        <p:spPr>
          <a:xfrm>
            <a:off x="3047259" y="5194384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i="1" u="none" strike="noStrike" cap="non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sz="1400" i="1" u="none" strike="noStrike" cap="non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66">
            <a:extLst>
              <a:ext uri="{FF2B5EF4-FFF2-40B4-BE49-F238E27FC236}">
                <a16:creationId xmlns:a16="http://schemas.microsoft.com/office/drawing/2014/main" id="{E5181DAE-0011-71F4-02FC-6372C40C1B25}"/>
              </a:ext>
            </a:extLst>
          </p:cNvPr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5050619" y="-304801"/>
            <a:ext cx="7273896" cy="95423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4"/>
          <p:cNvSpPr/>
          <p:nvPr/>
        </p:nvSpPr>
        <p:spPr>
          <a:xfrm>
            <a:off x="4093964" y="4352450"/>
            <a:ext cx="2811487" cy="1274100"/>
          </a:xfrm>
          <a:prstGeom prst="roundRect">
            <a:avLst>
              <a:gd name="adj" fmla="val 8055"/>
            </a:avLst>
          </a:prstGeom>
          <a:solidFill>
            <a:srgbClr val="DB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2" name="Google Shape;2092;p4"/>
          <p:cNvSpPr txBox="1"/>
          <p:nvPr/>
        </p:nvSpPr>
        <p:spPr>
          <a:xfrm>
            <a:off x="461331" y="2987138"/>
            <a:ext cx="4342650" cy="147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</a:t>
            </a:r>
            <a:b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for optimizing your</a:t>
            </a:r>
            <a:b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clinical trial designs</a:t>
            </a:r>
            <a:endParaRPr sz="2400" i="0" u="none" strike="noStrike" cap="none" dirty="0">
              <a:solidFill>
                <a:schemeClr val="bg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93" name="Google Shape;2093;p4"/>
          <p:cNvSpPr/>
          <p:nvPr/>
        </p:nvSpPr>
        <p:spPr>
          <a:xfrm>
            <a:off x="4093964" y="1231500"/>
            <a:ext cx="2811487" cy="1323600"/>
          </a:xfrm>
          <a:prstGeom prst="roundRect">
            <a:avLst>
              <a:gd name="adj" fmla="val 5828"/>
            </a:avLst>
          </a:prstGeom>
          <a:solidFill>
            <a:srgbClr val="BAC0B8"/>
          </a:solidFill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dirty="0">
                <a:latin typeface="Public Sans Light"/>
                <a:ea typeface="Public Sans Light"/>
                <a:cs typeface="Public Sans Light"/>
                <a:sym typeface="Public Sans Light"/>
              </a:rPr>
              <a:t>Pilot Studies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4" name="Google Shape;2094;p4"/>
          <p:cNvSpPr/>
          <p:nvPr/>
        </p:nvSpPr>
        <p:spPr>
          <a:xfrm>
            <a:off x="4093964" y="2626225"/>
            <a:ext cx="2811487" cy="1655100"/>
          </a:xfrm>
          <a:prstGeom prst="roundRect">
            <a:avLst>
              <a:gd name="adj" fmla="val 7910"/>
            </a:avLst>
          </a:prstGeom>
          <a:solidFill>
            <a:srgbClr val="F3F3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5" name="Google Shape;2095;p4"/>
          <p:cNvSpPr/>
          <p:nvPr/>
        </p:nvSpPr>
        <p:spPr>
          <a:xfrm>
            <a:off x="7007051" y="1231500"/>
            <a:ext cx="4985660" cy="4395000"/>
          </a:xfrm>
          <a:prstGeom prst="roundRect">
            <a:avLst>
              <a:gd name="adj" fmla="val 2692"/>
            </a:avLst>
          </a:prstGeom>
          <a:solidFill>
            <a:srgbClr val="C6C39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marR="0" lvl="0" indent="-263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>
                <a:tab pos="182563" algn="l"/>
              </a:tabLst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563" algn="l"/>
              </a:tabLst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</a:t>
            </a:r>
            <a:b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Adaptive</a:t>
            </a:r>
            <a:r>
              <a:rPr lang="en-IE" sz="1600" b="1" dirty="0">
                <a:latin typeface="Public Sans Light"/>
                <a:ea typeface="Public Sans Light"/>
                <a:cs typeface="Public Sans Light"/>
                <a:sym typeface="Public Sans Light"/>
              </a:rPr>
              <a:t> &amp; </a:t>
            </a: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600" b="1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563" algn="l"/>
              </a:tabLst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lang="en-US"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47675" marR="0" lvl="8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</a:p>
          <a:p>
            <a:pPr marL="447675" marR="0" lvl="1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47675" marR="0" lvl="1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82E170-DF36-EB6B-611C-415EC173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0" y="2312045"/>
            <a:ext cx="2719659" cy="6750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276a1c4e488_0_18"/>
          <p:cNvSpPr txBox="1">
            <a:spLocks noGrp="1"/>
          </p:cNvSpPr>
          <p:nvPr>
            <p:ph type="title" idx="4294967295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 dirty="0"/>
              <a:t>nQuery Licensing</a:t>
            </a:r>
            <a:br>
              <a:rPr lang="en-IE" dirty="0"/>
            </a:br>
            <a:r>
              <a:rPr lang="en-IE" sz="2000" dirty="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1" name="Google Shape;2101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16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3" name="Google Shape;2103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8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early stage and confirmatory clinical trial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4" name="Google Shape;2104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3920"/>
            </a:srgbClr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 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 err="1">
                <a:latin typeface="Public Sans Medium"/>
                <a:ea typeface="Public Sans Medium"/>
                <a:cs typeface="Public Sans Medium"/>
                <a:sym typeface="Public Sans Medium"/>
              </a:rPr>
              <a:t>Incl</a:t>
            </a: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 milestone prediction for </a:t>
            </a:r>
            <a:r>
              <a:rPr lang="en-IE" sz="1600" dirty="0" err="1">
                <a:latin typeface="Public Sans Medium"/>
                <a:ea typeface="Public Sans Medium"/>
                <a:cs typeface="Public Sans Medium"/>
                <a:sym typeface="Public Sans Medium"/>
              </a:rPr>
              <a:t>enrollment</a:t>
            </a: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 and (survival) event targets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5" name="Google Shape;2105;g276a1c4e488_0_1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2106" name="Google Shape;2106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7" name="Google Shape;2107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658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100’s of designs,</a:t>
            </a:r>
            <a:endParaRPr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</a:t>
            </a:r>
            <a:endParaRPr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8" name="Google Shape;2108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BASE</a:t>
            </a:r>
            <a:endParaRPr sz="2100" b="1" dirty="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9" name="Google Shape;2109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10" name="Google Shape;2110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/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2025 Trends in Clinical Trial Overview</a:t>
            </a:r>
            <a:endParaRPr dirty="0"/>
          </a:p>
        </p:txBody>
      </p:sp>
      <p:sp>
        <p:nvSpPr>
          <p:cNvPr id="2128" name="Google Shape;2128;g2b148969348_0_114"/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Clinical trials have become increasingly innovative in reaction to the challenges faced in bringing the right therapeutics to the right patients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lvl="0" indent="-76200" algn="l" rtl="0">
              <a:lnSpc>
                <a:spcPct val="100000"/>
              </a:lnSpc>
              <a:spcAft>
                <a:spcPts val="0"/>
              </a:spcAft>
              <a:buSzPts val="2400"/>
              <a:buNone/>
            </a:pPr>
            <a:r>
              <a:rPr lang="en-GB" sz="2400" dirty="0"/>
              <a:t>Development costs also continue to rise meaning innovative solutions to reduce costs from drug discovery through clinical trial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  <a:hlinkClick r:id="rId3"/>
              </a:rPr>
              <a:t>Dotmatics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 </a:t>
            </a:r>
            <a:r>
              <a:rPr lang="en-GB" sz="2000" dirty="0">
                <a:solidFill>
                  <a:srgbClr val="7F7F7F"/>
                </a:solidFill>
              </a:rPr>
              <a:t>has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 variety of software for drug discovery </a:t>
            </a:r>
            <a:r>
              <a:rPr lang="en-GB" sz="2000" dirty="0">
                <a:solidFill>
                  <a:srgbClr val="7F7F7F"/>
                </a:solidFill>
              </a:rPr>
              <a:t>– see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AI-enabled discovery with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  <a:hlinkClick r:id="rId4"/>
              </a:rPr>
              <a:t>Luma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 </a:t>
            </a: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Increasing pressure to find solutions to have clinical trials which reach out to and respond to needs of underrepresented and vulnerable populations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Regulatory environment much more open in last decade+ meaning clinical trial design innovations being developed &amp; implemented at impressive rate</a:t>
            </a:r>
          </a:p>
          <a:p>
            <a:pPr marL="0" indent="0">
              <a:lnSpc>
                <a:spcPct val="100000"/>
              </a:lnSpc>
              <a:buSzPts val="2400"/>
            </a:pPr>
            <a:endParaRPr lang="en-GB" sz="2000" dirty="0">
              <a:solidFill>
                <a:srgbClr val="7F7F7F"/>
              </a:solidFill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GB" sz="2400" b="1" dirty="0">
                <a:solidFill>
                  <a:schemeClr val="accent2"/>
                </a:solidFill>
              </a:rPr>
              <a:t>3 areas today: </a:t>
            </a:r>
            <a:r>
              <a:rPr lang="en-GB" sz="2400" dirty="0">
                <a:solidFill>
                  <a:schemeClr val="tx1"/>
                </a:solidFill>
              </a:rPr>
              <a:t>Adaptive Design, Bayesian Analysis &amp; Clinical Trial Coverage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Adaptive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Design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68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9691-F43F-63F8-6AB8-325652CF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6" y="289114"/>
            <a:ext cx="11117263" cy="710648"/>
          </a:xfrm>
        </p:spPr>
        <p:txBody>
          <a:bodyPr/>
          <a:lstStyle/>
          <a:p>
            <a:r>
              <a:rPr lang="en-US" dirty="0"/>
              <a:t>Adaptive Design (AD)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03E8-D76D-8081-3602-829280B2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375106"/>
            <a:ext cx="5779852" cy="4953074"/>
          </a:xfrm>
        </p:spPr>
        <p:txBody>
          <a:bodyPr/>
          <a:lstStyle/>
          <a:p>
            <a:pPr marL="0"/>
            <a:r>
              <a:rPr lang="en-US" b="1" dirty="0"/>
              <a:t>Adaptive Design: </a:t>
            </a:r>
            <a:r>
              <a:rPr lang="en-US" dirty="0"/>
              <a:t>Trial where a change or decision is made to a trial, while the trial is still on-going at interim analysis</a:t>
            </a:r>
          </a:p>
          <a:p>
            <a:pPr marL="36000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Early Stopping, Sample Size Re-estimation, Adaptive Randomization (Response, Covariate, Enrichment)</a:t>
            </a:r>
            <a:br>
              <a:rPr lang="en-US" dirty="0"/>
            </a:br>
            <a:endParaRPr lang="en-US" dirty="0"/>
          </a:p>
          <a:p>
            <a:pPr marL="0"/>
            <a:r>
              <a:rPr lang="en-US" dirty="0"/>
              <a:t>Adaptive Design can lead to more effective &amp; efficient trials</a:t>
            </a:r>
            <a:endParaRPr lang="en-US" b="1" dirty="0"/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Careful planning (</a:t>
            </a:r>
            <a:r>
              <a:rPr lang="en-US" b="1" dirty="0"/>
              <a:t>pre-specification, simulation</a:t>
            </a:r>
            <a:r>
              <a:rPr lang="en-US" dirty="0"/>
              <a:t>) needed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Need to assess trade-offs, both statistical &amp; logistical</a:t>
            </a:r>
          </a:p>
          <a:p>
            <a:pPr marL="514350" lvl="2" indent="-285750">
              <a:spcBef>
                <a:spcPts val="1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Error Control, Cost, Integrity, Expected Benefit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↓ Sample Size)</a:t>
            </a:r>
            <a:br>
              <a:rPr lang="en-US" dirty="0"/>
            </a:br>
            <a:endParaRPr lang="en-US" dirty="0"/>
          </a:p>
          <a:p>
            <a:pPr marL="0"/>
            <a:r>
              <a:rPr lang="en-US" dirty="0"/>
              <a:t>Significant interest in applying to wider variety of domains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Growing interest in applying in publicly funded trials</a:t>
            </a:r>
          </a:p>
          <a:p>
            <a:pPr marL="0" lvl="1">
              <a:spcBef>
                <a:spcPts val="10"/>
              </a:spcBef>
              <a:buClr>
                <a:schemeClr val="accent2"/>
              </a:buClr>
            </a:pPr>
            <a:r>
              <a:rPr lang="en-US" dirty="0"/>
              <a:t>Education resources and infrastructure improving quickly</a:t>
            </a:r>
          </a:p>
          <a:p>
            <a:pPr marL="742950" lvl="2" indent="-285750">
              <a:spcBef>
                <a:spcPts val="1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PANDA, </a:t>
            </a:r>
            <a:r>
              <a:rPr lang="en-US" dirty="0" err="1"/>
              <a:t>Ecraid</a:t>
            </a:r>
            <a:r>
              <a:rPr lang="en-US" dirty="0"/>
              <a:t>, EU-Pearl, CONSORT ACE, trialdesign.org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/>
              <a:t>Adaptive Design a key tool for designing clinical trials at all stages of the clinical trial process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/>
          </a:p>
          <a:p>
            <a:pPr marL="742950" lvl="2" indent="-285750">
              <a:spcBef>
                <a:spcPts val="1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F70D4B-E2D4-5423-1AB4-3CB569984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94" y="2067429"/>
            <a:ext cx="5056969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39D17-843C-1661-6042-524C718A13DB}"/>
              </a:ext>
            </a:extLst>
          </p:cNvPr>
          <p:cNvSpPr txBox="1"/>
          <p:nvPr/>
        </p:nvSpPr>
        <p:spPr>
          <a:xfrm>
            <a:off x="7041759" y="5086854"/>
            <a:ext cx="4186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/>
              <a:t>Source: </a:t>
            </a:r>
            <a:r>
              <a:rPr lang="en-GB" sz="1600" dirty="0"/>
              <a:t>A Practical Adaptive &amp;</a:t>
            </a:r>
          </a:p>
          <a:p>
            <a:pPr algn="ctr"/>
            <a:r>
              <a:rPr lang="en-GB" sz="1600" dirty="0"/>
              <a:t>Novel Designs and Analysis toolkit (PANDA)</a:t>
            </a:r>
          </a:p>
          <a:p>
            <a:pPr algn="ctr"/>
            <a:r>
              <a:rPr lang="en-IE" sz="1600" dirty="0"/>
              <a:t>https://panda.shef.ac.uk/</a:t>
            </a:r>
          </a:p>
        </p:txBody>
      </p:sp>
    </p:spTree>
    <p:extLst>
      <p:ext uri="{BB962C8B-B14F-4D97-AF65-F5344CB8AC3E}">
        <p14:creationId xmlns:p14="http://schemas.microsoft.com/office/powerpoint/2010/main" val="4546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C2CC-B7F1-71A5-CECB-8029A7C9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65079"/>
            <a:ext cx="11117263" cy="710648"/>
          </a:xfrm>
        </p:spPr>
        <p:txBody>
          <a:bodyPr/>
          <a:lstStyle/>
          <a:p>
            <a:r>
              <a:rPr lang="en-IE" dirty="0"/>
              <a:t>Trends in Adaptive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09D8-54B3-7D88-78C2-F00BDD197F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0100" y="1355651"/>
            <a:ext cx="10553700" cy="4953074"/>
          </a:xfrm>
        </p:spPr>
        <p:txBody>
          <a:bodyPr/>
          <a:lstStyle/>
          <a:p>
            <a:pPr marL="0" indent="0"/>
            <a:r>
              <a:rPr lang="en-US" b="1" dirty="0"/>
              <a:t>Phase I: </a:t>
            </a:r>
            <a:r>
              <a:rPr lang="en-US" dirty="0"/>
              <a:t>Move towards designs for toxicity (MTD) &amp; efficacy (OBD) – see FDA “Project Optimus”/“</a:t>
            </a:r>
            <a:r>
              <a:rPr lang="en-GB" dirty="0"/>
              <a:t>Optimizing the Dosage of Human Prescription Drugs and Biological Products for the Treatment of Oncologic Diseases” (Aug 24)</a:t>
            </a:r>
          </a:p>
          <a:p>
            <a:pPr marL="0" indent="0"/>
            <a:endParaRPr lang="en-US" dirty="0"/>
          </a:p>
          <a:p>
            <a:pPr marL="0"/>
            <a:r>
              <a:rPr lang="en-US" b="1" dirty="0"/>
              <a:t>Phase II: </a:t>
            </a:r>
            <a:r>
              <a:rPr lang="en-US" dirty="0"/>
              <a:t>Already common for interim futility analysis (e.g. Simon’s Design) but growing usage of </a:t>
            </a:r>
            <a:r>
              <a:rPr lang="en-US" dirty="0" err="1"/>
              <a:t>Ib</a:t>
            </a:r>
            <a:r>
              <a:rPr lang="en-US" dirty="0"/>
              <a:t>/II (Cohort Expansion), </a:t>
            </a:r>
            <a:r>
              <a:rPr lang="en-US" dirty="0" err="1"/>
              <a:t>IIa</a:t>
            </a:r>
            <a:r>
              <a:rPr lang="en-US" dirty="0"/>
              <a:t>/IIb (MCP-Mod) and II/III (MAMS Pick-the-Winner Dose-finding) seamless designs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Phase III (Confirmatory): </a:t>
            </a:r>
            <a:r>
              <a:rPr lang="en-US" dirty="0"/>
              <a:t>Interim analysis very standard now; interest in integrating with more complex elements</a:t>
            </a:r>
          </a:p>
          <a:p>
            <a:pPr marL="0"/>
            <a:endParaRPr lang="en-US" dirty="0"/>
          </a:p>
          <a:p>
            <a:pPr marL="0"/>
            <a:r>
              <a:rPr lang="en-US" b="1" i="1" dirty="0"/>
              <a:t>Draft ICH E20 Draft on Adaptive Clinical Trials in Q1 2025 – Major Milestone for Adaptive Design Regulation</a:t>
            </a:r>
          </a:p>
          <a:p>
            <a:pPr marL="0" lvl="1" indent="0">
              <a:buNone/>
            </a:pPr>
            <a:r>
              <a:rPr lang="en-US" dirty="0"/>
              <a:t>How aligned w/ current guidance e.g. FDA 2019 Guidance focus on pre-specification, simulation, trial integrity?</a:t>
            </a:r>
          </a:p>
          <a:p>
            <a:pPr marL="0" lvl="1" indent="0">
              <a:buNone/>
            </a:pPr>
            <a:r>
              <a:rPr lang="en-US" dirty="0"/>
              <a:t>Are specific adaptive designs discussed (as in FDA Guidance) or more generalized set of recommendations?</a:t>
            </a:r>
          </a:p>
          <a:p>
            <a:pPr marL="0" lvl="1" indent="0">
              <a:buNone/>
            </a:pPr>
            <a:r>
              <a:rPr lang="en-US" dirty="0"/>
              <a:t>Will there be more depth on intersection w/ other topics (Bayesian, Real-World Data) given recent advances?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“</a:t>
            </a:r>
            <a:r>
              <a:rPr lang="en-GB" dirty="0">
                <a:hlinkClick r:id="rId2"/>
              </a:rPr>
              <a:t>Advancing the Use of Complex Innovative Designs in Clinical Trials: From Pilot to Practice</a:t>
            </a:r>
            <a:r>
              <a:rPr lang="en-GB" dirty="0"/>
              <a:t>” workshop (March 2024)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Other: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Significant continued interest in platform trials building on successes in oncology (Umbrella, Basket Master Protocol Trials) and Covid-19 therapeutics – seeing expansion to continue into non-oncology areas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2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6061</Words>
  <Application>Microsoft Office PowerPoint</Application>
  <PresentationFormat>Widescreen</PresentationFormat>
  <Paragraphs>377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Calibri </vt:lpstr>
      <vt:lpstr>Public Sans Light</vt:lpstr>
      <vt:lpstr>Public Sans</vt:lpstr>
      <vt:lpstr>Cambria Math</vt:lpstr>
      <vt:lpstr>Arial</vt:lpstr>
      <vt:lpstr>Public Sans ExtraLight</vt:lpstr>
      <vt:lpstr>Tw Cen MT</vt:lpstr>
      <vt:lpstr>Public Sans SemiBold</vt:lpstr>
      <vt:lpstr>Calibri</vt:lpstr>
      <vt:lpstr>Public Sans Medium</vt:lpstr>
      <vt:lpstr>Office Theme</vt:lpstr>
      <vt:lpstr>2025 Trends in Clinical Trials</vt:lpstr>
      <vt:lpstr>PowerPoint Presentation</vt:lpstr>
      <vt:lpstr>PowerPoint Presentation</vt:lpstr>
      <vt:lpstr>PowerPoint Presentation</vt:lpstr>
      <vt:lpstr>nQuery Licensing nQuery operates on a tiered licensing model</vt:lpstr>
      <vt:lpstr>2025 Trends in Clinical Trial Overview</vt:lpstr>
      <vt:lpstr>Adaptive Design</vt:lpstr>
      <vt:lpstr>Adaptive Design (AD) Overview</vt:lpstr>
      <vt:lpstr>Trends in Adaptive Design</vt:lpstr>
      <vt:lpstr>Group Sequential Design Example</vt:lpstr>
      <vt:lpstr>Bayesian  Confirmatory Trials</vt:lpstr>
      <vt:lpstr>Bayesian Clinical Trials Overview</vt:lpstr>
      <vt:lpstr>Bayesian Confirmatory Trials</vt:lpstr>
      <vt:lpstr>Bayesian Probability of Success Example</vt:lpstr>
      <vt:lpstr>Improving  Trial Coverage</vt:lpstr>
      <vt:lpstr>Improving Trial Coverage</vt:lpstr>
      <vt:lpstr>Trends in Improving Trial Coverage</vt:lpstr>
      <vt:lpstr>Regulatory Developments</vt:lpstr>
      <vt:lpstr>Discussion and Conclusions</vt:lpstr>
      <vt:lpstr>PowerPoint Presentation</vt:lpstr>
      <vt:lpstr>PowerPoint Presentation</vt:lpstr>
      <vt:lpstr>References (Introduction + Adaptive Design)</vt:lpstr>
      <vt:lpstr>References (Adaptive Design)</vt:lpstr>
      <vt:lpstr>References (Platform Trials + Bayesian Trials)</vt:lpstr>
      <vt:lpstr>References (Early Stage Bayesian Trials)</vt:lpstr>
      <vt:lpstr>References (Confirmatory Bayesian Trials)</vt:lpstr>
      <vt:lpstr>References (Extending Trial Coverage)</vt:lpstr>
      <vt:lpstr>References (Extending Trial Coverage)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  <cp:lastModifiedBy>Liam Burke</cp:lastModifiedBy>
  <cp:revision>50</cp:revision>
  <dcterms:modified xsi:type="dcterms:W3CDTF">2024-12-06T15:55:15Z</dcterms:modified>
</cp:coreProperties>
</file>