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5"/>
  </p:notesMasterIdLst>
  <p:sldIdLst>
    <p:sldId id="256" r:id="rId2"/>
    <p:sldId id="257" r:id="rId3"/>
    <p:sldId id="261" r:id="rId4"/>
    <p:sldId id="262" r:id="rId5"/>
    <p:sldId id="263" r:id="rId6"/>
    <p:sldId id="266" r:id="rId7"/>
    <p:sldId id="289" r:id="rId8"/>
    <p:sldId id="920" r:id="rId9"/>
    <p:sldId id="924" r:id="rId10"/>
    <p:sldId id="930" r:id="rId11"/>
    <p:sldId id="931" r:id="rId12"/>
    <p:sldId id="269" r:id="rId13"/>
    <p:sldId id="932" r:id="rId14"/>
    <p:sldId id="290" r:id="rId15"/>
    <p:sldId id="933" r:id="rId16"/>
    <p:sldId id="934" r:id="rId17"/>
    <p:sldId id="919" r:id="rId18"/>
    <p:sldId id="935" r:id="rId19"/>
    <p:sldId id="936" r:id="rId20"/>
    <p:sldId id="292" r:id="rId21"/>
    <p:sldId id="937" r:id="rId22"/>
    <p:sldId id="282" r:id="rId23"/>
    <p:sldId id="283" r:id="rId24"/>
    <p:sldId id="284" r:id="rId25"/>
    <p:sldId id="960" r:id="rId26"/>
    <p:sldId id="961" r:id="rId27"/>
    <p:sldId id="962" r:id="rId28"/>
    <p:sldId id="964" r:id="rId29"/>
    <p:sldId id="965" r:id="rId30"/>
    <p:sldId id="967" r:id="rId31"/>
    <p:sldId id="969" r:id="rId32"/>
    <p:sldId id="968" r:id="rId33"/>
    <p:sldId id="929" r:id="rId34"/>
  </p:sldIdLst>
  <p:sldSz cx="12192000" cy="6858000"/>
  <p:notesSz cx="6858000" cy="9144000"/>
  <p:embeddedFontLst>
    <p:embeddedFont>
      <p:font typeface="Cambria Math" panose="02040503050406030204" pitchFamily="18" charset="0"/>
      <p:regular r:id="rId36"/>
    </p:embeddedFont>
    <p:embeddedFont>
      <p:font typeface="Public Sans" pitchFamily="2" charset="0"/>
      <p:regular r:id="rId37"/>
      <p:bold r:id="rId38"/>
      <p:italic r:id="rId39"/>
      <p:boldItalic r:id="rId40"/>
    </p:embeddedFont>
    <p:embeddedFont>
      <p:font typeface="Public Sans ExtraLight" pitchFamily="2" charset="0"/>
      <p:regular r:id="rId41"/>
      <p:bold r:id="rId42"/>
      <p:italic r:id="rId43"/>
      <p:boldItalic r:id="rId44"/>
    </p:embeddedFont>
    <p:embeddedFont>
      <p:font typeface="Public Sans Light" pitchFamily="2" charset="0"/>
      <p:regular r:id="rId45"/>
      <p:bold r:id="rId46"/>
      <p:italic r:id="rId47"/>
      <p:boldItalic r:id="rId48"/>
    </p:embeddedFont>
    <p:embeddedFont>
      <p:font typeface="Public Sans Medium" pitchFamily="2" charset="0"/>
      <p:regular r:id="rId49"/>
      <p:bold r:id="rId50"/>
      <p:italic r:id="rId51"/>
      <p:boldItalic r:id="rId52"/>
    </p:embeddedFont>
    <p:embeddedFont>
      <p:font typeface="Public Sans SemiBold" pitchFamily="2" charset="0"/>
      <p:regular r:id="rId53"/>
      <p:bold r:id="rId54"/>
      <p:italic r:id="rId55"/>
      <p:boldItalic r:id="rId56"/>
    </p:embeddedFont>
    <p:embeddedFont>
      <p:font typeface="Tw Cen MT" panose="020B0602020104020603"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5">
          <p15:clr>
            <a:srgbClr val="A4A3A4"/>
          </p15:clr>
        </p15:guide>
        <p15:guide id="2" pos="506">
          <p15:clr>
            <a:srgbClr val="A4A3A4"/>
          </p15:clr>
        </p15:guide>
        <p15:guide id="3" pos="1958">
          <p15:clr>
            <a:srgbClr val="A4A3A4"/>
          </p15:clr>
        </p15:guide>
        <p15:guide id="4" orient="horz" pos="2364">
          <p15:clr>
            <a:srgbClr val="A4A3A4"/>
          </p15:clr>
        </p15:guide>
        <p15:guide id="5" pos="370">
          <p15:clr>
            <a:srgbClr val="A4A3A4"/>
          </p15:clr>
        </p15:guide>
        <p15:guide id="6" pos="16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pwu03tESh8RZEiiwxBPOSgY+E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39E"/>
    <a:srgbClr val="DBDFD4"/>
    <a:srgbClr val="F3F3EF"/>
    <a:srgbClr val="BAC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4D9AD-1C91-4165-89EE-F5BDA3484296}">
  <a:tblStyle styleId="{ED04D9AD-1C91-4165-89EE-F5BDA348429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b="off" i="off"/>
      <a:tcStyle>
        <a:tcBdr/>
        <a:fill>
          <a:solidFill>
            <a:srgbClr val="CBE2F5"/>
          </a:solidFill>
        </a:fill>
      </a:tcStyle>
    </a:band1H>
    <a:band2H>
      <a:tcTxStyle b="off" i="off"/>
      <a:tcStyle>
        <a:tcBdr/>
      </a:tcStyle>
    </a:band2H>
    <a:band1V>
      <a:tcTxStyle b="off" i="off"/>
      <a:tcStyle>
        <a:tcBdr/>
        <a:fill>
          <a:solidFill>
            <a:srgbClr val="CBE2F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27ED27E-AE60-4B62-9C2B-947F3B54E379}" styleName="Table_1">
    <a:wholeTbl>
      <a:tcTxStyle b="off" i="off">
        <a:font>
          <a:latin typeface="Public Sans"/>
          <a:ea typeface="Public Sans"/>
          <a:cs typeface="Public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b="off" i="off"/>
      <a:tcStyle>
        <a:tcBdr/>
        <a:fill>
          <a:solidFill>
            <a:srgbClr val="CACBCC"/>
          </a:solidFill>
        </a:fill>
      </a:tcStyle>
    </a:band1H>
    <a:band2H>
      <a:tcTxStyle b="off" i="off"/>
      <a:tcStyle>
        <a:tcBdr/>
      </a:tcStyle>
    </a:band2H>
    <a:band1V>
      <a:tcTxStyle b="off" i="off"/>
      <a:tcStyle>
        <a:tcBdr/>
        <a:fill>
          <a:solidFill>
            <a:srgbClr val="CACBCC"/>
          </a:solidFill>
        </a:fill>
      </a:tcStyle>
    </a:band1V>
    <a:band2V>
      <a:tcTxStyle b="off" i="off"/>
      <a:tcStyle>
        <a:tcBdr/>
      </a:tcStyle>
    </a:band2V>
    <a:lastCol>
      <a:tcTxStyle b="on" i="off">
        <a:font>
          <a:latin typeface="Public Sans"/>
          <a:ea typeface="Public Sans"/>
          <a:cs typeface="Public Sans"/>
        </a:font>
        <a:schemeClr val="lt1"/>
      </a:tcTxStyle>
      <a:tcStyle>
        <a:tcBdr/>
        <a:fill>
          <a:solidFill>
            <a:schemeClr val="accent1"/>
          </a:solidFill>
        </a:fill>
      </a:tcStyle>
    </a:lastCol>
    <a:firstCol>
      <a:tcTxStyle b="on" i="off">
        <a:font>
          <a:latin typeface="Public Sans"/>
          <a:ea typeface="Public Sans"/>
          <a:cs typeface="Public Sans"/>
        </a:font>
        <a:schemeClr val="lt1"/>
      </a:tcTxStyle>
      <a:tcStyle>
        <a:tcBdr/>
        <a:fill>
          <a:solidFill>
            <a:schemeClr val="accent1"/>
          </a:solidFill>
        </a:fill>
      </a:tcStyle>
    </a:firstCol>
    <a:lastRow>
      <a:tcTxStyle b="on" i="off">
        <a:font>
          <a:latin typeface="Public Sans"/>
          <a:ea typeface="Public Sans"/>
          <a:cs typeface="Public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Public Sans"/>
          <a:ea typeface="Public Sans"/>
          <a:cs typeface="Public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69" autoAdjust="0"/>
    <p:restoredTop sz="94660"/>
  </p:normalViewPr>
  <p:slideViewPr>
    <p:cSldViewPr snapToGrid="0">
      <p:cViewPr varScale="1">
        <p:scale>
          <a:sx n="78" d="100"/>
          <a:sy n="78" d="100"/>
        </p:scale>
        <p:origin x="667" y="62"/>
      </p:cViewPr>
      <p:guideLst>
        <p:guide orient="horz" pos="2205"/>
        <p:guide pos="506"/>
        <p:guide pos="1958"/>
        <p:guide orient="horz" pos="2364"/>
        <p:guide pos="370"/>
        <p:guide pos="16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1" name="Google Shape;20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0"/>
        <p:cNvGrpSpPr/>
        <p:nvPr/>
      </p:nvGrpSpPr>
      <p:grpSpPr>
        <a:xfrm>
          <a:off x="0" y="0"/>
          <a:ext cx="0" cy="0"/>
          <a:chOff x="0" y="0"/>
          <a:chExt cx="0" cy="0"/>
        </a:xfrm>
      </p:grpSpPr>
      <p:sp>
        <p:nvSpPr>
          <p:cNvPr id="2281" name="Google Shape;2281;g2b1c0db4310_0_2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2" name="Google Shape;2282;g2b1c0db4310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234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0"/>
        <p:cNvGrpSpPr/>
        <p:nvPr/>
      </p:nvGrpSpPr>
      <p:grpSpPr>
        <a:xfrm>
          <a:off x="0" y="0"/>
          <a:ext cx="0" cy="0"/>
          <a:chOff x="0" y="0"/>
          <a:chExt cx="0" cy="0"/>
        </a:xfrm>
      </p:grpSpPr>
      <p:sp>
        <p:nvSpPr>
          <p:cNvPr id="2281" name="Google Shape;2281;g2b1c0db4310_0_2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2" name="Google Shape;2282;g2b1c0db4310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234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0"/>
        <p:cNvGrpSpPr/>
        <p:nvPr/>
      </p:nvGrpSpPr>
      <p:grpSpPr>
        <a:xfrm>
          <a:off x="0" y="0"/>
          <a:ext cx="0" cy="0"/>
          <a:chOff x="0" y="0"/>
          <a:chExt cx="0" cy="0"/>
        </a:xfrm>
      </p:grpSpPr>
      <p:sp>
        <p:nvSpPr>
          <p:cNvPr id="2281" name="Google Shape;2281;g2b1c0db4310_0_2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2" name="Google Shape;2282;g2b1c0db4310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234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38CFE398-AE3D-AA82-139E-0444FBD53D1B}"/>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5341D1AD-56C8-20A3-6F3C-01E317CA341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75DBFA33-6509-E6FE-E039-F57BD138D05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Tree>
    <p:extLst>
      <p:ext uri="{BB962C8B-B14F-4D97-AF65-F5344CB8AC3E}">
        <p14:creationId xmlns:p14="http://schemas.microsoft.com/office/powerpoint/2010/main" val="2472525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Tree>
    <p:extLst>
      <p:ext uri="{BB962C8B-B14F-4D97-AF65-F5344CB8AC3E}">
        <p14:creationId xmlns:p14="http://schemas.microsoft.com/office/powerpoint/2010/main" val="3157435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2b1c0db431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5" name="Google Shape;2255;g2b1c0db431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b1c0db4310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
        <p:nvSpPr>
          <p:cNvPr id="2261" name="Google Shape;2261;g2b1c0db4310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2400" algn="l" rtl="0">
              <a:lnSpc>
                <a:spcPct val="100000"/>
              </a:lnSpc>
              <a:spcBef>
                <a:spcPts val="0"/>
              </a:spcBef>
              <a:spcAft>
                <a:spcPts val="0"/>
              </a:spcAft>
              <a:buClr>
                <a:schemeClr val="dk1"/>
              </a:buClr>
              <a:buSzPts val="1200"/>
              <a:buFont typeface="Calibri"/>
              <a:buNone/>
            </a:pPr>
            <a:endParaRPr/>
          </a:p>
        </p:txBody>
      </p:sp>
      <p:sp>
        <p:nvSpPr>
          <p:cNvPr id="2262" name="Google Shape;2262;g2b1c0db4310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23</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276a1c4e488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2" name="Google Shape;2272;g276a1c4e488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D20EE60A-CE25-0557-1F9D-85199E809C46}"/>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5D760914-CA2E-489D-AD56-06AF3D7111D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A4BEB20F-DC87-9EF7-EBE5-951BAF1A5F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2345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4054BA53-0B97-8BE0-FC3D-231EEB2E92A5}"/>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F61D4489-A350-2FF5-B52B-09D24622C0F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AED894AD-0A0C-75E8-4C35-9A99C3AC5F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64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0" name="Google Shape;20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1FD041E3-8847-4583-C46C-68D6A9C1B9AC}"/>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1AA4DC7F-5C53-23E2-3615-55139E04BC3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A128151C-0478-EB21-94A8-C8F98EF7AA7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843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3109EF0E-C13C-43C3-AE8A-FF8EF91C2177}"/>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23A52C42-0A28-07CB-B47F-E311987A5F3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61CCA18F-472A-1280-F00B-D13889E692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08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3B36E42B-3548-DEDC-A070-76E9809245E5}"/>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BB7A8037-CB80-6157-8C9D-B608A6ECB0A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706E6714-5195-785D-DA3A-3DB14BC8D95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399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01DE0653-0D65-99E2-63F6-277A6D052A27}"/>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C0063D09-A64C-576A-97F6-DA2488D2B53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5B6988E1-793E-93A9-4AD8-8DC9E2CB7D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412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9454E116-69C9-FCC5-0126-B0975EB0C331}"/>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3B805310-C51C-E8C9-58B4-7005E5EA42B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260EACB0-7828-BB0B-C7EA-F0456BBD9E5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374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93A08E93-D03B-EEBC-613C-127A773D7C4D}"/>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7A01022C-C8A3-0748-F801-1C940D36B34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1B9FEDF9-C037-5BDD-30E6-9ECF735857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46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276a1c4e4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2" name="Google Shape;2072;g276a1c4e4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
        <p:nvSpPr>
          <p:cNvPr id="2087" name="Google Shape;208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8" name="Google Shape;208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IE"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276a1c4e48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8" name="Google Shape;2098;g276a1c4e48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2b148969348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Tree>
    <p:extLst>
      <p:ext uri="{BB962C8B-B14F-4D97-AF65-F5344CB8AC3E}">
        <p14:creationId xmlns:p14="http://schemas.microsoft.com/office/powerpoint/2010/main" val="35397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330E4A79-E28D-02DA-9511-51BEFDF4B5AB}"/>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F47DC6AA-0D7C-1A0D-7558-BD266BDFF4B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F335A881-468E-F187-6E04-630ABDBB12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IE"/>
          </a:p>
        </p:txBody>
      </p:sp>
    </p:spTree>
    <p:extLst>
      <p:ext uri="{BB962C8B-B14F-4D97-AF65-F5344CB8AC3E}">
        <p14:creationId xmlns:p14="http://schemas.microsoft.com/office/powerpoint/2010/main" val="1257875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accent1"/>
        </a:solidFill>
        <a:effectLst/>
      </p:bgPr>
    </p:bg>
    <p:spTree>
      <p:nvGrpSpPr>
        <p:cNvPr id="1" name="Shape 15"/>
        <p:cNvGrpSpPr/>
        <p:nvPr/>
      </p:nvGrpSpPr>
      <p:grpSpPr>
        <a:xfrm>
          <a:off x="0" y="0"/>
          <a:ext cx="0" cy="0"/>
          <a:chOff x="0" y="0"/>
          <a:chExt cx="0" cy="0"/>
        </a:xfrm>
      </p:grpSpPr>
      <p:sp>
        <p:nvSpPr>
          <p:cNvPr id="16" name="Google Shape;16;p65"/>
          <p:cNvSpPr/>
          <p:nvPr/>
        </p:nvSpPr>
        <p:spPr>
          <a:xfrm>
            <a:off x="8718653" y="0"/>
            <a:ext cx="3488311"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7" name="Google Shape;17;p65"/>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 name="Google Shape;18;p65"/>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21" name="Google Shape;21;p65"/>
          <p:cNvPicPr preferRelativeResize="0"/>
          <p:nvPr/>
        </p:nvPicPr>
        <p:blipFill rotWithShape="1">
          <a:blip r:embed="rId3">
            <a:alphaModFix/>
          </a:blip>
          <a:srcRect/>
          <a:stretch/>
        </p:blipFill>
        <p:spPr>
          <a:xfrm>
            <a:off x="5945545" y="1919746"/>
            <a:ext cx="1674455" cy="1660021"/>
          </a:xfrm>
          <a:prstGeom prst="rect">
            <a:avLst/>
          </a:prstGeom>
          <a:noFill/>
          <a:ln>
            <a:noFill/>
          </a:ln>
        </p:spPr>
      </p:pic>
      <p:sp>
        <p:nvSpPr>
          <p:cNvPr id="22" name="Google Shape;22;p6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65" descr="A person in a white coat&#10;&#10;Description automatically generated with medium confidence"/>
          <p:cNvPicPr preferRelativeResize="0"/>
          <p:nvPr/>
        </p:nvPicPr>
        <p:blipFill rotWithShape="1">
          <a:blip r:embed="rId4">
            <a:alphaModFix/>
          </a:blip>
          <a:srcRect b="12216"/>
          <a:stretch/>
        </p:blipFill>
        <p:spPr>
          <a:xfrm>
            <a:off x="6625246" y="162560"/>
            <a:ext cx="4744118" cy="6695440"/>
          </a:xfrm>
          <a:prstGeom prst="rect">
            <a:avLst/>
          </a:prstGeom>
          <a:noFill/>
          <a:ln>
            <a:noFill/>
          </a:ln>
        </p:spPr>
      </p:pic>
      <p:pic>
        <p:nvPicPr>
          <p:cNvPr id="24" name="Google Shape;24;p65"/>
          <p:cNvPicPr preferRelativeResize="0"/>
          <p:nvPr/>
        </p:nvPicPr>
        <p:blipFill rotWithShape="1">
          <a:blip r:embed="rId5">
            <a:alphaModFix/>
          </a:blip>
          <a:srcRect/>
          <a:stretch/>
        </p:blipFill>
        <p:spPr>
          <a:xfrm>
            <a:off x="10462808" y="1675068"/>
            <a:ext cx="1941703" cy="25460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Key Content Silo 3">
  <p:cSld name="Key Content Silo 3">
    <p:bg>
      <p:bgPr>
        <a:solidFill>
          <a:schemeClr val="lt1"/>
        </a:solidFill>
        <a:effectLst/>
      </p:bgPr>
    </p:bg>
    <p:spTree>
      <p:nvGrpSpPr>
        <p:cNvPr id="1" name="Shape 25"/>
        <p:cNvGrpSpPr/>
        <p:nvPr/>
      </p:nvGrpSpPr>
      <p:grpSpPr>
        <a:xfrm>
          <a:off x="0" y="0"/>
          <a:ext cx="0" cy="0"/>
          <a:chOff x="0" y="0"/>
          <a:chExt cx="0" cy="0"/>
        </a:xfrm>
      </p:grpSpPr>
      <p:sp>
        <p:nvSpPr>
          <p:cNvPr id="26" name="Google Shape;26;p66"/>
          <p:cNvSpPr>
            <a:spLocks noGrp="1"/>
          </p:cNvSpPr>
          <p:nvPr>
            <p:ph type="pic" idx="2"/>
          </p:nvPr>
        </p:nvSpPr>
        <p:spPr>
          <a:xfrm>
            <a:off x="5645888" y="0"/>
            <a:ext cx="6546111" cy="6858000"/>
          </a:xfrm>
          <a:prstGeom prst="rect">
            <a:avLst/>
          </a:prstGeom>
          <a:noFill/>
          <a:ln>
            <a:noFill/>
          </a:ln>
        </p:spPr>
        <p:txBody>
          <a:bodyPr/>
          <a:lstStyle/>
          <a:p>
            <a:endParaRPr lang="en-IE"/>
          </a:p>
        </p:txBody>
      </p:sp>
      <p:sp>
        <p:nvSpPr>
          <p:cNvPr id="27" name="Google Shape;27;p6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8" name="Google Shape;28;p6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9" name="Google Shape;29;p66"/>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0" name="Google Shape;30;p6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32" name="Google Shape;32;p66"/>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33" name="Google Shape;33;p66"/>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34" name="Google Shape;34;p6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o Slide, Circles 2">
  <p:cSld name="Bio Slide, Circles 2">
    <p:bg>
      <p:bgPr>
        <a:solidFill>
          <a:schemeClr val="lt1"/>
        </a:solidFill>
        <a:effectLst/>
      </p:bgPr>
    </p:bg>
    <p:spTree>
      <p:nvGrpSpPr>
        <p:cNvPr id="1" name="Shape 43"/>
        <p:cNvGrpSpPr/>
        <p:nvPr/>
      </p:nvGrpSpPr>
      <p:grpSpPr>
        <a:xfrm>
          <a:off x="0" y="0"/>
          <a:ext cx="0" cy="0"/>
          <a:chOff x="0" y="0"/>
          <a:chExt cx="0" cy="0"/>
        </a:xfrm>
      </p:grpSpPr>
      <p:sp>
        <p:nvSpPr>
          <p:cNvPr id="44" name="Google Shape;44;p6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47" name="Google Shape;47;p68"/>
          <p:cNvSpPr>
            <a:spLocks noGrp="1"/>
          </p:cNvSpPr>
          <p:nvPr>
            <p:ph type="pic" idx="2"/>
          </p:nvPr>
        </p:nvSpPr>
        <p:spPr>
          <a:xfrm>
            <a:off x="342900" y="1537954"/>
            <a:ext cx="1565644" cy="1565644"/>
          </a:xfrm>
          <a:prstGeom prst="ellipse">
            <a:avLst/>
          </a:prstGeom>
          <a:solidFill>
            <a:schemeClr val="lt1"/>
          </a:solidFill>
          <a:ln>
            <a:noFill/>
          </a:ln>
        </p:spPr>
        <p:txBody>
          <a:bodyPr/>
          <a:lstStyle/>
          <a:p>
            <a:endParaRPr lang="en-IE"/>
          </a:p>
        </p:txBody>
      </p:sp>
      <p:sp>
        <p:nvSpPr>
          <p:cNvPr id="48" name="Google Shape;48;p68"/>
          <p:cNvSpPr txBox="1">
            <a:spLocks noGrp="1"/>
          </p:cNvSpPr>
          <p:nvPr>
            <p:ph type="body" idx="1"/>
          </p:nvPr>
        </p:nvSpPr>
        <p:spPr>
          <a:xfrm>
            <a:off x="407881"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8"/>
          <p:cNvSpPr>
            <a:spLocks noGrp="1"/>
          </p:cNvSpPr>
          <p:nvPr>
            <p:ph type="pic" idx="3"/>
          </p:nvPr>
        </p:nvSpPr>
        <p:spPr>
          <a:xfrm>
            <a:off x="2750722" y="1540456"/>
            <a:ext cx="1565644" cy="1565644"/>
          </a:xfrm>
          <a:prstGeom prst="ellipse">
            <a:avLst/>
          </a:prstGeom>
          <a:solidFill>
            <a:schemeClr val="lt1"/>
          </a:solidFill>
          <a:ln>
            <a:noFill/>
          </a:ln>
        </p:spPr>
        <p:txBody>
          <a:bodyPr/>
          <a:lstStyle/>
          <a:p>
            <a:endParaRPr lang="en-IE"/>
          </a:p>
        </p:txBody>
      </p:sp>
      <p:sp>
        <p:nvSpPr>
          <p:cNvPr id="50" name="Google Shape;50;p68"/>
          <p:cNvSpPr txBox="1">
            <a:spLocks noGrp="1"/>
          </p:cNvSpPr>
          <p:nvPr>
            <p:ph type="body" idx="4"/>
          </p:nvPr>
        </p:nvSpPr>
        <p:spPr>
          <a:xfrm>
            <a:off x="2815703" y="32666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8"/>
          <p:cNvSpPr>
            <a:spLocks noGrp="1"/>
          </p:cNvSpPr>
          <p:nvPr>
            <p:ph type="pic" idx="5"/>
          </p:nvPr>
        </p:nvSpPr>
        <p:spPr>
          <a:xfrm>
            <a:off x="5158544" y="1537954"/>
            <a:ext cx="1565644" cy="1565644"/>
          </a:xfrm>
          <a:prstGeom prst="ellipse">
            <a:avLst/>
          </a:prstGeom>
          <a:solidFill>
            <a:schemeClr val="lt1"/>
          </a:solidFill>
          <a:ln>
            <a:noFill/>
          </a:ln>
        </p:spPr>
        <p:txBody>
          <a:bodyPr/>
          <a:lstStyle/>
          <a:p>
            <a:endParaRPr lang="en-IE"/>
          </a:p>
        </p:txBody>
      </p:sp>
      <p:sp>
        <p:nvSpPr>
          <p:cNvPr id="52" name="Google Shape;52;p68"/>
          <p:cNvSpPr txBox="1">
            <a:spLocks noGrp="1"/>
          </p:cNvSpPr>
          <p:nvPr>
            <p:ph type="body" idx="6"/>
          </p:nvPr>
        </p:nvSpPr>
        <p:spPr>
          <a:xfrm>
            <a:off x="5223525"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8"/>
          <p:cNvSpPr>
            <a:spLocks noGrp="1"/>
          </p:cNvSpPr>
          <p:nvPr>
            <p:ph type="pic" idx="7"/>
          </p:nvPr>
        </p:nvSpPr>
        <p:spPr>
          <a:xfrm>
            <a:off x="7566366" y="1536700"/>
            <a:ext cx="1565644" cy="1565644"/>
          </a:xfrm>
          <a:prstGeom prst="ellipse">
            <a:avLst/>
          </a:prstGeom>
          <a:solidFill>
            <a:schemeClr val="lt1"/>
          </a:solidFill>
          <a:ln>
            <a:noFill/>
          </a:ln>
        </p:spPr>
        <p:txBody>
          <a:bodyPr/>
          <a:lstStyle/>
          <a:p>
            <a:endParaRPr lang="en-IE"/>
          </a:p>
        </p:txBody>
      </p:sp>
      <p:sp>
        <p:nvSpPr>
          <p:cNvPr id="54" name="Google Shape;54;p68"/>
          <p:cNvSpPr txBox="1">
            <a:spLocks noGrp="1"/>
          </p:cNvSpPr>
          <p:nvPr>
            <p:ph type="body" idx="8"/>
          </p:nvPr>
        </p:nvSpPr>
        <p:spPr>
          <a:xfrm>
            <a:off x="7631347"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8"/>
          <p:cNvSpPr>
            <a:spLocks noGrp="1"/>
          </p:cNvSpPr>
          <p:nvPr>
            <p:ph type="pic" idx="9"/>
          </p:nvPr>
        </p:nvSpPr>
        <p:spPr>
          <a:xfrm>
            <a:off x="9974190" y="1536700"/>
            <a:ext cx="1565644" cy="1565644"/>
          </a:xfrm>
          <a:prstGeom prst="ellipse">
            <a:avLst/>
          </a:prstGeom>
          <a:solidFill>
            <a:schemeClr val="lt1"/>
          </a:solidFill>
          <a:ln>
            <a:noFill/>
          </a:ln>
        </p:spPr>
        <p:txBody>
          <a:bodyPr/>
          <a:lstStyle/>
          <a:p>
            <a:endParaRPr lang="en-IE"/>
          </a:p>
        </p:txBody>
      </p:sp>
      <p:sp>
        <p:nvSpPr>
          <p:cNvPr id="56" name="Google Shape;56;p68"/>
          <p:cNvSpPr txBox="1">
            <a:spLocks noGrp="1"/>
          </p:cNvSpPr>
          <p:nvPr>
            <p:ph type="body" idx="13"/>
          </p:nvPr>
        </p:nvSpPr>
        <p:spPr>
          <a:xfrm>
            <a:off x="10039171"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8"/>
          <p:cNvSpPr>
            <a:spLocks noGrp="1"/>
          </p:cNvSpPr>
          <p:nvPr>
            <p:ph type="pic" idx="14"/>
          </p:nvPr>
        </p:nvSpPr>
        <p:spPr>
          <a:xfrm>
            <a:off x="342900" y="4064354"/>
            <a:ext cx="1565644" cy="1565644"/>
          </a:xfrm>
          <a:prstGeom prst="ellipse">
            <a:avLst/>
          </a:prstGeom>
          <a:solidFill>
            <a:schemeClr val="lt1"/>
          </a:solidFill>
          <a:ln>
            <a:noFill/>
          </a:ln>
        </p:spPr>
        <p:txBody>
          <a:bodyPr/>
          <a:lstStyle/>
          <a:p>
            <a:endParaRPr lang="en-IE"/>
          </a:p>
        </p:txBody>
      </p:sp>
      <p:sp>
        <p:nvSpPr>
          <p:cNvPr id="58" name="Google Shape;58;p68"/>
          <p:cNvSpPr txBox="1">
            <a:spLocks noGrp="1"/>
          </p:cNvSpPr>
          <p:nvPr>
            <p:ph type="body" idx="15"/>
          </p:nvPr>
        </p:nvSpPr>
        <p:spPr>
          <a:xfrm>
            <a:off x="407881"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8"/>
          <p:cNvSpPr>
            <a:spLocks noGrp="1"/>
          </p:cNvSpPr>
          <p:nvPr>
            <p:ph type="pic" idx="16"/>
          </p:nvPr>
        </p:nvSpPr>
        <p:spPr>
          <a:xfrm>
            <a:off x="2750722" y="4066856"/>
            <a:ext cx="1565644" cy="1565644"/>
          </a:xfrm>
          <a:prstGeom prst="ellipse">
            <a:avLst/>
          </a:prstGeom>
          <a:solidFill>
            <a:schemeClr val="lt1"/>
          </a:solidFill>
          <a:ln>
            <a:noFill/>
          </a:ln>
        </p:spPr>
        <p:txBody>
          <a:bodyPr/>
          <a:lstStyle/>
          <a:p>
            <a:endParaRPr lang="en-IE"/>
          </a:p>
        </p:txBody>
      </p:sp>
      <p:sp>
        <p:nvSpPr>
          <p:cNvPr id="60" name="Google Shape;60;p68"/>
          <p:cNvSpPr txBox="1">
            <a:spLocks noGrp="1"/>
          </p:cNvSpPr>
          <p:nvPr>
            <p:ph type="body" idx="17"/>
          </p:nvPr>
        </p:nvSpPr>
        <p:spPr>
          <a:xfrm>
            <a:off x="2815703" y="57930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8"/>
          <p:cNvSpPr>
            <a:spLocks noGrp="1"/>
          </p:cNvSpPr>
          <p:nvPr>
            <p:ph type="pic" idx="18"/>
          </p:nvPr>
        </p:nvSpPr>
        <p:spPr>
          <a:xfrm>
            <a:off x="5158544" y="4064354"/>
            <a:ext cx="1565644" cy="1565644"/>
          </a:xfrm>
          <a:prstGeom prst="ellipse">
            <a:avLst/>
          </a:prstGeom>
          <a:solidFill>
            <a:schemeClr val="lt1"/>
          </a:solidFill>
          <a:ln>
            <a:noFill/>
          </a:ln>
        </p:spPr>
        <p:txBody>
          <a:bodyPr/>
          <a:lstStyle/>
          <a:p>
            <a:endParaRPr lang="en-IE"/>
          </a:p>
        </p:txBody>
      </p:sp>
      <p:sp>
        <p:nvSpPr>
          <p:cNvPr id="62" name="Google Shape;62;p68"/>
          <p:cNvSpPr txBox="1">
            <a:spLocks noGrp="1"/>
          </p:cNvSpPr>
          <p:nvPr>
            <p:ph type="body" idx="19"/>
          </p:nvPr>
        </p:nvSpPr>
        <p:spPr>
          <a:xfrm>
            <a:off x="5223525"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8"/>
          <p:cNvSpPr>
            <a:spLocks noGrp="1"/>
          </p:cNvSpPr>
          <p:nvPr>
            <p:ph type="pic" idx="20"/>
          </p:nvPr>
        </p:nvSpPr>
        <p:spPr>
          <a:xfrm>
            <a:off x="7566366" y="4063100"/>
            <a:ext cx="1565644" cy="1565644"/>
          </a:xfrm>
          <a:prstGeom prst="ellipse">
            <a:avLst/>
          </a:prstGeom>
          <a:solidFill>
            <a:schemeClr val="lt1"/>
          </a:solidFill>
          <a:ln>
            <a:noFill/>
          </a:ln>
        </p:spPr>
        <p:txBody>
          <a:bodyPr/>
          <a:lstStyle/>
          <a:p>
            <a:endParaRPr lang="en-IE"/>
          </a:p>
        </p:txBody>
      </p:sp>
      <p:sp>
        <p:nvSpPr>
          <p:cNvPr id="64" name="Google Shape;64;p68"/>
          <p:cNvSpPr txBox="1">
            <a:spLocks noGrp="1"/>
          </p:cNvSpPr>
          <p:nvPr>
            <p:ph type="body" idx="21"/>
          </p:nvPr>
        </p:nvSpPr>
        <p:spPr>
          <a:xfrm>
            <a:off x="7631347"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8"/>
          <p:cNvSpPr>
            <a:spLocks noGrp="1"/>
          </p:cNvSpPr>
          <p:nvPr>
            <p:ph type="pic" idx="22"/>
          </p:nvPr>
        </p:nvSpPr>
        <p:spPr>
          <a:xfrm>
            <a:off x="9974190" y="4063100"/>
            <a:ext cx="1565644" cy="1565644"/>
          </a:xfrm>
          <a:prstGeom prst="ellipse">
            <a:avLst/>
          </a:prstGeom>
          <a:solidFill>
            <a:schemeClr val="lt1"/>
          </a:solidFill>
          <a:ln>
            <a:noFill/>
          </a:ln>
        </p:spPr>
        <p:txBody>
          <a:bodyPr/>
          <a:lstStyle/>
          <a:p>
            <a:endParaRPr lang="en-IE"/>
          </a:p>
        </p:txBody>
      </p:sp>
      <p:sp>
        <p:nvSpPr>
          <p:cNvPr id="66" name="Google Shape;66;p68"/>
          <p:cNvSpPr txBox="1">
            <a:spLocks noGrp="1"/>
          </p:cNvSpPr>
          <p:nvPr>
            <p:ph type="body" idx="23"/>
          </p:nvPr>
        </p:nvSpPr>
        <p:spPr>
          <a:xfrm>
            <a:off x="10039171"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 logo">
  <p:cSld name="Title and Content + logo">
    <p:spTree>
      <p:nvGrpSpPr>
        <p:cNvPr id="1" name="Shape 74"/>
        <p:cNvGrpSpPr/>
        <p:nvPr/>
      </p:nvGrpSpPr>
      <p:grpSpPr>
        <a:xfrm>
          <a:off x="0" y="0"/>
          <a:ext cx="0" cy="0"/>
          <a:chOff x="0" y="0"/>
          <a:chExt cx="0" cy="0"/>
        </a:xfrm>
      </p:grpSpPr>
      <p:sp>
        <p:nvSpPr>
          <p:cNvPr id="75" name="Google Shape;75;p7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3"/>
          <p:cNvSpPr/>
          <p:nvPr/>
        </p:nvSpPr>
        <p:spPr>
          <a:xfrm>
            <a:off x="608850" y="1134825"/>
            <a:ext cx="10745100" cy="45900"/>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73"/>
          <p:cNvSpPr txBox="1">
            <a:spLocks noGrp="1"/>
          </p:cNvSpPr>
          <p:nvPr>
            <p:ph type="body" idx="1"/>
          </p:nvPr>
        </p:nvSpPr>
        <p:spPr>
          <a:xfrm>
            <a:off x="800100" y="1355651"/>
            <a:ext cx="8802688" cy="49530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600"/>
              <a:buNone/>
              <a:defRPr/>
            </a:lvl1pPr>
            <a:lvl2pPr marL="914400" lvl="1" indent="-330200" algn="l">
              <a:lnSpc>
                <a:spcPct val="120000"/>
              </a:lnSpc>
              <a:spcBef>
                <a:spcPts val="900"/>
              </a:spcBef>
              <a:spcAft>
                <a:spcPts val="0"/>
              </a:spcAft>
              <a:buSzPts val="1600"/>
              <a:buChar char="•"/>
              <a:defRPr/>
            </a:lvl2pPr>
            <a:lvl3pPr marL="1371600" lvl="2" indent="-228600" algn="l">
              <a:lnSpc>
                <a:spcPct val="120000"/>
              </a:lnSpc>
              <a:spcBef>
                <a:spcPts val="600"/>
              </a:spcBef>
              <a:spcAft>
                <a:spcPts val="0"/>
              </a:spcAft>
              <a:buSzPts val="1400"/>
              <a:buNone/>
              <a:defRPr/>
            </a:lvl3pPr>
            <a:lvl4pPr marL="1828800" lvl="3" indent="-317500" algn="l">
              <a:lnSpc>
                <a:spcPct val="120000"/>
              </a:lnSpc>
              <a:spcBef>
                <a:spcPts val="800"/>
              </a:spcBef>
              <a:spcAft>
                <a:spcPts val="0"/>
              </a:spcAft>
              <a:buSzPts val="1400"/>
              <a:buChar char="•"/>
              <a:defRPr/>
            </a:lvl4pPr>
            <a:lvl5pPr marL="2286000" lvl="4" indent="-228600" algn="l">
              <a:lnSpc>
                <a:spcPct val="130000"/>
              </a:lnSpc>
              <a:spcBef>
                <a:spcPts val="800"/>
              </a:spcBef>
              <a:spcAft>
                <a:spcPts val="0"/>
              </a:spcAft>
              <a:buSzPts val="1100"/>
              <a:buNone/>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7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3" name="Google Shape;103;p7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Break 3">
  <p:cSld name="Section Break 3">
    <p:bg>
      <p:bgPr>
        <a:solidFill>
          <a:schemeClr val="dk1"/>
        </a:solidFill>
        <a:effectLst/>
      </p:bgPr>
    </p:bg>
    <p:spTree>
      <p:nvGrpSpPr>
        <p:cNvPr id="1" name="Shape 971"/>
        <p:cNvGrpSpPr/>
        <p:nvPr/>
      </p:nvGrpSpPr>
      <p:grpSpPr>
        <a:xfrm>
          <a:off x="0" y="0"/>
          <a:ext cx="0" cy="0"/>
          <a:chOff x="0" y="0"/>
          <a:chExt cx="0" cy="0"/>
        </a:xfrm>
      </p:grpSpPr>
      <p:sp>
        <p:nvSpPr>
          <p:cNvPr id="972" name="Google Shape;972;p9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3" name="Google Shape;973;p9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74" name="Google Shape;974;p92"/>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5" name="Google Shape;975;p92"/>
          <p:cNvPicPr preferRelativeResize="0"/>
          <p:nvPr/>
        </p:nvPicPr>
        <p:blipFill rotWithShape="1">
          <a:blip r:embed="rId2">
            <a:alphaModFix/>
          </a:blip>
          <a:srcRect/>
          <a:stretch/>
        </p:blipFill>
        <p:spPr>
          <a:xfrm>
            <a:off x="9194750" y="745312"/>
            <a:ext cx="6070397" cy="5303677"/>
          </a:xfrm>
          <a:prstGeom prst="rect">
            <a:avLst/>
          </a:prstGeom>
          <a:noFill/>
          <a:ln>
            <a:noFill/>
          </a:ln>
        </p:spPr>
      </p:pic>
      <p:pic>
        <p:nvPicPr>
          <p:cNvPr id="976" name="Google Shape;976;p92"/>
          <p:cNvPicPr preferRelativeResize="0"/>
          <p:nvPr/>
        </p:nvPicPr>
        <p:blipFill rotWithShape="1">
          <a:blip r:embed="rId3">
            <a:alphaModFix/>
          </a:blip>
          <a:srcRect/>
          <a:stretch/>
        </p:blipFill>
        <p:spPr>
          <a:xfrm>
            <a:off x="11558990" y="2652984"/>
            <a:ext cx="1407900" cy="1407900"/>
          </a:xfrm>
          <a:prstGeom prst="rect">
            <a:avLst/>
          </a:prstGeom>
          <a:noFill/>
          <a:ln>
            <a:noFill/>
          </a:ln>
        </p:spPr>
      </p:pic>
      <p:grpSp>
        <p:nvGrpSpPr>
          <p:cNvPr id="977" name="Google Shape;977;p92"/>
          <p:cNvGrpSpPr/>
          <p:nvPr/>
        </p:nvGrpSpPr>
        <p:grpSpPr>
          <a:xfrm>
            <a:off x="6909554" y="1781036"/>
            <a:ext cx="3128477" cy="3330051"/>
            <a:chOff x="835291" y="449539"/>
            <a:chExt cx="3646488" cy="3881437"/>
          </a:xfrm>
        </p:grpSpPr>
        <p:grpSp>
          <p:nvGrpSpPr>
            <p:cNvPr id="978" name="Google Shape;978;p92"/>
            <p:cNvGrpSpPr/>
            <p:nvPr/>
          </p:nvGrpSpPr>
          <p:grpSpPr>
            <a:xfrm>
              <a:off x="835291" y="576539"/>
              <a:ext cx="1217613" cy="3549650"/>
              <a:chOff x="6139" y="1031"/>
              <a:chExt cx="767" cy="2236"/>
            </a:xfrm>
          </p:grpSpPr>
          <p:sp>
            <p:nvSpPr>
              <p:cNvPr id="979" name="Google Shape;979;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0" name="Google Shape;980;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1" name="Google Shape;981;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2" name="Google Shape;982;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3" name="Google Shape;983;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4" name="Google Shape;984;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5" name="Google Shape;985;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6" name="Google Shape;986;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7" name="Google Shape;987;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8" name="Google Shape;988;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9" name="Google Shape;989;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0" name="Google Shape;990;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1" name="Google Shape;991;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2" name="Google Shape;992;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3" name="Google Shape;993;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4" name="Google Shape;994;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5" name="Google Shape;995;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6" name="Google Shape;996;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7" name="Google Shape;997;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8" name="Google Shape;998;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9" name="Google Shape;999;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0" name="Google Shape;1000;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1" name="Google Shape;1001;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2" name="Google Shape;1002;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3" name="Google Shape;1003;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4" name="Google Shape;1004;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5" name="Google Shape;1005;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6" name="Google Shape;1006;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7" name="Google Shape;1007;p92"/>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8" name="Google Shape;1008;p92"/>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9" name="Google Shape;1009;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0" name="Google Shape;1010;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1" name="Google Shape;1011;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2" name="Google Shape;1012;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3" name="Google Shape;1013;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4" name="Google Shape;1014;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5" name="Google Shape;1015;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6" name="Google Shape;1016;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7" name="Google Shape;1017;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8" name="Google Shape;1018;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9" name="Google Shape;1019;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0" name="Google Shape;1020;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1" name="Google Shape;1021;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2" name="Google Shape;1022;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3" name="Google Shape;1023;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4" name="Google Shape;1024;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5" name="Google Shape;1025;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6" name="Google Shape;1026;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7" name="Google Shape;1027;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8" name="Google Shape;1028;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9" name="Google Shape;1029;p92"/>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0" name="Google Shape;1030;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1" name="Google Shape;1031;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2" name="Google Shape;1032;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3" name="Google Shape;1033;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4" name="Google Shape;1034;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5" name="Google Shape;1035;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6" name="Google Shape;1036;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7" name="Google Shape;1037;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8" name="Google Shape;1038;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9" name="Google Shape;1039;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0" name="Google Shape;1040;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1" name="Google Shape;1041;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2" name="Google Shape;1042;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3" name="Google Shape;1043;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4" name="Google Shape;1044;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5" name="Google Shape;1045;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6" name="Google Shape;1046;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7" name="Google Shape;1047;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8" name="Google Shape;1048;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9" name="Google Shape;1049;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0" name="Google Shape;1050;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1" name="Google Shape;1051;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2" name="Google Shape;1052;p92"/>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3" name="Google Shape;1053;p92"/>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4" name="Google Shape;1054;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5" name="Google Shape;1055;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6" name="Google Shape;1056;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7" name="Google Shape;1057;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8" name="Google Shape;1058;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9" name="Google Shape;1059;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0" name="Google Shape;1060;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1" name="Google Shape;1061;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2" name="Google Shape;1062;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3" name="Google Shape;1063;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4" name="Google Shape;1064;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5" name="Google Shape;1065;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6" name="Google Shape;1066;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7" name="Google Shape;1067;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8" name="Google Shape;1068;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9" name="Google Shape;1069;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0" name="Google Shape;1070;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1" name="Google Shape;1071;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2" name="Google Shape;1072;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3" name="Google Shape;1073;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4" name="Google Shape;1074;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5" name="Google Shape;1075;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6" name="Google Shape;1076;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7" name="Google Shape;1077;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8" name="Google Shape;1078;p92"/>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9" name="Google Shape;1079;p92"/>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0" name="Google Shape;1080;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1" name="Google Shape;1081;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2" name="Google Shape;1082;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3" name="Google Shape;1083;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4" name="Google Shape;1084;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5" name="Google Shape;1085;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6" name="Google Shape;1086;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7" name="Google Shape;1087;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8" name="Google Shape;1088;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9" name="Google Shape;1089;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0" name="Google Shape;1090;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1" name="Google Shape;1091;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2" name="Google Shape;1092;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3" name="Google Shape;1093;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4" name="Google Shape;1094;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5" name="Google Shape;1095;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6" name="Google Shape;1096;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7" name="Google Shape;1097;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8" name="Google Shape;1098;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9" name="Google Shape;1099;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0" name="Google Shape;1100;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1" name="Google Shape;1101;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2" name="Google Shape;1102;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3" name="Google Shape;1103;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4" name="Google Shape;1104;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5" name="Google Shape;1105;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6" name="Google Shape;1106;p92"/>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7" name="Google Shape;1107;p92"/>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8" name="Google Shape;1108;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9" name="Google Shape;1109;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0" name="Google Shape;1110;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1" name="Google Shape;1111;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2" name="Google Shape;1112;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3" name="Google Shape;1113;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4" name="Google Shape;1114;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5" name="Google Shape;1115;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6" name="Google Shape;1116;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7" name="Google Shape;1117;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8" name="Google Shape;1118;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9" name="Google Shape;1119;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0" name="Google Shape;1120;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1" name="Google Shape;1121;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2" name="Google Shape;1122;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3" name="Google Shape;1123;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4" name="Google Shape;1124;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5" name="Google Shape;1125;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6" name="Google Shape;1126;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7" name="Google Shape;1127;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8" name="Google Shape;1128;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9" name="Google Shape;1129;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0" name="Google Shape;1130;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1" name="Google Shape;1131;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2" name="Google Shape;1132;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3" name="Google Shape;1133;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4" name="Google Shape;1134;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5" name="Google Shape;1135;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6" name="Google Shape;1136;p92"/>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7" name="Google Shape;1137;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8" name="Google Shape;1138;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9" name="Google Shape;1139;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0" name="Google Shape;1140;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1" name="Google Shape;1141;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2" name="Google Shape;1142;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3" name="Google Shape;1143;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4" name="Google Shape;1144;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5" name="Google Shape;1145;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6" name="Google Shape;1146;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7" name="Google Shape;1147;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8" name="Google Shape;1148;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9" name="Google Shape;1149;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0" name="Google Shape;1150;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1" name="Google Shape;1151;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2" name="Google Shape;1152;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3" name="Google Shape;1153;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4" name="Google Shape;1154;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5" name="Google Shape;1155;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6" name="Google Shape;1156;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7" name="Google Shape;1157;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8" name="Google Shape;1158;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9" name="Google Shape;1159;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0" name="Google Shape;1160;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1" name="Google Shape;1161;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2" name="Google Shape;1162;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3" name="Google Shape;1163;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4" name="Google Shape;1164;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5" name="Google Shape;1165;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6" name="Google Shape;1166;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7" name="Google Shape;1167;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8" name="Google Shape;1168;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9" name="Google Shape;1169;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0" name="Google Shape;1170;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1" name="Google Shape;1171;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2" name="Google Shape;1172;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3" name="Google Shape;1173;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4" name="Google Shape;1174;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5" name="Google Shape;1175;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6" name="Google Shape;1176;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7" name="Google Shape;1177;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8" name="Google Shape;1178;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179" name="Google Shape;1179;p92"/>
            <p:cNvGrpSpPr/>
            <p:nvPr/>
          </p:nvGrpSpPr>
          <p:grpSpPr>
            <a:xfrm>
              <a:off x="2044966" y="449539"/>
              <a:ext cx="919163" cy="3881437"/>
              <a:chOff x="6901" y="951"/>
              <a:chExt cx="579" cy="2445"/>
            </a:xfrm>
          </p:grpSpPr>
          <p:sp>
            <p:nvSpPr>
              <p:cNvPr id="1180" name="Google Shape;1180;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1" name="Google Shape;1181;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2" name="Google Shape;1182;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3" name="Google Shape;1183;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4" name="Google Shape;1184;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5" name="Google Shape;1185;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6" name="Google Shape;1186;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7" name="Google Shape;1187;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8" name="Google Shape;1188;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9" name="Google Shape;1189;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0" name="Google Shape;1190;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1" name="Google Shape;1191;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2" name="Google Shape;1192;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3" name="Google Shape;1193;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4" name="Google Shape;1194;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5" name="Google Shape;1195;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6" name="Google Shape;1196;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7" name="Google Shape;1197;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8" name="Google Shape;1198;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9" name="Google Shape;1199;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0" name="Google Shape;1200;p92"/>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1" name="Google Shape;1201;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2" name="Google Shape;1202;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3" name="Google Shape;1203;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4" name="Google Shape;1204;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5" name="Google Shape;1205;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6" name="Google Shape;1206;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7" name="Google Shape;1207;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8" name="Google Shape;1208;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9" name="Google Shape;1209;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0" name="Google Shape;1210;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1" name="Google Shape;1211;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2" name="Google Shape;1212;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3" name="Google Shape;1213;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4" name="Google Shape;1214;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5" name="Google Shape;1215;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6" name="Google Shape;1216;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7" name="Google Shape;1217;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8" name="Google Shape;1218;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9" name="Google Shape;1219;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0" name="Google Shape;1220;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1" name="Google Shape;1221;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2" name="Google Shape;1222;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3" name="Google Shape;1223;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4" name="Google Shape;1224;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5" name="Google Shape;1225;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6" name="Google Shape;1226;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7" name="Google Shape;1227;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8" name="Google Shape;1228;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9" name="Google Shape;1229;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0" name="Google Shape;1230;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1" name="Google Shape;1231;p92"/>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2" name="Google Shape;1232;p92"/>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3" name="Google Shape;1233;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4" name="Google Shape;1234;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5" name="Google Shape;1235;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6" name="Google Shape;1236;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7" name="Google Shape;1237;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8" name="Google Shape;1238;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9" name="Google Shape;1239;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0" name="Google Shape;1240;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1" name="Google Shape;1241;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2" name="Google Shape;1242;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3" name="Google Shape;1243;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4" name="Google Shape;1244;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5" name="Google Shape;1245;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6" name="Google Shape;1246;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7" name="Google Shape;1247;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8" name="Google Shape;1248;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9" name="Google Shape;1249;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0" name="Google Shape;1250;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1" name="Google Shape;1251;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2" name="Google Shape;1252;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3" name="Google Shape;1253;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4" name="Google Shape;1254;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5" name="Google Shape;1255;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6" name="Google Shape;1256;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7" name="Google Shape;1257;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8" name="Google Shape;1258;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9" name="Google Shape;1259;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0" name="Google Shape;1260;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1" name="Google Shape;1261;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2" name="Google Shape;1262;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3" name="Google Shape;1263;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4" name="Google Shape;1264;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5" name="Google Shape;1265;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6" name="Google Shape;1266;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7" name="Google Shape;1267;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8" name="Google Shape;1268;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9" name="Google Shape;1269;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0" name="Google Shape;1270;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1" name="Google Shape;1271;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2" name="Google Shape;1272;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3" name="Google Shape;1273;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4" name="Google Shape;1274;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5" name="Google Shape;1275;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6" name="Google Shape;1276;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7" name="Google Shape;1277;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8" name="Google Shape;1278;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9" name="Google Shape;1279;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0" name="Google Shape;1280;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1" name="Google Shape;1281;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2" name="Google Shape;1282;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3" name="Google Shape;1283;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4" name="Google Shape;1284;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5" name="Google Shape;1285;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6" name="Google Shape;1286;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7" name="Google Shape;1287;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8" name="Google Shape;1288;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9" name="Google Shape;1289;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0" name="Google Shape;1290;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1" name="Google Shape;1291;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2" name="Google Shape;1292;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3" name="Google Shape;1293;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4" name="Google Shape;1294;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5" name="Google Shape;1295;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6" name="Google Shape;1296;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7" name="Google Shape;1297;p92"/>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8" name="Google Shape;1298;p92"/>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9" name="Google Shape;1299;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0" name="Google Shape;1300;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1" name="Google Shape;1301;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2" name="Google Shape;1302;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3" name="Google Shape;1303;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4" name="Google Shape;1304;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5" name="Google Shape;1305;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6" name="Google Shape;1306;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7" name="Google Shape;1307;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8" name="Google Shape;1308;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9" name="Google Shape;1309;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0" name="Google Shape;1310;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1" name="Google Shape;1311;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2" name="Google Shape;1312;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3" name="Google Shape;1313;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4" name="Google Shape;1314;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5" name="Google Shape;1315;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6" name="Google Shape;1316;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7" name="Google Shape;1317;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8" name="Google Shape;1318;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9" name="Google Shape;1319;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0" name="Google Shape;1320;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1" name="Google Shape;1321;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2" name="Google Shape;1322;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3" name="Google Shape;1323;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4" name="Google Shape;1324;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5" name="Google Shape;1325;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6" name="Google Shape;1326;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7" name="Google Shape;1327;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8" name="Google Shape;1328;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9" name="Google Shape;1329;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0" name="Google Shape;1330;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1" name="Google Shape;1331;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2" name="Google Shape;1332;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3" name="Google Shape;1333;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4" name="Google Shape;1334;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5" name="Google Shape;1335;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6" name="Google Shape;1336;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7" name="Google Shape;1337;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8" name="Google Shape;1338;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9" name="Google Shape;1339;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0" name="Google Shape;1340;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1" name="Google Shape;1341;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2" name="Google Shape;1342;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3" name="Google Shape;1343;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4" name="Google Shape;1344;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5" name="Google Shape;1345;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6" name="Google Shape;1346;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7" name="Google Shape;1347;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8" name="Google Shape;1348;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9" name="Google Shape;1349;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0" name="Google Shape;1350;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1" name="Google Shape;1351;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2" name="Google Shape;1352;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3" name="Google Shape;1353;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4" name="Google Shape;1354;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5" name="Google Shape;1355;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6" name="Google Shape;1356;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7" name="Google Shape;1357;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8" name="Google Shape;1358;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9" name="Google Shape;1359;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0" name="Google Shape;1360;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1" name="Google Shape;1361;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2" name="Google Shape;1362;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3" name="Google Shape;1363;p92"/>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4" name="Google Shape;1364;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5" name="Google Shape;1365;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6" name="Google Shape;1366;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7" name="Google Shape;1367;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8" name="Google Shape;1368;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9" name="Google Shape;1369;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0" name="Google Shape;1370;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1" name="Google Shape;1371;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2" name="Google Shape;1372;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3" name="Google Shape;1373;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4" name="Google Shape;1374;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5" name="Google Shape;1375;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6" name="Google Shape;1376;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7" name="Google Shape;1377;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8" name="Google Shape;1378;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9" name="Google Shape;1379;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380" name="Google Shape;1380;p92"/>
            <p:cNvGrpSpPr/>
            <p:nvPr/>
          </p:nvGrpSpPr>
          <p:grpSpPr>
            <a:xfrm>
              <a:off x="2957779" y="503514"/>
              <a:ext cx="1074738" cy="3776662"/>
              <a:chOff x="7476" y="985"/>
              <a:chExt cx="677" cy="2379"/>
            </a:xfrm>
          </p:grpSpPr>
          <p:sp>
            <p:nvSpPr>
              <p:cNvPr id="1381" name="Google Shape;1381;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2" name="Google Shape;1382;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3" name="Google Shape;1383;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4" name="Google Shape;1384;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5" name="Google Shape;1385;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6" name="Google Shape;1386;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7" name="Google Shape;1387;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8" name="Google Shape;1388;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9" name="Google Shape;1389;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0" name="Google Shape;1390;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1" name="Google Shape;1391;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2" name="Google Shape;1392;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3" name="Google Shape;1393;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4" name="Google Shape;1394;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5" name="Google Shape;1395;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6" name="Google Shape;1396;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7" name="Google Shape;1397;p92"/>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8" name="Google Shape;1398;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9" name="Google Shape;1399;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0" name="Google Shape;1400;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1" name="Google Shape;1401;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2" name="Google Shape;1402;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3" name="Google Shape;1403;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4" name="Google Shape;1404;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5" name="Google Shape;1405;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6" name="Google Shape;1406;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7" name="Google Shape;1407;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8" name="Google Shape;1408;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9" name="Google Shape;1409;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0" name="Google Shape;1410;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1" name="Google Shape;1411;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2" name="Google Shape;1412;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3" name="Google Shape;1413;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4" name="Google Shape;1414;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5" name="Google Shape;1415;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6" name="Google Shape;1416;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7" name="Google Shape;1417;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8" name="Google Shape;1418;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9" name="Google Shape;1419;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0" name="Google Shape;1420;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1" name="Google Shape;1421;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2" name="Google Shape;1422;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3" name="Google Shape;1423;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4" name="Google Shape;1424;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5" name="Google Shape;1425;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6" name="Google Shape;1426;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7" name="Google Shape;1427;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8" name="Google Shape;1428;p92"/>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9" name="Google Shape;1429;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0" name="Google Shape;1430;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1" name="Google Shape;1431;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2" name="Google Shape;1432;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3" name="Google Shape;1433;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4" name="Google Shape;1434;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5" name="Google Shape;1435;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6" name="Google Shape;1436;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7" name="Google Shape;1437;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8" name="Google Shape;1438;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9" name="Google Shape;1439;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0" name="Google Shape;1440;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1" name="Google Shape;1441;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2" name="Google Shape;1442;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3" name="Google Shape;1443;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4" name="Google Shape;1444;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5" name="Google Shape;1445;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6" name="Google Shape;1446;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7" name="Google Shape;1447;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8" name="Google Shape;1448;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9" name="Google Shape;1449;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0" name="Google Shape;1450;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1" name="Google Shape;1451;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2" name="Google Shape;1452;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3" name="Google Shape;1453;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4" name="Google Shape;1454;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5" name="Google Shape;1455;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6" name="Google Shape;1456;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7" name="Google Shape;1457;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8" name="Google Shape;1458;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9" name="Google Shape;1459;p92"/>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0" name="Google Shape;1460;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1" name="Google Shape;1461;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2" name="Google Shape;1462;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3" name="Google Shape;1463;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4" name="Google Shape;1464;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5" name="Google Shape;1465;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6" name="Google Shape;1466;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7" name="Google Shape;1467;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8" name="Google Shape;1468;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9" name="Google Shape;1469;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0" name="Google Shape;1470;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1" name="Google Shape;1471;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2" name="Google Shape;1472;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3" name="Google Shape;1473;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4" name="Google Shape;1474;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5" name="Google Shape;1475;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6" name="Google Shape;1476;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7" name="Google Shape;1477;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8" name="Google Shape;1478;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9" name="Google Shape;1479;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0" name="Google Shape;1480;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1" name="Google Shape;1481;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2" name="Google Shape;1482;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3" name="Google Shape;1483;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4" name="Google Shape;1484;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5" name="Google Shape;1485;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6" name="Google Shape;1486;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7" name="Google Shape;1487;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8" name="Google Shape;1488;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9" name="Google Shape;1489;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0" name="Google Shape;1490;p92"/>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1" name="Google Shape;1491;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2" name="Google Shape;1492;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3" name="Google Shape;1493;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4" name="Google Shape;1494;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5" name="Google Shape;1495;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6" name="Google Shape;1496;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7" name="Google Shape;1497;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8" name="Google Shape;1498;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9" name="Google Shape;1499;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0" name="Google Shape;1500;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1" name="Google Shape;1501;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2" name="Google Shape;1502;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3" name="Google Shape;1503;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4" name="Google Shape;1504;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5" name="Google Shape;1505;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6" name="Google Shape;1506;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7" name="Google Shape;1507;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8" name="Google Shape;1508;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9" name="Google Shape;1509;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0" name="Google Shape;1510;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1" name="Google Shape;1511;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2" name="Google Shape;1512;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3" name="Google Shape;1513;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4" name="Google Shape;1514;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5" name="Google Shape;1515;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6" name="Google Shape;1516;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7" name="Google Shape;1517;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8" name="Google Shape;1518;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9" name="Google Shape;1519;p92"/>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0" name="Google Shape;1520;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1" name="Google Shape;1521;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2" name="Google Shape;1522;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3" name="Google Shape;1523;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4" name="Google Shape;1524;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5" name="Google Shape;1525;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6" name="Google Shape;1526;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7" name="Google Shape;1527;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8" name="Google Shape;1528;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9" name="Google Shape;1529;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0" name="Google Shape;1530;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1" name="Google Shape;1531;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2" name="Google Shape;1532;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3" name="Google Shape;1533;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4" name="Google Shape;1534;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5" name="Google Shape;1535;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6" name="Google Shape;1536;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7" name="Google Shape;1537;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8" name="Google Shape;1538;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9" name="Google Shape;1539;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0" name="Google Shape;1540;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1" name="Google Shape;1541;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2" name="Google Shape;1542;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3" name="Google Shape;1543;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4" name="Google Shape;1544;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5" name="Google Shape;1545;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6" name="Google Shape;1546;p92"/>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7" name="Google Shape;1547;p92"/>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8" name="Google Shape;1548;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9" name="Google Shape;1549;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0" name="Google Shape;1550;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1" name="Google Shape;1551;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2" name="Google Shape;1552;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3" name="Google Shape;1553;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4" name="Google Shape;1554;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5" name="Google Shape;1555;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6" name="Google Shape;1556;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7" name="Google Shape;1557;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8" name="Google Shape;1558;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9" name="Google Shape;1559;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0" name="Google Shape;1560;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1" name="Google Shape;1561;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2" name="Google Shape;1562;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3" name="Google Shape;1563;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4" name="Google Shape;1564;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5" name="Google Shape;1565;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6" name="Google Shape;1566;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7" name="Google Shape;1567;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8" name="Google Shape;1568;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9" name="Google Shape;1569;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0" name="Google Shape;1570;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1" name="Google Shape;1571;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2" name="Google Shape;1572;p92"/>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3" name="Google Shape;1573;p92"/>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4" name="Google Shape;1574;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5" name="Google Shape;1575;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6" name="Google Shape;1576;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7" name="Google Shape;1577;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8" name="Google Shape;1578;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9" name="Google Shape;1579;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0" name="Google Shape;1580;p92"/>
              <p:cNvSpPr/>
              <p:nvPr/>
            </p:nvSpPr>
            <p:spPr>
              <a:xfrm>
                <a:off x="8149"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581" name="Google Shape;1581;p92"/>
            <p:cNvSpPr/>
            <p:nvPr/>
          </p:nvSpPr>
          <p:spPr>
            <a:xfrm>
              <a:off x="402616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2" name="Google Shape;1582;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3" name="Google Shape;1583;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4" name="Google Shape;1584;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5" name="Google Shape;1585;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6" name="Google Shape;1586;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7" name="Google Shape;1587;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8" name="Google Shape;1588;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9" name="Google Shape;1589;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0" name="Google Shape;1590;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1" name="Google Shape;1591;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2" name="Google Shape;1592;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3" name="Google Shape;1593;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4" name="Google Shape;1594;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5" name="Google Shape;1595;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6" name="Google Shape;1596;p92"/>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7" name="Google Shape;1597;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8" name="Google Shape;1598;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9" name="Google Shape;1599;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0" name="Google Shape;1600;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1" name="Google Shape;1601;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2" name="Google Shape;1602;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3" name="Google Shape;1603;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4" name="Google Shape;1604;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5" name="Google Shape;1605;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6" name="Google Shape;1606;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7" name="Google Shape;1607;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8" name="Google Shape;1608;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9" name="Google Shape;1609;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0" name="Google Shape;1610;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1" name="Google Shape;1611;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2" name="Google Shape;1612;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3" name="Google Shape;1613;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4" name="Google Shape;1614;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5" name="Google Shape;1615;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6" name="Google Shape;1616;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7" name="Google Shape;1617;p92"/>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8" name="Google Shape;1618;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9" name="Google Shape;1619;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0" name="Google Shape;1620;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1" name="Google Shape;1621;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2" name="Google Shape;1622;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3" name="Google Shape;1623;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4" name="Google Shape;1624;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5" name="Google Shape;1625;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6" name="Google Shape;1626;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7" name="Google Shape;1627;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8" name="Google Shape;1628;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9" name="Google Shape;1629;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0" name="Google Shape;1630;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1" name="Google Shape;1631;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2" name="Google Shape;1632;p92"/>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3" name="Google Shape;1633;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4" name="Google Shape;1634;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5" name="Google Shape;1635;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6" name="Google Shape;1636;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7" name="Google Shape;1637;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8" name="Google Shape;1638;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9" name="Google Shape;1639;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0" name="Google Shape;1640;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1" name="Google Shape;1641;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2" name="Google Shape;1642;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3" name="Google Shape;1643;p92"/>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pic>
        <p:nvPicPr>
          <p:cNvPr id="1644" name="Google Shape;1644;p92"/>
          <p:cNvPicPr preferRelativeResize="0"/>
          <p:nvPr/>
        </p:nvPicPr>
        <p:blipFill rotWithShape="1">
          <a:blip r:embed="rId4">
            <a:alphaModFix/>
          </a:blip>
          <a:srcRect/>
          <a:stretch/>
        </p:blipFill>
        <p:spPr>
          <a:xfrm>
            <a:off x="7759167" y="2727481"/>
            <a:ext cx="1410477" cy="1410477"/>
          </a:xfrm>
          <a:prstGeom prst="rect">
            <a:avLst/>
          </a:prstGeom>
          <a:noFill/>
          <a:ln>
            <a:noFill/>
          </a:ln>
        </p:spPr>
      </p:pic>
      <p:sp>
        <p:nvSpPr>
          <p:cNvPr id="1645" name="Google Shape;1645;p9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Bucket Slide" userDrawn="1">
  <p:cSld name="3 Bucket Slide">
    <p:bg>
      <p:bgPr>
        <a:solidFill>
          <a:schemeClr val="lt1"/>
        </a:solidFill>
        <a:effectLst/>
      </p:bgPr>
    </p:bg>
    <p:spTree>
      <p:nvGrpSpPr>
        <p:cNvPr id="1" name="Shape 1779"/>
        <p:cNvGrpSpPr/>
        <p:nvPr/>
      </p:nvGrpSpPr>
      <p:grpSpPr>
        <a:xfrm>
          <a:off x="0" y="0"/>
          <a:ext cx="0" cy="0"/>
          <a:chOff x="0" y="0"/>
          <a:chExt cx="0" cy="0"/>
        </a:xfrm>
      </p:grpSpPr>
      <p:sp>
        <p:nvSpPr>
          <p:cNvPr id="1780" name="Google Shape;1780;p9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1" name="Google Shape;1781;p9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2" name="Google Shape;1782;p9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89" name="Google Shape;1789;p9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9811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2" name="Google Shape;12;p6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A8C"/>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64"/>
          <p:cNvSpPr txBox="1">
            <a:spLocks noGrp="1"/>
          </p:cNvSpPr>
          <p:nvPr>
            <p:ph type="ftr" idx="11"/>
          </p:nvPr>
        </p:nvSpPr>
        <p:spPr>
          <a:xfrm>
            <a:off x="1306513" y="6591107"/>
            <a:ext cx="3001200" cy="153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A5A5A5"/>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4" name="Google Shape;14;p64"/>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9" r:id="rId5"/>
    <p:sldLayoutId id="2147483678" r:id="rId6"/>
    <p:sldLayoutId id="214748367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778">
          <p15:clr>
            <a:srgbClr val="F26B43"/>
          </p15:clr>
        </p15:guide>
        <p15:guide id="3" pos="823">
          <p15:clr>
            <a:srgbClr val="F26B43"/>
          </p15:clr>
        </p15:guide>
        <p15:guide id="4" pos="1386">
          <p15:clr>
            <a:srgbClr val="F26B43"/>
          </p15:clr>
        </p15:guide>
        <p15:guide id="5" pos="1431">
          <p15:clr>
            <a:srgbClr val="F26B43"/>
          </p15:clr>
        </p15:guide>
        <p15:guide id="6" pos="1994">
          <p15:clr>
            <a:srgbClr val="F26B43"/>
          </p15:clr>
        </p15:guide>
        <p15:guide id="7" pos="2039">
          <p15:clr>
            <a:srgbClr val="F26B43"/>
          </p15:clr>
        </p15:guide>
        <p15:guide id="8" pos="2602">
          <p15:clr>
            <a:srgbClr val="F26B43"/>
          </p15:clr>
        </p15:guide>
        <p15:guide id="9" pos="2646">
          <p15:clr>
            <a:srgbClr val="F26B43"/>
          </p15:clr>
        </p15:guide>
        <p15:guide id="10" pos="3209">
          <p15:clr>
            <a:srgbClr val="F26B43"/>
          </p15:clr>
        </p15:guide>
        <p15:guide id="11" pos="3254">
          <p15:clr>
            <a:srgbClr val="F26B43"/>
          </p15:clr>
        </p15:guide>
        <p15:guide id="12" pos="3817">
          <p15:clr>
            <a:srgbClr val="F26B43"/>
          </p15:clr>
        </p15:guide>
        <p15:guide id="13" pos="3862">
          <p15:clr>
            <a:srgbClr val="F26B43"/>
          </p15:clr>
        </p15:guide>
        <p15:guide id="14" pos="4425">
          <p15:clr>
            <a:srgbClr val="F26B43"/>
          </p15:clr>
        </p15:guide>
        <p15:guide id="15" pos="4470">
          <p15:clr>
            <a:srgbClr val="F26B43"/>
          </p15:clr>
        </p15:guide>
        <p15:guide id="16" pos="5033">
          <p15:clr>
            <a:srgbClr val="F26B43"/>
          </p15:clr>
        </p15:guide>
        <p15:guide id="17" pos="5077">
          <p15:clr>
            <a:srgbClr val="F26B43"/>
          </p15:clr>
        </p15:guide>
        <p15:guide id="18" pos="5640">
          <p15:clr>
            <a:srgbClr val="F26B43"/>
          </p15:clr>
        </p15:guide>
        <p15:guide id="19" pos="5685">
          <p15:clr>
            <a:srgbClr val="F26B43"/>
          </p15:clr>
        </p15:guide>
        <p15:guide id="20" pos="6248">
          <p15:clr>
            <a:srgbClr val="F26B43"/>
          </p15:clr>
        </p15:guide>
        <p15:guide id="21" pos="6293">
          <p15:clr>
            <a:srgbClr val="F26B43"/>
          </p15:clr>
        </p15:guide>
        <p15:guide id="22" pos="6856">
          <p15:clr>
            <a:srgbClr val="F26B43"/>
          </p15:clr>
        </p15:guide>
        <p15:guide id="23" pos="6901">
          <p15:clr>
            <a:srgbClr val="F26B43"/>
          </p15:clr>
        </p15:guide>
        <p15:guide id="24" pos="7464">
          <p15:clr>
            <a:srgbClr val="F26B43"/>
          </p15:clr>
        </p15:guide>
        <p15:guide id="25" orient="horz" pos="216">
          <p15:clr>
            <a:srgbClr val="F26B43"/>
          </p15:clr>
        </p15:guide>
        <p15:guide id="26" orient="horz" pos="4233">
          <p15:clr>
            <a:srgbClr val="F26B43"/>
          </p15:clr>
        </p15:guide>
        <p15:guide id="27" pos="336">
          <p15:clr>
            <a:srgbClr val="F26B43"/>
          </p15:clr>
        </p15:guide>
        <p15:guide id="28" pos="7339">
          <p15:clr>
            <a:srgbClr val="F26B43"/>
          </p15:clr>
        </p15:guide>
        <p15:guide id="29" orient="horz" pos="576">
          <p15:clr>
            <a:srgbClr val="F26B43"/>
          </p15:clr>
        </p15:guide>
        <p15:guide id="30" orient="horz" pos="9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www.statsols.com/nquery-demo"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www.fda.gov/media/164960/download" TargetMode="External"/><Relationship Id="rId3" Type="http://schemas.openxmlformats.org/officeDocument/2006/relationships/hyperlink" Target="https://database.ich.org/sites/default/files/ICH_E20EWG_Step3_DraftGuideline_2025_0625_0.docx" TargetMode="External"/><Relationship Id="rId7" Type="http://schemas.openxmlformats.org/officeDocument/2006/relationships/hyperlink" Target="https://www.fda.gov/media/171667/download"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ema.europa.eu/en/documents/scientific-guideline/concept-paper-platform-trials_en.pdf" TargetMode="External"/><Relationship Id="rId5" Type="http://schemas.openxmlformats.org/officeDocument/2006/relationships/hyperlink" Target="https://www.fda.gov/media/120721/download" TargetMode="External"/><Relationship Id="rId4" Type="http://schemas.openxmlformats.org/officeDocument/2006/relationships/hyperlink" Target="https://www.fda.gov/media/78495/downloa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da.gov/media/120721/download" TargetMode="External"/><Relationship Id="rId7" Type="http://schemas.openxmlformats.org/officeDocument/2006/relationships/hyperlink" Target="https://www.berryconsultants.com/resource/46-the-fda-bayesian-guidanc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berryconsultants.com/resource/guide-to-the-draft-fda-bayesian-guidance-2026" TargetMode="External"/><Relationship Id="rId5" Type="http://schemas.openxmlformats.org/officeDocument/2006/relationships/hyperlink" Target="https://www.fda.gov/media/71512/download" TargetMode="External"/><Relationship Id="rId4" Type="http://schemas.openxmlformats.org/officeDocument/2006/relationships/hyperlink" Target="https://www.fda.gov/media/190505/download"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fda.gov/media/130897/download" TargetMode="External"/><Relationship Id="rId3" Type="http://schemas.openxmlformats.org/officeDocument/2006/relationships/hyperlink" Target="https://cytel.com/perspectives/fdas-bayesian-guidance-strategic-considerations-for-sponsors/" TargetMode="External"/><Relationship Id="rId7" Type="http://schemas.openxmlformats.org/officeDocument/2006/relationships/hyperlink" Target="https://www.fda.gov/drugs/development-resources/complex-innovative-trial-design-meeting-progra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fda.gov/media/164960/download" TargetMode="External"/><Relationship Id="rId5" Type="http://schemas.openxmlformats.org/officeDocument/2006/relationships/hyperlink" Target="https://www.fda.gov/media/171667/download" TargetMode="External"/><Relationship Id="rId4" Type="http://schemas.openxmlformats.org/officeDocument/2006/relationships/hyperlink" Target="https://www.ema.europa.eu/en/documents/scientific-guideline/concept-paper-development-reflection-paper-use-bayesian-methods-clinical-development_en.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gencyiq.com/blog/what-we-know-about-makarys-emerging-proposal-for-continuous-trial-reforms/" TargetMode="External"/><Relationship Id="rId7" Type="http://schemas.openxmlformats.org/officeDocument/2006/relationships/hyperlink" Target="https://www.berryconsultants.com/resource/the-rumored-shift-to-a-one-trial-standard-for-fda-substantial-evidenc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fda.gov/media/172166/download" TargetMode="External"/><Relationship Id="rId5" Type="http://schemas.openxmlformats.org/officeDocument/2006/relationships/hyperlink" Target="https://www.fda.gov/media/78495/download" TargetMode="External"/><Relationship Id="rId4" Type="http://schemas.openxmlformats.org/officeDocument/2006/relationships/hyperlink" Target="https://database.ich.org/sites/default/files/ICH_E20EWG_Step3_DraftGuideline_2025_0625_0.doc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da.gov/about-fda/oncology-center-excellence/project-optimu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aacr.org/wp-content/uploads/2024/02/Session-3B-Slides.pdf" TargetMode="External"/><Relationship Id="rId5" Type="http://schemas.openxmlformats.org/officeDocument/2006/relationships/hyperlink" Target="https://www.fda.gov/media/164555/download" TargetMode="External"/><Relationship Id="rId4" Type="http://schemas.openxmlformats.org/officeDocument/2006/relationships/hyperlink" Target="https://www.fda.gov/media/115172/downloa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hyperlink" Target="https://health.ec.europa.eu/system/files/2023-03/mp_decentralised-elements_clinical-trials_rec_en.pdf" TargetMode="External"/><Relationship Id="rId3" Type="http://schemas.openxmlformats.org/officeDocument/2006/relationships/hyperlink" Target="https://friendsofcancerresearch.org/wp-content/uploads/Seamless-Clinical-Trial-Designs-in-Rare-Cancers-Leveraging-Operational-and-Adaptive-Strategies-toAccelerate-Drug-Development-1.pdf" TargetMode="External"/><Relationship Id="rId7" Type="http://schemas.openxmlformats.org/officeDocument/2006/relationships/hyperlink" Target="https://www.fda.gov/science-research/science-and-research-special-topics/digital-health-technologies-dhts-drug-development"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fda.gov/media/167696/download" TargetMode="External"/><Relationship Id="rId11" Type="http://schemas.openxmlformats.org/officeDocument/2006/relationships/hyperlink" Target="https://www.fda.gov/media/191247/download" TargetMode="External"/><Relationship Id="rId5" Type="http://schemas.openxmlformats.org/officeDocument/2006/relationships/hyperlink" Target="https://www.alacrita.com/blog/china-drug-approval-reforms-speed-regulatory-competition" TargetMode="External"/><Relationship Id="rId10" Type="http://schemas.openxmlformats.org/officeDocument/2006/relationships/hyperlink" Target="https://www.ema.europa.eu/en/documents/regulatory-procedural-guideline/accelerating-clinical-trials-eu-act-eu-delivering-eu-clinical-trials-transformation-initiative_en.pdf" TargetMode="External"/><Relationship Id="rId4" Type="http://schemas.openxmlformats.org/officeDocument/2006/relationships/hyperlink" Target="https://trialdesign.org/" TargetMode="External"/><Relationship Id="rId9" Type="http://schemas.openxmlformats.org/officeDocument/2006/relationships/hyperlink" Target="https://www.fda.gov/drugs/nda-and-bla-approvals/accelerated-approval-progra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fda.gov/media/184830/download" TargetMode="External"/><Relationship Id="rId3" Type="http://schemas.openxmlformats.org/officeDocument/2006/relationships/hyperlink" Target="https://www.fda.gov/industry/medical-products-rare-diseases-and-conditions/fda-rare-disease-innovation-hub" TargetMode="External"/><Relationship Id="rId7" Type="http://schemas.openxmlformats.org/officeDocument/2006/relationships/hyperlink" Target="https://www.fda.gov/media/189581/download"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fda.gov/media/119757/download" TargetMode="External"/><Relationship Id="rId5" Type="http://schemas.openxmlformats.org/officeDocument/2006/relationships/hyperlink" Target="https://www.fda.gov/drugs/development-resources/rare-disease-endpoint-advancement-pilot-program" TargetMode="External"/><Relationship Id="rId10" Type="http://schemas.openxmlformats.org/officeDocument/2006/relationships/hyperlink" Target="https://www.fda.gov/media/167973/download" TargetMode="External"/><Relationship Id="rId4" Type="http://schemas.openxmlformats.org/officeDocument/2006/relationships/hyperlink" Target="https://www.fda.gov/about-fda/center-drug-evaluation-and-research-cder/accelerating-rare-disease-cures-arc-program" TargetMode="External"/><Relationship Id="rId9" Type="http://schemas.openxmlformats.org/officeDocument/2006/relationships/hyperlink" Target="https://www.fda.gov/science-research/science-and-research-special-topics/artificial-intelligence-and-machine-learning-aiml-drug-development"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fda.gov/media/181824/download" TargetMode="External"/><Relationship Id="rId13" Type="http://schemas.openxmlformats.org/officeDocument/2006/relationships/hyperlink" Target="https://www.statsols.com/guides/allocating-sample-sizes-for-multi-regional-clinical-trials" TargetMode="External"/><Relationship Id="rId3" Type="http://schemas.openxmlformats.org/officeDocument/2006/relationships/hyperlink" Target="https://www.ema.europa.eu/en/documents/scientific-guideline/draft-reflection-paper-use-artificial-intelligence-ai-medicinal-product-lifecycle_en.pdf" TargetMode="External"/><Relationship Id="rId7" Type="http://schemas.openxmlformats.org/officeDocument/2006/relationships/hyperlink" Target="https://www.pmda.go.jp/files/000153265.pdf" TargetMode="External"/><Relationship Id="rId12" Type="http://schemas.openxmlformats.org/officeDocument/2006/relationships/hyperlink" Target="https://www.statsols.com/guides/trial-design-issues-for-phase-ii-trials"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database.ich.org/sites/default/files/E17EWG_Step4_2017_1116.pdf" TargetMode="External"/><Relationship Id="rId11" Type="http://schemas.openxmlformats.org/officeDocument/2006/relationships/hyperlink" Target="https://www.statsols.com/guides/designing-mams-clinical-trials" TargetMode="External"/><Relationship Id="rId5" Type="http://schemas.openxmlformats.org/officeDocument/2006/relationships/hyperlink" Target="https://www.dotmatics.com/whitepapers/ai-driven-pharma-r-and-d" TargetMode="External"/><Relationship Id="rId10" Type="http://schemas.openxmlformats.org/officeDocument/2006/relationships/hyperlink" Target="https://www.statsols.com/guides/impact-of-ich-e20-on-adaptive-design-in-clinical-trials" TargetMode="External"/><Relationship Id="rId4" Type="http://schemas.openxmlformats.org/officeDocument/2006/relationships/hyperlink" Target="https://www.fda.gov/drugs/drug-safety-and-availability/fda-qualifies-first-ai-drug-development-tool-will-be-used-mash-clinical-trials" TargetMode="External"/><Relationship Id="rId9" Type="http://schemas.openxmlformats.org/officeDocument/2006/relationships/hyperlink" Target="https://www.statsols.com/guides/improving-sample-size-using-bayesian-thinking" TargetMode="External"/><Relationship Id="rId14" Type="http://schemas.openxmlformats.org/officeDocument/2006/relationships/hyperlink" Target="https://www.statsols.com/guides/powering-phase-iv-clinical-trials"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fda.gov/about-fda/accelerating-rare-disease-cures-arc-program/learning-and-education-advance-and-empower-rare-disease-drug-developers-leader-3d"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statsols.com/nquery/sample-size-and-power-calculation-procedure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1"/>
          <p:cNvSpPr txBox="1">
            <a:spLocks noGrp="1"/>
          </p:cNvSpPr>
          <p:nvPr>
            <p:ph type="ctrTitle"/>
          </p:nvPr>
        </p:nvSpPr>
        <p:spPr>
          <a:xfrm>
            <a:off x="605050" y="2240825"/>
            <a:ext cx="4891500"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GB" sz="4000" b="1" dirty="0"/>
              <a:t>2026 Trends in Clinical Trials</a:t>
            </a:r>
            <a:endParaRPr lang="en-IE" sz="6900" dirty="0"/>
          </a:p>
        </p:txBody>
      </p:sp>
      <p:sp>
        <p:nvSpPr>
          <p:cNvPr id="2034" name="Google Shape;2034;p1"/>
          <p:cNvSpPr txBox="1">
            <a:spLocks noGrp="1"/>
          </p:cNvSpPr>
          <p:nvPr>
            <p:ph type="ftr" idx="11"/>
          </p:nvPr>
        </p:nvSpPr>
        <p:spPr>
          <a:xfrm>
            <a:off x="587363" y="6591107"/>
            <a:ext cx="3001200" cy="153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IE" dirty="0"/>
              <a:t>© nQuery</a:t>
            </a:r>
            <a:endParaRPr dirty="0"/>
          </a:p>
        </p:txBody>
      </p:sp>
      <p:pic>
        <p:nvPicPr>
          <p:cNvPr id="2035" name="Google Shape;2035;p1"/>
          <p:cNvPicPr preferRelativeResize="0"/>
          <p:nvPr/>
        </p:nvPicPr>
        <p:blipFill rotWithShape="1">
          <a:blip r:embed="rId3">
            <a:alphaModFix/>
          </a:blip>
          <a:srcRect/>
          <a:stretch/>
        </p:blipFill>
        <p:spPr>
          <a:xfrm>
            <a:off x="605050" y="706100"/>
            <a:ext cx="2686974" cy="791625"/>
          </a:xfrm>
          <a:prstGeom prst="rect">
            <a:avLst/>
          </a:prstGeom>
          <a:noFill/>
          <a:ln>
            <a:noFill/>
          </a:ln>
        </p:spPr>
      </p:pic>
      <p:sp>
        <p:nvSpPr>
          <p:cNvPr id="2036" name="Google Shape;2036;p1"/>
          <p:cNvSpPr txBox="1"/>
          <p:nvPr/>
        </p:nvSpPr>
        <p:spPr>
          <a:xfrm>
            <a:off x="605050" y="4746275"/>
            <a:ext cx="2841600" cy="669300"/>
          </a:xfrm>
          <a:prstGeom prst="rect">
            <a:avLst/>
          </a:prstGeom>
          <a:noFill/>
          <a:ln>
            <a:noFill/>
          </a:ln>
        </p:spPr>
        <p:txBody>
          <a:bodyPr spcFirstLastPara="1" wrap="square" lIns="27425" tIns="27425" rIns="27425" bIns="27425" anchor="t" anchorCtr="0">
            <a:noAutofit/>
          </a:bodyPr>
          <a:lstStyle/>
          <a:p>
            <a:pPr marL="0" marR="0" lvl="0" indent="0" algn="l" rtl="0">
              <a:lnSpc>
                <a:spcPct val="150000"/>
              </a:lnSpc>
              <a:spcBef>
                <a:spcPts val="0"/>
              </a:spcBef>
              <a:spcAft>
                <a:spcPts val="0"/>
              </a:spcAft>
              <a:buClr>
                <a:srgbClr val="000000"/>
              </a:buClr>
              <a:buSzPts val="2200"/>
              <a:buFont typeface="Arial"/>
              <a:buNone/>
            </a:pPr>
            <a:r>
              <a:rPr lang="en-IE" sz="2200" b="0" i="0" u="none" strike="noStrike" cap="none" dirty="0">
                <a:solidFill>
                  <a:schemeClr val="lt1"/>
                </a:solidFill>
                <a:latin typeface="Public Sans Light"/>
                <a:ea typeface="Public Sans Light"/>
                <a:cs typeface="Public Sans Light"/>
                <a:sym typeface="Public Sans Light"/>
              </a:rPr>
              <a:t>February 2026</a:t>
            </a:r>
            <a:endParaRPr sz="800" b="0" i="0" u="none" strike="noStrike" cap="none" dirty="0">
              <a:solidFill>
                <a:srgbClr val="000000"/>
              </a:solidFill>
              <a:latin typeface="Arial"/>
              <a:ea typeface="Arial"/>
              <a:cs typeface="Arial"/>
              <a:sym typeface="Arial"/>
            </a:endParaRPr>
          </a:p>
        </p:txBody>
      </p:sp>
      <p:sp>
        <p:nvSpPr>
          <p:cNvPr id="2037" name="Google Shape;2037;p1"/>
          <p:cNvSpPr txBox="1">
            <a:spLocks noGrp="1"/>
          </p:cNvSpPr>
          <p:nvPr>
            <p:ph type="ctrTitle"/>
          </p:nvPr>
        </p:nvSpPr>
        <p:spPr>
          <a:xfrm>
            <a:off x="605050" y="3617875"/>
            <a:ext cx="4891500"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GB" sz="2800" b="1" dirty="0"/>
              <a:t>Accelerating Clinical Trial Development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525AE-0506-FC00-CB38-77D06C0DE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EADE2-EF73-4CB3-A19E-CAC170800904}"/>
              </a:ext>
            </a:extLst>
          </p:cNvPr>
          <p:cNvSpPr>
            <a:spLocks noGrp="1"/>
          </p:cNvSpPr>
          <p:nvPr>
            <p:ph type="title"/>
          </p:nvPr>
        </p:nvSpPr>
        <p:spPr>
          <a:xfrm>
            <a:off x="620948" y="303989"/>
            <a:ext cx="11117263" cy="710648"/>
          </a:xfrm>
        </p:spPr>
        <p:txBody>
          <a:bodyPr/>
          <a:lstStyle/>
          <a:p>
            <a:r>
              <a:rPr lang="en-IE" dirty="0"/>
              <a:t>2026 FDA Bayesian Regulatory Guidance </a:t>
            </a:r>
          </a:p>
        </p:txBody>
      </p:sp>
      <p:sp>
        <p:nvSpPr>
          <p:cNvPr id="3" name="Content Placeholder 2">
            <a:extLst>
              <a:ext uri="{FF2B5EF4-FFF2-40B4-BE49-F238E27FC236}">
                <a16:creationId xmlns:a16="http://schemas.microsoft.com/office/drawing/2014/main" id="{0CE505B1-5F73-33C9-DFC6-C9C0E42CCE9A}"/>
              </a:ext>
            </a:extLst>
          </p:cNvPr>
          <p:cNvSpPr>
            <a:spLocks noGrp="1"/>
          </p:cNvSpPr>
          <p:nvPr>
            <p:ph type="body" idx="1"/>
          </p:nvPr>
        </p:nvSpPr>
        <p:spPr>
          <a:xfrm>
            <a:off x="620948" y="1266199"/>
            <a:ext cx="10715646" cy="5287812"/>
          </a:xfrm>
        </p:spPr>
        <p:txBody>
          <a:bodyPr/>
          <a:lstStyle/>
          <a:p>
            <a:pPr marL="0" lvl="1" indent="0">
              <a:spcBef>
                <a:spcPts val="0"/>
              </a:spcBef>
              <a:buNone/>
            </a:pPr>
            <a:r>
              <a:rPr lang="en-US" dirty="0"/>
              <a:t>Longest section dedicated to prior distribution(s) – pre-specified + done in “</a:t>
            </a:r>
            <a:r>
              <a:rPr lang="en-IE" dirty="0"/>
              <a:t>systematic and transparent manner”</a:t>
            </a:r>
            <a:endParaRPr lang="en-US" b="1" dirty="0"/>
          </a:p>
          <a:p>
            <a:pPr marL="0" lvl="1" indent="0">
              <a:buNone/>
            </a:pPr>
            <a:r>
              <a:rPr lang="en-US" b="1" dirty="0"/>
              <a:t>Non-informative prior </a:t>
            </a:r>
            <a:r>
              <a:rPr lang="en-US" dirty="0"/>
              <a:t>used where “general uncertainty” and will tend to be quickly overwhelmed by trial data</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kumimoji="0" lang="en-GB" sz="1600" b="0" i="0" u="none" strike="noStrike" kern="0" cap="none" spc="0" normalizeH="0" baseline="0" noProof="0" dirty="0">
                <a:ln>
                  <a:noFill/>
                </a:ln>
                <a:solidFill>
                  <a:srgbClr val="152430"/>
                </a:solidFill>
                <a:effectLst/>
                <a:uLnTx/>
                <a:uFillTx/>
                <a:latin typeface="Public Sans Light" panose="020B0604020202020204" charset="0"/>
                <a:cs typeface="Calibri" panose="020F0502020204030204" pitchFamily="34" charset="0"/>
                <a:sym typeface="Public Sans Light"/>
              </a:rPr>
              <a:t>Useful where minimal data available and for calibration (e.g. ESS) and sensitivity analysis vs informative prior</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GB" dirty="0">
                <a:solidFill>
                  <a:srgbClr val="152430"/>
                </a:solidFill>
                <a:latin typeface="Public Sans Light" panose="020B0604020202020204" charset="0"/>
                <a:cs typeface="Calibri" panose="020F0502020204030204" pitchFamily="34" charset="0"/>
              </a:rPr>
              <a:t>Must verify operating characteristics as can weight implausible values (esp. low N) or fail under transformation</a:t>
            </a:r>
          </a:p>
          <a:p>
            <a:pPr marL="0" lvl="1" indent="0">
              <a:buNone/>
            </a:pPr>
            <a:r>
              <a:rPr lang="en-IE" b="1" dirty="0" err="1"/>
              <a:t>Skeptical</a:t>
            </a:r>
            <a:r>
              <a:rPr lang="en-IE" b="1" dirty="0"/>
              <a:t> prior </a:t>
            </a:r>
            <a:r>
              <a:rPr lang="en-IE" dirty="0"/>
              <a:t>may be appropriate if self-similar treatments failed or Type I error calibration in adaptive designs</a:t>
            </a:r>
            <a:endParaRPr kumimoji="0" lang="en-GB" sz="1600" b="0" i="0" u="none" strike="noStrike" kern="0" cap="none" spc="0" normalizeH="0" baseline="0" noProof="0" dirty="0">
              <a:ln>
                <a:noFill/>
              </a:ln>
              <a:solidFill>
                <a:srgbClr val="152430"/>
              </a:solidFill>
              <a:effectLst/>
              <a:uLnTx/>
              <a:uFillTx/>
              <a:latin typeface="Public Sans Light" panose="020B0604020202020204" charset="0"/>
              <a:cs typeface="Calibri" panose="020F0502020204030204" pitchFamily="34" charset="0"/>
              <a:sym typeface="Public Sans Light"/>
            </a:endParaRPr>
          </a:p>
          <a:p>
            <a:pPr marL="0" lvl="1" indent="0">
              <a:buNone/>
            </a:pPr>
            <a:r>
              <a:rPr lang="en-US" b="1" dirty="0"/>
              <a:t>Informative Priors </a:t>
            </a:r>
            <a:r>
              <a:rPr lang="en-US" dirty="0"/>
              <a:t>require justification for usage (e.g. rare disease), implementation </a:t>
            </a:r>
            <a:r>
              <a:rPr lang="en-US" dirty="0" err="1"/>
              <a:t>etc</a:t>
            </a:r>
            <a:r>
              <a:rPr lang="en-US" dirty="0"/>
              <a:t> for sponsor/FDA alignment</a:t>
            </a: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Notes: Account for “prior-data conflict” (e.g. sensitivity analysis), prior construction/usage “multi-disciplinary”</a:t>
            </a: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Start: Identify + review available evidence (trial data, PK/PD, RWD, expert opinion): should account for quality, reliability, relevance (recent similar RCT patient-level data ideal). </a:t>
            </a: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Next: Use (prespecified/documented) process to construct prior:  Need methods + models that account for evidence strength/relevance - consider exchangeability, bias, functional dependence, discounting</a:t>
            </a: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Discounting: Static (invariant to data) vs dynamic (borrowing proportional to self-similarity of prior vs data) </a:t>
            </a:r>
          </a:p>
          <a:p>
            <a:pPr marL="742950" lvl="2" indent="-285750">
              <a:spcBef>
                <a:spcPts val="10"/>
              </a:spcBef>
              <a:buClr>
                <a:srgbClr val="2EC99B"/>
              </a:buClr>
              <a:buFont typeface="Arial" panose="020B0604020202020204" pitchFamily="34" charset="0"/>
              <a:buChar char="•"/>
              <a:defRPr/>
            </a:pPr>
            <a:r>
              <a:rPr lang="en-GB" dirty="0">
                <a:solidFill>
                  <a:srgbClr val="152430"/>
                </a:solidFill>
                <a:latin typeface="Public Sans Light" panose="020B0604020202020204" charset="0"/>
                <a:cs typeface="Calibri" panose="020F0502020204030204" pitchFamily="34" charset="0"/>
              </a:rPr>
              <a:t>“Goldilocks” problem: Overwhelm data if prior too strong, provides little inference/efficiency gain if prior too weak</a:t>
            </a:r>
          </a:p>
          <a:p>
            <a:pPr marL="742950" lvl="2" indent="-285750">
              <a:spcBef>
                <a:spcPts val="10"/>
              </a:spcBef>
              <a:buClr>
                <a:srgbClr val="2EC99B"/>
              </a:buClr>
              <a:buFont typeface="Arial" panose="020B0604020202020204" pitchFamily="34" charset="0"/>
              <a:buChar char="•"/>
              <a:defRPr/>
            </a:pPr>
            <a:r>
              <a:rPr lang="en-GB" dirty="0">
                <a:solidFill>
                  <a:srgbClr val="152430"/>
                </a:solidFill>
                <a:latin typeface="Public Sans Light" panose="020B0604020202020204" charset="0"/>
                <a:cs typeface="Calibri" panose="020F0502020204030204" pitchFamily="34" charset="0"/>
              </a:rPr>
              <a:t>Power (static and dynamic version), Mixture, Bayesian Hierarchical and elastic priors given as example methods</a:t>
            </a:r>
          </a:p>
          <a:p>
            <a:pPr marL="285750" lvl="1" indent="-285750">
              <a:spcBef>
                <a:spcPts val="10"/>
              </a:spcBef>
              <a:buClr>
                <a:srgbClr val="2EC99B"/>
              </a:buClr>
              <a:buFont typeface="Arial" panose="020B0604020202020204" pitchFamily="34" charset="0"/>
              <a:buChar char="•"/>
              <a:defRPr/>
            </a:pPr>
            <a:r>
              <a:rPr lang="en-GB" dirty="0">
                <a:solidFill>
                  <a:srgbClr val="152430"/>
                </a:solidFill>
                <a:latin typeface="Public Sans Light" panose="020B0604020202020204" charset="0"/>
                <a:cs typeface="Calibri" panose="020F0502020204030204" pitchFamily="34" charset="0"/>
              </a:rPr>
              <a:t>Last: Quantify effect of prior via appropriate metrics (e.g. prior mean, ESS) – post-hoc evaluate information borrowed, prior-data conflict etc – avoid Type I error as metric – sensitivity analysis over priors vital</a:t>
            </a:r>
          </a:p>
          <a:p>
            <a:pPr marL="0" lvl="1" indent="0">
              <a:spcBef>
                <a:spcPts val="10"/>
              </a:spcBef>
              <a:buClr>
                <a:srgbClr val="2EC99B"/>
              </a:buClr>
              <a:buNone/>
              <a:defRPr/>
            </a:pPr>
            <a:r>
              <a:rPr lang="en-GB" dirty="0">
                <a:solidFill>
                  <a:srgbClr val="152430"/>
                </a:solidFill>
                <a:latin typeface="Public Sans Light" panose="020B0604020202020204" charset="0"/>
                <a:cs typeface="Calibri" panose="020F0502020204030204" pitchFamily="34" charset="0"/>
              </a:rPr>
              <a:t> </a:t>
            </a:r>
          </a:p>
          <a:p>
            <a:pPr marL="285750" lvl="1" indent="-285750">
              <a:spcBef>
                <a:spcPts val="10"/>
              </a:spcBef>
              <a:buClr>
                <a:srgbClr val="2EC99B"/>
              </a:buClr>
              <a:buFont typeface="Arial" panose="020B0604020202020204" pitchFamily="34" charset="0"/>
              <a:buChar char="•"/>
              <a:defRPr/>
            </a:pPr>
            <a:endParaRPr lang="en-US" dirty="0"/>
          </a:p>
        </p:txBody>
      </p:sp>
    </p:spTree>
    <p:extLst>
      <p:ext uri="{BB962C8B-B14F-4D97-AF65-F5344CB8AC3E}">
        <p14:creationId xmlns:p14="http://schemas.microsoft.com/office/powerpoint/2010/main" val="394259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F7ABF-DE76-D16B-31B5-60A0753F9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0E761-18BA-D3D7-EB84-A1B3ACA70747}"/>
              </a:ext>
            </a:extLst>
          </p:cNvPr>
          <p:cNvSpPr>
            <a:spLocks noGrp="1"/>
          </p:cNvSpPr>
          <p:nvPr>
            <p:ph type="title"/>
          </p:nvPr>
        </p:nvSpPr>
        <p:spPr>
          <a:xfrm>
            <a:off x="620948" y="303989"/>
            <a:ext cx="11117263" cy="710648"/>
          </a:xfrm>
        </p:spPr>
        <p:txBody>
          <a:bodyPr/>
          <a:lstStyle/>
          <a:p>
            <a:r>
              <a:rPr lang="en-IE" dirty="0"/>
              <a:t>2026 FDA Bayesian Regulatory Guidance </a:t>
            </a:r>
          </a:p>
        </p:txBody>
      </p:sp>
      <p:sp>
        <p:nvSpPr>
          <p:cNvPr id="3" name="Content Placeholder 2">
            <a:extLst>
              <a:ext uri="{FF2B5EF4-FFF2-40B4-BE49-F238E27FC236}">
                <a16:creationId xmlns:a16="http://schemas.microsoft.com/office/drawing/2014/main" id="{D65B502C-A5B7-46C1-719F-3F300257ECE3}"/>
              </a:ext>
            </a:extLst>
          </p:cNvPr>
          <p:cNvSpPr>
            <a:spLocks noGrp="1"/>
          </p:cNvSpPr>
          <p:nvPr>
            <p:ph type="body" idx="1"/>
          </p:nvPr>
        </p:nvSpPr>
        <p:spPr>
          <a:xfrm>
            <a:off x="620948" y="1266199"/>
            <a:ext cx="10715646" cy="5287812"/>
          </a:xfrm>
        </p:spPr>
        <p:txBody>
          <a:bodyPr/>
          <a:lstStyle/>
          <a:p>
            <a:pPr marL="0" lvl="1" indent="0">
              <a:spcBef>
                <a:spcPts val="0"/>
              </a:spcBef>
              <a:buNone/>
            </a:pPr>
            <a:r>
              <a:rPr lang="en-IE" dirty="0" err="1"/>
              <a:t>Estimand</a:t>
            </a:r>
            <a:r>
              <a:rPr lang="en-IE" dirty="0"/>
              <a:t> strategy required as usual – ideally if borrowing then alignment between prior data and study but if patient-level data available then could re-analyse using study strategy – may be difficult in practise</a:t>
            </a:r>
            <a:endParaRPr lang="en-US" b="1" dirty="0"/>
          </a:p>
          <a:p>
            <a:pPr marL="0" lvl="1" indent="0">
              <a:buNone/>
            </a:pPr>
            <a:r>
              <a:rPr lang="en-IE" dirty="0">
                <a:solidFill>
                  <a:srgbClr val="152430"/>
                </a:solidFill>
                <a:latin typeface="Public Sans Light" panose="020B0604020202020204" charset="0"/>
                <a:cs typeface="Calibri" panose="020F0502020204030204" pitchFamily="34" charset="0"/>
              </a:rPr>
              <a:t>Software rely on variety of approximate sampling algorithms – FDA does not require specific software but must be reliable (ICH E9) &amp; given practicalities of Bayesian analysis this needs accounting for </a:t>
            </a:r>
            <a:r>
              <a:rPr lang="en-IE" dirty="0" err="1">
                <a:solidFill>
                  <a:srgbClr val="152430"/>
                </a:solidFill>
                <a:latin typeface="Public Sans Light" panose="020B0604020202020204" charset="0"/>
                <a:cs typeface="Calibri" panose="020F0502020204030204" pitchFamily="34" charset="0"/>
              </a:rPr>
              <a:t>esp</a:t>
            </a:r>
            <a:r>
              <a:rPr lang="en-IE" dirty="0">
                <a:solidFill>
                  <a:srgbClr val="152430"/>
                </a:solidFill>
                <a:latin typeface="Public Sans Light" panose="020B0604020202020204" charset="0"/>
                <a:cs typeface="Calibri" panose="020F0502020204030204" pitchFamily="34" charset="0"/>
              </a:rPr>
              <a:t> for complex models</a:t>
            </a:r>
            <a:endParaRPr lang="en-GB" dirty="0">
              <a:solidFill>
                <a:srgbClr val="152430"/>
              </a:solidFill>
              <a:latin typeface="Public Sans Light" panose="020B0604020202020204" charset="0"/>
              <a:cs typeface="Calibri" panose="020F0502020204030204" pitchFamily="34" charset="0"/>
            </a:endParaRPr>
          </a:p>
          <a:p>
            <a:pPr marL="0" lvl="1" indent="0">
              <a:buNone/>
            </a:pPr>
            <a:r>
              <a:rPr lang="en-IE" dirty="0"/>
              <a:t>Documentation requirements outlined in detail for planning and reporting of Bayesian analyses</a:t>
            </a:r>
            <a:endParaRPr lang="en-GB" dirty="0">
              <a:solidFill>
                <a:srgbClr val="152430"/>
              </a:solidFill>
              <a:latin typeface="Public Sans Light" panose="020B0604020202020204" charset="0"/>
              <a:cs typeface="Calibri" panose="020F0502020204030204" pitchFamily="34" charset="0"/>
            </a:endParaRPr>
          </a:p>
          <a:p>
            <a:pPr marL="0" lvl="1" indent="0">
              <a:buNone/>
            </a:pPr>
            <a:r>
              <a:rPr lang="en-GB" b="1" dirty="0">
                <a:solidFill>
                  <a:srgbClr val="152430"/>
                </a:solidFill>
                <a:latin typeface="Public Sans Light" panose="020B0604020202020204" charset="0"/>
                <a:cs typeface="Calibri" panose="020F0502020204030204" pitchFamily="34" charset="0"/>
              </a:rPr>
              <a:t>Feedback open on draft guidance until March 16</a:t>
            </a:r>
            <a:r>
              <a:rPr lang="en-GB" b="1" baseline="30000" dirty="0">
                <a:solidFill>
                  <a:srgbClr val="152430"/>
                </a:solidFill>
                <a:latin typeface="Public Sans Light" panose="020B0604020202020204" charset="0"/>
                <a:cs typeface="Calibri" panose="020F0502020204030204" pitchFamily="34" charset="0"/>
              </a:rPr>
              <a:t>th</a:t>
            </a:r>
            <a:r>
              <a:rPr lang="en-GB" b="1" dirty="0">
                <a:solidFill>
                  <a:srgbClr val="152430"/>
                </a:solidFill>
                <a:latin typeface="Public Sans Light" panose="020B0604020202020204" charset="0"/>
                <a:cs typeface="Calibri" panose="020F0502020204030204" pitchFamily="34" charset="0"/>
              </a:rPr>
              <a:t>:</a:t>
            </a:r>
            <a:r>
              <a:rPr lang="en-GB" dirty="0">
                <a:solidFill>
                  <a:srgbClr val="152430"/>
                </a:solidFill>
                <a:latin typeface="Public Sans Light" panose="020B0604020202020204" charset="0"/>
                <a:cs typeface="Calibri" panose="020F0502020204030204" pitchFamily="34" charset="0"/>
              </a:rPr>
              <a:t> Commentary has been highly positive w/ detailed guidance providing information needed to place Bayesian inference on equal footing to frequentist in clinical trials</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kumimoji="0" lang="en-GB" sz="1600" b="0" i="0" u="none" strike="noStrike" kern="0" cap="none" spc="0" normalizeH="0" baseline="0" noProof="0" dirty="0">
                <a:ln>
                  <a:noFill/>
                </a:ln>
                <a:solidFill>
                  <a:srgbClr val="152430"/>
                </a:solidFill>
                <a:effectLst/>
                <a:uLnTx/>
                <a:uFillTx/>
                <a:latin typeface="Public Sans Light" panose="020B0604020202020204" charset="0"/>
                <a:cs typeface="Calibri" panose="020F0502020204030204" pitchFamily="34" charset="0"/>
                <a:sym typeface="Public Sans Light"/>
              </a:rPr>
              <a:t>Extensive engagement with Bayesian community evident from comprehensive nature of document</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kumimoji="0" lang="en-GB" sz="1600" b="0" i="0" u="none" strike="noStrike" kern="0" cap="none" spc="0" normalizeH="0" baseline="0" noProof="0" dirty="0">
                <a:ln>
                  <a:noFill/>
                </a:ln>
                <a:solidFill>
                  <a:srgbClr val="152430"/>
                </a:solidFill>
                <a:effectLst/>
                <a:uLnTx/>
                <a:uFillTx/>
                <a:latin typeface="Public Sans Light" panose="020B0604020202020204" charset="0"/>
                <a:cs typeface="Calibri" panose="020F0502020204030204" pitchFamily="34" charset="0"/>
                <a:sym typeface="Public Sans Light"/>
              </a:rPr>
              <a:t>Some notes on terminology and ensuring phrasing fully open to extensions to additional domains</a:t>
            </a: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Expected to be overlap with current FDA priority initiatives (e.g. “Plausible Pathways”, “Continuous Trials”)</a:t>
            </a:r>
            <a:r>
              <a:rPr kumimoji="0" lang="en-GB" sz="1600" b="0" i="0" u="none" strike="noStrike" kern="0" cap="none" spc="0" normalizeH="0" baseline="0" noProof="0" dirty="0">
                <a:ln>
                  <a:noFill/>
                </a:ln>
                <a:solidFill>
                  <a:srgbClr val="152430"/>
                </a:solidFill>
                <a:effectLst/>
                <a:uLnTx/>
                <a:uFillTx/>
                <a:latin typeface="Public Sans Light" panose="020B0604020202020204" charset="0"/>
                <a:cs typeface="Calibri" panose="020F0502020204030204" pitchFamily="34" charset="0"/>
                <a:sym typeface="Public Sans Light"/>
              </a:rPr>
              <a:t> </a:t>
            </a: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Impact of emergent standards from precedents – regulatory certainty vs other priorities</a:t>
            </a: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Strong desire to avoid any perception of being used to lower evidentiary standards for approvals</a:t>
            </a:r>
          </a:p>
          <a:p>
            <a:pPr marL="285750" lvl="1" indent="-285750">
              <a:spcBef>
                <a:spcPts val="10"/>
              </a:spcBef>
              <a:buClr>
                <a:srgbClr val="2EC99B"/>
              </a:buClr>
              <a:defRPr/>
            </a:pPr>
            <a:endParaRPr lang="en-GB" dirty="0">
              <a:solidFill>
                <a:srgbClr val="152430"/>
              </a:solidFill>
              <a:latin typeface="Public Sans Light" panose="020B0604020202020204" charset="0"/>
              <a:cs typeface="Calibri" panose="020F0502020204030204" pitchFamily="34" charset="0"/>
            </a:endParaRPr>
          </a:p>
          <a:p>
            <a:pPr marL="0" lvl="1" indent="0">
              <a:spcBef>
                <a:spcPts val="10"/>
              </a:spcBef>
              <a:buClr>
                <a:srgbClr val="2EC99B"/>
              </a:buClr>
              <a:buNone/>
              <a:defRPr/>
            </a:pPr>
            <a:r>
              <a:rPr lang="en-GB" dirty="0">
                <a:solidFill>
                  <a:srgbClr val="152430"/>
                </a:solidFill>
                <a:latin typeface="Public Sans Light" panose="020B0604020202020204" charset="0"/>
                <a:cs typeface="Calibri" panose="020F0502020204030204" pitchFamily="34" charset="0"/>
              </a:rPr>
              <a:t>EMA Methodology WG concept paper on Bayesian analysis published in January 2026  - discusses “lack of clarity” and goes through long list of potential issues – aim for reflection paper to be finalized by 2028 (draft in 2027)</a:t>
            </a: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ICH Bayesian Guidance potential – separate guidance or as addendum to ICH E9?</a:t>
            </a:r>
          </a:p>
        </p:txBody>
      </p:sp>
    </p:spTree>
    <p:extLst>
      <p:ext uri="{BB962C8B-B14F-4D97-AF65-F5344CB8AC3E}">
        <p14:creationId xmlns:p14="http://schemas.microsoft.com/office/powerpoint/2010/main" val="120846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25"/>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2</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p:cNvSpPr txBox="1">
            <a:spLocks noGrp="1"/>
          </p:cNvSpPr>
          <p:nvPr>
            <p:ph type="title" idx="4294967295"/>
          </p:nvPr>
        </p:nvSpPr>
        <p:spPr>
          <a:xfrm>
            <a:off x="397525" y="3613639"/>
            <a:ext cx="9096375" cy="666750"/>
          </a:xfrm>
          <a:prstGeom prst="rect">
            <a:avLst/>
          </a:prstGeom>
          <a:noFill/>
          <a:ln>
            <a:noFill/>
          </a:ln>
        </p:spPr>
        <p:txBody>
          <a:bodyPr spcFirstLastPara="1" wrap="square" lIns="27425" tIns="27425" rIns="27425" bIns="27425" anchor="b" anchorCtr="0">
            <a:normAutofit fontScale="90000"/>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Go for </a:t>
            </a:r>
            <a:br>
              <a:rPr lang="en-IE" sz="3600" dirty="0">
                <a:solidFill>
                  <a:schemeClr val="accent2"/>
                </a:solidFill>
              </a:rPr>
            </a:br>
            <a:r>
              <a:rPr lang="en-IE" sz="3600" dirty="0">
                <a:solidFill>
                  <a:schemeClr val="accent2"/>
                </a:solidFill>
              </a:rPr>
              <a:t>Continuous Trials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E2596C58-6988-E198-A82B-268C4DC95A18}"/>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1BB4A7E6-0198-168D-9C80-B4880DB8A76C}"/>
              </a:ext>
            </a:extLst>
          </p:cNvPr>
          <p:cNvSpPr txBox="1">
            <a:spLocks noGrp="1"/>
          </p:cNvSpPr>
          <p:nvPr>
            <p:ph type="title"/>
          </p:nvPr>
        </p:nvSpPr>
        <p:spPr>
          <a:xfrm>
            <a:off x="632297" y="342900"/>
            <a:ext cx="11117263" cy="71064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Continuous Trials Overview</a:t>
            </a:r>
            <a:endParaRPr dirty="0"/>
          </a:p>
        </p:txBody>
      </p:sp>
      <p:sp>
        <p:nvSpPr>
          <p:cNvPr id="2128" name="Google Shape;2128;g2b148969348_0_114">
            <a:extLst>
              <a:ext uri="{FF2B5EF4-FFF2-40B4-BE49-F238E27FC236}">
                <a16:creationId xmlns:a16="http://schemas.microsoft.com/office/drawing/2014/main" id="{4784AAB4-03B2-9742-16D9-9F42E580E203}"/>
              </a:ext>
            </a:extLst>
          </p:cNvPr>
          <p:cNvSpPr txBox="1">
            <a:spLocks noGrp="1"/>
          </p:cNvSpPr>
          <p:nvPr>
            <p:ph type="body" idx="1"/>
          </p:nvPr>
        </p:nvSpPr>
        <p:spPr>
          <a:xfrm>
            <a:off x="632297" y="1355651"/>
            <a:ext cx="10719881" cy="4953074"/>
          </a:xfrm>
          <a:prstGeom prst="rect">
            <a:avLst/>
          </a:prstGeom>
          <a:noFill/>
          <a:ln>
            <a:noFill/>
          </a:ln>
        </p:spPr>
        <p:txBody>
          <a:bodyPr spcFirstLastPara="1" wrap="square" lIns="0" tIns="0" rIns="0" bIns="0" anchor="t" anchorCtr="0">
            <a:noAutofit/>
          </a:bodyPr>
          <a:lstStyle/>
          <a:p>
            <a:pPr marL="0" indent="-76200">
              <a:lnSpc>
                <a:spcPct val="100000"/>
              </a:lnSpc>
              <a:buSzPts val="2400"/>
            </a:pPr>
            <a:r>
              <a:rPr lang="en-GB" sz="2400" dirty="0"/>
              <a:t>Recent shifts in global trial coverage (e.g. substantial growth in China) have led to desire to streamline clinical trial processes to stay competitive</a:t>
            </a:r>
          </a:p>
          <a:p>
            <a:pPr marL="0" indent="-76200">
              <a:lnSpc>
                <a:spcPct val="100000"/>
              </a:lnSpc>
              <a:buSzPts val="2400"/>
            </a:pPr>
            <a:endParaRPr lang="en-GB" sz="2400" dirty="0"/>
          </a:p>
          <a:p>
            <a:pPr marL="0" lvl="0" indent="-76200" algn="l" rtl="0">
              <a:lnSpc>
                <a:spcPct val="100000"/>
              </a:lnSpc>
              <a:spcAft>
                <a:spcPts val="0"/>
              </a:spcAft>
              <a:buSzPts val="2400"/>
              <a:buNone/>
            </a:pPr>
            <a:r>
              <a:rPr lang="en-GB" sz="2400" dirty="0"/>
              <a:t>FDA “Continuous Trials” concept proposed to supplant sequential Phase I-III process with larger, fluid trial(s) based on continuous (online) data sharing</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kumimoji="0" lang="en-GB" sz="2000" b="0" i="0" u="none" strike="noStrike" kern="0" cap="none" spc="0" normalizeH="0" baseline="0" noProof="0" dirty="0">
                <a:ln>
                  <a:noFill/>
                </a:ln>
                <a:solidFill>
                  <a:srgbClr val="7F7F7F"/>
                </a:solidFill>
                <a:effectLst/>
                <a:uLnTx/>
                <a:uFillTx/>
                <a:latin typeface="Public Sans Light"/>
                <a:sym typeface="Public Sans Light"/>
              </a:rPr>
              <a:t>Paired with other initiatives to </a:t>
            </a:r>
            <a:r>
              <a:rPr lang="en-GB" sz="2000" dirty="0">
                <a:solidFill>
                  <a:srgbClr val="7F7F7F"/>
                </a:solidFill>
              </a:rPr>
              <a:t>de</a:t>
            </a:r>
            <a:r>
              <a:rPr kumimoji="0" lang="en-GB" sz="2000" b="0" i="0" u="none" strike="noStrike" kern="0" cap="none" spc="0" normalizeH="0" baseline="0" noProof="0" dirty="0">
                <a:ln>
                  <a:noFill/>
                </a:ln>
                <a:solidFill>
                  <a:srgbClr val="7F7F7F"/>
                </a:solidFill>
                <a:effectLst/>
                <a:uLnTx/>
                <a:uFillTx/>
                <a:latin typeface="Public Sans Light"/>
                <a:sym typeface="Public Sans Light"/>
              </a:rPr>
              <a:t>crease review timelines and reduce administrative burden </a:t>
            </a: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0" lvl="0" indent="-76200" algn="l" rtl="0">
              <a:lnSpc>
                <a:spcPct val="100000"/>
              </a:lnSpc>
              <a:spcAft>
                <a:spcPts val="0"/>
              </a:spcAft>
              <a:buSzPts val="2400"/>
              <a:buNone/>
            </a:pPr>
            <a:endParaRPr lang="en-GB" sz="2400" dirty="0"/>
          </a:p>
          <a:p>
            <a:pPr marL="0" indent="-76200">
              <a:lnSpc>
                <a:spcPct val="100000"/>
              </a:lnSpc>
              <a:buSzPts val="2400"/>
            </a:pPr>
            <a:r>
              <a:rPr lang="en-GB" sz="2400" dirty="0"/>
              <a:t>In practice, this push overlaps with multiple on-going initiatives (e.g. Project Optimus, CID) + recent regulatory guidances (e.g. adaptive design, DCT) </a:t>
            </a:r>
          </a:p>
          <a:p>
            <a:pPr marL="0" lvl="0" indent="0">
              <a:lnSpc>
                <a:spcPct val="100000"/>
              </a:lnSpc>
              <a:buClr>
                <a:srgbClr val="152430"/>
              </a:buClr>
              <a:buSzPts val="2400"/>
              <a:defRPr/>
            </a:pPr>
            <a:r>
              <a:rPr kumimoji="0" lang="en-GB" sz="2000" b="0" i="0" u="none" strike="noStrike" kern="0" cap="none" spc="0" normalizeH="0" baseline="0" noProof="0" dirty="0">
                <a:ln>
                  <a:noFill/>
                </a:ln>
                <a:solidFill>
                  <a:srgbClr val="7F7F7F"/>
                </a:solidFill>
                <a:effectLst/>
                <a:uLnTx/>
                <a:uFillTx/>
                <a:latin typeface="Public Sans Light"/>
                <a:sym typeface="Public Sans Light"/>
              </a:rPr>
              <a:t>See also recent removal of “two trial” </a:t>
            </a:r>
            <a:r>
              <a:rPr lang="en-GB" sz="2000" dirty="0">
                <a:solidFill>
                  <a:srgbClr val="7F7F7F"/>
                </a:solidFill>
              </a:rPr>
              <a:t>default </a:t>
            </a:r>
            <a:r>
              <a:rPr kumimoji="0" lang="en-GB" sz="2000" b="0" i="0" u="none" strike="noStrike" kern="0" cap="none" spc="0" normalizeH="0" baseline="0" noProof="0" dirty="0">
                <a:ln>
                  <a:noFill/>
                </a:ln>
                <a:solidFill>
                  <a:srgbClr val="7F7F7F"/>
                </a:solidFill>
                <a:effectLst/>
                <a:uLnTx/>
                <a:uFillTx/>
                <a:latin typeface="Public Sans Light"/>
                <a:sym typeface="Public Sans Light"/>
              </a:rPr>
              <a:t>rule for confirmatory Phase III trials</a:t>
            </a:r>
            <a:endParaRPr lang="en-GB" sz="2400" dirty="0"/>
          </a:p>
          <a:p>
            <a:pPr marL="0" indent="-76200">
              <a:lnSpc>
                <a:spcPct val="100000"/>
              </a:lnSpc>
              <a:buSzPts val="2400"/>
            </a:pPr>
            <a:endParaRPr lang="en-GB" sz="2400" dirty="0"/>
          </a:p>
          <a:p>
            <a:pPr marL="0" indent="-76200">
              <a:lnSpc>
                <a:spcPct val="100000"/>
              </a:lnSpc>
              <a:buSzPts val="2400"/>
            </a:pPr>
            <a:r>
              <a:rPr lang="en-GB" sz="2400" dirty="0"/>
              <a:t>Seamless trial methodology has been evolving rapidly in recent years and this push for continuous trials may make these designs even more relevant </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rgbClr val="7F7F7F"/>
                </a:solidFill>
              </a:rPr>
              <a:t>But where will reality fall between current initiatives and ambitious goals?</a:t>
            </a: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0" indent="-76200">
              <a:lnSpc>
                <a:spcPct val="100000"/>
              </a:lnSpc>
              <a:buSzPts val="2400"/>
            </a:pPr>
            <a:endParaRPr lang="en-GB" sz="2400" dirty="0"/>
          </a:p>
        </p:txBody>
      </p:sp>
    </p:spTree>
    <p:extLst>
      <p:ext uri="{BB962C8B-B14F-4D97-AF65-F5344CB8AC3E}">
        <p14:creationId xmlns:p14="http://schemas.microsoft.com/office/powerpoint/2010/main" val="262061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3"/>
        <p:cNvGrpSpPr/>
        <p:nvPr/>
      </p:nvGrpSpPr>
      <p:grpSpPr>
        <a:xfrm>
          <a:off x="0" y="0"/>
          <a:ext cx="0" cy="0"/>
          <a:chOff x="0" y="0"/>
          <a:chExt cx="0" cy="0"/>
        </a:xfrm>
      </p:grpSpPr>
      <p:sp>
        <p:nvSpPr>
          <p:cNvPr id="2284" name="Google Shape;2284;g2b1c0db4310_0_299"/>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Sequential Clinical Trial Stage Overview</a:t>
            </a:r>
            <a:endParaRPr dirty="0"/>
          </a:p>
        </p:txBody>
      </p:sp>
      <p:grpSp>
        <p:nvGrpSpPr>
          <p:cNvPr id="2" name="Group 1">
            <a:extLst>
              <a:ext uri="{FF2B5EF4-FFF2-40B4-BE49-F238E27FC236}">
                <a16:creationId xmlns:a16="http://schemas.microsoft.com/office/drawing/2014/main" id="{B94D41A4-24F5-B8C2-4A5D-567B3CBA5EF4}"/>
              </a:ext>
            </a:extLst>
          </p:cNvPr>
          <p:cNvGrpSpPr/>
          <p:nvPr/>
        </p:nvGrpSpPr>
        <p:grpSpPr>
          <a:xfrm>
            <a:off x="671227" y="2375238"/>
            <a:ext cx="1373246" cy="648000"/>
            <a:chOff x="2018" y="1204447"/>
            <a:chExt cx="1373246" cy="648000"/>
          </a:xfrm>
          <a:solidFill>
            <a:schemeClr val="accent2"/>
          </a:solidFill>
        </p:grpSpPr>
        <p:sp>
          <p:nvSpPr>
            <p:cNvPr id="42" name="Rectangle: Rounded Corners 41">
              <a:extLst>
                <a:ext uri="{FF2B5EF4-FFF2-40B4-BE49-F238E27FC236}">
                  <a16:creationId xmlns:a16="http://schemas.microsoft.com/office/drawing/2014/main" id="{5B1EA828-7CB0-A3D0-1FBB-FE0C24D34FA7}"/>
                </a:ext>
              </a:extLst>
            </p:cNvPr>
            <p:cNvSpPr/>
            <p:nvPr/>
          </p:nvSpPr>
          <p:spPr>
            <a:xfrm>
              <a:off x="2018" y="1204447"/>
              <a:ext cx="1373246" cy="6480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43" name="Rectangle: Rounded Corners 4">
              <a:extLst>
                <a:ext uri="{FF2B5EF4-FFF2-40B4-BE49-F238E27FC236}">
                  <a16:creationId xmlns:a16="http://schemas.microsoft.com/office/drawing/2014/main" id="{3AFCCB73-DA65-0104-4A2F-1701CC6C8B29}"/>
                </a:ext>
              </a:extLst>
            </p:cNvPr>
            <p:cNvSpPr txBox="1"/>
            <p:nvPr/>
          </p:nvSpPr>
          <p:spPr>
            <a:xfrm>
              <a:off x="28642" y="1204447"/>
              <a:ext cx="1346621" cy="43200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Pre-Clinical</a:t>
              </a:r>
            </a:p>
          </p:txBody>
        </p:sp>
      </p:grpSp>
      <p:grpSp>
        <p:nvGrpSpPr>
          <p:cNvPr id="3" name="Group 2">
            <a:extLst>
              <a:ext uri="{FF2B5EF4-FFF2-40B4-BE49-F238E27FC236}">
                <a16:creationId xmlns:a16="http://schemas.microsoft.com/office/drawing/2014/main" id="{8DEA5C49-42FE-938F-44A5-8A461F913CAF}"/>
              </a:ext>
            </a:extLst>
          </p:cNvPr>
          <p:cNvGrpSpPr/>
          <p:nvPr/>
        </p:nvGrpSpPr>
        <p:grpSpPr>
          <a:xfrm>
            <a:off x="889160" y="2786415"/>
            <a:ext cx="1499914" cy="2941485"/>
            <a:chOff x="219951" y="1615624"/>
            <a:chExt cx="1499914" cy="2941485"/>
          </a:xfrm>
        </p:grpSpPr>
        <p:sp>
          <p:nvSpPr>
            <p:cNvPr id="40" name="Rectangle: Rounded Corners 39">
              <a:extLst>
                <a:ext uri="{FF2B5EF4-FFF2-40B4-BE49-F238E27FC236}">
                  <a16:creationId xmlns:a16="http://schemas.microsoft.com/office/drawing/2014/main" id="{84D0BF87-63AA-1588-0031-C6E5844B0C72}"/>
                </a:ext>
              </a:extLst>
            </p:cNvPr>
            <p:cNvSpPr/>
            <p:nvPr/>
          </p:nvSpPr>
          <p:spPr>
            <a:xfrm>
              <a:off x="219951" y="1615624"/>
              <a:ext cx="1499914" cy="29414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41" name="Rectangle: Rounded Corners 6">
              <a:extLst>
                <a:ext uri="{FF2B5EF4-FFF2-40B4-BE49-F238E27FC236}">
                  <a16:creationId xmlns:a16="http://schemas.microsoft.com/office/drawing/2014/main" id="{88534E1B-CE85-312E-F5D2-35887D02635A}"/>
                </a:ext>
              </a:extLst>
            </p:cNvPr>
            <p:cNvSpPr txBox="1"/>
            <p:nvPr/>
          </p:nvSpPr>
          <p:spPr>
            <a:xfrm>
              <a:off x="263882" y="1659555"/>
              <a:ext cx="1412052" cy="28536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b="1" kern="1200" dirty="0"/>
                <a:t>Lab Research </a:t>
              </a:r>
              <a:r>
                <a:rPr lang="en-IE" sz="1500" kern="1200" dirty="0"/>
                <a:t>in Cell Models, Animal Models etc.</a:t>
              </a:r>
            </a:p>
            <a:p>
              <a:pPr marL="114300" lvl="1" indent="-114300" algn="l" defTabSz="666750">
                <a:lnSpc>
                  <a:spcPct val="90000"/>
                </a:lnSpc>
                <a:spcBef>
                  <a:spcPct val="0"/>
                </a:spcBef>
                <a:spcAft>
                  <a:spcPct val="15000"/>
                </a:spcAft>
                <a:buChar char="•"/>
              </a:pPr>
              <a:r>
                <a:rPr lang="en-IE" sz="1500" kern="1200" dirty="0"/>
                <a:t>Find candidate biologics, molecules and other therapeutics</a:t>
              </a:r>
            </a:p>
          </p:txBody>
        </p:sp>
      </p:grpSp>
      <p:grpSp>
        <p:nvGrpSpPr>
          <p:cNvPr id="4" name="Group 3">
            <a:extLst>
              <a:ext uri="{FF2B5EF4-FFF2-40B4-BE49-F238E27FC236}">
                <a16:creationId xmlns:a16="http://schemas.microsoft.com/office/drawing/2014/main" id="{3371C244-6A28-C8E8-7CC5-ED0F6A3EA45F}"/>
              </a:ext>
            </a:extLst>
          </p:cNvPr>
          <p:cNvGrpSpPr/>
          <p:nvPr/>
        </p:nvGrpSpPr>
        <p:grpSpPr>
          <a:xfrm>
            <a:off x="2268486" y="2420289"/>
            <a:ext cx="474906" cy="341898"/>
            <a:chOff x="1599277" y="1249498"/>
            <a:chExt cx="474906" cy="341898"/>
          </a:xfrm>
        </p:grpSpPr>
        <p:sp>
          <p:nvSpPr>
            <p:cNvPr id="38" name="Arrow: Right 37">
              <a:extLst>
                <a:ext uri="{FF2B5EF4-FFF2-40B4-BE49-F238E27FC236}">
                  <a16:creationId xmlns:a16="http://schemas.microsoft.com/office/drawing/2014/main" id="{D1A45E4A-52C9-619E-2189-8BDE4E5FB018}"/>
                </a:ext>
              </a:extLst>
            </p:cNvPr>
            <p:cNvSpPr/>
            <p:nvPr/>
          </p:nvSpPr>
          <p:spPr>
            <a:xfrm>
              <a:off x="1599277" y="1249498"/>
              <a:ext cx="474906" cy="3418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E"/>
            </a:p>
          </p:txBody>
        </p:sp>
        <p:sp>
          <p:nvSpPr>
            <p:cNvPr id="39" name="Arrow: Right 8">
              <a:extLst>
                <a:ext uri="{FF2B5EF4-FFF2-40B4-BE49-F238E27FC236}">
                  <a16:creationId xmlns:a16="http://schemas.microsoft.com/office/drawing/2014/main" id="{856B3EE2-A925-8810-D33C-7D0043891E66}"/>
                </a:ext>
              </a:extLst>
            </p:cNvPr>
            <p:cNvSpPr txBox="1"/>
            <p:nvPr/>
          </p:nvSpPr>
          <p:spPr>
            <a:xfrm>
              <a:off x="1599277" y="1317878"/>
              <a:ext cx="372337" cy="205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p:txBody>
        </p:sp>
      </p:grpSp>
      <p:grpSp>
        <p:nvGrpSpPr>
          <p:cNvPr id="5" name="Group 4">
            <a:extLst>
              <a:ext uri="{FF2B5EF4-FFF2-40B4-BE49-F238E27FC236}">
                <a16:creationId xmlns:a16="http://schemas.microsoft.com/office/drawing/2014/main" id="{A9CD238A-A539-FA13-9E48-88050083297D}"/>
              </a:ext>
            </a:extLst>
          </p:cNvPr>
          <p:cNvGrpSpPr/>
          <p:nvPr/>
        </p:nvGrpSpPr>
        <p:grpSpPr>
          <a:xfrm>
            <a:off x="2940524" y="2375238"/>
            <a:ext cx="1373246" cy="648000"/>
            <a:chOff x="2271315" y="1204447"/>
            <a:chExt cx="1373246" cy="648000"/>
          </a:xfrm>
          <a:solidFill>
            <a:schemeClr val="accent2"/>
          </a:solidFill>
        </p:grpSpPr>
        <p:sp>
          <p:nvSpPr>
            <p:cNvPr id="36" name="Rectangle: Rounded Corners 35">
              <a:extLst>
                <a:ext uri="{FF2B5EF4-FFF2-40B4-BE49-F238E27FC236}">
                  <a16:creationId xmlns:a16="http://schemas.microsoft.com/office/drawing/2014/main" id="{9682AA61-1728-AF66-9C19-56D9629C745A}"/>
                </a:ext>
              </a:extLst>
            </p:cNvPr>
            <p:cNvSpPr/>
            <p:nvPr/>
          </p:nvSpPr>
          <p:spPr>
            <a:xfrm>
              <a:off x="2271315" y="1204447"/>
              <a:ext cx="1373246" cy="6480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37" name="Rectangle: Rounded Corners 10">
              <a:extLst>
                <a:ext uri="{FF2B5EF4-FFF2-40B4-BE49-F238E27FC236}">
                  <a16:creationId xmlns:a16="http://schemas.microsoft.com/office/drawing/2014/main" id="{B6A2D72C-547F-FE4F-E1D7-637380AC8C79}"/>
                </a:ext>
              </a:extLst>
            </p:cNvPr>
            <p:cNvSpPr txBox="1"/>
            <p:nvPr/>
          </p:nvSpPr>
          <p:spPr>
            <a:xfrm>
              <a:off x="2298195" y="1204447"/>
              <a:ext cx="1346365" cy="43200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Phase I</a:t>
              </a:r>
            </a:p>
          </p:txBody>
        </p:sp>
      </p:grpSp>
      <p:grpSp>
        <p:nvGrpSpPr>
          <p:cNvPr id="6" name="Group 5">
            <a:extLst>
              <a:ext uri="{FF2B5EF4-FFF2-40B4-BE49-F238E27FC236}">
                <a16:creationId xmlns:a16="http://schemas.microsoft.com/office/drawing/2014/main" id="{FE1AC60C-E50E-2D26-E848-FDC367349847}"/>
              </a:ext>
            </a:extLst>
          </p:cNvPr>
          <p:cNvGrpSpPr/>
          <p:nvPr/>
        </p:nvGrpSpPr>
        <p:grpSpPr>
          <a:xfrm>
            <a:off x="3114569" y="2786415"/>
            <a:ext cx="1587692" cy="2941485"/>
            <a:chOff x="2445360" y="1615624"/>
            <a:chExt cx="1587692" cy="2941485"/>
          </a:xfrm>
        </p:grpSpPr>
        <p:sp>
          <p:nvSpPr>
            <p:cNvPr id="34" name="Rectangle: Rounded Corners 33">
              <a:extLst>
                <a:ext uri="{FF2B5EF4-FFF2-40B4-BE49-F238E27FC236}">
                  <a16:creationId xmlns:a16="http://schemas.microsoft.com/office/drawing/2014/main" id="{62E0003C-7546-4727-EDC0-5B82005DC50A}"/>
                </a:ext>
              </a:extLst>
            </p:cNvPr>
            <p:cNvSpPr/>
            <p:nvPr/>
          </p:nvSpPr>
          <p:spPr>
            <a:xfrm>
              <a:off x="2445360" y="1615624"/>
              <a:ext cx="1587692" cy="29414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35" name="Rectangle: Rounded Corners 12">
              <a:extLst>
                <a:ext uri="{FF2B5EF4-FFF2-40B4-BE49-F238E27FC236}">
                  <a16:creationId xmlns:a16="http://schemas.microsoft.com/office/drawing/2014/main" id="{30A01630-EAAF-B005-9F54-8292A254150C}"/>
                </a:ext>
              </a:extLst>
            </p:cNvPr>
            <p:cNvSpPr txBox="1"/>
            <p:nvPr/>
          </p:nvSpPr>
          <p:spPr>
            <a:xfrm>
              <a:off x="2491862" y="1662126"/>
              <a:ext cx="1494688" cy="28484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b="1" kern="1200" dirty="0"/>
                <a:t>First in-human trials</a:t>
              </a:r>
            </a:p>
            <a:p>
              <a:pPr marL="114300" lvl="1" indent="-114300" algn="l" defTabSz="666750">
                <a:lnSpc>
                  <a:spcPct val="90000"/>
                </a:lnSpc>
                <a:spcBef>
                  <a:spcPct val="0"/>
                </a:spcBef>
                <a:spcAft>
                  <a:spcPct val="15000"/>
                </a:spcAft>
                <a:buChar char="•"/>
              </a:pPr>
              <a:r>
                <a:rPr lang="en-IE" sz="1500" kern="1200" dirty="0"/>
                <a:t>Select doses based on safety/toxicity (MTD)</a:t>
              </a:r>
            </a:p>
            <a:p>
              <a:pPr marL="114300" lvl="1" indent="-114300" algn="l" defTabSz="666750">
                <a:lnSpc>
                  <a:spcPct val="90000"/>
                </a:lnSpc>
                <a:spcBef>
                  <a:spcPct val="0"/>
                </a:spcBef>
                <a:spcAft>
                  <a:spcPct val="15000"/>
                </a:spcAft>
                <a:buChar char="•"/>
              </a:pPr>
              <a:r>
                <a:rPr lang="en-IE" sz="1500" kern="1200" dirty="0"/>
                <a:t>May also seek optimal activity (OBD)</a:t>
              </a:r>
            </a:p>
            <a:p>
              <a:pPr marL="114300" lvl="1" indent="-114300" algn="l" defTabSz="666750">
                <a:lnSpc>
                  <a:spcPct val="90000"/>
                </a:lnSpc>
                <a:spcBef>
                  <a:spcPct val="0"/>
                </a:spcBef>
                <a:spcAft>
                  <a:spcPct val="15000"/>
                </a:spcAft>
                <a:buChar char="•"/>
              </a:pPr>
              <a:endParaRPr lang="en-IE" sz="1500" kern="1200" dirty="0"/>
            </a:p>
          </p:txBody>
        </p:sp>
      </p:grpSp>
      <p:grpSp>
        <p:nvGrpSpPr>
          <p:cNvPr id="7" name="Group 6">
            <a:extLst>
              <a:ext uri="{FF2B5EF4-FFF2-40B4-BE49-F238E27FC236}">
                <a16:creationId xmlns:a16="http://schemas.microsoft.com/office/drawing/2014/main" id="{0DFF1765-A8B9-C3ED-9FB0-37E0957DB11A}"/>
              </a:ext>
            </a:extLst>
          </p:cNvPr>
          <p:cNvGrpSpPr/>
          <p:nvPr/>
        </p:nvGrpSpPr>
        <p:grpSpPr>
          <a:xfrm>
            <a:off x="4548755" y="2420289"/>
            <a:ext cx="498168" cy="341898"/>
            <a:chOff x="3879546" y="1249498"/>
            <a:chExt cx="498168" cy="341898"/>
          </a:xfrm>
        </p:grpSpPr>
        <p:sp>
          <p:nvSpPr>
            <p:cNvPr id="32" name="Arrow: Right 31">
              <a:extLst>
                <a:ext uri="{FF2B5EF4-FFF2-40B4-BE49-F238E27FC236}">
                  <a16:creationId xmlns:a16="http://schemas.microsoft.com/office/drawing/2014/main" id="{9CCC0377-3F5F-F063-0F65-0DCB99B933C5}"/>
                </a:ext>
              </a:extLst>
            </p:cNvPr>
            <p:cNvSpPr/>
            <p:nvPr/>
          </p:nvSpPr>
          <p:spPr>
            <a:xfrm>
              <a:off x="3879546" y="1249498"/>
              <a:ext cx="498168" cy="3418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E"/>
            </a:p>
          </p:txBody>
        </p:sp>
        <p:sp>
          <p:nvSpPr>
            <p:cNvPr id="33" name="Arrow: Right 14">
              <a:extLst>
                <a:ext uri="{FF2B5EF4-FFF2-40B4-BE49-F238E27FC236}">
                  <a16:creationId xmlns:a16="http://schemas.microsoft.com/office/drawing/2014/main" id="{F0CF19EB-CD27-255E-74CB-89A1E47B3BA2}"/>
                </a:ext>
              </a:extLst>
            </p:cNvPr>
            <p:cNvSpPr txBox="1"/>
            <p:nvPr/>
          </p:nvSpPr>
          <p:spPr>
            <a:xfrm>
              <a:off x="3879546" y="1317878"/>
              <a:ext cx="395599" cy="205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p:txBody>
        </p:sp>
      </p:grpSp>
      <p:grpSp>
        <p:nvGrpSpPr>
          <p:cNvPr id="8" name="Group 7">
            <a:extLst>
              <a:ext uri="{FF2B5EF4-FFF2-40B4-BE49-F238E27FC236}">
                <a16:creationId xmlns:a16="http://schemas.microsoft.com/office/drawing/2014/main" id="{CC1977D5-EA41-423E-452A-00235367B46C}"/>
              </a:ext>
            </a:extLst>
          </p:cNvPr>
          <p:cNvGrpSpPr/>
          <p:nvPr/>
        </p:nvGrpSpPr>
        <p:grpSpPr>
          <a:xfrm>
            <a:off x="5253710" y="2375238"/>
            <a:ext cx="1373246" cy="648000"/>
            <a:chOff x="4584501" y="1204447"/>
            <a:chExt cx="1373246" cy="648000"/>
          </a:xfrm>
          <a:solidFill>
            <a:schemeClr val="accent2"/>
          </a:solidFill>
        </p:grpSpPr>
        <p:sp>
          <p:nvSpPr>
            <p:cNvPr id="30" name="Rectangle: Rounded Corners 29">
              <a:extLst>
                <a:ext uri="{FF2B5EF4-FFF2-40B4-BE49-F238E27FC236}">
                  <a16:creationId xmlns:a16="http://schemas.microsoft.com/office/drawing/2014/main" id="{5246866F-5B32-82B3-42F9-1AE22D7883F5}"/>
                </a:ext>
              </a:extLst>
            </p:cNvPr>
            <p:cNvSpPr/>
            <p:nvPr/>
          </p:nvSpPr>
          <p:spPr>
            <a:xfrm>
              <a:off x="4584501" y="1204447"/>
              <a:ext cx="1373246" cy="6480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31" name="Rectangle: Rounded Corners 16">
              <a:extLst>
                <a:ext uri="{FF2B5EF4-FFF2-40B4-BE49-F238E27FC236}">
                  <a16:creationId xmlns:a16="http://schemas.microsoft.com/office/drawing/2014/main" id="{54B7F6CB-A132-7C61-DD4F-9A9DAC523D34}"/>
                </a:ext>
              </a:extLst>
            </p:cNvPr>
            <p:cNvSpPr txBox="1"/>
            <p:nvPr/>
          </p:nvSpPr>
          <p:spPr>
            <a:xfrm>
              <a:off x="4610959" y="1204447"/>
              <a:ext cx="1346787" cy="43200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Phase II</a:t>
              </a:r>
            </a:p>
          </p:txBody>
        </p:sp>
      </p:grpSp>
      <p:grpSp>
        <p:nvGrpSpPr>
          <p:cNvPr id="9" name="Group 8">
            <a:extLst>
              <a:ext uri="{FF2B5EF4-FFF2-40B4-BE49-F238E27FC236}">
                <a16:creationId xmlns:a16="http://schemas.microsoft.com/office/drawing/2014/main" id="{96E38588-4448-344D-A011-6979F160B962}"/>
              </a:ext>
            </a:extLst>
          </p:cNvPr>
          <p:cNvGrpSpPr/>
          <p:nvPr/>
        </p:nvGrpSpPr>
        <p:grpSpPr>
          <a:xfrm>
            <a:off x="5434710" y="2786415"/>
            <a:ext cx="1573781" cy="2941485"/>
            <a:chOff x="4765501" y="1615624"/>
            <a:chExt cx="1573781" cy="2941485"/>
          </a:xfrm>
        </p:grpSpPr>
        <p:sp>
          <p:nvSpPr>
            <p:cNvPr id="28" name="Rectangle: Rounded Corners 27">
              <a:extLst>
                <a:ext uri="{FF2B5EF4-FFF2-40B4-BE49-F238E27FC236}">
                  <a16:creationId xmlns:a16="http://schemas.microsoft.com/office/drawing/2014/main" id="{ABF9E170-83B9-6941-850C-DDE0CB1C1B1E}"/>
                </a:ext>
              </a:extLst>
            </p:cNvPr>
            <p:cNvSpPr/>
            <p:nvPr/>
          </p:nvSpPr>
          <p:spPr>
            <a:xfrm>
              <a:off x="4765501" y="1615624"/>
              <a:ext cx="1573781" cy="29414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29" name="Rectangle: Rounded Corners 18">
              <a:extLst>
                <a:ext uri="{FF2B5EF4-FFF2-40B4-BE49-F238E27FC236}">
                  <a16:creationId xmlns:a16="http://schemas.microsoft.com/office/drawing/2014/main" id="{A936C262-8BFA-3F98-E19F-582E4ADCC826}"/>
                </a:ext>
              </a:extLst>
            </p:cNvPr>
            <p:cNvSpPr txBox="1"/>
            <p:nvPr/>
          </p:nvSpPr>
          <p:spPr>
            <a:xfrm>
              <a:off x="4811595" y="1661718"/>
              <a:ext cx="1481593" cy="2849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b="1" kern="1200" dirty="0"/>
                <a:t>First target patient trials</a:t>
              </a:r>
            </a:p>
            <a:p>
              <a:pPr marL="114300" lvl="1" indent="-114300" algn="l" defTabSz="666750">
                <a:lnSpc>
                  <a:spcPct val="90000"/>
                </a:lnSpc>
                <a:spcBef>
                  <a:spcPct val="0"/>
                </a:spcBef>
                <a:spcAft>
                  <a:spcPct val="15000"/>
                </a:spcAft>
                <a:buChar char="•"/>
              </a:pPr>
              <a:r>
                <a:rPr lang="en-IE" sz="1500" kern="1200" dirty="0"/>
                <a:t>Often split in two sub-phases.</a:t>
              </a:r>
            </a:p>
            <a:p>
              <a:pPr marL="114300" lvl="1" indent="-114300" algn="l" defTabSz="666750">
                <a:lnSpc>
                  <a:spcPct val="90000"/>
                </a:lnSpc>
                <a:spcBef>
                  <a:spcPct val="0"/>
                </a:spcBef>
                <a:spcAft>
                  <a:spcPct val="15000"/>
                </a:spcAft>
                <a:buChar char="•"/>
              </a:pPr>
              <a:r>
                <a:rPr lang="en-IE" sz="1500" kern="1200" dirty="0"/>
                <a:t>Proof of concept for efficacy (</a:t>
              </a:r>
              <a:r>
                <a:rPr lang="en-IE" sz="1500" kern="1200" dirty="0" err="1"/>
                <a:t>IIa</a:t>
              </a:r>
              <a:r>
                <a:rPr lang="en-IE" sz="1500" kern="1200" dirty="0"/>
                <a:t>)</a:t>
              </a:r>
            </a:p>
            <a:p>
              <a:pPr marL="114300" lvl="1" indent="-114300" algn="l" defTabSz="666750">
                <a:lnSpc>
                  <a:spcPct val="90000"/>
                </a:lnSpc>
                <a:spcBef>
                  <a:spcPct val="0"/>
                </a:spcBef>
                <a:spcAft>
                  <a:spcPct val="15000"/>
                </a:spcAft>
                <a:buChar char="•"/>
              </a:pPr>
              <a:r>
                <a:rPr lang="en-IE" sz="1500" kern="1200" dirty="0"/>
                <a:t>Find optimal dose(s) for Phase III (IIb)</a:t>
              </a:r>
            </a:p>
          </p:txBody>
        </p:sp>
      </p:grpSp>
      <p:grpSp>
        <p:nvGrpSpPr>
          <p:cNvPr id="10" name="Group 9">
            <a:extLst>
              <a:ext uri="{FF2B5EF4-FFF2-40B4-BE49-F238E27FC236}">
                <a16:creationId xmlns:a16="http://schemas.microsoft.com/office/drawing/2014/main" id="{E64B2651-AD76-1BA9-F78F-2AEEC1C47222}"/>
              </a:ext>
            </a:extLst>
          </p:cNvPr>
          <p:cNvGrpSpPr/>
          <p:nvPr/>
        </p:nvGrpSpPr>
        <p:grpSpPr>
          <a:xfrm>
            <a:off x="6860202" y="2420289"/>
            <a:ext cx="494481" cy="341898"/>
            <a:chOff x="6190993" y="1249498"/>
            <a:chExt cx="494481" cy="341898"/>
          </a:xfrm>
        </p:grpSpPr>
        <p:sp>
          <p:nvSpPr>
            <p:cNvPr id="26" name="Arrow: Right 25">
              <a:extLst>
                <a:ext uri="{FF2B5EF4-FFF2-40B4-BE49-F238E27FC236}">
                  <a16:creationId xmlns:a16="http://schemas.microsoft.com/office/drawing/2014/main" id="{F18B2D3B-99CA-4CBC-C526-E64539B494D3}"/>
                </a:ext>
              </a:extLst>
            </p:cNvPr>
            <p:cNvSpPr/>
            <p:nvPr/>
          </p:nvSpPr>
          <p:spPr>
            <a:xfrm>
              <a:off x="6190993" y="1249498"/>
              <a:ext cx="494481" cy="3418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E"/>
            </a:p>
          </p:txBody>
        </p:sp>
        <p:sp>
          <p:nvSpPr>
            <p:cNvPr id="27" name="Arrow: Right 20">
              <a:extLst>
                <a:ext uri="{FF2B5EF4-FFF2-40B4-BE49-F238E27FC236}">
                  <a16:creationId xmlns:a16="http://schemas.microsoft.com/office/drawing/2014/main" id="{F77A7B87-CCFD-64E0-E55D-020F8E10815D}"/>
                </a:ext>
              </a:extLst>
            </p:cNvPr>
            <p:cNvSpPr txBox="1"/>
            <p:nvPr/>
          </p:nvSpPr>
          <p:spPr>
            <a:xfrm>
              <a:off x="6190993" y="1317878"/>
              <a:ext cx="391912" cy="205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p:txBody>
        </p:sp>
      </p:grpSp>
      <p:grpSp>
        <p:nvGrpSpPr>
          <p:cNvPr id="11" name="Group 10">
            <a:extLst>
              <a:ext uri="{FF2B5EF4-FFF2-40B4-BE49-F238E27FC236}">
                <a16:creationId xmlns:a16="http://schemas.microsoft.com/office/drawing/2014/main" id="{27B218A2-1775-BA55-28DD-AC7FB3CDC1CB}"/>
              </a:ext>
            </a:extLst>
          </p:cNvPr>
          <p:cNvGrpSpPr/>
          <p:nvPr/>
        </p:nvGrpSpPr>
        <p:grpSpPr>
          <a:xfrm>
            <a:off x="7559941" y="2375238"/>
            <a:ext cx="1373246" cy="648000"/>
            <a:chOff x="6890732" y="1204447"/>
            <a:chExt cx="1373246" cy="648000"/>
          </a:xfrm>
          <a:solidFill>
            <a:schemeClr val="accent2"/>
          </a:solidFill>
        </p:grpSpPr>
        <p:sp>
          <p:nvSpPr>
            <p:cNvPr id="24" name="Rectangle: Rounded Corners 23">
              <a:extLst>
                <a:ext uri="{FF2B5EF4-FFF2-40B4-BE49-F238E27FC236}">
                  <a16:creationId xmlns:a16="http://schemas.microsoft.com/office/drawing/2014/main" id="{4D5BB048-7700-D6BE-70D2-88490D665DED}"/>
                </a:ext>
              </a:extLst>
            </p:cNvPr>
            <p:cNvSpPr/>
            <p:nvPr/>
          </p:nvSpPr>
          <p:spPr>
            <a:xfrm>
              <a:off x="6890732" y="1204447"/>
              <a:ext cx="1373246" cy="6480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25" name="Rectangle: Rounded Corners 22">
              <a:extLst>
                <a:ext uri="{FF2B5EF4-FFF2-40B4-BE49-F238E27FC236}">
                  <a16:creationId xmlns:a16="http://schemas.microsoft.com/office/drawing/2014/main" id="{555135AC-AFDF-508E-60D9-C47F7A9854D9}"/>
                </a:ext>
              </a:extLst>
            </p:cNvPr>
            <p:cNvSpPr txBox="1"/>
            <p:nvPr/>
          </p:nvSpPr>
          <p:spPr>
            <a:xfrm>
              <a:off x="6918720" y="1204447"/>
              <a:ext cx="1345258" cy="43200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Phase III</a:t>
              </a:r>
            </a:p>
          </p:txBody>
        </p:sp>
      </p:grpSp>
      <p:grpSp>
        <p:nvGrpSpPr>
          <p:cNvPr id="12" name="Group 11">
            <a:extLst>
              <a:ext uri="{FF2B5EF4-FFF2-40B4-BE49-F238E27FC236}">
                <a16:creationId xmlns:a16="http://schemas.microsoft.com/office/drawing/2014/main" id="{2D9E1725-47F9-7D46-F065-6133DD917EFC}"/>
              </a:ext>
            </a:extLst>
          </p:cNvPr>
          <p:cNvGrpSpPr/>
          <p:nvPr/>
        </p:nvGrpSpPr>
        <p:grpSpPr>
          <a:xfrm>
            <a:off x="7718330" y="2786415"/>
            <a:ext cx="1619002" cy="2941485"/>
            <a:chOff x="7049121" y="1615624"/>
            <a:chExt cx="1619002" cy="2941485"/>
          </a:xfrm>
        </p:grpSpPr>
        <p:sp>
          <p:nvSpPr>
            <p:cNvPr id="22" name="Rectangle: Rounded Corners 21">
              <a:extLst>
                <a:ext uri="{FF2B5EF4-FFF2-40B4-BE49-F238E27FC236}">
                  <a16:creationId xmlns:a16="http://schemas.microsoft.com/office/drawing/2014/main" id="{E1E380BD-384E-0858-E96A-D09A9CBC2944}"/>
                </a:ext>
              </a:extLst>
            </p:cNvPr>
            <p:cNvSpPr/>
            <p:nvPr/>
          </p:nvSpPr>
          <p:spPr>
            <a:xfrm>
              <a:off x="7049121" y="1615624"/>
              <a:ext cx="1619002" cy="29414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23" name="Rectangle: Rounded Corners 24">
              <a:extLst>
                <a:ext uri="{FF2B5EF4-FFF2-40B4-BE49-F238E27FC236}">
                  <a16:creationId xmlns:a16="http://schemas.microsoft.com/office/drawing/2014/main" id="{0582AE9C-C00A-112C-64CA-8DC35DEF8A3B}"/>
                </a:ext>
              </a:extLst>
            </p:cNvPr>
            <p:cNvSpPr txBox="1"/>
            <p:nvPr/>
          </p:nvSpPr>
          <p:spPr>
            <a:xfrm>
              <a:off x="7096540" y="1663043"/>
              <a:ext cx="1524164" cy="28466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b="1" kern="1200" dirty="0"/>
                <a:t>Pivotal trial(s) for regulatory approval </a:t>
              </a:r>
              <a:r>
                <a:rPr lang="en-IE" sz="1500" kern="1200" dirty="0"/>
                <a:t>in patients from target population</a:t>
              </a:r>
            </a:p>
            <a:p>
              <a:pPr marL="114300" lvl="1" indent="-114300" algn="l" defTabSz="666750">
                <a:lnSpc>
                  <a:spcPct val="90000"/>
                </a:lnSpc>
                <a:spcBef>
                  <a:spcPct val="0"/>
                </a:spcBef>
                <a:spcAft>
                  <a:spcPct val="15000"/>
                </a:spcAft>
                <a:buChar char="•"/>
              </a:pPr>
              <a:r>
                <a:rPr lang="en-IE" sz="1500" kern="1200" dirty="0"/>
                <a:t>Establish efficacy &amp; safety in large randomized controlled trial</a:t>
              </a:r>
            </a:p>
            <a:p>
              <a:pPr marL="114300" lvl="1" indent="-114300" algn="l" defTabSz="666750">
                <a:lnSpc>
                  <a:spcPct val="90000"/>
                </a:lnSpc>
                <a:spcBef>
                  <a:spcPct val="0"/>
                </a:spcBef>
                <a:spcAft>
                  <a:spcPct val="15000"/>
                </a:spcAft>
                <a:buChar char="•"/>
              </a:pPr>
              <a:endParaRPr lang="en-IE" sz="1500" kern="1200" dirty="0"/>
            </a:p>
          </p:txBody>
        </p:sp>
      </p:grpSp>
      <p:grpSp>
        <p:nvGrpSpPr>
          <p:cNvPr id="13" name="Group 12">
            <a:extLst>
              <a:ext uri="{FF2B5EF4-FFF2-40B4-BE49-F238E27FC236}">
                <a16:creationId xmlns:a16="http://schemas.microsoft.com/office/drawing/2014/main" id="{9906D0C2-F6AE-06AD-045C-D97EA1F0810A}"/>
              </a:ext>
            </a:extLst>
          </p:cNvPr>
          <p:cNvGrpSpPr/>
          <p:nvPr/>
        </p:nvGrpSpPr>
        <p:grpSpPr>
          <a:xfrm>
            <a:off x="9172086" y="2420289"/>
            <a:ext cx="506465" cy="341898"/>
            <a:chOff x="8502877" y="1249498"/>
            <a:chExt cx="506465" cy="341898"/>
          </a:xfrm>
        </p:grpSpPr>
        <p:sp>
          <p:nvSpPr>
            <p:cNvPr id="20" name="Arrow: Right 19">
              <a:extLst>
                <a:ext uri="{FF2B5EF4-FFF2-40B4-BE49-F238E27FC236}">
                  <a16:creationId xmlns:a16="http://schemas.microsoft.com/office/drawing/2014/main" id="{2D8EEC35-9C0A-5DDD-2769-9427B3E39B3F}"/>
                </a:ext>
              </a:extLst>
            </p:cNvPr>
            <p:cNvSpPr/>
            <p:nvPr/>
          </p:nvSpPr>
          <p:spPr>
            <a:xfrm>
              <a:off x="8502877" y="1249498"/>
              <a:ext cx="506465" cy="3418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E"/>
            </a:p>
          </p:txBody>
        </p:sp>
        <p:sp>
          <p:nvSpPr>
            <p:cNvPr id="21" name="Arrow: Right 26">
              <a:extLst>
                <a:ext uri="{FF2B5EF4-FFF2-40B4-BE49-F238E27FC236}">
                  <a16:creationId xmlns:a16="http://schemas.microsoft.com/office/drawing/2014/main" id="{EEB70A19-3419-4B26-895F-9D815219DE58}"/>
                </a:ext>
              </a:extLst>
            </p:cNvPr>
            <p:cNvSpPr txBox="1"/>
            <p:nvPr/>
          </p:nvSpPr>
          <p:spPr>
            <a:xfrm>
              <a:off x="8502877" y="1317878"/>
              <a:ext cx="403896" cy="205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p:txBody>
        </p:sp>
      </p:grpSp>
      <p:grpSp>
        <p:nvGrpSpPr>
          <p:cNvPr id="14" name="Group 13">
            <a:extLst>
              <a:ext uri="{FF2B5EF4-FFF2-40B4-BE49-F238E27FC236}">
                <a16:creationId xmlns:a16="http://schemas.microsoft.com/office/drawing/2014/main" id="{81E67816-571E-4607-0971-D3359ACB3348}"/>
              </a:ext>
            </a:extLst>
          </p:cNvPr>
          <p:cNvGrpSpPr/>
          <p:nvPr/>
        </p:nvGrpSpPr>
        <p:grpSpPr>
          <a:xfrm>
            <a:off x="9888782" y="2375238"/>
            <a:ext cx="1373246" cy="648000"/>
            <a:chOff x="9219573" y="1204447"/>
            <a:chExt cx="1373246" cy="648000"/>
          </a:xfrm>
          <a:solidFill>
            <a:schemeClr val="accent2"/>
          </a:solidFill>
        </p:grpSpPr>
        <p:sp>
          <p:nvSpPr>
            <p:cNvPr id="18" name="Rectangle: Rounded Corners 17">
              <a:extLst>
                <a:ext uri="{FF2B5EF4-FFF2-40B4-BE49-F238E27FC236}">
                  <a16:creationId xmlns:a16="http://schemas.microsoft.com/office/drawing/2014/main" id="{90581C3E-3B80-7058-E2AE-AAF786543DFD}"/>
                </a:ext>
              </a:extLst>
            </p:cNvPr>
            <p:cNvSpPr/>
            <p:nvPr/>
          </p:nvSpPr>
          <p:spPr>
            <a:xfrm>
              <a:off x="9219573" y="1204447"/>
              <a:ext cx="1373246" cy="6480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19" name="Rectangle: Rounded Corners 28">
              <a:extLst>
                <a:ext uri="{FF2B5EF4-FFF2-40B4-BE49-F238E27FC236}">
                  <a16:creationId xmlns:a16="http://schemas.microsoft.com/office/drawing/2014/main" id="{5372BDA2-C8AB-FAA1-2033-3F4D348FD8BD}"/>
                </a:ext>
              </a:extLst>
            </p:cNvPr>
            <p:cNvSpPr txBox="1"/>
            <p:nvPr/>
          </p:nvSpPr>
          <p:spPr>
            <a:xfrm>
              <a:off x="9264169" y="1204447"/>
              <a:ext cx="1328649" cy="43200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Phase IV </a:t>
              </a:r>
            </a:p>
          </p:txBody>
        </p:sp>
      </p:grpSp>
      <p:grpSp>
        <p:nvGrpSpPr>
          <p:cNvPr id="15" name="Group 14">
            <a:extLst>
              <a:ext uri="{FF2B5EF4-FFF2-40B4-BE49-F238E27FC236}">
                <a16:creationId xmlns:a16="http://schemas.microsoft.com/office/drawing/2014/main" id="{6F6E98EF-AA7F-1B88-E3FC-86BD401E2881}"/>
              </a:ext>
            </a:extLst>
          </p:cNvPr>
          <p:cNvGrpSpPr/>
          <p:nvPr/>
        </p:nvGrpSpPr>
        <p:grpSpPr>
          <a:xfrm>
            <a:off x="10062544" y="2786415"/>
            <a:ext cx="1588255" cy="2941485"/>
            <a:chOff x="9393335" y="1615624"/>
            <a:chExt cx="1588255" cy="2941485"/>
          </a:xfrm>
        </p:grpSpPr>
        <p:sp>
          <p:nvSpPr>
            <p:cNvPr id="16" name="Rectangle: Rounded Corners 15">
              <a:extLst>
                <a:ext uri="{FF2B5EF4-FFF2-40B4-BE49-F238E27FC236}">
                  <a16:creationId xmlns:a16="http://schemas.microsoft.com/office/drawing/2014/main" id="{4E8F6064-403E-01CF-6985-D15D05122473}"/>
                </a:ext>
              </a:extLst>
            </p:cNvPr>
            <p:cNvSpPr/>
            <p:nvPr/>
          </p:nvSpPr>
          <p:spPr>
            <a:xfrm>
              <a:off x="9393335" y="1615624"/>
              <a:ext cx="1588255" cy="29414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17" name="Rectangle: Rounded Corners 30">
              <a:extLst>
                <a:ext uri="{FF2B5EF4-FFF2-40B4-BE49-F238E27FC236}">
                  <a16:creationId xmlns:a16="http://schemas.microsoft.com/office/drawing/2014/main" id="{71AD89A6-060C-089D-883B-6C340CC16210}"/>
                </a:ext>
              </a:extLst>
            </p:cNvPr>
            <p:cNvSpPr txBox="1"/>
            <p:nvPr/>
          </p:nvSpPr>
          <p:spPr>
            <a:xfrm>
              <a:off x="9439853" y="1662142"/>
              <a:ext cx="1495219" cy="28484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defTabSz="666750">
                <a:lnSpc>
                  <a:spcPct val="90000"/>
                </a:lnSpc>
                <a:spcBef>
                  <a:spcPct val="0"/>
                </a:spcBef>
                <a:spcAft>
                  <a:spcPct val="15000"/>
                </a:spcAft>
                <a:buFont typeface="Arial"/>
                <a:buChar char="•"/>
              </a:pPr>
              <a:r>
                <a:rPr lang="en-IE" sz="1500" b="1" kern="1200" dirty="0"/>
                <a:t>Post-Marketing Surveillance </a:t>
              </a:r>
              <a:r>
                <a:rPr lang="en-IE" sz="1500" kern="1200" dirty="0"/>
                <a:t>in real world patients post-approval</a:t>
              </a:r>
            </a:p>
            <a:p>
              <a:pPr marL="114300" lvl="1" indent="-114300" defTabSz="666750">
                <a:lnSpc>
                  <a:spcPct val="90000"/>
                </a:lnSpc>
                <a:spcBef>
                  <a:spcPct val="0"/>
                </a:spcBef>
                <a:spcAft>
                  <a:spcPct val="15000"/>
                </a:spcAft>
                <a:buFont typeface="Arial"/>
                <a:buChar char="•"/>
              </a:pPr>
              <a:r>
                <a:rPr lang="en-IE" sz="1500" kern="1200" dirty="0"/>
                <a:t>Focus on rare or long-term safety and efficacy profile</a:t>
              </a:r>
            </a:p>
            <a:p>
              <a:pPr marL="114300" lvl="1" indent="-114300" algn="l" defTabSz="666750">
                <a:lnSpc>
                  <a:spcPct val="90000"/>
                </a:lnSpc>
                <a:spcBef>
                  <a:spcPct val="0"/>
                </a:spcBef>
                <a:spcAft>
                  <a:spcPct val="15000"/>
                </a:spcAft>
                <a:buChar char="•"/>
              </a:pPr>
              <a:endParaRPr lang="en-IE" sz="1500" kern="1200" dirty="0"/>
            </a:p>
          </p:txBody>
        </p:sp>
      </p:grpSp>
      <p:sp>
        <p:nvSpPr>
          <p:cNvPr id="44" name="Arrow: Left-Right 43">
            <a:extLst>
              <a:ext uri="{FF2B5EF4-FFF2-40B4-BE49-F238E27FC236}">
                <a16:creationId xmlns:a16="http://schemas.microsoft.com/office/drawing/2014/main" id="{34D15E25-F71F-1877-7036-8F8E1FA37F57}"/>
              </a:ext>
            </a:extLst>
          </p:cNvPr>
          <p:cNvSpPr/>
          <p:nvPr/>
        </p:nvSpPr>
        <p:spPr>
          <a:xfrm>
            <a:off x="2836763" y="1254405"/>
            <a:ext cx="6848273" cy="1050587"/>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t>Approval Process</a:t>
            </a:r>
          </a:p>
        </p:txBody>
      </p:sp>
      <p:cxnSp>
        <p:nvCxnSpPr>
          <p:cNvPr id="45" name="Straight Connector 44">
            <a:extLst>
              <a:ext uri="{FF2B5EF4-FFF2-40B4-BE49-F238E27FC236}">
                <a16:creationId xmlns:a16="http://schemas.microsoft.com/office/drawing/2014/main" id="{3F368A66-5D06-39EB-60E2-3CE73882E753}"/>
              </a:ext>
            </a:extLst>
          </p:cNvPr>
          <p:cNvCxnSpPr>
            <a:cxnSpLocks/>
          </p:cNvCxnSpPr>
          <p:nvPr/>
        </p:nvCxnSpPr>
        <p:spPr>
          <a:xfrm flipH="1">
            <a:off x="2776920" y="1352145"/>
            <a:ext cx="27706" cy="5310839"/>
          </a:xfrm>
          <a:prstGeom prst="line">
            <a:avLst/>
          </a:prstGeom>
          <a:ln w="762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C8904DE-7D3B-C47B-659F-8FE7E827AF22}"/>
              </a:ext>
            </a:extLst>
          </p:cNvPr>
          <p:cNvCxnSpPr>
            <a:cxnSpLocks/>
          </p:cNvCxnSpPr>
          <p:nvPr/>
        </p:nvCxnSpPr>
        <p:spPr>
          <a:xfrm>
            <a:off x="9759616" y="1352145"/>
            <a:ext cx="0" cy="5310839"/>
          </a:xfrm>
          <a:prstGeom prst="line">
            <a:avLst/>
          </a:prstGeom>
          <a:ln w="7620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191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3"/>
        <p:cNvGrpSpPr/>
        <p:nvPr/>
      </p:nvGrpSpPr>
      <p:grpSpPr>
        <a:xfrm>
          <a:off x="0" y="0"/>
          <a:ext cx="0" cy="0"/>
          <a:chOff x="0" y="0"/>
          <a:chExt cx="0" cy="0"/>
        </a:xfrm>
      </p:grpSpPr>
      <p:sp>
        <p:nvSpPr>
          <p:cNvPr id="2284" name="Google Shape;2284;g2b1c0db4310_0_299"/>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Seamless Trials (Current)</a:t>
            </a:r>
            <a:endParaRPr dirty="0"/>
          </a:p>
        </p:txBody>
      </p:sp>
      <p:grpSp>
        <p:nvGrpSpPr>
          <p:cNvPr id="2" name="Group 1">
            <a:extLst>
              <a:ext uri="{FF2B5EF4-FFF2-40B4-BE49-F238E27FC236}">
                <a16:creationId xmlns:a16="http://schemas.microsoft.com/office/drawing/2014/main" id="{B94D41A4-24F5-B8C2-4A5D-567B3CBA5EF4}"/>
              </a:ext>
            </a:extLst>
          </p:cNvPr>
          <p:cNvGrpSpPr/>
          <p:nvPr/>
        </p:nvGrpSpPr>
        <p:grpSpPr>
          <a:xfrm>
            <a:off x="671227" y="2375238"/>
            <a:ext cx="1373246" cy="648000"/>
            <a:chOff x="2018" y="1204447"/>
            <a:chExt cx="1373246" cy="648000"/>
          </a:xfrm>
          <a:solidFill>
            <a:schemeClr val="accent2"/>
          </a:solidFill>
        </p:grpSpPr>
        <p:sp>
          <p:nvSpPr>
            <p:cNvPr id="42" name="Rectangle: Rounded Corners 41">
              <a:extLst>
                <a:ext uri="{FF2B5EF4-FFF2-40B4-BE49-F238E27FC236}">
                  <a16:creationId xmlns:a16="http://schemas.microsoft.com/office/drawing/2014/main" id="{5B1EA828-7CB0-A3D0-1FBB-FE0C24D34FA7}"/>
                </a:ext>
              </a:extLst>
            </p:cNvPr>
            <p:cNvSpPr/>
            <p:nvPr/>
          </p:nvSpPr>
          <p:spPr>
            <a:xfrm>
              <a:off x="2018" y="1204447"/>
              <a:ext cx="1373246" cy="6480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43" name="Rectangle: Rounded Corners 4">
              <a:extLst>
                <a:ext uri="{FF2B5EF4-FFF2-40B4-BE49-F238E27FC236}">
                  <a16:creationId xmlns:a16="http://schemas.microsoft.com/office/drawing/2014/main" id="{3AFCCB73-DA65-0104-4A2F-1701CC6C8B29}"/>
                </a:ext>
              </a:extLst>
            </p:cNvPr>
            <p:cNvSpPr txBox="1"/>
            <p:nvPr/>
          </p:nvSpPr>
          <p:spPr>
            <a:xfrm>
              <a:off x="28642" y="1204447"/>
              <a:ext cx="1346621" cy="43200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Pre-Clinical</a:t>
              </a:r>
            </a:p>
          </p:txBody>
        </p:sp>
      </p:grpSp>
      <p:grpSp>
        <p:nvGrpSpPr>
          <p:cNvPr id="47" name="Group 46">
            <a:extLst>
              <a:ext uri="{FF2B5EF4-FFF2-40B4-BE49-F238E27FC236}">
                <a16:creationId xmlns:a16="http://schemas.microsoft.com/office/drawing/2014/main" id="{3B10B37B-6A28-F408-8E73-B876C07DE6E4}"/>
              </a:ext>
            </a:extLst>
          </p:cNvPr>
          <p:cNvGrpSpPr/>
          <p:nvPr/>
        </p:nvGrpSpPr>
        <p:grpSpPr>
          <a:xfrm>
            <a:off x="6410867" y="2343901"/>
            <a:ext cx="2599564" cy="648000"/>
            <a:chOff x="2271315" y="1204447"/>
            <a:chExt cx="1373246" cy="648000"/>
          </a:xfrm>
          <a:solidFill>
            <a:schemeClr val="accent2"/>
          </a:solidFill>
        </p:grpSpPr>
        <p:sp>
          <p:nvSpPr>
            <p:cNvPr id="48" name="Rectangle: Rounded Corners 47">
              <a:extLst>
                <a:ext uri="{FF2B5EF4-FFF2-40B4-BE49-F238E27FC236}">
                  <a16:creationId xmlns:a16="http://schemas.microsoft.com/office/drawing/2014/main" id="{572D2796-2407-FFC5-6A52-95AC89A3F088}"/>
                </a:ext>
              </a:extLst>
            </p:cNvPr>
            <p:cNvSpPr/>
            <p:nvPr/>
          </p:nvSpPr>
          <p:spPr>
            <a:xfrm>
              <a:off x="2271315" y="1204447"/>
              <a:ext cx="1373246" cy="6480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49" name="Rectangle: Rounded Corners 10">
              <a:extLst>
                <a:ext uri="{FF2B5EF4-FFF2-40B4-BE49-F238E27FC236}">
                  <a16:creationId xmlns:a16="http://schemas.microsoft.com/office/drawing/2014/main" id="{CB8CEEE2-0922-B977-E4E0-1CE8BD4C81A9}"/>
                </a:ext>
              </a:extLst>
            </p:cNvPr>
            <p:cNvSpPr txBox="1"/>
            <p:nvPr/>
          </p:nvSpPr>
          <p:spPr>
            <a:xfrm>
              <a:off x="2298195" y="1204447"/>
              <a:ext cx="1346365" cy="43200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Phase II/III</a:t>
              </a:r>
            </a:p>
          </p:txBody>
        </p:sp>
      </p:grpSp>
      <p:grpSp>
        <p:nvGrpSpPr>
          <p:cNvPr id="3" name="Group 2">
            <a:extLst>
              <a:ext uri="{FF2B5EF4-FFF2-40B4-BE49-F238E27FC236}">
                <a16:creationId xmlns:a16="http://schemas.microsoft.com/office/drawing/2014/main" id="{8DEA5C49-42FE-938F-44A5-8A461F913CAF}"/>
              </a:ext>
            </a:extLst>
          </p:cNvPr>
          <p:cNvGrpSpPr/>
          <p:nvPr/>
        </p:nvGrpSpPr>
        <p:grpSpPr>
          <a:xfrm>
            <a:off x="889160" y="2786415"/>
            <a:ext cx="1499914" cy="2941485"/>
            <a:chOff x="219951" y="1615624"/>
            <a:chExt cx="1499914" cy="2941485"/>
          </a:xfrm>
        </p:grpSpPr>
        <p:sp>
          <p:nvSpPr>
            <p:cNvPr id="40" name="Rectangle: Rounded Corners 39">
              <a:extLst>
                <a:ext uri="{FF2B5EF4-FFF2-40B4-BE49-F238E27FC236}">
                  <a16:creationId xmlns:a16="http://schemas.microsoft.com/office/drawing/2014/main" id="{84D0BF87-63AA-1588-0031-C6E5844B0C72}"/>
                </a:ext>
              </a:extLst>
            </p:cNvPr>
            <p:cNvSpPr/>
            <p:nvPr/>
          </p:nvSpPr>
          <p:spPr>
            <a:xfrm>
              <a:off x="219951" y="1615624"/>
              <a:ext cx="1499914" cy="29414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41" name="Rectangle: Rounded Corners 6">
              <a:extLst>
                <a:ext uri="{FF2B5EF4-FFF2-40B4-BE49-F238E27FC236}">
                  <a16:creationId xmlns:a16="http://schemas.microsoft.com/office/drawing/2014/main" id="{88534E1B-CE85-312E-F5D2-35887D02635A}"/>
                </a:ext>
              </a:extLst>
            </p:cNvPr>
            <p:cNvSpPr txBox="1"/>
            <p:nvPr/>
          </p:nvSpPr>
          <p:spPr>
            <a:xfrm>
              <a:off x="263882" y="1659555"/>
              <a:ext cx="1412052" cy="28536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b="1" kern="1200" dirty="0"/>
                <a:t>Lab Research </a:t>
              </a:r>
              <a:r>
                <a:rPr lang="en-IE" sz="1500" kern="1200" dirty="0"/>
                <a:t>in Cell Models, Animal Models etc.</a:t>
              </a:r>
            </a:p>
            <a:p>
              <a:pPr marL="114300" lvl="1" indent="-114300" algn="l" defTabSz="666750">
                <a:lnSpc>
                  <a:spcPct val="90000"/>
                </a:lnSpc>
                <a:spcBef>
                  <a:spcPct val="0"/>
                </a:spcBef>
                <a:spcAft>
                  <a:spcPct val="15000"/>
                </a:spcAft>
                <a:buChar char="•"/>
              </a:pPr>
              <a:r>
                <a:rPr lang="en-IE" sz="1500" kern="1200" dirty="0"/>
                <a:t>Find candidate biologics, molecules and other therapeutics</a:t>
              </a:r>
            </a:p>
          </p:txBody>
        </p:sp>
      </p:grpSp>
      <p:grpSp>
        <p:nvGrpSpPr>
          <p:cNvPr id="4" name="Group 3">
            <a:extLst>
              <a:ext uri="{FF2B5EF4-FFF2-40B4-BE49-F238E27FC236}">
                <a16:creationId xmlns:a16="http://schemas.microsoft.com/office/drawing/2014/main" id="{3371C244-6A28-C8E8-7CC5-ED0F6A3EA45F}"/>
              </a:ext>
            </a:extLst>
          </p:cNvPr>
          <p:cNvGrpSpPr/>
          <p:nvPr/>
        </p:nvGrpSpPr>
        <p:grpSpPr>
          <a:xfrm>
            <a:off x="2268486" y="2420289"/>
            <a:ext cx="474906" cy="341898"/>
            <a:chOff x="1599277" y="1249498"/>
            <a:chExt cx="474906" cy="341898"/>
          </a:xfrm>
        </p:grpSpPr>
        <p:sp>
          <p:nvSpPr>
            <p:cNvPr id="38" name="Arrow: Right 37">
              <a:extLst>
                <a:ext uri="{FF2B5EF4-FFF2-40B4-BE49-F238E27FC236}">
                  <a16:creationId xmlns:a16="http://schemas.microsoft.com/office/drawing/2014/main" id="{D1A45E4A-52C9-619E-2189-8BDE4E5FB018}"/>
                </a:ext>
              </a:extLst>
            </p:cNvPr>
            <p:cNvSpPr/>
            <p:nvPr/>
          </p:nvSpPr>
          <p:spPr>
            <a:xfrm>
              <a:off x="1599277" y="1249498"/>
              <a:ext cx="474906" cy="3418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E"/>
            </a:p>
          </p:txBody>
        </p:sp>
        <p:sp>
          <p:nvSpPr>
            <p:cNvPr id="39" name="Arrow: Right 8">
              <a:extLst>
                <a:ext uri="{FF2B5EF4-FFF2-40B4-BE49-F238E27FC236}">
                  <a16:creationId xmlns:a16="http://schemas.microsoft.com/office/drawing/2014/main" id="{856B3EE2-A925-8810-D33C-7D0043891E66}"/>
                </a:ext>
              </a:extLst>
            </p:cNvPr>
            <p:cNvSpPr txBox="1"/>
            <p:nvPr/>
          </p:nvSpPr>
          <p:spPr>
            <a:xfrm>
              <a:off x="1599277" y="1317878"/>
              <a:ext cx="372337" cy="205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p:txBody>
        </p:sp>
      </p:grpSp>
      <p:grpSp>
        <p:nvGrpSpPr>
          <p:cNvPr id="5" name="Group 4">
            <a:extLst>
              <a:ext uri="{FF2B5EF4-FFF2-40B4-BE49-F238E27FC236}">
                <a16:creationId xmlns:a16="http://schemas.microsoft.com/office/drawing/2014/main" id="{A9CD238A-A539-FA13-9E48-88050083297D}"/>
              </a:ext>
            </a:extLst>
          </p:cNvPr>
          <p:cNvGrpSpPr/>
          <p:nvPr/>
        </p:nvGrpSpPr>
        <p:grpSpPr>
          <a:xfrm>
            <a:off x="2940524" y="2375238"/>
            <a:ext cx="2599564" cy="648000"/>
            <a:chOff x="2271315" y="1204447"/>
            <a:chExt cx="1373246" cy="648000"/>
          </a:xfrm>
          <a:solidFill>
            <a:schemeClr val="accent2"/>
          </a:solidFill>
        </p:grpSpPr>
        <p:sp>
          <p:nvSpPr>
            <p:cNvPr id="36" name="Rectangle: Rounded Corners 35">
              <a:extLst>
                <a:ext uri="{FF2B5EF4-FFF2-40B4-BE49-F238E27FC236}">
                  <a16:creationId xmlns:a16="http://schemas.microsoft.com/office/drawing/2014/main" id="{9682AA61-1728-AF66-9C19-56D9629C745A}"/>
                </a:ext>
              </a:extLst>
            </p:cNvPr>
            <p:cNvSpPr/>
            <p:nvPr/>
          </p:nvSpPr>
          <p:spPr>
            <a:xfrm>
              <a:off x="2271315" y="1204447"/>
              <a:ext cx="1373246" cy="6480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37" name="Rectangle: Rounded Corners 10">
              <a:extLst>
                <a:ext uri="{FF2B5EF4-FFF2-40B4-BE49-F238E27FC236}">
                  <a16:creationId xmlns:a16="http://schemas.microsoft.com/office/drawing/2014/main" id="{B6A2D72C-547F-FE4F-E1D7-637380AC8C79}"/>
                </a:ext>
              </a:extLst>
            </p:cNvPr>
            <p:cNvSpPr txBox="1"/>
            <p:nvPr/>
          </p:nvSpPr>
          <p:spPr>
            <a:xfrm>
              <a:off x="2298195" y="1204447"/>
              <a:ext cx="1346365" cy="43200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Phase I/II</a:t>
              </a:r>
            </a:p>
          </p:txBody>
        </p:sp>
      </p:grpSp>
      <p:grpSp>
        <p:nvGrpSpPr>
          <p:cNvPr id="6" name="Group 5">
            <a:extLst>
              <a:ext uri="{FF2B5EF4-FFF2-40B4-BE49-F238E27FC236}">
                <a16:creationId xmlns:a16="http://schemas.microsoft.com/office/drawing/2014/main" id="{FE1AC60C-E50E-2D26-E848-FDC367349847}"/>
              </a:ext>
            </a:extLst>
          </p:cNvPr>
          <p:cNvGrpSpPr/>
          <p:nvPr/>
        </p:nvGrpSpPr>
        <p:grpSpPr>
          <a:xfrm>
            <a:off x="3114568" y="2786415"/>
            <a:ext cx="2532426" cy="2941485"/>
            <a:chOff x="2445360" y="1615624"/>
            <a:chExt cx="1587692" cy="2941485"/>
          </a:xfrm>
        </p:grpSpPr>
        <p:sp>
          <p:nvSpPr>
            <p:cNvPr id="34" name="Rectangle: Rounded Corners 33">
              <a:extLst>
                <a:ext uri="{FF2B5EF4-FFF2-40B4-BE49-F238E27FC236}">
                  <a16:creationId xmlns:a16="http://schemas.microsoft.com/office/drawing/2014/main" id="{62E0003C-7546-4727-EDC0-5B82005DC50A}"/>
                </a:ext>
              </a:extLst>
            </p:cNvPr>
            <p:cNvSpPr/>
            <p:nvPr/>
          </p:nvSpPr>
          <p:spPr>
            <a:xfrm>
              <a:off x="2445360" y="1615624"/>
              <a:ext cx="1587692" cy="29414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35" name="Rectangle: Rounded Corners 12">
              <a:extLst>
                <a:ext uri="{FF2B5EF4-FFF2-40B4-BE49-F238E27FC236}">
                  <a16:creationId xmlns:a16="http://schemas.microsoft.com/office/drawing/2014/main" id="{30A01630-EAAF-B005-9F54-8292A254150C}"/>
                </a:ext>
              </a:extLst>
            </p:cNvPr>
            <p:cNvSpPr txBox="1"/>
            <p:nvPr/>
          </p:nvSpPr>
          <p:spPr>
            <a:xfrm>
              <a:off x="2491862" y="1662126"/>
              <a:ext cx="1494688" cy="28484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b="1" kern="1200" dirty="0"/>
                <a:t>Safety + Dose-Finding</a:t>
              </a:r>
            </a:p>
            <a:p>
              <a:pPr marL="114300" lvl="1" indent="-114300" algn="l" defTabSz="666750">
                <a:lnSpc>
                  <a:spcPct val="90000"/>
                </a:lnSpc>
                <a:spcBef>
                  <a:spcPct val="0"/>
                </a:spcBef>
                <a:spcAft>
                  <a:spcPct val="15000"/>
                </a:spcAft>
                <a:buChar char="•"/>
              </a:pPr>
              <a:r>
                <a:rPr lang="en-IE" sz="1500" kern="1200" dirty="0"/>
                <a:t>Dose-escalation study for safety (MTD) and for efficacy</a:t>
              </a:r>
            </a:p>
            <a:p>
              <a:pPr marL="114300" lvl="1" indent="-114300" algn="l" defTabSz="666750">
                <a:lnSpc>
                  <a:spcPct val="90000"/>
                </a:lnSpc>
                <a:spcBef>
                  <a:spcPct val="0"/>
                </a:spcBef>
                <a:spcAft>
                  <a:spcPct val="15000"/>
                </a:spcAft>
                <a:buChar char="•"/>
              </a:pPr>
              <a:r>
                <a:rPr lang="en-IE" sz="1500" kern="1200" dirty="0"/>
                <a:t>Potential seamless design into efficacy comparison of candidate doses (e.g. cohort expansion)</a:t>
              </a:r>
            </a:p>
            <a:p>
              <a:pPr marL="114300" lvl="1" indent="-114300" algn="l" defTabSz="666750">
                <a:lnSpc>
                  <a:spcPct val="90000"/>
                </a:lnSpc>
                <a:spcBef>
                  <a:spcPct val="0"/>
                </a:spcBef>
                <a:spcAft>
                  <a:spcPct val="15000"/>
                </a:spcAft>
                <a:buChar char="•"/>
              </a:pPr>
              <a:endParaRPr lang="en-IE" sz="1500" kern="1200" dirty="0"/>
            </a:p>
          </p:txBody>
        </p:sp>
      </p:grpSp>
      <p:grpSp>
        <p:nvGrpSpPr>
          <p:cNvPr id="7" name="Group 6">
            <a:extLst>
              <a:ext uri="{FF2B5EF4-FFF2-40B4-BE49-F238E27FC236}">
                <a16:creationId xmlns:a16="http://schemas.microsoft.com/office/drawing/2014/main" id="{0DFF1765-A8B9-C3ED-9FB0-37E0957DB11A}"/>
              </a:ext>
            </a:extLst>
          </p:cNvPr>
          <p:cNvGrpSpPr/>
          <p:nvPr/>
        </p:nvGrpSpPr>
        <p:grpSpPr>
          <a:xfrm>
            <a:off x="5726393" y="2434003"/>
            <a:ext cx="498168" cy="341898"/>
            <a:chOff x="3879546" y="1249498"/>
            <a:chExt cx="498168" cy="341898"/>
          </a:xfrm>
        </p:grpSpPr>
        <p:sp>
          <p:nvSpPr>
            <p:cNvPr id="32" name="Arrow: Right 31">
              <a:extLst>
                <a:ext uri="{FF2B5EF4-FFF2-40B4-BE49-F238E27FC236}">
                  <a16:creationId xmlns:a16="http://schemas.microsoft.com/office/drawing/2014/main" id="{9CCC0377-3F5F-F063-0F65-0DCB99B933C5}"/>
                </a:ext>
              </a:extLst>
            </p:cNvPr>
            <p:cNvSpPr/>
            <p:nvPr/>
          </p:nvSpPr>
          <p:spPr>
            <a:xfrm>
              <a:off x="3879546" y="1249498"/>
              <a:ext cx="498168" cy="3418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E"/>
            </a:p>
          </p:txBody>
        </p:sp>
        <p:sp>
          <p:nvSpPr>
            <p:cNvPr id="33" name="Arrow: Right 14">
              <a:extLst>
                <a:ext uri="{FF2B5EF4-FFF2-40B4-BE49-F238E27FC236}">
                  <a16:creationId xmlns:a16="http://schemas.microsoft.com/office/drawing/2014/main" id="{F0CF19EB-CD27-255E-74CB-89A1E47B3BA2}"/>
                </a:ext>
              </a:extLst>
            </p:cNvPr>
            <p:cNvSpPr txBox="1"/>
            <p:nvPr/>
          </p:nvSpPr>
          <p:spPr>
            <a:xfrm>
              <a:off x="3879546" y="1317878"/>
              <a:ext cx="395599" cy="205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p:txBody>
        </p:sp>
      </p:grpSp>
      <p:grpSp>
        <p:nvGrpSpPr>
          <p:cNvPr id="12" name="Group 11">
            <a:extLst>
              <a:ext uri="{FF2B5EF4-FFF2-40B4-BE49-F238E27FC236}">
                <a16:creationId xmlns:a16="http://schemas.microsoft.com/office/drawing/2014/main" id="{2D9E1725-47F9-7D46-F065-6133DD917EFC}"/>
              </a:ext>
            </a:extLst>
          </p:cNvPr>
          <p:cNvGrpSpPr/>
          <p:nvPr/>
        </p:nvGrpSpPr>
        <p:grpSpPr>
          <a:xfrm>
            <a:off x="6605571" y="2787969"/>
            <a:ext cx="2554409" cy="2941485"/>
            <a:chOff x="7049121" y="1615624"/>
            <a:chExt cx="1619002" cy="2941485"/>
          </a:xfrm>
        </p:grpSpPr>
        <p:sp>
          <p:nvSpPr>
            <p:cNvPr id="22" name="Rectangle: Rounded Corners 21">
              <a:extLst>
                <a:ext uri="{FF2B5EF4-FFF2-40B4-BE49-F238E27FC236}">
                  <a16:creationId xmlns:a16="http://schemas.microsoft.com/office/drawing/2014/main" id="{E1E380BD-384E-0858-E96A-D09A9CBC2944}"/>
                </a:ext>
              </a:extLst>
            </p:cNvPr>
            <p:cNvSpPr/>
            <p:nvPr/>
          </p:nvSpPr>
          <p:spPr>
            <a:xfrm>
              <a:off x="7049121" y="1615624"/>
              <a:ext cx="1619002" cy="29414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23" name="Rectangle: Rounded Corners 24">
              <a:extLst>
                <a:ext uri="{FF2B5EF4-FFF2-40B4-BE49-F238E27FC236}">
                  <a16:creationId xmlns:a16="http://schemas.microsoft.com/office/drawing/2014/main" id="{0582AE9C-C00A-112C-64CA-8DC35DEF8A3B}"/>
                </a:ext>
              </a:extLst>
            </p:cNvPr>
            <p:cNvSpPr txBox="1"/>
            <p:nvPr/>
          </p:nvSpPr>
          <p:spPr>
            <a:xfrm>
              <a:off x="7096540" y="1663043"/>
              <a:ext cx="1524164" cy="28466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b="1" kern="1200" dirty="0"/>
                <a:t>Dose Selection + Confirmatory</a:t>
              </a:r>
            </a:p>
            <a:p>
              <a:pPr marL="114300" lvl="1" indent="-114300" algn="l" defTabSz="666750">
                <a:lnSpc>
                  <a:spcPct val="90000"/>
                </a:lnSpc>
                <a:spcBef>
                  <a:spcPct val="0"/>
                </a:spcBef>
                <a:spcAft>
                  <a:spcPct val="15000"/>
                </a:spcAft>
                <a:buChar char="•"/>
              </a:pPr>
              <a:r>
                <a:rPr lang="en-IE" sz="1500" kern="1200" dirty="0"/>
                <a:t>Dose selection among randomized candidate doses</a:t>
              </a:r>
            </a:p>
            <a:p>
              <a:pPr marL="114300" lvl="1" indent="-114300" algn="l" defTabSz="666750">
                <a:lnSpc>
                  <a:spcPct val="90000"/>
                </a:lnSpc>
                <a:spcBef>
                  <a:spcPct val="0"/>
                </a:spcBef>
                <a:spcAft>
                  <a:spcPct val="15000"/>
                </a:spcAft>
                <a:buChar char="•"/>
              </a:pPr>
              <a:r>
                <a:rPr lang="en-IE" sz="1500" kern="1200" dirty="0"/>
                <a:t>Seamless into confirmatory randomized comparison for approval</a:t>
              </a:r>
            </a:p>
            <a:p>
              <a:pPr marL="114300" lvl="1" indent="-114300" algn="l" defTabSz="666750">
                <a:lnSpc>
                  <a:spcPct val="90000"/>
                </a:lnSpc>
                <a:spcBef>
                  <a:spcPct val="0"/>
                </a:spcBef>
                <a:spcAft>
                  <a:spcPct val="15000"/>
                </a:spcAft>
                <a:buChar char="•"/>
              </a:pPr>
              <a:r>
                <a:rPr lang="en-IE" sz="1500" kern="1200" dirty="0"/>
                <a:t>Possible to skip Phase II with Phase I/II dose-finding</a:t>
              </a:r>
            </a:p>
            <a:p>
              <a:pPr marL="114300" lvl="1" indent="-114300" algn="l" defTabSz="666750">
                <a:lnSpc>
                  <a:spcPct val="90000"/>
                </a:lnSpc>
                <a:spcBef>
                  <a:spcPct val="0"/>
                </a:spcBef>
                <a:spcAft>
                  <a:spcPct val="15000"/>
                </a:spcAft>
                <a:buChar char="•"/>
              </a:pPr>
              <a:endParaRPr lang="en-IE" sz="1500" kern="1200" dirty="0"/>
            </a:p>
          </p:txBody>
        </p:sp>
      </p:grpSp>
      <p:grpSp>
        <p:nvGrpSpPr>
          <p:cNvPr id="13" name="Group 12">
            <a:extLst>
              <a:ext uri="{FF2B5EF4-FFF2-40B4-BE49-F238E27FC236}">
                <a16:creationId xmlns:a16="http://schemas.microsoft.com/office/drawing/2014/main" id="{9906D0C2-F6AE-06AD-045C-D97EA1F0810A}"/>
              </a:ext>
            </a:extLst>
          </p:cNvPr>
          <p:cNvGrpSpPr/>
          <p:nvPr/>
        </p:nvGrpSpPr>
        <p:grpSpPr>
          <a:xfrm>
            <a:off x="9172086" y="2420289"/>
            <a:ext cx="506465" cy="341898"/>
            <a:chOff x="8502877" y="1249498"/>
            <a:chExt cx="506465" cy="341898"/>
          </a:xfrm>
        </p:grpSpPr>
        <p:sp>
          <p:nvSpPr>
            <p:cNvPr id="20" name="Arrow: Right 19">
              <a:extLst>
                <a:ext uri="{FF2B5EF4-FFF2-40B4-BE49-F238E27FC236}">
                  <a16:creationId xmlns:a16="http://schemas.microsoft.com/office/drawing/2014/main" id="{2D8EEC35-9C0A-5DDD-2769-9427B3E39B3F}"/>
                </a:ext>
              </a:extLst>
            </p:cNvPr>
            <p:cNvSpPr/>
            <p:nvPr/>
          </p:nvSpPr>
          <p:spPr>
            <a:xfrm>
              <a:off x="8502877" y="1249498"/>
              <a:ext cx="506465" cy="3418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E"/>
            </a:p>
          </p:txBody>
        </p:sp>
        <p:sp>
          <p:nvSpPr>
            <p:cNvPr id="21" name="Arrow: Right 26">
              <a:extLst>
                <a:ext uri="{FF2B5EF4-FFF2-40B4-BE49-F238E27FC236}">
                  <a16:creationId xmlns:a16="http://schemas.microsoft.com/office/drawing/2014/main" id="{EEB70A19-3419-4B26-895F-9D815219DE58}"/>
                </a:ext>
              </a:extLst>
            </p:cNvPr>
            <p:cNvSpPr txBox="1"/>
            <p:nvPr/>
          </p:nvSpPr>
          <p:spPr>
            <a:xfrm>
              <a:off x="8502877" y="1317878"/>
              <a:ext cx="403896" cy="205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p:txBody>
        </p:sp>
      </p:grpSp>
      <p:grpSp>
        <p:nvGrpSpPr>
          <p:cNvPr id="14" name="Group 13">
            <a:extLst>
              <a:ext uri="{FF2B5EF4-FFF2-40B4-BE49-F238E27FC236}">
                <a16:creationId xmlns:a16="http://schemas.microsoft.com/office/drawing/2014/main" id="{81E67816-571E-4607-0971-D3359ACB3348}"/>
              </a:ext>
            </a:extLst>
          </p:cNvPr>
          <p:cNvGrpSpPr/>
          <p:nvPr/>
        </p:nvGrpSpPr>
        <p:grpSpPr>
          <a:xfrm>
            <a:off x="9888782" y="2375238"/>
            <a:ext cx="1373246" cy="648000"/>
            <a:chOff x="9219573" y="1204447"/>
            <a:chExt cx="1373246" cy="648000"/>
          </a:xfrm>
          <a:solidFill>
            <a:schemeClr val="accent2"/>
          </a:solidFill>
        </p:grpSpPr>
        <p:sp>
          <p:nvSpPr>
            <p:cNvPr id="18" name="Rectangle: Rounded Corners 17">
              <a:extLst>
                <a:ext uri="{FF2B5EF4-FFF2-40B4-BE49-F238E27FC236}">
                  <a16:creationId xmlns:a16="http://schemas.microsoft.com/office/drawing/2014/main" id="{90581C3E-3B80-7058-E2AE-AAF786543DFD}"/>
                </a:ext>
              </a:extLst>
            </p:cNvPr>
            <p:cNvSpPr/>
            <p:nvPr/>
          </p:nvSpPr>
          <p:spPr>
            <a:xfrm>
              <a:off x="9219573" y="1204447"/>
              <a:ext cx="1373246" cy="6480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19" name="Rectangle: Rounded Corners 28">
              <a:extLst>
                <a:ext uri="{FF2B5EF4-FFF2-40B4-BE49-F238E27FC236}">
                  <a16:creationId xmlns:a16="http://schemas.microsoft.com/office/drawing/2014/main" id="{5372BDA2-C8AB-FAA1-2033-3F4D348FD8BD}"/>
                </a:ext>
              </a:extLst>
            </p:cNvPr>
            <p:cNvSpPr txBox="1"/>
            <p:nvPr/>
          </p:nvSpPr>
          <p:spPr>
            <a:xfrm>
              <a:off x="9264169" y="1204447"/>
              <a:ext cx="1328649" cy="43200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Phase IV </a:t>
              </a:r>
            </a:p>
          </p:txBody>
        </p:sp>
      </p:grpSp>
      <p:grpSp>
        <p:nvGrpSpPr>
          <p:cNvPr id="15" name="Group 14">
            <a:extLst>
              <a:ext uri="{FF2B5EF4-FFF2-40B4-BE49-F238E27FC236}">
                <a16:creationId xmlns:a16="http://schemas.microsoft.com/office/drawing/2014/main" id="{6F6E98EF-AA7F-1B88-E3FC-86BD401E2881}"/>
              </a:ext>
            </a:extLst>
          </p:cNvPr>
          <p:cNvGrpSpPr/>
          <p:nvPr/>
        </p:nvGrpSpPr>
        <p:grpSpPr>
          <a:xfrm>
            <a:off x="10062544" y="2786415"/>
            <a:ext cx="1588255" cy="2941485"/>
            <a:chOff x="9393335" y="1615624"/>
            <a:chExt cx="1588255" cy="2941485"/>
          </a:xfrm>
        </p:grpSpPr>
        <p:sp>
          <p:nvSpPr>
            <p:cNvPr id="16" name="Rectangle: Rounded Corners 15">
              <a:extLst>
                <a:ext uri="{FF2B5EF4-FFF2-40B4-BE49-F238E27FC236}">
                  <a16:creationId xmlns:a16="http://schemas.microsoft.com/office/drawing/2014/main" id="{4E8F6064-403E-01CF-6985-D15D05122473}"/>
                </a:ext>
              </a:extLst>
            </p:cNvPr>
            <p:cNvSpPr/>
            <p:nvPr/>
          </p:nvSpPr>
          <p:spPr>
            <a:xfrm>
              <a:off x="9393335" y="1615624"/>
              <a:ext cx="1588255" cy="29414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17" name="Rectangle: Rounded Corners 30">
              <a:extLst>
                <a:ext uri="{FF2B5EF4-FFF2-40B4-BE49-F238E27FC236}">
                  <a16:creationId xmlns:a16="http://schemas.microsoft.com/office/drawing/2014/main" id="{71AD89A6-060C-089D-883B-6C340CC16210}"/>
                </a:ext>
              </a:extLst>
            </p:cNvPr>
            <p:cNvSpPr txBox="1"/>
            <p:nvPr/>
          </p:nvSpPr>
          <p:spPr>
            <a:xfrm>
              <a:off x="9439853" y="1662142"/>
              <a:ext cx="1495219" cy="28484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defTabSz="666750">
                <a:lnSpc>
                  <a:spcPct val="90000"/>
                </a:lnSpc>
                <a:spcBef>
                  <a:spcPct val="0"/>
                </a:spcBef>
                <a:spcAft>
                  <a:spcPct val="15000"/>
                </a:spcAft>
                <a:buFont typeface="Arial"/>
                <a:buChar char="•"/>
              </a:pPr>
              <a:r>
                <a:rPr lang="en-IE" sz="1500" b="1" kern="1200" dirty="0"/>
                <a:t>Post-Marketing Surveillance </a:t>
              </a:r>
              <a:r>
                <a:rPr lang="en-IE" sz="1500" kern="1200" dirty="0"/>
                <a:t>in real world patients post-approval</a:t>
              </a:r>
            </a:p>
            <a:p>
              <a:pPr marL="114300" lvl="1" indent="-114300" defTabSz="666750">
                <a:lnSpc>
                  <a:spcPct val="90000"/>
                </a:lnSpc>
                <a:spcBef>
                  <a:spcPct val="0"/>
                </a:spcBef>
                <a:spcAft>
                  <a:spcPct val="15000"/>
                </a:spcAft>
                <a:buFont typeface="Arial"/>
                <a:buChar char="•"/>
              </a:pPr>
              <a:r>
                <a:rPr lang="en-IE" sz="1500" kern="1200" dirty="0"/>
                <a:t>Focus on rare or long-term safety and efficacy profile</a:t>
              </a:r>
            </a:p>
            <a:p>
              <a:pPr marL="114300" lvl="1" indent="-114300" algn="l" defTabSz="666750">
                <a:lnSpc>
                  <a:spcPct val="90000"/>
                </a:lnSpc>
                <a:spcBef>
                  <a:spcPct val="0"/>
                </a:spcBef>
                <a:spcAft>
                  <a:spcPct val="15000"/>
                </a:spcAft>
                <a:buChar char="•"/>
              </a:pPr>
              <a:endParaRPr lang="en-IE" sz="1500" kern="1200" dirty="0"/>
            </a:p>
          </p:txBody>
        </p:sp>
      </p:grpSp>
      <p:sp>
        <p:nvSpPr>
          <p:cNvPr id="44" name="Arrow: Left-Right 43">
            <a:extLst>
              <a:ext uri="{FF2B5EF4-FFF2-40B4-BE49-F238E27FC236}">
                <a16:creationId xmlns:a16="http://schemas.microsoft.com/office/drawing/2014/main" id="{34D15E25-F71F-1877-7036-8F8E1FA37F57}"/>
              </a:ext>
            </a:extLst>
          </p:cNvPr>
          <p:cNvSpPr/>
          <p:nvPr/>
        </p:nvSpPr>
        <p:spPr>
          <a:xfrm>
            <a:off x="2836763" y="1254405"/>
            <a:ext cx="6848273" cy="1050587"/>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t>Approval Process</a:t>
            </a:r>
          </a:p>
        </p:txBody>
      </p:sp>
      <p:cxnSp>
        <p:nvCxnSpPr>
          <p:cNvPr id="45" name="Straight Connector 44">
            <a:extLst>
              <a:ext uri="{FF2B5EF4-FFF2-40B4-BE49-F238E27FC236}">
                <a16:creationId xmlns:a16="http://schemas.microsoft.com/office/drawing/2014/main" id="{3F368A66-5D06-39EB-60E2-3CE73882E753}"/>
              </a:ext>
            </a:extLst>
          </p:cNvPr>
          <p:cNvCxnSpPr>
            <a:cxnSpLocks/>
          </p:cNvCxnSpPr>
          <p:nvPr/>
        </p:nvCxnSpPr>
        <p:spPr>
          <a:xfrm flipH="1">
            <a:off x="2776920" y="1352145"/>
            <a:ext cx="27706" cy="5310839"/>
          </a:xfrm>
          <a:prstGeom prst="line">
            <a:avLst/>
          </a:prstGeom>
          <a:ln w="762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C8904DE-7D3B-C47B-659F-8FE7E827AF22}"/>
              </a:ext>
            </a:extLst>
          </p:cNvPr>
          <p:cNvCxnSpPr>
            <a:cxnSpLocks/>
          </p:cNvCxnSpPr>
          <p:nvPr/>
        </p:nvCxnSpPr>
        <p:spPr>
          <a:xfrm>
            <a:off x="9759616" y="1352145"/>
            <a:ext cx="0" cy="5310839"/>
          </a:xfrm>
          <a:prstGeom prst="line">
            <a:avLst/>
          </a:prstGeom>
          <a:ln w="7620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12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3"/>
        <p:cNvGrpSpPr/>
        <p:nvPr/>
      </p:nvGrpSpPr>
      <p:grpSpPr>
        <a:xfrm>
          <a:off x="0" y="0"/>
          <a:ext cx="0" cy="0"/>
          <a:chOff x="0" y="0"/>
          <a:chExt cx="0" cy="0"/>
        </a:xfrm>
      </p:grpSpPr>
      <p:sp>
        <p:nvSpPr>
          <p:cNvPr id="2284" name="Google Shape;2284;g2b1c0db4310_0_299"/>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Continuous Trials?</a:t>
            </a:r>
            <a:endParaRPr dirty="0"/>
          </a:p>
        </p:txBody>
      </p:sp>
      <p:grpSp>
        <p:nvGrpSpPr>
          <p:cNvPr id="2" name="Group 1">
            <a:extLst>
              <a:ext uri="{FF2B5EF4-FFF2-40B4-BE49-F238E27FC236}">
                <a16:creationId xmlns:a16="http://schemas.microsoft.com/office/drawing/2014/main" id="{B94D41A4-24F5-B8C2-4A5D-567B3CBA5EF4}"/>
              </a:ext>
            </a:extLst>
          </p:cNvPr>
          <p:cNvGrpSpPr/>
          <p:nvPr/>
        </p:nvGrpSpPr>
        <p:grpSpPr>
          <a:xfrm>
            <a:off x="671227" y="2375238"/>
            <a:ext cx="1373246" cy="648000"/>
            <a:chOff x="2018" y="1204447"/>
            <a:chExt cx="1373246" cy="648000"/>
          </a:xfrm>
          <a:solidFill>
            <a:schemeClr val="accent2"/>
          </a:solidFill>
        </p:grpSpPr>
        <p:sp>
          <p:nvSpPr>
            <p:cNvPr id="42" name="Rectangle: Rounded Corners 41">
              <a:extLst>
                <a:ext uri="{FF2B5EF4-FFF2-40B4-BE49-F238E27FC236}">
                  <a16:creationId xmlns:a16="http://schemas.microsoft.com/office/drawing/2014/main" id="{5B1EA828-7CB0-A3D0-1FBB-FE0C24D34FA7}"/>
                </a:ext>
              </a:extLst>
            </p:cNvPr>
            <p:cNvSpPr/>
            <p:nvPr/>
          </p:nvSpPr>
          <p:spPr>
            <a:xfrm>
              <a:off x="2018" y="1204447"/>
              <a:ext cx="1373246" cy="6480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43" name="Rectangle: Rounded Corners 4">
              <a:extLst>
                <a:ext uri="{FF2B5EF4-FFF2-40B4-BE49-F238E27FC236}">
                  <a16:creationId xmlns:a16="http://schemas.microsoft.com/office/drawing/2014/main" id="{3AFCCB73-DA65-0104-4A2F-1701CC6C8B29}"/>
                </a:ext>
              </a:extLst>
            </p:cNvPr>
            <p:cNvSpPr txBox="1"/>
            <p:nvPr/>
          </p:nvSpPr>
          <p:spPr>
            <a:xfrm>
              <a:off x="28642" y="1204447"/>
              <a:ext cx="1346621" cy="43200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Pre-Clinical</a:t>
              </a:r>
            </a:p>
          </p:txBody>
        </p:sp>
      </p:grpSp>
      <p:grpSp>
        <p:nvGrpSpPr>
          <p:cNvPr id="3" name="Group 2">
            <a:extLst>
              <a:ext uri="{FF2B5EF4-FFF2-40B4-BE49-F238E27FC236}">
                <a16:creationId xmlns:a16="http://schemas.microsoft.com/office/drawing/2014/main" id="{8DEA5C49-42FE-938F-44A5-8A461F913CAF}"/>
              </a:ext>
            </a:extLst>
          </p:cNvPr>
          <p:cNvGrpSpPr/>
          <p:nvPr/>
        </p:nvGrpSpPr>
        <p:grpSpPr>
          <a:xfrm>
            <a:off x="889160" y="2786415"/>
            <a:ext cx="1499914" cy="2941485"/>
            <a:chOff x="219951" y="1615624"/>
            <a:chExt cx="1499914" cy="2941485"/>
          </a:xfrm>
        </p:grpSpPr>
        <p:sp>
          <p:nvSpPr>
            <p:cNvPr id="40" name="Rectangle: Rounded Corners 39">
              <a:extLst>
                <a:ext uri="{FF2B5EF4-FFF2-40B4-BE49-F238E27FC236}">
                  <a16:creationId xmlns:a16="http://schemas.microsoft.com/office/drawing/2014/main" id="{84D0BF87-63AA-1588-0031-C6E5844B0C72}"/>
                </a:ext>
              </a:extLst>
            </p:cNvPr>
            <p:cNvSpPr/>
            <p:nvPr/>
          </p:nvSpPr>
          <p:spPr>
            <a:xfrm>
              <a:off x="219951" y="1615624"/>
              <a:ext cx="1499914" cy="29414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41" name="Rectangle: Rounded Corners 6">
              <a:extLst>
                <a:ext uri="{FF2B5EF4-FFF2-40B4-BE49-F238E27FC236}">
                  <a16:creationId xmlns:a16="http://schemas.microsoft.com/office/drawing/2014/main" id="{88534E1B-CE85-312E-F5D2-35887D02635A}"/>
                </a:ext>
              </a:extLst>
            </p:cNvPr>
            <p:cNvSpPr txBox="1"/>
            <p:nvPr/>
          </p:nvSpPr>
          <p:spPr>
            <a:xfrm>
              <a:off x="263882" y="1659555"/>
              <a:ext cx="1412052" cy="28536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b="1" kern="1200" dirty="0"/>
                <a:t>Lab Research </a:t>
              </a:r>
              <a:r>
                <a:rPr lang="en-IE" sz="1500" kern="1200" dirty="0"/>
                <a:t>in Cell Models, Animal Models etc.</a:t>
              </a:r>
            </a:p>
            <a:p>
              <a:pPr marL="114300" lvl="1" indent="-114300" algn="l" defTabSz="666750">
                <a:lnSpc>
                  <a:spcPct val="90000"/>
                </a:lnSpc>
                <a:spcBef>
                  <a:spcPct val="0"/>
                </a:spcBef>
                <a:spcAft>
                  <a:spcPct val="15000"/>
                </a:spcAft>
                <a:buChar char="•"/>
              </a:pPr>
              <a:r>
                <a:rPr lang="en-IE" sz="1500" kern="1200" dirty="0"/>
                <a:t>Find candidate biologics, molecules and other therapeutics</a:t>
              </a:r>
            </a:p>
          </p:txBody>
        </p:sp>
      </p:grpSp>
      <p:grpSp>
        <p:nvGrpSpPr>
          <p:cNvPr id="4" name="Group 3">
            <a:extLst>
              <a:ext uri="{FF2B5EF4-FFF2-40B4-BE49-F238E27FC236}">
                <a16:creationId xmlns:a16="http://schemas.microsoft.com/office/drawing/2014/main" id="{3371C244-6A28-C8E8-7CC5-ED0F6A3EA45F}"/>
              </a:ext>
            </a:extLst>
          </p:cNvPr>
          <p:cNvGrpSpPr/>
          <p:nvPr/>
        </p:nvGrpSpPr>
        <p:grpSpPr>
          <a:xfrm>
            <a:off x="2268486" y="2420289"/>
            <a:ext cx="474906" cy="341898"/>
            <a:chOff x="1599277" y="1249498"/>
            <a:chExt cx="474906" cy="341898"/>
          </a:xfrm>
        </p:grpSpPr>
        <p:sp>
          <p:nvSpPr>
            <p:cNvPr id="38" name="Arrow: Right 37">
              <a:extLst>
                <a:ext uri="{FF2B5EF4-FFF2-40B4-BE49-F238E27FC236}">
                  <a16:creationId xmlns:a16="http://schemas.microsoft.com/office/drawing/2014/main" id="{D1A45E4A-52C9-619E-2189-8BDE4E5FB018}"/>
                </a:ext>
              </a:extLst>
            </p:cNvPr>
            <p:cNvSpPr/>
            <p:nvPr/>
          </p:nvSpPr>
          <p:spPr>
            <a:xfrm>
              <a:off x="1599277" y="1249498"/>
              <a:ext cx="474906" cy="3418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E"/>
            </a:p>
          </p:txBody>
        </p:sp>
        <p:sp>
          <p:nvSpPr>
            <p:cNvPr id="39" name="Arrow: Right 8">
              <a:extLst>
                <a:ext uri="{FF2B5EF4-FFF2-40B4-BE49-F238E27FC236}">
                  <a16:creationId xmlns:a16="http://schemas.microsoft.com/office/drawing/2014/main" id="{856B3EE2-A925-8810-D33C-7D0043891E66}"/>
                </a:ext>
              </a:extLst>
            </p:cNvPr>
            <p:cNvSpPr txBox="1"/>
            <p:nvPr/>
          </p:nvSpPr>
          <p:spPr>
            <a:xfrm>
              <a:off x="1599277" y="1317878"/>
              <a:ext cx="372337" cy="205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p:txBody>
        </p:sp>
      </p:grpSp>
      <p:grpSp>
        <p:nvGrpSpPr>
          <p:cNvPr id="5" name="Group 4">
            <a:extLst>
              <a:ext uri="{FF2B5EF4-FFF2-40B4-BE49-F238E27FC236}">
                <a16:creationId xmlns:a16="http://schemas.microsoft.com/office/drawing/2014/main" id="{A9CD238A-A539-FA13-9E48-88050083297D}"/>
              </a:ext>
            </a:extLst>
          </p:cNvPr>
          <p:cNvGrpSpPr/>
          <p:nvPr/>
        </p:nvGrpSpPr>
        <p:grpSpPr>
          <a:xfrm>
            <a:off x="2940523" y="2375238"/>
            <a:ext cx="6102393" cy="648000"/>
            <a:chOff x="2271315" y="1204447"/>
            <a:chExt cx="1373246" cy="648000"/>
          </a:xfrm>
          <a:solidFill>
            <a:schemeClr val="accent2"/>
          </a:solidFill>
        </p:grpSpPr>
        <p:sp>
          <p:nvSpPr>
            <p:cNvPr id="36" name="Rectangle: Rounded Corners 35">
              <a:extLst>
                <a:ext uri="{FF2B5EF4-FFF2-40B4-BE49-F238E27FC236}">
                  <a16:creationId xmlns:a16="http://schemas.microsoft.com/office/drawing/2014/main" id="{9682AA61-1728-AF66-9C19-56D9629C745A}"/>
                </a:ext>
              </a:extLst>
            </p:cNvPr>
            <p:cNvSpPr/>
            <p:nvPr/>
          </p:nvSpPr>
          <p:spPr>
            <a:xfrm>
              <a:off x="2271315" y="1204447"/>
              <a:ext cx="1373246" cy="6480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37" name="Rectangle: Rounded Corners 10">
              <a:extLst>
                <a:ext uri="{FF2B5EF4-FFF2-40B4-BE49-F238E27FC236}">
                  <a16:creationId xmlns:a16="http://schemas.microsoft.com/office/drawing/2014/main" id="{B6A2D72C-547F-FE4F-E1D7-637380AC8C79}"/>
                </a:ext>
              </a:extLst>
            </p:cNvPr>
            <p:cNvSpPr txBox="1"/>
            <p:nvPr/>
          </p:nvSpPr>
          <p:spPr>
            <a:xfrm>
              <a:off x="2298195" y="1204447"/>
              <a:ext cx="1346365" cy="43200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Phase I/II/III</a:t>
              </a:r>
            </a:p>
          </p:txBody>
        </p:sp>
      </p:grpSp>
      <p:grpSp>
        <p:nvGrpSpPr>
          <p:cNvPr id="6" name="Group 5">
            <a:extLst>
              <a:ext uri="{FF2B5EF4-FFF2-40B4-BE49-F238E27FC236}">
                <a16:creationId xmlns:a16="http://schemas.microsoft.com/office/drawing/2014/main" id="{FE1AC60C-E50E-2D26-E848-FDC367349847}"/>
              </a:ext>
            </a:extLst>
          </p:cNvPr>
          <p:cNvGrpSpPr/>
          <p:nvPr/>
        </p:nvGrpSpPr>
        <p:grpSpPr>
          <a:xfrm>
            <a:off x="3114569" y="2786415"/>
            <a:ext cx="6009408" cy="2941485"/>
            <a:chOff x="2445360" y="1615624"/>
            <a:chExt cx="1587692" cy="2941485"/>
          </a:xfrm>
        </p:grpSpPr>
        <p:sp>
          <p:nvSpPr>
            <p:cNvPr id="34" name="Rectangle: Rounded Corners 33">
              <a:extLst>
                <a:ext uri="{FF2B5EF4-FFF2-40B4-BE49-F238E27FC236}">
                  <a16:creationId xmlns:a16="http://schemas.microsoft.com/office/drawing/2014/main" id="{62E0003C-7546-4727-EDC0-5B82005DC50A}"/>
                </a:ext>
              </a:extLst>
            </p:cNvPr>
            <p:cNvSpPr/>
            <p:nvPr/>
          </p:nvSpPr>
          <p:spPr>
            <a:xfrm>
              <a:off x="2445360" y="1615624"/>
              <a:ext cx="1587692" cy="29414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35" name="Rectangle: Rounded Corners 12">
              <a:extLst>
                <a:ext uri="{FF2B5EF4-FFF2-40B4-BE49-F238E27FC236}">
                  <a16:creationId xmlns:a16="http://schemas.microsoft.com/office/drawing/2014/main" id="{30A01630-EAAF-B005-9F54-8292A254150C}"/>
                </a:ext>
              </a:extLst>
            </p:cNvPr>
            <p:cNvSpPr txBox="1"/>
            <p:nvPr/>
          </p:nvSpPr>
          <p:spPr>
            <a:xfrm>
              <a:off x="2491862" y="1662126"/>
              <a:ext cx="1494688" cy="28484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b="1" kern="1200" dirty="0"/>
                <a:t>Fully (Operational) Seamless Trial</a:t>
              </a:r>
            </a:p>
            <a:p>
              <a:pPr marL="114300" lvl="1" indent="-114300" algn="l" defTabSz="666750">
                <a:lnSpc>
                  <a:spcPct val="90000"/>
                </a:lnSpc>
                <a:spcBef>
                  <a:spcPct val="0"/>
                </a:spcBef>
                <a:spcAft>
                  <a:spcPct val="15000"/>
                </a:spcAft>
                <a:buChar char="•"/>
              </a:pPr>
              <a:r>
                <a:rPr lang="en-IE" sz="1500" kern="1200" dirty="0"/>
                <a:t>Dose-escalation for safety and efficacy</a:t>
              </a:r>
            </a:p>
            <a:p>
              <a:pPr marL="114300" lvl="1" indent="-114300" algn="l" defTabSz="666750">
                <a:lnSpc>
                  <a:spcPct val="90000"/>
                </a:lnSpc>
                <a:spcBef>
                  <a:spcPct val="0"/>
                </a:spcBef>
                <a:spcAft>
                  <a:spcPct val="15000"/>
                </a:spcAft>
                <a:buChar char="•"/>
              </a:pPr>
              <a:r>
                <a:rPr lang="en-IE" sz="1500" kern="1200" dirty="0"/>
                <a:t>Cohort expansion for randomized comparison of doses</a:t>
              </a:r>
            </a:p>
            <a:p>
              <a:pPr marL="114300" lvl="1" indent="-114300" algn="l" defTabSz="666750">
                <a:lnSpc>
                  <a:spcPct val="90000"/>
                </a:lnSpc>
                <a:spcBef>
                  <a:spcPct val="0"/>
                </a:spcBef>
                <a:spcAft>
                  <a:spcPct val="15000"/>
                </a:spcAft>
                <a:buChar char="•"/>
              </a:pPr>
              <a:r>
                <a:rPr lang="en-IE" sz="1500" kern="1200" dirty="0"/>
                <a:t>Select candidate doses for further evaluation</a:t>
              </a:r>
            </a:p>
            <a:p>
              <a:pPr marL="114300" lvl="1" indent="-114300" algn="l" defTabSz="666750">
                <a:lnSpc>
                  <a:spcPct val="90000"/>
                </a:lnSpc>
                <a:spcBef>
                  <a:spcPct val="0"/>
                </a:spcBef>
                <a:spcAft>
                  <a:spcPct val="15000"/>
                </a:spcAft>
                <a:buChar char="•"/>
              </a:pPr>
              <a:r>
                <a:rPr lang="en-IE" sz="1500" kern="1200" dirty="0"/>
                <a:t>Select best 1-2 doses for confirmatory evaluation </a:t>
              </a:r>
            </a:p>
            <a:p>
              <a:pPr marL="114300" lvl="1" indent="-114300" defTabSz="666750">
                <a:lnSpc>
                  <a:spcPct val="90000"/>
                </a:lnSpc>
                <a:spcBef>
                  <a:spcPct val="0"/>
                </a:spcBef>
                <a:spcAft>
                  <a:spcPct val="15000"/>
                </a:spcAft>
                <a:buFont typeface="Arial"/>
                <a:buChar char="•"/>
              </a:pPr>
              <a:r>
                <a:rPr lang="en-IE" sz="1500" kern="1200" dirty="0"/>
                <a:t>Continuous data sharing with regulator</a:t>
              </a:r>
            </a:p>
            <a:p>
              <a:pPr marL="114300" lvl="1" indent="-114300" algn="l" defTabSz="666750">
                <a:lnSpc>
                  <a:spcPct val="90000"/>
                </a:lnSpc>
                <a:spcBef>
                  <a:spcPct val="0"/>
                </a:spcBef>
                <a:spcAft>
                  <a:spcPct val="15000"/>
                </a:spcAft>
                <a:buChar char="•"/>
              </a:pPr>
              <a:r>
                <a:rPr lang="en-IE" sz="1500" kern="1200" dirty="0"/>
                <a:t>Inferential seamless for stages with shared endpoint</a:t>
              </a:r>
            </a:p>
            <a:p>
              <a:pPr marL="114300" lvl="1" indent="-114300" algn="l" defTabSz="666750">
                <a:lnSpc>
                  <a:spcPct val="90000"/>
                </a:lnSpc>
                <a:spcBef>
                  <a:spcPct val="0"/>
                </a:spcBef>
                <a:spcAft>
                  <a:spcPct val="15000"/>
                </a:spcAft>
                <a:buChar char="•"/>
              </a:pPr>
              <a:endParaRPr lang="en-IE" sz="1500" kern="1200" dirty="0"/>
            </a:p>
            <a:p>
              <a:pPr marL="114300" lvl="1" indent="-114300" algn="l" defTabSz="666750">
                <a:lnSpc>
                  <a:spcPct val="90000"/>
                </a:lnSpc>
                <a:spcBef>
                  <a:spcPct val="0"/>
                </a:spcBef>
                <a:spcAft>
                  <a:spcPct val="15000"/>
                </a:spcAft>
                <a:buChar char="•"/>
              </a:pPr>
              <a:endParaRPr lang="en-IE" sz="1500" kern="1200" dirty="0"/>
            </a:p>
          </p:txBody>
        </p:sp>
      </p:grpSp>
      <p:grpSp>
        <p:nvGrpSpPr>
          <p:cNvPr id="13" name="Group 12">
            <a:extLst>
              <a:ext uri="{FF2B5EF4-FFF2-40B4-BE49-F238E27FC236}">
                <a16:creationId xmlns:a16="http://schemas.microsoft.com/office/drawing/2014/main" id="{9906D0C2-F6AE-06AD-045C-D97EA1F0810A}"/>
              </a:ext>
            </a:extLst>
          </p:cNvPr>
          <p:cNvGrpSpPr/>
          <p:nvPr/>
        </p:nvGrpSpPr>
        <p:grpSpPr>
          <a:xfrm>
            <a:off x="9172086" y="2420289"/>
            <a:ext cx="506465" cy="341898"/>
            <a:chOff x="8502877" y="1249498"/>
            <a:chExt cx="506465" cy="341898"/>
          </a:xfrm>
        </p:grpSpPr>
        <p:sp>
          <p:nvSpPr>
            <p:cNvPr id="20" name="Arrow: Right 19">
              <a:extLst>
                <a:ext uri="{FF2B5EF4-FFF2-40B4-BE49-F238E27FC236}">
                  <a16:creationId xmlns:a16="http://schemas.microsoft.com/office/drawing/2014/main" id="{2D8EEC35-9C0A-5DDD-2769-9427B3E39B3F}"/>
                </a:ext>
              </a:extLst>
            </p:cNvPr>
            <p:cNvSpPr/>
            <p:nvPr/>
          </p:nvSpPr>
          <p:spPr>
            <a:xfrm>
              <a:off x="8502877" y="1249498"/>
              <a:ext cx="506465" cy="3418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E"/>
            </a:p>
          </p:txBody>
        </p:sp>
        <p:sp>
          <p:nvSpPr>
            <p:cNvPr id="21" name="Arrow: Right 26">
              <a:extLst>
                <a:ext uri="{FF2B5EF4-FFF2-40B4-BE49-F238E27FC236}">
                  <a16:creationId xmlns:a16="http://schemas.microsoft.com/office/drawing/2014/main" id="{EEB70A19-3419-4B26-895F-9D815219DE58}"/>
                </a:ext>
              </a:extLst>
            </p:cNvPr>
            <p:cNvSpPr txBox="1"/>
            <p:nvPr/>
          </p:nvSpPr>
          <p:spPr>
            <a:xfrm>
              <a:off x="8502877" y="1317878"/>
              <a:ext cx="403896" cy="205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p:txBody>
        </p:sp>
      </p:grpSp>
      <p:grpSp>
        <p:nvGrpSpPr>
          <p:cNvPr id="14" name="Group 13">
            <a:extLst>
              <a:ext uri="{FF2B5EF4-FFF2-40B4-BE49-F238E27FC236}">
                <a16:creationId xmlns:a16="http://schemas.microsoft.com/office/drawing/2014/main" id="{81E67816-571E-4607-0971-D3359ACB3348}"/>
              </a:ext>
            </a:extLst>
          </p:cNvPr>
          <p:cNvGrpSpPr/>
          <p:nvPr/>
        </p:nvGrpSpPr>
        <p:grpSpPr>
          <a:xfrm>
            <a:off x="9888782" y="2375238"/>
            <a:ext cx="1373246" cy="648000"/>
            <a:chOff x="9219573" y="1204447"/>
            <a:chExt cx="1373246" cy="648000"/>
          </a:xfrm>
          <a:solidFill>
            <a:schemeClr val="accent2"/>
          </a:solidFill>
        </p:grpSpPr>
        <p:sp>
          <p:nvSpPr>
            <p:cNvPr id="18" name="Rectangle: Rounded Corners 17">
              <a:extLst>
                <a:ext uri="{FF2B5EF4-FFF2-40B4-BE49-F238E27FC236}">
                  <a16:creationId xmlns:a16="http://schemas.microsoft.com/office/drawing/2014/main" id="{90581C3E-3B80-7058-E2AE-AAF786543DFD}"/>
                </a:ext>
              </a:extLst>
            </p:cNvPr>
            <p:cNvSpPr/>
            <p:nvPr/>
          </p:nvSpPr>
          <p:spPr>
            <a:xfrm>
              <a:off x="9219573" y="1204447"/>
              <a:ext cx="1373246" cy="6480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19" name="Rectangle: Rounded Corners 28">
              <a:extLst>
                <a:ext uri="{FF2B5EF4-FFF2-40B4-BE49-F238E27FC236}">
                  <a16:creationId xmlns:a16="http://schemas.microsoft.com/office/drawing/2014/main" id="{5372BDA2-C8AB-FAA1-2033-3F4D348FD8BD}"/>
                </a:ext>
              </a:extLst>
            </p:cNvPr>
            <p:cNvSpPr txBox="1"/>
            <p:nvPr/>
          </p:nvSpPr>
          <p:spPr>
            <a:xfrm>
              <a:off x="9264169" y="1204447"/>
              <a:ext cx="1328649" cy="43200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Phase IV </a:t>
              </a:r>
            </a:p>
          </p:txBody>
        </p:sp>
      </p:grpSp>
      <p:grpSp>
        <p:nvGrpSpPr>
          <p:cNvPr id="15" name="Group 14">
            <a:extLst>
              <a:ext uri="{FF2B5EF4-FFF2-40B4-BE49-F238E27FC236}">
                <a16:creationId xmlns:a16="http://schemas.microsoft.com/office/drawing/2014/main" id="{6F6E98EF-AA7F-1B88-E3FC-86BD401E2881}"/>
              </a:ext>
            </a:extLst>
          </p:cNvPr>
          <p:cNvGrpSpPr/>
          <p:nvPr/>
        </p:nvGrpSpPr>
        <p:grpSpPr>
          <a:xfrm>
            <a:off x="10062544" y="2786415"/>
            <a:ext cx="1588255" cy="2941485"/>
            <a:chOff x="9393335" y="1615624"/>
            <a:chExt cx="1588255" cy="2941485"/>
          </a:xfrm>
        </p:grpSpPr>
        <p:sp>
          <p:nvSpPr>
            <p:cNvPr id="16" name="Rectangle: Rounded Corners 15">
              <a:extLst>
                <a:ext uri="{FF2B5EF4-FFF2-40B4-BE49-F238E27FC236}">
                  <a16:creationId xmlns:a16="http://schemas.microsoft.com/office/drawing/2014/main" id="{4E8F6064-403E-01CF-6985-D15D05122473}"/>
                </a:ext>
              </a:extLst>
            </p:cNvPr>
            <p:cNvSpPr/>
            <p:nvPr/>
          </p:nvSpPr>
          <p:spPr>
            <a:xfrm>
              <a:off x="9393335" y="1615624"/>
              <a:ext cx="1588255" cy="29414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17" name="Rectangle: Rounded Corners 30">
              <a:extLst>
                <a:ext uri="{FF2B5EF4-FFF2-40B4-BE49-F238E27FC236}">
                  <a16:creationId xmlns:a16="http://schemas.microsoft.com/office/drawing/2014/main" id="{71AD89A6-060C-089D-883B-6C340CC16210}"/>
                </a:ext>
              </a:extLst>
            </p:cNvPr>
            <p:cNvSpPr txBox="1"/>
            <p:nvPr/>
          </p:nvSpPr>
          <p:spPr>
            <a:xfrm>
              <a:off x="9439853" y="1662142"/>
              <a:ext cx="1495219" cy="28484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defTabSz="666750">
                <a:lnSpc>
                  <a:spcPct val="90000"/>
                </a:lnSpc>
                <a:spcBef>
                  <a:spcPct val="0"/>
                </a:spcBef>
                <a:spcAft>
                  <a:spcPct val="15000"/>
                </a:spcAft>
                <a:buFont typeface="Arial"/>
                <a:buChar char="•"/>
              </a:pPr>
              <a:r>
                <a:rPr lang="en-IE" sz="1500" b="1" kern="1200" dirty="0"/>
                <a:t>Post-Marketing Surveillance </a:t>
              </a:r>
              <a:r>
                <a:rPr lang="en-IE" sz="1500" kern="1200" dirty="0"/>
                <a:t>in real world patients post-approval</a:t>
              </a:r>
            </a:p>
            <a:p>
              <a:pPr marL="114300" lvl="1" indent="-114300" defTabSz="666750">
                <a:lnSpc>
                  <a:spcPct val="90000"/>
                </a:lnSpc>
                <a:spcBef>
                  <a:spcPct val="0"/>
                </a:spcBef>
                <a:spcAft>
                  <a:spcPct val="15000"/>
                </a:spcAft>
                <a:buFont typeface="Arial"/>
                <a:buChar char="•"/>
              </a:pPr>
              <a:r>
                <a:rPr lang="en-IE" sz="1500" kern="1200" dirty="0"/>
                <a:t>Focus on rare or long-term safety and efficacy profile</a:t>
              </a:r>
            </a:p>
            <a:p>
              <a:pPr marL="114300" lvl="1" indent="-114300" algn="l" defTabSz="666750">
                <a:lnSpc>
                  <a:spcPct val="90000"/>
                </a:lnSpc>
                <a:spcBef>
                  <a:spcPct val="0"/>
                </a:spcBef>
                <a:spcAft>
                  <a:spcPct val="15000"/>
                </a:spcAft>
                <a:buChar char="•"/>
              </a:pPr>
              <a:endParaRPr lang="en-IE" sz="1500" kern="1200" dirty="0"/>
            </a:p>
          </p:txBody>
        </p:sp>
      </p:grpSp>
      <p:sp>
        <p:nvSpPr>
          <p:cNvPr id="44" name="Arrow: Left-Right 43">
            <a:extLst>
              <a:ext uri="{FF2B5EF4-FFF2-40B4-BE49-F238E27FC236}">
                <a16:creationId xmlns:a16="http://schemas.microsoft.com/office/drawing/2014/main" id="{34D15E25-F71F-1877-7036-8F8E1FA37F57}"/>
              </a:ext>
            </a:extLst>
          </p:cNvPr>
          <p:cNvSpPr/>
          <p:nvPr/>
        </p:nvSpPr>
        <p:spPr>
          <a:xfrm>
            <a:off x="2836763" y="1254405"/>
            <a:ext cx="6848273" cy="1050587"/>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t>Approval Process</a:t>
            </a:r>
          </a:p>
        </p:txBody>
      </p:sp>
      <p:cxnSp>
        <p:nvCxnSpPr>
          <p:cNvPr id="45" name="Straight Connector 44">
            <a:extLst>
              <a:ext uri="{FF2B5EF4-FFF2-40B4-BE49-F238E27FC236}">
                <a16:creationId xmlns:a16="http://schemas.microsoft.com/office/drawing/2014/main" id="{3F368A66-5D06-39EB-60E2-3CE73882E753}"/>
              </a:ext>
            </a:extLst>
          </p:cNvPr>
          <p:cNvCxnSpPr>
            <a:cxnSpLocks/>
          </p:cNvCxnSpPr>
          <p:nvPr/>
        </p:nvCxnSpPr>
        <p:spPr>
          <a:xfrm flipH="1">
            <a:off x="2776920" y="1352145"/>
            <a:ext cx="27706" cy="5310839"/>
          </a:xfrm>
          <a:prstGeom prst="line">
            <a:avLst/>
          </a:prstGeom>
          <a:ln w="762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C8904DE-7D3B-C47B-659F-8FE7E827AF22}"/>
              </a:ext>
            </a:extLst>
          </p:cNvPr>
          <p:cNvCxnSpPr>
            <a:cxnSpLocks/>
          </p:cNvCxnSpPr>
          <p:nvPr/>
        </p:nvCxnSpPr>
        <p:spPr>
          <a:xfrm>
            <a:off x="9759616" y="1352145"/>
            <a:ext cx="0" cy="5310839"/>
          </a:xfrm>
          <a:prstGeom prst="line">
            <a:avLst/>
          </a:prstGeom>
          <a:ln w="7620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823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9691-F43F-63F8-6AB8-325652CFB74D}"/>
              </a:ext>
            </a:extLst>
          </p:cNvPr>
          <p:cNvSpPr>
            <a:spLocks noGrp="1"/>
          </p:cNvSpPr>
          <p:nvPr>
            <p:ph type="title"/>
          </p:nvPr>
        </p:nvSpPr>
        <p:spPr>
          <a:xfrm>
            <a:off x="630676" y="289114"/>
            <a:ext cx="11117263" cy="710648"/>
          </a:xfrm>
        </p:spPr>
        <p:txBody>
          <a:bodyPr/>
          <a:lstStyle/>
          <a:p>
            <a:r>
              <a:rPr lang="en-US" dirty="0"/>
              <a:t>Seamless Phase I/II Trials </a:t>
            </a:r>
          </a:p>
        </p:txBody>
      </p:sp>
      <p:sp>
        <p:nvSpPr>
          <p:cNvPr id="3" name="Content Placeholder 2">
            <a:extLst>
              <a:ext uri="{FF2B5EF4-FFF2-40B4-BE49-F238E27FC236}">
                <a16:creationId xmlns:a16="http://schemas.microsoft.com/office/drawing/2014/main" id="{346D03E8-D76D-8081-3602-829280B2B419}"/>
              </a:ext>
            </a:extLst>
          </p:cNvPr>
          <p:cNvSpPr>
            <a:spLocks noGrp="1"/>
          </p:cNvSpPr>
          <p:nvPr>
            <p:ph type="body" idx="1"/>
          </p:nvPr>
        </p:nvSpPr>
        <p:spPr>
          <a:xfrm>
            <a:off x="630676" y="1375106"/>
            <a:ext cx="6133918" cy="4953074"/>
          </a:xfrm>
        </p:spPr>
        <p:txBody>
          <a:bodyPr/>
          <a:lstStyle/>
          <a:p>
            <a:pPr marL="0"/>
            <a:r>
              <a:rPr lang="en-US" dirty="0"/>
              <a:t>Seamless Phase I/II trials combine Phase I dose escalation with  Phase II design aspects (proof-of-concept/dose-selection)</a:t>
            </a:r>
          </a:p>
          <a:p>
            <a:pPr marL="29800" lvl="1" indent="0">
              <a:spcBef>
                <a:spcPts val="10"/>
              </a:spcBef>
              <a:buClr>
                <a:schemeClr val="accent2"/>
              </a:buClr>
              <a:buNone/>
            </a:pPr>
            <a:br>
              <a:rPr lang="en-US" dirty="0"/>
            </a:br>
            <a:r>
              <a:rPr lang="en-US" dirty="0"/>
              <a:t>Dose-escalation focused on safety signal in FIH trials – traditionally targets maximum tolerated dose (MTD)</a:t>
            </a:r>
            <a:endParaRPr lang="en-US" b="1" dirty="0"/>
          </a:p>
          <a:p>
            <a:pPr marL="285750" lvl="1" indent="-285750">
              <a:spcBef>
                <a:spcPts val="10"/>
              </a:spcBef>
              <a:buClr>
                <a:schemeClr val="accent2"/>
              </a:buClr>
            </a:pPr>
            <a:r>
              <a:rPr lang="en-US" dirty="0" err="1"/>
              <a:t>Cytotoxics</a:t>
            </a:r>
            <a:r>
              <a:rPr lang="en-US" dirty="0"/>
              <a:t> expect monotonic safety + efficacy dose-response</a:t>
            </a:r>
          </a:p>
          <a:p>
            <a:pPr marL="285750" lvl="1" indent="-285750">
              <a:spcBef>
                <a:spcPts val="10"/>
              </a:spcBef>
              <a:buClr>
                <a:schemeClr val="accent2"/>
              </a:buClr>
            </a:pPr>
            <a:r>
              <a:rPr lang="en-US" dirty="0"/>
              <a:t>Newer oncology treatments more complex dose-response profile - increases importance of earlier efficacy signal (OBD)</a:t>
            </a:r>
          </a:p>
          <a:p>
            <a:pPr marL="0"/>
            <a:endParaRPr lang="en-US" dirty="0"/>
          </a:p>
          <a:p>
            <a:pPr marL="0"/>
            <a:r>
              <a:rPr lang="en-US" dirty="0"/>
              <a:t>Seamless Phase I/</a:t>
            </a:r>
            <a:r>
              <a:rPr lang="en-US" dirty="0" err="1"/>
              <a:t>IIa</a:t>
            </a:r>
            <a:r>
              <a:rPr lang="en-US" dirty="0"/>
              <a:t> trial will simultaneously evaluate safety and efficacy to select doses to bring forward to future phases</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kumimoji="0" lang="en-US" sz="1600" b="0" i="0" u="none" strike="noStrike" kern="0" cap="none" spc="0" normalizeH="0" baseline="0" noProof="0" dirty="0">
                <a:ln>
                  <a:noFill/>
                </a:ln>
                <a:solidFill>
                  <a:srgbClr val="152430"/>
                </a:solidFill>
                <a:effectLst/>
                <a:uLnTx/>
                <a:uFillTx/>
                <a:latin typeface="Public Sans Light"/>
                <a:sym typeface="Public Sans Light"/>
              </a:rPr>
              <a:t>Need dose-escalation model that can balance both e.g. </a:t>
            </a:r>
            <a:r>
              <a:rPr kumimoji="0" lang="en-US" sz="1600" b="0" i="0" u="none" strike="noStrike" kern="0" cap="none" spc="0" normalizeH="0" baseline="0" noProof="0" dirty="0" err="1">
                <a:ln>
                  <a:noFill/>
                </a:ln>
                <a:solidFill>
                  <a:srgbClr val="152430"/>
                </a:solidFill>
                <a:effectLst/>
                <a:uLnTx/>
                <a:uFillTx/>
                <a:latin typeface="Public Sans Light"/>
                <a:sym typeface="Public Sans Light"/>
              </a:rPr>
              <a:t>EffTox</a:t>
            </a:r>
            <a:endParaRPr lang="en-US" dirty="0"/>
          </a:p>
          <a:p>
            <a:pPr marL="0"/>
            <a:endParaRPr lang="en-US" dirty="0"/>
          </a:p>
          <a:p>
            <a:pPr marL="0"/>
            <a:r>
              <a:rPr lang="en-US" dirty="0"/>
              <a:t>Expansion (cohort) </a:t>
            </a:r>
            <a:r>
              <a:rPr lang="en-IE" dirty="0"/>
              <a:t>can add patients to selected dose levels for further evaluation (efficacy, tumour-specific etc) if needed</a:t>
            </a:r>
          </a:p>
          <a:p>
            <a:pPr marL="285750" lvl="1" indent="-285750">
              <a:spcBef>
                <a:spcPts val="10"/>
              </a:spcBef>
              <a:buClr>
                <a:schemeClr val="accent2"/>
              </a:buClr>
            </a:pPr>
            <a:r>
              <a:rPr lang="en-IE" dirty="0"/>
              <a:t>See “Expansion Cohorts: Use in First-in-Human Clinical Trials to Expedite Development of Oncology Drugs and Biologics” </a:t>
            </a:r>
          </a:p>
          <a:p>
            <a:pPr marL="285750" lvl="1" indent="-285750">
              <a:spcBef>
                <a:spcPts val="10"/>
              </a:spcBef>
              <a:buClr>
                <a:schemeClr val="accent2"/>
              </a:buClr>
            </a:pPr>
            <a:r>
              <a:rPr lang="en-IE" dirty="0"/>
              <a:t>Recent guidance prefers randomized dose comparisons</a:t>
            </a:r>
          </a:p>
          <a:p>
            <a:pPr marL="0" lvl="1" indent="0">
              <a:spcBef>
                <a:spcPts val="10"/>
              </a:spcBef>
              <a:buClr>
                <a:schemeClr val="accent2"/>
              </a:buClr>
              <a:buNone/>
            </a:pPr>
            <a:endParaRPr lang="en-US" dirty="0"/>
          </a:p>
          <a:p>
            <a:pPr marL="0" lvl="1" indent="0">
              <a:spcBef>
                <a:spcPts val="10"/>
              </a:spcBef>
              <a:buClr>
                <a:schemeClr val="accent2"/>
              </a:buClr>
              <a:buNone/>
            </a:pPr>
            <a:endParaRPr lang="en-US" dirty="0"/>
          </a:p>
          <a:p>
            <a:pPr marL="742950" lvl="2" indent="-285750">
              <a:spcBef>
                <a:spcPts val="10"/>
              </a:spcBef>
              <a:buClr>
                <a:schemeClr val="accent2"/>
              </a:buClr>
              <a:buFont typeface="Arial" panose="020B0604020202020204" pitchFamily="34" charset="0"/>
              <a:buChar char="•"/>
            </a:pPr>
            <a:endParaRPr lang="en-US" dirty="0"/>
          </a:p>
          <a:p>
            <a:pPr marL="457200" lvl="2" indent="0">
              <a:spcBef>
                <a:spcPts val="10"/>
              </a:spcBef>
              <a:buClr>
                <a:schemeClr val="accent2"/>
              </a:buClr>
            </a:pPr>
            <a:endParaRPr lang="en-US" dirty="0"/>
          </a:p>
        </p:txBody>
      </p:sp>
      <p:sp>
        <p:nvSpPr>
          <p:cNvPr id="6" name="TextBox 5">
            <a:extLst>
              <a:ext uri="{FF2B5EF4-FFF2-40B4-BE49-F238E27FC236}">
                <a16:creationId xmlns:a16="http://schemas.microsoft.com/office/drawing/2014/main" id="{7AB39D17-843C-1661-6042-524C718A13DB}"/>
              </a:ext>
            </a:extLst>
          </p:cNvPr>
          <p:cNvSpPr txBox="1"/>
          <p:nvPr/>
        </p:nvSpPr>
        <p:spPr>
          <a:xfrm>
            <a:off x="7041757" y="3239127"/>
            <a:ext cx="4186237" cy="338554"/>
          </a:xfrm>
          <a:prstGeom prst="rect">
            <a:avLst/>
          </a:prstGeom>
          <a:noFill/>
        </p:spPr>
        <p:txBody>
          <a:bodyPr wrap="square" rtlCol="0">
            <a:spAutoFit/>
          </a:bodyPr>
          <a:lstStyle/>
          <a:p>
            <a:pPr algn="ctr"/>
            <a:r>
              <a:rPr lang="en-IE" sz="1600" dirty="0"/>
              <a:t>Dose-Response Curves - Source: FDA</a:t>
            </a:r>
          </a:p>
        </p:txBody>
      </p:sp>
      <p:pic>
        <p:nvPicPr>
          <p:cNvPr id="7" name="Picture 6">
            <a:extLst>
              <a:ext uri="{FF2B5EF4-FFF2-40B4-BE49-F238E27FC236}">
                <a16:creationId xmlns:a16="http://schemas.microsoft.com/office/drawing/2014/main" id="{229B3319-5C15-B019-58E7-45604EAAEA0F}"/>
              </a:ext>
            </a:extLst>
          </p:cNvPr>
          <p:cNvPicPr>
            <a:picLocks noChangeAspect="1"/>
          </p:cNvPicPr>
          <p:nvPr/>
        </p:nvPicPr>
        <p:blipFill>
          <a:blip r:embed="rId2"/>
          <a:stretch>
            <a:fillRect/>
          </a:stretch>
        </p:blipFill>
        <p:spPr>
          <a:xfrm>
            <a:off x="7068637" y="3618873"/>
            <a:ext cx="4308343" cy="2857612"/>
          </a:xfrm>
          <a:prstGeom prst="rect">
            <a:avLst/>
          </a:prstGeom>
        </p:spPr>
      </p:pic>
      <p:pic>
        <p:nvPicPr>
          <p:cNvPr id="9" name="Picture 8">
            <a:extLst>
              <a:ext uri="{FF2B5EF4-FFF2-40B4-BE49-F238E27FC236}">
                <a16:creationId xmlns:a16="http://schemas.microsoft.com/office/drawing/2014/main" id="{3A7DDA6E-1823-CAF3-8517-C44313412BA0}"/>
              </a:ext>
            </a:extLst>
          </p:cNvPr>
          <p:cNvPicPr>
            <a:picLocks noChangeAspect="1"/>
          </p:cNvPicPr>
          <p:nvPr/>
        </p:nvPicPr>
        <p:blipFill>
          <a:blip r:embed="rId3"/>
          <a:stretch>
            <a:fillRect/>
          </a:stretch>
        </p:blipFill>
        <p:spPr>
          <a:xfrm>
            <a:off x="7041757" y="1306280"/>
            <a:ext cx="4335224" cy="1932848"/>
          </a:xfrm>
          <a:prstGeom prst="rect">
            <a:avLst/>
          </a:prstGeom>
        </p:spPr>
      </p:pic>
      <p:sp>
        <p:nvSpPr>
          <p:cNvPr id="10" name="TextBox 9">
            <a:extLst>
              <a:ext uri="{FF2B5EF4-FFF2-40B4-BE49-F238E27FC236}">
                <a16:creationId xmlns:a16="http://schemas.microsoft.com/office/drawing/2014/main" id="{459E0094-7620-B408-6F8F-99ACADF64013}"/>
              </a:ext>
            </a:extLst>
          </p:cNvPr>
          <p:cNvSpPr txBox="1"/>
          <p:nvPr/>
        </p:nvSpPr>
        <p:spPr>
          <a:xfrm>
            <a:off x="7303814" y="6519446"/>
            <a:ext cx="4186237" cy="338554"/>
          </a:xfrm>
          <a:prstGeom prst="rect">
            <a:avLst/>
          </a:prstGeom>
          <a:noFill/>
        </p:spPr>
        <p:txBody>
          <a:bodyPr wrap="square" rtlCol="0">
            <a:spAutoFit/>
          </a:bodyPr>
          <a:lstStyle/>
          <a:p>
            <a:pPr algn="ctr"/>
            <a:r>
              <a:rPr lang="en-IE" sz="1600" dirty="0" err="1"/>
              <a:t>EffTox</a:t>
            </a:r>
            <a:r>
              <a:rPr lang="en-IE" sz="1600" dirty="0"/>
              <a:t> Design – Source: Yan et al (2017)</a:t>
            </a:r>
          </a:p>
        </p:txBody>
      </p:sp>
    </p:spTree>
    <p:extLst>
      <p:ext uri="{BB962C8B-B14F-4D97-AF65-F5344CB8AC3E}">
        <p14:creationId xmlns:p14="http://schemas.microsoft.com/office/powerpoint/2010/main" val="454663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E9E5E-6FE0-D89A-FF26-06E1F290C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2498F2-B47E-2671-81B0-6E7378E09E20}"/>
              </a:ext>
            </a:extLst>
          </p:cNvPr>
          <p:cNvSpPr>
            <a:spLocks noGrp="1"/>
          </p:cNvSpPr>
          <p:nvPr>
            <p:ph type="title"/>
          </p:nvPr>
        </p:nvSpPr>
        <p:spPr>
          <a:xfrm>
            <a:off x="630676" y="289114"/>
            <a:ext cx="11117263" cy="710648"/>
          </a:xfrm>
        </p:spPr>
        <p:txBody>
          <a:bodyPr/>
          <a:lstStyle/>
          <a:p>
            <a:r>
              <a:rPr lang="en-US" dirty="0"/>
              <a:t>Seamless Phase II/III Trials </a:t>
            </a:r>
          </a:p>
        </p:txBody>
      </p:sp>
      <p:sp>
        <p:nvSpPr>
          <p:cNvPr id="3" name="Content Placeholder 2">
            <a:extLst>
              <a:ext uri="{FF2B5EF4-FFF2-40B4-BE49-F238E27FC236}">
                <a16:creationId xmlns:a16="http://schemas.microsoft.com/office/drawing/2014/main" id="{EF72152E-0D36-E003-DC80-563A2F1E03AD}"/>
              </a:ext>
            </a:extLst>
          </p:cNvPr>
          <p:cNvSpPr>
            <a:spLocks noGrp="1"/>
          </p:cNvSpPr>
          <p:nvPr>
            <p:ph type="body" idx="1"/>
          </p:nvPr>
        </p:nvSpPr>
        <p:spPr>
          <a:xfrm>
            <a:off x="630676" y="1375106"/>
            <a:ext cx="5779852" cy="4953074"/>
          </a:xfrm>
        </p:spPr>
        <p:txBody>
          <a:bodyPr/>
          <a:lstStyle/>
          <a:p>
            <a:pPr marL="0"/>
            <a:r>
              <a:rPr lang="en-US" dirty="0"/>
              <a:t>Seamless Phase II/III trials combine dose-finding (IIb) &amp; select 1+ doses and seamlessly move subjects into Phase III trial</a:t>
            </a:r>
          </a:p>
          <a:p>
            <a:pPr marL="29800" lvl="1" indent="0">
              <a:spcBef>
                <a:spcPts val="10"/>
              </a:spcBef>
              <a:buClr>
                <a:schemeClr val="accent2"/>
              </a:buClr>
              <a:buNone/>
            </a:pPr>
            <a:br>
              <a:rPr lang="en-US" dirty="0"/>
            </a:br>
            <a:r>
              <a:rPr lang="en-US" dirty="0"/>
              <a:t>Dose-finding is selecting best dose(s) – pick-the-winner</a:t>
            </a:r>
          </a:p>
          <a:p>
            <a:pPr marL="285750" lvl="1" indent="-285750">
              <a:spcBef>
                <a:spcPts val="10"/>
              </a:spcBef>
              <a:buClr>
                <a:schemeClr val="accent2"/>
              </a:buClr>
            </a:pPr>
            <a:r>
              <a:rPr lang="en-US" dirty="0"/>
              <a:t>Often include futility stop if all arms underperform</a:t>
            </a:r>
          </a:p>
          <a:p>
            <a:pPr marL="0"/>
            <a:endParaRPr lang="en-US" dirty="0"/>
          </a:p>
          <a:p>
            <a:pPr marL="0"/>
            <a:r>
              <a:rPr lang="en-US" dirty="0"/>
              <a:t>Data from control + successful dose moved into Phase III RCT</a:t>
            </a:r>
          </a:p>
          <a:p>
            <a:pPr marL="285750" lvl="1" indent="-285750">
              <a:spcBef>
                <a:spcPts val="10"/>
              </a:spcBef>
              <a:buClr>
                <a:srgbClr val="2EC99B"/>
              </a:buClr>
              <a:defRPr/>
            </a:pPr>
            <a:r>
              <a:rPr lang="en-US" dirty="0"/>
              <a:t>Should minimize delay operationally moving from Phase II to III and ideally lead to reduced sample size requirement</a:t>
            </a:r>
          </a:p>
          <a:p>
            <a:pPr marL="285750" lvl="1" indent="-285750">
              <a:spcBef>
                <a:spcPts val="10"/>
              </a:spcBef>
              <a:buClr>
                <a:srgbClr val="2EC99B"/>
              </a:buClr>
              <a:defRPr/>
            </a:pPr>
            <a:r>
              <a:rPr lang="en-US" dirty="0"/>
              <a:t>Greatest efficiency come from larger Phase II (30-50% N)</a:t>
            </a:r>
          </a:p>
          <a:p>
            <a:pPr marL="0"/>
            <a:endParaRPr lang="en-US" dirty="0"/>
          </a:p>
          <a:p>
            <a:pPr marL="0"/>
            <a:r>
              <a:rPr lang="en-IE" dirty="0"/>
              <a:t>Requires statistical analysis to account for MAMS design</a:t>
            </a:r>
          </a:p>
          <a:p>
            <a:pPr marL="285750" lvl="1" indent="-285750">
              <a:spcBef>
                <a:spcPts val="10"/>
              </a:spcBef>
              <a:buClr>
                <a:schemeClr val="accent2"/>
              </a:buClr>
            </a:pPr>
            <a:r>
              <a:rPr lang="en-IE" dirty="0"/>
              <a:t>Combination tests, group sequential MAMS, Bayesian</a:t>
            </a:r>
          </a:p>
          <a:p>
            <a:pPr marL="285750" lvl="1" indent="-285750">
              <a:spcBef>
                <a:spcPts val="10"/>
              </a:spcBef>
              <a:buClr>
                <a:schemeClr val="accent2"/>
              </a:buClr>
            </a:pPr>
            <a:endParaRPr lang="en-IE" dirty="0"/>
          </a:p>
          <a:p>
            <a:pPr marL="0"/>
            <a:r>
              <a:rPr lang="en-IE" dirty="0"/>
              <a:t>Covered in Adaptive Design </a:t>
            </a:r>
            <a:r>
              <a:rPr lang="en-IE" dirty="0" err="1"/>
              <a:t>Guidances</a:t>
            </a:r>
            <a:r>
              <a:rPr lang="en-IE" dirty="0"/>
              <a:t> - see draft ICH E20</a:t>
            </a:r>
          </a:p>
          <a:p>
            <a:pPr marL="285750" lvl="1" indent="-285750">
              <a:spcBef>
                <a:spcPts val="10"/>
              </a:spcBef>
              <a:buClr>
                <a:schemeClr val="accent2"/>
              </a:buClr>
            </a:pPr>
            <a:r>
              <a:rPr lang="en-IE" dirty="0"/>
              <a:t>See Section 4.4: Treatment Selection for most salient aspects for Phase II/III design (RAR also relevant)</a:t>
            </a:r>
          </a:p>
          <a:p>
            <a:pPr marL="285750" lvl="1" indent="-285750">
              <a:spcBef>
                <a:spcPts val="10"/>
              </a:spcBef>
              <a:buClr>
                <a:schemeClr val="accent2"/>
              </a:buClr>
            </a:pPr>
            <a:endParaRPr lang="en-IE" dirty="0"/>
          </a:p>
          <a:p>
            <a:pPr marL="0" lvl="1" indent="0">
              <a:spcBef>
                <a:spcPts val="10"/>
              </a:spcBef>
              <a:buClr>
                <a:schemeClr val="accent2"/>
              </a:buClr>
              <a:buNone/>
            </a:pPr>
            <a:endParaRPr lang="en-US" dirty="0"/>
          </a:p>
          <a:p>
            <a:pPr marL="0" lvl="1" indent="0">
              <a:spcBef>
                <a:spcPts val="10"/>
              </a:spcBef>
              <a:buClr>
                <a:schemeClr val="accent2"/>
              </a:buClr>
              <a:buNone/>
            </a:pPr>
            <a:endParaRPr lang="en-US" dirty="0"/>
          </a:p>
          <a:p>
            <a:pPr marL="742950" lvl="2" indent="-285750">
              <a:spcBef>
                <a:spcPts val="10"/>
              </a:spcBef>
              <a:buClr>
                <a:schemeClr val="accent2"/>
              </a:buClr>
              <a:buFont typeface="Arial" panose="020B0604020202020204" pitchFamily="34" charset="0"/>
              <a:buChar char="•"/>
            </a:pPr>
            <a:endParaRPr lang="en-US" dirty="0"/>
          </a:p>
          <a:p>
            <a:pPr marL="457200" lvl="2" indent="0">
              <a:spcBef>
                <a:spcPts val="10"/>
              </a:spcBef>
              <a:buClr>
                <a:schemeClr val="accent2"/>
              </a:buClr>
            </a:pPr>
            <a:endParaRPr lang="en-US" dirty="0"/>
          </a:p>
        </p:txBody>
      </p:sp>
      <p:pic>
        <p:nvPicPr>
          <p:cNvPr id="2052" name="Picture 4">
            <a:extLst>
              <a:ext uri="{FF2B5EF4-FFF2-40B4-BE49-F238E27FC236}">
                <a16:creationId xmlns:a16="http://schemas.microsoft.com/office/drawing/2014/main" id="{15716687-9B09-8C43-92E7-CF9A4BE14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311" y="1276937"/>
            <a:ext cx="4685336" cy="2595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FAA442-C159-3A12-5E04-0C154FA6549E}"/>
              </a:ext>
            </a:extLst>
          </p:cNvPr>
          <p:cNvPicPr>
            <a:picLocks noChangeAspect="1"/>
          </p:cNvPicPr>
          <p:nvPr/>
        </p:nvPicPr>
        <p:blipFill>
          <a:blip r:embed="rId3"/>
          <a:stretch>
            <a:fillRect/>
          </a:stretch>
        </p:blipFill>
        <p:spPr>
          <a:xfrm>
            <a:off x="6697311" y="4034778"/>
            <a:ext cx="4685336" cy="2752691"/>
          </a:xfrm>
          <a:prstGeom prst="rect">
            <a:avLst/>
          </a:prstGeom>
        </p:spPr>
      </p:pic>
    </p:spTree>
    <p:extLst>
      <p:ext uri="{BB962C8B-B14F-4D97-AF65-F5344CB8AC3E}">
        <p14:creationId xmlns:p14="http://schemas.microsoft.com/office/powerpoint/2010/main" val="396348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F6A86800-B4C5-99F3-84BF-2A0F78FE1946}"/>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E72A0F58-EFCB-F414-F20F-C4BB73C34866}"/>
              </a:ext>
            </a:extLst>
          </p:cNvPr>
          <p:cNvSpPr txBox="1">
            <a:spLocks noGrp="1"/>
          </p:cNvSpPr>
          <p:nvPr>
            <p:ph type="title"/>
          </p:nvPr>
        </p:nvSpPr>
        <p:spPr>
          <a:xfrm>
            <a:off x="632297" y="342900"/>
            <a:ext cx="11117263" cy="71064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Challenges</a:t>
            </a:r>
            <a:endParaRPr dirty="0"/>
          </a:p>
        </p:txBody>
      </p:sp>
      <p:sp>
        <p:nvSpPr>
          <p:cNvPr id="2128" name="Google Shape;2128;g2b148969348_0_114">
            <a:extLst>
              <a:ext uri="{FF2B5EF4-FFF2-40B4-BE49-F238E27FC236}">
                <a16:creationId xmlns:a16="http://schemas.microsoft.com/office/drawing/2014/main" id="{E70107F8-016A-4340-EE6F-8C58A05A847C}"/>
              </a:ext>
            </a:extLst>
          </p:cNvPr>
          <p:cNvSpPr txBox="1">
            <a:spLocks noGrp="1"/>
          </p:cNvSpPr>
          <p:nvPr>
            <p:ph type="body" idx="1"/>
          </p:nvPr>
        </p:nvSpPr>
        <p:spPr>
          <a:xfrm>
            <a:off x="632297" y="1355651"/>
            <a:ext cx="10719881" cy="4953074"/>
          </a:xfrm>
          <a:prstGeom prst="rect">
            <a:avLst/>
          </a:prstGeom>
          <a:noFill/>
          <a:ln>
            <a:noFill/>
          </a:ln>
        </p:spPr>
        <p:txBody>
          <a:bodyPr spcFirstLastPara="1" wrap="square" lIns="0" tIns="0" rIns="0" bIns="0" anchor="t" anchorCtr="0">
            <a:noAutofit/>
          </a:bodyPr>
          <a:lstStyle/>
          <a:p>
            <a:pPr marL="0" lvl="0" indent="-76200" algn="l" rtl="0">
              <a:lnSpc>
                <a:spcPct val="100000"/>
              </a:lnSpc>
              <a:spcAft>
                <a:spcPts val="0"/>
              </a:spcAft>
              <a:buSzPts val="2400"/>
              <a:buNone/>
            </a:pPr>
            <a:r>
              <a:rPr lang="en-GB" sz="2400" dirty="0"/>
              <a:t>Speed not always highest priority and comes with own set of risks</a:t>
            </a:r>
          </a:p>
          <a:p>
            <a:pPr marL="0" lvl="0" indent="0" algn="l" rtl="0">
              <a:lnSpc>
                <a:spcPct val="100000"/>
              </a:lnSpc>
              <a:spcAft>
                <a:spcPts val="0"/>
              </a:spcAft>
              <a:buSzPts val="2400"/>
            </a:pPr>
            <a:r>
              <a:rPr lang="en-GB" sz="2000" dirty="0">
                <a:solidFill>
                  <a:schemeClr val="bg1">
                    <a:lumMod val="50000"/>
                  </a:schemeClr>
                </a:solidFill>
              </a:rPr>
              <a:t>Safety considerations a major risk if move too fast in Phase I/II trials</a:t>
            </a:r>
          </a:p>
          <a:p>
            <a:pPr marL="0" lvl="0" indent="0" algn="l" rtl="0">
              <a:lnSpc>
                <a:spcPct val="100000"/>
              </a:lnSpc>
              <a:spcAft>
                <a:spcPts val="0"/>
              </a:spcAft>
              <a:buSzPts val="2400"/>
            </a:pPr>
            <a:r>
              <a:rPr lang="en-GB" sz="2000" dirty="0">
                <a:solidFill>
                  <a:schemeClr val="bg1">
                    <a:lumMod val="50000"/>
                  </a:schemeClr>
                </a:solidFill>
              </a:rPr>
              <a:t>Funding constraints may make seamless Phase II/III infeasible for many sponsors</a:t>
            </a:r>
          </a:p>
          <a:p>
            <a:pPr marL="0" lvl="0" indent="0" algn="l" rtl="0">
              <a:lnSpc>
                <a:spcPct val="100000"/>
              </a:lnSpc>
              <a:spcAft>
                <a:spcPts val="0"/>
              </a:spcAft>
              <a:buSzPts val="2400"/>
            </a:pPr>
            <a:r>
              <a:rPr lang="en-GB" sz="2000" dirty="0">
                <a:solidFill>
                  <a:schemeClr val="bg1">
                    <a:lumMod val="50000"/>
                  </a:schemeClr>
                </a:solidFill>
              </a:rPr>
              <a:t>Part of a regulatory “race to the bottom” or a “bonfire of excessive red tape”?</a:t>
            </a:r>
          </a:p>
          <a:p>
            <a:pPr marL="0" lvl="0" indent="0" algn="l" rtl="0">
              <a:lnSpc>
                <a:spcPct val="100000"/>
              </a:lnSpc>
              <a:spcAft>
                <a:spcPts val="0"/>
              </a:spcAft>
              <a:buSzPts val="2400"/>
            </a:pPr>
            <a:endParaRPr lang="en-GB" sz="2000" dirty="0">
              <a:solidFill>
                <a:schemeClr val="bg1">
                  <a:lumMod val="50000"/>
                </a:schemeClr>
              </a:solidFill>
            </a:endParaRPr>
          </a:p>
          <a:p>
            <a:pPr marL="0" marR="0" lvl="0" indent="-7620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kumimoji="0" lang="en-GB" sz="2400" b="0" i="0" u="none" strike="noStrike" kern="0" cap="none" spc="0" normalizeH="0" baseline="0" noProof="0" dirty="0">
                <a:ln>
                  <a:noFill/>
                </a:ln>
                <a:solidFill>
                  <a:srgbClr val="152430"/>
                </a:solidFill>
                <a:effectLst/>
                <a:uLnTx/>
                <a:uFillTx/>
                <a:latin typeface="Public Sans Light"/>
                <a:sym typeface="Public Sans Light"/>
              </a:rPr>
              <a:t>Vision of continuous data sharing will require significant technology investment and substantial evidence of faster timelines for sponsor buy-in</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rgbClr val="FFFFFF">
                    <a:lumMod val="50000"/>
                  </a:srgbClr>
                </a:solidFill>
              </a:rPr>
              <a:t>Must</a:t>
            </a:r>
            <a:r>
              <a:rPr kumimoji="0" lang="en-GB" sz="2000" b="0" i="0" u="none" strike="noStrike" kern="0" cap="none" spc="0" normalizeH="0" baseline="0" noProof="0" dirty="0">
                <a:ln>
                  <a:noFill/>
                </a:ln>
                <a:solidFill>
                  <a:srgbClr val="FFFFFF">
                    <a:lumMod val="50000"/>
                  </a:srgbClr>
                </a:solidFill>
                <a:effectLst/>
                <a:uLnTx/>
                <a:uFillTx/>
                <a:latin typeface="Public Sans Light"/>
                <a:sym typeface="Public Sans Light"/>
              </a:rPr>
              <a:t> deliver on potential for faster + parallel assessments if have continuous data sharing</a:t>
            </a:r>
          </a:p>
          <a:p>
            <a:pPr marL="0" indent="-76200">
              <a:lnSpc>
                <a:spcPct val="100000"/>
              </a:lnSpc>
              <a:buSzPts val="2400"/>
            </a:pPr>
            <a:endParaRPr lang="en-GB" sz="2400" dirty="0"/>
          </a:p>
          <a:p>
            <a:pPr marL="0" indent="-76200">
              <a:lnSpc>
                <a:spcPct val="100000"/>
              </a:lnSpc>
              <a:buSzPts val="2400"/>
            </a:pPr>
            <a:r>
              <a:rPr lang="en-IE" sz="2400" dirty="0"/>
              <a:t>Requires greater ability to decentralize major aspects of trials in areas such as manufacturing and continuous monitoring</a:t>
            </a:r>
          </a:p>
          <a:p>
            <a:pPr marL="0" indent="-76200">
              <a:lnSpc>
                <a:spcPct val="100000"/>
              </a:lnSpc>
              <a:buSzPts val="2400"/>
            </a:pPr>
            <a:endParaRPr lang="en-IE" sz="2400" dirty="0"/>
          </a:p>
          <a:p>
            <a:pPr marL="0" indent="-76200">
              <a:lnSpc>
                <a:spcPct val="100000"/>
              </a:lnSpc>
              <a:buSzPts val="2400"/>
            </a:pPr>
            <a:r>
              <a:rPr lang="en-IE" sz="2400" dirty="0"/>
              <a:t>Interaction with other trends such as greater use of accelerated approvals</a:t>
            </a:r>
          </a:p>
          <a:p>
            <a:pPr marL="0" indent="-76200">
              <a:lnSpc>
                <a:spcPct val="100000"/>
              </a:lnSpc>
              <a:buSzPts val="2400"/>
            </a:pPr>
            <a:r>
              <a:rPr lang="en-IE" sz="2000" dirty="0">
                <a:solidFill>
                  <a:schemeClr val="bg1">
                    <a:lumMod val="50000"/>
                  </a:schemeClr>
                </a:solidFill>
              </a:rPr>
              <a:t>Can Phase IV make up for higher potential for ineffective treatments getting approval?</a:t>
            </a:r>
          </a:p>
          <a:p>
            <a:pPr marL="0" indent="-76200">
              <a:lnSpc>
                <a:spcPct val="100000"/>
              </a:lnSpc>
              <a:buSzPts val="2400"/>
            </a:pPr>
            <a:endParaRPr lang="en-GB" sz="2400" dirty="0"/>
          </a:p>
        </p:txBody>
      </p:sp>
    </p:spTree>
    <p:extLst>
      <p:ext uri="{BB962C8B-B14F-4D97-AF65-F5344CB8AC3E}">
        <p14:creationId xmlns:p14="http://schemas.microsoft.com/office/powerpoint/2010/main" val="344970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2" name="Google Shape;2042;p2"/>
          <p:cNvSpPr txBox="1">
            <a:spLocks noGrp="1"/>
          </p:cNvSpPr>
          <p:nvPr>
            <p:ph type="body" idx="1"/>
          </p:nvPr>
        </p:nvSpPr>
        <p:spPr>
          <a:xfrm>
            <a:off x="778024" y="4258641"/>
            <a:ext cx="4383061" cy="1828801"/>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4700"/>
              <a:buNone/>
            </a:pPr>
            <a:r>
              <a:rPr lang="en-IE" sz="4000" b="1" dirty="0">
                <a:solidFill>
                  <a:schemeClr val="dk1"/>
                </a:solidFill>
              </a:rPr>
              <a:t>Ronan Fitzpatrick</a:t>
            </a:r>
            <a:endParaRPr dirty="0"/>
          </a:p>
          <a:p>
            <a:pPr marL="0" lvl="0" indent="0" algn="ctr" rtl="0">
              <a:lnSpc>
                <a:spcPct val="150000"/>
              </a:lnSpc>
              <a:spcBef>
                <a:spcPts val="0"/>
              </a:spcBef>
              <a:spcAft>
                <a:spcPts val="0"/>
              </a:spcAft>
              <a:buSzPts val="4700"/>
              <a:buNone/>
            </a:pPr>
            <a:r>
              <a:rPr lang="en-IE" sz="2800" dirty="0"/>
              <a:t>Head of </a:t>
            </a:r>
            <a:r>
              <a:rPr lang="en-IE" sz="2800" dirty="0">
                <a:solidFill>
                  <a:schemeClr val="dk1"/>
                </a:solidFill>
              </a:rPr>
              <a:t>Statistic</a:t>
            </a:r>
            <a:r>
              <a:rPr lang="en-IE" sz="2800" dirty="0"/>
              <a:t>s</a:t>
            </a:r>
            <a:endParaRPr dirty="0"/>
          </a:p>
        </p:txBody>
      </p:sp>
      <p:pic>
        <p:nvPicPr>
          <p:cNvPr id="2044" name="Google Shape;2044;p2" descr="A person wearing glasses&#10;&#10;Description automatically generated with medium confidence"/>
          <p:cNvPicPr preferRelativeResize="0"/>
          <p:nvPr/>
        </p:nvPicPr>
        <p:blipFill rotWithShape="1">
          <a:blip r:embed="rId3">
            <a:alphaModFix/>
          </a:blip>
          <a:srcRect l="4865" t="4865" r="4856" b="4856"/>
          <a:stretch/>
        </p:blipFill>
        <p:spPr>
          <a:xfrm>
            <a:off x="1657950" y="1728849"/>
            <a:ext cx="2276400" cy="2279100"/>
          </a:xfrm>
          <a:prstGeom prst="ellipse">
            <a:avLst/>
          </a:prstGeom>
          <a:noFill/>
          <a:ln>
            <a:noFill/>
          </a:ln>
        </p:spPr>
      </p:pic>
      <p:pic>
        <p:nvPicPr>
          <p:cNvPr id="2045" name="Google Shape;2045;p2" descr="A blue text on a black background&#10;&#10;Description automatically generated"/>
          <p:cNvPicPr preferRelativeResize="0"/>
          <p:nvPr/>
        </p:nvPicPr>
        <p:blipFill rotWithShape="1">
          <a:blip r:embed="rId4">
            <a:alphaModFix/>
          </a:blip>
          <a:srcRect/>
          <a:stretch/>
        </p:blipFill>
        <p:spPr>
          <a:xfrm>
            <a:off x="1960858" y="6004175"/>
            <a:ext cx="1670365" cy="4225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25"/>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3</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p:cNvSpPr txBox="1">
            <a:spLocks noGrp="1"/>
          </p:cNvSpPr>
          <p:nvPr>
            <p:ph type="title" idx="4294967295"/>
          </p:nvPr>
        </p:nvSpPr>
        <p:spPr>
          <a:xfrm>
            <a:off x="397525" y="3613639"/>
            <a:ext cx="9096375" cy="666750"/>
          </a:xfrm>
          <a:prstGeom prst="rect">
            <a:avLst/>
          </a:prstGeom>
          <a:noFill/>
          <a:ln>
            <a:noFill/>
          </a:ln>
        </p:spPr>
        <p:txBody>
          <a:bodyPr spcFirstLastPara="1" wrap="square" lIns="27425" tIns="27425" rIns="27425" bIns="27425" anchor="b" anchorCtr="0">
            <a:normAutofit fontScale="90000"/>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Other Trends </a:t>
            </a:r>
            <a:br>
              <a:rPr lang="en-IE" sz="3600" dirty="0">
                <a:solidFill>
                  <a:schemeClr val="accent2"/>
                </a:solidFill>
              </a:rPr>
            </a:br>
            <a:r>
              <a:rPr lang="en-IE" sz="3600" dirty="0">
                <a:solidFill>
                  <a:schemeClr val="accent2"/>
                </a:solidFill>
              </a:rPr>
              <a:t>for 2026</a:t>
            </a:r>
            <a:endParaRPr dirty="0"/>
          </a:p>
        </p:txBody>
      </p:sp>
    </p:spTree>
    <p:extLst>
      <p:ext uri="{BB962C8B-B14F-4D97-AF65-F5344CB8AC3E}">
        <p14:creationId xmlns:p14="http://schemas.microsoft.com/office/powerpoint/2010/main" val="374167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C2CC-B7F1-71A5-CECB-8029A7C962F1}"/>
              </a:ext>
            </a:extLst>
          </p:cNvPr>
          <p:cNvSpPr>
            <a:spLocks noGrp="1"/>
          </p:cNvSpPr>
          <p:nvPr>
            <p:ph type="title"/>
          </p:nvPr>
        </p:nvSpPr>
        <p:spPr>
          <a:xfrm>
            <a:off x="620948" y="333173"/>
            <a:ext cx="11117263" cy="710648"/>
          </a:xfrm>
        </p:spPr>
        <p:txBody>
          <a:bodyPr/>
          <a:lstStyle/>
          <a:p>
            <a:r>
              <a:rPr lang="en-IE" dirty="0"/>
              <a:t>Other 2026 Trends</a:t>
            </a:r>
          </a:p>
        </p:txBody>
      </p:sp>
      <p:sp>
        <p:nvSpPr>
          <p:cNvPr id="3" name="Content Placeholder 2">
            <a:extLst>
              <a:ext uri="{FF2B5EF4-FFF2-40B4-BE49-F238E27FC236}">
                <a16:creationId xmlns:a16="http://schemas.microsoft.com/office/drawing/2014/main" id="{18E009D8-54B3-7D88-78C2-F00BDD197FEF}"/>
              </a:ext>
            </a:extLst>
          </p:cNvPr>
          <p:cNvSpPr>
            <a:spLocks noGrp="1"/>
          </p:cNvSpPr>
          <p:nvPr>
            <p:ph type="body" idx="1"/>
          </p:nvPr>
        </p:nvSpPr>
        <p:spPr>
          <a:xfrm>
            <a:off x="620948" y="1297285"/>
            <a:ext cx="10711775" cy="4953074"/>
          </a:xfrm>
        </p:spPr>
        <p:txBody>
          <a:bodyPr/>
          <a:lstStyle/>
          <a:p>
            <a:pPr marL="0" marR="0" lvl="0" indent="0" algn="l" defTabSz="914400" rtl="0" eaLnBrk="1" fontAlgn="auto" latinLnBrk="0" hangingPunct="1">
              <a:lnSpc>
                <a:spcPct val="120000"/>
              </a:lnSpc>
              <a:spcBef>
                <a:spcPts val="0"/>
              </a:spcBef>
              <a:spcAft>
                <a:spcPts val="0"/>
              </a:spcAft>
              <a:buClr>
                <a:srgbClr val="152430"/>
              </a:buClr>
              <a:buSzPts val="1600"/>
              <a:buFont typeface="Public Sans Light"/>
              <a:buNone/>
              <a:tabLst/>
              <a:defRPr/>
            </a:pPr>
            <a:r>
              <a:rPr kumimoji="0" lang="en-US" sz="1800" b="1" i="0" u="none" strike="noStrike" kern="0" cap="none" spc="0" normalizeH="0" baseline="0" noProof="0" dirty="0">
                <a:ln>
                  <a:noFill/>
                </a:ln>
                <a:solidFill>
                  <a:srgbClr val="152430"/>
                </a:solidFill>
                <a:effectLst/>
                <a:uLnTx/>
                <a:uFillTx/>
                <a:latin typeface="Public Sans Light"/>
                <a:sym typeface="Public Sans Light"/>
              </a:rPr>
              <a:t>Rare Disease/Pediatrics:</a:t>
            </a:r>
          </a:p>
          <a:p>
            <a:pPr marL="0" indent="0">
              <a:buClr>
                <a:srgbClr val="152430"/>
              </a:buClr>
              <a:defRPr/>
            </a:pPr>
            <a:r>
              <a:rPr kumimoji="0" lang="en-US" sz="1600" b="1" i="0" u="none" strike="noStrike" kern="0" cap="none" spc="0" normalizeH="0" baseline="0" noProof="0" dirty="0">
                <a:ln>
                  <a:noFill/>
                </a:ln>
                <a:solidFill>
                  <a:srgbClr val="152430"/>
                </a:solidFill>
                <a:effectLst/>
                <a:uLnTx/>
                <a:uFillTx/>
                <a:latin typeface="Public Sans Light"/>
                <a:sym typeface="Public Sans Light"/>
              </a:rPr>
              <a:t>Developments: </a:t>
            </a:r>
            <a:r>
              <a:rPr lang="en-GB" dirty="0"/>
              <a:t>Accelerating Rare disease Cures (ARC) Program started in 2022 (incl. Leader 3D educational), </a:t>
            </a:r>
            <a:r>
              <a:rPr kumimoji="0" lang="en-US" sz="1600" i="0" u="none" strike="noStrike" kern="0" cap="none" spc="0" normalizeH="0" baseline="0" noProof="0" dirty="0">
                <a:ln>
                  <a:noFill/>
                </a:ln>
                <a:solidFill>
                  <a:srgbClr val="152430"/>
                </a:solidFill>
                <a:effectLst/>
                <a:uLnTx/>
                <a:uFillTx/>
                <a:latin typeface="Public Sans Light"/>
                <a:sym typeface="Public Sans Light"/>
              </a:rPr>
              <a:t>Rare Disease final guidance published in late 2023, Rare Disease Innovation hub announced 2024, Plausible Mechanism Pathway guidance published in February 2026</a:t>
            </a:r>
            <a:endParaRPr kumimoji="0" lang="en-US" sz="1600" b="1" i="0" u="none" strike="noStrike" kern="0" cap="none" spc="0" normalizeH="0" baseline="0" noProof="0" dirty="0">
              <a:ln>
                <a:noFill/>
              </a:ln>
              <a:solidFill>
                <a:srgbClr val="152430"/>
              </a:solidFill>
              <a:effectLst/>
              <a:uLnTx/>
              <a:uFillTx/>
              <a:latin typeface="Public Sans Light"/>
              <a:sym typeface="Public Sans Light"/>
            </a:endParaRPr>
          </a:p>
          <a:p>
            <a:pPr marL="0" marR="0" lvl="0" indent="0" algn="l" defTabSz="914400" rtl="0" eaLnBrk="1" fontAlgn="auto" latinLnBrk="0" hangingPunct="1">
              <a:lnSpc>
                <a:spcPct val="120000"/>
              </a:lnSpc>
              <a:spcBef>
                <a:spcPts val="0"/>
              </a:spcBef>
              <a:spcAft>
                <a:spcPts val="0"/>
              </a:spcAft>
              <a:buClr>
                <a:srgbClr val="152430"/>
              </a:buClr>
              <a:buSzPts val="1600"/>
              <a:buFont typeface="Public Sans Light"/>
              <a:buNone/>
              <a:tabLst/>
              <a:defRPr/>
            </a:pPr>
            <a:r>
              <a:rPr kumimoji="0" lang="en-US" sz="1600" b="1" i="0" u="none" strike="noStrike" kern="0" cap="none" spc="0" normalizeH="0" baseline="0" noProof="0" dirty="0">
                <a:ln>
                  <a:noFill/>
                </a:ln>
                <a:solidFill>
                  <a:srgbClr val="152430"/>
                </a:solidFill>
                <a:effectLst/>
                <a:uLnTx/>
                <a:uFillTx/>
                <a:latin typeface="Public Sans Light"/>
                <a:sym typeface="Public Sans Light"/>
              </a:rPr>
              <a:t>Trends to Watch: </a:t>
            </a:r>
            <a:r>
              <a:rPr kumimoji="0" lang="en-US" sz="1600" i="0" u="none" strike="noStrike" kern="0" cap="none" spc="0" normalizeH="0" baseline="0" noProof="0" dirty="0">
                <a:ln>
                  <a:noFill/>
                </a:ln>
                <a:solidFill>
                  <a:srgbClr val="152430"/>
                </a:solidFill>
                <a:effectLst/>
                <a:uLnTx/>
                <a:uFillTx/>
                <a:latin typeface="Public Sans Light"/>
                <a:sym typeface="Public Sans Light"/>
              </a:rPr>
              <a:t>Speed of adoption of plausible mechanism pathway, evolving precedents for trial requirements in rare disease, reaction of other regulatory agents to innovative approval pathways</a:t>
            </a:r>
            <a:endParaRPr lang="en-US" sz="1800" b="1" dirty="0"/>
          </a:p>
          <a:p>
            <a:pPr marL="0" indent="0"/>
            <a:r>
              <a:rPr lang="en-US" sz="1800" b="1" dirty="0"/>
              <a:t>AI/ML in Clinical Trials</a:t>
            </a:r>
          </a:p>
          <a:p>
            <a:pPr marL="0" indent="0"/>
            <a:r>
              <a:rPr lang="en-US" b="1" dirty="0"/>
              <a:t>Developments:  </a:t>
            </a:r>
            <a:r>
              <a:rPr lang="en-IE" dirty="0"/>
              <a:t>EMA Reflection Paper on AI in Medicinal Product Lifecycle published in 2024, draft FDA Guidance published in early 2025 (following earlier concept papers), FDA qualified first AI drug development tool in late 2025 (liver biopsy tool for MASH evaluation), EMA/FDA AI “Guiding principles”  published in early 2026</a:t>
            </a:r>
          </a:p>
          <a:p>
            <a:pPr marL="0" indent="0"/>
            <a:r>
              <a:rPr lang="en-US" b="1" dirty="0"/>
              <a:t>Trends to Watch: </a:t>
            </a:r>
            <a:r>
              <a:rPr lang="en-US" dirty="0"/>
              <a:t>Final FDA Guidance, AI-driven rather than AI-assisted clinical design e.g. automated protocol changes, early signs of AI discovery success rate,  continued evaluation as clinical trial design tool/assistant</a:t>
            </a:r>
          </a:p>
          <a:p>
            <a:pPr marL="0" indent="0"/>
            <a:r>
              <a:rPr lang="en-US" sz="1800" b="1" dirty="0"/>
              <a:t>Multi-regional Clinical Trials (MRCT):</a:t>
            </a:r>
          </a:p>
          <a:p>
            <a:pPr marL="0" indent="0"/>
            <a:r>
              <a:rPr lang="en-US" b="1" dirty="0"/>
              <a:t>Developments: </a:t>
            </a:r>
            <a:r>
              <a:rPr lang="en-US" dirty="0"/>
              <a:t>PMDA guidance in 2007, ICH E17 published in 2017, FDA OCE 2024 Guidance notes </a:t>
            </a:r>
            <a:r>
              <a:rPr lang="en-GB" dirty="0">
                <a:latin typeface="Public Sans Light" panose="020B0604020202020204" charset="0"/>
              </a:rPr>
              <a:t>“decreasing proportion of U.S. participants”, FDA ends “two trial” rule default (NEJM 2026) </a:t>
            </a:r>
            <a:endParaRPr lang="en-GB" b="1" i="1" dirty="0">
              <a:latin typeface="Public Sans Light" panose="020B0604020202020204" charset="0"/>
            </a:endParaRPr>
          </a:p>
          <a:p>
            <a:pPr marL="0" indent="0"/>
            <a:r>
              <a:rPr lang="en-US" b="1" dirty="0"/>
              <a:t>Trends to Watch: </a:t>
            </a:r>
            <a:r>
              <a:rPr lang="en-US" dirty="0"/>
              <a:t>Greater scrutiny of regional allocation in MRCT in US/EU including potential request for formal sample size calculation for allocation choice, final guidance from OCE on MRCT</a:t>
            </a:r>
            <a:endParaRPr lang="en-US" b="1" dirty="0"/>
          </a:p>
          <a:p>
            <a:pPr marL="0"/>
            <a:endParaRPr lang="en-US" dirty="0"/>
          </a:p>
        </p:txBody>
      </p:sp>
    </p:spTree>
    <p:extLst>
      <p:ext uri="{BB962C8B-B14F-4D97-AF65-F5344CB8AC3E}">
        <p14:creationId xmlns:p14="http://schemas.microsoft.com/office/powerpoint/2010/main" val="187312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g2b1c0db4310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a:t>Discussion and Conclusions</a:t>
            </a:r>
            <a:endParaRPr/>
          </a:p>
        </p:txBody>
      </p:sp>
      <p:sp>
        <p:nvSpPr>
          <p:cNvPr id="2258" name="Google Shape;2258;g2b1c0db4310_0_114"/>
          <p:cNvSpPr txBox="1">
            <a:spLocks noGrp="1"/>
          </p:cNvSpPr>
          <p:nvPr>
            <p:ph type="body" idx="4294967295"/>
          </p:nvPr>
        </p:nvSpPr>
        <p:spPr>
          <a:xfrm>
            <a:off x="800100" y="1513593"/>
            <a:ext cx="10553700"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IE" sz="2400" dirty="0"/>
              <a:t>Demand for clinical trial innovation growing in response to need to reduce cost and timelines and greater global competition for trial location</a:t>
            </a:r>
          </a:p>
          <a:p>
            <a:pPr marL="228600" lvl="0" indent="-76200" algn="l" rtl="0">
              <a:lnSpc>
                <a:spcPct val="100000"/>
              </a:lnSpc>
              <a:spcBef>
                <a:spcPts val="0"/>
              </a:spcBef>
              <a:spcAft>
                <a:spcPts val="0"/>
              </a:spcAft>
              <a:buSzPts val="2400"/>
              <a:buNone/>
            </a:pPr>
            <a:endParaRPr sz="2400" dirty="0"/>
          </a:p>
          <a:p>
            <a:pPr marL="228600" lvl="0" indent="-76200" algn="l" rtl="0">
              <a:lnSpc>
                <a:spcPct val="100000"/>
              </a:lnSpc>
              <a:spcBef>
                <a:spcPts val="900"/>
              </a:spcBef>
              <a:spcAft>
                <a:spcPts val="0"/>
              </a:spcAft>
              <a:buSzPts val="2400"/>
              <a:buNone/>
            </a:pPr>
            <a:r>
              <a:rPr lang="en-IE" sz="2400" dirty="0"/>
              <a:t>FDA Draft Bayesian Guidance is milestone for Bayesian clinical trials which should accelerate utilization at every stage of clinical development </a:t>
            </a:r>
            <a:endParaRPr sz="2400" dirty="0"/>
          </a:p>
          <a:p>
            <a:pPr marL="228600" lvl="0" indent="-76200" algn="l" rtl="0">
              <a:lnSpc>
                <a:spcPct val="100000"/>
              </a:lnSpc>
              <a:spcBef>
                <a:spcPts val="900"/>
              </a:spcBef>
              <a:spcAft>
                <a:spcPts val="0"/>
              </a:spcAft>
              <a:buSzPts val="2400"/>
              <a:buNone/>
            </a:pPr>
            <a:endParaRPr lang="en-IE" sz="2400" dirty="0"/>
          </a:p>
          <a:p>
            <a:pPr marL="228600" lvl="0" indent="-76200" algn="l" rtl="0">
              <a:lnSpc>
                <a:spcPct val="100000"/>
              </a:lnSpc>
              <a:spcBef>
                <a:spcPts val="900"/>
              </a:spcBef>
              <a:spcAft>
                <a:spcPts val="0"/>
              </a:spcAft>
              <a:buSzPts val="2400"/>
              <a:buNone/>
            </a:pPr>
            <a:r>
              <a:rPr lang="en-IE" sz="2400" dirty="0"/>
              <a:t>Continuous trials offer opportunity to consolidate clinical trial process and lead to faster decision making for patients and sponsors</a:t>
            </a:r>
            <a:endParaRPr dirty="0"/>
          </a:p>
          <a:p>
            <a:pPr marL="228600" lvl="0" indent="-76200" algn="l" rtl="0">
              <a:lnSpc>
                <a:spcPct val="100000"/>
              </a:lnSpc>
              <a:spcBef>
                <a:spcPts val="900"/>
              </a:spcBef>
              <a:spcAft>
                <a:spcPts val="0"/>
              </a:spcAft>
              <a:buSzPts val="2400"/>
              <a:buNone/>
            </a:pPr>
            <a:endParaRPr sz="2400" dirty="0"/>
          </a:p>
          <a:p>
            <a:pPr marL="228600" lvl="0" indent="-76200" algn="l" rtl="0">
              <a:lnSpc>
                <a:spcPct val="100000"/>
              </a:lnSpc>
              <a:spcBef>
                <a:spcPts val="900"/>
              </a:spcBef>
              <a:spcAft>
                <a:spcPts val="0"/>
              </a:spcAft>
              <a:buSzPts val="2400"/>
              <a:buNone/>
            </a:pPr>
            <a:r>
              <a:rPr lang="en-IE" sz="2400" dirty="0"/>
              <a:t>Potential changes in areas such as AI/ML and rare diseases could help with wider objectives with greater scrutiny of regional allocation possible if global competition intensifies</a:t>
            </a:r>
            <a:endParaRPr dirty="0"/>
          </a:p>
          <a:p>
            <a:pPr marL="0" lvl="0" indent="0" algn="l" rtl="0">
              <a:lnSpc>
                <a:spcPct val="100000"/>
              </a:lnSpc>
              <a:spcBef>
                <a:spcPts val="900"/>
              </a:spcBef>
              <a:spcAft>
                <a:spcPts val="0"/>
              </a:spcAft>
              <a:buSzPts val="22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2264" name="Google Shape;2264;g2b1c0db4310_0_171"/>
          <p:cNvPicPr preferRelativeResize="0"/>
          <p:nvPr/>
        </p:nvPicPr>
        <p:blipFill>
          <a:blip r:embed="rId3">
            <a:alphaModFix/>
          </a:blip>
          <a:stretch>
            <a:fillRect/>
          </a:stretch>
        </p:blipFill>
        <p:spPr>
          <a:xfrm>
            <a:off x="-545512" y="695625"/>
            <a:ext cx="4746025" cy="4746025"/>
          </a:xfrm>
          <a:prstGeom prst="rect">
            <a:avLst/>
          </a:prstGeom>
          <a:noFill/>
          <a:ln>
            <a:noFill/>
          </a:ln>
        </p:spPr>
      </p:pic>
      <p:pic>
        <p:nvPicPr>
          <p:cNvPr id="2265" name="Google Shape;2265;g2b1c0db4310_0_171"/>
          <p:cNvPicPr preferRelativeResize="0"/>
          <p:nvPr/>
        </p:nvPicPr>
        <p:blipFill>
          <a:blip r:embed="rId3">
            <a:alphaModFix/>
          </a:blip>
          <a:stretch>
            <a:fillRect/>
          </a:stretch>
        </p:blipFill>
        <p:spPr>
          <a:xfrm>
            <a:off x="7024688" y="2549375"/>
            <a:ext cx="4746025" cy="4746025"/>
          </a:xfrm>
          <a:prstGeom prst="rect">
            <a:avLst/>
          </a:prstGeom>
          <a:noFill/>
          <a:ln>
            <a:noFill/>
          </a:ln>
        </p:spPr>
      </p:pic>
      <p:sp>
        <p:nvSpPr>
          <p:cNvPr id="2266" name="Google Shape;2266;g2b1c0db4310_0_171"/>
          <p:cNvSpPr/>
          <p:nvPr/>
        </p:nvSpPr>
        <p:spPr>
          <a:xfrm>
            <a:off x="2407700" y="2063750"/>
            <a:ext cx="7425900" cy="3960000"/>
          </a:xfrm>
          <a:prstGeom prst="roundRect">
            <a:avLst>
              <a:gd name="adj" fmla="val 6622"/>
            </a:avLst>
          </a:prstGeom>
          <a:solidFill>
            <a:srgbClr val="1936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Light"/>
              <a:ea typeface="Public Sans Light"/>
              <a:cs typeface="Public Sans Light"/>
              <a:sym typeface="Public Sans Light"/>
            </a:endParaRPr>
          </a:p>
        </p:txBody>
      </p:sp>
      <p:pic>
        <p:nvPicPr>
          <p:cNvPr id="2267" name="Google Shape;2267;g2b1c0db4310_0_171"/>
          <p:cNvPicPr preferRelativeResize="0"/>
          <p:nvPr/>
        </p:nvPicPr>
        <p:blipFill>
          <a:blip r:embed="rId4">
            <a:alphaModFix/>
          </a:blip>
          <a:stretch>
            <a:fillRect/>
          </a:stretch>
        </p:blipFill>
        <p:spPr>
          <a:xfrm>
            <a:off x="2540150" y="2230125"/>
            <a:ext cx="7181548" cy="3678901"/>
          </a:xfrm>
          <a:prstGeom prst="rect">
            <a:avLst/>
          </a:prstGeom>
          <a:noFill/>
          <a:ln>
            <a:noFill/>
          </a:ln>
        </p:spPr>
      </p:pic>
      <p:sp>
        <p:nvSpPr>
          <p:cNvPr id="2269" name="Google Shape;2269;g2b1c0db4310_0_171"/>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23</a:t>
            </a:fld>
            <a:endParaRPr/>
          </a:p>
        </p:txBody>
      </p:sp>
      <p:sp>
        <p:nvSpPr>
          <p:cNvPr id="5" name="TextBox 4">
            <a:extLst>
              <a:ext uri="{FF2B5EF4-FFF2-40B4-BE49-F238E27FC236}">
                <a16:creationId xmlns:a16="http://schemas.microsoft.com/office/drawing/2014/main" id="{3EC472AD-1BD6-6612-53C6-5D17E631BE9A}"/>
              </a:ext>
            </a:extLst>
          </p:cNvPr>
          <p:cNvSpPr txBox="1"/>
          <p:nvPr/>
        </p:nvSpPr>
        <p:spPr>
          <a:xfrm>
            <a:off x="789000" y="841789"/>
            <a:ext cx="10408596" cy="1138773"/>
          </a:xfrm>
          <a:prstGeom prst="rect">
            <a:avLst/>
          </a:prstGeom>
          <a:noFill/>
        </p:spPr>
        <p:txBody>
          <a:bodyPr wrap="square">
            <a:spAutoFit/>
          </a:bodyPr>
          <a:lstStyle/>
          <a:p>
            <a:pPr algn="ctr" rtl="0">
              <a:spcBef>
                <a:spcPts val="0"/>
              </a:spcBef>
              <a:spcAft>
                <a:spcPts val="0"/>
              </a:spcAft>
            </a:pPr>
            <a:r>
              <a:rPr lang="en-IE" sz="4000" b="1" i="0" u="sng" strike="noStrike" dirty="0">
                <a:solidFill>
                  <a:srgbClr val="2EC99B"/>
                </a:solidFill>
                <a:effectLst/>
                <a:latin typeface="Public Sans" panose="020B0604020202020204" charset="0"/>
                <a:hlinkClick r:id="rId5"/>
              </a:rPr>
              <a:t>statsols.com/</a:t>
            </a:r>
            <a:r>
              <a:rPr lang="en-IE" sz="4000" b="1" i="0" u="sng" strike="noStrike" dirty="0" err="1">
                <a:solidFill>
                  <a:srgbClr val="2EC99B"/>
                </a:solidFill>
                <a:effectLst/>
                <a:latin typeface="Public Sans" panose="020B0604020202020204" charset="0"/>
                <a:hlinkClick r:id="rId5"/>
              </a:rPr>
              <a:t>nquery</a:t>
            </a:r>
            <a:r>
              <a:rPr lang="en-IE" sz="4000" b="1" i="0" u="sng" strike="noStrike" dirty="0">
                <a:solidFill>
                  <a:srgbClr val="2EC99B"/>
                </a:solidFill>
                <a:effectLst/>
                <a:latin typeface="Public Sans" panose="020B0604020202020204" charset="0"/>
                <a:hlinkClick r:id="rId5"/>
              </a:rPr>
              <a:t>-demo</a:t>
            </a:r>
            <a:endParaRPr lang="en-IE" b="0" dirty="0">
              <a:effectLst/>
            </a:endParaRPr>
          </a:p>
          <a:p>
            <a:br>
              <a:rPr lang="en-IE" dirty="0"/>
            </a:br>
            <a:endParaRPr lang="en-I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g276a1c4e488_0_6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24</a:t>
            </a:fld>
            <a:endParaRPr/>
          </a:p>
        </p:txBody>
      </p:sp>
      <p:sp>
        <p:nvSpPr>
          <p:cNvPr id="2275" name="Google Shape;2275;g276a1c4e488_0_68"/>
          <p:cNvSpPr txBox="1">
            <a:spLocks noGrp="1"/>
          </p:cNvSpPr>
          <p:nvPr>
            <p:ph type="body" idx="1"/>
          </p:nvPr>
        </p:nvSpPr>
        <p:spPr>
          <a:xfrm>
            <a:off x="792225" y="1125200"/>
            <a:ext cx="6816600" cy="1369800"/>
          </a:xfrm>
          <a:prstGeom prst="rect">
            <a:avLst/>
          </a:prstGeom>
        </p:spPr>
        <p:txBody>
          <a:bodyPr spcFirstLastPara="1" wrap="square" lIns="0" tIns="0" rIns="0" bIns="0" anchor="t" anchorCtr="0">
            <a:spAutoFit/>
          </a:bodyPr>
          <a:lstStyle/>
          <a:p>
            <a:pPr marL="0" lvl="0" indent="0" algn="l" rtl="0">
              <a:lnSpc>
                <a:spcPct val="100000"/>
              </a:lnSpc>
              <a:spcBef>
                <a:spcPts val="0"/>
              </a:spcBef>
              <a:spcAft>
                <a:spcPts val="0"/>
              </a:spcAft>
              <a:buNone/>
            </a:pPr>
            <a:r>
              <a:rPr lang="en-IE" sz="8900"/>
              <a:t>Thank you</a:t>
            </a:r>
            <a:endParaRPr sz="8900"/>
          </a:p>
        </p:txBody>
      </p:sp>
      <p:sp>
        <p:nvSpPr>
          <p:cNvPr id="2276" name="Google Shape;2276;g276a1c4e488_0_68"/>
          <p:cNvSpPr txBox="1"/>
          <p:nvPr/>
        </p:nvSpPr>
        <p:spPr>
          <a:xfrm>
            <a:off x="975975" y="3228900"/>
            <a:ext cx="47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a:solidFill>
                  <a:schemeClr val="lt1"/>
                </a:solidFill>
                <a:latin typeface="Public Sans Light"/>
                <a:ea typeface="Public Sans Light"/>
                <a:cs typeface="Public Sans Light"/>
                <a:sym typeface="Public Sans Light"/>
              </a:rPr>
              <a:t>CONTACT US</a:t>
            </a:r>
            <a:endParaRPr>
              <a:solidFill>
                <a:schemeClr val="lt1"/>
              </a:solidFill>
              <a:latin typeface="Public Sans Light"/>
              <a:ea typeface="Public Sans Light"/>
              <a:cs typeface="Public Sans Light"/>
              <a:sym typeface="Public Sans Light"/>
            </a:endParaRPr>
          </a:p>
        </p:txBody>
      </p:sp>
      <p:sp>
        <p:nvSpPr>
          <p:cNvPr id="2277" name="Google Shape;2277;g276a1c4e488_0_68"/>
          <p:cNvSpPr txBox="1">
            <a:spLocks noGrp="1"/>
          </p:cNvSpPr>
          <p:nvPr>
            <p:ph type="body" idx="1"/>
          </p:nvPr>
        </p:nvSpPr>
        <p:spPr>
          <a:xfrm>
            <a:off x="1096525" y="3629102"/>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dirty="0">
                <a:solidFill>
                  <a:schemeClr val="accent2"/>
                </a:solidFill>
              </a:rPr>
              <a:t>info@statsols.com</a:t>
            </a:r>
            <a:endParaRPr sz="3200" u="sng" dirty="0">
              <a:solidFill>
                <a:schemeClr val="accent2"/>
              </a:solidFill>
            </a:endParaRPr>
          </a:p>
        </p:txBody>
      </p:sp>
      <p:sp>
        <p:nvSpPr>
          <p:cNvPr id="2278" name="Google Shape;2278;g276a1c4e488_0_68"/>
          <p:cNvSpPr txBox="1"/>
          <p:nvPr/>
        </p:nvSpPr>
        <p:spPr>
          <a:xfrm>
            <a:off x="975975" y="4574335"/>
            <a:ext cx="47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dirty="0">
                <a:solidFill>
                  <a:schemeClr val="lt1"/>
                </a:solidFill>
                <a:latin typeface="Public Sans Light"/>
                <a:ea typeface="Public Sans Light"/>
                <a:cs typeface="Public Sans Light"/>
                <a:sym typeface="Public Sans Light"/>
              </a:rPr>
              <a:t>MORE INFO</a:t>
            </a:r>
            <a:endParaRPr dirty="0">
              <a:solidFill>
                <a:schemeClr val="lt1"/>
              </a:solidFill>
              <a:latin typeface="Public Sans Light"/>
              <a:ea typeface="Public Sans Light"/>
              <a:cs typeface="Public Sans Light"/>
              <a:sym typeface="Public Sans Light"/>
            </a:endParaRPr>
          </a:p>
        </p:txBody>
      </p:sp>
      <p:sp>
        <p:nvSpPr>
          <p:cNvPr id="2279" name="Google Shape;2279;g276a1c4e488_0_68"/>
          <p:cNvSpPr txBox="1">
            <a:spLocks noGrp="1"/>
          </p:cNvSpPr>
          <p:nvPr>
            <p:ph type="body" idx="1"/>
          </p:nvPr>
        </p:nvSpPr>
        <p:spPr>
          <a:xfrm>
            <a:off x="1096525" y="4974535"/>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dirty="0">
                <a:solidFill>
                  <a:schemeClr val="accent2"/>
                </a:solidFill>
              </a:rPr>
              <a:t>statsols.com</a:t>
            </a:r>
            <a:endParaRPr sz="3200" u="sng" dirty="0">
              <a:solidFill>
                <a:schemeClr val="accen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C13C129F-D89B-90B1-31EA-4A4914CF80ED}"/>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00AF049E-9825-A1F3-537C-498E68126DAE}"/>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b="1" dirty="0">
                <a:solidFill>
                  <a:schemeClr val="tx1"/>
                </a:solidFill>
              </a:rPr>
              <a:t>Introduction</a:t>
            </a:r>
          </a:p>
          <a:p>
            <a:pPr marL="0" indent="0"/>
            <a:r>
              <a:rPr lang="en-GB" sz="1200" dirty="0">
                <a:solidFill>
                  <a:schemeClr val="tx1"/>
                </a:solidFill>
                <a:latin typeface="Public Sans" pitchFamily="2" charset="0"/>
              </a:rPr>
              <a:t>The International Council for Harmonisation of Technical Requirements for Pharmaceuticals for Human Use (2025), E20: Adaptive Designs for Clinical Trials (Draft Version), Available from: </a:t>
            </a:r>
            <a:r>
              <a:rPr lang="en-IE" sz="1200" dirty="0">
                <a:solidFill>
                  <a:srgbClr val="702636"/>
                </a:solidFill>
                <a:latin typeface="Public Sans" pitchFamily="2" charset="0"/>
                <a:hlinkClick r:id="rId3">
                  <a:extLst>
                    <a:ext uri="{A12FA001-AC4F-418D-AE19-62706E023703}">
                      <ahyp:hlinkClr xmlns:ahyp="http://schemas.microsoft.com/office/drawing/2018/hyperlinkcolor" val="tx"/>
                    </a:ext>
                  </a:extLst>
                </a:hlinkClick>
              </a:rPr>
              <a:t>https://database.ich.org/sites/default/files/ICH_E20EWG_Step3_DraftGuideline_2025_0625_0.</a:t>
            </a:r>
            <a:r>
              <a:rPr lang="en-IE" sz="1200" dirty="0">
                <a:solidFill>
                  <a:schemeClr val="tx1"/>
                </a:solidFill>
                <a:latin typeface="Public Sans" pitchFamily="2" charset="0"/>
                <a:hlinkClick r:id="rId3">
                  <a:extLst>
                    <a:ext uri="{A12FA001-AC4F-418D-AE19-62706E023703}">
                      <ahyp:hlinkClr xmlns:ahyp="http://schemas.microsoft.com/office/drawing/2018/hyperlinkcolor" val="tx"/>
                    </a:ext>
                  </a:extLst>
                </a:hlinkClick>
              </a:rPr>
              <a:t>docx</a:t>
            </a:r>
            <a:endParaRPr lang="en-IE" sz="1200" dirty="0">
              <a:solidFill>
                <a:schemeClr val="tx1"/>
              </a:solidFill>
              <a:latin typeface="Public Sans" pitchFamily="2" charset="0"/>
            </a:endParaRPr>
          </a:p>
          <a:p>
            <a:pPr marL="0" indent="0"/>
            <a:r>
              <a:rPr lang="en-GB" sz="1200" dirty="0">
                <a:solidFill>
                  <a:schemeClr val="tx1"/>
                </a:solidFill>
                <a:latin typeface="Public Sans" pitchFamily="2" charset="0"/>
                <a:ea typeface="Public Sans"/>
                <a:cs typeface="Public Sans"/>
                <a:sym typeface="Public Sans"/>
              </a:rPr>
              <a:t>US Food and Drug Administration. (2019). Adaptive design clinical trials for drugs and biologics guidance for industry. Available from: </a:t>
            </a:r>
            <a:r>
              <a:rPr lang="en-GB" sz="1200" dirty="0">
                <a:solidFill>
                  <a:srgbClr val="702636"/>
                </a:solidFill>
                <a:latin typeface="Public Sans" pitchFamily="2" charset="0"/>
                <a:ea typeface="Public Sans"/>
                <a:cs typeface="Public Sans"/>
                <a:sym typeface="Public Sans"/>
                <a:hlinkClick r:id="rId4">
                  <a:extLst>
                    <a:ext uri="{A12FA001-AC4F-418D-AE19-62706E023703}">
                      <ahyp:hlinkClr xmlns:ahyp="http://schemas.microsoft.com/office/drawing/2018/hyperlinkcolor" val="tx"/>
                    </a:ext>
                  </a:extLst>
                </a:hlinkClick>
              </a:rPr>
              <a:t>https://www.fda.gov/media/78495/</a:t>
            </a:r>
            <a:r>
              <a:rPr lang="en-GB" sz="1200" dirty="0">
                <a:solidFill>
                  <a:schemeClr val="tx1"/>
                </a:solidFill>
                <a:latin typeface="Public Sans" pitchFamily="2" charset="0"/>
                <a:ea typeface="Public Sans"/>
                <a:cs typeface="Public Sans"/>
                <a:sym typeface="Public Sans"/>
                <a:hlinkClick r:id="rId4">
                  <a:extLst>
                    <a:ext uri="{A12FA001-AC4F-418D-AE19-62706E023703}">
                      <ahyp:hlinkClr xmlns:ahyp="http://schemas.microsoft.com/office/drawing/2018/hyperlinkcolor" val="tx"/>
                    </a:ext>
                  </a:extLst>
                </a:hlinkClick>
              </a:rPr>
              <a:t>download</a:t>
            </a:r>
            <a:endParaRPr lang="en-GB" sz="1200" dirty="0">
              <a:solidFill>
                <a:schemeClr val="tx1"/>
              </a:solidFill>
              <a:latin typeface="Public Sans" pitchFamily="2" charset="0"/>
              <a:ea typeface="Public Sans"/>
              <a:cs typeface="Public Sans"/>
              <a:sym typeface="Public Sans"/>
            </a:endParaRPr>
          </a:p>
          <a:p>
            <a:pPr marL="0" indent="0"/>
            <a:r>
              <a:rPr lang="en-GB" sz="1200" dirty="0">
                <a:solidFill>
                  <a:schemeClr val="tx1"/>
                </a:solidFill>
                <a:latin typeface="Public Sans" pitchFamily="2" charset="0"/>
                <a:ea typeface="Public Sans"/>
                <a:cs typeface="Public Sans"/>
                <a:sym typeface="Public Sans"/>
              </a:rPr>
              <a:t>U.S. Food and Drug Administration, Master Protocols: Efficient Clinical Trial Design Strategies To Expedite Development of Oncology Drugs and Biologics (Final Guidance), March 2022 Available from: </a:t>
            </a:r>
            <a:r>
              <a:rPr lang="en-GB" sz="1200" dirty="0">
                <a:solidFill>
                  <a:schemeClr val="tx1"/>
                </a:solidFill>
                <a:latin typeface="Public Sans" pitchFamily="2" charset="0"/>
                <a:ea typeface="Public Sans"/>
                <a:cs typeface="Public Sans"/>
                <a:sym typeface="Public Sans"/>
                <a:hlinkClick r:id="rId5">
                  <a:extLst>
                    <a:ext uri="{A12FA001-AC4F-418D-AE19-62706E023703}">
                      <ahyp:hlinkClr xmlns:ahyp="http://schemas.microsoft.com/office/drawing/2018/hyperlinkcolor" val="tx"/>
                    </a:ext>
                  </a:extLst>
                </a:hlinkClick>
              </a:rPr>
              <a:t>https://www.fda.gov/media/120721/download </a:t>
            </a:r>
            <a:endParaRPr lang="en-GB" sz="1200" dirty="0">
              <a:solidFill>
                <a:schemeClr val="tx1"/>
              </a:solidFill>
              <a:latin typeface="Public Sans" pitchFamily="2" charset="0"/>
              <a:ea typeface="Public Sans"/>
              <a:cs typeface="Public Sans"/>
              <a:sym typeface="Public Sans"/>
            </a:endParaRPr>
          </a:p>
          <a:p>
            <a:pPr marL="0" indent="0"/>
            <a:r>
              <a:rPr lang="en-GB" sz="1200" dirty="0">
                <a:solidFill>
                  <a:schemeClr val="tx1"/>
                </a:solidFill>
                <a:latin typeface="Public Sans" pitchFamily="2" charset="0"/>
                <a:ea typeface="Public Sans"/>
                <a:cs typeface="Public Sans"/>
                <a:sym typeface="Public Sans"/>
              </a:rPr>
              <a:t>European Medicines Agency, Concept paper on platform trials, October 2022 Available from: </a:t>
            </a:r>
            <a:r>
              <a:rPr lang="en-GB" sz="1200" dirty="0">
                <a:solidFill>
                  <a:schemeClr val="tx1"/>
                </a:solidFill>
                <a:latin typeface="Public Sans" pitchFamily="2" charset="0"/>
                <a:ea typeface="Public Sans"/>
                <a:cs typeface="Public Sans"/>
                <a:sym typeface="Public Sans"/>
                <a:hlinkClick r:id="rId6">
                  <a:extLst>
                    <a:ext uri="{A12FA001-AC4F-418D-AE19-62706E023703}">
                      <ahyp:hlinkClr xmlns:ahyp="http://schemas.microsoft.com/office/drawing/2018/hyperlinkcolor" val="tx"/>
                    </a:ext>
                  </a:extLst>
                </a:hlinkClick>
              </a:rPr>
              <a:t>https://www.ema.europa.eu/en/documents/scientific-guideline/concept-paper-platform-trials_en.pdf</a:t>
            </a:r>
            <a:endParaRPr lang="en-GB" sz="1200" dirty="0">
              <a:solidFill>
                <a:schemeClr val="tx1"/>
              </a:solidFill>
              <a:latin typeface="Public Sans" pitchFamily="2" charset="0"/>
              <a:ea typeface="Public Sans"/>
              <a:cs typeface="Public Sans"/>
              <a:sym typeface="Public Sans"/>
            </a:endParaRPr>
          </a:p>
          <a:p>
            <a:pPr marL="0" indent="0"/>
            <a:r>
              <a:rPr lang="en-GB" sz="1200" dirty="0">
                <a:solidFill>
                  <a:schemeClr val="tx1"/>
                </a:solidFill>
                <a:latin typeface="Public Sans" pitchFamily="2" charset="0"/>
              </a:rPr>
              <a:t>US Food and Drug Administration, Considerations for the Use of Real-World Data and Real-World Evidence To Support Regulatory Decision-Making for Drug and Biological Products (Final Guidance). August 2023 Available from: </a:t>
            </a:r>
            <a:r>
              <a:rPr lang="en-IE" sz="1200" dirty="0">
                <a:solidFill>
                  <a:schemeClr val="tx1"/>
                </a:solidFill>
                <a:latin typeface="Public Sans" pitchFamily="2" charset="0"/>
                <a:hlinkClick r:id="rId7">
                  <a:extLst>
                    <a:ext uri="{A12FA001-AC4F-418D-AE19-62706E023703}">
                      <ahyp:hlinkClr xmlns:ahyp="http://schemas.microsoft.com/office/drawing/2018/hyperlinkcolor" val="tx"/>
                    </a:ext>
                  </a:extLst>
                </a:hlinkClick>
              </a:rPr>
              <a:t>https://www.fda.gov/media/171667/download </a:t>
            </a:r>
            <a:endParaRPr lang="en-IE" sz="1200" dirty="0">
              <a:solidFill>
                <a:schemeClr val="tx1"/>
              </a:solidFill>
              <a:latin typeface="Public Sans" pitchFamily="2" charset="0"/>
            </a:endParaRPr>
          </a:p>
          <a:p>
            <a:pPr marL="0" indent="0"/>
            <a:r>
              <a:rPr lang="en-GB" sz="1200" dirty="0">
                <a:solidFill>
                  <a:schemeClr val="tx1"/>
                </a:solidFill>
                <a:latin typeface="Public Sans" pitchFamily="2" charset="0"/>
              </a:rPr>
              <a:t>US Food and Drug Administration, Submitting Documents Considerations for the Design and Conduct of Externally Controlled Trials for Drug and Biological Products (Final Guidance). February 2023 Available from: </a:t>
            </a:r>
            <a:r>
              <a:rPr lang="en-IE" sz="1200" dirty="0">
                <a:solidFill>
                  <a:schemeClr val="tx1"/>
                </a:solidFill>
                <a:latin typeface="Public Sans" pitchFamily="2" charset="0"/>
                <a:hlinkClick r:id="rId8">
                  <a:extLst>
                    <a:ext uri="{A12FA001-AC4F-418D-AE19-62706E023703}">
                      <ahyp:hlinkClr xmlns:ahyp="http://schemas.microsoft.com/office/drawing/2018/hyperlinkcolor" val="tx"/>
                    </a:ext>
                  </a:extLst>
                </a:hlinkClick>
              </a:rPr>
              <a:t>https://www.fda.gov/media/164960/download </a:t>
            </a:r>
            <a:endParaRPr lang="en-IE" sz="1200" dirty="0">
              <a:solidFill>
                <a:schemeClr val="tx1"/>
              </a:solidFill>
              <a:latin typeface="Public Sans" pitchFamily="2" charset="0"/>
            </a:endParaRPr>
          </a:p>
          <a:p>
            <a:pPr marL="0" indent="0"/>
            <a:r>
              <a:rPr lang="en-GB" sz="1200" b="1" dirty="0">
                <a:solidFill>
                  <a:schemeClr val="tx1"/>
                </a:solidFill>
              </a:rPr>
              <a:t>Bayesian Analysis</a:t>
            </a:r>
          </a:p>
          <a:p>
            <a:pPr marL="0" indent="0"/>
            <a:r>
              <a:rPr lang="en-GB" sz="1200" dirty="0">
                <a:solidFill>
                  <a:schemeClr val="tx1"/>
                </a:solidFill>
              </a:rPr>
              <a:t>Berry, D.A., 2006. Bayesian clinical trials. Nature reviews Drug discovery, 5(1), pp.27-36.</a:t>
            </a:r>
          </a:p>
          <a:p>
            <a:pPr marL="0" indent="0"/>
            <a:r>
              <a:rPr lang="en-GB" sz="1200" dirty="0">
                <a:solidFill>
                  <a:schemeClr val="tx1"/>
                </a:solidFill>
              </a:rPr>
              <a:t>Lee, J.J. and Yin, G., 2021. Principles and reporting of Bayesian trials. Journal of Thoracic Oncology, 16(1), pp.30-36.</a:t>
            </a:r>
          </a:p>
          <a:p>
            <a:pPr marL="0" indent="0"/>
            <a:r>
              <a:rPr lang="en-GB" sz="1200" dirty="0">
                <a:solidFill>
                  <a:schemeClr val="tx1"/>
                </a:solidFill>
              </a:rPr>
              <a:t>Lee, S.Y., 2024. Using Bayesian statistics in confirmatory clinical trials in the regulatory setting: a tutorial review. BMC Medical Research Methodology, 24(1), p.110.</a:t>
            </a:r>
          </a:p>
          <a:p>
            <a:pPr marL="0" indent="0"/>
            <a:r>
              <a:rPr lang="en-GB" sz="1200" dirty="0">
                <a:solidFill>
                  <a:schemeClr val="tx1"/>
                </a:solidFill>
              </a:rPr>
              <a:t>Muehlemann, N., Zhou, T., Mukherjee, R., Hossain, M.I., Roychoudhury, S. and Russek-Cohen, E., 2023. A tutorial on modern Bayesian methods in clinical trials. Therapeutic Innovation &amp; Regulatory Science, 57(3), pp.402-416.</a:t>
            </a:r>
            <a:endParaRPr lang="en-GB" sz="1200" dirty="0">
              <a:solidFill>
                <a:schemeClr val="tx1"/>
              </a:solidFill>
              <a:latin typeface="Public Sans" pitchFamily="2" charset="0"/>
              <a:ea typeface="Public Sans"/>
              <a:cs typeface="Public Sans"/>
              <a:sym typeface="Public Sans"/>
            </a:endParaRPr>
          </a:p>
          <a:p>
            <a:pPr marL="0" indent="0"/>
            <a:r>
              <a:rPr lang="en-GB" sz="1200" dirty="0" err="1">
                <a:solidFill>
                  <a:schemeClr val="tx1"/>
                </a:solidFill>
                <a:latin typeface="Public Sans" pitchFamily="2" charset="0"/>
                <a:ea typeface="Public Sans"/>
                <a:cs typeface="Public Sans"/>
                <a:sym typeface="Public Sans"/>
              </a:rPr>
              <a:t>Kurzrock</a:t>
            </a:r>
            <a:r>
              <a:rPr lang="en-GB" sz="1200" dirty="0">
                <a:solidFill>
                  <a:schemeClr val="tx1"/>
                </a:solidFill>
                <a:latin typeface="Public Sans" pitchFamily="2" charset="0"/>
                <a:ea typeface="Public Sans"/>
                <a:cs typeface="Public Sans"/>
                <a:sym typeface="Public Sans"/>
              </a:rPr>
              <a:t>, R., Lin, C.C., Wu, T.C., Hobbs, B.P., Pestana, R.C. and Hong, D.S., 2021. Moving beyond 3+ 3: the future of clinical trial design. American Society of Clinical Oncology Educational Book, 41, pp.e133-e144.</a:t>
            </a:r>
          </a:p>
          <a:p>
            <a:pPr marL="0" indent="0"/>
            <a:r>
              <a:rPr lang="en-GB" sz="1200" dirty="0">
                <a:solidFill>
                  <a:schemeClr val="tx1"/>
                </a:solidFill>
              </a:rPr>
              <a:t>Thall, P.F. and Simon, R., 1994. Practical Bayesian guidelines for phase IIB clinical trials. Biometrics, pp.337-349.</a:t>
            </a:r>
          </a:p>
          <a:p>
            <a:pPr marL="0" indent="0"/>
            <a:r>
              <a:rPr lang="en-GB" sz="1200" dirty="0">
                <a:solidFill>
                  <a:schemeClr val="tx1"/>
                </a:solidFill>
              </a:rPr>
              <a:t>Zhou, H., Lee, J. and Yuan, Y., 2017. BOP2: Bayesian Optimal Design for Phase II Clinical Trials with Simple and Complex Endpoints. Statistics in Medicine, 36, 3302-3314.</a:t>
            </a:r>
          </a:p>
          <a:p>
            <a:pPr marL="0" indent="0"/>
            <a:endParaRPr lang="en-GB" sz="1200" dirty="0">
              <a:solidFill>
                <a:schemeClr val="tx1"/>
              </a:solidFill>
            </a:endParaRPr>
          </a:p>
          <a:p>
            <a:pPr marL="0" indent="0"/>
            <a:endParaRPr lang="en-GB" sz="1200" dirty="0">
              <a:solidFill>
                <a:schemeClr val="tx1"/>
              </a:solidFill>
            </a:endParaRPr>
          </a:p>
          <a:p>
            <a:pPr marL="0" indent="0"/>
            <a:endParaRPr lang="en-IE" sz="1200" dirty="0">
              <a:solidFill>
                <a:schemeClr val="tx1"/>
              </a:solidFill>
              <a:latin typeface="Public Sans" pitchFamily="2" charset="0"/>
            </a:endParaRPr>
          </a:p>
          <a:p>
            <a:pPr marL="0" indent="0"/>
            <a:endParaRPr lang="en-GB" sz="1200" dirty="0">
              <a:solidFill>
                <a:schemeClr val="tx1"/>
              </a:solidFill>
              <a:latin typeface="Public Sans" pitchFamily="2" charset="0"/>
              <a:ea typeface="Public Sans"/>
              <a:cs typeface="Public Sans"/>
              <a:sym typeface="Public Sans"/>
            </a:endParaRPr>
          </a:p>
          <a:p>
            <a:pPr marL="0" indent="0"/>
            <a:endParaRPr lang="en-GB" sz="1200" dirty="0">
              <a:solidFill>
                <a:schemeClr val="tx1"/>
              </a:solidFill>
              <a:latin typeface="Public Sans" pitchFamily="2" charset="0"/>
              <a:ea typeface="Public Sans"/>
              <a:cs typeface="Public Sans"/>
              <a:sym typeface="Public Sans"/>
            </a:endParaRPr>
          </a:p>
          <a:p>
            <a:pPr marL="0" indent="0"/>
            <a:endParaRPr lang="en-GB" sz="1200" dirty="0">
              <a:solidFill>
                <a:schemeClr val="tx1"/>
              </a:solidFill>
              <a:latin typeface="Public Sans" pitchFamily="2" charset="0"/>
              <a:ea typeface="Public Sans"/>
              <a:cs typeface="Public Sans"/>
              <a:sym typeface="Public Sans"/>
            </a:endParaRPr>
          </a:p>
          <a:p>
            <a:pPr marL="0" indent="0"/>
            <a:endParaRPr lang="en-GB" sz="1200" dirty="0">
              <a:solidFill>
                <a:schemeClr val="tx1"/>
              </a:solidFill>
              <a:latin typeface="Public Sans" pitchFamily="2" charset="0"/>
              <a:ea typeface="Public Sans"/>
              <a:cs typeface="Public Sans"/>
              <a:sym typeface="Public Sans"/>
            </a:endParaRPr>
          </a:p>
          <a:p>
            <a:pPr marL="0" indent="0"/>
            <a:endParaRPr lang="en-IE" sz="1200" dirty="0">
              <a:solidFill>
                <a:schemeClr val="tx1"/>
              </a:solidFill>
              <a:latin typeface="Public Sans" pitchFamily="2" charset="0"/>
            </a:endParaRPr>
          </a:p>
          <a:p>
            <a:pPr marL="0" indent="0"/>
            <a:endParaRPr lang="en-IE" sz="1200" dirty="0">
              <a:solidFill>
                <a:schemeClr val="tx1"/>
              </a:solidFill>
              <a:latin typeface="Public Sans" pitchFamily="2" charset="0"/>
            </a:endParaRPr>
          </a:p>
          <a:p>
            <a:pPr marL="0" indent="0"/>
            <a:endParaRPr lang="en-GB" sz="1200" b="1" dirty="0">
              <a:solidFill>
                <a:schemeClr val="tx1"/>
              </a:solidFill>
            </a:endParaRPr>
          </a:p>
          <a:p>
            <a:pPr marL="0" indent="0"/>
            <a:endParaRPr lang="en-GB" sz="1200" dirty="0">
              <a:solidFill>
                <a:schemeClr val="tx1"/>
              </a:solidFill>
              <a:latin typeface="Public Sans"/>
              <a:ea typeface="Public Sans"/>
              <a:cs typeface="Public Sans"/>
              <a:sym typeface="Public Sans"/>
            </a:endParaRPr>
          </a:p>
          <a:p>
            <a:pPr marL="0" indent="0"/>
            <a:endParaRPr lang="en-GB" sz="1200" dirty="0">
              <a:solidFill>
                <a:schemeClr val="tx1"/>
              </a:solidFill>
              <a:latin typeface="Public Sans"/>
              <a:ea typeface="Public Sans"/>
              <a:cs typeface="Public Sans"/>
              <a:sym typeface="Public Sans"/>
            </a:endParaRPr>
          </a:p>
          <a:p>
            <a:pPr marL="0" indent="0"/>
            <a:endParaRPr lang="en-GB" sz="1200" dirty="0">
              <a:solidFill>
                <a:schemeClr val="tx1"/>
              </a:solidFill>
              <a:latin typeface="Public Sans Light" pitchFamily="2" charset="0"/>
            </a:endParaRPr>
          </a:p>
        </p:txBody>
      </p:sp>
      <p:sp>
        <p:nvSpPr>
          <p:cNvPr id="4" name="Google Shape;2244;g2b1c0db4310_0_114">
            <a:extLst>
              <a:ext uri="{FF2B5EF4-FFF2-40B4-BE49-F238E27FC236}">
                <a16:creationId xmlns:a16="http://schemas.microsoft.com/office/drawing/2014/main" id="{786874D9-5D41-CC47-AFA5-59837D5AFEFF}"/>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1504941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7D2F0E17-B169-EF7F-A34C-ED3F0A9837BD}"/>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6B1D05FC-F385-31AB-3B8B-03C831FE3995}"/>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dirty="0">
                <a:solidFill>
                  <a:schemeClr val="tx1"/>
                </a:solidFill>
                <a:latin typeface="Public Sans" pitchFamily="2" charset="0"/>
                <a:ea typeface="Public Sans"/>
                <a:cs typeface="Public Sans"/>
                <a:sym typeface="Public Sans"/>
              </a:rPr>
              <a:t>U.S. Food and Drug Administration, Master Protocols: Efficient Clinical Trial Design Strategies To Expedite Development of Oncology Drugs and Biologics (Final Guidance), March 2022 Available from: </a:t>
            </a:r>
            <a:r>
              <a:rPr lang="en-GB" sz="1200" dirty="0">
                <a:solidFill>
                  <a:schemeClr val="tx1"/>
                </a:solidFill>
                <a:latin typeface="Public Sans" pitchFamily="2" charset="0"/>
                <a:ea typeface="Public Sans"/>
                <a:cs typeface="Public Sans"/>
                <a:sym typeface="Public Sans"/>
                <a:hlinkClick r:id="rId3">
                  <a:extLst>
                    <a:ext uri="{A12FA001-AC4F-418D-AE19-62706E023703}">
                      <ahyp:hlinkClr xmlns:ahyp="http://schemas.microsoft.com/office/drawing/2018/hyperlinkcolor" val="tx"/>
                    </a:ext>
                  </a:extLst>
                </a:hlinkClick>
              </a:rPr>
              <a:t>https://www.fda.gov/media/120721/download </a:t>
            </a:r>
            <a:endParaRPr lang="en-GB" sz="1200" dirty="0">
              <a:solidFill>
                <a:schemeClr val="tx1"/>
              </a:solidFill>
            </a:endParaRPr>
          </a:p>
          <a:p>
            <a:pPr marL="0" indent="0"/>
            <a:r>
              <a:rPr lang="en-GB" sz="1200" dirty="0">
                <a:solidFill>
                  <a:schemeClr val="tx1"/>
                </a:solidFill>
              </a:rPr>
              <a:t>Woodcock J., </a:t>
            </a:r>
            <a:r>
              <a:rPr lang="en-GB" sz="1200" dirty="0" err="1">
                <a:solidFill>
                  <a:schemeClr val="tx1"/>
                </a:solidFill>
              </a:rPr>
              <a:t>LaVange</a:t>
            </a:r>
            <a:r>
              <a:rPr lang="en-GB" sz="1200" dirty="0">
                <a:solidFill>
                  <a:schemeClr val="tx1"/>
                </a:solidFill>
              </a:rPr>
              <a:t> LM., 2017. Master Protocols to Study Multiple Therapies, Multiple Diseases, or Both, N Engl J Med, 377:62-70</a:t>
            </a:r>
          </a:p>
          <a:p>
            <a:pPr marL="0" indent="0"/>
            <a:r>
              <a:rPr lang="en-GB" sz="1200" dirty="0">
                <a:solidFill>
                  <a:schemeClr val="tx1"/>
                </a:solidFill>
              </a:rPr>
              <a:t>Ouma, L.O., Wason, J.M., Zheng, H., Wilson, N. and Grayling, M., 2022. Design and analysis of umbrella trials: Where do we stand?. Frontiers in Medicine, 9, p.1037439.</a:t>
            </a:r>
          </a:p>
          <a:p>
            <a:pPr marL="0" indent="0"/>
            <a:r>
              <a:rPr lang="en-GB" sz="1200" dirty="0">
                <a:solidFill>
                  <a:schemeClr val="tx1"/>
                </a:solidFill>
              </a:rPr>
              <a:t>Ruberg, S.J., Harrell Jr, F.E., </a:t>
            </a:r>
            <a:r>
              <a:rPr lang="en-GB" sz="1200" dirty="0" err="1">
                <a:solidFill>
                  <a:schemeClr val="tx1"/>
                </a:solidFill>
              </a:rPr>
              <a:t>Gamalo</a:t>
            </a:r>
            <a:r>
              <a:rPr lang="en-GB" sz="1200" dirty="0">
                <a:solidFill>
                  <a:schemeClr val="tx1"/>
                </a:solidFill>
              </a:rPr>
              <a:t>-Siebers, M., </a:t>
            </a:r>
            <a:r>
              <a:rPr lang="en-GB" sz="1200" dirty="0" err="1">
                <a:solidFill>
                  <a:schemeClr val="tx1"/>
                </a:solidFill>
              </a:rPr>
              <a:t>LaVange</a:t>
            </a:r>
            <a:r>
              <a:rPr lang="en-GB" sz="1200" dirty="0">
                <a:solidFill>
                  <a:schemeClr val="tx1"/>
                </a:solidFill>
              </a:rPr>
              <a:t>, L., Jack Lee, J., Price, K. and Peck, C., 2019. Inference and decision making for 21st-century drug development and approval. The American Statistician, 73(sup1), pp.319-327.</a:t>
            </a:r>
          </a:p>
          <a:p>
            <a:pPr marL="0" indent="0"/>
            <a:r>
              <a:rPr lang="en-GB" sz="1200" dirty="0" err="1">
                <a:solidFill>
                  <a:schemeClr val="tx1"/>
                </a:solidFill>
              </a:rPr>
              <a:t>Ionan</a:t>
            </a:r>
            <a:r>
              <a:rPr lang="en-GB" sz="1200" dirty="0">
                <a:solidFill>
                  <a:schemeClr val="tx1"/>
                </a:solidFill>
              </a:rPr>
              <a:t>, A.C., Clark, J., Travis, J., Amatya, A., Scott, J., Smith, J.P., Chattopadhyay, S., Salerno, M.J. and Rothmann, M., 2023. Bayesian methods in human drug and biological products development in CDER and CBER. Therapeutic Innovation &amp; Regulatory Science, 57(3), pp.436-444.</a:t>
            </a:r>
          </a:p>
          <a:p>
            <a:pPr marL="0" indent="0"/>
            <a:r>
              <a:rPr lang="en-GB" sz="1200" dirty="0">
                <a:solidFill>
                  <a:schemeClr val="tx1"/>
                </a:solidFill>
              </a:rPr>
              <a:t>Medical Outreach </a:t>
            </a:r>
            <a:r>
              <a:rPr lang="en-GB" sz="1200" dirty="0" err="1">
                <a:solidFill>
                  <a:schemeClr val="tx1"/>
                </a:solidFill>
              </a:rPr>
              <a:t>Subteam</a:t>
            </a:r>
            <a:r>
              <a:rPr lang="en-GB" sz="1200" dirty="0">
                <a:solidFill>
                  <a:schemeClr val="tx1"/>
                </a:solidFill>
              </a:rPr>
              <a:t> of the Drug Information Association Bayesian Scientific Working Group, Clark, J., </a:t>
            </a:r>
            <a:r>
              <a:rPr lang="en-GB" sz="1200" dirty="0" err="1">
                <a:solidFill>
                  <a:schemeClr val="tx1"/>
                </a:solidFill>
              </a:rPr>
              <a:t>Muhlemann</a:t>
            </a:r>
            <a:r>
              <a:rPr lang="en-GB" sz="1200" dirty="0">
                <a:solidFill>
                  <a:schemeClr val="tx1"/>
                </a:solidFill>
              </a:rPr>
              <a:t>, N., </a:t>
            </a:r>
            <a:r>
              <a:rPr lang="en-GB" sz="1200" dirty="0" err="1">
                <a:solidFill>
                  <a:schemeClr val="tx1"/>
                </a:solidFill>
              </a:rPr>
              <a:t>Natanegara</a:t>
            </a:r>
            <a:r>
              <a:rPr lang="en-GB" sz="1200" dirty="0">
                <a:solidFill>
                  <a:schemeClr val="tx1"/>
                </a:solidFill>
              </a:rPr>
              <a:t>, F., Hartley, A., </a:t>
            </a:r>
            <a:r>
              <a:rPr lang="en-GB" sz="1200" dirty="0" err="1">
                <a:solidFill>
                  <a:schemeClr val="tx1"/>
                </a:solidFill>
              </a:rPr>
              <a:t>Wenkert</a:t>
            </a:r>
            <a:r>
              <a:rPr lang="en-GB" sz="1200" dirty="0">
                <a:solidFill>
                  <a:schemeClr val="tx1"/>
                </a:solidFill>
              </a:rPr>
              <a:t>, D., Wang, F., Harrell, F.E. and Bray, R., 2022. Why are not there more Bayesian clinical trials? Perceived barriers and educational preferences among medical researchers involved in drug development. Therapeutic Innovation &amp; Regulatory Science, pp.1-9.</a:t>
            </a:r>
          </a:p>
          <a:p>
            <a:pPr marL="0" indent="0"/>
            <a:r>
              <a:rPr lang="en-GB" sz="1200" dirty="0"/>
              <a:t>Medical Outreach Team of the Drug Information Association Bayesian Scientific Working Group, Bray, R., Hartley, A., </a:t>
            </a:r>
            <a:r>
              <a:rPr lang="en-GB" sz="1200" dirty="0" err="1"/>
              <a:t>Wenkert</a:t>
            </a:r>
            <a:r>
              <a:rPr lang="en-GB" sz="1200" dirty="0"/>
              <a:t>, D., Muehlemann, N., </a:t>
            </a:r>
            <a:r>
              <a:rPr lang="en-GB" sz="1200" dirty="0" err="1"/>
              <a:t>Natanegara</a:t>
            </a:r>
            <a:r>
              <a:rPr lang="en-GB" sz="1200" dirty="0"/>
              <a:t>, F., Harrell Jr, F.E., Wang, F. and Clark, J., 2023. Why are there not more Bayesian clinical trials? Ability to interpret Bayesian and conventional statistics among medical researchers. Therapeutic Innovation &amp; Regulatory Science, 57(3), pp.426-435.</a:t>
            </a:r>
            <a:endParaRPr lang="en-GB" sz="1200" dirty="0">
              <a:solidFill>
                <a:schemeClr val="tx1"/>
              </a:solidFill>
            </a:endParaRPr>
          </a:p>
          <a:p>
            <a:pPr marL="0" indent="0"/>
            <a:r>
              <a:rPr lang="en-GB" sz="1200" dirty="0">
                <a:solidFill>
                  <a:schemeClr val="tx1"/>
                </a:solidFill>
              </a:rPr>
              <a:t>Ruberg, S.J., Beckers, F., Hemmings, R., Honig, P., Irony, T., </a:t>
            </a:r>
            <a:r>
              <a:rPr lang="en-GB" sz="1200" dirty="0" err="1">
                <a:solidFill>
                  <a:schemeClr val="tx1"/>
                </a:solidFill>
              </a:rPr>
              <a:t>LaVange</a:t>
            </a:r>
            <a:r>
              <a:rPr lang="en-GB" sz="1200" dirty="0">
                <a:solidFill>
                  <a:schemeClr val="tx1"/>
                </a:solidFill>
              </a:rPr>
              <a:t>, L., Lieberman, G., Mayne, J. and Moscicki, R., 2023. Application of Bayesian approaches in drug development: starting a virtuous cycle. Nature Reviews Drug Discovery, 22(3), pp.235-250.</a:t>
            </a:r>
          </a:p>
          <a:p>
            <a:pPr marL="0" indent="0"/>
            <a:r>
              <a:rPr lang="en-GB" sz="1200" dirty="0">
                <a:solidFill>
                  <a:schemeClr val="tx1"/>
                </a:solidFill>
              </a:rPr>
              <a:t>U.S. Food and Drug Administration, </a:t>
            </a:r>
            <a:r>
              <a:rPr lang="en-IE" sz="1200" dirty="0">
                <a:solidFill>
                  <a:schemeClr val="tx1"/>
                </a:solidFill>
              </a:rPr>
              <a:t>Use of Bayesian Methodology in Clinical Trials of Drug and Biological Products (Draft Guidance)</a:t>
            </a:r>
            <a:r>
              <a:rPr lang="en-GB" sz="1200" dirty="0">
                <a:solidFill>
                  <a:schemeClr val="tx1"/>
                </a:solidFill>
              </a:rPr>
              <a:t>, January 2026 Available from: </a:t>
            </a:r>
            <a:r>
              <a:rPr lang="en-GB" sz="1200" dirty="0">
                <a:solidFill>
                  <a:srgbClr val="702636"/>
                </a:solidFill>
                <a:hlinkClick r:id="rId4">
                  <a:extLst>
                    <a:ext uri="{A12FA001-AC4F-418D-AE19-62706E023703}">
                      <ahyp:hlinkClr xmlns:ahyp="http://schemas.microsoft.com/office/drawing/2018/hyperlinkcolor" val="tx"/>
                    </a:ext>
                  </a:extLst>
                </a:hlinkClick>
              </a:rPr>
              <a:t>https://www.fda.gov/media/190505/</a:t>
            </a:r>
            <a:r>
              <a:rPr lang="en-GB" sz="1200" dirty="0">
                <a:solidFill>
                  <a:schemeClr val="tx1"/>
                </a:solidFill>
                <a:hlinkClick r:id="rId4">
                  <a:extLst>
                    <a:ext uri="{A12FA001-AC4F-418D-AE19-62706E023703}">
                      <ahyp:hlinkClr xmlns:ahyp="http://schemas.microsoft.com/office/drawing/2018/hyperlinkcolor" val="tx"/>
                    </a:ext>
                  </a:extLst>
                </a:hlinkClick>
              </a:rPr>
              <a:t>download</a:t>
            </a:r>
            <a:endParaRPr lang="en-GB" sz="1200" dirty="0">
              <a:solidFill>
                <a:schemeClr val="tx1"/>
              </a:solidFill>
            </a:endParaRPr>
          </a:p>
          <a:p>
            <a:pPr marL="0" indent="0"/>
            <a:r>
              <a:rPr lang="en-GB" sz="1200" dirty="0">
                <a:solidFill>
                  <a:schemeClr val="tx1"/>
                </a:solidFill>
              </a:rPr>
              <a:t>U.S. Food and Drug Administration, Guidance for the Use of Bayesian Statistics in Medical Device Clinical Trials, February 2010 Available from: </a:t>
            </a:r>
            <a:r>
              <a:rPr lang="en-GB" sz="1200" dirty="0">
                <a:solidFill>
                  <a:srgbClr val="702636"/>
                </a:solidFill>
                <a:hlinkClick r:id="rId5">
                  <a:extLst>
                    <a:ext uri="{A12FA001-AC4F-418D-AE19-62706E023703}">
                      <ahyp:hlinkClr xmlns:ahyp="http://schemas.microsoft.com/office/drawing/2018/hyperlinkcolor" val="tx"/>
                    </a:ext>
                  </a:extLst>
                </a:hlinkClick>
              </a:rPr>
              <a:t>https://www.fda.gov/media/71512/</a:t>
            </a:r>
            <a:r>
              <a:rPr lang="en-GB" sz="1200" dirty="0">
                <a:solidFill>
                  <a:schemeClr val="tx1"/>
                </a:solidFill>
                <a:hlinkClick r:id="rId5">
                  <a:extLst>
                    <a:ext uri="{A12FA001-AC4F-418D-AE19-62706E023703}">
                      <ahyp:hlinkClr xmlns:ahyp="http://schemas.microsoft.com/office/drawing/2018/hyperlinkcolor" val="tx"/>
                    </a:ext>
                  </a:extLst>
                </a:hlinkClick>
              </a:rPr>
              <a:t>download</a:t>
            </a:r>
            <a:endParaRPr lang="en-GB" sz="1200" dirty="0">
              <a:solidFill>
                <a:schemeClr val="tx1"/>
              </a:solidFill>
            </a:endParaRPr>
          </a:p>
          <a:p>
            <a:pPr marL="0" indent="0"/>
            <a:r>
              <a:rPr lang="en-IE" sz="1200" dirty="0">
                <a:solidFill>
                  <a:schemeClr val="tx1"/>
                </a:solidFill>
                <a:latin typeface="Public Sans" pitchFamily="2" charset="0"/>
              </a:rPr>
              <a:t>Viele, K., 2026. Guide to the Draft FDA Bayesian Guidance 2026</a:t>
            </a:r>
            <a:r>
              <a:rPr lang="en-GB" sz="1200" dirty="0">
                <a:solidFill>
                  <a:schemeClr val="tx1"/>
                </a:solidFill>
                <a:latin typeface="Public Sans" pitchFamily="2" charset="0"/>
              </a:rPr>
              <a:t>. Berry Consultants. Available from: </a:t>
            </a:r>
            <a:r>
              <a:rPr lang="en-GB" sz="1200" dirty="0">
                <a:solidFill>
                  <a:srgbClr val="702636"/>
                </a:solidFill>
                <a:latin typeface="Public Sans" pitchFamily="2" charset="0"/>
                <a:hlinkClick r:id="rId6">
                  <a:extLst>
                    <a:ext uri="{A12FA001-AC4F-418D-AE19-62706E023703}">
                      <ahyp:hlinkClr xmlns:ahyp="http://schemas.microsoft.com/office/drawing/2018/hyperlinkcolor" val="tx"/>
                    </a:ext>
                  </a:extLst>
                </a:hlinkClick>
              </a:rPr>
              <a:t>https://www.berryconsultants.com/resource/</a:t>
            </a:r>
            <a:r>
              <a:rPr lang="en-GB" sz="1200" dirty="0">
                <a:solidFill>
                  <a:schemeClr val="tx1"/>
                </a:solidFill>
                <a:latin typeface="Public Sans" pitchFamily="2" charset="0"/>
                <a:hlinkClick r:id="rId6">
                  <a:extLst>
                    <a:ext uri="{A12FA001-AC4F-418D-AE19-62706E023703}">
                      <ahyp:hlinkClr xmlns:ahyp="http://schemas.microsoft.com/office/drawing/2018/hyperlinkcolor" val="tx"/>
                    </a:ext>
                  </a:extLst>
                </a:hlinkClick>
              </a:rPr>
              <a:t>guide-to-the-draft-fda-bayesian-guidance-2026</a:t>
            </a:r>
            <a:endParaRPr lang="en-GB" sz="1200" dirty="0">
              <a:solidFill>
                <a:schemeClr val="tx1"/>
              </a:solidFill>
              <a:latin typeface="Public Sans" pitchFamily="2" charset="0"/>
            </a:endParaRPr>
          </a:p>
          <a:p>
            <a:pPr marL="0" indent="0"/>
            <a:r>
              <a:rPr lang="en-IE" sz="1200" dirty="0">
                <a:solidFill>
                  <a:schemeClr val="tx1"/>
                </a:solidFill>
                <a:latin typeface="Public Sans" pitchFamily="2" charset="0"/>
              </a:rPr>
              <a:t>Berry, SM. &amp; Viele, K. (2026). 46: The FDA Bayesian Guidance</a:t>
            </a:r>
            <a:r>
              <a:rPr lang="en-GB" sz="1200" dirty="0">
                <a:solidFill>
                  <a:schemeClr val="tx1"/>
                </a:solidFill>
                <a:latin typeface="Public Sans" pitchFamily="2" charset="0"/>
              </a:rPr>
              <a:t>, In the Interim Podcast. Available from: </a:t>
            </a:r>
            <a:r>
              <a:rPr lang="en-GB" sz="1200" dirty="0">
                <a:solidFill>
                  <a:schemeClr val="tx1"/>
                </a:solidFill>
                <a:latin typeface="Public Sans" pitchFamily="2" charset="0"/>
                <a:hlinkClick r:id="rId7">
                  <a:extLst>
                    <a:ext uri="{A12FA001-AC4F-418D-AE19-62706E023703}">
                      <ahyp:hlinkClr xmlns:ahyp="http://schemas.microsoft.com/office/drawing/2018/hyperlinkcolor" val="tx"/>
                    </a:ext>
                  </a:extLst>
                </a:hlinkClick>
              </a:rPr>
              <a:t>https://www.berryconsultants.com/resource/46-the-fda-bayesian-guidance</a:t>
            </a:r>
            <a:endParaRPr lang="en-GB" sz="1200" dirty="0">
              <a:solidFill>
                <a:schemeClr val="tx1"/>
              </a:solidFill>
              <a:latin typeface="Public Sans" pitchFamily="2" charset="0"/>
            </a:endParaRPr>
          </a:p>
          <a:p>
            <a:pPr marL="0" indent="0"/>
            <a:endParaRPr lang="en-GB" sz="1200" dirty="0">
              <a:solidFill>
                <a:schemeClr val="tx1"/>
              </a:solidFill>
            </a:endParaRPr>
          </a:p>
          <a:p>
            <a:pPr marL="0" indent="0"/>
            <a:endParaRPr lang="en-GB" sz="1200" dirty="0">
              <a:solidFill>
                <a:schemeClr val="tx1"/>
              </a:solidFill>
            </a:endParaRPr>
          </a:p>
          <a:p>
            <a:pPr marL="0" indent="0"/>
            <a:endParaRPr lang="en-GB" sz="1200" dirty="0">
              <a:solidFill>
                <a:schemeClr val="tx1"/>
              </a:solidFill>
            </a:endParaRPr>
          </a:p>
          <a:p>
            <a:pPr marL="0" indent="0"/>
            <a:endParaRPr lang="en-GB" sz="1200" dirty="0">
              <a:solidFill>
                <a:schemeClr val="tx1"/>
              </a:solidFill>
            </a:endParaRPr>
          </a:p>
          <a:p>
            <a:pPr marL="0" indent="0"/>
            <a:endParaRPr lang="en-GB" sz="1200" dirty="0">
              <a:solidFill>
                <a:schemeClr val="tx1"/>
              </a:solidFill>
            </a:endParaRPr>
          </a:p>
        </p:txBody>
      </p:sp>
      <p:sp>
        <p:nvSpPr>
          <p:cNvPr id="4" name="Google Shape;2244;g2b1c0db4310_0_114">
            <a:extLst>
              <a:ext uri="{FF2B5EF4-FFF2-40B4-BE49-F238E27FC236}">
                <a16:creationId xmlns:a16="http://schemas.microsoft.com/office/drawing/2014/main" id="{3234CB18-BD43-91FE-32EA-D0693BD72101}"/>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3370795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03F23FE5-4C38-CC66-B2A7-42F41B444A08}"/>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B10E5056-29B8-712E-7341-024809975190}"/>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IE" sz="1200" dirty="0">
                <a:solidFill>
                  <a:schemeClr val="tx1"/>
                </a:solidFill>
              </a:rPr>
              <a:t>Doshi, P., 2026. FDA is now “open to </a:t>
            </a:r>
            <a:r>
              <a:rPr lang="en-IE" sz="1200" dirty="0" err="1">
                <a:solidFill>
                  <a:schemeClr val="tx1"/>
                </a:solidFill>
              </a:rPr>
              <a:t>bayesian</a:t>
            </a:r>
            <a:r>
              <a:rPr lang="en-IE" sz="1200" dirty="0">
                <a:solidFill>
                  <a:schemeClr val="tx1"/>
                </a:solidFill>
              </a:rPr>
              <a:t> statistics”: transformational change or new Pandora’s box?.</a:t>
            </a:r>
          </a:p>
          <a:p>
            <a:pPr marL="0" indent="0"/>
            <a:r>
              <a:rPr lang="en-IE" sz="1200" dirty="0">
                <a:solidFill>
                  <a:schemeClr val="tx1"/>
                </a:solidFill>
              </a:rPr>
              <a:t>Ji, Y., 2026. Regulatory Expectations for Bayesian Methods in Drug and Biologic Clinical Trials: A Practical Perspective on FDA's 2026 Draft Guidance. </a:t>
            </a:r>
            <a:r>
              <a:rPr lang="en-IE" sz="1200" dirty="0" err="1">
                <a:solidFill>
                  <a:schemeClr val="tx1"/>
                </a:solidFill>
              </a:rPr>
              <a:t>arXiv</a:t>
            </a:r>
            <a:r>
              <a:rPr lang="en-IE" sz="1200" dirty="0">
                <a:solidFill>
                  <a:schemeClr val="tx1"/>
                </a:solidFill>
              </a:rPr>
              <a:t> preprint arXiv:2601.14701.</a:t>
            </a:r>
            <a:endParaRPr lang="en-GB" sz="1200" dirty="0">
              <a:solidFill>
                <a:schemeClr val="tx1"/>
              </a:solidFill>
            </a:endParaRPr>
          </a:p>
          <a:p>
            <a:pPr marL="0" indent="0"/>
            <a:r>
              <a:rPr lang="en-GB" sz="1200" dirty="0">
                <a:solidFill>
                  <a:schemeClr val="tx1"/>
                </a:solidFill>
              </a:rPr>
              <a:t>S, Jaeger., 2026. </a:t>
            </a:r>
            <a:r>
              <a:rPr lang="en-IE" sz="1200" dirty="0">
                <a:solidFill>
                  <a:schemeClr val="tx1"/>
                </a:solidFill>
              </a:rPr>
              <a:t>FDA’s Bayesian Guidance: Strategic Considerations for Sponsors. </a:t>
            </a:r>
            <a:r>
              <a:rPr lang="en-IE" sz="1200" dirty="0" err="1">
                <a:solidFill>
                  <a:schemeClr val="tx1"/>
                </a:solidFill>
              </a:rPr>
              <a:t>Cytel</a:t>
            </a:r>
            <a:r>
              <a:rPr lang="en-IE" sz="1200" dirty="0">
                <a:solidFill>
                  <a:schemeClr val="tx1"/>
                </a:solidFill>
              </a:rPr>
              <a:t>. Available from: </a:t>
            </a:r>
            <a:r>
              <a:rPr lang="en-IE" sz="1200" dirty="0">
                <a:solidFill>
                  <a:schemeClr val="tx1"/>
                </a:solidFill>
                <a:hlinkClick r:id="rId3"/>
              </a:rPr>
              <a:t>https://cytel.com/perspectives/fdas-bayesian-guidance-strategic-considerations-for-sponsors/</a:t>
            </a:r>
            <a:endParaRPr lang="en-IE" sz="1200" dirty="0">
              <a:solidFill>
                <a:schemeClr val="tx1"/>
              </a:solidFill>
            </a:endParaRPr>
          </a:p>
          <a:p>
            <a:pPr marL="0" indent="0"/>
            <a:r>
              <a:rPr lang="en-GB" sz="1200" dirty="0">
                <a:solidFill>
                  <a:schemeClr val="tx1"/>
                </a:solidFill>
                <a:latin typeface="Public Sans" pitchFamily="2" charset="0"/>
                <a:ea typeface="Public Sans"/>
                <a:cs typeface="Public Sans"/>
                <a:sym typeface="Public Sans"/>
              </a:rPr>
              <a:t>European Medicines Agency, </a:t>
            </a:r>
            <a:r>
              <a:rPr lang="en-IE" sz="1200" dirty="0"/>
              <a:t>Concept Paper for the Development of a Reflection Paper on the use of Bayesian methods in clinical development</a:t>
            </a:r>
            <a:r>
              <a:rPr lang="en-GB" sz="1200" dirty="0">
                <a:solidFill>
                  <a:schemeClr val="tx1"/>
                </a:solidFill>
                <a:latin typeface="Public Sans" pitchFamily="2" charset="0"/>
                <a:ea typeface="Public Sans"/>
                <a:cs typeface="Public Sans"/>
                <a:sym typeface="Public Sans"/>
              </a:rPr>
              <a:t>, January 2026. Available from: </a:t>
            </a:r>
            <a:r>
              <a:rPr lang="en-GB" sz="1200" dirty="0">
                <a:solidFill>
                  <a:schemeClr val="tx1"/>
                </a:solidFill>
                <a:latin typeface="Public Sans" pitchFamily="2" charset="0"/>
                <a:ea typeface="Public Sans"/>
                <a:cs typeface="Public Sans"/>
                <a:sym typeface="Public Sans"/>
                <a:hlinkClick r:id="rId4"/>
              </a:rPr>
              <a:t>https://www.ema.europa.eu/en/documents/scientific-guideline/concept-paper-development-reflection-paper-use-bayesian-methods-clinical-development_en.pdf</a:t>
            </a:r>
            <a:endParaRPr lang="en-GB" sz="1200" dirty="0">
              <a:solidFill>
                <a:schemeClr val="tx1"/>
              </a:solidFill>
              <a:latin typeface="Public Sans" pitchFamily="2" charset="0"/>
              <a:ea typeface="Public Sans"/>
              <a:cs typeface="Public Sans"/>
              <a:sym typeface="Public Sans"/>
            </a:endParaRPr>
          </a:p>
          <a:p>
            <a:pPr marL="0" indent="0"/>
            <a:r>
              <a:rPr lang="en-IE" sz="1200" dirty="0">
                <a:solidFill>
                  <a:schemeClr val="tx1"/>
                </a:solidFill>
                <a:latin typeface="Public Sans" pitchFamily="2" charset="0"/>
                <a:ea typeface="Public Sans"/>
                <a:cs typeface="Public Sans"/>
                <a:sym typeface="Public Sans"/>
              </a:rPr>
              <a:t>US Food and Drug Administration, Considerations for the Use of Real-World Data and Real-World Evidence To Support Regulatory Decision-Making for Drug and Biological Products (Final Guidance). August 2023 Available from: </a:t>
            </a:r>
            <a:r>
              <a:rPr lang="en-IE" sz="1200" dirty="0">
                <a:solidFill>
                  <a:schemeClr val="tx1"/>
                </a:solidFill>
                <a:latin typeface="Public Sans" pitchFamily="2" charset="0"/>
                <a:ea typeface="Public Sans"/>
                <a:cs typeface="Public Sans"/>
                <a:sym typeface="Public Sans"/>
                <a:hlinkClick r:id="rId5"/>
              </a:rPr>
              <a:t>https://www.fda.gov/media/171667/download</a:t>
            </a:r>
            <a:endParaRPr lang="en-IE" sz="1200" dirty="0">
              <a:solidFill>
                <a:schemeClr val="tx1"/>
              </a:solidFill>
              <a:latin typeface="Public Sans" pitchFamily="2" charset="0"/>
              <a:ea typeface="Public Sans"/>
              <a:cs typeface="Public Sans"/>
              <a:sym typeface="Public Sans"/>
            </a:endParaRPr>
          </a:p>
          <a:p>
            <a:pPr marL="0" indent="0"/>
            <a:r>
              <a:rPr lang="en-IE" sz="1200" dirty="0">
                <a:solidFill>
                  <a:schemeClr val="tx1"/>
                </a:solidFill>
                <a:latin typeface="Public Sans" pitchFamily="2" charset="0"/>
                <a:ea typeface="Public Sans"/>
                <a:cs typeface="Public Sans"/>
                <a:sym typeface="Public Sans"/>
              </a:rPr>
              <a:t>US Food and Drug Administration, Submitting Documents Considerations for the Design and Conduct of Externally Controlled Trials for Drug and Biological Products (Final Guidance). February 2023 Available from: </a:t>
            </a:r>
            <a:r>
              <a:rPr lang="en-IE" sz="1200" dirty="0">
                <a:solidFill>
                  <a:schemeClr val="tx1"/>
                </a:solidFill>
                <a:latin typeface="Public Sans" pitchFamily="2" charset="0"/>
                <a:ea typeface="Public Sans"/>
                <a:cs typeface="Public Sans"/>
                <a:sym typeface="Public Sans"/>
                <a:hlinkClick r:id="rId6"/>
              </a:rPr>
              <a:t>https://www.fda.gov/media/164960/download</a:t>
            </a:r>
            <a:endParaRPr lang="en-GB" sz="1200" dirty="0">
              <a:solidFill>
                <a:schemeClr val="tx1"/>
              </a:solidFill>
              <a:latin typeface="Public Sans" pitchFamily="2" charset="0"/>
              <a:ea typeface="Public Sans"/>
              <a:cs typeface="Public Sans"/>
              <a:sym typeface="Public Sans"/>
            </a:endParaRPr>
          </a:p>
          <a:p>
            <a:pPr marL="0" indent="0"/>
            <a:r>
              <a:rPr lang="en-GB" sz="1200" dirty="0"/>
              <a:t>FDA Complex Innovative Design Meeting Program Website: </a:t>
            </a:r>
            <a:r>
              <a:rPr lang="en-GB" sz="1200" dirty="0">
                <a:hlinkClick r:id="rId7"/>
              </a:rPr>
              <a:t>https://www.fda.gov/drugs/development-resources/complex-innovative-trial-design-meeting-program</a:t>
            </a:r>
            <a:r>
              <a:rPr lang="en-GB" sz="1200" dirty="0"/>
              <a:t> (</a:t>
            </a:r>
            <a:r>
              <a:rPr lang="en-GB" sz="1200" i="1" dirty="0"/>
              <a:t>Includes case study links)</a:t>
            </a:r>
            <a:endParaRPr lang="en-GB" sz="1200" dirty="0"/>
          </a:p>
          <a:p>
            <a:pPr marL="0" indent="0"/>
            <a:r>
              <a:rPr lang="en-GB" sz="1200" dirty="0"/>
              <a:t>U.S. Food and Drug Administration, Interacting with the FDA on Complex Innovative Trial Designs for Drugs and Biological Products (Final Guidance), December 2020. Available from: </a:t>
            </a:r>
            <a:r>
              <a:rPr lang="en-IE" sz="1200" dirty="0">
                <a:hlinkClick r:id="rId8"/>
              </a:rPr>
              <a:t>https://www.fda.gov/media/130897/download</a:t>
            </a:r>
            <a:endParaRPr lang="en-GB" sz="1200" dirty="0">
              <a:solidFill>
                <a:schemeClr val="tx1"/>
              </a:solidFill>
            </a:endParaRPr>
          </a:p>
          <a:p>
            <a:pPr marL="0" indent="0"/>
            <a:r>
              <a:rPr lang="en-GB" sz="1200" dirty="0">
                <a:solidFill>
                  <a:schemeClr val="tx1"/>
                </a:solidFill>
              </a:rPr>
              <a:t>Zhou, T. and Ji, Y., 2024. Bayesian Methods for Information Borrowing in Basket Trials: An Overview. Cancers, 16(2), p.251.</a:t>
            </a:r>
          </a:p>
          <a:p>
            <a:pPr marL="0" indent="0"/>
            <a:r>
              <a:rPr lang="en-GB" sz="1200" dirty="0" err="1">
                <a:solidFill>
                  <a:schemeClr val="tx1"/>
                </a:solidFill>
              </a:rPr>
              <a:t>Freidlin</a:t>
            </a:r>
            <a:r>
              <a:rPr lang="en-GB" sz="1200" dirty="0">
                <a:solidFill>
                  <a:schemeClr val="tx1"/>
                </a:solidFill>
              </a:rPr>
              <a:t>, B. and Korn, E.L., 2013. Borrowing information across subgroups in phase II trials: is it useful?. Clinical Cancer Research, 19(6), pp.1326-1334.</a:t>
            </a:r>
          </a:p>
          <a:p>
            <a:pPr marL="0" indent="0"/>
            <a:r>
              <a:rPr lang="en-GB" sz="1200" dirty="0">
                <a:solidFill>
                  <a:schemeClr val="tx1"/>
                </a:solidFill>
              </a:rPr>
              <a:t>Beall, J., </a:t>
            </a:r>
            <a:r>
              <a:rPr lang="en-GB" sz="1200" dirty="0" err="1">
                <a:solidFill>
                  <a:schemeClr val="tx1"/>
                </a:solidFill>
              </a:rPr>
              <a:t>Cassarly</a:t>
            </a:r>
            <a:r>
              <a:rPr lang="en-GB" sz="1200" dirty="0">
                <a:solidFill>
                  <a:schemeClr val="tx1"/>
                </a:solidFill>
              </a:rPr>
              <a:t>, C. and Martin, R., 2022. Interpreting a Bayesian phase II futility clinical trial. Trials, 23(1), p.953.</a:t>
            </a:r>
          </a:p>
          <a:p>
            <a:pPr marL="0" indent="0"/>
            <a:r>
              <a:rPr lang="en-GB" sz="1200" dirty="0">
                <a:solidFill>
                  <a:schemeClr val="tx1"/>
                </a:solidFill>
              </a:rPr>
              <a:t>Berry, S.M., Carlin, B.P., Lee, J.J. and Muller, P., 2010. Bayesian adaptive methods for clinical trials. CRC press.</a:t>
            </a:r>
          </a:p>
          <a:p>
            <a:pPr marL="0" indent="0"/>
            <a:r>
              <a:rPr lang="en-GB" sz="1200" dirty="0">
                <a:solidFill>
                  <a:schemeClr val="tx1"/>
                </a:solidFill>
              </a:rPr>
              <a:t>Zhou, T., &amp; Ji, Y., 2023. On Bayesian Sequential Clinical Trial Designs. The New England Journal of Statistics in Data Science, 2(1), 136-151. </a:t>
            </a:r>
          </a:p>
          <a:p>
            <a:pPr marL="0" indent="0"/>
            <a:r>
              <a:rPr lang="en-IE" sz="1200" dirty="0">
                <a:solidFill>
                  <a:schemeClr val="tx1"/>
                </a:solidFill>
              </a:rPr>
              <a:t>Berry, D.A., 2025. Adaptive </a:t>
            </a:r>
            <a:r>
              <a:rPr lang="en-IE" sz="1200" dirty="0" err="1">
                <a:solidFill>
                  <a:schemeClr val="tx1"/>
                </a:solidFill>
              </a:rPr>
              <a:t>bayesian</a:t>
            </a:r>
            <a:r>
              <a:rPr lang="en-IE" sz="1200" dirty="0">
                <a:solidFill>
                  <a:schemeClr val="tx1"/>
                </a:solidFill>
              </a:rPr>
              <a:t> clinical trials: the past, present, and future of clinical research. Journal of Clinical Medicine, 14(15), p.5267.</a:t>
            </a:r>
          </a:p>
          <a:p>
            <a:pPr marL="0" indent="0"/>
            <a:r>
              <a:rPr lang="en-GB" sz="1200" dirty="0">
                <a:solidFill>
                  <a:schemeClr val="tx1"/>
                </a:solidFill>
              </a:rPr>
              <a:t>McElreath, R., 2020. Statistical Rethinking: A Bayesian Course with Examples in R and STAN. New York: Chapman; Hall/CRC</a:t>
            </a:r>
            <a:endParaRPr lang="en-GB" sz="1200" b="1" dirty="0">
              <a:solidFill>
                <a:schemeClr val="tx1"/>
              </a:solidFill>
            </a:endParaRPr>
          </a:p>
          <a:p>
            <a:pPr marL="0" indent="0"/>
            <a:endParaRPr lang="en-GB" sz="1200" dirty="0">
              <a:solidFill>
                <a:schemeClr val="tx1"/>
              </a:solidFill>
              <a:latin typeface="Public Sans" pitchFamily="2" charset="0"/>
              <a:ea typeface="Public Sans"/>
              <a:cs typeface="Public Sans"/>
              <a:sym typeface="Public Sans"/>
            </a:endParaRPr>
          </a:p>
          <a:p>
            <a:pPr marL="0" indent="0"/>
            <a:endParaRPr lang="en-GB" sz="1200" dirty="0">
              <a:solidFill>
                <a:schemeClr val="tx1"/>
              </a:solidFill>
              <a:latin typeface="Public Sans" pitchFamily="2" charset="0"/>
              <a:ea typeface="Public Sans"/>
              <a:cs typeface="Public Sans"/>
              <a:sym typeface="Public Sans"/>
            </a:endParaRPr>
          </a:p>
          <a:p>
            <a:pPr marL="0" indent="0"/>
            <a:endParaRPr lang="en-GB" sz="1200" b="1" dirty="0">
              <a:solidFill>
                <a:schemeClr val="tx1"/>
              </a:solidFill>
            </a:endParaRPr>
          </a:p>
          <a:p>
            <a:pPr marL="0" indent="0"/>
            <a:endParaRPr lang="en-GB" sz="1200" dirty="0">
              <a:solidFill>
                <a:schemeClr val="tx1"/>
              </a:solidFill>
              <a:latin typeface="Public Sans"/>
              <a:ea typeface="Public Sans"/>
              <a:cs typeface="Public Sans"/>
              <a:sym typeface="Public Sans"/>
            </a:endParaRPr>
          </a:p>
          <a:p>
            <a:pPr marL="0" indent="0"/>
            <a:endParaRPr lang="en-GB" sz="1200" dirty="0">
              <a:solidFill>
                <a:schemeClr val="tx1"/>
              </a:solidFill>
              <a:latin typeface="Public Sans"/>
              <a:ea typeface="Public Sans"/>
              <a:cs typeface="Public Sans"/>
              <a:sym typeface="Public Sans"/>
            </a:endParaRPr>
          </a:p>
          <a:p>
            <a:pPr marL="0" indent="0"/>
            <a:endParaRPr lang="en-GB" sz="1200" dirty="0">
              <a:solidFill>
                <a:schemeClr val="tx1"/>
              </a:solidFill>
              <a:latin typeface="Public Sans Light" pitchFamily="2" charset="0"/>
            </a:endParaRPr>
          </a:p>
        </p:txBody>
      </p:sp>
      <p:sp>
        <p:nvSpPr>
          <p:cNvPr id="4" name="Google Shape;2244;g2b1c0db4310_0_114">
            <a:extLst>
              <a:ext uri="{FF2B5EF4-FFF2-40B4-BE49-F238E27FC236}">
                <a16:creationId xmlns:a16="http://schemas.microsoft.com/office/drawing/2014/main" id="{50E4ED73-61D2-1492-994B-A1D3036E1528}"/>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1878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0216060F-787B-B960-8D20-C895283B846B}"/>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90B8EAE2-8388-B1F5-138C-6F57E48D3A79}"/>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b="1" dirty="0">
                <a:solidFill>
                  <a:schemeClr val="tx1"/>
                </a:solidFill>
              </a:rPr>
              <a:t>Continuous Trials</a:t>
            </a:r>
          </a:p>
          <a:p>
            <a:pPr marL="0" indent="0"/>
            <a:r>
              <a:rPr lang="en-IE" sz="1200" dirty="0">
                <a:solidFill>
                  <a:schemeClr val="tx1"/>
                </a:solidFill>
                <a:latin typeface="Public Sans" pitchFamily="2" charset="0"/>
                <a:ea typeface="Public Sans"/>
                <a:cs typeface="Public Sans"/>
                <a:sym typeface="Public Sans"/>
              </a:rPr>
              <a:t>Tan, R., Hua, H., Zhou, S., Yang, Z., Yang, C., Huang, G., Zeng, J. and Zhao, J., 2025. Current landscape of innovative drug development and regulatory support in China. Signal Transduction and Targeted Therapy, 10(1), p.220.</a:t>
            </a:r>
          </a:p>
          <a:p>
            <a:pPr marL="0" indent="0"/>
            <a:r>
              <a:rPr lang="en-IE" sz="1200" dirty="0">
                <a:solidFill>
                  <a:schemeClr val="tx1"/>
                </a:solidFill>
                <a:latin typeface="Public Sans" pitchFamily="2" charset="0"/>
                <a:ea typeface="Public Sans"/>
                <a:cs typeface="Public Sans"/>
                <a:sym typeface="Public Sans"/>
              </a:rPr>
              <a:t>Murphy, F., 2026. How China became the new world leader in clinical trials. </a:t>
            </a:r>
            <a:r>
              <a:rPr lang="en-IE" sz="1200" dirty="0" err="1">
                <a:solidFill>
                  <a:schemeClr val="tx1"/>
                </a:solidFill>
                <a:latin typeface="Public Sans" pitchFamily="2" charset="0"/>
                <a:ea typeface="Public Sans"/>
                <a:cs typeface="Public Sans"/>
                <a:sym typeface="Public Sans"/>
              </a:rPr>
              <a:t>bmj</a:t>
            </a:r>
            <a:r>
              <a:rPr lang="en-IE" sz="1200" dirty="0">
                <a:solidFill>
                  <a:schemeClr val="tx1"/>
                </a:solidFill>
                <a:latin typeface="Public Sans" pitchFamily="2" charset="0"/>
                <a:ea typeface="Public Sans"/>
                <a:cs typeface="Public Sans"/>
                <a:sym typeface="Public Sans"/>
              </a:rPr>
              <a:t>, 392.</a:t>
            </a:r>
          </a:p>
          <a:p>
            <a:pPr marL="0" indent="0"/>
            <a:r>
              <a:rPr lang="en-GB" sz="1200" dirty="0">
                <a:solidFill>
                  <a:schemeClr val="tx1"/>
                </a:solidFill>
                <a:latin typeface="Public Sans" pitchFamily="2" charset="0"/>
                <a:ea typeface="Public Sans"/>
                <a:cs typeface="Public Sans"/>
                <a:sym typeface="Public Sans"/>
              </a:rPr>
              <a:t>Gaffney, A., 2025. </a:t>
            </a:r>
            <a:r>
              <a:rPr lang="en-IE" sz="1200" dirty="0">
                <a:solidFill>
                  <a:schemeClr val="tx1"/>
                </a:solidFill>
                <a:latin typeface="Public Sans" pitchFamily="2" charset="0"/>
                <a:ea typeface="Public Sans"/>
                <a:cs typeface="Public Sans"/>
                <a:sym typeface="Public Sans"/>
              </a:rPr>
              <a:t>What we know about Makary’s emerging proposal for ‘continuous trial’ reforms. Agency IQ. Available from: </a:t>
            </a:r>
            <a:r>
              <a:rPr lang="en-IE" sz="1200" dirty="0">
                <a:solidFill>
                  <a:srgbClr val="702636"/>
                </a:solidFill>
                <a:latin typeface="Public Sans" pitchFamily="2" charset="0"/>
                <a:ea typeface="Public Sans"/>
                <a:cs typeface="Public Sans"/>
                <a:sym typeface="Public Sans"/>
                <a:hlinkClick r:id="rId3">
                  <a:extLst>
                    <a:ext uri="{A12FA001-AC4F-418D-AE19-62706E023703}">
                      <ahyp:hlinkClr xmlns:ahyp="http://schemas.microsoft.com/office/drawing/2018/hyperlinkcolor" val="tx"/>
                    </a:ext>
                  </a:extLst>
                </a:hlinkClick>
              </a:rPr>
              <a:t>https://www.agencyiq.com/blog/what-we-know-about-makarys-emerging-proposal-for-continuous-trial-reforms</a:t>
            </a:r>
            <a:r>
              <a:rPr lang="en-IE" sz="1200" dirty="0">
                <a:solidFill>
                  <a:schemeClr val="tx1"/>
                </a:solidFill>
                <a:latin typeface="Public Sans" pitchFamily="2" charset="0"/>
                <a:ea typeface="Public Sans"/>
                <a:cs typeface="Public Sans"/>
                <a:sym typeface="Public Sans"/>
                <a:hlinkClick r:id="rId3">
                  <a:extLst>
                    <a:ext uri="{A12FA001-AC4F-418D-AE19-62706E023703}">
                      <ahyp:hlinkClr xmlns:ahyp="http://schemas.microsoft.com/office/drawing/2018/hyperlinkcolor" val="tx"/>
                    </a:ext>
                  </a:extLst>
                </a:hlinkClick>
              </a:rPr>
              <a:t>/</a:t>
            </a:r>
            <a:endParaRPr lang="en-GB" sz="1200" dirty="0">
              <a:solidFill>
                <a:schemeClr val="tx1"/>
              </a:solidFill>
              <a:latin typeface="Public Sans" pitchFamily="2" charset="0"/>
            </a:endParaRPr>
          </a:p>
          <a:p>
            <a:pPr marL="0" indent="0"/>
            <a:r>
              <a:rPr lang="en-GB" sz="1200" dirty="0">
                <a:solidFill>
                  <a:schemeClr val="tx1"/>
                </a:solidFill>
                <a:latin typeface="Public Sans" pitchFamily="2" charset="0"/>
              </a:rPr>
              <a:t>The International Council for Harmonisation of Technical Requirements for Pharmaceuticals for Human Use (2025), E20: Adaptive Designs for Clinical Trials (Draft Version), Available from: </a:t>
            </a:r>
            <a:r>
              <a:rPr lang="en-IE" sz="1200" dirty="0">
                <a:solidFill>
                  <a:schemeClr val="tx1"/>
                </a:solidFill>
                <a:latin typeface="Public Sans" pitchFamily="2" charset="0"/>
                <a:hlinkClick r:id="rId4">
                  <a:extLst>
                    <a:ext uri="{A12FA001-AC4F-418D-AE19-62706E023703}">
                      <ahyp:hlinkClr xmlns:ahyp="http://schemas.microsoft.com/office/drawing/2018/hyperlinkcolor" val="tx"/>
                    </a:ext>
                  </a:extLst>
                </a:hlinkClick>
              </a:rPr>
              <a:t>https://database.ich.org/sites/default/files/ICH_E20EWG_Step3_DraftGuideline_2025_0625_0.docx</a:t>
            </a:r>
            <a:endParaRPr lang="en-GB" sz="1200" dirty="0">
              <a:solidFill>
                <a:schemeClr val="tx1"/>
              </a:solidFill>
              <a:latin typeface="Public Sans" pitchFamily="2" charset="0"/>
              <a:ea typeface="Public Sans"/>
              <a:cs typeface="Public Sans"/>
              <a:sym typeface="Public Sans"/>
            </a:endParaRPr>
          </a:p>
          <a:p>
            <a:pPr marL="0" indent="0"/>
            <a:r>
              <a:rPr lang="en-GB" sz="1200" dirty="0">
                <a:solidFill>
                  <a:schemeClr val="tx1"/>
                </a:solidFill>
                <a:latin typeface="Public Sans" pitchFamily="2" charset="0"/>
                <a:ea typeface="Public Sans"/>
                <a:cs typeface="Public Sans"/>
                <a:sym typeface="Public Sans"/>
              </a:rPr>
              <a:t>US Food and Drug Administration. (2019). Adaptive design clinical trials for drugs and biologics guidance for industry. Available from: </a:t>
            </a:r>
            <a:r>
              <a:rPr lang="en-GB" sz="1200" dirty="0">
                <a:solidFill>
                  <a:srgbClr val="702636"/>
                </a:solidFill>
                <a:latin typeface="Public Sans" pitchFamily="2" charset="0"/>
                <a:ea typeface="Public Sans"/>
                <a:cs typeface="Public Sans"/>
                <a:sym typeface="Public Sans"/>
                <a:hlinkClick r:id="rId5">
                  <a:extLst>
                    <a:ext uri="{A12FA001-AC4F-418D-AE19-62706E023703}">
                      <ahyp:hlinkClr xmlns:ahyp="http://schemas.microsoft.com/office/drawing/2018/hyperlinkcolor" val="tx"/>
                    </a:ext>
                  </a:extLst>
                </a:hlinkClick>
              </a:rPr>
              <a:t>https://www.fda.gov/media/78495/</a:t>
            </a:r>
            <a:r>
              <a:rPr lang="en-GB" sz="1200" dirty="0">
                <a:solidFill>
                  <a:schemeClr val="tx1"/>
                </a:solidFill>
                <a:latin typeface="Public Sans" pitchFamily="2" charset="0"/>
                <a:ea typeface="Public Sans"/>
                <a:cs typeface="Public Sans"/>
                <a:sym typeface="Public Sans"/>
                <a:hlinkClick r:id="rId5">
                  <a:extLst>
                    <a:ext uri="{A12FA001-AC4F-418D-AE19-62706E023703}">
                      <ahyp:hlinkClr xmlns:ahyp="http://schemas.microsoft.com/office/drawing/2018/hyperlinkcolor" val="tx"/>
                    </a:ext>
                  </a:extLst>
                </a:hlinkClick>
              </a:rPr>
              <a:t>download</a:t>
            </a:r>
            <a:endParaRPr lang="en-GB" sz="1200" dirty="0">
              <a:solidFill>
                <a:schemeClr val="tx1"/>
              </a:solidFill>
              <a:latin typeface="Public Sans" pitchFamily="2" charset="0"/>
              <a:ea typeface="Public Sans"/>
              <a:cs typeface="Public Sans"/>
              <a:sym typeface="Public Sans"/>
            </a:endParaRPr>
          </a:p>
          <a:p>
            <a:pPr marL="0" indent="0"/>
            <a:r>
              <a:rPr lang="en-GB" sz="1200" dirty="0">
                <a:solidFill>
                  <a:schemeClr val="tx1"/>
                </a:solidFill>
                <a:latin typeface="Public Sans" pitchFamily="2" charset="0"/>
                <a:ea typeface="Public Sans"/>
                <a:cs typeface="Public Sans"/>
                <a:sym typeface="Public Sans"/>
              </a:rPr>
              <a:t>US Food and Drug Administration. (2023). </a:t>
            </a:r>
            <a:r>
              <a:rPr lang="en-IE" sz="1200" dirty="0">
                <a:solidFill>
                  <a:schemeClr val="tx1"/>
                </a:solidFill>
                <a:latin typeface="Public Sans" pitchFamily="2" charset="0"/>
                <a:ea typeface="Public Sans"/>
                <a:cs typeface="Public Sans"/>
                <a:sym typeface="Public Sans"/>
              </a:rPr>
              <a:t>Demonstrating Substantial Evidence of Effectiveness With One Adequate and Well-Controlled Clinical Investigation and Confirmatory Evidence (Draft Guidance). Available from: </a:t>
            </a:r>
            <a:r>
              <a:rPr lang="en-IE" sz="1200" dirty="0">
                <a:solidFill>
                  <a:srgbClr val="702636"/>
                </a:solidFill>
                <a:latin typeface="Public Sans" pitchFamily="2" charset="0"/>
                <a:ea typeface="Public Sans"/>
                <a:cs typeface="Public Sans"/>
                <a:sym typeface="Public Sans"/>
                <a:hlinkClick r:id="rId6">
                  <a:extLst>
                    <a:ext uri="{A12FA001-AC4F-418D-AE19-62706E023703}">
                      <ahyp:hlinkClr xmlns:ahyp="http://schemas.microsoft.com/office/drawing/2018/hyperlinkcolor" val="tx"/>
                    </a:ext>
                  </a:extLst>
                </a:hlinkClick>
              </a:rPr>
              <a:t>https://www.fda.gov/media/172166/</a:t>
            </a:r>
            <a:r>
              <a:rPr lang="en-IE" sz="1200" dirty="0">
                <a:solidFill>
                  <a:schemeClr val="tx1"/>
                </a:solidFill>
                <a:latin typeface="Public Sans" pitchFamily="2" charset="0"/>
                <a:ea typeface="Public Sans"/>
                <a:cs typeface="Public Sans"/>
                <a:sym typeface="Public Sans"/>
                <a:hlinkClick r:id="rId6">
                  <a:extLst>
                    <a:ext uri="{A12FA001-AC4F-418D-AE19-62706E023703}">
                      <ahyp:hlinkClr xmlns:ahyp="http://schemas.microsoft.com/office/drawing/2018/hyperlinkcolor" val="tx"/>
                    </a:ext>
                  </a:extLst>
                </a:hlinkClick>
              </a:rPr>
              <a:t>download</a:t>
            </a:r>
            <a:endParaRPr lang="en-IE" sz="1200" dirty="0">
              <a:solidFill>
                <a:schemeClr val="tx1"/>
              </a:solidFill>
              <a:latin typeface="Public Sans" pitchFamily="2" charset="0"/>
              <a:ea typeface="Public Sans"/>
              <a:cs typeface="Public Sans"/>
              <a:sym typeface="Public Sans"/>
            </a:endParaRPr>
          </a:p>
          <a:p>
            <a:pPr marL="0" indent="0"/>
            <a:r>
              <a:rPr lang="en-IE" sz="1200" dirty="0">
                <a:solidFill>
                  <a:schemeClr val="tx1"/>
                </a:solidFill>
                <a:latin typeface="Public Sans" pitchFamily="2" charset="0"/>
                <a:ea typeface="Public Sans"/>
                <a:cs typeface="Public Sans"/>
                <a:sym typeface="Public Sans"/>
              </a:rPr>
              <a:t>Prasad, V. and Makary, M.A., 2026. One Pivotal Trial, the New Default Option for FDA Approval—Ending the Two-Trial Dogma. New England Journal of Medicine, 394(8), pp.815-817.</a:t>
            </a:r>
            <a:endParaRPr lang="en-IE" sz="1200" dirty="0">
              <a:solidFill>
                <a:schemeClr val="tx1"/>
              </a:solidFill>
              <a:latin typeface="Public Sans" pitchFamily="2" charset="0"/>
            </a:endParaRPr>
          </a:p>
          <a:p>
            <a:pPr marL="0" indent="0"/>
            <a:r>
              <a:rPr lang="en-IE" sz="1200" dirty="0">
                <a:solidFill>
                  <a:schemeClr val="tx1"/>
                </a:solidFill>
                <a:latin typeface="Public Sans" pitchFamily="2" charset="0"/>
              </a:rPr>
              <a:t>Viele, K.,(2026) The </a:t>
            </a:r>
            <a:r>
              <a:rPr lang="en-IE" sz="1200" dirty="0" err="1">
                <a:solidFill>
                  <a:schemeClr val="tx1"/>
                </a:solidFill>
                <a:latin typeface="Public Sans" pitchFamily="2" charset="0"/>
              </a:rPr>
              <a:t>Rumored</a:t>
            </a:r>
            <a:r>
              <a:rPr lang="en-IE" sz="1200" dirty="0">
                <a:solidFill>
                  <a:schemeClr val="tx1"/>
                </a:solidFill>
                <a:latin typeface="Public Sans" pitchFamily="2" charset="0"/>
              </a:rPr>
              <a:t> Shift to a One-Trial Standard for FDA Substantial Evidence</a:t>
            </a:r>
            <a:r>
              <a:rPr lang="en-GB" sz="1200" dirty="0">
                <a:solidFill>
                  <a:schemeClr val="tx1"/>
                </a:solidFill>
                <a:latin typeface="Public Sans" pitchFamily="2" charset="0"/>
              </a:rPr>
              <a:t>. Berry Consultants Available from: </a:t>
            </a:r>
            <a:r>
              <a:rPr lang="en-GB" sz="1200" dirty="0">
                <a:solidFill>
                  <a:srgbClr val="702636"/>
                </a:solidFill>
                <a:latin typeface="Public Sans" pitchFamily="2" charset="0"/>
                <a:hlinkClick r:id="rId7"/>
              </a:rPr>
              <a:t>https://www.berryconsultants.com/resource/the-rumored-shift-to-a-one-trial-standard-for-fda-substantial-evidence</a:t>
            </a:r>
            <a:endParaRPr lang="en-GB" sz="1200" dirty="0">
              <a:solidFill>
                <a:srgbClr val="702636"/>
              </a:solidFill>
              <a:latin typeface="Public Sans" pitchFamily="2" charset="0"/>
            </a:endParaRPr>
          </a:p>
          <a:p>
            <a:pPr marL="0" indent="0"/>
            <a:r>
              <a:rPr lang="en-IE" sz="1200" dirty="0">
                <a:solidFill>
                  <a:schemeClr val="tx1"/>
                </a:solidFill>
                <a:latin typeface="Public Sans" pitchFamily="2" charset="0"/>
                <a:ea typeface="Public Sans"/>
                <a:cs typeface="Public Sans"/>
                <a:sym typeface="Public Sans"/>
              </a:rPr>
              <a:t>Bui, N.Q. and </a:t>
            </a:r>
            <a:r>
              <a:rPr lang="en-IE" sz="1200" dirty="0" err="1">
                <a:solidFill>
                  <a:schemeClr val="tx1"/>
                </a:solidFill>
                <a:latin typeface="Public Sans" pitchFamily="2" charset="0"/>
                <a:ea typeface="Public Sans"/>
                <a:cs typeface="Public Sans"/>
                <a:sym typeface="Public Sans"/>
              </a:rPr>
              <a:t>Kummar</a:t>
            </a:r>
            <a:r>
              <a:rPr lang="en-IE" sz="1200" dirty="0">
                <a:solidFill>
                  <a:schemeClr val="tx1"/>
                </a:solidFill>
                <a:latin typeface="Public Sans" pitchFamily="2" charset="0"/>
                <a:ea typeface="Public Sans"/>
                <a:cs typeface="Public Sans"/>
                <a:sym typeface="Public Sans"/>
              </a:rPr>
              <a:t>, S., 2018. Evolution of early phase clinical trials in oncology. Journal of Molecular Medicine, 96(1), pp.31-38.</a:t>
            </a:r>
            <a:endParaRPr lang="en-GB" sz="1200" dirty="0">
              <a:solidFill>
                <a:schemeClr val="tx1"/>
              </a:solidFill>
              <a:latin typeface="Public Sans" pitchFamily="2" charset="0"/>
              <a:ea typeface="Public Sans"/>
              <a:cs typeface="Public Sans"/>
              <a:sym typeface="Public Sans"/>
            </a:endParaRPr>
          </a:p>
          <a:p>
            <a:pPr marL="0" indent="0"/>
            <a:r>
              <a:rPr lang="en-IE" sz="1200" dirty="0">
                <a:solidFill>
                  <a:schemeClr val="tx1"/>
                </a:solidFill>
                <a:latin typeface="Public Sans" pitchFamily="2" charset="0"/>
                <a:ea typeface="Public Sans"/>
                <a:cs typeface="Public Sans"/>
                <a:sym typeface="Public Sans"/>
              </a:rPr>
              <a:t>Yuan, Y., Nguyen, H.Q. and Thall, P.F., 2016. Bayesian designs for phase I-II clinical trials (pp. Chapman-and). New York:: Chapman &amp; Hall/CRC.</a:t>
            </a:r>
            <a:endParaRPr lang="en-GB" sz="1200" dirty="0">
              <a:solidFill>
                <a:schemeClr val="tx1"/>
              </a:solidFill>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Yan, F., Thall, P.F., Lu, K.H., Gilbert, M.R. and Yuan, Y., 2018. Phase I–II clinical trial design: a state-of-the-art paradigm for dose finding. Annals of Oncology, 29(3), pp.694-699.</a:t>
            </a:r>
          </a:p>
          <a:p>
            <a:pPr marL="0" indent="0"/>
            <a:r>
              <a:rPr lang="en-IE" sz="1200" dirty="0">
                <a:latin typeface="Public Sans" pitchFamily="2" charset="0"/>
                <a:ea typeface="Public Sans"/>
                <a:cs typeface="Public Sans"/>
                <a:sym typeface="Public Sans"/>
              </a:rPr>
              <a:t>Thall, P.F. and Cook, J., 2004. Dose-finding based on toxicity-efficacy trade-offs. Biometrics, 60(3), pp.684-693.</a:t>
            </a:r>
          </a:p>
          <a:p>
            <a:pPr marL="0" indent="0"/>
            <a:r>
              <a:rPr lang="en-IE" sz="1200" dirty="0">
                <a:latin typeface="Public Sans" pitchFamily="2" charset="0"/>
                <a:ea typeface="Public Sans"/>
                <a:cs typeface="Public Sans"/>
                <a:sym typeface="Public Sans"/>
              </a:rPr>
              <a:t>Thall, P.F., Herrick, R.C., Nguyen, H.Q., Venier, J.J. and Norris, J.C., 2014. Effective sample size for computing prior hyperparameters in Bayesian phase I–II dose-finding. Clinical Trials, 11(6), pp.657-666.</a:t>
            </a:r>
          </a:p>
          <a:p>
            <a:pPr marL="0" indent="0"/>
            <a:r>
              <a:rPr lang="en-IE" sz="1200" dirty="0">
                <a:latin typeface="Public Sans" pitchFamily="2" charset="0"/>
                <a:ea typeface="Public Sans"/>
                <a:cs typeface="Public Sans"/>
                <a:sym typeface="Public Sans"/>
              </a:rPr>
              <a:t>Jaki, T., Burdon, A., Chen, X., </a:t>
            </a:r>
            <a:r>
              <a:rPr lang="en-IE" sz="1200" dirty="0" err="1">
                <a:latin typeface="Public Sans" pitchFamily="2" charset="0"/>
                <a:ea typeface="Public Sans"/>
                <a:cs typeface="Public Sans"/>
                <a:sym typeface="Public Sans"/>
              </a:rPr>
              <a:t>Mozgunov</a:t>
            </a:r>
            <a:r>
              <a:rPr lang="en-IE" sz="1200" dirty="0">
                <a:latin typeface="Public Sans" pitchFamily="2" charset="0"/>
                <a:ea typeface="Public Sans"/>
                <a:cs typeface="Public Sans"/>
                <a:sym typeface="Public Sans"/>
              </a:rPr>
              <a:t>, P., Zheng, H. and Baird, R., 2023. Early phase clinical trials in oncology: Realising the potential of seamless designs. European Journal of Cancer, 189, p.112916.</a:t>
            </a:r>
          </a:p>
          <a:p>
            <a:pPr marL="0" indent="0"/>
            <a:endParaRPr lang="en-GB" sz="1200" dirty="0">
              <a:solidFill>
                <a:schemeClr val="tx1"/>
              </a:solidFill>
              <a:latin typeface="Public Sans" pitchFamily="2" charset="0"/>
              <a:ea typeface="Public Sans"/>
              <a:cs typeface="Public Sans"/>
              <a:sym typeface="Public Sans"/>
            </a:endParaRPr>
          </a:p>
          <a:p>
            <a:pPr marL="0" indent="0"/>
            <a:endParaRPr lang="en-IE" sz="1200" dirty="0">
              <a:latin typeface="Public Sans" pitchFamily="2" charset="0"/>
              <a:ea typeface="Public Sans"/>
              <a:cs typeface="Public Sans"/>
              <a:sym typeface="Public Sans"/>
            </a:endParaRPr>
          </a:p>
        </p:txBody>
      </p:sp>
      <p:sp>
        <p:nvSpPr>
          <p:cNvPr id="4" name="Google Shape;2244;g2b1c0db4310_0_114">
            <a:extLst>
              <a:ext uri="{FF2B5EF4-FFF2-40B4-BE49-F238E27FC236}">
                <a16:creationId xmlns:a16="http://schemas.microsoft.com/office/drawing/2014/main" id="{4477DEF2-AA6C-95EE-7A92-6C3C7D8DAB77}"/>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1720685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5D1E8612-F412-0601-E76A-7896FD89439B}"/>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E28F2D47-3CB4-04F6-FA83-2AABF4E37758}"/>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dirty="0"/>
              <a:t>U.S. Food and Drug Administration, Project Optimus. Available from: </a:t>
            </a:r>
            <a:r>
              <a:rPr lang="en-IE" sz="1200" dirty="0">
                <a:hlinkClick r:id="rId3"/>
              </a:rPr>
              <a:t>https://www.fda.gov/about-fda/oncology-center-excellence/project-optimus</a:t>
            </a:r>
            <a:endParaRPr lang="en-IE" sz="1200" dirty="0">
              <a:latin typeface="Public Sans" pitchFamily="2" charset="0"/>
              <a:ea typeface="Public Sans"/>
              <a:cs typeface="Public Sans"/>
              <a:sym typeface="Public Sans"/>
            </a:endParaRPr>
          </a:p>
          <a:p>
            <a:pPr marL="0" indent="0"/>
            <a:r>
              <a:rPr lang="en-GB" sz="1200" dirty="0">
                <a:solidFill>
                  <a:schemeClr val="tx1"/>
                </a:solidFill>
                <a:latin typeface="Public Sans" pitchFamily="2" charset="0"/>
                <a:ea typeface="Public Sans"/>
                <a:cs typeface="Public Sans"/>
                <a:sym typeface="Public Sans"/>
              </a:rPr>
              <a:t>US Food and Drug Administration. (2022). </a:t>
            </a:r>
            <a:r>
              <a:rPr lang="en-IE" sz="1200" dirty="0">
                <a:solidFill>
                  <a:schemeClr val="tx1"/>
                </a:solidFill>
                <a:latin typeface="Public Sans" pitchFamily="2" charset="0"/>
                <a:ea typeface="Public Sans"/>
                <a:cs typeface="Public Sans"/>
                <a:sym typeface="Public Sans"/>
              </a:rPr>
              <a:t>Expansion Cohorts: Use in First-in-Human Clinical Trials to Expedite Development of Oncology Drugs and Biologics. Available from: </a:t>
            </a:r>
            <a:r>
              <a:rPr lang="en-GB" sz="1200" dirty="0">
                <a:solidFill>
                  <a:schemeClr val="tx1"/>
                </a:solidFill>
                <a:latin typeface="Public Sans" pitchFamily="2" charset="0"/>
                <a:ea typeface="Public Sans"/>
                <a:cs typeface="Public Sans"/>
                <a:sym typeface="Public Sans"/>
              </a:rPr>
              <a:t>US Food and Drug Administration. (2023). </a:t>
            </a:r>
            <a:r>
              <a:rPr lang="en-GB" sz="1200" dirty="0">
                <a:solidFill>
                  <a:srgbClr val="702636"/>
                </a:solidFill>
                <a:latin typeface="Public Sans" pitchFamily="2" charset="0"/>
                <a:ea typeface="Public Sans"/>
                <a:cs typeface="Public Sans"/>
                <a:sym typeface="Public Sans"/>
                <a:hlinkClick r:id="rId4">
                  <a:extLst>
                    <a:ext uri="{A12FA001-AC4F-418D-AE19-62706E023703}">
                      <ahyp:hlinkClr xmlns:ahyp="http://schemas.microsoft.com/office/drawing/2018/hyperlinkcolor" val="tx"/>
                    </a:ext>
                  </a:extLst>
                </a:hlinkClick>
              </a:rPr>
              <a:t>https://www.fda.gov/media/115172/</a:t>
            </a:r>
            <a:r>
              <a:rPr lang="en-GB" sz="1200" dirty="0">
                <a:solidFill>
                  <a:schemeClr val="tx1"/>
                </a:solidFill>
                <a:latin typeface="Public Sans" pitchFamily="2" charset="0"/>
                <a:ea typeface="Public Sans"/>
                <a:cs typeface="Public Sans"/>
                <a:sym typeface="Public Sans"/>
                <a:hlinkClick r:id="rId4">
                  <a:extLst>
                    <a:ext uri="{A12FA001-AC4F-418D-AE19-62706E023703}">
                      <ahyp:hlinkClr xmlns:ahyp="http://schemas.microsoft.com/office/drawing/2018/hyperlinkcolor" val="tx"/>
                    </a:ext>
                  </a:extLst>
                </a:hlinkClick>
              </a:rPr>
              <a:t>download</a:t>
            </a:r>
            <a:endParaRPr lang="en-GB" sz="1200" dirty="0">
              <a:solidFill>
                <a:schemeClr val="tx1"/>
              </a:solidFill>
              <a:latin typeface="Public Sans" pitchFamily="2" charset="0"/>
              <a:ea typeface="Public Sans"/>
              <a:cs typeface="Public Sans"/>
              <a:sym typeface="Public Sans"/>
            </a:endParaRPr>
          </a:p>
          <a:p>
            <a:pPr marL="0" indent="0"/>
            <a:r>
              <a:rPr lang="en-GB" sz="1200" dirty="0">
                <a:solidFill>
                  <a:schemeClr val="tx1"/>
                </a:solidFill>
                <a:latin typeface="Public Sans" pitchFamily="2" charset="0"/>
                <a:ea typeface="Public Sans"/>
                <a:cs typeface="Public Sans"/>
                <a:sym typeface="Public Sans"/>
              </a:rPr>
              <a:t>US Food and Drug Administration. (2024). </a:t>
            </a:r>
            <a:r>
              <a:rPr lang="en-IE" sz="1200" dirty="0"/>
              <a:t>Optimizing the Dosage of Human Prescription Drugs and Biological Products for the Treatment of Oncologic Diseases. </a:t>
            </a:r>
            <a:r>
              <a:rPr lang="en-IE" sz="1200" dirty="0">
                <a:solidFill>
                  <a:schemeClr val="tx1"/>
                </a:solidFill>
                <a:latin typeface="Public Sans" pitchFamily="2" charset="0"/>
                <a:ea typeface="Public Sans"/>
                <a:cs typeface="Public Sans"/>
                <a:sym typeface="Public Sans"/>
              </a:rPr>
              <a:t>Available from: </a:t>
            </a:r>
            <a:r>
              <a:rPr lang="en-GB" sz="1200" dirty="0">
                <a:solidFill>
                  <a:srgbClr val="702636"/>
                </a:solidFill>
                <a:latin typeface="Public Sans" pitchFamily="2" charset="0"/>
                <a:ea typeface="Public Sans"/>
                <a:cs typeface="Public Sans"/>
                <a:sym typeface="Public Sans"/>
                <a:hlinkClick r:id="rId5"/>
              </a:rPr>
              <a:t>https://www.fda.gov/media/164555/download</a:t>
            </a:r>
            <a:endParaRPr lang="en-GB" sz="1200" dirty="0">
              <a:solidFill>
                <a:srgbClr val="702636"/>
              </a:solidFill>
              <a:latin typeface="Public Sans" pitchFamily="2" charset="0"/>
              <a:ea typeface="Public Sans"/>
              <a:cs typeface="Public Sans"/>
              <a:sym typeface="Public Sans"/>
            </a:endParaRPr>
          </a:p>
          <a:p>
            <a:pPr marL="0" indent="0"/>
            <a:r>
              <a:rPr lang="en-IE" sz="1200" dirty="0">
                <a:solidFill>
                  <a:schemeClr val="tx1"/>
                </a:solidFill>
                <a:latin typeface="Public Sans" pitchFamily="2" charset="0"/>
                <a:ea typeface="Public Sans"/>
                <a:cs typeface="Public Sans"/>
                <a:sym typeface="Public Sans"/>
              </a:rPr>
              <a:t>Tracey, A., 2022. FDA’s Brian </a:t>
            </a:r>
            <a:r>
              <a:rPr lang="en-IE" sz="1200" dirty="0" err="1">
                <a:solidFill>
                  <a:schemeClr val="tx1"/>
                </a:solidFill>
                <a:latin typeface="Public Sans" pitchFamily="2" charset="0"/>
                <a:ea typeface="Public Sans"/>
                <a:cs typeface="Public Sans"/>
                <a:sym typeface="Public Sans"/>
              </a:rPr>
              <a:t>Booth:“We</a:t>
            </a:r>
            <a:r>
              <a:rPr lang="en-IE" sz="1200" dirty="0">
                <a:solidFill>
                  <a:schemeClr val="tx1"/>
                </a:solidFill>
                <a:latin typeface="Public Sans" pitchFamily="2" charset="0"/>
                <a:ea typeface="Public Sans"/>
                <a:cs typeface="Public Sans"/>
                <a:sym typeface="Public Sans"/>
              </a:rPr>
              <a:t> need to reconsider our approach to dose selection”. The Cancer Letter, 48.</a:t>
            </a:r>
            <a:endParaRPr lang="en-GB" sz="1200" dirty="0">
              <a:solidFill>
                <a:schemeClr val="tx1"/>
              </a:solidFill>
              <a:latin typeface="Public Sans" pitchFamily="2" charset="0"/>
              <a:ea typeface="Public Sans"/>
              <a:cs typeface="Public Sans"/>
              <a:sym typeface="Public Sans"/>
            </a:endParaRPr>
          </a:p>
          <a:p>
            <a:pPr marL="0" indent="0"/>
            <a:r>
              <a:rPr lang="en-GB" sz="1200" dirty="0">
                <a:solidFill>
                  <a:schemeClr val="tx1"/>
                </a:solidFill>
                <a:latin typeface="Public Sans" pitchFamily="2" charset="0"/>
                <a:ea typeface="Public Sans"/>
                <a:cs typeface="Public Sans"/>
                <a:sym typeface="Public Sans"/>
              </a:rPr>
              <a:t>Herrero </a:t>
            </a:r>
            <a:r>
              <a:rPr lang="en-GB" sz="1200" dirty="0" err="1">
                <a:solidFill>
                  <a:schemeClr val="tx1"/>
                </a:solidFill>
                <a:latin typeface="Public Sans" pitchFamily="2" charset="0"/>
                <a:ea typeface="Public Sans"/>
                <a:cs typeface="Public Sans"/>
                <a:sym typeface="Public Sans"/>
              </a:rPr>
              <a:t>Colomina</a:t>
            </a:r>
            <a:r>
              <a:rPr lang="en-GB" sz="1200" dirty="0">
                <a:solidFill>
                  <a:schemeClr val="tx1"/>
                </a:solidFill>
                <a:latin typeface="Public Sans" pitchFamily="2" charset="0"/>
                <a:ea typeface="Public Sans"/>
                <a:cs typeface="Public Sans"/>
                <a:sym typeface="Public Sans"/>
              </a:rPr>
              <a:t>, J., Hu, X., Dinizulu, H., Yan, R., Poles, E., Dawson, R., Yap, C. and Carter, L., 2026. Expansion cohorts in phase 1 oncology trials: a systematic review of their design, implementation and outcomes: Clinical Studies. British Journal of Cancer, pp.1-7.</a:t>
            </a:r>
          </a:p>
          <a:p>
            <a:pPr marL="0" indent="0"/>
            <a:r>
              <a:rPr lang="en-IE" sz="1200" dirty="0">
                <a:latin typeface="Public Sans" pitchFamily="2" charset="0"/>
                <a:ea typeface="Public Sans"/>
                <a:cs typeface="Public Sans"/>
                <a:sym typeface="Public Sans"/>
              </a:rPr>
              <a:t>Oxnard, G., 2024. Introduction to Seamless Trial Design. FDA-AACR Optimizing Dosages for Oncology Drug Products Workshop. Available from: </a:t>
            </a:r>
            <a:r>
              <a:rPr lang="en-IE" sz="1200" dirty="0">
                <a:latin typeface="Public Sans" pitchFamily="2" charset="0"/>
                <a:ea typeface="Public Sans"/>
                <a:cs typeface="Public Sans"/>
                <a:sym typeface="Public Sans"/>
                <a:hlinkClick r:id="rId6"/>
              </a:rPr>
              <a:t>https://www.aacr.org/wp-content/uploads/2024/02/Session-3B-Slides.pdf</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Burdon, A., Jaki, T., Chen, X., </a:t>
            </a:r>
            <a:r>
              <a:rPr lang="en-IE" sz="1200" dirty="0" err="1">
                <a:latin typeface="Public Sans" pitchFamily="2" charset="0"/>
                <a:ea typeface="Public Sans"/>
                <a:cs typeface="Public Sans"/>
                <a:sym typeface="Public Sans"/>
              </a:rPr>
              <a:t>Mozgunov</a:t>
            </a:r>
            <a:r>
              <a:rPr lang="en-IE" sz="1200" dirty="0">
                <a:latin typeface="Public Sans" pitchFamily="2" charset="0"/>
                <a:ea typeface="Public Sans"/>
                <a:cs typeface="Public Sans"/>
                <a:sym typeface="Public Sans"/>
              </a:rPr>
              <a:t>, P., Zheng, H. and Baird, R., 2024. Next generation clinical trials: Seamless designs and master protocols. </a:t>
            </a:r>
            <a:r>
              <a:rPr lang="en-IE" sz="1200" dirty="0" err="1">
                <a:latin typeface="Public Sans" pitchFamily="2" charset="0"/>
                <a:ea typeface="Public Sans"/>
                <a:cs typeface="Public Sans"/>
                <a:sym typeface="Public Sans"/>
              </a:rPr>
              <a:t>arXiv</a:t>
            </a:r>
            <a:r>
              <a:rPr lang="en-IE" sz="1200" dirty="0">
                <a:latin typeface="Public Sans" pitchFamily="2" charset="0"/>
                <a:ea typeface="Public Sans"/>
                <a:cs typeface="Public Sans"/>
                <a:sym typeface="Public Sans"/>
              </a:rPr>
              <a:t> preprint arXiv:2405.06353.</a:t>
            </a:r>
          </a:p>
          <a:p>
            <a:pPr marL="0" indent="0"/>
            <a:r>
              <a:rPr lang="en-IE" sz="1200" dirty="0">
                <a:latin typeface="Public Sans" pitchFamily="2" charset="0"/>
                <a:ea typeface="Public Sans"/>
                <a:cs typeface="Public Sans"/>
                <a:sym typeface="Public Sans"/>
              </a:rPr>
              <a:t>Thall, P.F., 2008. A review of phase 2–3 clinical trial designs. Lifetime data analysis, 14, pp.37-53.</a:t>
            </a:r>
          </a:p>
          <a:p>
            <a:pPr marL="0" indent="0"/>
            <a:r>
              <a:rPr lang="en-IE" sz="1200" dirty="0">
                <a:latin typeface="Public Sans" pitchFamily="2" charset="0"/>
                <a:ea typeface="Public Sans"/>
                <a:cs typeface="Public Sans"/>
                <a:sym typeface="Public Sans"/>
              </a:rPr>
              <a:t>Berry, L.R., Marion, J., Berry, S.M. and Viele, K., 2024. Optimal sample size division in two‐stage seamless designs. Pharmaceutical Statistics, 23(6), pp.854-863.</a:t>
            </a:r>
          </a:p>
          <a:p>
            <a:pPr marL="0" indent="0"/>
            <a:r>
              <a:rPr lang="en-IE" sz="1200" dirty="0">
                <a:latin typeface="Public Sans" pitchFamily="2" charset="0"/>
                <a:ea typeface="Public Sans"/>
                <a:cs typeface="Public Sans"/>
                <a:sym typeface="Public Sans"/>
              </a:rPr>
              <a:t>Jiang, L. and Yuan, Y., 2023. Seamless phase II/III design: a useful strategy to reduce the sample size for dose optimization. JNCI: Journal of the National Cancer Institute, 115(9), pp.1092-1098.</a:t>
            </a:r>
          </a:p>
          <a:p>
            <a:pPr marL="0" indent="0"/>
            <a:r>
              <a:rPr lang="en-IE" sz="1200" dirty="0">
                <a:latin typeface="Public Sans" pitchFamily="2" charset="0"/>
                <a:ea typeface="Public Sans"/>
                <a:cs typeface="Public Sans"/>
                <a:sym typeface="Public Sans"/>
              </a:rPr>
              <a:t>Broglio, K., Cooner, F., Wu, Y., Xiao, M., Xue, X.Q., Lowen, M., </a:t>
            </a:r>
            <a:r>
              <a:rPr lang="en-IE" sz="1200" dirty="0" err="1">
                <a:latin typeface="Public Sans" pitchFamily="2" charset="0"/>
                <a:ea typeface="Public Sans"/>
                <a:cs typeface="Public Sans"/>
                <a:sym typeface="Public Sans"/>
              </a:rPr>
              <a:t>Ikhapoh</a:t>
            </a:r>
            <a:r>
              <a:rPr lang="en-IE" sz="1200" dirty="0">
                <a:latin typeface="Public Sans" pitchFamily="2" charset="0"/>
                <a:ea typeface="Public Sans"/>
                <a:cs typeface="Public Sans"/>
                <a:sym typeface="Public Sans"/>
              </a:rPr>
              <a:t>, I. and He, P., 2024. A Systematic Review of Adaptive Seamless Clinical Trials for Late-Phase Oncology Development. Therapeutic Innovation &amp; Regulatory Science, 58(5), pp.917-929.</a:t>
            </a:r>
          </a:p>
          <a:p>
            <a:pPr marL="0" indent="0"/>
            <a:r>
              <a:rPr lang="en-IE" sz="1200" dirty="0">
                <a:latin typeface="Public Sans" pitchFamily="2" charset="0"/>
                <a:ea typeface="Public Sans"/>
                <a:cs typeface="Public Sans"/>
                <a:sym typeface="Public Sans"/>
              </a:rPr>
              <a:t>Howard DR et al. 2018, Recommendations on multiple testing adjustment in multi-arm trials with a shared control group, Statistical Methods in Medical Research, Vol. 27(5), 1513–1530</a:t>
            </a:r>
          </a:p>
          <a:p>
            <a:pPr marL="0" indent="0"/>
            <a:r>
              <a:rPr lang="en-IE" sz="1200" dirty="0">
                <a:latin typeface="Public Sans" pitchFamily="2" charset="0"/>
                <a:ea typeface="Public Sans"/>
                <a:cs typeface="Public Sans"/>
                <a:sym typeface="Public Sans"/>
              </a:rPr>
              <a:t>Jaki, T., 2015. Multi-arm clinical trials with treatment selection: what can be gained and at what price?. Clinical Investigation, 5(4), pp.393-399.</a:t>
            </a:r>
          </a:p>
          <a:p>
            <a:pPr marL="0" indent="0"/>
            <a:r>
              <a:rPr lang="en-IE" sz="1200" dirty="0">
                <a:latin typeface="Public Sans" pitchFamily="2" charset="0"/>
                <a:ea typeface="Public Sans"/>
                <a:cs typeface="Public Sans"/>
                <a:sym typeface="Public Sans"/>
              </a:rPr>
              <a:t>Ghosh, P., Liu, L. and Mehta, C., 2020. Adaptive </a:t>
            </a:r>
            <a:r>
              <a:rPr lang="en-IE" sz="1200" dirty="0" err="1">
                <a:latin typeface="Public Sans" pitchFamily="2" charset="0"/>
                <a:ea typeface="Public Sans"/>
                <a:cs typeface="Public Sans"/>
                <a:sym typeface="Public Sans"/>
              </a:rPr>
              <a:t>multiarm</a:t>
            </a:r>
            <a:r>
              <a:rPr lang="en-IE" sz="1200" dirty="0">
                <a:latin typeface="Public Sans" pitchFamily="2" charset="0"/>
                <a:ea typeface="Public Sans"/>
                <a:cs typeface="Public Sans"/>
                <a:sym typeface="Public Sans"/>
              </a:rPr>
              <a:t> multistage clinical trials. Statistics in Medicine.</a:t>
            </a:r>
          </a:p>
          <a:p>
            <a:pPr marL="0" indent="0"/>
            <a:r>
              <a:rPr lang="en-IE" sz="1200" dirty="0">
                <a:latin typeface="Public Sans" pitchFamily="2" charset="0"/>
                <a:ea typeface="Public Sans"/>
                <a:cs typeface="Public Sans"/>
                <a:sym typeface="Public Sans"/>
              </a:rPr>
              <a:t>Parker, R., &amp; Weir, C., 2020. Non-adjustment for multiple testing in multi-arm trials of distinct treatments: rationale and justification. Clinical Trials, 1740774520941419.</a:t>
            </a:r>
          </a:p>
        </p:txBody>
      </p:sp>
      <p:sp>
        <p:nvSpPr>
          <p:cNvPr id="4" name="Google Shape;2244;g2b1c0db4310_0_114">
            <a:extLst>
              <a:ext uri="{FF2B5EF4-FFF2-40B4-BE49-F238E27FC236}">
                <a16:creationId xmlns:a16="http://schemas.microsoft.com/office/drawing/2014/main" id="{0DC608AF-DB37-4B76-892C-93C69EF6BD5E}"/>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1811947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3"/>
        <p:cNvGrpSpPr/>
        <p:nvPr/>
      </p:nvGrpSpPr>
      <p:grpSpPr>
        <a:xfrm>
          <a:off x="0" y="0"/>
          <a:ext cx="0" cy="0"/>
          <a:chOff x="0" y="0"/>
          <a:chExt cx="0" cy="0"/>
        </a:xfrm>
      </p:grpSpPr>
      <p:sp>
        <p:nvSpPr>
          <p:cNvPr id="2074" name="Google Shape;2074;g276a1c4e488_0_0"/>
          <p:cNvSpPr txBox="1"/>
          <p:nvPr/>
        </p:nvSpPr>
        <p:spPr>
          <a:xfrm>
            <a:off x="533399" y="722525"/>
            <a:ext cx="3965400" cy="710700"/>
          </a:xfrm>
          <a:prstGeom prst="rect">
            <a:avLst/>
          </a:prstGeom>
          <a:noFill/>
          <a:ln>
            <a:noFill/>
          </a:ln>
        </p:spPr>
        <p:txBody>
          <a:bodyPr spcFirstLastPara="1" wrap="square" lIns="27425" tIns="27425" rIns="27425" bIns="27425" anchor="b" anchorCtr="0">
            <a:normAutofit/>
          </a:bodyPr>
          <a:lstStyle/>
          <a:p>
            <a:pPr marL="0" lvl="0" indent="0" algn="l" rtl="0">
              <a:lnSpc>
                <a:spcPct val="90000"/>
              </a:lnSpc>
              <a:spcBef>
                <a:spcPts val="0"/>
              </a:spcBef>
              <a:spcAft>
                <a:spcPts val="0"/>
              </a:spcAft>
              <a:buNone/>
            </a:pPr>
            <a:r>
              <a:rPr lang="en-IE" sz="4000">
                <a:solidFill>
                  <a:srgbClr val="152430"/>
                </a:solidFill>
                <a:latin typeface="Public Sans SemiBold"/>
                <a:ea typeface="Public Sans SemiBold"/>
                <a:cs typeface="Public Sans SemiBold"/>
                <a:sym typeface="Public Sans SemiBold"/>
              </a:rPr>
              <a:t>Agenda</a:t>
            </a:r>
            <a:endParaRPr sz="4000">
              <a:solidFill>
                <a:srgbClr val="152430"/>
              </a:solidFill>
              <a:latin typeface="Public Sans SemiBold"/>
              <a:ea typeface="Public Sans SemiBold"/>
              <a:cs typeface="Public Sans SemiBold"/>
              <a:sym typeface="Public Sans SemiBold"/>
            </a:endParaRPr>
          </a:p>
        </p:txBody>
      </p:sp>
      <p:sp>
        <p:nvSpPr>
          <p:cNvPr id="2076" name="Google Shape;2076;g276a1c4e488_0_0"/>
          <p:cNvSpPr txBox="1"/>
          <p:nvPr/>
        </p:nvSpPr>
        <p:spPr>
          <a:xfrm>
            <a:off x="6275994" y="2956297"/>
            <a:ext cx="55779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Other Trends for 2026</a:t>
            </a:r>
            <a:endParaRPr dirty="0">
              <a:solidFill>
                <a:srgbClr val="152430"/>
              </a:solidFill>
              <a:latin typeface="Public Sans"/>
              <a:ea typeface="Public Sans"/>
              <a:cs typeface="Public Sans"/>
              <a:sym typeface="Public Sans"/>
            </a:endParaRPr>
          </a:p>
        </p:txBody>
      </p:sp>
      <p:sp>
        <p:nvSpPr>
          <p:cNvPr id="2077" name="Google Shape;2077;g276a1c4e488_0_0"/>
          <p:cNvSpPr txBox="1"/>
          <p:nvPr/>
        </p:nvSpPr>
        <p:spPr>
          <a:xfrm>
            <a:off x="5439126" y="814599"/>
            <a:ext cx="740999"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dirty="0">
                <a:solidFill>
                  <a:srgbClr val="2EC99B"/>
                </a:solidFill>
                <a:latin typeface="Public Sans ExtraLight"/>
                <a:ea typeface="Public Sans ExtraLight"/>
                <a:cs typeface="Public Sans ExtraLight"/>
                <a:sym typeface="Public Sans ExtraLight"/>
              </a:rPr>
              <a:t>01</a:t>
            </a:r>
            <a:endParaRPr dirty="0"/>
          </a:p>
        </p:txBody>
      </p:sp>
      <p:sp>
        <p:nvSpPr>
          <p:cNvPr id="2078" name="Google Shape;2078;g276a1c4e488_0_0"/>
          <p:cNvSpPr txBox="1"/>
          <p:nvPr/>
        </p:nvSpPr>
        <p:spPr>
          <a:xfrm>
            <a:off x="6275994" y="3967569"/>
            <a:ext cx="54630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Conclusions &amp; Discussion</a:t>
            </a:r>
            <a:endParaRPr dirty="0">
              <a:solidFill>
                <a:srgbClr val="152430"/>
              </a:solidFill>
              <a:latin typeface="Public Sans"/>
              <a:ea typeface="Public Sans"/>
              <a:cs typeface="Public Sans"/>
              <a:sym typeface="Public Sans"/>
            </a:endParaRPr>
          </a:p>
        </p:txBody>
      </p:sp>
      <p:sp>
        <p:nvSpPr>
          <p:cNvPr id="2079" name="Google Shape;2079;g276a1c4e488_0_0"/>
          <p:cNvSpPr txBox="1"/>
          <p:nvPr/>
        </p:nvSpPr>
        <p:spPr>
          <a:xfrm>
            <a:off x="5439127" y="1832567"/>
            <a:ext cx="724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02</a:t>
            </a:r>
            <a:endParaRPr/>
          </a:p>
        </p:txBody>
      </p:sp>
      <p:sp>
        <p:nvSpPr>
          <p:cNvPr id="2080" name="Google Shape;2080;g276a1c4e488_0_0"/>
          <p:cNvSpPr txBox="1"/>
          <p:nvPr/>
        </p:nvSpPr>
        <p:spPr>
          <a:xfrm>
            <a:off x="5439127" y="2850535"/>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03</a:t>
            </a:r>
            <a:endParaRPr/>
          </a:p>
        </p:txBody>
      </p:sp>
      <p:sp>
        <p:nvSpPr>
          <p:cNvPr id="2081" name="Google Shape;2081;g276a1c4e488_0_0"/>
          <p:cNvSpPr txBox="1"/>
          <p:nvPr/>
        </p:nvSpPr>
        <p:spPr>
          <a:xfrm>
            <a:off x="5439127" y="3868503"/>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04</a:t>
            </a:r>
            <a:endParaRPr/>
          </a:p>
        </p:txBody>
      </p:sp>
      <p:sp>
        <p:nvSpPr>
          <p:cNvPr id="2082" name="Google Shape;2082;g276a1c4e488_0_0"/>
          <p:cNvSpPr txBox="1"/>
          <p:nvPr/>
        </p:nvSpPr>
        <p:spPr>
          <a:xfrm>
            <a:off x="6275994" y="933714"/>
            <a:ext cx="55779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New Era for Bayesian Trials</a:t>
            </a:r>
            <a:endParaRPr dirty="0">
              <a:solidFill>
                <a:srgbClr val="152430"/>
              </a:solidFill>
              <a:latin typeface="Public Sans"/>
              <a:ea typeface="Public Sans"/>
              <a:cs typeface="Public Sans"/>
              <a:sym typeface="Public Sans"/>
            </a:endParaRPr>
          </a:p>
        </p:txBody>
      </p:sp>
      <p:sp>
        <p:nvSpPr>
          <p:cNvPr id="2083" name="Google Shape;2083;g276a1c4e488_0_0"/>
          <p:cNvSpPr txBox="1"/>
          <p:nvPr/>
        </p:nvSpPr>
        <p:spPr>
          <a:xfrm>
            <a:off x="6275994" y="1944986"/>
            <a:ext cx="57726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Go for Continuous Trials </a:t>
            </a:r>
            <a:endParaRPr dirty="0">
              <a:solidFill>
                <a:srgbClr val="152430"/>
              </a:solidFill>
              <a:latin typeface="Public Sans"/>
              <a:ea typeface="Public Sans"/>
              <a:cs typeface="Public Sans"/>
              <a:sym typeface="Public Sans"/>
            </a:endParaRPr>
          </a:p>
        </p:txBody>
      </p:sp>
      <p:sp>
        <p:nvSpPr>
          <p:cNvPr id="2084" name="Google Shape;2084;g276a1c4e488_0_0"/>
          <p:cNvSpPr txBox="1"/>
          <p:nvPr/>
        </p:nvSpPr>
        <p:spPr>
          <a:xfrm>
            <a:off x="3047259" y="5194384"/>
            <a:ext cx="6097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8BFD3"/>
              </a:buClr>
              <a:buSzPts val="2400"/>
              <a:buFont typeface="Arial"/>
              <a:buNone/>
            </a:pPr>
            <a:r>
              <a:rPr lang="en-IE" sz="2400" i="1" u="none" strike="noStrike" cap="none" dirty="0">
                <a:solidFill>
                  <a:schemeClr val="accent4"/>
                </a:solidFill>
                <a:latin typeface="Public Sans Medium"/>
                <a:ea typeface="Public Sans Medium"/>
                <a:cs typeface="Public Sans Medium"/>
                <a:sym typeface="Public Sans Medium"/>
              </a:rPr>
              <a:t>Questions welcome throughout</a:t>
            </a:r>
            <a:endParaRPr sz="1400" i="1" u="none" strike="noStrike" cap="none" dirty="0">
              <a:solidFill>
                <a:schemeClr val="accent4"/>
              </a:solidFill>
              <a:latin typeface="Public Sans Medium"/>
              <a:ea typeface="Public Sans Medium"/>
              <a:cs typeface="Public Sans Medium"/>
              <a:sym typeface="Public Sans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C48DC95B-D4C0-1DDD-A70A-D04234BAF1C0}"/>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26071D5E-9E0B-1EB7-F5BB-6508FF91FE44}"/>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IE" sz="1200" dirty="0">
                <a:latin typeface="Public Sans" pitchFamily="2" charset="0"/>
                <a:ea typeface="Public Sans"/>
                <a:cs typeface="Public Sans"/>
                <a:sym typeface="Public Sans"/>
              </a:rPr>
              <a:t>Friends of Cancer Research, 2025. </a:t>
            </a:r>
            <a:r>
              <a:rPr lang="en-IE" sz="1200" dirty="0"/>
              <a:t>Seamless Clinical Trial Designs in Rare Cancers: Leveraging Operational and Adaptive Strategies to Accelerate Drug Development (White Paper). Available from: </a:t>
            </a:r>
            <a:r>
              <a:rPr lang="en-IE" sz="1200" dirty="0">
                <a:hlinkClick r:id="rId3"/>
              </a:rPr>
              <a:t>https://friendsofcancerresearch.org/wp-content/uploads/Seamless-Clinical-Trial-Designs-in-Rare-Cancers-Leveraging-Operational-and-Adaptive-Strategies-toAccelerate-Drug-Development-1.pdf</a:t>
            </a:r>
            <a:endParaRPr lang="en-IE" sz="1200" dirty="0"/>
          </a:p>
          <a:p>
            <a:pPr marL="0" indent="0"/>
            <a:r>
              <a:rPr lang="en-IE" sz="1200" dirty="0"/>
              <a:t>MD Anderson Cancer </a:t>
            </a:r>
            <a:r>
              <a:rPr lang="en-IE" sz="1200" dirty="0" err="1"/>
              <a:t>Center</a:t>
            </a:r>
            <a:r>
              <a:rPr lang="en-IE" sz="1200" dirty="0"/>
              <a:t>, Integrated Platform for Designing Clinical Trials. Available from: </a:t>
            </a:r>
            <a:r>
              <a:rPr lang="en-IE" sz="1200" dirty="0">
                <a:hlinkClick r:id="rId4"/>
              </a:rPr>
              <a:t>https://trialdesign.org/</a:t>
            </a:r>
            <a:endParaRPr lang="en-IE" sz="1200" dirty="0"/>
          </a:p>
          <a:p>
            <a:pPr marL="0" indent="0"/>
            <a:r>
              <a:rPr lang="en-IE" sz="1200" dirty="0" err="1">
                <a:latin typeface="Public Sans" pitchFamily="2" charset="0"/>
                <a:ea typeface="Public Sans"/>
                <a:cs typeface="Public Sans"/>
                <a:sym typeface="Public Sans"/>
              </a:rPr>
              <a:t>Alacrita</a:t>
            </a:r>
            <a:r>
              <a:rPr lang="en-IE" sz="1200" dirty="0">
                <a:latin typeface="Public Sans" pitchFamily="2" charset="0"/>
                <a:ea typeface="Public Sans"/>
                <a:cs typeface="Public Sans"/>
                <a:sym typeface="Public Sans"/>
              </a:rPr>
              <a:t> Consulting, 2025. Enter the Dragon: How China's Reforms Are Influencing Drug Development Strategy. Available from: </a:t>
            </a:r>
            <a:r>
              <a:rPr lang="en-IE" sz="1200" dirty="0">
                <a:latin typeface="Public Sans" pitchFamily="2" charset="0"/>
                <a:ea typeface="Public Sans"/>
                <a:cs typeface="Public Sans"/>
                <a:sym typeface="Public Sans"/>
                <a:hlinkClick r:id="rId5"/>
              </a:rPr>
              <a:t>https://www.alacrita.com/blog/china-drug-approval-reforms-speed-regulatory-competition</a:t>
            </a:r>
            <a:endParaRPr lang="en-IE" sz="1200" dirty="0">
              <a:solidFill>
                <a:schemeClr val="tx1"/>
              </a:solidFill>
              <a:latin typeface="Public Sans" pitchFamily="2" charset="0"/>
              <a:ea typeface="Public Sans"/>
              <a:cs typeface="Public Sans"/>
              <a:sym typeface="Public Sans"/>
            </a:endParaRPr>
          </a:p>
          <a:p>
            <a:pPr marL="0" indent="0"/>
            <a:r>
              <a:rPr lang="en-IE" sz="1200" dirty="0">
                <a:solidFill>
                  <a:schemeClr val="tx1"/>
                </a:solidFill>
                <a:latin typeface="Public Sans" pitchFamily="2" charset="0"/>
                <a:ea typeface="Public Sans"/>
                <a:cs typeface="Public Sans"/>
                <a:sym typeface="Public Sans"/>
              </a:rPr>
              <a:t>U.S. Food and Drug Administration, Conducting Clinical Trials With Decentralized Elements, September 2024. Available from: </a:t>
            </a:r>
            <a:r>
              <a:rPr lang="en-IE" sz="1200" dirty="0">
                <a:solidFill>
                  <a:schemeClr val="tx1"/>
                </a:solidFill>
                <a:latin typeface="Public Sans" pitchFamily="2" charset="0"/>
                <a:ea typeface="Public Sans"/>
                <a:cs typeface="Public Sans"/>
                <a:sym typeface="Public Sans"/>
                <a:hlinkClick r:id="rId6"/>
              </a:rPr>
              <a:t>https://www.fda.gov/media/167696/download</a:t>
            </a:r>
            <a:endParaRPr lang="en-IE" sz="1200" dirty="0">
              <a:solidFill>
                <a:schemeClr val="tx1"/>
              </a:solidFill>
              <a:latin typeface="Public Sans" pitchFamily="2" charset="0"/>
              <a:ea typeface="Public Sans"/>
              <a:cs typeface="Public Sans"/>
              <a:sym typeface="Public Sans"/>
            </a:endParaRPr>
          </a:p>
          <a:p>
            <a:pPr marL="0" indent="0"/>
            <a:r>
              <a:rPr lang="en-IE" sz="1200" dirty="0">
                <a:solidFill>
                  <a:schemeClr val="tx1"/>
                </a:solidFill>
                <a:latin typeface="Public Sans" pitchFamily="2" charset="0"/>
                <a:ea typeface="Public Sans"/>
                <a:cs typeface="Public Sans"/>
                <a:sym typeface="Public Sans"/>
              </a:rPr>
              <a:t>U.S. Food and Drug Administration, Digital Health Technologies (DHTs) for Drug Development, May 2023. Available from: </a:t>
            </a:r>
            <a:r>
              <a:rPr lang="en-IE" sz="1200" dirty="0">
                <a:solidFill>
                  <a:schemeClr val="tx1"/>
                </a:solidFill>
                <a:latin typeface="Public Sans" pitchFamily="2" charset="0"/>
                <a:ea typeface="Public Sans"/>
                <a:cs typeface="Public Sans"/>
                <a:sym typeface="Public Sans"/>
                <a:hlinkClick r:id="rId7"/>
              </a:rPr>
              <a:t>https://www.fda.gov/science-research/science-and-research-special-topics/digital-health-technologies-dhts-drug-development</a:t>
            </a:r>
            <a:endParaRPr lang="en-IE" sz="1200" dirty="0">
              <a:solidFill>
                <a:schemeClr val="tx1"/>
              </a:solidFill>
              <a:latin typeface="Public Sans" pitchFamily="2" charset="0"/>
              <a:ea typeface="Public Sans"/>
              <a:cs typeface="Public Sans"/>
              <a:sym typeface="Public Sans"/>
            </a:endParaRPr>
          </a:p>
          <a:p>
            <a:pPr marL="0" indent="0"/>
            <a:r>
              <a:rPr lang="en-IE" sz="1200" dirty="0">
                <a:solidFill>
                  <a:schemeClr val="tx1"/>
                </a:solidFill>
                <a:latin typeface="Public Sans" pitchFamily="2" charset="0"/>
                <a:ea typeface="Public Sans"/>
                <a:cs typeface="Public Sans"/>
                <a:sym typeface="Public Sans"/>
              </a:rPr>
              <a:t>U.S. Food and Drug Administration, Integrating Randomized Controlled Trials for Drug and Biological Products Into Routine Clinical Practice, September 2024. Available from: </a:t>
            </a:r>
            <a:r>
              <a:rPr lang="en-IE" sz="1200" dirty="0">
                <a:solidFill>
                  <a:schemeClr val="tx1"/>
                </a:solidFill>
                <a:latin typeface="Public Sans" pitchFamily="2" charset="0"/>
                <a:ea typeface="Public Sans"/>
                <a:cs typeface="Public Sans"/>
                <a:sym typeface="Public Sans"/>
                <a:hlinkClick r:id="rId6"/>
              </a:rPr>
              <a:t>https://www.fda.gov/media/167696/download</a:t>
            </a:r>
            <a:endParaRPr lang="en-IE" sz="1200" dirty="0">
              <a:solidFill>
                <a:schemeClr val="tx1"/>
              </a:solidFill>
              <a:latin typeface="Public Sans" pitchFamily="2" charset="0"/>
              <a:ea typeface="Public Sans"/>
              <a:cs typeface="Public Sans"/>
              <a:sym typeface="Public Sans"/>
            </a:endParaRPr>
          </a:p>
          <a:p>
            <a:pPr marL="0" indent="0"/>
            <a:r>
              <a:rPr lang="en-IE" sz="1200" dirty="0">
                <a:solidFill>
                  <a:schemeClr val="tx1"/>
                </a:solidFill>
                <a:latin typeface="Public Sans" pitchFamily="2" charset="0"/>
                <a:ea typeface="Public Sans"/>
                <a:cs typeface="Public Sans"/>
                <a:sym typeface="Public Sans"/>
              </a:rPr>
              <a:t>European Commission, RECOMMENDATION PAPER ON DECENTRALISED ELEMENTS IN CLINICAL TRIALS, December 2022. Available from: </a:t>
            </a:r>
            <a:r>
              <a:rPr lang="en-IE" sz="1200" dirty="0">
                <a:solidFill>
                  <a:schemeClr val="tx1"/>
                </a:solidFill>
                <a:latin typeface="Public Sans" pitchFamily="2" charset="0"/>
                <a:ea typeface="Public Sans"/>
                <a:cs typeface="Public Sans"/>
                <a:sym typeface="Public Sans"/>
                <a:hlinkClick r:id="rId8"/>
              </a:rPr>
              <a:t>https://health.ec.europa.eu/system/files/2023-03/mp_decentralised-elements_clinical-trials_rec_en.pdf</a:t>
            </a:r>
            <a:endParaRPr lang="en-IE" sz="1200" dirty="0">
              <a:solidFill>
                <a:schemeClr val="tx1"/>
              </a:solidFill>
              <a:latin typeface="Public Sans" pitchFamily="2" charset="0"/>
              <a:ea typeface="Public Sans"/>
              <a:cs typeface="Public Sans"/>
              <a:sym typeface="Public Sans"/>
            </a:endParaRPr>
          </a:p>
          <a:p>
            <a:pPr marL="0" indent="0"/>
            <a:r>
              <a:rPr lang="en-IE" sz="1200" dirty="0">
                <a:solidFill>
                  <a:schemeClr val="tx1"/>
                </a:solidFill>
                <a:latin typeface="Public Sans" pitchFamily="2" charset="0"/>
                <a:ea typeface="Public Sans"/>
                <a:cs typeface="Public Sans"/>
                <a:sym typeface="Public Sans"/>
              </a:rPr>
              <a:t>Rogers, A., De Paoli, G., Subbarayan, S., Copland, R., Harwood, K., Coyle, J., Mitchell, L., MacDonald, T.M., Mackenzie, I.S. and Trials@ Home Consortium, 2022. A systematic review of methods used to conduct decentralised clinical trials. British Journal of Clinical Pharmacology, 88(6), pp.2843-2862.</a:t>
            </a:r>
            <a:endParaRPr lang="en-GB" sz="1200" dirty="0">
              <a:solidFill>
                <a:schemeClr val="tx1"/>
              </a:solidFill>
              <a:latin typeface="Public Sans" pitchFamily="2" charset="0"/>
              <a:ea typeface="Public Sans"/>
              <a:cs typeface="Public Sans"/>
              <a:sym typeface="Public Sans"/>
            </a:endParaRPr>
          </a:p>
          <a:p>
            <a:pPr marL="0" indent="0"/>
            <a:r>
              <a:rPr lang="en-GB" sz="1200" dirty="0">
                <a:solidFill>
                  <a:schemeClr val="tx1"/>
                </a:solidFill>
                <a:latin typeface="Public Sans" pitchFamily="2" charset="0"/>
                <a:ea typeface="Public Sans"/>
                <a:cs typeface="Public Sans"/>
                <a:sym typeface="Public Sans"/>
              </a:rPr>
              <a:t>US Food and Drug Administration. Accelerated Approval Program. Available from: </a:t>
            </a:r>
            <a:r>
              <a:rPr lang="en-IE" sz="1200" dirty="0">
                <a:latin typeface="Public Sans" pitchFamily="2" charset="0"/>
                <a:ea typeface="Public Sans"/>
                <a:cs typeface="Public Sans"/>
                <a:sym typeface="Public Sans"/>
                <a:hlinkClick r:id="rId9"/>
              </a:rPr>
              <a:t>https://www.fda.gov/drugs/nda-and-bla-approvals/accelerated-approval-program</a:t>
            </a:r>
            <a:endParaRPr lang="en-IE" sz="1200" dirty="0">
              <a:latin typeface="Public Sans" pitchFamily="2" charset="0"/>
              <a:ea typeface="Public Sans"/>
              <a:cs typeface="Public Sans"/>
              <a:sym typeface="Public Sans"/>
            </a:endParaRPr>
          </a:p>
          <a:p>
            <a:pPr marL="0" indent="0"/>
            <a:r>
              <a:rPr lang="en-IE" sz="1200" dirty="0"/>
              <a:t>European Medicines Agency, </a:t>
            </a:r>
            <a:r>
              <a:rPr lang="en-GB" sz="1200" dirty="0"/>
              <a:t>Accelerating Clinical Trials in the EU (ACT EU), 2022. Available at: </a:t>
            </a:r>
            <a:r>
              <a:rPr lang="en-GB" sz="1200" dirty="0">
                <a:hlinkClick r:id="rId10"/>
              </a:rPr>
              <a:t>https://www.ema.europa.eu/en/documents/regulatory-procedural-guideline/accelerating-clinical-trials-eu-act-eu-delivering-eu-clinical-trials-transformation-initiative_en.pdf</a:t>
            </a:r>
            <a:endParaRPr lang="en-IE" sz="1200" b="1" dirty="0">
              <a:solidFill>
                <a:schemeClr val="tx1"/>
              </a:solidFill>
              <a:latin typeface="Public Sans" pitchFamily="2" charset="0"/>
              <a:ea typeface="Public Sans"/>
              <a:cs typeface="Public Sans"/>
              <a:sym typeface="Public Sans"/>
            </a:endParaRPr>
          </a:p>
          <a:p>
            <a:pPr marL="0" indent="0"/>
            <a:r>
              <a:rPr lang="en-IE" sz="1200" b="1" dirty="0">
                <a:solidFill>
                  <a:schemeClr val="tx1"/>
                </a:solidFill>
                <a:latin typeface="Public Sans" pitchFamily="2" charset="0"/>
                <a:ea typeface="Public Sans"/>
                <a:cs typeface="Public Sans"/>
                <a:sym typeface="Public Sans"/>
              </a:rPr>
              <a:t>Rare Disease/Plausible Mechanism Pathway</a:t>
            </a:r>
          </a:p>
          <a:p>
            <a:pPr marL="0" indent="0"/>
            <a:r>
              <a:rPr lang="en-IE" sz="1200" dirty="0">
                <a:solidFill>
                  <a:schemeClr val="tx1"/>
                </a:solidFill>
                <a:latin typeface="Public Sans" pitchFamily="2" charset="0"/>
                <a:ea typeface="Public Sans"/>
                <a:cs typeface="Public Sans"/>
                <a:sym typeface="Public Sans"/>
              </a:rPr>
              <a:t>Prasad, V. and Makary, M.A., 2025. FDA’s new plausible mechanism pathway. New England Journal of Medicine, 393(23), pp.2365-2367.</a:t>
            </a:r>
          </a:p>
          <a:p>
            <a:pPr marL="0" indent="0"/>
            <a:r>
              <a:rPr lang="en-IE" sz="1200" dirty="0">
                <a:latin typeface="Public Sans" pitchFamily="2" charset="0"/>
                <a:ea typeface="Public Sans"/>
                <a:cs typeface="Public Sans"/>
                <a:sym typeface="Public Sans"/>
              </a:rPr>
              <a:t>U.S. Food and Drug Administration, Considerations for the use of the Plausible Mechanism Framework to Develop Individualized Therapies that Target Specific Genetic Conditions with Known Biological Cause (Draft Guidance), February 2026. Available from: </a:t>
            </a:r>
            <a:r>
              <a:rPr lang="en-IE" sz="1200" dirty="0">
                <a:latin typeface="Public Sans" pitchFamily="2" charset="0"/>
                <a:ea typeface="Public Sans"/>
                <a:cs typeface="Public Sans"/>
                <a:sym typeface="Public Sans"/>
                <a:hlinkClick r:id="rId11"/>
              </a:rPr>
              <a:t>https://www.fda.gov/media/191247/download</a:t>
            </a:r>
            <a:endParaRPr lang="en-IE" sz="1200" dirty="0">
              <a:latin typeface="Public Sans" pitchFamily="2" charset="0"/>
              <a:ea typeface="Public Sans"/>
              <a:cs typeface="Public Sans"/>
              <a:sym typeface="Public Sans"/>
            </a:endParaRPr>
          </a:p>
          <a:p>
            <a:pPr marL="0" indent="0"/>
            <a:endParaRPr lang="en-IE" sz="1200" dirty="0">
              <a:latin typeface="Public Sans" pitchFamily="2" charset="0"/>
              <a:ea typeface="Public Sans"/>
              <a:cs typeface="Public Sans"/>
              <a:sym typeface="Public Sans"/>
            </a:endParaRPr>
          </a:p>
          <a:p>
            <a:pPr marL="0" indent="0"/>
            <a:endParaRPr lang="en-IE" sz="1200" dirty="0">
              <a:latin typeface="Public Sans" pitchFamily="2" charset="0"/>
              <a:ea typeface="Public Sans"/>
              <a:cs typeface="Public Sans"/>
              <a:sym typeface="Public Sans"/>
            </a:endParaRPr>
          </a:p>
          <a:p>
            <a:pPr marL="0" indent="0"/>
            <a:endParaRPr lang="en-IE" sz="1200" dirty="0">
              <a:latin typeface="Public Sans" pitchFamily="2" charset="0"/>
              <a:ea typeface="Public Sans"/>
              <a:cs typeface="Public Sans"/>
              <a:sym typeface="Public Sans"/>
            </a:endParaRPr>
          </a:p>
          <a:p>
            <a:pPr marL="0" indent="0"/>
            <a:endParaRPr lang="en-IE" sz="1200" dirty="0">
              <a:latin typeface="Public Sans" pitchFamily="2" charset="0"/>
              <a:ea typeface="Public Sans"/>
              <a:cs typeface="Public Sans"/>
              <a:sym typeface="Public Sans"/>
            </a:endParaRPr>
          </a:p>
        </p:txBody>
      </p:sp>
      <p:sp>
        <p:nvSpPr>
          <p:cNvPr id="4" name="Google Shape;2244;g2b1c0db4310_0_114">
            <a:extLst>
              <a:ext uri="{FF2B5EF4-FFF2-40B4-BE49-F238E27FC236}">
                <a16:creationId xmlns:a16="http://schemas.microsoft.com/office/drawing/2014/main" id="{245C5609-40EE-716A-9FF9-AA95EB6FEE95}"/>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2967837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35574C42-1191-165C-E156-E71D92AE79C4}"/>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C4573496-8979-E427-80CC-EADD032F7855}"/>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dirty="0" err="1"/>
              <a:t>Garczarek</a:t>
            </a:r>
            <a:r>
              <a:rPr lang="en-GB" sz="1200" dirty="0"/>
              <a:t>, U., Muehlemann, N., Richard, F., </a:t>
            </a:r>
            <a:r>
              <a:rPr lang="en-GB" sz="1200" dirty="0" err="1"/>
              <a:t>Yajnik</a:t>
            </a:r>
            <a:r>
              <a:rPr lang="en-GB" sz="1200" dirty="0"/>
              <a:t>, P. and Russek-Cohen, E., 2023. Bayesian strategies in rare diseases. Therapeutic Innovation &amp; Regulatory Science, 57(3), pp.445-452.</a:t>
            </a:r>
          </a:p>
          <a:p>
            <a:pPr marL="0" indent="0"/>
            <a:r>
              <a:rPr lang="en-IE" sz="1200" dirty="0">
                <a:latin typeface="Public Sans" pitchFamily="2" charset="0"/>
                <a:ea typeface="Public Sans"/>
                <a:cs typeface="Public Sans"/>
                <a:sym typeface="Public Sans"/>
              </a:rPr>
              <a:t>Chen, R., Liu, S., Han, J., Zhou, S., Liu, Y., Chen, X. and Zhang, S., 2023. Trends in rare disease drug development. Nature reviews. Drug Discovery.</a:t>
            </a:r>
          </a:p>
          <a:p>
            <a:pPr marL="0" indent="0"/>
            <a:r>
              <a:rPr lang="en-IE" sz="1200" dirty="0">
                <a:latin typeface="Public Sans" pitchFamily="2" charset="0"/>
                <a:ea typeface="Public Sans"/>
                <a:cs typeface="Public Sans"/>
                <a:sym typeface="Public Sans"/>
              </a:rPr>
              <a:t>U.S. Food and Drug Administration, Rare Diseases Innovation Hub, 2024. Available from: </a:t>
            </a:r>
            <a:r>
              <a:rPr lang="en-IE" sz="1200" dirty="0">
                <a:latin typeface="Public Sans" pitchFamily="2" charset="0"/>
                <a:ea typeface="Public Sans"/>
                <a:cs typeface="Public Sans"/>
                <a:sym typeface="Public Sans"/>
                <a:hlinkClick r:id="rId3"/>
              </a:rPr>
              <a:t>https://www.fda.gov/industry/medical-products-rare-diseases-and-conditions/fda-rare-disease-innovation-hub</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U.S. Food and Drug Administration, Accelerating Rare disease Cures (ARC) Program, 2022. Available from: </a:t>
            </a:r>
            <a:r>
              <a:rPr lang="en-IE" sz="1200" dirty="0">
                <a:latin typeface="Public Sans" pitchFamily="2" charset="0"/>
                <a:ea typeface="Public Sans"/>
                <a:cs typeface="Public Sans"/>
                <a:sym typeface="Public Sans"/>
                <a:hlinkClick r:id="rId4"/>
              </a:rPr>
              <a:t>https://www.fda.gov/about-fda/center-drug-evaluation-and-research-cder/accelerating-rare-disease-cures-arc-program</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U.S. Food and Drug Administration, Rare Disease Endpoint Advancement Pilot Program, 2022. Available from: </a:t>
            </a:r>
            <a:r>
              <a:rPr lang="en-IE" sz="1200" dirty="0">
                <a:latin typeface="Public Sans" pitchFamily="2" charset="0"/>
                <a:ea typeface="Public Sans"/>
                <a:cs typeface="Public Sans"/>
                <a:sym typeface="Public Sans"/>
                <a:hlinkClick r:id="rId5"/>
              </a:rPr>
              <a:t>https://www.fda.gov/drugs/development-resources/rare-disease-endpoint-advancement-pilot-program</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U.S. Food and Drug Administration, Rare Diseases: Considerations for the Development of Drugs and Biological Products, December 2023. Available from: </a:t>
            </a:r>
            <a:r>
              <a:rPr lang="en-IE" sz="1200" dirty="0">
                <a:latin typeface="Public Sans" pitchFamily="2" charset="0"/>
                <a:ea typeface="Public Sans"/>
                <a:cs typeface="Public Sans"/>
                <a:sym typeface="Public Sans"/>
                <a:hlinkClick r:id="rId6"/>
              </a:rPr>
              <a:t>https://www.fda.gov/media/119757/download</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Agency IQ, Seeking to accelerate </a:t>
            </a:r>
            <a:r>
              <a:rPr lang="en-IE" sz="1200" dirty="0" err="1">
                <a:latin typeface="Public Sans" pitchFamily="2" charset="0"/>
                <a:ea typeface="Public Sans"/>
                <a:cs typeface="Public Sans"/>
                <a:sym typeface="Public Sans"/>
              </a:rPr>
              <a:t>pediatric</a:t>
            </a:r>
            <a:r>
              <a:rPr lang="en-IE" sz="1200" dirty="0">
                <a:latin typeface="Public Sans" pitchFamily="2" charset="0"/>
                <a:ea typeface="Public Sans"/>
                <a:cs typeface="Public Sans"/>
                <a:sym typeface="Public Sans"/>
              </a:rPr>
              <a:t> drug development, FDA offers guidance on requirements of two pivotal laws, May 2023. Available from: </a:t>
            </a:r>
          </a:p>
          <a:p>
            <a:pPr marL="0" indent="0"/>
            <a:r>
              <a:rPr lang="en-IE" sz="1200" dirty="0">
                <a:latin typeface="Public Sans" pitchFamily="2" charset="0"/>
                <a:ea typeface="Public Sans"/>
                <a:cs typeface="Public Sans"/>
                <a:sym typeface="Public Sans"/>
              </a:rPr>
              <a:t>https://www.agencyiq.com/blog/seeking-to-accelerate-pediatric-drug-development-fda-offers-guidance-on-requirements-of-two-pivotal-laws/</a:t>
            </a:r>
          </a:p>
          <a:p>
            <a:pPr marL="0" indent="0"/>
            <a:r>
              <a:rPr lang="en-IE" sz="1200" b="1" dirty="0">
                <a:latin typeface="Public Sans" pitchFamily="2" charset="0"/>
                <a:ea typeface="Public Sans"/>
                <a:cs typeface="Public Sans"/>
                <a:sym typeface="Public Sans"/>
              </a:rPr>
              <a:t>AI/ML</a:t>
            </a:r>
          </a:p>
          <a:p>
            <a:pPr marL="0" indent="0"/>
            <a:r>
              <a:rPr lang="en-IE" sz="1200" dirty="0">
                <a:latin typeface="Public Sans" pitchFamily="2" charset="0"/>
                <a:ea typeface="Public Sans"/>
                <a:cs typeface="Public Sans"/>
                <a:sym typeface="Public Sans"/>
              </a:rPr>
              <a:t>U.S. Food and Drug Administration &amp; European Medicines Agency, Guiding Principles of Good AI Practice in Drug Development. February 2026. Available from: </a:t>
            </a:r>
            <a:r>
              <a:rPr lang="en-IE" sz="1200" dirty="0">
                <a:latin typeface="Public Sans" pitchFamily="2" charset="0"/>
                <a:ea typeface="Public Sans"/>
                <a:cs typeface="Public Sans"/>
                <a:sym typeface="Public Sans"/>
                <a:hlinkClick r:id="rId7"/>
              </a:rPr>
              <a:t>https://www.fda.gov/media/189581/download</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U.S. Food and Drug Administration, Considerations for the Use of Artificial Intelligence To Support Regulatory Decision-Making for Drug and Biological Products (Draft Guidance), January 2025. Available from: </a:t>
            </a:r>
            <a:r>
              <a:rPr lang="en-IE" sz="1200" dirty="0">
                <a:latin typeface="Public Sans" pitchFamily="2" charset="0"/>
                <a:ea typeface="Public Sans"/>
                <a:cs typeface="Public Sans"/>
                <a:sym typeface="Public Sans"/>
                <a:hlinkClick r:id="rId8"/>
              </a:rPr>
              <a:t>https://www.fda.gov/media/184830/download</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U.S. Food and Drug Administration, Artificial Intelligence and Machine Learning (AI/ML) for Drug Development, May 2023. Available from: </a:t>
            </a:r>
            <a:r>
              <a:rPr lang="en-IE" sz="1200" dirty="0">
                <a:latin typeface="Public Sans" pitchFamily="2" charset="0"/>
                <a:ea typeface="Public Sans"/>
                <a:cs typeface="Public Sans"/>
                <a:sym typeface="Public Sans"/>
                <a:hlinkClick r:id="rId9"/>
              </a:rPr>
              <a:t>https://www.fda.gov/science-research/science-and-research-special-topics/artificial-intelligence-and-machine-learning-aiml-drug-development</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U.S. Food and Drug Administration, Artificial Intelligence and Machine Learning (AI/ML) for Drug Development, May 2023. Available from: </a:t>
            </a:r>
            <a:r>
              <a:rPr lang="en-IE" sz="1200" dirty="0">
                <a:latin typeface="Public Sans" pitchFamily="2" charset="0"/>
                <a:ea typeface="Public Sans"/>
                <a:cs typeface="Public Sans"/>
                <a:sym typeface="Public Sans"/>
                <a:hlinkClick r:id="rId9"/>
              </a:rPr>
              <a:t>https://www.fda.gov/science-research/science-and-research-special-topics/artificial-intelligence-and-machine-learning-aiml-drug-development</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U.S. Food and Drug Administration, Using Artificial Intelligence and Machine Learning in the Development of Drug and Biological Products (Discussion Paper), May 2023. Available from: </a:t>
            </a:r>
            <a:r>
              <a:rPr lang="en-IE" sz="1200" dirty="0">
                <a:latin typeface="Public Sans" pitchFamily="2" charset="0"/>
                <a:ea typeface="Public Sans"/>
                <a:cs typeface="Public Sans"/>
                <a:sym typeface="Public Sans"/>
                <a:hlinkClick r:id="rId10"/>
              </a:rPr>
              <a:t>https://www.fda.gov/media/167973/download</a:t>
            </a:r>
            <a:endParaRPr lang="en-IE" sz="1200" dirty="0">
              <a:latin typeface="Public Sans" pitchFamily="2" charset="0"/>
              <a:ea typeface="Public Sans"/>
              <a:cs typeface="Public Sans"/>
              <a:sym typeface="Public Sans"/>
            </a:endParaRPr>
          </a:p>
          <a:p>
            <a:pPr marL="0" indent="0"/>
            <a:endParaRPr lang="en-IE" sz="1200" dirty="0">
              <a:latin typeface="Public Sans" pitchFamily="2" charset="0"/>
              <a:ea typeface="Public Sans"/>
              <a:cs typeface="Public Sans"/>
              <a:sym typeface="Public Sans"/>
            </a:endParaRPr>
          </a:p>
        </p:txBody>
      </p:sp>
      <p:sp>
        <p:nvSpPr>
          <p:cNvPr id="4" name="Google Shape;2244;g2b1c0db4310_0_114">
            <a:extLst>
              <a:ext uri="{FF2B5EF4-FFF2-40B4-BE49-F238E27FC236}">
                <a16:creationId xmlns:a16="http://schemas.microsoft.com/office/drawing/2014/main" id="{5244AEC6-A454-5BB3-8219-7139668A7207}"/>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1552616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18EF6C57-2109-D4C1-3F36-73ADA991D96B}"/>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371F477E-5E76-74B1-8C0F-158D32186598}"/>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IE" sz="1200" dirty="0">
                <a:latin typeface="Public Sans" pitchFamily="2" charset="0"/>
                <a:ea typeface="Public Sans"/>
                <a:cs typeface="Public Sans"/>
                <a:sym typeface="Public Sans"/>
              </a:rPr>
              <a:t>European Medicines Agency, Reflection paper on the use of artificial intelligence in the lifecycle of medicines, July 2023. Available from: </a:t>
            </a:r>
            <a:r>
              <a:rPr lang="en-IE" sz="1200" dirty="0">
                <a:latin typeface="Public Sans" pitchFamily="2" charset="0"/>
                <a:ea typeface="Public Sans"/>
                <a:cs typeface="Public Sans"/>
                <a:sym typeface="Public Sans"/>
                <a:hlinkClick r:id="rId3"/>
              </a:rPr>
              <a:t>https://www.ema.europa.eu/en/documents/scientific-guideline/draft-reflection-paper-use-artificial-intelligence-ai-medicinal-product-lifecycle_en.pdf</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U.S. Food and Drug Administration,  FDA Qualifies First AI Drug Development Tool, Will Be Used in 'MASH' Clinical Trials. Available from: </a:t>
            </a:r>
            <a:r>
              <a:rPr lang="en-IE" sz="1200" dirty="0">
                <a:latin typeface="Public Sans" pitchFamily="2" charset="0"/>
                <a:ea typeface="Public Sans"/>
                <a:cs typeface="Public Sans"/>
                <a:sym typeface="Public Sans"/>
                <a:hlinkClick r:id="rId4"/>
              </a:rPr>
              <a:t>https://www.fda.gov/drugs/drug-safety-and-availability/fda-qualifies-first-ai-drug-development-tool-will-be-used-mash-clinical-trials</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Dobler, D., Binder, H., Boulesteix, A.L., </a:t>
            </a:r>
            <a:r>
              <a:rPr lang="en-IE" sz="1200" dirty="0" err="1">
                <a:latin typeface="Public Sans" pitchFamily="2" charset="0"/>
                <a:ea typeface="Public Sans"/>
                <a:cs typeface="Public Sans"/>
                <a:sym typeface="Public Sans"/>
              </a:rPr>
              <a:t>Igelmann</a:t>
            </a:r>
            <a:r>
              <a:rPr lang="en-IE" sz="1200" dirty="0">
                <a:latin typeface="Public Sans" pitchFamily="2" charset="0"/>
                <a:ea typeface="Public Sans"/>
                <a:cs typeface="Public Sans"/>
                <a:sym typeface="Public Sans"/>
              </a:rPr>
              <a:t>, J.B., Köhler, D., Mansmann, U., Pauly, M., </a:t>
            </a:r>
            <a:r>
              <a:rPr lang="en-IE" sz="1200" dirty="0" err="1">
                <a:latin typeface="Public Sans" pitchFamily="2" charset="0"/>
                <a:ea typeface="Public Sans"/>
                <a:cs typeface="Public Sans"/>
                <a:sym typeface="Public Sans"/>
              </a:rPr>
              <a:t>Scherag</a:t>
            </a:r>
            <a:r>
              <a:rPr lang="en-IE" sz="1200" dirty="0">
                <a:latin typeface="Public Sans" pitchFamily="2" charset="0"/>
                <a:ea typeface="Public Sans"/>
                <a:cs typeface="Public Sans"/>
                <a:sym typeface="Public Sans"/>
              </a:rPr>
              <a:t>, A., Schmid, M., Al Tawil, A. and Weber, S., 2025. ChatGPT as a Tool for Biostatisticians: A Tutorial on Applications, Opportunities, and Limitations. Statistics in Medicine, 44(23-24), p.e70263.</a:t>
            </a:r>
          </a:p>
          <a:p>
            <a:pPr marL="0" indent="0"/>
            <a:r>
              <a:rPr lang="en-IE" sz="1200" dirty="0">
                <a:latin typeface="Public Sans" pitchFamily="2" charset="0"/>
                <a:ea typeface="Public Sans"/>
                <a:cs typeface="Public Sans"/>
                <a:sym typeface="Public Sans"/>
              </a:rPr>
              <a:t>Wang, Z., Theodorou, B., Fu, T., Xiao, C. and Sun, J., 2023. </a:t>
            </a:r>
            <a:r>
              <a:rPr lang="en-IE" sz="1200" dirty="0" err="1">
                <a:latin typeface="Public Sans" pitchFamily="2" charset="0"/>
                <a:ea typeface="Public Sans"/>
                <a:cs typeface="Public Sans"/>
                <a:sym typeface="Public Sans"/>
              </a:rPr>
              <a:t>Pytrial</a:t>
            </a:r>
            <a:r>
              <a:rPr lang="en-IE" sz="1200" dirty="0">
                <a:latin typeface="Public Sans" pitchFamily="2" charset="0"/>
                <a:ea typeface="Public Sans"/>
                <a:cs typeface="Public Sans"/>
                <a:sym typeface="Public Sans"/>
              </a:rPr>
              <a:t>: Machine learning software and benchmark for clinical trial applications. </a:t>
            </a:r>
            <a:r>
              <a:rPr lang="en-IE" sz="1200" dirty="0" err="1">
                <a:latin typeface="Public Sans" pitchFamily="2" charset="0"/>
                <a:ea typeface="Public Sans"/>
                <a:cs typeface="Public Sans"/>
                <a:sym typeface="Public Sans"/>
              </a:rPr>
              <a:t>arXiv</a:t>
            </a:r>
            <a:r>
              <a:rPr lang="en-IE" sz="1200" dirty="0">
                <a:latin typeface="Public Sans" pitchFamily="2" charset="0"/>
                <a:ea typeface="Public Sans"/>
                <a:cs typeface="Public Sans"/>
                <a:sym typeface="Public Sans"/>
              </a:rPr>
              <a:t> preprint arXiv:2306.04018.</a:t>
            </a:r>
          </a:p>
          <a:p>
            <a:pPr marL="0" indent="0"/>
            <a:r>
              <a:rPr lang="en-IE" sz="1200" dirty="0" err="1">
                <a:latin typeface="Public Sans" pitchFamily="2" charset="0"/>
                <a:ea typeface="Public Sans"/>
                <a:cs typeface="Public Sans"/>
                <a:sym typeface="Public Sans"/>
              </a:rPr>
              <a:t>Methnani</a:t>
            </a:r>
            <a:r>
              <a:rPr lang="en-IE" sz="1200" dirty="0">
                <a:latin typeface="Public Sans" pitchFamily="2" charset="0"/>
                <a:ea typeface="Public Sans"/>
                <a:cs typeface="Public Sans"/>
                <a:sym typeface="Public Sans"/>
              </a:rPr>
              <a:t>, J., </a:t>
            </a:r>
            <a:r>
              <a:rPr lang="en-IE" sz="1200" dirty="0" err="1">
                <a:latin typeface="Public Sans" pitchFamily="2" charset="0"/>
                <a:ea typeface="Public Sans"/>
                <a:cs typeface="Public Sans"/>
                <a:sym typeface="Public Sans"/>
              </a:rPr>
              <a:t>Latiri</a:t>
            </a:r>
            <a:r>
              <a:rPr lang="en-IE" sz="1200" dirty="0">
                <a:latin typeface="Public Sans" pitchFamily="2" charset="0"/>
                <a:ea typeface="Public Sans"/>
                <a:cs typeface="Public Sans"/>
                <a:sym typeface="Public Sans"/>
              </a:rPr>
              <a:t>, I., </a:t>
            </a:r>
            <a:r>
              <a:rPr lang="en-IE" sz="1200" dirty="0" err="1">
                <a:latin typeface="Public Sans" pitchFamily="2" charset="0"/>
                <a:ea typeface="Public Sans"/>
                <a:cs typeface="Public Sans"/>
                <a:sym typeface="Public Sans"/>
              </a:rPr>
              <a:t>Dergaa</a:t>
            </a:r>
            <a:r>
              <a:rPr lang="en-IE" sz="1200" dirty="0">
                <a:latin typeface="Public Sans" pitchFamily="2" charset="0"/>
                <a:ea typeface="Public Sans"/>
                <a:cs typeface="Public Sans"/>
                <a:sym typeface="Public Sans"/>
              </a:rPr>
              <a:t>, I., Chamari, K. and Saad, H.B., 2023. ChatGPT for sample-size calculation in sports medicine and exercise sciences: A cautionary note. International Journal of Sports Physiology and Performance, 18(10), pp.1219-1223.</a:t>
            </a:r>
            <a:endParaRPr lang="en-GB" sz="1200" dirty="0"/>
          </a:p>
          <a:p>
            <a:pPr marL="0" indent="0"/>
            <a:r>
              <a:rPr lang="en-GB" sz="1200" dirty="0" err="1"/>
              <a:t>Dotmatics</a:t>
            </a:r>
            <a:r>
              <a:rPr lang="en-GB" sz="1200" dirty="0"/>
              <a:t> AI Driven Pharma R&amp;D Whitepaper: </a:t>
            </a:r>
            <a:r>
              <a:rPr lang="en-GB" sz="1200" dirty="0">
                <a:hlinkClick r:id="rId5"/>
              </a:rPr>
              <a:t>https://www.dotmatics.com/whitepapers/ai-driven-pharma-r-and-d</a:t>
            </a:r>
            <a:endParaRPr lang="en-GB" sz="1200" dirty="0"/>
          </a:p>
          <a:p>
            <a:pPr marL="0" indent="0"/>
            <a:r>
              <a:rPr lang="en-IE" sz="1200" b="1" dirty="0">
                <a:latin typeface="Public Sans" pitchFamily="2" charset="0"/>
                <a:ea typeface="Public Sans"/>
                <a:cs typeface="Public Sans"/>
                <a:sym typeface="Public Sans"/>
              </a:rPr>
              <a:t>Multi-Regional Clinical Trials (MRCT)</a:t>
            </a:r>
          </a:p>
          <a:p>
            <a:pPr marL="0" indent="0"/>
            <a:r>
              <a:rPr lang="en-IE" sz="1200" dirty="0">
                <a:latin typeface="Public Sans" pitchFamily="2" charset="0"/>
                <a:ea typeface="Public Sans"/>
                <a:cs typeface="Public Sans"/>
                <a:sym typeface="Public Sans"/>
              </a:rPr>
              <a:t>The International Council for Harmonisation of Technical Requirements for Pharmaceuticals for Human Use, E17: GENERAL PRINCIPLES FOR PLANNING AND DESIGN OF MULTI-REGIONAL CLINICAL TRIALS, November 2017. Available from: </a:t>
            </a:r>
            <a:r>
              <a:rPr lang="en-IE" sz="1200" dirty="0">
                <a:latin typeface="Public Sans" pitchFamily="2" charset="0"/>
                <a:ea typeface="Public Sans"/>
                <a:cs typeface="Public Sans"/>
                <a:sym typeface="Public Sans"/>
                <a:hlinkClick r:id="rId6"/>
              </a:rPr>
              <a:t>https://database.ich.org/sites/default/files/E17EWG_Step4_2017_1116.pdf</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Ministry of Health, Labour and Welfare, Basic principles on global clinical trials, 2007. Available from: </a:t>
            </a:r>
            <a:r>
              <a:rPr lang="en-IE" sz="1200" dirty="0">
                <a:latin typeface="Public Sans" pitchFamily="2" charset="0"/>
                <a:ea typeface="Public Sans"/>
                <a:cs typeface="Public Sans"/>
                <a:sym typeface="Public Sans"/>
                <a:hlinkClick r:id="rId7"/>
              </a:rPr>
              <a:t>https://www.pmda.go.jp/files/000153265.pdf</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U.S. Food and Drug Administration, Considerations for Generating Clinical Evidence from Oncology Multiregional Clinical Development Programs, September 2024. Available from: </a:t>
            </a:r>
            <a:r>
              <a:rPr lang="en-IE" sz="1200" dirty="0">
                <a:latin typeface="Public Sans" pitchFamily="2" charset="0"/>
                <a:ea typeface="Public Sans"/>
                <a:cs typeface="Public Sans"/>
                <a:sym typeface="Public Sans"/>
                <a:hlinkClick r:id="rId8"/>
              </a:rPr>
              <a:t>https://www.fda.gov/media/181824/download</a:t>
            </a:r>
            <a:endParaRPr lang="en-IE" sz="1200" dirty="0">
              <a:latin typeface="Public Sans" pitchFamily="2" charset="0"/>
              <a:ea typeface="Public Sans"/>
              <a:cs typeface="Public Sans"/>
              <a:sym typeface="Public Sans"/>
            </a:endParaRPr>
          </a:p>
          <a:p>
            <a:pPr marL="0" indent="0"/>
            <a:r>
              <a:rPr lang="en-IE" sz="1200" b="1" dirty="0">
                <a:latin typeface="Public Sans" pitchFamily="2" charset="0"/>
                <a:ea typeface="Public Sans"/>
                <a:cs typeface="Public Sans"/>
                <a:sym typeface="Public Sans"/>
              </a:rPr>
              <a:t>Previous Webinars</a:t>
            </a:r>
          </a:p>
          <a:p>
            <a:pPr marL="0" indent="0"/>
            <a:r>
              <a:rPr lang="en-IE" sz="1200" dirty="0">
                <a:latin typeface="Public Sans" pitchFamily="2" charset="0"/>
                <a:ea typeface="Public Sans"/>
                <a:cs typeface="Public Sans"/>
                <a:sym typeface="Public Sans"/>
              </a:rPr>
              <a:t>Guide to Improving Sample Size Using Bayesian Thinking: </a:t>
            </a:r>
            <a:r>
              <a:rPr lang="en-IE" sz="1200" dirty="0">
                <a:latin typeface="Public Sans" pitchFamily="2" charset="0"/>
                <a:ea typeface="Public Sans"/>
                <a:cs typeface="Public Sans"/>
                <a:sym typeface="Public Sans"/>
                <a:hlinkClick r:id="rId9"/>
              </a:rPr>
              <a:t>https://www.statsols.com/guides/improving-sample-size-using-bayesian-thinking</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Impact of ICH E20 on Adaptive Design in Clinical Trials?  </a:t>
            </a:r>
            <a:r>
              <a:rPr lang="en-IE" sz="1200" dirty="0">
                <a:latin typeface="Public Sans" pitchFamily="2" charset="0"/>
                <a:ea typeface="Public Sans"/>
                <a:cs typeface="Public Sans"/>
                <a:sym typeface="Public Sans"/>
                <a:hlinkClick r:id="rId10"/>
              </a:rPr>
              <a:t>https://www.statsols.com/guides/impact-of-ich-e20-on-adaptive-design-in-clinical-trials</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Designing MAMS Trials: </a:t>
            </a:r>
            <a:r>
              <a:rPr lang="en-IE" sz="1200" dirty="0">
                <a:latin typeface="Public Sans" pitchFamily="2" charset="0"/>
                <a:ea typeface="Public Sans"/>
                <a:cs typeface="Public Sans"/>
                <a:sym typeface="Public Sans"/>
                <a:hlinkClick r:id="rId11"/>
              </a:rPr>
              <a:t>https://www.statsols.com/guides/designing-mams-clinical-trials</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Trial Design Issues for Phase II Trials </a:t>
            </a:r>
            <a:r>
              <a:rPr lang="en-IE" sz="1200" dirty="0">
                <a:latin typeface="Public Sans" pitchFamily="2" charset="0"/>
                <a:ea typeface="Public Sans"/>
                <a:cs typeface="Public Sans"/>
                <a:sym typeface="Public Sans"/>
                <a:hlinkClick r:id="rId12"/>
              </a:rPr>
              <a:t>https://www.statsols.com/guides/trial-design-issues-for-phase-ii-trials</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Sample Size Allocation in Multi-Regional Clinical Trials </a:t>
            </a:r>
            <a:r>
              <a:rPr lang="en-IE" sz="1200" dirty="0">
                <a:latin typeface="Public Sans" pitchFamily="2" charset="0"/>
                <a:ea typeface="Public Sans"/>
                <a:cs typeface="Public Sans"/>
                <a:sym typeface="Public Sans"/>
                <a:hlinkClick r:id="rId13"/>
              </a:rPr>
              <a:t>https://www.statsols.com/guides/allocating-sample-sizes-for-multi-regional-clinical-trials</a:t>
            </a:r>
            <a:endParaRPr lang="en-IE" sz="1200" dirty="0">
              <a:latin typeface="Public Sans" pitchFamily="2" charset="0"/>
              <a:ea typeface="Public Sans"/>
              <a:cs typeface="Public Sans"/>
              <a:sym typeface="Public Sans"/>
            </a:endParaRPr>
          </a:p>
          <a:p>
            <a:pPr marL="0" indent="0"/>
            <a:r>
              <a:rPr lang="en-IE" sz="1200" dirty="0">
                <a:latin typeface="Public Sans" pitchFamily="2" charset="0"/>
                <a:ea typeface="Public Sans"/>
                <a:cs typeface="Public Sans"/>
                <a:sym typeface="Public Sans"/>
              </a:rPr>
              <a:t>A Guide to Powering Phase IV Clinical Trials </a:t>
            </a:r>
            <a:r>
              <a:rPr lang="en-IE" sz="1200" dirty="0">
                <a:latin typeface="Public Sans" pitchFamily="2" charset="0"/>
                <a:ea typeface="Public Sans"/>
                <a:cs typeface="Public Sans"/>
                <a:sym typeface="Public Sans"/>
                <a:hlinkClick r:id="rId14"/>
              </a:rPr>
              <a:t>https://www.statsols.com/guides/powering-phase-iv-clinical-trials</a:t>
            </a:r>
            <a:endParaRPr lang="en-IE" sz="1200" b="1" dirty="0">
              <a:latin typeface="Public Sans" pitchFamily="2" charset="0"/>
              <a:ea typeface="Public Sans"/>
              <a:cs typeface="Public Sans"/>
              <a:sym typeface="Public Sans"/>
            </a:endParaRPr>
          </a:p>
          <a:p>
            <a:pPr marL="0" indent="0"/>
            <a:endParaRPr lang="en-IE" sz="1200" b="1" dirty="0">
              <a:latin typeface="Public Sans" pitchFamily="2" charset="0"/>
              <a:ea typeface="Public Sans"/>
              <a:cs typeface="Public Sans"/>
              <a:sym typeface="Public Sans"/>
            </a:endParaRPr>
          </a:p>
        </p:txBody>
      </p:sp>
      <p:sp>
        <p:nvSpPr>
          <p:cNvPr id="4" name="Google Shape;2244;g2b1c0db4310_0_114">
            <a:extLst>
              <a:ext uri="{FF2B5EF4-FFF2-40B4-BE49-F238E27FC236}">
                <a16:creationId xmlns:a16="http://schemas.microsoft.com/office/drawing/2014/main" id="{A4DFD619-9F3C-7428-BB93-46686AB020D0}"/>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2039382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7">
            <a:extLst>
              <a:ext uri="{FF2B5EF4-FFF2-40B4-BE49-F238E27FC236}">
                <a16:creationId xmlns:a16="http://schemas.microsoft.com/office/drawing/2014/main" id="{20A59EFE-FCE3-FA3A-086B-0DA43223F202}"/>
              </a:ext>
            </a:extLst>
          </p:cNvPr>
          <p:cNvSpPr txBox="1">
            <a:spLocks/>
          </p:cNvSpPr>
          <p:nvPr/>
        </p:nvSpPr>
        <p:spPr>
          <a:xfrm>
            <a:off x="8061327" y="1685702"/>
            <a:ext cx="3787774" cy="4854245"/>
          </a:xfrm>
          <a:prstGeom prst="rect">
            <a:avLst/>
          </a:prstGeom>
          <a:noFill/>
          <a:ln w="9525" cap="flat" cmpd="sng">
            <a:solidFill>
              <a:schemeClr val="accent3"/>
            </a:solidFill>
            <a:prstDash val="solid"/>
            <a:round/>
            <a:headEnd type="none" w="sm" len="sm"/>
            <a:tailEnd type="none" w="sm" len="sm"/>
          </a:ln>
        </p:spPr>
        <p:txBody>
          <a:bodyPr spcFirstLastPara="1" wrap="square" lIns="144000" tIns="72000" rIns="144000" bIns="18000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chemeClr val="dk1"/>
              </a:buClr>
              <a:buSzPts val="2000"/>
              <a:buFont typeface="Public Sans SemiBold"/>
              <a:buNone/>
              <a:defRPr sz="2000" b="0" i="0" u="none" strike="noStrike" cap="none">
                <a:solidFill>
                  <a:schemeClr val="dk1"/>
                </a:solidFill>
                <a:latin typeface="Public Sans SemiBold"/>
                <a:ea typeface="Public Sans SemiBold"/>
                <a:cs typeface="Public Sans SemiBold"/>
                <a:sym typeface="Public Sans SemiBold"/>
              </a:defRPr>
            </a:lvl1pPr>
            <a:lvl2pPr marL="914400" marR="0" lvl="1" indent="-228600" algn="l" rtl="0">
              <a:lnSpc>
                <a:spcPct val="120000"/>
              </a:lnSpc>
              <a:spcBef>
                <a:spcPts val="900"/>
              </a:spcBef>
              <a:spcAft>
                <a:spcPts val="0"/>
              </a:spcAft>
              <a:buClr>
                <a:schemeClr val="dk1"/>
              </a:buClr>
              <a:buSzPts val="1400"/>
              <a:buFont typeface="Arial"/>
              <a:buNone/>
              <a:defRPr sz="14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8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42900" algn="l" rtl="0">
              <a:lnSpc>
                <a:spcPct val="120000"/>
              </a:lnSpc>
              <a:spcBef>
                <a:spcPts val="800"/>
              </a:spcBef>
              <a:spcAft>
                <a:spcPts val="0"/>
              </a:spcAft>
              <a:buClr>
                <a:schemeClr val="dk1"/>
              </a:buClr>
              <a:buSzPts val="18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8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pPr marL="108000" indent="0">
              <a:spcBef>
                <a:spcPts val="600"/>
              </a:spcBef>
            </a:pPr>
            <a:r>
              <a:rPr lang="en-GB" sz="1600" dirty="0">
                <a:latin typeface="Public Sans Light" panose="020B0604020202020204" charset="0"/>
              </a:rPr>
              <a:t>ICH: E17 </a:t>
            </a:r>
            <a:r>
              <a:rPr lang="en-GB" sz="1600" b="1" i="1" dirty="0">
                <a:latin typeface="Public Sans Light" panose="020B0604020202020204" charset="0"/>
              </a:rPr>
              <a:t>“General Principles for Planning and Design of Multi-Regional Clinical Trials”</a:t>
            </a:r>
            <a:r>
              <a:rPr lang="en-GB" sz="1600" dirty="0">
                <a:latin typeface="Public Sans Light" panose="020B0604020202020204" charset="0"/>
              </a:rPr>
              <a:t> in 2017</a:t>
            </a:r>
          </a:p>
          <a:p>
            <a:pPr marL="108000" indent="0">
              <a:spcBef>
                <a:spcPts val="600"/>
              </a:spcBef>
            </a:pPr>
            <a:r>
              <a:rPr lang="en-GB" sz="1600" dirty="0">
                <a:latin typeface="Public Sans Light" panose="020B0604020202020204" charset="0"/>
              </a:rPr>
              <a:t>PMDA:</a:t>
            </a:r>
            <a:r>
              <a:rPr lang="en-GB" sz="1600" b="1" i="1" dirty="0">
                <a:latin typeface="Public Sans Light" panose="020B0604020202020204" charset="0"/>
              </a:rPr>
              <a:t> “Basic principles on Global Clinical trials” </a:t>
            </a:r>
            <a:r>
              <a:rPr lang="en-GB" sz="1600" dirty="0">
                <a:latin typeface="Public Sans Light" panose="020B0604020202020204" charset="0"/>
              </a:rPr>
              <a:t>in 2007 - included formal sample size rules</a:t>
            </a:r>
          </a:p>
          <a:p>
            <a:pPr marL="108000" indent="0">
              <a:spcBef>
                <a:spcPts val="600"/>
              </a:spcBef>
            </a:pPr>
            <a:r>
              <a:rPr lang="en-GB" sz="1600" b="1" i="1" dirty="0">
                <a:latin typeface="Public Sans Light" panose="020B0604020202020204" charset="0"/>
              </a:rPr>
              <a:t>FDA “Considerations for Generating Clinical Evidence from Oncology Multiregional Clinical Development Programs” </a:t>
            </a:r>
            <a:r>
              <a:rPr lang="en-GB" sz="1600" dirty="0">
                <a:latin typeface="Public Sans Light" panose="020B0604020202020204" charset="0"/>
              </a:rPr>
              <a:t>in Sept 24 – notes “decreasing proportion of U.S. participants”</a:t>
            </a:r>
            <a:endParaRPr lang="en-GB" sz="1600" b="1" i="1" dirty="0">
              <a:latin typeface="Public Sans Light" panose="020B0604020202020204" charset="0"/>
            </a:endParaRPr>
          </a:p>
          <a:p>
            <a:pPr marL="108000" indent="0">
              <a:spcBef>
                <a:spcPts val="600"/>
              </a:spcBef>
            </a:pPr>
            <a:r>
              <a:rPr lang="en-GB" sz="1600" dirty="0">
                <a:latin typeface="Public Sans Light" panose="020B0604020202020204" charset="0"/>
              </a:rPr>
              <a:t>AI/ML FDA Discussion paper in Nov 2023, Draft Guidance early 2025</a:t>
            </a:r>
          </a:p>
          <a:p>
            <a:pPr marL="108000" indent="0">
              <a:spcBef>
                <a:spcPts val="600"/>
              </a:spcBef>
            </a:pPr>
            <a:r>
              <a:rPr lang="en-GB" sz="1600" dirty="0">
                <a:latin typeface="Public Sans Light" panose="020B0604020202020204" charset="0"/>
              </a:rPr>
              <a:t>EMA: </a:t>
            </a:r>
            <a:r>
              <a:rPr lang="en-GB" sz="1600" b="1" i="1" dirty="0">
                <a:latin typeface="Public Sans Light" panose="020B0604020202020204" charset="0"/>
              </a:rPr>
              <a:t>“Accelerating Clinical Trials in EU”</a:t>
            </a:r>
            <a:r>
              <a:rPr lang="en-GB" sz="1600" dirty="0">
                <a:latin typeface="Public Sans Light" panose="020B0604020202020204" charset="0"/>
              </a:rPr>
              <a:t> launched in 2022</a:t>
            </a:r>
          </a:p>
          <a:p>
            <a:pPr marL="180000" indent="0"/>
            <a:endParaRPr lang="en-IE" sz="1600" dirty="0">
              <a:latin typeface="Public Sans Light" panose="020B0604020202020204" charset="0"/>
            </a:endParaRPr>
          </a:p>
        </p:txBody>
      </p:sp>
      <p:sp>
        <p:nvSpPr>
          <p:cNvPr id="24" name="Text Placeholder 17">
            <a:extLst>
              <a:ext uri="{FF2B5EF4-FFF2-40B4-BE49-F238E27FC236}">
                <a16:creationId xmlns:a16="http://schemas.microsoft.com/office/drawing/2014/main" id="{46884DA0-570C-C928-11A8-3F1079EB4BBB}"/>
              </a:ext>
            </a:extLst>
          </p:cNvPr>
          <p:cNvSpPr txBox="1">
            <a:spLocks/>
          </p:cNvSpPr>
          <p:nvPr/>
        </p:nvSpPr>
        <p:spPr>
          <a:xfrm>
            <a:off x="4198143" y="1685702"/>
            <a:ext cx="3787774" cy="4854245"/>
          </a:xfrm>
          <a:prstGeom prst="rect">
            <a:avLst/>
          </a:prstGeom>
          <a:noFill/>
          <a:ln w="9525" cap="flat" cmpd="sng">
            <a:solidFill>
              <a:schemeClr val="accent3"/>
            </a:solidFill>
            <a:prstDash val="solid"/>
            <a:round/>
            <a:headEnd type="none" w="sm" len="sm"/>
            <a:tailEnd type="none" w="sm" len="sm"/>
          </a:ln>
        </p:spPr>
        <p:txBody>
          <a:bodyPr spcFirstLastPara="1" wrap="square" lIns="144000" tIns="72000" rIns="144000" bIns="18000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chemeClr val="dk1"/>
              </a:buClr>
              <a:buSzPts val="2000"/>
              <a:buFont typeface="Public Sans SemiBold"/>
              <a:buNone/>
              <a:defRPr sz="2000" b="0" i="0" u="none" strike="noStrike" cap="none">
                <a:solidFill>
                  <a:schemeClr val="dk1"/>
                </a:solidFill>
                <a:latin typeface="Public Sans SemiBold"/>
                <a:ea typeface="Public Sans SemiBold"/>
                <a:cs typeface="Public Sans SemiBold"/>
                <a:sym typeface="Public Sans SemiBold"/>
              </a:defRPr>
            </a:lvl1pPr>
            <a:lvl2pPr marL="914400" marR="0" lvl="1" indent="-228600" algn="l" rtl="0">
              <a:lnSpc>
                <a:spcPct val="120000"/>
              </a:lnSpc>
              <a:spcBef>
                <a:spcPts val="900"/>
              </a:spcBef>
              <a:spcAft>
                <a:spcPts val="0"/>
              </a:spcAft>
              <a:buClr>
                <a:schemeClr val="dk1"/>
              </a:buClr>
              <a:buSzPts val="1400"/>
              <a:buFont typeface="Arial"/>
              <a:buNone/>
              <a:defRPr sz="14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8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42900" algn="l" rtl="0">
              <a:lnSpc>
                <a:spcPct val="120000"/>
              </a:lnSpc>
              <a:spcBef>
                <a:spcPts val="800"/>
              </a:spcBef>
              <a:spcAft>
                <a:spcPts val="0"/>
              </a:spcAft>
              <a:buClr>
                <a:schemeClr val="dk1"/>
              </a:buClr>
              <a:buSzPts val="18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8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pPr marL="108000" indent="0">
              <a:spcBef>
                <a:spcPts val="600"/>
              </a:spcBef>
            </a:pPr>
            <a:r>
              <a:rPr lang="en-GB" sz="1600" dirty="0">
                <a:latin typeface="Public Sans Light" panose="020B0604020202020204" charset="0"/>
              </a:rPr>
              <a:t>FDA:</a:t>
            </a:r>
            <a:r>
              <a:rPr lang="en-GB" sz="1600" b="1" dirty="0">
                <a:latin typeface="Public Sans Light" panose="020B0604020202020204" charset="0"/>
              </a:rPr>
              <a:t> </a:t>
            </a:r>
            <a:r>
              <a:rPr lang="en-GB" sz="1600" b="1" i="1" dirty="0">
                <a:latin typeface="Public Sans Light" panose="020B0604020202020204" charset="0"/>
              </a:rPr>
              <a:t>“Conducting Clinical Trials With Decentralized Elements” </a:t>
            </a:r>
            <a:r>
              <a:rPr lang="en-GB" sz="1600" dirty="0">
                <a:latin typeface="Public Sans Light" panose="020B0604020202020204" charset="0"/>
              </a:rPr>
              <a:t>Final</a:t>
            </a:r>
            <a:r>
              <a:rPr lang="en-GB" sz="1600" b="1" i="1" dirty="0">
                <a:latin typeface="Public Sans Light" panose="020B0604020202020204" charset="0"/>
              </a:rPr>
              <a:t> </a:t>
            </a:r>
            <a:r>
              <a:rPr lang="en-GB" sz="1600" dirty="0">
                <a:latin typeface="Public Sans Light" panose="020B0604020202020204" charset="0"/>
              </a:rPr>
              <a:t>Guidance in Sept 2024</a:t>
            </a:r>
          </a:p>
          <a:p>
            <a:pPr marL="108000" indent="0">
              <a:spcBef>
                <a:spcPts val="600"/>
              </a:spcBef>
            </a:pPr>
            <a:r>
              <a:rPr lang="en-GB" sz="1600" dirty="0">
                <a:latin typeface="Public Sans Light" panose="020B0604020202020204" charset="0"/>
              </a:rPr>
              <a:t>FDA:</a:t>
            </a:r>
            <a:r>
              <a:rPr lang="en-GB" sz="1600" b="1" dirty="0">
                <a:latin typeface="Public Sans Light" panose="020B0604020202020204" charset="0"/>
              </a:rPr>
              <a:t> </a:t>
            </a:r>
            <a:r>
              <a:rPr lang="en-GB" sz="1600" b="1" i="1" dirty="0">
                <a:latin typeface="Public Sans Light" panose="020B0604020202020204" charset="0"/>
              </a:rPr>
              <a:t>“Integrating Randomized Controlled Trials for Drug and Biological Products Into Routine Clinical Practice” </a:t>
            </a:r>
            <a:r>
              <a:rPr lang="en-GB" sz="1600" dirty="0">
                <a:latin typeface="Public Sans Light" panose="020B0604020202020204" charset="0"/>
              </a:rPr>
              <a:t>Draft Guidance in Sept 2024</a:t>
            </a:r>
          </a:p>
          <a:p>
            <a:pPr marL="108000" indent="0">
              <a:spcBef>
                <a:spcPts val="600"/>
              </a:spcBef>
            </a:pPr>
            <a:r>
              <a:rPr lang="en-GB" sz="1600" dirty="0">
                <a:latin typeface="Public Sans Light" panose="020B0604020202020204" charset="0"/>
              </a:rPr>
              <a:t>FDA:</a:t>
            </a:r>
            <a:r>
              <a:rPr lang="en-GB" sz="1600" b="1" dirty="0">
                <a:latin typeface="Public Sans Light" panose="020B0604020202020204" charset="0"/>
              </a:rPr>
              <a:t> </a:t>
            </a:r>
            <a:r>
              <a:rPr lang="en-GB" sz="1600" b="1" i="1" dirty="0">
                <a:latin typeface="Public Sans Light" panose="020B0604020202020204" charset="0"/>
              </a:rPr>
              <a:t>“Diversity Action Plans to Improve </a:t>
            </a:r>
            <a:r>
              <a:rPr lang="en-GB" sz="1600" b="1" i="1" dirty="0" err="1">
                <a:latin typeface="Public Sans Light" panose="020B0604020202020204" charset="0"/>
              </a:rPr>
              <a:t>Enrollment</a:t>
            </a:r>
            <a:r>
              <a:rPr lang="en-GB" sz="1600" b="1" i="1" dirty="0">
                <a:latin typeface="Public Sans Light" panose="020B0604020202020204" charset="0"/>
              </a:rPr>
              <a:t> of Participants from Underrepresented Populations in Clinical Studies” </a:t>
            </a:r>
            <a:r>
              <a:rPr lang="en-GB" sz="1600" dirty="0">
                <a:latin typeface="Public Sans Light" panose="020B0604020202020204" charset="0"/>
              </a:rPr>
              <a:t>Draft Guidance in June 2024</a:t>
            </a:r>
          </a:p>
          <a:p>
            <a:pPr marL="108000" indent="0">
              <a:spcBef>
                <a:spcPts val="600"/>
              </a:spcBef>
            </a:pPr>
            <a:r>
              <a:rPr lang="en-GB" sz="1600" dirty="0">
                <a:latin typeface="Public Sans Light" panose="020B0604020202020204" charset="0"/>
              </a:rPr>
              <a:t>ICH E6 (Good Clinical Practice) + WHO “</a:t>
            </a:r>
            <a:r>
              <a:rPr lang="en-GB" sz="1600" b="1" i="1" dirty="0">
                <a:latin typeface="Public Sans Light" panose="020B0604020202020204" charset="0"/>
              </a:rPr>
              <a:t>Guidance for best practices for clinical trials” </a:t>
            </a:r>
            <a:r>
              <a:rPr lang="en-GB" sz="1600" dirty="0">
                <a:latin typeface="Public Sans Light" panose="020B0604020202020204" charset="0"/>
              </a:rPr>
              <a:t>updated</a:t>
            </a:r>
          </a:p>
          <a:p>
            <a:pPr marL="108000" indent="0">
              <a:spcBef>
                <a:spcPts val="600"/>
              </a:spcBef>
            </a:pPr>
            <a:endParaRPr lang="en-GB" sz="1600" dirty="0">
              <a:latin typeface="Public Sans Light" panose="020B0604020202020204" charset="0"/>
            </a:endParaRPr>
          </a:p>
          <a:p>
            <a:pPr marL="108000" indent="0">
              <a:spcBef>
                <a:spcPts val="600"/>
              </a:spcBef>
            </a:pPr>
            <a:endParaRPr lang="en-GB" sz="1600" dirty="0">
              <a:latin typeface="Public Sans Light" panose="020B0604020202020204" charset="0"/>
            </a:endParaRPr>
          </a:p>
          <a:p>
            <a:pPr marL="108000" indent="0">
              <a:spcBef>
                <a:spcPts val="600"/>
              </a:spcBef>
            </a:pPr>
            <a:endParaRPr lang="en-IE" sz="1600" dirty="0"/>
          </a:p>
        </p:txBody>
      </p:sp>
      <p:sp>
        <p:nvSpPr>
          <p:cNvPr id="3" name="Text Placeholder 17">
            <a:extLst>
              <a:ext uri="{FF2B5EF4-FFF2-40B4-BE49-F238E27FC236}">
                <a16:creationId xmlns:a16="http://schemas.microsoft.com/office/drawing/2014/main" id="{DCC96D15-AEB5-D9A1-0E32-01357A41E51F}"/>
              </a:ext>
            </a:extLst>
          </p:cNvPr>
          <p:cNvSpPr txBox="1">
            <a:spLocks/>
          </p:cNvSpPr>
          <p:nvPr/>
        </p:nvSpPr>
        <p:spPr>
          <a:xfrm>
            <a:off x="342900" y="1678549"/>
            <a:ext cx="3787774" cy="4854245"/>
          </a:xfrm>
          <a:prstGeom prst="rect">
            <a:avLst/>
          </a:prstGeom>
          <a:noFill/>
          <a:ln w="9525" cap="flat" cmpd="sng">
            <a:solidFill>
              <a:schemeClr val="accent3"/>
            </a:solidFill>
            <a:prstDash val="solid"/>
            <a:round/>
            <a:headEnd type="none" w="sm" len="sm"/>
            <a:tailEnd type="none" w="sm" len="sm"/>
          </a:ln>
        </p:spPr>
        <p:txBody>
          <a:bodyPr spcFirstLastPara="1" wrap="square" lIns="144000" tIns="72000" rIns="144000" bIns="18000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chemeClr val="dk1"/>
              </a:buClr>
              <a:buSzPts val="2000"/>
              <a:buFont typeface="Public Sans SemiBold"/>
              <a:buNone/>
              <a:defRPr sz="2000" b="0" i="0" u="none" strike="noStrike" cap="none">
                <a:solidFill>
                  <a:schemeClr val="dk1"/>
                </a:solidFill>
                <a:latin typeface="Public Sans SemiBold"/>
                <a:ea typeface="Public Sans SemiBold"/>
                <a:cs typeface="Public Sans SemiBold"/>
                <a:sym typeface="Public Sans SemiBold"/>
              </a:defRPr>
            </a:lvl1pPr>
            <a:lvl2pPr marL="914400" marR="0" lvl="1" indent="-228600" algn="l" rtl="0">
              <a:lnSpc>
                <a:spcPct val="120000"/>
              </a:lnSpc>
              <a:spcBef>
                <a:spcPts val="900"/>
              </a:spcBef>
              <a:spcAft>
                <a:spcPts val="0"/>
              </a:spcAft>
              <a:buClr>
                <a:schemeClr val="dk1"/>
              </a:buClr>
              <a:buSzPts val="1400"/>
              <a:buFont typeface="Arial"/>
              <a:buNone/>
              <a:defRPr sz="14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8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42900" algn="l" rtl="0">
              <a:lnSpc>
                <a:spcPct val="120000"/>
              </a:lnSpc>
              <a:spcBef>
                <a:spcPts val="800"/>
              </a:spcBef>
              <a:spcAft>
                <a:spcPts val="0"/>
              </a:spcAft>
              <a:buClr>
                <a:schemeClr val="dk1"/>
              </a:buClr>
              <a:buSzPts val="18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8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pPr marL="108000" indent="0">
              <a:spcBef>
                <a:spcPts val="600"/>
              </a:spcBef>
            </a:pPr>
            <a:endParaRPr lang="en-IE" sz="1600" dirty="0"/>
          </a:p>
        </p:txBody>
      </p:sp>
      <p:sp>
        <p:nvSpPr>
          <p:cNvPr id="2" name="Title 1">
            <a:extLst>
              <a:ext uri="{FF2B5EF4-FFF2-40B4-BE49-F238E27FC236}">
                <a16:creationId xmlns:a16="http://schemas.microsoft.com/office/drawing/2014/main" id="{B297C2CC-B7F1-71A5-CECB-8029A7C962F1}"/>
              </a:ext>
            </a:extLst>
          </p:cNvPr>
          <p:cNvSpPr>
            <a:spLocks noGrp="1"/>
          </p:cNvSpPr>
          <p:nvPr>
            <p:ph type="title"/>
          </p:nvPr>
        </p:nvSpPr>
        <p:spPr/>
        <p:txBody>
          <a:bodyPr/>
          <a:lstStyle/>
          <a:p>
            <a:pPr algn="ctr"/>
            <a:r>
              <a:rPr lang="en-IE" dirty="0"/>
              <a:t>Regulatory Developments</a:t>
            </a:r>
          </a:p>
        </p:txBody>
      </p:sp>
      <p:sp>
        <p:nvSpPr>
          <p:cNvPr id="18" name="Text Placeholder 17">
            <a:extLst>
              <a:ext uri="{FF2B5EF4-FFF2-40B4-BE49-F238E27FC236}">
                <a16:creationId xmlns:a16="http://schemas.microsoft.com/office/drawing/2014/main" id="{1252AD83-552D-9B2C-972B-FE92E5F28BD6}"/>
              </a:ext>
            </a:extLst>
          </p:cNvPr>
          <p:cNvSpPr>
            <a:spLocks noGrp="1"/>
          </p:cNvSpPr>
          <p:nvPr>
            <p:ph type="body" idx="4294967295"/>
          </p:nvPr>
        </p:nvSpPr>
        <p:spPr>
          <a:xfrm>
            <a:off x="342899" y="1685702"/>
            <a:ext cx="3779834" cy="4854245"/>
          </a:xfrm>
        </p:spPr>
        <p:txBody>
          <a:bodyPr lIns="144000" tIns="72000" rIns="144000" bIns="180000"/>
          <a:lstStyle/>
          <a:p>
            <a:pPr marL="0" indent="0">
              <a:spcBef>
                <a:spcPts val="600"/>
              </a:spcBef>
            </a:pPr>
            <a:r>
              <a:rPr lang="en-GB" sz="1600" b="1" dirty="0"/>
              <a:t>FDA: “Rare Diseases: Considerations for the Development of Drugs and Biological Products” </a:t>
            </a:r>
            <a:r>
              <a:rPr lang="en-GB" sz="1600" dirty="0"/>
              <a:t>Final Guidance in December 2023</a:t>
            </a:r>
          </a:p>
          <a:p>
            <a:pPr marL="108000" indent="0">
              <a:spcBef>
                <a:spcPts val="600"/>
              </a:spcBef>
            </a:pPr>
            <a:r>
              <a:rPr lang="en-GB" sz="1600" dirty="0"/>
              <a:t>FDA: </a:t>
            </a:r>
            <a:r>
              <a:rPr lang="en-GB" sz="1600" b="1" i="1" dirty="0"/>
              <a:t>Rare Disease Innovation Hub </a:t>
            </a:r>
            <a:r>
              <a:rPr lang="en-GB" sz="1600" dirty="0"/>
              <a:t>announced Summer 2024 – meetings + feedback on-going</a:t>
            </a:r>
          </a:p>
          <a:p>
            <a:pPr marL="393750" indent="-285750">
              <a:spcBef>
                <a:spcPts val="10"/>
              </a:spcBef>
              <a:buFont typeface="Arial" panose="020B0604020202020204" pitchFamily="34" charset="0"/>
              <a:buChar char="•"/>
            </a:pPr>
            <a:r>
              <a:rPr lang="en-GB" sz="1600" b="1" dirty="0"/>
              <a:t>Accelerating Rare disease Cures (ARC) </a:t>
            </a:r>
            <a:r>
              <a:rPr lang="en-GB" sz="1600" dirty="0"/>
              <a:t>Program (2022)</a:t>
            </a:r>
          </a:p>
          <a:p>
            <a:pPr marL="850950" lvl="1" indent="-285750">
              <a:spcBef>
                <a:spcPts val="10"/>
              </a:spcBef>
              <a:buFont typeface="Arial" panose="020B0604020202020204" pitchFamily="34" charset="0"/>
              <a:buChar char="•"/>
            </a:pPr>
            <a:r>
              <a:rPr lang="en-GB" i="1" dirty="0">
                <a:latin typeface="Public Sans SemiBold" panose="020B0604020202020204" charset="0"/>
                <a:hlinkClick r:id="rId2"/>
              </a:rPr>
              <a:t>Leader 3D Education</a:t>
            </a:r>
            <a:endParaRPr lang="en-GB" dirty="0">
              <a:latin typeface="Public Sans SemiBold" panose="020B0604020202020204" charset="0"/>
            </a:endParaRPr>
          </a:p>
          <a:p>
            <a:pPr marL="393750" indent="-285750">
              <a:spcBef>
                <a:spcPts val="10"/>
              </a:spcBef>
              <a:buFont typeface="Arial" panose="020B0604020202020204" pitchFamily="34" charset="0"/>
              <a:buChar char="•"/>
            </a:pPr>
            <a:r>
              <a:rPr lang="en-GB" sz="1600" b="1" i="1" dirty="0"/>
              <a:t>Rare Disease Endpoint Advancement Pilot </a:t>
            </a:r>
            <a:r>
              <a:rPr lang="en-GB" sz="1600" i="1" dirty="0"/>
              <a:t>(2022)</a:t>
            </a:r>
          </a:p>
          <a:p>
            <a:pPr marL="108000" indent="0">
              <a:spcBef>
                <a:spcPts val="600"/>
              </a:spcBef>
            </a:pPr>
            <a:r>
              <a:rPr lang="en-GB" sz="1600" dirty="0"/>
              <a:t>FDA  updating guidance to reflect paediatric drug laws (PREA, BPCA)</a:t>
            </a:r>
            <a:endParaRPr lang="en-IE" sz="1600" dirty="0"/>
          </a:p>
          <a:p>
            <a:pPr marL="108000" indent="0">
              <a:spcBef>
                <a:spcPts val="600"/>
              </a:spcBef>
            </a:pPr>
            <a:r>
              <a:rPr lang="en-IE" sz="1600" dirty="0"/>
              <a:t>See part 1/2 for Bayesian/Adaptive</a:t>
            </a:r>
            <a:endParaRPr lang="en-GB" sz="1600" dirty="0"/>
          </a:p>
        </p:txBody>
      </p:sp>
      <p:sp>
        <p:nvSpPr>
          <p:cNvPr id="21" name="TextBox 20">
            <a:extLst>
              <a:ext uri="{FF2B5EF4-FFF2-40B4-BE49-F238E27FC236}">
                <a16:creationId xmlns:a16="http://schemas.microsoft.com/office/drawing/2014/main" id="{F74A360C-C214-22FB-1A5D-5F930D6E614E}"/>
              </a:ext>
            </a:extLst>
          </p:cNvPr>
          <p:cNvSpPr txBox="1"/>
          <p:nvPr/>
        </p:nvSpPr>
        <p:spPr>
          <a:xfrm>
            <a:off x="342901" y="1278439"/>
            <a:ext cx="3787774" cy="400110"/>
          </a:xfrm>
          <a:prstGeom prst="rect">
            <a:avLst/>
          </a:prstGeom>
          <a:noFill/>
        </p:spPr>
        <p:txBody>
          <a:bodyPr wrap="square" rtlCol="0">
            <a:spAutoFit/>
          </a:bodyPr>
          <a:lstStyle/>
          <a:p>
            <a:pPr algn="ctr"/>
            <a:r>
              <a:rPr lang="en-GB" sz="2000" dirty="0">
                <a:solidFill>
                  <a:schemeClr val="accent2"/>
                </a:solidFill>
                <a:latin typeface="Public Sans SemiBold" panose="020B0604020202020204" charset="0"/>
              </a:rPr>
              <a:t>Rare Diseases/Paediatrics</a:t>
            </a:r>
            <a:endParaRPr lang="en-IE" sz="2000" dirty="0">
              <a:solidFill>
                <a:schemeClr val="accent2"/>
              </a:solidFill>
              <a:latin typeface="Public Sans SemiBold" panose="020B0604020202020204" charset="0"/>
            </a:endParaRPr>
          </a:p>
        </p:txBody>
      </p:sp>
      <p:sp>
        <p:nvSpPr>
          <p:cNvPr id="22" name="TextBox 21">
            <a:extLst>
              <a:ext uri="{FF2B5EF4-FFF2-40B4-BE49-F238E27FC236}">
                <a16:creationId xmlns:a16="http://schemas.microsoft.com/office/drawing/2014/main" id="{694CE65A-1A85-02F7-F9EC-691481834981}"/>
              </a:ext>
            </a:extLst>
          </p:cNvPr>
          <p:cNvSpPr txBox="1"/>
          <p:nvPr/>
        </p:nvSpPr>
        <p:spPr>
          <a:xfrm>
            <a:off x="4198143" y="1278439"/>
            <a:ext cx="3787774" cy="400110"/>
          </a:xfrm>
          <a:prstGeom prst="rect">
            <a:avLst/>
          </a:prstGeom>
          <a:noFill/>
        </p:spPr>
        <p:txBody>
          <a:bodyPr wrap="square" rtlCol="0">
            <a:spAutoFit/>
          </a:bodyPr>
          <a:lstStyle/>
          <a:p>
            <a:pPr algn="ctr"/>
            <a:r>
              <a:rPr lang="en-GB" sz="2000" dirty="0">
                <a:solidFill>
                  <a:schemeClr val="accent2"/>
                </a:solidFill>
                <a:latin typeface="Public Sans SemiBold" panose="020B0604020202020204" charset="0"/>
              </a:rPr>
              <a:t>Improving Trial Diversity</a:t>
            </a:r>
            <a:endParaRPr lang="en-IE" sz="2000" dirty="0">
              <a:solidFill>
                <a:schemeClr val="accent2"/>
              </a:solidFill>
              <a:latin typeface="Public Sans SemiBold" panose="020B0604020202020204" charset="0"/>
            </a:endParaRPr>
          </a:p>
        </p:txBody>
      </p:sp>
      <p:sp>
        <p:nvSpPr>
          <p:cNvPr id="23" name="TextBox 22">
            <a:extLst>
              <a:ext uri="{FF2B5EF4-FFF2-40B4-BE49-F238E27FC236}">
                <a16:creationId xmlns:a16="http://schemas.microsoft.com/office/drawing/2014/main" id="{4B3F7B53-76DB-38D1-3FAD-21E39FC9176A}"/>
              </a:ext>
            </a:extLst>
          </p:cNvPr>
          <p:cNvSpPr txBox="1"/>
          <p:nvPr/>
        </p:nvSpPr>
        <p:spPr>
          <a:xfrm>
            <a:off x="8053385" y="1278439"/>
            <a:ext cx="3787774" cy="400110"/>
          </a:xfrm>
          <a:prstGeom prst="rect">
            <a:avLst/>
          </a:prstGeom>
          <a:noFill/>
        </p:spPr>
        <p:txBody>
          <a:bodyPr wrap="square" rtlCol="0">
            <a:spAutoFit/>
          </a:bodyPr>
          <a:lstStyle/>
          <a:p>
            <a:pPr algn="ctr"/>
            <a:r>
              <a:rPr lang="en-GB" sz="2000" dirty="0">
                <a:solidFill>
                  <a:schemeClr val="accent2"/>
                </a:solidFill>
                <a:latin typeface="Public Sans SemiBold" panose="020B0604020202020204" charset="0"/>
              </a:rPr>
              <a:t>Multi-regional Clinical Trials</a:t>
            </a:r>
            <a:endParaRPr lang="en-IE" sz="2000" dirty="0">
              <a:solidFill>
                <a:schemeClr val="accent2"/>
              </a:solidFill>
              <a:latin typeface="Public Sans SemiBold" panose="020B0604020202020204" charset="0"/>
            </a:endParaRPr>
          </a:p>
        </p:txBody>
      </p:sp>
      <p:cxnSp>
        <p:nvCxnSpPr>
          <p:cNvPr id="1784" name="Google Shape;1784;p99"/>
          <p:cNvCxnSpPr/>
          <p:nvPr/>
        </p:nvCxnSpPr>
        <p:spPr>
          <a:xfrm>
            <a:off x="342901" y="1711254"/>
            <a:ext cx="3787774" cy="0"/>
          </a:xfrm>
          <a:prstGeom prst="straightConnector1">
            <a:avLst/>
          </a:prstGeom>
          <a:noFill/>
          <a:ln w="76200" cap="flat" cmpd="sng">
            <a:solidFill>
              <a:schemeClr val="accent2"/>
            </a:solidFill>
            <a:prstDash val="solid"/>
            <a:miter lim="800000"/>
            <a:headEnd type="none" w="sm" len="sm"/>
            <a:tailEnd type="none" w="sm" len="sm"/>
          </a:ln>
        </p:spPr>
      </p:cxnSp>
      <p:cxnSp>
        <p:nvCxnSpPr>
          <p:cNvPr id="1786" name="Google Shape;1786;p99"/>
          <p:cNvCxnSpPr/>
          <p:nvPr/>
        </p:nvCxnSpPr>
        <p:spPr>
          <a:xfrm>
            <a:off x="4202114" y="1711254"/>
            <a:ext cx="3787774" cy="0"/>
          </a:xfrm>
          <a:prstGeom prst="straightConnector1">
            <a:avLst/>
          </a:prstGeom>
          <a:noFill/>
          <a:ln w="76200" cap="flat" cmpd="sng">
            <a:solidFill>
              <a:schemeClr val="accent2"/>
            </a:solidFill>
            <a:prstDash val="solid"/>
            <a:miter lim="800000"/>
            <a:headEnd type="none" w="sm" len="sm"/>
            <a:tailEnd type="none" w="sm" len="sm"/>
          </a:ln>
        </p:spPr>
      </p:cxnSp>
      <p:cxnSp>
        <p:nvCxnSpPr>
          <p:cNvPr id="1788" name="Google Shape;1788;p99"/>
          <p:cNvCxnSpPr/>
          <p:nvPr/>
        </p:nvCxnSpPr>
        <p:spPr>
          <a:xfrm>
            <a:off x="8061327" y="1711254"/>
            <a:ext cx="3787774" cy="0"/>
          </a:xfrm>
          <a:prstGeom prst="straightConnector1">
            <a:avLst/>
          </a:prstGeom>
          <a:noFill/>
          <a:ln w="76200" cap="flat" cmpd="sng">
            <a:solidFill>
              <a:schemeClr val="accent2"/>
            </a:solidFill>
            <a:prstDash val="solid"/>
            <a:miter lim="800000"/>
            <a:headEnd type="none" w="sm" len="sm"/>
            <a:tailEnd type="none" w="sm" len="sm"/>
          </a:ln>
        </p:spPr>
      </p:cxnSp>
    </p:spTree>
    <p:extLst>
      <p:ext uri="{BB962C8B-B14F-4D97-AF65-F5344CB8AC3E}">
        <p14:creationId xmlns:p14="http://schemas.microsoft.com/office/powerpoint/2010/main" val="403363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089"/>
        <p:cNvGrpSpPr/>
        <p:nvPr/>
      </p:nvGrpSpPr>
      <p:grpSpPr>
        <a:xfrm>
          <a:off x="0" y="0"/>
          <a:ext cx="0" cy="0"/>
          <a:chOff x="0" y="0"/>
          <a:chExt cx="0" cy="0"/>
        </a:xfrm>
      </p:grpSpPr>
      <p:pic>
        <p:nvPicPr>
          <p:cNvPr id="5" name="Google Shape;29;p66">
            <a:extLst>
              <a:ext uri="{FF2B5EF4-FFF2-40B4-BE49-F238E27FC236}">
                <a16:creationId xmlns:a16="http://schemas.microsoft.com/office/drawing/2014/main" id="{E5181DAE-0011-71F4-02FC-6372C40C1B25}"/>
              </a:ext>
            </a:extLst>
          </p:cNvPr>
          <p:cNvPicPr preferRelativeResize="0"/>
          <p:nvPr/>
        </p:nvPicPr>
        <p:blipFill rotWithShape="1">
          <a:blip r:embed="rId3">
            <a:alphaModFix amt="10000"/>
          </a:blip>
          <a:srcRect/>
          <a:stretch/>
        </p:blipFill>
        <p:spPr>
          <a:xfrm>
            <a:off x="5050619" y="-304801"/>
            <a:ext cx="7273896" cy="9542385"/>
          </a:xfrm>
          <a:prstGeom prst="rect">
            <a:avLst/>
          </a:prstGeom>
          <a:noFill/>
          <a:ln>
            <a:noFill/>
          </a:ln>
        </p:spPr>
      </p:pic>
      <p:sp>
        <p:nvSpPr>
          <p:cNvPr id="2090" name="Google Shape;2090;p4"/>
          <p:cNvSpPr/>
          <p:nvPr/>
        </p:nvSpPr>
        <p:spPr>
          <a:xfrm>
            <a:off x="4093964" y="4352450"/>
            <a:ext cx="2811487" cy="1274100"/>
          </a:xfrm>
          <a:prstGeom prst="roundRect">
            <a:avLst>
              <a:gd name="adj" fmla="val 8055"/>
            </a:avLst>
          </a:prstGeom>
          <a:solidFill>
            <a:srgbClr val="DBD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800" b="1" i="0" u="none" strike="noStrike" cap="none" dirty="0">
                <a:solidFill>
                  <a:srgbClr val="000000"/>
                </a:solidFill>
                <a:latin typeface="Public Sans"/>
                <a:ea typeface="Public Sans"/>
                <a:cs typeface="Public Sans"/>
                <a:sym typeface="Public Sans"/>
              </a:rPr>
              <a:t>Post Marketing</a:t>
            </a:r>
            <a:endParaRPr sz="1800" b="1" i="0" u="none" strike="noStrike" cap="none" dirty="0">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Cohort Study</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Case-control Study</a:t>
            </a:r>
            <a:endParaRPr sz="1600" b="0" i="0" u="none" strike="noStrike" cap="none" dirty="0">
              <a:solidFill>
                <a:srgbClr val="000000"/>
              </a:solidFill>
              <a:latin typeface="Public Sans Light"/>
              <a:ea typeface="Public Sans Light"/>
              <a:cs typeface="Public Sans Light"/>
              <a:sym typeface="Public Sans Light"/>
            </a:endParaRPr>
          </a:p>
        </p:txBody>
      </p:sp>
      <p:sp>
        <p:nvSpPr>
          <p:cNvPr id="2092" name="Google Shape;2092;p4"/>
          <p:cNvSpPr txBox="1"/>
          <p:nvPr/>
        </p:nvSpPr>
        <p:spPr>
          <a:xfrm>
            <a:off x="461331" y="2987138"/>
            <a:ext cx="4342650" cy="1479254"/>
          </a:xfrm>
          <a:prstGeom prst="rect">
            <a:avLst/>
          </a:prstGeom>
          <a:noFill/>
          <a:ln>
            <a:noFill/>
          </a:ln>
        </p:spPr>
        <p:txBody>
          <a:bodyPr spcFirstLastPara="1" wrap="square" lIns="91425" tIns="91425" rIns="91425" bIns="91425" anchor="t" anchorCtr="0">
            <a:noAutofit/>
          </a:bodyPr>
          <a:lstStyle/>
          <a:p>
            <a:pPr marL="0" marR="0" lvl="0" indent="0" algn="l" rtl="0">
              <a:lnSpc>
                <a:spcPct val="105000"/>
              </a:lnSpc>
              <a:spcBef>
                <a:spcPts val="600"/>
              </a:spcBef>
              <a:spcAft>
                <a:spcPts val="0"/>
              </a:spcAft>
              <a:buClr>
                <a:srgbClr val="FFFFFF"/>
              </a:buClr>
              <a:buSzPts val="4700"/>
              <a:buFont typeface="Public Sans Light"/>
              <a:buNone/>
            </a:pPr>
            <a:r>
              <a:rPr lang="en-IE" sz="2400" i="0" u="none" strike="noStrike" cap="none" dirty="0">
                <a:solidFill>
                  <a:schemeClr val="bg1"/>
                </a:solidFill>
                <a:latin typeface="Public Sans Medium"/>
                <a:ea typeface="Public Sans Medium"/>
                <a:cs typeface="Public Sans Medium"/>
                <a:sym typeface="Public Sans Medium"/>
              </a:rPr>
              <a:t>The complete solution</a:t>
            </a:r>
            <a:br>
              <a:rPr lang="en-IE" sz="2400" i="0" u="none" strike="noStrike" cap="none" dirty="0">
                <a:solidFill>
                  <a:schemeClr val="bg1"/>
                </a:solidFill>
                <a:latin typeface="Public Sans Medium"/>
                <a:ea typeface="Public Sans Medium"/>
                <a:cs typeface="Public Sans Medium"/>
                <a:sym typeface="Public Sans Medium"/>
              </a:rPr>
            </a:br>
            <a:r>
              <a:rPr lang="en-IE" sz="2400" i="0" u="none" strike="noStrike" cap="none" dirty="0">
                <a:solidFill>
                  <a:schemeClr val="bg1"/>
                </a:solidFill>
                <a:latin typeface="Public Sans Medium"/>
                <a:ea typeface="Public Sans Medium"/>
                <a:cs typeface="Public Sans Medium"/>
                <a:sym typeface="Public Sans Medium"/>
              </a:rPr>
              <a:t>for optimizing your</a:t>
            </a:r>
            <a:br>
              <a:rPr lang="en-IE" sz="2400" i="0" u="none" strike="noStrike" cap="none" dirty="0">
                <a:solidFill>
                  <a:schemeClr val="bg1"/>
                </a:solidFill>
                <a:latin typeface="Public Sans Medium"/>
                <a:ea typeface="Public Sans Medium"/>
                <a:cs typeface="Public Sans Medium"/>
                <a:sym typeface="Public Sans Medium"/>
              </a:rPr>
            </a:br>
            <a:r>
              <a:rPr lang="en-IE" sz="2400" i="0" u="none" strike="noStrike" cap="none" dirty="0">
                <a:solidFill>
                  <a:schemeClr val="bg1"/>
                </a:solidFill>
                <a:latin typeface="Public Sans Medium"/>
                <a:ea typeface="Public Sans Medium"/>
                <a:cs typeface="Public Sans Medium"/>
                <a:sym typeface="Public Sans Medium"/>
              </a:rPr>
              <a:t>clinical trial designs</a:t>
            </a:r>
            <a:endParaRPr sz="2400" i="0" u="none" strike="noStrike" cap="none" dirty="0">
              <a:solidFill>
                <a:schemeClr val="bg1"/>
              </a:solidFill>
              <a:latin typeface="Public Sans Medium"/>
              <a:ea typeface="Public Sans Medium"/>
              <a:cs typeface="Public Sans Medium"/>
              <a:sym typeface="Public Sans Medium"/>
            </a:endParaRPr>
          </a:p>
        </p:txBody>
      </p:sp>
      <p:sp>
        <p:nvSpPr>
          <p:cNvPr id="2093" name="Google Shape;2093;p4"/>
          <p:cNvSpPr/>
          <p:nvPr/>
        </p:nvSpPr>
        <p:spPr>
          <a:xfrm>
            <a:off x="4093964" y="1231500"/>
            <a:ext cx="2811487" cy="1323600"/>
          </a:xfrm>
          <a:prstGeom prst="roundRect">
            <a:avLst>
              <a:gd name="adj" fmla="val 5828"/>
            </a:avLst>
          </a:prstGeom>
          <a:solidFill>
            <a:srgbClr val="BAC0B8"/>
          </a:solidFill>
          <a:ln>
            <a:noFill/>
          </a:ln>
        </p:spPr>
        <p:txBody>
          <a:bodyPr spcFirstLastPara="1" wrap="square" lIns="91425" tIns="91425" rIns="90000"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800" b="1" i="0" u="none" strike="noStrike" cap="none" dirty="0">
                <a:solidFill>
                  <a:srgbClr val="000000"/>
                </a:solidFill>
                <a:latin typeface="Public Sans"/>
                <a:ea typeface="Public Sans"/>
                <a:cs typeface="Public Sans"/>
                <a:sym typeface="Public Sans"/>
              </a:rPr>
              <a:t>Pre-clinical research</a:t>
            </a:r>
            <a:endParaRPr sz="1800" b="1" i="0" u="none" strike="noStrike" cap="none" dirty="0">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1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Animal studies</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ANOVA / ANCOVA</a:t>
            </a:r>
          </a:p>
          <a:p>
            <a:pPr marL="457200" marR="0" lvl="0" indent="-292100" algn="l" rtl="0">
              <a:lnSpc>
                <a:spcPct val="100000"/>
              </a:lnSpc>
              <a:spcBef>
                <a:spcPts val="0"/>
              </a:spcBef>
              <a:spcAft>
                <a:spcPts val="0"/>
              </a:spcAft>
              <a:buClr>
                <a:srgbClr val="000000"/>
              </a:buClr>
              <a:buSzPts val="1000"/>
              <a:buFont typeface="Public Sans Light"/>
              <a:buChar char="●"/>
            </a:pPr>
            <a:r>
              <a:rPr lang="en-IE" sz="1600" dirty="0">
                <a:latin typeface="Public Sans Light"/>
                <a:ea typeface="Public Sans Light"/>
                <a:cs typeface="Public Sans Light"/>
                <a:sym typeface="Public Sans Light"/>
              </a:rPr>
              <a:t>Pilot Studies</a:t>
            </a:r>
            <a:endParaRPr sz="1600" b="0" i="0" u="none" strike="noStrike" cap="none" dirty="0">
              <a:solidFill>
                <a:srgbClr val="000000"/>
              </a:solidFill>
              <a:latin typeface="Public Sans Light"/>
              <a:ea typeface="Public Sans Light"/>
              <a:cs typeface="Public Sans Light"/>
              <a:sym typeface="Public Sans Light"/>
            </a:endParaRPr>
          </a:p>
        </p:txBody>
      </p:sp>
      <p:sp>
        <p:nvSpPr>
          <p:cNvPr id="2094" name="Google Shape;2094;p4"/>
          <p:cNvSpPr/>
          <p:nvPr/>
        </p:nvSpPr>
        <p:spPr>
          <a:xfrm>
            <a:off x="4093964" y="2626225"/>
            <a:ext cx="2811487" cy="1655100"/>
          </a:xfrm>
          <a:prstGeom prst="roundRect">
            <a:avLst>
              <a:gd name="adj" fmla="val 7910"/>
            </a:avLst>
          </a:prstGeom>
          <a:solidFill>
            <a:srgbClr val="F3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800" b="1" i="0" u="none" strike="noStrike" cap="none" dirty="0">
                <a:solidFill>
                  <a:srgbClr val="000000"/>
                </a:solidFill>
                <a:latin typeface="Public Sans"/>
                <a:ea typeface="Public Sans"/>
                <a:cs typeface="Public Sans"/>
                <a:sym typeface="Public Sans"/>
              </a:rPr>
              <a:t>Early Phase</a:t>
            </a:r>
            <a:endParaRPr sz="1800" b="1" i="0" u="none" strike="noStrike" cap="none" dirty="0">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1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CRM</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MCP-Mod</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Simon’s Two Stage</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Flemings GST</a:t>
            </a:r>
            <a:endParaRPr sz="1600" b="0" i="0" u="none" strike="noStrike" cap="none" dirty="0">
              <a:solidFill>
                <a:srgbClr val="000000"/>
              </a:solidFill>
              <a:latin typeface="Public Sans Light"/>
              <a:ea typeface="Public Sans Light"/>
              <a:cs typeface="Public Sans Light"/>
              <a:sym typeface="Public Sans Light"/>
            </a:endParaRPr>
          </a:p>
        </p:txBody>
      </p:sp>
      <p:sp>
        <p:nvSpPr>
          <p:cNvPr id="2095" name="Google Shape;2095;p4"/>
          <p:cNvSpPr/>
          <p:nvPr/>
        </p:nvSpPr>
        <p:spPr>
          <a:xfrm>
            <a:off x="7007051" y="1231500"/>
            <a:ext cx="4985660" cy="4395000"/>
          </a:xfrm>
          <a:prstGeom prst="roundRect">
            <a:avLst>
              <a:gd name="adj" fmla="val 2692"/>
            </a:avLst>
          </a:prstGeom>
          <a:solidFill>
            <a:srgbClr val="C6C39E"/>
          </a:solidFill>
          <a:ln>
            <a:noFill/>
          </a:ln>
        </p:spPr>
        <p:txBody>
          <a:bodyPr spcFirstLastPara="1" wrap="square" lIns="91425" tIns="91425" rIns="91425" bIns="91425" anchor="t" anchorCtr="0">
            <a:noAutofit/>
          </a:bodyPr>
          <a:lstStyle/>
          <a:p>
            <a:pPr marL="263525" marR="0" lvl="0" indent="-263525" algn="ctr" rtl="0">
              <a:lnSpc>
                <a:spcPct val="100000"/>
              </a:lnSpc>
              <a:spcBef>
                <a:spcPts val="0"/>
              </a:spcBef>
              <a:spcAft>
                <a:spcPts val="0"/>
              </a:spcAft>
              <a:buClr>
                <a:srgbClr val="000000"/>
              </a:buClr>
              <a:buSzPts val="1700"/>
              <a:buFont typeface="Arial"/>
              <a:buNone/>
              <a:tabLst>
                <a:tab pos="182563" algn="l"/>
              </a:tabLst>
            </a:pPr>
            <a:r>
              <a:rPr lang="en-IE" sz="1800" b="1" i="0" u="none" strike="noStrike" cap="none" dirty="0">
                <a:solidFill>
                  <a:srgbClr val="000000"/>
                </a:solidFill>
                <a:latin typeface="Public Sans"/>
                <a:ea typeface="Public Sans"/>
                <a:cs typeface="Public Sans"/>
                <a:sym typeface="Public Sans"/>
              </a:rPr>
              <a:t>Confirmatory</a:t>
            </a:r>
            <a:endParaRPr sz="1800" b="1" i="0" u="none" strike="noStrike" cap="none" dirty="0">
              <a:solidFill>
                <a:srgbClr val="000000"/>
              </a:solidFill>
              <a:latin typeface="Public Sans"/>
              <a:ea typeface="Public Sans"/>
              <a:cs typeface="Public Sans"/>
              <a:sym typeface="Public Sans"/>
            </a:endParaRPr>
          </a:p>
          <a:p>
            <a:pPr marL="263525" marR="0" lvl="0" indent="-263525" algn="l" rtl="0">
              <a:lnSpc>
                <a:spcPct val="100000"/>
              </a:lnSpc>
              <a:spcBef>
                <a:spcPts val="0"/>
              </a:spcBef>
              <a:spcAft>
                <a:spcPts val="0"/>
              </a:spcAft>
              <a:buClr>
                <a:srgbClr val="000000"/>
              </a:buClr>
              <a:buSzPts val="1100"/>
              <a:buFont typeface="Arial"/>
              <a:buNone/>
              <a:tabLst>
                <a:tab pos="182563" algn="l"/>
              </a:tabLst>
            </a:pPr>
            <a:endParaRPr sz="1200" b="0" i="0" u="none" strike="noStrike" cap="none" dirty="0">
              <a:solidFill>
                <a:srgbClr val="000000"/>
              </a:solidFill>
              <a:latin typeface="Public Sans Light"/>
              <a:ea typeface="Public Sans Light"/>
              <a:cs typeface="Public Sans Light"/>
              <a:sym typeface="Public Sans Light"/>
            </a:endParaRPr>
          </a:p>
          <a:p>
            <a:pPr marL="263525" marR="0" lvl="0" indent="-263525" algn="ctr" rtl="0">
              <a:lnSpc>
                <a:spcPct val="100000"/>
              </a:lnSpc>
              <a:spcBef>
                <a:spcPts val="0"/>
              </a:spcBef>
              <a:spcAft>
                <a:spcPts val="0"/>
              </a:spcAft>
              <a:buClr>
                <a:srgbClr val="000000"/>
              </a:buClr>
              <a:buSzPts val="1400"/>
              <a:buFont typeface="Arial"/>
              <a:buNone/>
            </a:pPr>
            <a:r>
              <a:rPr lang="en-IE" sz="1600" b="1" i="0" u="none" strike="noStrike" cap="none" dirty="0">
                <a:solidFill>
                  <a:srgbClr val="000000"/>
                </a:solidFill>
                <a:latin typeface="Public Sans Light"/>
                <a:ea typeface="Public Sans Light"/>
                <a:cs typeface="Public Sans Light"/>
                <a:sym typeface="Public Sans Light"/>
              </a:rPr>
              <a:t>1000+ Scenarios for Fixed term,</a:t>
            </a:r>
            <a:br>
              <a:rPr lang="en-IE" sz="1600" b="1" i="0" u="none" strike="noStrike" cap="none" dirty="0">
                <a:solidFill>
                  <a:srgbClr val="000000"/>
                </a:solidFill>
                <a:latin typeface="Public Sans Light"/>
                <a:ea typeface="Public Sans Light"/>
                <a:cs typeface="Public Sans Light"/>
                <a:sym typeface="Public Sans Light"/>
              </a:rPr>
            </a:br>
            <a:r>
              <a:rPr lang="en-IE" sz="1600" b="1" i="0" u="none" strike="noStrike" cap="none" dirty="0">
                <a:solidFill>
                  <a:srgbClr val="000000"/>
                </a:solidFill>
                <a:latin typeface="Public Sans Light"/>
                <a:ea typeface="Public Sans Light"/>
                <a:cs typeface="Public Sans Light"/>
                <a:sym typeface="Public Sans Light"/>
              </a:rPr>
              <a:t>Adaptive</a:t>
            </a:r>
            <a:r>
              <a:rPr lang="en-IE" sz="1600" b="1" dirty="0">
                <a:latin typeface="Public Sans Light"/>
                <a:ea typeface="Public Sans Light"/>
                <a:cs typeface="Public Sans Light"/>
                <a:sym typeface="Public Sans Light"/>
              </a:rPr>
              <a:t> &amp; </a:t>
            </a:r>
            <a:r>
              <a:rPr lang="en-IE" sz="1600" b="1" i="0" u="none" strike="noStrike" cap="none" dirty="0">
                <a:solidFill>
                  <a:srgbClr val="000000"/>
                </a:solidFill>
                <a:latin typeface="Public Sans Light"/>
                <a:ea typeface="Public Sans Light"/>
                <a:cs typeface="Public Sans Light"/>
                <a:sym typeface="Public Sans Light"/>
              </a:rPr>
              <a:t>Bayesian Methods</a:t>
            </a:r>
            <a:endParaRPr sz="1600" b="1" i="0" u="none" strike="noStrike" cap="none" dirty="0">
              <a:solidFill>
                <a:srgbClr val="000000"/>
              </a:solidFill>
              <a:latin typeface="Public Sans Light"/>
              <a:ea typeface="Public Sans Light"/>
              <a:cs typeface="Public Sans Light"/>
              <a:sym typeface="Public Sans Light"/>
            </a:endParaRPr>
          </a:p>
          <a:p>
            <a:pPr marL="263525" marR="0" lvl="0" indent="-263525" algn="l" rtl="0">
              <a:lnSpc>
                <a:spcPct val="100000"/>
              </a:lnSpc>
              <a:spcBef>
                <a:spcPts val="0"/>
              </a:spcBef>
              <a:spcAft>
                <a:spcPts val="0"/>
              </a:spcAft>
              <a:buClr>
                <a:srgbClr val="000000"/>
              </a:buClr>
              <a:buSzPts val="1100"/>
              <a:buFont typeface="Arial"/>
              <a:buNone/>
              <a:tabLst>
                <a:tab pos="182563" algn="l"/>
              </a:tabLst>
            </a:pPr>
            <a:endParaRPr sz="12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Survival, Means, Proportions &amp; Count endpoints</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Group Sequential Trials</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Bayesian:</a:t>
            </a:r>
            <a:endParaRPr lang="en-US" sz="1600" b="0" i="0" u="none" strike="noStrike" cap="none" dirty="0">
              <a:solidFill>
                <a:srgbClr val="000000"/>
              </a:solidFill>
              <a:latin typeface="Public Sans Light"/>
              <a:ea typeface="Public Sans Light"/>
              <a:cs typeface="Public Sans Light"/>
              <a:sym typeface="Public Sans Light"/>
            </a:endParaRPr>
          </a:p>
          <a:p>
            <a:pPr marL="447675" marR="0" lvl="8" indent="-184150" algn="l" rtl="0">
              <a:spcBef>
                <a:spcPts val="150"/>
              </a:spcBef>
              <a:spcAft>
                <a:spcPts val="120"/>
              </a:spcAft>
              <a:buClr>
                <a:srgbClr val="000000"/>
              </a:buClr>
              <a:buSzPts val="800"/>
              <a:buFont typeface="Public Sans Light"/>
              <a:buChar char="○"/>
              <a:tabLst>
                <a:tab pos="182563" algn="l"/>
              </a:tabLst>
            </a:pPr>
            <a:r>
              <a:rPr lang="en-US" sz="1600" b="0" i="0" u="none" strike="noStrike" cap="none" dirty="0">
                <a:solidFill>
                  <a:srgbClr val="000000"/>
                </a:solidFill>
                <a:latin typeface="Public Sans Light"/>
                <a:ea typeface="Public Sans Light"/>
                <a:cs typeface="Public Sans Light"/>
                <a:sym typeface="Public Sans Light"/>
              </a:rPr>
              <a:t>Assurance</a:t>
            </a:r>
          </a:p>
          <a:p>
            <a:pPr marL="447675" marR="0" lvl="1" indent="-184150" algn="l" rtl="0">
              <a:spcBef>
                <a:spcPts val="150"/>
              </a:spcBef>
              <a:spcAft>
                <a:spcPts val="120"/>
              </a:spcAft>
              <a:buClr>
                <a:srgbClr val="000000"/>
              </a:buClr>
              <a:buSzPts val="8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Credible Intervals</a:t>
            </a:r>
            <a:endParaRPr sz="1600" b="0" i="0" u="none" strike="noStrike" cap="none" dirty="0">
              <a:solidFill>
                <a:srgbClr val="000000"/>
              </a:solidFill>
              <a:latin typeface="Public Sans Light"/>
              <a:ea typeface="Public Sans Light"/>
              <a:cs typeface="Public Sans Light"/>
              <a:sym typeface="Public Sans Light"/>
            </a:endParaRPr>
          </a:p>
          <a:p>
            <a:pPr marL="447675" marR="0" lvl="1" indent="-184150" algn="l" rtl="0">
              <a:spcBef>
                <a:spcPts val="150"/>
              </a:spcBef>
              <a:spcAft>
                <a:spcPts val="120"/>
              </a:spcAft>
              <a:buClr>
                <a:srgbClr val="000000"/>
              </a:buClr>
              <a:buSzPts val="8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Posterior Error Approach</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Sample Size Re-Estimation</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Cross over &amp; personalized medicine</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MAMS</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Prediction</a:t>
            </a:r>
            <a:endParaRPr sz="1600" b="0" i="0" u="none" strike="noStrike" cap="none" dirty="0">
              <a:solidFill>
                <a:srgbClr val="000000"/>
              </a:solidFill>
              <a:latin typeface="Public Sans Light"/>
              <a:ea typeface="Public Sans Light"/>
              <a:cs typeface="Public Sans Light"/>
              <a:sym typeface="Public Sans Light"/>
            </a:endParaRPr>
          </a:p>
        </p:txBody>
      </p:sp>
      <p:pic>
        <p:nvPicPr>
          <p:cNvPr id="3" name="Picture 2" descr="A white text on a black background&#10;&#10;Description automatically generated">
            <a:extLst>
              <a:ext uri="{FF2B5EF4-FFF2-40B4-BE49-F238E27FC236}">
                <a16:creationId xmlns:a16="http://schemas.microsoft.com/office/drawing/2014/main" id="{2282E170-DF36-EB6B-611C-415EC1731274}"/>
              </a:ext>
            </a:extLst>
          </p:cNvPr>
          <p:cNvPicPr>
            <a:picLocks noChangeAspect="1"/>
          </p:cNvPicPr>
          <p:nvPr/>
        </p:nvPicPr>
        <p:blipFill>
          <a:blip r:embed="rId4"/>
          <a:stretch>
            <a:fillRect/>
          </a:stretch>
        </p:blipFill>
        <p:spPr>
          <a:xfrm>
            <a:off x="427840" y="2312045"/>
            <a:ext cx="2719659" cy="6750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sp>
        <p:nvSpPr>
          <p:cNvPr id="2100" name="Google Shape;2100;g276a1c4e488_0_18"/>
          <p:cNvSpPr txBox="1">
            <a:spLocks noGrp="1"/>
          </p:cNvSpPr>
          <p:nvPr>
            <p:ph type="title" idx="4294967295"/>
          </p:nvPr>
        </p:nvSpPr>
        <p:spPr>
          <a:xfrm>
            <a:off x="342900" y="292350"/>
            <a:ext cx="11117400" cy="1119600"/>
          </a:xfrm>
          <a:prstGeom prst="rect">
            <a:avLst/>
          </a:prstGeom>
          <a:noFill/>
          <a:ln>
            <a:noFill/>
          </a:ln>
        </p:spPr>
        <p:txBody>
          <a:bodyPr spcFirstLastPara="1" wrap="square" lIns="27425" tIns="27425" rIns="27425" bIns="27425" anchor="b" anchorCtr="0">
            <a:normAutofit fontScale="90000"/>
          </a:bodyPr>
          <a:lstStyle/>
          <a:p>
            <a:pPr marL="0" lvl="0" indent="0" algn="l" rtl="0">
              <a:lnSpc>
                <a:spcPct val="150000"/>
              </a:lnSpc>
              <a:spcBef>
                <a:spcPts val="0"/>
              </a:spcBef>
              <a:spcAft>
                <a:spcPts val="0"/>
              </a:spcAft>
              <a:buSzPts val="600"/>
              <a:buNone/>
            </a:pPr>
            <a:r>
              <a:rPr lang="en-IE" sz="4222" dirty="0"/>
              <a:t>nQuery Licensing</a:t>
            </a:r>
            <a:br>
              <a:rPr lang="en-IE" dirty="0"/>
            </a:br>
            <a:r>
              <a:rPr lang="en-IE" sz="2000" dirty="0">
                <a:latin typeface="Public Sans"/>
                <a:ea typeface="Public Sans"/>
                <a:cs typeface="Public Sans"/>
                <a:sym typeface="Public Sans"/>
              </a:rPr>
              <a:t>nQuery operates on a tiered licensing model</a:t>
            </a:r>
            <a:endParaRPr sz="2000" dirty="0">
              <a:latin typeface="Public Sans"/>
              <a:ea typeface="Public Sans"/>
              <a:cs typeface="Public Sans"/>
              <a:sym typeface="Public Sans"/>
            </a:endParaRPr>
          </a:p>
        </p:txBody>
      </p:sp>
      <p:sp>
        <p:nvSpPr>
          <p:cNvPr id="2101" name="Google Shape;2101;g276a1c4e488_0_18"/>
          <p:cNvSpPr txBox="1"/>
          <p:nvPr/>
        </p:nvSpPr>
        <p:spPr>
          <a:xfrm>
            <a:off x="2103696" y="6164106"/>
            <a:ext cx="8274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400"/>
              <a:buFont typeface="Arial"/>
              <a:buNone/>
            </a:pPr>
            <a:r>
              <a:rPr lang="en-IE" sz="1400" b="1" i="0" u="sng" strike="noStrike" cap="none">
                <a:solidFill>
                  <a:schemeClr val="accent2"/>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Click Here</a:t>
            </a:r>
            <a:r>
              <a:rPr lang="en-IE" sz="1400" b="0" i="0" u="none" strike="noStrike" cap="none">
                <a:solidFill>
                  <a:schemeClr val="accent2"/>
                </a:solidFill>
                <a:latin typeface="Public Sans Light"/>
                <a:ea typeface="Public Sans Light"/>
                <a:cs typeface="Public Sans Light"/>
                <a:sym typeface="Public Sans Light"/>
              </a:rPr>
              <a:t> </a:t>
            </a:r>
            <a:r>
              <a:rPr lang="en-IE" sz="1400" b="0" i="0" u="none" strike="noStrike" cap="none">
                <a:solidFill>
                  <a:schemeClr val="dk1"/>
                </a:solidFill>
                <a:latin typeface="Public Sans Light"/>
                <a:ea typeface="Public Sans Light"/>
                <a:cs typeface="Public Sans Light"/>
                <a:sym typeface="Public Sans Light"/>
              </a:rPr>
              <a:t>to see our Package Comparison Tool</a:t>
            </a:r>
            <a:endParaRPr sz="1400" b="0" i="0" u="none" strike="noStrike" cap="none">
              <a:solidFill>
                <a:srgbClr val="000000"/>
              </a:solidFill>
              <a:latin typeface="Arial"/>
              <a:ea typeface="Arial"/>
              <a:cs typeface="Arial"/>
              <a:sym typeface="Arial"/>
            </a:endParaRPr>
          </a:p>
        </p:txBody>
      </p:sp>
      <p:sp>
        <p:nvSpPr>
          <p:cNvPr id="2102" name="Google Shape;2102;g276a1c4e488_0_18"/>
          <p:cNvSpPr txBox="1">
            <a:spLocks noGrp="1"/>
          </p:cNvSpPr>
          <p:nvPr>
            <p:ph type="body" idx="4294967295"/>
          </p:nvPr>
        </p:nvSpPr>
        <p:spPr>
          <a:xfrm>
            <a:off x="3236925" y="2503850"/>
            <a:ext cx="2822700" cy="3283200"/>
          </a:xfrm>
          <a:prstGeom prst="rect">
            <a:avLst/>
          </a:prstGeom>
          <a:solidFill>
            <a:srgbClr val="907680">
              <a:alpha val="3165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tabLst>
                <a:tab pos="2417763" algn="l"/>
              </a:tabLst>
            </a:pPr>
            <a:r>
              <a:rPr lang="en-IE" sz="1600" dirty="0">
                <a:latin typeface="Public Sans Medium"/>
                <a:ea typeface="Public Sans Medium"/>
                <a:cs typeface="Public Sans Medium"/>
                <a:sym typeface="Public Sans Medium"/>
              </a:rPr>
              <a:t>Sample size for fully Bayesian (e.g. credible intervals)</a:t>
            </a:r>
            <a:endParaRPr sz="1600" dirty="0">
              <a:latin typeface="Public Sans Medium"/>
              <a:ea typeface="Public Sans Medium"/>
              <a:cs typeface="Public Sans Medium"/>
              <a:sym typeface="Public Sans Medium"/>
            </a:endParaRPr>
          </a:p>
          <a:p>
            <a:pPr marL="0" lvl="0" indent="0" algn="l" rtl="0">
              <a:spcBef>
                <a:spcPts val="0"/>
              </a:spcBef>
              <a:spcAft>
                <a:spcPts val="0"/>
              </a:spcAft>
              <a:buNone/>
              <a:tabLst>
                <a:tab pos="2417763" algn="l"/>
              </a:tabLst>
            </a:pPr>
            <a:endParaRPr sz="1800" dirty="0"/>
          </a:p>
          <a:p>
            <a:pPr marL="0" lvl="0" indent="0" algn="l" rtl="0">
              <a:spcBef>
                <a:spcPts val="0"/>
              </a:spcBef>
              <a:spcAft>
                <a:spcPts val="0"/>
              </a:spcAft>
              <a:buNone/>
              <a:tabLst>
                <a:tab pos="2417763" algn="l"/>
              </a:tabLst>
            </a:pPr>
            <a:r>
              <a:rPr lang="en-IE" sz="1600" dirty="0">
                <a:latin typeface="Public Sans Medium"/>
                <a:ea typeface="Public Sans Medium"/>
                <a:cs typeface="Public Sans Medium"/>
                <a:sym typeface="Public Sans Medium"/>
              </a:rPr>
              <a:t>+ Hybrid Bayes/Frequentist methods and designs (e.g. Assurance)</a:t>
            </a:r>
            <a:endParaRPr sz="1600" dirty="0">
              <a:latin typeface="Public Sans Medium"/>
              <a:ea typeface="Public Sans Medium"/>
              <a:cs typeface="Public Sans Medium"/>
              <a:sym typeface="Public Sans Medium"/>
            </a:endParaRPr>
          </a:p>
        </p:txBody>
      </p:sp>
      <p:sp>
        <p:nvSpPr>
          <p:cNvPr id="2103" name="Google Shape;2103;g276a1c4e488_0_18"/>
          <p:cNvSpPr txBox="1">
            <a:spLocks noGrp="1"/>
          </p:cNvSpPr>
          <p:nvPr>
            <p:ph type="body" idx="4294967295"/>
          </p:nvPr>
        </p:nvSpPr>
        <p:spPr>
          <a:xfrm>
            <a:off x="6131725" y="2503850"/>
            <a:ext cx="2822700" cy="3283200"/>
          </a:xfrm>
          <a:prstGeom prst="rect">
            <a:avLst/>
          </a:prstGeom>
          <a:solidFill>
            <a:srgbClr val="C6C39E">
              <a:alpha val="2785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dirty="0">
                <a:latin typeface="Public Sans Medium"/>
                <a:ea typeface="Public Sans Medium"/>
                <a:cs typeface="Public Sans Medium"/>
                <a:sym typeface="Public Sans Medium"/>
              </a:rPr>
              <a:t>Sample size and power for early stage and confirmatory clinical trial</a:t>
            </a:r>
            <a:endParaRPr sz="1600" dirty="0">
              <a:latin typeface="Public Sans Medium"/>
              <a:ea typeface="Public Sans Medium"/>
              <a:cs typeface="Public Sans Medium"/>
              <a:sym typeface="Public Sans Medium"/>
            </a:endParaRPr>
          </a:p>
          <a:p>
            <a:pPr marL="0" lvl="0" indent="0" algn="l" rtl="0">
              <a:spcBef>
                <a:spcPts val="0"/>
              </a:spcBef>
              <a:spcAft>
                <a:spcPts val="0"/>
              </a:spcAft>
              <a:buNone/>
            </a:pPr>
            <a:endParaRPr sz="1600" dirty="0">
              <a:latin typeface="Public Sans Medium"/>
              <a:ea typeface="Public Sans Medium"/>
              <a:cs typeface="Public Sans Medium"/>
              <a:sym typeface="Public Sans Medium"/>
            </a:endParaRPr>
          </a:p>
          <a:p>
            <a:pPr marL="0" lvl="0" indent="0" algn="l" rtl="0">
              <a:spcBef>
                <a:spcPts val="0"/>
              </a:spcBef>
              <a:spcAft>
                <a:spcPts val="0"/>
              </a:spcAft>
              <a:buNone/>
            </a:pPr>
            <a:r>
              <a:rPr lang="en-IE" sz="1600" dirty="0">
                <a:latin typeface="Public Sans Medium"/>
                <a:ea typeface="Public Sans Medium"/>
                <a:cs typeface="Public Sans Medium"/>
                <a:sym typeface="Public Sans Medium"/>
              </a:rPr>
              <a:t>Adaptive Designs and tools for monitoring and adjustment in-trial</a:t>
            </a:r>
            <a:endParaRPr sz="1600" dirty="0">
              <a:latin typeface="Public Sans Medium"/>
              <a:ea typeface="Public Sans Medium"/>
              <a:cs typeface="Public Sans Medium"/>
              <a:sym typeface="Public Sans Medium"/>
            </a:endParaRPr>
          </a:p>
        </p:txBody>
      </p:sp>
      <p:sp>
        <p:nvSpPr>
          <p:cNvPr id="2104" name="Google Shape;2104;g276a1c4e488_0_18"/>
          <p:cNvSpPr txBox="1">
            <a:spLocks noGrp="1"/>
          </p:cNvSpPr>
          <p:nvPr>
            <p:ph type="body" idx="4294967295"/>
          </p:nvPr>
        </p:nvSpPr>
        <p:spPr>
          <a:xfrm>
            <a:off x="9026525" y="2503850"/>
            <a:ext cx="2822700" cy="3283200"/>
          </a:xfrm>
          <a:prstGeom prst="rect">
            <a:avLst/>
          </a:prstGeom>
          <a:solidFill>
            <a:srgbClr val="152430">
              <a:alpha val="13920"/>
            </a:srgbClr>
          </a:solidFill>
          <a:ln w="9525" cap="flat" cmpd="sng">
            <a:solidFill>
              <a:srgbClr val="E7E7E7"/>
            </a:solidFill>
            <a:prstDash val="solid"/>
            <a:round/>
            <a:headEnd type="none" w="sm" len="sm"/>
            <a:tailEnd type="none" w="sm" len="sm"/>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dirty="0">
                <a:latin typeface="Public Sans Medium"/>
                <a:ea typeface="Public Sans Medium"/>
                <a:cs typeface="Public Sans Medium"/>
                <a:sym typeface="Public Sans Medium"/>
              </a:rPr>
              <a:t>Additional tools for study design and monitoring </a:t>
            </a:r>
            <a:endParaRPr sz="1600" dirty="0">
              <a:latin typeface="Public Sans Medium"/>
              <a:ea typeface="Public Sans Medium"/>
              <a:cs typeface="Public Sans Medium"/>
              <a:sym typeface="Public Sans Medium"/>
            </a:endParaRPr>
          </a:p>
          <a:p>
            <a:pPr marL="0" lvl="0" indent="0" algn="l" rtl="0">
              <a:spcBef>
                <a:spcPts val="0"/>
              </a:spcBef>
              <a:spcAft>
                <a:spcPts val="0"/>
              </a:spcAft>
              <a:buNone/>
            </a:pPr>
            <a:endParaRPr sz="1600" dirty="0">
              <a:latin typeface="Public Sans Medium"/>
              <a:ea typeface="Public Sans Medium"/>
              <a:cs typeface="Public Sans Medium"/>
              <a:sym typeface="Public Sans Medium"/>
            </a:endParaRPr>
          </a:p>
          <a:p>
            <a:pPr marL="0" lvl="0" indent="0" algn="l" rtl="0">
              <a:spcBef>
                <a:spcPts val="0"/>
              </a:spcBef>
              <a:spcAft>
                <a:spcPts val="0"/>
              </a:spcAft>
              <a:buNone/>
            </a:pPr>
            <a:r>
              <a:rPr lang="en-IE" sz="1600" dirty="0" err="1">
                <a:latin typeface="Public Sans Medium"/>
                <a:ea typeface="Public Sans Medium"/>
                <a:cs typeface="Public Sans Medium"/>
                <a:sym typeface="Public Sans Medium"/>
              </a:rPr>
              <a:t>Incl</a:t>
            </a:r>
            <a:r>
              <a:rPr lang="en-IE" sz="1600" dirty="0">
                <a:latin typeface="Public Sans Medium"/>
                <a:ea typeface="Public Sans Medium"/>
                <a:cs typeface="Public Sans Medium"/>
                <a:sym typeface="Public Sans Medium"/>
              </a:rPr>
              <a:t> milestone prediction for </a:t>
            </a:r>
            <a:r>
              <a:rPr lang="en-IE" sz="1600" dirty="0" err="1">
                <a:latin typeface="Public Sans Medium"/>
                <a:ea typeface="Public Sans Medium"/>
                <a:cs typeface="Public Sans Medium"/>
                <a:sym typeface="Public Sans Medium"/>
              </a:rPr>
              <a:t>enrollment</a:t>
            </a:r>
            <a:r>
              <a:rPr lang="en-IE" sz="1600" dirty="0">
                <a:latin typeface="Public Sans Medium"/>
                <a:ea typeface="Public Sans Medium"/>
                <a:cs typeface="Public Sans Medium"/>
                <a:sym typeface="Public Sans Medium"/>
              </a:rPr>
              <a:t> and (survival) event targets</a:t>
            </a:r>
            <a:endParaRPr sz="1600" dirty="0">
              <a:latin typeface="Public Sans Medium"/>
              <a:ea typeface="Public Sans Medium"/>
              <a:cs typeface="Public Sans Medium"/>
              <a:sym typeface="Public Sans Medium"/>
            </a:endParaRPr>
          </a:p>
        </p:txBody>
      </p:sp>
      <p:sp>
        <p:nvSpPr>
          <p:cNvPr id="2105" name="Google Shape;2105;g276a1c4e488_0_1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5</a:t>
            </a:fld>
            <a:endParaRPr/>
          </a:p>
        </p:txBody>
      </p:sp>
      <p:sp>
        <p:nvSpPr>
          <p:cNvPr id="2106" name="Google Shape;2106;g276a1c4e488_0_18"/>
          <p:cNvSpPr txBox="1">
            <a:spLocks noGrp="1"/>
          </p:cNvSpPr>
          <p:nvPr>
            <p:ph type="body" idx="4294967295"/>
          </p:nvPr>
        </p:nvSpPr>
        <p:spPr>
          <a:xfrm>
            <a:off x="3236925" y="1802675"/>
            <a:ext cx="2822700" cy="639000"/>
          </a:xfrm>
          <a:prstGeom prst="rect">
            <a:avLst/>
          </a:prstGeom>
          <a:solidFill>
            <a:schemeClr val="accent4"/>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PLUS</a:t>
            </a:r>
            <a:endParaRPr sz="2100" b="1">
              <a:solidFill>
                <a:schemeClr val="lt1"/>
              </a:solidFill>
              <a:latin typeface="Public Sans"/>
              <a:ea typeface="Public Sans"/>
              <a:cs typeface="Public Sans"/>
              <a:sym typeface="Public Sans"/>
            </a:endParaRPr>
          </a:p>
        </p:txBody>
      </p:sp>
      <p:sp>
        <p:nvSpPr>
          <p:cNvPr id="2107" name="Google Shape;2107;g276a1c4e488_0_18"/>
          <p:cNvSpPr txBox="1">
            <a:spLocks noGrp="1"/>
          </p:cNvSpPr>
          <p:nvPr>
            <p:ph type="body" idx="4294967295"/>
          </p:nvPr>
        </p:nvSpPr>
        <p:spPr>
          <a:xfrm>
            <a:off x="342925" y="2503850"/>
            <a:ext cx="2822700" cy="3283200"/>
          </a:xfrm>
          <a:prstGeom prst="rect">
            <a:avLst/>
          </a:prstGeom>
          <a:solidFill>
            <a:srgbClr val="2EC99B">
              <a:alpha val="2658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dirty="0">
                <a:latin typeface="Public Sans Medium"/>
                <a:ea typeface="Public Sans Medium"/>
                <a:cs typeface="Public Sans Medium"/>
                <a:sym typeface="Public Sans Medium"/>
              </a:rPr>
              <a:t>Sample size and power for fixed terms trials</a:t>
            </a:r>
          </a:p>
          <a:p>
            <a:pPr marL="0" lvl="0" indent="0" algn="l" rtl="0">
              <a:spcBef>
                <a:spcPts val="0"/>
              </a:spcBef>
              <a:spcAft>
                <a:spcPts val="0"/>
              </a:spcAft>
              <a:buNone/>
            </a:pPr>
            <a:endParaRPr lang="en-IE" dirty="0">
              <a:latin typeface="Public Sans Medium"/>
              <a:ea typeface="Public Sans Medium"/>
              <a:cs typeface="Public Sans Medium"/>
              <a:sym typeface="Public Sans Medium"/>
            </a:endParaRPr>
          </a:p>
          <a:p>
            <a:pPr marL="0" lvl="0" indent="0" algn="l" rtl="0">
              <a:spcBef>
                <a:spcPts val="0"/>
              </a:spcBef>
              <a:spcAft>
                <a:spcPts val="0"/>
              </a:spcAft>
              <a:buNone/>
            </a:pPr>
            <a:r>
              <a:rPr lang="en-IE" dirty="0">
                <a:latin typeface="Public Sans Medium"/>
                <a:ea typeface="Public Sans Medium"/>
                <a:cs typeface="Public Sans Medium"/>
                <a:sym typeface="Public Sans Medium"/>
              </a:rPr>
              <a:t>100’s of designs,</a:t>
            </a:r>
            <a:endParaRPr dirty="0">
              <a:latin typeface="Public Sans Medium"/>
              <a:ea typeface="Public Sans Medium"/>
              <a:cs typeface="Public Sans Medium"/>
              <a:sym typeface="Public Sans Medium"/>
            </a:endParaRPr>
          </a:p>
          <a:p>
            <a:pPr marL="0" lvl="0" indent="0" algn="l" rtl="0">
              <a:spcBef>
                <a:spcPts val="0"/>
              </a:spcBef>
              <a:spcAft>
                <a:spcPts val="0"/>
              </a:spcAft>
              <a:buNone/>
            </a:pPr>
            <a:r>
              <a:rPr lang="en-IE" dirty="0">
                <a:latin typeface="Public Sans Medium"/>
                <a:ea typeface="Public Sans Medium"/>
                <a:cs typeface="Public Sans Medium"/>
                <a:sym typeface="Public Sans Medium"/>
              </a:rPr>
              <a:t>endpoints and hypothesis types</a:t>
            </a:r>
            <a:endParaRPr dirty="0">
              <a:latin typeface="Public Sans Medium"/>
              <a:ea typeface="Public Sans Medium"/>
              <a:cs typeface="Public Sans Medium"/>
              <a:sym typeface="Public Sans Medium"/>
            </a:endParaRPr>
          </a:p>
        </p:txBody>
      </p:sp>
      <p:sp>
        <p:nvSpPr>
          <p:cNvPr id="2108" name="Google Shape;2108;g276a1c4e488_0_18"/>
          <p:cNvSpPr txBox="1">
            <a:spLocks noGrp="1"/>
          </p:cNvSpPr>
          <p:nvPr>
            <p:ph type="body" idx="4294967295"/>
          </p:nvPr>
        </p:nvSpPr>
        <p:spPr>
          <a:xfrm>
            <a:off x="342925" y="1802675"/>
            <a:ext cx="2822700" cy="639000"/>
          </a:xfrm>
          <a:prstGeom prst="rect">
            <a:avLst/>
          </a:prstGeom>
          <a:solidFill>
            <a:srgbClr val="2EC99B"/>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dirty="0">
                <a:solidFill>
                  <a:schemeClr val="lt1"/>
                </a:solidFill>
                <a:latin typeface="Public Sans"/>
                <a:ea typeface="Public Sans"/>
                <a:cs typeface="Public Sans"/>
                <a:sym typeface="Public Sans"/>
              </a:rPr>
              <a:t>BASE</a:t>
            </a:r>
            <a:endParaRPr sz="2100" b="1" dirty="0">
              <a:solidFill>
                <a:schemeClr val="lt1"/>
              </a:solidFill>
              <a:latin typeface="Public Sans"/>
              <a:ea typeface="Public Sans"/>
              <a:cs typeface="Public Sans"/>
              <a:sym typeface="Public Sans"/>
            </a:endParaRPr>
          </a:p>
        </p:txBody>
      </p:sp>
      <p:sp>
        <p:nvSpPr>
          <p:cNvPr id="2109" name="Google Shape;2109;g276a1c4e488_0_18"/>
          <p:cNvSpPr txBox="1">
            <a:spLocks noGrp="1"/>
          </p:cNvSpPr>
          <p:nvPr>
            <p:ph type="body" idx="4294967295"/>
          </p:nvPr>
        </p:nvSpPr>
        <p:spPr>
          <a:xfrm>
            <a:off x="6130925" y="1802675"/>
            <a:ext cx="2822700" cy="639000"/>
          </a:xfrm>
          <a:prstGeom prst="rect">
            <a:avLst/>
          </a:prstGeom>
          <a:solidFill>
            <a:schemeClr val="accent3"/>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PRO</a:t>
            </a:r>
            <a:endParaRPr sz="2100" b="1">
              <a:solidFill>
                <a:schemeClr val="lt1"/>
              </a:solidFill>
              <a:latin typeface="Public Sans"/>
              <a:ea typeface="Public Sans"/>
              <a:cs typeface="Public Sans"/>
              <a:sym typeface="Public Sans"/>
            </a:endParaRPr>
          </a:p>
        </p:txBody>
      </p:sp>
      <p:sp>
        <p:nvSpPr>
          <p:cNvPr id="2110" name="Google Shape;2110;g276a1c4e488_0_18"/>
          <p:cNvSpPr txBox="1">
            <a:spLocks noGrp="1"/>
          </p:cNvSpPr>
          <p:nvPr>
            <p:ph type="body" idx="4294967295"/>
          </p:nvPr>
        </p:nvSpPr>
        <p:spPr>
          <a:xfrm>
            <a:off x="9026525" y="1802675"/>
            <a:ext cx="2822700" cy="639000"/>
          </a:xfrm>
          <a:prstGeom prst="rect">
            <a:avLst/>
          </a:prstGeom>
          <a:solidFill>
            <a:schemeClr val="accent1"/>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EXPERT</a:t>
            </a:r>
            <a:endParaRPr sz="2100" b="1">
              <a:solidFill>
                <a:schemeClr val="lt1"/>
              </a:solidFill>
              <a:latin typeface="Public Sans"/>
              <a:ea typeface="Public Sans"/>
              <a:cs typeface="Public Sans"/>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g2b148969348_0_114"/>
          <p:cNvSpPr txBox="1">
            <a:spLocks noGrp="1"/>
          </p:cNvSpPr>
          <p:nvPr>
            <p:ph type="title"/>
          </p:nvPr>
        </p:nvSpPr>
        <p:spPr>
          <a:xfrm>
            <a:off x="632297" y="342900"/>
            <a:ext cx="11117263" cy="71064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2026 Trends in Clinical Trial Overview</a:t>
            </a:r>
            <a:endParaRPr dirty="0"/>
          </a:p>
        </p:txBody>
      </p:sp>
      <p:sp>
        <p:nvSpPr>
          <p:cNvPr id="2128" name="Google Shape;2128;g2b148969348_0_114"/>
          <p:cNvSpPr txBox="1">
            <a:spLocks noGrp="1"/>
          </p:cNvSpPr>
          <p:nvPr>
            <p:ph type="body" idx="1"/>
          </p:nvPr>
        </p:nvSpPr>
        <p:spPr>
          <a:xfrm>
            <a:off x="632297" y="1355651"/>
            <a:ext cx="10719881" cy="4953074"/>
          </a:xfrm>
          <a:prstGeom prst="rect">
            <a:avLst/>
          </a:prstGeom>
          <a:noFill/>
          <a:ln>
            <a:noFill/>
          </a:ln>
        </p:spPr>
        <p:txBody>
          <a:bodyPr spcFirstLastPara="1" wrap="square" lIns="0" tIns="0" rIns="0" bIns="0" anchor="t" anchorCtr="0">
            <a:noAutofit/>
          </a:bodyPr>
          <a:lstStyle/>
          <a:p>
            <a:pPr marL="0" indent="-76200">
              <a:lnSpc>
                <a:spcPct val="100000"/>
              </a:lnSpc>
              <a:buSzPts val="2400"/>
            </a:pPr>
            <a:r>
              <a:rPr lang="en-GB" sz="2400" dirty="0"/>
              <a:t>Recent years have seen increasing pressure to innovate clinical trials processes in response to high costs, long timelines and global competition </a:t>
            </a:r>
          </a:p>
          <a:p>
            <a:pPr marL="0" indent="-76200">
              <a:lnSpc>
                <a:spcPct val="100000"/>
              </a:lnSpc>
              <a:buSzPts val="2400"/>
            </a:pPr>
            <a:endParaRPr lang="en-GB" sz="2400" dirty="0"/>
          </a:p>
          <a:p>
            <a:pPr marL="0" lvl="0" indent="-76200" algn="l" rtl="0">
              <a:lnSpc>
                <a:spcPct val="100000"/>
              </a:lnSpc>
              <a:spcAft>
                <a:spcPts val="0"/>
              </a:spcAft>
              <a:buSzPts val="2400"/>
              <a:buNone/>
            </a:pPr>
            <a:r>
              <a:rPr lang="en-GB" sz="2400" dirty="0"/>
              <a:t>Significant shift occurring at regulatory level to accommodate innovation, accelerating trend over last decade and in response to Covid-19 pandemic </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rgbClr val="7F7F7F"/>
                </a:solidFill>
              </a:rPr>
              <a:t>See recent</a:t>
            </a:r>
            <a:r>
              <a:rPr kumimoji="0" lang="en-GB" sz="2000" b="0" i="0" u="none" strike="noStrike" kern="0" cap="none" spc="0" normalizeH="0" baseline="0" noProof="0" dirty="0">
                <a:ln>
                  <a:noFill/>
                </a:ln>
                <a:solidFill>
                  <a:srgbClr val="7F7F7F"/>
                </a:solidFill>
                <a:effectLst/>
                <a:uLnTx/>
                <a:uFillTx/>
                <a:latin typeface="Public Sans Light"/>
                <a:sym typeface="Public Sans Light"/>
              </a:rPr>
              <a:t> guidances on Adaptive Design (FDA (2019), ICH E20 (2025)), Master Protocols/Platform Trials (FDA (2023), EMA (2022)), RWE (FDA (2023))</a:t>
            </a: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0" indent="-76200">
              <a:lnSpc>
                <a:spcPct val="100000"/>
              </a:lnSpc>
              <a:buSzPts val="2400"/>
            </a:pPr>
            <a:endParaRPr lang="en-GB" sz="2400" dirty="0"/>
          </a:p>
          <a:p>
            <a:pPr marL="0" indent="-76200">
              <a:lnSpc>
                <a:spcPct val="100000"/>
              </a:lnSpc>
              <a:buSzPts val="2400"/>
            </a:pPr>
            <a:r>
              <a:rPr lang="en-GB" sz="2400" dirty="0"/>
              <a:t>Major recent focus is use of the “totality of evidence” to assist accelerating approvals and improve performance of clinical trials undertaken</a:t>
            </a:r>
          </a:p>
          <a:p>
            <a:pPr marL="0" indent="-76200">
              <a:lnSpc>
                <a:spcPct val="100000"/>
              </a:lnSpc>
              <a:buSzPts val="2400"/>
            </a:pPr>
            <a:r>
              <a:rPr lang="en-GB" sz="2400" dirty="0"/>
              <a:t> </a:t>
            </a:r>
          </a:p>
          <a:p>
            <a:pPr marL="0" indent="-76200">
              <a:lnSpc>
                <a:spcPct val="100000"/>
              </a:lnSpc>
              <a:buSzPts val="2400"/>
            </a:pPr>
            <a:r>
              <a:rPr lang="en-GB" sz="2400" dirty="0"/>
              <a:t>Two major areas of innovation is the acceptance of Bayesian statistics in clinical trials and the greater demand for continuous trials </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rgbClr val="7F7F7F"/>
                </a:solidFill>
              </a:rPr>
              <a:t>Also</a:t>
            </a:r>
            <a:r>
              <a:rPr kumimoji="0" lang="en-GB" sz="2000" b="0" i="0" u="none" strike="noStrike" kern="0" cap="none" spc="0" normalizeH="0" baseline="0" noProof="0" dirty="0">
                <a:ln>
                  <a:noFill/>
                </a:ln>
                <a:solidFill>
                  <a:srgbClr val="7F7F7F"/>
                </a:solidFill>
                <a:effectLst/>
                <a:uLnTx/>
                <a:uFillTx/>
                <a:latin typeface="Public Sans Light"/>
                <a:sym typeface="Public Sans Light"/>
              </a:rPr>
              <a:t> cover some other trends of </a:t>
            </a:r>
            <a:r>
              <a:rPr lang="en-GB" sz="2000" dirty="0">
                <a:solidFill>
                  <a:srgbClr val="7F7F7F"/>
                </a:solidFill>
              </a:rPr>
              <a:t>interest at end including AI/ML and multi-regional trials</a:t>
            </a: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0" indent="-76200">
              <a:lnSpc>
                <a:spcPct val="100000"/>
              </a:lnSpc>
              <a:buSzPts val="2400"/>
            </a:pPr>
            <a:endParaRPr lang="en-GB"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25"/>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1</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p:cNvSpPr txBox="1">
            <a:spLocks noGrp="1"/>
          </p:cNvSpPr>
          <p:nvPr>
            <p:ph type="title" idx="4294967295"/>
          </p:nvPr>
        </p:nvSpPr>
        <p:spPr>
          <a:xfrm>
            <a:off x="397525" y="3613639"/>
            <a:ext cx="9096375" cy="666750"/>
          </a:xfrm>
          <a:prstGeom prst="rect">
            <a:avLst/>
          </a:prstGeom>
          <a:noFill/>
          <a:ln>
            <a:noFill/>
          </a:ln>
        </p:spPr>
        <p:txBody>
          <a:bodyPr spcFirstLastPara="1" wrap="square" lIns="27425" tIns="27425" rIns="27425" bIns="27425" anchor="b" anchorCtr="0">
            <a:normAutofit fontScale="90000"/>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New Era for </a:t>
            </a:r>
            <a:br>
              <a:rPr lang="en-IE" sz="3600" dirty="0">
                <a:solidFill>
                  <a:schemeClr val="accent2"/>
                </a:solidFill>
              </a:rPr>
            </a:br>
            <a:r>
              <a:rPr lang="en-IE" sz="3600" dirty="0">
                <a:solidFill>
                  <a:schemeClr val="accent2"/>
                </a:solidFill>
              </a:rPr>
              <a:t>Bayesian Trials</a:t>
            </a:r>
            <a:endParaRPr dirty="0"/>
          </a:p>
        </p:txBody>
      </p:sp>
    </p:spTree>
    <p:extLst>
      <p:ext uri="{BB962C8B-B14F-4D97-AF65-F5344CB8AC3E}">
        <p14:creationId xmlns:p14="http://schemas.microsoft.com/office/powerpoint/2010/main" val="395568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9691-F43F-63F8-6AB8-325652CFB74D}"/>
              </a:ext>
            </a:extLst>
          </p:cNvPr>
          <p:cNvSpPr>
            <a:spLocks noGrp="1"/>
          </p:cNvSpPr>
          <p:nvPr>
            <p:ph type="title"/>
          </p:nvPr>
        </p:nvSpPr>
        <p:spPr>
          <a:xfrm>
            <a:off x="809828" y="294262"/>
            <a:ext cx="11117263" cy="710648"/>
          </a:xfrm>
        </p:spPr>
        <p:txBody>
          <a:bodyPr/>
          <a:lstStyle/>
          <a:p>
            <a:r>
              <a:rPr lang="en-US" dirty="0"/>
              <a:t>Bayesian Clinical Trials Overview</a:t>
            </a:r>
          </a:p>
        </p:txBody>
      </p:sp>
      <p:sp>
        <p:nvSpPr>
          <p:cNvPr id="3" name="Content Placeholder 2">
            <a:extLst>
              <a:ext uri="{FF2B5EF4-FFF2-40B4-BE49-F238E27FC236}">
                <a16:creationId xmlns:a16="http://schemas.microsoft.com/office/drawing/2014/main" id="{346D03E8-D76D-8081-3602-829280B2B419}"/>
              </a:ext>
            </a:extLst>
          </p:cNvPr>
          <p:cNvSpPr>
            <a:spLocks noGrp="1"/>
          </p:cNvSpPr>
          <p:nvPr>
            <p:ph idx="4294967295"/>
          </p:nvPr>
        </p:nvSpPr>
        <p:spPr>
          <a:xfrm>
            <a:off x="809828" y="1360803"/>
            <a:ext cx="5493695" cy="4953074"/>
          </a:xfrm>
        </p:spPr>
        <p:txBody>
          <a:bodyPr/>
          <a:lstStyle/>
          <a:p>
            <a:pPr marL="0">
              <a:spcBef>
                <a:spcPts val="10"/>
              </a:spcBef>
            </a:pPr>
            <a:r>
              <a:rPr lang="en-US" dirty="0"/>
              <a:t>Bayesian analysis is statistical methodology where prior is updated by data for posterior distribution for test statistic</a:t>
            </a:r>
          </a:p>
          <a:p>
            <a:pPr marL="0" lvl="1">
              <a:spcBef>
                <a:spcPts val="10"/>
              </a:spcBef>
              <a:buClr>
                <a:schemeClr val="accent2"/>
              </a:buClr>
            </a:pPr>
            <a:r>
              <a:rPr lang="en-US" dirty="0"/>
              <a:t>Prior + Likelihood = Posterior Distribution for </a:t>
            </a:r>
            <a:r>
              <a:rPr lang="el-GR" dirty="0">
                <a:latin typeface="Calibri" panose="020F0502020204030204" pitchFamily="34" charset="0"/>
                <a:cs typeface="Calibri" panose="020F0502020204030204" pitchFamily="34" charset="0"/>
              </a:rPr>
              <a:t>θ</a:t>
            </a:r>
            <a:endParaRPr lang="en-GB" dirty="0">
              <a:latin typeface="Calibri" panose="020F0502020204030204" pitchFamily="34" charset="0"/>
              <a:cs typeface="Calibri" panose="020F0502020204030204" pitchFamily="34" charset="0"/>
            </a:endParaRPr>
          </a:p>
          <a:p>
            <a:pPr marL="0" lvl="1">
              <a:spcBef>
                <a:spcPts val="10"/>
              </a:spcBef>
              <a:buClr>
                <a:schemeClr val="accent2"/>
              </a:buClr>
            </a:pPr>
            <a:endParaRPr lang="en-US" dirty="0"/>
          </a:p>
          <a:p>
            <a:pPr marL="0"/>
            <a:r>
              <a:rPr lang="en-US" dirty="0"/>
              <a:t>Bayesian already widely used in early stage clinical trials</a:t>
            </a: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Model (e.g. CRM)/</a:t>
            </a:r>
            <a:r>
              <a:rPr kumimoji="0" lang="en-GB" sz="1600" i="0" u="none" strike="noStrike" kern="0" cap="none" spc="0" normalizeH="0" baseline="0" noProof="0" dirty="0">
                <a:ln>
                  <a:noFill/>
                </a:ln>
                <a:solidFill>
                  <a:srgbClr val="152430"/>
                </a:solidFill>
                <a:effectLst/>
                <a:uLnTx/>
                <a:uFillTx/>
                <a:latin typeface="Public Sans Light" panose="020B0604020202020204" charset="0"/>
                <a:cs typeface="Calibri" panose="020F0502020204030204" pitchFamily="34" charset="0"/>
                <a:sym typeface="Public Sans Light"/>
              </a:rPr>
              <a:t>rule-based (e.g. mTPI-2) designs replaced 3+3 dose-escalation and lead changes there </a:t>
            </a:r>
            <a:endParaRPr lang="en-GB" dirty="0">
              <a:solidFill>
                <a:srgbClr val="152430"/>
              </a:solidFill>
              <a:latin typeface="Public Sans Light" panose="020B0604020202020204" charset="0"/>
              <a:cs typeface="Calibri" panose="020F0502020204030204" pitchFamily="34" charset="0"/>
            </a:endParaRP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Bayesian grown quickly at Phase II for proof-of-concept (Thall &amp; Simon, BOP2), dose-finding studies and master protocol designs (Basket, Umbrella) </a:t>
            </a:r>
            <a:br>
              <a:rPr lang="en-US" dirty="0"/>
            </a:br>
            <a:endParaRPr lang="en-US" dirty="0"/>
          </a:p>
          <a:p>
            <a:pPr marL="0"/>
            <a:r>
              <a:rPr lang="en-US" b="1" dirty="0"/>
              <a:t>Growth underpinned by additional flexibility in design and in integrating additional sources of evidence</a:t>
            </a:r>
          </a:p>
          <a:p>
            <a:pPr marL="0"/>
            <a:endParaRPr lang="en-US" dirty="0"/>
          </a:p>
          <a:p>
            <a:pPr marL="0"/>
            <a:r>
              <a:rPr lang="en-US" dirty="0"/>
              <a:t>Bayesian methods already used in Phase III but most implementations in case studies e.g. CID program</a:t>
            </a:r>
          </a:p>
          <a:p>
            <a:pPr marL="57150" indent="-285750">
              <a:buFont typeface="Arial" panose="020B0604020202020204" pitchFamily="34" charset="0"/>
              <a:buChar char="•"/>
            </a:pPr>
            <a:r>
              <a:rPr lang="en-US" dirty="0"/>
              <a:t>But this set to change with recent FDA Guidance</a:t>
            </a:r>
          </a:p>
          <a:p>
            <a:pPr marL="0"/>
            <a:endParaRPr lang="en-US" dirty="0"/>
          </a:p>
        </p:txBody>
      </p:sp>
      <p:sp>
        <p:nvSpPr>
          <p:cNvPr id="7" name="Content Placeholder 2">
            <a:extLst>
              <a:ext uri="{FF2B5EF4-FFF2-40B4-BE49-F238E27FC236}">
                <a16:creationId xmlns:a16="http://schemas.microsoft.com/office/drawing/2014/main" id="{955BD434-10B1-A413-AA37-8AE05FE05B8F}"/>
              </a:ext>
            </a:extLst>
          </p:cNvPr>
          <p:cNvSpPr txBox="1">
            <a:spLocks/>
          </p:cNvSpPr>
          <p:nvPr/>
        </p:nvSpPr>
        <p:spPr>
          <a:xfrm>
            <a:off x="6613618" y="1674976"/>
            <a:ext cx="4768554" cy="1754024"/>
          </a:xfrm>
          <a:prstGeom prst="rect">
            <a:avLst/>
          </a:prstGeom>
          <a:solidFill>
            <a:schemeClr val="bg1"/>
          </a:solidFill>
          <a:ln w="47625">
            <a:solidFill>
              <a:schemeClr val="accent2"/>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800" b="1" i="1" u="none" strike="noStrike" kern="1200" cap="none" spc="0" normalizeH="0" baseline="0" noProof="0" dirty="0">
                <a:ln>
                  <a:noFill/>
                </a:ln>
                <a:solidFill>
                  <a:prstClr val="black"/>
                </a:solidFill>
                <a:effectLst/>
                <a:uLnTx/>
                <a:uFillTx/>
                <a:latin typeface="Tw Cen MT" panose="020B0602020104020603"/>
                <a:ea typeface="+mn-ea"/>
                <a:cs typeface="+mn-cs"/>
              </a:rPr>
              <a:t>Bayes’ Theorem</a:t>
            </a:r>
          </a:p>
        </p:txBody>
      </p:sp>
      <p:pic>
        <p:nvPicPr>
          <p:cNvPr id="8" name="Picture 7" descr="Chart&#10;&#10;Description automatically generated">
            <a:extLst>
              <a:ext uri="{FF2B5EF4-FFF2-40B4-BE49-F238E27FC236}">
                <a16:creationId xmlns:a16="http://schemas.microsoft.com/office/drawing/2014/main" id="{467677A3-A4CF-4CC1-72BA-CD29CDDEBBB6}"/>
              </a:ext>
            </a:extLst>
          </p:cNvPr>
          <p:cNvPicPr>
            <a:picLocks noChangeAspect="1"/>
          </p:cNvPicPr>
          <p:nvPr/>
        </p:nvPicPr>
        <p:blipFill rotWithShape="1">
          <a:blip r:embed="rId2">
            <a:extLst>
              <a:ext uri="{28A0092B-C50C-407E-A947-70E740481C1C}">
                <a14:useLocalDpi xmlns:a14="http://schemas.microsoft.com/office/drawing/2010/main" val="0"/>
              </a:ext>
            </a:extLst>
          </a:blip>
          <a:srcRect l="7330" t="13944" r="3329" b="16855"/>
          <a:stretch/>
        </p:blipFill>
        <p:spPr>
          <a:xfrm>
            <a:off x="6483953" y="3646057"/>
            <a:ext cx="5009194" cy="240454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D6FAF7-6674-C8F7-0667-DD4E9C6445DA}"/>
                  </a:ext>
                </a:extLst>
              </p:cNvPr>
              <p:cNvSpPr txBox="1"/>
              <p:nvPr/>
            </p:nvSpPr>
            <p:spPr>
              <a:xfrm>
                <a:off x="6642372" y="2237084"/>
                <a:ext cx="4768553" cy="9855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rPr>
                        <m:t>𝑃</m:t>
                      </m:r>
                      <m:d>
                        <m:dPr>
                          <m:ctrlPr>
                            <a:rPr lang="en-IE" sz="2800" b="0" i="1" smtClean="0">
                              <a:latin typeface="Cambria Math" panose="02040503050406030204" pitchFamily="18" charset="0"/>
                            </a:rPr>
                          </m:ctrlPr>
                        </m:dPr>
                        <m:e>
                          <m:r>
                            <a:rPr lang="en-IE" sz="2800" b="0" i="1" smtClean="0">
                              <a:latin typeface="Cambria Math" panose="02040503050406030204" pitchFamily="18" charset="0"/>
                            </a:rPr>
                            <m:t>𝜃</m:t>
                          </m:r>
                        </m:e>
                        <m:e>
                          <m:r>
                            <a:rPr lang="en-IE" sz="2800" b="0" i="1" smtClean="0">
                              <a:latin typeface="Cambria Math" panose="02040503050406030204" pitchFamily="18" charset="0"/>
                            </a:rPr>
                            <m:t>𝐷</m:t>
                          </m:r>
                        </m:e>
                      </m:d>
                      <m:r>
                        <a:rPr lang="en-IE" sz="2800" b="0" i="1" smtClean="0">
                          <a:latin typeface="Cambria Math" panose="02040503050406030204" pitchFamily="18" charset="0"/>
                        </a:rPr>
                        <m:t>=</m:t>
                      </m:r>
                      <m:f>
                        <m:fPr>
                          <m:ctrlPr>
                            <a:rPr lang="en-IE" sz="2800" b="0" i="1" smtClean="0">
                              <a:latin typeface="Cambria Math" panose="02040503050406030204" pitchFamily="18" charset="0"/>
                            </a:rPr>
                          </m:ctrlPr>
                        </m:fPr>
                        <m:num>
                          <m:r>
                            <a:rPr lang="en-IE" sz="2800" b="0" i="1" smtClean="0">
                              <a:latin typeface="Cambria Math" panose="02040503050406030204" pitchFamily="18" charset="0"/>
                            </a:rPr>
                            <m:t>𝑃</m:t>
                          </m:r>
                          <m:r>
                            <a:rPr lang="en-IE" sz="2800" b="0" i="1" smtClean="0">
                              <a:latin typeface="Cambria Math" panose="02040503050406030204" pitchFamily="18" charset="0"/>
                            </a:rPr>
                            <m:t>(</m:t>
                          </m:r>
                          <m:r>
                            <a:rPr lang="en-IE" sz="2800" b="0" i="1" smtClean="0">
                              <a:latin typeface="Cambria Math" panose="02040503050406030204" pitchFamily="18" charset="0"/>
                            </a:rPr>
                            <m:t>𝐷</m:t>
                          </m:r>
                          <m:r>
                            <a:rPr lang="en-IE" sz="2800" b="0" i="1" smtClean="0">
                              <a:latin typeface="Cambria Math" panose="02040503050406030204" pitchFamily="18" charset="0"/>
                            </a:rPr>
                            <m:t>|</m:t>
                          </m:r>
                          <m:r>
                            <a:rPr lang="en-IE" sz="2800" b="0" i="1" smtClean="0">
                              <a:latin typeface="Cambria Math" panose="02040503050406030204" pitchFamily="18" charset="0"/>
                            </a:rPr>
                            <m:t>𝜃</m:t>
                          </m:r>
                          <m:r>
                            <a:rPr lang="en-IE" sz="2800" b="0" i="1" smtClean="0">
                              <a:latin typeface="Cambria Math" panose="02040503050406030204" pitchFamily="18" charset="0"/>
                            </a:rPr>
                            <m:t>)×</m:t>
                          </m:r>
                          <m:r>
                            <a:rPr lang="en-IE" sz="2800" b="0" i="1" smtClean="0">
                              <a:latin typeface="Cambria Math" panose="02040503050406030204" pitchFamily="18" charset="0"/>
                              <a:ea typeface="Cambria Math" panose="02040503050406030204" pitchFamily="18" charset="0"/>
                            </a:rPr>
                            <m:t>𝑃</m:t>
                          </m:r>
                          <m:r>
                            <a:rPr lang="en-IE" sz="2800" b="0" i="1" smtClean="0">
                              <a:latin typeface="Cambria Math" panose="02040503050406030204" pitchFamily="18" charset="0"/>
                              <a:ea typeface="Cambria Math" panose="02040503050406030204" pitchFamily="18" charset="0"/>
                            </a:rPr>
                            <m:t>(</m:t>
                          </m:r>
                          <m:r>
                            <a:rPr lang="en-IE" sz="2800" b="0" i="1" smtClean="0">
                              <a:latin typeface="Cambria Math" panose="02040503050406030204" pitchFamily="18" charset="0"/>
                              <a:ea typeface="Cambria Math" panose="02040503050406030204" pitchFamily="18" charset="0"/>
                            </a:rPr>
                            <m:t>𝜃</m:t>
                          </m:r>
                          <m:r>
                            <a:rPr lang="en-IE" sz="2800" b="0" i="1" smtClean="0">
                              <a:latin typeface="Cambria Math" panose="02040503050406030204" pitchFamily="18" charset="0"/>
                              <a:ea typeface="Cambria Math" panose="02040503050406030204" pitchFamily="18" charset="0"/>
                            </a:rPr>
                            <m:t>)</m:t>
                          </m:r>
                        </m:num>
                        <m:den>
                          <m:r>
                            <a:rPr lang="en-IE" sz="2800" b="0" i="1" smtClean="0">
                              <a:latin typeface="Cambria Math" panose="02040503050406030204" pitchFamily="18" charset="0"/>
                            </a:rPr>
                            <m:t>𝑃</m:t>
                          </m:r>
                          <m:r>
                            <a:rPr lang="en-IE" sz="2800" b="0" i="1" smtClean="0">
                              <a:latin typeface="Cambria Math" panose="02040503050406030204" pitchFamily="18" charset="0"/>
                            </a:rPr>
                            <m:t>(</m:t>
                          </m:r>
                          <m:r>
                            <a:rPr lang="en-IE" sz="2800" b="0" i="1" smtClean="0">
                              <a:latin typeface="Cambria Math" panose="02040503050406030204" pitchFamily="18" charset="0"/>
                            </a:rPr>
                            <m:t>𝐷</m:t>
                          </m:r>
                          <m:r>
                            <a:rPr lang="en-IE" sz="2800" b="0" i="1" smtClean="0">
                              <a:latin typeface="Cambria Math" panose="02040503050406030204" pitchFamily="18" charset="0"/>
                            </a:rPr>
                            <m:t>)</m:t>
                          </m:r>
                        </m:den>
                      </m:f>
                    </m:oMath>
                  </m:oMathPara>
                </a14:m>
                <a:endParaRPr lang="en-IE" sz="2800" dirty="0"/>
              </a:p>
            </p:txBody>
          </p:sp>
        </mc:Choice>
        <mc:Fallback xmlns="">
          <p:sp>
            <p:nvSpPr>
              <p:cNvPr id="9" name="TextBox 8">
                <a:extLst>
                  <a:ext uri="{FF2B5EF4-FFF2-40B4-BE49-F238E27FC236}">
                    <a16:creationId xmlns:a16="http://schemas.microsoft.com/office/drawing/2014/main" id="{B3D6FAF7-6674-C8F7-0667-DD4E9C6445DA}"/>
                  </a:ext>
                </a:extLst>
              </p:cNvPr>
              <p:cNvSpPr txBox="1">
                <a:spLocks noRot="1" noChangeAspect="1" noMove="1" noResize="1" noEditPoints="1" noAdjustHandles="1" noChangeArrowheads="1" noChangeShapeType="1" noTextEdit="1"/>
              </p:cNvSpPr>
              <p:nvPr/>
            </p:nvSpPr>
            <p:spPr>
              <a:xfrm>
                <a:off x="6642372" y="2237084"/>
                <a:ext cx="4768553" cy="985521"/>
              </a:xfrm>
              <a:prstGeom prst="rect">
                <a:avLst/>
              </a:prstGeom>
              <a:blipFill>
                <a:blip r:embed="rId3"/>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92964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C2CC-B7F1-71A5-CECB-8029A7C962F1}"/>
              </a:ext>
            </a:extLst>
          </p:cNvPr>
          <p:cNvSpPr>
            <a:spLocks noGrp="1"/>
          </p:cNvSpPr>
          <p:nvPr>
            <p:ph type="title"/>
          </p:nvPr>
        </p:nvSpPr>
        <p:spPr>
          <a:xfrm>
            <a:off x="620948" y="303989"/>
            <a:ext cx="11117263" cy="710648"/>
          </a:xfrm>
        </p:spPr>
        <p:txBody>
          <a:bodyPr/>
          <a:lstStyle/>
          <a:p>
            <a:r>
              <a:rPr lang="en-IE" dirty="0"/>
              <a:t>2026 FDA Bayesian Regulatory Guidance </a:t>
            </a:r>
          </a:p>
        </p:txBody>
      </p:sp>
      <p:sp>
        <p:nvSpPr>
          <p:cNvPr id="3" name="Content Placeholder 2">
            <a:extLst>
              <a:ext uri="{FF2B5EF4-FFF2-40B4-BE49-F238E27FC236}">
                <a16:creationId xmlns:a16="http://schemas.microsoft.com/office/drawing/2014/main" id="{18E009D8-54B3-7D88-78C2-F00BDD197FEF}"/>
              </a:ext>
            </a:extLst>
          </p:cNvPr>
          <p:cNvSpPr>
            <a:spLocks noGrp="1"/>
          </p:cNvSpPr>
          <p:nvPr>
            <p:ph type="body" idx="1"/>
          </p:nvPr>
        </p:nvSpPr>
        <p:spPr>
          <a:xfrm>
            <a:off x="620948" y="1266199"/>
            <a:ext cx="6241968" cy="4953074"/>
          </a:xfrm>
        </p:spPr>
        <p:txBody>
          <a:bodyPr/>
          <a:lstStyle/>
          <a:p>
            <a:pPr marL="0"/>
            <a:r>
              <a:rPr lang="en-IE" dirty="0"/>
              <a:t>Draft </a:t>
            </a:r>
            <a:r>
              <a:rPr lang="en-IE" b="1" dirty="0"/>
              <a:t>“Use of Bayesian Methodology in Clinical Trials of Drugs and Biologics Guidance for Industry” </a:t>
            </a:r>
            <a:r>
              <a:rPr lang="en-US" dirty="0"/>
              <a:t>published January 2026 </a:t>
            </a:r>
          </a:p>
          <a:p>
            <a:pPr marL="0" lvl="1" indent="0">
              <a:buNone/>
            </a:pPr>
            <a:r>
              <a:rPr lang="en-US" dirty="0"/>
              <a:t>Outlines key concepts + real FDA examples: </a:t>
            </a:r>
            <a:r>
              <a:rPr lang="en-US" b="1" dirty="0"/>
              <a:t>borrowing</a:t>
            </a:r>
            <a:r>
              <a:rPr lang="en-US" dirty="0"/>
              <a:t> (from prior studies, across diseases/subtypes, between subgroups), </a:t>
            </a:r>
            <a:r>
              <a:rPr lang="en-US" b="1" dirty="0"/>
              <a:t>external/NC controls, pediatric extrapolation, dose-finding</a:t>
            </a:r>
          </a:p>
          <a:p>
            <a:pPr marL="0" lvl="1" indent="0">
              <a:buNone/>
            </a:pPr>
            <a:r>
              <a:rPr lang="en-US" b="1" dirty="0"/>
              <a:t>Bayesian success criterion (P(d &gt; a) &gt; c) </a:t>
            </a:r>
            <a:r>
              <a:rPr lang="en-US" dirty="0"/>
              <a:t>described + that Type I error “may not be applicable or appropriate” (e.g. when borrowing)</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kumimoji="0" lang="en-GB" sz="1600" b="0" i="0" u="none" strike="noStrike" kern="0" cap="none" spc="0" normalizeH="0" baseline="0" noProof="0" dirty="0">
                <a:ln>
                  <a:noFill/>
                </a:ln>
                <a:solidFill>
                  <a:srgbClr val="152430"/>
                </a:solidFill>
                <a:effectLst/>
                <a:uLnTx/>
                <a:uFillTx/>
                <a:latin typeface="Public Sans Light" panose="020B0604020202020204" charset="0"/>
                <a:cs typeface="Calibri" panose="020F0502020204030204" pitchFamily="34" charset="0"/>
                <a:sym typeface="Public Sans Light"/>
              </a:rPr>
              <a:t>Type I error calibration if adaptive design/noninformative</a:t>
            </a:r>
            <a:r>
              <a:rPr lang="en-GB" dirty="0">
                <a:solidFill>
                  <a:srgbClr val="152430"/>
                </a:solidFill>
                <a:latin typeface="Public Sans Light" panose="020B0604020202020204" charset="0"/>
                <a:cs typeface="Calibri" panose="020F0502020204030204" pitchFamily="34" charset="0"/>
              </a:rPr>
              <a:t> priors</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kumimoji="0" lang="en-GB" sz="1600" b="0" i="0" u="none" strike="noStrike" kern="0" cap="none" spc="0" normalizeH="0" baseline="0" noProof="0" dirty="0">
                <a:ln>
                  <a:noFill/>
                </a:ln>
                <a:solidFill>
                  <a:srgbClr val="152430"/>
                </a:solidFill>
                <a:effectLst/>
                <a:uLnTx/>
                <a:uFillTx/>
                <a:latin typeface="Public Sans Light" panose="020B0604020202020204" charset="0"/>
                <a:cs typeface="Calibri" panose="020F0502020204030204" pitchFamily="34" charset="0"/>
                <a:sym typeface="Public Sans Light"/>
              </a:rPr>
              <a:t>“a” from hypothesis, verify c = 2.5% under null (e.g.</a:t>
            </a:r>
            <a:r>
              <a:rPr lang="en-GB" dirty="0">
                <a:solidFill>
                  <a:srgbClr val="152430"/>
                </a:solidFill>
                <a:latin typeface="Public Sans Light" panose="020B0604020202020204" charset="0"/>
                <a:cs typeface="Calibri" panose="020F0502020204030204" pitchFamily="34" charset="0"/>
              </a:rPr>
              <a:t> simulation)</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kumimoji="0" lang="en-GB" sz="1600" b="0" i="0" u="none" strike="noStrike" kern="0" cap="none" spc="0" normalizeH="0" baseline="0" noProof="0" dirty="0">
                <a:ln>
                  <a:noFill/>
                </a:ln>
                <a:solidFill>
                  <a:srgbClr val="152430"/>
                </a:solidFill>
                <a:effectLst/>
                <a:uLnTx/>
                <a:uFillTx/>
                <a:latin typeface="Public Sans Light" panose="020B0604020202020204" charset="0"/>
                <a:cs typeface="Calibri" panose="020F0502020204030204" pitchFamily="34" charset="0"/>
                <a:sym typeface="Public Sans Light"/>
              </a:rPr>
              <a:t>Similar considerations for </a:t>
            </a:r>
            <a:r>
              <a:rPr lang="en-GB" dirty="0">
                <a:solidFill>
                  <a:srgbClr val="152430"/>
                </a:solidFill>
                <a:latin typeface="Public Sans Light" panose="020B0604020202020204" charset="0"/>
                <a:cs typeface="Calibri" panose="020F0502020204030204" pitchFamily="34" charset="0"/>
              </a:rPr>
              <a:t>adaptive interim success criteria</a:t>
            </a:r>
            <a:r>
              <a:rPr kumimoji="0" lang="en-GB" sz="1600" b="0" i="0" u="none" strike="noStrike" kern="0" cap="none" spc="0" normalizeH="0" baseline="0" noProof="0" dirty="0">
                <a:ln>
                  <a:noFill/>
                </a:ln>
                <a:solidFill>
                  <a:srgbClr val="152430"/>
                </a:solidFill>
                <a:effectLst/>
                <a:uLnTx/>
                <a:uFillTx/>
                <a:latin typeface="Public Sans Light" panose="020B0604020202020204" charset="0"/>
                <a:cs typeface="Calibri" panose="020F0502020204030204" pitchFamily="34" charset="0"/>
                <a:sym typeface="Public Sans Light"/>
              </a:rPr>
              <a:t>  </a:t>
            </a:r>
          </a:p>
          <a:p>
            <a:pPr marL="0" lvl="1" indent="0">
              <a:buNone/>
            </a:pPr>
            <a:r>
              <a:rPr lang="en-IE" dirty="0"/>
              <a:t>Outlines direct Bayesian inference via posterior error (e.g. </a:t>
            </a:r>
            <a:r>
              <a:rPr lang="en-US" dirty="0"/>
              <a:t>(P(d &gt; a) &gt; 0.98))</a:t>
            </a:r>
            <a:r>
              <a:rPr lang="en-IE" dirty="0"/>
              <a:t> and decision-theoretic approaches (e.g. risk-benefit)</a:t>
            </a:r>
            <a:endParaRPr kumimoji="0" lang="en-GB" sz="1600" b="0" i="0" u="none" strike="noStrike" kern="0" cap="none" spc="0" normalizeH="0" baseline="0" noProof="0" dirty="0">
              <a:ln>
                <a:noFill/>
              </a:ln>
              <a:solidFill>
                <a:srgbClr val="152430"/>
              </a:solidFill>
              <a:effectLst/>
              <a:uLnTx/>
              <a:uFillTx/>
              <a:latin typeface="Public Sans Light" panose="020B0604020202020204" charset="0"/>
              <a:cs typeface="Calibri" panose="020F0502020204030204" pitchFamily="34" charset="0"/>
              <a:sym typeface="Public Sans Light"/>
            </a:endParaRPr>
          </a:p>
          <a:p>
            <a:pPr marL="0" lvl="1" indent="0">
              <a:buNone/>
            </a:pPr>
            <a:r>
              <a:rPr lang="en-US" dirty="0"/>
              <a:t>Defining + verifying operating characteristics gets own focus</a:t>
            </a: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Verify across range of plausible scenarios (e.g. param values)</a:t>
            </a: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Verify power, MSE, bias etc via simulation if Type I calibration</a:t>
            </a:r>
          </a:p>
          <a:p>
            <a:pPr marL="285750" lvl="1" indent="-285750">
              <a:spcBef>
                <a:spcPts val="10"/>
              </a:spcBef>
              <a:buClr>
                <a:srgbClr val="2EC99B"/>
              </a:buClr>
              <a:defRPr/>
            </a:pPr>
            <a:r>
              <a:rPr lang="en-GB" dirty="0">
                <a:solidFill>
                  <a:srgbClr val="152430"/>
                </a:solidFill>
                <a:latin typeface="Public Sans Light" panose="020B0604020202020204" charset="0"/>
                <a:cs typeface="Calibri" panose="020F0502020204030204" pitchFamily="34" charset="0"/>
              </a:rPr>
              <a:t>Bayesian have own criteria (e.g. Bayesian Power, P(Correct)) - must account for priors used: “analysis prior” &amp; “design prior(s)” </a:t>
            </a:r>
            <a:endParaRPr lang="en-US" dirty="0"/>
          </a:p>
          <a:p>
            <a:pPr marL="0" lvl="1" indent="0">
              <a:buNone/>
            </a:pPr>
            <a:endParaRPr lang="en-US" b="1" dirty="0"/>
          </a:p>
        </p:txBody>
      </p:sp>
      <p:sp>
        <p:nvSpPr>
          <p:cNvPr id="4" name="Content Placeholder 2">
            <a:extLst>
              <a:ext uri="{FF2B5EF4-FFF2-40B4-BE49-F238E27FC236}">
                <a16:creationId xmlns:a16="http://schemas.microsoft.com/office/drawing/2014/main" id="{8FA5B50F-8798-D807-05B3-5B5B91501544}"/>
              </a:ext>
            </a:extLst>
          </p:cNvPr>
          <p:cNvSpPr txBox="1">
            <a:spLocks/>
          </p:cNvSpPr>
          <p:nvPr/>
        </p:nvSpPr>
        <p:spPr>
          <a:xfrm>
            <a:off x="7000568" y="1266199"/>
            <a:ext cx="4312778" cy="5266783"/>
          </a:xfrm>
          <a:prstGeom prst="rect">
            <a:avLst/>
          </a:prstGeom>
          <a:solidFill>
            <a:schemeClr val="bg1"/>
          </a:solidFill>
          <a:ln w="47625">
            <a:solidFill>
              <a:schemeClr val="accent2"/>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800" i="1" u="none" strike="noStrike" kern="1200" cap="none" spc="0" normalizeH="0" baseline="0" noProof="0" dirty="0">
                <a:ln>
                  <a:noFill/>
                </a:ln>
                <a:solidFill>
                  <a:prstClr val="black"/>
                </a:solidFill>
                <a:effectLst/>
                <a:uLnTx/>
                <a:uFillTx/>
                <a:latin typeface="Tw Cen MT" panose="020B0602020104020603"/>
                <a:ea typeface="+mn-ea"/>
                <a:cs typeface="+mn-cs"/>
              </a:rPr>
              <a:t>"Bayesian methodologies help address two of the biggest problems of drug development: high costs and long timelines. Providing clarity around modern statistical methods will help sponsors bring more cures and meaningful treatments to patients faster and more affordably.”</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lang="en-IE" sz="2800" b="1" dirty="0">
                <a:solidFill>
                  <a:prstClr val="black"/>
                </a:solidFill>
                <a:latin typeface="Tw Cen MT" panose="020B0602020104020603"/>
              </a:rPr>
              <a:t>Dr. Mark Makary </a:t>
            </a:r>
          </a:p>
          <a:p>
            <a:pPr marL="0" marR="0" lvl="0" indent="0" algn="ctr"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None/>
              <a:tabLst/>
              <a:defRPr/>
            </a:pPr>
            <a:r>
              <a:rPr lang="en-IE" sz="2800" b="1" dirty="0">
                <a:solidFill>
                  <a:prstClr val="black"/>
                </a:solidFill>
                <a:latin typeface="Tw Cen MT" panose="020B0602020104020603"/>
              </a:rPr>
              <a:t>FDA Commissioner</a:t>
            </a:r>
          </a:p>
        </p:txBody>
      </p:sp>
    </p:spTree>
    <p:extLst>
      <p:ext uri="{BB962C8B-B14F-4D97-AF65-F5344CB8AC3E}">
        <p14:creationId xmlns:p14="http://schemas.microsoft.com/office/powerpoint/2010/main" val="2546475027"/>
      </p:ext>
    </p:extLst>
  </p:cSld>
  <p:clrMapOvr>
    <a:masterClrMapping/>
  </p:clrMapOvr>
</p:sld>
</file>

<file path=ppt/theme/theme1.xml><?xml version="1.0" encoding="utf-8"?>
<a:theme xmlns:a="http://schemas.openxmlformats.org/drawingml/2006/main" name="Office Theme">
  <a:themeElements>
    <a:clrScheme name="Dotmatics 1">
      <a:dk1>
        <a:srgbClr val="152430"/>
      </a:dk1>
      <a:lt1>
        <a:srgbClr val="FFFFFF"/>
      </a:lt1>
      <a:dk2>
        <a:srgbClr val="BAC0B8"/>
      </a:dk2>
      <a:lt2>
        <a:srgbClr val="DBDFD4"/>
      </a:lt2>
      <a:accent1>
        <a:srgbClr val="152430"/>
      </a:accent1>
      <a:accent2>
        <a:srgbClr val="2EC99B"/>
      </a:accent2>
      <a:accent3>
        <a:srgbClr val="C6C39E"/>
      </a:accent3>
      <a:accent4>
        <a:srgbClr val="907680"/>
      </a:accent4>
      <a:accent5>
        <a:srgbClr val="BAC0B8"/>
      </a:accent5>
      <a:accent6>
        <a:srgbClr val="DBDFD4"/>
      </a:accent6>
      <a:hlink>
        <a:srgbClr val="702636"/>
      </a:hlink>
      <a:folHlink>
        <a:srgbClr val="9475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8151</TotalTime>
  <Words>7339</Words>
  <Application>Microsoft Office PowerPoint</Application>
  <PresentationFormat>Widescreen</PresentationFormat>
  <Paragraphs>442</Paragraphs>
  <Slides>33</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Calibri</vt:lpstr>
      <vt:lpstr>Cambria Math</vt:lpstr>
      <vt:lpstr>Arial</vt:lpstr>
      <vt:lpstr>Public Sans ExtraLight</vt:lpstr>
      <vt:lpstr>Public Sans SemiBold</vt:lpstr>
      <vt:lpstr>Public Sans Medium</vt:lpstr>
      <vt:lpstr>Public Sans</vt:lpstr>
      <vt:lpstr>Public Sans Light</vt:lpstr>
      <vt:lpstr>Tw Cen MT</vt:lpstr>
      <vt:lpstr>Office Theme</vt:lpstr>
      <vt:lpstr>2026 Trends in Clinical Trials</vt:lpstr>
      <vt:lpstr>PowerPoint Presentation</vt:lpstr>
      <vt:lpstr>PowerPoint Presentation</vt:lpstr>
      <vt:lpstr>PowerPoint Presentation</vt:lpstr>
      <vt:lpstr>nQuery Licensing nQuery operates on a tiered licensing model</vt:lpstr>
      <vt:lpstr>2026 Trends in Clinical Trial Overview</vt:lpstr>
      <vt:lpstr>New Era for  Bayesian Trials</vt:lpstr>
      <vt:lpstr>Bayesian Clinical Trials Overview</vt:lpstr>
      <vt:lpstr>2026 FDA Bayesian Regulatory Guidance </vt:lpstr>
      <vt:lpstr>2026 FDA Bayesian Regulatory Guidance </vt:lpstr>
      <vt:lpstr>2026 FDA Bayesian Regulatory Guidance </vt:lpstr>
      <vt:lpstr>Go for  Continuous Trials</vt:lpstr>
      <vt:lpstr>Continuous Trials Overview</vt:lpstr>
      <vt:lpstr>Sequential Clinical Trial Stage Overview</vt:lpstr>
      <vt:lpstr>Seamless Trials (Current)</vt:lpstr>
      <vt:lpstr>Continuous Trials?</vt:lpstr>
      <vt:lpstr>Seamless Phase I/II Trials </vt:lpstr>
      <vt:lpstr>Seamless Phase II/III Trials </vt:lpstr>
      <vt:lpstr>Challenges</vt:lpstr>
      <vt:lpstr>Other Trends  for 2026</vt:lpstr>
      <vt:lpstr>Other 2026 Trends</vt:lpstr>
      <vt:lpstr>Discussion and 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Regulatory Developments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Liam</dc:creator>
  <cp:lastModifiedBy>Ronan Fitzpatrick</cp:lastModifiedBy>
  <cp:revision>63</cp:revision>
  <dcterms:modified xsi:type="dcterms:W3CDTF">2026-02-24T16:07:26Z</dcterms:modified>
</cp:coreProperties>
</file>