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2_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909" r:id="rId2"/>
    <p:sldId id="915" r:id="rId3"/>
    <p:sldId id="462" r:id="rId4"/>
    <p:sldId id="464" r:id="rId5"/>
    <p:sldId id="717" r:id="rId6"/>
    <p:sldId id="948" r:id="rId7"/>
    <p:sldId id="961" r:id="rId8"/>
    <p:sldId id="271" r:id="rId9"/>
    <p:sldId id="949" r:id="rId10"/>
    <p:sldId id="970" r:id="rId11"/>
    <p:sldId id="971" r:id="rId12"/>
    <p:sldId id="764" r:id="rId13"/>
    <p:sldId id="986" r:id="rId14"/>
    <p:sldId id="973" r:id="rId15"/>
    <p:sldId id="763" r:id="rId16"/>
    <p:sldId id="975" r:id="rId17"/>
    <p:sldId id="274" r:id="rId18"/>
    <p:sldId id="265" r:id="rId19"/>
    <p:sldId id="944" r:id="rId20"/>
    <p:sldId id="974" r:id="rId21"/>
    <p:sldId id="977" r:id="rId22"/>
    <p:sldId id="978" r:id="rId23"/>
    <p:sldId id="976" r:id="rId24"/>
    <p:sldId id="982" r:id="rId25"/>
    <p:sldId id="969" r:id="rId26"/>
    <p:sldId id="910" r:id="rId27"/>
    <p:sldId id="983" r:id="rId28"/>
    <p:sldId id="268" r:id="rId29"/>
    <p:sldId id="264" r:id="rId30"/>
    <p:sldId id="907" r:id="rId31"/>
    <p:sldId id="980" r:id="rId32"/>
    <p:sldId id="981" r:id="rId33"/>
    <p:sldId id="984" r:id="rId34"/>
    <p:sldId id="9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40A9AD-230D-15A5-5645-BA3305EE3FB3}" name="Brian Ronayne" initials="BR" userId="S::brian.ronayne@statisticalsolutions.onmicrosoft.com::38737a76-f587-443a-84e4-a463e16910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5BB"/>
    <a:srgbClr val="00F285"/>
    <a:srgbClr val="64C3BA"/>
    <a:srgbClr val="7F7F7F"/>
    <a:srgbClr val="2A78C0"/>
    <a:srgbClr val="545E5C"/>
    <a:srgbClr val="48BFD3"/>
    <a:srgbClr val="E85E29"/>
    <a:srgbClr val="44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660"/>
  </p:normalViewPr>
  <p:slideViewPr>
    <p:cSldViewPr snapToGrid="0" showGuides="1">
      <p:cViewPr varScale="1">
        <p:scale>
          <a:sx n="71" d="100"/>
          <a:sy n="71" d="100"/>
        </p:scale>
        <p:origin x="58" y="307"/>
      </p:cViewPr>
      <p:guideLst>
        <p:guide orient="horz" pos="2772"/>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modernComment_112_0.xml><?xml version="1.0" encoding="utf-8"?>
<p188:cmLst xmlns:a="http://schemas.openxmlformats.org/drawingml/2006/main" xmlns:r="http://schemas.openxmlformats.org/officeDocument/2006/relationships" xmlns:p188="http://schemas.microsoft.com/office/powerpoint/2018/8/main">
  <p188:cm id="{92561C10-916C-48CF-95EB-624524A6F8B0}" authorId="{A240A9AD-230D-15A5-5645-BA3305EE3FB3}" created="2023-01-30T11:53:18.686">
    <ac:deMkLst xmlns:ac="http://schemas.microsoft.com/office/drawing/2013/main/command">
      <pc:docMk xmlns:pc="http://schemas.microsoft.com/office/powerpoint/2013/main/command"/>
      <pc:sldMk xmlns:pc="http://schemas.microsoft.com/office/powerpoint/2013/main/command" cId="0" sldId="274"/>
      <ac:spMk id="244" creationId="{00000000-0000-0000-0000-000000000000}"/>
    </ac:deMkLst>
    <p188:txBody>
      <a:bodyPr/>
      <a:lstStyle/>
      <a:p>
        <a:r>
          <a:rPr lang="en-IE"/>
          <a:t>MTT26</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BC944F-9411-029D-8379-42DBFC914D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71DE2869-114F-B523-46B1-6CA40BCD39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E705EF-36D7-4107-BD1D-20F5B838D19B}" type="datetimeFigureOut">
              <a:rPr lang="en-IE" smtClean="0"/>
              <a:t>27/09/2023</a:t>
            </a:fld>
            <a:endParaRPr lang="en-IE"/>
          </a:p>
        </p:txBody>
      </p:sp>
      <p:sp>
        <p:nvSpPr>
          <p:cNvPr id="4" name="Footer Placeholder 3">
            <a:extLst>
              <a:ext uri="{FF2B5EF4-FFF2-40B4-BE49-F238E27FC236}">
                <a16:creationId xmlns:a16="http://schemas.microsoft.com/office/drawing/2014/main" id="{594F3B64-C601-73F5-001F-EBDD944773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068887F-7986-B812-F34C-7BF9871C2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F9505-EB35-42C1-862A-4BD327FC1D59}" type="slidenum">
              <a:rPr lang="en-IE" smtClean="0"/>
              <a:t>‹#›</a:t>
            </a:fld>
            <a:endParaRPr lang="en-IE"/>
          </a:p>
        </p:txBody>
      </p:sp>
    </p:spTree>
    <p:extLst>
      <p:ext uri="{BB962C8B-B14F-4D97-AF65-F5344CB8AC3E}">
        <p14:creationId xmlns:p14="http://schemas.microsoft.com/office/powerpoint/2010/main" val="155980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EDBE4-292E-4FE7-A25A-ADA0E5433959}"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E71B5-7D6F-4EB9-BE3E-90255321ECA3}" type="slidenum">
              <a:rPr lang="en-US" smtClean="0"/>
              <a:t>‹#›</a:t>
            </a:fld>
            <a:endParaRPr lang="en-US"/>
          </a:p>
        </p:txBody>
      </p:sp>
    </p:spTree>
    <p:extLst>
      <p:ext uri="{BB962C8B-B14F-4D97-AF65-F5344CB8AC3E}">
        <p14:creationId xmlns:p14="http://schemas.microsoft.com/office/powerpoint/2010/main" val="46154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www.Statsols.com/trial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4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6C105-A9A4-43A2-AD8C-C3B057DA5EDE}" type="slidenum">
              <a:rPr lang="en-GB" smtClean="0"/>
              <a:t>5</a:t>
            </a:fld>
            <a:endParaRPr lang="en-GB" dirty="0"/>
          </a:p>
        </p:txBody>
      </p:sp>
    </p:spTree>
    <p:extLst>
      <p:ext uri="{BB962C8B-B14F-4D97-AF65-F5344CB8AC3E}">
        <p14:creationId xmlns:p14="http://schemas.microsoft.com/office/powerpoint/2010/main" val="295575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991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506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118E6CD1-9FF9-40CB-9E08-D88E3A0FE9A1}" type="slidenum">
              <a:rPr lang="en-IE" smtClean="0"/>
              <a:t>15</a:t>
            </a:fld>
            <a:endParaRPr lang="en-IE"/>
          </a:p>
        </p:txBody>
      </p:sp>
    </p:spTree>
    <p:extLst>
      <p:ext uri="{BB962C8B-B14F-4D97-AF65-F5344CB8AC3E}">
        <p14:creationId xmlns:p14="http://schemas.microsoft.com/office/powerpoint/2010/main" val="155106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920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26</a:t>
            </a:fld>
            <a:endParaRPr lang="en-GB" dirty="0"/>
          </a:p>
        </p:txBody>
      </p:sp>
    </p:spTree>
    <p:extLst>
      <p:ext uri="{BB962C8B-B14F-4D97-AF65-F5344CB8AC3E}">
        <p14:creationId xmlns:p14="http://schemas.microsoft.com/office/powerpoint/2010/main" val="427915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6C105-A9A4-43A2-AD8C-C3B057DA5EDE}" type="slidenum">
              <a:rPr lang="en-GB" smtClean="0"/>
              <a:t>27</a:t>
            </a:fld>
            <a:endParaRPr lang="en-GB" dirty="0"/>
          </a:p>
        </p:txBody>
      </p:sp>
    </p:spTree>
    <p:extLst>
      <p:ext uri="{BB962C8B-B14F-4D97-AF65-F5344CB8AC3E}">
        <p14:creationId xmlns:p14="http://schemas.microsoft.com/office/powerpoint/2010/main" val="538083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A263-F1F4-A9D1-848A-DFB88F245FCB}"/>
              </a:ext>
            </a:extLst>
          </p:cNvPr>
          <p:cNvSpPr>
            <a:spLocks noGrp="1"/>
          </p:cNvSpPr>
          <p:nvPr>
            <p:ph type="ctrTitle"/>
          </p:nvPr>
        </p:nvSpPr>
        <p:spPr>
          <a:xfrm>
            <a:off x="2587624" y="1122363"/>
            <a:ext cx="8804276" cy="1709737"/>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6ED66A72-0EAA-BDF9-4EA9-A21D443B15AC}"/>
              </a:ext>
            </a:extLst>
          </p:cNvPr>
          <p:cNvSpPr>
            <a:spLocks noGrp="1"/>
          </p:cNvSpPr>
          <p:nvPr>
            <p:ph type="subTitle" idx="1"/>
          </p:nvPr>
        </p:nvSpPr>
        <p:spPr>
          <a:xfrm>
            <a:off x="2587625" y="3416301"/>
            <a:ext cx="7908926" cy="628641"/>
          </a:xfrm>
        </p:spPr>
        <p:txBody>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099AD2BD-94C1-9E39-75EC-77ADCCE0BCA4}"/>
              </a:ext>
            </a:extLst>
          </p:cNvPr>
          <p:cNvCxnSpPr/>
          <p:nvPr userDrawn="1"/>
        </p:nvCxnSpPr>
        <p:spPr>
          <a:xfrm>
            <a:off x="2587625" y="3124200"/>
            <a:ext cx="96043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0537A73-E55C-11F9-798B-ED55512AFD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0408" y="6228106"/>
            <a:ext cx="1193506" cy="433424"/>
          </a:xfrm>
          <a:prstGeom prst="rect">
            <a:avLst/>
          </a:prstGeom>
          <a:effectLst>
            <a:outerShdw blurRad="25400" dir="2700000" sx="99000" sy="99000" algn="tl" rotWithShape="0">
              <a:prstClr val="black">
                <a:alpha val="14000"/>
              </a:prstClr>
            </a:outerShdw>
          </a:effectLst>
        </p:spPr>
      </p:pic>
      <p:sp>
        <p:nvSpPr>
          <p:cNvPr id="12" name="Title 1">
            <a:extLst>
              <a:ext uri="{FF2B5EF4-FFF2-40B4-BE49-F238E27FC236}">
                <a16:creationId xmlns:a16="http://schemas.microsoft.com/office/drawing/2014/main" id="{681FDF67-08B7-CB34-572C-B9411A62ACD3}"/>
              </a:ext>
            </a:extLst>
          </p:cNvPr>
          <p:cNvSpPr txBox="1">
            <a:spLocks/>
          </p:cNvSpPr>
          <p:nvPr userDrawn="1"/>
        </p:nvSpPr>
        <p:spPr>
          <a:xfrm>
            <a:off x="9078730" y="6285021"/>
            <a:ext cx="1799368" cy="31959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1200" dirty="0">
                <a:solidFill>
                  <a:schemeClr val="bg1"/>
                </a:solidFill>
              </a:rPr>
              <a:t>Demonstrated on </a:t>
            </a:r>
            <a:endParaRPr lang="en-GB" sz="1200" cap="none" dirty="0">
              <a:solidFill>
                <a:schemeClr val="bg1"/>
              </a:solidFill>
            </a:endParaRPr>
          </a:p>
        </p:txBody>
      </p:sp>
    </p:spTree>
    <p:extLst>
      <p:ext uri="{BB962C8B-B14F-4D97-AF65-F5344CB8AC3E}">
        <p14:creationId xmlns:p14="http://schemas.microsoft.com/office/powerpoint/2010/main" val="49084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content no logo" type="obj">
  <p:cSld name="1_Title content no logo">
    <p:spTree>
      <p:nvGrpSpPr>
        <p:cNvPr id="1" name="Shape 59"/>
        <p:cNvGrpSpPr/>
        <p:nvPr/>
      </p:nvGrpSpPr>
      <p:grpSpPr>
        <a:xfrm>
          <a:off x="0" y="0"/>
          <a:ext cx="0" cy="0"/>
          <a:chOff x="0" y="0"/>
          <a:chExt cx="0" cy="0"/>
        </a:xfrm>
      </p:grpSpPr>
      <p:sp>
        <p:nvSpPr>
          <p:cNvPr id="60" name="Google Shape;60;p47"/>
          <p:cNvSpPr txBox="1">
            <a:spLocks noGrp="1"/>
          </p:cNvSpPr>
          <p:nvPr>
            <p:ph type="title"/>
          </p:nvPr>
        </p:nvSpPr>
        <p:spPr>
          <a:xfrm>
            <a:off x="800100" y="217967"/>
            <a:ext cx="10553700" cy="77086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7"/>
          <p:cNvSpPr txBox="1">
            <a:spLocks noGrp="1"/>
          </p:cNvSpPr>
          <p:nvPr>
            <p:ph type="body" idx="1"/>
          </p:nvPr>
        </p:nvSpPr>
        <p:spPr>
          <a:xfrm>
            <a:off x="800100" y="1355651"/>
            <a:ext cx="8802688" cy="4953074"/>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4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p:nvPr/>
        </p:nvSpPr>
        <p:spPr>
          <a:xfrm>
            <a:off x="800100" y="1134819"/>
            <a:ext cx="10553700" cy="45911"/>
          </a:xfrm>
          <a:prstGeom prst="roundRect">
            <a:avLst>
              <a:gd name="adj" fmla="val 50000"/>
            </a:avLst>
          </a:prstGeom>
          <a:gradFill>
            <a:gsLst>
              <a:gs pos="0">
                <a:schemeClr val="accent2"/>
              </a:gs>
              <a:gs pos="28000">
                <a:schemeClr val="accent2"/>
              </a:gs>
              <a:gs pos="50000">
                <a:schemeClr val="accent1"/>
              </a:gs>
              <a:gs pos="100000">
                <a:schemeClr val="accent4"/>
              </a:gs>
            </a:gsLst>
            <a:lin ang="4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7457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A263-F1F4-A9D1-848A-DFB88F245FCB}"/>
              </a:ext>
            </a:extLst>
          </p:cNvPr>
          <p:cNvSpPr>
            <a:spLocks noGrp="1"/>
          </p:cNvSpPr>
          <p:nvPr>
            <p:ph type="ctrTitle"/>
          </p:nvPr>
        </p:nvSpPr>
        <p:spPr>
          <a:xfrm>
            <a:off x="2587624" y="1122363"/>
            <a:ext cx="8804276" cy="1709737"/>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6ED66A72-0EAA-BDF9-4EA9-A21D443B15AC}"/>
              </a:ext>
            </a:extLst>
          </p:cNvPr>
          <p:cNvSpPr>
            <a:spLocks noGrp="1"/>
          </p:cNvSpPr>
          <p:nvPr>
            <p:ph type="subTitle" idx="1"/>
          </p:nvPr>
        </p:nvSpPr>
        <p:spPr>
          <a:xfrm>
            <a:off x="2587625" y="3416301"/>
            <a:ext cx="7908926" cy="628641"/>
          </a:xfrm>
        </p:spPr>
        <p:txBody>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760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Host">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7FAE8664-2D0C-DECE-4E24-D46B18E8D1F0}"/>
              </a:ext>
            </a:extLst>
          </p:cNvPr>
          <p:cNvSpPr txBox="1">
            <a:spLocks/>
          </p:cNvSpPr>
          <p:nvPr userDrawn="1"/>
        </p:nvSpPr>
        <p:spPr>
          <a:xfrm>
            <a:off x="8539377" y="0"/>
            <a:ext cx="1043798" cy="6860517"/>
          </a:xfrm>
          <a:prstGeom prst="roundRect">
            <a:avLst>
              <a:gd name="adj" fmla="val 0"/>
            </a:avLst>
          </a:prstGeom>
          <a:solidFill>
            <a:srgbClr val="565755">
              <a:alpha val="95000"/>
            </a:srgbClr>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pic>
        <p:nvPicPr>
          <p:cNvPr id="15" name="Picture 14" descr="Background pattern&#10;&#10;Description automatically generated">
            <a:extLst>
              <a:ext uri="{FF2B5EF4-FFF2-40B4-BE49-F238E27FC236}">
                <a16:creationId xmlns:a16="http://schemas.microsoft.com/office/drawing/2014/main" id="{EF437383-762C-07DA-FC29-CE6394E3F78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969" r="71340"/>
          <a:stretch/>
        </p:blipFill>
        <p:spPr>
          <a:xfrm>
            <a:off x="8091949" y="2516"/>
            <a:ext cx="4100051" cy="6863722"/>
          </a:xfrm>
          <a:prstGeom prst="rect">
            <a:avLst/>
          </a:prstGeom>
        </p:spPr>
      </p:pic>
      <p:pic>
        <p:nvPicPr>
          <p:cNvPr id="11" name="Picture 10" descr="Logo&#10;&#10;Description automatically generated">
            <a:extLst>
              <a:ext uri="{FF2B5EF4-FFF2-40B4-BE49-F238E27FC236}">
                <a16:creationId xmlns:a16="http://schemas.microsoft.com/office/drawing/2014/main" id="{44D883DB-6BD5-C653-58A5-2C71AD58BF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04676" y="6131513"/>
            <a:ext cx="1547871" cy="531521"/>
          </a:xfrm>
          <a:prstGeom prst="rect">
            <a:avLst/>
          </a:prstGeom>
        </p:spPr>
      </p:pic>
      <p:sp>
        <p:nvSpPr>
          <p:cNvPr id="17" name="Content Placeholder 2">
            <a:extLst>
              <a:ext uri="{FF2B5EF4-FFF2-40B4-BE49-F238E27FC236}">
                <a16:creationId xmlns:a16="http://schemas.microsoft.com/office/drawing/2014/main" id="{B34A5D1A-3445-BB7E-FB2A-FC90F6B1593C}"/>
              </a:ext>
            </a:extLst>
          </p:cNvPr>
          <p:cNvSpPr>
            <a:spLocks noGrp="1"/>
          </p:cNvSpPr>
          <p:nvPr>
            <p:ph idx="1"/>
          </p:nvPr>
        </p:nvSpPr>
        <p:spPr>
          <a:xfrm>
            <a:off x="1482934" y="4370212"/>
            <a:ext cx="5645089" cy="1967780"/>
          </a:xfrm>
        </p:spPr>
        <p:txBody>
          <a:bodyPr/>
          <a:lstStyle/>
          <a:p>
            <a:pPr marL="0" indent="0" algn="ctr">
              <a:buNone/>
            </a:pPr>
            <a:r>
              <a:rPr lang="en-US" b="1" dirty="0">
                <a:solidFill>
                  <a:srgbClr val="444543"/>
                </a:solidFill>
              </a:rPr>
              <a:t>Brian Fox</a:t>
            </a:r>
          </a:p>
          <a:p>
            <a:pPr marL="0" indent="0" algn="ctr">
              <a:buNone/>
            </a:pPr>
            <a:r>
              <a:rPr lang="en-US" dirty="0">
                <a:solidFill>
                  <a:srgbClr val="444543"/>
                </a:solidFill>
              </a:rPr>
              <a:t>Research Statistician</a:t>
            </a:r>
          </a:p>
          <a:p>
            <a:pPr marL="0" indent="0" algn="ctr">
              <a:buNone/>
            </a:pPr>
            <a:r>
              <a:rPr lang="en-US" dirty="0">
                <a:solidFill>
                  <a:srgbClr val="444543"/>
                </a:solidFill>
              </a:rPr>
              <a:t>nQuery</a:t>
            </a:r>
          </a:p>
        </p:txBody>
      </p:sp>
      <p:sp>
        <p:nvSpPr>
          <p:cNvPr id="18" name="Title 1">
            <a:extLst>
              <a:ext uri="{FF2B5EF4-FFF2-40B4-BE49-F238E27FC236}">
                <a16:creationId xmlns:a16="http://schemas.microsoft.com/office/drawing/2014/main" id="{9C13CBB3-B24E-E55B-E351-DF206D167DB2}"/>
              </a:ext>
            </a:extLst>
          </p:cNvPr>
          <p:cNvSpPr txBox="1">
            <a:spLocks/>
          </p:cNvSpPr>
          <p:nvPr userDrawn="1"/>
        </p:nvSpPr>
        <p:spPr>
          <a:xfrm>
            <a:off x="8390314" y="1897141"/>
            <a:ext cx="4030664" cy="180175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kern="1200">
                <a:solidFill>
                  <a:srgbClr val="3375BB"/>
                </a:solidFill>
                <a:latin typeface="+mj-lt"/>
                <a:ea typeface="+mj-ea"/>
                <a:cs typeface="+mj-cs"/>
              </a:defRPr>
            </a:lvl1pPr>
          </a:lstStyle>
          <a:p>
            <a:pPr algn="ctr"/>
            <a:r>
              <a:rPr lang="en-US" sz="4800" dirty="0">
                <a:solidFill>
                  <a:schemeClr val="bg1"/>
                </a:solidFill>
              </a:rPr>
              <a:t>Webinar</a:t>
            </a:r>
          </a:p>
          <a:p>
            <a:pPr algn="ctr"/>
            <a:r>
              <a:rPr lang="en-US" sz="4800" dirty="0">
                <a:solidFill>
                  <a:schemeClr val="bg1"/>
                </a:solidFill>
              </a:rPr>
              <a:t>Host</a:t>
            </a:r>
          </a:p>
        </p:txBody>
      </p:sp>
      <p:pic>
        <p:nvPicPr>
          <p:cNvPr id="22" name="Picture 21">
            <a:extLst>
              <a:ext uri="{FF2B5EF4-FFF2-40B4-BE49-F238E27FC236}">
                <a16:creationId xmlns:a16="http://schemas.microsoft.com/office/drawing/2014/main" id="{417D781F-54A7-57D6-1918-C8B8186AF1F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 r="8257" b="-459"/>
          <a:stretch/>
        </p:blipFill>
        <p:spPr>
          <a:xfrm>
            <a:off x="6226007" y="2722863"/>
            <a:ext cx="2313370" cy="75158"/>
          </a:xfrm>
          <a:prstGeom prst="rect">
            <a:avLst/>
          </a:prstGeom>
        </p:spPr>
      </p:pic>
      <p:pic>
        <p:nvPicPr>
          <p:cNvPr id="23" name="Picture 22">
            <a:extLst>
              <a:ext uri="{FF2B5EF4-FFF2-40B4-BE49-F238E27FC236}">
                <a16:creationId xmlns:a16="http://schemas.microsoft.com/office/drawing/2014/main" id="{67B9B4AC-9F83-35F4-5B07-2270F7BFF7E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 r="1569" b="-460"/>
          <a:stretch/>
        </p:blipFill>
        <p:spPr>
          <a:xfrm rot="10800000">
            <a:off x="0" y="2722862"/>
            <a:ext cx="2481978" cy="75157"/>
          </a:xfrm>
          <a:prstGeom prst="rect">
            <a:avLst/>
          </a:prstGeom>
        </p:spPr>
      </p:pic>
    </p:spTree>
    <p:extLst>
      <p:ext uri="{BB962C8B-B14F-4D97-AF65-F5344CB8AC3E}">
        <p14:creationId xmlns:p14="http://schemas.microsoft.com/office/powerpoint/2010/main" val="28500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69D8DCC1-D21D-8D2B-EDE2-8AF795401E1D}"/>
              </a:ext>
            </a:extLst>
          </p:cNvPr>
          <p:cNvSpPr txBox="1">
            <a:spLocks/>
          </p:cNvSpPr>
          <p:nvPr userDrawn="1"/>
        </p:nvSpPr>
        <p:spPr>
          <a:xfrm>
            <a:off x="2580662" y="-10756"/>
            <a:ext cx="1043798" cy="6868756"/>
          </a:xfrm>
          <a:prstGeom prst="roundRect">
            <a:avLst>
              <a:gd name="adj" fmla="val 0"/>
            </a:avLst>
          </a:prstGeom>
          <a:solidFill>
            <a:srgbClr val="565755">
              <a:alpha val="95000"/>
            </a:srgbClr>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pic>
        <p:nvPicPr>
          <p:cNvPr id="11" name="Picture 10" descr="Background pattern&#10;&#10;Description automatically generated">
            <a:extLst>
              <a:ext uri="{FF2B5EF4-FFF2-40B4-BE49-F238E27FC236}">
                <a16:creationId xmlns:a16="http://schemas.microsoft.com/office/drawing/2014/main" id="{3A524D96-00A7-3C5B-4C17-F3BE0D53C70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969" r="71340"/>
          <a:stretch/>
        </p:blipFill>
        <p:spPr>
          <a:xfrm>
            <a:off x="-607551" y="-5721"/>
            <a:ext cx="4100051" cy="6863721"/>
          </a:xfrm>
          <a:prstGeom prst="rect">
            <a:avLst/>
          </a:prstGeom>
        </p:spPr>
      </p:pic>
      <p:sp>
        <p:nvSpPr>
          <p:cNvPr id="3" name="Date Placeholder 2">
            <a:extLst>
              <a:ext uri="{FF2B5EF4-FFF2-40B4-BE49-F238E27FC236}">
                <a16:creationId xmlns:a16="http://schemas.microsoft.com/office/drawing/2014/main" id="{EFA9B70F-F665-C576-E18F-8325A44F2F2D}"/>
              </a:ext>
            </a:extLst>
          </p:cNvPr>
          <p:cNvSpPr>
            <a:spLocks noGrp="1"/>
          </p:cNvSpPr>
          <p:nvPr>
            <p:ph type="dt" sz="half" idx="10"/>
          </p:nvPr>
        </p:nvSpPr>
        <p:spPr/>
        <p:txBody>
          <a:bodyPr/>
          <a:lstStyle/>
          <a:p>
            <a:fld id="{09893B29-9E89-44A4-8ADF-0A1FD4F18F2A}" type="datetime1">
              <a:rPr lang="en-US" smtClean="0"/>
              <a:t>9/27/2023</a:t>
            </a:fld>
            <a:endParaRPr lang="en-US"/>
          </a:p>
        </p:txBody>
      </p:sp>
      <p:sp>
        <p:nvSpPr>
          <p:cNvPr id="4" name="Footer Placeholder 3">
            <a:extLst>
              <a:ext uri="{FF2B5EF4-FFF2-40B4-BE49-F238E27FC236}">
                <a16:creationId xmlns:a16="http://schemas.microsoft.com/office/drawing/2014/main" id="{4B14B89A-C9C9-D3A9-15D8-5A07C92B9504}"/>
              </a:ext>
            </a:extLst>
          </p:cNvPr>
          <p:cNvSpPr>
            <a:spLocks noGrp="1"/>
          </p:cNvSpPr>
          <p:nvPr>
            <p:ph type="ftr" sz="quarter" idx="11"/>
          </p:nvPr>
        </p:nvSpPr>
        <p:spPr/>
        <p:txBody>
          <a:bodyPr/>
          <a:lstStyle/>
          <a:p>
            <a:endParaRPr lang="en-US" dirty="0"/>
          </a:p>
        </p:txBody>
      </p:sp>
      <p:sp>
        <p:nvSpPr>
          <p:cNvPr id="2" name="Title 1">
            <a:extLst>
              <a:ext uri="{FF2B5EF4-FFF2-40B4-BE49-F238E27FC236}">
                <a16:creationId xmlns:a16="http://schemas.microsoft.com/office/drawing/2014/main" id="{18716C40-D67D-4B24-B2F0-A65F37D4838F}"/>
              </a:ext>
            </a:extLst>
          </p:cNvPr>
          <p:cNvSpPr>
            <a:spLocks noGrp="1"/>
          </p:cNvSpPr>
          <p:nvPr>
            <p:ph type="title" hasCustomPrompt="1"/>
          </p:nvPr>
        </p:nvSpPr>
        <p:spPr>
          <a:xfrm>
            <a:off x="520575" y="2859420"/>
            <a:ext cx="2603625" cy="770861"/>
          </a:xfrm>
        </p:spPr>
        <p:txBody>
          <a:bodyPr/>
          <a:lstStyle>
            <a:lvl1pPr>
              <a:defRPr sz="6000" b="1">
                <a:solidFill>
                  <a:schemeClr val="bg1"/>
                </a:solidFill>
              </a:defRPr>
            </a:lvl1pPr>
          </a:lstStyle>
          <a:p>
            <a:r>
              <a:rPr lang="en-US" dirty="0"/>
              <a:t>Agenda</a:t>
            </a:r>
            <a:endParaRPr lang="en-IE" dirty="0"/>
          </a:p>
        </p:txBody>
      </p:sp>
      <p:sp>
        <p:nvSpPr>
          <p:cNvPr id="9" name="Content Placeholder 2">
            <a:extLst>
              <a:ext uri="{FF2B5EF4-FFF2-40B4-BE49-F238E27FC236}">
                <a16:creationId xmlns:a16="http://schemas.microsoft.com/office/drawing/2014/main" id="{4C8C46A6-1B29-13A7-35D8-A7E05110AAAE}"/>
              </a:ext>
            </a:extLst>
          </p:cNvPr>
          <p:cNvSpPr>
            <a:spLocks noGrp="1"/>
          </p:cNvSpPr>
          <p:nvPr>
            <p:ph idx="1"/>
          </p:nvPr>
        </p:nvSpPr>
        <p:spPr>
          <a:xfrm>
            <a:off x="5369142" y="1355651"/>
            <a:ext cx="5645089" cy="4953074"/>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64FFB35C-0636-8A12-8DB1-4DD80DA356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27324" y="6388255"/>
            <a:ext cx="895211" cy="503556"/>
          </a:xfrm>
          <a:prstGeom prst="rect">
            <a:avLst/>
          </a:prstGeom>
        </p:spPr>
      </p:pic>
    </p:spTree>
    <p:extLst>
      <p:ext uri="{BB962C8B-B14F-4D97-AF65-F5344CB8AC3E}">
        <p14:creationId xmlns:p14="http://schemas.microsoft.com/office/powerpoint/2010/main" val="328839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D2E8-83DE-B215-FE25-6F9A5EAB7D42}"/>
              </a:ext>
            </a:extLst>
          </p:cNvPr>
          <p:cNvSpPr>
            <a:spLocks noGrp="1"/>
          </p:cNvSpPr>
          <p:nvPr>
            <p:ph type="title"/>
          </p:nvPr>
        </p:nvSpPr>
        <p:spPr/>
        <p:txBody>
          <a:bodyPr/>
          <a:lstStyle/>
          <a:p>
            <a:r>
              <a:rPr lang="en-US" dirty="0"/>
              <a:t>Click to edit Master title style</a:t>
            </a:r>
          </a:p>
        </p:txBody>
      </p:sp>
      <p:sp>
        <p:nvSpPr>
          <p:cNvPr id="7" name="Rectangle: Rounded Corners 6">
            <a:extLst>
              <a:ext uri="{FF2B5EF4-FFF2-40B4-BE49-F238E27FC236}">
                <a16:creationId xmlns:a16="http://schemas.microsoft.com/office/drawing/2014/main" id="{B7D69E3A-3304-113A-04BC-2FF9A9EE949D}"/>
              </a:ext>
            </a:extLst>
          </p:cNvPr>
          <p:cNvSpPr/>
          <p:nvPr userDrawn="1"/>
        </p:nvSpPr>
        <p:spPr>
          <a:xfrm>
            <a:off x="800100" y="1134819"/>
            <a:ext cx="10553700" cy="45911"/>
          </a:xfrm>
          <a:prstGeom prst="roundRect">
            <a:avLst>
              <a:gd name="adj" fmla="val 50000"/>
            </a:avLst>
          </a:prstGeom>
          <a:gradFill>
            <a:gsLst>
              <a:gs pos="28000">
                <a:schemeClr val="accent2"/>
              </a:gs>
              <a:gs pos="50000">
                <a:schemeClr val="accent1"/>
              </a:gs>
              <a:gs pos="100000">
                <a:schemeClr val="accent4"/>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F5400AA6-71F5-4616-79B1-4AAAB1B673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324" y="6388255"/>
            <a:ext cx="895211" cy="503556"/>
          </a:xfrm>
          <a:prstGeom prst="rect">
            <a:avLst/>
          </a:prstGeom>
        </p:spPr>
      </p:pic>
      <p:sp>
        <p:nvSpPr>
          <p:cNvPr id="5" name="Content Placeholder 2">
            <a:extLst>
              <a:ext uri="{FF2B5EF4-FFF2-40B4-BE49-F238E27FC236}">
                <a16:creationId xmlns:a16="http://schemas.microsoft.com/office/drawing/2014/main" id="{97B170CA-8BD5-84F4-CA3D-921BE2D0A3A2}"/>
              </a:ext>
            </a:extLst>
          </p:cNvPr>
          <p:cNvSpPr>
            <a:spLocks noGrp="1"/>
          </p:cNvSpPr>
          <p:nvPr>
            <p:ph idx="1"/>
          </p:nvPr>
        </p:nvSpPr>
        <p:spPr>
          <a:xfrm>
            <a:off x="800100" y="1355651"/>
            <a:ext cx="8802688" cy="4953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896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content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D2E8-83DE-B215-FE25-6F9A5EAB7D42}"/>
              </a:ext>
            </a:extLst>
          </p:cNvPr>
          <p:cNvSpPr>
            <a:spLocks noGrp="1"/>
          </p:cNvSpPr>
          <p:nvPr>
            <p:ph type="title"/>
          </p:nvPr>
        </p:nvSpPr>
        <p:spPr/>
        <p:txBody>
          <a:bodyPr/>
          <a:lstStyle/>
          <a:p>
            <a:r>
              <a:rPr lang="en-US" dirty="0"/>
              <a:t>Click to edit Master title style</a:t>
            </a:r>
          </a:p>
        </p:txBody>
      </p:sp>
      <p:sp>
        <p:nvSpPr>
          <p:cNvPr id="7" name="Rectangle: Rounded Corners 6">
            <a:extLst>
              <a:ext uri="{FF2B5EF4-FFF2-40B4-BE49-F238E27FC236}">
                <a16:creationId xmlns:a16="http://schemas.microsoft.com/office/drawing/2014/main" id="{28C2BFD2-C1B7-8AE9-BD5C-BC54F8479299}"/>
              </a:ext>
            </a:extLst>
          </p:cNvPr>
          <p:cNvSpPr/>
          <p:nvPr userDrawn="1"/>
        </p:nvSpPr>
        <p:spPr>
          <a:xfrm>
            <a:off x="800100" y="1134819"/>
            <a:ext cx="10553700" cy="45911"/>
          </a:xfrm>
          <a:prstGeom prst="roundRect">
            <a:avLst>
              <a:gd name="adj" fmla="val 50000"/>
            </a:avLst>
          </a:prstGeom>
          <a:gradFill>
            <a:gsLst>
              <a:gs pos="28000">
                <a:schemeClr val="accent2"/>
              </a:gs>
              <a:gs pos="50000">
                <a:schemeClr val="accent1"/>
              </a:gs>
              <a:gs pos="100000">
                <a:schemeClr val="accent4"/>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A5C9AC60-2DCD-27A9-6E23-327E66CF77B6}"/>
              </a:ext>
            </a:extLst>
          </p:cNvPr>
          <p:cNvSpPr>
            <a:spLocks noGrp="1"/>
          </p:cNvSpPr>
          <p:nvPr>
            <p:ph idx="1"/>
          </p:nvPr>
        </p:nvSpPr>
        <p:spPr>
          <a:xfrm>
            <a:off x="800100" y="1355651"/>
            <a:ext cx="8802688" cy="4953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735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outdoor object&#10;&#10;Description automatically generated">
            <a:extLst>
              <a:ext uri="{FF2B5EF4-FFF2-40B4-BE49-F238E27FC236}">
                <a16:creationId xmlns:a16="http://schemas.microsoft.com/office/drawing/2014/main" id="{505D54B3-81EF-5F63-0DD2-FCE4B4235FAA}"/>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t="31495"/>
          <a:stretch/>
        </p:blipFill>
        <p:spPr>
          <a:xfrm rot="5400000">
            <a:off x="7866356" y="2598944"/>
            <a:ext cx="6915924" cy="1673222"/>
          </a:xfrm>
          <a:prstGeom prst="rect">
            <a:avLst/>
          </a:prstGeom>
        </p:spPr>
      </p:pic>
      <p:sp>
        <p:nvSpPr>
          <p:cNvPr id="2" name="Title 1">
            <a:extLst>
              <a:ext uri="{FF2B5EF4-FFF2-40B4-BE49-F238E27FC236}">
                <a16:creationId xmlns:a16="http://schemas.microsoft.com/office/drawing/2014/main" id="{CC08D2E8-83DE-B215-FE25-6F9A5EAB7D42}"/>
              </a:ext>
            </a:extLst>
          </p:cNvPr>
          <p:cNvSpPr>
            <a:spLocks noGrp="1"/>
          </p:cNvSpPr>
          <p:nvPr>
            <p:ph type="title" hasCustomPrompt="1"/>
          </p:nvPr>
        </p:nvSpPr>
        <p:spPr>
          <a:xfrm>
            <a:off x="800100" y="3095453"/>
            <a:ext cx="8033182" cy="667094"/>
          </a:xfrm>
        </p:spPr>
        <p:txBody>
          <a:bodyPr anchor="t"/>
          <a:lstStyle>
            <a:lvl1pPr>
              <a:defRPr b="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IE" b="1" dirty="0">
                <a:solidFill>
                  <a:schemeClr val="bg1"/>
                </a:solidFill>
              </a:rPr>
              <a:t>Text</a:t>
            </a:r>
            <a:endParaRPr lang="en-US" dirty="0"/>
          </a:p>
        </p:txBody>
      </p:sp>
      <p:sp>
        <p:nvSpPr>
          <p:cNvPr id="4" name="Date Placeholder 3">
            <a:extLst>
              <a:ext uri="{FF2B5EF4-FFF2-40B4-BE49-F238E27FC236}">
                <a16:creationId xmlns:a16="http://schemas.microsoft.com/office/drawing/2014/main" id="{A2FB94F7-CCDE-D2DC-ACFA-AEE4BA6B8032}"/>
              </a:ext>
            </a:extLst>
          </p:cNvPr>
          <p:cNvSpPr>
            <a:spLocks noGrp="1"/>
          </p:cNvSpPr>
          <p:nvPr>
            <p:ph type="dt" sz="half" idx="10"/>
          </p:nvPr>
        </p:nvSpPr>
        <p:spPr/>
        <p:txBody>
          <a:bodyPr/>
          <a:lstStyle/>
          <a:p>
            <a:fld id="{6601AA9B-5289-4CD4-B961-994BDCE04678}" type="datetime1">
              <a:rPr lang="en-US" smtClean="0"/>
              <a:t>9/27/2023</a:t>
            </a:fld>
            <a:endParaRPr lang="en-US"/>
          </a:p>
        </p:txBody>
      </p:sp>
      <p:sp>
        <p:nvSpPr>
          <p:cNvPr id="5" name="Footer Placeholder 4">
            <a:extLst>
              <a:ext uri="{FF2B5EF4-FFF2-40B4-BE49-F238E27FC236}">
                <a16:creationId xmlns:a16="http://schemas.microsoft.com/office/drawing/2014/main" id="{746F8B37-C4DA-5CBD-F18F-5814F9F18140}"/>
              </a:ext>
            </a:extLst>
          </p:cNvPr>
          <p:cNvSpPr>
            <a:spLocks noGrp="1"/>
          </p:cNvSpPr>
          <p:nvPr>
            <p:ph type="ftr" sz="quarter" idx="11"/>
          </p:nvPr>
        </p:nvSpPr>
        <p:spPr/>
        <p:txBody>
          <a:bodyPr/>
          <a:lstStyle/>
          <a:p>
            <a:endParaRPr lang="en-US"/>
          </a:p>
        </p:txBody>
      </p:sp>
      <p:sp>
        <p:nvSpPr>
          <p:cNvPr id="3" name="Content Placeholder 3">
            <a:extLst>
              <a:ext uri="{FF2B5EF4-FFF2-40B4-BE49-F238E27FC236}">
                <a16:creationId xmlns:a16="http://schemas.microsoft.com/office/drawing/2014/main" id="{A662EEEE-167B-795D-DF59-15C71BE76C93}"/>
              </a:ext>
            </a:extLst>
          </p:cNvPr>
          <p:cNvSpPr txBox="1">
            <a:spLocks/>
          </p:cNvSpPr>
          <p:nvPr userDrawn="1"/>
        </p:nvSpPr>
        <p:spPr>
          <a:xfrm>
            <a:off x="12076590" y="-4654"/>
            <a:ext cx="115410" cy="6871532"/>
          </a:xfrm>
          <a:prstGeom prst="roundRect">
            <a:avLst>
              <a:gd name="adj" fmla="val 0"/>
            </a:avLst>
          </a:prstGeom>
          <a:solidFill>
            <a:srgbClr val="565755">
              <a:alpha val="95000"/>
            </a:srgbClr>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7" name="Rectangle: Rounded Corners 6">
            <a:extLst>
              <a:ext uri="{FF2B5EF4-FFF2-40B4-BE49-F238E27FC236}">
                <a16:creationId xmlns:a16="http://schemas.microsoft.com/office/drawing/2014/main" id="{68EA5EB0-CC54-C960-8826-491E779299C8}"/>
              </a:ext>
            </a:extLst>
          </p:cNvPr>
          <p:cNvSpPr/>
          <p:nvPr userDrawn="1"/>
        </p:nvSpPr>
        <p:spPr>
          <a:xfrm>
            <a:off x="800100" y="2999130"/>
            <a:ext cx="1232886" cy="45719"/>
          </a:xfrm>
          <a:prstGeom prst="roundRect">
            <a:avLst>
              <a:gd name="adj" fmla="val 50000"/>
            </a:avLst>
          </a:prstGeom>
          <a:solidFill>
            <a:srgbClr val="54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5BB8ACB6-0FE1-84DB-E0E2-384CC8A4E8F3}"/>
              </a:ext>
            </a:extLst>
          </p:cNvPr>
          <p:cNvSpPr>
            <a:spLocks noGrp="1"/>
          </p:cNvSpPr>
          <p:nvPr>
            <p:ph sz="quarter" idx="13"/>
          </p:nvPr>
        </p:nvSpPr>
        <p:spPr>
          <a:xfrm>
            <a:off x="826965" y="2485747"/>
            <a:ext cx="7326435" cy="513383"/>
          </a:xfrm>
        </p:spPr>
        <p:txBody>
          <a:bodyPr/>
          <a:lstStyle>
            <a:lvl1pPr marL="0" indent="0">
              <a:buNone/>
              <a:defRPr lang="en-US" sz="3200" b="1" kern="1200" dirty="0" smtClean="0">
                <a:solidFill>
                  <a:srgbClr val="545E5C"/>
                </a:solidFill>
                <a:latin typeface="+mn-lt"/>
                <a:ea typeface="+mj-ea"/>
                <a:cs typeface="+mj-cs"/>
              </a:defRPr>
            </a:lvl1pPr>
            <a:lvl2pPr marL="2286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a:t>
            </a:r>
          </a:p>
        </p:txBody>
      </p:sp>
    </p:spTree>
    <p:extLst>
      <p:ext uri="{BB962C8B-B14F-4D97-AF65-F5344CB8AC3E}">
        <p14:creationId xmlns:p14="http://schemas.microsoft.com/office/powerpoint/2010/main" val="169051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65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148125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D459E6-15EB-E4AD-687E-C09D5C3FE776}"/>
              </a:ext>
            </a:extLst>
          </p:cNvPr>
          <p:cNvSpPr>
            <a:spLocks noGrp="1"/>
          </p:cNvSpPr>
          <p:nvPr>
            <p:ph type="title"/>
          </p:nvPr>
        </p:nvSpPr>
        <p:spPr>
          <a:xfrm>
            <a:off x="800100" y="217967"/>
            <a:ext cx="10553700" cy="770861"/>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1C031E62-52B9-CA43-40A9-9C1A609CB639}"/>
              </a:ext>
            </a:extLst>
          </p:cNvPr>
          <p:cNvSpPr>
            <a:spLocks noGrp="1"/>
          </p:cNvSpPr>
          <p:nvPr>
            <p:ph type="body" idx="1"/>
          </p:nvPr>
        </p:nvSpPr>
        <p:spPr>
          <a:xfrm>
            <a:off x="800100" y="1355651"/>
            <a:ext cx="8802688" cy="49530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97ED44-1EE3-BD77-FBC2-F4986004B4F3}"/>
              </a:ext>
            </a:extLst>
          </p:cNvPr>
          <p:cNvSpPr>
            <a:spLocks noGrp="1"/>
          </p:cNvSpPr>
          <p:nvPr>
            <p:ph type="dt" sz="half" idx="2"/>
          </p:nvPr>
        </p:nvSpPr>
        <p:spPr>
          <a:xfrm>
            <a:off x="800100" y="6991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93B29-9E89-44A4-8ADF-0A1FD4F18F2A}" type="datetime1">
              <a:rPr lang="en-US" smtClean="0"/>
              <a:t>9/27/2023</a:t>
            </a:fld>
            <a:endParaRPr lang="en-US"/>
          </a:p>
        </p:txBody>
      </p:sp>
      <p:sp>
        <p:nvSpPr>
          <p:cNvPr id="5" name="Footer Placeholder 4">
            <a:extLst>
              <a:ext uri="{FF2B5EF4-FFF2-40B4-BE49-F238E27FC236}">
                <a16:creationId xmlns:a16="http://schemas.microsoft.com/office/drawing/2014/main" id="{3AA8485D-464E-7A27-833B-044885083EF9}"/>
              </a:ext>
            </a:extLst>
          </p:cNvPr>
          <p:cNvSpPr>
            <a:spLocks noGrp="1"/>
          </p:cNvSpPr>
          <p:nvPr>
            <p:ph type="ftr" sz="quarter" idx="3"/>
          </p:nvPr>
        </p:nvSpPr>
        <p:spPr>
          <a:xfrm>
            <a:off x="4038600" y="6991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F90BB7-2E93-C761-7E7F-B2194F946FC0}"/>
              </a:ext>
            </a:extLst>
          </p:cNvPr>
          <p:cNvSpPr>
            <a:spLocks noGrp="1"/>
          </p:cNvSpPr>
          <p:nvPr>
            <p:ph type="sldNum" sz="quarter" idx="4"/>
          </p:nvPr>
        </p:nvSpPr>
        <p:spPr>
          <a:xfrm>
            <a:off x="800100" y="6489700"/>
            <a:ext cx="1003300" cy="258763"/>
          </a:xfrm>
          <a:prstGeom prst="rect">
            <a:avLst/>
          </a:prstGeom>
        </p:spPr>
        <p:txBody>
          <a:bodyPr vert="horz" lIns="0" tIns="0" rIns="0" bIns="0" rtlCol="0" anchor="b" anchorCtr="0"/>
          <a:lstStyle>
            <a:lvl1pPr algn="l">
              <a:defRPr sz="1600">
                <a:solidFill>
                  <a:schemeClr val="accent6"/>
                </a:solidFill>
              </a:defRPr>
            </a:lvl1pPr>
          </a:lstStyle>
          <a:p>
            <a:fld id="{58DD597F-0A94-4570-9B04-33268E177279}" type="slidenum">
              <a:rPr lang="en-US" smtClean="0"/>
              <a:pPr/>
              <a:t>‹#›</a:t>
            </a:fld>
            <a:endParaRPr lang="en-US" dirty="0"/>
          </a:p>
        </p:txBody>
      </p:sp>
      <p:pic>
        <p:nvPicPr>
          <p:cNvPr id="8" name="Picture 7" descr="A close up of a logo&#10;&#10;Description automatically generated">
            <a:extLst>
              <a:ext uri="{FF2B5EF4-FFF2-40B4-BE49-F238E27FC236}">
                <a16:creationId xmlns:a16="http://schemas.microsoft.com/office/drawing/2014/main" id="{EDAA1B6C-CE88-8B83-0E45-FAA88BBFDF33}"/>
              </a:ext>
            </a:extLst>
          </p:cNvPr>
          <p:cNvPicPr>
            <a:picLocks noChangeAspect="1"/>
          </p:cNvPicPr>
          <p:nvPr userDrawn="1"/>
        </p:nvPicPr>
        <p:blipFill rotWithShape="1">
          <a:blip r:embed="rId12">
            <a:alphaModFix amt="20000"/>
            <a:extLst>
              <a:ext uri="{28A0092B-C50C-407E-A947-70E740481C1C}">
                <a14:useLocalDpi xmlns:a14="http://schemas.microsoft.com/office/drawing/2010/main" val="0"/>
              </a:ext>
            </a:extLst>
          </a:blip>
          <a:srcRect l="6244" t="35437" r="15310" b="722"/>
          <a:stretch/>
        </p:blipFill>
        <p:spPr>
          <a:xfrm rot="5400000">
            <a:off x="9513407" y="3140643"/>
            <a:ext cx="4183984" cy="1173202"/>
          </a:xfrm>
          <a:prstGeom prst="rect">
            <a:avLst/>
          </a:prstGeom>
        </p:spPr>
      </p:pic>
      <p:pic>
        <p:nvPicPr>
          <p:cNvPr id="10" name="Picture 9" descr="Logo&#10;&#10;Description automatically generated">
            <a:extLst>
              <a:ext uri="{FF2B5EF4-FFF2-40B4-BE49-F238E27FC236}">
                <a16:creationId xmlns:a16="http://schemas.microsoft.com/office/drawing/2014/main" id="{9D3B3C3A-CA2E-3074-8F75-939BB320A35A}"/>
              </a:ext>
            </a:extLst>
          </p:cNvPr>
          <p:cNvPicPr>
            <a:picLocks noChangeAspect="1"/>
          </p:cNvPicPr>
          <p:nvPr userDrawn="1"/>
        </p:nvPicPr>
        <p:blipFill>
          <a:blip r:embed="rId13">
            <a:alphaModFix/>
            <a:extLst>
              <a:ext uri="{28A0092B-C50C-407E-A947-70E740481C1C}">
                <a14:useLocalDpi xmlns:a14="http://schemas.microsoft.com/office/drawing/2010/main" val="0"/>
              </a:ext>
            </a:extLst>
          </a:blip>
          <a:stretch>
            <a:fillRect/>
          </a:stretch>
        </p:blipFill>
        <p:spPr>
          <a:xfrm>
            <a:off x="11379063" y="6418582"/>
            <a:ext cx="831988" cy="467993"/>
          </a:xfrm>
          <a:prstGeom prst="rect">
            <a:avLst/>
          </a:prstGeom>
        </p:spPr>
      </p:pic>
    </p:spTree>
    <p:extLst>
      <p:ext uri="{BB962C8B-B14F-4D97-AF65-F5344CB8AC3E}">
        <p14:creationId xmlns:p14="http://schemas.microsoft.com/office/powerpoint/2010/main" val="1001985434"/>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1" r:id="rId3"/>
    <p:sldLayoutId id="2147483665" r:id="rId4"/>
    <p:sldLayoutId id="2147483650" r:id="rId5"/>
    <p:sldLayoutId id="2147483664" r:id="rId6"/>
    <p:sldLayoutId id="2147483678" r:id="rId7"/>
    <p:sldLayoutId id="2147483677" r:id="rId8"/>
    <p:sldLayoutId id="2147483680" r:id="rId9"/>
    <p:sldLayoutId id="214748368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300"/>
        </a:spcAft>
        <a:buClr>
          <a:schemeClr val="accent2"/>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685800" indent="-169863"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9144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04" userDrawn="1">
          <p15:clr>
            <a:srgbClr val="F26B43"/>
          </p15:clr>
        </p15:guide>
        <p15:guide id="4" pos="980" userDrawn="1">
          <p15:clr>
            <a:srgbClr val="F26B43"/>
          </p15:clr>
        </p15:guide>
        <p15:guide id="5" pos="1067" userDrawn="1">
          <p15:clr>
            <a:srgbClr val="F26B43"/>
          </p15:clr>
        </p15:guide>
        <p15:guide id="6" pos="1544" userDrawn="1">
          <p15:clr>
            <a:srgbClr val="F26B43"/>
          </p15:clr>
        </p15:guide>
        <p15:guide id="7" pos="1630" userDrawn="1">
          <p15:clr>
            <a:srgbClr val="F26B43"/>
          </p15:clr>
        </p15:guide>
        <p15:guide id="8" pos="2107" userDrawn="1">
          <p15:clr>
            <a:srgbClr val="F26B43"/>
          </p15:clr>
        </p15:guide>
        <p15:guide id="9" pos="2193" userDrawn="1">
          <p15:clr>
            <a:srgbClr val="F26B43"/>
          </p15:clr>
        </p15:guide>
        <p15:guide id="10" pos="2670" userDrawn="1">
          <p15:clr>
            <a:srgbClr val="F26B43"/>
          </p15:clr>
        </p15:guide>
        <p15:guide id="11" pos="2756" userDrawn="1">
          <p15:clr>
            <a:srgbClr val="F26B43"/>
          </p15:clr>
        </p15:guide>
        <p15:guide id="12" pos="3233" userDrawn="1">
          <p15:clr>
            <a:srgbClr val="F26B43"/>
          </p15:clr>
        </p15:guide>
        <p15:guide id="13" pos="3320" userDrawn="1">
          <p15:clr>
            <a:srgbClr val="F26B43"/>
          </p15:clr>
        </p15:guide>
        <p15:guide id="14" pos="3796" userDrawn="1">
          <p15:clr>
            <a:srgbClr val="F26B43"/>
          </p15:clr>
        </p15:guide>
        <p15:guide id="15" pos="3883" userDrawn="1">
          <p15:clr>
            <a:srgbClr val="F26B43"/>
          </p15:clr>
        </p15:guide>
        <p15:guide id="16" pos="4360" userDrawn="1">
          <p15:clr>
            <a:srgbClr val="F26B43"/>
          </p15:clr>
        </p15:guide>
        <p15:guide id="17" pos="4446" userDrawn="1">
          <p15:clr>
            <a:srgbClr val="F26B43"/>
          </p15:clr>
        </p15:guide>
        <p15:guide id="18" pos="4923" userDrawn="1">
          <p15:clr>
            <a:srgbClr val="F26B43"/>
          </p15:clr>
        </p15:guide>
        <p15:guide id="19" pos="5009" userDrawn="1">
          <p15:clr>
            <a:srgbClr val="F26B43"/>
          </p15:clr>
        </p15:guide>
        <p15:guide id="20" pos="5486" userDrawn="1">
          <p15:clr>
            <a:srgbClr val="F26B43"/>
          </p15:clr>
        </p15:guide>
        <p15:guide id="21" pos="5572" userDrawn="1">
          <p15:clr>
            <a:srgbClr val="F26B43"/>
          </p15:clr>
        </p15:guide>
        <p15:guide id="22" pos="6049" userDrawn="1">
          <p15:clr>
            <a:srgbClr val="F26B43"/>
          </p15:clr>
        </p15:guide>
        <p15:guide id="23" pos="6136" userDrawn="1">
          <p15:clr>
            <a:srgbClr val="F26B43"/>
          </p15:clr>
        </p15:guide>
        <p15:guide id="24" pos="6612" userDrawn="1">
          <p15:clr>
            <a:srgbClr val="F26B43"/>
          </p15:clr>
        </p15:guide>
        <p15:guide id="25" pos="6696" userDrawn="1">
          <p15:clr>
            <a:srgbClr val="F26B43"/>
          </p15:clr>
        </p15:guide>
        <p15:guide id="26" pos="7176" userDrawn="1">
          <p15:clr>
            <a:srgbClr val="F26B43"/>
          </p15:clr>
        </p15:guide>
        <p15:guide id="27" orient="horz" userDrawn="1">
          <p15:clr>
            <a:srgbClr val="F26B43"/>
          </p15:clr>
        </p15:guide>
        <p15:guide id="28" orient="horz" pos="4320" userDrawn="1">
          <p15:clr>
            <a:srgbClr val="F26B43"/>
          </p15:clr>
        </p15:guide>
        <p15:guide id="29" orient="horz" pos="288" userDrawn="1">
          <p15:clr>
            <a:srgbClr val="F26B43"/>
          </p15:clr>
        </p15:guide>
        <p15:guide id="30" orient="horz" pos="3974" userDrawn="1">
          <p15:clr>
            <a:srgbClr val="F26B43"/>
          </p15:clr>
        </p15:guide>
        <p15:guide id="31" orient="horz" pos="648" userDrawn="1">
          <p15:clr>
            <a:srgbClr val="F26B43"/>
          </p15:clr>
        </p15:guide>
        <p15:guide id="32" orient="horz" pos="851" userDrawn="1">
          <p15:clr>
            <a:srgbClr val="F26B43"/>
          </p15:clr>
        </p15:guide>
        <p15:guide id="33" orient="horz" pos="42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2_0.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8" Type="http://schemas.openxmlformats.org/officeDocument/2006/relationships/hyperlink" Target="http://www.statsols.com/examples" TargetMode="External"/><Relationship Id="rId3" Type="http://schemas.openxmlformats.org/officeDocument/2006/relationships/image" Target="../media/image11.png"/><Relationship Id="rId7" Type="http://schemas.openxmlformats.org/officeDocument/2006/relationships/hyperlink" Target="http://www.statsols.com/webinar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www.statsols.com/templates" TargetMode="External"/><Relationship Id="rId5" Type="http://schemas.openxmlformats.org/officeDocument/2006/relationships/image" Target="../media/image32.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statsols.com/whats-new"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2147/clep.s156708" TargetMode="External"/><Relationship Id="rId2" Type="http://schemas.openxmlformats.org/officeDocument/2006/relationships/hyperlink" Target="https://errorstatistics.com/2020/04/20/s-senn-randomisation-is-not-about-balance-nor-about-homogeneity-but-about-randomness-guest-post/"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4085/1062-6050-43.2.215" TargetMode="External"/><Relationship Id="rId2" Type="http://schemas.openxmlformats.org/officeDocument/2006/relationships/hyperlink" Target="https://doi.org/10.1186/1745-6215-15-345" TargetMode="External"/><Relationship Id="rId1" Type="http://schemas.openxmlformats.org/officeDocument/2006/relationships/slideLayout" Target="../slideLayouts/slideLayout5.xml"/><Relationship Id="rId4" Type="http://schemas.openxmlformats.org/officeDocument/2006/relationships/hyperlink" Target="https://doi.org/10.4103/0974-1208.8235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13.jpe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jpe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58B06D-389D-46FF-A04F-8C609B65A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0408" y="6228106"/>
            <a:ext cx="1193506" cy="433424"/>
          </a:xfrm>
          <a:prstGeom prst="rect">
            <a:avLst/>
          </a:prstGeom>
          <a:effectLst>
            <a:outerShdw blurRad="25400" dist="12700" dir="2700000" algn="tl" rotWithShape="0">
              <a:prstClr val="black">
                <a:alpha val="14000"/>
              </a:prstClr>
            </a:outerShdw>
          </a:effectLst>
        </p:spPr>
      </p:pic>
      <p:sp>
        <p:nvSpPr>
          <p:cNvPr id="2" name="Title 1">
            <a:extLst>
              <a:ext uri="{FF2B5EF4-FFF2-40B4-BE49-F238E27FC236}">
                <a16:creationId xmlns:a16="http://schemas.microsoft.com/office/drawing/2014/main" id="{36E659E0-3360-1A1D-8234-62B5AC0FE4AB}"/>
              </a:ext>
            </a:extLst>
          </p:cNvPr>
          <p:cNvSpPr txBox="1">
            <a:spLocks/>
          </p:cNvSpPr>
          <p:nvPr/>
        </p:nvSpPr>
        <p:spPr>
          <a:xfrm>
            <a:off x="-69850" y="1359117"/>
            <a:ext cx="12261850" cy="20240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600" b="1" dirty="0">
                <a:solidFill>
                  <a:schemeClr val="bg1"/>
                </a:solidFill>
              </a:rPr>
              <a:t>A PRACTICAL GUIDE TO RANDOMIZATION IN CLINICAL TRIALS</a:t>
            </a:r>
          </a:p>
        </p:txBody>
      </p:sp>
      <p:sp>
        <p:nvSpPr>
          <p:cNvPr id="3" name="Title 1">
            <a:extLst>
              <a:ext uri="{FF2B5EF4-FFF2-40B4-BE49-F238E27FC236}">
                <a16:creationId xmlns:a16="http://schemas.microsoft.com/office/drawing/2014/main" id="{35B61EC6-8772-9F70-B68C-D7EC4807B0B9}"/>
              </a:ext>
            </a:extLst>
          </p:cNvPr>
          <p:cNvSpPr txBox="1">
            <a:spLocks/>
          </p:cNvSpPr>
          <p:nvPr/>
        </p:nvSpPr>
        <p:spPr>
          <a:xfrm>
            <a:off x="989593" y="4169399"/>
            <a:ext cx="9983755" cy="6391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100" normalizeH="0" baseline="0" noProof="0" dirty="0">
                <a:ln>
                  <a:noFill/>
                </a:ln>
                <a:solidFill>
                  <a:prstClr val="white"/>
                </a:solidFill>
                <a:effectLst/>
                <a:uLnTx/>
                <a:uFillTx/>
                <a:latin typeface="Calibri" panose="020F0502020204030204"/>
                <a:ea typeface="+mj-ea"/>
                <a:cs typeface="+mj-cs"/>
              </a:rPr>
              <a:t>Why it Matters, How it Affects Power and How to Generate a Randomization List</a:t>
            </a:r>
          </a:p>
        </p:txBody>
      </p:sp>
      <p:cxnSp>
        <p:nvCxnSpPr>
          <p:cNvPr id="4" name="Straight Connector 3">
            <a:extLst>
              <a:ext uri="{FF2B5EF4-FFF2-40B4-BE49-F238E27FC236}">
                <a16:creationId xmlns:a16="http://schemas.microsoft.com/office/drawing/2014/main" id="{B809596D-EA60-BE99-1B7C-F1F77EC94884}"/>
              </a:ext>
            </a:extLst>
          </p:cNvPr>
          <p:cNvCxnSpPr>
            <a:cxnSpLocks/>
          </p:cNvCxnSpPr>
          <p:nvPr/>
        </p:nvCxnSpPr>
        <p:spPr>
          <a:xfrm>
            <a:off x="1603654" y="3687798"/>
            <a:ext cx="86963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3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7037-C6D6-3096-D7BF-DAABA710996E}"/>
              </a:ext>
            </a:extLst>
          </p:cNvPr>
          <p:cNvSpPr>
            <a:spLocks noGrp="1"/>
          </p:cNvSpPr>
          <p:nvPr>
            <p:ph type="title"/>
          </p:nvPr>
        </p:nvSpPr>
        <p:spPr/>
        <p:txBody>
          <a:bodyPr/>
          <a:lstStyle/>
          <a:p>
            <a:r>
              <a:rPr lang="en-IE" sz="4400" cap="none" dirty="0">
                <a:latin typeface="+mj-lt"/>
              </a:rPr>
              <a:t>Parallel Randomized Controlled Trials</a:t>
            </a:r>
            <a:endParaRPr lang="en-US" dirty="0"/>
          </a:p>
        </p:txBody>
      </p:sp>
      <p:sp>
        <p:nvSpPr>
          <p:cNvPr id="3" name="Content Placeholder 2">
            <a:extLst>
              <a:ext uri="{FF2B5EF4-FFF2-40B4-BE49-F238E27FC236}">
                <a16:creationId xmlns:a16="http://schemas.microsoft.com/office/drawing/2014/main" id="{020BFA5B-5A81-A388-994E-3BFEF4725B19}"/>
              </a:ext>
            </a:extLst>
          </p:cNvPr>
          <p:cNvSpPr>
            <a:spLocks noGrp="1"/>
          </p:cNvSpPr>
          <p:nvPr>
            <p:ph idx="4294967295"/>
          </p:nvPr>
        </p:nvSpPr>
        <p:spPr>
          <a:xfrm>
            <a:off x="800101" y="1355651"/>
            <a:ext cx="6419850" cy="4953074"/>
          </a:xfrm>
        </p:spPr>
        <p:txBody>
          <a:bodyPr/>
          <a:lstStyle/>
          <a:p>
            <a:pPr marL="0" indent="0">
              <a:buNone/>
            </a:pPr>
            <a:r>
              <a:rPr lang="en-US" sz="2800" dirty="0"/>
              <a:t>Study design and statistical methodology must be considered early when planning any clinical trial</a:t>
            </a:r>
            <a:br>
              <a:rPr lang="en-US" sz="2800" dirty="0"/>
            </a:br>
            <a:endParaRPr lang="en-US" sz="2800" dirty="0"/>
          </a:p>
          <a:p>
            <a:pPr marL="0" indent="0">
              <a:buNone/>
            </a:pPr>
            <a:r>
              <a:rPr lang="en-US" sz="2800" dirty="0"/>
              <a:t>Parallel design with individual randomization is the most common type of RCT</a:t>
            </a:r>
            <a:br>
              <a:rPr lang="en-US" sz="2800" dirty="0"/>
            </a:br>
            <a:endParaRPr lang="en-US" sz="2800" dirty="0"/>
          </a:p>
          <a:p>
            <a:pPr marL="0" indent="0">
              <a:buNone/>
            </a:pPr>
            <a:r>
              <a:rPr lang="en-US" sz="2800" dirty="0"/>
              <a:t>Individuals or subjects randomized to study arms and each arm receives a different treatment/intervention</a:t>
            </a:r>
          </a:p>
          <a:p>
            <a:pPr marL="0" indent="0">
              <a:buNone/>
            </a:pPr>
            <a:endParaRPr lang="en-US" dirty="0"/>
          </a:p>
        </p:txBody>
      </p:sp>
      <p:pic>
        <p:nvPicPr>
          <p:cNvPr id="6" name="Picture 5" descr="A diagram of randomization&#10;&#10;Description automatically generated">
            <a:extLst>
              <a:ext uri="{FF2B5EF4-FFF2-40B4-BE49-F238E27FC236}">
                <a16:creationId xmlns:a16="http://schemas.microsoft.com/office/drawing/2014/main" id="{1EFC347A-FA7E-EBCC-BA12-80035F673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951" y="2167984"/>
            <a:ext cx="4972049" cy="3063949"/>
          </a:xfrm>
          <a:prstGeom prst="rect">
            <a:avLst/>
          </a:prstGeom>
        </p:spPr>
      </p:pic>
    </p:spTree>
    <p:extLst>
      <p:ext uri="{BB962C8B-B14F-4D97-AF65-F5344CB8AC3E}">
        <p14:creationId xmlns:p14="http://schemas.microsoft.com/office/powerpoint/2010/main" val="100394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A561-1132-B26E-6362-81448E361B65}"/>
              </a:ext>
            </a:extLst>
          </p:cNvPr>
          <p:cNvSpPr>
            <a:spLocks noGrp="1"/>
          </p:cNvSpPr>
          <p:nvPr>
            <p:ph type="title"/>
          </p:nvPr>
        </p:nvSpPr>
        <p:spPr/>
        <p:txBody>
          <a:bodyPr/>
          <a:lstStyle/>
          <a:p>
            <a:r>
              <a:rPr lang="en-US" dirty="0"/>
              <a:t>Parallel RCT Advantages &amp; Disadvantages</a:t>
            </a:r>
          </a:p>
        </p:txBody>
      </p:sp>
      <p:sp>
        <p:nvSpPr>
          <p:cNvPr id="3" name="Content Placeholder 2">
            <a:extLst>
              <a:ext uri="{FF2B5EF4-FFF2-40B4-BE49-F238E27FC236}">
                <a16:creationId xmlns:a16="http://schemas.microsoft.com/office/drawing/2014/main" id="{920267D7-6082-6CB7-EEF1-2955E74C536D}"/>
              </a:ext>
            </a:extLst>
          </p:cNvPr>
          <p:cNvSpPr>
            <a:spLocks noGrp="1"/>
          </p:cNvSpPr>
          <p:nvPr>
            <p:ph idx="4294967295"/>
          </p:nvPr>
        </p:nvSpPr>
        <p:spPr>
          <a:xfrm>
            <a:off x="800100" y="1369505"/>
            <a:ext cx="10591802" cy="1173670"/>
          </a:xfrm>
        </p:spPr>
        <p:txBody>
          <a:bodyPr/>
          <a:lstStyle/>
          <a:p>
            <a:pPr marL="0" indent="0">
              <a:buNone/>
            </a:pPr>
            <a:r>
              <a:rPr lang="en-US" sz="2000" dirty="0"/>
              <a:t>While parallel RCTS have many advantages, they also face some limitations that can be overcome with different trial designs.</a:t>
            </a:r>
          </a:p>
        </p:txBody>
      </p:sp>
      <p:sp>
        <p:nvSpPr>
          <p:cNvPr id="4" name="Rectangle 3">
            <a:extLst>
              <a:ext uri="{FF2B5EF4-FFF2-40B4-BE49-F238E27FC236}">
                <a16:creationId xmlns:a16="http://schemas.microsoft.com/office/drawing/2014/main" id="{B49823BB-F74D-9CF8-ED2B-41ECE5564336}"/>
              </a:ext>
            </a:extLst>
          </p:cNvPr>
          <p:cNvSpPr/>
          <p:nvPr/>
        </p:nvSpPr>
        <p:spPr>
          <a:xfrm>
            <a:off x="761996" y="2543175"/>
            <a:ext cx="5143503" cy="36195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IE">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7FD8DE0C-B419-7D25-7411-AD3170FDF133}"/>
              </a:ext>
            </a:extLst>
          </p:cNvPr>
          <p:cNvSpPr/>
          <p:nvPr/>
        </p:nvSpPr>
        <p:spPr>
          <a:xfrm>
            <a:off x="6286503" y="2543175"/>
            <a:ext cx="5105397" cy="36195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IE">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290D0142-0A14-0B9B-8891-F6EF1118A174}"/>
              </a:ext>
            </a:extLst>
          </p:cNvPr>
          <p:cNvSpPr txBox="1"/>
          <p:nvPr/>
        </p:nvSpPr>
        <p:spPr>
          <a:xfrm>
            <a:off x="2347909" y="2608449"/>
            <a:ext cx="1971675" cy="400110"/>
          </a:xfrm>
          <a:prstGeom prst="rect">
            <a:avLst/>
          </a:prstGeom>
          <a:noFill/>
        </p:spPr>
        <p:txBody>
          <a:bodyPr wrap="square" rtlCol="0">
            <a:spAutoFit/>
          </a:bodyPr>
          <a:lstStyle/>
          <a:p>
            <a:pPr algn="ctr"/>
            <a:r>
              <a:rPr lang="en-GB" sz="2000" b="1" i="1" dirty="0"/>
              <a:t>Advantages</a:t>
            </a:r>
            <a:endParaRPr lang="en-IE" sz="2000" b="1" i="1" dirty="0"/>
          </a:p>
        </p:txBody>
      </p:sp>
      <p:sp>
        <p:nvSpPr>
          <p:cNvPr id="8" name="TextBox 7">
            <a:extLst>
              <a:ext uri="{FF2B5EF4-FFF2-40B4-BE49-F238E27FC236}">
                <a16:creationId xmlns:a16="http://schemas.microsoft.com/office/drawing/2014/main" id="{9AA1FEF8-39AE-71AC-D44E-780615B72750}"/>
              </a:ext>
            </a:extLst>
          </p:cNvPr>
          <p:cNvSpPr txBox="1"/>
          <p:nvPr/>
        </p:nvSpPr>
        <p:spPr>
          <a:xfrm>
            <a:off x="761996" y="2988707"/>
            <a:ext cx="5143502" cy="3170099"/>
          </a:xfrm>
          <a:prstGeom prst="rect">
            <a:avLst/>
          </a:prstGeom>
          <a:noFill/>
        </p:spPr>
        <p:txBody>
          <a:bodyPr wrap="square" rtlCol="0">
            <a:spAutoFit/>
          </a:bodyPr>
          <a:lstStyle/>
          <a:p>
            <a:pPr marL="342900" indent="-342900">
              <a:buClr>
                <a:schemeClr val="accent2"/>
              </a:buClr>
              <a:buFont typeface="+mj-lt"/>
              <a:buAutoNum type="arabicPeriod"/>
            </a:pPr>
            <a:r>
              <a:rPr lang="en-GB" sz="2000" dirty="0"/>
              <a:t>Simplicity – Very common and well-established designs.</a:t>
            </a:r>
          </a:p>
          <a:p>
            <a:pPr marL="342900" indent="-342900">
              <a:buClr>
                <a:schemeClr val="accent2"/>
              </a:buClr>
              <a:buFont typeface="+mj-lt"/>
              <a:buAutoNum type="arabicPeriod"/>
            </a:pPr>
            <a:endParaRPr lang="en-GB" sz="2000" dirty="0"/>
          </a:p>
          <a:p>
            <a:pPr marL="342900" indent="-342900">
              <a:buClr>
                <a:schemeClr val="accent2"/>
              </a:buClr>
              <a:buFont typeface="+mj-lt"/>
              <a:buAutoNum type="arabicPeriod"/>
            </a:pPr>
            <a:r>
              <a:rPr lang="en-GB" sz="2000" dirty="0"/>
              <a:t>Versatile – Can be used for most disease types</a:t>
            </a:r>
          </a:p>
          <a:p>
            <a:pPr marL="342900" indent="-342900">
              <a:buClr>
                <a:schemeClr val="accent2"/>
              </a:buClr>
              <a:buFont typeface="+mj-lt"/>
              <a:buAutoNum type="arabicPeriod"/>
            </a:pPr>
            <a:endParaRPr lang="en-GB" sz="2000" dirty="0"/>
          </a:p>
          <a:p>
            <a:pPr marL="342900" indent="-342900">
              <a:buClr>
                <a:schemeClr val="accent2"/>
              </a:buClr>
              <a:buFont typeface="+mj-lt"/>
              <a:buAutoNum type="arabicPeriod"/>
            </a:pPr>
            <a:r>
              <a:rPr lang="en-GB" sz="2000" dirty="0"/>
              <a:t>Timelines – Different groups can be administered and evaluated simultaneously</a:t>
            </a:r>
          </a:p>
          <a:p>
            <a:pPr marL="342900" indent="-342900">
              <a:buClr>
                <a:schemeClr val="accent2"/>
              </a:buClr>
              <a:buFont typeface="+mj-lt"/>
              <a:buAutoNum type="arabicPeriod"/>
            </a:pPr>
            <a:endParaRPr lang="en-GB" sz="2000" dirty="0"/>
          </a:p>
          <a:p>
            <a:pPr marL="342900" indent="-342900">
              <a:buClr>
                <a:schemeClr val="accent2"/>
              </a:buClr>
              <a:buFont typeface="+mj-lt"/>
              <a:buAutoNum type="arabicPeriod"/>
            </a:pPr>
            <a:r>
              <a:rPr lang="en-GB" sz="2000" dirty="0"/>
              <a:t>Lower risk of contamination and bias</a:t>
            </a:r>
            <a:endParaRPr lang="en-IE" sz="2000" dirty="0"/>
          </a:p>
        </p:txBody>
      </p:sp>
      <p:sp>
        <p:nvSpPr>
          <p:cNvPr id="9" name="TextBox 8">
            <a:extLst>
              <a:ext uri="{FF2B5EF4-FFF2-40B4-BE49-F238E27FC236}">
                <a16:creationId xmlns:a16="http://schemas.microsoft.com/office/drawing/2014/main" id="{8CD27E27-7C42-6DF5-B379-33AB31BA0DCA}"/>
              </a:ext>
            </a:extLst>
          </p:cNvPr>
          <p:cNvSpPr txBox="1"/>
          <p:nvPr/>
        </p:nvSpPr>
        <p:spPr>
          <a:xfrm>
            <a:off x="7872416" y="2581275"/>
            <a:ext cx="1971675" cy="400110"/>
          </a:xfrm>
          <a:prstGeom prst="rect">
            <a:avLst/>
          </a:prstGeom>
          <a:noFill/>
        </p:spPr>
        <p:txBody>
          <a:bodyPr wrap="square" rtlCol="0">
            <a:spAutoFit/>
          </a:bodyPr>
          <a:lstStyle/>
          <a:p>
            <a:pPr algn="ctr"/>
            <a:r>
              <a:rPr lang="en-GB" sz="2000" b="1" i="1" dirty="0"/>
              <a:t>Disadvantages</a:t>
            </a:r>
            <a:endParaRPr lang="en-IE" sz="2000" b="1" i="1" dirty="0"/>
          </a:p>
        </p:txBody>
      </p:sp>
      <p:sp>
        <p:nvSpPr>
          <p:cNvPr id="10" name="TextBox 9">
            <a:extLst>
              <a:ext uri="{FF2B5EF4-FFF2-40B4-BE49-F238E27FC236}">
                <a16:creationId xmlns:a16="http://schemas.microsoft.com/office/drawing/2014/main" id="{0DCFFBAD-0C66-EA33-BF9F-3D86F806E3C6}"/>
              </a:ext>
            </a:extLst>
          </p:cNvPr>
          <p:cNvSpPr txBox="1"/>
          <p:nvPr/>
        </p:nvSpPr>
        <p:spPr>
          <a:xfrm>
            <a:off x="6286502" y="2971382"/>
            <a:ext cx="5105398" cy="2862322"/>
          </a:xfrm>
          <a:prstGeom prst="rect">
            <a:avLst/>
          </a:prstGeom>
          <a:noFill/>
        </p:spPr>
        <p:txBody>
          <a:bodyPr wrap="square" rtlCol="0">
            <a:spAutoFit/>
          </a:bodyPr>
          <a:lstStyle/>
          <a:p>
            <a:pPr marL="342900" indent="-342900">
              <a:buClr>
                <a:schemeClr val="accent2"/>
              </a:buClr>
              <a:buFont typeface="+mj-lt"/>
              <a:buAutoNum type="arabicPeriod"/>
            </a:pPr>
            <a:r>
              <a:rPr lang="en-GB" sz="2000" dirty="0"/>
              <a:t>Lower power than other designs using same sample size (between-subject designs)</a:t>
            </a:r>
          </a:p>
          <a:p>
            <a:pPr marL="342900" indent="-342900">
              <a:buClr>
                <a:schemeClr val="accent2"/>
              </a:buClr>
              <a:buFont typeface="+mj-lt"/>
              <a:buAutoNum type="arabicPeriod"/>
            </a:pPr>
            <a:endParaRPr lang="en-GB" sz="2000" dirty="0"/>
          </a:p>
          <a:p>
            <a:pPr marL="342900" indent="-342900">
              <a:buClr>
                <a:schemeClr val="accent2"/>
              </a:buClr>
              <a:buFont typeface="+mj-lt"/>
              <a:buAutoNum type="arabicPeriod"/>
            </a:pPr>
            <a:r>
              <a:rPr lang="en-GB" sz="2000" dirty="0"/>
              <a:t>Recruitment can be difficult – similar parallel populations required</a:t>
            </a:r>
          </a:p>
          <a:p>
            <a:pPr marL="342900" indent="-342900">
              <a:buClr>
                <a:schemeClr val="accent2"/>
              </a:buClr>
              <a:buFont typeface="+mj-lt"/>
              <a:buAutoNum type="arabicPeriod"/>
            </a:pPr>
            <a:endParaRPr lang="en-GB" sz="2000" dirty="0"/>
          </a:p>
          <a:p>
            <a:pPr marL="342900" indent="-342900">
              <a:buClr>
                <a:schemeClr val="accent2"/>
              </a:buClr>
              <a:buFont typeface="+mj-lt"/>
              <a:buAutoNum type="arabicPeriod"/>
            </a:pPr>
            <a:r>
              <a:rPr lang="en-GB" sz="2000" dirty="0"/>
              <a:t>Short term effects can be missed</a:t>
            </a:r>
          </a:p>
          <a:p>
            <a:pPr marL="342900" indent="-342900">
              <a:buClr>
                <a:schemeClr val="accent2"/>
              </a:buClr>
              <a:buFont typeface="+mj-lt"/>
              <a:buAutoNum type="arabicPeriod"/>
            </a:pPr>
            <a:endParaRPr lang="en-GB" sz="2000" dirty="0"/>
          </a:p>
          <a:p>
            <a:pPr marL="342900" indent="-342900">
              <a:buClr>
                <a:schemeClr val="accent2"/>
              </a:buClr>
              <a:buFont typeface="+mj-lt"/>
              <a:buAutoNum type="arabicPeriod"/>
            </a:pPr>
            <a:r>
              <a:rPr lang="en-GB" sz="2000" dirty="0"/>
              <a:t>Should not normally use a placebo</a:t>
            </a:r>
            <a:endParaRPr lang="en-IE" sz="2000" dirty="0"/>
          </a:p>
        </p:txBody>
      </p:sp>
    </p:spTree>
    <p:extLst>
      <p:ext uri="{BB962C8B-B14F-4D97-AF65-F5344CB8AC3E}">
        <p14:creationId xmlns:p14="http://schemas.microsoft.com/office/powerpoint/2010/main" val="212528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9DD0-48BB-3B9B-BF6C-6E9B99EC200A}"/>
              </a:ext>
            </a:extLst>
          </p:cNvPr>
          <p:cNvSpPr>
            <a:spLocks noGrp="1"/>
          </p:cNvSpPr>
          <p:nvPr>
            <p:ph type="title"/>
          </p:nvPr>
        </p:nvSpPr>
        <p:spPr/>
        <p:txBody>
          <a:bodyPr/>
          <a:lstStyle/>
          <a:p>
            <a:r>
              <a:rPr lang="en-GB" dirty="0"/>
              <a:t>Cluster Randomized Trial (CRT) Overview</a:t>
            </a:r>
            <a:endParaRPr lang="en-IE" dirty="0"/>
          </a:p>
        </p:txBody>
      </p:sp>
      <p:sp>
        <p:nvSpPr>
          <p:cNvPr id="3" name="Text Placeholder 2">
            <a:extLst>
              <a:ext uri="{FF2B5EF4-FFF2-40B4-BE49-F238E27FC236}">
                <a16:creationId xmlns:a16="http://schemas.microsoft.com/office/drawing/2014/main" id="{2025E5CD-DC54-39A8-969A-560CF28B90B8}"/>
              </a:ext>
            </a:extLst>
          </p:cNvPr>
          <p:cNvSpPr>
            <a:spLocks noGrp="1"/>
          </p:cNvSpPr>
          <p:nvPr>
            <p:ph type="body" idx="1"/>
          </p:nvPr>
        </p:nvSpPr>
        <p:spPr>
          <a:xfrm>
            <a:off x="800100" y="1355651"/>
            <a:ext cx="6705600" cy="4953074"/>
          </a:xfrm>
        </p:spPr>
        <p:txBody>
          <a:bodyPr/>
          <a:lstStyle/>
          <a:p>
            <a:pPr marL="114300" indent="0">
              <a:buNone/>
            </a:pPr>
            <a:r>
              <a:rPr lang="en-GB" sz="2400" dirty="0"/>
              <a:t>Involves randomizing clusters (e.g., school, hospital) rather than individuals</a:t>
            </a:r>
            <a:r>
              <a:rPr lang="en-GB" sz="2800" dirty="0"/>
              <a:t>	</a:t>
            </a:r>
          </a:p>
          <a:p>
            <a:r>
              <a:rPr lang="en-GB" sz="2400" dirty="0">
                <a:solidFill>
                  <a:schemeClr val="tx1">
                    <a:lumMod val="50000"/>
                    <a:lumOff val="50000"/>
                  </a:schemeClr>
                </a:solidFill>
              </a:rPr>
              <a:t>All subjects within cluster exposed to the same intervention/control condition</a:t>
            </a:r>
          </a:p>
          <a:p>
            <a:pPr marL="0" indent="0">
              <a:buNone/>
            </a:pPr>
            <a:endParaRPr lang="en-GB" sz="2400" dirty="0">
              <a:solidFill>
                <a:schemeClr val="tx1">
                  <a:lumMod val="50000"/>
                  <a:lumOff val="50000"/>
                </a:schemeClr>
              </a:solidFill>
            </a:endParaRPr>
          </a:p>
          <a:p>
            <a:pPr marL="114300" indent="0">
              <a:buNone/>
            </a:pPr>
            <a:r>
              <a:rPr lang="en-GB" sz="2400" dirty="0"/>
              <a:t>Expect that subjects within clusters will tend to be more self-similar due to variety of factors</a:t>
            </a:r>
          </a:p>
          <a:p>
            <a:r>
              <a:rPr lang="en-GB" sz="2400" dirty="0">
                <a:solidFill>
                  <a:schemeClr val="tx1">
                    <a:lumMod val="50000"/>
                    <a:lumOff val="50000"/>
                  </a:schemeClr>
                </a:solidFill>
              </a:rPr>
              <a:t>May be due to influence on each other or other exogenous factors (</a:t>
            </a:r>
            <a:r>
              <a:rPr lang="en-GB" sz="2400" dirty="0" err="1">
                <a:solidFill>
                  <a:schemeClr val="tx1">
                    <a:lumMod val="50000"/>
                    <a:lumOff val="50000"/>
                  </a:schemeClr>
                </a:solidFill>
              </a:rPr>
              <a:t>e.g</a:t>
            </a:r>
            <a:r>
              <a:rPr lang="en-GB" sz="2400" dirty="0">
                <a:solidFill>
                  <a:schemeClr val="tx1">
                    <a:lumMod val="50000"/>
                    <a:lumOff val="50000"/>
                  </a:schemeClr>
                </a:solidFill>
              </a:rPr>
              <a:t> girls school vs. boys school)</a:t>
            </a:r>
          </a:p>
          <a:p>
            <a:r>
              <a:rPr lang="en-GB" sz="2400" dirty="0">
                <a:solidFill>
                  <a:schemeClr val="tx1">
                    <a:lumMod val="50000"/>
                    <a:lumOff val="50000"/>
                  </a:schemeClr>
                </a:solidFill>
              </a:rPr>
              <a:t>Clustering will affect statistical analysis and subsequent power</a:t>
            </a:r>
          </a:p>
        </p:txBody>
      </p:sp>
      <p:pic>
        <p:nvPicPr>
          <p:cNvPr id="4" name="Picture 3" descr="A diagram of cluster clusters&#10;&#10;Description automatically generated">
            <a:extLst>
              <a:ext uri="{FF2B5EF4-FFF2-40B4-BE49-F238E27FC236}">
                <a16:creationId xmlns:a16="http://schemas.microsoft.com/office/drawing/2014/main" id="{AB8D3C94-6003-141C-45B2-51F9426A0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480" y="1355651"/>
            <a:ext cx="4287795" cy="4438659"/>
          </a:xfrm>
          <a:prstGeom prst="rect">
            <a:avLst/>
          </a:prstGeom>
        </p:spPr>
      </p:pic>
    </p:spTree>
    <p:extLst>
      <p:ext uri="{BB962C8B-B14F-4D97-AF65-F5344CB8AC3E}">
        <p14:creationId xmlns:p14="http://schemas.microsoft.com/office/powerpoint/2010/main" val="182970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9DD0-48BB-3B9B-BF6C-6E9B99EC200A}"/>
              </a:ext>
            </a:extLst>
          </p:cNvPr>
          <p:cNvSpPr>
            <a:spLocks noGrp="1"/>
          </p:cNvSpPr>
          <p:nvPr>
            <p:ph type="title"/>
          </p:nvPr>
        </p:nvSpPr>
        <p:spPr/>
        <p:txBody>
          <a:bodyPr/>
          <a:lstStyle/>
          <a:p>
            <a:r>
              <a:rPr lang="en-GB" dirty="0"/>
              <a:t>Intracluster Correlation Coefficient (ICC)</a:t>
            </a:r>
            <a:endParaRPr lang="en-IE" dirty="0"/>
          </a:p>
        </p:txBody>
      </p:sp>
      <p:sp>
        <p:nvSpPr>
          <p:cNvPr id="3" name="Text Placeholder 2">
            <a:extLst>
              <a:ext uri="{FF2B5EF4-FFF2-40B4-BE49-F238E27FC236}">
                <a16:creationId xmlns:a16="http://schemas.microsoft.com/office/drawing/2014/main" id="{2025E5CD-DC54-39A8-969A-560CF28B90B8}"/>
              </a:ext>
            </a:extLst>
          </p:cNvPr>
          <p:cNvSpPr>
            <a:spLocks noGrp="1"/>
          </p:cNvSpPr>
          <p:nvPr>
            <p:ph type="body" idx="1"/>
          </p:nvPr>
        </p:nvSpPr>
        <p:spPr>
          <a:xfrm>
            <a:off x="800100" y="1355651"/>
            <a:ext cx="6059011" cy="4953074"/>
          </a:xfrm>
        </p:spPr>
        <p:txBody>
          <a:bodyPr/>
          <a:lstStyle/>
          <a:p>
            <a:pPr marL="0" marR="0" lvl="0" indent="0" algn="l" defTabSz="914400" rtl="0" eaLnBrk="1" fontAlgn="auto" latinLnBrk="0" hangingPunct="1">
              <a:lnSpc>
                <a:spcPct val="100000"/>
              </a:lnSpc>
              <a:spcBef>
                <a:spcPts val="0"/>
              </a:spcBef>
              <a:spcAft>
                <a:spcPts val="0"/>
              </a:spcAft>
              <a:buClrTx/>
              <a:buSzTx/>
              <a:buFont typeface="Tw Cen MT" panose="020B0602020104020603" pitchFamily="34" charset="0"/>
              <a:buNone/>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The ICC is a measures the level of clustering on a scale of 0 (no clustering) to 1 (complete clustering). </a:t>
            </a:r>
          </a:p>
          <a:p>
            <a:pPr marL="0" indent="0">
              <a:buNone/>
            </a:pPr>
            <a:endParaRPr lang="en-GB" sz="24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Usually, ICC &lt; 0.2. Typical values are between 0.01 and 0.05.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dirty="0">
              <a:solidFill>
                <a:prstClr val="black"/>
              </a:solidFill>
              <a:latin typeface="Calibri" panose="020F0502020204030204"/>
            </a:endParaRPr>
          </a:p>
          <a:p>
            <a:pPr marL="0" indent="0">
              <a:spcBef>
                <a:spcPts val="0"/>
              </a:spcBef>
              <a:spcAft>
                <a:spcPts val="0"/>
              </a:spcAft>
              <a:buClrTx/>
              <a:buNone/>
              <a:defRPr/>
            </a:pPr>
            <a:r>
              <a:rPr lang="en-IE" sz="3200" dirty="0"/>
              <a:t>Previous similar trials or pilot studies are a good way of estimating the ICC. </a:t>
            </a:r>
            <a:endParaRPr lang="en-IE"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1690B685-C0EA-7BE5-1CDF-F38BD28E3A38}"/>
              </a:ext>
            </a:extLst>
          </p:cNvPr>
          <p:cNvGrpSpPr/>
          <p:nvPr/>
        </p:nvGrpSpPr>
        <p:grpSpPr>
          <a:xfrm>
            <a:off x="7165822" y="1388126"/>
            <a:ext cx="4632950" cy="1754024"/>
            <a:chOff x="3090437" y="-186902"/>
            <a:chExt cx="4768554" cy="1760996"/>
          </a:xfrm>
        </p:grpSpPr>
        <p:sp>
          <p:nvSpPr>
            <p:cNvPr id="6" name="Content Placeholder 2">
              <a:extLst>
                <a:ext uri="{FF2B5EF4-FFF2-40B4-BE49-F238E27FC236}">
                  <a16:creationId xmlns:a16="http://schemas.microsoft.com/office/drawing/2014/main" id="{ED7520AE-EFA2-E8AC-EA5D-64E76B2E0878}"/>
                </a:ext>
              </a:extLst>
            </p:cNvPr>
            <p:cNvSpPr txBox="1">
              <a:spLocks/>
            </p:cNvSpPr>
            <p:nvPr/>
          </p:nvSpPr>
          <p:spPr>
            <a:xfrm>
              <a:off x="3090437" y="-186902"/>
              <a:ext cx="4768554" cy="1760996"/>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800" b="1" i="1" u="none" strike="noStrike" kern="1200" cap="none" spc="0" normalizeH="0" baseline="0" noProof="0" dirty="0">
                  <a:ln>
                    <a:noFill/>
                  </a:ln>
                  <a:solidFill>
                    <a:prstClr val="black"/>
                  </a:solidFill>
                  <a:effectLst/>
                  <a:uLnTx/>
                  <a:uFillTx/>
                  <a:latin typeface="Tw Cen MT" panose="020B0602020104020603"/>
                  <a:ea typeface="+mn-ea"/>
                  <a:cs typeface="+mn-cs"/>
                </a:rPr>
                <a:t>ICC (Continuous RV)</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CEE2CC5-6021-77CD-C72F-9976D0C680DC}"/>
                    </a:ext>
                  </a:extLst>
                </p:cNvPr>
                <p:cNvSpPr txBox="1"/>
                <p:nvPr/>
              </p:nvSpPr>
              <p:spPr>
                <a:xfrm>
                  <a:off x="3710798" y="259258"/>
                  <a:ext cx="3527833" cy="868676"/>
                </a:xfrm>
                <a:prstGeom prst="rect">
                  <a:avLst/>
                </a:prstGeom>
                <a:noFill/>
              </p:spPr>
              <p:txBody>
                <a:bodyPr wrap="square" rtlCol="0">
                  <a:spAutoFit/>
                </a:bodyPr>
                <a:lstStyle/>
                <a:p>
                  <a:r>
                    <a:rPr lang="en-IE" sz="2800" b="0" i="1" dirty="0"/>
                    <a:t>ICC</a:t>
                  </a:r>
                  <a:r>
                    <a:rPr lang="en-IE" sz="2800" b="0" dirty="0"/>
                    <a:t> </a:t>
                  </a:r>
                  <a14:m>
                    <m:oMath xmlns:m="http://schemas.openxmlformats.org/officeDocument/2006/math">
                      <m:r>
                        <a:rPr lang="en-IE" sz="2800" b="0" i="1" smtClean="0">
                          <a:latin typeface="Cambria Math" panose="02040503050406030204" pitchFamily="18" charset="0"/>
                        </a:rPr>
                        <m:t>=</m:t>
                      </m:r>
                      <m:f>
                        <m:fPr>
                          <m:ctrlPr>
                            <a:rPr lang="en-IE" sz="2800" b="0" i="1" smtClean="0">
                              <a:latin typeface="Cambria Math" panose="02040503050406030204" pitchFamily="18" charset="0"/>
                            </a:rPr>
                          </m:ctrlPr>
                        </m:fPr>
                        <m:num>
                          <m:sSubSup>
                            <m:sSubSupPr>
                              <m:ctrlPr>
                                <a:rPr lang="en-IE" sz="2800" b="0" i="1" smtClean="0">
                                  <a:latin typeface="Cambria Math" panose="02040503050406030204" pitchFamily="18" charset="0"/>
                                </a:rPr>
                              </m:ctrlPr>
                            </m:sSubSupPr>
                            <m:e>
                              <m:r>
                                <a:rPr lang="en-IE" sz="2800" b="0" i="1" smtClean="0">
                                  <a:latin typeface="Cambria Math" panose="02040503050406030204" pitchFamily="18" charset="0"/>
                                </a:rPr>
                                <m:t>𝜎</m:t>
                              </m:r>
                            </m:e>
                            <m:sub>
                              <m:r>
                                <a:rPr lang="en-IE" sz="2800" b="0" i="1" smtClean="0">
                                  <a:latin typeface="Cambria Math" panose="02040503050406030204" pitchFamily="18" charset="0"/>
                                </a:rPr>
                                <m:t>𝐵𝑒𝑡𝑤𝑒𝑒𝑛</m:t>
                              </m:r>
                            </m:sub>
                            <m:sup>
                              <m:r>
                                <a:rPr lang="en-IE" sz="2800" b="0" i="1" smtClean="0">
                                  <a:latin typeface="Cambria Math" panose="02040503050406030204" pitchFamily="18" charset="0"/>
                                </a:rPr>
                                <m:t>2</m:t>
                              </m:r>
                            </m:sup>
                          </m:sSubSup>
                        </m:num>
                        <m:den>
                          <m:sSubSup>
                            <m:sSubSupPr>
                              <m:ctrlPr>
                                <a:rPr lang="en-IE" sz="2800" i="1">
                                  <a:latin typeface="Cambria Math" panose="02040503050406030204" pitchFamily="18" charset="0"/>
                                </a:rPr>
                              </m:ctrlPr>
                            </m:sSubSupPr>
                            <m:e>
                              <m:r>
                                <a:rPr lang="en-IE" sz="2800" i="1">
                                  <a:latin typeface="Cambria Math" panose="02040503050406030204" pitchFamily="18" charset="0"/>
                                </a:rPr>
                                <m:t>𝜎</m:t>
                              </m:r>
                            </m:e>
                            <m:sub>
                              <m:r>
                                <a:rPr lang="en-IE" sz="2800" i="1">
                                  <a:latin typeface="Cambria Math" panose="02040503050406030204" pitchFamily="18" charset="0"/>
                                </a:rPr>
                                <m:t>𝐵𝑒𝑡𝑤𝑒𝑒𝑛</m:t>
                              </m:r>
                            </m:sub>
                            <m:sup>
                              <m:r>
                                <a:rPr lang="en-IE" sz="2800" i="1">
                                  <a:latin typeface="Cambria Math" panose="02040503050406030204" pitchFamily="18" charset="0"/>
                                </a:rPr>
                                <m:t>2</m:t>
                              </m:r>
                            </m:sup>
                          </m:sSubSup>
                          <m:r>
                            <a:rPr lang="en-IE" sz="2800" b="0" i="1" smtClean="0">
                              <a:latin typeface="Cambria Math" panose="02040503050406030204" pitchFamily="18" charset="0"/>
                            </a:rPr>
                            <m:t>+</m:t>
                          </m:r>
                          <m:sSubSup>
                            <m:sSubSupPr>
                              <m:ctrlPr>
                                <a:rPr lang="en-IE" sz="2800" i="1">
                                  <a:latin typeface="Cambria Math" panose="02040503050406030204" pitchFamily="18" charset="0"/>
                                </a:rPr>
                              </m:ctrlPr>
                            </m:sSubSupPr>
                            <m:e>
                              <m:r>
                                <a:rPr lang="en-IE" sz="2800" i="1">
                                  <a:latin typeface="Cambria Math" panose="02040503050406030204" pitchFamily="18" charset="0"/>
                                </a:rPr>
                                <m:t>𝜎</m:t>
                              </m:r>
                            </m:e>
                            <m:sub>
                              <m:r>
                                <a:rPr lang="en-IE" sz="2800" b="0" i="1" smtClean="0">
                                  <a:latin typeface="Cambria Math" panose="02040503050406030204" pitchFamily="18" charset="0"/>
                                </a:rPr>
                                <m:t>𝑊𝑖𝑡h𝑖𝑛</m:t>
                              </m:r>
                            </m:sub>
                            <m:sup>
                              <m:r>
                                <a:rPr lang="en-IE" sz="2800" i="1">
                                  <a:latin typeface="Cambria Math" panose="02040503050406030204" pitchFamily="18" charset="0"/>
                                </a:rPr>
                                <m:t>2</m:t>
                              </m:r>
                            </m:sup>
                          </m:sSubSup>
                        </m:den>
                      </m:f>
                    </m:oMath>
                  </a14:m>
                  <a:endParaRPr lang="en-IE" sz="2800" dirty="0"/>
                </a:p>
              </p:txBody>
            </p:sp>
          </mc:Choice>
          <mc:Fallback xmlns="">
            <p:sp>
              <p:nvSpPr>
                <p:cNvPr id="12" name="TextBox 11">
                  <a:extLst>
                    <a:ext uri="{FF2B5EF4-FFF2-40B4-BE49-F238E27FC236}">
                      <a16:creationId xmlns:a16="http://schemas.microsoft.com/office/drawing/2014/main" id="{037F58E7-A01E-46A3-96A7-F67FCA3AE072}"/>
                    </a:ext>
                  </a:extLst>
                </p:cNvPr>
                <p:cNvSpPr txBox="1">
                  <a:spLocks noRot="1" noChangeAspect="1" noMove="1" noResize="1" noEditPoints="1" noAdjustHandles="1" noChangeArrowheads="1" noChangeShapeType="1" noTextEdit="1"/>
                </p:cNvSpPr>
                <p:nvPr/>
              </p:nvSpPr>
              <p:spPr>
                <a:xfrm>
                  <a:off x="3710798" y="259258"/>
                  <a:ext cx="3527833" cy="868676"/>
                </a:xfrm>
                <a:prstGeom prst="rect">
                  <a:avLst/>
                </a:prstGeom>
                <a:blipFill>
                  <a:blip r:embed="rId3"/>
                  <a:stretch>
                    <a:fillRect l="-3627"/>
                  </a:stretch>
                </a:blipFill>
              </p:spPr>
              <p:txBody>
                <a:bodyPr/>
                <a:lstStyle/>
                <a:p>
                  <a:r>
                    <a:rPr lang="en-IE">
                      <a:noFill/>
                    </a:rPr>
                    <a:t> </a:t>
                  </a:r>
                </a:p>
              </p:txBody>
            </p:sp>
          </mc:Fallback>
        </mc:AlternateContent>
      </p:grpSp>
      <p:grpSp>
        <p:nvGrpSpPr>
          <p:cNvPr id="8" name="Group 7">
            <a:extLst>
              <a:ext uri="{FF2B5EF4-FFF2-40B4-BE49-F238E27FC236}">
                <a16:creationId xmlns:a16="http://schemas.microsoft.com/office/drawing/2014/main" id="{F48DA775-841F-B372-0F2C-FE3BD92644C3}"/>
              </a:ext>
            </a:extLst>
          </p:cNvPr>
          <p:cNvGrpSpPr/>
          <p:nvPr/>
        </p:nvGrpSpPr>
        <p:grpSpPr>
          <a:xfrm>
            <a:off x="7165823" y="3429000"/>
            <a:ext cx="4632949" cy="3077484"/>
            <a:chOff x="3090437" y="-186902"/>
            <a:chExt cx="4768554" cy="1760996"/>
          </a:xfrm>
        </p:grpSpPr>
        <p:sp>
          <p:nvSpPr>
            <p:cNvPr id="9" name="Content Placeholder 2">
              <a:extLst>
                <a:ext uri="{FF2B5EF4-FFF2-40B4-BE49-F238E27FC236}">
                  <a16:creationId xmlns:a16="http://schemas.microsoft.com/office/drawing/2014/main" id="{5B78AFFC-E882-830C-913A-9A1B292BD3D6}"/>
                </a:ext>
              </a:extLst>
            </p:cNvPr>
            <p:cNvSpPr txBox="1">
              <a:spLocks/>
            </p:cNvSpPr>
            <p:nvPr/>
          </p:nvSpPr>
          <p:spPr>
            <a:xfrm>
              <a:off x="3090437" y="-186902"/>
              <a:ext cx="4768554" cy="1760996"/>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800" b="1" i="1"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0" name="TextBox 9">
              <a:extLst>
                <a:ext uri="{FF2B5EF4-FFF2-40B4-BE49-F238E27FC236}">
                  <a16:creationId xmlns:a16="http://schemas.microsoft.com/office/drawing/2014/main" id="{C63C4288-6457-B20D-7C56-B5BA5C4FC7BC}"/>
                </a:ext>
              </a:extLst>
            </p:cNvPr>
            <p:cNvSpPr txBox="1"/>
            <p:nvPr/>
          </p:nvSpPr>
          <p:spPr>
            <a:xfrm>
              <a:off x="3360970" y="141381"/>
              <a:ext cx="3527833" cy="525300"/>
            </a:xfrm>
            <a:prstGeom prst="rect">
              <a:avLst/>
            </a:prstGeom>
            <a:noFill/>
          </p:spPr>
          <p:txBody>
            <a:bodyPr wrap="square" rtlCol="0">
              <a:spAutoFit/>
            </a:bodyPr>
            <a:lstStyle/>
            <a:p>
              <a:endParaRPr lang="en-IE" sz="2800" dirty="0"/>
            </a:p>
          </p:txBody>
        </p:sp>
      </p:grpSp>
      <p:sp>
        <p:nvSpPr>
          <p:cNvPr id="11" name="TextBox 10">
            <a:extLst>
              <a:ext uri="{FF2B5EF4-FFF2-40B4-BE49-F238E27FC236}">
                <a16:creationId xmlns:a16="http://schemas.microsoft.com/office/drawing/2014/main" id="{1517EF96-4DA8-5FDA-F34B-5E8DCD087C81}"/>
              </a:ext>
            </a:extLst>
          </p:cNvPr>
          <p:cNvSpPr txBox="1"/>
          <p:nvPr/>
        </p:nvSpPr>
        <p:spPr>
          <a:xfrm>
            <a:off x="7809542" y="3517427"/>
            <a:ext cx="3345507" cy="480131"/>
          </a:xfrm>
          <a:prstGeom prst="rect">
            <a:avLst/>
          </a:prstGeom>
          <a:noFill/>
        </p:spPr>
        <p:txBody>
          <a:bodyPr wrap="square" rtlCol="0">
            <a:spAutoFit/>
          </a:bodyPr>
          <a:lstStyle/>
          <a:p>
            <a:pPr algn="ctr" defTabSz="914400">
              <a:lnSpc>
                <a:spcPct val="90000"/>
              </a:lnSpc>
              <a:spcBef>
                <a:spcPts val="1200"/>
              </a:spcBef>
              <a:spcAft>
                <a:spcPts val="200"/>
              </a:spcAft>
              <a:buClr>
                <a:srgbClr val="1CADE4"/>
              </a:buClr>
              <a:buSzPct val="100000"/>
              <a:defRPr/>
            </a:pPr>
            <a:r>
              <a:rPr lang="en-IE" sz="2800" b="1" i="1" dirty="0">
                <a:solidFill>
                  <a:prstClr val="black"/>
                </a:solidFill>
                <a:latin typeface="Tw Cen MT" panose="020B0602020104020603"/>
              </a:rPr>
              <a:t>Complete  Clustering</a:t>
            </a:r>
          </a:p>
        </p:txBody>
      </p:sp>
      <p:grpSp>
        <p:nvGrpSpPr>
          <p:cNvPr id="12" name="Group 11">
            <a:extLst>
              <a:ext uri="{FF2B5EF4-FFF2-40B4-BE49-F238E27FC236}">
                <a16:creationId xmlns:a16="http://schemas.microsoft.com/office/drawing/2014/main" id="{BF8AFD71-D131-00FD-466C-6C70E75A5DDA}"/>
              </a:ext>
            </a:extLst>
          </p:cNvPr>
          <p:cNvGrpSpPr/>
          <p:nvPr/>
        </p:nvGrpSpPr>
        <p:grpSpPr>
          <a:xfrm>
            <a:off x="7651465" y="3997558"/>
            <a:ext cx="3661659" cy="2475237"/>
            <a:chOff x="7060879" y="3618299"/>
            <a:chExt cx="3661659" cy="2475237"/>
          </a:xfrm>
        </p:grpSpPr>
        <p:grpSp>
          <p:nvGrpSpPr>
            <p:cNvPr id="13" name="Group 12">
              <a:extLst>
                <a:ext uri="{FF2B5EF4-FFF2-40B4-BE49-F238E27FC236}">
                  <a16:creationId xmlns:a16="http://schemas.microsoft.com/office/drawing/2014/main" id="{9BD8CB63-4053-FC1A-FEE7-252334828613}"/>
                </a:ext>
              </a:extLst>
            </p:cNvPr>
            <p:cNvGrpSpPr/>
            <p:nvPr/>
          </p:nvGrpSpPr>
          <p:grpSpPr>
            <a:xfrm>
              <a:off x="7086374" y="3618299"/>
              <a:ext cx="3636164" cy="970440"/>
              <a:chOff x="578293" y="1846907"/>
              <a:chExt cx="3636164" cy="970440"/>
            </a:xfrm>
          </p:grpSpPr>
          <p:grpSp>
            <p:nvGrpSpPr>
              <p:cNvPr id="22" name="Group 21">
                <a:extLst>
                  <a:ext uri="{FF2B5EF4-FFF2-40B4-BE49-F238E27FC236}">
                    <a16:creationId xmlns:a16="http://schemas.microsoft.com/office/drawing/2014/main" id="{2DF5D83B-E300-5011-4F84-1796F4459AC6}"/>
                  </a:ext>
                </a:extLst>
              </p:cNvPr>
              <p:cNvGrpSpPr/>
              <p:nvPr/>
            </p:nvGrpSpPr>
            <p:grpSpPr>
              <a:xfrm>
                <a:off x="578293" y="1846907"/>
                <a:ext cx="3636164" cy="970440"/>
                <a:chOff x="578293" y="1846907"/>
                <a:chExt cx="3636164" cy="970440"/>
              </a:xfrm>
            </p:grpSpPr>
            <p:sp>
              <p:nvSpPr>
                <p:cNvPr id="26" name="Oval 25">
                  <a:extLst>
                    <a:ext uri="{FF2B5EF4-FFF2-40B4-BE49-F238E27FC236}">
                      <a16:creationId xmlns:a16="http://schemas.microsoft.com/office/drawing/2014/main" id="{19064E85-8ABF-AA8A-134D-BFDE8A286F92}"/>
                    </a:ext>
                  </a:extLst>
                </p:cNvPr>
                <p:cNvSpPr/>
                <p:nvPr/>
              </p:nvSpPr>
              <p:spPr>
                <a:xfrm>
                  <a:off x="578293" y="1846907"/>
                  <a:ext cx="1195058" cy="97044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7" name="Oval 26">
                  <a:extLst>
                    <a:ext uri="{FF2B5EF4-FFF2-40B4-BE49-F238E27FC236}">
                      <a16:creationId xmlns:a16="http://schemas.microsoft.com/office/drawing/2014/main" id="{83B3DF94-B014-DB62-083B-BE3665DA288C}"/>
                    </a:ext>
                  </a:extLst>
                </p:cNvPr>
                <p:cNvSpPr/>
                <p:nvPr/>
              </p:nvSpPr>
              <p:spPr>
                <a:xfrm>
                  <a:off x="3019399" y="1846907"/>
                  <a:ext cx="1195058" cy="97044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8" name="Oval 27">
                  <a:extLst>
                    <a:ext uri="{FF2B5EF4-FFF2-40B4-BE49-F238E27FC236}">
                      <a16:creationId xmlns:a16="http://schemas.microsoft.com/office/drawing/2014/main" id="{BC736868-EA65-8000-4B53-568422E70C08}"/>
                    </a:ext>
                  </a:extLst>
                </p:cNvPr>
                <p:cNvSpPr/>
                <p:nvPr/>
              </p:nvSpPr>
              <p:spPr>
                <a:xfrm>
                  <a:off x="1798846" y="1846907"/>
                  <a:ext cx="1195058" cy="97044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23" name="TextBox 22">
                <a:extLst>
                  <a:ext uri="{FF2B5EF4-FFF2-40B4-BE49-F238E27FC236}">
                    <a16:creationId xmlns:a16="http://schemas.microsoft.com/office/drawing/2014/main" id="{2FD47DFE-D7D5-DD82-590C-04A2B68A94F0}"/>
                  </a:ext>
                </a:extLst>
              </p:cNvPr>
              <p:cNvSpPr txBox="1"/>
              <p:nvPr/>
            </p:nvSpPr>
            <p:spPr>
              <a:xfrm>
                <a:off x="753704" y="2141948"/>
                <a:ext cx="844235" cy="369332"/>
              </a:xfrm>
              <a:prstGeom prst="rect">
                <a:avLst/>
              </a:prstGeom>
              <a:noFill/>
            </p:spPr>
            <p:txBody>
              <a:bodyPr wrap="square" rtlCol="0">
                <a:spAutoFit/>
              </a:bodyPr>
              <a:lstStyle/>
              <a:p>
                <a:r>
                  <a:rPr lang="en-IE" b="1" dirty="0"/>
                  <a:t>1 1 1 1</a:t>
                </a:r>
              </a:p>
            </p:txBody>
          </p:sp>
          <p:sp>
            <p:nvSpPr>
              <p:cNvPr id="24" name="TextBox 23">
                <a:extLst>
                  <a:ext uri="{FF2B5EF4-FFF2-40B4-BE49-F238E27FC236}">
                    <a16:creationId xmlns:a16="http://schemas.microsoft.com/office/drawing/2014/main" id="{4F8E6DFB-3405-7A84-B5AD-14B807B21B3E}"/>
                  </a:ext>
                </a:extLst>
              </p:cNvPr>
              <p:cNvSpPr txBox="1"/>
              <p:nvPr/>
            </p:nvSpPr>
            <p:spPr>
              <a:xfrm>
                <a:off x="1973731" y="2141948"/>
                <a:ext cx="845288" cy="369332"/>
              </a:xfrm>
              <a:prstGeom prst="rect">
                <a:avLst/>
              </a:prstGeom>
              <a:noFill/>
            </p:spPr>
            <p:txBody>
              <a:bodyPr wrap="square" rtlCol="0">
                <a:spAutoFit/>
              </a:bodyPr>
              <a:lstStyle/>
              <a:p>
                <a:r>
                  <a:rPr lang="en-IE" b="1" dirty="0"/>
                  <a:t>1 1 1 1</a:t>
                </a:r>
              </a:p>
            </p:txBody>
          </p:sp>
          <p:sp>
            <p:nvSpPr>
              <p:cNvPr id="25" name="TextBox 24">
                <a:extLst>
                  <a:ext uri="{FF2B5EF4-FFF2-40B4-BE49-F238E27FC236}">
                    <a16:creationId xmlns:a16="http://schemas.microsoft.com/office/drawing/2014/main" id="{2ACA3546-B765-435D-A56E-AB9C9D571E4E}"/>
                  </a:ext>
                </a:extLst>
              </p:cNvPr>
              <p:cNvSpPr txBox="1"/>
              <p:nvPr/>
            </p:nvSpPr>
            <p:spPr>
              <a:xfrm>
                <a:off x="3171869" y="2141948"/>
                <a:ext cx="890117" cy="369332"/>
              </a:xfrm>
              <a:prstGeom prst="rect">
                <a:avLst/>
              </a:prstGeom>
              <a:noFill/>
            </p:spPr>
            <p:txBody>
              <a:bodyPr wrap="square" rtlCol="0">
                <a:spAutoFit/>
              </a:bodyPr>
              <a:lstStyle/>
              <a:p>
                <a:r>
                  <a:rPr lang="en-IE" b="1" dirty="0"/>
                  <a:t>0 0 0 0</a:t>
                </a:r>
              </a:p>
            </p:txBody>
          </p:sp>
        </p:grpSp>
        <p:grpSp>
          <p:nvGrpSpPr>
            <p:cNvPr id="14" name="Group 13">
              <a:extLst>
                <a:ext uri="{FF2B5EF4-FFF2-40B4-BE49-F238E27FC236}">
                  <a16:creationId xmlns:a16="http://schemas.microsoft.com/office/drawing/2014/main" id="{3B9127DC-497D-315C-62F3-E2A100ECA5CA}"/>
                </a:ext>
              </a:extLst>
            </p:cNvPr>
            <p:cNvGrpSpPr/>
            <p:nvPr/>
          </p:nvGrpSpPr>
          <p:grpSpPr>
            <a:xfrm>
              <a:off x="7060879" y="5123096"/>
              <a:ext cx="3636164" cy="970440"/>
              <a:chOff x="551626" y="1993308"/>
              <a:chExt cx="3636164" cy="97044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p:grpSpPr>
          <p:grpSp>
            <p:nvGrpSpPr>
              <p:cNvPr id="15" name="Group 14">
                <a:extLst>
                  <a:ext uri="{FF2B5EF4-FFF2-40B4-BE49-F238E27FC236}">
                    <a16:creationId xmlns:a16="http://schemas.microsoft.com/office/drawing/2014/main" id="{96C76734-8CF0-9E5A-0D01-36A90063CE86}"/>
                  </a:ext>
                </a:extLst>
              </p:cNvPr>
              <p:cNvGrpSpPr/>
              <p:nvPr/>
            </p:nvGrpSpPr>
            <p:grpSpPr>
              <a:xfrm>
                <a:off x="551626" y="1993308"/>
                <a:ext cx="3636164" cy="970440"/>
                <a:chOff x="551626" y="1993308"/>
                <a:chExt cx="3636164" cy="970440"/>
              </a:xfrm>
              <a:grpFill/>
            </p:grpSpPr>
            <p:sp>
              <p:nvSpPr>
                <p:cNvPr id="19" name="Oval 18">
                  <a:extLst>
                    <a:ext uri="{FF2B5EF4-FFF2-40B4-BE49-F238E27FC236}">
                      <a16:creationId xmlns:a16="http://schemas.microsoft.com/office/drawing/2014/main" id="{00B3A3A7-A0C9-49F8-E8B1-6193BB2B8727}"/>
                    </a:ext>
                  </a:extLst>
                </p:cNvPr>
                <p:cNvSpPr/>
                <p:nvPr/>
              </p:nvSpPr>
              <p:spPr>
                <a:xfrm>
                  <a:off x="551626" y="1993308"/>
                  <a:ext cx="1195058" cy="97044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 name="Oval 19">
                  <a:extLst>
                    <a:ext uri="{FF2B5EF4-FFF2-40B4-BE49-F238E27FC236}">
                      <a16:creationId xmlns:a16="http://schemas.microsoft.com/office/drawing/2014/main" id="{9994F305-1FD0-7AEC-E6E3-F692FCE310C4}"/>
                    </a:ext>
                  </a:extLst>
                </p:cNvPr>
                <p:cNvSpPr/>
                <p:nvPr/>
              </p:nvSpPr>
              <p:spPr>
                <a:xfrm>
                  <a:off x="2992732" y="1993308"/>
                  <a:ext cx="1195058" cy="97044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Oval 20">
                  <a:extLst>
                    <a:ext uri="{FF2B5EF4-FFF2-40B4-BE49-F238E27FC236}">
                      <a16:creationId xmlns:a16="http://schemas.microsoft.com/office/drawing/2014/main" id="{E9EE7CDD-7E28-1B4E-440C-4AB7C62D0FF6}"/>
                    </a:ext>
                  </a:extLst>
                </p:cNvPr>
                <p:cNvSpPr/>
                <p:nvPr/>
              </p:nvSpPr>
              <p:spPr>
                <a:xfrm>
                  <a:off x="1772179" y="1993308"/>
                  <a:ext cx="1195058" cy="97044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16" name="TextBox 15">
                <a:extLst>
                  <a:ext uri="{FF2B5EF4-FFF2-40B4-BE49-F238E27FC236}">
                    <a16:creationId xmlns:a16="http://schemas.microsoft.com/office/drawing/2014/main" id="{E4A92EA8-ED08-DECE-ABD1-35708DFC58E2}"/>
                  </a:ext>
                </a:extLst>
              </p:cNvPr>
              <p:cNvSpPr txBox="1"/>
              <p:nvPr/>
            </p:nvSpPr>
            <p:spPr>
              <a:xfrm>
                <a:off x="734774" y="2288198"/>
                <a:ext cx="844235" cy="369332"/>
              </a:xfrm>
              <a:prstGeom prst="rect">
                <a:avLst/>
              </a:prstGeom>
              <a:grpFill/>
            </p:spPr>
            <p:txBody>
              <a:bodyPr wrap="square" rtlCol="0">
                <a:spAutoFit/>
              </a:bodyPr>
              <a:lstStyle/>
              <a:p>
                <a:r>
                  <a:rPr lang="en-IE" b="1" dirty="0"/>
                  <a:t>1 0 1 1</a:t>
                </a:r>
              </a:p>
            </p:txBody>
          </p:sp>
          <p:sp>
            <p:nvSpPr>
              <p:cNvPr id="17" name="TextBox 16">
                <a:extLst>
                  <a:ext uri="{FF2B5EF4-FFF2-40B4-BE49-F238E27FC236}">
                    <a16:creationId xmlns:a16="http://schemas.microsoft.com/office/drawing/2014/main" id="{768C933E-90BF-B023-6310-3621C0813E66}"/>
                  </a:ext>
                </a:extLst>
              </p:cNvPr>
              <p:cNvSpPr txBox="1"/>
              <p:nvPr/>
            </p:nvSpPr>
            <p:spPr>
              <a:xfrm>
                <a:off x="1954801" y="2288198"/>
                <a:ext cx="845288" cy="369332"/>
              </a:xfrm>
              <a:prstGeom prst="rect">
                <a:avLst/>
              </a:prstGeom>
              <a:grpFill/>
            </p:spPr>
            <p:txBody>
              <a:bodyPr wrap="square" rtlCol="0">
                <a:spAutoFit/>
              </a:bodyPr>
              <a:lstStyle/>
              <a:p>
                <a:r>
                  <a:rPr lang="en-IE" b="1" dirty="0"/>
                  <a:t>1 0 1 1 </a:t>
                </a:r>
              </a:p>
            </p:txBody>
          </p:sp>
          <p:sp>
            <p:nvSpPr>
              <p:cNvPr id="18" name="TextBox 17">
                <a:extLst>
                  <a:ext uri="{FF2B5EF4-FFF2-40B4-BE49-F238E27FC236}">
                    <a16:creationId xmlns:a16="http://schemas.microsoft.com/office/drawing/2014/main" id="{AC973A52-DB81-812F-79F8-AFAE9533158D}"/>
                  </a:ext>
                </a:extLst>
              </p:cNvPr>
              <p:cNvSpPr txBox="1"/>
              <p:nvPr/>
            </p:nvSpPr>
            <p:spPr>
              <a:xfrm>
                <a:off x="3152939" y="2288198"/>
                <a:ext cx="890117" cy="369332"/>
              </a:xfrm>
              <a:prstGeom prst="rect">
                <a:avLst/>
              </a:prstGeom>
              <a:grpFill/>
            </p:spPr>
            <p:txBody>
              <a:bodyPr wrap="square" rtlCol="0">
                <a:spAutoFit/>
              </a:bodyPr>
              <a:lstStyle/>
              <a:p>
                <a:r>
                  <a:rPr lang="en-IE" b="1" dirty="0"/>
                  <a:t>1 0 1 1 </a:t>
                </a:r>
              </a:p>
            </p:txBody>
          </p:sp>
        </p:grpSp>
      </p:grpSp>
      <p:sp>
        <p:nvSpPr>
          <p:cNvPr id="29" name="TextBox 28">
            <a:extLst>
              <a:ext uri="{FF2B5EF4-FFF2-40B4-BE49-F238E27FC236}">
                <a16:creationId xmlns:a16="http://schemas.microsoft.com/office/drawing/2014/main" id="{65010895-24F4-3F9A-EF7C-951E82B5F38C}"/>
              </a:ext>
            </a:extLst>
          </p:cNvPr>
          <p:cNvSpPr txBox="1"/>
          <p:nvPr/>
        </p:nvSpPr>
        <p:spPr>
          <a:xfrm>
            <a:off x="8027219" y="5010896"/>
            <a:ext cx="2935646" cy="480131"/>
          </a:xfrm>
          <a:prstGeom prst="rect">
            <a:avLst/>
          </a:prstGeom>
          <a:noFill/>
        </p:spPr>
        <p:txBody>
          <a:bodyPr wrap="square" rtlCol="0">
            <a:spAutoFit/>
          </a:bodyPr>
          <a:lstStyle/>
          <a:p>
            <a:pPr algn="ctr" defTabSz="914400">
              <a:lnSpc>
                <a:spcPct val="90000"/>
              </a:lnSpc>
              <a:spcBef>
                <a:spcPts val="1200"/>
              </a:spcBef>
              <a:spcAft>
                <a:spcPts val="200"/>
              </a:spcAft>
              <a:buClr>
                <a:srgbClr val="1CADE4"/>
              </a:buClr>
              <a:buSzPct val="100000"/>
              <a:defRPr/>
            </a:pPr>
            <a:r>
              <a:rPr lang="en-IE" sz="2800" b="1" i="1" dirty="0">
                <a:solidFill>
                  <a:prstClr val="black"/>
                </a:solidFill>
                <a:latin typeface="Tw Cen MT" panose="020B0602020104020603"/>
              </a:rPr>
              <a:t>No Clustering</a:t>
            </a:r>
          </a:p>
        </p:txBody>
      </p:sp>
    </p:spTree>
    <p:extLst>
      <p:ext uri="{BB962C8B-B14F-4D97-AF65-F5344CB8AC3E}">
        <p14:creationId xmlns:p14="http://schemas.microsoft.com/office/powerpoint/2010/main" val="397668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A561-1132-B26E-6362-81448E361B65}"/>
              </a:ext>
            </a:extLst>
          </p:cNvPr>
          <p:cNvSpPr>
            <a:spLocks noGrp="1"/>
          </p:cNvSpPr>
          <p:nvPr>
            <p:ph type="title"/>
          </p:nvPr>
        </p:nvSpPr>
        <p:spPr/>
        <p:txBody>
          <a:bodyPr/>
          <a:lstStyle/>
          <a:p>
            <a:r>
              <a:rPr lang="en-US" dirty="0"/>
              <a:t>CRT Advantages &amp; Disadvantages</a:t>
            </a:r>
          </a:p>
        </p:txBody>
      </p:sp>
      <p:sp>
        <p:nvSpPr>
          <p:cNvPr id="4" name="Rectangle 3">
            <a:extLst>
              <a:ext uri="{FF2B5EF4-FFF2-40B4-BE49-F238E27FC236}">
                <a16:creationId xmlns:a16="http://schemas.microsoft.com/office/drawing/2014/main" id="{B49823BB-F74D-9CF8-ED2B-41ECE5564336}"/>
              </a:ext>
            </a:extLst>
          </p:cNvPr>
          <p:cNvSpPr/>
          <p:nvPr/>
        </p:nvSpPr>
        <p:spPr>
          <a:xfrm>
            <a:off x="761996" y="1504950"/>
            <a:ext cx="5143503" cy="4657725"/>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IE">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7FD8DE0C-B419-7D25-7411-AD3170FDF133}"/>
              </a:ext>
            </a:extLst>
          </p:cNvPr>
          <p:cNvSpPr/>
          <p:nvPr/>
        </p:nvSpPr>
        <p:spPr>
          <a:xfrm>
            <a:off x="6286503" y="1504950"/>
            <a:ext cx="5105397" cy="4657725"/>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IE">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290D0142-0A14-0B9B-8891-F6EF1118A174}"/>
              </a:ext>
            </a:extLst>
          </p:cNvPr>
          <p:cNvSpPr txBox="1"/>
          <p:nvPr/>
        </p:nvSpPr>
        <p:spPr>
          <a:xfrm>
            <a:off x="2347909" y="1556230"/>
            <a:ext cx="1971675" cy="400110"/>
          </a:xfrm>
          <a:prstGeom prst="rect">
            <a:avLst/>
          </a:prstGeom>
          <a:noFill/>
        </p:spPr>
        <p:txBody>
          <a:bodyPr wrap="square" rtlCol="0">
            <a:spAutoFit/>
          </a:bodyPr>
          <a:lstStyle/>
          <a:p>
            <a:pPr algn="ctr"/>
            <a:r>
              <a:rPr lang="en-GB" sz="2000" b="1" i="1" dirty="0"/>
              <a:t>Advantages</a:t>
            </a:r>
            <a:endParaRPr lang="en-IE" sz="2000" b="1" i="1" dirty="0"/>
          </a:p>
        </p:txBody>
      </p:sp>
      <p:sp>
        <p:nvSpPr>
          <p:cNvPr id="8" name="TextBox 7">
            <a:extLst>
              <a:ext uri="{FF2B5EF4-FFF2-40B4-BE49-F238E27FC236}">
                <a16:creationId xmlns:a16="http://schemas.microsoft.com/office/drawing/2014/main" id="{9AA1FEF8-39AE-71AC-D44E-780615B72750}"/>
              </a:ext>
            </a:extLst>
          </p:cNvPr>
          <p:cNvSpPr txBox="1"/>
          <p:nvPr/>
        </p:nvSpPr>
        <p:spPr>
          <a:xfrm>
            <a:off x="761995" y="1917822"/>
            <a:ext cx="5143502" cy="3477875"/>
          </a:xfrm>
          <a:prstGeom prst="rect">
            <a:avLst/>
          </a:prstGeom>
          <a:noFill/>
        </p:spPr>
        <p:txBody>
          <a:bodyPr wrap="square" rtlCol="0">
            <a:spAutoFit/>
          </a:bodyPr>
          <a:lstStyle/>
          <a:p>
            <a:pPr marL="342900" indent="-342900">
              <a:buClr>
                <a:schemeClr val="accent2"/>
              </a:buClr>
              <a:buFont typeface="+mj-lt"/>
              <a:buAutoNum type="arabicPeriod"/>
            </a:pPr>
            <a:r>
              <a:rPr lang="en-GB" sz="2000" dirty="0"/>
              <a:t>Can be only option when the intervention targets units</a:t>
            </a:r>
          </a:p>
          <a:p>
            <a:pPr marL="342900" indent="-342900">
              <a:buClr>
                <a:schemeClr val="accent2"/>
              </a:buClr>
              <a:buFont typeface="+mj-lt"/>
              <a:buAutoNum type="arabicPeriod"/>
            </a:pPr>
            <a:endParaRPr lang="en-GB" sz="2000" dirty="0"/>
          </a:p>
          <a:p>
            <a:pPr marL="342900" indent="-342900">
              <a:buClr>
                <a:schemeClr val="accent2"/>
              </a:buClr>
              <a:buFont typeface="+mj-lt"/>
              <a:buAutoNum type="arabicPeriod"/>
            </a:pPr>
            <a:r>
              <a:rPr lang="en-GB" sz="2000" dirty="0"/>
              <a:t>Good option when there is a high risk of contamination if the intervention would target individuals</a:t>
            </a:r>
          </a:p>
          <a:p>
            <a:pPr marL="342900" indent="-342900">
              <a:buClr>
                <a:schemeClr val="accent2"/>
              </a:buClr>
              <a:buFont typeface="+mj-lt"/>
              <a:buAutoNum type="arabicPeriod"/>
            </a:pPr>
            <a:endParaRPr lang="en-GB" sz="2000" dirty="0"/>
          </a:p>
          <a:p>
            <a:pPr marL="342900" indent="-342900">
              <a:buClr>
                <a:schemeClr val="accent2"/>
              </a:buClr>
              <a:buFont typeface="+mj-lt"/>
              <a:buAutoNum type="arabicPeriod"/>
            </a:pPr>
            <a:r>
              <a:rPr lang="en-GB" sz="2000" dirty="0"/>
              <a:t>Can simplify logistics of otherwise complicated trials</a:t>
            </a:r>
          </a:p>
          <a:p>
            <a:pPr marL="342900" indent="-342900">
              <a:buClr>
                <a:schemeClr val="accent2"/>
              </a:buClr>
              <a:buFont typeface="+mj-lt"/>
              <a:buAutoNum type="arabicPeriod"/>
            </a:pPr>
            <a:endParaRPr lang="en-GB" sz="2000" dirty="0"/>
          </a:p>
          <a:p>
            <a:pPr marL="342900" indent="-342900">
              <a:buClr>
                <a:schemeClr val="accent2"/>
              </a:buClr>
              <a:buFont typeface="+mj-lt"/>
              <a:buAutoNum type="arabicPeriod"/>
            </a:pPr>
            <a:r>
              <a:rPr lang="en-GB" sz="2000" dirty="0"/>
              <a:t>Reduces research infrastructure</a:t>
            </a:r>
            <a:endParaRPr lang="en-IE" sz="2000" dirty="0"/>
          </a:p>
        </p:txBody>
      </p:sp>
      <p:sp>
        <p:nvSpPr>
          <p:cNvPr id="9" name="TextBox 8">
            <a:extLst>
              <a:ext uri="{FF2B5EF4-FFF2-40B4-BE49-F238E27FC236}">
                <a16:creationId xmlns:a16="http://schemas.microsoft.com/office/drawing/2014/main" id="{8CD27E27-7C42-6DF5-B379-33AB31BA0DCA}"/>
              </a:ext>
            </a:extLst>
          </p:cNvPr>
          <p:cNvSpPr txBox="1"/>
          <p:nvPr/>
        </p:nvSpPr>
        <p:spPr>
          <a:xfrm>
            <a:off x="7853363" y="1556230"/>
            <a:ext cx="1971675" cy="400110"/>
          </a:xfrm>
          <a:prstGeom prst="rect">
            <a:avLst/>
          </a:prstGeom>
          <a:noFill/>
        </p:spPr>
        <p:txBody>
          <a:bodyPr wrap="square" rtlCol="0">
            <a:spAutoFit/>
          </a:bodyPr>
          <a:lstStyle/>
          <a:p>
            <a:pPr algn="ctr"/>
            <a:r>
              <a:rPr lang="en-GB" sz="2000" b="1" i="1" dirty="0"/>
              <a:t>Disadvantages</a:t>
            </a:r>
            <a:endParaRPr lang="en-IE" sz="2000" b="1" i="1" dirty="0"/>
          </a:p>
        </p:txBody>
      </p:sp>
      <p:sp>
        <p:nvSpPr>
          <p:cNvPr id="10" name="TextBox 9">
            <a:extLst>
              <a:ext uri="{FF2B5EF4-FFF2-40B4-BE49-F238E27FC236}">
                <a16:creationId xmlns:a16="http://schemas.microsoft.com/office/drawing/2014/main" id="{0DCFFBAD-0C66-EA33-BF9F-3D86F806E3C6}"/>
              </a:ext>
            </a:extLst>
          </p:cNvPr>
          <p:cNvSpPr txBox="1"/>
          <p:nvPr/>
        </p:nvSpPr>
        <p:spPr>
          <a:xfrm>
            <a:off x="6286502" y="1956340"/>
            <a:ext cx="5105398" cy="3170099"/>
          </a:xfrm>
          <a:prstGeom prst="rect">
            <a:avLst/>
          </a:prstGeom>
          <a:noFill/>
        </p:spPr>
        <p:txBody>
          <a:bodyPr wrap="square" rtlCol="0">
            <a:spAutoFit/>
          </a:bodyPr>
          <a:lstStyle/>
          <a:p>
            <a:pPr marL="342900" indent="-342900">
              <a:buClr>
                <a:schemeClr val="accent2"/>
              </a:buClr>
              <a:buFont typeface="+mj-lt"/>
              <a:buAutoNum type="arabicPeriod"/>
            </a:pPr>
            <a:r>
              <a:rPr lang="en-GB" sz="2000" dirty="0"/>
              <a:t>Larger sample size compared to individual randomization equivalent</a:t>
            </a:r>
          </a:p>
          <a:p>
            <a:pPr marL="342900" indent="-342900">
              <a:buClr>
                <a:schemeClr val="accent2"/>
              </a:buClr>
              <a:buFont typeface="+mj-lt"/>
              <a:buAutoNum type="arabicPeriod"/>
            </a:pPr>
            <a:endParaRPr lang="en-GB" sz="2000" dirty="0"/>
          </a:p>
          <a:p>
            <a:pPr marL="342900" indent="-342900">
              <a:buClr>
                <a:schemeClr val="accent2"/>
              </a:buClr>
              <a:buFont typeface="+mj-lt"/>
              <a:buAutoNum type="arabicPeriod"/>
            </a:pPr>
            <a:r>
              <a:rPr lang="en-GB" sz="2000" dirty="0"/>
              <a:t>Higher risk of identification and recruitment bias</a:t>
            </a:r>
          </a:p>
          <a:p>
            <a:pPr marL="342900" indent="-342900">
              <a:buClr>
                <a:schemeClr val="accent2"/>
              </a:buClr>
              <a:buFont typeface="+mj-lt"/>
              <a:buAutoNum type="arabicPeriod"/>
            </a:pPr>
            <a:endParaRPr lang="en-GB" sz="2000" dirty="0"/>
          </a:p>
          <a:p>
            <a:pPr marL="342900" indent="-342900">
              <a:buClr>
                <a:schemeClr val="accent2"/>
              </a:buClr>
              <a:buFont typeface="+mj-lt"/>
              <a:buAutoNum type="arabicPeriod"/>
            </a:pPr>
            <a:r>
              <a:rPr lang="en-GB" sz="2000" dirty="0"/>
              <a:t>Concern about baseline imbalances. E.g., if age is prognostic factor and some clusters are older</a:t>
            </a:r>
          </a:p>
          <a:p>
            <a:pPr>
              <a:buClr>
                <a:schemeClr val="accent2"/>
              </a:buClr>
            </a:pPr>
            <a:endParaRPr lang="en-GB" sz="2000" dirty="0"/>
          </a:p>
        </p:txBody>
      </p:sp>
    </p:spTree>
    <p:extLst>
      <p:ext uri="{BB962C8B-B14F-4D97-AF65-F5344CB8AC3E}">
        <p14:creationId xmlns:p14="http://schemas.microsoft.com/office/powerpoint/2010/main" val="295664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cap="none" dirty="0"/>
              <a:t>Mixed-Effects (Hierarchical) Models</a:t>
            </a:r>
          </a:p>
        </p:txBody>
      </p:sp>
      <p:sp>
        <p:nvSpPr>
          <p:cNvPr id="3" name="Content Placeholder 2"/>
          <p:cNvSpPr>
            <a:spLocks noGrp="1"/>
          </p:cNvSpPr>
          <p:nvPr>
            <p:ph type="body" idx="1"/>
          </p:nvPr>
        </p:nvSpPr>
        <p:spPr>
          <a:xfrm>
            <a:off x="800101" y="1355651"/>
            <a:ext cx="5721998" cy="4953074"/>
          </a:xfrm>
        </p:spPr>
        <p:txBody>
          <a:bodyPr>
            <a:noAutofit/>
          </a:bodyPr>
          <a:lstStyle/>
          <a:p>
            <a:pPr marL="0" indent="0">
              <a:buNone/>
            </a:pPr>
            <a:r>
              <a:rPr lang="en-IE" sz="2400" dirty="0"/>
              <a:t>Extension of linear regression to include random effects</a:t>
            </a:r>
          </a:p>
          <a:p>
            <a:pPr marL="342900">
              <a:buClr>
                <a:srgbClr val="37C2D6"/>
              </a:buClr>
              <a:defRPr/>
            </a:pPr>
            <a:r>
              <a:rPr lang="en-GB" sz="2000" dirty="0">
                <a:solidFill>
                  <a:schemeClr val="tx1">
                    <a:lumMod val="50000"/>
                    <a:lumOff val="50000"/>
                  </a:schemeClr>
                </a:solidFill>
              </a:rPr>
              <a:t>Fixed Effects: All variable values of interest exist</a:t>
            </a:r>
          </a:p>
          <a:p>
            <a:pPr marL="342900">
              <a:buClr>
                <a:srgbClr val="37C2D6"/>
              </a:buClr>
              <a:defRPr/>
            </a:pPr>
            <a:r>
              <a:rPr lang="en-GB" sz="2000" dirty="0">
                <a:solidFill>
                  <a:schemeClr val="tx1">
                    <a:lumMod val="50000"/>
                    <a:lumOff val="50000"/>
                  </a:schemeClr>
                </a:solidFill>
              </a:rPr>
              <a:t>Random Effect: Variable values randomly drawn from possible values</a:t>
            </a:r>
          </a:p>
          <a:p>
            <a:pPr marL="0" marR="0" lvl="0" indent="0" algn="l" defTabSz="914400" rtl="0" eaLnBrk="1" fontAlgn="auto" latinLnBrk="0" hangingPunct="1">
              <a:lnSpc>
                <a:spcPct val="100000"/>
              </a:lnSpc>
              <a:spcBef>
                <a:spcPts val="600"/>
              </a:spcBef>
              <a:spcAft>
                <a:spcPts val="0"/>
              </a:spcAft>
              <a:buClr>
                <a:srgbClr val="37C2D6"/>
              </a:buClr>
              <a:buSzPts val="1800"/>
              <a:buFont typeface="Arial"/>
              <a:buNone/>
              <a:tabLst/>
              <a:defRPr/>
            </a:pPr>
            <a:r>
              <a:rPr kumimoji="0" lang="en-GB" sz="2400" b="0" i="0" u="none" strike="noStrike" kern="0" cap="none" spc="0" normalizeH="0" baseline="0" noProof="0" dirty="0">
                <a:ln>
                  <a:noFill/>
                </a:ln>
                <a:solidFill>
                  <a:srgbClr val="000000"/>
                </a:solidFill>
                <a:effectLst/>
                <a:uLnTx/>
                <a:uFillTx/>
                <a:latin typeface="Calibri"/>
                <a:cs typeface="Calibri"/>
                <a:sym typeface="Calibri"/>
              </a:rPr>
              <a:t>Analyse one, two or three level designs with randomization occurring at different levels</a:t>
            </a:r>
          </a:p>
          <a:p>
            <a:pPr marL="342900">
              <a:buClr>
                <a:srgbClr val="37C2D6"/>
              </a:buClr>
              <a:defRPr/>
            </a:pPr>
            <a:r>
              <a:rPr lang="en-GB" sz="2000" dirty="0">
                <a:solidFill>
                  <a:schemeClr val="tx1">
                    <a:lumMod val="50000"/>
                    <a:lumOff val="50000"/>
                  </a:schemeClr>
                </a:solidFill>
              </a:rPr>
              <a:t>Primary influence should follow level that treatment is randomized on</a:t>
            </a:r>
            <a:r>
              <a:rPr kumimoji="0" lang="en-GB" sz="2000" b="0" i="0" u="none" strike="noStrike" kern="0" cap="none" spc="0" normalizeH="0" baseline="0" noProof="0" dirty="0">
                <a:ln>
                  <a:noFill/>
                </a:ln>
                <a:solidFill>
                  <a:schemeClr val="tx1">
                    <a:lumMod val="50000"/>
                    <a:lumOff val="50000"/>
                  </a:schemeClr>
                </a:solidFill>
                <a:effectLst/>
                <a:uLnTx/>
                <a:uFillTx/>
                <a:latin typeface="Calibri"/>
                <a:cs typeface="Calibri"/>
                <a:sym typeface="Calibri"/>
              </a:rPr>
              <a:t> </a:t>
            </a:r>
            <a:endParaRPr lang="en-IE" sz="2000" dirty="0">
              <a:solidFill>
                <a:schemeClr val="tx1">
                  <a:lumMod val="50000"/>
                  <a:lumOff val="50000"/>
                </a:schemeClr>
              </a:solidFill>
            </a:endParaRPr>
          </a:p>
          <a:p>
            <a:pPr marL="0" marR="0" lvl="0" indent="0" algn="l" defTabSz="914400" rtl="0" eaLnBrk="1" fontAlgn="auto" latinLnBrk="0" hangingPunct="1">
              <a:lnSpc>
                <a:spcPct val="100000"/>
              </a:lnSpc>
              <a:spcBef>
                <a:spcPts val="600"/>
              </a:spcBef>
              <a:spcAft>
                <a:spcPts val="0"/>
              </a:spcAft>
              <a:buClr>
                <a:srgbClr val="37C2D6"/>
              </a:buClr>
              <a:buSzPts val="1800"/>
              <a:buFont typeface="Arial"/>
              <a:buNone/>
              <a:tabLst/>
              <a:defRPr/>
            </a:pPr>
            <a:r>
              <a:rPr kumimoji="0" lang="en-GB" sz="2400" b="0" i="0" u="none" strike="noStrike" kern="0" cap="none" spc="0" normalizeH="0" baseline="0" noProof="0" dirty="0">
                <a:ln>
                  <a:noFill/>
                </a:ln>
                <a:solidFill>
                  <a:srgbClr val="000000"/>
                </a:solidFill>
                <a:effectLst/>
                <a:uLnTx/>
                <a:uFillTx/>
                <a:latin typeface="Calibri"/>
                <a:cs typeface="Calibri"/>
                <a:sym typeface="Calibri"/>
              </a:rPr>
              <a:t>Useful for data with multiple levels of nesting</a:t>
            </a:r>
          </a:p>
          <a:p>
            <a:pPr marL="342900">
              <a:buClr>
                <a:srgbClr val="37C2D6"/>
              </a:buClr>
              <a:defRPr/>
            </a:pPr>
            <a:r>
              <a:rPr lang="en-GB" sz="2000" dirty="0">
                <a:solidFill>
                  <a:schemeClr val="tx1">
                    <a:lumMod val="50000"/>
                    <a:lumOff val="50000"/>
                  </a:schemeClr>
                </a:solidFill>
              </a:rPr>
              <a:t>Accounts for correlation within clusters by estimating intra-cluster correlation for CRTs</a:t>
            </a:r>
            <a:endParaRPr lang="en-GB" sz="2000" dirty="0">
              <a:solidFill>
                <a:srgbClr val="000000"/>
              </a:solidFill>
            </a:endParaRPr>
          </a:p>
          <a:p>
            <a:pPr marL="173736" marR="0" lvl="1" indent="0" algn="l" defTabSz="914400" rtl="0" eaLnBrk="1" fontAlgn="auto" latinLnBrk="0" hangingPunct="1">
              <a:lnSpc>
                <a:spcPct val="100000"/>
              </a:lnSpc>
              <a:spcBef>
                <a:spcPts val="400"/>
              </a:spcBef>
              <a:spcAft>
                <a:spcPts val="0"/>
              </a:spcAft>
              <a:buClr>
                <a:srgbClr val="37C2D6"/>
              </a:buClr>
              <a:buSzPts val="1800"/>
              <a:buNone/>
              <a:tabLst/>
              <a:defRPr/>
            </a:pPr>
            <a:endParaRPr kumimoji="0" lang="en-IE" b="0" i="0" u="none" strike="noStrike" kern="0" cap="none" spc="0" normalizeH="0" baseline="0" noProof="0" dirty="0">
              <a:ln>
                <a:noFill/>
              </a:ln>
              <a:solidFill>
                <a:srgbClr val="000000">
                  <a:lumMod val="50000"/>
                  <a:lumOff val="50000"/>
                </a:srgbClr>
              </a:solidFill>
              <a:effectLst/>
              <a:uLnTx/>
              <a:uFillTx/>
              <a:latin typeface="Calibri"/>
              <a:cs typeface="Calibri"/>
              <a:sym typeface="Calibri"/>
            </a:endParaRPr>
          </a:p>
          <a:p>
            <a:pPr marL="0" indent="0">
              <a:buNone/>
            </a:pPr>
            <a:endParaRPr lang="en-IE" sz="2400" dirty="0"/>
          </a:p>
          <a:p>
            <a:pPr indent="-457200"/>
            <a:endParaRPr lang="en-IE" sz="32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32EB214-3EDC-25A9-CA62-8DDDC57AAA42}"/>
                  </a:ext>
                </a:extLst>
              </p:cNvPr>
              <p:cNvSpPr txBox="1"/>
              <p:nvPr/>
            </p:nvSpPr>
            <p:spPr>
              <a:xfrm>
                <a:off x="6999185" y="1711058"/>
                <a:ext cx="4912311" cy="332463"/>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GB" sz="2000" b="0" i="1" smtClean="0">
                              <a:latin typeface="Cambria Math" panose="02040503050406030204" pitchFamily="18" charset="0"/>
                            </a:rPr>
                          </m:ctrlPr>
                        </m:sSubPr>
                        <m:e>
                          <m:r>
                            <a:rPr lang="en-GB" sz="2000" i="1">
                              <a:latin typeface="Cambria Math" panose="02040503050406030204" pitchFamily="18" charset="0"/>
                            </a:rPr>
                            <m:t>𝑦</m:t>
                          </m:r>
                        </m:e>
                        <m:sub>
                          <m:r>
                            <a:rPr lang="en-GB" sz="2000" b="0" i="1" smtClean="0">
                              <a:latin typeface="Cambria Math" panose="02040503050406030204" pitchFamily="18" charset="0"/>
                            </a:rPr>
                            <m:t>𝑖𝑗</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ea typeface="Cambria Math" panose="02040503050406030204" pitchFamily="18" charset="0"/>
                            </a:rPr>
                          </m:ctrlPr>
                        </m:sSubPr>
                        <m:e>
                          <m:r>
                            <a:rPr lang="en-GB" sz="2000" b="0" i="1" smtClean="0">
                              <a:latin typeface="Cambria Math" panose="02040503050406030204" pitchFamily="18" charset="0"/>
                              <a:ea typeface="Cambria Math" panose="02040503050406030204" pitchFamily="18" charset="0"/>
                            </a:rPr>
                            <m:t>𝑐</m:t>
                          </m:r>
                        </m:e>
                        <m:sub>
                          <m:r>
                            <a:rPr lang="en-GB" sz="2000" b="0" i="1" smtClean="0">
                              <a:latin typeface="Cambria Math" panose="02040503050406030204" pitchFamily="18" charset="0"/>
                              <a:ea typeface="Cambria Math" panose="02040503050406030204" pitchFamily="18" charset="0"/>
                            </a:rPr>
                            <m:t>𝑖</m:t>
                          </m:r>
                          <m:r>
                            <a:rPr lang="en-GB" sz="2000" b="0" i="1" smtClean="0">
                              <a:latin typeface="Cambria Math" panose="02040503050406030204" pitchFamily="18" charset="0"/>
                              <a:ea typeface="Cambria Math" panose="02040503050406030204" pitchFamily="18" charset="0"/>
                            </a:rPr>
                            <m:t>0</m:t>
                          </m:r>
                        </m:sub>
                      </m:sSub>
                      <m:r>
                        <a:rPr lang="en-GB" sz="2000" b="0" i="1" smtClean="0">
                          <a:latin typeface="Cambria Math" panose="02040503050406030204" pitchFamily="18" charset="0"/>
                          <a:ea typeface="Cambria Math" panose="02040503050406030204" pitchFamily="18" charset="0"/>
                        </a:rPr>
                        <m:t>+</m:t>
                      </m:r>
                      <m:sSub>
                        <m:sSubPr>
                          <m:ctrlPr>
                            <a:rPr lang="en-GB" sz="2000" i="1">
                              <a:latin typeface="Cambria Math" panose="02040503050406030204" pitchFamily="18" charset="0"/>
                              <a:ea typeface="Cambria Math" panose="02040503050406030204" pitchFamily="18" charset="0"/>
                            </a:rPr>
                          </m:ctrlPr>
                        </m:sSubPr>
                        <m:e>
                          <m:r>
                            <a:rPr lang="en-GB" sz="2000" b="0" i="1" smtClean="0">
                              <a:latin typeface="Cambria Math" panose="02040503050406030204" pitchFamily="18" charset="0"/>
                              <a:ea typeface="Cambria Math" panose="02040503050406030204" pitchFamily="18" charset="0"/>
                            </a:rPr>
                            <m:t>𝑐</m:t>
                          </m:r>
                        </m:e>
                        <m:sub>
                          <m:r>
                            <a:rPr lang="en-GB" sz="2000" b="0" i="1" smtClean="0">
                              <a:latin typeface="Cambria Math" panose="02040503050406030204" pitchFamily="18" charset="0"/>
                              <a:ea typeface="Cambria Math" panose="02040503050406030204" pitchFamily="18" charset="0"/>
                            </a:rPr>
                            <m:t>1</m:t>
                          </m:r>
                          <m:r>
                            <a:rPr lang="en-GB" sz="2000" b="0" i="1" smtClean="0">
                              <a:latin typeface="Cambria Math" panose="02040503050406030204" pitchFamily="18" charset="0"/>
                              <a:ea typeface="Cambria Math" panose="02040503050406030204" pitchFamily="18" charset="0"/>
                            </a:rPr>
                            <m:t>𝑖</m:t>
                          </m:r>
                        </m:sub>
                      </m:sSub>
                      <m:sSub>
                        <m:sSubPr>
                          <m:ctrlPr>
                            <a:rPr lang="en-GB" sz="2000" b="0" i="1" smtClean="0">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𝑥</m:t>
                          </m:r>
                        </m:e>
                        <m:sub>
                          <m:r>
                            <a:rPr lang="en-GB" sz="2000" b="0" i="1" smtClean="0">
                              <a:latin typeface="Cambria Math" panose="02040503050406030204" pitchFamily="18" charset="0"/>
                              <a:ea typeface="Cambria Math" panose="02040503050406030204" pitchFamily="18" charset="0"/>
                            </a:rPr>
                            <m:t>𝑖𝑗</m:t>
                          </m:r>
                        </m:sub>
                      </m:sSub>
                      <m:r>
                        <a:rPr lang="en-GB" sz="2000" b="0" i="1" smtClean="0">
                          <a:latin typeface="Cambria Math" panose="02040503050406030204" pitchFamily="18" charset="0"/>
                          <a:ea typeface="Cambria Math" panose="02040503050406030204" pitchFamily="18" charset="0"/>
                        </a:rPr>
                        <m:t>+…+</m:t>
                      </m:r>
                      <m:sSub>
                        <m:sSubPr>
                          <m:ctrlPr>
                            <a:rPr lang="en-GB"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𝑐</m:t>
                          </m:r>
                        </m:e>
                        <m:sub>
                          <m:r>
                            <a:rPr lang="en-GB" sz="2000" b="0" i="1" smtClean="0">
                              <a:latin typeface="Cambria Math" panose="02040503050406030204" pitchFamily="18" charset="0"/>
                              <a:ea typeface="Cambria Math" panose="02040503050406030204" pitchFamily="18" charset="0"/>
                            </a:rPr>
                            <m:t>𝑖𝑚</m:t>
                          </m:r>
                        </m:sub>
                      </m:sSub>
                      <m:sSub>
                        <m:sSubPr>
                          <m:ctrlPr>
                            <a:rPr lang="en-GB"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𝑥</m:t>
                          </m:r>
                        </m:e>
                        <m:sub>
                          <m:r>
                            <a:rPr lang="en-GB" sz="2000" i="1">
                              <a:latin typeface="Cambria Math" panose="02040503050406030204" pitchFamily="18" charset="0"/>
                              <a:ea typeface="Cambria Math" panose="02040503050406030204" pitchFamily="18" charset="0"/>
                            </a:rPr>
                            <m:t>𝑖𝑗</m:t>
                          </m:r>
                        </m:sub>
                      </m:sSub>
                      <m:r>
                        <a:rPr lang="en-GB" sz="2000" b="0" i="1" smtClean="0">
                          <a:latin typeface="Cambria Math" panose="02040503050406030204" pitchFamily="18" charset="0"/>
                          <a:ea typeface="Cambria Math" panose="02040503050406030204" pitchFamily="18" charset="0"/>
                        </a:rPr>
                        <m:t>+</m:t>
                      </m:r>
                      <m:sSub>
                        <m:sSubPr>
                          <m:ctrlPr>
                            <a:rPr lang="en-GB" sz="2000" b="0" i="1" smtClean="0">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𝑒</m:t>
                          </m:r>
                        </m:e>
                        <m:sub>
                          <m:r>
                            <a:rPr lang="en-GB" sz="2000" b="0" i="1" smtClean="0">
                              <a:latin typeface="Cambria Math" panose="02040503050406030204" pitchFamily="18" charset="0"/>
                              <a:ea typeface="Cambria Math" panose="02040503050406030204" pitchFamily="18" charset="0"/>
                            </a:rPr>
                            <m:t>𝑖𝑗</m:t>
                          </m:r>
                        </m:sub>
                      </m:sSub>
                    </m:oMath>
                  </m:oMathPara>
                </a14:m>
                <a:endParaRPr lang="en-IE" sz="2000" dirty="0"/>
              </a:p>
            </p:txBody>
          </p:sp>
        </mc:Choice>
        <mc:Fallback xmlns="">
          <p:sp>
            <p:nvSpPr>
              <p:cNvPr id="5" name="TextBox 4">
                <a:extLst>
                  <a:ext uri="{FF2B5EF4-FFF2-40B4-BE49-F238E27FC236}">
                    <a16:creationId xmlns:a16="http://schemas.microsoft.com/office/drawing/2014/main" id="{B32EB214-3EDC-25A9-CA62-8DDDC57AAA42}"/>
                  </a:ext>
                </a:extLst>
              </p:cNvPr>
              <p:cNvSpPr txBox="1">
                <a:spLocks noRot="1" noChangeAspect="1" noMove="1" noResize="1" noEditPoints="1" noAdjustHandles="1" noChangeArrowheads="1" noChangeShapeType="1" noTextEdit="1"/>
              </p:cNvSpPr>
              <p:nvPr/>
            </p:nvSpPr>
            <p:spPr>
              <a:xfrm>
                <a:off x="6999185" y="1711058"/>
                <a:ext cx="4912311" cy="332463"/>
              </a:xfrm>
              <a:prstGeom prst="rect">
                <a:avLst/>
              </a:prstGeom>
              <a:blipFill>
                <a:blip r:embed="rId3"/>
                <a:stretch>
                  <a:fillRect b="-2777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F173C9-9372-6569-57D4-DCD895C930AC}"/>
                  </a:ext>
                </a:extLst>
              </p:cNvPr>
              <p:cNvSpPr txBox="1"/>
              <p:nvPr/>
            </p:nvSpPr>
            <p:spPr>
              <a:xfrm>
                <a:off x="6892653" y="2392768"/>
                <a:ext cx="4912311" cy="307777"/>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IE" sz="2000" i="1" smtClean="0">
                              <a:latin typeface="Cambria Math" panose="02040503050406030204" pitchFamily="18" charset="0"/>
                            </a:rPr>
                          </m:ctrlPr>
                        </m:sSubPr>
                        <m:e>
                          <m:r>
                            <a:rPr lang="en-GB" sz="2000" b="0" i="1" smtClean="0">
                              <a:latin typeface="Cambria Math" panose="02040503050406030204" pitchFamily="18" charset="0"/>
                            </a:rPr>
                            <m:t>𝑐</m:t>
                          </m:r>
                        </m:e>
                        <m:sub>
                          <m:r>
                            <a:rPr lang="en-GB" sz="2000" b="0" i="1" smtClean="0">
                              <a:latin typeface="Cambria Math" panose="02040503050406030204" pitchFamily="18" charset="0"/>
                            </a:rPr>
                            <m:t>𝑖𝑘</m:t>
                          </m:r>
                        </m:sub>
                      </m:sSub>
                      <m:r>
                        <a:rPr lang="en-IE" sz="2000" i="1" smtClean="0">
                          <a:latin typeface="Cambria Math" panose="02040503050406030204" pitchFamily="18" charset="0"/>
                        </a:rPr>
                        <m:t>=</m:t>
                      </m:r>
                      <m:sSub>
                        <m:sSubPr>
                          <m:ctrlPr>
                            <a:rPr lang="en-IE" sz="2000" i="1" smtClean="0">
                              <a:latin typeface="Cambria Math" panose="02040503050406030204" pitchFamily="18" charset="0"/>
                              <a:ea typeface="Cambria Math" panose="02040503050406030204" pitchFamily="18" charset="0"/>
                            </a:rPr>
                          </m:ctrlPr>
                        </m:sSubPr>
                        <m:e>
                          <m:r>
                            <a:rPr lang="en-IE" sz="2000" i="1">
                              <a:latin typeface="Cambria Math" panose="02040503050406030204" pitchFamily="18" charset="0"/>
                              <a:ea typeface="Cambria Math" panose="02040503050406030204" pitchFamily="18" charset="0"/>
                            </a:rPr>
                            <m:t>𝛽</m:t>
                          </m:r>
                        </m:e>
                        <m:sub>
                          <m:r>
                            <a:rPr lang="en-GB" sz="2000" b="0" i="1" smtClean="0">
                              <a:latin typeface="Cambria Math" panose="02040503050406030204" pitchFamily="18" charset="0"/>
                              <a:ea typeface="Cambria Math" panose="02040503050406030204" pitchFamily="18" charset="0"/>
                            </a:rPr>
                            <m:t>𝑘</m:t>
                          </m:r>
                        </m:sub>
                      </m:sSub>
                      <m:r>
                        <a:rPr lang="en-GB" sz="2000" b="0" i="1" smtClean="0">
                          <a:latin typeface="Cambria Math" panose="02040503050406030204" pitchFamily="18" charset="0"/>
                          <a:ea typeface="Cambria Math" panose="02040503050406030204" pitchFamily="18" charset="0"/>
                        </a:rPr>
                        <m:t>+</m:t>
                      </m:r>
                      <m:sSub>
                        <m:sSubPr>
                          <m:ctrlPr>
                            <a:rPr lang="en-GB" sz="2000" b="0" i="1" smtClean="0">
                              <a:latin typeface="Cambria Math" panose="02040503050406030204" pitchFamily="18" charset="0"/>
                              <a:ea typeface="Cambria Math" panose="02040503050406030204" pitchFamily="18" charset="0"/>
                            </a:rPr>
                          </m:ctrlPr>
                        </m:sSubPr>
                        <m:e>
                          <m:r>
                            <a:rPr lang="en-GB" sz="2000" b="0" i="1" smtClean="0">
                              <a:latin typeface="Cambria Math" panose="02040503050406030204" pitchFamily="18" charset="0"/>
                              <a:ea typeface="Cambria Math" panose="02040503050406030204" pitchFamily="18" charset="0"/>
                            </a:rPr>
                            <m:t>𝑛</m:t>
                          </m:r>
                        </m:e>
                        <m:sub>
                          <m:r>
                            <a:rPr lang="en-GB" sz="2000" b="0" i="1" smtClean="0">
                              <a:latin typeface="Cambria Math" panose="02040503050406030204" pitchFamily="18" charset="0"/>
                              <a:ea typeface="Cambria Math" panose="02040503050406030204" pitchFamily="18" charset="0"/>
                            </a:rPr>
                            <m:t>𝑖𝑘</m:t>
                          </m:r>
                        </m:sub>
                      </m:sSub>
                    </m:oMath>
                  </m:oMathPara>
                </a14:m>
                <a:endParaRPr lang="en-IE" sz="1600" dirty="0"/>
              </a:p>
            </p:txBody>
          </p:sp>
        </mc:Choice>
        <mc:Fallback xmlns="">
          <p:sp>
            <p:nvSpPr>
              <p:cNvPr id="6" name="TextBox 5">
                <a:extLst>
                  <a:ext uri="{FF2B5EF4-FFF2-40B4-BE49-F238E27FC236}">
                    <a16:creationId xmlns:a16="http://schemas.microsoft.com/office/drawing/2014/main" id="{EFF173C9-9372-6569-57D4-DCD895C930AC}"/>
                  </a:ext>
                </a:extLst>
              </p:cNvPr>
              <p:cNvSpPr txBox="1">
                <a:spLocks noRot="1" noChangeAspect="1" noMove="1" noResize="1" noEditPoints="1" noAdjustHandles="1" noChangeArrowheads="1" noChangeShapeType="1" noTextEdit="1"/>
              </p:cNvSpPr>
              <p:nvPr/>
            </p:nvSpPr>
            <p:spPr>
              <a:xfrm>
                <a:off x="6892653" y="2392768"/>
                <a:ext cx="4912311" cy="307777"/>
              </a:xfrm>
              <a:prstGeom prst="rect">
                <a:avLst/>
              </a:prstGeom>
              <a:blipFill>
                <a:blip r:embed="rId4"/>
                <a:stretch>
                  <a:fillRect b="-38000"/>
                </a:stretch>
              </a:blipFill>
            </p:spPr>
            <p:txBody>
              <a:bodyPr/>
              <a:lstStyle/>
              <a:p>
                <a:r>
                  <a:rPr lang="en-IE">
                    <a:noFill/>
                  </a:rPr>
                  <a:t> </a:t>
                </a:r>
              </a:p>
            </p:txBody>
          </p:sp>
        </mc:Fallback>
      </mc:AlternateContent>
      <p:pic>
        <p:nvPicPr>
          <p:cNvPr id="10" name="Picture 9">
            <a:extLst>
              <a:ext uri="{FF2B5EF4-FFF2-40B4-BE49-F238E27FC236}">
                <a16:creationId xmlns:a16="http://schemas.microsoft.com/office/drawing/2014/main" id="{47C2FCAF-71E2-F12A-6C8C-1C2E35C9FE8E}"/>
              </a:ext>
            </a:extLst>
          </p:cNvPr>
          <p:cNvPicPr>
            <a:picLocks noChangeAspect="1"/>
          </p:cNvPicPr>
          <p:nvPr/>
        </p:nvPicPr>
        <p:blipFill>
          <a:blip r:embed="rId5"/>
          <a:stretch>
            <a:fillRect/>
          </a:stretch>
        </p:blipFill>
        <p:spPr>
          <a:xfrm>
            <a:off x="7121093" y="3755238"/>
            <a:ext cx="4800020" cy="2334843"/>
          </a:xfrm>
          <a:prstGeom prst="rect">
            <a:avLst/>
          </a:prstGeom>
        </p:spPr>
      </p:pic>
      <p:cxnSp>
        <p:nvCxnSpPr>
          <p:cNvPr id="15" name="Straight Arrow Connector 14">
            <a:extLst>
              <a:ext uri="{FF2B5EF4-FFF2-40B4-BE49-F238E27FC236}">
                <a16:creationId xmlns:a16="http://schemas.microsoft.com/office/drawing/2014/main" id="{C144AD0B-A15D-9ACA-A5B8-440FB1E17AA7}"/>
              </a:ext>
            </a:extLst>
          </p:cNvPr>
          <p:cNvCxnSpPr>
            <a:cxnSpLocks/>
          </p:cNvCxnSpPr>
          <p:nvPr/>
        </p:nvCxnSpPr>
        <p:spPr>
          <a:xfrm flipV="1">
            <a:off x="8797771" y="2765751"/>
            <a:ext cx="337351" cy="284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81651E7-25DC-005F-2805-CC0151A0ECD1}"/>
              </a:ext>
            </a:extLst>
          </p:cNvPr>
          <p:cNvCxnSpPr>
            <a:cxnSpLocks/>
          </p:cNvCxnSpPr>
          <p:nvPr/>
        </p:nvCxnSpPr>
        <p:spPr>
          <a:xfrm flipH="1" flipV="1">
            <a:off x="9916356" y="2759781"/>
            <a:ext cx="248576" cy="2791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2EE1CB-E889-606A-D953-A468B4413473}"/>
              </a:ext>
            </a:extLst>
          </p:cNvPr>
          <p:cNvSpPr txBox="1"/>
          <p:nvPr/>
        </p:nvSpPr>
        <p:spPr>
          <a:xfrm>
            <a:off x="7989902" y="3049792"/>
            <a:ext cx="1269507" cy="307777"/>
          </a:xfrm>
          <a:prstGeom prst="rect">
            <a:avLst/>
          </a:prstGeom>
          <a:noFill/>
        </p:spPr>
        <p:txBody>
          <a:bodyPr wrap="square" rtlCol="0">
            <a:spAutoFit/>
          </a:bodyPr>
          <a:lstStyle/>
          <a:p>
            <a:r>
              <a:rPr lang="en-IE" i="1" dirty="0">
                <a:latin typeface="Calibri" panose="020F0502020204030204" pitchFamily="34" charset="0"/>
                <a:cs typeface="Calibri" panose="020F0502020204030204" pitchFamily="34" charset="0"/>
              </a:rPr>
              <a:t>Fixed effect</a:t>
            </a:r>
          </a:p>
        </p:txBody>
      </p:sp>
      <p:sp>
        <p:nvSpPr>
          <p:cNvPr id="21" name="TextBox 20">
            <a:extLst>
              <a:ext uri="{FF2B5EF4-FFF2-40B4-BE49-F238E27FC236}">
                <a16:creationId xmlns:a16="http://schemas.microsoft.com/office/drawing/2014/main" id="{A3E5B08F-C8B4-2C58-68DC-AC4998F8CDD8}"/>
              </a:ext>
            </a:extLst>
          </p:cNvPr>
          <p:cNvSpPr txBox="1"/>
          <p:nvPr/>
        </p:nvSpPr>
        <p:spPr>
          <a:xfrm>
            <a:off x="9660383" y="3058614"/>
            <a:ext cx="1489970" cy="307777"/>
          </a:xfrm>
          <a:prstGeom prst="rect">
            <a:avLst/>
          </a:prstGeom>
          <a:noFill/>
        </p:spPr>
        <p:txBody>
          <a:bodyPr wrap="square" rtlCol="0">
            <a:spAutoFit/>
          </a:bodyPr>
          <a:lstStyle/>
          <a:p>
            <a:r>
              <a:rPr lang="en-IE" i="1" dirty="0">
                <a:latin typeface="Calibri" panose="020F0502020204030204" pitchFamily="34" charset="0"/>
                <a:cs typeface="Calibri" panose="020F0502020204030204" pitchFamily="34" charset="0"/>
              </a:rPr>
              <a:t>Random effect</a:t>
            </a:r>
          </a:p>
        </p:txBody>
      </p:sp>
      <p:sp>
        <p:nvSpPr>
          <p:cNvPr id="22" name="TextBox 21">
            <a:extLst>
              <a:ext uri="{FF2B5EF4-FFF2-40B4-BE49-F238E27FC236}">
                <a16:creationId xmlns:a16="http://schemas.microsoft.com/office/drawing/2014/main" id="{D3F75301-D940-792A-FB01-4FC8CD44D773}"/>
              </a:ext>
            </a:extLst>
          </p:cNvPr>
          <p:cNvSpPr txBox="1"/>
          <p:nvPr/>
        </p:nvSpPr>
        <p:spPr>
          <a:xfrm>
            <a:off x="7121093" y="1346897"/>
            <a:ext cx="4800020" cy="338554"/>
          </a:xfrm>
          <a:prstGeom prst="rect">
            <a:avLst/>
          </a:prstGeom>
          <a:noFill/>
        </p:spPr>
        <p:txBody>
          <a:bodyPr wrap="square" rtlCol="0">
            <a:spAutoFit/>
          </a:bodyPr>
          <a:lstStyle/>
          <a:p>
            <a:pPr algn="ctr"/>
            <a:r>
              <a:rPr lang="en-IE" sz="1600" i="1" dirty="0">
                <a:latin typeface="Calibri" panose="020F0502020204030204" pitchFamily="34" charset="0"/>
                <a:cs typeface="Calibri" panose="020F0502020204030204" pitchFamily="34" charset="0"/>
              </a:rPr>
              <a:t>General formula for Mixed-effects model</a:t>
            </a:r>
          </a:p>
        </p:txBody>
      </p:sp>
    </p:spTree>
    <p:extLst>
      <p:ext uri="{BB962C8B-B14F-4D97-AF65-F5344CB8AC3E}">
        <p14:creationId xmlns:p14="http://schemas.microsoft.com/office/powerpoint/2010/main" val="263541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A561-1132-B26E-6362-81448E361B65}"/>
              </a:ext>
            </a:extLst>
          </p:cNvPr>
          <p:cNvSpPr>
            <a:spLocks noGrp="1"/>
          </p:cNvSpPr>
          <p:nvPr>
            <p:ph type="title"/>
          </p:nvPr>
        </p:nvSpPr>
        <p:spPr>
          <a:xfrm>
            <a:off x="800100" y="208636"/>
            <a:ext cx="10553700" cy="770861"/>
          </a:xfrm>
        </p:spPr>
        <p:txBody>
          <a:bodyPr/>
          <a:lstStyle/>
          <a:p>
            <a:r>
              <a:rPr lang="en-US" dirty="0"/>
              <a:t>Other Possible Designs</a:t>
            </a:r>
          </a:p>
        </p:txBody>
      </p:sp>
      <p:sp>
        <p:nvSpPr>
          <p:cNvPr id="6" name="Content Placeholder 2">
            <a:extLst>
              <a:ext uri="{FF2B5EF4-FFF2-40B4-BE49-F238E27FC236}">
                <a16:creationId xmlns:a16="http://schemas.microsoft.com/office/drawing/2014/main" id="{0E6B9C4D-7D89-EE16-4041-BED701D8321B}"/>
              </a:ext>
            </a:extLst>
          </p:cNvPr>
          <p:cNvSpPr txBox="1">
            <a:spLocks/>
          </p:cNvSpPr>
          <p:nvPr/>
        </p:nvSpPr>
        <p:spPr>
          <a:xfrm>
            <a:off x="800101" y="1355651"/>
            <a:ext cx="6244512" cy="495307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300"/>
              </a:spcAft>
              <a:buClr>
                <a:schemeClr val="accent2"/>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685800" indent="-169863"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9144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t>Crossover Designs</a:t>
            </a:r>
          </a:p>
          <a:p>
            <a:pPr lvl="1"/>
            <a:r>
              <a:rPr lang="en-US" dirty="0">
                <a:solidFill>
                  <a:schemeClr val="tx1">
                    <a:lumMod val="50000"/>
                    <a:lumOff val="50000"/>
                  </a:schemeClr>
                </a:solidFill>
              </a:rPr>
              <a:t>Repeated measure design – each subject crosses over from one treatment to another at specified times. </a:t>
            </a:r>
          </a:p>
          <a:p>
            <a:pPr lvl="1"/>
            <a:r>
              <a:rPr lang="en-US" dirty="0">
                <a:solidFill>
                  <a:schemeClr val="tx1">
                    <a:lumMod val="50000"/>
                    <a:lumOff val="50000"/>
                  </a:schemeClr>
                </a:solidFill>
              </a:rPr>
              <a:t>Order of treatments is randomized, e.g., AB then BA</a:t>
            </a:r>
            <a:br>
              <a:rPr lang="en-US" sz="2600" dirty="0"/>
            </a:br>
            <a:endParaRPr lang="en-US" sz="2600" dirty="0"/>
          </a:p>
          <a:p>
            <a:pPr marL="0" indent="0">
              <a:buFont typeface="Arial" panose="020B0604020202020204" pitchFamily="34" charset="0"/>
              <a:buNone/>
            </a:pPr>
            <a:r>
              <a:rPr lang="en-US" sz="2600" b="1" dirty="0"/>
              <a:t>Cluster-Crossover Designs</a:t>
            </a:r>
          </a:p>
          <a:p>
            <a:pPr lvl="1"/>
            <a:r>
              <a:rPr lang="en-US" dirty="0">
                <a:solidFill>
                  <a:schemeClr val="tx1">
                    <a:lumMod val="50000"/>
                    <a:lumOff val="50000"/>
                  </a:schemeClr>
                </a:solidFill>
              </a:rPr>
              <a:t>Crossover designs where randomization happens at cluster level rather than subject. Clusters then cross over from one treatment to another</a:t>
            </a:r>
            <a:br>
              <a:rPr lang="en-US" sz="2600" dirty="0"/>
            </a:br>
            <a:endParaRPr lang="en-US" sz="2600" dirty="0"/>
          </a:p>
          <a:p>
            <a:pPr marL="0" indent="0">
              <a:buFont typeface="Arial" panose="020B0604020202020204" pitchFamily="34" charset="0"/>
              <a:buNone/>
            </a:pPr>
            <a:r>
              <a:rPr lang="en-US" sz="2600" b="1" dirty="0"/>
              <a:t>Stepped-Wedge Designs</a:t>
            </a:r>
          </a:p>
          <a:p>
            <a:pPr lvl="1"/>
            <a:r>
              <a:rPr kumimoji="0" lang="en-US"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RCT where subjects move from treatment to control over time in a randomized order.</a:t>
            </a:r>
          </a:p>
          <a:p>
            <a:pPr marL="0" indent="0">
              <a:buFont typeface="Arial" panose="020B0604020202020204" pitchFamily="34" charset="0"/>
              <a:buNone/>
            </a:pPr>
            <a:endParaRPr lang="en-US" dirty="0"/>
          </a:p>
        </p:txBody>
      </p:sp>
      <p:pic>
        <p:nvPicPr>
          <p:cNvPr id="1026" name="Picture 2" descr="Crossover trials: what are they and what are their advantages and  limitations? - Students 4 Best Evidence">
            <a:extLst>
              <a:ext uri="{FF2B5EF4-FFF2-40B4-BE49-F238E27FC236}">
                <a16:creationId xmlns:a16="http://schemas.microsoft.com/office/drawing/2014/main" id="{5056FE55-172E-F084-42E6-681EEAF41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760" y="1468409"/>
            <a:ext cx="4180689" cy="2822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5899E1E-F3B3-9A0B-B0C3-AA3BCD9E8E1B}"/>
              </a:ext>
            </a:extLst>
          </p:cNvPr>
          <p:cNvPicPr>
            <a:picLocks noChangeAspect="1"/>
          </p:cNvPicPr>
          <p:nvPr/>
        </p:nvPicPr>
        <p:blipFill>
          <a:blip r:embed="rId3"/>
          <a:stretch>
            <a:fillRect/>
          </a:stretch>
        </p:blipFill>
        <p:spPr>
          <a:xfrm>
            <a:off x="7801760" y="4343957"/>
            <a:ext cx="4072831" cy="2091268"/>
          </a:xfrm>
          <a:prstGeom prst="rect">
            <a:avLst/>
          </a:prstGeom>
        </p:spPr>
      </p:pic>
    </p:spTree>
    <p:extLst>
      <p:ext uri="{BB962C8B-B14F-4D97-AF65-F5344CB8AC3E}">
        <p14:creationId xmlns:p14="http://schemas.microsoft.com/office/powerpoint/2010/main" val="108089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800100" y="217967"/>
            <a:ext cx="10553700" cy="77086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Example | 2-Level Hierarchical Design</a:t>
            </a:r>
            <a:endParaRPr dirty="0"/>
          </a:p>
        </p:txBody>
      </p:sp>
      <p:sp>
        <p:nvSpPr>
          <p:cNvPr id="244" name="Google Shape;244;p17"/>
          <p:cNvSpPr txBox="1">
            <a:spLocks noGrp="1"/>
          </p:cNvSpPr>
          <p:nvPr>
            <p:ph type="body" idx="4294967295"/>
          </p:nvPr>
        </p:nvSpPr>
        <p:spPr>
          <a:xfrm>
            <a:off x="800100" y="1521905"/>
            <a:ext cx="5295900" cy="4953074"/>
          </a:xfrm>
          <a:prstGeom prst="rect">
            <a:avLst/>
          </a:prstGeom>
          <a:noFill/>
          <a:ln>
            <a:noFill/>
          </a:ln>
        </p:spPr>
        <p:txBody>
          <a:bodyPr spcFirstLastPara="1" wrap="square" lIns="0" tIns="0" rIns="0" bIns="0" anchor="t" anchorCtr="0">
            <a:noAutofit/>
          </a:bodyPr>
          <a:lstStyle/>
          <a:p>
            <a:pPr marL="112713" lvl="0" indent="-112713" algn="l" rtl="0">
              <a:lnSpc>
                <a:spcPct val="100000"/>
              </a:lnSpc>
              <a:spcBef>
                <a:spcPts val="0"/>
              </a:spcBef>
              <a:spcAft>
                <a:spcPts val="0"/>
              </a:spcAft>
              <a:buSzPts val="2200"/>
              <a:buNone/>
            </a:pPr>
            <a:r>
              <a:rPr lang="en-US" dirty="0"/>
              <a:t>“A net difference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μ</a:t>
            </a:r>
            <a:r>
              <a:rPr lang="en-IE" baseline="-25000" dirty="0">
                <a:latin typeface="Calibri" panose="020F0502020204030204" pitchFamily="34" charset="0"/>
                <a:cs typeface="Calibri" panose="020F0502020204030204" pitchFamily="34" charset="0"/>
              </a:rPr>
              <a:t>1</a:t>
            </a:r>
            <a:r>
              <a:rPr lang="en-IE" b="0" i="0" u="none" strike="noStrike" baseline="0" dirty="0">
                <a:latin typeface="Calibri" panose="020F0502020204030204" pitchFamily="34" charset="0"/>
                <a:cs typeface="Calibri" panose="020F0502020204030204" pitchFamily="34" charset="0"/>
              </a:rPr>
              <a:t> – </a:t>
            </a:r>
            <a:r>
              <a:rPr lang="el-GR" dirty="0">
                <a:latin typeface="Calibri" panose="020F0502020204030204" pitchFamily="34" charset="0"/>
                <a:cs typeface="Calibri" panose="020F0502020204030204" pitchFamily="34" charset="0"/>
              </a:rPr>
              <a:t>μ</a:t>
            </a:r>
            <a:r>
              <a:rPr lang="en-IE" baseline="-25000" dirty="0">
                <a:latin typeface="Calibri" panose="020F0502020204030204" pitchFamily="34" charset="0"/>
                <a:cs typeface="Calibri" panose="020F0502020204030204" pitchFamily="34" charset="0"/>
              </a:rPr>
              <a:t>2</a:t>
            </a:r>
            <a:r>
              <a:rPr lang="en-IE"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of 1.1 kcal/kg/day is expected between intervention groups. We expect a standard deviation of </a:t>
            </a:r>
            <a:r>
              <a:rPr lang="el-GR" dirty="0">
                <a:latin typeface="Calibri" panose="020F0502020204030204" pitchFamily="34" charset="0"/>
                <a:cs typeface="Calibri" panose="020F0502020204030204" pitchFamily="34" charset="0"/>
              </a:rPr>
              <a:t>σ</a:t>
            </a:r>
            <a:r>
              <a:rPr lang="en-GB" dirty="0">
                <a:latin typeface="Calibri" panose="020F0502020204030204" pitchFamily="34" charset="0"/>
                <a:cs typeface="Calibri" panose="020F0502020204030204" pitchFamily="34" charset="0"/>
              </a:rPr>
              <a:t> = 3.67 kcal/kg/day. Here, we estimated the cluster sizes using an intracluster correlation (</a:t>
            </a:r>
            <a:r>
              <a:rPr lang="el-GR" dirty="0">
                <a:latin typeface="Calibri" panose="020F0502020204030204" pitchFamily="34" charset="0"/>
                <a:cs typeface="Calibri" panose="020F0502020204030204" pitchFamily="34" charset="0"/>
              </a:rPr>
              <a:t>ρ</a:t>
            </a:r>
            <a:r>
              <a:rPr lang="en-GB" dirty="0">
                <a:latin typeface="Calibri" panose="020F0502020204030204" pitchFamily="34" charset="0"/>
                <a:cs typeface="Calibri" panose="020F0502020204030204" pitchFamily="34" charset="0"/>
              </a:rPr>
              <a:t>) of 0.025. </a:t>
            </a:r>
          </a:p>
          <a:p>
            <a:pPr marL="112713" lvl="0" indent="-112713" algn="l" rtl="0">
              <a:lnSpc>
                <a:spcPct val="100000"/>
              </a:lnSpc>
              <a:spcBef>
                <a:spcPts val="0"/>
              </a:spcBef>
              <a:spcAft>
                <a:spcPts val="0"/>
              </a:spcAft>
              <a:buSzPts val="2200"/>
              <a:buNone/>
            </a:pPr>
            <a:endParaRPr lang="en-GB" dirty="0">
              <a:latin typeface="Calibri" panose="020F0502020204030204" pitchFamily="34" charset="0"/>
              <a:cs typeface="Calibri" panose="020F0502020204030204" pitchFamily="34" charset="0"/>
            </a:endParaRPr>
          </a:p>
          <a:p>
            <a:pPr marL="112713" lvl="0" indent="-112713" algn="l" rtl="0">
              <a:lnSpc>
                <a:spcPct val="100000"/>
              </a:lnSpc>
              <a:spcBef>
                <a:spcPts val="0"/>
              </a:spcBef>
              <a:spcAft>
                <a:spcPts val="0"/>
              </a:spcAft>
              <a:buSzPts val="2200"/>
              <a:buNone/>
            </a:pPr>
            <a:r>
              <a:rPr lang="en-GB" dirty="0">
                <a:latin typeface="Calibri" panose="020F0502020204030204" pitchFamily="34" charset="0"/>
                <a:cs typeface="Calibri" panose="020F0502020204030204" pitchFamily="34" charset="0"/>
              </a:rPr>
              <a:t> How many churches are needed to achieve 80% power at a two-sided 5% significance level? When we recruit a fixed number of subjects (m = 20) from each participating church, the required number of churches for each intervention group is 13”.</a:t>
            </a:r>
            <a:br>
              <a:rPr lang="en-US"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a:p>
            <a:pPr marL="0" lvl="0" indent="0" algn="l" rtl="0">
              <a:lnSpc>
                <a:spcPct val="100000"/>
              </a:lnSpc>
              <a:spcBef>
                <a:spcPts val="900"/>
              </a:spcBef>
              <a:spcAft>
                <a:spcPts val="0"/>
              </a:spcAft>
              <a:buSzPts val="2200"/>
              <a:buNone/>
            </a:pPr>
            <a:endParaRPr dirty="0"/>
          </a:p>
        </p:txBody>
      </p:sp>
      <p:graphicFrame>
        <p:nvGraphicFramePr>
          <p:cNvPr id="245" name="Google Shape;245;p17"/>
          <p:cNvGraphicFramePr/>
          <p:nvPr>
            <p:extLst>
              <p:ext uri="{D42A27DB-BD31-4B8C-83A1-F6EECF244321}">
                <p14:modId xmlns:p14="http://schemas.microsoft.com/office/powerpoint/2010/main" val="15147238"/>
              </p:ext>
            </p:extLst>
          </p:nvPr>
        </p:nvGraphicFramePr>
        <p:xfrm>
          <a:off x="6977355" y="1521905"/>
          <a:ext cx="4256702" cy="4236820"/>
        </p:xfrm>
        <a:graphic>
          <a:graphicData uri="http://schemas.openxmlformats.org/drawingml/2006/table">
            <a:tbl>
              <a:tblPr firstRow="1">
                <a:noFill/>
              </a:tblPr>
              <a:tblGrid>
                <a:gridCol w="3109779">
                  <a:extLst>
                    <a:ext uri="{9D8B030D-6E8A-4147-A177-3AD203B41FA5}">
                      <a16:colId xmlns:a16="http://schemas.microsoft.com/office/drawing/2014/main" val="20000"/>
                    </a:ext>
                  </a:extLst>
                </a:gridCol>
                <a:gridCol w="1146923">
                  <a:extLst>
                    <a:ext uri="{9D8B030D-6E8A-4147-A177-3AD203B41FA5}">
                      <a16:colId xmlns:a16="http://schemas.microsoft.com/office/drawing/2014/main" val="20001"/>
                    </a:ext>
                  </a:extLst>
                </a:gridCol>
              </a:tblGrid>
              <a:tr h="322618">
                <a:tc>
                  <a:txBody>
                    <a:bodyPr/>
                    <a:lstStyle/>
                    <a:p>
                      <a:pPr marL="0" marR="0" lvl="0" indent="0" algn="l" rtl="0">
                        <a:spcBef>
                          <a:spcPts val="0"/>
                        </a:spcBef>
                        <a:spcAft>
                          <a:spcPts val="0"/>
                        </a:spcAft>
                        <a:buNone/>
                      </a:pPr>
                      <a:r>
                        <a:rPr lang="en-US" sz="1800" u="none" strike="noStrike" cap="none">
                          <a:solidFill>
                            <a:schemeClr val="dk2"/>
                          </a:solidFill>
                        </a:rPr>
                        <a:t>Parameter</a:t>
                      </a:r>
                      <a:endParaRPr/>
                    </a:p>
                  </a:txBody>
                  <a:tcPr marL="91450" marR="91450" marT="45725" marB="45725">
                    <a:lnB w="19050" cap="flat" cmpd="sng">
                      <a:solidFill>
                        <a:schemeClr val="accent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u="none" strike="noStrike" cap="none">
                          <a:solidFill>
                            <a:schemeClr val="dk2"/>
                          </a:solidFill>
                        </a:rPr>
                        <a:t>Value</a:t>
                      </a:r>
                      <a:endParaRPr/>
                    </a:p>
                  </a:txBody>
                  <a:tcPr marL="91450" marR="91450" marT="45725" marB="45725">
                    <a:lnB w="19050"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49502">
                <a:tc>
                  <a:txBody>
                    <a:bodyPr/>
                    <a:lstStyle/>
                    <a:p>
                      <a:pPr marL="0" marR="0" lvl="0" indent="0" algn="l" rtl="0">
                        <a:spcBef>
                          <a:spcPts val="0"/>
                        </a:spcBef>
                        <a:spcAft>
                          <a:spcPts val="0"/>
                        </a:spcAft>
                        <a:buNone/>
                      </a:pPr>
                      <a:r>
                        <a:rPr lang="en-US" sz="2000" u="none" strike="noStrike" cap="none" dirty="0"/>
                        <a:t>Significance Level (2-sided)</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a:t>0.05</a:t>
                      </a:r>
                      <a:endParaRPr sz="2000" u="none" strike="noStrike" cap="none">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49502">
                <a:tc>
                  <a:txBody>
                    <a:bodyPr/>
                    <a:lstStyle/>
                    <a:p>
                      <a:pPr marL="0" marR="0" lvl="0" indent="0" algn="l" rtl="0">
                        <a:spcBef>
                          <a:spcPts val="0"/>
                        </a:spcBef>
                        <a:spcAft>
                          <a:spcPts val="0"/>
                        </a:spcAft>
                        <a:buNone/>
                      </a:pPr>
                      <a:r>
                        <a:rPr lang="en-US" sz="2000" u="none" strike="noStrike" cap="none" dirty="0"/>
                        <a:t>Mean Difference, </a:t>
                      </a:r>
                      <a:r>
                        <a:rPr lang="el-GR" sz="2000" u="none" strike="noStrike" cap="none" dirty="0"/>
                        <a:t>δ = µ₁ - µ₂</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t>1.1</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18342">
                <a:tc>
                  <a:txBody>
                    <a:bodyPr/>
                    <a:lstStyle/>
                    <a:p>
                      <a:pPr marL="0" marR="0" lvl="0" indent="0" algn="l" rtl="0">
                        <a:spcBef>
                          <a:spcPts val="0"/>
                        </a:spcBef>
                        <a:spcAft>
                          <a:spcPts val="0"/>
                        </a:spcAft>
                        <a:buNone/>
                      </a:pPr>
                      <a:r>
                        <a:rPr lang="en-US" sz="2000" u="none" strike="noStrike" cap="none" dirty="0"/>
                        <a:t>Standard Deviation </a:t>
                      </a:r>
                    </a:p>
                    <a:p>
                      <a:pPr marL="0" marR="0" lvl="0" indent="0" algn="l" rtl="0">
                        <a:spcBef>
                          <a:spcPts val="0"/>
                        </a:spcBef>
                        <a:spcAft>
                          <a:spcPts val="0"/>
                        </a:spcAft>
                        <a:buNone/>
                      </a:pPr>
                      <a:r>
                        <a:rPr lang="en-US" sz="2000" u="none" strike="noStrike" cap="none" dirty="0">
                          <a:latin typeface="Calibri"/>
                          <a:ea typeface="Calibri"/>
                          <a:cs typeface="Calibri"/>
                          <a:sym typeface="Calibri"/>
                        </a:rPr>
                        <a:t>between Subjects</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t>3.670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9502">
                <a:tc>
                  <a:txBody>
                    <a:bodyPr/>
                    <a:lstStyle/>
                    <a:p>
                      <a:pPr marL="0" marR="0" lvl="0" indent="0" algn="l" rtl="0">
                        <a:spcBef>
                          <a:spcPts val="0"/>
                        </a:spcBef>
                        <a:spcAft>
                          <a:spcPts val="0"/>
                        </a:spcAft>
                        <a:buNone/>
                      </a:pPr>
                      <a:r>
                        <a:rPr lang="en-GB" sz="2000" b="0" i="0" u="none" strike="noStrike" cap="none" dirty="0">
                          <a:latin typeface="Calibri"/>
                          <a:ea typeface="Calibri"/>
                          <a:cs typeface="Calibri"/>
                          <a:sym typeface="Calibri"/>
                        </a:rPr>
                        <a:t>Intracluster Correlation</a:t>
                      </a:r>
                      <a:endParaRPr sz="2000" b="0" i="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000" b="0" i="0" u="none" strike="noStrike" cap="none" dirty="0">
                          <a:latin typeface="Calibri"/>
                          <a:ea typeface="Calibri"/>
                          <a:cs typeface="Calibri"/>
                          <a:sym typeface="Calibri"/>
                        </a:rPr>
                        <a:t>0.025</a:t>
                      </a:r>
                      <a:endParaRPr sz="2000" b="0" i="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411067329"/>
                  </a:ext>
                </a:extLst>
              </a:tr>
              <a:tr h="349502">
                <a:tc>
                  <a:txBody>
                    <a:bodyPr/>
                    <a:lstStyle/>
                    <a:p>
                      <a:pPr marL="0" marR="0" lvl="0" indent="0" algn="l" rtl="0">
                        <a:spcBef>
                          <a:spcPts val="0"/>
                        </a:spcBef>
                        <a:spcAft>
                          <a:spcPts val="0"/>
                        </a:spcAft>
                        <a:buNone/>
                      </a:pPr>
                      <a:r>
                        <a:rPr lang="en-US" sz="2000" b="0" i="1" u="none" strike="noStrike" cap="none" dirty="0"/>
                        <a:t>Group 1 Number of Clusters</a:t>
                      </a:r>
                      <a:endParaRPr sz="2000" b="0" i="1"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b="0" i="1" u="none" strike="noStrike" cap="none" dirty="0"/>
                        <a:t>13</a:t>
                      </a:r>
                      <a:endParaRPr sz="2000" b="0" i="1"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49502">
                <a:tc>
                  <a:txBody>
                    <a:bodyPr/>
                    <a:lstStyle/>
                    <a:p>
                      <a:pPr marL="0" marR="0" lvl="0" indent="0" algn="l" rtl="0">
                        <a:spcBef>
                          <a:spcPts val="0"/>
                        </a:spcBef>
                        <a:spcAft>
                          <a:spcPts val="0"/>
                        </a:spcAft>
                        <a:buNone/>
                      </a:pPr>
                      <a:r>
                        <a:rPr lang="en-US" sz="2000" b="0" i="1" u="none" strike="noStrike" cap="none" dirty="0"/>
                        <a:t>Group 2 Number of Clusters</a:t>
                      </a:r>
                      <a:endParaRPr sz="2000" b="0" i="1"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b="0" i="1" u="none" strike="noStrike" cap="none" dirty="0"/>
                        <a:t>13</a:t>
                      </a:r>
                      <a:endParaRPr sz="2000" b="0" i="1"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49502">
                <a:tc>
                  <a:txBody>
                    <a:bodyPr/>
                    <a:lstStyle/>
                    <a:p>
                      <a:pPr marL="0" marR="0" lvl="0" indent="0" algn="l" rtl="0">
                        <a:spcBef>
                          <a:spcPts val="0"/>
                        </a:spcBef>
                        <a:spcAft>
                          <a:spcPts val="0"/>
                        </a:spcAft>
                        <a:buNone/>
                      </a:pPr>
                      <a:r>
                        <a:rPr lang="en-US" sz="2000" u="none" strike="noStrike" cap="none" dirty="0"/>
                        <a:t>Cluster Ratio</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t>1</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49502">
                <a:tc>
                  <a:txBody>
                    <a:bodyPr/>
                    <a:lstStyle/>
                    <a:p>
                      <a:pPr marL="0" marR="0" lvl="0" indent="0" algn="l" rtl="0">
                        <a:spcBef>
                          <a:spcPts val="0"/>
                        </a:spcBef>
                        <a:spcAft>
                          <a:spcPts val="0"/>
                        </a:spcAft>
                        <a:buNone/>
                      </a:pPr>
                      <a:r>
                        <a:rPr lang="en-GB" sz="2000" u="none" strike="noStrike" cap="none" dirty="0">
                          <a:latin typeface="Calibri"/>
                          <a:ea typeface="Calibri"/>
                          <a:cs typeface="Calibri"/>
                          <a:sym typeface="Calibri"/>
                        </a:rPr>
                        <a:t>Subjects per Cluster</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000" u="none" strike="noStrike" cap="none" dirty="0">
                          <a:latin typeface="Calibri"/>
                          <a:ea typeface="Calibri"/>
                          <a:cs typeface="Calibri"/>
                          <a:sym typeface="Calibri"/>
                        </a:rPr>
                        <a:t>20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046815023"/>
                  </a:ext>
                </a:extLst>
              </a:tr>
              <a:tr h="349502">
                <a:tc>
                  <a:txBody>
                    <a:bodyPr/>
                    <a:lstStyle/>
                    <a:p>
                      <a:pPr marL="0" marR="0" lvl="0" indent="0" algn="l" rtl="0">
                        <a:spcBef>
                          <a:spcPts val="0"/>
                        </a:spcBef>
                        <a:spcAft>
                          <a:spcPts val="0"/>
                        </a:spcAft>
                        <a:buNone/>
                      </a:pPr>
                      <a:r>
                        <a:rPr lang="en-GB" sz="2000" u="none" strike="noStrike" cap="none" dirty="0">
                          <a:latin typeface="Calibri"/>
                          <a:ea typeface="Calibri"/>
                          <a:cs typeface="Calibri"/>
                          <a:sym typeface="Calibri"/>
                        </a:rPr>
                        <a:t>Power</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000" u="none" strike="noStrike" cap="none" dirty="0">
                          <a:latin typeface="Calibri"/>
                          <a:ea typeface="Calibri"/>
                          <a:cs typeface="Calibri"/>
                          <a:sym typeface="Calibri"/>
                        </a:rPr>
                        <a:t>80</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531764877"/>
                  </a:ext>
                </a:extLst>
              </a:tr>
            </a:tbl>
          </a:graphicData>
        </a:graphic>
      </p:graphicFrame>
    </p:spTree>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A561-1132-B26E-6362-81448E361B65}"/>
              </a:ext>
            </a:extLst>
          </p:cNvPr>
          <p:cNvSpPr>
            <a:spLocks noGrp="1"/>
          </p:cNvSpPr>
          <p:nvPr>
            <p:ph type="title"/>
          </p:nvPr>
        </p:nvSpPr>
        <p:spPr/>
        <p:txBody>
          <a:bodyPr/>
          <a:lstStyle/>
          <a:p>
            <a:r>
              <a:rPr lang="en-US" dirty="0"/>
              <a:t>Example | Cluster Randomized Trial</a:t>
            </a:r>
          </a:p>
        </p:txBody>
      </p:sp>
      <p:sp>
        <p:nvSpPr>
          <p:cNvPr id="3" name="Content Placeholder 2">
            <a:extLst>
              <a:ext uri="{FF2B5EF4-FFF2-40B4-BE49-F238E27FC236}">
                <a16:creationId xmlns:a16="http://schemas.microsoft.com/office/drawing/2014/main" id="{920267D7-6082-6CB7-EEF1-2955E74C536D}"/>
              </a:ext>
            </a:extLst>
          </p:cNvPr>
          <p:cNvSpPr>
            <a:spLocks noGrp="1"/>
          </p:cNvSpPr>
          <p:nvPr>
            <p:ph idx="4294967295"/>
          </p:nvPr>
        </p:nvSpPr>
        <p:spPr>
          <a:xfrm>
            <a:off x="800100" y="1521905"/>
            <a:ext cx="4543425" cy="4953074"/>
          </a:xfrm>
        </p:spPr>
        <p:txBody>
          <a:bodyPr/>
          <a:lstStyle/>
          <a:p>
            <a:pPr marL="112713" indent="-112713">
              <a:buNone/>
            </a:pPr>
            <a:r>
              <a:rPr lang="en-US" sz="1800" dirty="0"/>
              <a:t>“Our s</a:t>
            </a:r>
            <a:r>
              <a:rPr lang="en-US" sz="1800" b="0" i="0" dirty="0">
                <a:effectLst/>
              </a:rPr>
              <a:t>ample size was calculated to detect a difference in the percentage of residents prescribed ≥800 IU/daily vitamin D at follow-up in the intervention versus control groups. We assumed an average of </a:t>
            </a:r>
            <a:r>
              <a:rPr lang="en-US" sz="1800" b="1" i="0" dirty="0">
                <a:effectLst/>
              </a:rPr>
              <a:t>120 residents per LTC home </a:t>
            </a:r>
            <a:r>
              <a:rPr lang="en-US" sz="1800" b="0" i="0" dirty="0">
                <a:effectLst/>
              </a:rPr>
              <a:t>and that </a:t>
            </a:r>
            <a:r>
              <a:rPr lang="en-US" sz="1800" b="1" i="0" dirty="0">
                <a:effectLst/>
              </a:rPr>
              <a:t>30% </a:t>
            </a:r>
            <a:r>
              <a:rPr lang="en-US" sz="1800" b="0" i="0" dirty="0">
                <a:effectLst/>
              </a:rPr>
              <a:t>of residents were prescribed ≥800 IU/daily vitamin D </a:t>
            </a:r>
            <a:r>
              <a:rPr lang="en-US" sz="1800" b="1" i="0" dirty="0">
                <a:effectLst/>
              </a:rPr>
              <a:t>at baseline</a:t>
            </a:r>
            <a:r>
              <a:rPr lang="en-US" sz="1800" b="0" i="0" dirty="0">
                <a:effectLst/>
              </a:rPr>
              <a:t>. We postulate a </a:t>
            </a:r>
            <a:r>
              <a:rPr lang="en-US" sz="1800" b="1" i="0" dirty="0">
                <a:effectLst/>
              </a:rPr>
              <a:t>20% increase in vitamin D prescribing in the intervention group </a:t>
            </a:r>
            <a:r>
              <a:rPr lang="en-US" sz="1800" b="0" i="0" dirty="0">
                <a:effectLst/>
              </a:rPr>
              <a:t>and a </a:t>
            </a:r>
            <a:r>
              <a:rPr lang="en-US" sz="1800" b="1" i="0" dirty="0">
                <a:effectLst/>
              </a:rPr>
              <a:t>5% increase in the control group… </a:t>
            </a:r>
            <a:r>
              <a:rPr lang="en-US" sz="1800" b="0" i="0" dirty="0">
                <a:effectLst/>
              </a:rPr>
              <a:t>Based on these assumptions, to detect a 15% difference in prescribing between the groups with an </a:t>
            </a:r>
            <a:r>
              <a:rPr lang="en-US" sz="1800" b="1" i="0" dirty="0">
                <a:effectLst/>
              </a:rPr>
              <a:t>intracluster correlation of 0.10 </a:t>
            </a:r>
            <a:r>
              <a:rPr lang="en-US" sz="1800" b="0" i="0" dirty="0">
                <a:effectLst/>
              </a:rPr>
              <a:t>(two-sided test with </a:t>
            </a:r>
            <a:r>
              <a:rPr lang="en-US" sz="1800" b="1" i="0" dirty="0">
                <a:effectLst/>
              </a:rPr>
              <a:t>significance = 0.05</a:t>
            </a:r>
            <a:r>
              <a:rPr lang="en-US" sz="1800" b="0" i="0" dirty="0">
                <a:effectLst/>
              </a:rPr>
              <a:t>), a sample size of </a:t>
            </a:r>
            <a:r>
              <a:rPr lang="en-US" sz="1800" b="1" i="0" dirty="0">
                <a:effectLst/>
              </a:rPr>
              <a:t>2,160 residents from 18 LTC homes </a:t>
            </a:r>
            <a:r>
              <a:rPr lang="en-US" sz="1800" b="0" i="0" dirty="0">
                <a:effectLst/>
              </a:rPr>
              <a:t>in each of the intervention and control groups is required to achieve </a:t>
            </a:r>
            <a:r>
              <a:rPr lang="en-US" sz="1800" b="1" i="0" dirty="0">
                <a:effectLst/>
              </a:rPr>
              <a:t>82% power</a:t>
            </a:r>
            <a:r>
              <a:rPr lang="en-US" sz="1800" b="0" i="0" dirty="0">
                <a:effectLst/>
              </a:rPr>
              <a:t>.” </a:t>
            </a:r>
            <a:endParaRPr lang="en-IE" sz="1800" dirty="0">
              <a:effectLst/>
              <a:ea typeface="Calibri" panose="020F0502020204030204" pitchFamily="34" charset="0"/>
              <a:cs typeface="Calibri" panose="020F0502020204030204" pitchFamily="34" charset="0"/>
            </a:endParaRPr>
          </a:p>
          <a:p>
            <a:pPr marL="112713" indent="-112713">
              <a:buNone/>
            </a:pPr>
            <a:br>
              <a:rPr lang="en-US" sz="1800" dirty="0"/>
            </a:br>
            <a:endParaRPr lang="en-US" sz="1800" dirty="0"/>
          </a:p>
          <a:p>
            <a:pPr marL="0" indent="0">
              <a:buNone/>
            </a:pPr>
            <a:endParaRPr lang="en-US" sz="1800" dirty="0"/>
          </a:p>
        </p:txBody>
      </p:sp>
      <p:graphicFrame>
        <p:nvGraphicFramePr>
          <p:cNvPr id="6" name="Table 6">
            <a:extLst>
              <a:ext uri="{FF2B5EF4-FFF2-40B4-BE49-F238E27FC236}">
                <a16:creationId xmlns:a16="http://schemas.microsoft.com/office/drawing/2014/main" id="{D27EC872-A05B-3811-7910-D53B7676466D}"/>
              </a:ext>
            </a:extLst>
          </p:cNvPr>
          <p:cNvGraphicFramePr>
            <a:graphicFrameLocks noGrp="1"/>
          </p:cNvGraphicFramePr>
          <p:nvPr>
            <p:ph sz="half" idx="4294967295"/>
            <p:extLst>
              <p:ext uri="{D42A27DB-BD31-4B8C-83A1-F6EECF244321}">
                <p14:modId xmlns:p14="http://schemas.microsoft.com/office/powerpoint/2010/main" val="1188547788"/>
              </p:ext>
            </p:extLst>
          </p:nvPr>
        </p:nvGraphicFramePr>
        <p:xfrm>
          <a:off x="6762750" y="1282700"/>
          <a:ext cx="4543425" cy="2790489"/>
        </p:xfrm>
        <a:graphic>
          <a:graphicData uri="http://schemas.openxmlformats.org/drawingml/2006/table">
            <a:tbl>
              <a:tblPr firstRow="1">
                <a:tableStyleId>{5C22544A-7EE6-4342-B048-85BDC9FD1C3A}</a:tableStyleId>
              </a:tblPr>
              <a:tblGrid>
                <a:gridCol w="3609975">
                  <a:extLst>
                    <a:ext uri="{9D8B030D-6E8A-4147-A177-3AD203B41FA5}">
                      <a16:colId xmlns:a16="http://schemas.microsoft.com/office/drawing/2014/main" val="3976047983"/>
                    </a:ext>
                  </a:extLst>
                </a:gridCol>
                <a:gridCol w="933450">
                  <a:extLst>
                    <a:ext uri="{9D8B030D-6E8A-4147-A177-3AD203B41FA5}">
                      <a16:colId xmlns:a16="http://schemas.microsoft.com/office/drawing/2014/main" val="1188010946"/>
                    </a:ext>
                  </a:extLst>
                </a:gridCol>
              </a:tblGrid>
              <a:tr h="387203">
                <a:tc>
                  <a:txBody>
                    <a:bodyPr/>
                    <a:lstStyle/>
                    <a:p>
                      <a:pPr algn="l"/>
                      <a:r>
                        <a:rPr lang="en-IE" dirty="0">
                          <a:solidFill>
                            <a:schemeClr val="tx2"/>
                          </a:solidFill>
                        </a:rPr>
                        <a:t>Parameter</a:t>
                      </a:r>
                    </a:p>
                  </a:txBody>
                  <a:tcPr>
                    <a:lnB w="19050" cap="flat" cmpd="sng" algn="ctr">
                      <a:solidFill>
                        <a:schemeClr val="accent1"/>
                      </a:solidFill>
                      <a:prstDash val="solid"/>
                      <a:round/>
                      <a:headEnd type="none" w="med" len="med"/>
                      <a:tailEnd type="none" w="med" len="med"/>
                    </a:lnB>
                    <a:solidFill>
                      <a:schemeClr val="bg1"/>
                    </a:solidFill>
                  </a:tcPr>
                </a:tc>
                <a:tc>
                  <a:txBody>
                    <a:bodyPr/>
                    <a:lstStyle/>
                    <a:p>
                      <a:pPr algn="l"/>
                      <a:r>
                        <a:rPr lang="en-IE" dirty="0">
                          <a:solidFill>
                            <a:schemeClr val="tx2"/>
                          </a:solidFill>
                        </a:rPr>
                        <a:t>Value</a:t>
                      </a:r>
                    </a:p>
                  </a:txBody>
                  <a:tcPr>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41907206"/>
                  </a:ext>
                </a:extLst>
              </a:tr>
              <a:tr h="385304">
                <a:tc>
                  <a:txBody>
                    <a:bodyPr/>
                    <a:lstStyle/>
                    <a:p>
                      <a:pPr algn="l">
                        <a:spcAft>
                          <a:spcPts val="0"/>
                        </a:spcAft>
                      </a:pPr>
                      <a:r>
                        <a:rPr lang="en-IE" sz="2000" dirty="0">
                          <a:effectLst/>
                        </a:rPr>
                        <a:t>Significance Level (2-sided)</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IE" sz="2000" dirty="0">
                          <a:effectLst/>
                        </a:rPr>
                        <a:t>0.05</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lnT w="19050" cap="flat" cmpd="sng" algn="ctr">
                      <a:solidFill>
                        <a:schemeClr val="accent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284840"/>
                  </a:ext>
                </a:extLst>
              </a:tr>
              <a:tr h="385304">
                <a:tc>
                  <a:txBody>
                    <a:bodyPr/>
                    <a:lstStyle/>
                    <a:p>
                      <a:pPr algn="l">
                        <a:spcAft>
                          <a:spcPts val="0"/>
                        </a:spcAft>
                      </a:pPr>
                      <a:r>
                        <a:rPr lang="en-IE" sz="2000" dirty="0">
                          <a:effectLst/>
                        </a:rPr>
                        <a:t>Control Group Proportion</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IE" sz="2000" dirty="0">
                          <a:effectLst/>
                        </a:rPr>
                        <a:t>0.35</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682154"/>
                  </a:ext>
                </a:extLst>
              </a:tr>
              <a:tr h="357017">
                <a:tc>
                  <a:txBody>
                    <a:bodyPr/>
                    <a:lstStyle/>
                    <a:p>
                      <a:pPr algn="l">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reatment</a:t>
                      </a:r>
                      <a:r>
                        <a:rPr lang="en-IE" sz="2000" dirty="0">
                          <a:effectLst/>
                          <a:latin typeface="Calibri" panose="020F0502020204030204" pitchFamily="34" charset="0"/>
                          <a:ea typeface="Calibri" panose="020F0502020204030204" pitchFamily="34" charset="0"/>
                          <a:cs typeface="Times New Roman" panose="02020603050405020304" pitchFamily="18" charset="0"/>
                        </a:rPr>
                        <a:t> Group Proportion</a:t>
                      </a:r>
                    </a:p>
                  </a:txBody>
                  <a:tcPr marL="68580" marR="6858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IE" sz="2000" dirty="0">
                          <a:effectLst/>
                        </a:rPr>
                        <a:t>0.5</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614120"/>
                  </a:ext>
                </a:extLst>
              </a:tr>
              <a:tr h="385304">
                <a:tc>
                  <a:txBody>
                    <a:bodyPr/>
                    <a:lstStyle/>
                    <a:p>
                      <a:pPr algn="l">
                        <a:spcAft>
                          <a:spcPts val="0"/>
                        </a:spcAft>
                      </a:pPr>
                      <a:r>
                        <a:rPr lang="en-IE" sz="2000" dirty="0">
                          <a:effectLst/>
                        </a:rPr>
                        <a:t>ICC</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IE" sz="2000" dirty="0">
                          <a:effectLst/>
                        </a:rPr>
                        <a:t>0.1</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7032950"/>
                  </a:ext>
                </a:extLst>
              </a:tr>
              <a:tr h="422086">
                <a:tc>
                  <a:txBody>
                    <a:bodyPr/>
                    <a:lstStyle/>
                    <a:p>
                      <a:pPr algn="l">
                        <a:spcAft>
                          <a:spcPts val="0"/>
                        </a:spcAft>
                      </a:pPr>
                      <a:r>
                        <a:rPr lang="en-IE" sz="2000" dirty="0">
                          <a:effectLst/>
                        </a:rPr>
                        <a:t>Average Sample Size Per Cluster</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a:t>
                      </a:r>
                      <a:r>
                        <a:rPr lang="en-IE" sz="2000"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6852363"/>
                  </a:ext>
                </a:extLst>
              </a:tr>
              <a:tr h="385304">
                <a:tc>
                  <a:txBody>
                    <a:bodyPr/>
                    <a:lstStyle/>
                    <a:p>
                      <a:pPr algn="l">
                        <a:spcAft>
                          <a:spcPts val="0"/>
                        </a:spcAft>
                      </a:pPr>
                      <a:r>
                        <a:rPr lang="en-IE" sz="2000" dirty="0">
                          <a:effectLst/>
                        </a:rPr>
                        <a:t>Power</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IE" sz="2000" dirty="0">
                          <a:effectLst/>
                        </a:rPr>
                        <a:t>82%</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3425624"/>
                  </a:ext>
                </a:extLst>
              </a:tr>
            </a:tbl>
          </a:graphicData>
        </a:graphic>
      </p:graphicFrame>
      <p:pic>
        <p:nvPicPr>
          <p:cNvPr id="4" name="Picture 3">
            <a:extLst>
              <a:ext uri="{FF2B5EF4-FFF2-40B4-BE49-F238E27FC236}">
                <a16:creationId xmlns:a16="http://schemas.microsoft.com/office/drawing/2014/main" id="{434E77A7-AEB8-B224-6444-2DFDFDC83391}"/>
              </a:ext>
            </a:extLst>
          </p:cNvPr>
          <p:cNvPicPr>
            <a:picLocks noChangeAspect="1"/>
          </p:cNvPicPr>
          <p:nvPr/>
        </p:nvPicPr>
        <p:blipFill>
          <a:blip r:embed="rId2"/>
          <a:stretch>
            <a:fillRect/>
          </a:stretch>
        </p:blipFill>
        <p:spPr>
          <a:xfrm>
            <a:off x="6762750" y="4536041"/>
            <a:ext cx="4885303" cy="1039259"/>
          </a:xfrm>
          <a:prstGeom prst="rect">
            <a:avLst/>
          </a:prstGeom>
        </p:spPr>
      </p:pic>
      <p:sp>
        <p:nvSpPr>
          <p:cNvPr id="5" name="TextBox 4">
            <a:extLst>
              <a:ext uri="{FF2B5EF4-FFF2-40B4-BE49-F238E27FC236}">
                <a16:creationId xmlns:a16="http://schemas.microsoft.com/office/drawing/2014/main" id="{9AE8C958-5280-1BD7-7550-60CE77E32822}"/>
              </a:ext>
            </a:extLst>
          </p:cNvPr>
          <p:cNvSpPr txBox="1"/>
          <p:nvPr/>
        </p:nvSpPr>
        <p:spPr>
          <a:xfrm>
            <a:off x="6081201" y="5699598"/>
            <a:ext cx="5232903"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effectLst/>
                <a:uLnTx/>
                <a:uFillTx/>
                <a:ea typeface="+mn-ea"/>
                <a:cs typeface="+mn-cs"/>
              </a:rPr>
              <a:t>Source: </a:t>
            </a:r>
            <a:r>
              <a:rPr lang="en-IE" sz="1600" b="0" i="0" dirty="0">
                <a:effectLst/>
              </a:rPr>
              <a:t>Kennedy et al. Implementation Science (2012)</a:t>
            </a:r>
            <a:endParaRPr kumimoji="0" lang="en-IE" sz="1600"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1780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23F0CBA-E1B0-5F78-5F75-D47865D27A3F}"/>
              </a:ext>
            </a:extLst>
          </p:cNvPr>
          <p:cNvSpPr>
            <a:spLocks noGrp="1"/>
          </p:cNvSpPr>
          <p:nvPr>
            <p:ph type="title"/>
          </p:nvPr>
        </p:nvSpPr>
        <p:spPr/>
        <p:txBody>
          <a:bodyPr/>
          <a:lstStyle/>
          <a:p>
            <a:r>
              <a:rPr lang="en-IE" b="1" dirty="0">
                <a:solidFill>
                  <a:schemeClr val="bg1"/>
                </a:solidFill>
              </a:rPr>
              <a:t>Randomization Lists and Available Algorithms</a:t>
            </a:r>
            <a:br>
              <a:rPr lang="en-IE" dirty="0"/>
            </a:br>
            <a:br>
              <a:rPr lang="en-IE" dirty="0"/>
            </a:br>
            <a:endParaRPr lang="en-IE" dirty="0"/>
          </a:p>
        </p:txBody>
      </p:sp>
      <p:sp>
        <p:nvSpPr>
          <p:cNvPr id="3" name="Content Placeholder 2">
            <a:extLst>
              <a:ext uri="{FF2B5EF4-FFF2-40B4-BE49-F238E27FC236}">
                <a16:creationId xmlns:a16="http://schemas.microsoft.com/office/drawing/2014/main" id="{7E3B3529-8606-B906-5DFA-1119A96A6DBC}"/>
              </a:ext>
            </a:extLst>
          </p:cNvPr>
          <p:cNvSpPr>
            <a:spLocks noGrp="1"/>
          </p:cNvSpPr>
          <p:nvPr>
            <p:ph sz="quarter" idx="13"/>
          </p:nvPr>
        </p:nvSpPr>
        <p:spPr/>
        <p:txBody>
          <a:bodyPr/>
          <a:lstStyle/>
          <a:p>
            <a:r>
              <a:rPr lang="en-IE" dirty="0"/>
              <a:t>Part 3</a:t>
            </a:r>
          </a:p>
        </p:txBody>
      </p:sp>
    </p:spTree>
    <p:extLst>
      <p:ext uri="{BB962C8B-B14F-4D97-AF65-F5344CB8AC3E}">
        <p14:creationId xmlns:p14="http://schemas.microsoft.com/office/powerpoint/2010/main" val="354362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DEDB4-1540-F65C-CBAD-2A94B9154B1B}"/>
              </a:ext>
            </a:extLst>
          </p:cNvPr>
          <p:cNvSpPr>
            <a:spLocks noGrp="1"/>
          </p:cNvSpPr>
          <p:nvPr>
            <p:ph idx="1"/>
          </p:nvPr>
        </p:nvSpPr>
        <p:spPr/>
        <p:txBody>
          <a:bodyPr/>
          <a:lstStyle/>
          <a:p>
            <a:pPr marL="0" indent="0" algn="ctr">
              <a:buNone/>
            </a:pPr>
            <a:r>
              <a:rPr lang="en-US" b="1" dirty="0">
                <a:solidFill>
                  <a:srgbClr val="444543"/>
                </a:solidFill>
              </a:rPr>
              <a:t>Brian </a:t>
            </a:r>
            <a:r>
              <a:rPr lang="en-US" b="1" dirty="0" err="1">
                <a:solidFill>
                  <a:srgbClr val="444543"/>
                </a:solidFill>
              </a:rPr>
              <a:t>Ronayne</a:t>
            </a:r>
            <a:endParaRPr lang="en-US" b="1" dirty="0">
              <a:solidFill>
                <a:srgbClr val="444543"/>
              </a:solidFill>
            </a:endParaRPr>
          </a:p>
          <a:p>
            <a:pPr marL="0" indent="0" algn="ctr">
              <a:buNone/>
            </a:pPr>
            <a:r>
              <a:rPr lang="en-US" dirty="0">
                <a:solidFill>
                  <a:srgbClr val="444543"/>
                </a:solidFill>
              </a:rPr>
              <a:t>Research Statistician</a:t>
            </a:r>
          </a:p>
          <a:p>
            <a:pPr marL="0" indent="0" algn="ctr">
              <a:buNone/>
            </a:pPr>
            <a:r>
              <a:rPr lang="en-US" dirty="0">
                <a:solidFill>
                  <a:srgbClr val="444543"/>
                </a:solidFill>
              </a:rPr>
              <a:t>nQuery</a:t>
            </a:r>
          </a:p>
        </p:txBody>
      </p:sp>
      <p:sp>
        <p:nvSpPr>
          <p:cNvPr id="5" name="Title 1">
            <a:extLst>
              <a:ext uri="{FF2B5EF4-FFF2-40B4-BE49-F238E27FC236}">
                <a16:creationId xmlns:a16="http://schemas.microsoft.com/office/drawing/2014/main" id="{90C0190E-87F7-0A8E-9477-91D07C9B50F5}"/>
              </a:ext>
            </a:extLst>
          </p:cNvPr>
          <p:cNvSpPr txBox="1">
            <a:spLocks/>
          </p:cNvSpPr>
          <p:nvPr/>
        </p:nvSpPr>
        <p:spPr>
          <a:xfrm>
            <a:off x="8390314" y="1897141"/>
            <a:ext cx="4030664" cy="180175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kern="1200">
                <a:solidFill>
                  <a:srgbClr val="3375BB"/>
                </a:solidFill>
                <a:latin typeface="+mj-lt"/>
                <a:ea typeface="+mj-ea"/>
                <a:cs typeface="+mj-cs"/>
              </a:defRPr>
            </a:lvl1pPr>
          </a:lstStyle>
          <a:p>
            <a:pPr algn="ctr"/>
            <a:r>
              <a:rPr lang="en-US" sz="4800" dirty="0">
                <a:solidFill>
                  <a:schemeClr val="bg1"/>
                </a:solidFill>
              </a:rPr>
              <a:t>Webinar</a:t>
            </a:r>
          </a:p>
          <a:p>
            <a:pPr algn="ctr"/>
            <a:r>
              <a:rPr lang="en-US" sz="4800" dirty="0">
                <a:solidFill>
                  <a:schemeClr val="bg1"/>
                </a:solidFill>
              </a:rPr>
              <a:t>Host</a:t>
            </a:r>
          </a:p>
        </p:txBody>
      </p:sp>
      <p:pic>
        <p:nvPicPr>
          <p:cNvPr id="19" name="Picture 18" descr="A picture containing text, person, person, posing&#10;&#10;Description automatically generated">
            <a:extLst>
              <a:ext uri="{FF2B5EF4-FFF2-40B4-BE49-F238E27FC236}">
                <a16:creationId xmlns:a16="http://schemas.microsoft.com/office/drawing/2014/main" id="{BA7A6DBA-04A9-1F7D-49D8-30C98A3B5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377" y="1586868"/>
            <a:ext cx="2521404" cy="2524555"/>
          </a:xfrm>
          <a:prstGeom prst="rect">
            <a:avLst/>
          </a:prstGeom>
        </p:spPr>
      </p:pic>
    </p:spTree>
    <p:extLst>
      <p:ext uri="{BB962C8B-B14F-4D97-AF65-F5344CB8AC3E}">
        <p14:creationId xmlns:p14="http://schemas.microsoft.com/office/powerpoint/2010/main" val="2295495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7037-C6D6-3096-D7BF-DAABA710996E}"/>
              </a:ext>
            </a:extLst>
          </p:cNvPr>
          <p:cNvSpPr>
            <a:spLocks noGrp="1"/>
          </p:cNvSpPr>
          <p:nvPr>
            <p:ph type="title"/>
          </p:nvPr>
        </p:nvSpPr>
        <p:spPr/>
        <p:txBody>
          <a:bodyPr/>
          <a:lstStyle/>
          <a:p>
            <a:r>
              <a:rPr lang="en-GB" dirty="0"/>
              <a:t>B</a:t>
            </a:r>
            <a:r>
              <a:rPr lang="en-IE" dirty="0"/>
              <a:t>lock Randomization</a:t>
            </a:r>
            <a:endParaRPr lang="en-US" dirty="0"/>
          </a:p>
        </p:txBody>
      </p:sp>
      <p:sp>
        <p:nvSpPr>
          <p:cNvPr id="3" name="Content Placeholder 2">
            <a:extLst>
              <a:ext uri="{FF2B5EF4-FFF2-40B4-BE49-F238E27FC236}">
                <a16:creationId xmlns:a16="http://schemas.microsoft.com/office/drawing/2014/main" id="{020BFA5B-5A81-A388-994E-3BFEF4725B19}"/>
              </a:ext>
            </a:extLst>
          </p:cNvPr>
          <p:cNvSpPr>
            <a:spLocks noGrp="1"/>
          </p:cNvSpPr>
          <p:nvPr>
            <p:ph idx="4294967295"/>
          </p:nvPr>
        </p:nvSpPr>
        <p:spPr>
          <a:xfrm>
            <a:off x="800100" y="1355651"/>
            <a:ext cx="6962773" cy="3130624"/>
          </a:xfrm>
        </p:spPr>
        <p:txBody>
          <a:bodyPr/>
          <a:lstStyle/>
          <a:p>
            <a:pPr marL="0" indent="0">
              <a:buNone/>
            </a:pPr>
            <a:r>
              <a:rPr lang="en-US" sz="2400" dirty="0"/>
              <a:t>Allows for many treatment groups and unequal allocation ratios</a:t>
            </a:r>
          </a:p>
          <a:p>
            <a:pPr marL="0" indent="0">
              <a:buNone/>
            </a:pPr>
            <a:r>
              <a:rPr lang="en-US" sz="2400" dirty="0"/>
              <a:t>Involves assigning subjects in individually randomized blocks rather than one subject at a time</a:t>
            </a:r>
          </a:p>
          <a:p>
            <a:pPr lvl="1"/>
            <a:r>
              <a:rPr lang="en-US" dirty="0">
                <a:solidFill>
                  <a:schemeClr val="tx1">
                    <a:lumMod val="50000"/>
                    <a:lumOff val="50000"/>
                  </a:schemeClr>
                </a:solidFill>
              </a:rPr>
              <a:t>Maintains desired balance of assignments to different treatment groups both over time and at end</a:t>
            </a:r>
          </a:p>
          <a:p>
            <a:pPr lvl="1"/>
            <a:endParaRPr lang="en-US" dirty="0"/>
          </a:p>
          <a:p>
            <a:pPr marL="228600" lvl="1" indent="0">
              <a:buNone/>
            </a:pPr>
            <a:endParaRPr lang="en-US" dirty="0"/>
          </a:p>
          <a:p>
            <a:pPr lvl="1"/>
            <a:endParaRPr lang="en-US" sz="2600" dirty="0"/>
          </a:p>
          <a:p>
            <a:pPr marL="228600" lvl="1" indent="0">
              <a:buNone/>
            </a:pPr>
            <a:endParaRPr lang="en-US" sz="2600" dirty="0"/>
          </a:p>
          <a:p>
            <a:pPr marL="0" indent="0">
              <a:buNone/>
            </a:pPr>
            <a:br>
              <a:rPr lang="en-US" sz="2800" dirty="0"/>
            </a:br>
            <a:endParaRPr lang="en-US" sz="2800" dirty="0"/>
          </a:p>
          <a:p>
            <a:pPr marL="0" indent="0">
              <a:buNone/>
            </a:pPr>
            <a:endParaRPr lang="en-US" dirty="0"/>
          </a:p>
        </p:txBody>
      </p:sp>
      <p:sp>
        <p:nvSpPr>
          <p:cNvPr id="7" name="Content Placeholder 2">
            <a:extLst>
              <a:ext uri="{FF2B5EF4-FFF2-40B4-BE49-F238E27FC236}">
                <a16:creationId xmlns:a16="http://schemas.microsoft.com/office/drawing/2014/main" id="{424F3921-4BDD-465A-A93A-F2094F174CF9}"/>
              </a:ext>
            </a:extLst>
          </p:cNvPr>
          <p:cNvSpPr txBox="1">
            <a:spLocks/>
          </p:cNvSpPr>
          <p:nvPr/>
        </p:nvSpPr>
        <p:spPr>
          <a:xfrm>
            <a:off x="800100" y="3840063"/>
            <a:ext cx="6705599" cy="313062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300"/>
              </a:spcAft>
              <a:buClr>
                <a:schemeClr val="accent2"/>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685800" indent="-169863"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9144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User specifies block multiplier values which can be used to calculate block sizes</a:t>
            </a:r>
          </a:p>
          <a:p>
            <a:pPr lvl="1"/>
            <a:r>
              <a:rPr lang="en-US" dirty="0">
                <a:solidFill>
                  <a:schemeClr val="tx1">
                    <a:lumMod val="50000"/>
                    <a:lumOff val="50000"/>
                  </a:schemeClr>
                </a:solidFill>
              </a:rPr>
              <a:t>Example: Consider 3 treatment groups with equal allocation ratios. Subjects can be assigned in blocks of 3,6,9 </a:t>
            </a:r>
            <a:r>
              <a:rPr lang="en-US" dirty="0" err="1">
                <a:solidFill>
                  <a:schemeClr val="tx1">
                    <a:lumMod val="50000"/>
                    <a:lumOff val="50000"/>
                  </a:schemeClr>
                </a:solidFill>
              </a:rPr>
              <a:t>etc</a:t>
            </a:r>
            <a:r>
              <a:rPr lang="en-US" dirty="0">
                <a:solidFill>
                  <a:schemeClr val="tx1">
                    <a:lumMod val="50000"/>
                    <a:lumOff val="50000"/>
                  </a:schemeClr>
                </a:solidFill>
              </a:rPr>
              <a:t>, which will maintain balance</a:t>
            </a:r>
          </a:p>
          <a:p>
            <a:pPr lvl="1"/>
            <a:r>
              <a:rPr lang="en-US" dirty="0">
                <a:solidFill>
                  <a:schemeClr val="tx1">
                    <a:lumMod val="50000"/>
                    <a:lumOff val="50000"/>
                  </a:schemeClr>
                </a:solidFill>
              </a:rPr>
              <a:t>A variety of block sizes ensures low assignment predictability</a:t>
            </a:r>
            <a:br>
              <a:rPr lang="en-US" sz="2200" dirty="0"/>
            </a:br>
            <a:endParaRPr lang="en-US" dirty="0"/>
          </a:p>
          <a:p>
            <a:pPr marL="228600" lvl="1" indent="0">
              <a:buFont typeface="Arial" panose="020B0604020202020204" pitchFamily="34" charset="0"/>
              <a:buNone/>
            </a:pPr>
            <a:endParaRPr lang="en-US" dirty="0"/>
          </a:p>
          <a:p>
            <a:pPr lvl="1"/>
            <a:endParaRPr lang="en-US" sz="2600" dirty="0"/>
          </a:p>
          <a:p>
            <a:pPr marL="228600" lvl="1" indent="0">
              <a:buFont typeface="Arial" panose="020B0604020202020204" pitchFamily="34" charset="0"/>
              <a:buNone/>
            </a:pPr>
            <a:endParaRPr lang="en-US" sz="2600" dirty="0"/>
          </a:p>
          <a:p>
            <a:pPr marL="0" indent="0">
              <a:buFont typeface="Arial" panose="020B0604020202020204" pitchFamily="34" charset="0"/>
              <a:buNone/>
            </a:pPr>
            <a:br>
              <a:rPr lang="en-US" sz="2800" dirty="0"/>
            </a:br>
            <a:endParaRPr lang="en-US" sz="2800" dirty="0"/>
          </a:p>
          <a:p>
            <a:pPr marL="0" indent="0">
              <a:buFont typeface="Arial" panose="020B0604020202020204" pitchFamily="34" charset="0"/>
              <a:buNone/>
            </a:pPr>
            <a:endParaRPr lang="en-US" dirty="0"/>
          </a:p>
        </p:txBody>
      </p:sp>
      <p:pic>
        <p:nvPicPr>
          <p:cNvPr id="8" name="Picture 7" descr="Calendar&#10;&#10;Description automatically generated">
            <a:extLst>
              <a:ext uri="{FF2B5EF4-FFF2-40B4-BE49-F238E27FC236}">
                <a16:creationId xmlns:a16="http://schemas.microsoft.com/office/drawing/2014/main" id="{DC25EA2B-6F50-C2BF-BE43-9FA617592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167" y="1355651"/>
            <a:ext cx="3461131" cy="2117590"/>
          </a:xfrm>
          <a:prstGeom prst="rect">
            <a:avLst/>
          </a:prstGeom>
        </p:spPr>
      </p:pic>
      <p:sp>
        <p:nvSpPr>
          <p:cNvPr id="9" name="TextBox 8">
            <a:extLst>
              <a:ext uri="{FF2B5EF4-FFF2-40B4-BE49-F238E27FC236}">
                <a16:creationId xmlns:a16="http://schemas.microsoft.com/office/drawing/2014/main" id="{0C6659D9-69B8-2AC5-A026-39D732D9A037}"/>
              </a:ext>
            </a:extLst>
          </p:cNvPr>
          <p:cNvSpPr txBox="1"/>
          <p:nvPr/>
        </p:nvSpPr>
        <p:spPr>
          <a:xfrm>
            <a:off x="8060632" y="3547675"/>
            <a:ext cx="379496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B. Burger, M. </a:t>
            </a:r>
            <a:r>
              <a:rPr kumimoji="0" lang="en-IE" sz="1600" b="0" i="0" u="none" strike="noStrike" kern="1200" cap="none" spc="0" normalizeH="0" baseline="0" noProof="0" dirty="0" err="1">
                <a:ln>
                  <a:noFill/>
                </a:ln>
                <a:solidFill>
                  <a:prstClr val="black"/>
                </a:solidFill>
                <a:effectLst/>
                <a:uLnTx/>
                <a:uFillTx/>
                <a:latin typeface="Tw Cen MT" panose="020B0602020104020603"/>
                <a:ea typeface="+mn-ea"/>
                <a:cs typeface="+mn-cs"/>
              </a:rPr>
              <a:t>Vaudel</a:t>
            </a: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 &amp; H. </a:t>
            </a:r>
            <a:r>
              <a:rPr kumimoji="0" lang="en-IE" sz="1600" b="0" i="0" u="none" strike="noStrike" kern="1200" cap="none" spc="0" normalizeH="0" baseline="0" noProof="0" dirty="0" err="1">
                <a:ln>
                  <a:noFill/>
                </a:ln>
                <a:solidFill>
                  <a:prstClr val="black"/>
                </a:solidFill>
                <a:effectLst/>
                <a:uLnTx/>
                <a:uFillTx/>
                <a:latin typeface="Tw Cen MT" panose="020B0602020104020603"/>
                <a:ea typeface="+mn-ea"/>
                <a:cs typeface="+mn-cs"/>
              </a:rPr>
              <a:t>Barsnes</a:t>
            </a: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 (2021)</a:t>
            </a:r>
          </a:p>
        </p:txBody>
      </p:sp>
    </p:spTree>
    <p:extLst>
      <p:ext uri="{BB962C8B-B14F-4D97-AF65-F5344CB8AC3E}">
        <p14:creationId xmlns:p14="http://schemas.microsoft.com/office/powerpoint/2010/main" val="390712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A32D-B3E8-4E83-D523-BA26044DB3E4}"/>
              </a:ext>
            </a:extLst>
          </p:cNvPr>
          <p:cNvSpPr>
            <a:spLocks noGrp="1"/>
          </p:cNvSpPr>
          <p:nvPr>
            <p:ph type="title"/>
          </p:nvPr>
        </p:nvSpPr>
        <p:spPr/>
        <p:txBody>
          <a:bodyPr/>
          <a:lstStyle/>
          <a:p>
            <a:r>
              <a:rPr lang="en-IE" dirty="0"/>
              <a:t>Other Randomization algorithms</a:t>
            </a:r>
          </a:p>
        </p:txBody>
      </p:sp>
      <p:sp>
        <p:nvSpPr>
          <p:cNvPr id="6" name="Content Placeholder 3">
            <a:extLst>
              <a:ext uri="{FF2B5EF4-FFF2-40B4-BE49-F238E27FC236}">
                <a16:creationId xmlns:a16="http://schemas.microsoft.com/office/drawing/2014/main" id="{AFDBC827-488D-0E73-FCA2-10FF0DD09E75}"/>
              </a:ext>
            </a:extLst>
          </p:cNvPr>
          <p:cNvSpPr txBox="1">
            <a:spLocks/>
          </p:cNvSpPr>
          <p:nvPr/>
        </p:nvSpPr>
        <p:spPr>
          <a:xfrm>
            <a:off x="800100" y="1526796"/>
            <a:ext cx="6579056" cy="4591620"/>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100000"/>
              </a:lnSpc>
              <a:spcBef>
                <a:spcPts val="600"/>
              </a:spcBef>
              <a:spcAft>
                <a:spcPts val="300"/>
              </a:spcAft>
              <a:buClr>
                <a:schemeClr val="accent2"/>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685800" indent="-169863"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9144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2600" dirty="0"/>
              <a:t>Stratified Randomization</a:t>
            </a:r>
            <a:endParaRPr lang="en-IE" sz="2600" dirty="0">
              <a:solidFill>
                <a:schemeClr val="bg1">
                  <a:lumMod val="50000"/>
                </a:schemeClr>
              </a:solidFill>
            </a:endParaRPr>
          </a:p>
          <a:p>
            <a:pPr lvl="1"/>
            <a:r>
              <a:rPr lang="en-IE" dirty="0">
                <a:solidFill>
                  <a:schemeClr val="bg1">
                    <a:lumMod val="50000"/>
                  </a:schemeClr>
                </a:solidFill>
              </a:rPr>
              <a:t>Researchers may have certain covariates (e.g. center, age) that they wish to balance between treatment groups</a:t>
            </a:r>
          </a:p>
          <a:p>
            <a:pPr lvl="1"/>
            <a:r>
              <a:rPr lang="en-IE" dirty="0">
                <a:solidFill>
                  <a:schemeClr val="bg1">
                    <a:lumMod val="50000"/>
                  </a:schemeClr>
                </a:solidFill>
              </a:rPr>
              <a:t>Subjects are split by covariate and separate randomization sequence implemented within each stratum</a:t>
            </a:r>
          </a:p>
          <a:p>
            <a:pPr lvl="1"/>
            <a:r>
              <a:rPr lang="en-IE" dirty="0">
                <a:solidFill>
                  <a:schemeClr val="bg1">
                    <a:lumMod val="50000"/>
                  </a:schemeClr>
                </a:solidFill>
              </a:rPr>
              <a:t>Improves power for small trials &amp; facilitates subgroup and interim analysis</a:t>
            </a:r>
          </a:p>
          <a:p>
            <a:pPr marL="0" indent="-45720">
              <a:buFont typeface="Arial" panose="020B0604020202020204" pitchFamily="34" charset="0"/>
              <a:buNone/>
            </a:pPr>
            <a:r>
              <a:rPr lang="en-IE" sz="2600" dirty="0"/>
              <a:t>Other possible algorithms</a:t>
            </a:r>
          </a:p>
          <a:p>
            <a:pPr lvl="1"/>
            <a:r>
              <a:rPr lang="en-IE" dirty="0">
                <a:solidFill>
                  <a:schemeClr val="bg1">
                    <a:lumMod val="50000"/>
                  </a:schemeClr>
                </a:solidFill>
              </a:rPr>
              <a:t>Complete Randomization, Efron’s Biased Coin, Smith’s Randomization, Random Sorting</a:t>
            </a:r>
          </a:p>
          <a:p>
            <a:pPr lvl="1"/>
            <a:r>
              <a:rPr lang="en-IE" dirty="0">
                <a:solidFill>
                  <a:schemeClr val="bg1">
                    <a:lumMod val="50000"/>
                  </a:schemeClr>
                </a:solidFill>
              </a:rPr>
              <a:t>More appropriate for large trials</a:t>
            </a:r>
          </a:p>
          <a:p>
            <a:pPr marL="0" indent="0">
              <a:buFont typeface="Arial" panose="020B0604020202020204" pitchFamily="34" charset="0"/>
              <a:buNone/>
            </a:pPr>
            <a:r>
              <a:rPr lang="en-IE" sz="2600" dirty="0"/>
              <a:t>Adaptive Algorithms</a:t>
            </a:r>
          </a:p>
          <a:p>
            <a:pPr lvl="1"/>
            <a:r>
              <a:rPr lang="en-IE" dirty="0">
                <a:solidFill>
                  <a:schemeClr val="bg1">
                    <a:lumMod val="50000"/>
                  </a:schemeClr>
                </a:solidFill>
              </a:rPr>
              <a:t>Assignment probabilities are adjusted after each assignment to improve balance between treatments</a:t>
            </a:r>
          </a:p>
          <a:p>
            <a:pPr lvl="1"/>
            <a:r>
              <a:rPr lang="en-IE" dirty="0">
                <a:solidFill>
                  <a:schemeClr val="bg1">
                    <a:lumMod val="50000"/>
                  </a:schemeClr>
                </a:solidFill>
              </a:rPr>
              <a:t>E.g. Wei’s Urn algorithm</a:t>
            </a:r>
          </a:p>
        </p:txBody>
      </p:sp>
      <p:pic>
        <p:nvPicPr>
          <p:cNvPr id="7" name="Picture 6">
            <a:extLst>
              <a:ext uri="{FF2B5EF4-FFF2-40B4-BE49-F238E27FC236}">
                <a16:creationId xmlns:a16="http://schemas.microsoft.com/office/drawing/2014/main" id="{61E8F99B-888C-5F52-133F-601240B29B02}"/>
              </a:ext>
            </a:extLst>
          </p:cNvPr>
          <p:cNvPicPr>
            <a:picLocks noChangeAspect="1"/>
          </p:cNvPicPr>
          <p:nvPr/>
        </p:nvPicPr>
        <p:blipFill>
          <a:blip r:embed="rId2"/>
          <a:stretch>
            <a:fillRect/>
          </a:stretch>
        </p:blipFill>
        <p:spPr>
          <a:xfrm>
            <a:off x="7805197" y="1526796"/>
            <a:ext cx="3260137" cy="1999592"/>
          </a:xfrm>
          <a:prstGeom prst="rect">
            <a:avLst/>
          </a:prstGeom>
        </p:spPr>
      </p:pic>
      <p:sp>
        <p:nvSpPr>
          <p:cNvPr id="8" name="TextBox 7">
            <a:extLst>
              <a:ext uri="{FF2B5EF4-FFF2-40B4-BE49-F238E27FC236}">
                <a16:creationId xmlns:a16="http://schemas.microsoft.com/office/drawing/2014/main" id="{414AA909-DEC8-7E8A-BC46-7B65AADA29D7}"/>
              </a:ext>
            </a:extLst>
          </p:cNvPr>
          <p:cNvSpPr txBox="1"/>
          <p:nvPr/>
        </p:nvSpPr>
        <p:spPr>
          <a:xfrm>
            <a:off x="7912818" y="3526388"/>
            <a:ext cx="379496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a:t>
            </a:r>
            <a:r>
              <a:rPr lang="en-IE" sz="1600" dirty="0" err="1">
                <a:solidFill>
                  <a:prstClr val="black"/>
                </a:solidFill>
                <a:latin typeface="Tw Cen MT" panose="020B0602020104020603"/>
              </a:rPr>
              <a:t>Gordis</a:t>
            </a:r>
            <a:r>
              <a:rPr lang="en-IE" sz="1600" dirty="0">
                <a:solidFill>
                  <a:prstClr val="black"/>
                </a:solidFill>
                <a:latin typeface="Tw Cen MT" panose="020B0602020104020603"/>
              </a:rPr>
              <a:t> </a:t>
            </a: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(2013)</a:t>
            </a:r>
          </a:p>
        </p:txBody>
      </p:sp>
      <p:pic>
        <p:nvPicPr>
          <p:cNvPr id="9" name="Picture 8">
            <a:extLst>
              <a:ext uri="{FF2B5EF4-FFF2-40B4-BE49-F238E27FC236}">
                <a16:creationId xmlns:a16="http://schemas.microsoft.com/office/drawing/2014/main" id="{EEFC8D45-612B-E79A-A12C-03D4ED9B9EAB}"/>
              </a:ext>
            </a:extLst>
          </p:cNvPr>
          <p:cNvPicPr>
            <a:picLocks noChangeAspect="1"/>
          </p:cNvPicPr>
          <p:nvPr/>
        </p:nvPicPr>
        <p:blipFill>
          <a:blip r:embed="rId3"/>
          <a:stretch>
            <a:fillRect/>
          </a:stretch>
        </p:blipFill>
        <p:spPr>
          <a:xfrm>
            <a:off x="7805197" y="4057879"/>
            <a:ext cx="3794964" cy="1806655"/>
          </a:xfrm>
          <a:prstGeom prst="rect">
            <a:avLst/>
          </a:prstGeom>
        </p:spPr>
      </p:pic>
      <p:sp>
        <p:nvSpPr>
          <p:cNvPr id="10" name="TextBox 9">
            <a:extLst>
              <a:ext uri="{FF2B5EF4-FFF2-40B4-BE49-F238E27FC236}">
                <a16:creationId xmlns:a16="http://schemas.microsoft.com/office/drawing/2014/main" id="{BCC580AA-F3B1-F6EC-1326-2216569E6E11}"/>
              </a:ext>
            </a:extLst>
          </p:cNvPr>
          <p:cNvSpPr txBox="1"/>
          <p:nvPr/>
        </p:nvSpPr>
        <p:spPr>
          <a:xfrm>
            <a:off x="7912818" y="5894671"/>
            <a:ext cx="379496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Park, J.J. et al. (2014)</a:t>
            </a:r>
          </a:p>
        </p:txBody>
      </p:sp>
    </p:spTree>
    <p:extLst>
      <p:ext uri="{BB962C8B-B14F-4D97-AF65-F5344CB8AC3E}">
        <p14:creationId xmlns:p14="http://schemas.microsoft.com/office/powerpoint/2010/main" val="2693182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82F7-7E1E-F3FD-8896-AD6AB6E5FFEB}"/>
              </a:ext>
            </a:extLst>
          </p:cNvPr>
          <p:cNvSpPr>
            <a:spLocks noGrp="1"/>
          </p:cNvSpPr>
          <p:nvPr>
            <p:ph type="title"/>
          </p:nvPr>
        </p:nvSpPr>
        <p:spPr/>
        <p:txBody>
          <a:bodyPr/>
          <a:lstStyle/>
          <a:p>
            <a:r>
              <a:rPr lang="en-IE" dirty="0"/>
              <a:t>Example | Comparison of Balancing Properties</a:t>
            </a:r>
          </a:p>
        </p:txBody>
      </p:sp>
      <p:sp>
        <p:nvSpPr>
          <p:cNvPr id="4" name="TextBox 3">
            <a:extLst>
              <a:ext uri="{FF2B5EF4-FFF2-40B4-BE49-F238E27FC236}">
                <a16:creationId xmlns:a16="http://schemas.microsoft.com/office/drawing/2014/main" id="{B65CB92B-4B3D-B6D1-9497-12A8472AD436}"/>
              </a:ext>
            </a:extLst>
          </p:cNvPr>
          <p:cNvSpPr txBox="1"/>
          <p:nvPr/>
        </p:nvSpPr>
        <p:spPr>
          <a:xfrm>
            <a:off x="800100" y="1502780"/>
            <a:ext cx="5856051" cy="3416320"/>
          </a:xfrm>
          <a:prstGeom prst="rect">
            <a:avLst/>
          </a:prstGeom>
          <a:noFill/>
        </p:spPr>
        <p:txBody>
          <a:bodyPr wrap="square" rtlCol="0">
            <a:spAutoFit/>
          </a:bodyPr>
          <a:lstStyle/>
          <a:p>
            <a:r>
              <a:rPr lang="en-IE" sz="2400" dirty="0"/>
              <a:t>Randomize 500 subjects into 2 treatment groups with equal allocation ratios. Subjects will be drawn from the same center and will not be stratified on any covariates</a:t>
            </a:r>
          </a:p>
          <a:p>
            <a:endParaRPr lang="en-IE" sz="2400" dirty="0"/>
          </a:p>
          <a:p>
            <a:r>
              <a:rPr lang="en-IE" sz="2400" dirty="0"/>
              <a:t>In this example, we will examine generating randomization lists using various algorithms to compare balancing properties</a:t>
            </a:r>
          </a:p>
          <a:p>
            <a:endParaRPr lang="en-IE" sz="2400" dirty="0"/>
          </a:p>
        </p:txBody>
      </p:sp>
      <p:graphicFrame>
        <p:nvGraphicFramePr>
          <p:cNvPr id="5" name="Google Shape;245;p17">
            <a:extLst>
              <a:ext uri="{FF2B5EF4-FFF2-40B4-BE49-F238E27FC236}">
                <a16:creationId xmlns:a16="http://schemas.microsoft.com/office/drawing/2014/main" id="{62B4777B-7E5E-B849-E826-ECC83E62CAEB}"/>
              </a:ext>
            </a:extLst>
          </p:cNvPr>
          <p:cNvGraphicFramePr/>
          <p:nvPr>
            <p:extLst>
              <p:ext uri="{D42A27DB-BD31-4B8C-83A1-F6EECF244321}">
                <p14:modId xmlns:p14="http://schemas.microsoft.com/office/powerpoint/2010/main" val="1800837685"/>
              </p:ext>
            </p:extLst>
          </p:nvPr>
        </p:nvGraphicFramePr>
        <p:xfrm>
          <a:off x="6783198" y="1502780"/>
          <a:ext cx="5019675" cy="2560370"/>
        </p:xfrm>
        <a:graphic>
          <a:graphicData uri="http://schemas.openxmlformats.org/drawingml/2006/table">
            <a:tbl>
              <a:tblPr firstRow="1">
                <a:noFill/>
              </a:tblPr>
              <a:tblGrid>
                <a:gridCol w="2600756">
                  <a:extLst>
                    <a:ext uri="{9D8B030D-6E8A-4147-A177-3AD203B41FA5}">
                      <a16:colId xmlns:a16="http://schemas.microsoft.com/office/drawing/2014/main" val="20000"/>
                    </a:ext>
                  </a:extLst>
                </a:gridCol>
                <a:gridCol w="1528835">
                  <a:extLst>
                    <a:ext uri="{9D8B030D-6E8A-4147-A177-3AD203B41FA5}">
                      <a16:colId xmlns:a16="http://schemas.microsoft.com/office/drawing/2014/main" val="20001"/>
                    </a:ext>
                  </a:extLst>
                </a:gridCol>
                <a:gridCol w="890084">
                  <a:extLst>
                    <a:ext uri="{9D8B030D-6E8A-4147-A177-3AD203B41FA5}">
                      <a16:colId xmlns:a16="http://schemas.microsoft.com/office/drawing/2014/main" val="3677532016"/>
                    </a:ext>
                  </a:extLst>
                </a:gridCol>
              </a:tblGrid>
              <a:tr h="322618">
                <a:tc>
                  <a:txBody>
                    <a:bodyPr/>
                    <a:lstStyle/>
                    <a:p>
                      <a:pPr marL="0" marR="0" lvl="0" indent="0" algn="l" rtl="0">
                        <a:spcBef>
                          <a:spcPts val="0"/>
                        </a:spcBef>
                        <a:spcAft>
                          <a:spcPts val="0"/>
                        </a:spcAft>
                        <a:buNone/>
                      </a:pPr>
                      <a:r>
                        <a:rPr lang="en-US" sz="1800" u="none" strike="noStrike" cap="none" dirty="0">
                          <a:solidFill>
                            <a:schemeClr val="dk2"/>
                          </a:solidFill>
                        </a:rPr>
                        <a:t>Parameter</a:t>
                      </a:r>
                      <a:endParaRPr dirty="0"/>
                    </a:p>
                  </a:txBody>
                  <a:tcPr marL="91450" marR="91450" marT="45725" marB="45725">
                    <a:lnB w="19050" cap="flat" cmpd="sng">
                      <a:solidFill>
                        <a:schemeClr val="accent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u="none" strike="noStrike" cap="none" dirty="0">
                          <a:solidFill>
                            <a:schemeClr val="dk2"/>
                          </a:solidFill>
                        </a:rPr>
                        <a:t>Value</a:t>
                      </a:r>
                      <a:endParaRPr dirty="0"/>
                    </a:p>
                  </a:txBody>
                  <a:tcPr marL="91450" marR="91450" marT="45725" marB="45725">
                    <a:lnB w="19050" cap="flat" cmpd="sng">
                      <a:solidFill>
                        <a:schemeClr val="accent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u="none" strike="noStrike" cap="none" dirty="0">
                          <a:solidFill>
                            <a:schemeClr val="dk2"/>
                          </a:solidFill>
                        </a:rPr>
                        <a:t>Ratios</a:t>
                      </a:r>
                      <a:endParaRPr lang="en-US" dirty="0"/>
                    </a:p>
                  </a:txBody>
                  <a:tcPr marL="91450" marR="91450" marT="45725" marB="45725">
                    <a:lnB w="19050" cap="flat" cmpd="sng" algn="ctr">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49502">
                <a:tc>
                  <a:txBody>
                    <a:bodyPr/>
                    <a:lstStyle/>
                    <a:p>
                      <a:pPr marL="0" marR="0" lvl="0" indent="0" algn="l" rtl="0">
                        <a:spcBef>
                          <a:spcPts val="0"/>
                        </a:spcBef>
                        <a:spcAft>
                          <a:spcPts val="0"/>
                        </a:spcAft>
                        <a:buNone/>
                      </a:pPr>
                      <a:r>
                        <a:rPr lang="en-US" sz="2000" u="none" strike="noStrike" cap="none" dirty="0"/>
                        <a:t>Target Sample Size</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t>500</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u="none" strike="noStrike" cap="none" dirty="0">
                        <a:latin typeface="Calibri"/>
                        <a:ea typeface="Calibri"/>
                        <a:cs typeface="Calibri"/>
                        <a:sym typeface="Calibri"/>
                      </a:endParaRPr>
                    </a:p>
                  </a:txBody>
                  <a:tcPr marL="68575" marR="68575" marT="45725" marB="45725">
                    <a:lnT w="19050" cap="flat" cmpd="sng" algn="ctr">
                      <a:solidFill>
                        <a:schemeClr val="accent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bg1">
                        <a:lumMod val="50000"/>
                      </a:schemeClr>
                    </a:solidFill>
                  </a:tcPr>
                </a:tc>
                <a:extLst>
                  <a:ext uri="{0D108BD9-81ED-4DB2-BD59-A6C34878D82A}">
                    <a16:rowId xmlns:a16="http://schemas.microsoft.com/office/drawing/2014/main" val="10001"/>
                  </a:ext>
                </a:extLst>
              </a:tr>
              <a:tr h="349502">
                <a:tc>
                  <a:txBody>
                    <a:bodyPr/>
                    <a:lstStyle/>
                    <a:p>
                      <a:pPr marL="0" marR="0" lvl="0" indent="0" algn="l" rtl="0">
                        <a:spcBef>
                          <a:spcPts val="0"/>
                        </a:spcBef>
                        <a:spcAft>
                          <a:spcPts val="0"/>
                        </a:spcAft>
                        <a:buNone/>
                      </a:pPr>
                      <a:r>
                        <a:rPr lang="en-GB" sz="2000" u="none" strike="noStrike" cap="none" dirty="0"/>
                        <a:t>Treatment Groups</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t>2</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000" u="none" strike="noStrike" cap="none" dirty="0">
                          <a:latin typeface="Calibri"/>
                          <a:ea typeface="Calibri"/>
                          <a:cs typeface="Calibri"/>
                          <a:sym typeface="Calibri"/>
                        </a:rPr>
                        <a:t>1:1</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18342">
                <a:tc>
                  <a:txBody>
                    <a:bodyPr/>
                    <a:lstStyle/>
                    <a:p>
                      <a:pPr marL="0" marR="0" lvl="0" indent="0" algn="l" rtl="0">
                        <a:spcBef>
                          <a:spcPts val="0"/>
                        </a:spcBef>
                        <a:spcAft>
                          <a:spcPts val="0"/>
                        </a:spcAft>
                        <a:buNone/>
                      </a:pPr>
                      <a:r>
                        <a:rPr lang="en-US" sz="2000" u="none" strike="noStrike" cap="none" dirty="0"/>
                        <a:t>Centers</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latin typeface="Calibri"/>
                          <a:ea typeface="Calibri"/>
                          <a:cs typeface="Calibri"/>
                          <a:sym typeface="Calibri"/>
                        </a:rPr>
                        <a:t>1 (subjects drawn from same center)</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000" u="none" strike="noStrike" cap="none" dirty="0">
                          <a:latin typeface="Calibri"/>
                          <a:ea typeface="Calibri"/>
                          <a:cs typeface="Calibri"/>
                          <a:sym typeface="Calibri"/>
                        </a:rPr>
                        <a:t>1</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9502">
                <a:tc>
                  <a:txBody>
                    <a:bodyPr/>
                    <a:lstStyle/>
                    <a:p>
                      <a:pPr marL="0" marR="0" lvl="0" indent="0" algn="l" rtl="0">
                        <a:spcBef>
                          <a:spcPts val="0"/>
                        </a:spcBef>
                        <a:spcAft>
                          <a:spcPts val="0"/>
                        </a:spcAft>
                        <a:buNone/>
                      </a:pPr>
                      <a:r>
                        <a:rPr lang="en-GB" sz="2000" b="0" i="0" u="none" strike="noStrike" cap="none" dirty="0">
                          <a:latin typeface="Calibri"/>
                          <a:ea typeface="Calibri"/>
                          <a:cs typeface="Calibri"/>
                          <a:sym typeface="Calibri"/>
                        </a:rPr>
                        <a:t>Stratification Factors</a:t>
                      </a:r>
                      <a:endParaRPr sz="2000" b="0" i="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000" b="0" i="0" u="none" strike="noStrike" cap="none" dirty="0">
                          <a:latin typeface="Calibri"/>
                          <a:ea typeface="Calibri"/>
                          <a:cs typeface="Calibri"/>
                          <a:sym typeface="Calibri"/>
                        </a:rPr>
                        <a:t>0</a:t>
                      </a:r>
                      <a:endParaRPr sz="2000" b="0" i="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b="0" i="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bg1">
                        <a:lumMod val="50000"/>
                      </a:schemeClr>
                    </a:solidFill>
                  </a:tcPr>
                </a:tc>
                <a:extLst>
                  <a:ext uri="{0D108BD9-81ED-4DB2-BD59-A6C34878D82A}">
                    <a16:rowId xmlns:a16="http://schemas.microsoft.com/office/drawing/2014/main" val="1411067329"/>
                  </a:ext>
                </a:extLst>
              </a:tr>
            </a:tbl>
          </a:graphicData>
        </a:graphic>
      </p:graphicFrame>
    </p:spTree>
    <p:extLst>
      <p:ext uri="{BB962C8B-B14F-4D97-AF65-F5344CB8AC3E}">
        <p14:creationId xmlns:p14="http://schemas.microsoft.com/office/powerpoint/2010/main" val="52379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800100" y="217967"/>
            <a:ext cx="10820400" cy="77086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Example | Block Randomization w/ Stratification</a:t>
            </a:r>
            <a:endParaRPr dirty="0"/>
          </a:p>
        </p:txBody>
      </p:sp>
      <p:sp>
        <p:nvSpPr>
          <p:cNvPr id="244" name="Google Shape;244;p17"/>
          <p:cNvSpPr txBox="1">
            <a:spLocks noGrp="1"/>
          </p:cNvSpPr>
          <p:nvPr>
            <p:ph type="body" idx="4294967295"/>
          </p:nvPr>
        </p:nvSpPr>
        <p:spPr>
          <a:xfrm>
            <a:off x="800100" y="1521905"/>
            <a:ext cx="5295900" cy="4953074"/>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Randomize 192 subjects into 4 treatment groups with equal allocation ratios. Subjects are stratified on 3 </a:t>
            </a:r>
            <a:r>
              <a:rPr kumimoji="0" lang="en-IE" sz="2400" b="0" i="0" u="none" strike="noStrike" kern="1200" cap="none" spc="0" normalizeH="0" baseline="0" noProof="0" dirty="0" err="1">
                <a:ln>
                  <a:noFill/>
                </a:ln>
                <a:solidFill>
                  <a:prstClr val="black"/>
                </a:solidFill>
                <a:effectLst/>
                <a:uLnTx/>
                <a:uFillTx/>
                <a:latin typeface="Calibri" panose="020F0502020204030204"/>
                <a:ea typeface="+mn-ea"/>
                <a:cs typeface="+mn-cs"/>
              </a:rPr>
              <a:t>centers</a:t>
            </a: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 sex and smoking status (current, former, never), producing 18 strata in total</a:t>
            </a:r>
          </a:p>
          <a:p>
            <a:pPr marL="112713" lvl="0" indent="-112713" algn="l" rtl="0">
              <a:lnSpc>
                <a:spcPct val="100000"/>
              </a:lnSpc>
              <a:spcBef>
                <a:spcPts val="0"/>
              </a:spcBef>
              <a:spcAft>
                <a:spcPts val="0"/>
              </a:spcAft>
              <a:buSzPts val="2200"/>
              <a:buNone/>
            </a:pPr>
            <a:endParaRPr lang="en-GB"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We will demonstrate how this can be generated using block randomization in nQuery</a:t>
            </a:r>
          </a:p>
          <a:p>
            <a:pPr marL="112713" lvl="0" indent="-112713" algn="l" rtl="0">
              <a:lnSpc>
                <a:spcPct val="100000"/>
              </a:lnSpc>
              <a:spcBef>
                <a:spcPts val="0"/>
              </a:spcBef>
              <a:spcAft>
                <a:spcPts val="0"/>
              </a:spcAft>
              <a:buSzPts val="2200"/>
              <a:buNone/>
            </a:pPr>
            <a:br>
              <a:rPr lang="en-US"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a:p>
            <a:pPr marL="0" lvl="0" indent="0" algn="l" rtl="0">
              <a:lnSpc>
                <a:spcPct val="100000"/>
              </a:lnSpc>
              <a:spcBef>
                <a:spcPts val="900"/>
              </a:spcBef>
              <a:spcAft>
                <a:spcPts val="0"/>
              </a:spcAft>
              <a:buSzPts val="2200"/>
              <a:buNone/>
            </a:pPr>
            <a:endParaRPr dirty="0"/>
          </a:p>
        </p:txBody>
      </p:sp>
      <p:graphicFrame>
        <p:nvGraphicFramePr>
          <p:cNvPr id="245" name="Google Shape;245;p17"/>
          <p:cNvGraphicFramePr/>
          <p:nvPr>
            <p:extLst>
              <p:ext uri="{D42A27DB-BD31-4B8C-83A1-F6EECF244321}">
                <p14:modId xmlns:p14="http://schemas.microsoft.com/office/powerpoint/2010/main" val="2078023085"/>
              </p:ext>
            </p:extLst>
          </p:nvPr>
        </p:nvGraphicFramePr>
        <p:xfrm>
          <a:off x="6934200" y="1519810"/>
          <a:ext cx="5019675" cy="3574962"/>
        </p:xfrm>
        <a:graphic>
          <a:graphicData uri="http://schemas.openxmlformats.org/drawingml/2006/table">
            <a:tbl>
              <a:tblPr firstRow="1">
                <a:noFill/>
              </a:tblPr>
              <a:tblGrid>
                <a:gridCol w="2600756">
                  <a:extLst>
                    <a:ext uri="{9D8B030D-6E8A-4147-A177-3AD203B41FA5}">
                      <a16:colId xmlns:a16="http://schemas.microsoft.com/office/drawing/2014/main" val="20000"/>
                    </a:ext>
                  </a:extLst>
                </a:gridCol>
                <a:gridCol w="1528835">
                  <a:extLst>
                    <a:ext uri="{9D8B030D-6E8A-4147-A177-3AD203B41FA5}">
                      <a16:colId xmlns:a16="http://schemas.microsoft.com/office/drawing/2014/main" val="20001"/>
                    </a:ext>
                  </a:extLst>
                </a:gridCol>
                <a:gridCol w="890084">
                  <a:extLst>
                    <a:ext uri="{9D8B030D-6E8A-4147-A177-3AD203B41FA5}">
                      <a16:colId xmlns:a16="http://schemas.microsoft.com/office/drawing/2014/main" val="3677532016"/>
                    </a:ext>
                  </a:extLst>
                </a:gridCol>
              </a:tblGrid>
              <a:tr h="322618">
                <a:tc>
                  <a:txBody>
                    <a:bodyPr/>
                    <a:lstStyle/>
                    <a:p>
                      <a:pPr marL="0" marR="0" lvl="0" indent="0" algn="l" rtl="0">
                        <a:spcBef>
                          <a:spcPts val="0"/>
                        </a:spcBef>
                        <a:spcAft>
                          <a:spcPts val="0"/>
                        </a:spcAft>
                        <a:buNone/>
                      </a:pPr>
                      <a:r>
                        <a:rPr lang="en-US" sz="1800" u="none" strike="noStrike" cap="none" dirty="0">
                          <a:solidFill>
                            <a:schemeClr val="dk2"/>
                          </a:solidFill>
                        </a:rPr>
                        <a:t>Parameter</a:t>
                      </a:r>
                      <a:endParaRPr dirty="0"/>
                    </a:p>
                  </a:txBody>
                  <a:tcPr marL="91450" marR="91450" marT="45725" marB="45725">
                    <a:lnB w="19050" cap="flat" cmpd="sng">
                      <a:solidFill>
                        <a:schemeClr val="accent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u="none" strike="noStrike" cap="none" dirty="0">
                          <a:solidFill>
                            <a:schemeClr val="dk2"/>
                          </a:solidFill>
                        </a:rPr>
                        <a:t>Value</a:t>
                      </a:r>
                      <a:endParaRPr dirty="0"/>
                    </a:p>
                  </a:txBody>
                  <a:tcPr marL="91450" marR="91450" marT="45725" marB="45725">
                    <a:lnB w="19050" cap="flat" cmpd="sng">
                      <a:solidFill>
                        <a:schemeClr val="accent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u="none" strike="noStrike" cap="none" dirty="0">
                          <a:solidFill>
                            <a:schemeClr val="dk2"/>
                          </a:solidFill>
                        </a:rPr>
                        <a:t>Ratios</a:t>
                      </a:r>
                      <a:endParaRPr lang="en-US" dirty="0"/>
                    </a:p>
                  </a:txBody>
                  <a:tcPr marL="91450" marR="91450" marT="45725" marB="45725">
                    <a:lnB w="19050" cap="flat" cmpd="sng" algn="ctr">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49502">
                <a:tc>
                  <a:txBody>
                    <a:bodyPr/>
                    <a:lstStyle/>
                    <a:p>
                      <a:pPr marL="0" marR="0" lvl="0" indent="0" algn="l" rtl="0">
                        <a:spcBef>
                          <a:spcPts val="0"/>
                        </a:spcBef>
                        <a:spcAft>
                          <a:spcPts val="0"/>
                        </a:spcAft>
                        <a:buNone/>
                      </a:pPr>
                      <a:r>
                        <a:rPr lang="en-US" sz="2000" u="none" strike="noStrike" cap="none" dirty="0"/>
                        <a:t>Target Sample Size</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t>192</a:t>
                      </a:r>
                      <a:endParaRPr sz="2000" u="none" strike="noStrike" cap="none" dirty="0">
                        <a:latin typeface="Calibri"/>
                        <a:ea typeface="Calibri"/>
                        <a:cs typeface="Calibri"/>
                        <a:sym typeface="Calibri"/>
                      </a:endParaRPr>
                    </a:p>
                  </a:txBody>
                  <a:tcPr marL="68575" marR="68575" marT="45725" marB="45725">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u="none" strike="noStrike" cap="none" dirty="0">
                        <a:latin typeface="Calibri"/>
                        <a:ea typeface="Calibri"/>
                        <a:cs typeface="Calibri"/>
                        <a:sym typeface="Calibri"/>
                      </a:endParaRPr>
                    </a:p>
                  </a:txBody>
                  <a:tcPr marL="68575" marR="68575" marT="45725" marB="45725">
                    <a:lnT w="19050" cap="flat" cmpd="sng" algn="ctr">
                      <a:solidFill>
                        <a:schemeClr val="accent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bg1">
                        <a:lumMod val="50000"/>
                      </a:schemeClr>
                    </a:solidFill>
                  </a:tcPr>
                </a:tc>
                <a:extLst>
                  <a:ext uri="{0D108BD9-81ED-4DB2-BD59-A6C34878D82A}">
                    <a16:rowId xmlns:a16="http://schemas.microsoft.com/office/drawing/2014/main" val="10001"/>
                  </a:ext>
                </a:extLst>
              </a:tr>
              <a:tr h="349502">
                <a:tc>
                  <a:txBody>
                    <a:bodyPr/>
                    <a:lstStyle/>
                    <a:p>
                      <a:pPr marL="0" marR="0" lvl="0" indent="0" algn="l" rtl="0">
                        <a:spcBef>
                          <a:spcPts val="0"/>
                        </a:spcBef>
                        <a:spcAft>
                          <a:spcPts val="0"/>
                        </a:spcAft>
                        <a:buNone/>
                      </a:pPr>
                      <a:r>
                        <a:rPr lang="en-GB" sz="2000" u="none" strike="noStrike" cap="none" dirty="0"/>
                        <a:t>Treatment Groups</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t>4</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000" u="none" strike="noStrike" cap="none" dirty="0">
                          <a:latin typeface="Calibri"/>
                          <a:ea typeface="Calibri"/>
                          <a:cs typeface="Calibri"/>
                          <a:sym typeface="Calibri"/>
                        </a:rPr>
                        <a:t>1:1:1:1</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18342">
                <a:tc>
                  <a:txBody>
                    <a:bodyPr/>
                    <a:lstStyle/>
                    <a:p>
                      <a:pPr marL="0" marR="0" lvl="0" indent="0" algn="l" rtl="0">
                        <a:spcBef>
                          <a:spcPts val="0"/>
                        </a:spcBef>
                        <a:spcAft>
                          <a:spcPts val="0"/>
                        </a:spcAft>
                        <a:buNone/>
                      </a:pPr>
                      <a:r>
                        <a:rPr lang="en-US" sz="2000" u="none" strike="noStrike" cap="none" dirty="0"/>
                        <a:t>Centers</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u="none" strike="noStrike" cap="none" dirty="0"/>
                        <a:t>3</a:t>
                      </a:r>
                      <a:endParaRPr sz="200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000" u="none" strike="noStrike" cap="none" dirty="0">
                          <a:latin typeface="Calibri"/>
                          <a:ea typeface="Calibri"/>
                          <a:cs typeface="Calibri"/>
                          <a:sym typeface="Calibri"/>
                        </a:rPr>
                        <a:t>1:1:1</a:t>
                      </a:r>
                      <a:endParaRPr sz="200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9502">
                <a:tc>
                  <a:txBody>
                    <a:bodyPr/>
                    <a:lstStyle/>
                    <a:p>
                      <a:pPr marL="0" marR="0" lvl="0" indent="0" algn="l" rtl="0">
                        <a:spcBef>
                          <a:spcPts val="0"/>
                        </a:spcBef>
                        <a:spcAft>
                          <a:spcPts val="0"/>
                        </a:spcAft>
                        <a:buNone/>
                      </a:pPr>
                      <a:r>
                        <a:rPr lang="en-GB" sz="2000" b="0" i="0" u="none" strike="noStrike" cap="none" dirty="0">
                          <a:latin typeface="Calibri"/>
                          <a:ea typeface="Calibri"/>
                          <a:cs typeface="Calibri"/>
                          <a:sym typeface="Calibri"/>
                        </a:rPr>
                        <a:t>Stratification Factors</a:t>
                      </a:r>
                      <a:endParaRPr sz="2000" b="0" i="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000" b="0" i="0" u="none" strike="noStrike" cap="none" dirty="0">
                          <a:latin typeface="Calibri"/>
                          <a:ea typeface="Calibri"/>
                          <a:cs typeface="Calibri"/>
                          <a:sym typeface="Calibri"/>
                        </a:rPr>
                        <a:t>2</a:t>
                      </a:r>
                      <a:endParaRPr sz="2000" b="0" i="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b="0" i="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bg1">
                        <a:lumMod val="50000"/>
                      </a:schemeClr>
                    </a:solidFill>
                  </a:tcPr>
                </a:tc>
                <a:extLst>
                  <a:ext uri="{0D108BD9-81ED-4DB2-BD59-A6C34878D82A}">
                    <a16:rowId xmlns:a16="http://schemas.microsoft.com/office/drawing/2014/main" val="1411067329"/>
                  </a:ext>
                </a:extLst>
              </a:tr>
              <a:tr h="349502">
                <a:tc>
                  <a:txBody>
                    <a:bodyPr/>
                    <a:lstStyle/>
                    <a:p>
                      <a:pPr marL="0" marR="0" lvl="0" indent="0" algn="l" rtl="0">
                        <a:spcBef>
                          <a:spcPts val="0"/>
                        </a:spcBef>
                        <a:spcAft>
                          <a:spcPts val="0"/>
                        </a:spcAft>
                        <a:buNone/>
                      </a:pPr>
                      <a:r>
                        <a:rPr lang="en-US" sz="2000" b="0" i="0" u="none" strike="noStrike" cap="none" dirty="0"/>
                        <a:t>Stratification Factor 1 (Sex) Levels</a:t>
                      </a:r>
                      <a:endParaRPr sz="2000" b="0" i="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b="0" i="0" u="none" strike="noStrike" cap="none" dirty="0"/>
                        <a:t>2</a:t>
                      </a:r>
                      <a:endParaRPr sz="2000" b="0" i="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000" b="0" i="0" u="none" strike="noStrike" cap="none" dirty="0">
                          <a:latin typeface="Calibri"/>
                          <a:ea typeface="Calibri"/>
                          <a:cs typeface="Calibri"/>
                          <a:sym typeface="Calibri"/>
                        </a:rPr>
                        <a:t>1:1</a:t>
                      </a:r>
                      <a:endParaRPr sz="2000" b="0" i="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49502">
                <a:tc>
                  <a:txBody>
                    <a:bodyPr/>
                    <a:lstStyle/>
                    <a:p>
                      <a:pPr marL="0" marR="0" lvl="0" indent="0" algn="l" rtl="0">
                        <a:spcBef>
                          <a:spcPts val="0"/>
                        </a:spcBef>
                        <a:spcAft>
                          <a:spcPts val="0"/>
                        </a:spcAft>
                        <a:buNone/>
                      </a:pPr>
                      <a:r>
                        <a:rPr lang="en-US" sz="2000" b="0" i="0" u="none" strike="noStrike" cap="none" dirty="0"/>
                        <a:t>Stratification Factor 2 (Smoking Status) Levels</a:t>
                      </a:r>
                      <a:endParaRPr sz="2000" b="0" i="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000" b="0" i="0" u="none" strike="noStrike" cap="none" dirty="0">
                          <a:latin typeface="Calibri"/>
                          <a:ea typeface="Calibri"/>
                          <a:cs typeface="Calibri"/>
                          <a:sym typeface="Calibri"/>
                        </a:rPr>
                        <a:t>3</a:t>
                      </a:r>
                      <a:endParaRPr sz="2000" b="0" i="0" u="none" strike="noStrike" cap="none" dirty="0">
                        <a:latin typeface="Calibri"/>
                        <a:ea typeface="Calibri"/>
                        <a:cs typeface="Calibri"/>
                        <a:sym typeface="Calibri"/>
                      </a:endParaRPr>
                    </a:p>
                  </a:txBody>
                  <a:tcPr marL="68575" marR="68575" marT="45725" marB="45725">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000" b="0" i="0" u="none" strike="noStrike" cap="none" dirty="0">
                          <a:latin typeface="Calibri"/>
                          <a:ea typeface="Calibri"/>
                          <a:cs typeface="Calibri"/>
                          <a:sym typeface="Calibri"/>
                        </a:rPr>
                        <a:t>2:1:1</a:t>
                      </a:r>
                      <a:endParaRPr sz="2000" b="0" i="0" u="none" strike="noStrike" cap="none" dirty="0">
                        <a:latin typeface="Calibri"/>
                        <a:ea typeface="Calibri"/>
                        <a:cs typeface="Calibri"/>
                        <a:sym typeface="Calibri"/>
                      </a:endParaRPr>
                    </a:p>
                  </a:txBody>
                  <a:tcPr marL="68575" marR="68575" marT="45725" marB="45725">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3D048C78-6234-C0E0-283C-7AF60A0FF191}"/>
              </a:ext>
            </a:extLst>
          </p:cNvPr>
          <p:cNvPicPr>
            <a:picLocks noChangeAspect="1"/>
          </p:cNvPicPr>
          <p:nvPr/>
        </p:nvPicPr>
        <p:blipFill>
          <a:blip r:embed="rId3"/>
          <a:stretch>
            <a:fillRect/>
          </a:stretch>
        </p:blipFill>
        <p:spPr>
          <a:xfrm>
            <a:off x="5452816" y="3182090"/>
            <a:ext cx="1286367" cy="493819"/>
          </a:xfrm>
          <a:prstGeom prst="rect">
            <a:avLst/>
          </a:prstGeom>
        </p:spPr>
      </p:pic>
    </p:spTree>
    <p:extLst>
      <p:ext uri="{BB962C8B-B14F-4D97-AF65-F5344CB8AC3E}">
        <p14:creationId xmlns:p14="http://schemas.microsoft.com/office/powerpoint/2010/main" val="29372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23F0CBA-E1B0-5F78-5F75-D47865D27A3F}"/>
              </a:ext>
            </a:extLst>
          </p:cNvPr>
          <p:cNvSpPr>
            <a:spLocks noGrp="1"/>
          </p:cNvSpPr>
          <p:nvPr>
            <p:ph type="title"/>
          </p:nvPr>
        </p:nvSpPr>
        <p:spPr/>
        <p:txBody>
          <a:bodyPr/>
          <a:lstStyle/>
          <a:p>
            <a:r>
              <a:rPr lang="en-IE" b="1" dirty="0">
                <a:solidFill>
                  <a:schemeClr val="bg1"/>
                </a:solidFill>
              </a:rPr>
              <a:t>Discussion &amp; Conclusions</a:t>
            </a:r>
            <a:br>
              <a:rPr lang="en-IE" dirty="0"/>
            </a:br>
            <a:br>
              <a:rPr lang="en-IE" dirty="0"/>
            </a:br>
            <a:endParaRPr lang="en-IE" dirty="0"/>
          </a:p>
        </p:txBody>
      </p:sp>
      <p:sp>
        <p:nvSpPr>
          <p:cNvPr id="3" name="Content Placeholder 2">
            <a:extLst>
              <a:ext uri="{FF2B5EF4-FFF2-40B4-BE49-F238E27FC236}">
                <a16:creationId xmlns:a16="http://schemas.microsoft.com/office/drawing/2014/main" id="{7E3B3529-8606-B906-5DFA-1119A96A6DBC}"/>
              </a:ext>
            </a:extLst>
          </p:cNvPr>
          <p:cNvSpPr>
            <a:spLocks noGrp="1"/>
          </p:cNvSpPr>
          <p:nvPr>
            <p:ph sz="quarter" idx="13"/>
          </p:nvPr>
        </p:nvSpPr>
        <p:spPr/>
        <p:txBody>
          <a:bodyPr/>
          <a:lstStyle/>
          <a:p>
            <a:r>
              <a:rPr lang="en-IE" dirty="0"/>
              <a:t>Part 4</a:t>
            </a:r>
          </a:p>
        </p:txBody>
      </p:sp>
    </p:spTree>
    <p:extLst>
      <p:ext uri="{BB962C8B-B14F-4D97-AF65-F5344CB8AC3E}">
        <p14:creationId xmlns:p14="http://schemas.microsoft.com/office/powerpoint/2010/main" val="28599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9EF3-BD3E-B8E7-EF2E-B7E9CD2E928F}"/>
              </a:ext>
            </a:extLst>
          </p:cNvPr>
          <p:cNvSpPr>
            <a:spLocks noGrp="1"/>
          </p:cNvSpPr>
          <p:nvPr>
            <p:ph type="title"/>
          </p:nvPr>
        </p:nvSpPr>
        <p:spPr/>
        <p:txBody>
          <a:bodyPr/>
          <a:lstStyle/>
          <a:p>
            <a:r>
              <a:rPr lang="en-IE" dirty="0"/>
              <a:t>Discussion and Conclusions</a:t>
            </a:r>
          </a:p>
        </p:txBody>
      </p:sp>
      <p:sp>
        <p:nvSpPr>
          <p:cNvPr id="3" name="Content Placeholder 2">
            <a:extLst>
              <a:ext uri="{FF2B5EF4-FFF2-40B4-BE49-F238E27FC236}">
                <a16:creationId xmlns:a16="http://schemas.microsoft.com/office/drawing/2014/main" id="{69F9BC88-587C-EBC6-15D6-022A2704786F}"/>
              </a:ext>
            </a:extLst>
          </p:cNvPr>
          <p:cNvSpPr>
            <a:spLocks noGrp="1"/>
          </p:cNvSpPr>
          <p:nvPr>
            <p:ph idx="4294967295"/>
          </p:nvPr>
        </p:nvSpPr>
        <p:spPr>
          <a:xfrm>
            <a:off x="800100" y="1513593"/>
            <a:ext cx="10553700" cy="4953074"/>
          </a:xfrm>
        </p:spPr>
        <p:txBody>
          <a:bodyPr/>
          <a:lstStyle/>
          <a:p>
            <a:pPr marL="0" indent="0">
              <a:buNone/>
            </a:pPr>
            <a:r>
              <a:rPr lang="en-US" sz="2400" dirty="0"/>
              <a:t>Randomization is a critical feature of modern clinical trials</a:t>
            </a:r>
          </a:p>
          <a:p>
            <a:pPr lvl="1"/>
            <a:r>
              <a:rPr lang="en-US" sz="2200" dirty="0">
                <a:solidFill>
                  <a:schemeClr val="tx1">
                    <a:lumMod val="50000"/>
                    <a:lumOff val="50000"/>
                  </a:schemeClr>
                </a:solidFill>
              </a:rPr>
              <a:t>Provides basis for statistical analysis, reduces potential for bias</a:t>
            </a:r>
          </a:p>
          <a:p>
            <a:endParaRPr lang="en-US" sz="2400" dirty="0"/>
          </a:p>
          <a:p>
            <a:pPr marL="0" indent="0">
              <a:buNone/>
            </a:pPr>
            <a:r>
              <a:rPr lang="en-US" sz="2400" dirty="0"/>
              <a:t>Different scenarios require randomization occurring at different levels	</a:t>
            </a:r>
          </a:p>
          <a:p>
            <a:pPr lvl="1"/>
            <a:r>
              <a:rPr lang="en-US" sz="2200" dirty="0">
                <a:solidFill>
                  <a:schemeClr val="tx1">
                    <a:lumMod val="50000"/>
                    <a:lumOff val="50000"/>
                  </a:schemeClr>
                </a:solidFill>
              </a:rPr>
              <a:t>Choice of design, whether parallel, cluster, crossover, mixed-effects model etc., will all affect logistics and statistical analysis</a:t>
            </a:r>
          </a:p>
          <a:p>
            <a:endParaRPr lang="en-US" sz="2400" dirty="0"/>
          </a:p>
          <a:p>
            <a:pPr marL="0" indent="0">
              <a:buNone/>
            </a:pPr>
            <a:r>
              <a:rPr lang="en-US" sz="2400" dirty="0"/>
              <a:t>Many possible algorithms exist for generating valid randomization lists</a:t>
            </a:r>
          </a:p>
          <a:p>
            <a:pPr lvl="1"/>
            <a:r>
              <a:rPr lang="en-US" sz="2200" dirty="0">
                <a:solidFill>
                  <a:schemeClr val="tx1">
                    <a:lumMod val="50000"/>
                    <a:lumOff val="50000"/>
                  </a:schemeClr>
                </a:solidFill>
              </a:rPr>
              <a:t>Block randomization most used as it preserves balance and conceals assignments well</a:t>
            </a:r>
          </a:p>
          <a:p>
            <a:pPr lvl="1"/>
            <a:r>
              <a:rPr lang="en-US" sz="2200" dirty="0">
                <a:solidFill>
                  <a:schemeClr val="tx1">
                    <a:lumMod val="50000"/>
                    <a:lumOff val="50000"/>
                  </a:schemeClr>
                </a:solidFill>
              </a:rPr>
              <a:t>Other algorithms such as complete randomization can also be used for designs with larger sample sizes.</a:t>
            </a:r>
          </a:p>
          <a:p>
            <a:endParaRPr lang="en-US" sz="2400" dirty="0"/>
          </a:p>
          <a:p>
            <a:pPr marL="0" indent="0">
              <a:buNone/>
            </a:pPr>
            <a:endParaRPr lang="en-US" dirty="0"/>
          </a:p>
        </p:txBody>
      </p:sp>
      <p:sp>
        <p:nvSpPr>
          <p:cNvPr id="5" name="TextBox 4">
            <a:extLst>
              <a:ext uri="{FF2B5EF4-FFF2-40B4-BE49-F238E27FC236}">
                <a16:creationId xmlns:a16="http://schemas.microsoft.com/office/drawing/2014/main" id="{AB51541E-857B-5A7D-E589-CB5A4453FFD4}"/>
              </a:ext>
            </a:extLst>
          </p:cNvPr>
          <p:cNvSpPr txBox="1"/>
          <p:nvPr/>
        </p:nvSpPr>
        <p:spPr>
          <a:xfrm>
            <a:off x="3047281" y="3261587"/>
            <a:ext cx="6094562" cy="369332"/>
          </a:xfrm>
          <a:prstGeom prst="rect">
            <a:avLst/>
          </a:prstGeom>
          <a:noFill/>
        </p:spPr>
        <p:txBody>
          <a:bodyPr wrap="square">
            <a:spAutoFit/>
          </a:bodyPr>
          <a:lstStyle/>
          <a:p>
            <a:r>
              <a:rPr lang="en-IE" b="0" dirty="0">
                <a:effectLst/>
              </a:rPr>
              <a:t> </a:t>
            </a:r>
            <a:endParaRPr lang="en-IE" dirty="0"/>
          </a:p>
        </p:txBody>
      </p:sp>
      <p:sp>
        <p:nvSpPr>
          <p:cNvPr id="7" name="TextBox 6">
            <a:extLst>
              <a:ext uri="{FF2B5EF4-FFF2-40B4-BE49-F238E27FC236}">
                <a16:creationId xmlns:a16="http://schemas.microsoft.com/office/drawing/2014/main" id="{A8708A88-039E-14FC-EF22-4B49CB1C1A2D}"/>
              </a:ext>
            </a:extLst>
          </p:cNvPr>
          <p:cNvSpPr txBox="1"/>
          <p:nvPr/>
        </p:nvSpPr>
        <p:spPr>
          <a:xfrm>
            <a:off x="3047281" y="3261587"/>
            <a:ext cx="6094562" cy="369332"/>
          </a:xfrm>
          <a:prstGeom prst="rect">
            <a:avLst/>
          </a:prstGeom>
          <a:noFill/>
        </p:spPr>
        <p:txBody>
          <a:bodyPr wrap="square">
            <a:spAutoFit/>
          </a:bodyPr>
          <a:lstStyle/>
          <a:p>
            <a:r>
              <a:rPr lang="en-IE" b="0" dirty="0">
                <a:effectLst/>
              </a:rPr>
              <a:t> </a:t>
            </a:r>
            <a:endParaRPr lang="en-IE" dirty="0"/>
          </a:p>
        </p:txBody>
      </p:sp>
      <p:sp>
        <p:nvSpPr>
          <p:cNvPr id="9" name="TextBox 8">
            <a:extLst>
              <a:ext uri="{FF2B5EF4-FFF2-40B4-BE49-F238E27FC236}">
                <a16:creationId xmlns:a16="http://schemas.microsoft.com/office/drawing/2014/main" id="{B220D585-4C2A-E45D-E4E1-99C8EE99678B}"/>
              </a:ext>
            </a:extLst>
          </p:cNvPr>
          <p:cNvSpPr txBox="1"/>
          <p:nvPr/>
        </p:nvSpPr>
        <p:spPr>
          <a:xfrm>
            <a:off x="3047281" y="3261587"/>
            <a:ext cx="6094562" cy="369332"/>
          </a:xfrm>
          <a:prstGeom prst="rect">
            <a:avLst/>
          </a:prstGeom>
          <a:noFill/>
        </p:spPr>
        <p:txBody>
          <a:bodyPr wrap="square">
            <a:spAutoFit/>
          </a:bodyPr>
          <a:lstStyle/>
          <a:p>
            <a:r>
              <a:rPr lang="en-IE" b="0" dirty="0">
                <a:effectLst/>
              </a:rPr>
              <a:t> </a:t>
            </a:r>
            <a:endParaRPr lang="en-IE" dirty="0"/>
          </a:p>
        </p:txBody>
      </p:sp>
      <p:sp>
        <p:nvSpPr>
          <p:cNvPr id="11" name="TextBox 10">
            <a:extLst>
              <a:ext uri="{FF2B5EF4-FFF2-40B4-BE49-F238E27FC236}">
                <a16:creationId xmlns:a16="http://schemas.microsoft.com/office/drawing/2014/main" id="{BF2D4035-A9E2-A9D3-E96F-26F9CFAA6E89}"/>
              </a:ext>
            </a:extLst>
          </p:cNvPr>
          <p:cNvSpPr txBox="1"/>
          <p:nvPr/>
        </p:nvSpPr>
        <p:spPr>
          <a:xfrm>
            <a:off x="3047281" y="3261587"/>
            <a:ext cx="6094562" cy="369332"/>
          </a:xfrm>
          <a:prstGeom prst="rect">
            <a:avLst/>
          </a:prstGeom>
          <a:noFill/>
        </p:spPr>
        <p:txBody>
          <a:bodyPr wrap="square">
            <a:spAutoFit/>
          </a:bodyPr>
          <a:lstStyle/>
          <a:p>
            <a:r>
              <a:rPr lang="en-IE" b="0" dirty="0">
                <a:effectLst/>
              </a:rPr>
              <a:t> </a:t>
            </a:r>
            <a:endParaRPr lang="en-IE" dirty="0"/>
          </a:p>
        </p:txBody>
      </p:sp>
      <p:sp>
        <p:nvSpPr>
          <p:cNvPr id="13" name="TextBox 12">
            <a:extLst>
              <a:ext uri="{FF2B5EF4-FFF2-40B4-BE49-F238E27FC236}">
                <a16:creationId xmlns:a16="http://schemas.microsoft.com/office/drawing/2014/main" id="{C8F35FE8-37ED-42E1-D8D3-F8CCDC2E065F}"/>
              </a:ext>
            </a:extLst>
          </p:cNvPr>
          <p:cNvSpPr txBox="1"/>
          <p:nvPr/>
        </p:nvSpPr>
        <p:spPr>
          <a:xfrm>
            <a:off x="3047281" y="3261587"/>
            <a:ext cx="6094562" cy="369332"/>
          </a:xfrm>
          <a:prstGeom prst="rect">
            <a:avLst/>
          </a:prstGeom>
          <a:noFill/>
        </p:spPr>
        <p:txBody>
          <a:bodyPr wrap="square">
            <a:spAutoFit/>
          </a:bodyPr>
          <a:lstStyle/>
          <a:p>
            <a:r>
              <a:rPr lang="en-IE" dirty="0"/>
              <a:t> </a:t>
            </a:r>
          </a:p>
        </p:txBody>
      </p:sp>
      <p:sp>
        <p:nvSpPr>
          <p:cNvPr id="15" name="TextBox 14">
            <a:extLst>
              <a:ext uri="{FF2B5EF4-FFF2-40B4-BE49-F238E27FC236}">
                <a16:creationId xmlns:a16="http://schemas.microsoft.com/office/drawing/2014/main" id="{4E4A910C-67D4-8C95-FD57-2704BB9358F5}"/>
              </a:ext>
            </a:extLst>
          </p:cNvPr>
          <p:cNvSpPr txBox="1"/>
          <p:nvPr/>
        </p:nvSpPr>
        <p:spPr>
          <a:xfrm>
            <a:off x="3047281" y="3261587"/>
            <a:ext cx="6094562" cy="369332"/>
          </a:xfrm>
          <a:prstGeom prst="rect">
            <a:avLst/>
          </a:prstGeom>
          <a:noFill/>
        </p:spPr>
        <p:txBody>
          <a:bodyPr wrap="square">
            <a:spAutoFit/>
          </a:bodyPr>
          <a:lstStyle/>
          <a:p>
            <a:r>
              <a:rPr lang="en-IE" b="0" dirty="0">
                <a:effectLst/>
              </a:rPr>
              <a:t> </a:t>
            </a:r>
            <a:endParaRPr lang="en-IE" dirty="0"/>
          </a:p>
        </p:txBody>
      </p:sp>
      <p:sp>
        <p:nvSpPr>
          <p:cNvPr id="17" name="TextBox 16">
            <a:extLst>
              <a:ext uri="{FF2B5EF4-FFF2-40B4-BE49-F238E27FC236}">
                <a16:creationId xmlns:a16="http://schemas.microsoft.com/office/drawing/2014/main" id="{9139208F-3B5C-5B1F-E5C5-1888C8F7E673}"/>
              </a:ext>
            </a:extLst>
          </p:cNvPr>
          <p:cNvSpPr txBox="1"/>
          <p:nvPr/>
        </p:nvSpPr>
        <p:spPr>
          <a:xfrm>
            <a:off x="3047281" y="3261587"/>
            <a:ext cx="6094562" cy="369332"/>
          </a:xfrm>
          <a:prstGeom prst="rect">
            <a:avLst/>
          </a:prstGeom>
          <a:noFill/>
        </p:spPr>
        <p:txBody>
          <a:bodyPr wrap="square">
            <a:spAutoFit/>
          </a:bodyPr>
          <a:lstStyle/>
          <a:p>
            <a:r>
              <a:rPr lang="en-IE" b="0" dirty="0">
                <a:effectLst/>
              </a:rPr>
              <a:t> </a:t>
            </a:r>
            <a:endParaRPr lang="en-IE" dirty="0"/>
          </a:p>
        </p:txBody>
      </p:sp>
      <p:sp>
        <p:nvSpPr>
          <p:cNvPr id="19" name="TextBox 18">
            <a:extLst>
              <a:ext uri="{FF2B5EF4-FFF2-40B4-BE49-F238E27FC236}">
                <a16:creationId xmlns:a16="http://schemas.microsoft.com/office/drawing/2014/main" id="{DB41F464-CF94-2901-0BB9-1088D4AC61B8}"/>
              </a:ext>
            </a:extLst>
          </p:cNvPr>
          <p:cNvSpPr txBox="1"/>
          <p:nvPr/>
        </p:nvSpPr>
        <p:spPr>
          <a:xfrm>
            <a:off x="3047281" y="3261587"/>
            <a:ext cx="6094562" cy="369332"/>
          </a:xfrm>
          <a:prstGeom prst="rect">
            <a:avLst/>
          </a:prstGeom>
          <a:noFill/>
        </p:spPr>
        <p:txBody>
          <a:bodyPr wrap="square">
            <a:spAutoFit/>
          </a:bodyPr>
          <a:lstStyle/>
          <a:p>
            <a:r>
              <a:rPr lang="en-IE" b="0" dirty="0">
                <a:effectLst/>
              </a:rPr>
              <a:t> </a:t>
            </a:r>
            <a:endParaRPr lang="en-IE" dirty="0"/>
          </a:p>
        </p:txBody>
      </p:sp>
    </p:spTree>
    <p:extLst>
      <p:ext uri="{BB962C8B-B14F-4D97-AF65-F5344CB8AC3E}">
        <p14:creationId xmlns:p14="http://schemas.microsoft.com/office/powerpoint/2010/main" val="395549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33245A2-A381-4972-B3AE-C52A6F35DB4B}"/>
              </a:ext>
            </a:extLst>
          </p:cNvPr>
          <p:cNvSpPr txBox="1">
            <a:spLocks/>
          </p:cNvSpPr>
          <p:nvPr/>
        </p:nvSpPr>
        <p:spPr>
          <a:xfrm>
            <a:off x="-1" y="0"/>
            <a:ext cx="12192001" cy="644470"/>
          </a:xfrm>
          <a:prstGeom prst="rect">
            <a:avLst/>
          </a:prstGeom>
          <a:solidFill>
            <a:srgbClr val="333C4E"/>
          </a:solidFill>
        </p:spPr>
        <p:txBody>
          <a:bodyPr vert="horz" lIns="91440" tIns="45720" rIns="91440" bIns="45720" rtlCol="0" anchor="b">
            <a:normAutofit fontScale="97500"/>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pPr>
              <a:lnSpc>
                <a:spcPct val="100000"/>
              </a:lnSpc>
            </a:pPr>
            <a:endParaRPr lang="en-IE" sz="2400" dirty="0">
              <a:solidFill>
                <a:schemeClr val="bg1"/>
              </a:solidFill>
            </a:endParaRPr>
          </a:p>
        </p:txBody>
      </p:sp>
      <p:sp>
        <p:nvSpPr>
          <p:cNvPr id="2" name="Rectangle 1">
            <a:extLst>
              <a:ext uri="{FF2B5EF4-FFF2-40B4-BE49-F238E27FC236}">
                <a16:creationId xmlns:a16="http://schemas.microsoft.com/office/drawing/2014/main" id="{8F1E7818-511B-4651-9A4F-CA890F7B8184}"/>
              </a:ext>
            </a:extLst>
          </p:cNvPr>
          <p:cNvSpPr/>
          <p:nvPr/>
        </p:nvSpPr>
        <p:spPr>
          <a:xfrm>
            <a:off x="-349134" y="-155434"/>
            <a:ext cx="12191999" cy="923330"/>
          </a:xfrm>
          <a:prstGeom prst="rect">
            <a:avLst/>
          </a:prstGeom>
        </p:spPr>
        <p:txBody>
          <a:bodyPr wrap="square">
            <a:spAutoFit/>
          </a:bodyPr>
          <a:lstStyle/>
          <a:p>
            <a:pPr algn="ctr">
              <a:lnSpc>
                <a:spcPct val="100000"/>
              </a:lnSpc>
            </a:pPr>
            <a:r>
              <a:rPr lang="en-US" sz="5400" b="1" dirty="0">
                <a:solidFill>
                  <a:srgbClr val="48BFD3"/>
                </a:solidFill>
              </a:rPr>
              <a:t>  Statsols.com/trial</a:t>
            </a:r>
            <a:endParaRPr lang="en-IE" sz="5400" b="1" dirty="0">
              <a:solidFill>
                <a:srgbClr val="48BFD3"/>
              </a:solidFill>
            </a:endParaRPr>
          </a:p>
        </p:txBody>
      </p:sp>
      <p:pic>
        <p:nvPicPr>
          <p:cNvPr id="6" name="Picture 5">
            <a:extLst>
              <a:ext uri="{FF2B5EF4-FFF2-40B4-BE49-F238E27FC236}">
                <a16:creationId xmlns:a16="http://schemas.microsoft.com/office/drawing/2014/main" id="{F2649D53-478F-2C45-B712-74A82D8ED18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t="2066"/>
          <a:stretch/>
        </p:blipFill>
        <p:spPr>
          <a:xfrm>
            <a:off x="0" y="644470"/>
            <a:ext cx="12192000" cy="6213530"/>
          </a:xfrm>
          <a:prstGeom prst="rect">
            <a:avLst/>
          </a:prstGeom>
        </p:spPr>
      </p:pic>
    </p:spTree>
    <p:extLst>
      <p:ext uri="{BB962C8B-B14F-4D97-AF65-F5344CB8AC3E}">
        <p14:creationId xmlns:p14="http://schemas.microsoft.com/office/powerpoint/2010/main" val="1119732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1E441D3-A0A2-BCF4-A92E-E344B0B0B4B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9B9D3A38-B73B-4165-A83B-A33D20A85F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282" y="364528"/>
            <a:ext cx="3263436" cy="1185122"/>
          </a:xfrm>
          <a:prstGeom prst="rect">
            <a:avLst/>
          </a:prstGeom>
          <a:effectLst>
            <a:outerShdw blurRad="50800" dist="38100" dir="8100000" algn="tr" rotWithShape="0">
              <a:prstClr val="black">
                <a:alpha val="4000"/>
              </a:prstClr>
            </a:outerShdw>
          </a:effectLst>
        </p:spPr>
      </p:pic>
      <p:sp>
        <p:nvSpPr>
          <p:cNvPr id="2" name="TextBox 1">
            <a:extLst>
              <a:ext uri="{FF2B5EF4-FFF2-40B4-BE49-F238E27FC236}">
                <a16:creationId xmlns:a16="http://schemas.microsoft.com/office/drawing/2014/main" id="{2BDB21B0-D14C-2961-54E2-7B071E13DA36}"/>
              </a:ext>
            </a:extLst>
          </p:cNvPr>
          <p:cNvSpPr txBox="1"/>
          <p:nvPr/>
        </p:nvSpPr>
        <p:spPr>
          <a:xfrm>
            <a:off x="955964" y="1773382"/>
            <a:ext cx="10280072" cy="3939540"/>
          </a:xfrm>
          <a:prstGeom prst="rect">
            <a:avLst/>
          </a:prstGeom>
          <a:noFill/>
        </p:spPr>
        <p:txBody>
          <a:bodyPr wrap="square" rtlCol="0">
            <a:spAutoFit/>
          </a:bodyPr>
          <a:lstStyle/>
          <a:p>
            <a:pPr algn="ctr"/>
            <a:r>
              <a:rPr lang="en-IE" sz="5400" dirty="0">
                <a:solidFill>
                  <a:schemeClr val="bg1"/>
                </a:solidFill>
                <a:latin typeface="+mj-lt"/>
              </a:rPr>
              <a:t> Resources</a:t>
            </a:r>
          </a:p>
          <a:p>
            <a:endParaRPr lang="en-IE" dirty="0"/>
          </a:p>
          <a:p>
            <a:pPr algn="ctr"/>
            <a:r>
              <a:rPr lang="en-IE" sz="3200" dirty="0">
                <a:solidFill>
                  <a:schemeClr val="bg2"/>
                </a:solidFill>
              </a:rPr>
              <a:t>Templates: </a:t>
            </a:r>
            <a:r>
              <a:rPr lang="en-IE" sz="3200" dirty="0">
                <a:solidFill>
                  <a:schemeClr val="tx2"/>
                </a:solidFill>
                <a:hlinkClick r:id="rId6">
                  <a:extLst>
                    <a:ext uri="{A12FA001-AC4F-418D-AE19-62706E023703}">
                      <ahyp:hlinkClr xmlns:ahyp="http://schemas.microsoft.com/office/drawing/2018/hyperlinkcolor" val="tx"/>
                    </a:ext>
                  </a:extLst>
                </a:hlinkClick>
              </a:rPr>
              <a:t>www.statsols.com/templates</a:t>
            </a:r>
            <a:endParaRPr lang="en-IE" sz="3200" dirty="0">
              <a:solidFill>
                <a:schemeClr val="tx2"/>
              </a:solidFill>
            </a:endParaRPr>
          </a:p>
          <a:p>
            <a:pPr algn="ctr"/>
            <a:endParaRPr lang="en-IE" sz="3200" dirty="0">
              <a:solidFill>
                <a:schemeClr val="tx2"/>
              </a:solidFill>
            </a:endParaRPr>
          </a:p>
          <a:p>
            <a:pPr algn="ctr"/>
            <a:r>
              <a:rPr lang="en-IE" sz="3200" dirty="0">
                <a:solidFill>
                  <a:schemeClr val="bg2"/>
                </a:solidFill>
              </a:rPr>
              <a:t>Webinars: </a:t>
            </a:r>
            <a:r>
              <a:rPr lang="en-IE" sz="3200" dirty="0">
                <a:solidFill>
                  <a:schemeClr val="tx2"/>
                </a:solidFill>
                <a:hlinkClick r:id="rId7">
                  <a:extLst>
                    <a:ext uri="{A12FA001-AC4F-418D-AE19-62706E023703}">
                      <ahyp:hlinkClr xmlns:ahyp="http://schemas.microsoft.com/office/drawing/2018/hyperlinkcolor" val="tx"/>
                    </a:ext>
                  </a:extLst>
                </a:hlinkClick>
              </a:rPr>
              <a:t>www.statsols.com/webinars</a:t>
            </a:r>
            <a:endParaRPr lang="en-IE" sz="3200" dirty="0">
              <a:solidFill>
                <a:schemeClr val="tx2"/>
              </a:solidFill>
            </a:endParaRPr>
          </a:p>
          <a:p>
            <a:pPr algn="ctr"/>
            <a:endParaRPr lang="en-IE" sz="3200" dirty="0">
              <a:solidFill>
                <a:schemeClr val="bg2"/>
              </a:solidFill>
            </a:endParaRPr>
          </a:p>
          <a:p>
            <a:pPr algn="ctr"/>
            <a:r>
              <a:rPr lang="en-IE" sz="3200" dirty="0">
                <a:solidFill>
                  <a:schemeClr val="bg2"/>
                </a:solidFill>
              </a:rPr>
              <a:t>Examples: </a:t>
            </a:r>
            <a:r>
              <a:rPr lang="en-IE" sz="3200" dirty="0">
                <a:solidFill>
                  <a:schemeClr val="tx2"/>
                </a:solidFill>
                <a:hlinkClick r:id="rId8">
                  <a:extLst>
                    <a:ext uri="{A12FA001-AC4F-418D-AE19-62706E023703}">
                      <ahyp:hlinkClr xmlns:ahyp="http://schemas.microsoft.com/office/drawing/2018/hyperlinkcolor" val="tx"/>
                    </a:ext>
                  </a:extLst>
                </a:hlinkClick>
              </a:rPr>
              <a:t>www.statsols.com/examples</a:t>
            </a:r>
            <a:endParaRPr lang="en-IE" sz="3200" dirty="0">
              <a:solidFill>
                <a:schemeClr val="tx2"/>
              </a:solidFill>
            </a:endParaRPr>
          </a:p>
          <a:p>
            <a:endParaRPr lang="en-IE" dirty="0"/>
          </a:p>
        </p:txBody>
      </p:sp>
    </p:spTree>
    <p:extLst>
      <p:ext uri="{BB962C8B-B14F-4D97-AF65-F5344CB8AC3E}">
        <p14:creationId xmlns:p14="http://schemas.microsoft.com/office/powerpoint/2010/main" val="1617592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A5689-1FA8-7152-7C6A-CCE4B634C436}"/>
              </a:ext>
            </a:extLst>
          </p:cNvPr>
          <p:cNvSpPr>
            <a:spLocks noGrp="1"/>
          </p:cNvSpPr>
          <p:nvPr>
            <p:ph type="title"/>
          </p:nvPr>
        </p:nvSpPr>
        <p:spPr/>
        <p:txBody>
          <a:bodyPr/>
          <a:lstStyle/>
          <a:p>
            <a:r>
              <a:rPr lang="en-IE" dirty="0"/>
              <a:t>nQuery 9.3</a:t>
            </a:r>
            <a:endParaRPr lang="en-US" dirty="0"/>
          </a:p>
        </p:txBody>
      </p:sp>
      <p:sp>
        <p:nvSpPr>
          <p:cNvPr id="6" name="Text Placeholder 5">
            <a:extLst>
              <a:ext uri="{FF2B5EF4-FFF2-40B4-BE49-F238E27FC236}">
                <a16:creationId xmlns:a16="http://schemas.microsoft.com/office/drawing/2014/main" id="{98143F1D-918C-D460-6659-2232E974A095}"/>
              </a:ext>
            </a:extLst>
          </p:cNvPr>
          <p:cNvSpPr>
            <a:spLocks noGrp="1"/>
          </p:cNvSpPr>
          <p:nvPr>
            <p:ph type="body" idx="1"/>
          </p:nvPr>
        </p:nvSpPr>
        <p:spPr>
          <a:xfrm>
            <a:off x="800100" y="2133600"/>
            <a:ext cx="4029075" cy="3881908"/>
          </a:xfrm>
        </p:spPr>
        <p:txBody>
          <a:bodyPr/>
          <a:lstStyle/>
          <a:p>
            <a:pPr>
              <a:buClr>
                <a:schemeClr val="accent4"/>
              </a:buClr>
              <a:buSzPct val="100000"/>
              <a:buFont typeface="Wingdings" panose="05000000000000000000" pitchFamily="2" charset="2"/>
              <a:buChar char="ü"/>
            </a:pPr>
            <a:r>
              <a:rPr lang="en-US" b="0" i="0" dirty="0">
                <a:solidFill>
                  <a:schemeClr val="tx1">
                    <a:lumMod val="95000"/>
                    <a:lumOff val="5000"/>
                  </a:schemeClr>
                </a:solidFill>
                <a:effectLst/>
                <a:latin typeface="Arial" panose="020B0604020202020204" pitchFamily="34" charset="0"/>
              </a:rPr>
              <a:t>25 new sample size tables</a:t>
            </a:r>
            <a:br>
              <a:rPr lang="en-US" b="0" i="0" dirty="0">
                <a:solidFill>
                  <a:schemeClr val="tx1">
                    <a:lumMod val="95000"/>
                    <a:lumOff val="5000"/>
                  </a:schemeClr>
                </a:solidFill>
                <a:effectLst/>
                <a:latin typeface="Arial" panose="020B0604020202020204" pitchFamily="34" charset="0"/>
              </a:rPr>
            </a:br>
            <a:endParaRPr lang="en-US" b="0" i="0" dirty="0">
              <a:solidFill>
                <a:schemeClr val="tx1">
                  <a:lumMod val="95000"/>
                  <a:lumOff val="5000"/>
                </a:schemeClr>
              </a:solidFill>
              <a:effectLst/>
              <a:latin typeface="Arial" panose="020B0604020202020204" pitchFamily="34" charset="0"/>
            </a:endParaRPr>
          </a:p>
          <a:p>
            <a:pPr>
              <a:buClr>
                <a:schemeClr val="accent4"/>
              </a:buClr>
              <a:buSzPct val="100000"/>
              <a:buFont typeface="Wingdings" panose="05000000000000000000" pitchFamily="2" charset="2"/>
              <a:buChar char="ü"/>
            </a:pPr>
            <a:r>
              <a:rPr lang="en-US" dirty="0">
                <a:solidFill>
                  <a:schemeClr val="tx1">
                    <a:lumMod val="95000"/>
                    <a:lumOff val="5000"/>
                  </a:schemeClr>
                </a:solidFill>
                <a:latin typeface="Arial" panose="020B0604020202020204" pitchFamily="34" charset="0"/>
              </a:rPr>
              <a:t>A major upgrade to group sequential design tables</a:t>
            </a:r>
            <a:br>
              <a:rPr lang="en-US" b="0" i="0" dirty="0">
                <a:solidFill>
                  <a:schemeClr val="tx1">
                    <a:lumMod val="95000"/>
                    <a:lumOff val="5000"/>
                  </a:schemeClr>
                </a:solidFill>
                <a:effectLst/>
                <a:latin typeface="Arial" panose="020B0604020202020204" pitchFamily="34" charset="0"/>
              </a:rPr>
            </a:br>
            <a:endParaRPr lang="en-US" b="0" i="0" dirty="0">
              <a:solidFill>
                <a:schemeClr val="tx1">
                  <a:lumMod val="95000"/>
                  <a:lumOff val="5000"/>
                </a:schemeClr>
              </a:solidFill>
              <a:effectLst/>
              <a:latin typeface="Arial" panose="020B0604020202020204" pitchFamily="34" charset="0"/>
            </a:endParaRPr>
          </a:p>
          <a:p>
            <a:pPr>
              <a:buClr>
                <a:schemeClr val="accent4"/>
              </a:buClr>
              <a:buSzPct val="100000"/>
              <a:buFont typeface="Wingdings" panose="05000000000000000000" pitchFamily="2" charset="2"/>
              <a:buChar char="ü"/>
            </a:pPr>
            <a:r>
              <a:rPr lang="en-US" b="0" i="0" dirty="0">
                <a:solidFill>
                  <a:schemeClr val="tx1">
                    <a:lumMod val="95000"/>
                    <a:lumOff val="5000"/>
                  </a:schemeClr>
                </a:solidFill>
                <a:effectLst/>
                <a:latin typeface="Arial" panose="020B0604020202020204" pitchFamily="34" charset="0"/>
              </a:rPr>
              <a:t>Improvements to Randomization &amp; Milestone Prediction tools.</a:t>
            </a:r>
            <a:endParaRPr lang="en-US" dirty="0">
              <a:solidFill>
                <a:schemeClr val="tx1">
                  <a:lumMod val="95000"/>
                  <a:lumOff val="5000"/>
                </a:schemeClr>
              </a:solidFill>
            </a:endParaRPr>
          </a:p>
        </p:txBody>
      </p:sp>
      <p:pic>
        <p:nvPicPr>
          <p:cNvPr id="2050" name="Picture 2" descr="nQuery-Email-Social-9.3">
            <a:hlinkClick r:id="rId2"/>
            <a:extLst>
              <a:ext uri="{FF2B5EF4-FFF2-40B4-BE49-F238E27FC236}">
                <a16:creationId xmlns:a16="http://schemas.microsoft.com/office/drawing/2014/main" id="{A745EAB6-33F2-74C6-F454-A893148BD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513" y="2133600"/>
            <a:ext cx="6132287"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15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p:nvPr/>
        </p:nvSpPr>
        <p:spPr>
          <a:xfrm>
            <a:off x="0" y="0"/>
            <a:ext cx="12192000" cy="6858000"/>
          </a:xfrm>
          <a:prstGeom prst="rect">
            <a:avLst/>
          </a:prstGeom>
          <a:solidFill>
            <a:srgbClr val="F1F7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9"/>
          <p:cNvSpPr txBox="1"/>
          <p:nvPr/>
        </p:nvSpPr>
        <p:spPr>
          <a:xfrm>
            <a:off x="1945178" y="140711"/>
            <a:ext cx="843810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2800" b="0" i="0" u="none" strike="noStrike" cap="none">
                <a:solidFill>
                  <a:srgbClr val="444543"/>
                </a:solidFill>
                <a:latin typeface="Calibri"/>
                <a:ea typeface="Calibri"/>
                <a:cs typeface="Calibri"/>
                <a:sym typeface="Calibri"/>
              </a:rPr>
              <a:t>A plan for every organization</a:t>
            </a:r>
            <a:endParaRPr sz="2800" b="0" i="0" u="none" strike="noStrike" cap="none">
              <a:solidFill>
                <a:srgbClr val="444543"/>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138BE10-284D-5E8F-9803-9760FF2C159C}"/>
              </a:ext>
            </a:extLst>
          </p:cNvPr>
          <p:cNvPicPr>
            <a:picLocks noChangeAspect="1"/>
          </p:cNvPicPr>
          <p:nvPr/>
        </p:nvPicPr>
        <p:blipFill rotWithShape="1">
          <a:blip r:embed="rId3"/>
          <a:srcRect l="14062" t="9707" r="13516"/>
          <a:stretch/>
        </p:blipFill>
        <p:spPr>
          <a:xfrm>
            <a:off x="76200" y="1055565"/>
            <a:ext cx="12039600" cy="5410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C031-E0C3-EDC6-7233-DA3D866268D3}"/>
              </a:ext>
            </a:extLst>
          </p:cNvPr>
          <p:cNvSpPr>
            <a:spLocks noGrp="1"/>
          </p:cNvSpPr>
          <p:nvPr>
            <p:ph type="title"/>
          </p:nvPr>
        </p:nvSpPr>
        <p:spPr>
          <a:xfrm>
            <a:off x="618565" y="2859420"/>
            <a:ext cx="2603625" cy="770861"/>
          </a:xfrm>
        </p:spPr>
        <p:txBody>
          <a:bodyPr/>
          <a:lstStyle/>
          <a:p>
            <a:r>
              <a:rPr lang="en-US" dirty="0"/>
              <a:t>Agenda</a:t>
            </a:r>
          </a:p>
        </p:txBody>
      </p:sp>
      <p:sp>
        <p:nvSpPr>
          <p:cNvPr id="3" name="Content Placeholder 2">
            <a:extLst>
              <a:ext uri="{FF2B5EF4-FFF2-40B4-BE49-F238E27FC236}">
                <a16:creationId xmlns:a16="http://schemas.microsoft.com/office/drawing/2014/main" id="{02BDEDB4-1540-F65C-CBAD-2A94B9154B1B}"/>
              </a:ext>
            </a:extLst>
          </p:cNvPr>
          <p:cNvSpPr>
            <a:spLocks noGrp="1"/>
          </p:cNvSpPr>
          <p:nvPr>
            <p:ph idx="1"/>
          </p:nvPr>
        </p:nvSpPr>
        <p:spPr>
          <a:xfrm>
            <a:off x="3935506" y="829706"/>
            <a:ext cx="8052362" cy="5601149"/>
          </a:xfrm>
        </p:spPr>
        <p:txBody>
          <a:bodyPr/>
          <a:lstStyle/>
          <a:p>
            <a:pPr marL="514350" indent="-514350">
              <a:buClr>
                <a:srgbClr val="48BFD3"/>
              </a:buClr>
              <a:buFont typeface="+mj-lt"/>
              <a:buAutoNum type="arabicPeriod"/>
            </a:pPr>
            <a:r>
              <a:rPr lang="en-US" dirty="0"/>
              <a:t>Randomization in Clinical Trials</a:t>
            </a:r>
            <a:br>
              <a:rPr lang="en-US" dirty="0"/>
            </a:br>
            <a:endParaRPr lang="en-US" dirty="0"/>
          </a:p>
          <a:p>
            <a:pPr marL="514350" indent="-514350">
              <a:buFont typeface="+mj-lt"/>
              <a:buAutoNum type="arabicPeriod"/>
            </a:pPr>
            <a:r>
              <a:rPr lang="en-US" dirty="0"/>
              <a:t>Common Randomization Strategies</a:t>
            </a:r>
            <a:br>
              <a:rPr lang="en-US" dirty="0"/>
            </a:br>
            <a:endParaRPr lang="en-US" dirty="0"/>
          </a:p>
          <a:p>
            <a:pPr marL="514350" indent="-514350">
              <a:buFont typeface="+mj-lt"/>
              <a:buAutoNum type="arabicPeriod"/>
            </a:pPr>
            <a:r>
              <a:rPr lang="en-US" dirty="0"/>
              <a:t>Randomization Lists and Available Algorithms</a:t>
            </a:r>
            <a:br>
              <a:rPr lang="en-US" dirty="0"/>
            </a:br>
            <a:endParaRPr lang="en-US" dirty="0"/>
          </a:p>
          <a:p>
            <a:pPr marL="514350" indent="-514350">
              <a:buFont typeface="+mj-lt"/>
              <a:buAutoNum type="arabicPeriod"/>
            </a:pPr>
            <a:r>
              <a:rPr lang="en-US" dirty="0"/>
              <a:t>Discussion and Conclusions</a:t>
            </a:r>
            <a:br>
              <a:rPr lang="en-US" dirty="0"/>
            </a:br>
            <a:endParaRPr lang="en-US" dirty="0"/>
          </a:p>
          <a:p>
            <a:pPr marL="0" indent="0">
              <a:buClr>
                <a:srgbClr val="48BFD3"/>
              </a:buClr>
              <a:buNone/>
            </a:pPr>
            <a:r>
              <a:rPr lang="en-US" sz="2400" b="1" dirty="0">
                <a:solidFill>
                  <a:srgbClr val="48BFD3"/>
                </a:solidFill>
              </a:rPr>
              <a:t>All example files will be available after the webinar</a:t>
            </a:r>
          </a:p>
        </p:txBody>
      </p:sp>
    </p:spTree>
    <p:extLst>
      <p:ext uri="{BB962C8B-B14F-4D97-AF65-F5344CB8AC3E}">
        <p14:creationId xmlns:p14="http://schemas.microsoft.com/office/powerpoint/2010/main" val="3749885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259E6E6-4642-D182-0F77-508CA10EF8C7}"/>
              </a:ext>
            </a:extLst>
          </p:cNvPr>
          <p:cNvSpPr/>
          <p:nvPr/>
        </p:nvSpPr>
        <p:spPr>
          <a:xfrm>
            <a:off x="5145741" y="3800271"/>
            <a:ext cx="4240306" cy="550808"/>
          </a:xfrm>
          <a:prstGeom prst="roundRect">
            <a:avLst>
              <a:gd name="adj" fmla="val 5368"/>
            </a:avLst>
          </a:prstGeom>
          <a:solidFill>
            <a:schemeClr val="accent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D23F0CBA-E1B0-5F78-5F75-D47865D27A3F}"/>
              </a:ext>
            </a:extLst>
          </p:cNvPr>
          <p:cNvSpPr>
            <a:spLocks noGrp="1"/>
          </p:cNvSpPr>
          <p:nvPr>
            <p:ph type="ctrTitle"/>
          </p:nvPr>
        </p:nvSpPr>
        <p:spPr>
          <a:xfrm>
            <a:off x="2223247" y="1468539"/>
            <a:ext cx="5029200" cy="1709737"/>
          </a:xfrm>
        </p:spPr>
        <p:txBody>
          <a:bodyPr/>
          <a:lstStyle/>
          <a:p>
            <a:pPr algn="ctr"/>
            <a:r>
              <a:rPr lang="en-IE" sz="8800" b="1" dirty="0">
                <a:solidFill>
                  <a:schemeClr val="bg1"/>
                </a:solidFill>
              </a:rPr>
              <a:t>Thank You</a:t>
            </a:r>
            <a:endParaRPr lang="en-IE" sz="8800" dirty="0">
              <a:solidFill>
                <a:schemeClr val="bg1"/>
              </a:solidFill>
            </a:endParaRPr>
          </a:p>
        </p:txBody>
      </p:sp>
      <p:sp>
        <p:nvSpPr>
          <p:cNvPr id="3" name="TextBox 2">
            <a:extLst>
              <a:ext uri="{FF2B5EF4-FFF2-40B4-BE49-F238E27FC236}">
                <a16:creationId xmlns:a16="http://schemas.microsoft.com/office/drawing/2014/main" id="{FAF95A92-27B6-B1C6-67D7-D698B3A262BB}"/>
              </a:ext>
            </a:extLst>
          </p:cNvPr>
          <p:cNvSpPr txBox="1"/>
          <p:nvPr/>
        </p:nvSpPr>
        <p:spPr>
          <a:xfrm>
            <a:off x="4854495" y="3679725"/>
            <a:ext cx="4836352" cy="769441"/>
          </a:xfrm>
          <a:prstGeom prst="rect">
            <a:avLst/>
          </a:prstGeom>
          <a:noFill/>
        </p:spPr>
        <p:txBody>
          <a:bodyPr wrap="square">
            <a:spAutoFit/>
          </a:bodyPr>
          <a:lstStyle/>
          <a:p>
            <a:pPr algn="ctr"/>
            <a:r>
              <a:rPr lang="en-IE" sz="4400" dirty="0">
                <a:solidFill>
                  <a:schemeClr val="bg1"/>
                </a:solidFill>
              </a:rPr>
              <a:t>info@statsols.com</a:t>
            </a:r>
          </a:p>
        </p:txBody>
      </p:sp>
      <p:sp>
        <p:nvSpPr>
          <p:cNvPr id="5" name="TextBox 4">
            <a:extLst>
              <a:ext uri="{FF2B5EF4-FFF2-40B4-BE49-F238E27FC236}">
                <a16:creationId xmlns:a16="http://schemas.microsoft.com/office/drawing/2014/main" id="{E7E68E0C-4CD4-5119-1755-11E7CEF821C5}"/>
              </a:ext>
            </a:extLst>
          </p:cNvPr>
          <p:cNvSpPr txBox="1"/>
          <p:nvPr/>
        </p:nvSpPr>
        <p:spPr>
          <a:xfrm>
            <a:off x="2579673" y="3679725"/>
            <a:ext cx="2566068" cy="707886"/>
          </a:xfrm>
          <a:prstGeom prst="rect">
            <a:avLst/>
          </a:prstGeom>
          <a:noFill/>
        </p:spPr>
        <p:txBody>
          <a:bodyPr wrap="square">
            <a:spAutoFit/>
          </a:bodyPr>
          <a:lstStyle/>
          <a:p>
            <a:r>
              <a:rPr lang="en-IE" sz="4000" b="1" dirty="0">
                <a:solidFill>
                  <a:schemeClr val="tx2"/>
                </a:solidFill>
              </a:rPr>
              <a:t>Contact us:</a:t>
            </a:r>
            <a:endParaRPr lang="en-IE" sz="4000" dirty="0">
              <a:solidFill>
                <a:schemeClr val="tx2"/>
              </a:solidFill>
            </a:endParaRPr>
          </a:p>
        </p:txBody>
      </p:sp>
      <p:sp>
        <p:nvSpPr>
          <p:cNvPr id="13" name="Rectangle: Rounded Corners 12">
            <a:extLst>
              <a:ext uri="{FF2B5EF4-FFF2-40B4-BE49-F238E27FC236}">
                <a16:creationId xmlns:a16="http://schemas.microsoft.com/office/drawing/2014/main" id="{478EC946-652A-D261-99D0-B1285CB0C7CF}"/>
              </a:ext>
            </a:extLst>
          </p:cNvPr>
          <p:cNvSpPr/>
          <p:nvPr/>
        </p:nvSpPr>
        <p:spPr>
          <a:xfrm>
            <a:off x="5145741" y="4658608"/>
            <a:ext cx="2169459" cy="403174"/>
          </a:xfrm>
          <a:prstGeom prst="roundRect">
            <a:avLst>
              <a:gd name="adj" fmla="val 5368"/>
            </a:avLst>
          </a:prstGeom>
          <a:solidFill>
            <a:schemeClr val="accent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a:p>
        </p:txBody>
      </p:sp>
      <p:sp>
        <p:nvSpPr>
          <p:cNvPr id="14" name="TextBox 13">
            <a:extLst>
              <a:ext uri="{FF2B5EF4-FFF2-40B4-BE49-F238E27FC236}">
                <a16:creationId xmlns:a16="http://schemas.microsoft.com/office/drawing/2014/main" id="{49B80175-EB28-E2C6-B45C-64E37C399D03}"/>
              </a:ext>
            </a:extLst>
          </p:cNvPr>
          <p:cNvSpPr txBox="1"/>
          <p:nvPr/>
        </p:nvSpPr>
        <p:spPr>
          <a:xfrm>
            <a:off x="5062846" y="4560812"/>
            <a:ext cx="2344216" cy="584775"/>
          </a:xfrm>
          <a:prstGeom prst="rect">
            <a:avLst/>
          </a:prstGeom>
          <a:noFill/>
        </p:spPr>
        <p:txBody>
          <a:bodyPr wrap="square">
            <a:spAutoFit/>
          </a:bodyPr>
          <a:lstStyle/>
          <a:p>
            <a:pPr algn="ctr"/>
            <a:r>
              <a:rPr lang="en-IE" sz="3200" dirty="0">
                <a:solidFill>
                  <a:schemeClr val="bg1"/>
                </a:solidFill>
              </a:rPr>
              <a:t>Statsols.com</a:t>
            </a:r>
          </a:p>
        </p:txBody>
      </p:sp>
      <p:sp>
        <p:nvSpPr>
          <p:cNvPr id="15" name="TextBox 14">
            <a:extLst>
              <a:ext uri="{FF2B5EF4-FFF2-40B4-BE49-F238E27FC236}">
                <a16:creationId xmlns:a16="http://schemas.microsoft.com/office/drawing/2014/main" id="{6AF1120A-1774-BC9A-24E2-06E43CC3643F}"/>
              </a:ext>
            </a:extLst>
          </p:cNvPr>
          <p:cNvSpPr txBox="1"/>
          <p:nvPr/>
        </p:nvSpPr>
        <p:spPr>
          <a:xfrm>
            <a:off x="3390980" y="4598585"/>
            <a:ext cx="2566068" cy="523220"/>
          </a:xfrm>
          <a:prstGeom prst="rect">
            <a:avLst/>
          </a:prstGeom>
          <a:noFill/>
        </p:spPr>
        <p:txBody>
          <a:bodyPr wrap="square">
            <a:spAutoFit/>
          </a:bodyPr>
          <a:lstStyle/>
          <a:p>
            <a:r>
              <a:rPr lang="en-IE" sz="2800" dirty="0">
                <a:solidFill>
                  <a:schemeClr val="tx2"/>
                </a:solidFill>
              </a:rPr>
              <a:t>More info:</a:t>
            </a:r>
          </a:p>
        </p:txBody>
      </p:sp>
    </p:spTree>
    <p:extLst>
      <p:ext uri="{BB962C8B-B14F-4D97-AF65-F5344CB8AC3E}">
        <p14:creationId xmlns:p14="http://schemas.microsoft.com/office/powerpoint/2010/main" val="2328330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9EF3-BD3E-B8E7-EF2E-B7E9CD2E928F}"/>
              </a:ext>
            </a:extLst>
          </p:cNvPr>
          <p:cNvSpPr>
            <a:spLocks noGrp="1"/>
          </p:cNvSpPr>
          <p:nvPr>
            <p:ph type="title"/>
          </p:nvPr>
        </p:nvSpPr>
        <p:spPr/>
        <p:txBody>
          <a:bodyPr/>
          <a:lstStyle/>
          <a:p>
            <a:r>
              <a:rPr lang="en-IE" dirty="0"/>
              <a:t>References (Randomization/Parallel Designs)</a:t>
            </a:r>
          </a:p>
        </p:txBody>
      </p:sp>
      <p:sp>
        <p:nvSpPr>
          <p:cNvPr id="4" name="Content Placeholder 2">
            <a:extLst>
              <a:ext uri="{FF2B5EF4-FFF2-40B4-BE49-F238E27FC236}">
                <a16:creationId xmlns:a16="http://schemas.microsoft.com/office/drawing/2014/main" id="{C23FA9C3-9B16-C90B-F90C-394D255B3982}"/>
              </a:ext>
            </a:extLst>
          </p:cNvPr>
          <p:cNvSpPr txBox="1">
            <a:spLocks/>
          </p:cNvSpPr>
          <p:nvPr/>
        </p:nvSpPr>
        <p:spPr>
          <a:xfrm>
            <a:off x="800100" y="1417637"/>
            <a:ext cx="10553700" cy="402272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300"/>
              </a:spcAft>
              <a:buClr>
                <a:schemeClr val="accent2"/>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685800" indent="-169863"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9144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ts val="0"/>
              </a:spcBef>
              <a:spcAft>
                <a:spcPts val="0"/>
              </a:spcAft>
              <a:buSzPts val="1400"/>
              <a:buFont typeface="Arial" panose="020B0604020202020204" pitchFamily="34" charset="0"/>
              <a:buNone/>
            </a:pPr>
            <a:r>
              <a:rPr lang="en-GB" sz="1800" dirty="0"/>
              <a:t>Rosenberger, W. F., &amp; Lachin, J. M. (2015). </a:t>
            </a:r>
            <a:r>
              <a:rPr lang="en-GB" sz="1800" i="1" dirty="0"/>
              <a:t>Randomization in Clinical Trials: Theory and Practice (2nd ed.)</a:t>
            </a:r>
            <a:r>
              <a:rPr lang="en-GB" sz="1800" dirty="0"/>
              <a:t>. Wiley.</a:t>
            </a:r>
          </a:p>
          <a:p>
            <a:pPr marL="0" indent="0">
              <a:lnSpc>
                <a:spcPct val="90000"/>
              </a:lnSpc>
              <a:spcBef>
                <a:spcPts val="0"/>
              </a:spcBef>
              <a:spcAft>
                <a:spcPts val="0"/>
              </a:spcAft>
              <a:buSzPts val="1400"/>
              <a:buFont typeface="Arial" panose="020B0604020202020204" pitchFamily="34" charset="0"/>
              <a:buNone/>
            </a:pPr>
            <a:endParaRPr lang="en-GB" sz="1800" dirty="0"/>
          </a:p>
          <a:p>
            <a:pPr marL="0" indent="0">
              <a:lnSpc>
                <a:spcPct val="90000"/>
              </a:lnSpc>
              <a:spcBef>
                <a:spcPts val="0"/>
              </a:spcBef>
              <a:spcAft>
                <a:spcPts val="0"/>
              </a:spcAft>
              <a:buSzPts val="1400"/>
              <a:buFont typeface="Arial" panose="020B0604020202020204" pitchFamily="34" charset="0"/>
              <a:buNone/>
            </a:pPr>
            <a:r>
              <a:rPr lang="en-GB" sz="1800" dirty="0"/>
              <a:t>Pocock, S. J. (1984). </a:t>
            </a:r>
            <a:r>
              <a:rPr lang="en-GB" sz="1800" i="1" dirty="0"/>
              <a:t>Clinical Trials: A Practical Approach</a:t>
            </a:r>
            <a:r>
              <a:rPr lang="en-GB" sz="1800" dirty="0"/>
              <a:t>. Wiley.</a:t>
            </a:r>
          </a:p>
          <a:p>
            <a:pPr marL="0" indent="0">
              <a:lnSpc>
                <a:spcPct val="90000"/>
              </a:lnSpc>
              <a:spcBef>
                <a:spcPts val="0"/>
              </a:spcBef>
              <a:spcAft>
                <a:spcPts val="0"/>
              </a:spcAft>
              <a:buSzPts val="1400"/>
              <a:buFont typeface="Arial" panose="020B0604020202020204" pitchFamily="34" charset="0"/>
              <a:buNone/>
            </a:pPr>
            <a:endParaRPr lang="en-GB" sz="1800" dirty="0">
              <a:solidFill>
                <a:srgbClr val="222222"/>
              </a:solidFill>
            </a:endParaRPr>
          </a:p>
          <a:p>
            <a:pPr marL="0" indent="0">
              <a:lnSpc>
                <a:spcPct val="90000"/>
              </a:lnSpc>
              <a:spcBef>
                <a:spcPts val="0"/>
              </a:spcBef>
              <a:spcAft>
                <a:spcPts val="0"/>
              </a:spcAft>
              <a:buSzPts val="1400"/>
              <a:buFont typeface="Arial" panose="020B0604020202020204" pitchFamily="34" charset="0"/>
              <a:buNone/>
            </a:pPr>
            <a:r>
              <a:rPr lang="en-GB" sz="1800" dirty="0">
                <a:solidFill>
                  <a:srgbClr val="222222"/>
                </a:solidFill>
              </a:rPr>
              <a:t>B. Burger, M. </a:t>
            </a:r>
            <a:r>
              <a:rPr lang="en-GB" sz="1800" dirty="0" err="1">
                <a:solidFill>
                  <a:srgbClr val="222222"/>
                </a:solidFill>
              </a:rPr>
              <a:t>Vaudel</a:t>
            </a:r>
            <a:r>
              <a:rPr lang="en-GB" sz="1800" dirty="0">
                <a:solidFill>
                  <a:srgbClr val="222222"/>
                </a:solidFill>
              </a:rPr>
              <a:t>, &amp; H. </a:t>
            </a:r>
            <a:r>
              <a:rPr lang="en-GB" sz="1800" dirty="0" err="1">
                <a:solidFill>
                  <a:srgbClr val="222222"/>
                </a:solidFill>
              </a:rPr>
              <a:t>Barsnes</a:t>
            </a:r>
            <a:r>
              <a:rPr lang="en-GB" sz="1800" dirty="0">
                <a:solidFill>
                  <a:srgbClr val="222222"/>
                </a:solidFill>
              </a:rPr>
              <a:t>. (2021). Importance of Block Randomization When Designing Proteomics Experiments</a:t>
            </a:r>
            <a:r>
              <a:rPr lang="en-GB" sz="1800" i="1" dirty="0">
                <a:solidFill>
                  <a:srgbClr val="222222"/>
                </a:solidFill>
              </a:rPr>
              <a:t>. Journal of Proteome Research, 20</a:t>
            </a:r>
            <a:r>
              <a:rPr lang="en-GB" sz="1800" dirty="0">
                <a:solidFill>
                  <a:srgbClr val="222222"/>
                </a:solidFill>
              </a:rPr>
              <a:t>(</a:t>
            </a:r>
            <a:r>
              <a:rPr lang="en-GB" sz="1800" i="1" dirty="0">
                <a:solidFill>
                  <a:srgbClr val="222222"/>
                </a:solidFill>
              </a:rPr>
              <a:t>1</a:t>
            </a:r>
            <a:r>
              <a:rPr lang="en-GB" sz="1800" dirty="0">
                <a:solidFill>
                  <a:srgbClr val="222222"/>
                </a:solidFill>
              </a:rPr>
              <a:t>), 122-128.</a:t>
            </a:r>
          </a:p>
          <a:p>
            <a:pPr marL="0" indent="0">
              <a:lnSpc>
                <a:spcPct val="90000"/>
              </a:lnSpc>
              <a:spcBef>
                <a:spcPts val="0"/>
              </a:spcBef>
              <a:spcAft>
                <a:spcPts val="0"/>
              </a:spcAft>
              <a:buSzPts val="1400"/>
              <a:buFont typeface="Arial" panose="020B0604020202020204" pitchFamily="34" charset="0"/>
              <a:buNone/>
            </a:pPr>
            <a:endParaRPr lang="en-GB" sz="1800" dirty="0">
              <a:solidFill>
                <a:srgbClr val="222222"/>
              </a:solidFill>
            </a:endParaRPr>
          </a:p>
          <a:p>
            <a:pPr marL="0" indent="0">
              <a:lnSpc>
                <a:spcPct val="90000"/>
              </a:lnSpc>
              <a:spcBef>
                <a:spcPts val="0"/>
              </a:spcBef>
              <a:spcAft>
                <a:spcPts val="0"/>
              </a:spcAft>
              <a:buSzPts val="1400"/>
              <a:buFont typeface="Arial" panose="020B0604020202020204" pitchFamily="34" charset="0"/>
              <a:buNone/>
            </a:pPr>
            <a:r>
              <a:rPr lang="en-GB" sz="1800" dirty="0">
                <a:solidFill>
                  <a:srgbClr val="222222"/>
                </a:solidFill>
              </a:rPr>
              <a:t>Lachin, J. M., Matts, J. P., &amp; Wei, L. (1988). Randomization in clinical trials: Conclusions and recommendations. </a:t>
            </a:r>
            <a:r>
              <a:rPr lang="en-GB" sz="1800" i="1" dirty="0">
                <a:solidFill>
                  <a:srgbClr val="222222"/>
                </a:solidFill>
              </a:rPr>
              <a:t>Controlled Clinical Trials, 9</a:t>
            </a:r>
            <a:r>
              <a:rPr lang="en-GB" sz="1800" dirty="0">
                <a:solidFill>
                  <a:srgbClr val="222222"/>
                </a:solidFill>
              </a:rPr>
              <a:t>(4), 365–374.</a:t>
            </a:r>
          </a:p>
          <a:p>
            <a:pPr marL="0" indent="0">
              <a:lnSpc>
                <a:spcPct val="90000"/>
              </a:lnSpc>
              <a:spcBef>
                <a:spcPts val="0"/>
              </a:spcBef>
              <a:spcAft>
                <a:spcPts val="0"/>
              </a:spcAft>
              <a:buSzPts val="1400"/>
              <a:buFont typeface="Arial" panose="020B0604020202020204" pitchFamily="34" charset="0"/>
              <a:buNone/>
            </a:pPr>
            <a:endParaRPr lang="en-GB" sz="1800" dirty="0">
              <a:solidFill>
                <a:srgbClr val="222222"/>
              </a:solidFill>
            </a:endParaRPr>
          </a:p>
          <a:p>
            <a:pPr marL="0" indent="0">
              <a:lnSpc>
                <a:spcPct val="90000"/>
              </a:lnSpc>
              <a:spcBef>
                <a:spcPts val="0"/>
              </a:spcBef>
              <a:spcAft>
                <a:spcPts val="0"/>
              </a:spcAft>
              <a:buSzPts val="1400"/>
              <a:buFont typeface="Arial" panose="020B0604020202020204" pitchFamily="34" charset="0"/>
              <a:buNone/>
            </a:pPr>
            <a:r>
              <a:rPr lang="en-GB" sz="1800" dirty="0">
                <a:solidFill>
                  <a:srgbClr val="222222"/>
                </a:solidFill>
              </a:rPr>
              <a:t>Efron, B. (1971). Forcing a sequential experiment to be balanced. </a:t>
            </a:r>
            <a:r>
              <a:rPr lang="en-GB" sz="1800" i="1" dirty="0" err="1">
                <a:solidFill>
                  <a:srgbClr val="222222"/>
                </a:solidFill>
              </a:rPr>
              <a:t>Biometrika</a:t>
            </a:r>
            <a:r>
              <a:rPr lang="en-GB" sz="1800" i="1" dirty="0">
                <a:solidFill>
                  <a:srgbClr val="222222"/>
                </a:solidFill>
              </a:rPr>
              <a:t>, 58</a:t>
            </a:r>
            <a:r>
              <a:rPr lang="en-GB" sz="1800" dirty="0">
                <a:solidFill>
                  <a:srgbClr val="222222"/>
                </a:solidFill>
              </a:rPr>
              <a:t>(3), 403–417. </a:t>
            </a:r>
          </a:p>
          <a:p>
            <a:pPr marL="0" indent="0">
              <a:lnSpc>
                <a:spcPct val="90000"/>
              </a:lnSpc>
              <a:spcBef>
                <a:spcPts val="0"/>
              </a:spcBef>
              <a:spcAft>
                <a:spcPts val="0"/>
              </a:spcAft>
              <a:buSzPts val="1400"/>
              <a:buFont typeface="Arial" panose="020B0604020202020204" pitchFamily="34" charset="0"/>
              <a:buNone/>
            </a:pPr>
            <a:endParaRPr lang="en-GB" sz="1800" dirty="0">
              <a:solidFill>
                <a:srgbClr val="222222"/>
              </a:solidFill>
            </a:endParaRPr>
          </a:p>
          <a:p>
            <a:pPr marL="0" indent="0">
              <a:lnSpc>
                <a:spcPct val="90000"/>
              </a:lnSpc>
              <a:spcBef>
                <a:spcPts val="0"/>
              </a:spcBef>
              <a:spcAft>
                <a:spcPts val="0"/>
              </a:spcAft>
              <a:buSzPts val="1400"/>
              <a:buFont typeface="Arial" panose="020B0604020202020204" pitchFamily="34" charset="0"/>
              <a:buNone/>
            </a:pPr>
            <a:r>
              <a:rPr lang="en-GB" sz="1800" dirty="0" err="1">
                <a:solidFill>
                  <a:srgbClr val="222222"/>
                </a:solidFill>
              </a:rPr>
              <a:t>Senn</a:t>
            </a:r>
            <a:r>
              <a:rPr lang="en-GB" sz="1800" dirty="0">
                <a:solidFill>
                  <a:srgbClr val="222222"/>
                </a:solidFill>
              </a:rPr>
              <a:t>, S. (2020, April 20). Randomisation is not about balance, nor about homogeneity but about randomness. Error Statistics Philosophy. </a:t>
            </a:r>
            <a:r>
              <a:rPr lang="en-GB" sz="1800" dirty="0">
                <a:solidFill>
                  <a:srgbClr val="3375BB"/>
                </a:solidFill>
                <a:hlinkClick r:id="rId2">
                  <a:extLst>
                    <a:ext uri="{A12FA001-AC4F-418D-AE19-62706E023703}">
                      <ahyp:hlinkClr xmlns:ahyp="http://schemas.microsoft.com/office/drawing/2018/hyperlinkcolor" val="tx"/>
                    </a:ext>
                  </a:extLst>
                </a:hlinkClick>
              </a:rPr>
              <a:t>https://errorstatistics.com/2020/04/20/s-senn-randomisation-is-not-about-balance-nor-about-homogeneity-but-about-randomness-guest-post/</a:t>
            </a:r>
            <a:endParaRPr lang="en-GB" sz="1800" dirty="0">
              <a:solidFill>
                <a:srgbClr val="3375BB"/>
              </a:solidFill>
            </a:endParaRPr>
          </a:p>
          <a:p>
            <a:pPr marL="0" indent="0">
              <a:lnSpc>
                <a:spcPct val="90000"/>
              </a:lnSpc>
              <a:spcBef>
                <a:spcPts val="0"/>
              </a:spcBef>
              <a:spcAft>
                <a:spcPts val="0"/>
              </a:spcAft>
              <a:buSzPts val="1400"/>
              <a:buFont typeface="Arial" panose="020B0604020202020204" pitchFamily="34" charset="0"/>
              <a:buNone/>
            </a:pPr>
            <a:endParaRPr lang="en-GB" sz="1800" dirty="0">
              <a:solidFill>
                <a:srgbClr val="222222"/>
              </a:solidFill>
            </a:endParaRPr>
          </a:p>
          <a:p>
            <a:pPr marL="0" indent="0">
              <a:lnSpc>
                <a:spcPct val="90000"/>
              </a:lnSpc>
              <a:spcBef>
                <a:spcPts val="0"/>
              </a:spcBef>
              <a:spcAft>
                <a:spcPts val="0"/>
              </a:spcAft>
              <a:buSzPts val="1400"/>
              <a:buFont typeface="Arial" panose="020B0604020202020204" pitchFamily="34" charset="0"/>
              <a:buNone/>
            </a:pPr>
            <a:r>
              <a:rPr lang="en-GB" sz="1800" dirty="0">
                <a:solidFill>
                  <a:srgbClr val="222222"/>
                </a:solidFill>
              </a:rPr>
              <a:t>Park, J. J., </a:t>
            </a:r>
            <a:r>
              <a:rPr lang="en-GB" sz="1800" dirty="0" err="1">
                <a:solidFill>
                  <a:srgbClr val="222222"/>
                </a:solidFill>
              </a:rPr>
              <a:t>Thorlund</a:t>
            </a:r>
            <a:r>
              <a:rPr lang="en-GB" sz="1800" dirty="0">
                <a:solidFill>
                  <a:srgbClr val="222222"/>
                </a:solidFill>
              </a:rPr>
              <a:t>, K., &amp; Mills, E. J. (2018). Critical concepts in adaptive clinical trials. </a:t>
            </a:r>
            <a:r>
              <a:rPr lang="en-GB" sz="1800" i="1" dirty="0">
                <a:solidFill>
                  <a:srgbClr val="222222"/>
                </a:solidFill>
              </a:rPr>
              <a:t>Clinical Epidemiology, Volume 10</a:t>
            </a:r>
            <a:r>
              <a:rPr lang="en-GB" sz="1800" dirty="0">
                <a:solidFill>
                  <a:srgbClr val="222222"/>
                </a:solidFill>
              </a:rPr>
              <a:t>, 343–351. </a:t>
            </a:r>
            <a:r>
              <a:rPr lang="en-GB" sz="1800" dirty="0">
                <a:solidFill>
                  <a:srgbClr val="3375BB"/>
                </a:solidFill>
                <a:hlinkClick r:id="rId3">
                  <a:extLst>
                    <a:ext uri="{A12FA001-AC4F-418D-AE19-62706E023703}">
                      <ahyp:hlinkClr xmlns:ahyp="http://schemas.microsoft.com/office/drawing/2018/hyperlinkcolor" val="tx"/>
                    </a:ext>
                  </a:extLst>
                </a:hlinkClick>
              </a:rPr>
              <a:t>https://doi.org/10.2147/clep.s156708</a:t>
            </a:r>
            <a:endParaRPr lang="en-GB" sz="1800" dirty="0">
              <a:solidFill>
                <a:srgbClr val="3375BB"/>
              </a:solidFill>
            </a:endParaRPr>
          </a:p>
          <a:p>
            <a:pPr marL="0" indent="0">
              <a:buFont typeface="Arial" panose="020B0604020202020204" pitchFamily="34" charset="0"/>
              <a:buNone/>
            </a:pPr>
            <a:endParaRPr lang="en-GB" sz="1800" dirty="0">
              <a:solidFill>
                <a:srgbClr val="222222"/>
              </a:solidFill>
              <a:latin typeface="+mj-lt"/>
            </a:endParaRPr>
          </a:p>
          <a:p>
            <a:pPr marL="0" indent="0">
              <a:buFont typeface="Arial" panose="020B0604020202020204" pitchFamily="34" charset="0"/>
              <a:buNone/>
            </a:pPr>
            <a:endParaRPr lang="en-GB" sz="1800" dirty="0">
              <a:solidFill>
                <a:srgbClr val="222222"/>
              </a:solidFill>
              <a:latin typeface="+mj-lt"/>
            </a:endParaRPr>
          </a:p>
          <a:p>
            <a:pPr marL="0" indent="0">
              <a:buFont typeface="Arial" panose="020B0604020202020204" pitchFamily="34" charset="0"/>
              <a:buNone/>
            </a:pPr>
            <a:endParaRPr lang="en-GB" sz="1800" dirty="0">
              <a:solidFill>
                <a:srgbClr val="222222"/>
              </a:solidFill>
              <a:latin typeface="+mj-lt"/>
            </a:endParaRPr>
          </a:p>
          <a:p>
            <a:pPr marL="0" indent="0">
              <a:buFont typeface="Arial" panose="020B0604020202020204" pitchFamily="34" charset="0"/>
              <a:buNone/>
            </a:pPr>
            <a:endParaRPr lang="en-GB" sz="1800" dirty="0">
              <a:solidFill>
                <a:srgbClr val="222222"/>
              </a:solidFill>
              <a:latin typeface="+mj-lt"/>
            </a:endParaRPr>
          </a:p>
          <a:p>
            <a:pPr marL="0" indent="0">
              <a:buFont typeface="Arial" panose="020B0604020202020204" pitchFamily="34" charset="0"/>
              <a:buNone/>
            </a:pPr>
            <a:endParaRPr lang="en-GB" sz="1800" dirty="0">
              <a:solidFill>
                <a:srgbClr val="222222"/>
              </a:solidFill>
              <a:latin typeface="+mj-lt"/>
            </a:endParaRPr>
          </a:p>
          <a:p>
            <a:pPr marL="0" indent="0">
              <a:lnSpc>
                <a:spcPct val="90000"/>
              </a:lnSpc>
              <a:spcBef>
                <a:spcPts val="0"/>
              </a:spcBef>
              <a:spcAft>
                <a:spcPts val="0"/>
              </a:spcAft>
              <a:buSzPts val="1400"/>
              <a:buFont typeface="Arial" panose="020B0604020202020204" pitchFamily="34" charset="0"/>
              <a:buNone/>
            </a:pPr>
            <a:endParaRPr lang="en-GB" sz="1800" dirty="0">
              <a:solidFill>
                <a:srgbClr val="222222"/>
              </a:solidFill>
              <a:latin typeface="+mj-lt"/>
            </a:endParaRPr>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p:txBody>
      </p:sp>
    </p:spTree>
    <p:extLst>
      <p:ext uri="{BB962C8B-B14F-4D97-AF65-F5344CB8AC3E}">
        <p14:creationId xmlns:p14="http://schemas.microsoft.com/office/powerpoint/2010/main" val="2006884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9EF3-BD3E-B8E7-EF2E-B7E9CD2E928F}"/>
              </a:ext>
            </a:extLst>
          </p:cNvPr>
          <p:cNvSpPr>
            <a:spLocks noGrp="1"/>
          </p:cNvSpPr>
          <p:nvPr>
            <p:ph type="title"/>
          </p:nvPr>
        </p:nvSpPr>
        <p:spPr/>
        <p:txBody>
          <a:bodyPr/>
          <a:lstStyle/>
          <a:p>
            <a:r>
              <a:rPr lang="en-IE" dirty="0"/>
              <a:t>References (Randomization)</a:t>
            </a:r>
          </a:p>
        </p:txBody>
      </p:sp>
      <p:sp>
        <p:nvSpPr>
          <p:cNvPr id="4" name="Content Placeholder 2">
            <a:extLst>
              <a:ext uri="{FF2B5EF4-FFF2-40B4-BE49-F238E27FC236}">
                <a16:creationId xmlns:a16="http://schemas.microsoft.com/office/drawing/2014/main" id="{C23FA9C3-9B16-C90B-F90C-394D255B3982}"/>
              </a:ext>
            </a:extLst>
          </p:cNvPr>
          <p:cNvSpPr txBox="1">
            <a:spLocks/>
          </p:cNvSpPr>
          <p:nvPr/>
        </p:nvSpPr>
        <p:spPr>
          <a:xfrm>
            <a:off x="800100" y="1417637"/>
            <a:ext cx="10553700" cy="402272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spcAft>
                <a:spcPts val="300"/>
              </a:spcAft>
              <a:buClr>
                <a:schemeClr val="accent2"/>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685800" indent="-169863" algn="l" defTabSz="914400" rtl="0" eaLnBrk="1" latinLnBrk="0" hangingPunct="1">
              <a:lnSpc>
                <a:spcPct val="100000"/>
              </a:lnSpc>
              <a:spcBef>
                <a:spcPts val="400"/>
              </a:spcBef>
              <a:spcAft>
                <a:spcPts val="3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9144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169863" algn="l" defTabSz="914400" rtl="0" eaLnBrk="1" latinLnBrk="0" hangingPunct="1">
              <a:lnSpc>
                <a:spcPct val="100000"/>
              </a:lnSpc>
              <a:spcBef>
                <a:spcPts val="300"/>
              </a:spcBef>
              <a:spcAft>
                <a:spcPts val="3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1800" b="0" i="0" u="none" strike="noStrike" kern="1200" cap="none" spc="0" normalizeH="0" baseline="0" noProof="0" dirty="0">
                <a:ln>
                  <a:noFill/>
                </a:ln>
                <a:solidFill>
                  <a:srgbClr val="222222"/>
                </a:solidFill>
                <a:effectLst/>
                <a:uLnTx/>
                <a:uFillTx/>
                <a:latin typeface="Calibri" panose="020F0502020204030204"/>
                <a:ea typeface="+mn-ea"/>
                <a:cs typeface="+mn-cs"/>
              </a:rPr>
              <a:t>de Diego-Otero, et Al. (2014). A combination of ascorbic acid and </a:t>
            </a:r>
            <a:r>
              <a:rPr kumimoji="0" lang="el-GR" sz="1800" b="0" i="0" u="none" strike="noStrike" kern="1200" cap="none" spc="0" normalizeH="0" baseline="0" noProof="0" dirty="0">
                <a:ln>
                  <a:noFill/>
                </a:ln>
                <a:solidFill>
                  <a:srgbClr val="222222"/>
                </a:solidFill>
                <a:effectLst/>
                <a:uLnTx/>
                <a:uFillTx/>
                <a:latin typeface="Calibri" panose="020F0502020204030204"/>
                <a:ea typeface="+mn-ea"/>
                <a:cs typeface="+mn-cs"/>
              </a:rPr>
              <a:t>α-</a:t>
            </a:r>
            <a:r>
              <a:rPr kumimoji="0" lang="en-GB" sz="1800" b="0" i="0" u="none" strike="noStrike" kern="1200" cap="none" spc="0" normalizeH="0" baseline="0" noProof="0" dirty="0">
                <a:ln>
                  <a:noFill/>
                </a:ln>
                <a:solidFill>
                  <a:srgbClr val="222222"/>
                </a:solidFill>
                <a:effectLst/>
                <a:uLnTx/>
                <a:uFillTx/>
                <a:latin typeface="Calibri" panose="020F0502020204030204"/>
                <a:ea typeface="+mn-ea"/>
                <a:cs typeface="+mn-cs"/>
              </a:rPr>
              <a:t>tocopherol to test the effectiveness and safety in the fragile X syndrome: study protocol for a phase II, randomized, placebo-controlled trial. </a:t>
            </a:r>
            <a:r>
              <a:rPr kumimoji="0" lang="en-GB" sz="1800" b="0" i="1" u="none" strike="noStrike" kern="1200" cap="none" spc="0" normalizeH="0" baseline="0" noProof="0" dirty="0">
                <a:ln>
                  <a:noFill/>
                </a:ln>
                <a:solidFill>
                  <a:srgbClr val="222222"/>
                </a:solidFill>
                <a:effectLst/>
                <a:uLnTx/>
                <a:uFillTx/>
                <a:latin typeface="Calibri" panose="020F0502020204030204"/>
                <a:ea typeface="+mn-ea"/>
                <a:cs typeface="+mn-cs"/>
              </a:rPr>
              <a:t>Trials, 15</a:t>
            </a:r>
            <a:r>
              <a:rPr kumimoji="0" lang="en-GB" sz="1800" b="0" i="0" u="none" strike="noStrike" kern="1200" cap="none" spc="0" normalizeH="0" baseline="0" noProof="0" dirty="0">
                <a:ln>
                  <a:noFill/>
                </a:ln>
                <a:solidFill>
                  <a:srgbClr val="222222"/>
                </a:solidFill>
                <a:effectLst/>
                <a:uLnTx/>
                <a:uFillTx/>
                <a:latin typeface="Calibri" panose="020F0502020204030204"/>
                <a:ea typeface="+mn-ea"/>
                <a:cs typeface="+mn-cs"/>
              </a:rPr>
              <a:t>(1). </a:t>
            </a:r>
            <a:r>
              <a:rPr kumimoji="0" lang="en-GB" sz="1800" b="0" i="0" u="none" strike="noStrike" kern="1200" cap="none" spc="0" normalizeH="0" baseline="0" noProof="0" dirty="0">
                <a:ln>
                  <a:noFill/>
                </a:ln>
                <a:solidFill>
                  <a:srgbClr val="3375BB"/>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https://doi.org/10.1186/1745-6215-15-345</a:t>
            </a:r>
            <a:endParaRPr kumimoji="0" lang="en-GB" sz="1800" b="0" i="0" u="none" strike="noStrike" kern="1200" cap="none" spc="0" normalizeH="0" baseline="0" noProof="0" dirty="0">
              <a:ln>
                <a:noFill/>
              </a:ln>
              <a:solidFill>
                <a:srgbClr val="3375BB"/>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1800" b="0" i="0" u="none" strike="noStrike" kern="1200" cap="none" spc="0" normalizeH="0" baseline="0" noProof="0" dirty="0">
                <a:ln>
                  <a:noFill/>
                </a:ln>
                <a:solidFill>
                  <a:srgbClr val="222222"/>
                </a:solidFill>
                <a:effectLst/>
                <a:uLnTx/>
                <a:uFillTx/>
                <a:latin typeface="Calibri" panose="020F0502020204030204"/>
                <a:ea typeface="+mn-ea"/>
                <a:cs typeface="+mn-cs"/>
              </a:rPr>
              <a:t>Kang, M., Ragan, B. G., &amp; Park, J. H. (2008). Issues in Outcomes Research: An Overview of Randomization Techniques for Clinical Trials. </a:t>
            </a:r>
            <a:r>
              <a:rPr kumimoji="0" lang="en-GB" sz="1800" b="0" i="1" u="none" strike="noStrike" kern="1200" cap="none" spc="0" normalizeH="0" baseline="0" noProof="0" dirty="0">
                <a:ln>
                  <a:noFill/>
                </a:ln>
                <a:solidFill>
                  <a:srgbClr val="222222"/>
                </a:solidFill>
                <a:effectLst/>
                <a:uLnTx/>
                <a:uFillTx/>
                <a:latin typeface="Calibri" panose="020F0502020204030204"/>
                <a:ea typeface="+mn-ea"/>
                <a:cs typeface="+mn-cs"/>
              </a:rPr>
              <a:t>Journal of Athletic Training, 43</a:t>
            </a:r>
            <a:r>
              <a:rPr kumimoji="0" lang="en-GB" sz="1800" b="0" i="0" u="none" strike="noStrike" kern="1200" cap="none" spc="0" normalizeH="0" baseline="0" noProof="0" dirty="0">
                <a:ln>
                  <a:noFill/>
                </a:ln>
                <a:solidFill>
                  <a:srgbClr val="222222"/>
                </a:solidFill>
                <a:effectLst/>
                <a:uLnTx/>
                <a:uFillTx/>
                <a:latin typeface="Calibri" panose="020F0502020204030204"/>
                <a:ea typeface="+mn-ea"/>
                <a:cs typeface="+mn-cs"/>
              </a:rPr>
              <a:t>(2), 215–221. </a:t>
            </a:r>
            <a:r>
              <a:rPr kumimoji="0" lang="en-GB" sz="1800" b="0" i="0" u="none" strike="noStrike" kern="1200" cap="none" spc="0" normalizeH="0" baseline="0" noProof="0" dirty="0">
                <a:ln>
                  <a:noFill/>
                </a:ln>
                <a:solidFill>
                  <a:srgbClr val="3375BB"/>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https://doi.org/10.4085/1062-6050-43.2.215</a:t>
            </a:r>
            <a:endParaRPr kumimoji="0" lang="en-GB" sz="1800" b="0" i="0" u="none" strike="noStrike" kern="1200" cap="none" spc="0" normalizeH="0" baseline="0" noProof="0" dirty="0">
              <a:ln>
                <a:noFill/>
              </a:ln>
              <a:solidFill>
                <a:srgbClr val="3375BB"/>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1800" b="0" i="0" u="none" strike="noStrike" kern="1200" cap="none" spc="0" normalizeH="0" baseline="0" noProof="0" dirty="0">
                <a:ln>
                  <a:noFill/>
                </a:ln>
                <a:solidFill>
                  <a:srgbClr val="222222"/>
                </a:solidFill>
                <a:effectLst/>
                <a:uLnTx/>
                <a:uFillTx/>
                <a:latin typeface="Calibri" panose="020F0502020204030204"/>
                <a:ea typeface="+mn-ea"/>
                <a:cs typeface="+mn-cs"/>
              </a:rPr>
              <a:t>Suresh, K. (2011). An overview of randomization techniques: An unbiased assessment of outcome in clinical research. Journal of Human Reproductive Sciences, 4(1). </a:t>
            </a:r>
            <a:r>
              <a:rPr kumimoji="0" lang="en-GB" sz="1800" b="0" i="0" u="none" strike="noStrike" kern="1200" cap="none" spc="0" normalizeH="0" baseline="0" noProof="0" dirty="0">
                <a:ln>
                  <a:noFill/>
                </a:ln>
                <a:solidFill>
                  <a:srgbClr val="3375BB"/>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https://doi.org/10.4103/0974-1208.82352</a:t>
            </a:r>
            <a:endParaRPr kumimoji="0" lang="en-GB" sz="1800" b="0" i="0" u="none" strike="noStrike" kern="1200" cap="none" spc="0" normalizeH="0" baseline="0" noProof="0" dirty="0">
              <a:ln>
                <a:noFill/>
              </a:ln>
              <a:solidFill>
                <a:srgbClr val="3375BB"/>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1800" b="0" i="0" u="none" strike="noStrike" kern="1200" cap="none" spc="0" normalizeH="0" baseline="0" noProof="0" dirty="0" err="1">
                <a:ln>
                  <a:noFill/>
                </a:ln>
                <a:solidFill>
                  <a:srgbClr val="222222"/>
                </a:solidFill>
                <a:effectLst/>
                <a:uLnTx/>
                <a:uFillTx/>
                <a:latin typeface="Calibri" panose="020F0502020204030204"/>
                <a:ea typeface="+mn-ea"/>
                <a:cs typeface="+mn-cs"/>
              </a:rPr>
              <a:t>Gordis</a:t>
            </a:r>
            <a:r>
              <a:rPr kumimoji="0" lang="en-GB" sz="1800" b="0" i="0" u="none" strike="noStrike" kern="1200" cap="none" spc="0" normalizeH="0" baseline="0" noProof="0" dirty="0">
                <a:ln>
                  <a:noFill/>
                </a:ln>
                <a:solidFill>
                  <a:srgbClr val="222222"/>
                </a:solidFill>
                <a:effectLst/>
                <a:uLnTx/>
                <a:uFillTx/>
                <a:latin typeface="Calibri" panose="020F0502020204030204"/>
                <a:ea typeface="+mn-ea"/>
                <a:cs typeface="+mn-cs"/>
              </a:rPr>
              <a:t>, L. (2013). Epidemiology (5th ed.). </a:t>
            </a:r>
            <a:r>
              <a:rPr kumimoji="0" lang="en-GB" sz="1800" b="0" i="1" u="none" strike="noStrike" kern="1200" cap="none" spc="0" normalizeH="0" baseline="0" noProof="0" dirty="0">
                <a:ln>
                  <a:noFill/>
                </a:ln>
                <a:solidFill>
                  <a:srgbClr val="222222"/>
                </a:solidFill>
                <a:effectLst/>
                <a:uLnTx/>
                <a:uFillTx/>
                <a:latin typeface="Calibri" panose="020F0502020204030204"/>
                <a:ea typeface="+mn-ea"/>
                <a:cs typeface="+mn-cs"/>
              </a:rPr>
              <a:t>Saunders</a:t>
            </a:r>
            <a:r>
              <a:rPr kumimoji="0" lang="en-GB" sz="1800" b="0" i="0" u="none" strike="noStrike" kern="1200" cap="none" spc="0" normalizeH="0" baseline="0" noProof="0" dirty="0">
                <a:ln>
                  <a:noFill/>
                </a:ln>
                <a:solidFill>
                  <a:srgbClr val="222222"/>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1800" b="0" i="0" u="none" strike="noStrike" kern="1200" cap="none" spc="0" normalizeH="0" baseline="0" noProof="0" dirty="0" err="1">
                <a:ln>
                  <a:noFill/>
                </a:ln>
                <a:solidFill>
                  <a:srgbClr val="222222"/>
                </a:solidFill>
                <a:effectLst/>
                <a:uLnTx/>
                <a:uFillTx/>
                <a:latin typeface="Calibri" panose="020F0502020204030204"/>
                <a:ea typeface="+mn-ea"/>
                <a:cs typeface="+mn-cs"/>
              </a:rPr>
              <a:t>Frane</a:t>
            </a:r>
            <a:r>
              <a:rPr kumimoji="0" lang="en-GB" sz="1800" b="0" i="0" u="none" strike="noStrike" kern="1200" cap="none" spc="0" normalizeH="0" baseline="0" noProof="0" dirty="0">
                <a:ln>
                  <a:noFill/>
                </a:ln>
                <a:solidFill>
                  <a:srgbClr val="222222"/>
                </a:solidFill>
                <a:effectLst/>
                <a:uLnTx/>
                <a:uFillTx/>
                <a:latin typeface="Calibri" panose="020F0502020204030204"/>
                <a:ea typeface="+mn-ea"/>
                <a:cs typeface="+mn-cs"/>
              </a:rPr>
              <a:t>, J. W. (1998). A Method of Biased Coin Randomization, Its Implementation, and Its Validation. Drug Information Journal, 32(2), 423–432. https://doi.org/10.1177/009286159803200213</a:t>
            </a: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1800" b="0" i="0" u="none" strike="noStrike" kern="1200" cap="none" spc="0" normalizeH="0" baseline="0" noProof="0" dirty="0">
                <a:ln>
                  <a:noFill/>
                </a:ln>
                <a:solidFill>
                  <a:srgbClr val="222222"/>
                </a:solidFill>
                <a:effectLst/>
                <a:uLnTx/>
                <a:uFillTx/>
                <a:latin typeface="Calibri" panose="020F0502020204030204"/>
                <a:ea typeface="+mn-ea"/>
                <a:cs typeface="+mn-cs"/>
              </a:rPr>
              <a:t>Schulz, K. F., &amp; Grimes, D. A. (2002). Allocation concealment in randomised trials: defending against deciphering. The Lancet, 359(9306), 614–618. https://doi.org/10.1016/s0140-6736(02)07750-4</a:t>
            </a: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GB" sz="1800" b="0" i="0" u="none" strike="noStrike" kern="1200" cap="none" spc="0" normalizeH="0" baseline="0" noProof="0" dirty="0">
              <a:ln>
                <a:noFill/>
              </a:ln>
              <a:solidFill>
                <a:srgbClr val="222222"/>
              </a:solidFill>
              <a:effectLst/>
              <a:uLnTx/>
              <a:uFillTx/>
              <a:latin typeface="Calibri" panose="020F0502020204030204"/>
              <a:ea typeface="+mn-ea"/>
              <a:cs typeface="+mn-cs"/>
            </a:endParaRPr>
          </a:p>
          <a:p>
            <a:pPr marL="0" indent="0">
              <a:buFont typeface="Arial" panose="020B0604020202020204" pitchFamily="34" charset="0"/>
              <a:buNone/>
            </a:pPr>
            <a:endParaRPr lang="en-GB" sz="1800" dirty="0">
              <a:solidFill>
                <a:srgbClr val="222222"/>
              </a:solidFill>
              <a:latin typeface="+mj-lt"/>
            </a:endParaRPr>
          </a:p>
          <a:p>
            <a:pPr marL="0" indent="0">
              <a:buFont typeface="Arial" panose="020B0604020202020204" pitchFamily="34" charset="0"/>
              <a:buNone/>
            </a:pPr>
            <a:endParaRPr lang="en-GB" sz="1800" dirty="0">
              <a:solidFill>
                <a:srgbClr val="222222"/>
              </a:solidFill>
              <a:latin typeface="+mj-lt"/>
            </a:endParaRPr>
          </a:p>
          <a:p>
            <a:pPr marL="0" indent="0">
              <a:buFont typeface="Arial" panose="020B0604020202020204" pitchFamily="34" charset="0"/>
              <a:buNone/>
            </a:pPr>
            <a:endParaRPr lang="en-GB" sz="1800" dirty="0">
              <a:solidFill>
                <a:srgbClr val="222222"/>
              </a:solidFill>
              <a:latin typeface="+mj-lt"/>
            </a:endParaRPr>
          </a:p>
          <a:p>
            <a:pPr marL="0" indent="0">
              <a:buFont typeface="Arial" panose="020B0604020202020204" pitchFamily="34" charset="0"/>
              <a:buNone/>
            </a:pPr>
            <a:endParaRPr lang="en-GB" sz="1800" dirty="0">
              <a:solidFill>
                <a:srgbClr val="222222"/>
              </a:solidFill>
              <a:latin typeface="+mj-lt"/>
            </a:endParaRPr>
          </a:p>
          <a:p>
            <a:pPr marL="0" indent="0">
              <a:buFont typeface="Arial" panose="020B0604020202020204" pitchFamily="34" charset="0"/>
              <a:buNone/>
            </a:pPr>
            <a:endParaRPr lang="en-GB" sz="1800" dirty="0">
              <a:solidFill>
                <a:srgbClr val="222222"/>
              </a:solidFill>
              <a:latin typeface="+mj-lt"/>
            </a:endParaRPr>
          </a:p>
          <a:p>
            <a:pPr marL="0" indent="0">
              <a:lnSpc>
                <a:spcPct val="90000"/>
              </a:lnSpc>
              <a:spcBef>
                <a:spcPts val="0"/>
              </a:spcBef>
              <a:spcAft>
                <a:spcPts val="0"/>
              </a:spcAft>
              <a:buSzPts val="1400"/>
              <a:buFont typeface="Arial" panose="020B0604020202020204" pitchFamily="34" charset="0"/>
              <a:buNone/>
            </a:pPr>
            <a:endParaRPr lang="en-GB" sz="1800" dirty="0">
              <a:solidFill>
                <a:srgbClr val="222222"/>
              </a:solidFill>
              <a:latin typeface="+mj-lt"/>
            </a:endParaRPr>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a:p>
            <a:pPr marL="0" indent="0">
              <a:buFont typeface="Arial" panose="020B0604020202020204" pitchFamily="34" charset="0"/>
              <a:buNone/>
            </a:pPr>
            <a:endParaRPr lang="en-IE" sz="1800" dirty="0"/>
          </a:p>
        </p:txBody>
      </p:sp>
    </p:spTree>
    <p:extLst>
      <p:ext uri="{BB962C8B-B14F-4D97-AF65-F5344CB8AC3E}">
        <p14:creationId xmlns:p14="http://schemas.microsoft.com/office/powerpoint/2010/main" val="4293566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814E-86F0-B6C7-956D-74BA70C58C43}"/>
              </a:ext>
            </a:extLst>
          </p:cNvPr>
          <p:cNvSpPr>
            <a:spLocks noGrp="1"/>
          </p:cNvSpPr>
          <p:nvPr>
            <p:ph type="title"/>
          </p:nvPr>
        </p:nvSpPr>
        <p:spPr/>
        <p:txBody>
          <a:bodyPr/>
          <a:lstStyle/>
          <a:p>
            <a:r>
              <a:rPr lang="en-IE" dirty="0"/>
              <a:t>References (Cluster Randomized Trials)</a:t>
            </a:r>
          </a:p>
        </p:txBody>
      </p:sp>
      <p:sp>
        <p:nvSpPr>
          <p:cNvPr id="4" name="Content Placeholder 2">
            <a:extLst>
              <a:ext uri="{FF2B5EF4-FFF2-40B4-BE49-F238E27FC236}">
                <a16:creationId xmlns:a16="http://schemas.microsoft.com/office/drawing/2014/main" id="{84A478EF-FB3C-8845-FF0D-F40847DF92D4}"/>
              </a:ext>
            </a:extLst>
          </p:cNvPr>
          <p:cNvSpPr>
            <a:spLocks noGrp="1"/>
          </p:cNvSpPr>
          <p:nvPr>
            <p:ph idx="1"/>
          </p:nvPr>
        </p:nvSpPr>
        <p:spPr>
          <a:xfrm>
            <a:off x="800100" y="1417320"/>
            <a:ext cx="9720073" cy="4023360"/>
          </a:xfrm>
        </p:spPr>
        <p:txBody>
          <a:bodyPr>
            <a:noAutofit/>
          </a:bodyPr>
          <a:lstStyle/>
          <a:p>
            <a:pPr marL="0" indent="0">
              <a:buNone/>
            </a:pPr>
            <a:r>
              <a:rPr lang="en-IE" sz="1800" dirty="0"/>
              <a:t>Kennedy, C.C., Ioannidis, G., Giangregorio, L.M. et al. An interdisciplinary knowledge translation intervention in long-term care: Study protocol for the vitamin D and osteoporosis study (ViDOS) pilot cluster randomized controlled trial. Implementation Sci 7, 48 (2012). https://doi.org/10.1186/1748-5908-7-48</a:t>
            </a:r>
          </a:p>
          <a:p>
            <a:pPr marL="0" indent="0">
              <a:buNone/>
            </a:pPr>
            <a:endParaRPr lang="en-IE" sz="1800" dirty="0"/>
          </a:p>
          <a:p>
            <a:pPr marL="0" indent="0">
              <a:buNone/>
            </a:pPr>
            <a:r>
              <a:rPr lang="en-IE" sz="1800" dirty="0"/>
              <a:t>Hemming K, Taljaard M, Weijer C, Forbes AB. Use of multiple period, cluster randomised, crossover trial designs for comparative effectiveness research. BMJ. 2020 Nov 4;371:m3800. doi: 10.1136/bmj.m3800. PMID: 33148538.</a:t>
            </a:r>
          </a:p>
          <a:p>
            <a:pPr marL="0" indent="0">
              <a:buNone/>
            </a:pPr>
            <a:endParaRPr lang="en-IE" sz="1800" dirty="0"/>
          </a:p>
          <a:p>
            <a:pPr marL="0" indent="0">
              <a:buNone/>
            </a:pPr>
            <a:r>
              <a:rPr lang="en-IE" sz="1800" dirty="0"/>
              <a:t>Hemming K, Haines TP, Chilton PJ, Girling AJ, Lilford RJ. The stepped wedge cluster randomised trial: rationale, design, analysis, and reporting. BMJ. 2015 Feb 6;350:h391. doi: 10.1136/bmj.h391. PMID: 25662947.</a:t>
            </a:r>
          </a:p>
          <a:p>
            <a:pPr marL="0" indent="0">
              <a:buNone/>
            </a:pPr>
            <a:endParaRPr lang="en-IE" sz="1800" dirty="0"/>
          </a:p>
          <a:p>
            <a:pPr marL="0" indent="0">
              <a:buNone/>
            </a:pPr>
            <a:r>
              <a:rPr lang="en-IE" sz="1800" dirty="0"/>
              <a:t>Kenyon, S., Dann, S., Hope, L. et al. Evaluation of a bespoke training to increase uptake by midwifery teams of NICE Guidance for membrane sweeping to reduce induction of labour: a stepped wedge cluster randomised design. Trials 18, 357 (2017). https://doi.org/10.1186/s13063-017-2106-1</a:t>
            </a:r>
          </a:p>
          <a:p>
            <a:pPr marL="0" indent="0">
              <a:buNone/>
            </a:pPr>
            <a:endParaRPr lang="en-IE" sz="1800" dirty="0"/>
          </a:p>
        </p:txBody>
      </p:sp>
    </p:spTree>
    <p:extLst>
      <p:ext uri="{BB962C8B-B14F-4D97-AF65-F5344CB8AC3E}">
        <p14:creationId xmlns:p14="http://schemas.microsoft.com/office/powerpoint/2010/main" val="1560700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3BD0-1916-7F4D-6D3E-13A68706E5FC}"/>
              </a:ext>
            </a:extLst>
          </p:cNvPr>
          <p:cNvSpPr>
            <a:spLocks noGrp="1"/>
          </p:cNvSpPr>
          <p:nvPr>
            <p:ph type="title"/>
          </p:nvPr>
        </p:nvSpPr>
        <p:spPr/>
        <p:txBody>
          <a:bodyPr/>
          <a:lstStyle/>
          <a:p>
            <a:r>
              <a:rPr lang="en-IE" dirty="0"/>
              <a:t>References (Crossover Trials)</a:t>
            </a:r>
          </a:p>
        </p:txBody>
      </p:sp>
      <p:sp>
        <p:nvSpPr>
          <p:cNvPr id="4" name="Content Placeholder 2">
            <a:extLst>
              <a:ext uri="{FF2B5EF4-FFF2-40B4-BE49-F238E27FC236}">
                <a16:creationId xmlns:a16="http://schemas.microsoft.com/office/drawing/2014/main" id="{6E1DEA8F-A234-BCB2-0C7C-F67EA8FAA8FA}"/>
              </a:ext>
            </a:extLst>
          </p:cNvPr>
          <p:cNvSpPr>
            <a:spLocks noGrp="1"/>
          </p:cNvSpPr>
          <p:nvPr>
            <p:ph idx="1"/>
          </p:nvPr>
        </p:nvSpPr>
        <p:spPr>
          <a:xfrm>
            <a:off x="800100" y="1478723"/>
            <a:ext cx="10739952" cy="5379277"/>
          </a:xfrm>
        </p:spPr>
        <p:txBody>
          <a:bodyPr>
            <a:noAutofit/>
          </a:bodyPr>
          <a:lstStyle/>
          <a:p>
            <a:pPr marL="0" indent="0">
              <a:buNone/>
            </a:pPr>
            <a:r>
              <a:rPr lang="en-IE" sz="1900" dirty="0"/>
              <a:t>Chow, S.C, &amp; Liu, J.P. (1992). Design and Analysis of Bioavailability and Bioequivalence Studies. Marcel Dekker. </a:t>
            </a:r>
          </a:p>
          <a:p>
            <a:pPr marL="0" indent="0">
              <a:buNone/>
            </a:pPr>
            <a:endParaRPr lang="en-IE" sz="1900" dirty="0"/>
          </a:p>
          <a:p>
            <a:pPr marL="0" indent="0">
              <a:buNone/>
            </a:pPr>
            <a:r>
              <a:rPr lang="en-IE" sz="1900" dirty="0"/>
              <a:t>Chen, K. W., Chow, S. C. &amp; Li, G. (1997). A Note on Sample Size Determination for Bioequivalence Studies with Higher-order Crossover Designs. Journal of Pharmacokinetics and Biopharmaceutics, 25(6), 753-765. </a:t>
            </a:r>
          </a:p>
          <a:p>
            <a:pPr marL="0" indent="0">
              <a:buNone/>
            </a:pPr>
            <a:endParaRPr lang="en-IE" sz="1900" dirty="0"/>
          </a:p>
          <a:p>
            <a:pPr marL="0" indent="0">
              <a:buNone/>
            </a:pPr>
            <a:r>
              <a:rPr lang="en-IE" sz="1900" dirty="0"/>
              <a:t>Radicioni M, Castiglioni C, Giori A, Cupone I, Frangione V, Rovati S.  (2017) Bioequivalence study of a new sildenafil 100 mg orodispersible film compared to the conventional film-coated 100 mg tablet administered to healthy male volunteers. Drug Des Devel Ther. 2017;11:1183-1192. Published 2017 Apr 11. doi:10.2147/DDDT.S124034</a:t>
            </a:r>
          </a:p>
          <a:p>
            <a:pPr marL="0" indent="0">
              <a:buNone/>
            </a:pPr>
            <a:endParaRPr lang="en-IE" sz="1900" dirty="0"/>
          </a:p>
          <a:p>
            <a:pPr marL="0" indent="0"/>
            <a:r>
              <a:rPr lang="en-IE" sz="1900" dirty="0"/>
              <a:t>Corte-Real J, Guignard C, Gantenbein M, Weber B, Burgard K, Hoffmann L, Richling E, Bohn T. No influence of supplemental dietary calcium intake on the bioavailability of spinach carotenoids in humans. Br J Nutr. 2017 Jun;117(11):1560-1569. doi: 10.1017/S0007114517001532. Epub 2017 Jun 27. PMID: 28651681.</a:t>
            </a:r>
          </a:p>
          <a:p>
            <a:pPr marL="0" indent="0">
              <a:buNone/>
            </a:pPr>
            <a:endParaRPr lang="en-IE" sz="1900" dirty="0"/>
          </a:p>
          <a:p>
            <a:pPr marL="0" indent="0">
              <a:buNone/>
            </a:pPr>
            <a:endParaRPr lang="en-IE" sz="1900" dirty="0"/>
          </a:p>
          <a:p>
            <a:pPr marL="0" indent="0">
              <a:buNone/>
            </a:pPr>
            <a:endParaRPr lang="en-IE" sz="1900" dirty="0"/>
          </a:p>
          <a:p>
            <a:pPr marL="0" indent="0">
              <a:buNone/>
            </a:pPr>
            <a:endParaRPr lang="en-IE" sz="1900" dirty="0"/>
          </a:p>
        </p:txBody>
      </p:sp>
    </p:spTree>
    <p:extLst>
      <p:ext uri="{BB962C8B-B14F-4D97-AF65-F5344CB8AC3E}">
        <p14:creationId xmlns:p14="http://schemas.microsoft.com/office/powerpoint/2010/main" val="354067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A6CBB2AC-7A57-9CEA-7AA7-7D9BD7A11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 y="0"/>
            <a:ext cx="12185235" cy="6858000"/>
          </a:xfrm>
          <a:prstGeom prst="rect">
            <a:avLst/>
          </a:prstGeom>
        </p:spPr>
      </p:pic>
      <p:sp>
        <p:nvSpPr>
          <p:cNvPr id="2" name="Slide Number Placeholder 1">
            <a:extLst>
              <a:ext uri="{FF2B5EF4-FFF2-40B4-BE49-F238E27FC236}">
                <a16:creationId xmlns:a16="http://schemas.microsoft.com/office/drawing/2014/main" id="{5C63AC88-4E9C-A114-EF52-94DFCE03849C}"/>
              </a:ext>
            </a:extLst>
          </p:cNvPr>
          <p:cNvSpPr>
            <a:spLocks noGrp="1"/>
          </p:cNvSpPr>
          <p:nvPr>
            <p:ph type="sldNum" sz="quarter" idx="4294967295"/>
          </p:nvPr>
        </p:nvSpPr>
        <p:spPr>
          <a:xfrm>
            <a:off x="0" y="6489700"/>
            <a:ext cx="1003300" cy="258763"/>
          </a:xfrm>
        </p:spPr>
        <p:txBody>
          <a:bodyPr/>
          <a:lstStyle/>
          <a:p>
            <a:fld id="{58DD597F-0A94-4570-9B04-33268E177279}" type="slidenum">
              <a:rPr lang="en-US" smtClean="0"/>
              <a:pPr/>
              <a:t>4</a:t>
            </a:fld>
            <a:endParaRPr lang="en-US" dirty="0"/>
          </a:p>
        </p:txBody>
      </p:sp>
    </p:spTree>
    <p:extLst>
      <p:ext uri="{BB962C8B-B14F-4D97-AF65-F5344CB8AC3E}">
        <p14:creationId xmlns:p14="http://schemas.microsoft.com/office/powerpoint/2010/main" val="244988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1E441D3-A0A2-BCF4-A92E-E344B0B0B4B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FAAA38CE-AF21-39D8-2FF6-C167A79A0B68}"/>
              </a:ext>
            </a:extLst>
          </p:cNvPr>
          <p:cNvSpPr/>
          <p:nvPr/>
        </p:nvSpPr>
        <p:spPr>
          <a:xfrm>
            <a:off x="4547898" y="546888"/>
            <a:ext cx="7735227" cy="952121"/>
          </a:xfrm>
          <a:prstGeom prst="roundRect">
            <a:avLst>
              <a:gd name="adj" fmla="val 5368"/>
            </a:avLst>
          </a:prstGeom>
          <a:solidFill>
            <a:schemeClr val="bg2">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4" name="Picture 14" descr="nQuery-G2-Review-3">
            <a:extLst>
              <a:ext uri="{FF2B5EF4-FFF2-40B4-BE49-F238E27FC236}">
                <a16:creationId xmlns:a16="http://schemas.microsoft.com/office/drawing/2014/main" id="{5E28CA44-7C59-4F6D-85BB-6D13641D6E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141" y="3181099"/>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211229773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1229191" y="-95273"/>
                          <a:pt x="1347303" y="40334"/>
                          <a:pt x="2485026" y="0"/>
                        </a:cubicBezTo>
                        <a:cubicBezTo>
                          <a:pt x="2484363" y="1409795"/>
                          <a:pt x="2572182" y="2043776"/>
                          <a:pt x="2485026" y="3050671"/>
                        </a:cubicBezTo>
                        <a:cubicBezTo>
                          <a:pt x="1851316" y="3030554"/>
                          <a:pt x="839454" y="2901840"/>
                          <a:pt x="0" y="3050671"/>
                        </a:cubicBezTo>
                        <a:cubicBezTo>
                          <a:pt x="97792" y="2284858"/>
                          <a:pt x="125311" y="864854"/>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5" name="Picture 6" descr="nQuery-G2-Review-2">
            <a:extLst>
              <a:ext uri="{FF2B5EF4-FFF2-40B4-BE49-F238E27FC236}">
                <a16:creationId xmlns:a16="http://schemas.microsoft.com/office/drawing/2014/main" id="{D45DAD02-7073-46CD-BF2A-3ADA5AA5A2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86" y="3181099"/>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163477992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935525" y="-133403"/>
                          <a:pt x="2152704" y="-36934"/>
                          <a:pt x="2485026" y="0"/>
                        </a:cubicBezTo>
                        <a:cubicBezTo>
                          <a:pt x="2504039" y="1224398"/>
                          <a:pt x="2562784" y="1933590"/>
                          <a:pt x="2485026" y="3050671"/>
                        </a:cubicBezTo>
                        <a:cubicBezTo>
                          <a:pt x="2063383" y="2927523"/>
                          <a:pt x="557899" y="2942498"/>
                          <a:pt x="0" y="3050671"/>
                        </a:cubicBezTo>
                        <a:cubicBezTo>
                          <a:pt x="-137416" y="2185246"/>
                          <a:pt x="150040" y="339576"/>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6" name="Picture 12" descr="nQuery-G2-Review-5">
            <a:extLst>
              <a:ext uri="{FF2B5EF4-FFF2-40B4-BE49-F238E27FC236}">
                <a16:creationId xmlns:a16="http://schemas.microsoft.com/office/drawing/2014/main" id="{C3D22A39-3CA7-4D24-BADD-D705317FAB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6496" y="3181099"/>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52657929">
                  <a:custGeom>
                    <a:avLst/>
                    <a:gdLst>
                      <a:gd name="connsiteX0" fmla="*/ 0 w 2410617"/>
                      <a:gd name="connsiteY0" fmla="*/ 0 h 2959325"/>
                      <a:gd name="connsiteX1" fmla="*/ 2410617 w 2410617"/>
                      <a:gd name="connsiteY1" fmla="*/ 0 h 2959325"/>
                      <a:gd name="connsiteX2" fmla="*/ 2410617 w 2410617"/>
                      <a:gd name="connsiteY2" fmla="*/ 2959325 h 2959325"/>
                      <a:gd name="connsiteX3" fmla="*/ 0 w 2410617"/>
                      <a:gd name="connsiteY3" fmla="*/ 2959325 h 2959325"/>
                      <a:gd name="connsiteX4" fmla="*/ 0 w 2410617"/>
                      <a:gd name="connsiteY4" fmla="*/ 0 h 295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17" h="2959325" extrusionOk="0">
                        <a:moveTo>
                          <a:pt x="0" y="0"/>
                        </a:moveTo>
                        <a:cubicBezTo>
                          <a:pt x="993242" y="-98322"/>
                          <a:pt x="1634998" y="-78723"/>
                          <a:pt x="2410617" y="0"/>
                        </a:cubicBezTo>
                        <a:cubicBezTo>
                          <a:pt x="2262092" y="1079841"/>
                          <a:pt x="2365652" y="1717688"/>
                          <a:pt x="2410617" y="2959325"/>
                        </a:cubicBezTo>
                        <a:cubicBezTo>
                          <a:pt x="2133113" y="3050712"/>
                          <a:pt x="550164" y="2849771"/>
                          <a:pt x="0" y="2959325"/>
                        </a:cubicBezTo>
                        <a:cubicBezTo>
                          <a:pt x="91681" y="1744527"/>
                          <a:pt x="-90978" y="375731"/>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7" name="Picture 10" descr="nQuery-G2-Review-4">
            <a:extLst>
              <a:ext uri="{FF2B5EF4-FFF2-40B4-BE49-F238E27FC236}">
                <a16:creationId xmlns:a16="http://schemas.microsoft.com/office/drawing/2014/main" id="{428C0B0F-E220-4F1C-BA92-1756E99BC9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6851" y="3181099"/>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
        <p:nvSpPr>
          <p:cNvPr id="39" name="Content Placeholder 2">
            <a:extLst>
              <a:ext uri="{FF2B5EF4-FFF2-40B4-BE49-F238E27FC236}">
                <a16:creationId xmlns:a16="http://schemas.microsoft.com/office/drawing/2014/main" id="{F69E7F7F-FBD1-48FB-BDC2-E6EFECD3084D}"/>
              </a:ext>
            </a:extLst>
          </p:cNvPr>
          <p:cNvSpPr txBox="1">
            <a:spLocks/>
          </p:cNvSpPr>
          <p:nvPr/>
        </p:nvSpPr>
        <p:spPr>
          <a:xfrm>
            <a:off x="3635529" y="1406242"/>
            <a:ext cx="9080099" cy="1284028"/>
          </a:xfrm>
          <a:prstGeom prst="rect">
            <a:avLst/>
          </a:prstGeom>
        </p:spPr>
        <p:txBody>
          <a:bodyPr vert="horz" lIns="45720" tIns="45720" rIns="4572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9pPr>
          </a:lstStyle>
          <a:p>
            <a:endParaRPr lang="en-GB" dirty="0">
              <a:solidFill>
                <a:schemeClr val="bg1"/>
              </a:solidFill>
            </a:endParaRPr>
          </a:p>
        </p:txBody>
      </p:sp>
      <p:sp>
        <p:nvSpPr>
          <p:cNvPr id="41" name="Title 3">
            <a:extLst>
              <a:ext uri="{FF2B5EF4-FFF2-40B4-BE49-F238E27FC236}">
                <a16:creationId xmlns:a16="http://schemas.microsoft.com/office/drawing/2014/main" id="{0F0FC644-A625-4114-9EE1-F6FFADDDD317}"/>
              </a:ext>
            </a:extLst>
          </p:cNvPr>
          <p:cNvSpPr txBox="1">
            <a:spLocks/>
          </p:cNvSpPr>
          <p:nvPr/>
        </p:nvSpPr>
        <p:spPr>
          <a:xfrm>
            <a:off x="4787153" y="602457"/>
            <a:ext cx="7074474" cy="840981"/>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gn="l">
              <a:lnSpc>
                <a:spcPct val="100000"/>
              </a:lnSpc>
            </a:pPr>
            <a:r>
              <a:rPr lang="en-GB" sz="2400" spc="0" dirty="0">
                <a:latin typeface="Calibri" panose="020F0502020204030204" pitchFamily="34" charset="0"/>
                <a:ea typeface="Calibri" panose="020F0502020204030204" pitchFamily="34" charset="0"/>
                <a:cs typeface="Calibri" panose="020F0502020204030204" pitchFamily="34" charset="0"/>
              </a:rPr>
              <a:t>In 2021, 88% of organizations with clinical trials </a:t>
            </a:r>
            <a:br>
              <a:rPr lang="en-GB" sz="2400" spc="0" dirty="0">
                <a:latin typeface="Calibri" panose="020F0502020204030204" pitchFamily="34" charset="0"/>
                <a:ea typeface="Calibri" panose="020F0502020204030204" pitchFamily="34" charset="0"/>
                <a:cs typeface="Calibri" panose="020F0502020204030204" pitchFamily="34" charset="0"/>
              </a:rPr>
            </a:br>
            <a:r>
              <a:rPr lang="en-GB" sz="2400" spc="0" dirty="0">
                <a:latin typeface="Calibri" panose="020F0502020204030204" pitchFamily="34" charset="0"/>
                <a:ea typeface="Calibri" panose="020F0502020204030204" pitchFamily="34" charset="0"/>
                <a:cs typeface="Calibri" panose="020F0502020204030204" pitchFamily="34" charset="0"/>
              </a:rPr>
              <a:t>approved by the FDA used nQuery</a:t>
            </a:r>
          </a:p>
        </p:txBody>
      </p:sp>
      <p:pic>
        <p:nvPicPr>
          <p:cNvPr id="43" name="Picture 42" descr="A close up of a logo&#10;&#10;Description automatically generated">
            <a:extLst>
              <a:ext uri="{FF2B5EF4-FFF2-40B4-BE49-F238E27FC236}">
                <a16:creationId xmlns:a16="http://schemas.microsoft.com/office/drawing/2014/main" id="{0DB1C739-2CA4-4747-BC19-E8F72F956B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534" y="2738256"/>
            <a:ext cx="485977" cy="219899"/>
          </a:xfrm>
          <a:prstGeom prst="rect">
            <a:avLst/>
          </a:prstGeom>
        </p:spPr>
      </p:pic>
      <p:pic>
        <p:nvPicPr>
          <p:cNvPr id="44" name="Picture 43" descr="A close up of a logo&#10;&#10;Description automatically generated">
            <a:extLst>
              <a:ext uri="{FF2B5EF4-FFF2-40B4-BE49-F238E27FC236}">
                <a16:creationId xmlns:a16="http://schemas.microsoft.com/office/drawing/2014/main" id="{27AEEB91-7901-46C9-AAC7-6A45A47CFA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6046" y="2782356"/>
            <a:ext cx="533910" cy="131698"/>
          </a:xfrm>
          <a:prstGeom prst="rect">
            <a:avLst/>
          </a:prstGeom>
        </p:spPr>
      </p:pic>
      <p:pic>
        <p:nvPicPr>
          <p:cNvPr id="45" name="Picture 44" descr="A close up of a logo&#10;&#10;Description automatically generated">
            <a:extLst>
              <a:ext uri="{FF2B5EF4-FFF2-40B4-BE49-F238E27FC236}">
                <a16:creationId xmlns:a16="http://schemas.microsoft.com/office/drawing/2014/main" id="{41534330-CF2F-45C6-BB7B-F59773E5774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15210" y="2772555"/>
            <a:ext cx="588388" cy="151300"/>
          </a:xfrm>
          <a:prstGeom prst="rect">
            <a:avLst/>
          </a:prstGeom>
        </p:spPr>
      </p:pic>
      <p:pic>
        <p:nvPicPr>
          <p:cNvPr id="46" name="Picture 45" descr="A close up of a logo&#10;&#10;Description automatically generated">
            <a:extLst>
              <a:ext uri="{FF2B5EF4-FFF2-40B4-BE49-F238E27FC236}">
                <a16:creationId xmlns:a16="http://schemas.microsoft.com/office/drawing/2014/main" id="{694F9984-3CCA-4D52-BCF2-13B7B4422C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02051" y="2767266"/>
            <a:ext cx="480150" cy="161879"/>
          </a:xfrm>
          <a:prstGeom prst="rect">
            <a:avLst/>
          </a:prstGeom>
        </p:spPr>
      </p:pic>
      <p:pic>
        <p:nvPicPr>
          <p:cNvPr id="47" name="Picture 46" descr="A close up of a logo&#10;&#10;Description automatically generated">
            <a:extLst>
              <a:ext uri="{FF2B5EF4-FFF2-40B4-BE49-F238E27FC236}">
                <a16:creationId xmlns:a16="http://schemas.microsoft.com/office/drawing/2014/main" id="{AD90B7F8-51E6-41FC-9397-F42597599F8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16853" y="2743828"/>
            <a:ext cx="632592" cy="208755"/>
          </a:xfrm>
          <a:prstGeom prst="rect">
            <a:avLst/>
          </a:prstGeom>
        </p:spPr>
      </p:pic>
      <p:pic>
        <p:nvPicPr>
          <p:cNvPr id="48" name="Picture 47" descr="A close up of a logo&#10;&#10;Description automatically generated">
            <a:extLst>
              <a:ext uri="{FF2B5EF4-FFF2-40B4-BE49-F238E27FC236}">
                <a16:creationId xmlns:a16="http://schemas.microsoft.com/office/drawing/2014/main" id="{D3FCA941-459E-4CED-B474-4983196D355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400" y="2712826"/>
            <a:ext cx="307681" cy="270759"/>
          </a:xfrm>
          <a:prstGeom prst="rect">
            <a:avLst/>
          </a:prstGeom>
        </p:spPr>
      </p:pic>
      <p:pic>
        <p:nvPicPr>
          <p:cNvPr id="49" name="Picture 48" descr="A close up of a logo&#10;&#10;Description automatically generated">
            <a:extLst>
              <a:ext uri="{FF2B5EF4-FFF2-40B4-BE49-F238E27FC236}">
                <a16:creationId xmlns:a16="http://schemas.microsoft.com/office/drawing/2014/main" id="{FCFC053C-0A26-463F-AA3E-6EC74FCC6B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46833" y="2690270"/>
            <a:ext cx="261978" cy="315871"/>
          </a:xfrm>
          <a:prstGeom prst="rect">
            <a:avLst/>
          </a:prstGeom>
        </p:spPr>
      </p:pic>
      <p:pic>
        <p:nvPicPr>
          <p:cNvPr id="50" name="Picture 49" descr="A close up of a logo&#10;&#10;Description automatically generated">
            <a:extLst>
              <a:ext uri="{FF2B5EF4-FFF2-40B4-BE49-F238E27FC236}">
                <a16:creationId xmlns:a16="http://schemas.microsoft.com/office/drawing/2014/main" id="{A5B5EBDB-D204-464F-9CA5-D5300F8AAB1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36823" y="2768980"/>
            <a:ext cx="411557" cy="158450"/>
          </a:xfrm>
          <a:prstGeom prst="rect">
            <a:avLst/>
          </a:prstGeom>
        </p:spPr>
      </p:pic>
      <p:pic>
        <p:nvPicPr>
          <p:cNvPr id="51" name="Picture 50" descr="A close up of a logo&#10;&#10;Description automatically generated">
            <a:extLst>
              <a:ext uri="{FF2B5EF4-FFF2-40B4-BE49-F238E27FC236}">
                <a16:creationId xmlns:a16="http://schemas.microsoft.com/office/drawing/2014/main" id="{1F4D7F59-9087-456B-9152-2B7B4733D84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80654" y="2760920"/>
            <a:ext cx="985485" cy="174571"/>
          </a:xfrm>
          <a:prstGeom prst="rect">
            <a:avLst/>
          </a:prstGeom>
        </p:spPr>
      </p:pic>
      <p:pic>
        <p:nvPicPr>
          <p:cNvPr id="52" name="Picture 51" descr="A close up of a logo&#10;&#10;Description automatically generated">
            <a:extLst>
              <a:ext uri="{FF2B5EF4-FFF2-40B4-BE49-F238E27FC236}">
                <a16:creationId xmlns:a16="http://schemas.microsoft.com/office/drawing/2014/main" id="{D6887FA9-0237-4932-83C9-48C5B12C2B2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64599" y="2732944"/>
            <a:ext cx="197028" cy="230522"/>
          </a:xfrm>
          <a:prstGeom prst="rect">
            <a:avLst/>
          </a:prstGeom>
        </p:spPr>
      </p:pic>
      <p:pic>
        <p:nvPicPr>
          <p:cNvPr id="53" name="Picture 52" descr="A close up of a logo&#10;&#10;Description automatically generated">
            <a:extLst>
              <a:ext uri="{FF2B5EF4-FFF2-40B4-BE49-F238E27FC236}">
                <a16:creationId xmlns:a16="http://schemas.microsoft.com/office/drawing/2014/main" id="{439E280A-3585-4559-B6FD-88C7AD8DF3C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25964" y="2782356"/>
            <a:ext cx="591629" cy="131698"/>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4ACBDC9E-2C62-4DC1-B9D1-E04305152E3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001064" y="2732944"/>
            <a:ext cx="815693" cy="230522"/>
          </a:xfrm>
          <a:prstGeom prst="rect">
            <a:avLst/>
          </a:prstGeom>
        </p:spPr>
      </p:pic>
      <p:pic>
        <p:nvPicPr>
          <p:cNvPr id="55" name="Picture 54" descr="A picture containing drawing, shirt&#10;&#10;Description automatically generated">
            <a:extLst>
              <a:ext uri="{FF2B5EF4-FFF2-40B4-BE49-F238E27FC236}">
                <a16:creationId xmlns:a16="http://schemas.microsoft.com/office/drawing/2014/main" id="{DF205AD4-A382-42CA-8A40-5289368C3452}"/>
              </a:ext>
            </a:extLst>
          </p:cNvPr>
          <p:cNvPicPr>
            <a:picLocks noChangeAspect="1"/>
          </p:cNvPicPr>
          <p:nvPr/>
        </p:nvPicPr>
        <p:blipFill rotWithShape="1">
          <a:blip r:embed="rId21">
            <a:extLst>
              <a:ext uri="{28A0092B-C50C-407E-A947-70E740481C1C}">
                <a14:useLocalDpi xmlns:a14="http://schemas.microsoft.com/office/drawing/2010/main" val="0"/>
              </a:ext>
            </a:extLst>
          </a:blip>
          <a:srcRect t="28487" b="28791"/>
          <a:stretch/>
        </p:blipFill>
        <p:spPr>
          <a:xfrm>
            <a:off x="7153939" y="2709642"/>
            <a:ext cx="648672" cy="2771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4459B203-0089-480B-85F6-D0A548FEF5D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47898" y="2766108"/>
            <a:ext cx="590472" cy="164195"/>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17E5928C-B3ED-48CF-B9DE-E8F6BF93CBB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407264" y="2766394"/>
            <a:ext cx="548222" cy="163623"/>
          </a:xfrm>
          <a:prstGeom prst="rect">
            <a:avLst/>
          </a:prstGeom>
        </p:spPr>
      </p:pic>
      <p:pic>
        <p:nvPicPr>
          <p:cNvPr id="58" name="Picture 57" descr="A close up of a sign&#10;&#10;Description automatically generated">
            <a:extLst>
              <a:ext uri="{FF2B5EF4-FFF2-40B4-BE49-F238E27FC236}">
                <a16:creationId xmlns:a16="http://schemas.microsoft.com/office/drawing/2014/main" id="{F44C94AF-21F4-47FF-B04F-25B375AF9AA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048409" y="2718413"/>
            <a:ext cx="469991" cy="259585"/>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9B9D3A38-B73B-4165-A83B-A33D20A85FA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28278" y="456892"/>
            <a:ext cx="3263436" cy="1185122"/>
          </a:xfrm>
          <a:prstGeom prst="rect">
            <a:avLst/>
          </a:prstGeom>
          <a:effectLst>
            <a:outerShdw blurRad="50800" dist="38100" dir="8100000" algn="tr" rotWithShape="0">
              <a:prstClr val="black">
                <a:alpha val="4000"/>
              </a:prstClr>
            </a:outerShdw>
          </a:effectLst>
        </p:spPr>
      </p:pic>
      <p:pic>
        <p:nvPicPr>
          <p:cNvPr id="3" name="Picture 2" descr="nQuery-G2-Review-1-Example-1">
            <a:extLst>
              <a:ext uri="{FF2B5EF4-FFF2-40B4-BE49-F238E27FC236}">
                <a16:creationId xmlns:a16="http://schemas.microsoft.com/office/drawing/2014/main" id="{4C8422BA-4B5A-42F8-B368-E37E3D42464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757939" y="3181099"/>
            <a:ext cx="2230943" cy="2738753"/>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5537-17F8-C98D-6777-8F14C9DFC1FD}"/>
              </a:ext>
            </a:extLst>
          </p:cNvPr>
          <p:cNvSpPr>
            <a:spLocks noGrp="1"/>
          </p:cNvSpPr>
          <p:nvPr>
            <p:ph type="title"/>
          </p:nvPr>
        </p:nvSpPr>
        <p:spPr>
          <a:xfrm>
            <a:off x="800099" y="3095453"/>
            <a:ext cx="9096935" cy="667094"/>
          </a:xfrm>
        </p:spPr>
        <p:txBody>
          <a:bodyPr/>
          <a:lstStyle/>
          <a:p>
            <a:r>
              <a:rPr lang="en-IE" dirty="0"/>
              <a:t>Randomization in Clinical Trials</a:t>
            </a:r>
          </a:p>
        </p:txBody>
      </p:sp>
      <p:sp>
        <p:nvSpPr>
          <p:cNvPr id="4" name="Content Placeholder 3">
            <a:extLst>
              <a:ext uri="{FF2B5EF4-FFF2-40B4-BE49-F238E27FC236}">
                <a16:creationId xmlns:a16="http://schemas.microsoft.com/office/drawing/2014/main" id="{244F0BAF-1B39-0BC3-D971-A68B1458A981}"/>
              </a:ext>
            </a:extLst>
          </p:cNvPr>
          <p:cNvSpPr>
            <a:spLocks noGrp="1"/>
          </p:cNvSpPr>
          <p:nvPr>
            <p:ph sz="quarter" idx="13"/>
          </p:nvPr>
        </p:nvSpPr>
        <p:spPr>
          <a:xfrm>
            <a:off x="826965" y="2485747"/>
            <a:ext cx="1584541" cy="513383"/>
          </a:xfrm>
        </p:spPr>
        <p:txBody>
          <a:bodyPr/>
          <a:lstStyle/>
          <a:p>
            <a:r>
              <a:rPr lang="en-IE" dirty="0"/>
              <a:t>Part 1</a:t>
            </a:r>
          </a:p>
          <a:p>
            <a:endParaRPr lang="en-IE" dirty="0"/>
          </a:p>
        </p:txBody>
      </p:sp>
    </p:spTree>
    <p:extLst>
      <p:ext uri="{BB962C8B-B14F-4D97-AF65-F5344CB8AC3E}">
        <p14:creationId xmlns:p14="http://schemas.microsoft.com/office/powerpoint/2010/main" val="101313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9691-F43F-63F8-6AB8-325652CFB74D}"/>
              </a:ext>
            </a:extLst>
          </p:cNvPr>
          <p:cNvSpPr>
            <a:spLocks noGrp="1"/>
          </p:cNvSpPr>
          <p:nvPr>
            <p:ph type="title"/>
          </p:nvPr>
        </p:nvSpPr>
        <p:spPr/>
        <p:txBody>
          <a:bodyPr/>
          <a:lstStyle/>
          <a:p>
            <a:r>
              <a:rPr lang="en-US" dirty="0"/>
              <a:t>Randomization Introduction</a:t>
            </a:r>
          </a:p>
        </p:txBody>
      </p:sp>
      <p:sp>
        <p:nvSpPr>
          <p:cNvPr id="3" name="Content Placeholder 2">
            <a:extLst>
              <a:ext uri="{FF2B5EF4-FFF2-40B4-BE49-F238E27FC236}">
                <a16:creationId xmlns:a16="http://schemas.microsoft.com/office/drawing/2014/main" id="{346D03E8-D76D-8081-3602-829280B2B419}"/>
              </a:ext>
            </a:extLst>
          </p:cNvPr>
          <p:cNvSpPr>
            <a:spLocks noGrp="1"/>
          </p:cNvSpPr>
          <p:nvPr>
            <p:ph idx="4294967295"/>
          </p:nvPr>
        </p:nvSpPr>
        <p:spPr>
          <a:xfrm>
            <a:off x="800100" y="1355651"/>
            <a:ext cx="6029325" cy="4953074"/>
          </a:xfrm>
        </p:spPr>
        <p:txBody>
          <a:bodyPr/>
          <a:lstStyle/>
          <a:p>
            <a:pPr marL="0" indent="0">
              <a:buNone/>
            </a:pPr>
            <a:r>
              <a:rPr lang="en-IE" sz="2400" dirty="0"/>
              <a:t>Randomized controlled clinical trials (RCTs) represent gold standard for determining the efficacy and safety of a treatment</a:t>
            </a:r>
            <a:br>
              <a:rPr lang="en-IE" dirty="0">
                <a:solidFill>
                  <a:schemeClr val="bg1">
                    <a:lumMod val="50000"/>
                  </a:schemeClr>
                </a:solidFill>
                <a:latin typeface="Calibri" panose="020F0502020204030204"/>
              </a:rPr>
            </a:br>
            <a:endParaRPr kumimoji="0" lang="en-IE"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Patients must be assigned randomly to treatment groups in order to ensure an unbiased evaluation</a:t>
            </a:r>
          </a:p>
          <a:p>
            <a:pPr marL="630936" marR="0" lvl="1" indent="-457200" algn="l" defTabSz="914400" rtl="0" eaLnBrk="1" fontAlgn="auto" latinLnBrk="0" hangingPunct="1">
              <a:lnSpc>
                <a:spcPct val="90000"/>
              </a:lnSpc>
              <a:spcBef>
                <a:spcPts val="200"/>
              </a:spcBef>
              <a:spcAft>
                <a:spcPts val="400"/>
              </a:spcAft>
              <a:buSzTx/>
              <a:tabLst/>
              <a:defRPr/>
            </a:pPr>
            <a:r>
              <a:rPr lang="en-IE" dirty="0">
                <a:solidFill>
                  <a:schemeClr val="tx1">
                    <a:lumMod val="50000"/>
                    <a:lumOff val="50000"/>
                  </a:schemeClr>
                </a:solidFill>
                <a:latin typeface="Calibri" panose="020F0502020204030204"/>
              </a:rPr>
              <a:t>Trials with inadequate randomization tend to overestimate treatment effects by up to 40% (Schul and Grimes, 2002)</a:t>
            </a:r>
          </a:p>
          <a:p>
            <a:pPr marL="173736" marR="0" lvl="1" indent="0" algn="l" defTabSz="914400" rtl="0" eaLnBrk="1" fontAlgn="auto" latinLnBrk="0" hangingPunct="1">
              <a:lnSpc>
                <a:spcPct val="90000"/>
              </a:lnSpc>
              <a:spcBef>
                <a:spcPts val="200"/>
              </a:spcBef>
              <a:spcAft>
                <a:spcPts val="400"/>
              </a:spcAft>
              <a:buClr>
                <a:srgbClr val="1CADE4"/>
              </a:buClr>
              <a:buSzTx/>
              <a:buNone/>
              <a:tabLst/>
              <a:defRPr/>
            </a:pPr>
            <a:endParaRPr lang="en-IE" dirty="0">
              <a:solidFill>
                <a:schemeClr val="bg1">
                  <a:lumMod val="50000"/>
                </a:schemeClr>
              </a:solidFill>
              <a:latin typeface="Calibri" panose="020F0502020204030204"/>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lang="en-IE" sz="2400" dirty="0">
                <a:solidFill>
                  <a:prstClr val="black"/>
                </a:solidFill>
                <a:latin typeface="Calibri" panose="020F0502020204030204"/>
              </a:rPr>
              <a:t>Various types of trial designs which perform randomization at different levels</a:t>
            </a:r>
          </a:p>
          <a:p>
            <a:pPr marL="630936" marR="0" lvl="1" indent="-457200" algn="l" defTabSz="914400" rtl="0" eaLnBrk="1" fontAlgn="auto" latinLnBrk="0" hangingPunct="1">
              <a:lnSpc>
                <a:spcPct val="90000"/>
              </a:lnSpc>
              <a:spcBef>
                <a:spcPts val="200"/>
              </a:spcBef>
              <a:spcAft>
                <a:spcPts val="400"/>
              </a:spcAft>
              <a:buClr>
                <a:srgbClr val="37C2D6"/>
              </a:buClr>
              <a:buSzTx/>
              <a:buFont typeface="Arial" panose="020B0604020202020204" pitchFamily="34" charset="0"/>
              <a:buChar char="•"/>
              <a:tabLst/>
              <a:defRPr/>
            </a:pPr>
            <a:r>
              <a:rPr kumimoji="0" lang="en-IE" sz="20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Simple, Cluster, Crossover, Cluster-Crossover etc</a:t>
            </a:r>
          </a:p>
          <a:p>
            <a:pPr marL="630936" marR="0" lvl="1" indent="-457200" algn="l" defTabSz="914400" rtl="0" eaLnBrk="1" fontAlgn="auto" latinLnBrk="0" hangingPunct="1">
              <a:lnSpc>
                <a:spcPct val="90000"/>
              </a:lnSpc>
              <a:spcBef>
                <a:spcPts val="200"/>
              </a:spcBef>
              <a:spcAft>
                <a:spcPts val="400"/>
              </a:spcAft>
              <a:buClr>
                <a:srgbClr val="37C2D6"/>
              </a:buClr>
              <a:buSzTx/>
              <a:buFont typeface="Arial" panose="020B0604020202020204" pitchFamily="34" charset="0"/>
              <a:buChar char="•"/>
              <a:tabLst/>
              <a:defRPr/>
            </a:pPr>
            <a:endParaRPr lang="en-IE" dirty="0">
              <a:solidFill>
                <a:prstClr val="black">
                  <a:lumMod val="50000"/>
                  <a:lumOff val="50000"/>
                </a:prstClr>
              </a:solidFill>
              <a:latin typeface="Calibri" panose="020F0502020204030204"/>
            </a:endParaRPr>
          </a:p>
          <a:p>
            <a:pPr marL="630936" marR="0" lvl="1" indent="-457200" algn="l" defTabSz="914400" rtl="0" eaLnBrk="1" fontAlgn="auto" latinLnBrk="0" hangingPunct="1">
              <a:lnSpc>
                <a:spcPct val="90000"/>
              </a:lnSpc>
              <a:spcBef>
                <a:spcPts val="200"/>
              </a:spcBef>
              <a:spcAft>
                <a:spcPts val="400"/>
              </a:spcAft>
              <a:buClr>
                <a:srgbClr val="37C2D6"/>
              </a:buClr>
              <a:buSzTx/>
              <a:buFont typeface="Arial" panose="020B0604020202020204" pitchFamily="34" charset="0"/>
              <a:buChar char="•"/>
              <a:tabLst/>
              <a:defRPr/>
            </a:pPr>
            <a:endParaRPr kumimoji="0" lang="en-IE" sz="2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C09F0D8-7368-BCC5-0097-52E33FFD063F}"/>
              </a:ext>
            </a:extLst>
          </p:cNvPr>
          <p:cNvPicPr>
            <a:picLocks noChangeAspect="1"/>
          </p:cNvPicPr>
          <p:nvPr/>
        </p:nvPicPr>
        <p:blipFill>
          <a:blip r:embed="rId2"/>
          <a:stretch>
            <a:fillRect/>
          </a:stretch>
        </p:blipFill>
        <p:spPr>
          <a:xfrm>
            <a:off x="7630373" y="1355651"/>
            <a:ext cx="3983640" cy="2813893"/>
          </a:xfrm>
          <a:prstGeom prst="rect">
            <a:avLst/>
          </a:prstGeom>
        </p:spPr>
      </p:pic>
      <p:sp>
        <p:nvSpPr>
          <p:cNvPr id="5" name="TextBox 4">
            <a:extLst>
              <a:ext uri="{FF2B5EF4-FFF2-40B4-BE49-F238E27FC236}">
                <a16:creationId xmlns:a16="http://schemas.microsoft.com/office/drawing/2014/main" id="{C8B0042B-AAB3-9670-08D5-0F347FA2DCD6}"/>
              </a:ext>
            </a:extLst>
          </p:cNvPr>
          <p:cNvSpPr txBox="1"/>
          <p:nvPr/>
        </p:nvSpPr>
        <p:spPr>
          <a:xfrm>
            <a:off x="8610447" y="4176357"/>
            <a:ext cx="2023491"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a:t>
            </a:r>
            <a:r>
              <a:rPr kumimoji="0" lang="en-IE" sz="1600" b="0" i="0" u="none" strike="noStrike" kern="1200" cap="none" spc="0" normalizeH="0" baseline="0" noProof="0" dirty="0" err="1">
                <a:ln>
                  <a:noFill/>
                </a:ln>
                <a:solidFill>
                  <a:prstClr val="black"/>
                </a:solidFill>
                <a:effectLst/>
                <a:uLnTx/>
                <a:uFillTx/>
                <a:latin typeface="Tw Cen MT" panose="020B0602020104020603"/>
                <a:ea typeface="+mn-ea"/>
                <a:cs typeface="+mn-cs"/>
              </a:rPr>
              <a:t>Gordis</a:t>
            </a: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 (2013)</a:t>
            </a:r>
          </a:p>
        </p:txBody>
      </p:sp>
    </p:spTree>
    <p:extLst>
      <p:ext uri="{BB962C8B-B14F-4D97-AF65-F5344CB8AC3E}">
        <p14:creationId xmlns:p14="http://schemas.microsoft.com/office/powerpoint/2010/main" val="243896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C2CC-B7F1-71A5-CECB-8029A7C962F1}"/>
              </a:ext>
            </a:extLst>
          </p:cNvPr>
          <p:cNvSpPr>
            <a:spLocks noGrp="1"/>
          </p:cNvSpPr>
          <p:nvPr>
            <p:ph type="title"/>
          </p:nvPr>
        </p:nvSpPr>
        <p:spPr/>
        <p:txBody>
          <a:bodyPr/>
          <a:lstStyle/>
          <a:p>
            <a:r>
              <a:rPr lang="en-IE" dirty="0"/>
              <a:t>Reasons for Randomization</a:t>
            </a:r>
          </a:p>
        </p:txBody>
      </p:sp>
      <p:sp>
        <p:nvSpPr>
          <p:cNvPr id="3" name="Content Placeholder 2">
            <a:extLst>
              <a:ext uri="{FF2B5EF4-FFF2-40B4-BE49-F238E27FC236}">
                <a16:creationId xmlns:a16="http://schemas.microsoft.com/office/drawing/2014/main" id="{18E009D8-54B3-7D88-78C2-F00BDD197FEF}"/>
              </a:ext>
            </a:extLst>
          </p:cNvPr>
          <p:cNvSpPr>
            <a:spLocks noGrp="1"/>
          </p:cNvSpPr>
          <p:nvPr>
            <p:ph idx="4294967295"/>
          </p:nvPr>
        </p:nvSpPr>
        <p:spPr>
          <a:xfrm>
            <a:off x="800099" y="1355651"/>
            <a:ext cx="9862307" cy="4953074"/>
          </a:xfrm>
        </p:spPr>
        <p:txBody>
          <a:bodyPr/>
          <a:lstStyle/>
          <a:p>
            <a:pPr marL="0" indent="0">
              <a:buNone/>
            </a:pPr>
            <a:r>
              <a:rPr lang="en-US" sz="2400" b="1" dirty="0"/>
              <a:t>Provides a basis for standard methods of statistical analysis</a:t>
            </a:r>
          </a:p>
          <a:p>
            <a:r>
              <a:rPr lang="en-US" dirty="0">
                <a:solidFill>
                  <a:schemeClr val="tx1">
                    <a:lumMod val="50000"/>
                    <a:lumOff val="50000"/>
                  </a:schemeClr>
                </a:solidFill>
              </a:rPr>
              <a:t>Ensures that subjects in various groups do not differ in any systemic way</a:t>
            </a:r>
          </a:p>
          <a:p>
            <a:r>
              <a:rPr lang="en-US" dirty="0">
                <a:solidFill>
                  <a:schemeClr val="tx1">
                    <a:lumMod val="50000"/>
                    <a:lumOff val="50000"/>
                  </a:schemeClr>
                </a:solidFill>
              </a:rPr>
              <a:t>No “failed” randomization</a:t>
            </a:r>
          </a:p>
          <a:p>
            <a:endParaRPr lang="en-US" dirty="0"/>
          </a:p>
          <a:p>
            <a:pPr marL="0" indent="0">
              <a:buNone/>
            </a:pPr>
            <a:r>
              <a:rPr lang="en-US" sz="2400" b="1" dirty="0"/>
              <a:t>Reduce bias</a:t>
            </a:r>
          </a:p>
          <a:p>
            <a:r>
              <a:rPr lang="en-US" dirty="0">
                <a:solidFill>
                  <a:schemeClr val="tx1">
                    <a:lumMod val="50000"/>
                    <a:lumOff val="50000"/>
                  </a:schemeClr>
                </a:solidFill>
              </a:rPr>
              <a:t>Potential for selection bias if treatment assignments are predictable</a:t>
            </a:r>
          </a:p>
          <a:p>
            <a:r>
              <a:rPr lang="en-US" dirty="0">
                <a:solidFill>
                  <a:schemeClr val="tx1">
                    <a:lumMod val="50000"/>
                    <a:lumOff val="50000"/>
                  </a:schemeClr>
                </a:solidFill>
              </a:rPr>
              <a:t>RCTs should be double masked to as much extent as possible</a:t>
            </a:r>
          </a:p>
          <a:p>
            <a:endParaRPr lang="en-US" dirty="0"/>
          </a:p>
          <a:p>
            <a:pPr marL="0" indent="0">
              <a:buNone/>
            </a:pPr>
            <a:r>
              <a:rPr lang="en-US" sz="2400" b="1" dirty="0"/>
              <a:t>Additional benefit: </a:t>
            </a:r>
            <a:r>
              <a:rPr lang="en-US" sz="2400" b="1" i="1" dirty="0"/>
              <a:t>Expected </a:t>
            </a:r>
            <a:r>
              <a:rPr lang="en-US" sz="2400" b="1" dirty="0"/>
              <a:t>to balance covariates among treatment arms</a:t>
            </a:r>
          </a:p>
          <a:p>
            <a:r>
              <a:rPr lang="en-US" dirty="0">
                <a:solidFill>
                  <a:schemeClr val="tx1">
                    <a:lumMod val="50000"/>
                    <a:lumOff val="50000"/>
                  </a:schemeClr>
                </a:solidFill>
              </a:rPr>
              <a:t>High probability that treatment groups will be comparable with respect to balance of known and unknown covariates</a:t>
            </a:r>
          </a:p>
          <a:p>
            <a:endParaRPr lang="en-US" dirty="0"/>
          </a:p>
          <a:p>
            <a:endParaRPr lang="en-US" dirty="0"/>
          </a:p>
        </p:txBody>
      </p:sp>
    </p:spTree>
    <p:extLst>
      <p:ext uri="{BB962C8B-B14F-4D97-AF65-F5344CB8AC3E}">
        <p14:creationId xmlns:p14="http://schemas.microsoft.com/office/powerpoint/2010/main" val="313635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5537-17F8-C98D-6777-8F14C9DFC1FD}"/>
              </a:ext>
            </a:extLst>
          </p:cNvPr>
          <p:cNvSpPr>
            <a:spLocks noGrp="1"/>
          </p:cNvSpPr>
          <p:nvPr>
            <p:ph type="title"/>
          </p:nvPr>
        </p:nvSpPr>
        <p:spPr>
          <a:xfrm>
            <a:off x="800099" y="3095453"/>
            <a:ext cx="9096935" cy="667094"/>
          </a:xfrm>
        </p:spPr>
        <p:txBody>
          <a:bodyPr/>
          <a:lstStyle/>
          <a:p>
            <a:r>
              <a:rPr lang="en-IE" dirty="0"/>
              <a:t>Common Randomization Strategies</a:t>
            </a:r>
          </a:p>
        </p:txBody>
      </p:sp>
      <p:sp>
        <p:nvSpPr>
          <p:cNvPr id="4" name="Content Placeholder 3">
            <a:extLst>
              <a:ext uri="{FF2B5EF4-FFF2-40B4-BE49-F238E27FC236}">
                <a16:creationId xmlns:a16="http://schemas.microsoft.com/office/drawing/2014/main" id="{244F0BAF-1B39-0BC3-D971-A68B1458A981}"/>
              </a:ext>
            </a:extLst>
          </p:cNvPr>
          <p:cNvSpPr>
            <a:spLocks noGrp="1"/>
          </p:cNvSpPr>
          <p:nvPr>
            <p:ph sz="quarter" idx="13"/>
          </p:nvPr>
        </p:nvSpPr>
        <p:spPr>
          <a:xfrm>
            <a:off x="826965" y="2485747"/>
            <a:ext cx="1584541" cy="513383"/>
          </a:xfrm>
        </p:spPr>
        <p:txBody>
          <a:bodyPr/>
          <a:lstStyle/>
          <a:p>
            <a:r>
              <a:rPr lang="en-IE" dirty="0"/>
              <a:t>Part 2</a:t>
            </a:r>
          </a:p>
          <a:p>
            <a:endParaRPr lang="en-IE" dirty="0"/>
          </a:p>
        </p:txBody>
      </p:sp>
    </p:spTree>
    <p:extLst>
      <p:ext uri="{BB962C8B-B14F-4D97-AF65-F5344CB8AC3E}">
        <p14:creationId xmlns:p14="http://schemas.microsoft.com/office/powerpoint/2010/main" val="277587370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35B74"/>
      </a:dk2>
      <a:lt2>
        <a:srgbClr val="DFE3E5"/>
      </a:lt2>
      <a:accent1>
        <a:srgbClr val="1CADE4"/>
      </a:accent1>
      <a:accent2>
        <a:srgbClr val="37C2D6"/>
      </a:accent2>
      <a:accent3>
        <a:srgbClr val="2683C6"/>
      </a:accent3>
      <a:accent4>
        <a:srgbClr val="42BA97"/>
      </a:accent4>
      <a:accent5>
        <a:srgbClr val="3E8853"/>
      </a:accent5>
      <a:accent6>
        <a:srgbClr val="62A39F"/>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2664</Words>
  <Application>Microsoft Office PowerPoint</Application>
  <PresentationFormat>Widescreen</PresentationFormat>
  <Paragraphs>346</Paragraphs>
  <Slides>34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Cambria Math</vt:lpstr>
      <vt:lpstr>Century Gothic</vt:lpstr>
      <vt:lpstr>Tw Cen MT</vt:lpstr>
      <vt:lpstr>Wingdings</vt:lpstr>
      <vt:lpstr>Office Theme</vt:lpstr>
      <vt:lpstr>PowerPoint Presentation</vt:lpstr>
      <vt:lpstr>PowerPoint Presentation</vt:lpstr>
      <vt:lpstr>Agenda</vt:lpstr>
      <vt:lpstr>PowerPoint Presentation</vt:lpstr>
      <vt:lpstr>PowerPoint Presentation</vt:lpstr>
      <vt:lpstr>Randomization in Clinical Trials</vt:lpstr>
      <vt:lpstr>Randomization Introduction</vt:lpstr>
      <vt:lpstr>Reasons for Randomization</vt:lpstr>
      <vt:lpstr>Common Randomization Strategies</vt:lpstr>
      <vt:lpstr>Parallel Randomized Controlled Trials</vt:lpstr>
      <vt:lpstr>Parallel RCT Advantages &amp; Disadvantages</vt:lpstr>
      <vt:lpstr>Cluster Randomized Trial (CRT) Overview</vt:lpstr>
      <vt:lpstr>Intracluster Correlation Coefficient (ICC)</vt:lpstr>
      <vt:lpstr>CRT Advantages &amp; Disadvantages</vt:lpstr>
      <vt:lpstr>Mixed-Effects (Hierarchical) Models</vt:lpstr>
      <vt:lpstr>Other Possible Designs</vt:lpstr>
      <vt:lpstr>Example | 2-Level Hierarchical Design</vt:lpstr>
      <vt:lpstr>Example | Cluster Randomized Trial</vt:lpstr>
      <vt:lpstr>Randomization Lists and Available Algorithms  </vt:lpstr>
      <vt:lpstr>Block Randomization</vt:lpstr>
      <vt:lpstr>Other Randomization algorithms</vt:lpstr>
      <vt:lpstr>Example | Comparison of Balancing Properties</vt:lpstr>
      <vt:lpstr>Example | Block Randomization w/ Stratification</vt:lpstr>
      <vt:lpstr>Discussion &amp; Conclusions  </vt:lpstr>
      <vt:lpstr>Discussion and Conclusions</vt:lpstr>
      <vt:lpstr>PowerPoint Presentation</vt:lpstr>
      <vt:lpstr>PowerPoint Presentation</vt:lpstr>
      <vt:lpstr>nQuery 9.3</vt:lpstr>
      <vt:lpstr>PowerPoint Presentation</vt:lpstr>
      <vt:lpstr>Thank You</vt:lpstr>
      <vt:lpstr>References (Randomization/Parallel Designs)</vt:lpstr>
      <vt:lpstr>References (Randomization)</vt:lpstr>
      <vt:lpstr>References (Cluster Randomized Trials)</vt:lpstr>
      <vt:lpstr>References (Crossover Trials)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Burke</dc:creator>
  <cp:lastModifiedBy>Brian Ronayne</cp:lastModifiedBy>
  <cp:revision>111</cp:revision>
  <dcterms:created xsi:type="dcterms:W3CDTF">2022-08-22T16:39:30Z</dcterms:created>
  <dcterms:modified xsi:type="dcterms:W3CDTF">2023-09-27T08:32:14Z</dcterms:modified>
</cp:coreProperties>
</file>