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465" r:id="rId2"/>
    <p:sldId id="401" r:id="rId3"/>
    <p:sldId id="371" r:id="rId4"/>
    <p:sldId id="420" r:id="rId5"/>
    <p:sldId id="385" r:id="rId6"/>
    <p:sldId id="436" r:id="rId7"/>
    <p:sldId id="438" r:id="rId8"/>
    <p:sldId id="439" r:id="rId9"/>
    <p:sldId id="458" r:id="rId10"/>
    <p:sldId id="405" r:id="rId11"/>
    <p:sldId id="382" r:id="rId12"/>
    <p:sldId id="452" r:id="rId13"/>
    <p:sldId id="451" r:id="rId14"/>
    <p:sldId id="310" r:id="rId15"/>
    <p:sldId id="313" r:id="rId16"/>
    <p:sldId id="453" r:id="rId17"/>
    <p:sldId id="462" r:id="rId18"/>
    <p:sldId id="463" r:id="rId19"/>
    <p:sldId id="430" r:id="rId20"/>
    <p:sldId id="440" r:id="rId21"/>
    <p:sldId id="455" r:id="rId22"/>
    <p:sldId id="450" r:id="rId23"/>
    <p:sldId id="396" r:id="rId24"/>
    <p:sldId id="378" r:id="rId25"/>
    <p:sldId id="432" r:id="rId26"/>
    <p:sldId id="457" r:id="rId27"/>
    <p:sldId id="380" r:id="rId28"/>
    <p:sldId id="460" r:id="rId29"/>
    <p:sldId id="351" r:id="rId30"/>
    <p:sldId id="464" r:id="rId31"/>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3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6AC"/>
    <a:srgbClr val="35C2D6"/>
    <a:srgbClr val="2D98D3"/>
    <a:srgbClr val="3474BB"/>
    <a:srgbClr val="67A5D5"/>
    <a:srgbClr val="75C0B4"/>
    <a:srgbClr val="1CADE4"/>
    <a:srgbClr val="71C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6242" autoAdjust="0"/>
  </p:normalViewPr>
  <p:slideViewPr>
    <p:cSldViewPr snapToGrid="0">
      <p:cViewPr varScale="1">
        <p:scale>
          <a:sx n="100" d="100"/>
          <a:sy n="100" d="100"/>
        </p:scale>
        <p:origin x="102" y="312"/>
      </p:cViewPr>
      <p:guideLst>
        <p:guide orient="horz" pos="3249"/>
        <p:guide pos="32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30/11/2018</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30/11/2018</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8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Actual mean values taken from elsewhere in paper.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19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Actual mean values taken from elsewhere in paper.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02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94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1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7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66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53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86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78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96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59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Actual mean values taken from elsewhere in paper.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9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Actual mean values taken from elsewhere in paper.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9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2 Style 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30/11/2018</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1447DD4F-A207-4749-99A2-9527F92E36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hasCustomPrompt="1"/>
          </p:nvPr>
        </p:nvSpPr>
        <p:spPr>
          <a:xfrm>
            <a:off x="2101148" y="3250779"/>
            <a:ext cx="2607351" cy="1827719"/>
          </a:xfrm>
        </p:spPr>
        <p:txBody>
          <a:bodyPr anchor="t">
            <a:noAutofit/>
          </a:bodyPr>
          <a:lstStyle>
            <a:lvl1pPr>
              <a:defRPr sz="8800"/>
            </a:lvl1pPr>
          </a:lstStyle>
          <a:p>
            <a:r>
              <a:rPr lang="en-US" dirty="0"/>
              <a:t>Part 1</a:t>
            </a:r>
            <a:endParaRPr lang="en-GB" dirty="0"/>
          </a:p>
        </p:txBody>
      </p:sp>
      <p:sp>
        <p:nvSpPr>
          <p:cNvPr id="3" name="Text Placeholder 2"/>
          <p:cNvSpPr>
            <a:spLocks noGrp="1"/>
          </p:cNvSpPr>
          <p:nvPr>
            <p:ph type="body" idx="1"/>
          </p:nvPr>
        </p:nvSpPr>
        <p:spPr>
          <a:xfrm>
            <a:off x="5271925" y="3570948"/>
            <a:ext cx="5029143" cy="57610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0668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V2 Style - Title and Content No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1C0207-C591-48E4-869A-200DCE70D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165728"/>
            <a:ext cx="9126415"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30/11/2018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328530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V2 Style - Title and Content No Logo">
    <p:spTree>
      <p:nvGrpSpPr>
        <p:cNvPr id="1" name=""/>
        <p:cNvGrpSpPr/>
        <p:nvPr/>
      </p:nvGrpSpPr>
      <p:grpSpPr>
        <a:xfrm>
          <a:off x="0" y="0"/>
          <a:ext cx="0" cy="0"/>
          <a:chOff x="0" y="0"/>
          <a:chExt cx="0" cy="0"/>
        </a:xfrm>
      </p:grpSpPr>
      <p:pic>
        <p:nvPicPr>
          <p:cNvPr id="1026" name="Picture 2" descr="https://lh3.googleusercontent.com/-HW3lL73YVk0/W-1MUpTInoI/AAAAAAAAAG4/cCKTJffwf64kt402VyC4G6_8T_lh_rAhgCL0BGAYYCw/h3043/2018-11-15.jpg">
            <a:extLst>
              <a:ext uri="{FF2B5EF4-FFF2-40B4-BE49-F238E27FC236}">
                <a16:creationId xmlns:a16="http://schemas.microsoft.com/office/drawing/2014/main" id="{EAE14DCD-CC1A-47D9-901B-16F6FCC9F4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165728"/>
            <a:ext cx="9126415"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30/11/2018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27823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338453" y="299194"/>
            <a:ext cx="9720072"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1338453" y="2286000"/>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30/11/2018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pic>
        <p:nvPicPr>
          <p:cNvPr id="8" name="Picture 7">
            <a:extLst>
              <a:ext uri="{FF2B5EF4-FFF2-40B4-BE49-F238E27FC236}">
                <a16:creationId xmlns:a16="http://schemas.microsoft.com/office/drawing/2014/main" id="{3DDBA85C-F425-4D6B-BBAF-DCF68A27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876" t="27088"/>
          <a:stretch/>
        </p:blipFill>
        <p:spPr>
          <a:xfrm>
            <a:off x="-1" y="1923"/>
            <a:ext cx="2457451" cy="1026813"/>
          </a:xfrm>
          <a:prstGeom prst="rect">
            <a:avLst/>
          </a:prstGeom>
        </p:spPr>
      </p:pic>
      <p:pic>
        <p:nvPicPr>
          <p:cNvPr id="10" name="Picture 9">
            <a:extLst>
              <a:ext uri="{FF2B5EF4-FFF2-40B4-BE49-F238E27FC236}">
                <a16:creationId xmlns:a16="http://schemas.microsoft.com/office/drawing/2014/main" id="{A76B9DFC-7B95-498D-BDE8-2B93E85FB9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998" r="67371"/>
          <a:stretch/>
        </p:blipFill>
        <p:spPr>
          <a:xfrm rot="10800000">
            <a:off x="5880" y="5805085"/>
            <a:ext cx="1344817" cy="1022515"/>
          </a:xfrm>
          <a:prstGeom prst="rect">
            <a:avLst/>
          </a:prstGeom>
        </p:spPr>
      </p:pic>
      <p:pic>
        <p:nvPicPr>
          <p:cNvPr id="11" name="Picture 10">
            <a:extLst>
              <a:ext uri="{FF2B5EF4-FFF2-40B4-BE49-F238E27FC236}">
                <a16:creationId xmlns:a16="http://schemas.microsoft.com/office/drawing/2014/main" id="{9AA6AE98-7D19-4701-8EAE-6AC4CB4F1D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84844" y="149184"/>
            <a:ext cx="826156" cy="300020"/>
          </a:xfrm>
          <a:prstGeom prst="rect">
            <a:avLst/>
          </a:prstGeom>
        </p:spPr>
      </p:pic>
    </p:spTree>
    <p:extLst>
      <p:ext uri="{BB962C8B-B14F-4D97-AF65-F5344CB8AC3E}">
        <p14:creationId xmlns:p14="http://schemas.microsoft.com/office/powerpoint/2010/main" val="151866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and Content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338453" y="299194"/>
            <a:ext cx="9720072" cy="1499616"/>
          </a:xfrm>
        </p:spPr>
        <p:txBody>
          <a:bodyPr/>
          <a:lstStyle>
            <a:lvl1pPr algn="ctr">
              <a:defRPr cap="none"/>
            </a:lvl1pPr>
          </a:lstStyle>
          <a:p>
            <a:r>
              <a:rPr lang="en-US" dirty="0"/>
              <a:t>Click To Edit Master Title Style</a:t>
            </a:r>
          </a:p>
        </p:txBody>
      </p:sp>
      <p:sp>
        <p:nvSpPr>
          <p:cNvPr id="3" name="Content Placeholder 2"/>
          <p:cNvSpPr>
            <a:spLocks noGrp="1"/>
          </p:cNvSpPr>
          <p:nvPr>
            <p:ph idx="1"/>
          </p:nvPr>
        </p:nvSpPr>
        <p:spPr>
          <a:xfrm>
            <a:off x="1338453" y="2286000"/>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30/11/2018</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pic>
        <p:nvPicPr>
          <p:cNvPr id="8" name="Picture 7">
            <a:extLst>
              <a:ext uri="{FF2B5EF4-FFF2-40B4-BE49-F238E27FC236}">
                <a16:creationId xmlns:a16="http://schemas.microsoft.com/office/drawing/2014/main" id="{3DDBA85C-F425-4D6B-BBAF-DCF68A27B5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876" t="27088"/>
          <a:stretch/>
        </p:blipFill>
        <p:spPr>
          <a:xfrm>
            <a:off x="-1" y="1923"/>
            <a:ext cx="2457451" cy="1026813"/>
          </a:xfrm>
          <a:prstGeom prst="rect">
            <a:avLst/>
          </a:prstGeom>
        </p:spPr>
      </p:pic>
      <p:pic>
        <p:nvPicPr>
          <p:cNvPr id="10" name="Picture 9">
            <a:extLst>
              <a:ext uri="{FF2B5EF4-FFF2-40B4-BE49-F238E27FC236}">
                <a16:creationId xmlns:a16="http://schemas.microsoft.com/office/drawing/2014/main" id="{A76B9DFC-7B95-498D-BDE8-2B93E85FB9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998" r="67371"/>
          <a:stretch/>
        </p:blipFill>
        <p:spPr>
          <a:xfrm rot="10800000">
            <a:off x="5880" y="5805085"/>
            <a:ext cx="1344817" cy="1022515"/>
          </a:xfrm>
          <a:prstGeom prst="rect">
            <a:avLst/>
          </a:prstGeom>
        </p:spPr>
      </p:pic>
    </p:spTree>
    <p:extLst>
      <p:ext uri="{BB962C8B-B14F-4D97-AF65-F5344CB8AC3E}">
        <p14:creationId xmlns:p14="http://schemas.microsoft.com/office/powerpoint/2010/main" val="11435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30/11/2018</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424175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30/11/2018</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09" r:id="rId1"/>
    <p:sldLayoutId id="2147483713" r:id="rId2"/>
    <p:sldLayoutId id="2147483714" r:id="rId3"/>
    <p:sldLayoutId id="2147483710" r:id="rId4"/>
    <p:sldLayoutId id="2147483711" r:id="rId5"/>
    <p:sldLayoutId id="2147483712" r:id="rId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fif"/><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1.jp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jpe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da.gov/downloads/drugs/guidances/ucm201790.pdf" TargetMode="External"/><Relationship Id="rId2" Type="http://schemas.openxmlformats.org/officeDocument/2006/relationships/hyperlink" Target="https://www.statsols.com/whats-new" TargetMode="External"/><Relationship Id="rId1" Type="http://schemas.openxmlformats.org/officeDocument/2006/relationships/slideLayout" Target="../slideLayouts/slideLayout2.xml"/><Relationship Id="rId5" Type="http://schemas.openxmlformats.org/officeDocument/2006/relationships/hyperlink" Target="https://blog.statsols.com/new-fda-guidance-on-adaptive-clinical-trial-design" TargetMode="External"/><Relationship Id="rId4" Type="http://schemas.openxmlformats.org/officeDocument/2006/relationships/hyperlink" Target="https://www.federalregister.gov/documents/2018/10/01/2018-21314/adaptive-designs-for-clinical-trials-of-drugs-and-biologics-draft-guidance-for-industry-availabilit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81A966-A943-45DE-889E-8C3DEB2E1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0480"/>
          </a:xfrm>
          <a:prstGeom prst="rect">
            <a:avLst/>
          </a:prstGeom>
        </p:spPr>
      </p:pic>
    </p:spTree>
    <p:extLst>
      <p:ext uri="{BB962C8B-B14F-4D97-AF65-F5344CB8AC3E}">
        <p14:creationId xmlns:p14="http://schemas.microsoft.com/office/powerpoint/2010/main" val="157746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5546243-E921-4415-8942-9F51C0E36FAB}"/>
              </a:ext>
            </a:extLst>
          </p:cNvPr>
          <p:cNvSpPr/>
          <p:nvPr/>
        </p:nvSpPr>
        <p:spPr>
          <a:xfrm>
            <a:off x="1047014" y="1873449"/>
            <a:ext cx="9824224" cy="1108261"/>
          </a:xfrm>
          <a:prstGeom prst="roundRect">
            <a:avLst/>
          </a:prstGeom>
          <a:noFill/>
          <a:ln w="19050">
            <a:solidFill>
              <a:srgbClr val="40BC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idx="1"/>
          </p:nvPr>
        </p:nvSpPr>
        <p:spPr>
          <a:xfrm>
            <a:off x="1508734" y="2003837"/>
            <a:ext cx="9720073" cy="1280153"/>
          </a:xfrm>
        </p:spPr>
        <p:txBody>
          <a:bodyPr>
            <a:noAutofit/>
          </a:bodyPr>
          <a:lstStyle/>
          <a:p>
            <a:pPr marL="0" indent="0">
              <a:buNone/>
            </a:pPr>
            <a:r>
              <a:rPr lang="en-GB" sz="2800" dirty="0">
                <a:solidFill>
                  <a:schemeClr val="bg1">
                    <a:lumMod val="50000"/>
                  </a:schemeClr>
                </a:solidFill>
              </a:rPr>
              <a:t>In 2017, </a:t>
            </a:r>
            <a:r>
              <a:rPr lang="en-GB" sz="2800" b="1" dirty="0">
                <a:solidFill>
                  <a:schemeClr val="bg1">
                    <a:lumMod val="50000"/>
                  </a:schemeClr>
                </a:solidFill>
              </a:rPr>
              <a:t>90%</a:t>
            </a:r>
            <a:r>
              <a:rPr lang="en-GB" sz="2800" dirty="0">
                <a:solidFill>
                  <a:schemeClr val="bg1">
                    <a:lumMod val="50000"/>
                  </a:schemeClr>
                </a:solidFill>
              </a:rPr>
              <a:t> of organizations with clinical trials approved</a:t>
            </a:r>
            <a:br>
              <a:rPr lang="en-GB" sz="2800" dirty="0">
                <a:solidFill>
                  <a:schemeClr val="bg1">
                    <a:lumMod val="50000"/>
                  </a:schemeClr>
                </a:solidFill>
              </a:rPr>
            </a:br>
            <a:r>
              <a:rPr lang="en-GB" sz="2800" dirty="0">
                <a:solidFill>
                  <a:schemeClr val="bg1">
                    <a:lumMod val="50000"/>
                  </a:schemeClr>
                </a:solidFill>
              </a:rPr>
              <a:t>by the FDA used nQuery for sample size and power calculation</a:t>
            </a:r>
            <a:br>
              <a:rPr lang="en-GB" sz="2800" dirty="0"/>
            </a:br>
            <a:endParaRPr lang="en-GB" sz="2800" dirty="0"/>
          </a:p>
        </p:txBody>
      </p:sp>
      <p:pic>
        <p:nvPicPr>
          <p:cNvPr id="11" name="Picture 10">
            <a:extLst>
              <a:ext uri="{FF2B5EF4-FFF2-40B4-BE49-F238E27FC236}">
                <a16:creationId xmlns:a16="http://schemas.microsoft.com/office/drawing/2014/main" id="{63EB8EDF-AB86-41BC-8515-66E309F94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65" y="1799670"/>
            <a:ext cx="710747" cy="625459"/>
          </a:xfrm>
          <a:prstGeom prst="rect">
            <a:avLst/>
          </a:prstGeom>
        </p:spPr>
      </p:pic>
      <p:pic>
        <p:nvPicPr>
          <p:cNvPr id="13" name="Picture 12">
            <a:extLst>
              <a:ext uri="{FF2B5EF4-FFF2-40B4-BE49-F238E27FC236}">
                <a16:creationId xmlns:a16="http://schemas.microsoft.com/office/drawing/2014/main" id="{65B07F41-47B2-402A-A09B-BC656C377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039" y="2400799"/>
            <a:ext cx="715842" cy="631532"/>
          </a:xfrm>
          <a:prstGeom prst="rect">
            <a:avLst/>
          </a:prstGeom>
        </p:spPr>
      </p:pic>
      <p:pic>
        <p:nvPicPr>
          <p:cNvPr id="18" name="Picture 17">
            <a:extLst>
              <a:ext uri="{FF2B5EF4-FFF2-40B4-BE49-F238E27FC236}">
                <a16:creationId xmlns:a16="http://schemas.microsoft.com/office/drawing/2014/main" id="{B048E5DA-BC56-45C1-A5C9-86A8CFEFF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2261" y="4363270"/>
            <a:ext cx="1141978" cy="281016"/>
          </a:xfrm>
          <a:prstGeom prst="rect">
            <a:avLst/>
          </a:prstGeom>
        </p:spPr>
      </p:pic>
      <p:pic>
        <p:nvPicPr>
          <p:cNvPr id="30" name="Picture 29">
            <a:extLst>
              <a:ext uri="{FF2B5EF4-FFF2-40B4-BE49-F238E27FC236}">
                <a16:creationId xmlns:a16="http://schemas.microsoft.com/office/drawing/2014/main" id="{54384E8C-AB9C-4E77-BF1C-FCC66BC185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8117" y="4349845"/>
            <a:ext cx="1400424" cy="390380"/>
          </a:xfrm>
          <a:prstGeom prst="rect">
            <a:avLst/>
          </a:prstGeom>
        </p:spPr>
      </p:pic>
      <p:pic>
        <p:nvPicPr>
          <p:cNvPr id="40" name="Picture 39">
            <a:extLst>
              <a:ext uri="{FF2B5EF4-FFF2-40B4-BE49-F238E27FC236}">
                <a16:creationId xmlns:a16="http://schemas.microsoft.com/office/drawing/2014/main" id="{4D812382-3865-43BC-9434-F1BDB1DA61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3250" y="3634797"/>
            <a:ext cx="1346802" cy="248161"/>
          </a:xfrm>
          <a:prstGeom prst="rect">
            <a:avLst/>
          </a:prstGeom>
        </p:spPr>
      </p:pic>
      <p:pic>
        <p:nvPicPr>
          <p:cNvPr id="48" name="Picture 47">
            <a:extLst>
              <a:ext uri="{FF2B5EF4-FFF2-40B4-BE49-F238E27FC236}">
                <a16:creationId xmlns:a16="http://schemas.microsoft.com/office/drawing/2014/main" id="{A07D6F12-1F23-4800-BCCF-B7435D8724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2746" y="3694794"/>
            <a:ext cx="877851" cy="224949"/>
          </a:xfrm>
          <a:prstGeom prst="rect">
            <a:avLst/>
          </a:prstGeom>
        </p:spPr>
      </p:pic>
      <p:pic>
        <p:nvPicPr>
          <p:cNvPr id="1026" name="Picture 2" descr="https://www.bms.com/assets/bms/us/en-us/downloads/BMS-logo.jpg">
            <a:extLst>
              <a:ext uri="{FF2B5EF4-FFF2-40B4-BE49-F238E27FC236}">
                <a16:creationId xmlns:a16="http://schemas.microsoft.com/office/drawing/2014/main" id="{EB5ED497-1D2B-4F65-8D84-8318C98B8F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7074" y="5170026"/>
            <a:ext cx="1541610" cy="20285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D4CCBF66-E675-473F-8D90-01094523EA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8010" y="3571971"/>
            <a:ext cx="776901" cy="420692"/>
          </a:xfrm>
          <a:prstGeom prst="rect">
            <a:avLst/>
          </a:prstGeom>
        </p:spPr>
      </p:pic>
      <p:pic>
        <p:nvPicPr>
          <p:cNvPr id="5" name="Picture 4">
            <a:extLst>
              <a:ext uri="{FF2B5EF4-FFF2-40B4-BE49-F238E27FC236}">
                <a16:creationId xmlns:a16="http://schemas.microsoft.com/office/drawing/2014/main" id="{4896C5AE-11FE-4CD0-B682-58784FA309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5495" y="4363270"/>
            <a:ext cx="889759" cy="256918"/>
          </a:xfrm>
          <a:prstGeom prst="rect">
            <a:avLst/>
          </a:prstGeom>
        </p:spPr>
      </p:pic>
      <p:pic>
        <p:nvPicPr>
          <p:cNvPr id="7" name="Picture 6">
            <a:extLst>
              <a:ext uri="{FF2B5EF4-FFF2-40B4-BE49-F238E27FC236}">
                <a16:creationId xmlns:a16="http://schemas.microsoft.com/office/drawing/2014/main" id="{FF040A90-3845-41E7-A387-63FCFD0789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40528" y="5109175"/>
            <a:ext cx="1204184" cy="331151"/>
          </a:xfrm>
          <a:prstGeom prst="rect">
            <a:avLst/>
          </a:prstGeom>
        </p:spPr>
      </p:pic>
      <p:pic>
        <p:nvPicPr>
          <p:cNvPr id="9" name="Picture 8">
            <a:extLst>
              <a:ext uri="{FF2B5EF4-FFF2-40B4-BE49-F238E27FC236}">
                <a16:creationId xmlns:a16="http://schemas.microsoft.com/office/drawing/2014/main" id="{5D4F19A1-1898-4AAE-9546-3DE9B993F1A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59667" y="3533996"/>
            <a:ext cx="1453107" cy="351895"/>
          </a:xfrm>
          <a:prstGeom prst="rect">
            <a:avLst/>
          </a:prstGeom>
        </p:spPr>
      </p:pic>
      <p:pic>
        <p:nvPicPr>
          <p:cNvPr id="12" name="Picture 11">
            <a:extLst>
              <a:ext uri="{FF2B5EF4-FFF2-40B4-BE49-F238E27FC236}">
                <a16:creationId xmlns:a16="http://schemas.microsoft.com/office/drawing/2014/main" id="{61414C7D-7BA3-462B-8417-21AC10B896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4186" y="5118038"/>
            <a:ext cx="841384" cy="293334"/>
          </a:xfrm>
          <a:prstGeom prst="rect">
            <a:avLst/>
          </a:prstGeom>
        </p:spPr>
      </p:pic>
      <p:pic>
        <p:nvPicPr>
          <p:cNvPr id="17" name="Picture 16">
            <a:extLst>
              <a:ext uri="{FF2B5EF4-FFF2-40B4-BE49-F238E27FC236}">
                <a16:creationId xmlns:a16="http://schemas.microsoft.com/office/drawing/2014/main" id="{61ECE885-4EBE-483B-805D-062F3AA5491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62225" y="5951887"/>
            <a:ext cx="1031308" cy="150620"/>
          </a:xfrm>
          <a:prstGeom prst="rect">
            <a:avLst/>
          </a:prstGeom>
        </p:spPr>
      </p:pic>
      <p:pic>
        <p:nvPicPr>
          <p:cNvPr id="21" name="Picture 20">
            <a:extLst>
              <a:ext uri="{FF2B5EF4-FFF2-40B4-BE49-F238E27FC236}">
                <a16:creationId xmlns:a16="http://schemas.microsoft.com/office/drawing/2014/main" id="{C4F37CDF-94BA-4A72-A20F-F48248DCCD3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31860" y="4349845"/>
            <a:ext cx="1568238" cy="391843"/>
          </a:xfrm>
          <a:prstGeom prst="rect">
            <a:avLst/>
          </a:prstGeom>
        </p:spPr>
      </p:pic>
      <p:pic>
        <p:nvPicPr>
          <p:cNvPr id="23" name="Picture 22">
            <a:extLst>
              <a:ext uri="{FF2B5EF4-FFF2-40B4-BE49-F238E27FC236}">
                <a16:creationId xmlns:a16="http://schemas.microsoft.com/office/drawing/2014/main" id="{B31055CC-A7CF-4423-826C-0646E06FC12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84568" y="5842467"/>
            <a:ext cx="554205" cy="303427"/>
          </a:xfrm>
          <a:prstGeom prst="rect">
            <a:avLst/>
          </a:prstGeom>
        </p:spPr>
      </p:pic>
      <p:pic>
        <p:nvPicPr>
          <p:cNvPr id="26" name="Picture 25">
            <a:extLst>
              <a:ext uri="{FF2B5EF4-FFF2-40B4-BE49-F238E27FC236}">
                <a16:creationId xmlns:a16="http://schemas.microsoft.com/office/drawing/2014/main" id="{C0B5234F-F96E-4809-9596-660A6B566B6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20352" y="5868436"/>
            <a:ext cx="1293707" cy="324796"/>
          </a:xfrm>
          <a:prstGeom prst="rect">
            <a:avLst/>
          </a:prstGeom>
        </p:spPr>
      </p:pic>
      <p:pic>
        <p:nvPicPr>
          <p:cNvPr id="28" name="Picture 27">
            <a:extLst>
              <a:ext uri="{FF2B5EF4-FFF2-40B4-BE49-F238E27FC236}">
                <a16:creationId xmlns:a16="http://schemas.microsoft.com/office/drawing/2014/main" id="{FDA4DB85-5486-4C8A-872B-F7F84B513D5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1167" y="5807537"/>
            <a:ext cx="495270" cy="394261"/>
          </a:xfrm>
          <a:prstGeom prst="rect">
            <a:avLst/>
          </a:prstGeom>
        </p:spPr>
      </p:pic>
      <p:pic>
        <p:nvPicPr>
          <p:cNvPr id="31" name="Picture 30">
            <a:extLst>
              <a:ext uri="{FF2B5EF4-FFF2-40B4-BE49-F238E27FC236}">
                <a16:creationId xmlns:a16="http://schemas.microsoft.com/office/drawing/2014/main" id="{8B83F1B7-058C-4AEC-822B-EEEE3F68C16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808808" y="5128145"/>
            <a:ext cx="863662" cy="271454"/>
          </a:xfrm>
          <a:prstGeom prst="rect">
            <a:avLst/>
          </a:prstGeom>
        </p:spPr>
      </p:pic>
      <p:pic>
        <p:nvPicPr>
          <p:cNvPr id="33" name="Picture 32">
            <a:extLst>
              <a:ext uri="{FF2B5EF4-FFF2-40B4-BE49-F238E27FC236}">
                <a16:creationId xmlns:a16="http://schemas.microsoft.com/office/drawing/2014/main" id="{41010D3D-E9EE-493D-8A5C-FC8D362C274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36704" y="5661708"/>
            <a:ext cx="914556" cy="685918"/>
          </a:xfrm>
          <a:prstGeom prst="rect">
            <a:avLst/>
          </a:prstGeom>
        </p:spPr>
      </p:pic>
      <p:pic>
        <p:nvPicPr>
          <p:cNvPr id="37" name="Picture 36">
            <a:extLst>
              <a:ext uri="{FF2B5EF4-FFF2-40B4-BE49-F238E27FC236}">
                <a16:creationId xmlns:a16="http://schemas.microsoft.com/office/drawing/2014/main" id="{778A1EA2-FA00-422B-B740-87032BB097A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879697" y="5900471"/>
            <a:ext cx="698221" cy="234603"/>
          </a:xfrm>
          <a:prstGeom prst="rect">
            <a:avLst/>
          </a:prstGeom>
        </p:spPr>
      </p:pic>
      <p:pic>
        <p:nvPicPr>
          <p:cNvPr id="49" name="Picture 48">
            <a:extLst>
              <a:ext uri="{FF2B5EF4-FFF2-40B4-BE49-F238E27FC236}">
                <a16:creationId xmlns:a16="http://schemas.microsoft.com/office/drawing/2014/main" id="{E8EC2DFE-9E6E-4082-A86A-73B81996FBA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02472" y="4420956"/>
            <a:ext cx="1346966" cy="290945"/>
          </a:xfrm>
          <a:prstGeom prst="rect">
            <a:avLst/>
          </a:prstGeom>
        </p:spPr>
      </p:pic>
      <p:pic>
        <p:nvPicPr>
          <p:cNvPr id="53" name="Picture 52">
            <a:extLst>
              <a:ext uri="{FF2B5EF4-FFF2-40B4-BE49-F238E27FC236}">
                <a16:creationId xmlns:a16="http://schemas.microsoft.com/office/drawing/2014/main" id="{D661971D-082B-485B-805F-ECCCE8E6896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09340" y="3624673"/>
            <a:ext cx="520405" cy="413478"/>
          </a:xfrm>
          <a:prstGeom prst="rect">
            <a:avLst/>
          </a:prstGeom>
        </p:spPr>
      </p:pic>
      <p:pic>
        <p:nvPicPr>
          <p:cNvPr id="55" name="Picture 54">
            <a:extLst>
              <a:ext uri="{FF2B5EF4-FFF2-40B4-BE49-F238E27FC236}">
                <a16:creationId xmlns:a16="http://schemas.microsoft.com/office/drawing/2014/main" id="{6796ECE4-F072-4997-A14A-4C89C95A23C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65420" y="5202101"/>
            <a:ext cx="578802" cy="170781"/>
          </a:xfrm>
          <a:prstGeom prst="rect">
            <a:avLst/>
          </a:prstGeom>
        </p:spPr>
      </p:pic>
      <p:pic>
        <p:nvPicPr>
          <p:cNvPr id="52" name="Picture 51">
            <a:extLst>
              <a:ext uri="{FF2B5EF4-FFF2-40B4-BE49-F238E27FC236}">
                <a16:creationId xmlns:a16="http://schemas.microsoft.com/office/drawing/2014/main" id="{C8FE2FEC-ABF5-43BE-8772-2A6656D8B7B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088341" y="3611111"/>
            <a:ext cx="1830291" cy="436454"/>
          </a:xfrm>
          <a:prstGeom prst="rect">
            <a:avLst/>
          </a:prstGeom>
        </p:spPr>
      </p:pic>
      <p:pic>
        <p:nvPicPr>
          <p:cNvPr id="6" name="Picture 5">
            <a:extLst>
              <a:ext uri="{FF2B5EF4-FFF2-40B4-BE49-F238E27FC236}">
                <a16:creationId xmlns:a16="http://schemas.microsoft.com/office/drawing/2014/main" id="{96425255-E6D9-4081-93CC-653B60504AE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91167" y="4478370"/>
            <a:ext cx="331832" cy="331832"/>
          </a:xfrm>
          <a:prstGeom prst="rect">
            <a:avLst/>
          </a:prstGeom>
        </p:spPr>
      </p:pic>
      <p:pic>
        <p:nvPicPr>
          <p:cNvPr id="32" name="Picture 31">
            <a:extLst>
              <a:ext uri="{FF2B5EF4-FFF2-40B4-BE49-F238E27FC236}">
                <a16:creationId xmlns:a16="http://schemas.microsoft.com/office/drawing/2014/main" id="{80618EDD-8825-44F4-BB94-B72E9375F49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72081" y="5145513"/>
            <a:ext cx="1141978" cy="247810"/>
          </a:xfrm>
          <a:prstGeom prst="rect">
            <a:avLst/>
          </a:prstGeom>
        </p:spPr>
      </p:pic>
      <p:sp>
        <p:nvSpPr>
          <p:cNvPr id="36" name="Title 1">
            <a:extLst>
              <a:ext uri="{FF2B5EF4-FFF2-40B4-BE49-F238E27FC236}">
                <a16:creationId xmlns:a16="http://schemas.microsoft.com/office/drawing/2014/main" id="{D50B75E7-FE44-4FA3-94BB-7A9CF9D069DF}"/>
              </a:ext>
            </a:extLst>
          </p:cNvPr>
          <p:cNvSpPr>
            <a:spLocks noGrp="1"/>
          </p:cNvSpPr>
          <p:nvPr>
            <p:ph type="title"/>
          </p:nvPr>
        </p:nvSpPr>
        <p:spPr>
          <a:xfrm>
            <a:off x="1047014" y="23026"/>
            <a:ext cx="9126415" cy="1499616"/>
          </a:xfrm>
        </p:spPr>
        <p:txBody>
          <a:bodyPr/>
          <a:lstStyle/>
          <a:p>
            <a:r>
              <a:rPr lang="en-US" dirty="0"/>
              <a:t>About nQuery</a:t>
            </a:r>
            <a:endParaRPr lang="en-GB" dirty="0"/>
          </a:p>
        </p:txBody>
      </p:sp>
    </p:spTree>
    <p:extLst>
      <p:ext uri="{BB962C8B-B14F-4D97-AF65-F5344CB8AC3E}">
        <p14:creationId xmlns:p14="http://schemas.microsoft.com/office/powerpoint/2010/main" val="42702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2847E5-55B0-4E24-B41F-DAC34884DBAB}"/>
              </a:ext>
            </a:extLst>
          </p:cNvPr>
          <p:cNvSpPr>
            <a:spLocks noGrp="1"/>
          </p:cNvSpPr>
          <p:nvPr>
            <p:ph type="title"/>
          </p:nvPr>
        </p:nvSpPr>
        <p:spPr>
          <a:xfrm>
            <a:off x="2091453" y="3254985"/>
            <a:ext cx="2704285" cy="821495"/>
          </a:xfrm>
        </p:spPr>
        <p:txBody>
          <a:bodyPr>
            <a:noAutofit/>
          </a:bodyPr>
          <a:lstStyle/>
          <a:p>
            <a:r>
              <a:rPr lang="en-GB" sz="8800" dirty="0"/>
              <a:t>Part </a:t>
            </a:r>
            <a:r>
              <a:rPr lang="en-GB" dirty="0"/>
              <a:t>2</a:t>
            </a:r>
            <a:endParaRPr lang="en-GB" sz="8800" dirty="0"/>
          </a:p>
        </p:txBody>
      </p:sp>
      <p:sp>
        <p:nvSpPr>
          <p:cNvPr id="11" name="Text Placeholder 2">
            <a:extLst>
              <a:ext uri="{FF2B5EF4-FFF2-40B4-BE49-F238E27FC236}">
                <a16:creationId xmlns:a16="http://schemas.microsoft.com/office/drawing/2014/main" id="{7D51C5C5-69BD-4D35-ABF3-AFA915381118}"/>
              </a:ext>
            </a:extLst>
          </p:cNvPr>
          <p:cNvSpPr>
            <a:spLocks noGrp="1"/>
          </p:cNvSpPr>
          <p:nvPr>
            <p:ph type="body" idx="1"/>
          </p:nvPr>
        </p:nvSpPr>
        <p:spPr>
          <a:xfrm>
            <a:off x="5155659" y="3425218"/>
            <a:ext cx="6606017" cy="1500187"/>
          </a:xfrm>
        </p:spPr>
        <p:txBody>
          <a:bodyPr>
            <a:normAutofit/>
          </a:bodyPr>
          <a:lstStyle/>
          <a:p>
            <a:r>
              <a:rPr lang="en-IE" sz="4000" dirty="0"/>
              <a:t>Unblinded SSR</a:t>
            </a:r>
            <a:endParaRPr lang="en-GB" dirty="0"/>
          </a:p>
        </p:txBody>
      </p:sp>
      <p:cxnSp>
        <p:nvCxnSpPr>
          <p:cNvPr id="12" name="Straight Connector 11">
            <a:extLst>
              <a:ext uri="{FF2B5EF4-FFF2-40B4-BE49-F238E27FC236}">
                <a16:creationId xmlns:a16="http://schemas.microsoft.com/office/drawing/2014/main" id="{E6533DCC-CE50-49D6-B29F-619851140638}"/>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77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88" y="39315"/>
            <a:ext cx="9126415" cy="1499616"/>
          </a:xfrm>
        </p:spPr>
        <p:txBody>
          <a:bodyPr/>
          <a:lstStyle/>
          <a:p>
            <a:r>
              <a:rPr lang="en-IE" dirty="0"/>
              <a:t>Unblinded Sample Size Re-estimation</a:t>
            </a:r>
          </a:p>
        </p:txBody>
      </p:sp>
      <p:sp>
        <p:nvSpPr>
          <p:cNvPr id="3" name="Content Placeholder 2"/>
          <p:cNvSpPr>
            <a:spLocks noGrp="1"/>
          </p:cNvSpPr>
          <p:nvPr>
            <p:ph idx="1"/>
          </p:nvPr>
        </p:nvSpPr>
        <p:spPr>
          <a:xfrm>
            <a:off x="651196" y="1507375"/>
            <a:ext cx="9720073" cy="4927600"/>
          </a:xfrm>
        </p:spPr>
        <p:txBody>
          <a:bodyPr>
            <a:normAutofit fontScale="92500"/>
          </a:bodyPr>
          <a:lstStyle/>
          <a:p>
            <a:pPr marL="0" indent="0">
              <a:lnSpc>
                <a:spcPct val="170000"/>
              </a:lnSpc>
              <a:buNone/>
            </a:pPr>
            <a:r>
              <a:rPr lang="en-IE" sz="2800" dirty="0"/>
              <a:t>SSR suggested when interim results “promising” (Chen et al)</a:t>
            </a:r>
          </a:p>
          <a:p>
            <a:pPr marL="630936" lvl="1" indent="-457200"/>
            <a:r>
              <a:rPr lang="en-IE" sz="2600" dirty="0"/>
              <a:t>“Promising” user-defined but based on unblinded effect size</a:t>
            </a:r>
          </a:p>
          <a:p>
            <a:pPr marL="630936" lvl="1" indent="-457200"/>
            <a:r>
              <a:rPr lang="en-IE" sz="2600" dirty="0"/>
              <a:t>Extends GSD with 3</a:t>
            </a:r>
            <a:r>
              <a:rPr lang="en-IE" sz="2600" baseline="30000" dirty="0"/>
              <a:t>rd</a:t>
            </a:r>
            <a:r>
              <a:rPr lang="en-IE" sz="2600" dirty="0"/>
              <a:t> option: continue, stop early, </a:t>
            </a:r>
            <a:r>
              <a:rPr lang="en-IE" sz="2600" b="1" dirty="0"/>
              <a:t>increase N</a:t>
            </a:r>
          </a:p>
          <a:p>
            <a:pPr marL="0" indent="0">
              <a:buNone/>
            </a:pPr>
            <a:r>
              <a:rPr lang="en-IE" sz="2800" dirty="0"/>
              <a:t>Power for optimistic effect but increase N for lower relevant effects</a:t>
            </a:r>
          </a:p>
          <a:p>
            <a:pPr marL="630936" lvl="1" indent="-457200"/>
            <a:r>
              <a:rPr lang="en-IE" sz="2600" dirty="0"/>
              <a:t>Updated FDA Guidance: Design which “can provided efficiency”</a:t>
            </a:r>
          </a:p>
          <a:p>
            <a:pPr marL="0" indent="0">
              <a:buNone/>
            </a:pPr>
            <a:r>
              <a:rPr lang="en-IE" sz="2800" dirty="0"/>
              <a:t>Common criteria proposed for unblinded SSR is conditional power (CP)</a:t>
            </a:r>
          </a:p>
          <a:p>
            <a:pPr marL="630936" lvl="1" indent="-457200"/>
            <a:r>
              <a:rPr lang="en-IE" sz="2600" dirty="0"/>
              <a:t>Probability of significance given interim data (more detail on next slide)</a:t>
            </a:r>
          </a:p>
          <a:p>
            <a:pPr marL="0" indent="0">
              <a:buNone/>
            </a:pPr>
            <a:r>
              <a:rPr lang="en-IE" sz="2800" dirty="0"/>
              <a:t>2 methods here: Chen, </a:t>
            </a:r>
            <a:r>
              <a:rPr lang="en-IE" sz="2800" dirty="0" err="1"/>
              <a:t>DeMets</a:t>
            </a:r>
            <a:r>
              <a:rPr lang="en-IE" sz="2800" dirty="0"/>
              <a:t> &amp; Lan; Cui, Hung &amp; Wang</a:t>
            </a:r>
          </a:p>
          <a:p>
            <a:pPr marL="630936" lvl="1" indent="-457200"/>
            <a:r>
              <a:rPr lang="en-IE" sz="2600" dirty="0"/>
              <a:t>1</a:t>
            </a:r>
            <a:r>
              <a:rPr lang="en-IE" sz="2600" baseline="30000" dirty="0"/>
              <a:t>st</a:t>
            </a:r>
            <a:r>
              <a:rPr lang="en-IE" sz="2600" dirty="0"/>
              <a:t> uses GSD statistics but only penultimate look &amp; high CP</a:t>
            </a:r>
          </a:p>
          <a:p>
            <a:pPr marL="630936" lvl="1" indent="-457200"/>
            <a:r>
              <a:rPr lang="en-IE" sz="2600" dirty="0"/>
              <a:t>2</a:t>
            </a:r>
            <a:r>
              <a:rPr lang="en-IE" sz="2600" baseline="30000" dirty="0"/>
              <a:t>nd</a:t>
            </a:r>
            <a:r>
              <a:rPr lang="en-IE" sz="2600" dirty="0"/>
              <a:t> uses weighted statistic but allowed at any look and CP</a:t>
            </a:r>
          </a:p>
        </p:txBody>
      </p:sp>
      <p:sp>
        <p:nvSpPr>
          <p:cNvPr id="4" name="Rectangle: Rounded Corners 3">
            <a:extLst>
              <a:ext uri="{FF2B5EF4-FFF2-40B4-BE49-F238E27FC236}">
                <a16:creationId xmlns:a16="http://schemas.microsoft.com/office/drawing/2014/main" id="{B71E024D-D461-4B43-A611-56455EBDC620}"/>
              </a:ext>
            </a:extLst>
          </p:cNvPr>
          <p:cNvSpPr/>
          <p:nvPr/>
        </p:nvSpPr>
        <p:spPr>
          <a:xfrm flipH="1" flipV="1">
            <a:off x="455542" y="1817643"/>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9EF4F02F-E33D-41DF-8646-FC63738D5CDC}"/>
              </a:ext>
            </a:extLst>
          </p:cNvPr>
          <p:cNvSpPr/>
          <p:nvPr/>
        </p:nvSpPr>
        <p:spPr>
          <a:xfrm flipH="1" flipV="1">
            <a:off x="432849" y="3317455"/>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5DA66985-A95D-4A2E-BE27-438DE9521554}"/>
              </a:ext>
            </a:extLst>
          </p:cNvPr>
          <p:cNvSpPr/>
          <p:nvPr/>
        </p:nvSpPr>
        <p:spPr>
          <a:xfrm flipH="1" flipV="1">
            <a:off x="429500" y="424988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FBA467BA-AAF9-443E-B8C8-45E31D50FB33}"/>
              </a:ext>
            </a:extLst>
          </p:cNvPr>
          <p:cNvSpPr/>
          <p:nvPr/>
        </p:nvSpPr>
        <p:spPr>
          <a:xfrm flipH="1" flipV="1">
            <a:off x="439055" y="5182319"/>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407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50" y="369"/>
            <a:ext cx="9126415" cy="1499616"/>
          </a:xfrm>
        </p:spPr>
        <p:txBody>
          <a:bodyPr/>
          <a:lstStyle/>
          <a:p>
            <a:r>
              <a:rPr lang="en-IE" dirty="0"/>
              <a:t>Conditional Power (CP)</a:t>
            </a:r>
          </a:p>
        </p:txBody>
      </p:sp>
      <p:sp>
        <p:nvSpPr>
          <p:cNvPr id="3" name="Content Placeholder 2"/>
          <p:cNvSpPr>
            <a:spLocks noGrp="1"/>
          </p:cNvSpPr>
          <p:nvPr>
            <p:ph idx="1"/>
          </p:nvPr>
        </p:nvSpPr>
        <p:spPr>
          <a:xfrm>
            <a:off x="725444" y="1499985"/>
            <a:ext cx="9720073" cy="4866639"/>
          </a:xfrm>
        </p:spPr>
        <p:txBody>
          <a:bodyPr>
            <a:normAutofit fontScale="92500" lnSpcReduction="10000"/>
          </a:bodyPr>
          <a:lstStyle/>
          <a:p>
            <a:pPr marL="0" indent="0">
              <a:buNone/>
            </a:pPr>
            <a:r>
              <a:rPr lang="en-IE" sz="3500" dirty="0"/>
              <a:t>CP gives prob. of rejecting null given interim test statistic</a:t>
            </a:r>
          </a:p>
          <a:p>
            <a:pPr marL="516636" lvl="1" indent="-342900"/>
            <a:r>
              <a:rPr lang="en-IE" sz="3000" dirty="0"/>
              <a:t>Calculation still depends on what “true” difference set to</a:t>
            </a:r>
          </a:p>
          <a:p>
            <a:pPr marL="0" indent="0">
              <a:lnSpc>
                <a:spcPct val="160000"/>
              </a:lnSpc>
              <a:buNone/>
            </a:pPr>
            <a:r>
              <a:rPr lang="en-IE" sz="3500" dirty="0"/>
              <a:t>Often used as ad-hoc criteria for futility testing in GSD</a:t>
            </a:r>
          </a:p>
          <a:p>
            <a:pPr marL="630936" lvl="1" indent="-457200"/>
            <a:r>
              <a:rPr lang="en-IE" sz="3000" dirty="0"/>
              <a:t>More flexible than </a:t>
            </a:r>
            <a:r>
              <a:rPr lang="en-IE" sz="3000" dirty="0">
                <a:latin typeface="Calibri" panose="020F0502020204030204" pitchFamily="34" charset="0"/>
                <a:cs typeface="Calibri" panose="020F0502020204030204" pitchFamily="34" charset="0"/>
              </a:rPr>
              <a:t>β-spending but less error guarantee</a:t>
            </a:r>
          </a:p>
          <a:p>
            <a:pPr marL="0" indent="0">
              <a:lnSpc>
                <a:spcPct val="150000"/>
              </a:lnSpc>
              <a:buNone/>
            </a:pPr>
            <a:r>
              <a:rPr lang="en-IE" sz="3500" dirty="0">
                <a:cs typeface="Calibri" panose="020F0502020204030204" pitchFamily="34" charset="0"/>
              </a:rPr>
              <a:t>Focus here on CP as measure of “promising” results</a:t>
            </a:r>
          </a:p>
          <a:p>
            <a:pPr marL="630936" lvl="1" indent="-457200"/>
            <a:r>
              <a:rPr lang="en-IE" sz="3000" dirty="0">
                <a:cs typeface="Calibri" panose="020F0502020204030204" pitchFamily="34" charset="0"/>
              </a:rPr>
              <a:t>“Promising” meaning less than target but close to target power</a:t>
            </a:r>
          </a:p>
          <a:p>
            <a:pPr marL="0" indent="0">
              <a:lnSpc>
                <a:spcPct val="160000"/>
              </a:lnSpc>
              <a:buNone/>
            </a:pPr>
            <a:r>
              <a:rPr lang="en-IE" sz="3500" dirty="0">
                <a:cs typeface="Calibri" panose="020F0502020204030204" pitchFamily="34" charset="0"/>
              </a:rPr>
              <a:t>Note existence of related Bayesian Predictive Power</a:t>
            </a:r>
          </a:p>
          <a:p>
            <a:pPr marL="630936" lvl="1" indent="-457200"/>
            <a:r>
              <a:rPr lang="en-IE" sz="3000" dirty="0">
                <a:cs typeface="Calibri" panose="020F0502020204030204" pitchFamily="34" charset="0"/>
              </a:rPr>
              <a:t>Essentially conditional power averaged over prior for effect</a:t>
            </a:r>
            <a:endParaRPr lang="en-IE" sz="3000" dirty="0"/>
          </a:p>
          <a:p>
            <a:pPr marL="630936" lvl="1" indent="-457200"/>
            <a:endParaRPr lang="en-IE" sz="2800" dirty="0"/>
          </a:p>
        </p:txBody>
      </p:sp>
      <p:sp>
        <p:nvSpPr>
          <p:cNvPr id="7" name="Rectangle: Rounded Corners 6">
            <a:extLst>
              <a:ext uri="{FF2B5EF4-FFF2-40B4-BE49-F238E27FC236}">
                <a16:creationId xmlns:a16="http://schemas.microsoft.com/office/drawing/2014/main" id="{AA64A3EE-DBD3-42D0-917D-36699FB863DE}"/>
              </a:ext>
            </a:extLst>
          </p:cNvPr>
          <p:cNvSpPr/>
          <p:nvPr/>
        </p:nvSpPr>
        <p:spPr>
          <a:xfrm flipH="1" flipV="1">
            <a:off x="496164" y="1387418"/>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3C265AA3-2D00-4912-838E-44D29086EB40}"/>
              </a:ext>
            </a:extLst>
          </p:cNvPr>
          <p:cNvSpPr/>
          <p:nvPr/>
        </p:nvSpPr>
        <p:spPr>
          <a:xfrm flipH="1" flipV="1">
            <a:off x="482637" y="259110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EE78E2A3-400D-4FBC-8A20-91223DE4235E}"/>
              </a:ext>
            </a:extLst>
          </p:cNvPr>
          <p:cNvSpPr/>
          <p:nvPr/>
        </p:nvSpPr>
        <p:spPr>
          <a:xfrm flipH="1" flipV="1">
            <a:off x="478002" y="396355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1517AC19-A98E-4D16-A63C-B33D1AD1E515}"/>
              </a:ext>
            </a:extLst>
          </p:cNvPr>
          <p:cNvSpPr/>
          <p:nvPr/>
        </p:nvSpPr>
        <p:spPr>
          <a:xfrm flipH="1" flipV="1">
            <a:off x="460350" y="5323844"/>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9932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
            <a:ext cx="9126415" cy="1499616"/>
          </a:xfrm>
        </p:spPr>
        <p:txBody>
          <a:bodyPr/>
          <a:lstStyle/>
          <a:p>
            <a:r>
              <a:rPr lang="en-IE" dirty="0"/>
              <a:t>Group Sequential Designs (GSD)</a:t>
            </a:r>
          </a:p>
        </p:txBody>
      </p:sp>
      <p:sp>
        <p:nvSpPr>
          <p:cNvPr id="3" name="Content Placeholder 2"/>
          <p:cNvSpPr>
            <a:spLocks noGrp="1"/>
          </p:cNvSpPr>
          <p:nvPr>
            <p:ph idx="1"/>
          </p:nvPr>
        </p:nvSpPr>
        <p:spPr>
          <a:xfrm>
            <a:off x="717016" y="1412240"/>
            <a:ext cx="7116344" cy="5120268"/>
          </a:xfrm>
        </p:spPr>
        <p:txBody>
          <a:bodyPr>
            <a:normAutofit fontScale="25000" lnSpcReduction="20000"/>
          </a:bodyPr>
          <a:lstStyle/>
          <a:p>
            <a:pPr marL="0" indent="0">
              <a:buNone/>
            </a:pPr>
            <a:r>
              <a:rPr lang="en-IE" sz="11200" dirty="0"/>
              <a:t>GSD allows early stopping @ interim analyses</a:t>
            </a:r>
          </a:p>
          <a:p>
            <a:pPr lvl="1"/>
            <a:r>
              <a:rPr lang="en-IE" sz="9600" dirty="0"/>
              <a:t>Interim look = analysis done while trial on-going.</a:t>
            </a:r>
          </a:p>
          <a:p>
            <a:pPr lvl="1"/>
            <a:r>
              <a:rPr lang="en-IE" sz="9600" dirty="0"/>
              <a:t>Analyses @ pre-specified times e.g. 50% subjects </a:t>
            </a:r>
          </a:p>
          <a:p>
            <a:pPr marL="0" indent="0">
              <a:buNone/>
            </a:pPr>
            <a:r>
              <a:rPr lang="en-IE" sz="11200" dirty="0"/>
              <a:t>2 Criteria for early stopping (otherwise continue)</a:t>
            </a:r>
          </a:p>
          <a:p>
            <a:pPr marL="971550" lvl="1" indent="-514350">
              <a:buFont typeface="+mj-lt"/>
              <a:buAutoNum type="arabicPeriod"/>
            </a:pPr>
            <a:r>
              <a:rPr lang="en-IE" sz="9600" dirty="0"/>
              <a:t>Efficacy (</a:t>
            </a:r>
            <a:r>
              <a:rPr lang="el-GR" sz="9600" dirty="0"/>
              <a:t>α</a:t>
            </a:r>
            <a:r>
              <a:rPr lang="en-IE" sz="9600" dirty="0"/>
              <a:t>-spending)</a:t>
            </a:r>
          </a:p>
          <a:p>
            <a:pPr marL="971550" lvl="1" indent="-514350">
              <a:buFont typeface="+mj-lt"/>
              <a:buAutoNum type="arabicPeriod"/>
            </a:pPr>
            <a:r>
              <a:rPr lang="en-IE" sz="9600" dirty="0"/>
              <a:t>Futility (</a:t>
            </a:r>
            <a:r>
              <a:rPr lang="el-GR" sz="9600" dirty="0"/>
              <a:t>β</a:t>
            </a:r>
            <a:r>
              <a:rPr lang="en-IE" sz="9600" dirty="0"/>
              <a:t>-spending)</a:t>
            </a:r>
          </a:p>
          <a:p>
            <a:pPr marL="0" indent="-45720">
              <a:buNone/>
            </a:pPr>
            <a:r>
              <a:rPr lang="en-IE" sz="11200" dirty="0"/>
              <a:t>Must account for effect of multiple analyses</a:t>
            </a:r>
          </a:p>
          <a:p>
            <a:pPr lvl="1"/>
            <a:r>
              <a:rPr lang="en-IE" sz="9600" dirty="0"/>
              <a:t>Use Lan &amp; </a:t>
            </a:r>
            <a:r>
              <a:rPr lang="en-IE" sz="9600" dirty="0" err="1"/>
              <a:t>DeMets</a:t>
            </a:r>
            <a:r>
              <a:rPr lang="en-IE" sz="9600" dirty="0"/>
              <a:t> “spending function” for</a:t>
            </a:r>
            <a:r>
              <a:rPr lang="en-IE" sz="9600" dirty="0">
                <a:cs typeface="Calibri" panose="020F0502020204030204" pitchFamily="34" charset="0"/>
              </a:rPr>
              <a:t> </a:t>
            </a:r>
            <a:r>
              <a:rPr lang="en-IE" sz="9600" dirty="0"/>
              <a:t>errors</a:t>
            </a:r>
          </a:p>
          <a:p>
            <a:pPr lvl="1"/>
            <a:r>
              <a:rPr lang="en-IE" sz="9600" dirty="0"/>
              <a:t>Spends set proportion of total error at each look</a:t>
            </a:r>
          </a:p>
          <a:p>
            <a:pPr marL="128016" lvl="1" indent="0">
              <a:lnSpc>
                <a:spcPct val="150000"/>
              </a:lnSpc>
              <a:buNone/>
            </a:pPr>
            <a:r>
              <a:rPr lang="en-IE" sz="11200" dirty="0"/>
              <a:t>Multiple Error Spending Functions available </a:t>
            </a:r>
          </a:p>
          <a:p>
            <a:pPr lvl="1"/>
            <a:r>
              <a:rPr lang="en-IE" sz="10000" dirty="0"/>
              <a:t>e.g. O’Brien Fleming (conservative), Pocock (liberal)</a:t>
            </a:r>
          </a:p>
          <a:p>
            <a:pPr lvl="1"/>
            <a:r>
              <a:rPr lang="en-IE" sz="10000" dirty="0"/>
              <a:t>Both </a:t>
            </a:r>
            <a:r>
              <a:rPr lang="el-GR" sz="10000" dirty="0"/>
              <a:t>α</a:t>
            </a:r>
            <a:r>
              <a:rPr lang="en-IE" sz="10000" dirty="0"/>
              <a:t> and </a:t>
            </a:r>
            <a:r>
              <a:rPr lang="el-GR" sz="10000" dirty="0"/>
              <a:t>β</a:t>
            </a:r>
            <a:r>
              <a:rPr lang="en-IE" sz="10000" dirty="0"/>
              <a:t> spending work similarly</a:t>
            </a:r>
            <a:br>
              <a:rPr lang="en-IE" sz="3200" dirty="0"/>
            </a:br>
            <a:endParaRPr lang="en-IE" sz="3600" dirty="0"/>
          </a:p>
          <a:p>
            <a:pPr marL="0" indent="0">
              <a:buNone/>
            </a:pPr>
            <a:br>
              <a:rPr lang="en-IE" sz="2800" dirty="0"/>
            </a:br>
            <a:endParaRPr lang="en-IE" sz="3200" dirty="0"/>
          </a:p>
          <a:p>
            <a:pPr marL="0" indent="0">
              <a:buNone/>
            </a:pPr>
            <a:br>
              <a:rPr lang="en-IE" sz="2800" dirty="0"/>
            </a:br>
            <a:endParaRPr lang="en-IE" sz="3200" dirty="0"/>
          </a:p>
        </p:txBody>
      </p:sp>
      <p:sp>
        <p:nvSpPr>
          <p:cNvPr id="4" name="Content Placeholder 2">
            <a:extLst>
              <a:ext uri="{FF2B5EF4-FFF2-40B4-BE49-F238E27FC236}">
                <a16:creationId xmlns:a16="http://schemas.microsoft.com/office/drawing/2014/main" id="{E5B029BA-C8C3-4306-860F-16503890AE43}"/>
              </a:ext>
            </a:extLst>
          </p:cNvPr>
          <p:cNvSpPr txBox="1">
            <a:spLocks/>
          </p:cNvSpPr>
          <p:nvPr/>
        </p:nvSpPr>
        <p:spPr>
          <a:xfrm>
            <a:off x="8011643" y="1594214"/>
            <a:ext cx="3901440" cy="3545547"/>
          </a:xfrm>
          <a:prstGeom prst="rect">
            <a:avLst/>
          </a:prstGeom>
          <a:ln w="57150">
            <a:solidFill>
              <a:srgbClr val="1CADE4"/>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800" b="0" i="0" u="sng" strike="noStrike" kern="1200" cap="none" spc="0" normalizeH="0" baseline="0" noProof="0" dirty="0">
                <a:ln>
                  <a:noFill/>
                </a:ln>
                <a:solidFill>
                  <a:prstClr val="black"/>
                </a:solidFill>
                <a:effectLst/>
                <a:uLnTx/>
                <a:uFillTx/>
                <a:latin typeface="Tw Cen MT" panose="020B0602020104020603"/>
                <a:ea typeface="+mn-ea"/>
                <a:cs typeface="+mn-cs"/>
              </a:rPr>
              <a:t>GSD Changes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Futility Only Designs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Additional Outputs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New Two Sample TTE</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One Sample Mean GSD</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One Sample Prop GSD</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2" name="Rectangle: Rounded Corners 11">
            <a:extLst>
              <a:ext uri="{FF2B5EF4-FFF2-40B4-BE49-F238E27FC236}">
                <a16:creationId xmlns:a16="http://schemas.microsoft.com/office/drawing/2014/main" id="{1565B45F-12B4-4209-ACF8-A5F104557441}"/>
              </a:ext>
            </a:extLst>
          </p:cNvPr>
          <p:cNvSpPr/>
          <p:nvPr/>
        </p:nvSpPr>
        <p:spPr>
          <a:xfrm flipH="1" flipV="1">
            <a:off x="494127" y="1444281"/>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82110A24-B65C-4D95-A794-54B25D18CDC0}"/>
              </a:ext>
            </a:extLst>
          </p:cNvPr>
          <p:cNvSpPr/>
          <p:nvPr/>
        </p:nvSpPr>
        <p:spPr>
          <a:xfrm flipH="1" flipV="1">
            <a:off x="509953" y="25953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Rounded Corners 13">
            <a:extLst>
              <a:ext uri="{FF2B5EF4-FFF2-40B4-BE49-F238E27FC236}">
                <a16:creationId xmlns:a16="http://schemas.microsoft.com/office/drawing/2014/main" id="{55E20E3A-7BF8-4BA1-B955-C65FCFB38318}"/>
              </a:ext>
            </a:extLst>
          </p:cNvPr>
          <p:cNvSpPr/>
          <p:nvPr/>
        </p:nvSpPr>
        <p:spPr>
          <a:xfrm flipH="1" flipV="1">
            <a:off x="487093" y="376202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a16="http://schemas.microsoft.com/office/drawing/2014/main" id="{19BDC94C-A39B-4D36-B2BB-387C926431D9}"/>
              </a:ext>
            </a:extLst>
          </p:cNvPr>
          <p:cNvSpPr/>
          <p:nvPr/>
        </p:nvSpPr>
        <p:spPr>
          <a:xfrm flipH="1" flipV="1">
            <a:off x="502918" y="4928704"/>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8F0EBE-D025-4ADA-BBF8-23A0E68C1169}"/>
                  </a:ext>
                </a:extLst>
              </p:cNvPr>
              <p:cNvSpPr txBox="1"/>
              <p:nvPr/>
            </p:nvSpPr>
            <p:spPr>
              <a:xfrm>
                <a:off x="7733419" y="5425987"/>
                <a:ext cx="4457887" cy="110652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d>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m:rPr>
                              <m:sty m:val="p"/>
                            </m:r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d>
                            <m:d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b>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den>
                              </m:f>
                            </m:e>
                          </m:d>
                        </m:e>
                      </m:d>
                    </m:oMath>
                  </m:oMathPara>
                </a14:m>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9" name="TextBox 8">
                <a:extLst>
                  <a:ext uri="{FF2B5EF4-FFF2-40B4-BE49-F238E27FC236}">
                    <a16:creationId xmlns:a16="http://schemas.microsoft.com/office/drawing/2014/main" id="{178F0EBE-D025-4ADA-BBF8-23A0E68C1169}"/>
                  </a:ext>
                </a:extLst>
              </p:cNvPr>
              <p:cNvSpPr txBox="1">
                <a:spLocks noRot="1" noChangeAspect="1" noMove="1" noResize="1" noEditPoints="1" noAdjustHandles="1" noChangeArrowheads="1" noChangeShapeType="1" noTextEdit="1"/>
              </p:cNvSpPr>
              <p:nvPr/>
            </p:nvSpPr>
            <p:spPr>
              <a:xfrm>
                <a:off x="7733419" y="5425987"/>
                <a:ext cx="4457887" cy="1106521"/>
              </a:xfrm>
              <a:prstGeom prst="rect">
                <a:avLst/>
              </a:prstGeom>
              <a:blipFill>
                <a:blip r:embed="rId3"/>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77729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8" y="-5289"/>
            <a:ext cx="9126415" cy="1499616"/>
          </a:xfrm>
        </p:spPr>
        <p:txBody>
          <a:bodyPr>
            <a:normAutofit/>
          </a:bodyPr>
          <a:lstStyle/>
          <a:p>
            <a:r>
              <a:rPr lang="en-IE" dirty="0"/>
              <a:t>Means Group Sequential Example</a:t>
            </a:r>
          </a:p>
        </p:txBody>
      </p:sp>
      <p:sp>
        <p:nvSpPr>
          <p:cNvPr id="3" name="Content Placeholder 2"/>
          <p:cNvSpPr>
            <a:spLocks noGrp="1"/>
          </p:cNvSpPr>
          <p:nvPr>
            <p:ph idx="1"/>
          </p:nvPr>
        </p:nvSpPr>
        <p:spPr>
          <a:xfrm>
            <a:off x="600623" y="1768078"/>
            <a:ext cx="5711400" cy="4611556"/>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buNone/>
            </a:pPr>
            <a:r>
              <a:rPr lang="en-IE" sz="2800" dirty="0">
                <a:solidFill>
                  <a:schemeClr val="tx1"/>
                </a:solidFill>
              </a:rPr>
              <a:t>“A </a:t>
            </a:r>
            <a:r>
              <a:rPr lang="en-IE" sz="2800" b="1" i="1" dirty="0">
                <a:solidFill>
                  <a:schemeClr val="tx1"/>
                </a:solidFill>
              </a:rPr>
              <a:t>sample size of 242 subjects (121 per treatment group)</a:t>
            </a:r>
            <a:r>
              <a:rPr lang="en-IE" sz="2800" dirty="0">
                <a:solidFill>
                  <a:schemeClr val="tx1"/>
                </a:solidFill>
              </a:rPr>
              <a:t> provides at least 80% power to detect a relative difference of 53% between botulinum toxin A and standardized anticholinergic therapy, assuming a treatment difference of -0.80 and a common SD of 2.1 (effect size = 0.381), and a two-sided type I error rate of 5%. Sample size has been adjusted to allow for a 10% loss to follow-up over the 6-months of treatment as well as one interim analysis to stop early for benefit.”</a:t>
            </a:r>
          </a:p>
          <a:p>
            <a:pPr marL="0" indent="0">
              <a:buNone/>
            </a:pPr>
            <a:endParaRPr lang="en-IE"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335" y="5070677"/>
            <a:ext cx="4802042" cy="1308957"/>
          </a:xfrm>
          <a:prstGeom prst="rect">
            <a:avLst/>
          </a:prstGeom>
          <a:noFill/>
          <a:ln w="2857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462857663"/>
              </p:ext>
            </p:extLst>
          </p:nvPr>
        </p:nvGraphicFramePr>
        <p:xfrm>
          <a:off x="6645044" y="1819275"/>
          <a:ext cx="5090623" cy="3073989"/>
        </p:xfrm>
        <a:graphic>
          <a:graphicData uri="http://schemas.openxmlformats.org/drawingml/2006/table">
            <a:tbl>
              <a:tblPr firstRow="1" firstCol="1" bandRow="1">
                <a:tableStyleId>{793D81CF-94F2-401A-BA57-92F5A7B2D0C5}</a:tableStyleId>
              </a:tblPr>
              <a:tblGrid>
                <a:gridCol w="3158806">
                  <a:extLst>
                    <a:ext uri="{9D8B030D-6E8A-4147-A177-3AD203B41FA5}">
                      <a16:colId xmlns:a16="http://schemas.microsoft.com/office/drawing/2014/main" val="20000"/>
                    </a:ext>
                  </a:extLst>
                </a:gridCol>
                <a:gridCol w="1931817">
                  <a:extLst>
                    <a:ext uri="{9D8B030D-6E8A-4147-A177-3AD203B41FA5}">
                      <a16:colId xmlns:a16="http://schemas.microsoft.com/office/drawing/2014/main" val="20001"/>
                    </a:ext>
                  </a:extLst>
                </a:gridCol>
              </a:tblGrid>
              <a:tr h="341423">
                <a:tc>
                  <a:txBody>
                    <a:bodyPr/>
                    <a:lstStyle/>
                    <a:p>
                      <a:pPr algn="l">
                        <a:spcAft>
                          <a:spcPts val="0"/>
                        </a:spcAft>
                      </a:pPr>
                      <a:r>
                        <a:rPr lang="en-IE" sz="2000" dirty="0">
                          <a:effectLst/>
                        </a:rPr>
                        <a:t>Parameter</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spcAft>
                          <a:spcPts val="0"/>
                        </a:spcAft>
                      </a:pPr>
                      <a:r>
                        <a:rPr lang="en-IE" sz="2000" dirty="0">
                          <a:effectLst/>
                        </a:rPr>
                        <a:t>Value</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1423">
                <a:tc>
                  <a:txBody>
                    <a:bodyPr/>
                    <a:lstStyle/>
                    <a:p>
                      <a:pPr algn="l">
                        <a:spcAft>
                          <a:spcPts val="0"/>
                        </a:spcAft>
                      </a:pPr>
                      <a:r>
                        <a:rPr lang="en-IE" sz="2000" b="0" dirty="0">
                          <a:effectLst/>
                        </a:rPr>
                        <a:t>Significance Level (2-sided)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423">
                <a:tc>
                  <a:txBody>
                    <a:bodyPr/>
                    <a:lstStyle/>
                    <a:p>
                      <a:pPr algn="l">
                        <a:spcAft>
                          <a:spcPts val="0"/>
                        </a:spcAft>
                      </a:pPr>
                      <a:r>
                        <a:rPr lang="en-IE" sz="2000" b="0" dirty="0" err="1">
                          <a:effectLst/>
                        </a:rPr>
                        <a:t>OnabotulinumtoxinA</a:t>
                      </a:r>
                      <a:r>
                        <a:rPr lang="en-IE" sz="2000" b="0" dirty="0">
                          <a:effectLst/>
                        </a:rPr>
                        <a:t> Mean</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-2.3</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423">
                <a:tc>
                  <a:txBody>
                    <a:bodyPr/>
                    <a:lstStyle/>
                    <a:p>
                      <a:pPr algn="l">
                        <a:spcAft>
                          <a:spcPts val="0"/>
                        </a:spcAft>
                      </a:pPr>
                      <a:r>
                        <a:rPr lang="en-IE" sz="2000" b="0" dirty="0">
                          <a:effectLst/>
                        </a:rPr>
                        <a:t>Anticholinergic</a:t>
                      </a:r>
                      <a:r>
                        <a:rPr lang="en-IE" sz="2000" b="0" baseline="0" dirty="0">
                          <a:effectLst/>
                        </a:rPr>
                        <a:t> </a:t>
                      </a:r>
                      <a:r>
                        <a:rPr lang="en-IE" sz="2000" b="0" dirty="0">
                          <a:effectLst/>
                        </a:rPr>
                        <a:t>Mean</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-1.5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423">
                <a:tc>
                  <a:txBody>
                    <a:bodyPr/>
                    <a:lstStyle/>
                    <a:p>
                      <a:pPr algn="l">
                        <a:spcAft>
                          <a:spcPts val="0"/>
                        </a:spcAft>
                      </a:pPr>
                      <a:r>
                        <a:rPr lang="en-IE" sz="2000" b="0" dirty="0">
                          <a:effectLst/>
                        </a:rPr>
                        <a:t>Standard Deviation (Both)</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423">
                <a:tc>
                  <a:txBody>
                    <a:bodyPr/>
                    <a:lstStyle/>
                    <a:p>
                      <a:pPr algn="l">
                        <a:spcAft>
                          <a:spcPts val="0"/>
                        </a:spcAft>
                      </a:pPr>
                      <a:r>
                        <a:rPr lang="en-IE" sz="2000" b="0" dirty="0">
                          <a:effectLst/>
                        </a:rPr>
                        <a:t>Power</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80%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423">
                <a:tc>
                  <a:txBody>
                    <a:bodyPr/>
                    <a:lstStyle/>
                    <a:p>
                      <a:pPr algn="l">
                        <a:spcAft>
                          <a:spcPts val="0"/>
                        </a:spcAft>
                      </a:pPr>
                      <a:r>
                        <a:rPr lang="en-IE" sz="2000" b="0" dirty="0">
                          <a:effectLst/>
                        </a:rPr>
                        <a:t># Interim Analyses</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605">
                <a:tc>
                  <a:txBody>
                    <a:bodyPr/>
                    <a:lstStyle/>
                    <a:p>
                      <a:pPr algn="l">
                        <a:spcAft>
                          <a:spcPts val="0"/>
                        </a:spcAft>
                      </a:pPr>
                      <a:r>
                        <a:rPr lang="el-GR" sz="2000" b="0" dirty="0">
                          <a:effectLst/>
                        </a:rPr>
                        <a:t>α</a:t>
                      </a:r>
                      <a:r>
                        <a:rPr lang="en-IE" sz="2000" b="0" dirty="0">
                          <a:effectLst/>
                        </a:rPr>
                        <a:t> Spending Function</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O’Brien-Fleming</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1423">
                <a:tc>
                  <a:txBody>
                    <a:bodyPr/>
                    <a:lstStyle/>
                    <a:p>
                      <a:pPr algn="l">
                        <a:spcAft>
                          <a:spcPts val="0"/>
                        </a:spcAft>
                      </a:pPr>
                      <a:r>
                        <a:rPr lang="en-IE" sz="2000" b="0" dirty="0">
                          <a:effectLst/>
                        </a:rPr>
                        <a:t>Expected Dropout</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IE" sz="2000" dirty="0">
                          <a:effectLst/>
                        </a:rPr>
                        <a:t>10%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1" name="TextBox 10"/>
          <p:cNvSpPr txBox="1"/>
          <p:nvPr/>
        </p:nvSpPr>
        <p:spPr>
          <a:xfrm>
            <a:off x="9567489" y="6379634"/>
            <a:ext cx="404777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(2012)</a:t>
            </a:r>
          </a:p>
        </p:txBody>
      </p:sp>
      <p:grpSp>
        <p:nvGrpSpPr>
          <p:cNvPr id="8" name="Group 7">
            <a:extLst>
              <a:ext uri="{FF2B5EF4-FFF2-40B4-BE49-F238E27FC236}">
                <a16:creationId xmlns:a16="http://schemas.microsoft.com/office/drawing/2014/main" id="{9050F667-3D0A-4439-A214-BDF620E3F1D2}"/>
              </a:ext>
            </a:extLst>
          </p:cNvPr>
          <p:cNvGrpSpPr/>
          <p:nvPr/>
        </p:nvGrpSpPr>
        <p:grpSpPr>
          <a:xfrm>
            <a:off x="-31865" y="0"/>
            <a:ext cx="2317865" cy="1819275"/>
            <a:chOff x="-31865" y="0"/>
            <a:chExt cx="2317865" cy="1819275"/>
          </a:xfrm>
        </p:grpSpPr>
        <p:sp>
          <p:nvSpPr>
            <p:cNvPr id="9" name="Diagonal Stripe 8">
              <a:extLst>
                <a:ext uri="{FF2B5EF4-FFF2-40B4-BE49-F238E27FC236}">
                  <a16:creationId xmlns:a16="http://schemas.microsoft.com/office/drawing/2014/main" id="{916F611D-D6CC-47F8-B7FF-84FEB0967937}"/>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 name="Content Placeholder 1">
              <a:extLst>
                <a:ext uri="{FF2B5EF4-FFF2-40B4-BE49-F238E27FC236}">
                  <a16:creationId xmlns:a16="http://schemas.microsoft.com/office/drawing/2014/main" id="{732409CB-83AE-44AA-8D74-5A6747B14E5A}"/>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1</a:t>
              </a:r>
            </a:p>
          </p:txBody>
        </p:sp>
      </p:grpSp>
    </p:spTree>
    <p:extLst>
      <p:ext uri="{BB962C8B-B14F-4D97-AF65-F5344CB8AC3E}">
        <p14:creationId xmlns:p14="http://schemas.microsoft.com/office/powerpoint/2010/main" val="341761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Unblinded Means SSR Example</a:t>
            </a:r>
          </a:p>
        </p:txBody>
      </p:sp>
      <p:sp>
        <p:nvSpPr>
          <p:cNvPr id="3" name="Content Placeholder 2"/>
          <p:cNvSpPr>
            <a:spLocks noGrp="1"/>
          </p:cNvSpPr>
          <p:nvPr>
            <p:ph idx="1"/>
          </p:nvPr>
        </p:nvSpPr>
        <p:spPr>
          <a:xfrm>
            <a:off x="558779" y="1842116"/>
            <a:ext cx="5364216" cy="402336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0" indent="0">
              <a:buNone/>
            </a:pPr>
            <a:r>
              <a:rPr lang="en-IE" sz="2800" dirty="0">
                <a:solidFill>
                  <a:schemeClr val="tx1"/>
                </a:solidFill>
              </a:rPr>
              <a:t>Assume same design as GSD Example (Example 3) with HSD (</a:t>
            </a:r>
            <a:r>
              <a:rPr lang="el-GR" sz="2800" dirty="0">
                <a:solidFill>
                  <a:schemeClr val="tx1"/>
                </a:solidFill>
                <a:cs typeface="Calibri" panose="020F0502020204030204" pitchFamily="34" charset="0"/>
              </a:rPr>
              <a:t>γ</a:t>
            </a:r>
            <a:r>
              <a:rPr lang="en-IE" sz="2800" dirty="0">
                <a:solidFill>
                  <a:schemeClr val="tx1"/>
                </a:solidFill>
                <a:latin typeface="Calibri" panose="020F0502020204030204" pitchFamily="34" charset="0"/>
                <a:cs typeface="Calibri" panose="020F0502020204030204" pitchFamily="34" charset="0"/>
              </a:rPr>
              <a:t>=1.5)</a:t>
            </a:r>
            <a:r>
              <a:rPr lang="en-IE" sz="2800" dirty="0">
                <a:solidFill>
                  <a:schemeClr val="tx1"/>
                </a:solidFill>
              </a:rPr>
              <a:t> futility variant (n = 114)</a:t>
            </a:r>
          </a:p>
          <a:p>
            <a:pPr marL="0" indent="0">
              <a:buNone/>
            </a:pPr>
            <a:r>
              <a:rPr lang="en-IE" sz="2800" dirty="0">
                <a:solidFill>
                  <a:schemeClr val="tx1"/>
                </a:solidFill>
              </a:rPr>
              <a:t>Assume interim difference = 0.6 (from 0.8), interim common SD = 2.31 (from 2.1) and interim n of 57 per group with nominal alpha of 0.0245 for final look.</a:t>
            </a:r>
          </a:p>
          <a:p>
            <a:pPr marL="0" indent="0">
              <a:buNone/>
            </a:pPr>
            <a:r>
              <a:rPr lang="en-IE" sz="2800" dirty="0">
                <a:solidFill>
                  <a:schemeClr val="tx1"/>
                </a:solidFill>
              </a:rPr>
              <a:t>What will required N be for SSR for Chen-</a:t>
            </a:r>
            <a:r>
              <a:rPr lang="en-IE" sz="2800" dirty="0" err="1">
                <a:solidFill>
                  <a:schemeClr val="tx1"/>
                </a:solidFill>
              </a:rPr>
              <a:t>Demets</a:t>
            </a:r>
            <a:r>
              <a:rPr lang="en-IE" sz="2800" dirty="0">
                <a:solidFill>
                  <a:schemeClr val="tx1"/>
                </a:solidFill>
              </a:rPr>
              <a:t>-Lan, Cui-Hung-Wang assuming multiplier = 2?</a:t>
            </a:r>
            <a:endParaRPr lang="en-IE" sz="2400" b="1" dirty="0"/>
          </a:p>
        </p:txBody>
      </p:sp>
      <p:pic>
        <p:nvPicPr>
          <p:cNvPr id="4" name="Picture 3">
            <a:extLst>
              <a:ext uri="{FF2B5EF4-FFF2-40B4-BE49-F238E27FC236}">
                <a16:creationId xmlns:a16="http://schemas.microsoft.com/office/drawing/2014/main" id="{053B4DD9-AE93-45B3-88CC-F3CC9F525918}"/>
              </a:ext>
            </a:extLst>
          </p:cNvPr>
          <p:cNvPicPr>
            <a:picLocks noChangeAspect="1"/>
          </p:cNvPicPr>
          <p:nvPr/>
        </p:nvPicPr>
        <p:blipFill>
          <a:blip r:embed="rId3">
            <a:alphaModFix amt="70000"/>
          </a:blip>
          <a:stretch>
            <a:fillRect/>
          </a:stretch>
        </p:blipFill>
        <p:spPr>
          <a:xfrm>
            <a:off x="7895100" y="5227301"/>
            <a:ext cx="2162175" cy="1276350"/>
          </a:xfrm>
          <a:prstGeom prst="rect">
            <a:avLst/>
          </a:prstGeom>
        </p:spPr>
      </p:pic>
      <p:graphicFrame>
        <p:nvGraphicFramePr>
          <p:cNvPr id="6" name="Table 5">
            <a:extLst>
              <a:ext uri="{FF2B5EF4-FFF2-40B4-BE49-F238E27FC236}">
                <a16:creationId xmlns:a16="http://schemas.microsoft.com/office/drawing/2014/main" id="{E6EEA76D-1EFC-4CC3-83A1-18623137034A}"/>
              </a:ext>
            </a:extLst>
          </p:cNvPr>
          <p:cNvGraphicFramePr>
            <a:graphicFrameLocks noGrp="1"/>
          </p:cNvGraphicFramePr>
          <p:nvPr>
            <p:extLst>
              <p:ext uri="{D42A27DB-BD31-4B8C-83A1-F6EECF244321}">
                <p14:modId xmlns:p14="http://schemas.microsoft.com/office/powerpoint/2010/main" val="3872837204"/>
              </p:ext>
            </p:extLst>
          </p:nvPr>
        </p:nvGraphicFramePr>
        <p:xfrm>
          <a:off x="6269007" y="1875898"/>
          <a:ext cx="5090623" cy="3045102"/>
        </p:xfrm>
        <a:graphic>
          <a:graphicData uri="http://schemas.openxmlformats.org/drawingml/2006/table">
            <a:tbl>
              <a:tblPr firstRow="1" firstCol="1" bandRow="1">
                <a:tableStyleId>{793D81CF-94F2-401A-BA57-92F5A7B2D0C5}</a:tableStyleId>
              </a:tblPr>
              <a:tblGrid>
                <a:gridCol w="3158806">
                  <a:extLst>
                    <a:ext uri="{9D8B030D-6E8A-4147-A177-3AD203B41FA5}">
                      <a16:colId xmlns:a16="http://schemas.microsoft.com/office/drawing/2014/main" val="20000"/>
                    </a:ext>
                  </a:extLst>
                </a:gridCol>
                <a:gridCol w="1931817">
                  <a:extLst>
                    <a:ext uri="{9D8B030D-6E8A-4147-A177-3AD203B41FA5}">
                      <a16:colId xmlns:a16="http://schemas.microsoft.com/office/drawing/2014/main" val="20001"/>
                    </a:ext>
                  </a:extLst>
                </a:gridCol>
              </a:tblGrid>
              <a:tr h="312536">
                <a:tc>
                  <a:txBody>
                    <a:bodyPr/>
                    <a:lstStyle/>
                    <a:p>
                      <a:pPr algn="l">
                        <a:spcAft>
                          <a:spcPts val="0"/>
                        </a:spcAft>
                      </a:pPr>
                      <a:r>
                        <a:rPr lang="en-IE" sz="2000" dirty="0">
                          <a:effectLst/>
                        </a:rPr>
                        <a:t>Parameter</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spcAft>
                          <a:spcPts val="0"/>
                        </a:spcAft>
                      </a:pPr>
                      <a:r>
                        <a:rPr lang="en-IE" sz="2000" dirty="0">
                          <a:effectLst/>
                        </a:rPr>
                        <a:t>Value</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1423">
                <a:tc>
                  <a:txBody>
                    <a:bodyPr/>
                    <a:lstStyle/>
                    <a:p>
                      <a:pPr algn="l">
                        <a:spcAft>
                          <a:spcPts val="0"/>
                        </a:spcAft>
                      </a:pPr>
                      <a:r>
                        <a:rPr lang="en-IE" sz="2000" b="0" dirty="0">
                          <a:effectLst/>
                        </a:rPr>
                        <a:t>Nominal Final Look Sig. Level</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0.0245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423">
                <a:tc>
                  <a:txBody>
                    <a:bodyPr/>
                    <a:lstStyle/>
                    <a:p>
                      <a:pPr algn="l">
                        <a:spcAft>
                          <a:spcPts val="0"/>
                        </a:spcAft>
                      </a:pPr>
                      <a:r>
                        <a:rPr lang="en-IE" sz="2000" b="0" dirty="0">
                          <a:effectLst/>
                        </a:rPr>
                        <a:t>Interim Difference</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-0.6</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423">
                <a:tc>
                  <a:txBody>
                    <a:bodyPr/>
                    <a:lstStyle/>
                    <a:p>
                      <a:pPr algn="l">
                        <a:spcAft>
                          <a:spcPts val="0"/>
                        </a:spcAft>
                      </a:pPr>
                      <a:r>
                        <a:rPr lang="en-IE" sz="2000" b="0" dirty="0">
                          <a:effectLst/>
                        </a:rPr>
                        <a:t>Interim SD (Both)</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2.31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423">
                <a:tc>
                  <a:txBody>
                    <a:bodyPr/>
                    <a:lstStyle/>
                    <a:p>
                      <a:pPr algn="l">
                        <a:spcAft>
                          <a:spcPts val="0"/>
                        </a:spcAft>
                      </a:pPr>
                      <a:r>
                        <a:rPr lang="en-IE" sz="2000" b="0" dirty="0">
                          <a:effectLst/>
                          <a:latin typeface="Calibri"/>
                          <a:ea typeface="Calibri"/>
                          <a:cs typeface="Times New Roman"/>
                        </a:rPr>
                        <a:t>Initial N per Group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114</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423">
                <a:tc>
                  <a:txBody>
                    <a:bodyPr/>
                    <a:lstStyle/>
                    <a:p>
                      <a:pPr algn="l">
                        <a:spcAft>
                          <a:spcPts val="0"/>
                        </a:spcAft>
                      </a:pPr>
                      <a:r>
                        <a:rPr lang="en-IE" sz="2000" b="0" dirty="0">
                          <a:effectLst/>
                        </a:rPr>
                        <a:t>Interim N per Group</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57</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423">
                <a:tc>
                  <a:txBody>
                    <a:bodyPr/>
                    <a:lstStyle/>
                    <a:p>
                      <a:pPr algn="l">
                        <a:spcAft>
                          <a:spcPts val="0"/>
                        </a:spcAft>
                      </a:pPr>
                      <a:r>
                        <a:rPr lang="en-IE" sz="2000" b="0" dirty="0">
                          <a:effectLst/>
                        </a:rPr>
                        <a:t>Maximum N per group</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228</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605">
                <a:tc>
                  <a:txBody>
                    <a:bodyPr/>
                    <a:lstStyle/>
                    <a:p>
                      <a:pPr algn="l">
                        <a:spcAft>
                          <a:spcPts val="0"/>
                        </a:spcAft>
                      </a:pPr>
                      <a:r>
                        <a:rPr lang="en-IE" sz="2000" b="0" dirty="0">
                          <a:effectLst/>
                        </a:rPr>
                        <a:t>Lower CP Bound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Derived/40%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1423">
                <a:tc>
                  <a:txBody>
                    <a:bodyPr/>
                    <a:lstStyle/>
                    <a:p>
                      <a:pPr algn="l">
                        <a:spcAft>
                          <a:spcPts val="0"/>
                        </a:spcAft>
                      </a:pPr>
                      <a:r>
                        <a:rPr lang="en-IE" sz="2000" b="0" dirty="0">
                          <a:effectLst/>
                        </a:rPr>
                        <a:t>Upper CP Bound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IE" sz="2000" dirty="0">
                          <a:effectLst/>
                        </a:rPr>
                        <a:t>80%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2638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8" y="-5289"/>
            <a:ext cx="9126415" cy="1499616"/>
          </a:xfrm>
        </p:spPr>
        <p:txBody>
          <a:bodyPr>
            <a:normAutofit/>
          </a:bodyPr>
          <a:lstStyle/>
          <a:p>
            <a:r>
              <a:rPr lang="en-IE" dirty="0"/>
              <a:t>Binomial GSD Example</a:t>
            </a:r>
          </a:p>
        </p:txBody>
      </p:sp>
      <p:sp>
        <p:nvSpPr>
          <p:cNvPr id="3" name="Content Placeholder 2"/>
          <p:cNvSpPr>
            <a:spLocks noGrp="1"/>
          </p:cNvSpPr>
          <p:nvPr>
            <p:ph idx="1"/>
          </p:nvPr>
        </p:nvSpPr>
        <p:spPr>
          <a:xfrm>
            <a:off x="600623" y="1768078"/>
            <a:ext cx="5711400" cy="4611556"/>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buNone/>
            </a:pPr>
            <a:r>
              <a:rPr lang="en-IE" sz="2800" dirty="0">
                <a:solidFill>
                  <a:schemeClr val="tx1"/>
                </a:solidFill>
              </a:rPr>
              <a:t>“The sample-size calculation was based on a two-sided alpha error of 0.05 and 80% power. On the basis of meta-analyses that estimated that mortality would be reduced from 12.7% to 4.7% with </a:t>
            </a:r>
            <a:r>
              <a:rPr lang="en-IE" sz="2800" dirty="0" err="1">
                <a:solidFill>
                  <a:schemeClr val="tx1"/>
                </a:solidFill>
              </a:rPr>
              <a:t>levosimendan</a:t>
            </a:r>
            <a:r>
              <a:rPr lang="en-IE" sz="2800" dirty="0">
                <a:solidFill>
                  <a:schemeClr val="tx1"/>
                </a:solidFill>
              </a:rPr>
              <a:t> use, we expected 10% mortality in the placebo group and 5% mortality in the </a:t>
            </a:r>
            <a:r>
              <a:rPr lang="en-IE" sz="2800" dirty="0" err="1">
                <a:solidFill>
                  <a:schemeClr val="tx1"/>
                </a:solidFill>
              </a:rPr>
              <a:t>levosimendan</a:t>
            </a:r>
            <a:r>
              <a:rPr lang="en-IE" sz="2800" dirty="0">
                <a:solidFill>
                  <a:schemeClr val="tx1"/>
                </a:solidFill>
              </a:rPr>
              <a:t> group. Accordingly, we calculated that a sample of 435 patients per group was needed … Interim analyses were planned after </a:t>
            </a:r>
            <a:r>
              <a:rPr lang="en-IE" sz="2800" dirty="0" err="1">
                <a:solidFill>
                  <a:schemeClr val="tx1"/>
                </a:solidFill>
              </a:rPr>
              <a:t>enrollments</a:t>
            </a:r>
            <a:r>
              <a:rPr lang="en-IE" sz="2800" dirty="0">
                <a:solidFill>
                  <a:schemeClr val="tx1"/>
                </a:solidFill>
              </a:rPr>
              <a:t> of 25% and 50% of the sample size.”</a:t>
            </a:r>
          </a:p>
          <a:p>
            <a:pPr marL="0" indent="0">
              <a:buNone/>
            </a:pPr>
            <a:endParaRPr lang="en-IE" sz="2400" b="1" dirty="0"/>
          </a:p>
        </p:txBody>
      </p:sp>
      <p:graphicFrame>
        <p:nvGraphicFramePr>
          <p:cNvPr id="7" name="Table 6"/>
          <p:cNvGraphicFramePr>
            <a:graphicFrameLocks noGrp="1"/>
          </p:cNvGraphicFramePr>
          <p:nvPr>
            <p:extLst>
              <p:ext uri="{D42A27DB-BD31-4B8C-83A1-F6EECF244321}">
                <p14:modId xmlns:p14="http://schemas.microsoft.com/office/powerpoint/2010/main" val="2784819249"/>
              </p:ext>
            </p:extLst>
          </p:nvPr>
        </p:nvGraphicFramePr>
        <p:xfrm>
          <a:off x="6500754" y="2114049"/>
          <a:ext cx="5090623" cy="2391143"/>
        </p:xfrm>
        <a:graphic>
          <a:graphicData uri="http://schemas.openxmlformats.org/drawingml/2006/table">
            <a:tbl>
              <a:tblPr firstRow="1" firstCol="1" bandRow="1">
                <a:tableStyleId>{793D81CF-94F2-401A-BA57-92F5A7B2D0C5}</a:tableStyleId>
              </a:tblPr>
              <a:tblGrid>
                <a:gridCol w="3158806">
                  <a:extLst>
                    <a:ext uri="{9D8B030D-6E8A-4147-A177-3AD203B41FA5}">
                      <a16:colId xmlns:a16="http://schemas.microsoft.com/office/drawing/2014/main" val="20000"/>
                    </a:ext>
                  </a:extLst>
                </a:gridCol>
                <a:gridCol w="1931817">
                  <a:extLst>
                    <a:ext uri="{9D8B030D-6E8A-4147-A177-3AD203B41FA5}">
                      <a16:colId xmlns:a16="http://schemas.microsoft.com/office/drawing/2014/main" val="20001"/>
                    </a:ext>
                  </a:extLst>
                </a:gridCol>
              </a:tblGrid>
              <a:tr h="341423">
                <a:tc>
                  <a:txBody>
                    <a:bodyPr/>
                    <a:lstStyle/>
                    <a:p>
                      <a:pPr algn="l">
                        <a:spcAft>
                          <a:spcPts val="0"/>
                        </a:spcAft>
                      </a:pPr>
                      <a:r>
                        <a:rPr lang="en-IE" sz="2000" dirty="0">
                          <a:effectLst/>
                        </a:rPr>
                        <a:t>Parameter</a:t>
                      </a:r>
                      <a:endParaRPr lang="en-IE" sz="200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spcAft>
                          <a:spcPts val="0"/>
                        </a:spcAft>
                      </a:pPr>
                      <a:r>
                        <a:rPr lang="en-IE" sz="2000" dirty="0">
                          <a:effectLst/>
                        </a:rPr>
                        <a:t>Value</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1423">
                <a:tc>
                  <a:txBody>
                    <a:bodyPr/>
                    <a:lstStyle/>
                    <a:p>
                      <a:pPr algn="l">
                        <a:spcAft>
                          <a:spcPts val="0"/>
                        </a:spcAft>
                      </a:pPr>
                      <a:r>
                        <a:rPr lang="en-IE" sz="2000" b="0" dirty="0">
                          <a:effectLst/>
                        </a:rPr>
                        <a:t>Significance Level (2-sided)</a:t>
                      </a:r>
                      <a:endParaRPr lang="en-IE" sz="2000" b="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423">
                <a:tc>
                  <a:txBody>
                    <a:bodyPr/>
                    <a:lstStyle/>
                    <a:p>
                      <a:pPr algn="l">
                        <a:spcAft>
                          <a:spcPts val="0"/>
                        </a:spcAft>
                      </a:pPr>
                      <a:r>
                        <a:rPr lang="en-IE" sz="2000" b="0" dirty="0">
                          <a:effectLst/>
                        </a:rPr>
                        <a:t>Placebo Rate</a:t>
                      </a:r>
                      <a:endParaRPr lang="en-IE" sz="2000" b="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423">
                <a:tc>
                  <a:txBody>
                    <a:bodyPr/>
                    <a:lstStyle/>
                    <a:p>
                      <a:pPr algn="l">
                        <a:spcAft>
                          <a:spcPts val="0"/>
                        </a:spcAft>
                      </a:pPr>
                      <a:r>
                        <a:rPr lang="en-IE" sz="2000" b="0" dirty="0" err="1">
                          <a:effectLst/>
                        </a:rPr>
                        <a:t>Levosimendan</a:t>
                      </a:r>
                      <a:r>
                        <a:rPr lang="en-IE" sz="2000" b="0" dirty="0">
                          <a:effectLst/>
                        </a:rPr>
                        <a:t> Rate</a:t>
                      </a:r>
                      <a:endParaRPr lang="en-IE" sz="2000" b="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423">
                <a:tc>
                  <a:txBody>
                    <a:bodyPr/>
                    <a:lstStyle/>
                    <a:p>
                      <a:pPr algn="l">
                        <a:spcAft>
                          <a:spcPts val="0"/>
                        </a:spcAft>
                      </a:pPr>
                      <a:r>
                        <a:rPr lang="en-IE" sz="2000" b="0" dirty="0">
                          <a:effectLst/>
                        </a:rPr>
                        <a:t>Power</a:t>
                      </a:r>
                      <a:endParaRPr lang="en-IE" sz="2000" b="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80%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423">
                <a:tc>
                  <a:txBody>
                    <a:bodyPr/>
                    <a:lstStyle/>
                    <a:p>
                      <a:pPr algn="l">
                        <a:spcAft>
                          <a:spcPts val="0"/>
                        </a:spcAft>
                      </a:pPr>
                      <a:r>
                        <a:rPr lang="en-IE" sz="2000" b="0" dirty="0">
                          <a:effectLst/>
                        </a:rPr>
                        <a:t># Interim Analyses</a:t>
                      </a:r>
                      <a:endParaRPr lang="en-IE" sz="2000" b="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 (25%, 50%)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605">
                <a:tc>
                  <a:txBody>
                    <a:bodyPr/>
                    <a:lstStyle/>
                    <a:p>
                      <a:pPr algn="l">
                        <a:spcAft>
                          <a:spcPts val="0"/>
                        </a:spcAft>
                      </a:pPr>
                      <a:r>
                        <a:rPr lang="el-GR" sz="2000" b="0" dirty="0">
                          <a:effectLst/>
                        </a:rPr>
                        <a:t>α</a:t>
                      </a:r>
                      <a:r>
                        <a:rPr lang="en-IE" sz="2000" b="0" dirty="0">
                          <a:effectLst/>
                        </a:rPr>
                        <a:t> Spending Function</a:t>
                      </a:r>
                      <a:endParaRPr lang="en-IE" sz="2000" b="0" dirty="0">
                        <a:effectLst/>
                        <a:latin typeface="Calibri"/>
                        <a:ea typeface="Calibri"/>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IE" sz="2000" dirty="0">
                          <a:effectLst/>
                        </a:rPr>
                        <a:t>O’Brien-Fleming</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1" name="TextBox 10"/>
          <p:cNvSpPr txBox="1"/>
          <p:nvPr/>
        </p:nvSpPr>
        <p:spPr>
          <a:xfrm>
            <a:off x="9567489" y="5842922"/>
            <a:ext cx="404777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(2017)</a:t>
            </a:r>
          </a:p>
        </p:txBody>
      </p:sp>
      <p:grpSp>
        <p:nvGrpSpPr>
          <p:cNvPr id="8" name="Group 7">
            <a:extLst>
              <a:ext uri="{FF2B5EF4-FFF2-40B4-BE49-F238E27FC236}">
                <a16:creationId xmlns:a16="http://schemas.microsoft.com/office/drawing/2014/main" id="{9050F667-3D0A-4439-A214-BDF620E3F1D2}"/>
              </a:ext>
            </a:extLst>
          </p:cNvPr>
          <p:cNvGrpSpPr/>
          <p:nvPr/>
        </p:nvGrpSpPr>
        <p:grpSpPr>
          <a:xfrm>
            <a:off x="-31865" y="0"/>
            <a:ext cx="2317865" cy="1819275"/>
            <a:chOff x="-31865" y="0"/>
            <a:chExt cx="2317865" cy="1819275"/>
          </a:xfrm>
        </p:grpSpPr>
        <p:sp>
          <p:nvSpPr>
            <p:cNvPr id="9" name="Diagonal Stripe 8">
              <a:extLst>
                <a:ext uri="{FF2B5EF4-FFF2-40B4-BE49-F238E27FC236}">
                  <a16:creationId xmlns:a16="http://schemas.microsoft.com/office/drawing/2014/main" id="{916F611D-D6CC-47F8-B7FF-84FEB0967937}"/>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 name="Content Placeholder 1">
              <a:extLst>
                <a:ext uri="{FF2B5EF4-FFF2-40B4-BE49-F238E27FC236}">
                  <a16:creationId xmlns:a16="http://schemas.microsoft.com/office/drawing/2014/main" id="{732409CB-83AE-44AA-8D74-5A6747B14E5A}"/>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2</a:t>
              </a:r>
            </a:p>
          </p:txBody>
        </p:sp>
      </p:grpSp>
      <p:pic>
        <p:nvPicPr>
          <p:cNvPr id="4" name="Picture 3">
            <a:extLst>
              <a:ext uri="{FF2B5EF4-FFF2-40B4-BE49-F238E27FC236}">
                <a16:creationId xmlns:a16="http://schemas.microsoft.com/office/drawing/2014/main" id="{83164D91-C249-4AEE-ACF0-D81BE7528D15}"/>
              </a:ext>
            </a:extLst>
          </p:cNvPr>
          <p:cNvPicPr>
            <a:picLocks noChangeAspect="1"/>
          </p:cNvPicPr>
          <p:nvPr/>
        </p:nvPicPr>
        <p:blipFill>
          <a:blip r:embed="rId3"/>
          <a:stretch>
            <a:fillRect/>
          </a:stretch>
        </p:blipFill>
        <p:spPr>
          <a:xfrm>
            <a:off x="6500754" y="4910088"/>
            <a:ext cx="5139600" cy="845455"/>
          </a:xfrm>
          <a:prstGeom prst="rect">
            <a:avLst/>
          </a:prstGeom>
          <a:ln w="28575">
            <a:solidFill>
              <a:schemeClr val="accent1"/>
            </a:solidFill>
          </a:ln>
        </p:spPr>
      </p:pic>
    </p:spTree>
    <p:extLst>
      <p:ext uri="{BB962C8B-B14F-4D97-AF65-F5344CB8AC3E}">
        <p14:creationId xmlns:p14="http://schemas.microsoft.com/office/powerpoint/2010/main" val="325758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Unblinded SSR Binomial Example</a:t>
            </a:r>
          </a:p>
        </p:txBody>
      </p:sp>
      <p:sp>
        <p:nvSpPr>
          <p:cNvPr id="3" name="Content Placeholder 2"/>
          <p:cNvSpPr>
            <a:spLocks noGrp="1"/>
          </p:cNvSpPr>
          <p:nvPr>
            <p:ph idx="1"/>
          </p:nvPr>
        </p:nvSpPr>
        <p:spPr>
          <a:xfrm>
            <a:off x="558779" y="1842116"/>
            <a:ext cx="5364216" cy="402336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marL="0" indent="0">
              <a:buNone/>
            </a:pPr>
            <a:r>
              <a:rPr lang="en-IE" sz="2800" dirty="0">
                <a:solidFill>
                  <a:schemeClr val="tx1"/>
                </a:solidFill>
              </a:rPr>
              <a:t>Assume same design as GSD.</a:t>
            </a:r>
          </a:p>
          <a:p>
            <a:pPr marL="0" indent="0">
              <a:buNone/>
            </a:pPr>
            <a:r>
              <a:rPr lang="en-IE" sz="2800" dirty="0">
                <a:solidFill>
                  <a:schemeClr val="tx1"/>
                </a:solidFill>
              </a:rPr>
              <a:t>Assume interim control proportion is 0.065 (increase of 0.015 over original design) with nominal (directional) alpha of 0.0245 for the final look.</a:t>
            </a:r>
          </a:p>
          <a:p>
            <a:pPr marL="0" indent="0">
              <a:buNone/>
            </a:pPr>
            <a:r>
              <a:rPr lang="en-IE" sz="2800" dirty="0">
                <a:solidFill>
                  <a:schemeClr val="tx1"/>
                </a:solidFill>
              </a:rPr>
              <a:t>What will required N be for SSR for Chen-</a:t>
            </a:r>
            <a:r>
              <a:rPr lang="en-IE" sz="2800" dirty="0" err="1">
                <a:solidFill>
                  <a:schemeClr val="tx1"/>
                </a:solidFill>
              </a:rPr>
              <a:t>Demets</a:t>
            </a:r>
            <a:r>
              <a:rPr lang="en-IE" sz="2800" dirty="0">
                <a:solidFill>
                  <a:schemeClr val="tx1"/>
                </a:solidFill>
              </a:rPr>
              <a:t>-Lan, Cui-Hung-Wang assuming N multiplier = 3? For CHW, what is effect of doing SSR at look 1 or 2?</a:t>
            </a:r>
            <a:endParaRPr lang="en-IE" sz="2400" b="1" dirty="0"/>
          </a:p>
        </p:txBody>
      </p:sp>
      <p:pic>
        <p:nvPicPr>
          <p:cNvPr id="4" name="Picture 3">
            <a:extLst>
              <a:ext uri="{FF2B5EF4-FFF2-40B4-BE49-F238E27FC236}">
                <a16:creationId xmlns:a16="http://schemas.microsoft.com/office/drawing/2014/main" id="{053B4DD9-AE93-45B3-88CC-F3CC9F525918}"/>
              </a:ext>
            </a:extLst>
          </p:cNvPr>
          <p:cNvPicPr>
            <a:picLocks noChangeAspect="1"/>
          </p:cNvPicPr>
          <p:nvPr/>
        </p:nvPicPr>
        <p:blipFill>
          <a:blip r:embed="rId3">
            <a:alphaModFix amt="70000"/>
          </a:blip>
          <a:stretch>
            <a:fillRect/>
          </a:stretch>
        </p:blipFill>
        <p:spPr>
          <a:xfrm>
            <a:off x="7895100" y="5227301"/>
            <a:ext cx="2162175" cy="1276350"/>
          </a:xfrm>
          <a:prstGeom prst="rect">
            <a:avLst/>
          </a:prstGeom>
        </p:spPr>
      </p:pic>
      <p:graphicFrame>
        <p:nvGraphicFramePr>
          <p:cNvPr id="6" name="Table 5">
            <a:extLst>
              <a:ext uri="{FF2B5EF4-FFF2-40B4-BE49-F238E27FC236}">
                <a16:creationId xmlns:a16="http://schemas.microsoft.com/office/drawing/2014/main" id="{E6EEA76D-1EFC-4CC3-83A1-18623137034A}"/>
              </a:ext>
            </a:extLst>
          </p:cNvPr>
          <p:cNvGraphicFramePr>
            <a:graphicFrameLocks noGrp="1"/>
          </p:cNvGraphicFramePr>
          <p:nvPr>
            <p:extLst>
              <p:ext uri="{D42A27DB-BD31-4B8C-83A1-F6EECF244321}">
                <p14:modId xmlns:p14="http://schemas.microsoft.com/office/powerpoint/2010/main" val="1864382479"/>
              </p:ext>
            </p:extLst>
          </p:nvPr>
        </p:nvGraphicFramePr>
        <p:xfrm>
          <a:off x="6269007" y="1875898"/>
          <a:ext cx="5090623" cy="3045102"/>
        </p:xfrm>
        <a:graphic>
          <a:graphicData uri="http://schemas.openxmlformats.org/drawingml/2006/table">
            <a:tbl>
              <a:tblPr firstRow="1" firstCol="1" bandRow="1">
                <a:tableStyleId>{793D81CF-94F2-401A-BA57-92F5A7B2D0C5}</a:tableStyleId>
              </a:tblPr>
              <a:tblGrid>
                <a:gridCol w="3158806">
                  <a:extLst>
                    <a:ext uri="{9D8B030D-6E8A-4147-A177-3AD203B41FA5}">
                      <a16:colId xmlns:a16="http://schemas.microsoft.com/office/drawing/2014/main" val="20000"/>
                    </a:ext>
                  </a:extLst>
                </a:gridCol>
                <a:gridCol w="1931817">
                  <a:extLst>
                    <a:ext uri="{9D8B030D-6E8A-4147-A177-3AD203B41FA5}">
                      <a16:colId xmlns:a16="http://schemas.microsoft.com/office/drawing/2014/main" val="20001"/>
                    </a:ext>
                  </a:extLst>
                </a:gridCol>
              </a:tblGrid>
              <a:tr h="312536">
                <a:tc>
                  <a:txBody>
                    <a:bodyPr/>
                    <a:lstStyle/>
                    <a:p>
                      <a:pPr algn="l">
                        <a:spcAft>
                          <a:spcPts val="0"/>
                        </a:spcAft>
                      </a:pPr>
                      <a:r>
                        <a:rPr lang="en-IE" sz="2000" dirty="0">
                          <a:effectLst/>
                        </a:rPr>
                        <a:t>Parameter</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spcAft>
                          <a:spcPts val="0"/>
                        </a:spcAft>
                      </a:pPr>
                      <a:r>
                        <a:rPr lang="en-IE" sz="2000" dirty="0">
                          <a:effectLst/>
                        </a:rPr>
                        <a:t>Value</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1423">
                <a:tc>
                  <a:txBody>
                    <a:bodyPr/>
                    <a:lstStyle/>
                    <a:p>
                      <a:pPr algn="l">
                        <a:spcAft>
                          <a:spcPts val="0"/>
                        </a:spcAft>
                      </a:pPr>
                      <a:r>
                        <a:rPr lang="en-IE" sz="2000" b="0" dirty="0">
                          <a:effectLst/>
                        </a:rPr>
                        <a:t>Nominal Final Look Sig. Level</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0.0245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423">
                <a:tc>
                  <a:txBody>
                    <a:bodyPr/>
                    <a:lstStyle/>
                    <a:p>
                      <a:pPr algn="l">
                        <a:spcAft>
                          <a:spcPts val="0"/>
                        </a:spcAft>
                      </a:pPr>
                      <a:r>
                        <a:rPr lang="en-IE" sz="2000" b="0" dirty="0">
                          <a:effectLst/>
                        </a:rPr>
                        <a:t>Interim Placebo Rate</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0.065</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423">
                <a:tc>
                  <a:txBody>
                    <a:bodyPr/>
                    <a:lstStyle/>
                    <a:p>
                      <a:pPr algn="l">
                        <a:spcAft>
                          <a:spcPts val="0"/>
                        </a:spcAft>
                      </a:pPr>
                      <a:r>
                        <a:rPr lang="en-IE" sz="2000" b="0" dirty="0">
                          <a:effectLst/>
                        </a:rPr>
                        <a:t>Interim </a:t>
                      </a:r>
                      <a:r>
                        <a:rPr lang="en-IE" sz="2000" b="0" dirty="0" err="1">
                          <a:effectLst/>
                        </a:rPr>
                        <a:t>Levosimendan</a:t>
                      </a:r>
                      <a:r>
                        <a:rPr lang="en-IE" sz="2000" b="0" dirty="0">
                          <a:effectLst/>
                        </a:rPr>
                        <a:t> Rate</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423">
                <a:tc>
                  <a:txBody>
                    <a:bodyPr/>
                    <a:lstStyle/>
                    <a:p>
                      <a:pPr algn="l">
                        <a:spcAft>
                          <a:spcPts val="0"/>
                        </a:spcAft>
                      </a:pPr>
                      <a:r>
                        <a:rPr lang="en-IE" sz="2000" b="0" dirty="0">
                          <a:effectLst/>
                          <a:latin typeface="Calibri"/>
                          <a:ea typeface="Calibri"/>
                          <a:cs typeface="Times New Roman"/>
                        </a:rPr>
                        <a:t>Initial N per Group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434</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423">
                <a:tc>
                  <a:txBody>
                    <a:bodyPr/>
                    <a:lstStyle/>
                    <a:p>
                      <a:pPr algn="l">
                        <a:spcAft>
                          <a:spcPts val="0"/>
                        </a:spcAft>
                      </a:pPr>
                      <a:r>
                        <a:rPr lang="en-IE" sz="2000" b="0" dirty="0">
                          <a:effectLst/>
                        </a:rPr>
                        <a:t>Interim N per Group</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217/434</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423">
                <a:tc>
                  <a:txBody>
                    <a:bodyPr/>
                    <a:lstStyle/>
                    <a:p>
                      <a:pPr algn="l">
                        <a:spcAft>
                          <a:spcPts val="0"/>
                        </a:spcAft>
                      </a:pPr>
                      <a:r>
                        <a:rPr lang="en-IE" sz="2000" b="0" dirty="0">
                          <a:effectLst/>
                        </a:rPr>
                        <a:t>Maximum N per group</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1302</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605">
                <a:tc>
                  <a:txBody>
                    <a:bodyPr/>
                    <a:lstStyle/>
                    <a:p>
                      <a:pPr algn="l">
                        <a:spcAft>
                          <a:spcPts val="0"/>
                        </a:spcAft>
                      </a:pPr>
                      <a:r>
                        <a:rPr lang="en-IE" sz="2000" b="0" dirty="0">
                          <a:effectLst/>
                        </a:rPr>
                        <a:t>Lower CP Bound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Derived/30%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1423">
                <a:tc>
                  <a:txBody>
                    <a:bodyPr/>
                    <a:lstStyle/>
                    <a:p>
                      <a:pPr algn="l">
                        <a:spcAft>
                          <a:spcPts val="0"/>
                        </a:spcAft>
                      </a:pPr>
                      <a:r>
                        <a:rPr lang="en-IE" sz="2000" b="0" dirty="0">
                          <a:effectLst/>
                        </a:rPr>
                        <a:t>Upper CP Bound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IE" sz="2000" dirty="0">
                          <a:effectLst/>
                        </a:rPr>
                        <a:t>80%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5168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950743-2FB6-4377-B370-B940D44543C2}"/>
              </a:ext>
            </a:extLst>
          </p:cNvPr>
          <p:cNvSpPr>
            <a:spLocks noGrp="1"/>
          </p:cNvSpPr>
          <p:nvPr>
            <p:ph type="title"/>
          </p:nvPr>
        </p:nvSpPr>
        <p:spPr>
          <a:xfrm>
            <a:off x="2003897" y="3254985"/>
            <a:ext cx="2791841" cy="821495"/>
          </a:xfrm>
        </p:spPr>
        <p:txBody>
          <a:bodyPr>
            <a:noAutofit/>
          </a:bodyPr>
          <a:lstStyle/>
          <a:p>
            <a:r>
              <a:rPr lang="en-GB" sz="8800" dirty="0"/>
              <a:t>Part 3</a:t>
            </a:r>
          </a:p>
        </p:txBody>
      </p:sp>
      <p:sp>
        <p:nvSpPr>
          <p:cNvPr id="10" name="Text Placeholder 2">
            <a:extLst>
              <a:ext uri="{FF2B5EF4-FFF2-40B4-BE49-F238E27FC236}">
                <a16:creationId xmlns:a16="http://schemas.microsoft.com/office/drawing/2014/main" id="{648EE84E-EF12-4344-9663-7565CEE66FD4}"/>
              </a:ext>
            </a:extLst>
          </p:cNvPr>
          <p:cNvSpPr>
            <a:spLocks noGrp="1"/>
          </p:cNvSpPr>
          <p:nvPr>
            <p:ph type="body" idx="1"/>
          </p:nvPr>
        </p:nvSpPr>
        <p:spPr>
          <a:xfrm>
            <a:off x="5155659" y="3425218"/>
            <a:ext cx="6606017" cy="1500187"/>
          </a:xfrm>
        </p:spPr>
        <p:txBody>
          <a:bodyPr>
            <a:normAutofit/>
          </a:bodyPr>
          <a:lstStyle/>
          <a:p>
            <a:r>
              <a:rPr lang="en-IE" sz="4000" dirty="0"/>
              <a:t>Blinded SSR</a:t>
            </a:r>
            <a:endParaRPr lang="en-GB" dirty="0"/>
          </a:p>
        </p:txBody>
      </p:sp>
      <p:cxnSp>
        <p:nvCxnSpPr>
          <p:cNvPr id="11" name="Straight Connector 10">
            <a:extLst>
              <a:ext uri="{FF2B5EF4-FFF2-40B4-BE49-F238E27FC236}">
                <a16:creationId xmlns:a16="http://schemas.microsoft.com/office/drawing/2014/main" id="{13DB9CC7-FC45-48D7-98FB-E879FA84053F}"/>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42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B4CFA-BED8-412D-A661-2D23C2E86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16" y="1604458"/>
            <a:ext cx="3041303" cy="3041303"/>
          </a:xfrm>
          <a:prstGeom prst="rect">
            <a:avLst/>
          </a:prstGeom>
        </p:spPr>
      </p:pic>
      <p:graphicFrame>
        <p:nvGraphicFramePr>
          <p:cNvPr id="5" name="Table 4">
            <a:extLst>
              <a:ext uri="{FF2B5EF4-FFF2-40B4-BE49-F238E27FC236}">
                <a16:creationId xmlns:a16="http://schemas.microsoft.com/office/drawing/2014/main" id="{EB569B29-A3AA-4CC6-B4A0-EB302C6310C5}"/>
              </a:ext>
            </a:extLst>
          </p:cNvPr>
          <p:cNvGraphicFramePr>
            <a:graphicFrameLocks noGrp="1"/>
          </p:cNvGraphicFramePr>
          <p:nvPr>
            <p:extLst>
              <p:ext uri="{D42A27DB-BD31-4B8C-83A1-F6EECF244321}">
                <p14:modId xmlns:p14="http://schemas.microsoft.com/office/powerpoint/2010/main" val="1227226691"/>
              </p:ext>
            </p:extLst>
          </p:nvPr>
        </p:nvGraphicFramePr>
        <p:xfrm>
          <a:off x="1351681" y="1134353"/>
          <a:ext cx="5335287" cy="4803031"/>
        </p:xfrm>
        <a:graphic>
          <a:graphicData uri="http://schemas.openxmlformats.org/drawingml/2006/table">
            <a:tbl>
              <a:tblPr firstRow="1" bandRow="1">
                <a:tableStyleId>{5C22544A-7EE6-4342-B048-85BDC9FD1C3A}</a:tableStyleId>
              </a:tblPr>
              <a:tblGrid>
                <a:gridCol w="5335287">
                  <a:extLst>
                    <a:ext uri="{9D8B030D-6E8A-4147-A177-3AD203B41FA5}">
                      <a16:colId xmlns:a16="http://schemas.microsoft.com/office/drawing/2014/main" val="3371235385"/>
                    </a:ext>
                  </a:extLst>
                </a:gridCol>
              </a:tblGrid>
              <a:tr h="89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i="1" u="none" dirty="0">
                        <a:solidFill>
                          <a:srgbClr val="2C98D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6482610"/>
                  </a:ext>
                </a:extLst>
              </a:tr>
              <a:tr h="92216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dirty="0">
                          <a:solidFill>
                            <a:schemeClr val="tx1">
                              <a:lumMod val="85000"/>
                              <a:lumOff val="15000"/>
                            </a:schemeClr>
                          </a:solidFill>
                        </a:rPr>
                        <a:t>Head of Statistics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886784"/>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err="1">
                          <a:solidFill>
                            <a:schemeClr val="tx1">
                              <a:lumMod val="85000"/>
                              <a:lumOff val="15000"/>
                            </a:schemeClr>
                          </a:solidFill>
                          <a:latin typeface="+mn-lt"/>
                          <a:ea typeface="+mn-ea"/>
                          <a:cs typeface="+mn-cs"/>
                        </a:rPr>
                        <a:t>nQuery</a:t>
                      </a:r>
                      <a:r>
                        <a:rPr lang="en-IE" sz="2800" kern="1200" dirty="0">
                          <a:solidFill>
                            <a:schemeClr val="tx1">
                              <a:lumMod val="85000"/>
                              <a:lumOff val="15000"/>
                            </a:schemeClr>
                          </a:solidFill>
                          <a:latin typeface="+mn-lt"/>
                          <a:ea typeface="+mn-ea"/>
                          <a:cs typeface="+mn-cs"/>
                        </a:rPr>
                        <a:t> Lead Researcher</a:t>
                      </a: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174533"/>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FDA Guest Speaker</a:t>
                      </a:r>
                    </a:p>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en-IE" sz="2800" kern="1200" dirty="0">
                        <a:solidFill>
                          <a:schemeClr val="tx1">
                            <a:lumMod val="85000"/>
                            <a:lumOff val="1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6596045"/>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Guest Lecturer</a:t>
                      </a:r>
                      <a:endParaRPr lang="en-GB" sz="2800" kern="1200" dirty="0">
                        <a:solidFill>
                          <a:schemeClr val="tx1">
                            <a:lumMod val="85000"/>
                            <a:lumOff val="1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341517"/>
                  </a:ext>
                </a:extLst>
              </a:tr>
            </a:tbl>
          </a:graphicData>
        </a:graphic>
      </p:graphicFrame>
      <p:sp>
        <p:nvSpPr>
          <p:cNvPr id="6" name="Title 1">
            <a:extLst>
              <a:ext uri="{FF2B5EF4-FFF2-40B4-BE49-F238E27FC236}">
                <a16:creationId xmlns:a16="http://schemas.microsoft.com/office/drawing/2014/main" id="{95089E93-50E6-4B37-9279-6A0669C69C6D}"/>
              </a:ext>
            </a:extLst>
          </p:cNvPr>
          <p:cNvSpPr>
            <a:spLocks noGrp="1"/>
          </p:cNvSpPr>
          <p:nvPr>
            <p:ph type="title"/>
          </p:nvPr>
        </p:nvSpPr>
        <p:spPr>
          <a:xfrm>
            <a:off x="443133" y="78208"/>
            <a:ext cx="9126415" cy="1499616"/>
          </a:xfrm>
        </p:spPr>
        <p:txBody>
          <a:bodyPr/>
          <a:lstStyle/>
          <a:p>
            <a:r>
              <a:rPr lang="en-GB" dirty="0"/>
              <a:t>Webinar Host</a:t>
            </a:r>
          </a:p>
        </p:txBody>
      </p:sp>
      <p:cxnSp>
        <p:nvCxnSpPr>
          <p:cNvPr id="7" name="Straight Connector 6">
            <a:extLst>
              <a:ext uri="{FF2B5EF4-FFF2-40B4-BE49-F238E27FC236}">
                <a16:creationId xmlns:a16="http://schemas.microsoft.com/office/drawing/2014/main" id="{5CA32784-A795-4854-9CEF-0901B7B6A1C9}"/>
              </a:ext>
            </a:extLst>
          </p:cNvPr>
          <p:cNvCxnSpPr>
            <a:cxnSpLocks/>
          </p:cNvCxnSpPr>
          <p:nvPr/>
        </p:nvCxnSpPr>
        <p:spPr>
          <a:xfrm>
            <a:off x="5566299" y="4638142"/>
            <a:ext cx="6625701"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900870-0895-4527-8E84-F42EE1CCA501}"/>
              </a:ext>
            </a:extLst>
          </p:cNvPr>
          <p:cNvSpPr/>
          <p:nvPr/>
        </p:nvSpPr>
        <p:spPr>
          <a:xfrm>
            <a:off x="5464253" y="4584874"/>
            <a:ext cx="304130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52CADB"/>
                </a:solidFill>
                <a:effectLst/>
                <a:uLnTx/>
                <a:uFillTx/>
                <a:latin typeface="Tw Cen MT" panose="020B0602020104020603"/>
                <a:ea typeface="+mn-ea"/>
                <a:cs typeface="+mn-cs"/>
              </a:rPr>
              <a:t>HOSTED BY: </a:t>
            </a:r>
            <a:br>
              <a:rPr kumimoji="0" lang="en-IE" sz="3200" b="0" i="0" u="none" strike="noStrike" kern="1200" cap="none" spc="0" normalizeH="0" baseline="0" noProof="0" dirty="0">
                <a:ln>
                  <a:noFill/>
                </a:ln>
                <a:solidFill>
                  <a:prstClr val="black">
                    <a:lumMod val="85000"/>
                    <a:lumOff val="15000"/>
                  </a:prstClr>
                </a:solidFill>
                <a:effectLst/>
                <a:uLnTx/>
                <a:uFillTx/>
                <a:latin typeface="Tw Cen MT" panose="020B0602020104020603"/>
                <a:ea typeface="+mn-ea"/>
                <a:cs typeface="+mn-cs"/>
              </a:rPr>
            </a:br>
            <a:r>
              <a:rPr kumimoji="0" lang="en-IE" sz="3200" b="1" i="1" u="none" strike="noStrike" kern="1200" cap="none" spc="0" normalizeH="0" baseline="0" noProof="0" dirty="0">
                <a:ln>
                  <a:noFill/>
                </a:ln>
                <a:solidFill>
                  <a:srgbClr val="2C98D4"/>
                </a:solidFill>
                <a:effectLst/>
                <a:uLnTx/>
                <a:uFillTx/>
                <a:latin typeface="Tw Cen MT" panose="020B0602020104020603"/>
                <a:ea typeface="+mn-ea"/>
                <a:cs typeface="+mn-cs"/>
              </a:rPr>
              <a:t>Ronan Fitzpatrick</a:t>
            </a:r>
          </a:p>
        </p:txBody>
      </p:sp>
    </p:spTree>
    <p:extLst>
      <p:ext uri="{BB962C8B-B14F-4D97-AF65-F5344CB8AC3E}">
        <p14:creationId xmlns:p14="http://schemas.microsoft.com/office/powerpoint/2010/main" val="145744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52" y="0"/>
            <a:ext cx="9126415" cy="1499616"/>
          </a:xfrm>
        </p:spPr>
        <p:txBody>
          <a:bodyPr>
            <a:normAutofit/>
          </a:bodyPr>
          <a:lstStyle/>
          <a:p>
            <a:r>
              <a:rPr lang="en-IE" dirty="0"/>
              <a:t>Blinded Sample Size Re-estimation</a:t>
            </a:r>
            <a:endParaRPr lang="en-IE" cap="none" dirty="0"/>
          </a:p>
        </p:txBody>
      </p:sp>
      <p:sp>
        <p:nvSpPr>
          <p:cNvPr id="3" name="Content Placeholder 2"/>
          <p:cNvSpPr>
            <a:spLocks noGrp="1"/>
          </p:cNvSpPr>
          <p:nvPr>
            <p:ph idx="1"/>
          </p:nvPr>
        </p:nvSpPr>
        <p:spPr>
          <a:xfrm>
            <a:off x="875745" y="1441142"/>
            <a:ext cx="9720073" cy="4023360"/>
          </a:xfrm>
        </p:spPr>
        <p:txBody>
          <a:bodyPr>
            <a:noAutofit/>
          </a:bodyPr>
          <a:lstStyle/>
          <a:p>
            <a:pPr marL="0" indent="0">
              <a:buNone/>
            </a:pPr>
            <a:r>
              <a:rPr lang="en-IE" sz="3200" dirty="0"/>
              <a:t>BSSR uses interim blinded nuisance parameter estimate</a:t>
            </a:r>
          </a:p>
          <a:p>
            <a:pPr marL="516636" lvl="1" indent="-342900"/>
            <a:r>
              <a:rPr lang="en-IE" sz="2800" dirty="0"/>
              <a:t>Use of blinded data reduces logistical/regulatory issues</a:t>
            </a:r>
          </a:p>
          <a:p>
            <a:pPr marL="516636" lvl="1" indent="-342900"/>
            <a:r>
              <a:rPr lang="en-IE" sz="2800" dirty="0"/>
              <a:t>A “well understood” &amp; “attractive choice” for adaptive design</a:t>
            </a:r>
          </a:p>
          <a:p>
            <a:pPr marL="0" indent="0">
              <a:lnSpc>
                <a:spcPct val="150000"/>
              </a:lnSpc>
              <a:buNone/>
            </a:pPr>
            <a:r>
              <a:rPr lang="en-IE" sz="3200" dirty="0"/>
              <a:t>Multiple methods but focus on internal pilot approach</a:t>
            </a:r>
          </a:p>
          <a:p>
            <a:pPr marL="516636" lvl="1" indent="-342900"/>
            <a:r>
              <a:rPr lang="en-IE" sz="2800" dirty="0"/>
              <a:t>Update N based on parameter estimate from internal pilot </a:t>
            </a:r>
          </a:p>
          <a:p>
            <a:pPr marL="516636" lvl="1" indent="-342900"/>
            <a:r>
              <a:rPr lang="en-IE" sz="2800" dirty="0"/>
              <a:t>Use same methods as fixed term trial incl. pilot data</a:t>
            </a:r>
          </a:p>
          <a:p>
            <a:pPr marL="0" indent="0">
              <a:lnSpc>
                <a:spcPct val="150000"/>
              </a:lnSpc>
              <a:buNone/>
            </a:pPr>
            <a:r>
              <a:rPr lang="en-IE" sz="3200" dirty="0"/>
              <a:t>Small error inflation but negligible for most cases</a:t>
            </a:r>
          </a:p>
          <a:p>
            <a:pPr marL="516636" lvl="1" indent="-342900"/>
            <a:r>
              <a:rPr lang="en-IE" sz="2800" dirty="0"/>
              <a:t>Other methods control error but use p-value combination </a:t>
            </a:r>
          </a:p>
          <a:p>
            <a:pPr marL="516636" lvl="1" indent="-342900"/>
            <a:endParaRPr lang="en-IE" sz="2400" dirty="0"/>
          </a:p>
        </p:txBody>
      </p:sp>
      <p:sp>
        <p:nvSpPr>
          <p:cNvPr id="4" name="Rectangle: Rounded Corners 3">
            <a:extLst>
              <a:ext uri="{FF2B5EF4-FFF2-40B4-BE49-F238E27FC236}">
                <a16:creationId xmlns:a16="http://schemas.microsoft.com/office/drawing/2014/main" id="{0B5370D2-89B7-44D6-9BA4-19F7238F88B8}"/>
              </a:ext>
            </a:extLst>
          </p:cNvPr>
          <p:cNvSpPr/>
          <p:nvPr/>
        </p:nvSpPr>
        <p:spPr>
          <a:xfrm flipH="1" flipV="1">
            <a:off x="493014" y="1398772"/>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ADE0F029-51BF-49BC-9A15-5EDEFCC01C97}"/>
              </a:ext>
            </a:extLst>
          </p:cNvPr>
          <p:cNvSpPr/>
          <p:nvPr/>
        </p:nvSpPr>
        <p:spPr>
          <a:xfrm flipH="1" flipV="1">
            <a:off x="479487" y="3147401"/>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7ACBBF36-382C-4530-9254-8321170E9131}"/>
              </a:ext>
            </a:extLst>
          </p:cNvPr>
          <p:cNvSpPr/>
          <p:nvPr/>
        </p:nvSpPr>
        <p:spPr>
          <a:xfrm flipH="1" flipV="1">
            <a:off x="474852" y="495395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90374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F6AE-8503-47FF-8063-CF6FF7BD02CC}"/>
              </a:ext>
            </a:extLst>
          </p:cNvPr>
          <p:cNvSpPr>
            <a:spLocks noGrp="1"/>
          </p:cNvSpPr>
          <p:nvPr>
            <p:ph type="title"/>
          </p:nvPr>
        </p:nvSpPr>
        <p:spPr>
          <a:xfrm>
            <a:off x="457200" y="0"/>
            <a:ext cx="9126415" cy="1499616"/>
          </a:xfrm>
        </p:spPr>
        <p:txBody>
          <a:bodyPr/>
          <a:lstStyle/>
          <a:p>
            <a:r>
              <a:rPr lang="en-IE" dirty="0"/>
              <a:t>Blinded SSR nQuery Summary (Winter 2018)</a:t>
            </a:r>
          </a:p>
        </p:txBody>
      </p:sp>
      <p:sp>
        <p:nvSpPr>
          <p:cNvPr id="3" name="Content Placeholder 2">
            <a:extLst>
              <a:ext uri="{FF2B5EF4-FFF2-40B4-BE49-F238E27FC236}">
                <a16:creationId xmlns:a16="http://schemas.microsoft.com/office/drawing/2014/main" id="{5CB6E641-085F-45FE-AF3E-DAF583AB93CF}"/>
              </a:ext>
            </a:extLst>
          </p:cNvPr>
          <p:cNvSpPr>
            <a:spLocks noGrp="1"/>
          </p:cNvSpPr>
          <p:nvPr>
            <p:ph idx="1"/>
          </p:nvPr>
        </p:nvSpPr>
        <p:spPr>
          <a:xfrm>
            <a:off x="1107633" y="1850995"/>
            <a:ext cx="4757547" cy="4023360"/>
          </a:xfrm>
          <a:ln w="57150">
            <a:solidFill>
              <a:srgbClr val="1CADE4"/>
            </a:solidFill>
          </a:ln>
        </p:spPr>
        <p:txBody>
          <a:bodyPr>
            <a:normAutofit/>
          </a:bodyPr>
          <a:lstStyle/>
          <a:p>
            <a:pPr algn="ctr"/>
            <a:r>
              <a:rPr lang="en-IE" sz="3200" u="sng" dirty="0"/>
              <a:t>Blinded SSR Means</a:t>
            </a:r>
          </a:p>
          <a:p>
            <a:pPr marL="0" indent="0" algn="ctr">
              <a:buNone/>
            </a:pPr>
            <a:r>
              <a:rPr lang="en-IE" sz="3200" i="1" dirty="0"/>
              <a:t>SSR Criteria: Variance</a:t>
            </a:r>
          </a:p>
          <a:p>
            <a:pPr marL="0" indent="0" algn="ctr">
              <a:buNone/>
            </a:pPr>
            <a:r>
              <a:rPr lang="en-IE" sz="3200" i="1" dirty="0"/>
              <a:t>Three </a:t>
            </a:r>
            <a:r>
              <a:rPr lang="el-GR" sz="3200" i="1" dirty="0">
                <a:latin typeface="Calibri" panose="020F0502020204030204" pitchFamily="34" charset="0"/>
                <a:cs typeface="Calibri" panose="020F0502020204030204" pitchFamily="34" charset="0"/>
              </a:rPr>
              <a:t>σ</a:t>
            </a:r>
            <a:r>
              <a:rPr lang="en-IE" sz="3200" i="1" baseline="30000" dirty="0">
                <a:latin typeface="Calibri" panose="020F0502020204030204" pitchFamily="34" charset="0"/>
                <a:cs typeface="Calibri" panose="020F0502020204030204" pitchFamily="34" charset="0"/>
              </a:rPr>
              <a:t>2</a:t>
            </a:r>
            <a:r>
              <a:rPr lang="en-IE" sz="3200" i="1" dirty="0"/>
              <a:t> Estimate Methods</a:t>
            </a:r>
          </a:p>
          <a:p>
            <a:pPr marL="514350" indent="-514350">
              <a:buFont typeface="+mj-lt"/>
              <a:buAutoNum type="arabicPeriod"/>
            </a:pPr>
            <a:r>
              <a:rPr lang="en-IE" sz="3200" dirty="0"/>
              <a:t>Two Sample Inequality</a:t>
            </a:r>
          </a:p>
          <a:p>
            <a:pPr marL="514350" indent="-514350">
              <a:buFont typeface="+mj-lt"/>
              <a:buAutoNum type="arabicPeriod"/>
            </a:pPr>
            <a:r>
              <a:rPr lang="en-IE" sz="3200" dirty="0"/>
              <a:t>Two Sample NI</a:t>
            </a:r>
          </a:p>
          <a:p>
            <a:pPr marL="514350" indent="-514350">
              <a:buFont typeface="+mj-lt"/>
              <a:buAutoNum type="arabicPeriod"/>
            </a:pPr>
            <a:r>
              <a:rPr lang="en-IE" sz="3200" dirty="0"/>
              <a:t>Two Sample </a:t>
            </a:r>
            <a:r>
              <a:rPr lang="en-IE" sz="3200" dirty="0" err="1"/>
              <a:t>Equiv</a:t>
            </a:r>
            <a:endParaRPr lang="en-IE" sz="3200" dirty="0"/>
          </a:p>
          <a:p>
            <a:pPr marL="514350" indent="-514350">
              <a:buFont typeface="+mj-lt"/>
              <a:buAutoNum type="arabicPeriod"/>
            </a:pPr>
            <a:endParaRPr lang="en-IE" sz="3200" dirty="0"/>
          </a:p>
        </p:txBody>
      </p:sp>
      <p:sp>
        <p:nvSpPr>
          <p:cNvPr id="4" name="Content Placeholder 2">
            <a:extLst>
              <a:ext uri="{FF2B5EF4-FFF2-40B4-BE49-F238E27FC236}">
                <a16:creationId xmlns:a16="http://schemas.microsoft.com/office/drawing/2014/main" id="{A7383C9B-E78F-4C2E-9EBE-9A69DA8D4B4E}"/>
              </a:ext>
            </a:extLst>
          </p:cNvPr>
          <p:cNvSpPr txBox="1">
            <a:spLocks/>
          </p:cNvSpPr>
          <p:nvPr/>
        </p:nvSpPr>
        <p:spPr>
          <a:xfrm>
            <a:off x="5865180" y="1850995"/>
            <a:ext cx="4757547" cy="4023360"/>
          </a:xfrm>
          <a:prstGeom prst="rect">
            <a:avLst/>
          </a:prstGeom>
          <a:ln w="57150">
            <a:solidFill>
              <a:srgbClr val="1CADE4"/>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rPr>
              <a:t>Blinded SSR Props</a:t>
            </a:r>
          </a:p>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3200" b="0" i="1" u="none" strike="noStrike" kern="1200" cap="none" spc="0" normalizeH="0" baseline="0" noProof="0" dirty="0">
                <a:ln>
                  <a:noFill/>
                </a:ln>
                <a:solidFill>
                  <a:prstClr val="black"/>
                </a:solidFill>
                <a:effectLst/>
                <a:uLnTx/>
                <a:uFillTx/>
                <a:latin typeface="Tw Cen MT" panose="020B0602020104020603"/>
                <a:ea typeface="+mn-ea"/>
                <a:cs typeface="+mn-cs"/>
              </a:rPr>
              <a:t>SSR Criteria: Overall Success Rate</a:t>
            </a:r>
          </a:p>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3200" b="0" i="1" u="none" strike="noStrike" kern="1200" cap="none" spc="0" normalizeH="0" baseline="0" noProof="0" dirty="0">
                <a:ln>
                  <a:noFill/>
                </a:ln>
                <a:solidFill>
                  <a:prstClr val="black"/>
                </a:solidFill>
                <a:effectLst/>
                <a:uLnTx/>
                <a:uFillTx/>
                <a:latin typeface="Tw Cen MT" panose="020B0602020104020603"/>
                <a:ea typeface="+mn-ea"/>
                <a:cs typeface="+mn-cs"/>
              </a:rPr>
              <a:t>Assumes effect size true</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Two Sample Inequality</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Two Sample NI</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48728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07567" y="0"/>
            <a:ext cx="8035636" cy="1499616"/>
          </a:xfrm>
        </p:spPr>
        <p:txBody>
          <a:bodyPr>
            <a:normAutofit/>
          </a:bodyPr>
          <a:lstStyle/>
          <a:p>
            <a:r>
              <a:rPr lang="en-IE" dirty="0"/>
              <a:t>Two Sample Mean Blinded SSR Example</a:t>
            </a:r>
          </a:p>
        </p:txBody>
      </p:sp>
      <p:sp>
        <p:nvSpPr>
          <p:cNvPr id="9" name="Content Placeholder 1">
            <a:extLst>
              <a:ext uri="{FF2B5EF4-FFF2-40B4-BE49-F238E27FC236}">
                <a16:creationId xmlns:a16="http://schemas.microsoft.com/office/drawing/2014/main" id="{6FCAD12E-EE10-40D5-9BE5-E1007CE4623F}"/>
              </a:ext>
            </a:extLst>
          </p:cNvPr>
          <p:cNvSpPr>
            <a:spLocks noGrp="1"/>
          </p:cNvSpPr>
          <p:nvPr>
            <p:ph idx="1"/>
          </p:nvPr>
        </p:nvSpPr>
        <p:spPr>
          <a:xfrm>
            <a:off x="582572" y="1768078"/>
            <a:ext cx="4976558" cy="4023360"/>
          </a:xfrm>
        </p:spPr>
        <p:txBody>
          <a:bodyPr>
            <a:noAutofit/>
          </a:bodyPr>
          <a:lstStyle/>
          <a:p>
            <a:pPr>
              <a:lnSpc>
                <a:spcPct val="110000"/>
              </a:lnSpc>
            </a:pPr>
            <a:r>
              <a:rPr lang="en-IE" sz="2800" dirty="0"/>
              <a:t>“We estimated that we would need to enrol 160 patients, given an expected mean (±SD) annual decline in the FVC of 9±16 percent of the predicted value and a dropout rate of 15 percent, to achieve a two-sided alpha level of 0.05 and a statistical power of 90 percent.”</a:t>
            </a:r>
          </a:p>
        </p:txBody>
      </p:sp>
      <p:graphicFrame>
        <p:nvGraphicFramePr>
          <p:cNvPr id="8" name="Content Placeholder 2"/>
          <p:cNvGraphicFramePr>
            <a:graphicFrameLocks/>
          </p:cNvGraphicFramePr>
          <p:nvPr>
            <p:extLst>
              <p:ext uri="{D42A27DB-BD31-4B8C-83A1-F6EECF244321}">
                <p14:modId xmlns:p14="http://schemas.microsoft.com/office/powerpoint/2010/main" val="653846763"/>
              </p:ext>
            </p:extLst>
          </p:nvPr>
        </p:nvGraphicFramePr>
        <p:xfrm>
          <a:off x="6289827" y="1768078"/>
          <a:ext cx="5331125" cy="2743200"/>
        </p:xfrm>
        <a:graphic>
          <a:graphicData uri="http://schemas.openxmlformats.org/drawingml/2006/table">
            <a:tbl>
              <a:tblPr firstRow="1" bandRow="1">
                <a:tableStyleId>{8EC20E35-A176-4012-BC5E-935CFFF8708E}</a:tableStyleId>
              </a:tblPr>
              <a:tblGrid>
                <a:gridCol w="3044372">
                  <a:extLst>
                    <a:ext uri="{9D8B030D-6E8A-4147-A177-3AD203B41FA5}">
                      <a16:colId xmlns:a16="http://schemas.microsoft.com/office/drawing/2014/main" val="20000"/>
                    </a:ext>
                  </a:extLst>
                </a:gridCol>
                <a:gridCol w="2286753">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(2-Sided)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Mean Difference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Standard Deviation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latin typeface="Calibri" panose="020F0502020204030204" pitchFamily="34" charset="0"/>
                        </a:rPr>
                        <a:t>16</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Dropout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Target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Nuisance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Standard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5706904"/>
                  </a:ext>
                </a:extLst>
              </a:tr>
            </a:tbl>
          </a:graphicData>
        </a:graphic>
      </p:graphicFrame>
      <p:pic>
        <p:nvPicPr>
          <p:cNvPr id="5" name="Picture 4">
            <a:extLst>
              <a:ext uri="{FF2B5EF4-FFF2-40B4-BE49-F238E27FC236}">
                <a16:creationId xmlns:a16="http://schemas.microsoft.com/office/drawing/2014/main" id="{DB10123E-94BF-4670-A7E8-E28BB4EE3CF1}"/>
              </a:ext>
            </a:extLst>
          </p:cNvPr>
          <p:cNvPicPr>
            <a:picLocks noChangeAspect="1"/>
          </p:cNvPicPr>
          <p:nvPr/>
        </p:nvPicPr>
        <p:blipFill>
          <a:blip r:embed="rId2"/>
          <a:stretch>
            <a:fillRect/>
          </a:stretch>
        </p:blipFill>
        <p:spPr>
          <a:xfrm>
            <a:off x="6272071" y="4520156"/>
            <a:ext cx="5275581" cy="1625219"/>
          </a:xfrm>
          <a:prstGeom prst="rect">
            <a:avLst/>
          </a:prstGeom>
        </p:spPr>
      </p:pic>
      <p:sp>
        <p:nvSpPr>
          <p:cNvPr id="2" name="Diagonal Stripe 1">
            <a:extLst>
              <a:ext uri="{FF2B5EF4-FFF2-40B4-BE49-F238E27FC236}">
                <a16:creationId xmlns:a16="http://schemas.microsoft.com/office/drawing/2014/main" id="{DE0BBF68-425A-42C1-B22D-6A998D3A0420}"/>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 name="Content Placeholder 1">
            <a:extLst>
              <a:ext uri="{FF2B5EF4-FFF2-40B4-BE49-F238E27FC236}">
                <a16:creationId xmlns:a16="http://schemas.microsoft.com/office/drawing/2014/main" id="{C3306FBD-A4C9-407D-8A98-BC44CA4DFCD5}"/>
              </a:ext>
            </a:extLst>
          </p:cNvPr>
          <p:cNvSpPr txBox="1">
            <a:spLocks/>
          </p:cNvSpPr>
          <p:nvPr/>
        </p:nvSpPr>
        <p:spPr>
          <a:xfrm rot="19315698">
            <a:off x="-31865" y="581451"/>
            <a:ext cx="2109976" cy="59988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3</a:t>
            </a:r>
          </a:p>
        </p:txBody>
      </p:sp>
      <p:sp>
        <p:nvSpPr>
          <p:cNvPr id="7" name="TextBox 6"/>
          <p:cNvSpPr txBox="1"/>
          <p:nvPr/>
        </p:nvSpPr>
        <p:spPr>
          <a:xfrm>
            <a:off x="6227681" y="6103453"/>
            <a:ext cx="195608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(2006)</a:t>
            </a:r>
          </a:p>
        </p:txBody>
      </p:sp>
    </p:spTree>
    <p:extLst>
      <p:ext uri="{BB962C8B-B14F-4D97-AF65-F5344CB8AC3E}">
        <p14:creationId xmlns:p14="http://schemas.microsoft.com/office/powerpoint/2010/main" val="3496154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1784" y="10983"/>
            <a:ext cx="9126415" cy="1499616"/>
          </a:xfrm>
        </p:spPr>
        <p:txBody>
          <a:bodyPr>
            <a:normAutofit/>
          </a:bodyPr>
          <a:lstStyle/>
          <a:p>
            <a:r>
              <a:rPr lang="en-IE" dirty="0"/>
              <a:t>Two Sample Binomial BSSR Example</a:t>
            </a:r>
          </a:p>
        </p:txBody>
      </p:sp>
      <p:sp>
        <p:nvSpPr>
          <p:cNvPr id="2" name="Content Placeholder 1"/>
          <p:cNvSpPr>
            <a:spLocks noGrp="1"/>
          </p:cNvSpPr>
          <p:nvPr>
            <p:ph idx="1"/>
          </p:nvPr>
        </p:nvSpPr>
        <p:spPr>
          <a:xfrm>
            <a:off x="731784" y="1665344"/>
            <a:ext cx="4801839" cy="4023360"/>
          </a:xfrm>
        </p:spPr>
        <p:txBody>
          <a:bodyPr>
            <a:noAutofit/>
          </a:bodyPr>
          <a:lstStyle/>
          <a:p>
            <a:r>
              <a:rPr lang="en-IE" sz="2400" dirty="0"/>
              <a:t>“This number was based on results from a previous trial … where the success rate of biliary cannulation was 89.1 % for TPPP and 63.6 % for DGT [8]. The estimated probabilities of success were 60 % for the DGT group and 90 % for the TPPP group. Assuming a group difference of 30%, 32 patients per arm would provide a power of over 80%, enough to detect a difference between the DGT group and the TPPP group, using a two-sided chi-squared test at a 5 % level of significance.” </a:t>
            </a:r>
          </a:p>
        </p:txBody>
      </p:sp>
      <p:sp>
        <p:nvSpPr>
          <p:cNvPr id="7" name="TextBox 6"/>
          <p:cNvSpPr txBox="1"/>
          <p:nvPr/>
        </p:nvSpPr>
        <p:spPr>
          <a:xfrm>
            <a:off x="8275382" y="6052842"/>
            <a:ext cx="25893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Endoscopy (2018)</a:t>
            </a:r>
          </a:p>
        </p:txBody>
      </p:sp>
      <p:graphicFrame>
        <p:nvGraphicFramePr>
          <p:cNvPr id="8" name="Content Placeholder 2"/>
          <p:cNvGraphicFramePr>
            <a:graphicFrameLocks/>
          </p:cNvGraphicFramePr>
          <p:nvPr>
            <p:extLst>
              <p:ext uri="{D42A27DB-BD31-4B8C-83A1-F6EECF244321}">
                <p14:modId xmlns:p14="http://schemas.microsoft.com/office/powerpoint/2010/main" val="951222298"/>
              </p:ext>
            </p:extLst>
          </p:nvPr>
        </p:nvGraphicFramePr>
        <p:xfrm>
          <a:off x="6095997" y="1697645"/>
          <a:ext cx="5331125" cy="2743200"/>
        </p:xfrm>
        <a:graphic>
          <a:graphicData uri="http://schemas.openxmlformats.org/drawingml/2006/table">
            <a:tbl>
              <a:tblPr firstRow="1" bandRow="1">
                <a:tableStyleId>{8EC20E35-A176-4012-BC5E-935CFFF8708E}</a:tableStyleId>
              </a:tblPr>
              <a:tblGrid>
                <a:gridCol w="3003755">
                  <a:extLst>
                    <a:ext uri="{9D8B030D-6E8A-4147-A177-3AD203B41FA5}">
                      <a16:colId xmlns:a16="http://schemas.microsoft.com/office/drawing/2014/main" val="20000"/>
                    </a:ext>
                  </a:extLst>
                </a:gridCol>
                <a:gridCol w="2327370">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(2-Sided)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Control 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Intervention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latin typeface="Calibri" panose="020F0502020204030204" pitchFamily="34" charset="0"/>
                        </a:rPr>
                        <a:t>0.9</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n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Target 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Nuisance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Overall Success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54843253"/>
                  </a:ext>
                </a:extLst>
              </a:tr>
            </a:tbl>
          </a:graphicData>
        </a:graphic>
      </p:graphicFrame>
      <p:grpSp>
        <p:nvGrpSpPr>
          <p:cNvPr id="9" name="Group 8">
            <a:extLst>
              <a:ext uri="{FF2B5EF4-FFF2-40B4-BE49-F238E27FC236}">
                <a16:creationId xmlns:a16="http://schemas.microsoft.com/office/drawing/2014/main" id="{4342981F-F40B-4F3A-85CF-2FEA65F0FBBC}"/>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9ABB3095-7F91-43E4-9CF1-3BDAF12B4AF5}"/>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6DB85FF7-300C-4FCC-B1E6-4CFB4EB4C3A5}"/>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4</a:t>
              </a:r>
            </a:p>
          </p:txBody>
        </p:sp>
      </p:grpSp>
      <p:pic>
        <p:nvPicPr>
          <p:cNvPr id="3" name="Picture 2">
            <a:extLst>
              <a:ext uri="{FF2B5EF4-FFF2-40B4-BE49-F238E27FC236}">
                <a16:creationId xmlns:a16="http://schemas.microsoft.com/office/drawing/2014/main" id="{0FE42553-B147-4D09-A848-FE1F66D72676}"/>
              </a:ext>
            </a:extLst>
          </p:cNvPr>
          <p:cNvPicPr>
            <a:picLocks noChangeAspect="1"/>
          </p:cNvPicPr>
          <p:nvPr/>
        </p:nvPicPr>
        <p:blipFill>
          <a:blip r:embed="rId2"/>
          <a:stretch>
            <a:fillRect/>
          </a:stretch>
        </p:blipFill>
        <p:spPr>
          <a:xfrm>
            <a:off x="6658379" y="4613823"/>
            <a:ext cx="4206363" cy="1439019"/>
          </a:xfrm>
          <a:prstGeom prst="rect">
            <a:avLst/>
          </a:prstGeom>
        </p:spPr>
      </p:pic>
    </p:spTree>
    <p:extLst>
      <p:ext uri="{BB962C8B-B14F-4D97-AF65-F5344CB8AC3E}">
        <p14:creationId xmlns:p14="http://schemas.microsoft.com/office/powerpoint/2010/main" val="151161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EFD2-C900-45E2-B24E-F80A2A7A38BD}"/>
              </a:ext>
            </a:extLst>
          </p:cNvPr>
          <p:cNvSpPr>
            <a:spLocks noGrp="1"/>
          </p:cNvSpPr>
          <p:nvPr>
            <p:ph type="title"/>
          </p:nvPr>
        </p:nvSpPr>
        <p:spPr>
          <a:xfrm>
            <a:off x="2081719" y="3254985"/>
            <a:ext cx="2714019" cy="821495"/>
          </a:xfrm>
        </p:spPr>
        <p:txBody>
          <a:bodyPr>
            <a:noAutofit/>
          </a:bodyPr>
          <a:lstStyle/>
          <a:p>
            <a:r>
              <a:rPr lang="en-GB" sz="8800" dirty="0"/>
              <a:t>Part 4</a:t>
            </a:r>
          </a:p>
        </p:txBody>
      </p:sp>
      <p:sp>
        <p:nvSpPr>
          <p:cNvPr id="9" name="Text Placeholder 2">
            <a:extLst>
              <a:ext uri="{FF2B5EF4-FFF2-40B4-BE49-F238E27FC236}">
                <a16:creationId xmlns:a16="http://schemas.microsoft.com/office/drawing/2014/main" id="{D03EB5D8-D85E-46D3-A754-1043AA2C989C}"/>
              </a:ext>
            </a:extLst>
          </p:cNvPr>
          <p:cNvSpPr>
            <a:spLocks noGrp="1"/>
          </p:cNvSpPr>
          <p:nvPr>
            <p:ph type="body" idx="1"/>
          </p:nvPr>
        </p:nvSpPr>
        <p:spPr>
          <a:xfrm>
            <a:off x="5155660" y="3425218"/>
            <a:ext cx="6482966" cy="1500187"/>
          </a:xfrm>
        </p:spPr>
        <p:txBody>
          <a:bodyPr>
            <a:normAutofit/>
          </a:bodyPr>
          <a:lstStyle/>
          <a:p>
            <a:r>
              <a:rPr lang="en-IE" sz="4000" dirty="0"/>
              <a:t>Sample Size Re-estimation</a:t>
            </a:r>
            <a:endParaRPr lang="en-GB" dirty="0"/>
          </a:p>
        </p:txBody>
      </p:sp>
      <p:cxnSp>
        <p:nvCxnSpPr>
          <p:cNvPr id="10" name="Straight Connector 9">
            <a:extLst>
              <a:ext uri="{FF2B5EF4-FFF2-40B4-BE49-F238E27FC236}">
                <a16:creationId xmlns:a16="http://schemas.microsoft.com/office/drawing/2014/main" id="{AD43AEF0-B805-43A3-8435-A539D5692424}"/>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697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06" y="106641"/>
            <a:ext cx="9179511" cy="1499616"/>
          </a:xfrm>
        </p:spPr>
        <p:txBody>
          <a:bodyPr>
            <a:normAutofit/>
          </a:bodyPr>
          <a:lstStyle/>
          <a:p>
            <a:r>
              <a:rPr lang="en-IE" cap="none" dirty="0"/>
              <a:t>Discussion and Conclusions</a:t>
            </a:r>
          </a:p>
        </p:txBody>
      </p:sp>
      <p:sp>
        <p:nvSpPr>
          <p:cNvPr id="3" name="Content Placeholder 2"/>
          <p:cNvSpPr>
            <a:spLocks noGrp="1"/>
          </p:cNvSpPr>
          <p:nvPr>
            <p:ph idx="1"/>
          </p:nvPr>
        </p:nvSpPr>
        <p:spPr>
          <a:xfrm>
            <a:off x="848035" y="1421984"/>
            <a:ext cx="9720073" cy="4291959"/>
          </a:xfrm>
        </p:spPr>
        <p:txBody>
          <a:bodyPr>
            <a:noAutofit/>
          </a:bodyPr>
          <a:lstStyle/>
          <a:p>
            <a:pPr marL="0" indent="0">
              <a:buNone/>
            </a:pPr>
            <a:r>
              <a:rPr lang="en-IE" sz="3200" dirty="0"/>
              <a:t>Adaptive Trials expected to become more common</a:t>
            </a:r>
          </a:p>
          <a:p>
            <a:pPr marL="516636" lvl="1" indent="-342900"/>
            <a:r>
              <a:rPr lang="en-IE" sz="2800" dirty="0"/>
              <a:t>Regulatory &amp; legislative environment increasingly positive</a:t>
            </a:r>
          </a:p>
          <a:p>
            <a:pPr marL="0" indent="0">
              <a:lnSpc>
                <a:spcPct val="150000"/>
              </a:lnSpc>
              <a:buNone/>
            </a:pPr>
            <a:r>
              <a:rPr lang="en-IE" sz="3200" dirty="0"/>
              <a:t>SSR continues to be a common form of adaptive trial</a:t>
            </a:r>
            <a:endParaRPr lang="en-IE" sz="2800" dirty="0">
              <a:solidFill>
                <a:prstClr val="black"/>
              </a:solidFill>
            </a:endParaRPr>
          </a:p>
          <a:p>
            <a:pPr marL="516636" lvl="1" indent="-342900">
              <a:buClr>
                <a:srgbClr val="1CADE4"/>
              </a:buClr>
            </a:pPr>
            <a:r>
              <a:rPr lang="en-IE" sz="2800" dirty="0"/>
              <a:t>Blinded already widely accepted, unblinded growing</a:t>
            </a:r>
          </a:p>
          <a:p>
            <a:pPr marL="0" indent="0">
              <a:buNone/>
            </a:pPr>
            <a:r>
              <a:rPr lang="en-IE" sz="3200" dirty="0"/>
              <a:t>Unblinded SSR can “provide efficiency” over GSD</a:t>
            </a:r>
          </a:p>
          <a:p>
            <a:pPr marL="516636" lvl="1" indent="-342900">
              <a:buClr>
                <a:srgbClr val="1CADE4"/>
              </a:buClr>
            </a:pPr>
            <a:r>
              <a:rPr lang="en-IE" sz="2800" dirty="0"/>
              <a:t>Plan up-front for expected effects but option to find lower ones</a:t>
            </a:r>
          </a:p>
          <a:p>
            <a:pPr marL="0" indent="0">
              <a:buNone/>
            </a:pPr>
            <a:r>
              <a:rPr lang="en-IE" sz="3200" dirty="0"/>
              <a:t>Blinded SSR is “attractive choice” for trial design</a:t>
            </a:r>
          </a:p>
          <a:p>
            <a:pPr marL="516636" lvl="1" indent="-342900">
              <a:buClr>
                <a:srgbClr val="1CADE4"/>
              </a:buClr>
            </a:pPr>
            <a:r>
              <a:rPr lang="en-IE" sz="2800" dirty="0"/>
              <a:t>Deal with uncertainty in nuisance parameters with internal pilot</a:t>
            </a:r>
          </a:p>
          <a:p>
            <a:pPr marL="0" indent="0">
              <a:buNone/>
            </a:pPr>
            <a:endParaRPr lang="en-IE" sz="3200" dirty="0"/>
          </a:p>
          <a:p>
            <a:pPr lvl="1"/>
            <a:endParaRPr lang="en-IE" sz="2800" dirty="0"/>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75517" y="152630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52658" y="2831205"/>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52658" y="391356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3569CD1D-9AD8-4F68-8E01-4E4C29652B28}"/>
              </a:ext>
            </a:extLst>
          </p:cNvPr>
          <p:cNvSpPr/>
          <p:nvPr/>
        </p:nvSpPr>
        <p:spPr>
          <a:xfrm flipH="1" flipV="1">
            <a:off x="435006" y="4995927"/>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844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786" y="40805"/>
            <a:ext cx="8298829" cy="1499616"/>
          </a:xfrm>
        </p:spPr>
        <p:txBody>
          <a:bodyPr>
            <a:noAutofit/>
          </a:bodyPr>
          <a:lstStyle/>
          <a:p>
            <a:r>
              <a:rPr lang="en-IE" sz="5400" dirty="0"/>
              <a:t>nQuery Winter 2018 Update</a:t>
            </a:r>
          </a:p>
        </p:txBody>
      </p:sp>
      <p:sp>
        <p:nvSpPr>
          <p:cNvPr id="4" name="Content Placeholder 3"/>
          <p:cNvSpPr>
            <a:spLocks noGrp="1"/>
          </p:cNvSpPr>
          <p:nvPr>
            <p:ph idx="1"/>
          </p:nvPr>
        </p:nvSpPr>
        <p:spPr>
          <a:xfrm>
            <a:off x="756924" y="1266084"/>
            <a:ext cx="9720073" cy="4023360"/>
          </a:xfrm>
        </p:spPr>
        <p:txBody>
          <a:bodyPr>
            <a:normAutofit/>
          </a:bodyPr>
          <a:lstStyle/>
          <a:p>
            <a:pPr marL="0" indent="0" algn="ctr">
              <a:buNone/>
            </a:pPr>
            <a:br>
              <a:rPr lang="en-IE" sz="2400" dirty="0"/>
            </a:br>
            <a:r>
              <a:rPr lang="en-IE" sz="2400" dirty="0"/>
              <a:t>Winter 2018 release adds nQuery Adapt module, 32 new tables &amp; undo/redo </a:t>
            </a:r>
          </a:p>
        </p:txBody>
      </p:sp>
      <p:cxnSp>
        <p:nvCxnSpPr>
          <p:cNvPr id="6" name="Straight Connector 5">
            <a:extLst>
              <a:ext uri="{FF2B5EF4-FFF2-40B4-BE49-F238E27FC236}">
                <a16:creationId xmlns:a16="http://schemas.microsoft.com/office/drawing/2014/main" id="{F963A4C3-2BDE-4B3E-9248-FD95685E9560}"/>
              </a:ext>
            </a:extLst>
          </p:cNvPr>
          <p:cNvCxnSpPr>
            <a:cxnSpLocks/>
          </p:cNvCxnSpPr>
          <p:nvPr/>
        </p:nvCxnSpPr>
        <p:spPr>
          <a:xfrm>
            <a:off x="4088022" y="3785193"/>
            <a:ext cx="0" cy="2320332"/>
          </a:xfrm>
          <a:prstGeom prst="line">
            <a:avLst/>
          </a:prstGeom>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888EF16D-3A66-4E57-B9F4-CEDBD07B32AF}"/>
              </a:ext>
            </a:extLst>
          </p:cNvPr>
          <p:cNvSpPr txBox="1">
            <a:spLocks/>
          </p:cNvSpPr>
          <p:nvPr/>
        </p:nvSpPr>
        <p:spPr>
          <a:xfrm>
            <a:off x="1302728" y="4895492"/>
            <a:ext cx="2294480" cy="74839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400" b="0" i="0" u="none" strike="noStrike" kern="1200" cap="none" spc="0" normalizeH="0" baseline="0" noProof="0" dirty="0">
                <a:ln>
                  <a:noFill/>
                </a:ln>
                <a:solidFill>
                  <a:prstClr val="black"/>
                </a:solidFill>
                <a:effectLst/>
                <a:uLnTx/>
                <a:uFillTx/>
                <a:latin typeface="Tw Cen MT" panose="020B0602020104020603"/>
                <a:ea typeface="+mn-ea"/>
                <a:cs typeface="+mn-cs"/>
              </a:rPr>
              <a:t>New Core Tables</a:t>
            </a:r>
          </a:p>
        </p:txBody>
      </p:sp>
      <p:grpSp>
        <p:nvGrpSpPr>
          <p:cNvPr id="32" name="Group 31">
            <a:extLst>
              <a:ext uri="{FF2B5EF4-FFF2-40B4-BE49-F238E27FC236}">
                <a16:creationId xmlns:a16="http://schemas.microsoft.com/office/drawing/2014/main" id="{848B5873-B273-4C75-83BA-9DB544AA25B7}"/>
              </a:ext>
            </a:extLst>
          </p:cNvPr>
          <p:cNvGrpSpPr/>
          <p:nvPr/>
        </p:nvGrpSpPr>
        <p:grpSpPr>
          <a:xfrm>
            <a:off x="1284786" y="2738653"/>
            <a:ext cx="9848131" cy="651536"/>
            <a:chOff x="1284787" y="2505862"/>
            <a:chExt cx="9848131" cy="651536"/>
          </a:xfrm>
        </p:grpSpPr>
        <p:grpSp>
          <p:nvGrpSpPr>
            <p:cNvPr id="26" name="Group 25">
              <a:extLst>
                <a:ext uri="{FF2B5EF4-FFF2-40B4-BE49-F238E27FC236}">
                  <a16:creationId xmlns:a16="http://schemas.microsoft.com/office/drawing/2014/main" id="{5559FB70-5075-4922-870D-A1B5DC819A71}"/>
                </a:ext>
              </a:extLst>
            </p:cNvPr>
            <p:cNvGrpSpPr/>
            <p:nvPr/>
          </p:nvGrpSpPr>
          <p:grpSpPr>
            <a:xfrm>
              <a:off x="1302729" y="2519991"/>
              <a:ext cx="9821523" cy="598493"/>
              <a:chOff x="1224094" y="2519154"/>
              <a:chExt cx="9821523" cy="598493"/>
            </a:xfrm>
          </p:grpSpPr>
          <p:sp>
            <p:nvSpPr>
              <p:cNvPr id="22" name="Rectangle: Rounded Corners 21">
                <a:extLst>
                  <a:ext uri="{FF2B5EF4-FFF2-40B4-BE49-F238E27FC236}">
                    <a16:creationId xmlns:a16="http://schemas.microsoft.com/office/drawing/2014/main" id="{F6C885EC-30D7-44EA-B8A8-2E7753B8E856}"/>
                  </a:ext>
                </a:extLst>
              </p:cNvPr>
              <p:cNvSpPr/>
              <p:nvPr/>
            </p:nvSpPr>
            <p:spPr>
              <a:xfrm>
                <a:off x="1224094" y="2519154"/>
                <a:ext cx="2151444" cy="582363"/>
              </a:xfrm>
              <a:prstGeom prst="roundRect">
                <a:avLst/>
              </a:prstGeom>
              <a:solidFill>
                <a:srgbClr val="5F84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Rectangle: Rounded Corners 22">
                <a:extLst>
                  <a:ext uri="{FF2B5EF4-FFF2-40B4-BE49-F238E27FC236}">
                    <a16:creationId xmlns:a16="http://schemas.microsoft.com/office/drawing/2014/main" id="{CB4DAAC5-D8D2-4535-AE80-148E4D4F393A}"/>
                  </a:ext>
                </a:extLst>
              </p:cNvPr>
              <p:cNvSpPr/>
              <p:nvPr/>
            </p:nvSpPr>
            <p:spPr>
              <a:xfrm>
                <a:off x="3780788" y="2522680"/>
                <a:ext cx="2151443" cy="594966"/>
              </a:xfrm>
              <a:prstGeom prst="roundRect">
                <a:avLst/>
              </a:prstGeom>
              <a:solidFill>
                <a:srgbClr val="67A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4" name="Rectangle: Rounded Corners 23">
                <a:extLst>
                  <a:ext uri="{FF2B5EF4-FFF2-40B4-BE49-F238E27FC236}">
                    <a16:creationId xmlns:a16="http://schemas.microsoft.com/office/drawing/2014/main" id="{6703AEA5-47D0-4241-A6D3-F4B98E3343AA}"/>
                  </a:ext>
                </a:extLst>
              </p:cNvPr>
              <p:cNvSpPr/>
              <p:nvPr/>
            </p:nvSpPr>
            <p:spPr>
              <a:xfrm>
                <a:off x="6337482" y="2522680"/>
                <a:ext cx="2151442" cy="594967"/>
              </a:xfrm>
              <a:prstGeom prst="roundRect">
                <a:avLst/>
              </a:prstGeom>
              <a:solidFill>
                <a:srgbClr val="71C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Rectangle: Rounded Corners 24">
                <a:extLst>
                  <a:ext uri="{FF2B5EF4-FFF2-40B4-BE49-F238E27FC236}">
                    <a16:creationId xmlns:a16="http://schemas.microsoft.com/office/drawing/2014/main" id="{DC50DB6B-83F0-40C5-9A35-F58C533A7ACD}"/>
                  </a:ext>
                </a:extLst>
              </p:cNvPr>
              <p:cNvSpPr/>
              <p:nvPr/>
            </p:nvSpPr>
            <p:spPr>
              <a:xfrm>
                <a:off x="8894175" y="2528982"/>
                <a:ext cx="2151442" cy="582364"/>
              </a:xfrm>
              <a:prstGeom prst="roundRect">
                <a:avLst/>
              </a:prstGeom>
              <a:solidFill>
                <a:srgbClr val="75C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28" name="Content Placeholder 2">
              <a:extLst>
                <a:ext uri="{FF2B5EF4-FFF2-40B4-BE49-F238E27FC236}">
                  <a16:creationId xmlns:a16="http://schemas.microsoft.com/office/drawing/2014/main" id="{827F5846-DF37-44A9-A099-7AEDAD5A689E}"/>
                </a:ext>
              </a:extLst>
            </p:cNvPr>
            <p:cNvSpPr txBox="1">
              <a:spLocks/>
            </p:cNvSpPr>
            <p:nvPr/>
          </p:nvSpPr>
          <p:spPr>
            <a:xfrm>
              <a:off x="1284787" y="2505862"/>
              <a:ext cx="2169385" cy="634608"/>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Proportions + Crossover </a:t>
              </a:r>
            </a:p>
          </p:txBody>
        </p:sp>
        <p:sp>
          <p:nvSpPr>
            <p:cNvPr id="29" name="Content Placeholder 2">
              <a:extLst>
                <a:ext uri="{FF2B5EF4-FFF2-40B4-BE49-F238E27FC236}">
                  <a16:creationId xmlns:a16="http://schemas.microsoft.com/office/drawing/2014/main" id="{35B78B89-434F-4D63-963B-10A0C3FE1964}"/>
                </a:ext>
              </a:extLst>
            </p:cNvPr>
            <p:cNvSpPr txBox="1">
              <a:spLocks/>
            </p:cNvSpPr>
            <p:nvPr/>
          </p:nvSpPr>
          <p:spPr>
            <a:xfrm>
              <a:off x="3859423" y="2522790"/>
              <a:ext cx="2169385" cy="634608"/>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Assurance</a:t>
              </a:r>
            </a:p>
          </p:txBody>
        </p:sp>
        <p:sp>
          <p:nvSpPr>
            <p:cNvPr id="30" name="Content Placeholder 2">
              <a:extLst>
                <a:ext uri="{FF2B5EF4-FFF2-40B4-BE49-F238E27FC236}">
                  <a16:creationId xmlns:a16="http://schemas.microsoft.com/office/drawing/2014/main" id="{9832347F-1F29-4EF8-BAE0-A5915BDA551C}"/>
                </a:ext>
              </a:extLst>
            </p:cNvPr>
            <p:cNvSpPr txBox="1">
              <a:spLocks/>
            </p:cNvSpPr>
            <p:nvPr/>
          </p:nvSpPr>
          <p:spPr>
            <a:xfrm>
              <a:off x="6401953" y="2515595"/>
              <a:ext cx="2169385" cy="634608"/>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Conditional  Power</a:t>
              </a:r>
            </a:p>
          </p:txBody>
        </p:sp>
        <p:sp>
          <p:nvSpPr>
            <p:cNvPr id="31" name="Content Placeholder 2">
              <a:extLst>
                <a:ext uri="{FF2B5EF4-FFF2-40B4-BE49-F238E27FC236}">
                  <a16:creationId xmlns:a16="http://schemas.microsoft.com/office/drawing/2014/main" id="{92B52453-6B19-44FD-8EC1-BE79B4FB183E}"/>
                </a:ext>
              </a:extLst>
            </p:cNvPr>
            <p:cNvSpPr txBox="1">
              <a:spLocks/>
            </p:cNvSpPr>
            <p:nvPr/>
          </p:nvSpPr>
          <p:spPr>
            <a:xfrm>
              <a:off x="8963533" y="2514346"/>
              <a:ext cx="2169385" cy="634608"/>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GST + SSR</a:t>
              </a:r>
            </a:p>
          </p:txBody>
        </p:sp>
      </p:grpSp>
      <p:cxnSp>
        <p:nvCxnSpPr>
          <p:cNvPr id="33" name="Straight Connector 32">
            <a:extLst>
              <a:ext uri="{FF2B5EF4-FFF2-40B4-BE49-F238E27FC236}">
                <a16:creationId xmlns:a16="http://schemas.microsoft.com/office/drawing/2014/main" id="{074E088E-5E84-456E-BDF3-748E9EF4AD08}"/>
              </a:ext>
            </a:extLst>
          </p:cNvPr>
          <p:cNvCxnSpPr>
            <a:cxnSpLocks/>
          </p:cNvCxnSpPr>
          <p:nvPr/>
        </p:nvCxnSpPr>
        <p:spPr>
          <a:xfrm flipH="1">
            <a:off x="1331298" y="3785193"/>
            <a:ext cx="980326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Rectangle 19">
            <a:extLst>
              <a:ext uri="{FF2B5EF4-FFF2-40B4-BE49-F238E27FC236}">
                <a16:creationId xmlns:a16="http://schemas.microsoft.com/office/drawing/2014/main" id="{AD6FC53E-B6A9-4FBF-BF1D-B953E5BE5C73}"/>
              </a:ext>
            </a:extLst>
          </p:cNvPr>
          <p:cNvSpPr/>
          <p:nvPr/>
        </p:nvSpPr>
        <p:spPr>
          <a:xfrm>
            <a:off x="1737272" y="4133823"/>
            <a:ext cx="1430632"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Tw Cen MT" panose="020B0602020104020603"/>
                <a:ea typeface="+mn-ea"/>
                <a:cs typeface="+mn-cs"/>
              </a:rPr>
              <a:t>20</a:t>
            </a:r>
          </a:p>
        </p:txBody>
      </p:sp>
      <p:sp>
        <p:nvSpPr>
          <p:cNvPr id="21" name="Content Placeholder 2">
            <a:extLst>
              <a:ext uri="{FF2B5EF4-FFF2-40B4-BE49-F238E27FC236}">
                <a16:creationId xmlns:a16="http://schemas.microsoft.com/office/drawing/2014/main" id="{C2CDFAE1-310A-4AB5-9295-ADAD50581F35}"/>
              </a:ext>
            </a:extLst>
          </p:cNvPr>
          <p:cNvSpPr txBox="1">
            <a:spLocks/>
          </p:cNvSpPr>
          <p:nvPr/>
        </p:nvSpPr>
        <p:spPr>
          <a:xfrm>
            <a:off x="4688807" y="4870698"/>
            <a:ext cx="2924444" cy="74839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400" b="0" i="0" u="none" strike="noStrike" kern="1200" cap="none" spc="0" normalizeH="0" baseline="0" noProof="0" dirty="0" err="1">
                <a:ln>
                  <a:noFill/>
                </a:ln>
                <a:solidFill>
                  <a:prstClr val="black"/>
                </a:solidFill>
                <a:effectLst/>
                <a:uLnTx/>
                <a:uFillTx/>
                <a:latin typeface="Tw Cen MT" panose="020B0602020104020603"/>
                <a:ea typeface="+mn-ea"/>
                <a:cs typeface="+mn-cs"/>
              </a:rPr>
              <a:t>nQuery</a:t>
            </a:r>
            <a:r>
              <a:rPr kumimoji="0" lang="en-IE" sz="2400" b="0" i="0" u="none" strike="noStrike" kern="1200" cap="none" spc="0" normalizeH="0" baseline="0" noProof="0" dirty="0">
                <a:ln>
                  <a:noFill/>
                </a:ln>
                <a:solidFill>
                  <a:prstClr val="black"/>
                </a:solidFill>
                <a:effectLst/>
                <a:uLnTx/>
                <a:uFillTx/>
                <a:latin typeface="Tw Cen MT" panose="020B0602020104020603"/>
                <a:ea typeface="+mn-ea"/>
                <a:cs typeface="+mn-cs"/>
              </a:rPr>
              <a:t> Bayes Tables</a:t>
            </a:r>
          </a:p>
        </p:txBody>
      </p:sp>
      <p:sp>
        <p:nvSpPr>
          <p:cNvPr id="27" name="Rectangle 26">
            <a:extLst>
              <a:ext uri="{FF2B5EF4-FFF2-40B4-BE49-F238E27FC236}">
                <a16:creationId xmlns:a16="http://schemas.microsoft.com/office/drawing/2014/main" id="{14937202-5E32-4823-9BFC-341C09C4B7CE}"/>
              </a:ext>
            </a:extLst>
          </p:cNvPr>
          <p:cNvSpPr/>
          <p:nvPr/>
        </p:nvSpPr>
        <p:spPr>
          <a:xfrm>
            <a:off x="5132708" y="4146807"/>
            <a:ext cx="1430632"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Tw Cen MT" panose="020B0602020104020603"/>
                <a:ea typeface="+mn-ea"/>
                <a:cs typeface="+mn-cs"/>
              </a:rPr>
              <a:t>12</a:t>
            </a:r>
          </a:p>
        </p:txBody>
      </p:sp>
      <p:cxnSp>
        <p:nvCxnSpPr>
          <p:cNvPr id="34" name="Straight Connector 33">
            <a:extLst>
              <a:ext uri="{FF2B5EF4-FFF2-40B4-BE49-F238E27FC236}">
                <a16:creationId xmlns:a16="http://schemas.microsoft.com/office/drawing/2014/main" id="{83F61ACF-56E7-48C5-B895-30BE28E729E9}"/>
              </a:ext>
            </a:extLst>
          </p:cNvPr>
          <p:cNvCxnSpPr>
            <a:cxnSpLocks/>
          </p:cNvCxnSpPr>
          <p:nvPr/>
        </p:nvCxnSpPr>
        <p:spPr>
          <a:xfrm>
            <a:off x="7882588" y="3785193"/>
            <a:ext cx="0" cy="2320332"/>
          </a:xfrm>
          <a:prstGeom prst="line">
            <a:avLst/>
          </a:prstGeom>
        </p:spPr>
        <p:style>
          <a:lnRef idx="2">
            <a:schemeClr val="accent1"/>
          </a:lnRef>
          <a:fillRef idx="0">
            <a:schemeClr val="accent1"/>
          </a:fillRef>
          <a:effectRef idx="1">
            <a:schemeClr val="accent1"/>
          </a:effectRef>
          <a:fontRef idx="minor">
            <a:schemeClr val="tx1"/>
          </a:fontRef>
        </p:style>
      </p:cxnSp>
      <p:sp>
        <p:nvSpPr>
          <p:cNvPr id="35" name="Content Placeholder 2">
            <a:extLst>
              <a:ext uri="{FF2B5EF4-FFF2-40B4-BE49-F238E27FC236}">
                <a16:creationId xmlns:a16="http://schemas.microsoft.com/office/drawing/2014/main" id="{D992FCFE-1365-4CE3-B074-8149D3EAD954}"/>
              </a:ext>
            </a:extLst>
          </p:cNvPr>
          <p:cNvSpPr txBox="1">
            <a:spLocks/>
          </p:cNvSpPr>
          <p:nvPr/>
        </p:nvSpPr>
        <p:spPr>
          <a:xfrm>
            <a:off x="8421264" y="4870698"/>
            <a:ext cx="3013812" cy="74839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400" b="0" i="0" u="none" strike="noStrike" kern="1200" cap="none" spc="0" normalizeH="0" baseline="0" noProof="0" dirty="0" err="1">
                <a:ln>
                  <a:noFill/>
                </a:ln>
                <a:solidFill>
                  <a:prstClr val="black"/>
                </a:solidFill>
                <a:effectLst/>
                <a:uLnTx/>
                <a:uFillTx/>
                <a:latin typeface="Tw Cen MT" panose="020B0602020104020603"/>
                <a:ea typeface="+mn-ea"/>
                <a:cs typeface="+mn-cs"/>
              </a:rPr>
              <a:t>nQuery</a:t>
            </a:r>
            <a:r>
              <a:rPr kumimoji="0" lang="en-IE" sz="2400" b="0" i="0" u="none" strike="noStrike" kern="1200" cap="none" spc="0" normalizeH="0" baseline="0" noProof="0" dirty="0">
                <a:ln>
                  <a:noFill/>
                </a:ln>
                <a:solidFill>
                  <a:prstClr val="black"/>
                </a:solidFill>
                <a:effectLst/>
                <a:uLnTx/>
                <a:uFillTx/>
                <a:latin typeface="Tw Cen MT" panose="020B0602020104020603"/>
                <a:ea typeface="+mn-ea"/>
                <a:cs typeface="+mn-cs"/>
              </a:rPr>
              <a:t> Adapt Tables</a:t>
            </a:r>
          </a:p>
        </p:txBody>
      </p:sp>
      <p:sp>
        <p:nvSpPr>
          <p:cNvPr id="36" name="Rectangle 35">
            <a:extLst>
              <a:ext uri="{FF2B5EF4-FFF2-40B4-BE49-F238E27FC236}">
                <a16:creationId xmlns:a16="http://schemas.microsoft.com/office/drawing/2014/main" id="{BAF92F90-F309-4FB8-B274-C37EE768F137}"/>
              </a:ext>
            </a:extLst>
          </p:cNvPr>
          <p:cNvSpPr/>
          <p:nvPr/>
        </p:nvSpPr>
        <p:spPr>
          <a:xfrm>
            <a:off x="9024096" y="4162728"/>
            <a:ext cx="1430632"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Tw Cen MT" panose="020B0602020104020603"/>
                <a:ea typeface="+mn-ea"/>
                <a:cs typeface="+mn-cs"/>
              </a:rPr>
              <a:t>15</a:t>
            </a:r>
          </a:p>
        </p:txBody>
      </p:sp>
    </p:spTree>
    <p:extLst>
      <p:ext uri="{BB962C8B-B14F-4D97-AF65-F5344CB8AC3E}">
        <p14:creationId xmlns:p14="http://schemas.microsoft.com/office/powerpoint/2010/main" val="2901626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7" y="0"/>
            <a:ext cx="9126415" cy="1431021"/>
          </a:xfrm>
        </p:spPr>
        <p:txBody>
          <a:bodyPr>
            <a:normAutofit/>
          </a:bodyPr>
          <a:lstStyle/>
          <a:p>
            <a:r>
              <a:rPr lang="en-IE" sz="5400" cap="none" dirty="0"/>
              <a:t>Q&amp;A</a:t>
            </a:r>
            <a:endParaRPr lang="en-GB" cap="none" dirty="0"/>
          </a:p>
        </p:txBody>
      </p:sp>
      <p:sp>
        <p:nvSpPr>
          <p:cNvPr id="5" name="Content Placeholder 2"/>
          <p:cNvSpPr txBox="1">
            <a:spLocks/>
          </p:cNvSpPr>
          <p:nvPr/>
        </p:nvSpPr>
        <p:spPr>
          <a:xfrm>
            <a:off x="322159" y="2260949"/>
            <a:ext cx="5221979" cy="357292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srgbClr val="67A5D5"/>
                </a:solidFill>
                <a:effectLst/>
                <a:uLnTx/>
                <a:uFillTx/>
                <a:latin typeface="Tw Cen MT" panose="020B0602020104020603"/>
                <a:ea typeface="+mn-ea"/>
                <a:cs typeface="+mn-cs"/>
              </a:rPr>
              <a:t>Any Questions?</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prstClr val="black"/>
                </a:solidFill>
                <a:effectLst/>
                <a:uLnTx/>
                <a:uFillTx/>
                <a:latin typeface="Tw Cen MT" panose="020B0602020104020603"/>
                <a:ea typeface="+mn-ea"/>
                <a:cs typeface="+mn-cs"/>
              </a:rPr>
              <a:t>For further details, contact at: </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prstClr val="black"/>
                </a:solidFill>
                <a:effectLst/>
                <a:uLnTx/>
                <a:uFillTx/>
                <a:latin typeface="Tw Cen MT" panose="020B0602020104020603"/>
                <a:ea typeface="+mn-ea"/>
                <a:cs typeface="+mn-cs"/>
              </a:rPr>
              <a:t>info@statsols.com</a:t>
            </a:r>
          </a:p>
        </p:txBody>
      </p:sp>
      <p:pic>
        <p:nvPicPr>
          <p:cNvPr id="6" name="Picture 5">
            <a:extLst>
              <a:ext uri="{FF2B5EF4-FFF2-40B4-BE49-F238E27FC236}">
                <a16:creationId xmlns:a16="http://schemas.microsoft.com/office/drawing/2014/main" id="{8DF48E68-25EF-4FA4-93D7-B7E1999D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994" y="1665344"/>
            <a:ext cx="6604052" cy="3828511"/>
          </a:xfrm>
          <a:prstGeom prst="rect">
            <a:avLst/>
          </a:prstGeom>
        </p:spPr>
      </p:pic>
      <p:sp>
        <p:nvSpPr>
          <p:cNvPr id="7" name="Content Placeholder 2">
            <a:extLst>
              <a:ext uri="{FF2B5EF4-FFF2-40B4-BE49-F238E27FC236}">
                <a16:creationId xmlns:a16="http://schemas.microsoft.com/office/drawing/2014/main" id="{C0FA0B61-7FC6-476F-8160-33BF6BC686DB}"/>
              </a:ext>
            </a:extLst>
          </p:cNvPr>
          <p:cNvSpPr txBox="1">
            <a:spLocks/>
          </p:cNvSpPr>
          <p:nvPr/>
        </p:nvSpPr>
        <p:spPr>
          <a:xfrm>
            <a:off x="322159" y="4348638"/>
            <a:ext cx="5261727" cy="82103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srgbClr val="75C0B4"/>
                </a:solidFill>
                <a:effectLst/>
                <a:uLnTx/>
                <a:uFillTx/>
                <a:latin typeface="Tw Cen MT" panose="020B0602020104020603"/>
                <a:ea typeface="+mn-ea"/>
                <a:cs typeface="+mn-cs"/>
              </a:rPr>
              <a:t>Thanks for listening!</a:t>
            </a:r>
          </a:p>
        </p:txBody>
      </p:sp>
    </p:spTree>
    <p:extLst>
      <p:ext uri="{BB962C8B-B14F-4D97-AF65-F5344CB8AC3E}">
        <p14:creationId xmlns:p14="http://schemas.microsoft.com/office/powerpoint/2010/main" val="1546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lstStyle/>
          <a:p>
            <a:r>
              <a:rPr lang="en-IE" sz="5400" cap="none" dirty="0"/>
              <a:t>Resources</a:t>
            </a:r>
            <a:endParaRPr lang="en-IE" dirty="0"/>
          </a:p>
        </p:txBody>
      </p:sp>
      <p:sp>
        <p:nvSpPr>
          <p:cNvPr id="4" name="Content Placeholder 2"/>
          <p:cNvSpPr>
            <a:spLocks noGrp="1"/>
          </p:cNvSpPr>
          <p:nvPr>
            <p:ph idx="1"/>
          </p:nvPr>
        </p:nvSpPr>
        <p:spPr>
          <a:xfrm>
            <a:off x="660762" y="1665344"/>
            <a:ext cx="9720073" cy="4908176"/>
          </a:xfrm>
        </p:spPr>
        <p:txBody>
          <a:bodyPr>
            <a:noAutofit/>
          </a:bodyPr>
          <a:lstStyle/>
          <a:p>
            <a:pPr algn="ctr">
              <a:buFont typeface="Wingdings" panose="05000000000000000000" pitchFamily="2" charset="2"/>
              <a:buChar char="§"/>
            </a:pPr>
            <a:r>
              <a:rPr lang="en-IE" sz="3200" b="1" dirty="0"/>
              <a:t>Summary of what’s new in </a:t>
            </a:r>
            <a:r>
              <a:rPr lang="en-IE" sz="3200" b="1" dirty="0" err="1"/>
              <a:t>nQuery’s</a:t>
            </a:r>
            <a:r>
              <a:rPr lang="en-IE" sz="3200" b="1" dirty="0"/>
              <a:t> Adaptive module: </a:t>
            </a:r>
            <a:r>
              <a:rPr lang="en-IE" sz="3200" dirty="0">
                <a:hlinkClick r:id="rId2"/>
              </a:rPr>
              <a:t>https://www.statsols.com/whats-new</a:t>
            </a:r>
            <a:br>
              <a:rPr lang="en-IE" sz="2400" dirty="0"/>
            </a:br>
            <a:r>
              <a:rPr lang="en-IE" sz="2400" dirty="0"/>
              <a:t>______________________________________________________________</a:t>
            </a:r>
          </a:p>
          <a:p>
            <a:pPr>
              <a:buFont typeface="Wingdings" panose="05000000000000000000" pitchFamily="2" charset="2"/>
              <a:buChar char="§"/>
            </a:pPr>
            <a:r>
              <a:rPr lang="en-IE" sz="2400" dirty="0"/>
              <a:t>FDA Draft Guidance: </a:t>
            </a:r>
            <a:r>
              <a:rPr lang="en-IE" sz="2400" dirty="0">
                <a:hlinkClick r:id="rId3"/>
              </a:rPr>
              <a:t>https://www.fda.gov/downloads/drugs/guidances/ucm201790.pdf</a:t>
            </a:r>
            <a:endParaRPr lang="en-IE" sz="2400" dirty="0"/>
          </a:p>
          <a:p>
            <a:pPr>
              <a:buFont typeface="Wingdings" panose="05000000000000000000" pitchFamily="2" charset="2"/>
              <a:buChar char="§"/>
            </a:pPr>
            <a:r>
              <a:rPr lang="en-IE" sz="2400" dirty="0"/>
              <a:t>Draft Comments/Submissions (30</a:t>
            </a:r>
            <a:r>
              <a:rPr lang="en-IE" sz="2400" baseline="30000" dirty="0"/>
              <a:t>th</a:t>
            </a:r>
            <a:r>
              <a:rPr lang="en-IE" sz="2400" dirty="0"/>
              <a:t> November): </a:t>
            </a:r>
            <a:r>
              <a:rPr lang="en-IE" sz="2400" dirty="0">
                <a:hlinkClick r:id="rId4"/>
              </a:rPr>
              <a:t>https://www.federalregister.gov/documents/2018/10/01/2018-21314/adaptive-designs-for-clinical-trials-of-drugs-and-biologics-draft-guidance-for-industry-availability</a:t>
            </a:r>
            <a:endParaRPr lang="en-IE" sz="2400" dirty="0"/>
          </a:p>
          <a:p>
            <a:pPr>
              <a:buFont typeface="Wingdings" panose="05000000000000000000" pitchFamily="2" charset="2"/>
              <a:buChar char="§"/>
            </a:pPr>
            <a:r>
              <a:rPr lang="en-IE" sz="2400" dirty="0"/>
              <a:t>Statsols Blog on FDA Guidance:</a:t>
            </a:r>
            <a:br>
              <a:rPr lang="en-IE" sz="2400" dirty="0"/>
            </a:br>
            <a:r>
              <a:rPr lang="en-IE" sz="2400" dirty="0">
                <a:hlinkClick r:id="rId5"/>
              </a:rPr>
              <a:t>https://blog.statsols.com/new-fda-guidance-on-adaptive-clinical-trial-design</a:t>
            </a:r>
            <a:endParaRPr lang="en-IE" sz="2400" dirty="0"/>
          </a:p>
          <a:p>
            <a:pPr>
              <a:buFont typeface="Wingdings" panose="05000000000000000000" pitchFamily="2" charset="2"/>
              <a:buChar char="§"/>
            </a:pPr>
            <a:r>
              <a:rPr lang="en-IE" sz="2400" dirty="0"/>
              <a:t>More detail: See references and </a:t>
            </a:r>
            <a:r>
              <a:rPr lang="en-IE" sz="2400" dirty="0" err="1"/>
              <a:t>nQuery</a:t>
            </a:r>
            <a:r>
              <a:rPr lang="en-IE" sz="2400" dirty="0"/>
              <a:t> 8.3.0.0 Manual - Chapter 4</a:t>
            </a:r>
          </a:p>
        </p:txBody>
      </p:sp>
    </p:spTree>
    <p:extLst>
      <p:ext uri="{BB962C8B-B14F-4D97-AF65-F5344CB8AC3E}">
        <p14:creationId xmlns:p14="http://schemas.microsoft.com/office/powerpoint/2010/main" val="2112096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lstStyle/>
          <a:p>
            <a:r>
              <a:rPr lang="en-IE" sz="5400" cap="none" dirty="0"/>
              <a:t>References</a:t>
            </a:r>
            <a:endParaRPr lang="en-IE" dirty="0"/>
          </a:p>
        </p:txBody>
      </p:sp>
      <p:sp>
        <p:nvSpPr>
          <p:cNvPr id="4" name="Content Placeholder 2"/>
          <p:cNvSpPr>
            <a:spLocks noGrp="1"/>
          </p:cNvSpPr>
          <p:nvPr>
            <p:ph idx="1"/>
          </p:nvPr>
        </p:nvSpPr>
        <p:spPr>
          <a:xfrm>
            <a:off x="696273" y="1561019"/>
            <a:ext cx="9720073" cy="4023360"/>
          </a:xfrm>
        </p:spPr>
        <p:txBody>
          <a:bodyPr>
            <a:noAutofit/>
          </a:bodyPr>
          <a:lstStyle/>
          <a:p>
            <a:pPr marL="0" indent="0">
              <a:buNone/>
            </a:pPr>
            <a:r>
              <a:rPr lang="en-IE" sz="2000" dirty="0"/>
              <a:t>Jennison, C., &amp; Turnbull, B. W. (1999). Group sequential methods with applications to clinical trials. CRC Press.</a:t>
            </a:r>
          </a:p>
          <a:p>
            <a:pPr marL="0" indent="0">
              <a:buNone/>
            </a:pPr>
            <a:r>
              <a:rPr lang="en-IE" sz="2000" dirty="0"/>
              <a:t>Chen, Y. J., </a:t>
            </a:r>
            <a:r>
              <a:rPr lang="en-IE" sz="2000" dirty="0" err="1"/>
              <a:t>DeMets</a:t>
            </a:r>
            <a:r>
              <a:rPr lang="en-IE" sz="2000" dirty="0"/>
              <a:t>, D. L., &amp; Gordon Lan, K. K. (2004). Increasing the sample size when the unblinded interim result is promising. Statistics in medicine, 23(7), 1023-1038.</a:t>
            </a:r>
          </a:p>
          <a:p>
            <a:pPr marL="0" indent="0">
              <a:buNone/>
            </a:pPr>
            <a:r>
              <a:rPr lang="en-IE" sz="2000" dirty="0"/>
              <a:t>Cui, L., Hung, H. J., &amp; Wang, S. J. (1999). Modification of sample size in group sequential clinical trials. </a:t>
            </a:r>
            <a:r>
              <a:rPr lang="en-IE" sz="2000" i="1" dirty="0"/>
              <a:t>Biometrics</a:t>
            </a:r>
            <a:r>
              <a:rPr lang="en-IE" sz="2000" dirty="0"/>
              <a:t>, </a:t>
            </a:r>
            <a:r>
              <a:rPr lang="en-IE" sz="2000" i="1" dirty="0"/>
              <a:t>55</a:t>
            </a:r>
            <a:r>
              <a:rPr lang="en-IE" sz="2000" dirty="0"/>
              <a:t>(3), 853-857.</a:t>
            </a:r>
          </a:p>
          <a:p>
            <a:pPr marL="0" indent="0">
              <a:buNone/>
            </a:pPr>
            <a:r>
              <a:rPr lang="en-IE" sz="2000" dirty="0"/>
              <a:t>Mehta, C.R. and Pocock, S.J., 2011. Adaptive increase in sample size when interim results are promising: a practical guide with examples. Statistics in medicine, 30(28), pp.3267-3284.</a:t>
            </a:r>
          </a:p>
          <a:p>
            <a:pPr marL="0" indent="0">
              <a:buNone/>
            </a:pPr>
            <a:r>
              <a:rPr lang="en-IE" sz="2000" dirty="0" err="1"/>
              <a:t>Visco</a:t>
            </a:r>
            <a:r>
              <a:rPr lang="en-IE" sz="2000" dirty="0"/>
              <a:t>, A. G., et al (2012). Anticholinergic therapy vs. </a:t>
            </a:r>
            <a:r>
              <a:rPr lang="en-IE" sz="2000" dirty="0" err="1"/>
              <a:t>onabotulinumtoxina</a:t>
            </a:r>
            <a:r>
              <a:rPr lang="en-IE" sz="2000" dirty="0"/>
              <a:t> for urgency urinary incontinence. New England Journal of Medicine, 367(19), 1803-1813.</a:t>
            </a:r>
          </a:p>
          <a:p>
            <a:pPr marL="0" indent="0">
              <a:buNone/>
            </a:pPr>
            <a:r>
              <a:rPr lang="en-IE" sz="2000" dirty="0" err="1"/>
              <a:t>Landoni</a:t>
            </a:r>
            <a:r>
              <a:rPr lang="en-IE" sz="2000" dirty="0"/>
              <a:t>, G., </a:t>
            </a:r>
            <a:r>
              <a:rPr lang="en-IE" sz="2000" dirty="0" err="1"/>
              <a:t>Lomivorotov</a:t>
            </a:r>
            <a:r>
              <a:rPr lang="en-IE" sz="2000" dirty="0"/>
              <a:t>, V. V., Alvaro, G., </a:t>
            </a:r>
            <a:r>
              <a:rPr lang="en-IE" sz="2000" dirty="0" err="1"/>
              <a:t>Lobreglio</a:t>
            </a:r>
            <a:r>
              <a:rPr lang="en-IE" sz="2000" dirty="0"/>
              <a:t>, R., Pisano, A., </a:t>
            </a:r>
            <a:r>
              <a:rPr lang="en-IE" sz="2000" dirty="0" err="1"/>
              <a:t>Guarracino</a:t>
            </a:r>
            <a:r>
              <a:rPr lang="en-IE" sz="2000" dirty="0"/>
              <a:t>, F., ... &amp; Bianchi, A. (2017). </a:t>
            </a:r>
            <a:r>
              <a:rPr lang="en-IE" sz="2000" dirty="0" err="1"/>
              <a:t>Levosimendan</a:t>
            </a:r>
            <a:r>
              <a:rPr lang="en-IE" sz="2000" dirty="0"/>
              <a:t> for hemodynamic support after cardiac surgery. New England Journal of Medicine, 376(21), 2021-2031.</a:t>
            </a:r>
            <a:endParaRPr lang="en-IE" sz="1800" dirty="0"/>
          </a:p>
        </p:txBody>
      </p:sp>
    </p:spTree>
    <p:extLst>
      <p:ext uri="{BB962C8B-B14F-4D97-AF65-F5344CB8AC3E}">
        <p14:creationId xmlns:p14="http://schemas.microsoft.com/office/powerpoint/2010/main" val="147775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0FC1-9EC7-4DDB-A8E3-AD8F5F504761}"/>
              </a:ext>
            </a:extLst>
          </p:cNvPr>
          <p:cNvSpPr>
            <a:spLocks noGrp="1"/>
          </p:cNvSpPr>
          <p:nvPr>
            <p:ph type="title"/>
          </p:nvPr>
        </p:nvSpPr>
        <p:spPr>
          <a:xfrm>
            <a:off x="775964" y="104465"/>
            <a:ext cx="8807651" cy="1499616"/>
          </a:xfrm>
        </p:spPr>
        <p:txBody>
          <a:bodyPr/>
          <a:lstStyle/>
          <a:p>
            <a:r>
              <a:rPr lang="en-GB" dirty="0"/>
              <a:t>Webinar Overview</a:t>
            </a:r>
          </a:p>
        </p:txBody>
      </p:sp>
      <p:grpSp>
        <p:nvGrpSpPr>
          <p:cNvPr id="13" name="Group 12">
            <a:extLst>
              <a:ext uri="{FF2B5EF4-FFF2-40B4-BE49-F238E27FC236}">
                <a16:creationId xmlns:a16="http://schemas.microsoft.com/office/drawing/2014/main" id="{7138D766-2E9F-412A-A6ED-4548BCBDC536}"/>
              </a:ext>
            </a:extLst>
          </p:cNvPr>
          <p:cNvGrpSpPr/>
          <p:nvPr/>
        </p:nvGrpSpPr>
        <p:grpSpPr>
          <a:xfrm>
            <a:off x="2132341" y="1801947"/>
            <a:ext cx="1000929" cy="4002246"/>
            <a:chOff x="4210069" y="1476291"/>
            <a:chExt cx="1000929" cy="4002246"/>
          </a:xfrm>
        </p:grpSpPr>
        <p:pic>
          <p:nvPicPr>
            <p:cNvPr id="4" name="Picture 3">
              <a:extLst>
                <a:ext uri="{FF2B5EF4-FFF2-40B4-BE49-F238E27FC236}">
                  <a16:creationId xmlns:a16="http://schemas.microsoft.com/office/drawing/2014/main" id="{179E4A5B-84B5-4040-BCB1-D77B51DB7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069" y="4456418"/>
              <a:ext cx="780242" cy="780242"/>
            </a:xfrm>
            <a:prstGeom prst="rect">
              <a:avLst/>
            </a:prstGeom>
          </p:spPr>
        </p:pic>
        <p:pic>
          <p:nvPicPr>
            <p:cNvPr id="5" name="Picture 4">
              <a:extLst>
                <a:ext uri="{FF2B5EF4-FFF2-40B4-BE49-F238E27FC236}">
                  <a16:creationId xmlns:a16="http://schemas.microsoft.com/office/drawing/2014/main" id="{FEFF2CD1-6C30-494F-88FC-FBCFB6733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257" y="1476754"/>
              <a:ext cx="717660" cy="669248"/>
            </a:xfrm>
            <a:prstGeom prst="rect">
              <a:avLst/>
            </a:prstGeom>
          </p:spPr>
        </p:pic>
        <p:pic>
          <p:nvPicPr>
            <p:cNvPr id="7" name="Picture 6">
              <a:extLst>
                <a:ext uri="{FF2B5EF4-FFF2-40B4-BE49-F238E27FC236}">
                  <a16:creationId xmlns:a16="http://schemas.microsoft.com/office/drawing/2014/main" id="{45198F36-BC07-4734-975C-4F3E9F468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104" y="3499076"/>
              <a:ext cx="655966" cy="655966"/>
            </a:xfrm>
            <a:prstGeom prst="rect">
              <a:avLst/>
            </a:prstGeom>
          </p:spPr>
        </p:pic>
        <p:pic>
          <p:nvPicPr>
            <p:cNvPr id="8" name="Picture 7">
              <a:extLst>
                <a:ext uri="{FF2B5EF4-FFF2-40B4-BE49-F238E27FC236}">
                  <a16:creationId xmlns:a16="http://schemas.microsoft.com/office/drawing/2014/main" id="{D527EF08-0ACA-4350-B62F-6393DD28C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517" y="2509998"/>
              <a:ext cx="593346" cy="593346"/>
            </a:xfrm>
            <a:prstGeom prst="rect">
              <a:avLst/>
            </a:prstGeom>
          </p:spPr>
        </p:pic>
        <p:cxnSp>
          <p:nvCxnSpPr>
            <p:cNvPr id="9" name="Straight Connector 8">
              <a:extLst>
                <a:ext uri="{FF2B5EF4-FFF2-40B4-BE49-F238E27FC236}">
                  <a16:creationId xmlns:a16="http://schemas.microsoft.com/office/drawing/2014/main" id="{7A97EF8C-A475-4DCD-AD17-71716715DE0D}"/>
                </a:ext>
              </a:extLst>
            </p:cNvPr>
            <p:cNvCxnSpPr>
              <a:cxnSpLocks/>
            </p:cNvCxnSpPr>
            <p:nvPr/>
          </p:nvCxnSpPr>
          <p:spPr>
            <a:xfrm>
              <a:off x="5210998" y="1476291"/>
              <a:ext cx="0" cy="4002246"/>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Content Placeholder 2">
            <a:extLst>
              <a:ext uri="{FF2B5EF4-FFF2-40B4-BE49-F238E27FC236}">
                <a16:creationId xmlns:a16="http://schemas.microsoft.com/office/drawing/2014/main" id="{FE4AE8B7-73AB-499E-8D03-A567F7F0373B}"/>
              </a:ext>
            </a:extLst>
          </p:cNvPr>
          <p:cNvSpPr txBox="1">
            <a:spLocks/>
          </p:cNvSpPr>
          <p:nvPr/>
        </p:nvSpPr>
        <p:spPr>
          <a:xfrm>
            <a:off x="3384349" y="1514168"/>
            <a:ext cx="8807651" cy="508371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Adaptiv</a:t>
            </a:r>
            <a:r>
              <a:rPr lang="en-IE" sz="2800" dirty="0">
                <a:solidFill>
                  <a:prstClr val="black"/>
                </a:solidFill>
                <a:latin typeface="Tw Cen MT" panose="020B0602020104020603"/>
              </a:rPr>
              <a:t>e Design &amp; Sample Size Re-estimation</a:t>
            </a:r>
            <a:endPar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rPr>
              <a:t>Unblinded Sample Size Re-estimation Demo</a:t>
            </a: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Blinded Sample Size Re-estimation Demo</a:t>
            </a: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IE" sz="2800" b="0" i="0" u="none" strike="noStrike" kern="1200" cap="none" spc="0" normalizeH="0" baseline="0" noProof="0" dirty="0">
                <a:ln>
                  <a:noFill/>
                </a:ln>
                <a:solidFill>
                  <a:prstClr val="black"/>
                </a:solidFill>
                <a:effectLst/>
                <a:uLnTx/>
                <a:uFillTx/>
                <a:latin typeface="Tw Cen MT" panose="020B0602020104020603"/>
                <a:ea typeface="+mn-ea"/>
                <a:cs typeface="+mn-cs"/>
              </a:rPr>
              <a:t>Discussion and Conclusions</a:t>
            </a:r>
          </a:p>
        </p:txBody>
      </p:sp>
    </p:spTree>
    <p:extLst>
      <p:ext uri="{BB962C8B-B14F-4D97-AF65-F5344CB8AC3E}">
        <p14:creationId xmlns:p14="http://schemas.microsoft.com/office/powerpoint/2010/main" val="332057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F40A-158D-4DEF-9440-021AF11581FB}"/>
              </a:ext>
            </a:extLst>
          </p:cNvPr>
          <p:cNvSpPr>
            <a:spLocks noGrp="1"/>
          </p:cNvSpPr>
          <p:nvPr>
            <p:ph type="title"/>
          </p:nvPr>
        </p:nvSpPr>
        <p:spPr>
          <a:xfrm>
            <a:off x="457200" y="0"/>
            <a:ext cx="9126415" cy="1499616"/>
          </a:xfrm>
        </p:spPr>
        <p:txBody>
          <a:bodyPr/>
          <a:lstStyle/>
          <a:p>
            <a:r>
              <a:rPr lang="en-IE" sz="4800" dirty="0"/>
              <a:t>References (cont.)</a:t>
            </a:r>
            <a:endParaRPr lang="en-IE" dirty="0"/>
          </a:p>
        </p:txBody>
      </p:sp>
      <p:sp>
        <p:nvSpPr>
          <p:cNvPr id="3" name="Content Placeholder 2">
            <a:extLst>
              <a:ext uri="{FF2B5EF4-FFF2-40B4-BE49-F238E27FC236}">
                <a16:creationId xmlns:a16="http://schemas.microsoft.com/office/drawing/2014/main" id="{1B6CFD32-BCD5-41F4-8B2C-3EDA94ABD9CA}"/>
              </a:ext>
            </a:extLst>
          </p:cNvPr>
          <p:cNvSpPr>
            <a:spLocks noGrp="1"/>
          </p:cNvSpPr>
          <p:nvPr>
            <p:ph idx="1"/>
          </p:nvPr>
        </p:nvSpPr>
        <p:spPr/>
        <p:txBody>
          <a:bodyPr>
            <a:normAutofit fontScale="85000" lnSpcReduction="10000"/>
          </a:bodyPr>
          <a:lstStyle/>
          <a:p>
            <a:pPr marL="0" indent="0">
              <a:buNone/>
            </a:pPr>
            <a:r>
              <a:rPr lang="en-IE" sz="2400" dirty="0" err="1"/>
              <a:t>Friede</a:t>
            </a:r>
            <a:r>
              <a:rPr lang="en-IE" sz="2400" dirty="0"/>
              <a:t>, T., &amp; </a:t>
            </a:r>
            <a:r>
              <a:rPr lang="en-IE" sz="2400" dirty="0" err="1"/>
              <a:t>Kieser</a:t>
            </a:r>
            <a:r>
              <a:rPr lang="en-IE" sz="2400" dirty="0"/>
              <a:t>, M. (2006). Sample size recalculation in internal pilot study designs: a review. Biometrical Journal: Journal of Mathematical Methods in Biosciences, 48(4), 537-555.</a:t>
            </a:r>
          </a:p>
          <a:p>
            <a:pPr marL="0" indent="0">
              <a:buNone/>
            </a:pPr>
            <a:r>
              <a:rPr lang="en-IE" sz="2400" dirty="0" err="1"/>
              <a:t>Friede</a:t>
            </a:r>
            <a:r>
              <a:rPr lang="en-IE" sz="2400" dirty="0"/>
              <a:t>, T., &amp; </a:t>
            </a:r>
            <a:r>
              <a:rPr lang="en-IE" sz="2400" dirty="0" err="1"/>
              <a:t>Kieser</a:t>
            </a:r>
            <a:r>
              <a:rPr lang="en-IE" sz="2400" dirty="0"/>
              <a:t>, M. (2004). Sample size recalculation for binary data in internal pilot study designs. Pharmaceutical Statistics: The Journal of Applied Statistics in the Pharmaceutical Industry, 3(4), 269-279.</a:t>
            </a:r>
          </a:p>
          <a:p>
            <a:pPr marL="0" indent="0">
              <a:buNone/>
            </a:pPr>
            <a:r>
              <a:rPr lang="en-IE" sz="2400" dirty="0" err="1"/>
              <a:t>Wittes</a:t>
            </a:r>
            <a:r>
              <a:rPr lang="en-IE" sz="2400" dirty="0"/>
              <a:t>, J., &amp; </a:t>
            </a:r>
            <a:r>
              <a:rPr lang="en-IE" sz="2400" dirty="0" err="1"/>
              <a:t>Brittain</a:t>
            </a:r>
            <a:r>
              <a:rPr lang="en-IE" sz="2400" dirty="0"/>
              <a:t>, E. (1990). The role of internal pilot studies in increasing the efficiency of clinical trials. Statistics in Medicine, 9(1‐2), 65-72.</a:t>
            </a:r>
          </a:p>
          <a:p>
            <a:pPr marL="0" indent="0">
              <a:buNone/>
            </a:pPr>
            <a:r>
              <a:rPr lang="en-IE" sz="2400" dirty="0" err="1"/>
              <a:t>Tashkin</a:t>
            </a:r>
            <a:r>
              <a:rPr lang="en-IE" sz="2400" dirty="0"/>
              <a:t>, D. P., </a:t>
            </a:r>
            <a:r>
              <a:rPr lang="en-IE" sz="2400" dirty="0" err="1"/>
              <a:t>Elashoff</a:t>
            </a:r>
            <a:r>
              <a:rPr lang="en-IE" sz="2400" dirty="0"/>
              <a:t>, R., Clements, P. J., Goldin, J., Roth, M. D., </a:t>
            </a:r>
            <a:r>
              <a:rPr lang="en-IE" sz="2400" dirty="0" err="1"/>
              <a:t>Furst</a:t>
            </a:r>
            <a:r>
              <a:rPr lang="en-IE" sz="2400" dirty="0"/>
              <a:t>, D. E., ... &amp; Seibold, J. R. (2006). Cyclophosphamide versus placebo in scleroderma lung disease. New England Journal of Medicine, 354(25), 2655-2666.</a:t>
            </a:r>
          </a:p>
          <a:p>
            <a:pPr marL="0" indent="0">
              <a:buNone/>
            </a:pPr>
            <a:r>
              <a:rPr lang="en-IE" sz="2400" dirty="0"/>
              <a:t>Sugiyama, H., </a:t>
            </a:r>
            <a:r>
              <a:rPr lang="en-IE" sz="2400" dirty="0" err="1"/>
              <a:t>Tsuyuguchi</a:t>
            </a:r>
            <a:r>
              <a:rPr lang="en-IE" sz="2400" dirty="0"/>
              <a:t>, T., Sakai, Y., </a:t>
            </a:r>
            <a:r>
              <a:rPr lang="en-IE" sz="2400" dirty="0" err="1"/>
              <a:t>Mikata</a:t>
            </a:r>
            <a:r>
              <a:rPr lang="en-IE" sz="2400" dirty="0"/>
              <a:t>, R., </a:t>
            </a:r>
            <a:r>
              <a:rPr lang="en-IE" sz="2400" dirty="0" err="1"/>
              <a:t>Yasui</a:t>
            </a:r>
            <a:r>
              <a:rPr lang="en-IE" sz="2400" dirty="0"/>
              <a:t>, S., Watanabe, Y., ... &amp; Nishikawa, T. (2018). </a:t>
            </a:r>
            <a:r>
              <a:rPr lang="en-IE" sz="2400" dirty="0" err="1"/>
              <a:t>Transpancreatic</a:t>
            </a:r>
            <a:r>
              <a:rPr lang="en-IE" sz="2400" dirty="0"/>
              <a:t> </a:t>
            </a:r>
            <a:r>
              <a:rPr lang="en-IE" sz="2400" dirty="0" err="1"/>
              <a:t>precut</a:t>
            </a:r>
            <a:r>
              <a:rPr lang="en-IE" sz="2400" dirty="0"/>
              <a:t> papillotomy versus double-guidewire technique in difficult biliary cannulation: prospective randomized study. Endoscopy, 50(1), 33-39.</a:t>
            </a:r>
          </a:p>
          <a:p>
            <a:pPr marL="0" indent="0">
              <a:buNone/>
            </a:pPr>
            <a:endParaRPr lang="en-IE" sz="2400" dirty="0"/>
          </a:p>
          <a:p>
            <a:endParaRPr lang="en-IE" dirty="0"/>
          </a:p>
        </p:txBody>
      </p:sp>
    </p:spTree>
    <p:extLst>
      <p:ext uri="{BB962C8B-B14F-4D97-AF65-F5344CB8AC3E}">
        <p14:creationId xmlns:p14="http://schemas.microsoft.com/office/powerpoint/2010/main" val="240697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BD80-28F0-4557-B6BA-195B087AFD2C}"/>
              </a:ext>
            </a:extLst>
          </p:cNvPr>
          <p:cNvSpPr>
            <a:spLocks noGrp="1"/>
          </p:cNvSpPr>
          <p:nvPr>
            <p:ph type="title"/>
          </p:nvPr>
        </p:nvSpPr>
        <p:spPr>
          <a:xfrm>
            <a:off x="524803" y="106563"/>
            <a:ext cx="9126415" cy="1499616"/>
          </a:xfrm>
        </p:spPr>
        <p:txBody>
          <a:bodyPr/>
          <a:lstStyle/>
          <a:p>
            <a:r>
              <a:rPr lang="en-US" dirty="0"/>
              <a:t>Worked Examples Overview</a:t>
            </a:r>
            <a:endParaRPr lang="en-GB" dirty="0"/>
          </a:p>
        </p:txBody>
      </p:sp>
      <p:sp>
        <p:nvSpPr>
          <p:cNvPr id="4" name="Content Placeholder 3">
            <a:extLst>
              <a:ext uri="{FF2B5EF4-FFF2-40B4-BE49-F238E27FC236}">
                <a16:creationId xmlns:a16="http://schemas.microsoft.com/office/drawing/2014/main" id="{43B79819-D6A3-40F0-ABD7-86C5378E164F}"/>
              </a:ext>
            </a:extLst>
          </p:cNvPr>
          <p:cNvSpPr>
            <a:spLocks noGrp="1"/>
          </p:cNvSpPr>
          <p:nvPr>
            <p:ph idx="1"/>
          </p:nvPr>
        </p:nvSpPr>
        <p:spPr/>
        <p:txBody>
          <a:bodyPr>
            <a:normAutofit/>
          </a:bodyPr>
          <a:lstStyle/>
          <a:p>
            <a:pPr>
              <a:buFont typeface="Wingdings" panose="05000000000000000000" pitchFamily="2" charset="2"/>
              <a:buChar char="ü"/>
            </a:pPr>
            <a:r>
              <a:rPr lang="en-IE" b="1" dirty="0"/>
              <a:t>Two Means Group Sequential Trial</a:t>
            </a:r>
          </a:p>
          <a:p>
            <a:pPr>
              <a:buFont typeface="Wingdings" panose="05000000000000000000" pitchFamily="2" charset="2"/>
              <a:buChar char="ü"/>
            </a:pPr>
            <a:r>
              <a:rPr lang="en-IE" b="1" dirty="0"/>
              <a:t>Unblinded SSR Example</a:t>
            </a:r>
          </a:p>
          <a:p>
            <a:pPr>
              <a:buFont typeface="Wingdings" panose="05000000000000000000" pitchFamily="2" charset="2"/>
              <a:buChar char="ü"/>
            </a:pPr>
            <a:r>
              <a:rPr lang="en-IE" b="1" dirty="0"/>
              <a:t>Two Means Conditional Power</a:t>
            </a:r>
          </a:p>
          <a:p>
            <a:pPr>
              <a:buFont typeface="Wingdings" panose="05000000000000000000" pitchFamily="2" charset="2"/>
              <a:buChar char="ü"/>
            </a:pPr>
            <a:r>
              <a:rPr lang="en-IE" b="1" dirty="0"/>
              <a:t>Two Means Blinded SSR</a:t>
            </a:r>
          </a:p>
          <a:p>
            <a:pPr>
              <a:buFont typeface="Wingdings" panose="05000000000000000000" pitchFamily="2" charset="2"/>
              <a:buChar char="ü"/>
            </a:pPr>
            <a:endParaRPr lang="en-IE" b="1" dirty="0"/>
          </a:p>
          <a:p>
            <a:pPr marL="0" indent="0">
              <a:buNone/>
            </a:pPr>
            <a:endParaRPr lang="en-IE" b="1" dirty="0"/>
          </a:p>
        </p:txBody>
      </p:sp>
      <p:pic>
        <p:nvPicPr>
          <p:cNvPr id="6" name="Picture 5">
            <a:extLst>
              <a:ext uri="{FF2B5EF4-FFF2-40B4-BE49-F238E27FC236}">
                <a16:creationId xmlns:a16="http://schemas.microsoft.com/office/drawing/2014/main" id="{C34071DE-9586-42ED-821C-F93112892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03" y="1731967"/>
            <a:ext cx="6423552" cy="3487733"/>
          </a:xfrm>
          <a:prstGeom prst="rect">
            <a:avLst/>
          </a:prstGeom>
        </p:spPr>
      </p:pic>
      <p:pic>
        <p:nvPicPr>
          <p:cNvPr id="12" name="Picture 11">
            <a:extLst>
              <a:ext uri="{FF2B5EF4-FFF2-40B4-BE49-F238E27FC236}">
                <a16:creationId xmlns:a16="http://schemas.microsoft.com/office/drawing/2014/main" id="{565D2B69-8777-4267-BD30-086DEF83B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518" y="3120574"/>
            <a:ext cx="2277336" cy="2277336"/>
          </a:xfrm>
          <a:prstGeom prst="rect">
            <a:avLst/>
          </a:prstGeom>
        </p:spPr>
      </p:pic>
      <p:grpSp>
        <p:nvGrpSpPr>
          <p:cNvPr id="3" name="Group 2">
            <a:extLst>
              <a:ext uri="{FF2B5EF4-FFF2-40B4-BE49-F238E27FC236}">
                <a16:creationId xmlns:a16="http://schemas.microsoft.com/office/drawing/2014/main" id="{1E26239B-B600-4CED-9386-39B519481714}"/>
              </a:ext>
            </a:extLst>
          </p:cNvPr>
          <p:cNvGrpSpPr/>
          <p:nvPr/>
        </p:nvGrpSpPr>
        <p:grpSpPr>
          <a:xfrm>
            <a:off x="6734848" y="1958840"/>
            <a:ext cx="4252299" cy="518889"/>
            <a:chOff x="7039648" y="1958840"/>
            <a:chExt cx="4252299" cy="518889"/>
          </a:xfrm>
        </p:grpSpPr>
        <p:sp>
          <p:nvSpPr>
            <p:cNvPr id="8" name="Content Placeholder 3">
              <a:extLst>
                <a:ext uri="{FF2B5EF4-FFF2-40B4-BE49-F238E27FC236}">
                  <a16:creationId xmlns:a16="http://schemas.microsoft.com/office/drawing/2014/main" id="{AACF2723-EC7C-4F2B-BF11-C9C1ACD92B70}"/>
                </a:ext>
              </a:extLst>
            </p:cNvPr>
            <p:cNvSpPr txBox="1">
              <a:spLocks/>
            </p:cNvSpPr>
            <p:nvPr/>
          </p:nvSpPr>
          <p:spPr>
            <a:xfrm>
              <a:off x="7059560" y="1958840"/>
              <a:ext cx="4232387" cy="518889"/>
            </a:xfrm>
            <a:prstGeom prst="rect">
              <a:avLst/>
            </a:prstGeom>
            <a:solidFill>
              <a:srgbClr val="36C2D6"/>
            </a:solidFill>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200" b="1" i="0" u="none" strike="noStrike" kern="1200" cap="none" spc="0" normalizeH="0" baseline="0" noProof="0" dirty="0">
                  <a:ln>
                    <a:noFill/>
                  </a:ln>
                  <a:solidFill>
                    <a:prstClr val="white"/>
                  </a:solidFill>
                  <a:effectLst/>
                  <a:uLnTx/>
                  <a:uFillTx/>
                  <a:latin typeface="Tw Cen MT" panose="020B0602020104020603"/>
                  <a:ea typeface="+mn-ea"/>
                  <a:cs typeface="+mn-cs"/>
                </a:rPr>
                <a:t>WORKED EXAMPLES</a:t>
              </a:r>
            </a:p>
          </p:txBody>
        </p:sp>
        <p:pic>
          <p:nvPicPr>
            <p:cNvPr id="14" name="Picture 13">
              <a:extLst>
                <a:ext uri="{FF2B5EF4-FFF2-40B4-BE49-F238E27FC236}">
                  <a16:creationId xmlns:a16="http://schemas.microsoft.com/office/drawing/2014/main" id="{FA51DBE5-325C-4A49-ABC6-D053F9B5A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648" y="1963025"/>
              <a:ext cx="509942" cy="509942"/>
            </a:xfrm>
            <a:prstGeom prst="rect">
              <a:avLst/>
            </a:prstGeom>
          </p:spPr>
        </p:pic>
      </p:grpSp>
      <p:sp>
        <p:nvSpPr>
          <p:cNvPr id="9" name="Content Placeholder 3">
            <a:extLst>
              <a:ext uri="{FF2B5EF4-FFF2-40B4-BE49-F238E27FC236}">
                <a16:creationId xmlns:a16="http://schemas.microsoft.com/office/drawing/2014/main" id="{DB1C5309-125E-450B-A69F-FE695B735D5C}"/>
              </a:ext>
            </a:extLst>
          </p:cNvPr>
          <p:cNvSpPr txBox="1">
            <a:spLocks/>
          </p:cNvSpPr>
          <p:nvPr/>
        </p:nvSpPr>
        <p:spPr>
          <a:xfrm>
            <a:off x="6754761" y="2674657"/>
            <a:ext cx="4607637" cy="292018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ü"/>
            </a:pPr>
            <a:r>
              <a:rPr lang="en-IE" b="1" dirty="0"/>
              <a:t>Unblinded Two Means SSR Example</a:t>
            </a:r>
          </a:p>
          <a:p>
            <a:pPr>
              <a:buFont typeface="Wingdings" panose="05000000000000000000" pitchFamily="2" charset="2"/>
              <a:buChar char="ü"/>
            </a:pPr>
            <a:r>
              <a:rPr lang="en-IE" b="1" dirty="0"/>
              <a:t>Unblinded Two Props SSR Example</a:t>
            </a:r>
          </a:p>
          <a:p>
            <a:pPr>
              <a:buFont typeface="Wingdings" panose="05000000000000000000" pitchFamily="2" charset="2"/>
              <a:buChar char="ü"/>
            </a:pPr>
            <a:r>
              <a:rPr lang="en-IE" b="1" dirty="0"/>
              <a:t>Unblinded incl. group sequential design &amp; conditional power </a:t>
            </a:r>
          </a:p>
          <a:p>
            <a:pPr>
              <a:buFont typeface="Wingdings" panose="05000000000000000000" pitchFamily="2" charset="2"/>
              <a:buChar char="ü"/>
            </a:pPr>
            <a:r>
              <a:rPr lang="en-IE" b="1" dirty="0"/>
              <a:t>Two Means Blinded SSR</a:t>
            </a:r>
          </a:p>
          <a:p>
            <a:pPr>
              <a:buFont typeface="Wingdings" panose="05000000000000000000" pitchFamily="2" charset="2"/>
              <a:buChar char="ü"/>
            </a:pPr>
            <a:r>
              <a:rPr lang="en-IE" b="1" dirty="0"/>
              <a:t>Two Props Blinded SSR</a:t>
            </a:r>
          </a:p>
          <a:p>
            <a:pPr>
              <a:buFont typeface="Wingdings" panose="05000000000000000000" pitchFamily="2" charset="2"/>
              <a:buChar char="ü"/>
            </a:pPr>
            <a:endParaRPr lang="en-IE" b="1" dirty="0"/>
          </a:p>
          <a:p>
            <a:pPr>
              <a:buFont typeface="Wingdings" panose="05000000000000000000" pitchFamily="2" charset="2"/>
              <a:buChar char="ü"/>
            </a:pPr>
            <a:endParaRPr lang="en-IE" b="1" dirty="0"/>
          </a:p>
          <a:p>
            <a:pPr marL="0" indent="0">
              <a:buFont typeface="Tw Cen MT" panose="020B0602020104020603" pitchFamily="34" charset="0"/>
              <a:buNone/>
            </a:pPr>
            <a:endParaRPr lang="en-IE" b="1" dirty="0"/>
          </a:p>
        </p:txBody>
      </p:sp>
    </p:spTree>
    <p:extLst>
      <p:ext uri="{BB962C8B-B14F-4D97-AF65-F5344CB8AC3E}">
        <p14:creationId xmlns:p14="http://schemas.microsoft.com/office/powerpoint/2010/main" val="233532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485" y="3254985"/>
            <a:ext cx="2747253" cy="821495"/>
          </a:xfrm>
        </p:spPr>
        <p:txBody>
          <a:bodyPr>
            <a:noAutofit/>
          </a:bodyPr>
          <a:lstStyle/>
          <a:p>
            <a:r>
              <a:rPr lang="en-GB" sz="8800" dirty="0"/>
              <a:t>Part 1</a:t>
            </a:r>
          </a:p>
        </p:txBody>
      </p:sp>
      <p:sp>
        <p:nvSpPr>
          <p:cNvPr id="3" name="Text Placeholder 2"/>
          <p:cNvSpPr>
            <a:spLocks noGrp="1"/>
          </p:cNvSpPr>
          <p:nvPr>
            <p:ph type="body" idx="1"/>
          </p:nvPr>
        </p:nvSpPr>
        <p:spPr>
          <a:xfrm>
            <a:off x="5155659" y="3425218"/>
            <a:ext cx="6606017" cy="1500187"/>
          </a:xfrm>
        </p:spPr>
        <p:txBody>
          <a:bodyPr>
            <a:normAutofit/>
          </a:bodyPr>
          <a:lstStyle/>
          <a:p>
            <a:r>
              <a:rPr lang="en-IE" sz="4000" dirty="0"/>
              <a:t>Adaptive Design &amp; SSR</a:t>
            </a:r>
            <a:endParaRPr lang="en-GB" dirty="0"/>
          </a:p>
        </p:txBody>
      </p:sp>
      <p:cxnSp>
        <p:nvCxnSpPr>
          <p:cNvPr id="5" name="Straight Connector 4">
            <a:extLst>
              <a:ext uri="{FF2B5EF4-FFF2-40B4-BE49-F238E27FC236}">
                <a16:creationId xmlns:a16="http://schemas.microsoft.com/office/drawing/2014/main" id="{9D2204F8-6436-4D73-9523-41F95F825443}"/>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86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0" y="0"/>
            <a:ext cx="9144001" cy="1499616"/>
          </a:xfrm>
        </p:spPr>
        <p:txBody>
          <a:bodyPr>
            <a:normAutofit/>
          </a:bodyPr>
          <a:lstStyle/>
          <a:p>
            <a:r>
              <a:rPr lang="en-IE" cap="none" dirty="0"/>
              <a:t>Adaptive Trials Overview</a:t>
            </a:r>
          </a:p>
        </p:txBody>
      </p:sp>
      <p:sp>
        <p:nvSpPr>
          <p:cNvPr id="3" name="Content Placeholder 2"/>
          <p:cNvSpPr>
            <a:spLocks noGrp="1"/>
          </p:cNvSpPr>
          <p:nvPr>
            <p:ph idx="1"/>
          </p:nvPr>
        </p:nvSpPr>
        <p:spPr>
          <a:xfrm>
            <a:off x="729367" y="1433720"/>
            <a:ext cx="9720073" cy="2536399"/>
          </a:xfrm>
        </p:spPr>
        <p:txBody>
          <a:bodyPr>
            <a:noAutofit/>
          </a:bodyPr>
          <a:lstStyle/>
          <a:p>
            <a:pPr marL="0" indent="0">
              <a:buNone/>
            </a:pPr>
            <a:r>
              <a:rPr lang="en-IE" sz="3200" dirty="0"/>
              <a:t>Adaptive Trials are any trial where a change or decision is made to a trial while still on-going</a:t>
            </a:r>
          </a:p>
          <a:p>
            <a:pPr marL="0" indent="0">
              <a:lnSpc>
                <a:spcPct val="150000"/>
              </a:lnSpc>
              <a:buNone/>
            </a:pPr>
            <a:r>
              <a:rPr lang="en-IE" sz="3200" dirty="0"/>
              <a:t>Encompasses a wide variety of potential adaptions</a:t>
            </a:r>
          </a:p>
          <a:p>
            <a:pPr marL="630936" lvl="1" indent="-457200">
              <a:buFont typeface="Wingdings" panose="05000000000000000000" pitchFamily="2" charset="2"/>
              <a:buChar char="§"/>
            </a:pPr>
            <a:r>
              <a:rPr lang="en-IE" sz="2800" dirty="0"/>
              <a:t>e.g. Early stopping, SSR, enrichment, seamless, dose-finding</a:t>
            </a:r>
            <a:endParaRPr lang="en-IE" sz="3200" dirty="0"/>
          </a:p>
        </p:txBody>
      </p:sp>
      <p:sp>
        <p:nvSpPr>
          <p:cNvPr id="4" name="Rectangle: Rounded Corners 3">
            <a:extLst>
              <a:ext uri="{FF2B5EF4-FFF2-40B4-BE49-F238E27FC236}">
                <a16:creationId xmlns:a16="http://schemas.microsoft.com/office/drawing/2014/main" id="{629A82C0-13EB-4CE0-A05E-76A449BB6A21}"/>
              </a:ext>
            </a:extLst>
          </p:cNvPr>
          <p:cNvSpPr/>
          <p:nvPr/>
        </p:nvSpPr>
        <p:spPr>
          <a:xfrm flipH="1" flipV="1">
            <a:off x="488574" y="1433719"/>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A16822D6-CCA7-4BCF-A922-10AB024496D3}"/>
              </a:ext>
            </a:extLst>
          </p:cNvPr>
          <p:cNvSpPr/>
          <p:nvPr/>
        </p:nvSpPr>
        <p:spPr>
          <a:xfrm flipH="1" flipV="1">
            <a:off x="475047" y="2665849"/>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99057FD0-A454-41C8-8168-993B1B16277B}"/>
              </a:ext>
            </a:extLst>
          </p:cNvPr>
          <p:cNvSpPr/>
          <p:nvPr/>
        </p:nvSpPr>
        <p:spPr>
          <a:xfrm flipH="1" flipV="1">
            <a:off x="470412" y="4038301"/>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4C4638BE-B490-4DBD-8844-3FEB85BB33C3}"/>
              </a:ext>
            </a:extLst>
          </p:cNvPr>
          <p:cNvSpPr/>
          <p:nvPr/>
        </p:nvSpPr>
        <p:spPr>
          <a:xfrm flipH="1" flipV="1">
            <a:off x="452760" y="5398589"/>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C642B00D-23D0-4E09-9AFA-1B8895DAAEA5}"/>
              </a:ext>
            </a:extLst>
          </p:cNvPr>
          <p:cNvSpPr/>
          <p:nvPr/>
        </p:nvSpPr>
        <p:spPr>
          <a:xfrm>
            <a:off x="711205" y="4065155"/>
            <a:ext cx="8630856" cy="1077218"/>
          </a:xfrm>
          <a:prstGeom prst="rect">
            <a:avLst/>
          </a:prstGeom>
        </p:spPr>
        <p:txBody>
          <a:bodyPr wrap="square">
            <a:spAutoFit/>
          </a:bodyPr>
          <a:lstStyle/>
          <a:p>
            <a:pPr marL="0" lvl="1" indent="0">
              <a:buNone/>
            </a:pPr>
            <a:r>
              <a:rPr lang="en-IE" sz="3200" dirty="0"/>
              <a:t>Adaptive trials seek to give control to trialist to improve trial based on all available information</a:t>
            </a:r>
            <a:endParaRPr lang="en-IE" sz="2800" dirty="0"/>
          </a:p>
        </p:txBody>
      </p:sp>
      <p:sp>
        <p:nvSpPr>
          <p:cNvPr id="9" name="Rectangle 8">
            <a:extLst>
              <a:ext uri="{FF2B5EF4-FFF2-40B4-BE49-F238E27FC236}">
                <a16:creationId xmlns:a16="http://schemas.microsoft.com/office/drawing/2014/main" id="{5CED57A8-E8B9-45DC-A9C9-F443E070B3CD}"/>
              </a:ext>
            </a:extLst>
          </p:cNvPr>
          <p:cNvSpPr/>
          <p:nvPr/>
        </p:nvSpPr>
        <p:spPr>
          <a:xfrm>
            <a:off x="674490" y="5189055"/>
            <a:ext cx="10408529" cy="1323439"/>
          </a:xfrm>
          <a:prstGeom prst="rect">
            <a:avLst/>
          </a:prstGeom>
        </p:spPr>
        <p:txBody>
          <a:bodyPr wrap="square">
            <a:spAutoFit/>
          </a:bodyPr>
          <a:lstStyle/>
          <a:p>
            <a:pPr defTabSz="914400">
              <a:lnSpc>
                <a:spcPct val="150000"/>
              </a:lnSpc>
              <a:buClr>
                <a:schemeClr val="accent1"/>
              </a:buClr>
            </a:pPr>
            <a:r>
              <a:rPr lang="en-IE" sz="3200" dirty="0"/>
              <a:t>Adaptive trials can decrease costs &amp; better inferences</a:t>
            </a:r>
          </a:p>
          <a:p>
            <a:pPr marL="630936" lvl="1" indent="-457200" defTabSz="914400">
              <a:buClr>
                <a:schemeClr val="accent1"/>
              </a:buClr>
              <a:buFont typeface="Wingdings" panose="05000000000000000000" pitchFamily="2" charset="2"/>
              <a:buChar char="§"/>
            </a:pPr>
            <a:r>
              <a:rPr lang="en-IE" sz="3200" dirty="0"/>
              <a:t>Increasing interest but desire for more regulatory certainty</a:t>
            </a:r>
          </a:p>
        </p:txBody>
      </p:sp>
    </p:spTree>
    <p:extLst>
      <p:ext uri="{BB962C8B-B14F-4D97-AF65-F5344CB8AC3E}">
        <p14:creationId xmlns:p14="http://schemas.microsoft.com/office/powerpoint/2010/main" val="375585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F6AE-8503-47FF-8063-CF6FF7BD02CC}"/>
              </a:ext>
            </a:extLst>
          </p:cNvPr>
          <p:cNvSpPr>
            <a:spLocks noGrp="1"/>
          </p:cNvSpPr>
          <p:nvPr>
            <p:ph type="title"/>
          </p:nvPr>
        </p:nvSpPr>
        <p:spPr>
          <a:xfrm>
            <a:off x="443132" y="0"/>
            <a:ext cx="9126415" cy="1499616"/>
          </a:xfrm>
        </p:spPr>
        <p:txBody>
          <a:bodyPr/>
          <a:lstStyle/>
          <a:p>
            <a:r>
              <a:rPr lang="en-IE" dirty="0"/>
              <a:t>Adaptive Trials Evaluation</a:t>
            </a:r>
          </a:p>
        </p:txBody>
      </p:sp>
      <p:sp>
        <p:nvSpPr>
          <p:cNvPr id="3" name="Content Placeholder 2">
            <a:extLst>
              <a:ext uri="{FF2B5EF4-FFF2-40B4-BE49-F238E27FC236}">
                <a16:creationId xmlns:a16="http://schemas.microsoft.com/office/drawing/2014/main" id="{5CB6E641-085F-45FE-AF3E-DAF583AB93CF}"/>
              </a:ext>
            </a:extLst>
          </p:cNvPr>
          <p:cNvSpPr>
            <a:spLocks noGrp="1"/>
          </p:cNvSpPr>
          <p:nvPr>
            <p:ph idx="1"/>
          </p:nvPr>
        </p:nvSpPr>
        <p:spPr>
          <a:xfrm>
            <a:off x="1018859" y="2028548"/>
            <a:ext cx="4962526" cy="4023360"/>
          </a:xfrm>
          <a:ln w="57150">
            <a:solidFill>
              <a:srgbClr val="1CADE4"/>
            </a:solidFill>
          </a:ln>
        </p:spPr>
        <p:txBody>
          <a:bodyPr>
            <a:normAutofit/>
          </a:bodyPr>
          <a:lstStyle/>
          <a:p>
            <a:pPr algn="ctr"/>
            <a:r>
              <a:rPr lang="en-IE" sz="3200" u="sng" dirty="0"/>
              <a:t>Opportunities</a:t>
            </a:r>
          </a:p>
          <a:p>
            <a:pPr marL="514350" indent="-514350">
              <a:buFont typeface="+mj-lt"/>
              <a:buAutoNum type="arabicPeriod"/>
            </a:pPr>
            <a:r>
              <a:rPr lang="en-IE" sz="3200" dirty="0"/>
              <a:t>Earlier Decisions</a:t>
            </a:r>
          </a:p>
          <a:p>
            <a:pPr marL="514350" indent="-514350">
              <a:buFont typeface="+mj-lt"/>
              <a:buAutoNum type="arabicPeriod"/>
            </a:pPr>
            <a:r>
              <a:rPr lang="en-IE" sz="3200" dirty="0"/>
              <a:t>Reduced Potential Cost</a:t>
            </a:r>
          </a:p>
          <a:p>
            <a:pPr marL="514350" indent="-514350">
              <a:buFont typeface="+mj-lt"/>
              <a:buAutoNum type="arabicPeriod"/>
            </a:pPr>
            <a:r>
              <a:rPr lang="en-IE" sz="3200" dirty="0"/>
              <a:t>Higher Potential Success</a:t>
            </a:r>
          </a:p>
          <a:p>
            <a:pPr marL="514350" indent="-514350">
              <a:buFont typeface="+mj-lt"/>
              <a:buAutoNum type="arabicPeriod"/>
            </a:pPr>
            <a:r>
              <a:rPr lang="en-IE" sz="3200" dirty="0"/>
              <a:t>Greater Generalizability</a:t>
            </a:r>
          </a:p>
          <a:p>
            <a:pPr marL="514350" indent="-514350">
              <a:buFont typeface="+mj-lt"/>
              <a:buAutoNum type="arabicPeriod"/>
            </a:pPr>
            <a:r>
              <a:rPr lang="en-IE" sz="3200" dirty="0"/>
              <a:t>Stakeholder Buy-in</a:t>
            </a:r>
          </a:p>
          <a:p>
            <a:pPr marL="514350" indent="-514350">
              <a:buFont typeface="+mj-lt"/>
              <a:buAutoNum type="arabicPeriod"/>
            </a:pPr>
            <a:endParaRPr lang="en-IE" sz="3200" dirty="0"/>
          </a:p>
        </p:txBody>
      </p:sp>
      <p:sp>
        <p:nvSpPr>
          <p:cNvPr id="4" name="Content Placeholder 2">
            <a:extLst>
              <a:ext uri="{FF2B5EF4-FFF2-40B4-BE49-F238E27FC236}">
                <a16:creationId xmlns:a16="http://schemas.microsoft.com/office/drawing/2014/main" id="{A7383C9B-E78F-4C2E-9EBE-9A69DA8D4B4E}"/>
              </a:ext>
            </a:extLst>
          </p:cNvPr>
          <p:cNvSpPr txBox="1">
            <a:spLocks/>
          </p:cNvSpPr>
          <p:nvPr/>
        </p:nvSpPr>
        <p:spPr>
          <a:xfrm>
            <a:off x="5981384" y="2028548"/>
            <a:ext cx="4962526" cy="4023360"/>
          </a:xfrm>
          <a:prstGeom prst="rect">
            <a:avLst/>
          </a:prstGeom>
          <a:ln w="57150">
            <a:solidFill>
              <a:srgbClr val="1CADE4"/>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rPr>
              <a:t>Risks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Complex/Different Stats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Logistical Costs and Issues</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Bias/Unblinding (IDMC)</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Type I Error Inflation </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Potential Lower Efficiency</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23611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Sample Size Re-estimation (SSR)</a:t>
            </a:r>
            <a:endParaRPr lang="en-IE" cap="none" dirty="0"/>
          </a:p>
        </p:txBody>
      </p:sp>
      <p:sp>
        <p:nvSpPr>
          <p:cNvPr id="3" name="Content Placeholder 2"/>
          <p:cNvSpPr>
            <a:spLocks noGrp="1"/>
          </p:cNvSpPr>
          <p:nvPr>
            <p:ph idx="1"/>
          </p:nvPr>
        </p:nvSpPr>
        <p:spPr>
          <a:xfrm>
            <a:off x="693868" y="1417320"/>
            <a:ext cx="9720073" cy="4023360"/>
          </a:xfrm>
        </p:spPr>
        <p:txBody>
          <a:bodyPr>
            <a:noAutofit/>
          </a:bodyPr>
          <a:lstStyle/>
          <a:p>
            <a:pPr marL="0" indent="0">
              <a:lnSpc>
                <a:spcPct val="100000"/>
              </a:lnSpc>
              <a:buNone/>
            </a:pPr>
            <a:r>
              <a:rPr lang="en-IE" sz="3200" dirty="0"/>
              <a:t>Will focus here on specific adaptive design of SSR</a:t>
            </a:r>
          </a:p>
          <a:p>
            <a:pPr marL="0" indent="0">
              <a:lnSpc>
                <a:spcPct val="150000"/>
              </a:lnSpc>
              <a:buNone/>
            </a:pPr>
            <a:r>
              <a:rPr lang="en-IE" sz="3200" dirty="0"/>
              <a:t>Adaptive Trial focused on higher sample size if needed</a:t>
            </a:r>
          </a:p>
          <a:p>
            <a:pPr marL="516636" lvl="1" indent="-342900"/>
            <a:r>
              <a:rPr lang="en-IE" sz="2800" dirty="0"/>
              <a:t>Obvious adaption target due to intrinsic SSD uncertainty</a:t>
            </a:r>
          </a:p>
          <a:p>
            <a:pPr marL="516636" lvl="1" indent="-342900"/>
            <a:r>
              <a:rPr lang="en-IE" sz="2800" dirty="0"/>
              <a:t>Note that more suited to knowable/short follow-up</a:t>
            </a:r>
          </a:p>
          <a:p>
            <a:pPr marL="516636" lvl="1" indent="-342900"/>
            <a:r>
              <a:rPr lang="en-IE" sz="2800" dirty="0"/>
              <a:t>Could also adaptively lower N but not encouraged</a:t>
            </a:r>
          </a:p>
          <a:p>
            <a:pPr marL="0" indent="0">
              <a:lnSpc>
                <a:spcPct val="150000"/>
              </a:lnSpc>
              <a:buNone/>
            </a:pPr>
            <a:r>
              <a:rPr lang="en-IE" sz="3200" dirty="0"/>
              <a:t>Two Primary Types: 1) Unblinded SSR; 2) Blinded SSR</a:t>
            </a:r>
            <a:endParaRPr lang="en-IE" sz="2800" dirty="0"/>
          </a:p>
          <a:p>
            <a:pPr marL="516636" lvl="1" indent="-342900"/>
            <a:r>
              <a:rPr lang="en-IE" sz="2800" dirty="0"/>
              <a:t>Differ on whether decision made on blinded data or not</a:t>
            </a:r>
          </a:p>
          <a:p>
            <a:pPr marL="516636" lvl="1" indent="-342900"/>
            <a:r>
              <a:rPr lang="en-IE" sz="2800" dirty="0"/>
              <a:t>Both target different aspects of initial SSD uncertainty</a:t>
            </a:r>
          </a:p>
        </p:txBody>
      </p:sp>
      <p:sp>
        <p:nvSpPr>
          <p:cNvPr id="4" name="Rectangle: Rounded Corners 3">
            <a:extLst>
              <a:ext uri="{FF2B5EF4-FFF2-40B4-BE49-F238E27FC236}">
                <a16:creationId xmlns:a16="http://schemas.microsoft.com/office/drawing/2014/main" id="{EB68F633-A319-4E64-B5AF-45961DB418F4}"/>
              </a:ext>
            </a:extLst>
          </p:cNvPr>
          <p:cNvSpPr/>
          <p:nvPr/>
        </p:nvSpPr>
        <p:spPr>
          <a:xfrm flipH="1" flipV="1">
            <a:off x="475362" y="141056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FD4CB81B-D0E8-484E-9EC0-F81E2C02C819}"/>
              </a:ext>
            </a:extLst>
          </p:cNvPr>
          <p:cNvSpPr/>
          <p:nvPr/>
        </p:nvSpPr>
        <p:spPr>
          <a:xfrm flipH="1" flipV="1">
            <a:off x="471071" y="2197557"/>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DA2E8A55-2862-435E-924B-122D17206FAD}"/>
              </a:ext>
            </a:extLst>
          </p:cNvPr>
          <p:cNvSpPr/>
          <p:nvPr/>
        </p:nvSpPr>
        <p:spPr>
          <a:xfrm flipH="1" flipV="1">
            <a:off x="457200" y="451656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027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11" y="6679"/>
            <a:ext cx="9126415" cy="1499616"/>
          </a:xfrm>
        </p:spPr>
        <p:txBody>
          <a:bodyPr>
            <a:normAutofit/>
          </a:bodyPr>
          <a:lstStyle/>
          <a:p>
            <a:r>
              <a:rPr lang="en-IE" cap="none" dirty="0"/>
              <a:t>FDA CBER/CDER Adaptive Guidance (2018)</a:t>
            </a:r>
          </a:p>
        </p:txBody>
      </p:sp>
      <p:sp>
        <p:nvSpPr>
          <p:cNvPr id="3" name="Content Placeholder 2"/>
          <p:cNvSpPr>
            <a:spLocks noGrp="1"/>
          </p:cNvSpPr>
          <p:nvPr>
            <p:ph idx="1"/>
          </p:nvPr>
        </p:nvSpPr>
        <p:spPr>
          <a:xfrm>
            <a:off x="654997" y="1665344"/>
            <a:ext cx="9720073" cy="4023360"/>
          </a:xfrm>
        </p:spPr>
        <p:txBody>
          <a:bodyPr>
            <a:noAutofit/>
          </a:bodyPr>
          <a:lstStyle/>
          <a:p>
            <a:pPr marL="0" indent="0">
              <a:buNone/>
            </a:pPr>
            <a:r>
              <a:rPr lang="en-IE" sz="2800" dirty="0"/>
              <a:t>New draft guidance published in Oct 2018 (PDUFA VI requirement)</a:t>
            </a:r>
          </a:p>
          <a:p>
            <a:pPr lvl="1"/>
            <a:r>
              <a:rPr lang="en-IE" sz="2400" dirty="0"/>
              <a:t>Comments up to Nov. 30</a:t>
            </a:r>
            <a:r>
              <a:rPr lang="en-IE" sz="2400" baseline="30000" dirty="0"/>
              <a:t>th</a:t>
            </a:r>
            <a:endParaRPr lang="en-IE" sz="2400" dirty="0"/>
          </a:p>
          <a:p>
            <a:pPr marL="0" indent="0">
              <a:lnSpc>
                <a:spcPct val="150000"/>
              </a:lnSpc>
              <a:buNone/>
            </a:pPr>
            <a:r>
              <a:rPr lang="en-IE" sz="2800" dirty="0"/>
              <a:t>Far less categorical than 2010 draft</a:t>
            </a:r>
          </a:p>
          <a:p>
            <a:pPr lvl="1"/>
            <a:r>
              <a:rPr lang="en-IE" sz="2400" dirty="0"/>
              <a:t>Emphasizes early collaboration with FDA</a:t>
            </a:r>
          </a:p>
          <a:p>
            <a:pPr lvl="1"/>
            <a:r>
              <a:rPr lang="en-IE" sz="2400" dirty="0"/>
              <a:t>Focus on design issues and Type I error</a:t>
            </a:r>
          </a:p>
          <a:p>
            <a:pPr lvl="1"/>
            <a:r>
              <a:rPr lang="en-IE" sz="2400" dirty="0"/>
              <a:t>e.g. pre-specification, blinding, simulation</a:t>
            </a:r>
          </a:p>
          <a:p>
            <a:pPr marL="0" indent="0">
              <a:lnSpc>
                <a:spcPct val="150000"/>
              </a:lnSpc>
              <a:buNone/>
            </a:pPr>
            <a:r>
              <a:rPr lang="en-IE" sz="2800" dirty="0"/>
              <a:t>In-depth on certain adaptive designs</a:t>
            </a:r>
          </a:p>
          <a:p>
            <a:pPr lvl="1"/>
            <a:r>
              <a:rPr lang="en-IE" sz="2400" dirty="0"/>
              <a:t>SSR, enrichment, switching, multiple treats</a:t>
            </a:r>
          </a:p>
          <a:p>
            <a:pPr lvl="1"/>
            <a:r>
              <a:rPr lang="en-IE" sz="2400" dirty="0"/>
              <a:t>Also views on Bayesian and Complex</a:t>
            </a:r>
          </a:p>
          <a:p>
            <a:pPr marL="516636" lvl="1" indent="-342900"/>
            <a:endParaRPr lang="en-IE" sz="2400" dirty="0"/>
          </a:p>
          <a:p>
            <a:pPr marL="516636" lvl="1" indent="-342900">
              <a:buFont typeface="Wingdings" panose="05000000000000000000" pitchFamily="2" charset="2"/>
              <a:buChar char="§"/>
            </a:pPr>
            <a:endParaRPr lang="en-IE" sz="2400" dirty="0"/>
          </a:p>
        </p:txBody>
      </p:sp>
      <p:sp>
        <p:nvSpPr>
          <p:cNvPr id="4" name="Content Placeholder 2">
            <a:extLst>
              <a:ext uri="{FF2B5EF4-FFF2-40B4-BE49-F238E27FC236}">
                <a16:creationId xmlns:a16="http://schemas.microsoft.com/office/drawing/2014/main" id="{9674571A-4B4A-4FCC-B379-CA08364A2557}"/>
              </a:ext>
            </a:extLst>
          </p:cNvPr>
          <p:cNvSpPr txBox="1">
            <a:spLocks/>
          </p:cNvSpPr>
          <p:nvPr/>
        </p:nvSpPr>
        <p:spPr>
          <a:xfrm>
            <a:off x="7107151" y="2543476"/>
            <a:ext cx="4546305" cy="35580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2800" dirty="0">
                <a:solidFill>
                  <a:schemeClr val="accent2"/>
                </a:solidFill>
              </a:rPr>
              <a:t>“Adaptive designs have the potential to improve ... study power and reduce</a:t>
            </a:r>
            <a:br>
              <a:rPr lang="en-IE" sz="2800" dirty="0">
                <a:solidFill>
                  <a:schemeClr val="accent2"/>
                </a:solidFill>
              </a:rPr>
            </a:br>
            <a:r>
              <a:rPr lang="en-IE" sz="2800" dirty="0">
                <a:solidFill>
                  <a:schemeClr val="accent2"/>
                </a:solidFill>
              </a:rPr>
              <a:t>the sample size and total cost" for investigational drugs, including "targeted medicines that are being put into development today”</a:t>
            </a:r>
            <a:br>
              <a:rPr lang="en-IE" sz="2800" dirty="0">
                <a:solidFill>
                  <a:schemeClr val="accent2"/>
                </a:solidFill>
              </a:rPr>
            </a:br>
            <a:r>
              <a:rPr lang="en-IE" sz="2400" dirty="0"/>
              <a:t>Scott Gottlieb (FDA Commissioner)</a:t>
            </a:r>
            <a:endParaRPr lang="en-IE" sz="3000" dirty="0"/>
          </a:p>
        </p:txBody>
      </p:sp>
      <p:sp>
        <p:nvSpPr>
          <p:cNvPr id="6" name="Rectangle: Rounded Corners 5">
            <a:extLst>
              <a:ext uri="{FF2B5EF4-FFF2-40B4-BE49-F238E27FC236}">
                <a16:creationId xmlns:a16="http://schemas.microsoft.com/office/drawing/2014/main" id="{4C340B8E-265A-450C-BEFD-F36D4F087412}"/>
              </a:ext>
            </a:extLst>
          </p:cNvPr>
          <p:cNvSpPr/>
          <p:nvPr/>
        </p:nvSpPr>
        <p:spPr>
          <a:xfrm>
            <a:off x="6786559" y="2310815"/>
            <a:ext cx="4948241" cy="402336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BDA06844-0B2E-4FDD-BF7A-BD3A3CFCF0AF}"/>
              </a:ext>
            </a:extLst>
          </p:cNvPr>
          <p:cNvSpPr/>
          <p:nvPr/>
        </p:nvSpPr>
        <p:spPr>
          <a:xfrm flipH="1" flipV="1">
            <a:off x="486573" y="159589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8A2C8595-1E6D-4BC7-A5F6-FED56D8142A8}"/>
              </a:ext>
            </a:extLst>
          </p:cNvPr>
          <p:cNvSpPr/>
          <p:nvPr/>
        </p:nvSpPr>
        <p:spPr>
          <a:xfrm flipH="1" flipV="1">
            <a:off x="473046" y="2762282"/>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B9B93B90-01F1-4509-A206-5D10FFF0F534}"/>
              </a:ext>
            </a:extLst>
          </p:cNvPr>
          <p:cNvSpPr/>
          <p:nvPr/>
        </p:nvSpPr>
        <p:spPr>
          <a:xfrm flipH="1" flipV="1">
            <a:off x="468411" y="473661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38082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38815</TotalTime>
  <Words>3799</Words>
  <PresentationFormat>Widescreen</PresentationFormat>
  <Paragraphs>419</Paragraphs>
  <Slides>30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 Black</vt:lpstr>
      <vt:lpstr>Calibri</vt:lpstr>
      <vt:lpstr>Cambria Math</vt:lpstr>
      <vt:lpstr>Times New Roman</vt:lpstr>
      <vt:lpstr>Tw Cen MT</vt:lpstr>
      <vt:lpstr>Tw Cen MT Condensed</vt:lpstr>
      <vt:lpstr>Wingdings</vt:lpstr>
      <vt:lpstr>Wingdings 3</vt:lpstr>
      <vt:lpstr>3_Integral</vt:lpstr>
      <vt:lpstr>PowerPoint Presentation</vt:lpstr>
      <vt:lpstr>Webinar Host</vt:lpstr>
      <vt:lpstr>Webinar Overview</vt:lpstr>
      <vt:lpstr>Worked Examples Overview</vt:lpstr>
      <vt:lpstr>Part 1</vt:lpstr>
      <vt:lpstr>Adaptive Trials Overview</vt:lpstr>
      <vt:lpstr>Adaptive Trials Evaluation</vt:lpstr>
      <vt:lpstr>Sample Size Re-estimation (SSR)</vt:lpstr>
      <vt:lpstr>FDA CBER/CDER Adaptive Guidance (2018)</vt:lpstr>
      <vt:lpstr>About nQuery</vt:lpstr>
      <vt:lpstr>Part 2</vt:lpstr>
      <vt:lpstr>Unblinded Sample Size Re-estimation</vt:lpstr>
      <vt:lpstr>Conditional Power (CP)</vt:lpstr>
      <vt:lpstr>Group Sequential Designs (GSD)</vt:lpstr>
      <vt:lpstr>Means Group Sequential Example</vt:lpstr>
      <vt:lpstr>Unblinded Means SSR Example</vt:lpstr>
      <vt:lpstr>Binomial GSD Example</vt:lpstr>
      <vt:lpstr>Unblinded SSR Binomial Example</vt:lpstr>
      <vt:lpstr>Part 3</vt:lpstr>
      <vt:lpstr>Blinded Sample Size Re-estimation</vt:lpstr>
      <vt:lpstr>Blinded SSR nQuery Summary (Winter 2018)</vt:lpstr>
      <vt:lpstr>Two Sample Mean Blinded SSR Example</vt:lpstr>
      <vt:lpstr>Two Sample Binomial BSSR Example</vt:lpstr>
      <vt:lpstr>Part 4</vt:lpstr>
      <vt:lpstr>Discussion and Conclusions</vt:lpstr>
      <vt:lpstr>nQuery Winter 2018 Update</vt:lpstr>
      <vt:lpstr>Q&amp;A</vt:lpstr>
      <vt:lpstr>Resources</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2016-08-25T14:00:26Z</cp:lastPrinted>
  <dcterms:created xsi:type="dcterms:W3CDTF">2016-07-09T09:38:38Z</dcterms:created>
  <dcterms:modified xsi:type="dcterms:W3CDTF">2018-11-30T12:54:15Z</dcterms:modified>
</cp:coreProperties>
</file>