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30"/>
  </p:notesMasterIdLst>
  <p:handoutMasterIdLst>
    <p:handoutMasterId r:id="rId31"/>
  </p:handoutMasterIdLst>
  <p:sldIdLst>
    <p:sldId id="747" r:id="rId2"/>
    <p:sldId id="401" r:id="rId3"/>
    <p:sldId id="748" r:id="rId4"/>
    <p:sldId id="895" r:id="rId5"/>
    <p:sldId id="717" r:id="rId6"/>
    <p:sldId id="750" r:id="rId7"/>
    <p:sldId id="763" r:id="rId8"/>
    <p:sldId id="519" r:id="rId9"/>
    <p:sldId id="558" r:id="rId10"/>
    <p:sldId id="686" r:id="rId11"/>
    <p:sldId id="751" r:id="rId12"/>
    <p:sldId id="896" r:id="rId13"/>
    <p:sldId id="757" r:id="rId14"/>
    <p:sldId id="413" r:id="rId15"/>
    <p:sldId id="752" r:id="rId16"/>
    <p:sldId id="310" r:id="rId17"/>
    <p:sldId id="581" r:id="rId18"/>
    <p:sldId id="313" r:id="rId19"/>
    <p:sldId id="755" r:id="rId20"/>
    <p:sldId id="897" r:id="rId21"/>
    <p:sldId id="676" r:id="rId22"/>
    <p:sldId id="459" r:id="rId23"/>
    <p:sldId id="715" r:id="rId24"/>
    <p:sldId id="898" r:id="rId25"/>
    <p:sldId id="716" r:id="rId26"/>
    <p:sldId id="762" r:id="rId27"/>
    <p:sldId id="351" r:id="rId28"/>
    <p:sldId id="508" r:id="rId29"/>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 userDrawn="1">
          <p15:clr>
            <a:srgbClr val="A4A3A4"/>
          </p15:clr>
        </p15:guide>
        <p15:guide id="2" pos="37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DCA"/>
    <a:srgbClr val="565755"/>
    <a:srgbClr val="3474BB"/>
    <a:srgbClr val="333C4E"/>
    <a:srgbClr val="4CB5AD"/>
    <a:srgbClr val="2FC2D4"/>
    <a:srgbClr val="46B8B7"/>
    <a:srgbClr val="2C99D4"/>
    <a:srgbClr val="35C2D5"/>
    <a:srgbClr val="48B6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18" autoAdjust="0"/>
    <p:restoredTop sz="86181" autoAdjust="0"/>
  </p:normalViewPr>
  <p:slideViewPr>
    <p:cSldViewPr snapToGrid="0">
      <p:cViewPr varScale="1">
        <p:scale>
          <a:sx n="79" d="100"/>
          <a:sy n="79" d="100"/>
        </p:scale>
        <p:origin x="1018" y="86"/>
      </p:cViewPr>
      <p:guideLst>
        <p:guide orient="horz" pos="51"/>
        <p:guide pos="37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02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199AE250-D276-497A-9F07-4905F809DE26}" type="datetimeFigureOut">
              <a:rPr lang="en-GB" smtClean="0"/>
              <a:t>26/04/2022</a:t>
            </a:fld>
            <a:endParaRPr lang="en-GB"/>
          </a:p>
        </p:txBody>
      </p:sp>
      <p:sp>
        <p:nvSpPr>
          <p:cNvPr id="4" name="Footer Placeholder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DBF2ADAE-2FF0-40B3-BDE7-75A3141408A5}" type="slidenum">
              <a:rPr lang="en-GB" smtClean="0"/>
              <a:t>‹#›</a:t>
            </a:fld>
            <a:endParaRPr lang="en-GB"/>
          </a:p>
        </p:txBody>
      </p:sp>
    </p:spTree>
    <p:extLst>
      <p:ext uri="{BB962C8B-B14F-4D97-AF65-F5344CB8AC3E}">
        <p14:creationId xmlns:p14="http://schemas.microsoft.com/office/powerpoint/2010/main" val="1048977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0941DCC6-C72B-49C6-B645-1841276323FF}" type="datetimeFigureOut">
              <a:rPr lang="en-GB" smtClean="0"/>
              <a:t>26/04/2022</a:t>
            </a:fld>
            <a:endParaRPr lang="en-GB"/>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2EB6C105-A9A4-43A2-AD8C-C3B057DA5EDE}" type="slidenum">
              <a:rPr lang="en-GB" smtClean="0"/>
              <a:t>‹#›</a:t>
            </a:fld>
            <a:endParaRPr lang="en-GB"/>
          </a:p>
        </p:txBody>
      </p:sp>
    </p:spTree>
    <p:extLst>
      <p:ext uri="{BB962C8B-B14F-4D97-AF65-F5344CB8AC3E}">
        <p14:creationId xmlns:p14="http://schemas.microsoft.com/office/powerpoint/2010/main" val="268345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www.Statsols.com/trial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B6C105-A9A4-43A2-AD8C-C3B057DA5ED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6115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340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7939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B6C105-A9A4-43A2-AD8C-C3B057DA5ED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08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Group sequential trials differ from the fixed period trials in that the data from the trial is analysed at one or more stages prior to the conclusion of the trial. </a:t>
            </a:r>
          </a:p>
          <a:p>
            <a:endParaRPr lang="en-IE" dirty="0"/>
          </a:p>
          <a:p>
            <a:r>
              <a:rPr lang="en-IE" dirty="0"/>
              <a:t>As a result the alpha value applied at each analysis or ‘look’ must be adjusted to preserve the overall Type 1 error.</a:t>
            </a:r>
          </a:p>
          <a:p>
            <a:endParaRPr lang="en-IE" dirty="0"/>
          </a:p>
          <a:p>
            <a:r>
              <a:rPr lang="en-IE" dirty="0"/>
              <a:t>So, in effect you are ‘spending’ some of your alpha at each ‘look’. The alpha values used at each look are calculated based upon the spending function chosen, the number of looks to be taken during the course of the trial as well as the overall Type 1 error rate. </a:t>
            </a:r>
          </a:p>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668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5184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395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811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20</a:t>
            </a:fld>
            <a:endParaRPr lang="en-GB"/>
          </a:p>
        </p:txBody>
      </p:sp>
    </p:spTree>
    <p:extLst>
      <p:ext uri="{BB962C8B-B14F-4D97-AF65-F5344CB8AC3E}">
        <p14:creationId xmlns:p14="http://schemas.microsoft.com/office/powerpoint/2010/main" val="1881961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21</a:t>
            </a:fld>
            <a:endParaRPr lang="en-GB"/>
          </a:p>
        </p:txBody>
      </p:sp>
    </p:spTree>
    <p:extLst>
      <p:ext uri="{BB962C8B-B14F-4D97-AF65-F5344CB8AC3E}">
        <p14:creationId xmlns:p14="http://schemas.microsoft.com/office/powerpoint/2010/main" val="4279156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bullet point</a:t>
            </a:r>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B6C105-A9A4-43A2-AD8C-C3B057DA5ED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019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4</a:t>
            </a:fld>
            <a:endParaRPr lang="en-GB"/>
          </a:p>
        </p:txBody>
      </p:sp>
    </p:spTree>
    <p:extLst>
      <p:ext uri="{BB962C8B-B14F-4D97-AF65-F5344CB8AC3E}">
        <p14:creationId xmlns:p14="http://schemas.microsoft.com/office/powerpoint/2010/main" val="3158496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B6C105-A9A4-43A2-AD8C-C3B057DA5EDE}" type="slidenum">
              <a:rPr lang="en-GB" smtClean="0"/>
              <a:t>5</a:t>
            </a:fld>
            <a:endParaRPr lang="en-GB"/>
          </a:p>
        </p:txBody>
      </p:sp>
    </p:spTree>
    <p:extLst>
      <p:ext uri="{BB962C8B-B14F-4D97-AF65-F5344CB8AC3E}">
        <p14:creationId xmlns:p14="http://schemas.microsoft.com/office/powerpoint/2010/main" val="2955759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B6C105-A9A4-43A2-AD8C-C3B057DA5ED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0623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629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626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B6C105-A9A4-43A2-AD8C-C3B057DA5ED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764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B6C105-A9A4-43A2-AD8C-C3B057DA5ED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161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2 Style _Title Header">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7E0D7B69-8278-4E96-B2C1-B0C9056154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9746" y="0"/>
            <a:ext cx="6572250" cy="6858000"/>
          </a:xfrm>
          <a:prstGeom prst="rect">
            <a:avLst/>
          </a:prstGeom>
        </p:spPr>
      </p:pic>
      <p:sp>
        <p:nvSpPr>
          <p:cNvPr id="7" name="Rectangle 6">
            <a:extLst>
              <a:ext uri="{FF2B5EF4-FFF2-40B4-BE49-F238E27FC236}">
                <a16:creationId xmlns:a16="http://schemas.microsoft.com/office/drawing/2014/main" id="{65719FAB-749E-4CE6-BCE0-A00AF54A68D4}"/>
              </a:ext>
            </a:extLst>
          </p:cNvPr>
          <p:cNvSpPr/>
          <p:nvPr userDrawn="1"/>
        </p:nvSpPr>
        <p:spPr>
          <a:xfrm>
            <a:off x="2508287" y="0"/>
            <a:ext cx="75347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p:cNvSpPr>
            <a:spLocks noGrp="1"/>
          </p:cNvSpPr>
          <p:nvPr>
            <p:ph type="dt" sz="half" idx="10"/>
          </p:nvPr>
        </p:nvSpPr>
        <p:spPr>
          <a:xfrm>
            <a:off x="2554365" y="6470704"/>
            <a:ext cx="2154143" cy="274320"/>
          </a:xfrm>
        </p:spPr>
        <p:txBody>
          <a:bodyPr/>
          <a:lstStyle/>
          <a:p>
            <a:fld id="{1BB5BC3A-9C1E-4AFA-BF44-335DF752F3A1}" type="datetimeFigureOut">
              <a:rPr lang="en-GB" smtClean="0"/>
              <a:t>26/04/2022</a:t>
            </a:fld>
            <a:endParaRPr lang="en-GB" dirty="0"/>
          </a:p>
        </p:txBody>
      </p:sp>
      <p:sp>
        <p:nvSpPr>
          <p:cNvPr id="6" name="Slide Number Placeholder 5"/>
          <p:cNvSpPr>
            <a:spLocks noGrp="1"/>
          </p:cNvSpPr>
          <p:nvPr>
            <p:ph type="sldNum" sz="quarter" idx="12"/>
          </p:nvPr>
        </p:nvSpPr>
        <p:spPr>
          <a:xfrm>
            <a:off x="11371952" y="6470704"/>
            <a:ext cx="256397" cy="274320"/>
          </a:xfrm>
        </p:spPr>
        <p:txBody>
          <a:bodyPr/>
          <a:lstStyle/>
          <a:p>
            <a:fld id="{CB9A3D1F-5457-4AF7-A8EE-685C85A2612B}" type="slidenum">
              <a:rPr lang="en-GB" smtClean="0"/>
              <a:t>‹#›</a:t>
            </a:fld>
            <a:endParaRPr lang="en-GB" dirty="0"/>
          </a:p>
        </p:txBody>
      </p:sp>
      <p:sp>
        <p:nvSpPr>
          <p:cNvPr id="9" name="Freeform 27"/>
          <p:cNvSpPr/>
          <p:nvPr userDrawn="1"/>
        </p:nvSpPr>
        <p:spPr>
          <a:xfrm>
            <a:off x="8611484" y="0"/>
            <a:ext cx="3379169" cy="6858000"/>
          </a:xfrm>
          <a:custGeom>
            <a:avLst/>
            <a:gdLst>
              <a:gd name="connsiteX0" fmla="*/ 0 w 10318750"/>
              <a:gd name="connsiteY0" fmla="*/ 0 h 6857999"/>
              <a:gd name="connsiteX1" fmla="*/ 4997450 w 10318750"/>
              <a:gd name="connsiteY1" fmla="*/ 0 h 6857999"/>
              <a:gd name="connsiteX2" fmla="*/ 10318750 w 10318750"/>
              <a:gd name="connsiteY2" fmla="*/ 6857999 h 6857999"/>
              <a:gd name="connsiteX3" fmla="*/ 4997450 w 10318750"/>
              <a:gd name="connsiteY3" fmla="*/ 6857999 h 6857999"/>
              <a:gd name="connsiteX4" fmla="*/ 0 w 1031875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8750" h="6857999">
                <a:moveTo>
                  <a:pt x="0" y="0"/>
                </a:moveTo>
                <a:lnTo>
                  <a:pt x="4997450" y="0"/>
                </a:lnTo>
                <a:lnTo>
                  <a:pt x="10318750" y="6857999"/>
                </a:lnTo>
                <a:lnTo>
                  <a:pt x="499745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pic>
        <p:nvPicPr>
          <p:cNvPr id="10" name="Picture 9">
            <a:extLst>
              <a:ext uri="{FF2B5EF4-FFF2-40B4-BE49-F238E27FC236}">
                <a16:creationId xmlns:a16="http://schemas.microsoft.com/office/drawing/2014/main" id="{1447DD4F-A207-4749-99A2-9527F92E36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 y="0"/>
            <a:ext cx="12192000" cy="6858000"/>
          </a:xfrm>
          <a:prstGeom prst="rect">
            <a:avLst/>
          </a:prstGeom>
        </p:spPr>
      </p:pic>
      <p:sp>
        <p:nvSpPr>
          <p:cNvPr id="5" name="Footer Placeholder 4"/>
          <p:cNvSpPr>
            <a:spLocks noGrp="1"/>
          </p:cNvSpPr>
          <p:nvPr>
            <p:ph type="ftr" sz="quarter" idx="11"/>
          </p:nvPr>
        </p:nvSpPr>
        <p:spPr>
          <a:xfrm>
            <a:off x="4985747" y="6470704"/>
            <a:ext cx="1709442" cy="274320"/>
          </a:xfrm>
        </p:spPr>
        <p:txBody>
          <a:bodyPr/>
          <a:lstStyle/>
          <a:p>
            <a:endParaRPr lang="en-GB" dirty="0"/>
          </a:p>
        </p:txBody>
      </p:sp>
      <p:sp>
        <p:nvSpPr>
          <p:cNvPr id="2" name="Title 1"/>
          <p:cNvSpPr>
            <a:spLocks noGrp="1"/>
          </p:cNvSpPr>
          <p:nvPr>
            <p:ph type="title" hasCustomPrompt="1"/>
          </p:nvPr>
        </p:nvSpPr>
        <p:spPr>
          <a:xfrm>
            <a:off x="2101148" y="3250779"/>
            <a:ext cx="2607351" cy="1827719"/>
          </a:xfrm>
        </p:spPr>
        <p:txBody>
          <a:bodyPr anchor="t">
            <a:noAutofit/>
          </a:bodyPr>
          <a:lstStyle>
            <a:lvl1pPr>
              <a:defRPr sz="6600"/>
            </a:lvl1pPr>
          </a:lstStyle>
          <a:p>
            <a:r>
              <a:rPr lang="en-US" dirty="0"/>
              <a:t>Part 1</a:t>
            </a:r>
            <a:endParaRPr lang="en-GB" dirty="0"/>
          </a:p>
        </p:txBody>
      </p:sp>
      <p:sp>
        <p:nvSpPr>
          <p:cNvPr id="3" name="Text Placeholder 2"/>
          <p:cNvSpPr>
            <a:spLocks noGrp="1"/>
          </p:cNvSpPr>
          <p:nvPr>
            <p:ph type="body" idx="1"/>
          </p:nvPr>
        </p:nvSpPr>
        <p:spPr>
          <a:xfrm>
            <a:off x="5271925" y="3570948"/>
            <a:ext cx="5029143" cy="57610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606688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Graphics Only">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DBBC244C-EB1B-4B0D-9660-68917072C27A}"/>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244" t="35437" r="15310" b="722"/>
          <a:stretch/>
        </p:blipFill>
        <p:spPr>
          <a:xfrm rot="5400000">
            <a:off x="9513407" y="3140643"/>
            <a:ext cx="4183984" cy="1173202"/>
          </a:xfrm>
          <a:prstGeom prst="rect">
            <a:avLst/>
          </a:prstGeom>
        </p:spPr>
      </p:pic>
      <p:pic>
        <p:nvPicPr>
          <p:cNvPr id="12" name="Picture 11" descr="Shape, arrow&#10;&#10;Description automatically generated">
            <a:extLst>
              <a:ext uri="{FF2B5EF4-FFF2-40B4-BE49-F238E27FC236}">
                <a16:creationId xmlns:a16="http://schemas.microsoft.com/office/drawing/2014/main" id="{FAD9B8DB-FCB8-4CB0-8A0E-0E1B82289F72}"/>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11111199" y="5773069"/>
            <a:ext cx="1080801" cy="1080799"/>
          </a:xfrm>
          <a:prstGeom prst="rect">
            <a:avLst/>
          </a:prstGeom>
        </p:spPr>
      </p:pic>
      <p:pic>
        <p:nvPicPr>
          <p:cNvPr id="13" name="Picture 12" descr="Icon&#10;&#10;Description automatically generated">
            <a:extLst>
              <a:ext uri="{FF2B5EF4-FFF2-40B4-BE49-F238E27FC236}">
                <a16:creationId xmlns:a16="http://schemas.microsoft.com/office/drawing/2014/main" id="{86453CD5-BB8F-4F62-A55F-AE72C090AF51}"/>
              </a:ext>
            </a:extLst>
          </p:cNvPr>
          <p:cNvPicPr>
            <a:picLocks noChangeAspect="1"/>
          </p:cNvPicPr>
          <p:nvPr userDrawn="1"/>
        </p:nvPicPr>
        <p:blipFill rotWithShape="1">
          <a:blip r:embed="rId4">
            <a:alphaModFix amt="35000"/>
            <a:extLst>
              <a:ext uri="{28A0092B-C50C-407E-A947-70E740481C1C}">
                <a14:useLocalDpi xmlns:a14="http://schemas.microsoft.com/office/drawing/2010/main" val="0"/>
              </a:ext>
            </a:extLst>
          </a:blip>
          <a:srcRect l="27112" b="3669"/>
          <a:stretch/>
        </p:blipFill>
        <p:spPr>
          <a:xfrm>
            <a:off x="-1" y="5755485"/>
            <a:ext cx="1650397" cy="1098383"/>
          </a:xfrm>
          <a:prstGeom prst="rect">
            <a:avLst/>
          </a:prstGeom>
        </p:spPr>
      </p:pic>
      <p:pic>
        <p:nvPicPr>
          <p:cNvPr id="15" name="Picture 14" descr="Shape, arrow&#10;&#10;Description automatically generated">
            <a:extLst>
              <a:ext uri="{FF2B5EF4-FFF2-40B4-BE49-F238E27FC236}">
                <a16:creationId xmlns:a16="http://schemas.microsoft.com/office/drawing/2014/main" id="{8CD02549-49B5-4D89-84E6-FB07230D113F}"/>
              </a:ext>
            </a:extLst>
          </p:cNvPr>
          <p:cNvPicPr>
            <a:picLocks noChangeAspect="1"/>
          </p:cNvPicPr>
          <p:nvPr userDrawn="1"/>
        </p:nvPicPr>
        <p:blipFill>
          <a:blip r:embed="rId5">
            <a:alphaModFix amt="20000"/>
            <a:extLst>
              <a:ext uri="{28A0092B-C50C-407E-A947-70E740481C1C}">
                <a14:useLocalDpi xmlns:a14="http://schemas.microsoft.com/office/drawing/2010/main" val="0"/>
              </a:ext>
            </a:extLst>
          </a:blip>
          <a:stretch>
            <a:fillRect/>
          </a:stretch>
        </p:blipFill>
        <p:spPr>
          <a:xfrm>
            <a:off x="-1085274" y="-674662"/>
            <a:ext cx="3464869" cy="2309913"/>
          </a:xfrm>
          <a:prstGeom prst="rect">
            <a:avLst/>
          </a:prstGeom>
        </p:spPr>
      </p:pic>
      <p:pic>
        <p:nvPicPr>
          <p:cNvPr id="17" name="Picture 16" descr="A picture containing monitor, screen, television, photo&#10;&#10;Description automatically generated">
            <a:extLst>
              <a:ext uri="{FF2B5EF4-FFF2-40B4-BE49-F238E27FC236}">
                <a16:creationId xmlns:a16="http://schemas.microsoft.com/office/drawing/2014/main" id="{6E9F00D3-1361-46AD-A8C4-27CFD9EC0243}"/>
              </a:ext>
            </a:extLst>
          </p:cNvPr>
          <p:cNvPicPr>
            <a:picLocks noChangeAspect="1"/>
          </p:cNvPicPr>
          <p:nvPr userDrawn="1"/>
        </p:nvPicPr>
        <p:blipFill>
          <a:blip r:embed="rId6">
            <a:alphaModFix amt="20000"/>
            <a:extLst>
              <a:ext uri="{28A0092B-C50C-407E-A947-70E740481C1C}">
                <a14:useLocalDpi xmlns:a14="http://schemas.microsoft.com/office/drawing/2010/main" val="0"/>
              </a:ext>
            </a:extLst>
          </a:blip>
          <a:stretch>
            <a:fillRect/>
          </a:stretch>
        </p:blipFill>
        <p:spPr>
          <a:xfrm>
            <a:off x="9599003" y="-414102"/>
            <a:ext cx="3464869" cy="2159746"/>
          </a:xfrm>
          <a:prstGeom prst="rect">
            <a:avLst/>
          </a:prstGeom>
        </p:spPr>
      </p:pic>
      <p:pic>
        <p:nvPicPr>
          <p:cNvPr id="19" name="Picture 18" descr="Logo&#10;&#10;Description automatically generated">
            <a:extLst>
              <a:ext uri="{FF2B5EF4-FFF2-40B4-BE49-F238E27FC236}">
                <a16:creationId xmlns:a16="http://schemas.microsoft.com/office/drawing/2014/main" id="{90DE8DF6-6E79-4958-B4E7-EF91C8B37EB7}"/>
              </a:ext>
            </a:extLst>
          </p:cNvPr>
          <p:cNvPicPr>
            <a:picLocks noChangeAspect="1"/>
          </p:cNvPicPr>
          <p:nvPr userDrawn="1"/>
        </p:nvPicPr>
        <p:blipFill>
          <a:blip r:embed="rId7">
            <a:alphaModFix/>
            <a:extLst>
              <a:ext uri="{28A0092B-C50C-407E-A947-70E740481C1C}">
                <a14:useLocalDpi xmlns:a14="http://schemas.microsoft.com/office/drawing/2010/main" val="0"/>
              </a:ext>
            </a:extLst>
          </a:blip>
          <a:stretch>
            <a:fillRect/>
          </a:stretch>
        </p:blipFill>
        <p:spPr>
          <a:xfrm>
            <a:off x="11379063" y="6418582"/>
            <a:ext cx="831988" cy="467993"/>
          </a:xfrm>
          <a:prstGeom prst="rect">
            <a:avLst/>
          </a:prstGeom>
        </p:spPr>
      </p:pic>
    </p:spTree>
    <p:extLst>
      <p:ext uri="{BB962C8B-B14F-4D97-AF65-F5344CB8AC3E}">
        <p14:creationId xmlns:p14="http://schemas.microsoft.com/office/powerpoint/2010/main" val="57996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blank-3">
    <p:bg>
      <p:bgPr>
        <a:solidFill>
          <a:schemeClr val="bg1">
            <a:alpha val="1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2109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V2 Style - Title and Content No Logo">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51C0207-C591-48E4-869A-200DCE70D4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userDrawn="1"/>
        </p:nvSpPr>
        <p:spPr>
          <a:xfrm>
            <a:off x="0" y="0"/>
            <a:ext cx="12192000" cy="6858000"/>
          </a:xfrm>
          <a:prstGeom prst="rect">
            <a:avLst/>
          </a:prstGeom>
          <a:no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731784" y="1978269"/>
            <a:ext cx="9720073"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9D748BD-93E2-47BD-A264-42A381FF7F2F}" type="datetimeFigureOut">
              <a:rPr lang="en-GB" smtClean="0"/>
              <a:t>26/04/2022</a:t>
            </a:fld>
            <a:endParaRPr lang="en-GB" dirty="0"/>
          </a:p>
        </p:txBody>
      </p:sp>
      <p:sp>
        <p:nvSpPr>
          <p:cNvPr id="5" name="Footer Placeholder 4"/>
          <p:cNvSpPr>
            <a:spLocks noGrp="1"/>
          </p:cNvSpPr>
          <p:nvPr>
            <p:ph type="ftr" sz="quarter" idx="11"/>
          </p:nvPr>
        </p:nvSpPr>
        <p:spPr>
          <a:xfrm>
            <a:off x="7086600" y="6470704"/>
            <a:ext cx="3657791" cy="274320"/>
          </a:xfrm>
        </p:spPr>
        <p:txBody>
          <a:bodyPr/>
          <a:lstStyle/>
          <a:p>
            <a:endParaRPr lang="en-GB" dirty="0"/>
          </a:p>
        </p:txBody>
      </p:sp>
      <p:sp>
        <p:nvSpPr>
          <p:cNvPr id="6" name="Slide Number Placeholder 5"/>
          <p:cNvSpPr>
            <a:spLocks noGrp="1"/>
          </p:cNvSpPr>
          <p:nvPr>
            <p:ph type="sldNum" sz="quarter" idx="12"/>
          </p:nvPr>
        </p:nvSpPr>
        <p:spPr/>
        <p:txBody>
          <a:bodyPr/>
          <a:lstStyle/>
          <a:p>
            <a:fld id="{C575F547-EB03-4195-A2E2-64BCF17C6108}" type="slidenum">
              <a:rPr lang="en-GB" smtClean="0"/>
              <a:t>‹#›</a:t>
            </a:fld>
            <a:endParaRPr lang="en-GB" dirty="0"/>
          </a:p>
        </p:txBody>
      </p:sp>
      <p:sp>
        <p:nvSpPr>
          <p:cNvPr id="9" name="Title 1">
            <a:extLst>
              <a:ext uri="{FF2B5EF4-FFF2-40B4-BE49-F238E27FC236}">
                <a16:creationId xmlns:a16="http://schemas.microsoft.com/office/drawing/2014/main" id="{F2EBD049-258F-4BEA-BFD1-B84C893BC97A}"/>
              </a:ext>
            </a:extLst>
          </p:cNvPr>
          <p:cNvSpPr>
            <a:spLocks noGrp="1"/>
          </p:cNvSpPr>
          <p:nvPr>
            <p:ph type="title" hasCustomPrompt="1"/>
          </p:nvPr>
        </p:nvSpPr>
        <p:spPr>
          <a:xfrm>
            <a:off x="457200" y="165728"/>
            <a:ext cx="9126415" cy="1343466"/>
          </a:xfrm>
        </p:spPr>
        <p:txBody>
          <a:bodyPr>
            <a:normAutofit/>
          </a:bodyPr>
          <a:lstStyle>
            <a:lvl1pPr algn="ctr">
              <a:defRPr sz="3600" b="1" cap="none">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328530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V2 Style - Title and Content No Logo">
    <p:spTree>
      <p:nvGrpSpPr>
        <p:cNvPr id="1" name=""/>
        <p:cNvGrpSpPr/>
        <p:nvPr/>
      </p:nvGrpSpPr>
      <p:grpSpPr>
        <a:xfrm>
          <a:off x="0" y="0"/>
          <a:ext cx="0" cy="0"/>
          <a:chOff x="0" y="0"/>
          <a:chExt cx="0" cy="0"/>
        </a:xfrm>
      </p:grpSpPr>
      <p:pic>
        <p:nvPicPr>
          <p:cNvPr id="1026" name="Picture 2" descr="https://lh3.googleusercontent.com/-HW3lL73YVk0/W-1MUpTInoI/AAAAAAAAAG4/cCKTJffwf64kt402VyC4G6_8T_lh_rAhgCL0BGAYYCw/h3043/2018-11-15.jpg">
            <a:extLst>
              <a:ext uri="{FF2B5EF4-FFF2-40B4-BE49-F238E27FC236}">
                <a16:creationId xmlns:a16="http://schemas.microsoft.com/office/drawing/2014/main" id="{EAE14DCD-CC1A-47D9-901B-16F6FCC9F49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a:off x="0" y="0"/>
            <a:ext cx="12192000" cy="6858000"/>
          </a:xfrm>
          <a:prstGeom prst="rect">
            <a:avLst/>
          </a:prstGeom>
          <a:no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731784" y="1978269"/>
            <a:ext cx="9720073"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9D748BD-93E2-47BD-A264-42A381FF7F2F}" type="datetimeFigureOut">
              <a:rPr lang="en-GB" smtClean="0"/>
              <a:t>26/04/2022</a:t>
            </a:fld>
            <a:endParaRPr lang="en-GB" dirty="0"/>
          </a:p>
        </p:txBody>
      </p:sp>
      <p:sp>
        <p:nvSpPr>
          <p:cNvPr id="5" name="Footer Placeholder 4"/>
          <p:cNvSpPr>
            <a:spLocks noGrp="1"/>
          </p:cNvSpPr>
          <p:nvPr>
            <p:ph type="ftr" sz="quarter" idx="11"/>
          </p:nvPr>
        </p:nvSpPr>
        <p:spPr>
          <a:xfrm>
            <a:off x="7086600" y="6470704"/>
            <a:ext cx="3657791" cy="274320"/>
          </a:xfrm>
        </p:spPr>
        <p:txBody>
          <a:bodyPr/>
          <a:lstStyle/>
          <a:p>
            <a:endParaRPr lang="en-GB" dirty="0"/>
          </a:p>
        </p:txBody>
      </p:sp>
      <p:sp>
        <p:nvSpPr>
          <p:cNvPr id="6" name="Slide Number Placeholder 5"/>
          <p:cNvSpPr>
            <a:spLocks noGrp="1"/>
          </p:cNvSpPr>
          <p:nvPr>
            <p:ph type="sldNum" sz="quarter" idx="12"/>
          </p:nvPr>
        </p:nvSpPr>
        <p:spPr/>
        <p:txBody>
          <a:bodyPr/>
          <a:lstStyle/>
          <a:p>
            <a:fld id="{C575F547-EB03-4195-A2E2-64BCF17C6108}" type="slidenum">
              <a:rPr lang="en-GB" smtClean="0"/>
              <a:t>‹#›</a:t>
            </a:fld>
            <a:endParaRPr lang="en-GB" dirty="0"/>
          </a:p>
        </p:txBody>
      </p:sp>
      <p:sp>
        <p:nvSpPr>
          <p:cNvPr id="9" name="Title 1">
            <a:extLst>
              <a:ext uri="{FF2B5EF4-FFF2-40B4-BE49-F238E27FC236}">
                <a16:creationId xmlns:a16="http://schemas.microsoft.com/office/drawing/2014/main" id="{37B39789-2955-4E25-B800-2D2C767979A5}"/>
              </a:ext>
            </a:extLst>
          </p:cNvPr>
          <p:cNvSpPr>
            <a:spLocks noGrp="1"/>
          </p:cNvSpPr>
          <p:nvPr>
            <p:ph type="title" hasCustomPrompt="1"/>
          </p:nvPr>
        </p:nvSpPr>
        <p:spPr>
          <a:xfrm>
            <a:off x="457200" y="165728"/>
            <a:ext cx="9126415" cy="1343466"/>
          </a:xfrm>
        </p:spPr>
        <p:txBody>
          <a:bodyPr>
            <a:normAutofit/>
          </a:bodyPr>
          <a:lstStyle>
            <a:lvl1pPr algn="ctr">
              <a:defRPr sz="3600" b="1" cap="none">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278231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09B0A-3A37-4A17-B597-11628BB4F9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23EA6D5-40D3-4D53-A58C-9E3C05B9B63A}"/>
              </a:ext>
            </a:extLst>
          </p:cNvPr>
          <p:cNvSpPr>
            <a:spLocks noGrp="1"/>
          </p:cNvSpPr>
          <p:nvPr>
            <p:ph type="dt" sz="half" idx="10"/>
          </p:nvPr>
        </p:nvSpPr>
        <p:spPr/>
        <p:txBody>
          <a:bodyPr/>
          <a:lstStyle/>
          <a:p>
            <a:fld id="{C9D748BD-93E2-47BD-A264-42A381FF7F2F}" type="datetimeFigureOut">
              <a:rPr lang="en-GB" smtClean="0"/>
              <a:t>26/04/2022</a:t>
            </a:fld>
            <a:endParaRPr lang="en-GB" dirty="0"/>
          </a:p>
        </p:txBody>
      </p:sp>
      <p:sp>
        <p:nvSpPr>
          <p:cNvPr id="4" name="Footer Placeholder 3">
            <a:extLst>
              <a:ext uri="{FF2B5EF4-FFF2-40B4-BE49-F238E27FC236}">
                <a16:creationId xmlns:a16="http://schemas.microsoft.com/office/drawing/2014/main" id="{1427C2A6-C67E-4F6F-B2F9-5F29150C772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5B720B1-6C66-4635-8E77-753256D7266A}"/>
              </a:ext>
            </a:extLst>
          </p:cNvPr>
          <p:cNvSpPr>
            <a:spLocks noGrp="1"/>
          </p:cNvSpPr>
          <p:nvPr>
            <p:ph type="sldNum" sz="quarter" idx="12"/>
          </p:nvPr>
        </p:nvSpPr>
        <p:spPr/>
        <p:txBody>
          <a:bodyPr/>
          <a:lstStyle/>
          <a:p>
            <a:fld id="{C575F547-EB03-4195-A2E2-64BCF17C6108}" type="slidenum">
              <a:rPr lang="en-GB" smtClean="0"/>
              <a:t>‹#›</a:t>
            </a:fld>
            <a:endParaRPr lang="en-GB" dirty="0"/>
          </a:p>
        </p:txBody>
      </p:sp>
    </p:spTree>
    <p:extLst>
      <p:ext uri="{BB962C8B-B14F-4D97-AF65-F5344CB8AC3E}">
        <p14:creationId xmlns:p14="http://schemas.microsoft.com/office/powerpoint/2010/main" val="4241759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pic>
        <p:nvPicPr>
          <p:cNvPr id="3" name="Picture 2" descr="A close up of a piece of paper&#10;&#10;Description automatically generated">
            <a:extLst>
              <a:ext uri="{FF2B5EF4-FFF2-40B4-BE49-F238E27FC236}">
                <a16:creationId xmlns:a16="http://schemas.microsoft.com/office/drawing/2014/main" id="{6693F455-1E6F-433E-909A-F4955E4AB3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63" t="1647" r="1094"/>
          <a:stretch/>
        </p:blipFill>
        <p:spPr>
          <a:xfrm>
            <a:off x="323850" y="0"/>
            <a:ext cx="11868150" cy="6858000"/>
          </a:xfrm>
          <a:prstGeom prst="rect">
            <a:avLst/>
          </a:prstGeom>
        </p:spPr>
      </p:pic>
    </p:spTree>
    <p:extLst>
      <p:ext uri="{BB962C8B-B14F-4D97-AF65-F5344CB8AC3E}">
        <p14:creationId xmlns:p14="http://schemas.microsoft.com/office/powerpoint/2010/main" val="2988332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WHITE - Title and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16912" y="235586"/>
            <a:ext cx="9720073" cy="1499616"/>
          </a:xfrm>
        </p:spPr>
        <p:txBody>
          <a:bodyPr/>
          <a:lstStyle>
            <a:lvl1pPr algn="ctr">
              <a:defRPr cap="none">
                <a:solidFill>
                  <a:schemeClr val="bg1"/>
                </a:solidFill>
                <a:latin typeface="Futura"/>
              </a:defRPr>
            </a:lvl1pPr>
          </a:lstStyle>
          <a:p>
            <a:r>
              <a:rPr lang="en-US" dirty="0"/>
              <a:t>Click To Edit Master Title Style</a:t>
            </a:r>
          </a:p>
        </p:txBody>
      </p:sp>
      <p:sp>
        <p:nvSpPr>
          <p:cNvPr id="3" name="Content Placeholder 2"/>
          <p:cNvSpPr>
            <a:spLocks noGrp="1"/>
          </p:cNvSpPr>
          <p:nvPr>
            <p:ph idx="1"/>
          </p:nvPr>
        </p:nvSpPr>
        <p:spPr>
          <a:xfrm>
            <a:off x="731784" y="1978269"/>
            <a:ext cx="9720073" cy="4023360"/>
          </a:xfrm>
          <a:prstGeom prst="rect">
            <a:avLst/>
          </a:prstGeom>
        </p:spPr>
        <p:txBody>
          <a:bodyPr/>
          <a:lstStyle>
            <a:lvl1pPr>
              <a:defRPr>
                <a:solidFill>
                  <a:schemeClr val="bg1"/>
                </a:solidFill>
                <a:latin typeface="Futura"/>
              </a:defRPr>
            </a:lvl1pPr>
            <a:lvl2pPr>
              <a:defRPr>
                <a:solidFill>
                  <a:schemeClr val="bg1"/>
                </a:solidFill>
                <a:latin typeface="Futura"/>
              </a:defRPr>
            </a:lvl2pPr>
            <a:lvl3pPr>
              <a:defRPr>
                <a:solidFill>
                  <a:schemeClr val="bg1"/>
                </a:solidFill>
                <a:latin typeface="Futura"/>
              </a:defRPr>
            </a:lvl3pPr>
            <a:lvl4pPr>
              <a:defRPr>
                <a:solidFill>
                  <a:schemeClr val="bg1"/>
                </a:solidFill>
                <a:latin typeface="Futura"/>
              </a:defRPr>
            </a:lvl4pPr>
            <a:lvl5pPr>
              <a:defRPr>
                <a:solidFill>
                  <a:schemeClr val="bg1"/>
                </a:solidFill>
                <a:latin typeface="Futur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24129" y="6470704"/>
            <a:ext cx="2154143" cy="274320"/>
          </a:xfrm>
          <a:prstGeom prst="rect">
            <a:avLst/>
          </a:prstGeom>
        </p:spPr>
        <p:txBody>
          <a:bodyPr/>
          <a:lstStyle/>
          <a:p>
            <a:fld id="{C9D748BD-93E2-47BD-A264-42A381FF7F2F}" type="datetimeFigureOut">
              <a:rPr lang="en-GB" smtClean="0"/>
              <a:t>26/04/2022</a:t>
            </a:fld>
            <a:endParaRPr lang="en-GB" dirty="0"/>
          </a:p>
        </p:txBody>
      </p:sp>
      <p:sp>
        <p:nvSpPr>
          <p:cNvPr id="5" name="Footer Placeholder 4"/>
          <p:cNvSpPr>
            <a:spLocks noGrp="1"/>
          </p:cNvSpPr>
          <p:nvPr>
            <p:ph type="ftr" sz="quarter" idx="11"/>
          </p:nvPr>
        </p:nvSpPr>
        <p:spPr>
          <a:xfrm>
            <a:off x="7086600" y="6470704"/>
            <a:ext cx="3657791" cy="274320"/>
          </a:xfrm>
          <a:prstGeom prst="rect">
            <a:avLst/>
          </a:prstGeom>
        </p:spPr>
        <p:txBody>
          <a:bodyPr/>
          <a:lstStyle/>
          <a:p>
            <a:endParaRPr lang="en-GB" dirty="0"/>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C575F547-EB03-4195-A2E2-64BCF17C6108}" type="slidenum">
              <a:rPr lang="en-GB" smtClean="0"/>
              <a:t>‹#›</a:t>
            </a:fld>
            <a:endParaRPr lang="en-GB" dirty="0"/>
          </a:p>
        </p:txBody>
      </p:sp>
    </p:spTree>
    <p:extLst>
      <p:ext uri="{BB962C8B-B14F-4D97-AF65-F5344CB8AC3E}">
        <p14:creationId xmlns:p14="http://schemas.microsoft.com/office/powerpoint/2010/main" val="217425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ain Layout - Compressed">
    <p:spTree>
      <p:nvGrpSpPr>
        <p:cNvPr id="1" name=""/>
        <p:cNvGrpSpPr/>
        <p:nvPr/>
      </p:nvGrpSpPr>
      <p:grpSpPr>
        <a:xfrm>
          <a:off x="0" y="0"/>
          <a:ext cx="0" cy="0"/>
          <a:chOff x="0" y="0"/>
          <a:chExt cx="0" cy="0"/>
        </a:xfrm>
      </p:grpSpPr>
      <p:pic>
        <p:nvPicPr>
          <p:cNvPr id="43" name="Picture 42" descr="A close up of a logo&#10;&#10;Description automatically generated">
            <a:extLst>
              <a:ext uri="{FF2B5EF4-FFF2-40B4-BE49-F238E27FC236}">
                <a16:creationId xmlns:a16="http://schemas.microsoft.com/office/drawing/2014/main" id="{6B6F41A1-7EDA-4D1B-87C2-C948192BD18B}"/>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244" t="35437" r="15310" b="722"/>
          <a:stretch/>
        </p:blipFill>
        <p:spPr>
          <a:xfrm rot="5400000">
            <a:off x="9513407" y="3140643"/>
            <a:ext cx="4183984" cy="1173202"/>
          </a:xfrm>
          <a:prstGeom prst="rect">
            <a:avLst/>
          </a:prstGeom>
        </p:spPr>
      </p:pic>
      <p:pic>
        <p:nvPicPr>
          <p:cNvPr id="52" name="Picture 51" descr="Shape, arrow&#10;&#10;Description automatically generated">
            <a:extLst>
              <a:ext uri="{FF2B5EF4-FFF2-40B4-BE49-F238E27FC236}">
                <a16:creationId xmlns:a16="http://schemas.microsoft.com/office/drawing/2014/main" id="{44EF0ED0-7737-4380-BCA7-E7EA9ADF6270}"/>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11111199" y="5773069"/>
            <a:ext cx="1080801" cy="1080799"/>
          </a:xfrm>
          <a:prstGeom prst="rect">
            <a:avLst/>
          </a:prstGeom>
        </p:spPr>
      </p:pic>
      <p:pic>
        <p:nvPicPr>
          <p:cNvPr id="45" name="Picture 44" descr="Icon&#10;&#10;Description automatically generated">
            <a:extLst>
              <a:ext uri="{FF2B5EF4-FFF2-40B4-BE49-F238E27FC236}">
                <a16:creationId xmlns:a16="http://schemas.microsoft.com/office/drawing/2014/main" id="{67188DA2-CBDF-4197-97BA-D07B11C6A70F}"/>
              </a:ext>
            </a:extLst>
          </p:cNvPr>
          <p:cNvPicPr>
            <a:picLocks noChangeAspect="1"/>
          </p:cNvPicPr>
          <p:nvPr userDrawn="1"/>
        </p:nvPicPr>
        <p:blipFill rotWithShape="1">
          <a:blip r:embed="rId4">
            <a:alphaModFix amt="35000"/>
            <a:extLst>
              <a:ext uri="{28A0092B-C50C-407E-A947-70E740481C1C}">
                <a14:useLocalDpi xmlns:a14="http://schemas.microsoft.com/office/drawing/2010/main" val="0"/>
              </a:ext>
            </a:extLst>
          </a:blip>
          <a:srcRect l="27112" b="3669"/>
          <a:stretch/>
        </p:blipFill>
        <p:spPr>
          <a:xfrm>
            <a:off x="-1" y="5755485"/>
            <a:ext cx="1650397" cy="1098383"/>
          </a:xfrm>
          <a:prstGeom prst="rect">
            <a:avLst/>
          </a:prstGeom>
        </p:spPr>
      </p:pic>
      <p:sp>
        <p:nvSpPr>
          <p:cNvPr id="3" name="Content Placeholder 2"/>
          <p:cNvSpPr>
            <a:spLocks noGrp="1"/>
          </p:cNvSpPr>
          <p:nvPr>
            <p:ph idx="1" hasCustomPrompt="1"/>
          </p:nvPr>
        </p:nvSpPr>
        <p:spPr>
          <a:xfrm>
            <a:off x="1230922" y="1978269"/>
            <a:ext cx="9787877" cy="4023360"/>
          </a:xfrm>
          <a:prstGeom prst="rect">
            <a:avLst/>
          </a:prstGeom>
        </p:spPr>
        <p:txBody>
          <a:bodyPr>
            <a:normAutofit/>
          </a:bodyPr>
          <a:lstStyle>
            <a:lvl1pPr>
              <a:buFont typeface="Arial" panose="020B0604020202020204" pitchFamily="34" charset="0"/>
              <a:buNone/>
              <a:defRPr sz="2800">
                <a:solidFill>
                  <a:schemeClr val="tx1"/>
                </a:solidFill>
                <a:latin typeface="+mn-lt"/>
              </a:defRPr>
            </a:lvl1pPr>
            <a:lvl2pPr>
              <a:buFont typeface="Arial" panose="020B0604020202020204" pitchFamily="34" charset="0"/>
              <a:buNone/>
              <a:defRPr sz="2400">
                <a:solidFill>
                  <a:schemeClr val="tx1"/>
                </a:solidFill>
                <a:latin typeface="+mn-lt"/>
              </a:defRPr>
            </a:lvl2pPr>
            <a:lvl3pPr>
              <a:buFont typeface="Arial" panose="020B0604020202020204" pitchFamily="34" charset="0"/>
              <a:buNone/>
              <a:defRPr sz="1800">
                <a:solidFill>
                  <a:schemeClr val="tx1"/>
                </a:solidFill>
                <a:latin typeface="+mn-lt"/>
              </a:defRPr>
            </a:lvl3pPr>
            <a:lvl4pPr>
              <a:buFont typeface="Arial" panose="020B0604020202020204" pitchFamily="34" charset="0"/>
              <a:buNone/>
              <a:defRPr sz="1800">
                <a:solidFill>
                  <a:schemeClr val="tx1"/>
                </a:solidFill>
                <a:latin typeface="+mn-lt"/>
              </a:defRPr>
            </a:lvl4pPr>
            <a:lvl5pPr>
              <a:buFont typeface="Arial" panose="020B0604020202020204" pitchFamily="34" charset="0"/>
              <a:buNone/>
              <a:defRPr sz="1800">
                <a:solidFill>
                  <a:schemeClr val="tx1"/>
                </a:solidFill>
                <a:latin typeface="+mn-lt"/>
              </a:defRPr>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pic>
        <p:nvPicPr>
          <p:cNvPr id="14" name="Picture 13" descr="Shape, arrow&#10;&#10;Description automatically generated">
            <a:extLst>
              <a:ext uri="{FF2B5EF4-FFF2-40B4-BE49-F238E27FC236}">
                <a16:creationId xmlns:a16="http://schemas.microsoft.com/office/drawing/2014/main" id="{3AA105D8-E255-42FE-9E59-87805B71A87A}"/>
              </a:ext>
            </a:extLst>
          </p:cNvPr>
          <p:cNvPicPr>
            <a:picLocks noChangeAspect="1"/>
          </p:cNvPicPr>
          <p:nvPr userDrawn="1"/>
        </p:nvPicPr>
        <p:blipFill>
          <a:blip r:embed="rId5">
            <a:alphaModFix amt="20000"/>
            <a:extLst>
              <a:ext uri="{28A0092B-C50C-407E-A947-70E740481C1C}">
                <a14:useLocalDpi xmlns:a14="http://schemas.microsoft.com/office/drawing/2010/main" val="0"/>
              </a:ext>
            </a:extLst>
          </a:blip>
          <a:stretch>
            <a:fillRect/>
          </a:stretch>
        </p:blipFill>
        <p:spPr>
          <a:xfrm>
            <a:off x="-1085274" y="-674662"/>
            <a:ext cx="3464869" cy="2309913"/>
          </a:xfrm>
          <a:prstGeom prst="rect">
            <a:avLst/>
          </a:prstGeom>
        </p:spPr>
      </p:pic>
      <p:pic>
        <p:nvPicPr>
          <p:cNvPr id="16" name="Picture 15" descr="A picture containing monitor, screen, television, photo&#10;&#10;Description automatically generated">
            <a:extLst>
              <a:ext uri="{FF2B5EF4-FFF2-40B4-BE49-F238E27FC236}">
                <a16:creationId xmlns:a16="http://schemas.microsoft.com/office/drawing/2014/main" id="{53B032C3-2F78-42BC-8A21-48141D9E1215}"/>
              </a:ext>
            </a:extLst>
          </p:cNvPr>
          <p:cNvPicPr>
            <a:picLocks noChangeAspect="1"/>
          </p:cNvPicPr>
          <p:nvPr userDrawn="1"/>
        </p:nvPicPr>
        <p:blipFill>
          <a:blip r:embed="rId6">
            <a:alphaModFix amt="20000"/>
            <a:extLst>
              <a:ext uri="{28A0092B-C50C-407E-A947-70E740481C1C}">
                <a14:useLocalDpi xmlns:a14="http://schemas.microsoft.com/office/drawing/2010/main" val="0"/>
              </a:ext>
            </a:extLst>
          </a:blip>
          <a:stretch>
            <a:fillRect/>
          </a:stretch>
        </p:blipFill>
        <p:spPr>
          <a:xfrm>
            <a:off x="9599003" y="-414102"/>
            <a:ext cx="3464869" cy="2159746"/>
          </a:xfrm>
          <a:prstGeom prst="rect">
            <a:avLst/>
          </a:prstGeom>
        </p:spPr>
      </p:pic>
      <p:cxnSp>
        <p:nvCxnSpPr>
          <p:cNvPr id="20" name="Straight Connector 19">
            <a:extLst>
              <a:ext uri="{FF2B5EF4-FFF2-40B4-BE49-F238E27FC236}">
                <a16:creationId xmlns:a16="http://schemas.microsoft.com/office/drawing/2014/main" id="{41993C36-3C29-489C-BA52-1950439A0742}"/>
              </a:ext>
            </a:extLst>
          </p:cNvPr>
          <p:cNvCxnSpPr>
            <a:cxnSpLocks/>
          </p:cNvCxnSpPr>
          <p:nvPr userDrawn="1"/>
        </p:nvCxnSpPr>
        <p:spPr>
          <a:xfrm>
            <a:off x="1400175" y="1182269"/>
            <a:ext cx="9051682" cy="0"/>
          </a:xfrm>
          <a:prstGeom prst="line">
            <a:avLst/>
          </a:prstGeom>
          <a:ln w="38100"/>
        </p:spPr>
        <p:style>
          <a:lnRef idx="1">
            <a:schemeClr val="accent3"/>
          </a:lnRef>
          <a:fillRef idx="0">
            <a:schemeClr val="accent3"/>
          </a:fillRef>
          <a:effectRef idx="0">
            <a:schemeClr val="accent3"/>
          </a:effectRef>
          <a:fontRef idx="minor">
            <a:schemeClr val="tx1"/>
          </a:fontRef>
        </p:style>
      </p:cxnSp>
      <p:pic>
        <p:nvPicPr>
          <p:cNvPr id="30" name="Picture 29" descr="Logo&#10;&#10;Description automatically generated">
            <a:extLst>
              <a:ext uri="{FF2B5EF4-FFF2-40B4-BE49-F238E27FC236}">
                <a16:creationId xmlns:a16="http://schemas.microsoft.com/office/drawing/2014/main" id="{02BF7B7D-AF90-4A49-BF6B-F5AFAC163399}"/>
              </a:ext>
            </a:extLst>
          </p:cNvPr>
          <p:cNvPicPr>
            <a:picLocks noChangeAspect="1"/>
          </p:cNvPicPr>
          <p:nvPr userDrawn="1"/>
        </p:nvPicPr>
        <p:blipFill>
          <a:blip r:embed="rId7">
            <a:alphaModFix/>
            <a:extLst>
              <a:ext uri="{28A0092B-C50C-407E-A947-70E740481C1C}">
                <a14:useLocalDpi xmlns:a14="http://schemas.microsoft.com/office/drawing/2010/main" val="0"/>
              </a:ext>
            </a:extLst>
          </a:blip>
          <a:stretch>
            <a:fillRect/>
          </a:stretch>
        </p:blipFill>
        <p:spPr>
          <a:xfrm>
            <a:off x="11379063" y="6418582"/>
            <a:ext cx="831988" cy="467993"/>
          </a:xfrm>
          <a:prstGeom prst="rect">
            <a:avLst/>
          </a:prstGeom>
        </p:spPr>
      </p:pic>
      <p:sp>
        <p:nvSpPr>
          <p:cNvPr id="50" name="Title 49">
            <a:extLst>
              <a:ext uri="{FF2B5EF4-FFF2-40B4-BE49-F238E27FC236}">
                <a16:creationId xmlns:a16="http://schemas.microsoft.com/office/drawing/2014/main" id="{CBE7585D-6479-4356-815E-2A7F32A79C69}"/>
              </a:ext>
            </a:extLst>
          </p:cNvPr>
          <p:cNvSpPr>
            <a:spLocks noGrp="1"/>
          </p:cNvSpPr>
          <p:nvPr>
            <p:ph type="title"/>
          </p:nvPr>
        </p:nvSpPr>
        <p:spPr>
          <a:xfrm>
            <a:off x="1298728" y="154685"/>
            <a:ext cx="9720072" cy="1499616"/>
          </a:xfrm>
        </p:spPr>
        <p:txBody>
          <a:bodyPr>
            <a:normAutofit/>
          </a:bodyPr>
          <a:lstStyle>
            <a:lvl1pPr>
              <a:defRPr sz="4800"/>
            </a:lvl1pPr>
          </a:lstStyle>
          <a:p>
            <a:r>
              <a:rPr lang="en-US" dirty="0"/>
              <a:t>Click to edit Master title style</a:t>
            </a:r>
            <a:endParaRPr lang="en-IE" dirty="0"/>
          </a:p>
        </p:txBody>
      </p:sp>
    </p:spTree>
    <p:extLst>
      <p:ext uri="{BB962C8B-B14F-4D97-AF65-F5344CB8AC3E}">
        <p14:creationId xmlns:p14="http://schemas.microsoft.com/office/powerpoint/2010/main" val="2385607835"/>
      </p:ext>
    </p:extLst>
  </p:cSld>
  <p:clrMapOvr>
    <a:masterClrMapping/>
  </p:clrMapOvr>
  <p:extLst>
    <p:ext uri="{DCECCB84-F9BA-43D5-87BE-67443E8EF086}">
      <p15:sldGuideLst xmlns:p15="http://schemas.microsoft.com/office/powerpoint/2012/main">
        <p15:guide id="1" orient="horz" pos="2160">
          <p15:clr>
            <a:srgbClr val="FBAE40"/>
          </p15:clr>
        </p15:guide>
        <p15:guide id="2" pos="32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743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blank-6">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167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9D748BD-93E2-47BD-A264-42A381FF7F2F}" type="datetimeFigureOut">
              <a:rPr lang="en-GB" smtClean="0"/>
              <a:t>26/04/2022</a:t>
            </a:fld>
            <a:endParaRPr lang="en-GB"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575F547-EB03-4195-A2E2-64BCF17C6108}" type="slidenum">
              <a:rPr lang="en-GB" smtClean="0"/>
              <a:t>‹#›</a:t>
            </a:fld>
            <a:endParaRPr lang="en-GB" dirty="0"/>
          </a:p>
        </p:txBody>
      </p:sp>
    </p:spTree>
    <p:extLst>
      <p:ext uri="{BB962C8B-B14F-4D97-AF65-F5344CB8AC3E}">
        <p14:creationId xmlns:p14="http://schemas.microsoft.com/office/powerpoint/2010/main" val="1077051990"/>
      </p:ext>
    </p:extLst>
  </p:cSld>
  <p:clrMap bg1="lt1" tx1="dk1" bg2="lt2" tx2="dk2" accent1="accent1" accent2="accent2" accent3="accent3" accent4="accent4" accent5="accent5" accent6="accent6" hlink="hlink" folHlink="folHlink"/>
  <p:sldLayoutIdLst>
    <p:sldLayoutId id="2147483709" r:id="rId1"/>
    <p:sldLayoutId id="2147483713" r:id="rId2"/>
    <p:sldLayoutId id="2147483714" r:id="rId3"/>
    <p:sldLayoutId id="2147483712"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hyperlink" Target="https://www.psiweb.org/docs/default-source/resources/psi-subgroups/scientific/2016/time-to-event-and-recurrent-event-endpoints/jrogers.pdf" TargetMode="Externa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hyperlink" Target="https://www.fda.gov/media/78495/download" TargetMode="Externa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jpeg"/><Relationship Id="rId3" Type="http://schemas.openxmlformats.org/officeDocument/2006/relationships/image" Target="../media/image20.jpg"/><Relationship Id="rId21" Type="http://schemas.openxmlformats.org/officeDocument/2006/relationships/image" Target="../media/image38.png"/><Relationship Id="rId7" Type="http://schemas.openxmlformats.org/officeDocument/2006/relationships/image" Target="../media/image24.jpe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2" Type="http://schemas.openxmlformats.org/officeDocument/2006/relationships/notesSlide" Target="../notesSlides/notesSlide4.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9.xml"/><Relationship Id="rId6" Type="http://schemas.openxmlformats.org/officeDocument/2006/relationships/image" Target="../media/image23.jpeg"/><Relationship Id="rId11" Type="http://schemas.openxmlformats.org/officeDocument/2006/relationships/image" Target="../media/image28.png"/><Relationship Id="rId24" Type="http://schemas.openxmlformats.org/officeDocument/2006/relationships/image" Target="../media/image41.png"/><Relationship Id="rId5" Type="http://schemas.openxmlformats.org/officeDocument/2006/relationships/image" Target="../media/image22.jpeg"/><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jpe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66F26A0-14ED-46AD-BC14-95AC038C7F63}"/>
              </a:ext>
            </a:extLst>
          </p:cNvPr>
          <p:cNvSpPr>
            <a:spLocks noGrp="1"/>
          </p:cNvSpPr>
          <p:nvPr>
            <p:ph type="title"/>
          </p:nvPr>
        </p:nvSpPr>
        <p:spPr>
          <a:xfrm>
            <a:off x="0" y="2868462"/>
            <a:ext cx="12192000" cy="639192"/>
          </a:xfrm>
        </p:spPr>
        <p:txBody>
          <a:bodyPr>
            <a:noAutofit/>
          </a:bodyPr>
          <a:lstStyle/>
          <a:p>
            <a:pPr algn="ctr"/>
            <a:r>
              <a:rPr lang="en-GB" sz="5400" b="1" dirty="0">
                <a:solidFill>
                  <a:schemeClr val="bg1"/>
                </a:solidFill>
              </a:rPr>
              <a:t>Advanced SAMPLE SIZE for </a:t>
            </a:r>
            <a:br>
              <a:rPr lang="en-GB" sz="5400" b="1" dirty="0">
                <a:solidFill>
                  <a:schemeClr val="bg1"/>
                </a:solidFill>
              </a:rPr>
            </a:br>
            <a:r>
              <a:rPr lang="en-GB" sz="5400" b="1" dirty="0">
                <a:solidFill>
                  <a:schemeClr val="bg1"/>
                </a:solidFill>
              </a:rPr>
              <a:t>Rates and COUNTS</a:t>
            </a:r>
          </a:p>
        </p:txBody>
      </p:sp>
      <p:sp>
        <p:nvSpPr>
          <p:cNvPr id="6" name="Title 1">
            <a:extLst>
              <a:ext uri="{FF2B5EF4-FFF2-40B4-BE49-F238E27FC236}">
                <a16:creationId xmlns:a16="http://schemas.microsoft.com/office/drawing/2014/main" id="{D34653F7-C673-4068-BD67-61452C1EA145}"/>
              </a:ext>
            </a:extLst>
          </p:cNvPr>
          <p:cNvSpPr txBox="1">
            <a:spLocks/>
          </p:cNvSpPr>
          <p:nvPr/>
        </p:nvSpPr>
        <p:spPr>
          <a:xfrm>
            <a:off x="826851" y="4433443"/>
            <a:ext cx="10865796" cy="639192"/>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GB" sz="4000" b="0" i="0" u="none" strike="noStrike" kern="1200" cap="none" spc="100" normalizeH="0" baseline="0" noProof="0" dirty="0">
                <a:ln>
                  <a:noFill/>
                </a:ln>
                <a:solidFill>
                  <a:prstClr val="white"/>
                </a:solidFill>
                <a:effectLst/>
                <a:uLnTx/>
                <a:uFillTx/>
                <a:latin typeface="Calibri" panose="020F0502020204030204"/>
                <a:ea typeface="+mj-ea"/>
                <a:cs typeface="+mj-cs"/>
              </a:rPr>
              <a:t>Overdispersion, Unequal Follow-up </a:t>
            </a:r>
            <a:br>
              <a:rPr kumimoji="0" lang="en-GB" sz="4000" b="0" i="0" u="none" strike="noStrike" kern="1200" cap="none" spc="100" normalizeH="0" baseline="0" noProof="0" dirty="0">
                <a:ln>
                  <a:noFill/>
                </a:ln>
                <a:solidFill>
                  <a:prstClr val="white"/>
                </a:solidFill>
                <a:effectLst/>
                <a:uLnTx/>
                <a:uFillTx/>
                <a:latin typeface="Calibri" panose="020F0502020204030204"/>
                <a:ea typeface="+mj-ea"/>
                <a:cs typeface="+mj-cs"/>
              </a:rPr>
            </a:br>
            <a:r>
              <a:rPr kumimoji="0" lang="en-GB" sz="4000" b="0" i="0" u="none" strike="noStrike" kern="1200" cap="none" spc="100" normalizeH="0" baseline="0" noProof="0" dirty="0">
                <a:ln>
                  <a:noFill/>
                </a:ln>
                <a:solidFill>
                  <a:prstClr val="white"/>
                </a:solidFill>
                <a:effectLst/>
                <a:uLnTx/>
                <a:uFillTx/>
                <a:latin typeface="Calibri" panose="020F0502020204030204"/>
                <a:ea typeface="+mj-ea"/>
                <a:cs typeface="+mj-cs"/>
              </a:rPr>
              <a:t>&amp; Interim Analysis </a:t>
            </a:r>
          </a:p>
        </p:txBody>
      </p:sp>
      <p:cxnSp>
        <p:nvCxnSpPr>
          <p:cNvPr id="7" name="Straight Connector 6">
            <a:extLst>
              <a:ext uri="{FF2B5EF4-FFF2-40B4-BE49-F238E27FC236}">
                <a16:creationId xmlns:a16="http://schemas.microsoft.com/office/drawing/2014/main" id="{C8B8AC8F-AC2C-4F8F-85CE-C07CCD90AD64}"/>
              </a:ext>
            </a:extLst>
          </p:cNvPr>
          <p:cNvCxnSpPr>
            <a:cxnSpLocks/>
          </p:cNvCxnSpPr>
          <p:nvPr/>
        </p:nvCxnSpPr>
        <p:spPr>
          <a:xfrm>
            <a:off x="2116454" y="3981866"/>
            <a:ext cx="79590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F58B06D-389D-46FF-A04F-8C609B65A0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0408" y="6228106"/>
            <a:ext cx="1193506" cy="433424"/>
          </a:xfrm>
          <a:prstGeom prst="rect">
            <a:avLst/>
          </a:prstGeom>
          <a:effectLst>
            <a:outerShdw blurRad="50800" dist="38100" dir="2700000" algn="tl" rotWithShape="0">
              <a:prstClr val="black">
                <a:alpha val="40000"/>
              </a:prstClr>
            </a:outerShdw>
          </a:effectLst>
        </p:spPr>
      </p:pic>
      <p:sp>
        <p:nvSpPr>
          <p:cNvPr id="9" name="Title 1">
            <a:extLst>
              <a:ext uri="{FF2B5EF4-FFF2-40B4-BE49-F238E27FC236}">
                <a16:creationId xmlns:a16="http://schemas.microsoft.com/office/drawing/2014/main" id="{CA819A1E-5E3F-4365-8934-B5EA47E6630A}"/>
              </a:ext>
            </a:extLst>
          </p:cNvPr>
          <p:cNvSpPr txBox="1">
            <a:spLocks/>
          </p:cNvSpPr>
          <p:nvPr/>
        </p:nvSpPr>
        <p:spPr>
          <a:xfrm>
            <a:off x="9078730" y="6285021"/>
            <a:ext cx="1799368" cy="319594"/>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GB" sz="1200" b="0" i="0" u="none" strike="noStrike" kern="1200" cap="all" spc="100" normalizeH="0" baseline="0" noProof="0" dirty="0">
                <a:ln>
                  <a:noFill/>
                </a:ln>
                <a:solidFill>
                  <a:prstClr val="white"/>
                </a:solidFill>
                <a:effectLst/>
                <a:uLnTx/>
                <a:uFillTx/>
                <a:latin typeface="Calibri" panose="020F0502020204030204"/>
                <a:ea typeface="+mj-ea"/>
                <a:cs typeface="+mj-cs"/>
              </a:rPr>
              <a:t>Demonstrated on </a:t>
            </a:r>
            <a:endParaRPr kumimoji="0" lang="en-GB" sz="1200" b="0" i="0" u="none" strike="noStrike" kern="1200" cap="none" spc="100" normalizeH="0" baseline="0" noProof="0" dirty="0">
              <a:ln>
                <a:noFill/>
              </a:ln>
              <a:solidFill>
                <a:prstClr val="white"/>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3791365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8323C742-8FD5-4266-B0EA-28F0185183F4}"/>
              </a:ext>
            </a:extLst>
          </p:cNvPr>
          <p:cNvGraphicFramePr>
            <a:graphicFrameLocks/>
          </p:cNvGraphicFramePr>
          <p:nvPr>
            <p:extLst>
              <p:ext uri="{D42A27DB-BD31-4B8C-83A1-F6EECF244321}">
                <p14:modId xmlns:p14="http://schemas.microsoft.com/office/powerpoint/2010/main" val="2070001309"/>
              </p:ext>
            </p:extLst>
          </p:nvPr>
        </p:nvGraphicFramePr>
        <p:xfrm>
          <a:off x="0" y="1"/>
          <a:ext cx="12191999" cy="6873986"/>
        </p:xfrm>
        <a:graphic>
          <a:graphicData uri="http://schemas.openxmlformats.org/drawingml/2006/table">
            <a:tbl>
              <a:tblPr firstRow="1" bandRow="1">
                <a:tableStyleId>{68D230F3-CF80-4859-8CE7-A43EE81993B5}</a:tableStyleId>
              </a:tblPr>
              <a:tblGrid>
                <a:gridCol w="642026">
                  <a:extLst>
                    <a:ext uri="{9D8B030D-6E8A-4147-A177-3AD203B41FA5}">
                      <a16:colId xmlns:a16="http://schemas.microsoft.com/office/drawing/2014/main" val="1135098805"/>
                    </a:ext>
                  </a:extLst>
                </a:gridCol>
                <a:gridCol w="5407900">
                  <a:extLst>
                    <a:ext uri="{9D8B030D-6E8A-4147-A177-3AD203B41FA5}">
                      <a16:colId xmlns:a16="http://schemas.microsoft.com/office/drawing/2014/main" val="2398151709"/>
                    </a:ext>
                  </a:extLst>
                </a:gridCol>
                <a:gridCol w="6142073">
                  <a:extLst>
                    <a:ext uri="{9D8B030D-6E8A-4147-A177-3AD203B41FA5}">
                      <a16:colId xmlns:a16="http://schemas.microsoft.com/office/drawing/2014/main" val="2058989989"/>
                    </a:ext>
                  </a:extLst>
                </a:gridCol>
              </a:tblGrid>
              <a:tr h="864940">
                <a:tc gridSpan="3">
                  <a:txBody>
                    <a:bodyPr/>
                    <a:lstStyle/>
                    <a:p>
                      <a:pPr algn="ctr"/>
                      <a:r>
                        <a:rPr lang="en-IE" sz="4800" b="1" kern="1200" dirty="0">
                          <a:solidFill>
                            <a:schemeClr val="bg1"/>
                          </a:solidFill>
                          <a:latin typeface="+mn-lt"/>
                          <a:ea typeface="+mn-ea"/>
                          <a:cs typeface="+mn-cs"/>
                        </a:rPr>
                        <a:t>Statistical Methods for Rates &amp; Counts</a:t>
                      </a:r>
                      <a:endParaRPr lang="en-IE" sz="4800" dirty="0">
                        <a:solidFill>
                          <a:schemeClr val="bg1"/>
                        </a:solidFill>
                      </a:endParaRPr>
                    </a:p>
                  </a:txBody>
                  <a:tcPr anchor="ctr">
                    <a:gradFill>
                      <a:gsLst>
                        <a:gs pos="0">
                          <a:srgbClr val="3374BB">
                            <a:alpha val="58000"/>
                          </a:srgbClr>
                        </a:gs>
                        <a:gs pos="58000">
                          <a:srgbClr val="4CB6AC"/>
                        </a:gs>
                      </a:gsLst>
                      <a:lin ang="7200000" scaled="0"/>
                    </a:gradFill>
                  </a:tcPr>
                </a:tc>
                <a:tc hMerge="1">
                  <a:txBody>
                    <a:bodyPr/>
                    <a:lstStyle/>
                    <a:p>
                      <a:pPr algn="ctr"/>
                      <a:endParaRPr lang="en-IE" sz="2800" dirty="0">
                        <a:solidFill>
                          <a:schemeClr val="bg1"/>
                        </a:solidFill>
                      </a:endParaRPr>
                    </a:p>
                  </a:txBody>
                  <a:tcPr anchor="ctr">
                    <a:solidFill>
                      <a:srgbClr val="75C0B4"/>
                    </a:solidFill>
                  </a:tcPr>
                </a:tc>
                <a:tc hMerge="1">
                  <a:txBody>
                    <a:bodyPr/>
                    <a:lstStyle/>
                    <a:p>
                      <a:pPr algn="ctr"/>
                      <a:endParaRPr lang="en-IE" sz="2800" dirty="0">
                        <a:solidFill>
                          <a:schemeClr val="bg1"/>
                        </a:solidFill>
                      </a:endParaRPr>
                    </a:p>
                  </a:txBody>
                  <a:tcPr anchor="ctr">
                    <a:solidFill>
                      <a:srgbClr val="75C0B4"/>
                    </a:solidFill>
                  </a:tcPr>
                </a:tc>
                <a:extLst>
                  <a:ext uri="{0D108BD9-81ED-4DB2-BD59-A6C34878D82A}">
                    <a16:rowId xmlns:a16="http://schemas.microsoft.com/office/drawing/2014/main" val="3815279284"/>
                  </a:ext>
                </a:extLst>
              </a:tr>
              <a:tr h="993079">
                <a:tc>
                  <a:txBody>
                    <a:bodyPr/>
                    <a:lstStyle/>
                    <a:p>
                      <a:pPr algn="ctr"/>
                      <a:r>
                        <a:rPr lang="en-IE" sz="2800">
                          <a:solidFill>
                            <a:srgbClr val="75C0B4"/>
                          </a:solidFill>
                        </a:rPr>
                        <a:t>1</a:t>
                      </a:r>
                      <a:endParaRPr lang="en-IE" sz="2800" dirty="0">
                        <a:solidFill>
                          <a:srgbClr val="75C0B4"/>
                        </a:solidFill>
                      </a:endParaRPr>
                    </a:p>
                  </a:txBody>
                  <a:tcPr anchor="ctr"/>
                </a:tc>
                <a:tc>
                  <a:txBody>
                    <a:bodyPr/>
                    <a:lstStyle/>
                    <a:p>
                      <a:pPr lvl="0" algn="r"/>
                      <a:r>
                        <a:rPr lang="en-IE" sz="2800" b="1" dirty="0"/>
                        <a:t>Poisson Models</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lgn="l">
                        <a:buFont typeface="Wingdings" panose="05000000000000000000" pitchFamily="2" charset="2"/>
                        <a:buNone/>
                      </a:pPr>
                      <a:r>
                        <a:rPr lang="en-IE" sz="2700" b="1" dirty="0">
                          <a:solidFill>
                            <a:srgbClr val="2C98D3"/>
                          </a:solidFill>
                        </a:rPr>
                        <a:t>Mean = Variance, can extend for overdispersion and zero-inflation</a:t>
                      </a:r>
                      <a:endParaRPr lang="en-IE" sz="2700" b="1" dirty="0">
                        <a:solidFill>
                          <a:schemeClr val="tx1"/>
                        </a:solidFill>
                      </a:endParaRP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581763272"/>
                  </a:ext>
                </a:extLst>
              </a:tr>
              <a:tr h="993079">
                <a:tc>
                  <a:txBody>
                    <a:bodyPr/>
                    <a:lstStyle/>
                    <a:p>
                      <a:pPr algn="ctr"/>
                      <a:r>
                        <a:rPr lang="en-IE" sz="2800">
                          <a:solidFill>
                            <a:srgbClr val="75C0B4"/>
                          </a:solidFill>
                        </a:rPr>
                        <a:t>2</a:t>
                      </a:r>
                      <a:endParaRPr lang="en-IE" sz="2800" dirty="0">
                        <a:solidFill>
                          <a:srgbClr val="75C0B4"/>
                        </a:solidFill>
                      </a:endParaRPr>
                    </a:p>
                  </a:txBody>
                  <a:tcPr anchor="ctr"/>
                </a:tc>
                <a:tc>
                  <a:txBody>
                    <a:bodyPr/>
                    <a:lstStyle/>
                    <a:p>
                      <a:pPr algn="r"/>
                      <a:r>
                        <a:rPr lang="en-IE" sz="2800" b="1" dirty="0"/>
                        <a:t>Negative Binomial (NB) Regression</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lgn="l">
                        <a:buFont typeface="Wingdings" panose="05000000000000000000" pitchFamily="2" charset="2"/>
                        <a:buNone/>
                      </a:pPr>
                      <a:r>
                        <a:rPr lang="en-IE" sz="2700" b="1" dirty="0">
                          <a:solidFill>
                            <a:srgbClr val="2C98D3"/>
                          </a:solidFill>
                        </a:rPr>
                        <a:t>Poisson rate per subject from Gamma random effect (dispersion parameter)</a:t>
                      </a:r>
                      <a:endParaRPr lang="en-IE" sz="2700" b="1" dirty="0">
                        <a:solidFill>
                          <a:schemeClr val="tx1"/>
                        </a:solidFill>
                      </a:endParaRP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652854451"/>
                  </a:ext>
                </a:extLst>
              </a:tr>
              <a:tr h="993079">
                <a:tc>
                  <a:txBody>
                    <a:bodyPr/>
                    <a:lstStyle/>
                    <a:p>
                      <a:pPr algn="ctr"/>
                      <a:r>
                        <a:rPr lang="en-IE" sz="2800">
                          <a:solidFill>
                            <a:srgbClr val="75C0B4"/>
                          </a:solidFill>
                        </a:rPr>
                        <a:t>3</a:t>
                      </a:r>
                      <a:endParaRPr lang="en-IE" sz="2800" dirty="0">
                        <a:solidFill>
                          <a:srgbClr val="75C0B4"/>
                        </a:solidFill>
                      </a:endParaRPr>
                    </a:p>
                  </a:txBody>
                  <a:tcPr anchor="ctr"/>
                </a:tc>
                <a:tc>
                  <a:txBody>
                    <a:bodyPr/>
                    <a:lstStyle/>
                    <a:p>
                      <a:pPr algn="r"/>
                      <a:r>
                        <a:rPr lang="en-IE" sz="2800" b="1" dirty="0"/>
                        <a:t>Andersen-Gill Model</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lgn="l">
                        <a:buFont typeface="Wingdings" panose="05000000000000000000" pitchFamily="2" charset="2"/>
                        <a:buNone/>
                      </a:pPr>
                      <a:r>
                        <a:rPr lang="en-IE" sz="2700" b="1" dirty="0">
                          <a:solidFill>
                            <a:srgbClr val="2C98D3"/>
                          </a:solidFill>
                        </a:rPr>
                        <a:t>Cox Model extended to recurring events with same class of data as Poisson/NB</a:t>
                      </a:r>
                      <a:endParaRPr lang="en-IE" sz="2700" b="1" dirty="0">
                        <a:solidFill>
                          <a:schemeClr val="tx1"/>
                        </a:solidFill>
                      </a:endParaRP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694242996"/>
                  </a:ext>
                </a:extLst>
              </a:tr>
              <a:tr h="993079">
                <a:tc>
                  <a:txBody>
                    <a:bodyPr/>
                    <a:lstStyle/>
                    <a:p>
                      <a:pPr algn="ctr"/>
                      <a:r>
                        <a:rPr lang="en-IE" sz="2800" dirty="0">
                          <a:solidFill>
                            <a:srgbClr val="75C0B4"/>
                          </a:solidFill>
                        </a:rPr>
                        <a:t>4</a:t>
                      </a:r>
                    </a:p>
                  </a:txBody>
                  <a:tcPr anchor="ctr"/>
                </a:tc>
                <a:tc>
                  <a:txBody>
                    <a:bodyPr/>
                    <a:lstStyle/>
                    <a:p>
                      <a:pPr algn="r"/>
                      <a:r>
                        <a:rPr lang="en-IE" sz="2800" b="0" dirty="0"/>
                        <a:t>Prentice, Williams, Peterson (PWP)</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lgn="l">
                        <a:buFont typeface="Wingdings" panose="05000000000000000000" pitchFamily="2" charset="2"/>
                        <a:buNone/>
                      </a:pPr>
                      <a:r>
                        <a:rPr lang="en-IE" sz="2700" b="0" dirty="0">
                          <a:solidFill>
                            <a:srgbClr val="2C98D3"/>
                          </a:solidFill>
                        </a:rPr>
                        <a:t>Conditional Gap times for K</a:t>
                      </a:r>
                      <a:r>
                        <a:rPr lang="en-IE" sz="2700" b="0" baseline="30000" dirty="0">
                          <a:solidFill>
                            <a:srgbClr val="2C98D3"/>
                          </a:solidFill>
                        </a:rPr>
                        <a:t>th</a:t>
                      </a:r>
                      <a:r>
                        <a:rPr lang="en-IE" sz="2700" b="0" dirty="0">
                          <a:solidFill>
                            <a:srgbClr val="2C98D3"/>
                          </a:solidFill>
                        </a:rPr>
                        <a:t> event, baseline risk diff. and correlated events</a:t>
                      </a:r>
                      <a:endParaRPr lang="en-IE" sz="2700" b="0" dirty="0">
                        <a:solidFill>
                          <a:schemeClr val="tx1"/>
                        </a:solidFill>
                      </a:endParaRP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359623144"/>
                  </a:ext>
                </a:extLst>
              </a:tr>
              <a:tr h="898415">
                <a:tc>
                  <a:txBody>
                    <a:bodyPr/>
                    <a:lstStyle/>
                    <a:p>
                      <a:pPr algn="ctr"/>
                      <a:r>
                        <a:rPr lang="en-IE" sz="2800" dirty="0">
                          <a:solidFill>
                            <a:srgbClr val="75C0B4"/>
                          </a:solidFill>
                        </a:rPr>
                        <a:t>5</a:t>
                      </a:r>
                    </a:p>
                  </a:txBody>
                  <a:tcPr anchor="ctr"/>
                </a:tc>
                <a:tc>
                  <a:txBody>
                    <a:bodyPr/>
                    <a:lstStyle/>
                    <a:p>
                      <a:pPr algn="r"/>
                      <a:r>
                        <a:rPr lang="en-IE" sz="2800" b="0"/>
                        <a:t>Wei, Lin and Weissfeld (WLW)</a:t>
                      </a:r>
                      <a:endParaRPr lang="en-IE" sz="2800" b="0" dirty="0"/>
                    </a:p>
                  </a:txBody>
                  <a:tcPr anchor="ctr">
                    <a:lnR w="28575" cap="flat" cmpd="sng" algn="ctr">
                      <a:solidFill>
                        <a:schemeClr val="bg1">
                          <a:lumMod val="65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IE" sz="2700" b="0" dirty="0">
                          <a:solidFill>
                            <a:srgbClr val="2C98D3"/>
                          </a:solidFill>
                        </a:rPr>
                        <a:t>Cumulative effect for each (independent) K</a:t>
                      </a:r>
                      <a:r>
                        <a:rPr lang="en-IE" sz="2700" b="0" baseline="30000" dirty="0">
                          <a:solidFill>
                            <a:srgbClr val="2C98D3"/>
                          </a:solidFill>
                        </a:rPr>
                        <a:t>th</a:t>
                      </a:r>
                      <a:r>
                        <a:rPr lang="en-IE" sz="2700" b="0" dirty="0">
                          <a:solidFill>
                            <a:srgbClr val="2C98D3"/>
                          </a:solidFill>
                        </a:rPr>
                        <a:t> event, can have multiple event types</a:t>
                      </a:r>
                      <a:endParaRPr lang="en-IE" sz="2700" b="0" dirty="0">
                        <a:solidFill>
                          <a:schemeClr val="tx1"/>
                        </a:solidFill>
                      </a:endParaRP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68423294"/>
                  </a:ext>
                </a:extLst>
              </a:tr>
              <a:tr h="561165">
                <a:tc>
                  <a:txBody>
                    <a:bodyPr/>
                    <a:lstStyle/>
                    <a:p>
                      <a:pPr algn="ctr"/>
                      <a:r>
                        <a:rPr lang="en-IE" sz="2800">
                          <a:solidFill>
                            <a:srgbClr val="75C0B4"/>
                          </a:solidFill>
                        </a:rPr>
                        <a:t>6</a:t>
                      </a:r>
                      <a:endParaRPr lang="en-IE" sz="2800" dirty="0">
                        <a:solidFill>
                          <a:srgbClr val="75C0B4"/>
                        </a:solidFill>
                      </a:endParaRPr>
                    </a:p>
                  </a:txBody>
                  <a:tcPr anchor="ctr"/>
                </a:tc>
                <a:tc>
                  <a:txBody>
                    <a:bodyPr/>
                    <a:lstStyle/>
                    <a:p>
                      <a:pPr algn="r"/>
                      <a:r>
                        <a:rPr lang="en-IE" sz="2800" b="0" dirty="0"/>
                        <a:t>Other Survival Based Models</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buFont typeface="+mj-lt"/>
                        <a:buNone/>
                      </a:pPr>
                      <a:r>
                        <a:rPr lang="en-IE" sz="2700" dirty="0">
                          <a:solidFill>
                            <a:srgbClr val="2D98D3"/>
                          </a:solidFill>
                        </a:rPr>
                        <a:t>Frailty Models, Multi-State, GT-UR, TT-R</a:t>
                      </a: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2370405873"/>
                  </a:ext>
                </a:extLst>
              </a:tr>
              <a:tr h="561165">
                <a:tc>
                  <a:txBody>
                    <a:bodyPr/>
                    <a:lstStyle/>
                    <a:p>
                      <a:pPr algn="ctr"/>
                      <a:r>
                        <a:rPr lang="en-IE" sz="2800">
                          <a:solidFill>
                            <a:srgbClr val="75C0B4"/>
                          </a:solidFill>
                        </a:rPr>
                        <a:t>7</a:t>
                      </a:r>
                      <a:endParaRPr lang="en-IE" sz="2800" dirty="0">
                        <a:solidFill>
                          <a:srgbClr val="75C0B4"/>
                        </a:solidFill>
                      </a:endParaRPr>
                    </a:p>
                  </a:txBody>
                  <a:tcPr anchor="ctr"/>
                </a:tc>
                <a:tc>
                  <a:txBody>
                    <a:bodyPr/>
                    <a:lstStyle/>
                    <a:p>
                      <a:pPr algn="r"/>
                      <a:r>
                        <a:rPr lang="en-IE" sz="2800" b="0" dirty="0"/>
                        <a:t>Mean Cumulative Function</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700" b="0" i="0" u="none" strike="noStrike" kern="1200" cap="none" spc="0" normalizeH="0" baseline="0" noProof="0" dirty="0">
                          <a:ln>
                            <a:noFill/>
                          </a:ln>
                          <a:solidFill>
                            <a:srgbClr val="2D98D3"/>
                          </a:solidFill>
                          <a:effectLst/>
                          <a:uLnTx/>
                          <a:uFillTx/>
                          <a:latin typeface="Calibri" panose="020F0502020204030204"/>
                          <a:ea typeface="+mn-ea"/>
                          <a:cs typeface="+mn-cs"/>
                        </a:rPr>
                        <a:t>Non-parametric estimator for E(# Events)</a:t>
                      </a:r>
                      <a:endParaRPr kumimoji="0" lang="en-IE" sz="2700" b="0" i="0" u="none" strike="noStrike" kern="1200" cap="none" spc="0" normalizeH="0" baseline="0" noProof="0" dirty="0">
                        <a:ln>
                          <a:noFill/>
                        </a:ln>
                        <a:solidFill>
                          <a:schemeClr val="tx1"/>
                        </a:solidFill>
                        <a:effectLst/>
                        <a:uLnTx/>
                        <a:uFillTx/>
                        <a:latin typeface="Calibri" panose="020F0502020204030204"/>
                        <a:ea typeface="+mn-ea"/>
                        <a:cs typeface="+mn-cs"/>
                      </a:endParaRP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814036247"/>
                  </a:ext>
                </a:extLst>
              </a:tr>
            </a:tbl>
          </a:graphicData>
        </a:graphic>
      </p:graphicFrame>
    </p:spTree>
    <p:extLst>
      <p:ext uri="{BB962C8B-B14F-4D97-AF65-F5344CB8AC3E}">
        <p14:creationId xmlns:p14="http://schemas.microsoft.com/office/powerpoint/2010/main" val="1461792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344906-A68E-4666-8547-38D562A89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32"/>
            <a:ext cx="12192000" cy="6871531"/>
          </a:xfrm>
          <a:prstGeom prst="rect">
            <a:avLst/>
          </a:prstGeom>
        </p:spPr>
      </p:pic>
      <p:sp>
        <p:nvSpPr>
          <p:cNvPr id="22" name="Rectangle 21">
            <a:extLst>
              <a:ext uri="{FF2B5EF4-FFF2-40B4-BE49-F238E27FC236}">
                <a16:creationId xmlns:a16="http://schemas.microsoft.com/office/drawing/2014/main" id="{6D9EC3CA-4B65-4C12-A7D8-8D49187B4E50}"/>
              </a:ext>
            </a:extLst>
          </p:cNvPr>
          <p:cNvSpPr/>
          <p:nvPr/>
        </p:nvSpPr>
        <p:spPr>
          <a:xfrm>
            <a:off x="4032988" y="2812273"/>
            <a:ext cx="7997620" cy="175432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white"/>
                </a:solidFill>
                <a:effectLst/>
                <a:uLnTx/>
                <a:uFillTx/>
                <a:latin typeface="Calibri" panose="020F0502020204030204"/>
                <a:ea typeface="+mn-ea"/>
                <a:cs typeface="+mn-cs"/>
              </a:rPr>
              <a:t>Sample Size for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white"/>
                </a:solidFill>
                <a:effectLst/>
                <a:uLnTx/>
                <a:uFillTx/>
                <a:latin typeface="Calibri" panose="020F0502020204030204"/>
                <a:ea typeface="+mn-ea"/>
                <a:cs typeface="+mn-cs"/>
              </a:rPr>
              <a:t>Rates and Counts</a:t>
            </a:r>
          </a:p>
        </p:txBody>
      </p:sp>
      <p:sp>
        <p:nvSpPr>
          <p:cNvPr id="19" name="Content Placeholder 3">
            <a:extLst>
              <a:ext uri="{FF2B5EF4-FFF2-40B4-BE49-F238E27FC236}">
                <a16:creationId xmlns:a16="http://schemas.microsoft.com/office/drawing/2014/main" id="{641D92D4-8F6A-482C-BC69-D39440217E08}"/>
              </a:ext>
            </a:extLst>
          </p:cNvPr>
          <p:cNvSpPr txBox="1">
            <a:spLocks/>
          </p:cNvSpPr>
          <p:nvPr/>
        </p:nvSpPr>
        <p:spPr>
          <a:xfrm>
            <a:off x="3719238" y="-13532"/>
            <a:ext cx="152359" cy="6871532"/>
          </a:xfrm>
          <a:prstGeom prst="roundRect">
            <a:avLst>
              <a:gd name="adj" fmla="val 0"/>
            </a:avLst>
          </a:prstGeom>
          <a:solidFill>
            <a:srgbClr val="565755"/>
          </a:solidFill>
        </p:spPr>
        <p:txBody>
          <a:bodyPr vert="horz" lIns="45720" tIns="45720" rIns="45720" bIns="45720" rtlCol="0" anchor="ctr">
            <a:normAutofit/>
          </a:bodyPr>
          <a:lstStyle>
            <a:defPPr>
              <a:defRPr lang="en-US"/>
            </a:defPPr>
            <a:lvl1pPr indent="0" algn="ctr" defTabSz="914400">
              <a:lnSpc>
                <a:spcPct val="100000"/>
              </a:lnSpc>
              <a:spcBef>
                <a:spcPts val="1200"/>
              </a:spcBef>
              <a:spcAft>
                <a:spcPts val="200"/>
              </a:spcAft>
              <a:buClr>
                <a:srgbClr val="1CADE4"/>
              </a:buClr>
              <a:buSzPct val="100000"/>
              <a:buFont typeface="Tw Cen MT" panose="020B0602020104020603" pitchFamily="34" charset="0"/>
              <a:buNone/>
              <a:defRPr sz="3000" b="1">
                <a:solidFill>
                  <a:prstClr val="white"/>
                </a:solidFill>
                <a:latin typeface="+mj-lt"/>
              </a:defRPr>
            </a:lvl1pPr>
            <a:lvl2pPr marL="265176" indent="-137160" defTabSz="914400">
              <a:lnSpc>
                <a:spcPct val="90000"/>
              </a:lnSpc>
              <a:spcBef>
                <a:spcPts val="200"/>
              </a:spcBef>
              <a:spcAft>
                <a:spcPts val="400"/>
              </a:spcAft>
              <a:buClr>
                <a:schemeClr val="accent1"/>
              </a:buClr>
              <a:buFont typeface="Wingdings 3" pitchFamily="18" charset="2"/>
              <a:buChar char=""/>
            </a:lvl2pPr>
            <a:lvl3pPr marL="448056" indent="-137160" defTabSz="914400">
              <a:lnSpc>
                <a:spcPct val="90000"/>
              </a:lnSpc>
              <a:spcBef>
                <a:spcPts val="200"/>
              </a:spcBef>
              <a:spcAft>
                <a:spcPts val="400"/>
              </a:spcAft>
              <a:buClr>
                <a:schemeClr val="accent1"/>
              </a:buClr>
              <a:buFont typeface="Wingdings 3" pitchFamily="18" charset="2"/>
              <a:buChar char=""/>
              <a:defRPr sz="1400"/>
            </a:lvl3pPr>
            <a:lvl4pPr marL="594360" indent="-137160" defTabSz="914400">
              <a:lnSpc>
                <a:spcPct val="90000"/>
              </a:lnSpc>
              <a:spcBef>
                <a:spcPts val="200"/>
              </a:spcBef>
              <a:spcAft>
                <a:spcPts val="400"/>
              </a:spcAft>
              <a:buClr>
                <a:schemeClr val="accent1"/>
              </a:buClr>
              <a:buFont typeface="Wingdings 3" pitchFamily="18" charset="2"/>
              <a:buChar char=""/>
              <a:defRPr sz="1400"/>
            </a:lvl4pPr>
            <a:lvl5pPr marL="777240" indent="-137160" defTabSz="914400">
              <a:lnSpc>
                <a:spcPct val="90000"/>
              </a:lnSpc>
              <a:spcBef>
                <a:spcPts val="200"/>
              </a:spcBef>
              <a:spcAft>
                <a:spcPts val="400"/>
              </a:spcAft>
              <a:buClr>
                <a:schemeClr val="accent1"/>
              </a:buClr>
              <a:buFont typeface="Wingdings 3" pitchFamily="18" charset="2"/>
              <a:buChar char=""/>
              <a:defRPr sz="1400"/>
            </a:lvl5pPr>
            <a:lvl6pPr marL="914400" indent="-137160" defTabSz="914400">
              <a:lnSpc>
                <a:spcPct val="90000"/>
              </a:lnSpc>
              <a:spcBef>
                <a:spcPts val="200"/>
              </a:spcBef>
              <a:spcAft>
                <a:spcPts val="400"/>
              </a:spcAft>
              <a:buClr>
                <a:schemeClr val="accent1"/>
              </a:buClr>
              <a:buFont typeface="Wingdings 3" pitchFamily="18" charset="2"/>
              <a:buChar char=""/>
              <a:defRPr sz="1400"/>
            </a:lvl6pPr>
            <a:lvl7pPr marL="1060704" indent="-137160" defTabSz="914400">
              <a:lnSpc>
                <a:spcPct val="90000"/>
              </a:lnSpc>
              <a:spcBef>
                <a:spcPts val="200"/>
              </a:spcBef>
              <a:spcAft>
                <a:spcPts val="400"/>
              </a:spcAft>
              <a:buClr>
                <a:schemeClr val="accent1"/>
              </a:buClr>
              <a:buFont typeface="Wingdings 3" pitchFamily="18" charset="2"/>
              <a:buChar char=""/>
              <a:defRPr sz="1400"/>
            </a:lvl7pPr>
            <a:lvl8pPr marL="1216152" indent="-137160" defTabSz="914400">
              <a:lnSpc>
                <a:spcPct val="90000"/>
              </a:lnSpc>
              <a:spcBef>
                <a:spcPts val="200"/>
              </a:spcBef>
              <a:spcAft>
                <a:spcPts val="400"/>
              </a:spcAft>
              <a:buClr>
                <a:schemeClr val="accent1"/>
              </a:buClr>
              <a:buFont typeface="Wingdings 3" pitchFamily="18" charset="2"/>
              <a:buChar char=""/>
              <a:defRPr sz="1400"/>
            </a:lvl8pPr>
            <a:lvl9pPr marL="1362456" indent="-137160" defTabSz="914400">
              <a:lnSpc>
                <a:spcPct val="90000"/>
              </a:lnSpc>
              <a:spcBef>
                <a:spcPts val="200"/>
              </a:spcBef>
              <a:spcAft>
                <a:spcPts val="400"/>
              </a:spcAft>
              <a:buClr>
                <a:schemeClr val="accent1"/>
              </a:buClr>
              <a:buFont typeface="Wingdings 3" pitchFamily="18" charset="2"/>
              <a:buChar char=""/>
              <a:defRPr sz="1400"/>
            </a:lvl9pPr>
          </a:lstStyle>
          <a:p>
            <a:pPr marL="0" marR="0" lvl="0" indent="0" algn="ctr" defTabSz="914400" rtl="0" eaLnBrk="1" fontAlgn="auto" latinLnBrk="0" hangingPunct="1">
              <a:lnSpc>
                <a:spcPct val="100000"/>
              </a:lnSpc>
              <a:spcBef>
                <a:spcPts val="1200"/>
              </a:spcBef>
              <a:spcAft>
                <a:spcPts val="200"/>
              </a:spcAft>
              <a:buClr>
                <a:srgbClr val="1CADE4"/>
              </a:buClr>
              <a:buSzPct val="100000"/>
              <a:buFont typeface="Tw Cen MT" panose="020B0602020104020603" pitchFamily="34" charset="0"/>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4253E99C-644E-4523-9972-6DE03A8F96BC}"/>
              </a:ext>
            </a:extLst>
          </p:cNvPr>
          <p:cNvSpPr/>
          <p:nvPr/>
        </p:nvSpPr>
        <p:spPr>
          <a:xfrm>
            <a:off x="397348" y="3090094"/>
            <a:ext cx="2933884" cy="1198684"/>
          </a:xfrm>
          <a:prstGeom prst="roundRect">
            <a:avLst>
              <a:gd name="adj" fmla="val 5170"/>
            </a:avLst>
          </a:prstGeom>
          <a:solidFill>
            <a:srgbClr val="39C2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F2569741-C351-4FF4-A524-2DA05D8BF2D0}"/>
              </a:ext>
            </a:extLst>
          </p:cNvPr>
          <p:cNvSpPr/>
          <p:nvPr/>
        </p:nvSpPr>
        <p:spPr>
          <a:xfrm>
            <a:off x="397347" y="3352710"/>
            <a:ext cx="2933884" cy="646331"/>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Part 2</a:t>
            </a:r>
            <a:endParaRPr kumimoji="0" lang="en-IE" sz="3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599777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4CF1186-08F0-45EB-AD71-68C74B30CC79}"/>
              </a:ext>
            </a:extLst>
          </p:cNvPr>
          <p:cNvSpPr/>
          <p:nvPr/>
        </p:nvSpPr>
        <p:spPr>
          <a:xfrm flipH="1" flipV="1">
            <a:off x="422967" y="1564824"/>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79A69845-5940-49B0-AF7E-87684333BD24}"/>
              </a:ext>
            </a:extLst>
          </p:cNvPr>
          <p:cNvSpPr/>
          <p:nvPr/>
        </p:nvSpPr>
        <p:spPr>
          <a:xfrm flipH="1" flipV="1">
            <a:off x="417828" y="3102140"/>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538C38A4-7306-4006-B5C1-971A8A80B3DF}"/>
              </a:ext>
            </a:extLst>
          </p:cNvPr>
          <p:cNvSpPr/>
          <p:nvPr/>
        </p:nvSpPr>
        <p:spPr>
          <a:xfrm flipH="1" flipV="1">
            <a:off x="422966" y="4639456"/>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0E9D602A-646F-4C96-B154-5D13A8588918}"/>
              </a:ext>
            </a:extLst>
          </p:cNvPr>
          <p:cNvSpPr txBox="1">
            <a:spLocks/>
          </p:cNvSpPr>
          <p:nvPr/>
        </p:nvSpPr>
        <p:spPr>
          <a:xfrm>
            <a:off x="806480" y="1526304"/>
            <a:ext cx="10503155" cy="431114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IE" sz="3200" dirty="0"/>
              <a:t>The availability of appropriate sample size determination (SSD) method is one constraint of adoption in clinical trials</a:t>
            </a:r>
          </a:p>
          <a:p>
            <a:pPr marL="516636" marR="0" lvl="1" indent="-34290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lang="en-IE" sz="2800" dirty="0">
                <a:solidFill>
                  <a:schemeClr val="bg1">
                    <a:lumMod val="50000"/>
                  </a:schemeClr>
                </a:solidFill>
                <a:latin typeface="Calibri" panose="020F0502020204030204"/>
              </a:rPr>
              <a:t>Methods more available for “simpler” analyses until recently</a:t>
            </a:r>
            <a:endParaRPr kumimoji="0" lang="en-IE" sz="28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The “real” sample size for rates/counts is either total follow-up time across all subjects (e.g. person-years) or total events</a:t>
            </a:r>
          </a:p>
          <a:p>
            <a:pPr marL="630936" marR="0" lvl="1" indent="-45720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lang="en-IE" sz="2800" dirty="0">
                <a:solidFill>
                  <a:schemeClr val="bg1">
                    <a:lumMod val="50000"/>
                  </a:schemeClr>
                </a:solidFill>
                <a:latin typeface="Calibri" panose="020F0502020204030204"/>
              </a:rPr>
              <a:t>N thus depends on either </a:t>
            </a:r>
            <a:r>
              <a:rPr lang="en-IE" sz="2800" dirty="0" err="1">
                <a:solidFill>
                  <a:schemeClr val="bg1">
                    <a:lumMod val="50000"/>
                  </a:schemeClr>
                </a:solidFill>
                <a:latin typeface="Calibri" panose="020F0502020204030204"/>
              </a:rPr>
              <a:t>followup</a:t>
            </a:r>
            <a:r>
              <a:rPr lang="en-IE" sz="2800" dirty="0">
                <a:solidFill>
                  <a:schemeClr val="bg1">
                    <a:lumMod val="50000"/>
                  </a:schemeClr>
                </a:solidFill>
                <a:latin typeface="Calibri" panose="020F0502020204030204"/>
              </a:rPr>
              <a:t> time per subject or event rates</a:t>
            </a:r>
            <a:endParaRPr kumimoji="0" lang="en-IE" sz="28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lang="en-IE" sz="3200" dirty="0">
                <a:solidFill>
                  <a:prstClr val="black"/>
                </a:solidFill>
                <a:latin typeface="Calibri" panose="020F0502020204030204"/>
              </a:rPr>
              <a:t>Recent years have seen significant interest in expanding sample size determination options available for rates/counts</a:t>
            </a:r>
            <a:endParaRPr kumimoji="0" lang="en-IE"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30936" marR="0" lvl="1" indent="-45720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lang="en-IE" sz="2800" dirty="0">
                <a:solidFill>
                  <a:schemeClr val="bg1">
                    <a:lumMod val="50000"/>
                  </a:schemeClr>
                </a:solidFill>
                <a:latin typeface="Calibri" panose="020F0502020204030204"/>
              </a:rPr>
              <a:t>More models, more complex design constraints, adaptive design</a:t>
            </a:r>
            <a:endParaRPr kumimoji="0" lang="en-IE" sz="28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a:p>
            <a:pPr marL="173736" marR="0" lvl="1" indent="0" algn="l" defTabSz="914400" rtl="0" eaLnBrk="1" fontAlgn="auto" latinLnBrk="0" hangingPunct="1">
              <a:lnSpc>
                <a:spcPct val="90000"/>
              </a:lnSpc>
              <a:spcBef>
                <a:spcPts val="200"/>
              </a:spcBef>
              <a:spcAft>
                <a:spcPts val="400"/>
              </a:spcAft>
              <a:buClr>
                <a:srgbClr val="1CADE4"/>
              </a:buClr>
              <a:buSzTx/>
              <a:buFont typeface="Wingdings 3" pitchFamily="18" charset="2"/>
              <a:buNone/>
              <a:tabLst/>
              <a:defRPr/>
            </a:pPr>
            <a:endParaRPr kumimoji="0" lang="en-IE"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30936" marR="0" lvl="1" indent="-45720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endParaRPr kumimoji="0" lang="en-IE"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3736" marR="0" lvl="1" indent="0" algn="l" defTabSz="914400" rtl="0" eaLnBrk="1" fontAlgn="auto" latinLnBrk="0" hangingPunct="1">
              <a:lnSpc>
                <a:spcPct val="90000"/>
              </a:lnSpc>
              <a:spcBef>
                <a:spcPts val="200"/>
              </a:spcBef>
              <a:spcAft>
                <a:spcPts val="400"/>
              </a:spcAft>
              <a:buClr>
                <a:srgbClr val="1CADE4"/>
              </a:buClr>
              <a:buSzTx/>
              <a:buFont typeface="Wingdings 3" pitchFamily="18" charset="2"/>
              <a:buNone/>
              <a:tabLst/>
              <a:defRPr/>
            </a:pPr>
            <a:endParaRPr kumimoji="0" lang="en-IE"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164193F0-7897-44C9-9C17-F961A68A3D14}"/>
              </a:ext>
            </a:extLst>
          </p:cNvPr>
          <p:cNvSpPr txBox="1">
            <a:spLocks/>
          </p:cNvSpPr>
          <p:nvPr/>
        </p:nvSpPr>
        <p:spPr>
          <a:xfrm>
            <a:off x="579321" y="19324"/>
            <a:ext cx="10439479" cy="1499616"/>
          </a:xfrm>
          <a:prstGeom prst="rect">
            <a:avLst/>
          </a:prstGeom>
        </p:spPr>
        <p:txBody>
          <a:bodyPr anchor="ctr">
            <a:normAutofit/>
          </a:bodyPr>
          <a:lstStyle>
            <a:lvl1pPr algn="l" defTabSz="914400" rtl="0" eaLnBrk="1" latinLnBrk="0" hangingPunct="1">
              <a:lnSpc>
                <a:spcPct val="80000"/>
              </a:lnSpc>
              <a:spcBef>
                <a:spcPct val="0"/>
              </a:spcBef>
              <a:buNone/>
              <a:defRPr sz="4800" kern="1200" cap="all" spc="100" baseline="0">
                <a:solidFill>
                  <a:schemeClr val="tx1">
                    <a:lumMod val="95000"/>
                    <a:lumOff val="5000"/>
                  </a:schemeClr>
                </a:solidFill>
                <a:latin typeface="+mj-lt"/>
                <a:ea typeface="+mj-ea"/>
                <a:cs typeface="+mj-cs"/>
              </a:defRPr>
            </a:lvl1pPr>
          </a:lstStyle>
          <a:p>
            <a:pPr algn="ctr"/>
            <a:r>
              <a:rPr lang="en-GB" sz="4000" cap="none" dirty="0"/>
              <a:t>Sample Size for Rates and Counts</a:t>
            </a:r>
          </a:p>
        </p:txBody>
      </p:sp>
    </p:spTree>
    <p:extLst>
      <p:ext uri="{BB962C8B-B14F-4D97-AF65-F5344CB8AC3E}">
        <p14:creationId xmlns:p14="http://schemas.microsoft.com/office/powerpoint/2010/main" val="1911162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887894" y="1843628"/>
            <a:ext cx="5391889" cy="4576792"/>
          </a:xfrm>
        </p:spPr>
        <p:txBody>
          <a:bodyPr>
            <a:normAutofit/>
          </a:bodyPr>
          <a:lstStyle/>
          <a:p>
            <a:pPr marL="0" indent="0">
              <a:buNone/>
            </a:pPr>
            <a:r>
              <a:rPr lang="en-IE" dirty="0"/>
              <a:t>Older sample size methods based on normal approximations for Poisson model</a:t>
            </a:r>
          </a:p>
          <a:p>
            <a:pPr lvl="1"/>
            <a:r>
              <a:rPr lang="en-IE" dirty="0">
                <a:solidFill>
                  <a:schemeClr val="bg1">
                    <a:lumMod val="50000"/>
                  </a:schemeClr>
                </a:solidFill>
              </a:rPr>
              <a:t>2 Sample (Lehr 1992), Regression (</a:t>
            </a:r>
            <a:r>
              <a:rPr lang="en-IE" dirty="0" err="1">
                <a:solidFill>
                  <a:schemeClr val="bg1">
                    <a:lumMod val="50000"/>
                  </a:schemeClr>
                </a:solidFill>
              </a:rPr>
              <a:t>Signorini</a:t>
            </a:r>
            <a:r>
              <a:rPr lang="en-IE" dirty="0">
                <a:solidFill>
                  <a:schemeClr val="bg1">
                    <a:lumMod val="50000"/>
                  </a:schemeClr>
                </a:solidFill>
              </a:rPr>
              <a:t> 1991)</a:t>
            </a:r>
            <a:endParaRPr lang="en-IE" dirty="0"/>
          </a:p>
          <a:p>
            <a:pPr marL="0" indent="0">
              <a:buNone/>
            </a:pPr>
            <a:r>
              <a:rPr lang="en-IE" dirty="0"/>
              <a:t>Recently seen extensions to other models and other design types</a:t>
            </a:r>
          </a:p>
          <a:p>
            <a:pPr lvl="1"/>
            <a:r>
              <a:rPr lang="en-IE" dirty="0">
                <a:solidFill>
                  <a:schemeClr val="bg1">
                    <a:lumMod val="50000"/>
                  </a:schemeClr>
                </a:solidFill>
              </a:rPr>
              <a:t>Models: Negative Binomial, Andersen-Gill</a:t>
            </a:r>
          </a:p>
          <a:p>
            <a:pPr lvl="1"/>
            <a:r>
              <a:rPr lang="en-IE" dirty="0">
                <a:solidFill>
                  <a:schemeClr val="bg1">
                    <a:lumMod val="50000"/>
                  </a:schemeClr>
                </a:solidFill>
              </a:rPr>
              <a:t>Designs: Crossover, &gt;2 (e.g. dose-finding)</a:t>
            </a:r>
          </a:p>
          <a:p>
            <a:pPr marL="0" indent="-45720">
              <a:buNone/>
            </a:pPr>
            <a:r>
              <a:rPr lang="en-IE" dirty="0"/>
              <a:t>Modern methods (Tang) deal w/ complex study design constraints and choices</a:t>
            </a:r>
          </a:p>
          <a:p>
            <a:pPr lvl="1"/>
            <a:r>
              <a:rPr lang="en-IE" dirty="0">
                <a:solidFill>
                  <a:schemeClr val="bg1">
                    <a:lumMod val="50000"/>
                  </a:schemeClr>
                </a:solidFill>
              </a:rPr>
              <a:t>Unequal follow-u/accrual patterns, unequal dispersion per group, dropout, variance definition</a:t>
            </a:r>
          </a:p>
          <a:p>
            <a:pPr lvl="1"/>
            <a:r>
              <a:rPr lang="en-IE" dirty="0">
                <a:solidFill>
                  <a:schemeClr val="bg1">
                    <a:lumMod val="50000"/>
                  </a:schemeClr>
                </a:solidFill>
              </a:rPr>
              <a:t>Adaptive Examples: Group sequential, MCP-Mod</a:t>
            </a:r>
          </a:p>
          <a:p>
            <a:pPr lvl="1"/>
            <a:endParaRPr lang="en-IE" sz="900" dirty="0">
              <a:solidFill>
                <a:schemeClr val="bg1">
                  <a:lumMod val="50000"/>
                </a:schemeClr>
              </a:solidFill>
            </a:endParaRPr>
          </a:p>
        </p:txBody>
      </p:sp>
      <p:sp>
        <p:nvSpPr>
          <p:cNvPr id="12" name="Rectangle: Rounded Corners 11">
            <a:extLst>
              <a:ext uri="{FF2B5EF4-FFF2-40B4-BE49-F238E27FC236}">
                <a16:creationId xmlns:a16="http://schemas.microsoft.com/office/drawing/2014/main" id="{A6156E24-0CF0-4ACD-B545-4611B41A1589}"/>
              </a:ext>
            </a:extLst>
          </p:cNvPr>
          <p:cNvSpPr/>
          <p:nvPr/>
        </p:nvSpPr>
        <p:spPr>
          <a:xfrm flipH="1" flipV="1">
            <a:off x="687041" y="1903872"/>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56DC8FD8-9805-4CAC-8CF5-2BEAC59A1874}"/>
              </a:ext>
            </a:extLst>
          </p:cNvPr>
          <p:cNvSpPr/>
          <p:nvPr/>
        </p:nvSpPr>
        <p:spPr>
          <a:xfrm flipH="1" flipV="1">
            <a:off x="667371" y="3027236"/>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4B091FC5-2CB7-40C8-852F-566FB834207E}"/>
              </a:ext>
            </a:extLst>
          </p:cNvPr>
          <p:cNvSpPr/>
          <p:nvPr/>
        </p:nvSpPr>
        <p:spPr>
          <a:xfrm flipH="1" flipV="1">
            <a:off x="687042" y="4444235"/>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1EE8B78E-58DC-4FCA-8E93-59F8DEA01476}"/>
              </a:ext>
            </a:extLst>
          </p:cNvPr>
          <p:cNvSpPr txBox="1">
            <a:spLocks/>
          </p:cNvSpPr>
          <p:nvPr/>
        </p:nvSpPr>
        <p:spPr>
          <a:xfrm>
            <a:off x="579321" y="19324"/>
            <a:ext cx="10439479" cy="1499616"/>
          </a:xfrm>
          <a:prstGeom prst="rect">
            <a:avLst/>
          </a:prstGeom>
        </p:spPr>
        <p:txBody>
          <a:bodyPr anchor="ctr">
            <a:normAutofit/>
          </a:bodyPr>
          <a:lstStyle>
            <a:lvl1pPr algn="l" defTabSz="914400" rtl="0" eaLnBrk="1" latinLnBrk="0" hangingPunct="1">
              <a:lnSpc>
                <a:spcPct val="80000"/>
              </a:lnSpc>
              <a:spcBef>
                <a:spcPct val="0"/>
              </a:spcBef>
              <a:buNone/>
              <a:defRPr sz="4800" kern="1200" cap="all" spc="100" baseline="0">
                <a:solidFill>
                  <a:schemeClr val="tx1">
                    <a:lumMod val="95000"/>
                    <a:lumOff val="5000"/>
                  </a:schemeClr>
                </a:solidFill>
                <a:latin typeface="+mj-lt"/>
                <a:ea typeface="+mj-ea"/>
                <a:cs typeface="+mj-cs"/>
              </a:defRPr>
            </a:lvl1pPr>
          </a:lstStyle>
          <a:p>
            <a:pPr algn="ctr"/>
            <a:r>
              <a:rPr lang="en-GB" sz="4000" cap="none" dirty="0"/>
              <a:t>SSD Developments for Rates and Counts</a:t>
            </a:r>
          </a:p>
        </p:txBody>
      </p:sp>
      <p:pic>
        <p:nvPicPr>
          <p:cNvPr id="13" name="Picture 12">
            <a:extLst>
              <a:ext uri="{FF2B5EF4-FFF2-40B4-BE49-F238E27FC236}">
                <a16:creationId xmlns:a16="http://schemas.microsoft.com/office/drawing/2014/main" id="{EC5BEF50-68DA-4271-A3BE-A394BD5AB627}"/>
              </a:ext>
            </a:extLst>
          </p:cNvPr>
          <p:cNvPicPr>
            <a:picLocks noChangeAspect="1"/>
          </p:cNvPicPr>
          <p:nvPr/>
        </p:nvPicPr>
        <p:blipFill>
          <a:blip r:embed="rId3"/>
          <a:stretch>
            <a:fillRect/>
          </a:stretch>
        </p:blipFill>
        <p:spPr>
          <a:xfrm>
            <a:off x="7395387" y="1777545"/>
            <a:ext cx="2899624" cy="866898"/>
          </a:xfrm>
          <a:prstGeom prst="rect">
            <a:avLst/>
          </a:prstGeom>
        </p:spPr>
      </p:pic>
      <p:pic>
        <p:nvPicPr>
          <p:cNvPr id="15" name="Picture 14">
            <a:extLst>
              <a:ext uri="{FF2B5EF4-FFF2-40B4-BE49-F238E27FC236}">
                <a16:creationId xmlns:a16="http://schemas.microsoft.com/office/drawing/2014/main" id="{280EA0C4-4333-4470-BA69-881A5480101A}"/>
              </a:ext>
            </a:extLst>
          </p:cNvPr>
          <p:cNvPicPr>
            <a:picLocks noChangeAspect="1"/>
          </p:cNvPicPr>
          <p:nvPr/>
        </p:nvPicPr>
        <p:blipFill>
          <a:blip r:embed="rId4"/>
          <a:stretch>
            <a:fillRect/>
          </a:stretch>
        </p:blipFill>
        <p:spPr>
          <a:xfrm>
            <a:off x="7630204" y="2850063"/>
            <a:ext cx="3240519" cy="1039918"/>
          </a:xfrm>
          <a:prstGeom prst="rect">
            <a:avLst/>
          </a:prstGeom>
        </p:spPr>
      </p:pic>
      <p:pic>
        <p:nvPicPr>
          <p:cNvPr id="17" name="Picture 16">
            <a:extLst>
              <a:ext uri="{FF2B5EF4-FFF2-40B4-BE49-F238E27FC236}">
                <a16:creationId xmlns:a16="http://schemas.microsoft.com/office/drawing/2014/main" id="{717826AC-D409-4A3D-9888-30A0235AF2FE}"/>
              </a:ext>
            </a:extLst>
          </p:cNvPr>
          <p:cNvPicPr>
            <a:picLocks noChangeAspect="1"/>
          </p:cNvPicPr>
          <p:nvPr/>
        </p:nvPicPr>
        <p:blipFill>
          <a:blip r:embed="rId5"/>
          <a:stretch>
            <a:fillRect/>
          </a:stretch>
        </p:blipFill>
        <p:spPr>
          <a:xfrm>
            <a:off x="6554520" y="4132024"/>
            <a:ext cx="5391889" cy="1620313"/>
          </a:xfrm>
          <a:prstGeom prst="rect">
            <a:avLst/>
          </a:prstGeom>
        </p:spPr>
      </p:pic>
      <p:sp>
        <p:nvSpPr>
          <p:cNvPr id="18" name="TextBox 17">
            <a:extLst>
              <a:ext uri="{FF2B5EF4-FFF2-40B4-BE49-F238E27FC236}">
                <a16:creationId xmlns:a16="http://schemas.microsoft.com/office/drawing/2014/main" id="{307B22FC-E11B-43DC-A127-391B60773E9B}"/>
              </a:ext>
            </a:extLst>
          </p:cNvPr>
          <p:cNvSpPr txBox="1"/>
          <p:nvPr/>
        </p:nvSpPr>
        <p:spPr>
          <a:xfrm>
            <a:off x="8643370" y="2542505"/>
            <a:ext cx="222735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Tw Cen MT" panose="020B0602020104020603"/>
                <a:ea typeface="+mn-ea"/>
                <a:cs typeface="+mn-cs"/>
              </a:rPr>
              <a:t>Source: R. Lehr (1992)</a:t>
            </a:r>
          </a:p>
        </p:txBody>
      </p:sp>
      <p:sp>
        <p:nvSpPr>
          <p:cNvPr id="19" name="TextBox 18">
            <a:extLst>
              <a:ext uri="{FF2B5EF4-FFF2-40B4-BE49-F238E27FC236}">
                <a16:creationId xmlns:a16="http://schemas.microsoft.com/office/drawing/2014/main" id="{4486C77C-5B5A-4644-9176-0E653733E3AC}"/>
              </a:ext>
            </a:extLst>
          </p:cNvPr>
          <p:cNvSpPr txBox="1"/>
          <p:nvPr/>
        </p:nvSpPr>
        <p:spPr>
          <a:xfrm>
            <a:off x="8391590" y="3785851"/>
            <a:ext cx="304421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Tw Cen MT" panose="020B0602020104020603"/>
                <a:ea typeface="+mn-ea"/>
                <a:cs typeface="+mn-cs"/>
              </a:rPr>
              <a:t>Source: H. Zhu &amp; H. </a:t>
            </a:r>
            <a:r>
              <a:rPr kumimoji="0" lang="en-IE" sz="1600" b="0" i="0" u="none" strike="noStrike" kern="1200" cap="none" spc="0" normalizeH="0" baseline="0" noProof="0" dirty="0" err="1">
                <a:ln>
                  <a:noFill/>
                </a:ln>
                <a:solidFill>
                  <a:prstClr val="black"/>
                </a:solidFill>
                <a:effectLst/>
                <a:uLnTx/>
                <a:uFillTx/>
                <a:latin typeface="Tw Cen MT" panose="020B0602020104020603"/>
                <a:ea typeface="+mn-ea"/>
                <a:cs typeface="+mn-cs"/>
              </a:rPr>
              <a:t>Lakkis</a:t>
            </a:r>
            <a:r>
              <a:rPr kumimoji="0" lang="en-IE" sz="1600" b="0" i="0" u="none" strike="noStrike" kern="1200" cap="none" spc="0" normalizeH="0" baseline="0" noProof="0" dirty="0">
                <a:ln>
                  <a:noFill/>
                </a:ln>
                <a:solidFill>
                  <a:prstClr val="black"/>
                </a:solidFill>
                <a:effectLst/>
                <a:uLnTx/>
                <a:uFillTx/>
                <a:latin typeface="Tw Cen MT" panose="020B0602020104020603"/>
                <a:ea typeface="+mn-ea"/>
                <a:cs typeface="+mn-cs"/>
              </a:rPr>
              <a:t> (2014)</a:t>
            </a:r>
          </a:p>
        </p:txBody>
      </p:sp>
      <p:sp>
        <p:nvSpPr>
          <p:cNvPr id="20" name="TextBox 19">
            <a:extLst>
              <a:ext uri="{FF2B5EF4-FFF2-40B4-BE49-F238E27FC236}">
                <a16:creationId xmlns:a16="http://schemas.microsoft.com/office/drawing/2014/main" id="{4C480E25-6E39-4528-AB0F-7D2804BA451F}"/>
              </a:ext>
            </a:extLst>
          </p:cNvPr>
          <p:cNvSpPr txBox="1"/>
          <p:nvPr/>
        </p:nvSpPr>
        <p:spPr>
          <a:xfrm>
            <a:off x="9415719" y="5695055"/>
            <a:ext cx="304421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Tw Cen MT" panose="020B0602020104020603"/>
                <a:ea typeface="+mn-ea"/>
                <a:cs typeface="+mn-cs"/>
              </a:rPr>
              <a:t>Source: Y. Tang (2015)</a:t>
            </a:r>
          </a:p>
        </p:txBody>
      </p:sp>
    </p:spTree>
    <p:extLst>
      <p:ext uri="{BB962C8B-B14F-4D97-AF65-F5344CB8AC3E}">
        <p14:creationId xmlns:p14="http://schemas.microsoft.com/office/powerpoint/2010/main" val="2410172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511556" y="1608213"/>
            <a:ext cx="5364163" cy="4022725"/>
          </a:xfrm>
        </p:spPr>
        <p:txBody>
          <a:bodyPr>
            <a:noAutofit/>
          </a:bodyPr>
          <a:lstStyle/>
          <a:p>
            <a:r>
              <a:rPr lang="en-IE" sz="2500" dirty="0"/>
              <a:t>“On the basis of previous studies of ﬂuticasone propionate–salmeterol combinations we assumed a yearly </a:t>
            </a:r>
            <a:r>
              <a:rPr lang="en-IE" sz="2500" b="1" dirty="0"/>
              <a:t>exacerbation rate with vilanterol of 1·4 </a:t>
            </a:r>
            <a:r>
              <a:rPr lang="en-IE" sz="2500" dirty="0"/>
              <a:t>and a </a:t>
            </a:r>
            <a:r>
              <a:rPr lang="en-IE" sz="2500" b="1" dirty="0"/>
              <a:t>dispersion parameter of 0·7. </a:t>
            </a:r>
            <a:r>
              <a:rPr lang="en-IE" sz="2500" dirty="0"/>
              <a:t>Thus, we calculated that a </a:t>
            </a:r>
            <a:r>
              <a:rPr lang="en-IE" sz="2500" b="1" dirty="0"/>
              <a:t>sample size of 390 assessable patients per group </a:t>
            </a:r>
            <a:r>
              <a:rPr lang="en-IE" sz="2500" dirty="0"/>
              <a:t>in each study would provide each study with </a:t>
            </a:r>
            <a:r>
              <a:rPr lang="en-IE" sz="2500" b="1" dirty="0"/>
              <a:t>90% power </a:t>
            </a:r>
            <a:r>
              <a:rPr lang="en-IE" sz="2500" dirty="0"/>
              <a:t>to detect a </a:t>
            </a:r>
            <a:r>
              <a:rPr lang="en-IE" sz="2500" b="1" dirty="0"/>
              <a:t>25% reduction in exacerbations</a:t>
            </a:r>
            <a:r>
              <a:rPr lang="en-IE" sz="2500" dirty="0"/>
              <a:t> in the ﬂuticasone </a:t>
            </a:r>
            <a:r>
              <a:rPr lang="en-IE" sz="2500" dirty="0" err="1"/>
              <a:t>furoate</a:t>
            </a:r>
            <a:r>
              <a:rPr lang="en-IE" sz="2500" dirty="0"/>
              <a:t> and vilanterol groups versus the vilanterol only group at a </a:t>
            </a:r>
            <a:r>
              <a:rPr lang="en-IE" sz="2500" b="1" dirty="0"/>
              <a:t>two-sided 5% signiﬁcance level</a:t>
            </a:r>
            <a:r>
              <a:rPr lang="en-IE" sz="2500" dirty="0"/>
              <a:t>”</a:t>
            </a:r>
          </a:p>
          <a:p>
            <a:pPr marL="0" indent="0" algn="just">
              <a:buNone/>
            </a:pPr>
            <a:endParaRPr lang="en-IE" sz="2000" b="1" dirty="0"/>
          </a:p>
        </p:txBody>
      </p:sp>
      <p:sp>
        <p:nvSpPr>
          <p:cNvPr id="7" name="TextBox 6"/>
          <p:cNvSpPr txBox="1"/>
          <p:nvPr/>
        </p:nvSpPr>
        <p:spPr>
          <a:xfrm>
            <a:off x="7761767" y="6214810"/>
            <a:ext cx="4271225"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Tw Cen MT" panose="020B0602020104020603"/>
                <a:ea typeface="+mn-ea"/>
                <a:cs typeface="+mn-cs"/>
              </a:rPr>
              <a:t>Source: </a:t>
            </a:r>
            <a:r>
              <a:rPr lang="en-IE" sz="1600" dirty="0">
                <a:solidFill>
                  <a:prstClr val="black"/>
                </a:solidFill>
                <a:latin typeface="Tw Cen MT" panose="020B0602020104020603"/>
              </a:rPr>
              <a:t>Lancet Respiratory Medicine</a:t>
            </a:r>
            <a:r>
              <a:rPr kumimoji="0" lang="en-IE" sz="1600" b="0" i="0" u="none" strike="noStrike" kern="1200" cap="none" spc="0" normalizeH="0" baseline="0" noProof="0" dirty="0">
                <a:ln>
                  <a:noFill/>
                </a:ln>
                <a:solidFill>
                  <a:prstClr val="black"/>
                </a:solidFill>
                <a:effectLst/>
                <a:uLnTx/>
                <a:uFillTx/>
                <a:latin typeface="Tw Cen MT" panose="020B0602020104020603"/>
                <a:ea typeface="+mn-ea"/>
                <a:cs typeface="+mn-cs"/>
              </a:rPr>
              <a:t> (2013)</a:t>
            </a:r>
          </a:p>
        </p:txBody>
      </p:sp>
      <p:graphicFrame>
        <p:nvGraphicFramePr>
          <p:cNvPr id="8" name="Content Placeholder 2"/>
          <p:cNvGraphicFramePr>
            <a:graphicFrameLocks/>
          </p:cNvGraphicFramePr>
          <p:nvPr>
            <p:extLst>
              <p:ext uri="{D42A27DB-BD31-4B8C-83A1-F6EECF244321}">
                <p14:modId xmlns:p14="http://schemas.microsoft.com/office/powerpoint/2010/main" val="2129099672"/>
              </p:ext>
            </p:extLst>
          </p:nvPr>
        </p:nvGraphicFramePr>
        <p:xfrm>
          <a:off x="6391849" y="1622813"/>
          <a:ext cx="5331125" cy="3139440"/>
        </p:xfrm>
        <a:graphic>
          <a:graphicData uri="http://schemas.openxmlformats.org/drawingml/2006/table">
            <a:tbl>
              <a:tblPr firstRow="1" bandRow="1">
                <a:tableStyleId>{8EC20E35-A176-4012-BC5E-935CFFF8708E}</a:tableStyleId>
              </a:tblPr>
              <a:tblGrid>
                <a:gridCol w="4217074">
                  <a:extLst>
                    <a:ext uri="{9D8B030D-6E8A-4147-A177-3AD203B41FA5}">
                      <a16:colId xmlns:a16="http://schemas.microsoft.com/office/drawing/2014/main" val="20000"/>
                    </a:ext>
                  </a:extLst>
                </a:gridCol>
                <a:gridCol w="1114051">
                  <a:extLst>
                    <a:ext uri="{9D8B030D-6E8A-4147-A177-3AD203B41FA5}">
                      <a16:colId xmlns:a16="http://schemas.microsoft.com/office/drawing/2014/main" val="20001"/>
                    </a:ext>
                  </a:extLst>
                </a:gridCol>
              </a:tblGrid>
              <a:tr h="0">
                <a:tc>
                  <a:txBody>
                    <a:bodyPr/>
                    <a:lstStyle/>
                    <a:p>
                      <a:r>
                        <a:rPr lang="en-IE" dirty="0"/>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36C2D6"/>
                    </a:solidFill>
                  </a:tcPr>
                </a:tc>
                <a:tc>
                  <a:txBody>
                    <a:bodyPr/>
                    <a:lstStyle/>
                    <a:p>
                      <a:pPr algn="r"/>
                      <a:r>
                        <a:rPr lang="en-IE"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36C2D6"/>
                    </a:solidFill>
                  </a:tcPr>
                </a:tc>
                <a:extLst>
                  <a:ext uri="{0D108BD9-81ED-4DB2-BD59-A6C34878D82A}">
                    <a16:rowId xmlns:a16="http://schemas.microsoft.com/office/drawing/2014/main" val="10000"/>
                  </a:ext>
                </a:extLst>
              </a:tr>
              <a:tr h="0">
                <a:tc>
                  <a:txBody>
                    <a:bodyPr/>
                    <a:lstStyle/>
                    <a:p>
                      <a:r>
                        <a:rPr lang="en-IE" sz="2000" dirty="0"/>
                        <a:t>Significance</a:t>
                      </a:r>
                      <a:r>
                        <a:rPr lang="en-IE" sz="2000" baseline="0" dirty="0"/>
                        <a:t> Level (Two-Sided)</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0">
                <a:tc>
                  <a:txBody>
                    <a:bodyPr/>
                    <a:lstStyle/>
                    <a:p>
                      <a:r>
                        <a:rPr lang="en-IE" sz="2000" dirty="0"/>
                        <a:t>Control Incidence Rate (per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E" sz="2000" b="0" i="0" kern="1200" dirty="0">
                          <a:solidFill>
                            <a:schemeClr val="dk1"/>
                          </a:solidFill>
                          <a:effectLst/>
                          <a:latin typeface="+mn-lt"/>
                          <a:ea typeface="+mn-ea"/>
                          <a:cs typeface="+mn-cs"/>
                        </a:rPr>
                        <a:t>Rate Ratio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0">
                <a:tc>
                  <a:txBody>
                    <a:bodyPr/>
                    <a:lstStyle/>
                    <a:p>
                      <a:r>
                        <a:rPr lang="en-IE" sz="2000" dirty="0"/>
                        <a:t>Exposure Time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0">
                <a:tc>
                  <a:txBody>
                    <a:bodyPr/>
                    <a:lstStyle/>
                    <a:p>
                      <a:r>
                        <a:rPr lang="en-IE" sz="2000" dirty="0"/>
                        <a:t>Dispersion 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0">
                <a:tc>
                  <a:txBody>
                    <a:bodyPr/>
                    <a:lstStyle/>
                    <a:p>
                      <a:r>
                        <a:rPr lang="en-IE" sz="2000" b="1" i="1" dirty="0"/>
                        <a:t>Sample Size per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b="1" i="1" dirty="0"/>
                        <a:t>390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26653515"/>
                  </a:ext>
                </a:extLst>
              </a:tr>
              <a:tr h="0">
                <a:tc>
                  <a:txBody>
                    <a:bodyPr/>
                    <a:lstStyle/>
                    <a:p>
                      <a:r>
                        <a:rPr lang="en-IE" sz="2000" dirty="0"/>
                        <a:t>Power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bl>
          </a:graphicData>
        </a:graphic>
      </p:graphicFrame>
      <p:pic>
        <p:nvPicPr>
          <p:cNvPr id="6" name="Picture 5">
            <a:extLst>
              <a:ext uri="{FF2B5EF4-FFF2-40B4-BE49-F238E27FC236}">
                <a16:creationId xmlns:a16="http://schemas.microsoft.com/office/drawing/2014/main" id="{4805C6D8-127E-4A4C-9F7D-9EC924A1EC29}"/>
              </a:ext>
            </a:extLst>
          </p:cNvPr>
          <p:cNvPicPr>
            <a:picLocks noChangeAspect="1"/>
          </p:cNvPicPr>
          <p:nvPr/>
        </p:nvPicPr>
        <p:blipFill>
          <a:blip r:embed="rId2"/>
          <a:stretch>
            <a:fillRect/>
          </a:stretch>
        </p:blipFill>
        <p:spPr>
          <a:xfrm>
            <a:off x="6907060" y="4927981"/>
            <a:ext cx="4503901" cy="1286829"/>
          </a:xfrm>
          <a:prstGeom prst="rect">
            <a:avLst/>
          </a:prstGeom>
        </p:spPr>
      </p:pic>
    </p:spTree>
    <p:extLst>
      <p:ext uri="{BB962C8B-B14F-4D97-AF65-F5344CB8AC3E}">
        <p14:creationId xmlns:p14="http://schemas.microsoft.com/office/powerpoint/2010/main" val="1772078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344906-A68E-4666-8547-38D562A89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32"/>
            <a:ext cx="12192000" cy="6871531"/>
          </a:xfrm>
          <a:prstGeom prst="rect">
            <a:avLst/>
          </a:prstGeom>
        </p:spPr>
      </p:pic>
      <p:sp>
        <p:nvSpPr>
          <p:cNvPr id="22" name="Rectangle 21">
            <a:extLst>
              <a:ext uri="{FF2B5EF4-FFF2-40B4-BE49-F238E27FC236}">
                <a16:creationId xmlns:a16="http://schemas.microsoft.com/office/drawing/2014/main" id="{6D9EC3CA-4B65-4C12-A7D8-8D49187B4E50}"/>
              </a:ext>
            </a:extLst>
          </p:cNvPr>
          <p:cNvSpPr/>
          <p:nvPr/>
        </p:nvSpPr>
        <p:spPr>
          <a:xfrm>
            <a:off x="4070555" y="2798712"/>
            <a:ext cx="7724097" cy="175432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white"/>
                </a:solidFill>
                <a:effectLst/>
                <a:uLnTx/>
                <a:uFillTx/>
                <a:latin typeface="Calibri" panose="020F0502020204030204"/>
                <a:ea typeface="+mn-ea"/>
                <a:cs typeface="+mn-cs"/>
              </a:rPr>
              <a:t>Group Sequential Design for Rates and Counts</a:t>
            </a:r>
          </a:p>
        </p:txBody>
      </p:sp>
      <p:sp>
        <p:nvSpPr>
          <p:cNvPr id="19" name="Content Placeholder 3">
            <a:extLst>
              <a:ext uri="{FF2B5EF4-FFF2-40B4-BE49-F238E27FC236}">
                <a16:creationId xmlns:a16="http://schemas.microsoft.com/office/drawing/2014/main" id="{641D92D4-8F6A-482C-BC69-D39440217E08}"/>
              </a:ext>
            </a:extLst>
          </p:cNvPr>
          <p:cNvSpPr txBox="1">
            <a:spLocks/>
          </p:cNvSpPr>
          <p:nvPr/>
        </p:nvSpPr>
        <p:spPr>
          <a:xfrm>
            <a:off x="3719238" y="-13532"/>
            <a:ext cx="152359" cy="6871532"/>
          </a:xfrm>
          <a:prstGeom prst="roundRect">
            <a:avLst>
              <a:gd name="adj" fmla="val 0"/>
            </a:avLst>
          </a:prstGeom>
          <a:solidFill>
            <a:srgbClr val="565755"/>
          </a:solidFill>
        </p:spPr>
        <p:txBody>
          <a:bodyPr vert="horz" lIns="45720" tIns="45720" rIns="45720" bIns="45720" rtlCol="0" anchor="ctr">
            <a:normAutofit/>
          </a:bodyPr>
          <a:lstStyle>
            <a:defPPr>
              <a:defRPr lang="en-US"/>
            </a:defPPr>
            <a:lvl1pPr indent="0" algn="ctr" defTabSz="914400">
              <a:lnSpc>
                <a:spcPct val="100000"/>
              </a:lnSpc>
              <a:spcBef>
                <a:spcPts val="1200"/>
              </a:spcBef>
              <a:spcAft>
                <a:spcPts val="200"/>
              </a:spcAft>
              <a:buClr>
                <a:srgbClr val="1CADE4"/>
              </a:buClr>
              <a:buSzPct val="100000"/>
              <a:buFont typeface="Tw Cen MT" panose="020B0602020104020603" pitchFamily="34" charset="0"/>
              <a:buNone/>
              <a:defRPr sz="3000" b="1">
                <a:solidFill>
                  <a:prstClr val="white"/>
                </a:solidFill>
                <a:latin typeface="+mj-lt"/>
              </a:defRPr>
            </a:lvl1pPr>
            <a:lvl2pPr marL="265176" indent="-137160" defTabSz="914400">
              <a:lnSpc>
                <a:spcPct val="90000"/>
              </a:lnSpc>
              <a:spcBef>
                <a:spcPts val="200"/>
              </a:spcBef>
              <a:spcAft>
                <a:spcPts val="400"/>
              </a:spcAft>
              <a:buClr>
                <a:schemeClr val="accent1"/>
              </a:buClr>
              <a:buFont typeface="Wingdings 3" pitchFamily="18" charset="2"/>
              <a:buChar char=""/>
            </a:lvl2pPr>
            <a:lvl3pPr marL="448056" indent="-137160" defTabSz="914400">
              <a:lnSpc>
                <a:spcPct val="90000"/>
              </a:lnSpc>
              <a:spcBef>
                <a:spcPts val="200"/>
              </a:spcBef>
              <a:spcAft>
                <a:spcPts val="400"/>
              </a:spcAft>
              <a:buClr>
                <a:schemeClr val="accent1"/>
              </a:buClr>
              <a:buFont typeface="Wingdings 3" pitchFamily="18" charset="2"/>
              <a:buChar char=""/>
              <a:defRPr sz="1400"/>
            </a:lvl3pPr>
            <a:lvl4pPr marL="594360" indent="-137160" defTabSz="914400">
              <a:lnSpc>
                <a:spcPct val="90000"/>
              </a:lnSpc>
              <a:spcBef>
                <a:spcPts val="200"/>
              </a:spcBef>
              <a:spcAft>
                <a:spcPts val="400"/>
              </a:spcAft>
              <a:buClr>
                <a:schemeClr val="accent1"/>
              </a:buClr>
              <a:buFont typeface="Wingdings 3" pitchFamily="18" charset="2"/>
              <a:buChar char=""/>
              <a:defRPr sz="1400"/>
            </a:lvl4pPr>
            <a:lvl5pPr marL="777240" indent="-137160" defTabSz="914400">
              <a:lnSpc>
                <a:spcPct val="90000"/>
              </a:lnSpc>
              <a:spcBef>
                <a:spcPts val="200"/>
              </a:spcBef>
              <a:spcAft>
                <a:spcPts val="400"/>
              </a:spcAft>
              <a:buClr>
                <a:schemeClr val="accent1"/>
              </a:buClr>
              <a:buFont typeface="Wingdings 3" pitchFamily="18" charset="2"/>
              <a:buChar char=""/>
              <a:defRPr sz="1400"/>
            </a:lvl5pPr>
            <a:lvl6pPr marL="914400" indent="-137160" defTabSz="914400">
              <a:lnSpc>
                <a:spcPct val="90000"/>
              </a:lnSpc>
              <a:spcBef>
                <a:spcPts val="200"/>
              </a:spcBef>
              <a:spcAft>
                <a:spcPts val="400"/>
              </a:spcAft>
              <a:buClr>
                <a:schemeClr val="accent1"/>
              </a:buClr>
              <a:buFont typeface="Wingdings 3" pitchFamily="18" charset="2"/>
              <a:buChar char=""/>
              <a:defRPr sz="1400"/>
            </a:lvl6pPr>
            <a:lvl7pPr marL="1060704" indent="-137160" defTabSz="914400">
              <a:lnSpc>
                <a:spcPct val="90000"/>
              </a:lnSpc>
              <a:spcBef>
                <a:spcPts val="200"/>
              </a:spcBef>
              <a:spcAft>
                <a:spcPts val="400"/>
              </a:spcAft>
              <a:buClr>
                <a:schemeClr val="accent1"/>
              </a:buClr>
              <a:buFont typeface="Wingdings 3" pitchFamily="18" charset="2"/>
              <a:buChar char=""/>
              <a:defRPr sz="1400"/>
            </a:lvl7pPr>
            <a:lvl8pPr marL="1216152" indent="-137160" defTabSz="914400">
              <a:lnSpc>
                <a:spcPct val="90000"/>
              </a:lnSpc>
              <a:spcBef>
                <a:spcPts val="200"/>
              </a:spcBef>
              <a:spcAft>
                <a:spcPts val="400"/>
              </a:spcAft>
              <a:buClr>
                <a:schemeClr val="accent1"/>
              </a:buClr>
              <a:buFont typeface="Wingdings 3" pitchFamily="18" charset="2"/>
              <a:buChar char=""/>
              <a:defRPr sz="1400"/>
            </a:lvl8pPr>
            <a:lvl9pPr marL="1362456" indent="-137160" defTabSz="914400">
              <a:lnSpc>
                <a:spcPct val="90000"/>
              </a:lnSpc>
              <a:spcBef>
                <a:spcPts val="200"/>
              </a:spcBef>
              <a:spcAft>
                <a:spcPts val="400"/>
              </a:spcAft>
              <a:buClr>
                <a:schemeClr val="accent1"/>
              </a:buClr>
              <a:buFont typeface="Wingdings 3" pitchFamily="18" charset="2"/>
              <a:buChar char=""/>
              <a:defRPr sz="1400"/>
            </a:lvl9pPr>
          </a:lstStyle>
          <a:p>
            <a:pPr marL="0" marR="0" lvl="0" indent="0" algn="ctr" defTabSz="914400" rtl="0" eaLnBrk="1" fontAlgn="auto" latinLnBrk="0" hangingPunct="1">
              <a:lnSpc>
                <a:spcPct val="100000"/>
              </a:lnSpc>
              <a:spcBef>
                <a:spcPts val="1200"/>
              </a:spcBef>
              <a:spcAft>
                <a:spcPts val="200"/>
              </a:spcAft>
              <a:buClr>
                <a:srgbClr val="1CADE4"/>
              </a:buClr>
              <a:buSzPct val="100000"/>
              <a:buFont typeface="Tw Cen MT" panose="020B0602020104020603" pitchFamily="34" charset="0"/>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4253E99C-644E-4523-9972-6DE03A8F96BC}"/>
              </a:ext>
            </a:extLst>
          </p:cNvPr>
          <p:cNvSpPr/>
          <p:nvPr/>
        </p:nvSpPr>
        <p:spPr>
          <a:xfrm>
            <a:off x="397348" y="3090094"/>
            <a:ext cx="2933884" cy="1198684"/>
          </a:xfrm>
          <a:prstGeom prst="roundRect">
            <a:avLst>
              <a:gd name="adj" fmla="val 5170"/>
            </a:avLst>
          </a:prstGeom>
          <a:solidFill>
            <a:srgbClr val="39C2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F2569741-C351-4FF4-A524-2DA05D8BF2D0}"/>
              </a:ext>
            </a:extLst>
          </p:cNvPr>
          <p:cNvSpPr/>
          <p:nvPr/>
        </p:nvSpPr>
        <p:spPr>
          <a:xfrm>
            <a:off x="397347" y="3352710"/>
            <a:ext cx="2933884" cy="646331"/>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Part 3</a:t>
            </a:r>
            <a:endParaRPr kumimoji="0" lang="en-IE" sz="3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596862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33647" y="1475463"/>
            <a:ext cx="4956175" cy="4022725"/>
          </a:xfrm>
        </p:spPr>
        <p:txBody>
          <a:bodyPr>
            <a:noAutofit/>
          </a:bodyPr>
          <a:lstStyle/>
          <a:p>
            <a:pPr marL="0" indent="0">
              <a:buNone/>
            </a:pPr>
            <a:r>
              <a:rPr lang="en-IE" sz="2400" dirty="0"/>
              <a:t>2 early stopping criteria (work similar)</a:t>
            </a:r>
          </a:p>
          <a:p>
            <a:pPr marL="971550" lvl="1" indent="-514350">
              <a:buFont typeface="+mj-lt"/>
              <a:buAutoNum type="arabicPeriod"/>
            </a:pPr>
            <a:r>
              <a:rPr lang="en-IE" sz="2000" dirty="0"/>
              <a:t>Efficacy (</a:t>
            </a:r>
            <a:r>
              <a:rPr lang="el-GR" sz="2000" dirty="0"/>
              <a:t>α</a:t>
            </a:r>
            <a:r>
              <a:rPr lang="en-IE" sz="2000" dirty="0"/>
              <a:t>-spending)</a:t>
            </a:r>
          </a:p>
          <a:p>
            <a:pPr marL="971550" lvl="1" indent="-514350">
              <a:buFont typeface="+mj-lt"/>
              <a:buAutoNum type="arabicPeriod"/>
            </a:pPr>
            <a:r>
              <a:rPr lang="en-IE" sz="2000" dirty="0"/>
              <a:t>Futility (</a:t>
            </a:r>
            <a:r>
              <a:rPr lang="el-GR" sz="2000" dirty="0"/>
              <a:t>β</a:t>
            </a:r>
            <a:r>
              <a:rPr lang="en-IE" sz="2000" dirty="0"/>
              <a:t>-spending)</a:t>
            </a:r>
          </a:p>
          <a:p>
            <a:pPr marL="0" indent="0">
              <a:buNone/>
            </a:pPr>
            <a:r>
              <a:rPr lang="en-IE" sz="2400" dirty="0"/>
              <a:t>Use Lan &amp; </a:t>
            </a:r>
            <a:r>
              <a:rPr lang="en-IE" sz="2400" dirty="0" err="1"/>
              <a:t>DeMets</a:t>
            </a:r>
            <a:r>
              <a:rPr lang="en-IE" sz="2400" dirty="0"/>
              <a:t> “spending function” to account for multiple analyses</a:t>
            </a:r>
          </a:p>
          <a:p>
            <a:pPr lvl="1"/>
            <a:r>
              <a:rPr lang="en-IE" sz="2000" dirty="0"/>
              <a:t>Spend proportion of total error at each look</a:t>
            </a:r>
          </a:p>
          <a:p>
            <a:pPr lvl="1"/>
            <a:r>
              <a:rPr lang="en-IE" sz="2000" dirty="0"/>
              <a:t>More conservative N vs. fixed term analysis</a:t>
            </a:r>
          </a:p>
          <a:p>
            <a:pPr marL="0" indent="0">
              <a:buNone/>
            </a:pPr>
            <a:r>
              <a:rPr lang="en-IE" sz="2400" dirty="0"/>
              <a:t>Multiple SF available (incl. custom)</a:t>
            </a:r>
          </a:p>
          <a:p>
            <a:pPr lvl="1"/>
            <a:r>
              <a:rPr lang="en-IE" sz="2000" dirty="0"/>
              <a:t>O’Brien-Fleming (conservative), Pocock (liberal), Power Family, Hwang-Shih-</a:t>
            </a:r>
            <a:r>
              <a:rPr lang="en-IE" sz="2000" dirty="0" err="1"/>
              <a:t>DeCani</a:t>
            </a:r>
            <a:r>
              <a:rPr lang="en-IE" sz="2000" dirty="0"/>
              <a:t> (flexible)</a:t>
            </a:r>
          </a:p>
          <a:p>
            <a:pPr marL="0" indent="0">
              <a:buNone/>
            </a:pPr>
            <a:r>
              <a:rPr lang="en-IE" sz="2400" dirty="0"/>
              <a:t>Different heuristics for efficacy/futility</a:t>
            </a:r>
          </a:p>
          <a:p>
            <a:pPr lvl="1"/>
            <a:r>
              <a:rPr lang="en-IE" sz="2000" dirty="0"/>
              <a:t>Conservative for efficacy, Flexible for futility</a:t>
            </a:r>
          </a:p>
          <a:p>
            <a:pPr lvl="1"/>
            <a:endParaRPr lang="en-IE" sz="2000" dirty="0"/>
          </a:p>
          <a:p>
            <a:pPr lvl="1"/>
            <a:br>
              <a:rPr lang="en-IE" sz="700" dirty="0"/>
            </a:br>
            <a:endParaRPr lang="en-IE" sz="800" dirty="0"/>
          </a:p>
          <a:p>
            <a:pPr marL="0" indent="0">
              <a:buNone/>
            </a:pPr>
            <a:br>
              <a:rPr lang="en-IE" sz="600" dirty="0"/>
            </a:br>
            <a:endParaRPr lang="en-IE" sz="700" dirty="0"/>
          </a:p>
          <a:p>
            <a:pPr marL="0" indent="0">
              <a:buNone/>
            </a:pPr>
            <a:br>
              <a:rPr lang="en-IE" sz="600" dirty="0"/>
            </a:br>
            <a:endParaRPr lang="en-IE" sz="700" dirty="0"/>
          </a:p>
        </p:txBody>
      </p:sp>
      <p:sp>
        <p:nvSpPr>
          <p:cNvPr id="2" name="Title 1"/>
          <p:cNvSpPr>
            <a:spLocks noGrp="1"/>
          </p:cNvSpPr>
          <p:nvPr>
            <p:ph type="title" idx="4294967295"/>
          </p:nvPr>
        </p:nvSpPr>
        <p:spPr>
          <a:xfrm>
            <a:off x="1236662" y="46031"/>
            <a:ext cx="9718675" cy="1500187"/>
          </a:xfrm>
        </p:spPr>
        <p:txBody>
          <a:bodyPr>
            <a:normAutofit/>
          </a:bodyPr>
          <a:lstStyle/>
          <a:p>
            <a:pPr algn="ctr"/>
            <a:r>
              <a:rPr lang="en-IE" sz="3600" cap="none" dirty="0">
                <a:latin typeface="+mj-lt"/>
              </a:rPr>
              <a:t>Group Sequential Design (GSD)</a:t>
            </a:r>
          </a:p>
        </p:txBody>
      </p:sp>
      <p:sp>
        <p:nvSpPr>
          <p:cNvPr id="12" name="Rectangle: Rounded Corners 11">
            <a:extLst>
              <a:ext uri="{FF2B5EF4-FFF2-40B4-BE49-F238E27FC236}">
                <a16:creationId xmlns:a16="http://schemas.microsoft.com/office/drawing/2014/main" id="{1565B45F-12B4-4209-ACF8-A5F104557441}"/>
              </a:ext>
            </a:extLst>
          </p:cNvPr>
          <p:cNvSpPr/>
          <p:nvPr/>
        </p:nvSpPr>
        <p:spPr>
          <a:xfrm flipH="1" flipV="1">
            <a:off x="515702" y="1546218"/>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82110A24-B65C-4D95-A794-54B25D18CDC0}"/>
              </a:ext>
            </a:extLst>
          </p:cNvPr>
          <p:cNvSpPr/>
          <p:nvPr/>
        </p:nvSpPr>
        <p:spPr>
          <a:xfrm flipH="1" flipV="1">
            <a:off x="515702" y="2775280"/>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55E20E3A-7BF8-4BA1-B955-C65FCFB38318}"/>
              </a:ext>
            </a:extLst>
          </p:cNvPr>
          <p:cNvSpPr/>
          <p:nvPr/>
        </p:nvSpPr>
        <p:spPr>
          <a:xfrm flipH="1" flipV="1">
            <a:off x="513596" y="4229759"/>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19BDC94C-A39B-4D36-B2BB-387C926431D9}"/>
              </a:ext>
            </a:extLst>
          </p:cNvPr>
          <p:cNvSpPr/>
          <p:nvPr/>
        </p:nvSpPr>
        <p:spPr>
          <a:xfrm flipH="1" flipV="1">
            <a:off x="520018" y="5684238"/>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78F0EBE-D025-4ADA-BBF8-23A0E68C1169}"/>
                  </a:ext>
                </a:extLst>
              </p:cNvPr>
              <p:cNvSpPr txBox="1"/>
              <p:nvPr/>
            </p:nvSpPr>
            <p:spPr>
              <a:xfrm>
                <a:off x="6606162" y="4369807"/>
                <a:ext cx="4457887" cy="1106521"/>
              </a:xfrm>
              <a:prstGeom prst="rect">
                <a:avLst/>
              </a:prstGeom>
              <a:solidFill>
                <a:schemeClr val="bg1"/>
              </a:solid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𝛼</m:t>
                      </m:r>
                      <m:d>
                        <m:dPr>
                          <m:ctrlP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𝜏</m:t>
                          </m:r>
                        </m:e>
                      </m:d>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d>
                        <m:dPr>
                          <m:ctrlP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r>
                            <m:rPr>
                              <m:sty m:val="p"/>
                            </m:rPr>
                            <a:rPr kumimoji="0" lang="el-GR"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Φ</m:t>
                          </m:r>
                          <m:d>
                            <m:dPr>
                              <m:ctrlP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f>
                                <m:fPr>
                                  <m:ctrlP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sSub>
                                    <m:sSubPr>
                                      <m:ctrlP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𝑧</m:t>
                                      </m:r>
                                    </m:e>
                                    <m:sub>
                                      <m: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𝛼</m:t>
                                      </m:r>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num>
                                <m:den>
                                  <m: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𝜏</m:t>
                                  </m:r>
                                </m:den>
                              </m:f>
                            </m:e>
                          </m:d>
                        </m:e>
                      </m:d>
                    </m:oMath>
                  </m:oMathPara>
                </a14:m>
                <a:endParaRPr kumimoji="0" lang="en-IE" sz="32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mc:Choice>
        <mc:Fallback xmlns="">
          <p:sp>
            <p:nvSpPr>
              <p:cNvPr id="9" name="TextBox 8">
                <a:extLst>
                  <a:ext uri="{FF2B5EF4-FFF2-40B4-BE49-F238E27FC236}">
                    <a16:creationId xmlns:a16="http://schemas.microsoft.com/office/drawing/2014/main" id="{178F0EBE-D025-4ADA-BBF8-23A0E68C1169}"/>
                  </a:ext>
                </a:extLst>
              </p:cNvPr>
              <p:cNvSpPr txBox="1">
                <a:spLocks noRot="1" noChangeAspect="1" noMove="1" noResize="1" noEditPoints="1" noAdjustHandles="1" noChangeArrowheads="1" noChangeShapeType="1" noTextEdit="1"/>
              </p:cNvSpPr>
              <p:nvPr/>
            </p:nvSpPr>
            <p:spPr>
              <a:xfrm>
                <a:off x="6606162" y="4369807"/>
                <a:ext cx="4457887" cy="1106521"/>
              </a:xfrm>
              <a:prstGeom prst="rect">
                <a:avLst/>
              </a:prstGeom>
              <a:blipFill>
                <a:blip r:embed="rId3"/>
                <a:stretch>
                  <a:fillRect b="-552"/>
                </a:stretch>
              </a:blipFill>
            </p:spPr>
            <p:txBody>
              <a:bodyPr/>
              <a:lstStyle/>
              <a:p>
                <a:r>
                  <a:rPr lang="en-IE">
                    <a:noFill/>
                  </a:rPr>
                  <a:t> </a:t>
                </a:r>
              </a:p>
            </p:txBody>
          </p:sp>
        </mc:Fallback>
      </mc:AlternateContent>
      <p:pic>
        <p:nvPicPr>
          <p:cNvPr id="6" name="Picture 5">
            <a:extLst>
              <a:ext uri="{FF2B5EF4-FFF2-40B4-BE49-F238E27FC236}">
                <a16:creationId xmlns:a16="http://schemas.microsoft.com/office/drawing/2014/main" id="{CF8A08D9-6B59-4DC7-A235-3C7A1FABC345}"/>
              </a:ext>
            </a:extLst>
          </p:cNvPr>
          <p:cNvPicPr>
            <a:picLocks noChangeAspect="1"/>
          </p:cNvPicPr>
          <p:nvPr/>
        </p:nvPicPr>
        <p:blipFill>
          <a:blip r:embed="rId4"/>
          <a:stretch>
            <a:fillRect/>
          </a:stretch>
        </p:blipFill>
        <p:spPr>
          <a:xfrm>
            <a:off x="6350559" y="1794413"/>
            <a:ext cx="4955564" cy="2327199"/>
          </a:xfrm>
          <a:prstGeom prst="rect">
            <a:avLst/>
          </a:prstGeom>
        </p:spPr>
      </p:pic>
      <p:sp>
        <p:nvSpPr>
          <p:cNvPr id="7" name="TextBox 6">
            <a:extLst>
              <a:ext uri="{FF2B5EF4-FFF2-40B4-BE49-F238E27FC236}">
                <a16:creationId xmlns:a16="http://schemas.microsoft.com/office/drawing/2014/main" id="{6666B028-D677-44EF-BA1D-958475D4B804}"/>
              </a:ext>
            </a:extLst>
          </p:cNvPr>
          <p:cNvSpPr txBox="1"/>
          <p:nvPr/>
        </p:nvSpPr>
        <p:spPr>
          <a:xfrm>
            <a:off x="6606162" y="5498188"/>
            <a:ext cx="4578712" cy="461665"/>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black"/>
                </a:solidFill>
                <a:effectLst/>
                <a:uLnTx/>
                <a:uFillTx/>
                <a:latin typeface="Calibri" panose="020F0502020204030204"/>
                <a:ea typeface="+mn-ea"/>
                <a:cs typeface="+mn-cs"/>
              </a:rPr>
              <a:t>O’Brien-Fleming Spending Function</a:t>
            </a:r>
          </a:p>
        </p:txBody>
      </p:sp>
    </p:spTree>
    <p:extLst>
      <p:ext uri="{BB962C8B-B14F-4D97-AF65-F5344CB8AC3E}">
        <p14:creationId xmlns:p14="http://schemas.microsoft.com/office/powerpoint/2010/main" val="1858636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85038" y="1416843"/>
            <a:ext cx="10121678" cy="4024313"/>
          </a:xfrm>
        </p:spPr>
        <p:txBody>
          <a:bodyPr>
            <a:noAutofit/>
          </a:bodyPr>
          <a:lstStyle/>
          <a:p>
            <a:pPr marL="0" indent="0">
              <a:lnSpc>
                <a:spcPct val="100000"/>
              </a:lnSpc>
              <a:buNone/>
            </a:pPr>
            <a:r>
              <a:rPr lang="en-IE" sz="2800" dirty="0"/>
              <a:t>GSD methods developed recently for Poisson and Negative Binomial</a:t>
            </a:r>
          </a:p>
          <a:p>
            <a:pPr marL="0" indent="0">
              <a:lnSpc>
                <a:spcPct val="100000"/>
              </a:lnSpc>
              <a:buNone/>
            </a:pPr>
            <a:r>
              <a:rPr lang="en-IE" sz="2800" dirty="0"/>
              <a:t>Definition of maximum information/drift parameter for each model</a:t>
            </a:r>
          </a:p>
          <a:p>
            <a:pPr marL="516636" lvl="1" indent="-342900">
              <a:lnSpc>
                <a:spcPct val="100000"/>
              </a:lnSpc>
            </a:pPr>
            <a:r>
              <a:rPr lang="en-IE" sz="2400" dirty="0">
                <a:solidFill>
                  <a:schemeClr val="bg1">
                    <a:lumMod val="50000"/>
                  </a:schemeClr>
                </a:solidFill>
              </a:rPr>
              <a:t>Normal approx. available for Poisson, complex exact derivation available</a:t>
            </a:r>
          </a:p>
          <a:p>
            <a:pPr marL="516636" lvl="1" indent="-342900">
              <a:lnSpc>
                <a:spcPct val="100000"/>
              </a:lnSpc>
            </a:pPr>
            <a:r>
              <a:rPr lang="en-IE" sz="2400" dirty="0">
                <a:solidFill>
                  <a:schemeClr val="bg1">
                    <a:lumMod val="50000"/>
                  </a:schemeClr>
                </a:solidFill>
              </a:rPr>
              <a:t>No closed form available for Negative Binomial as MLE depends on sum of per-subject </a:t>
            </a:r>
            <a:r>
              <a:rPr lang="en-IE" sz="2400" dirty="0" err="1">
                <a:solidFill>
                  <a:schemeClr val="bg1">
                    <a:lumMod val="50000"/>
                  </a:schemeClr>
                </a:solidFill>
              </a:rPr>
              <a:t>followups</a:t>
            </a:r>
            <a:r>
              <a:rPr lang="en-IE" sz="2400" dirty="0">
                <a:solidFill>
                  <a:schemeClr val="bg1">
                    <a:lumMod val="50000"/>
                  </a:schemeClr>
                </a:solidFill>
              </a:rPr>
              <a:t>, rates and dispersion (latter two estimated!)</a:t>
            </a:r>
          </a:p>
          <a:p>
            <a:pPr marL="0" indent="0">
              <a:lnSpc>
                <a:spcPct val="100000"/>
              </a:lnSpc>
              <a:buNone/>
            </a:pPr>
            <a:r>
              <a:rPr lang="en-IE" sz="2800" dirty="0"/>
              <a:t>How to appropriately time interim analyses is open question (IDMC?)</a:t>
            </a:r>
          </a:p>
          <a:p>
            <a:pPr marL="585216" lvl="1" indent="-457200">
              <a:lnSpc>
                <a:spcPct val="100000"/>
              </a:lnSpc>
            </a:pPr>
            <a:r>
              <a:rPr lang="en-IE" sz="2400" dirty="0">
                <a:solidFill>
                  <a:schemeClr val="bg1">
                    <a:lumMod val="50000"/>
                  </a:schemeClr>
                </a:solidFill>
              </a:rPr>
              <a:t>Poisson: % of total follow-up time or % of total events (event-driven)</a:t>
            </a:r>
          </a:p>
          <a:p>
            <a:pPr marL="585216" lvl="1" indent="-457200">
              <a:lnSpc>
                <a:spcPct val="100000"/>
              </a:lnSpc>
            </a:pPr>
            <a:r>
              <a:rPr lang="en-IE" sz="2400" dirty="0">
                <a:solidFill>
                  <a:schemeClr val="bg1">
                    <a:lumMod val="50000"/>
                  </a:schemeClr>
                </a:solidFill>
              </a:rPr>
              <a:t>Negative Binomial: Interim (and final) timings depend on total interim follow-up AND estimated rates + dispersion – can only estimate time a priori</a:t>
            </a:r>
          </a:p>
          <a:p>
            <a:pPr marL="0" indent="0">
              <a:lnSpc>
                <a:spcPct val="100000"/>
              </a:lnSpc>
              <a:buNone/>
            </a:pPr>
            <a:r>
              <a:rPr lang="en-IE" sz="2800" dirty="0"/>
              <a:t>Potential extension to unblinded SSR promising zone designs?</a:t>
            </a:r>
          </a:p>
          <a:p>
            <a:pPr marL="585216" lvl="1" indent="-457200">
              <a:lnSpc>
                <a:spcPct val="100000"/>
              </a:lnSpc>
            </a:pPr>
            <a:r>
              <a:rPr lang="en-IE" sz="2400" dirty="0">
                <a:solidFill>
                  <a:schemeClr val="bg1">
                    <a:lumMod val="50000"/>
                  </a:schemeClr>
                </a:solidFill>
              </a:rPr>
              <a:t>Blinded SSR (Internal Pilot) approaches available but not promising zone yet</a:t>
            </a:r>
          </a:p>
          <a:p>
            <a:pPr marL="768096" lvl="2" indent="-457200">
              <a:lnSpc>
                <a:spcPct val="100000"/>
              </a:lnSpc>
            </a:pPr>
            <a:endParaRPr lang="en-IE" sz="2000" dirty="0">
              <a:solidFill>
                <a:schemeClr val="bg1">
                  <a:lumMod val="50000"/>
                </a:schemeClr>
              </a:solidFill>
            </a:endParaRPr>
          </a:p>
          <a:p>
            <a:pPr marL="768096" lvl="2" indent="-457200">
              <a:lnSpc>
                <a:spcPct val="100000"/>
              </a:lnSpc>
            </a:pPr>
            <a:endParaRPr lang="en-IE" sz="2000" dirty="0">
              <a:solidFill>
                <a:schemeClr val="bg1">
                  <a:lumMod val="50000"/>
                </a:schemeClr>
              </a:solidFill>
            </a:endParaRPr>
          </a:p>
          <a:p>
            <a:pPr marL="768096" lvl="2" indent="-457200">
              <a:lnSpc>
                <a:spcPct val="100000"/>
              </a:lnSpc>
            </a:pPr>
            <a:endParaRPr lang="en-IE" sz="2000" dirty="0">
              <a:solidFill>
                <a:schemeClr val="bg1">
                  <a:lumMod val="50000"/>
                </a:schemeClr>
              </a:solidFill>
            </a:endParaRPr>
          </a:p>
          <a:p>
            <a:pPr marL="411480" indent="-457200">
              <a:lnSpc>
                <a:spcPct val="100000"/>
              </a:lnSpc>
            </a:pPr>
            <a:endParaRPr lang="en-IE" sz="2800" dirty="0"/>
          </a:p>
        </p:txBody>
      </p:sp>
      <p:sp>
        <p:nvSpPr>
          <p:cNvPr id="4" name="Title 1">
            <a:extLst>
              <a:ext uri="{FF2B5EF4-FFF2-40B4-BE49-F238E27FC236}">
                <a16:creationId xmlns:a16="http://schemas.microsoft.com/office/drawing/2014/main" id="{068154F9-8B87-4C46-912F-8F18D00AF296}"/>
              </a:ext>
            </a:extLst>
          </p:cNvPr>
          <p:cNvSpPr>
            <a:spLocks noGrp="1"/>
          </p:cNvSpPr>
          <p:nvPr>
            <p:ph type="title" idx="4294967295"/>
          </p:nvPr>
        </p:nvSpPr>
        <p:spPr>
          <a:xfrm>
            <a:off x="1153301" y="106363"/>
            <a:ext cx="9720262" cy="1500187"/>
          </a:xfrm>
        </p:spPr>
        <p:txBody>
          <a:bodyPr>
            <a:normAutofit/>
          </a:bodyPr>
          <a:lstStyle/>
          <a:p>
            <a:pPr algn="ctr"/>
            <a:r>
              <a:rPr lang="en-IE" sz="3600" cap="none" dirty="0"/>
              <a:t>Rates and Counts GSD Complications</a:t>
            </a:r>
          </a:p>
        </p:txBody>
      </p:sp>
    </p:spTree>
    <p:extLst>
      <p:ext uri="{BB962C8B-B14F-4D97-AF65-F5344CB8AC3E}">
        <p14:creationId xmlns:p14="http://schemas.microsoft.com/office/powerpoint/2010/main" val="852591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2">
            <a:extLst>
              <a:ext uri="{FF2B5EF4-FFF2-40B4-BE49-F238E27FC236}">
                <a16:creationId xmlns:a16="http://schemas.microsoft.com/office/drawing/2014/main" id="{814E6917-709F-4E24-989B-5900929767D5}"/>
              </a:ext>
            </a:extLst>
          </p:cNvPr>
          <p:cNvGraphicFramePr>
            <a:graphicFrameLocks/>
          </p:cNvGraphicFramePr>
          <p:nvPr>
            <p:extLst>
              <p:ext uri="{D42A27DB-BD31-4B8C-83A1-F6EECF244321}">
                <p14:modId xmlns:p14="http://schemas.microsoft.com/office/powerpoint/2010/main" val="3173761546"/>
              </p:ext>
            </p:extLst>
          </p:nvPr>
        </p:nvGraphicFramePr>
        <p:xfrm>
          <a:off x="6393046" y="3680908"/>
          <a:ext cx="5331125" cy="2346960"/>
        </p:xfrm>
        <a:graphic>
          <a:graphicData uri="http://schemas.openxmlformats.org/drawingml/2006/table">
            <a:tbl>
              <a:tblPr firstRow="1" bandRow="1">
                <a:tableStyleId>{8EC20E35-A176-4012-BC5E-935CFFF8708E}</a:tableStyleId>
              </a:tblPr>
              <a:tblGrid>
                <a:gridCol w="2845428">
                  <a:extLst>
                    <a:ext uri="{9D8B030D-6E8A-4147-A177-3AD203B41FA5}">
                      <a16:colId xmlns:a16="http://schemas.microsoft.com/office/drawing/2014/main" val="20000"/>
                    </a:ext>
                  </a:extLst>
                </a:gridCol>
                <a:gridCol w="2485697">
                  <a:extLst>
                    <a:ext uri="{9D8B030D-6E8A-4147-A177-3AD203B41FA5}">
                      <a16:colId xmlns:a16="http://schemas.microsoft.com/office/drawing/2014/main" val="20001"/>
                    </a:ext>
                  </a:extLst>
                </a:gridCol>
              </a:tblGrid>
              <a:tr h="0">
                <a:tc>
                  <a:txBody>
                    <a:bodyPr/>
                    <a:lstStyle/>
                    <a:p>
                      <a:r>
                        <a:rPr lang="en-IE" dirty="0"/>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r"/>
                      <a:r>
                        <a:rPr lang="en-IE"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0">
                <a:tc>
                  <a:txBody>
                    <a:bodyPr/>
                    <a:lstStyle/>
                    <a:p>
                      <a:r>
                        <a:rPr lang="en-US" sz="2000" dirty="0"/>
                        <a:t>Total N</a:t>
                      </a:r>
                      <a:r>
                        <a:rPr lang="en-IE" sz="2000" dirty="0"/>
                        <a:t>umber of Looks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sz="2000" dirty="0"/>
                        <a:t>2</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0">
                <a:tc>
                  <a:txBody>
                    <a:bodyPr/>
                    <a:lstStyle/>
                    <a:p>
                      <a:r>
                        <a:rPr lang="en-IE" sz="2000" dirty="0"/>
                        <a:t>Efficacy Bound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sz="2000" dirty="0"/>
                        <a:t>O’Brien Fleming</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i="0" kern="1200" dirty="0">
                          <a:solidFill>
                            <a:schemeClr val="dk1"/>
                          </a:solidFill>
                          <a:effectLst/>
                          <a:latin typeface="+mn-lt"/>
                          <a:ea typeface="+mn-ea"/>
                          <a:cs typeface="+mn-cs"/>
                        </a:rPr>
                        <a:t>F</a:t>
                      </a:r>
                      <a:r>
                        <a:rPr lang="en-IE" sz="2000" b="0" i="0" kern="1200" dirty="0">
                          <a:solidFill>
                            <a:schemeClr val="dk1"/>
                          </a:solidFill>
                          <a:effectLst/>
                          <a:latin typeface="+mn-lt"/>
                          <a:ea typeface="+mn-ea"/>
                          <a:cs typeface="+mn-cs"/>
                        </a:rPr>
                        <a:t>utility Bound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sz="2000" dirty="0"/>
                        <a:t>Non-Binding</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0">
                <a:tc>
                  <a:txBody>
                    <a:bodyPr/>
                    <a:lstStyle/>
                    <a:p>
                      <a:r>
                        <a:rPr lang="en-US" sz="2000" dirty="0"/>
                        <a:t>B</a:t>
                      </a:r>
                      <a:r>
                        <a:rPr lang="en-IE" sz="2000" dirty="0"/>
                        <a:t>eta Spending 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sz="2000" dirty="0"/>
                        <a:t>Hwang-Shih-</a:t>
                      </a:r>
                      <a:r>
                        <a:rPr lang="en-US" sz="2000" dirty="0" err="1"/>
                        <a:t>DeCani</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0">
                <a:tc>
                  <a:txBody>
                    <a:bodyPr/>
                    <a:lstStyle/>
                    <a:p>
                      <a:r>
                        <a:rPr lang="en-IE" sz="2000" dirty="0"/>
                        <a:t>HSD 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US" sz="2000" dirty="0"/>
                        <a:t>-2</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2932BA48-69A3-4979-A3D9-EDCE0E4E01E1}"/>
              </a:ext>
            </a:extLst>
          </p:cNvPr>
          <p:cNvSpPr txBox="1"/>
          <p:nvPr/>
        </p:nvSpPr>
        <p:spPr>
          <a:xfrm>
            <a:off x="6393049" y="1490008"/>
            <a:ext cx="5331122" cy="1938992"/>
          </a:xfrm>
          <a:prstGeom prst="rect">
            <a:avLst/>
          </a:prstGeom>
          <a:solidFill>
            <a:schemeClr val="bg1"/>
          </a:solidFill>
          <a:ln w="38100">
            <a:solidFill>
              <a:schemeClr val="accent1"/>
            </a:solidFill>
          </a:ln>
        </p:spPr>
        <p:txBody>
          <a:bodyPr wrap="square" rtlCol="0">
            <a:spAutoFit/>
          </a:bodyPr>
          <a:lstStyle/>
          <a:p>
            <a:r>
              <a:rPr lang="en-IE" sz="2400" dirty="0"/>
              <a:t>Extend previous worked example to group sequential design with 1 interim analysis with O’Brien Fleming efficacy bound and non-binding Hwang-Shih-</a:t>
            </a:r>
            <a:r>
              <a:rPr lang="en-IE" sz="2400" dirty="0" err="1"/>
              <a:t>DeCani</a:t>
            </a:r>
            <a:r>
              <a:rPr lang="en-IE" sz="2400" dirty="0"/>
              <a:t> futility bound with gamma = -2</a:t>
            </a:r>
          </a:p>
        </p:txBody>
      </p:sp>
      <p:sp>
        <p:nvSpPr>
          <p:cNvPr id="8" name="TextBox 7">
            <a:extLst>
              <a:ext uri="{FF2B5EF4-FFF2-40B4-BE49-F238E27FC236}">
                <a16:creationId xmlns:a16="http://schemas.microsoft.com/office/drawing/2014/main" id="{F405BDBE-59FC-432F-B241-30088A4D1913}"/>
              </a:ext>
            </a:extLst>
          </p:cNvPr>
          <p:cNvSpPr txBox="1"/>
          <p:nvPr/>
        </p:nvSpPr>
        <p:spPr>
          <a:xfrm>
            <a:off x="1892595" y="5858591"/>
            <a:ext cx="4271225"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Tw Cen MT" panose="020B0602020104020603"/>
                <a:ea typeface="+mn-ea"/>
                <a:cs typeface="+mn-cs"/>
              </a:rPr>
              <a:t>Source: </a:t>
            </a:r>
            <a:r>
              <a:rPr lang="en-IE" sz="1600" dirty="0">
                <a:solidFill>
                  <a:prstClr val="black"/>
                </a:solidFill>
                <a:latin typeface="Tw Cen MT" panose="020B0602020104020603"/>
              </a:rPr>
              <a:t>Lancet Respiratory Medicine</a:t>
            </a:r>
            <a:r>
              <a:rPr kumimoji="0" lang="en-IE" sz="1600" b="0" i="0" u="none" strike="noStrike" kern="1200" cap="none" spc="0" normalizeH="0" baseline="0" noProof="0" dirty="0">
                <a:ln>
                  <a:noFill/>
                </a:ln>
                <a:solidFill>
                  <a:prstClr val="black"/>
                </a:solidFill>
                <a:effectLst/>
                <a:uLnTx/>
                <a:uFillTx/>
                <a:latin typeface="Tw Cen MT" panose="020B0602020104020603"/>
                <a:ea typeface="+mn-ea"/>
                <a:cs typeface="+mn-cs"/>
              </a:rPr>
              <a:t> (2013)</a:t>
            </a:r>
          </a:p>
        </p:txBody>
      </p:sp>
      <p:pic>
        <p:nvPicPr>
          <p:cNvPr id="9" name="Picture 8">
            <a:extLst>
              <a:ext uri="{FF2B5EF4-FFF2-40B4-BE49-F238E27FC236}">
                <a16:creationId xmlns:a16="http://schemas.microsoft.com/office/drawing/2014/main" id="{334D132B-EEAD-44DE-8D1F-F46A2FC26C85}"/>
              </a:ext>
            </a:extLst>
          </p:cNvPr>
          <p:cNvPicPr>
            <a:picLocks noChangeAspect="1"/>
          </p:cNvPicPr>
          <p:nvPr/>
        </p:nvPicPr>
        <p:blipFill>
          <a:blip r:embed="rId3"/>
          <a:stretch>
            <a:fillRect/>
          </a:stretch>
        </p:blipFill>
        <p:spPr>
          <a:xfrm>
            <a:off x="1037888" y="4571762"/>
            <a:ext cx="4503901" cy="1286829"/>
          </a:xfrm>
          <a:prstGeom prst="rect">
            <a:avLst/>
          </a:prstGeom>
        </p:spPr>
      </p:pic>
      <p:graphicFrame>
        <p:nvGraphicFramePr>
          <p:cNvPr id="14" name="Content Placeholder 2">
            <a:extLst>
              <a:ext uri="{FF2B5EF4-FFF2-40B4-BE49-F238E27FC236}">
                <a16:creationId xmlns:a16="http://schemas.microsoft.com/office/drawing/2014/main" id="{7B72507F-3941-40A9-B793-1697C62B16C0}"/>
              </a:ext>
            </a:extLst>
          </p:cNvPr>
          <p:cNvGraphicFramePr>
            <a:graphicFrameLocks/>
          </p:cNvGraphicFramePr>
          <p:nvPr>
            <p:extLst>
              <p:ext uri="{D42A27DB-BD31-4B8C-83A1-F6EECF244321}">
                <p14:modId xmlns:p14="http://schemas.microsoft.com/office/powerpoint/2010/main" val="3004402612"/>
              </p:ext>
            </p:extLst>
          </p:nvPr>
        </p:nvGraphicFramePr>
        <p:xfrm>
          <a:off x="636292" y="1490008"/>
          <a:ext cx="5331125" cy="2743200"/>
        </p:xfrm>
        <a:graphic>
          <a:graphicData uri="http://schemas.openxmlformats.org/drawingml/2006/table">
            <a:tbl>
              <a:tblPr firstRow="1" bandRow="1">
                <a:tableStyleId>{8EC20E35-A176-4012-BC5E-935CFFF8708E}</a:tableStyleId>
              </a:tblPr>
              <a:tblGrid>
                <a:gridCol w="4217074">
                  <a:extLst>
                    <a:ext uri="{9D8B030D-6E8A-4147-A177-3AD203B41FA5}">
                      <a16:colId xmlns:a16="http://schemas.microsoft.com/office/drawing/2014/main" val="20000"/>
                    </a:ext>
                  </a:extLst>
                </a:gridCol>
                <a:gridCol w="1114051">
                  <a:extLst>
                    <a:ext uri="{9D8B030D-6E8A-4147-A177-3AD203B41FA5}">
                      <a16:colId xmlns:a16="http://schemas.microsoft.com/office/drawing/2014/main" val="20001"/>
                    </a:ext>
                  </a:extLst>
                </a:gridCol>
              </a:tblGrid>
              <a:tr h="0">
                <a:tc>
                  <a:txBody>
                    <a:bodyPr/>
                    <a:lstStyle/>
                    <a:p>
                      <a:r>
                        <a:rPr lang="en-IE" dirty="0"/>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r"/>
                      <a:r>
                        <a:rPr lang="en-IE"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0">
                <a:tc>
                  <a:txBody>
                    <a:bodyPr/>
                    <a:lstStyle/>
                    <a:p>
                      <a:r>
                        <a:rPr lang="en-IE" sz="2000" dirty="0"/>
                        <a:t>Significance</a:t>
                      </a:r>
                      <a:r>
                        <a:rPr lang="en-IE" sz="2000" baseline="0" dirty="0"/>
                        <a:t> Level (Two-Sided)</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0">
                <a:tc>
                  <a:txBody>
                    <a:bodyPr/>
                    <a:lstStyle/>
                    <a:p>
                      <a:r>
                        <a:rPr lang="en-IE" sz="2000" dirty="0"/>
                        <a:t>Control Incidence Rate (per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E" sz="2000" b="0" i="0" kern="1200" dirty="0">
                          <a:solidFill>
                            <a:schemeClr val="dk1"/>
                          </a:solidFill>
                          <a:effectLst/>
                          <a:latin typeface="+mn-lt"/>
                          <a:ea typeface="+mn-ea"/>
                          <a:cs typeface="+mn-cs"/>
                        </a:rPr>
                        <a:t>Rate Ratio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0">
                <a:tc>
                  <a:txBody>
                    <a:bodyPr/>
                    <a:lstStyle/>
                    <a:p>
                      <a:r>
                        <a:rPr lang="en-IE" sz="2000" dirty="0"/>
                        <a:t>Exposure Time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0">
                <a:tc>
                  <a:txBody>
                    <a:bodyPr/>
                    <a:lstStyle/>
                    <a:p>
                      <a:r>
                        <a:rPr lang="en-IE" sz="2000" dirty="0"/>
                        <a:t>Dispersion 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0">
                <a:tc>
                  <a:txBody>
                    <a:bodyPr/>
                    <a:lstStyle/>
                    <a:p>
                      <a:r>
                        <a:rPr lang="en-IE" sz="2000" dirty="0"/>
                        <a:t>Power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17611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10093" y="26117"/>
            <a:ext cx="9718675" cy="1500187"/>
          </a:xfrm>
        </p:spPr>
        <p:txBody>
          <a:bodyPr>
            <a:normAutofit/>
          </a:bodyPr>
          <a:lstStyle/>
          <a:p>
            <a:pPr algn="ctr"/>
            <a:r>
              <a:rPr lang="en-IE" sz="3600" cap="none" dirty="0">
                <a:latin typeface="+mj-lt"/>
              </a:rPr>
              <a:t>Discussion and Conclusions</a:t>
            </a:r>
          </a:p>
        </p:txBody>
      </p:sp>
      <p:sp>
        <p:nvSpPr>
          <p:cNvPr id="4" name="Rectangle: Rounded Corners 3">
            <a:extLst>
              <a:ext uri="{FF2B5EF4-FFF2-40B4-BE49-F238E27FC236}">
                <a16:creationId xmlns:a16="http://schemas.microsoft.com/office/drawing/2014/main" id="{A4CF1186-08F0-45EB-AD71-68C74B30CC79}"/>
              </a:ext>
            </a:extLst>
          </p:cNvPr>
          <p:cNvSpPr/>
          <p:nvPr/>
        </p:nvSpPr>
        <p:spPr>
          <a:xfrm flipH="1" flipV="1">
            <a:off x="422967" y="1564824"/>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79A69845-5940-49B0-AF7E-87684333BD24}"/>
              </a:ext>
            </a:extLst>
          </p:cNvPr>
          <p:cNvSpPr/>
          <p:nvPr/>
        </p:nvSpPr>
        <p:spPr>
          <a:xfrm flipH="1" flipV="1">
            <a:off x="422967" y="2669208"/>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538C38A4-7306-4006-B5C1-971A8A80B3DF}"/>
              </a:ext>
            </a:extLst>
          </p:cNvPr>
          <p:cNvSpPr/>
          <p:nvPr/>
        </p:nvSpPr>
        <p:spPr>
          <a:xfrm flipH="1" flipV="1">
            <a:off x="422966" y="3773592"/>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0E9D602A-646F-4C96-B154-5D13A8588918}"/>
              </a:ext>
            </a:extLst>
          </p:cNvPr>
          <p:cNvSpPr txBox="1">
            <a:spLocks/>
          </p:cNvSpPr>
          <p:nvPr/>
        </p:nvSpPr>
        <p:spPr>
          <a:xfrm>
            <a:off x="806480" y="1526304"/>
            <a:ext cx="10503155" cy="431114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lang="en-IE" sz="3200" dirty="0">
                <a:solidFill>
                  <a:prstClr val="black"/>
                </a:solidFill>
                <a:latin typeface="Calibri" panose="020F0502020204030204"/>
              </a:rPr>
              <a:t>Counts and Rates are related endpoints for recurring events</a:t>
            </a:r>
            <a:endParaRPr kumimoji="0" lang="en-IE"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6636" marR="0" lvl="1" indent="-34290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IE" sz="28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Recurring events </a:t>
            </a:r>
            <a:r>
              <a:rPr lang="en-IE" sz="2800" dirty="0">
                <a:solidFill>
                  <a:schemeClr val="bg1">
                    <a:lumMod val="50000"/>
                  </a:schemeClr>
                </a:solidFill>
                <a:latin typeface="Calibri" panose="020F0502020204030204"/>
              </a:rPr>
              <a:t>often ignored in simplified analyses (e.g. survival)</a:t>
            </a:r>
            <a:endParaRPr kumimoji="0" lang="en-IE" sz="28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IE" sz="3200" b="0" i="0" u="none" strike="noStrike" kern="1200" cap="none" spc="0" normalizeH="0" baseline="0" noProof="0" dirty="0">
                <a:ln>
                  <a:noFill/>
                </a:ln>
                <a:solidFill>
                  <a:prstClr val="black"/>
                </a:solidFill>
                <a:effectLst/>
                <a:uLnTx/>
                <a:uFillTx/>
                <a:latin typeface="Calibri" panose="020F0502020204030204"/>
                <a:ea typeface="+mn-ea"/>
                <a:cs typeface="+mn-cs"/>
              </a:rPr>
              <a:t>Many potential models available depending on context</a:t>
            </a:r>
          </a:p>
          <a:p>
            <a:pPr marL="630936" marR="0" lvl="1" indent="-45720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lang="en-IE" sz="2800" dirty="0">
                <a:solidFill>
                  <a:schemeClr val="bg1">
                    <a:lumMod val="50000"/>
                  </a:schemeClr>
                </a:solidFill>
                <a:latin typeface="Calibri" panose="020F0502020204030204"/>
              </a:rPr>
              <a:t>Endpoint definition, all events the same in type and/or importance</a:t>
            </a:r>
            <a:endParaRPr kumimoji="0" lang="en-IE" sz="28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IE" sz="3200" b="0" i="0" u="none" strike="noStrike" kern="1200" cap="none" spc="0" normalizeH="0" baseline="0" noProof="0" dirty="0">
                <a:ln>
                  <a:noFill/>
                </a:ln>
                <a:solidFill>
                  <a:prstClr val="black"/>
                </a:solidFill>
                <a:effectLst/>
                <a:uLnTx/>
                <a:uFillTx/>
                <a:latin typeface="Calibri" panose="020F0502020204030204"/>
                <a:ea typeface="+mn-ea"/>
                <a:cs typeface="+mn-cs"/>
              </a:rPr>
              <a:t>Sample Size methods have expanded greatly in recent years</a:t>
            </a:r>
          </a:p>
          <a:p>
            <a:pPr marL="630936" marR="0" lvl="1" indent="-45720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lang="en-IE" sz="2800" dirty="0">
                <a:solidFill>
                  <a:schemeClr val="bg1">
                    <a:lumMod val="50000"/>
                  </a:schemeClr>
                </a:solidFill>
                <a:latin typeface="Calibri" panose="020F0502020204030204"/>
              </a:rPr>
              <a:t>Additional non-Poisson models, unequal follow-up, other designs</a:t>
            </a:r>
            <a:endParaRPr kumimoji="0" lang="en-IE" sz="28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lang="en-IE" sz="3200" dirty="0">
                <a:solidFill>
                  <a:prstClr val="black"/>
                </a:solidFill>
                <a:latin typeface="Calibri" panose="020F0502020204030204"/>
              </a:rPr>
              <a:t>Group sequential theory &amp; practise being actively worked on</a:t>
            </a:r>
            <a:endParaRPr kumimoji="0" lang="en-IE"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30936" marR="0" lvl="1" indent="-45720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lang="en-IE" sz="2800" dirty="0">
                <a:solidFill>
                  <a:schemeClr val="bg1">
                    <a:lumMod val="50000"/>
                  </a:schemeClr>
                </a:solidFill>
                <a:latin typeface="Calibri" panose="020F0502020204030204"/>
              </a:rPr>
              <a:t>Some additional complications beyond other common endpoints</a:t>
            </a:r>
            <a:endParaRPr kumimoji="0" lang="en-IE" sz="28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a:p>
            <a:pPr marL="173736" marR="0" lvl="1" indent="0" algn="l" defTabSz="914400" rtl="0" eaLnBrk="1" fontAlgn="auto" latinLnBrk="0" hangingPunct="1">
              <a:lnSpc>
                <a:spcPct val="90000"/>
              </a:lnSpc>
              <a:spcBef>
                <a:spcPts val="200"/>
              </a:spcBef>
              <a:spcAft>
                <a:spcPts val="400"/>
              </a:spcAft>
              <a:buClr>
                <a:srgbClr val="1CADE4"/>
              </a:buClr>
              <a:buSzTx/>
              <a:buFont typeface="Wingdings 3" pitchFamily="18" charset="2"/>
              <a:buNone/>
              <a:tabLst/>
              <a:defRPr/>
            </a:pPr>
            <a:endParaRPr kumimoji="0" lang="en-IE"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30936" marR="0" lvl="1" indent="-45720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endParaRPr kumimoji="0" lang="en-IE"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3736" marR="0" lvl="1" indent="0" algn="l" defTabSz="914400" rtl="0" eaLnBrk="1" fontAlgn="auto" latinLnBrk="0" hangingPunct="1">
              <a:lnSpc>
                <a:spcPct val="90000"/>
              </a:lnSpc>
              <a:spcBef>
                <a:spcPts val="200"/>
              </a:spcBef>
              <a:spcAft>
                <a:spcPts val="400"/>
              </a:spcAft>
              <a:buClr>
                <a:srgbClr val="1CADE4"/>
              </a:buClr>
              <a:buSzTx/>
              <a:buFont typeface="Wingdings 3" pitchFamily="18" charset="2"/>
              <a:buNone/>
              <a:tabLst/>
              <a:defRPr/>
            </a:pPr>
            <a:endParaRPr kumimoji="0" lang="en-IE"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4E9F6E48-6879-4696-9DD1-C682E0B9268C}"/>
              </a:ext>
            </a:extLst>
          </p:cNvPr>
          <p:cNvSpPr/>
          <p:nvPr/>
        </p:nvSpPr>
        <p:spPr>
          <a:xfrm flipH="1" flipV="1">
            <a:off x="422966" y="4801992"/>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5793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B569B29-A3AA-4CC6-B4A0-EB302C6310C5}"/>
              </a:ext>
            </a:extLst>
          </p:cNvPr>
          <p:cNvGraphicFramePr>
            <a:graphicFrameLocks noGrp="1"/>
          </p:cNvGraphicFramePr>
          <p:nvPr/>
        </p:nvGraphicFramePr>
        <p:xfrm>
          <a:off x="1351681" y="1134353"/>
          <a:ext cx="5335287" cy="4803031"/>
        </p:xfrm>
        <a:graphic>
          <a:graphicData uri="http://schemas.openxmlformats.org/drawingml/2006/table">
            <a:tbl>
              <a:tblPr firstRow="1" bandRow="1">
                <a:tableStyleId>{5C22544A-7EE6-4342-B048-85BDC9FD1C3A}</a:tableStyleId>
              </a:tblPr>
              <a:tblGrid>
                <a:gridCol w="5335287">
                  <a:extLst>
                    <a:ext uri="{9D8B030D-6E8A-4147-A177-3AD203B41FA5}">
                      <a16:colId xmlns:a16="http://schemas.microsoft.com/office/drawing/2014/main" val="3371235385"/>
                    </a:ext>
                  </a:extLst>
                </a:gridCol>
              </a:tblGrid>
              <a:tr h="899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3200" b="1" i="1" u="none" dirty="0">
                        <a:solidFill>
                          <a:srgbClr val="2C98D4"/>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6482610"/>
                  </a:ext>
                </a:extLst>
              </a:tr>
              <a:tr h="922160">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IE" sz="2800" dirty="0">
                          <a:solidFill>
                            <a:schemeClr val="tx1">
                              <a:lumMod val="85000"/>
                              <a:lumOff val="15000"/>
                            </a:schemeClr>
                          </a:solidFill>
                        </a:rPr>
                        <a:t>Head of Statistics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886784"/>
                  </a:ext>
                </a:extLst>
              </a:tr>
              <a:tr h="993933">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IE" sz="2800" kern="1200" dirty="0" err="1">
                          <a:solidFill>
                            <a:schemeClr val="tx1">
                              <a:lumMod val="85000"/>
                              <a:lumOff val="15000"/>
                            </a:schemeClr>
                          </a:solidFill>
                          <a:latin typeface="+mn-lt"/>
                          <a:ea typeface="+mn-ea"/>
                          <a:cs typeface="+mn-cs"/>
                        </a:rPr>
                        <a:t>nQuery</a:t>
                      </a:r>
                      <a:r>
                        <a:rPr lang="en-IE" sz="2800" kern="1200" dirty="0">
                          <a:solidFill>
                            <a:schemeClr val="tx1">
                              <a:lumMod val="85000"/>
                              <a:lumOff val="15000"/>
                            </a:schemeClr>
                          </a:solidFill>
                          <a:latin typeface="+mn-lt"/>
                          <a:ea typeface="+mn-ea"/>
                          <a:cs typeface="+mn-cs"/>
                        </a:rPr>
                        <a:t> Lead Researcher</a:t>
                      </a:r>
                    </a:p>
                    <a:p>
                      <a:pPr marL="0" marR="0" lvl="0" indent="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en-IE" sz="2800" dirty="0">
                        <a:solidFill>
                          <a:schemeClr val="tx1">
                            <a:lumMod val="85000"/>
                            <a:lumOff val="1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6174533"/>
                  </a:ext>
                </a:extLst>
              </a:tr>
              <a:tr h="993933">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IE" sz="2800" kern="1200" dirty="0">
                          <a:solidFill>
                            <a:schemeClr val="tx1">
                              <a:lumMod val="85000"/>
                              <a:lumOff val="15000"/>
                            </a:schemeClr>
                          </a:solidFill>
                          <a:latin typeface="+mn-lt"/>
                          <a:ea typeface="+mn-ea"/>
                          <a:cs typeface="+mn-cs"/>
                        </a:rPr>
                        <a:t>FDA Guest Speaker</a:t>
                      </a:r>
                    </a:p>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endParaRPr lang="en-IE" sz="2800" kern="1200" dirty="0">
                        <a:solidFill>
                          <a:schemeClr val="tx1">
                            <a:lumMod val="85000"/>
                            <a:lumOff val="15000"/>
                          </a:schemeClr>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6596045"/>
                  </a:ext>
                </a:extLst>
              </a:tr>
              <a:tr h="993933">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IE" sz="2800" kern="1200" dirty="0">
                          <a:solidFill>
                            <a:schemeClr val="tx1">
                              <a:lumMod val="85000"/>
                              <a:lumOff val="15000"/>
                            </a:schemeClr>
                          </a:solidFill>
                          <a:latin typeface="+mn-lt"/>
                          <a:ea typeface="+mn-ea"/>
                          <a:cs typeface="+mn-cs"/>
                        </a:rPr>
                        <a:t>Guest Lecturer</a:t>
                      </a:r>
                      <a:endParaRPr lang="en-GB" sz="2800" kern="1200" dirty="0">
                        <a:solidFill>
                          <a:schemeClr val="tx1">
                            <a:lumMod val="85000"/>
                            <a:lumOff val="1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en-IE" sz="2800" dirty="0">
                        <a:solidFill>
                          <a:schemeClr val="tx1">
                            <a:lumMod val="85000"/>
                            <a:lumOff val="1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7341517"/>
                  </a:ext>
                </a:extLst>
              </a:tr>
            </a:tbl>
          </a:graphicData>
        </a:graphic>
      </p:graphicFrame>
      <p:sp>
        <p:nvSpPr>
          <p:cNvPr id="6" name="Title 1">
            <a:extLst>
              <a:ext uri="{FF2B5EF4-FFF2-40B4-BE49-F238E27FC236}">
                <a16:creationId xmlns:a16="http://schemas.microsoft.com/office/drawing/2014/main" id="{95089E93-50E6-4B37-9279-6A0669C69C6D}"/>
              </a:ext>
            </a:extLst>
          </p:cNvPr>
          <p:cNvSpPr>
            <a:spLocks noGrp="1"/>
          </p:cNvSpPr>
          <p:nvPr>
            <p:ph type="title"/>
          </p:nvPr>
        </p:nvSpPr>
        <p:spPr>
          <a:xfrm>
            <a:off x="443133" y="89089"/>
            <a:ext cx="9126415" cy="1499616"/>
          </a:xfrm>
        </p:spPr>
        <p:txBody>
          <a:bodyPr/>
          <a:lstStyle/>
          <a:p>
            <a:r>
              <a:rPr lang="en-GB" dirty="0">
                <a:latin typeface="+mj-lt"/>
              </a:rPr>
              <a:t>Webinar Host</a:t>
            </a:r>
          </a:p>
        </p:txBody>
      </p:sp>
      <p:sp>
        <p:nvSpPr>
          <p:cNvPr id="8" name="Rectangle 7">
            <a:extLst>
              <a:ext uri="{FF2B5EF4-FFF2-40B4-BE49-F238E27FC236}">
                <a16:creationId xmlns:a16="http://schemas.microsoft.com/office/drawing/2014/main" id="{A9900870-0895-4527-8E84-F42EE1CCA501}"/>
              </a:ext>
            </a:extLst>
          </p:cNvPr>
          <p:cNvSpPr/>
          <p:nvPr/>
        </p:nvSpPr>
        <p:spPr>
          <a:xfrm>
            <a:off x="6372801" y="4551146"/>
            <a:ext cx="3041303"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3600" b="0" i="0" u="none" strike="noStrike" kern="1200" cap="none" spc="0" normalizeH="0" baseline="0" noProof="0" dirty="0">
                <a:ln>
                  <a:noFill/>
                </a:ln>
                <a:solidFill>
                  <a:srgbClr val="52CADB"/>
                </a:solidFill>
                <a:effectLst/>
                <a:uLnTx/>
                <a:uFillTx/>
                <a:latin typeface="Tw Cen MT" panose="020B0602020104020603"/>
                <a:ea typeface="+mn-ea"/>
                <a:cs typeface="+mn-cs"/>
              </a:rPr>
              <a:t>HOSTED BY: </a:t>
            </a:r>
            <a:br>
              <a:rPr kumimoji="0" lang="en-IE" sz="3200" b="0" i="0" u="none" strike="noStrike" kern="1200" cap="none" spc="0" normalizeH="0" baseline="0" noProof="0" dirty="0">
                <a:ln>
                  <a:noFill/>
                </a:ln>
                <a:solidFill>
                  <a:prstClr val="black">
                    <a:lumMod val="85000"/>
                    <a:lumOff val="15000"/>
                  </a:prstClr>
                </a:solidFill>
                <a:effectLst/>
                <a:uLnTx/>
                <a:uFillTx/>
                <a:latin typeface="Tw Cen MT" panose="020B0602020104020603"/>
                <a:ea typeface="+mn-ea"/>
                <a:cs typeface="+mn-cs"/>
              </a:rPr>
            </a:br>
            <a:r>
              <a:rPr kumimoji="0" lang="en-IE" sz="3200" b="1" i="1" u="none" strike="noStrike" kern="1200" cap="none" spc="0" normalizeH="0" baseline="0" noProof="0" dirty="0">
                <a:ln>
                  <a:noFill/>
                </a:ln>
                <a:solidFill>
                  <a:srgbClr val="2C98D4"/>
                </a:solidFill>
                <a:effectLst/>
                <a:uLnTx/>
                <a:uFillTx/>
                <a:latin typeface="Tw Cen MT" panose="020B0602020104020603"/>
                <a:ea typeface="+mn-ea"/>
                <a:cs typeface="+mn-cs"/>
              </a:rPr>
              <a:t>Ronan Fitzpatrick</a:t>
            </a:r>
          </a:p>
        </p:txBody>
      </p:sp>
      <p:pic>
        <p:nvPicPr>
          <p:cNvPr id="9" name="Picture 8" descr="A person wearing glasses posing for the camera&#10;&#10;Description automatically generated">
            <a:extLst>
              <a:ext uri="{FF2B5EF4-FFF2-40B4-BE49-F238E27FC236}">
                <a16:creationId xmlns:a16="http://schemas.microsoft.com/office/drawing/2014/main" id="{B9C8B78F-0857-4BC5-BD2E-128DF2721E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7759" y="1583618"/>
            <a:ext cx="3038095" cy="3038095"/>
          </a:xfrm>
          <a:prstGeom prst="rect">
            <a:avLst/>
          </a:prstGeom>
        </p:spPr>
      </p:pic>
      <p:cxnSp>
        <p:nvCxnSpPr>
          <p:cNvPr id="7" name="Straight Connector 6">
            <a:extLst>
              <a:ext uri="{FF2B5EF4-FFF2-40B4-BE49-F238E27FC236}">
                <a16:creationId xmlns:a16="http://schemas.microsoft.com/office/drawing/2014/main" id="{5CA32784-A795-4854-9CEF-0901B7B6A1C9}"/>
              </a:ext>
            </a:extLst>
          </p:cNvPr>
          <p:cNvCxnSpPr>
            <a:cxnSpLocks/>
          </p:cNvCxnSpPr>
          <p:nvPr/>
        </p:nvCxnSpPr>
        <p:spPr>
          <a:xfrm>
            <a:off x="6454588" y="4616626"/>
            <a:ext cx="5737412" cy="0"/>
          </a:xfrm>
          <a:prstGeom prst="line">
            <a:avLst/>
          </a:prstGeom>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445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animal, fish&#10;&#10;Description automatically generated">
            <a:extLst>
              <a:ext uri="{FF2B5EF4-FFF2-40B4-BE49-F238E27FC236}">
                <a16:creationId xmlns:a16="http://schemas.microsoft.com/office/drawing/2014/main" id="{3FBD4584-4826-4821-929B-1C62CFC4F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 y="0"/>
            <a:ext cx="12202160" cy="6858000"/>
          </a:xfrm>
          <a:prstGeom prst="rect">
            <a:avLst/>
          </a:prstGeom>
        </p:spPr>
      </p:pic>
      <p:sp>
        <p:nvSpPr>
          <p:cNvPr id="20" name="Rectangle 19">
            <a:extLst>
              <a:ext uri="{FF2B5EF4-FFF2-40B4-BE49-F238E27FC236}">
                <a16:creationId xmlns:a16="http://schemas.microsoft.com/office/drawing/2014/main" id="{737A7B9C-34DE-4F03-99FA-86E8857CB4AF}"/>
              </a:ext>
            </a:extLst>
          </p:cNvPr>
          <p:cNvSpPr/>
          <p:nvPr/>
        </p:nvSpPr>
        <p:spPr>
          <a:xfrm>
            <a:off x="-10160" y="6136339"/>
            <a:ext cx="12192000" cy="726065"/>
          </a:xfrm>
          <a:prstGeom prst="rect">
            <a:avLst/>
          </a:prstGeom>
          <a:solidFill>
            <a:srgbClr val="39C2D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a:extLst>
              <a:ext uri="{FF2B5EF4-FFF2-40B4-BE49-F238E27FC236}">
                <a16:creationId xmlns:a16="http://schemas.microsoft.com/office/drawing/2014/main" id="{6267C1E6-9023-4AFE-910B-F4AB5159DFE2}"/>
              </a:ext>
            </a:extLst>
          </p:cNvPr>
          <p:cNvSpPr txBox="1">
            <a:spLocks/>
          </p:cNvSpPr>
          <p:nvPr/>
        </p:nvSpPr>
        <p:spPr>
          <a:xfrm>
            <a:off x="447039" y="6205465"/>
            <a:ext cx="10932161" cy="80990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None/>
            </a:pPr>
            <a:r>
              <a:rPr lang="en-GB" sz="3600" dirty="0">
                <a:solidFill>
                  <a:schemeClr val="bg1"/>
                </a:solidFill>
              </a:rPr>
              <a:t>Further information at Statsols.com</a:t>
            </a:r>
          </a:p>
        </p:txBody>
      </p:sp>
      <p:grpSp>
        <p:nvGrpSpPr>
          <p:cNvPr id="8" name="Group 7">
            <a:extLst>
              <a:ext uri="{FF2B5EF4-FFF2-40B4-BE49-F238E27FC236}">
                <a16:creationId xmlns:a16="http://schemas.microsoft.com/office/drawing/2014/main" id="{64E40458-1DEE-40F5-A915-55E319B8BC6F}"/>
              </a:ext>
            </a:extLst>
          </p:cNvPr>
          <p:cNvGrpSpPr/>
          <p:nvPr/>
        </p:nvGrpSpPr>
        <p:grpSpPr>
          <a:xfrm>
            <a:off x="3957932" y="2967650"/>
            <a:ext cx="4276136" cy="828675"/>
            <a:chOff x="2147377" y="4773666"/>
            <a:chExt cx="2403048" cy="1514475"/>
          </a:xfrm>
        </p:grpSpPr>
        <p:sp>
          <p:nvSpPr>
            <p:cNvPr id="17" name="Content Placeholder 2">
              <a:extLst>
                <a:ext uri="{FF2B5EF4-FFF2-40B4-BE49-F238E27FC236}">
                  <a16:creationId xmlns:a16="http://schemas.microsoft.com/office/drawing/2014/main" id="{F48A621B-76A4-41B4-8674-30EBD84DD79B}"/>
                </a:ext>
              </a:extLst>
            </p:cNvPr>
            <p:cNvSpPr txBox="1">
              <a:spLocks/>
            </p:cNvSpPr>
            <p:nvPr/>
          </p:nvSpPr>
          <p:spPr>
            <a:xfrm>
              <a:off x="2147377" y="4773666"/>
              <a:ext cx="2403048" cy="1514475"/>
            </a:xfrm>
            <a:prstGeom prst="roundRect">
              <a:avLst>
                <a:gd name="adj" fmla="val 5438"/>
              </a:avLst>
            </a:prstGeom>
            <a:solidFill>
              <a:schemeClr val="bg1">
                <a:alpha val="8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GB" b="1" dirty="0"/>
            </a:p>
          </p:txBody>
        </p:sp>
        <p:sp>
          <p:nvSpPr>
            <p:cNvPr id="13" name="Content Placeholder 2">
              <a:extLst>
                <a:ext uri="{FF2B5EF4-FFF2-40B4-BE49-F238E27FC236}">
                  <a16:creationId xmlns:a16="http://schemas.microsoft.com/office/drawing/2014/main" id="{F7A8F3CD-24D6-4DFB-AA2C-FB9788E0E895}"/>
                </a:ext>
              </a:extLst>
            </p:cNvPr>
            <p:cNvSpPr txBox="1">
              <a:spLocks/>
            </p:cNvSpPr>
            <p:nvPr/>
          </p:nvSpPr>
          <p:spPr>
            <a:xfrm>
              <a:off x="2232927" y="4941491"/>
              <a:ext cx="2282610" cy="1280765"/>
            </a:xfrm>
            <a:prstGeom prst="rect">
              <a:avLst/>
            </a:prstGeom>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spcBef>
                  <a:spcPct val="0"/>
                </a:spcBef>
                <a:buNone/>
              </a:pPr>
              <a:r>
                <a:rPr lang="en-US" sz="5900" b="1" dirty="0">
                  <a:solidFill>
                    <a:srgbClr val="48B7AC"/>
                  </a:solidFill>
                  <a:latin typeface="Century Gothic" panose="020B0502020202020204" pitchFamily="34" charset="0"/>
                </a:rPr>
                <a:t>Questions?</a:t>
              </a:r>
            </a:p>
          </p:txBody>
        </p:sp>
      </p:grpSp>
      <p:sp>
        <p:nvSpPr>
          <p:cNvPr id="15" name="Rectangle 14">
            <a:extLst>
              <a:ext uri="{FF2B5EF4-FFF2-40B4-BE49-F238E27FC236}">
                <a16:creationId xmlns:a16="http://schemas.microsoft.com/office/drawing/2014/main" id="{610E4A1C-7539-447D-9569-42E1430472AF}"/>
              </a:ext>
            </a:extLst>
          </p:cNvPr>
          <p:cNvSpPr/>
          <p:nvPr/>
        </p:nvSpPr>
        <p:spPr>
          <a:xfrm>
            <a:off x="3804943" y="1397993"/>
            <a:ext cx="4429125" cy="1107996"/>
          </a:xfrm>
          <a:prstGeom prst="rect">
            <a:avLst/>
          </a:prstGeom>
        </p:spPr>
        <p:txBody>
          <a:bodyPr wrap="square" anchor="ctr">
            <a:spAutoFit/>
          </a:bodyPr>
          <a:lstStyle/>
          <a:p>
            <a:pPr algn="ctr" defTabSz="914400">
              <a:spcBef>
                <a:spcPct val="0"/>
              </a:spcBef>
            </a:pPr>
            <a:r>
              <a:rPr lang="en-US" sz="6600" b="1" dirty="0">
                <a:solidFill>
                  <a:schemeClr val="bg1"/>
                </a:solidFill>
                <a:latin typeface="Century Gothic" panose="020B0502020202020204" pitchFamily="34" charset="0"/>
              </a:rPr>
              <a:t>Thank You</a:t>
            </a:r>
          </a:p>
        </p:txBody>
      </p:sp>
      <p:sp>
        <p:nvSpPr>
          <p:cNvPr id="9" name="Rectangle 8">
            <a:extLst>
              <a:ext uri="{FF2B5EF4-FFF2-40B4-BE49-F238E27FC236}">
                <a16:creationId xmlns:a16="http://schemas.microsoft.com/office/drawing/2014/main" id="{60989F85-3339-4D20-B687-3CF3C7F39D43}"/>
              </a:ext>
            </a:extLst>
          </p:cNvPr>
          <p:cNvSpPr/>
          <p:nvPr/>
        </p:nvSpPr>
        <p:spPr>
          <a:xfrm>
            <a:off x="2178992" y="4257986"/>
            <a:ext cx="8255328" cy="1107996"/>
          </a:xfrm>
          <a:prstGeom prst="rect">
            <a:avLst/>
          </a:prstGeom>
        </p:spPr>
        <p:txBody>
          <a:bodyPr wrap="square" anchor="ctr">
            <a:spAutoFit/>
          </a:bodyPr>
          <a:lstStyle/>
          <a:p>
            <a:pPr algn="ctr" defTabSz="914400">
              <a:spcBef>
                <a:spcPct val="0"/>
              </a:spcBef>
            </a:pPr>
            <a:r>
              <a:rPr lang="en-US" sz="6600" b="1" dirty="0">
                <a:solidFill>
                  <a:schemeClr val="bg1"/>
                </a:solidFill>
                <a:latin typeface="Century Gothic" panose="020B0502020202020204" pitchFamily="34" charset="0"/>
              </a:rPr>
              <a:t>info@statsols.com</a:t>
            </a:r>
          </a:p>
        </p:txBody>
      </p:sp>
    </p:spTree>
    <p:extLst>
      <p:ext uri="{BB962C8B-B14F-4D97-AF65-F5344CB8AC3E}">
        <p14:creationId xmlns:p14="http://schemas.microsoft.com/office/powerpoint/2010/main" val="27963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35E408-8CD2-4C5C-A974-22AF1F034812}"/>
              </a:ext>
            </a:extLst>
          </p:cNvPr>
          <p:cNvPicPr>
            <a:picLocks noChangeAspect="1"/>
          </p:cNvPicPr>
          <p:nvPr/>
        </p:nvPicPr>
        <p:blipFill rotWithShape="1">
          <a:blip r:embed="rId3"/>
          <a:srcRect l="612" b="14432"/>
          <a:stretch/>
        </p:blipFill>
        <p:spPr>
          <a:xfrm>
            <a:off x="-2" y="644470"/>
            <a:ext cx="12192001" cy="6213529"/>
          </a:xfrm>
          <a:prstGeom prst="rect">
            <a:avLst/>
          </a:prstGeom>
        </p:spPr>
      </p:pic>
      <p:sp>
        <p:nvSpPr>
          <p:cNvPr id="4" name="Title 2">
            <a:extLst>
              <a:ext uri="{FF2B5EF4-FFF2-40B4-BE49-F238E27FC236}">
                <a16:creationId xmlns:a16="http://schemas.microsoft.com/office/drawing/2014/main" id="{933245A2-A381-4972-B3AE-C52A6F35DB4B}"/>
              </a:ext>
            </a:extLst>
          </p:cNvPr>
          <p:cNvSpPr txBox="1">
            <a:spLocks/>
          </p:cNvSpPr>
          <p:nvPr/>
        </p:nvSpPr>
        <p:spPr>
          <a:xfrm>
            <a:off x="-1" y="0"/>
            <a:ext cx="12192001" cy="644470"/>
          </a:xfrm>
          <a:prstGeom prst="rect">
            <a:avLst/>
          </a:prstGeom>
          <a:solidFill>
            <a:srgbClr val="333C4E"/>
          </a:solidFill>
        </p:spPr>
        <p:txBody>
          <a:bodyPr vert="horz" lIns="91440" tIns="45720" rIns="91440" bIns="45720" rtlCol="0" anchor="b">
            <a:normAutofit fontScale="97500"/>
          </a:bodyPr>
          <a:lstStyle>
            <a:lvl1pPr algn="ctr" defTabSz="914400" rtl="0" eaLnBrk="1" latinLnBrk="0" hangingPunct="1">
              <a:lnSpc>
                <a:spcPct val="80000"/>
              </a:lnSpc>
              <a:spcBef>
                <a:spcPct val="0"/>
              </a:spcBef>
              <a:buNone/>
              <a:defRPr sz="3600" b="1" kern="1200" cap="none" spc="100" baseline="0">
                <a:solidFill>
                  <a:schemeClr val="tx1">
                    <a:lumMod val="95000"/>
                    <a:lumOff val="5000"/>
                  </a:schemeClr>
                </a:solidFill>
                <a:latin typeface="Century Gothic" panose="020B0502020202020204" pitchFamily="34" charset="0"/>
                <a:ea typeface="+mj-ea"/>
                <a:cs typeface="+mj-cs"/>
              </a:defRPr>
            </a:lvl1pPr>
          </a:lstStyle>
          <a:p>
            <a:pPr>
              <a:lnSpc>
                <a:spcPct val="100000"/>
              </a:lnSpc>
            </a:pPr>
            <a:endParaRPr lang="en-IE" sz="2400" dirty="0">
              <a:solidFill>
                <a:schemeClr val="bg1"/>
              </a:solidFill>
            </a:endParaRPr>
          </a:p>
        </p:txBody>
      </p:sp>
      <p:sp>
        <p:nvSpPr>
          <p:cNvPr id="2" name="Rectangle 1">
            <a:extLst>
              <a:ext uri="{FF2B5EF4-FFF2-40B4-BE49-F238E27FC236}">
                <a16:creationId xmlns:a16="http://schemas.microsoft.com/office/drawing/2014/main" id="{8F1E7818-511B-4651-9A4F-CA890F7B8184}"/>
              </a:ext>
            </a:extLst>
          </p:cNvPr>
          <p:cNvSpPr/>
          <p:nvPr/>
        </p:nvSpPr>
        <p:spPr>
          <a:xfrm>
            <a:off x="0" y="-82955"/>
            <a:ext cx="12191999" cy="769441"/>
          </a:xfrm>
          <a:prstGeom prst="rect">
            <a:avLst/>
          </a:prstGeom>
        </p:spPr>
        <p:txBody>
          <a:bodyPr wrap="square">
            <a:spAutoFit/>
          </a:bodyPr>
          <a:lstStyle/>
          <a:p>
            <a:pPr algn="ctr">
              <a:lnSpc>
                <a:spcPct val="100000"/>
              </a:lnSpc>
            </a:pPr>
            <a:r>
              <a:rPr lang="en-US" sz="4400" b="1" dirty="0">
                <a:solidFill>
                  <a:srgbClr val="43BDCA"/>
                </a:solidFill>
              </a:rPr>
              <a:t>  Statsols.com/trial</a:t>
            </a:r>
            <a:endParaRPr lang="en-IE" sz="4400" b="1" dirty="0">
              <a:solidFill>
                <a:srgbClr val="43BDCA"/>
              </a:solidFill>
            </a:endParaRPr>
          </a:p>
        </p:txBody>
      </p:sp>
    </p:spTree>
    <p:extLst>
      <p:ext uri="{BB962C8B-B14F-4D97-AF65-F5344CB8AC3E}">
        <p14:creationId xmlns:p14="http://schemas.microsoft.com/office/powerpoint/2010/main" val="695065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1288645" y="1500187"/>
            <a:ext cx="9786937" cy="4022725"/>
          </a:xfrm>
        </p:spPr>
        <p:txBody>
          <a:bodyPr>
            <a:noAutofit/>
          </a:bodyPr>
          <a:lstStyle/>
          <a:p>
            <a:pPr marL="0" indent="0">
              <a:buNone/>
            </a:pPr>
            <a:r>
              <a:rPr lang="en-GB" sz="1800" b="0" i="0" dirty="0">
                <a:solidFill>
                  <a:srgbClr val="222222"/>
                </a:solidFill>
                <a:effectLst/>
                <a:latin typeface="+mj-lt"/>
              </a:rPr>
              <a:t>Fleiss, J.L., Levin, B. and Paik, M.C., 2013. </a:t>
            </a:r>
            <a:r>
              <a:rPr lang="en-GB" sz="1800" b="0" dirty="0">
                <a:solidFill>
                  <a:srgbClr val="222222"/>
                </a:solidFill>
                <a:effectLst/>
                <a:latin typeface="+mj-lt"/>
              </a:rPr>
              <a:t>Statistical methods for rates and proportions.</a:t>
            </a:r>
            <a:r>
              <a:rPr lang="en-GB" sz="1800" b="0" i="0" dirty="0">
                <a:solidFill>
                  <a:srgbClr val="222222"/>
                </a:solidFill>
                <a:effectLst/>
                <a:latin typeface="+mj-lt"/>
              </a:rPr>
              <a:t> John </a:t>
            </a:r>
            <a:r>
              <a:rPr lang="en-GB" sz="1800" dirty="0">
                <a:solidFill>
                  <a:srgbClr val="222222"/>
                </a:solidFill>
                <a:latin typeface="+mj-lt"/>
              </a:rPr>
              <a:t>W</a:t>
            </a:r>
            <a:r>
              <a:rPr lang="en-GB" sz="1800" b="0" i="0" dirty="0">
                <a:solidFill>
                  <a:srgbClr val="222222"/>
                </a:solidFill>
                <a:effectLst/>
                <a:latin typeface="+mj-lt"/>
              </a:rPr>
              <a:t>iley &amp; Sons.</a:t>
            </a:r>
          </a:p>
          <a:p>
            <a:pPr marL="0" indent="0">
              <a:buNone/>
            </a:pPr>
            <a:r>
              <a:rPr lang="en-GB" sz="1800" b="0" i="0" dirty="0">
                <a:solidFill>
                  <a:srgbClr val="222222"/>
                </a:solidFill>
                <a:effectLst/>
                <a:latin typeface="+mj-lt"/>
              </a:rPr>
              <a:t>McCullagh, P. and </a:t>
            </a:r>
            <a:r>
              <a:rPr lang="en-GB" sz="1800" b="0" i="0" dirty="0" err="1">
                <a:solidFill>
                  <a:srgbClr val="222222"/>
                </a:solidFill>
                <a:effectLst/>
                <a:latin typeface="+mj-lt"/>
              </a:rPr>
              <a:t>Nelder</a:t>
            </a:r>
            <a:r>
              <a:rPr lang="en-GB" sz="1800" b="0" i="0" dirty="0">
                <a:solidFill>
                  <a:srgbClr val="222222"/>
                </a:solidFill>
                <a:effectLst/>
                <a:latin typeface="+mj-lt"/>
              </a:rPr>
              <a:t>, J.A., 1989. Generalized linear models. Chapman and Hall. London, UK.</a:t>
            </a:r>
          </a:p>
          <a:p>
            <a:pPr marL="0" indent="0">
              <a:buNone/>
            </a:pPr>
            <a:r>
              <a:rPr lang="en-GB" sz="1800" dirty="0" err="1"/>
              <a:t>Hilbe</a:t>
            </a:r>
            <a:r>
              <a:rPr lang="en-GB" sz="1800" dirty="0"/>
              <a:t>, J.M., 2014. </a:t>
            </a:r>
            <a:r>
              <a:rPr lang="en-GB" sz="1800" dirty="0" err="1"/>
              <a:t>Modeling</a:t>
            </a:r>
            <a:r>
              <a:rPr lang="en-GB" sz="1800" dirty="0"/>
              <a:t> count data. Cambridge University Press.</a:t>
            </a:r>
          </a:p>
          <a:p>
            <a:pPr marL="0" indent="0">
              <a:buNone/>
            </a:pPr>
            <a:r>
              <a:rPr lang="en-GB" sz="1800" dirty="0"/>
              <a:t>Cook, R.J. and Lawless, J.F., 2007. The statistical analysis of recurrent events. New York: Springer.</a:t>
            </a:r>
          </a:p>
          <a:p>
            <a:pPr marL="0" indent="0">
              <a:buNone/>
            </a:pPr>
            <a:r>
              <a:rPr lang="en-GB" sz="1800" dirty="0"/>
              <a:t>Cameron, A.C. and Trivedi, P.K., 2013. Regression analysis of count data. Cambridge University Press.</a:t>
            </a:r>
          </a:p>
          <a:p>
            <a:pPr marL="0" indent="0">
              <a:buNone/>
            </a:pPr>
            <a:r>
              <a:rPr lang="en-GB" sz="1800" dirty="0"/>
              <a:t>Rogers J, The Analysis of Recurrent Events: A Summary of Methodology, Presentation to Statisticians in the Pharmaceutical Industry. URL: </a:t>
            </a:r>
            <a:r>
              <a:rPr lang="en-GB" sz="1800" dirty="0">
                <a:hlinkClick r:id="rId2"/>
              </a:rPr>
              <a:t>https://www.psiweb.org/docs/default-source/resources/psi-subgroups/scientific/2016/time-to-event-and-recurrent-event-endpoints/jrogers.pdf</a:t>
            </a:r>
            <a:endParaRPr lang="en-GB" sz="1800" dirty="0"/>
          </a:p>
          <a:p>
            <a:pPr marL="0" indent="0">
              <a:buNone/>
            </a:pPr>
            <a:r>
              <a:rPr lang="en-GB" sz="1800" dirty="0"/>
              <a:t>Rogers, J.K., Pocock, S.J., McMurray, J.J., Granger, C.B., Michelson, E.L., </a:t>
            </a:r>
            <a:r>
              <a:rPr lang="en-GB" sz="1800" dirty="0" err="1"/>
              <a:t>Östergren</a:t>
            </a:r>
            <a:r>
              <a:rPr lang="en-GB" sz="1800" dirty="0"/>
              <a:t>, J., Pfeffer, M.A., Solomon, S.D., </a:t>
            </a:r>
            <a:r>
              <a:rPr lang="en-GB" sz="1800" dirty="0" err="1"/>
              <a:t>Swedberg</a:t>
            </a:r>
            <a:r>
              <a:rPr lang="en-GB" sz="1800" dirty="0"/>
              <a:t>, K. and Yusuf, S., 2014. Analysing recurrent hospitalizations in heart failure: a review of statistical methodology, with application to CHARM‐Preserved. European journal of heart failure, 16(1), pp.33-40.</a:t>
            </a:r>
          </a:p>
          <a:p>
            <a:pPr marL="0" indent="0">
              <a:buNone/>
            </a:pPr>
            <a:endParaRPr lang="en-IE" sz="1800" dirty="0"/>
          </a:p>
          <a:p>
            <a:pPr marL="0" indent="0">
              <a:buNone/>
            </a:pPr>
            <a:endParaRPr lang="en-IE" sz="1800" dirty="0"/>
          </a:p>
          <a:p>
            <a:pPr marL="0" indent="0">
              <a:buNone/>
            </a:pPr>
            <a:endParaRPr lang="en-IE" sz="1800" dirty="0"/>
          </a:p>
          <a:p>
            <a:pPr marL="0" indent="0">
              <a:buNone/>
            </a:pPr>
            <a:endParaRPr lang="en-IE" sz="1800" dirty="0"/>
          </a:p>
          <a:p>
            <a:pPr marL="0" indent="0">
              <a:buNone/>
            </a:pPr>
            <a:endParaRPr lang="en-IE" sz="1800" dirty="0"/>
          </a:p>
          <a:p>
            <a:pPr marL="0" indent="0">
              <a:buNone/>
            </a:pPr>
            <a:endParaRPr lang="en-IE" sz="1800" dirty="0"/>
          </a:p>
          <a:p>
            <a:pPr marL="0" indent="0">
              <a:buNone/>
            </a:pPr>
            <a:endParaRPr lang="en-IE" sz="1800" dirty="0"/>
          </a:p>
          <a:p>
            <a:pPr marL="0" indent="0">
              <a:buNone/>
            </a:pPr>
            <a:endParaRPr lang="en-IE" sz="1800" dirty="0"/>
          </a:p>
        </p:txBody>
      </p:sp>
      <p:sp>
        <p:nvSpPr>
          <p:cNvPr id="2" name="Title 1"/>
          <p:cNvSpPr>
            <a:spLocks noGrp="1"/>
          </p:cNvSpPr>
          <p:nvPr>
            <p:ph type="title" idx="4294967295"/>
          </p:nvPr>
        </p:nvSpPr>
        <p:spPr>
          <a:xfrm>
            <a:off x="1235869" y="0"/>
            <a:ext cx="9720262" cy="1500187"/>
          </a:xfrm>
        </p:spPr>
        <p:txBody>
          <a:bodyPr>
            <a:normAutofit/>
          </a:bodyPr>
          <a:lstStyle/>
          <a:p>
            <a:pPr algn="ctr"/>
            <a:r>
              <a:rPr lang="en-IE" sz="3600" cap="none" dirty="0"/>
              <a:t>References (Rates and Counts Analysis)</a:t>
            </a:r>
            <a:endParaRPr lang="en-IE" sz="3600" dirty="0"/>
          </a:p>
        </p:txBody>
      </p:sp>
    </p:spTree>
    <p:extLst>
      <p:ext uri="{BB962C8B-B14F-4D97-AF65-F5344CB8AC3E}">
        <p14:creationId xmlns:p14="http://schemas.microsoft.com/office/powerpoint/2010/main" val="1994892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1287056" y="1500187"/>
            <a:ext cx="9788525" cy="4022725"/>
          </a:xfrm>
        </p:spPr>
        <p:txBody>
          <a:bodyPr>
            <a:noAutofit/>
          </a:bodyPr>
          <a:lstStyle/>
          <a:p>
            <a:pPr marL="0" indent="0">
              <a:buNone/>
            </a:pPr>
            <a:r>
              <a:rPr lang="en-GB" sz="1800" dirty="0"/>
              <a:t>Yadav, C.P., Sreenivas, V., Khan, M.A. and Pandey, R.M., 2018. An overview of statistical models for recurrent events analysis: a review. Epidemiology (Sunnyvale), 8(4), p.354.</a:t>
            </a:r>
          </a:p>
          <a:p>
            <a:pPr marL="0" indent="0">
              <a:buNone/>
            </a:pPr>
            <a:r>
              <a:rPr lang="en-GB" sz="1800" dirty="0"/>
              <a:t>Andersen, P.K. and Gill, R.D., 1982. Cox's regression model for counting processes: a large sample study. The annals of statistics, pp.1100-1120.</a:t>
            </a:r>
          </a:p>
          <a:p>
            <a:pPr marL="0" indent="0">
              <a:buNone/>
            </a:pPr>
            <a:r>
              <a:rPr lang="en-GB" sz="1800" dirty="0"/>
              <a:t>Wei, L.J., Lin, D.Y. and </a:t>
            </a:r>
            <a:r>
              <a:rPr lang="en-GB" sz="1800" dirty="0" err="1"/>
              <a:t>Weissfeld</a:t>
            </a:r>
            <a:r>
              <a:rPr lang="en-GB" sz="1800" dirty="0"/>
              <a:t>, L., 1989. Regression analysis of multivariate incomplete failure time data by </a:t>
            </a:r>
            <a:r>
              <a:rPr lang="en-GB" sz="1800" dirty="0" err="1"/>
              <a:t>modeling</a:t>
            </a:r>
            <a:r>
              <a:rPr lang="en-GB" sz="1800" dirty="0"/>
              <a:t> marginal distributions. Journal of the American statistical association, 84(408), pp.1065-1073.</a:t>
            </a:r>
          </a:p>
          <a:p>
            <a:pPr marL="0" indent="0">
              <a:buNone/>
            </a:pPr>
            <a:r>
              <a:rPr lang="en-GB" sz="1800" dirty="0"/>
              <a:t>Prentice, R.L., Williams, B.J. and Peterson, A.V., 1981. On the regression analysis of multivariate failure time data. </a:t>
            </a:r>
            <a:r>
              <a:rPr lang="en-GB" sz="1800" dirty="0" err="1"/>
              <a:t>Biometrika</a:t>
            </a:r>
            <a:r>
              <a:rPr lang="en-GB" sz="1800" dirty="0"/>
              <a:t>, 68(2), pp.373-379.</a:t>
            </a:r>
          </a:p>
          <a:p>
            <a:pPr marL="0" indent="0">
              <a:buNone/>
            </a:pPr>
            <a:r>
              <a:rPr lang="en-GB" sz="1800" dirty="0"/>
              <a:t>Andersen, P.K. and </a:t>
            </a:r>
            <a:r>
              <a:rPr lang="en-GB" sz="1800" dirty="0" err="1"/>
              <a:t>Keiding</a:t>
            </a:r>
            <a:r>
              <a:rPr lang="en-GB" sz="1800" dirty="0"/>
              <a:t>, N., 2002. Multi-state models for event history analysis. Statistical methods in medical research, 11(2), pp.91-115.</a:t>
            </a:r>
          </a:p>
          <a:p>
            <a:pPr marL="0" indent="0">
              <a:buNone/>
            </a:pPr>
            <a:r>
              <a:rPr lang="en-GB" sz="1800" dirty="0"/>
              <a:t>Liu, L., Wolfe, R.A. and Huang, X., 2004. Shared frailty models for recurrent events and a terminal event. Biometrics, 60(3), pp.747-756.</a:t>
            </a:r>
          </a:p>
          <a:p>
            <a:pPr marL="0" indent="0">
              <a:buNone/>
            </a:pPr>
            <a:endParaRPr lang="en-IE" sz="2000" dirty="0"/>
          </a:p>
          <a:p>
            <a:pPr marL="0" indent="0">
              <a:buNone/>
            </a:pPr>
            <a:endParaRPr lang="en-IE" sz="2000" dirty="0"/>
          </a:p>
          <a:p>
            <a:pPr marL="0" indent="0">
              <a:buNone/>
            </a:pPr>
            <a:endParaRPr lang="en-IE" sz="2000" dirty="0"/>
          </a:p>
          <a:p>
            <a:pPr marL="0" indent="0">
              <a:buNone/>
            </a:pPr>
            <a:endParaRPr lang="en-IE" sz="2000" dirty="0"/>
          </a:p>
          <a:p>
            <a:pPr marL="0" indent="0">
              <a:buNone/>
            </a:pPr>
            <a:endParaRPr lang="en-IE"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IE" sz="2000" dirty="0"/>
          </a:p>
          <a:p>
            <a:pPr marL="0" indent="0">
              <a:buNone/>
            </a:pPr>
            <a:endParaRPr lang="en-IE" sz="2000" dirty="0"/>
          </a:p>
          <a:p>
            <a:pPr marL="0" indent="0">
              <a:buNone/>
            </a:pPr>
            <a:endParaRPr lang="en-IE" sz="2000" dirty="0"/>
          </a:p>
          <a:p>
            <a:pPr marL="0" indent="0">
              <a:buNone/>
            </a:pPr>
            <a:endParaRPr lang="en-IE" sz="2000" dirty="0"/>
          </a:p>
          <a:p>
            <a:pPr marL="0" indent="0">
              <a:buNone/>
            </a:pPr>
            <a:endParaRPr lang="en-IE" sz="2000" dirty="0"/>
          </a:p>
          <a:p>
            <a:pPr marL="0" indent="0">
              <a:buNone/>
            </a:pPr>
            <a:endParaRPr lang="en-IE" sz="2000" dirty="0"/>
          </a:p>
          <a:p>
            <a:pPr marL="0" indent="0">
              <a:buNone/>
            </a:pPr>
            <a:endParaRPr lang="en-IE" sz="2000" dirty="0"/>
          </a:p>
          <a:p>
            <a:pPr marL="0" indent="0">
              <a:buNone/>
            </a:pPr>
            <a:endParaRPr lang="en-IE" sz="2000" dirty="0"/>
          </a:p>
        </p:txBody>
      </p:sp>
      <p:sp>
        <p:nvSpPr>
          <p:cNvPr id="5" name="Title 1">
            <a:extLst>
              <a:ext uri="{FF2B5EF4-FFF2-40B4-BE49-F238E27FC236}">
                <a16:creationId xmlns:a16="http://schemas.microsoft.com/office/drawing/2014/main" id="{AE702022-9107-48CB-B3D5-988DEF2EA46B}"/>
              </a:ext>
            </a:extLst>
          </p:cNvPr>
          <p:cNvSpPr txBox="1">
            <a:spLocks/>
          </p:cNvSpPr>
          <p:nvPr/>
        </p:nvSpPr>
        <p:spPr>
          <a:xfrm>
            <a:off x="1235869" y="0"/>
            <a:ext cx="9720262" cy="1500187"/>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IE" sz="3600" cap="none"/>
              <a:t>References (Rates and Counts Analysis)</a:t>
            </a:r>
            <a:endParaRPr lang="en-IE" sz="3600" dirty="0"/>
          </a:p>
        </p:txBody>
      </p:sp>
    </p:spTree>
    <p:extLst>
      <p:ext uri="{BB962C8B-B14F-4D97-AF65-F5344CB8AC3E}">
        <p14:creationId xmlns:p14="http://schemas.microsoft.com/office/powerpoint/2010/main" val="451701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1287056" y="1500187"/>
            <a:ext cx="9788525" cy="4022725"/>
          </a:xfrm>
        </p:spPr>
        <p:txBody>
          <a:bodyPr>
            <a:noAutofit/>
          </a:bodyPr>
          <a:lstStyle/>
          <a:p>
            <a:pPr marL="0" indent="0">
              <a:buNone/>
            </a:pPr>
            <a:r>
              <a:rPr lang="en-GB" sz="1800" dirty="0"/>
              <a:t>Box‐Steffensmeier, J.M. and De </a:t>
            </a:r>
            <a:r>
              <a:rPr lang="en-GB" sz="1800" dirty="0" err="1"/>
              <a:t>Boef</a:t>
            </a:r>
            <a:r>
              <a:rPr lang="en-GB" sz="1800" dirty="0"/>
              <a:t>, S., 2006. Repeated events survival models: the conditional frailty model. Statistics in medicine, 25(20), pp.3518-3533.</a:t>
            </a:r>
          </a:p>
          <a:p>
            <a:pPr marL="0" indent="0">
              <a:buNone/>
            </a:pPr>
            <a:r>
              <a:rPr lang="en-GB" sz="1800" dirty="0"/>
              <a:t>Rogers, J.K., </a:t>
            </a:r>
            <a:r>
              <a:rPr lang="en-GB" sz="1800" dirty="0" err="1"/>
              <a:t>Yaroshinsky</a:t>
            </a:r>
            <a:r>
              <a:rPr lang="en-GB" sz="1800" dirty="0"/>
              <a:t>, A., Pocock, S.J., </a:t>
            </a:r>
            <a:r>
              <a:rPr lang="en-GB" sz="1800" dirty="0" err="1"/>
              <a:t>Stokar</a:t>
            </a:r>
            <a:r>
              <a:rPr lang="en-GB" sz="1800" dirty="0"/>
              <a:t>, D. and </a:t>
            </a:r>
            <a:r>
              <a:rPr lang="en-GB" sz="1800" dirty="0" err="1"/>
              <a:t>Pogoda</a:t>
            </a:r>
            <a:r>
              <a:rPr lang="en-GB" sz="1800" dirty="0"/>
              <a:t>, J., 2016. Analysis of recurrent events with an associated informative dropout time: application of the joint frailty model. Statistics in medicine, 35(13), pp.2195-2205.</a:t>
            </a:r>
          </a:p>
          <a:p>
            <a:pPr marL="0" indent="0">
              <a:buNone/>
            </a:pPr>
            <a:r>
              <a:rPr lang="en-GB" sz="1800" dirty="0"/>
              <a:t>Jahn-</a:t>
            </a:r>
            <a:r>
              <a:rPr lang="en-GB" sz="1800" dirty="0" err="1"/>
              <a:t>Eimermacher</a:t>
            </a:r>
            <a:r>
              <a:rPr lang="en-GB" sz="1800" dirty="0"/>
              <a:t>, A., 2008. Comparison of the Andersen–Gill model with Poisson and negative binomial regression on recurrent event data. Computational Statistics &amp; Data Analysis, 52(11), pp.4989-4997.</a:t>
            </a:r>
          </a:p>
          <a:p>
            <a:pPr marL="0" indent="0">
              <a:buNone/>
            </a:pPr>
            <a:r>
              <a:rPr lang="en-GB" sz="1800" dirty="0"/>
              <a:t>Keene, O.N., Jones, M.R., Lane, P.W. and Anderson, J., 2007. Analysis of exacerbation rates in asthma and chronic obstructive pulmonary disease: example from the TRISTAN study. Pharmaceutical Statistics: The Journal of Applied Statistics in the Pharmaceutical Industry, 6(2), pp.89-97.</a:t>
            </a:r>
          </a:p>
          <a:p>
            <a:pPr marL="0" indent="0">
              <a:buNone/>
            </a:pPr>
            <a:r>
              <a:rPr lang="en-GB" sz="1800" dirty="0"/>
              <a:t>Keene, O.N., Calverley, P.M.A., Jones, P.W., </a:t>
            </a:r>
            <a:r>
              <a:rPr lang="en-GB" sz="1800" dirty="0" err="1"/>
              <a:t>Vestbo</a:t>
            </a:r>
            <a:r>
              <a:rPr lang="en-GB" sz="1800" dirty="0"/>
              <a:t>, J. and Anderson, J.A., 2008. Statistical analysis of exacerbation rates in COPD: TRISTAN and ISOLDE revisited. European Respiratory Journal, 32(1), pp.17-24.</a:t>
            </a:r>
          </a:p>
          <a:p>
            <a:pPr marL="0" indent="0">
              <a:buNone/>
            </a:pPr>
            <a:r>
              <a:rPr lang="en-GB" sz="1800" dirty="0" err="1"/>
              <a:t>Sormani</a:t>
            </a:r>
            <a:r>
              <a:rPr lang="en-GB" sz="1800" dirty="0"/>
              <a:t>, M.P., </a:t>
            </a:r>
            <a:r>
              <a:rPr lang="en-GB" sz="1800" dirty="0" err="1"/>
              <a:t>Bruzzi</a:t>
            </a:r>
            <a:r>
              <a:rPr lang="en-GB" sz="1800" dirty="0"/>
              <a:t>, P., Miller, D.H., </a:t>
            </a:r>
            <a:r>
              <a:rPr lang="en-GB" sz="1800" dirty="0" err="1"/>
              <a:t>Gasperini</a:t>
            </a:r>
            <a:r>
              <a:rPr lang="en-GB" sz="1800" dirty="0"/>
              <a:t>, C., </a:t>
            </a:r>
            <a:r>
              <a:rPr lang="en-GB" sz="1800" dirty="0" err="1"/>
              <a:t>Barkhof</a:t>
            </a:r>
            <a:r>
              <a:rPr lang="en-GB" sz="1800" dirty="0"/>
              <a:t>, F. and </a:t>
            </a:r>
            <a:r>
              <a:rPr lang="en-GB" sz="1800" dirty="0" err="1"/>
              <a:t>Filippi</a:t>
            </a:r>
            <a:r>
              <a:rPr lang="en-GB" sz="1800" dirty="0"/>
              <a:t>, M., 1999. Modelling MRI enhancing lesion counts in multiple sclerosis using a negative binomial model: implications for clinical trials. Journal of the neurological sciences, 163(1), pp.74-80.</a:t>
            </a:r>
          </a:p>
          <a:p>
            <a:pPr marL="0" indent="0">
              <a:buNone/>
            </a:pPr>
            <a:endParaRPr lang="en-GB" sz="1800" dirty="0"/>
          </a:p>
          <a:p>
            <a:pPr marL="0" indent="0">
              <a:buNone/>
            </a:pPr>
            <a:endParaRPr lang="en-IE" sz="2000" dirty="0"/>
          </a:p>
        </p:txBody>
      </p:sp>
      <p:sp>
        <p:nvSpPr>
          <p:cNvPr id="5" name="Title 1">
            <a:extLst>
              <a:ext uri="{FF2B5EF4-FFF2-40B4-BE49-F238E27FC236}">
                <a16:creationId xmlns:a16="http://schemas.microsoft.com/office/drawing/2014/main" id="{C8746440-92D7-4197-A988-182622EDEC83}"/>
              </a:ext>
            </a:extLst>
          </p:cNvPr>
          <p:cNvSpPr txBox="1">
            <a:spLocks/>
          </p:cNvSpPr>
          <p:nvPr/>
        </p:nvSpPr>
        <p:spPr>
          <a:xfrm>
            <a:off x="1235869" y="0"/>
            <a:ext cx="9720262" cy="1500187"/>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IE" sz="3600" cap="none"/>
              <a:t>References (Rates and Counts Analysis)</a:t>
            </a:r>
            <a:endParaRPr lang="en-IE" sz="3600" dirty="0"/>
          </a:p>
        </p:txBody>
      </p:sp>
    </p:spTree>
    <p:extLst>
      <p:ext uri="{BB962C8B-B14F-4D97-AF65-F5344CB8AC3E}">
        <p14:creationId xmlns:p14="http://schemas.microsoft.com/office/powerpoint/2010/main" val="3052987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1393382" y="1500187"/>
            <a:ext cx="9788525" cy="4022725"/>
          </a:xfrm>
        </p:spPr>
        <p:txBody>
          <a:bodyPr>
            <a:noAutofit/>
          </a:bodyPr>
          <a:lstStyle/>
          <a:p>
            <a:pPr marL="0" indent="0">
              <a:buNone/>
            </a:pPr>
            <a:r>
              <a:rPr lang="en-IE" sz="1800" dirty="0"/>
              <a:t>Lehr, R.,1 992. Sixteen S‐squared over D‐squared: A relation for crude sample size estimates. Statistics in medicine, 11(8), 1099-1102.</a:t>
            </a:r>
          </a:p>
          <a:p>
            <a:pPr marL="0" indent="0">
              <a:buNone/>
            </a:pPr>
            <a:r>
              <a:rPr lang="en-IE" sz="1800" dirty="0" err="1"/>
              <a:t>Signorini</a:t>
            </a:r>
            <a:r>
              <a:rPr lang="en-IE" sz="1800" dirty="0"/>
              <a:t>, D.F., 1991. Sample size for Poisson regression. </a:t>
            </a:r>
            <a:r>
              <a:rPr lang="en-IE" sz="1800" dirty="0" err="1"/>
              <a:t>Biometrika</a:t>
            </a:r>
            <a:r>
              <a:rPr lang="en-IE" sz="1800" dirty="0"/>
              <a:t>, 78(2), pp.446-450.</a:t>
            </a:r>
          </a:p>
          <a:p>
            <a:pPr marL="0" indent="0">
              <a:buNone/>
            </a:pPr>
            <a:r>
              <a:rPr lang="en-GB" sz="1800" dirty="0"/>
              <a:t>Shieh, G., 2001. Sample size calculations for logistic and Poisson regression models. </a:t>
            </a:r>
            <a:r>
              <a:rPr lang="en-GB" sz="1800" dirty="0" err="1"/>
              <a:t>Biometrika</a:t>
            </a:r>
            <a:r>
              <a:rPr lang="en-GB" sz="1800" dirty="0"/>
              <a:t>, 88(4), pp.1193-1199.</a:t>
            </a:r>
            <a:endParaRPr lang="en-IE" sz="1800" dirty="0"/>
          </a:p>
          <a:p>
            <a:pPr marL="0" indent="0">
              <a:buNone/>
            </a:pPr>
            <a:r>
              <a:rPr lang="en-IE" sz="1800" dirty="0"/>
              <a:t>Gu, K., Ng, H. K. T., Tang, M. L., &amp; </a:t>
            </a:r>
            <a:r>
              <a:rPr lang="en-IE" sz="1800" dirty="0" err="1"/>
              <a:t>Schucany</a:t>
            </a:r>
            <a:r>
              <a:rPr lang="en-IE" sz="1800" dirty="0"/>
              <a:t>, W. R., 2008. Testing the ratio of two </a:t>
            </a:r>
            <a:r>
              <a:rPr lang="en-IE" sz="1800" dirty="0" err="1"/>
              <a:t>poisson</a:t>
            </a:r>
            <a:r>
              <a:rPr lang="en-IE" sz="1800" dirty="0"/>
              <a:t> rates. Biometrical Journal, 50(2), 283-298.</a:t>
            </a:r>
          </a:p>
          <a:p>
            <a:pPr marL="0" indent="0">
              <a:buNone/>
            </a:pPr>
            <a:r>
              <a:rPr lang="en-GB" sz="1800" dirty="0"/>
              <a:t>Guenther, W.C., 1977. Sampling Inspection in statistical quality control. Macmillan.</a:t>
            </a:r>
          </a:p>
          <a:p>
            <a:pPr marL="0" indent="0">
              <a:buNone/>
            </a:pPr>
            <a:r>
              <a:rPr lang="en-IE" sz="1800" dirty="0"/>
              <a:t>Zhu, H., &amp; </a:t>
            </a:r>
            <a:r>
              <a:rPr lang="en-IE" sz="1800" dirty="0" err="1"/>
              <a:t>Lakkis</a:t>
            </a:r>
            <a:r>
              <a:rPr lang="en-IE" sz="1800" dirty="0"/>
              <a:t>, H., 2014. Sample size calculation for comparing two negative binomial rates. Statistics in medicine, 33(3), 376-387.</a:t>
            </a:r>
            <a:endParaRPr lang="en-GB" sz="1800" dirty="0"/>
          </a:p>
          <a:p>
            <a:pPr marL="0" indent="0">
              <a:buNone/>
            </a:pPr>
            <a:r>
              <a:rPr lang="en-IE" sz="1800" dirty="0"/>
              <a:t>Zhu, H., 2017. Sample size calculation for comparing two </a:t>
            </a:r>
            <a:r>
              <a:rPr lang="en-IE" sz="1800" dirty="0" err="1"/>
              <a:t>poisson</a:t>
            </a:r>
            <a:r>
              <a:rPr lang="en-IE" sz="1800" dirty="0"/>
              <a:t> or negative binomial rates in noninferiority or equivalence trials. Statistics in Biopharmaceutical Research, 9(1), 107-115.</a:t>
            </a:r>
          </a:p>
          <a:p>
            <a:pPr marL="0" indent="0">
              <a:buNone/>
            </a:pPr>
            <a:endParaRPr lang="en-IE" sz="1800" dirty="0"/>
          </a:p>
          <a:p>
            <a:pPr marL="0" indent="0">
              <a:buNone/>
            </a:pPr>
            <a:endParaRPr lang="en-IE" sz="1800" dirty="0"/>
          </a:p>
          <a:p>
            <a:pPr marL="0" indent="0">
              <a:buNone/>
            </a:pPr>
            <a:endParaRPr lang="en-IE" sz="1800" dirty="0"/>
          </a:p>
          <a:p>
            <a:pPr marL="0" indent="0">
              <a:buNone/>
            </a:pPr>
            <a:endParaRPr lang="en-IE" sz="1800" dirty="0"/>
          </a:p>
        </p:txBody>
      </p:sp>
      <p:sp>
        <p:nvSpPr>
          <p:cNvPr id="6" name="Title 1">
            <a:extLst>
              <a:ext uri="{FF2B5EF4-FFF2-40B4-BE49-F238E27FC236}">
                <a16:creationId xmlns:a16="http://schemas.microsoft.com/office/drawing/2014/main" id="{E153B824-A5AB-4E83-BAC3-7A7B7C871E97}"/>
              </a:ext>
            </a:extLst>
          </p:cNvPr>
          <p:cNvSpPr>
            <a:spLocks noGrp="1"/>
          </p:cNvSpPr>
          <p:nvPr>
            <p:ph type="title" idx="4294967295"/>
          </p:nvPr>
        </p:nvSpPr>
        <p:spPr>
          <a:xfrm>
            <a:off x="1235869" y="0"/>
            <a:ext cx="9720262" cy="1500187"/>
          </a:xfrm>
        </p:spPr>
        <p:txBody>
          <a:bodyPr>
            <a:normAutofit/>
          </a:bodyPr>
          <a:lstStyle/>
          <a:p>
            <a:pPr algn="ctr"/>
            <a:r>
              <a:rPr lang="en-IE" sz="3600" cap="none" dirty="0">
                <a:latin typeface="+mj-lt"/>
              </a:rPr>
              <a:t>References (Rates and Counts Sample Size)</a:t>
            </a:r>
            <a:endParaRPr lang="en-IE" sz="3600" dirty="0">
              <a:latin typeface="+mj-lt"/>
            </a:endParaRPr>
          </a:p>
        </p:txBody>
      </p:sp>
    </p:spTree>
    <p:extLst>
      <p:ext uri="{BB962C8B-B14F-4D97-AF65-F5344CB8AC3E}">
        <p14:creationId xmlns:p14="http://schemas.microsoft.com/office/powerpoint/2010/main" val="3983655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1167606" y="1500187"/>
            <a:ext cx="9788525" cy="4022725"/>
          </a:xfrm>
        </p:spPr>
        <p:txBody>
          <a:bodyPr>
            <a:noAutofit/>
          </a:bodyPr>
          <a:lstStyle/>
          <a:p>
            <a:pPr marL="0" indent="0">
              <a:buNone/>
            </a:pPr>
            <a:r>
              <a:rPr lang="en-IE" sz="1800" dirty="0"/>
              <a:t>Tang, Y., 2015. Sample size estimation for negative binomial regression comparing rates of recurrent events with unequal follow-up time. Journal of biopharmaceutical statistics, 25(5), 1100-1113.</a:t>
            </a:r>
            <a:endParaRPr lang="en-IE" sz="1800" b="1" dirty="0"/>
          </a:p>
          <a:p>
            <a:pPr marL="0" indent="0">
              <a:buNone/>
            </a:pPr>
            <a:r>
              <a:rPr lang="en-IE" sz="1800" dirty="0"/>
              <a:t>Tang, Y., 2017. Sample size for comparing negative binomial rates in noninferiority and equivalence trials with unequal follow-up times. Journal of biopharmaceutical statistics, 1-17</a:t>
            </a:r>
          </a:p>
          <a:p>
            <a:pPr marL="0" indent="0">
              <a:buNone/>
            </a:pPr>
            <a:r>
              <a:rPr lang="en-GB" sz="1800" dirty="0"/>
              <a:t>Tang, Y. and Fitzpatrick, R., 2019. Sample size calculation for the Andersen‐Gill model comparing rates of recurrent events. Statistics in Medicine, 38(24), pp.4819-4827.</a:t>
            </a:r>
          </a:p>
          <a:p>
            <a:pPr marL="0" indent="0">
              <a:buNone/>
            </a:pPr>
            <a:r>
              <a:rPr lang="en-GB" sz="1800" dirty="0"/>
              <a:t>Zhu, L., Li, Y., Tang, Y., Shen, L., </a:t>
            </a:r>
            <a:r>
              <a:rPr lang="en-GB" sz="1800" dirty="0" err="1"/>
              <a:t>Onar</a:t>
            </a:r>
            <a:r>
              <a:rPr lang="en-GB" sz="1800" dirty="0"/>
              <a:t>‐Thomas, A. and Sun, J., 2022. Sample size calculation for recurrent event data with additive rates models. Pharmaceutical Statistics, 21(1), pp.89-102.</a:t>
            </a:r>
            <a:endParaRPr lang="en-IE" sz="1800" dirty="0"/>
          </a:p>
          <a:p>
            <a:pPr marL="0" indent="0">
              <a:buNone/>
            </a:pPr>
            <a:r>
              <a:rPr lang="en-GB" sz="1800" dirty="0"/>
              <a:t>Lui, K.J., 2016. Crossover designs: testing, estimation, and sample size. John Wiley &amp; Sons.</a:t>
            </a:r>
          </a:p>
          <a:p>
            <a:pPr marL="0" indent="0">
              <a:buNone/>
            </a:pPr>
            <a:r>
              <a:rPr lang="en-GB" sz="1800" dirty="0"/>
              <a:t>Mai, Y. and Zhang, Z., 2016, July. Statistical power analysis for comparing means with binary or count data based on analogous ANOVA. In The Annual Meeting of the Psychometric Society (pp. 381-393). Springer, Cham.</a:t>
            </a:r>
            <a:endParaRPr lang="en-IE" sz="1800" dirty="0"/>
          </a:p>
          <a:p>
            <a:pPr marL="0" indent="0">
              <a:buNone/>
            </a:pPr>
            <a:r>
              <a:rPr lang="en-IE" sz="1800" dirty="0"/>
              <a:t>Dransfield, M. T., et. al. (2013). Once-daily inhaled fluticasone furoate and vilanterol versus vilanterol only for prevention of exacerbations of COPD: two replicate double-blind, parallel-group, randomised controlled trials. The lancet Respiratory medicine, 1(3), 210-223.</a:t>
            </a:r>
          </a:p>
        </p:txBody>
      </p:sp>
      <p:sp>
        <p:nvSpPr>
          <p:cNvPr id="5" name="Title 1">
            <a:extLst>
              <a:ext uri="{FF2B5EF4-FFF2-40B4-BE49-F238E27FC236}">
                <a16:creationId xmlns:a16="http://schemas.microsoft.com/office/drawing/2014/main" id="{A2CBCE67-ABCA-4EB5-9E95-B2D4C4A8B9B8}"/>
              </a:ext>
            </a:extLst>
          </p:cNvPr>
          <p:cNvSpPr txBox="1">
            <a:spLocks/>
          </p:cNvSpPr>
          <p:nvPr/>
        </p:nvSpPr>
        <p:spPr>
          <a:xfrm>
            <a:off x="1235869" y="0"/>
            <a:ext cx="9720262" cy="1500187"/>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IE" sz="3600" cap="none"/>
              <a:t>References (Rates and Counts Sample Size)</a:t>
            </a:r>
            <a:endParaRPr lang="en-IE" sz="3600" dirty="0"/>
          </a:p>
        </p:txBody>
      </p:sp>
    </p:spTree>
    <p:extLst>
      <p:ext uri="{BB962C8B-B14F-4D97-AF65-F5344CB8AC3E}">
        <p14:creationId xmlns:p14="http://schemas.microsoft.com/office/powerpoint/2010/main" val="4147460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1201737" y="1500187"/>
            <a:ext cx="9788525" cy="4022725"/>
          </a:xfrm>
        </p:spPr>
        <p:txBody>
          <a:bodyPr>
            <a:noAutofit/>
          </a:bodyPr>
          <a:lstStyle/>
          <a:p>
            <a:pPr marL="0" indent="0">
              <a:buNone/>
            </a:pPr>
            <a:r>
              <a:rPr lang="en-IE" sz="1800" dirty="0"/>
              <a:t>Jennison, C., &amp; Turnbull, B. W. (1999). Group sequential methods with applications to clinical trials. CRC Press.</a:t>
            </a:r>
          </a:p>
          <a:p>
            <a:pPr marL="0" indent="0">
              <a:buNone/>
            </a:pPr>
            <a:r>
              <a:rPr lang="en-IE" sz="1800" dirty="0"/>
              <a:t>US Food and Drug Administration. (2018) Adaptive design clinical trials for drugs and biologics (Draft guidance). Retrieved from </a:t>
            </a:r>
            <a:r>
              <a:rPr lang="en-IE" sz="1800" dirty="0">
                <a:hlinkClick r:id="rId2"/>
              </a:rPr>
              <a:t>https://www.fda.gov/media/78495/download</a:t>
            </a:r>
            <a:endParaRPr lang="en-IE" sz="1800" dirty="0"/>
          </a:p>
          <a:p>
            <a:pPr marL="0" indent="0">
              <a:buNone/>
            </a:pPr>
            <a:r>
              <a:rPr lang="en-GB" sz="1800" dirty="0"/>
              <a:t>Cook, R.J. and Lawless, J.F., 1996. Interim monitoring of longitudinal comparative studies with recurrent event responses. Biometrics, pp.1311-1323.</a:t>
            </a:r>
            <a:endParaRPr lang="en-IE" sz="1800" dirty="0"/>
          </a:p>
          <a:p>
            <a:pPr marL="0" indent="0">
              <a:buNone/>
            </a:pPr>
            <a:r>
              <a:rPr lang="en-GB" sz="1800" dirty="0"/>
              <a:t>Xia, Q. and Hoover, D.R., 2007. A procedure for group sequential comparative Poisson trials. Journal of Biopharmaceutical Statistics, 17(5), pp.869-881.</a:t>
            </a:r>
          </a:p>
          <a:p>
            <a:pPr marL="0" indent="0">
              <a:buNone/>
            </a:pPr>
            <a:r>
              <a:rPr lang="en-GB" sz="1800" dirty="0" err="1"/>
              <a:t>Mütze</a:t>
            </a:r>
            <a:r>
              <a:rPr lang="en-GB" sz="1800" dirty="0"/>
              <a:t>, T., </a:t>
            </a:r>
            <a:r>
              <a:rPr lang="en-GB" sz="1800" dirty="0" err="1"/>
              <a:t>Glimm</a:t>
            </a:r>
            <a:r>
              <a:rPr lang="en-GB" sz="1800" dirty="0"/>
              <a:t>, E., </a:t>
            </a:r>
            <a:r>
              <a:rPr lang="en-GB" sz="1800" dirty="0" err="1"/>
              <a:t>Schmidli</a:t>
            </a:r>
            <a:r>
              <a:rPr lang="en-GB" sz="1800" dirty="0"/>
              <a:t>, H. and </a:t>
            </a:r>
            <a:r>
              <a:rPr lang="en-GB" sz="1800" dirty="0" err="1"/>
              <a:t>Friede</a:t>
            </a:r>
            <a:r>
              <a:rPr lang="en-GB" sz="1800" dirty="0"/>
              <a:t>, T., 2019. Group sequential designs for negative binomial outcomes. Statistical Methods in Medical Research, 28(8), pp.2326-2347.</a:t>
            </a:r>
          </a:p>
          <a:p>
            <a:pPr marL="0" indent="0">
              <a:buNone/>
            </a:pPr>
            <a:r>
              <a:rPr lang="en-GB" sz="1800" dirty="0"/>
              <a:t>Grayling, M.J., </a:t>
            </a:r>
            <a:r>
              <a:rPr lang="en-GB" sz="1800" dirty="0" err="1"/>
              <a:t>Wason</a:t>
            </a:r>
            <a:r>
              <a:rPr lang="en-GB" sz="1800" dirty="0"/>
              <a:t>, J.M. and </a:t>
            </a:r>
            <a:r>
              <a:rPr lang="en-GB" sz="1800" dirty="0" err="1"/>
              <a:t>Mander</a:t>
            </a:r>
            <a:r>
              <a:rPr lang="en-GB" sz="1800" dirty="0"/>
              <a:t>, A.P., 2021. Exact group sequential designs for two-arm experiments with Poisson distributed outcome variables. Communications in Statistics-Theory and Methods, 50(1), pp.18-34.</a:t>
            </a:r>
          </a:p>
          <a:p>
            <a:pPr marL="0" indent="0">
              <a:buNone/>
            </a:pPr>
            <a:r>
              <a:rPr lang="en-GB" sz="1800" dirty="0"/>
              <a:t>Jiang, W., 1999. Group sequential procedures for repeated events data with frailty. Journal of Biopharmaceutical Statistics, 9(3), pp.379-399.</a:t>
            </a:r>
            <a:endParaRPr lang="en-IE" sz="1800" dirty="0"/>
          </a:p>
          <a:p>
            <a:pPr marL="0" indent="0">
              <a:buNone/>
            </a:pPr>
            <a:endParaRPr lang="en-IE" sz="2000" dirty="0"/>
          </a:p>
          <a:p>
            <a:pPr marL="0" indent="0">
              <a:buNone/>
            </a:pPr>
            <a:endParaRPr lang="en-IE" sz="2000" dirty="0"/>
          </a:p>
          <a:p>
            <a:pPr marL="0" indent="0">
              <a:buNone/>
            </a:pPr>
            <a:endParaRPr lang="en-IE" sz="2000" dirty="0"/>
          </a:p>
          <a:p>
            <a:pPr marL="0" indent="0">
              <a:buNone/>
            </a:pPr>
            <a:endParaRPr lang="en-IE" sz="2000" dirty="0"/>
          </a:p>
          <a:p>
            <a:pPr marL="0" indent="0">
              <a:buNone/>
            </a:pPr>
            <a:endParaRPr lang="en-IE" sz="2000" dirty="0"/>
          </a:p>
          <a:p>
            <a:pPr marL="0" indent="0">
              <a:buNone/>
            </a:pPr>
            <a:endParaRPr lang="en-IE" sz="2000" dirty="0"/>
          </a:p>
        </p:txBody>
      </p:sp>
      <p:sp>
        <p:nvSpPr>
          <p:cNvPr id="6" name="Title 1">
            <a:extLst>
              <a:ext uri="{FF2B5EF4-FFF2-40B4-BE49-F238E27FC236}">
                <a16:creationId xmlns:a16="http://schemas.microsoft.com/office/drawing/2014/main" id="{126E7BB0-4217-4F6C-A6B8-1F69A964A3C7}"/>
              </a:ext>
            </a:extLst>
          </p:cNvPr>
          <p:cNvSpPr>
            <a:spLocks noGrp="1"/>
          </p:cNvSpPr>
          <p:nvPr>
            <p:ph type="title" idx="4294967295"/>
          </p:nvPr>
        </p:nvSpPr>
        <p:spPr>
          <a:xfrm>
            <a:off x="429104" y="0"/>
            <a:ext cx="11057861" cy="1500187"/>
          </a:xfrm>
        </p:spPr>
        <p:txBody>
          <a:bodyPr>
            <a:normAutofit/>
          </a:bodyPr>
          <a:lstStyle/>
          <a:p>
            <a:pPr algn="ctr"/>
            <a:r>
              <a:rPr lang="en-IE" sz="3600" cap="none" dirty="0">
                <a:latin typeface="+mj-lt"/>
              </a:rPr>
              <a:t>References (Rates and Counts Group Sequential)</a:t>
            </a:r>
            <a:endParaRPr lang="en-IE" sz="3600" dirty="0">
              <a:latin typeface="+mj-lt"/>
            </a:endParaRPr>
          </a:p>
        </p:txBody>
      </p:sp>
    </p:spTree>
    <p:extLst>
      <p:ext uri="{BB962C8B-B14F-4D97-AF65-F5344CB8AC3E}">
        <p14:creationId xmlns:p14="http://schemas.microsoft.com/office/powerpoint/2010/main" val="1477759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1329587" y="1500187"/>
            <a:ext cx="9788525" cy="4022725"/>
          </a:xfrm>
        </p:spPr>
        <p:txBody>
          <a:bodyPr>
            <a:noAutofit/>
          </a:bodyPr>
          <a:lstStyle/>
          <a:p>
            <a:pPr marL="0" indent="0">
              <a:buNone/>
            </a:pPr>
            <a:r>
              <a:rPr lang="en-IE" sz="1800" dirty="0" err="1"/>
              <a:t>Friede</a:t>
            </a:r>
            <a:r>
              <a:rPr lang="en-IE" sz="1800" dirty="0"/>
              <a:t>, T., &amp; </a:t>
            </a:r>
            <a:r>
              <a:rPr lang="en-IE" sz="1800" dirty="0" err="1"/>
              <a:t>Kieser</a:t>
            </a:r>
            <a:r>
              <a:rPr lang="en-IE" sz="1800" dirty="0"/>
              <a:t>, M. (2006). Sample size recalculation in internal pilot study designs: a review. Biometrical Journal: Journal of Mathematical Methods in Biosciences, 48(4), 537-555.</a:t>
            </a:r>
          </a:p>
          <a:p>
            <a:pPr marL="0" indent="0">
              <a:buNone/>
            </a:pPr>
            <a:r>
              <a:rPr lang="en-GB" sz="1800" dirty="0" err="1"/>
              <a:t>Friede</a:t>
            </a:r>
            <a:r>
              <a:rPr lang="en-GB" sz="1800" dirty="0"/>
              <a:t>, T. and </a:t>
            </a:r>
            <a:r>
              <a:rPr lang="en-GB" sz="1800" dirty="0" err="1"/>
              <a:t>Schmidli</a:t>
            </a:r>
            <a:r>
              <a:rPr lang="en-GB" sz="1800" dirty="0"/>
              <a:t>, H., 2010. Blinded sample size </a:t>
            </a:r>
            <a:r>
              <a:rPr lang="en-GB" sz="1800" dirty="0" err="1"/>
              <a:t>reestimation</a:t>
            </a:r>
            <a:r>
              <a:rPr lang="en-GB" sz="1800" dirty="0"/>
              <a:t> with count data: methods and applications in multiple sclerosis. Statistics in Medicine, 29(10), pp.1145-1156.</a:t>
            </a:r>
          </a:p>
          <a:p>
            <a:pPr marL="0" indent="0">
              <a:buNone/>
            </a:pPr>
            <a:r>
              <a:rPr lang="en-GB" sz="1800" dirty="0" err="1"/>
              <a:t>Friede</a:t>
            </a:r>
            <a:r>
              <a:rPr lang="en-GB" sz="1800" dirty="0"/>
              <a:t>, T. and </a:t>
            </a:r>
            <a:r>
              <a:rPr lang="en-GB" sz="1800" dirty="0" err="1"/>
              <a:t>Schmidli</a:t>
            </a:r>
            <a:r>
              <a:rPr lang="en-GB" sz="1800" dirty="0"/>
              <a:t>, H., 2010. Blinded sample size </a:t>
            </a:r>
            <a:r>
              <a:rPr lang="en-GB" sz="1800" dirty="0" err="1"/>
              <a:t>reestimation</a:t>
            </a:r>
            <a:r>
              <a:rPr lang="en-GB" sz="1800" dirty="0"/>
              <a:t> with negative binomial counts in superiority and non-inferiority trials. Methods of Information in Medicine, 49(06), pp.618-624.</a:t>
            </a:r>
          </a:p>
          <a:p>
            <a:pPr marL="0" indent="0">
              <a:buNone/>
            </a:pPr>
            <a:r>
              <a:rPr lang="en-GB" sz="1800" dirty="0" err="1"/>
              <a:t>Wassmer</a:t>
            </a:r>
            <a:r>
              <a:rPr lang="en-GB" sz="1800" dirty="0"/>
              <a:t>, G. and </a:t>
            </a:r>
            <a:r>
              <a:rPr lang="en-GB" sz="1800" dirty="0" err="1"/>
              <a:t>Brannath</a:t>
            </a:r>
            <a:r>
              <a:rPr lang="en-GB" sz="1800" dirty="0"/>
              <a:t>, W., 2016. Group sequential and confirmatory adaptive designs in clinical trials (Vol. 301, pp. 24-28). Cham, Switzerland: Springer International Publishing.</a:t>
            </a:r>
            <a:endParaRPr lang="en-IE" sz="1800" dirty="0"/>
          </a:p>
          <a:p>
            <a:pPr marL="0" indent="0">
              <a:buNone/>
            </a:pPr>
            <a:r>
              <a:rPr lang="en-IE" sz="1800" dirty="0"/>
              <a:t>Chen, Y. J., Li, C., &amp; Lan, K. G. (2015). Sample size adjustment based on promising interim results and its application in confirmatory clinical trials. Clinical Trials, 12(6), 584-595</a:t>
            </a:r>
          </a:p>
          <a:p>
            <a:pPr marL="0" indent="0">
              <a:buNone/>
            </a:pPr>
            <a:r>
              <a:rPr lang="en-IE" sz="1800" dirty="0"/>
              <a:t>Chen, Y. J., </a:t>
            </a:r>
            <a:r>
              <a:rPr lang="en-IE" sz="1800" dirty="0" err="1"/>
              <a:t>DeMets</a:t>
            </a:r>
            <a:r>
              <a:rPr lang="en-IE" sz="1800" dirty="0"/>
              <a:t>, D. L., &amp; Gordon Lan, K. K. (2004). Increasing the sample size when the unblinded interim result is promising. Statistics in medicine, 23(7), 1023-1038.</a:t>
            </a:r>
          </a:p>
          <a:p>
            <a:pPr marL="0" indent="0">
              <a:buNone/>
            </a:pPr>
            <a:r>
              <a:rPr lang="en-IE" sz="1800" dirty="0"/>
              <a:t>Cui, L., Hung, H. J., &amp; Wang, S. J. (1999). Modification of sample size in group sequential clinical trials. Biometrics, 55(3), 853-857.</a:t>
            </a:r>
          </a:p>
          <a:p>
            <a:pPr marL="0" indent="0">
              <a:buNone/>
            </a:pPr>
            <a:r>
              <a:rPr lang="en-IE" sz="1800" dirty="0"/>
              <a:t>Mehta, C.R. and Pocock, S.J., (2011). Adaptive increase in sample size when interim results are promising: a practical guide with examples. Statistics in medicine, 30(28), 3267-3284.</a:t>
            </a:r>
          </a:p>
          <a:p>
            <a:pPr marL="0" indent="0">
              <a:buNone/>
            </a:pPr>
            <a:endParaRPr lang="en-IE" sz="1800" dirty="0"/>
          </a:p>
          <a:p>
            <a:pPr marL="0" indent="0">
              <a:buNone/>
            </a:pPr>
            <a:endParaRPr lang="en-IE" sz="1800" dirty="0"/>
          </a:p>
          <a:p>
            <a:pPr marL="0" indent="0">
              <a:buNone/>
            </a:pPr>
            <a:endParaRPr lang="en-IE" sz="1800" dirty="0"/>
          </a:p>
          <a:p>
            <a:pPr marL="0" indent="0">
              <a:buNone/>
            </a:pPr>
            <a:endParaRPr lang="en-IE" sz="1800" dirty="0"/>
          </a:p>
          <a:p>
            <a:pPr marL="0" indent="0">
              <a:buNone/>
            </a:pPr>
            <a:endParaRPr lang="en-IE" sz="1800" dirty="0"/>
          </a:p>
        </p:txBody>
      </p:sp>
      <p:sp>
        <p:nvSpPr>
          <p:cNvPr id="5" name="Title 1">
            <a:extLst>
              <a:ext uri="{FF2B5EF4-FFF2-40B4-BE49-F238E27FC236}">
                <a16:creationId xmlns:a16="http://schemas.microsoft.com/office/drawing/2014/main" id="{F652840C-C971-45F3-9CA2-28F00BCDA7A5}"/>
              </a:ext>
            </a:extLst>
          </p:cNvPr>
          <p:cNvSpPr txBox="1">
            <a:spLocks/>
          </p:cNvSpPr>
          <p:nvPr/>
        </p:nvSpPr>
        <p:spPr>
          <a:xfrm>
            <a:off x="450369" y="0"/>
            <a:ext cx="11057861" cy="1500187"/>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IE" sz="3600" cap="none" dirty="0"/>
              <a:t>References (Rates and Counts Group Sequential)</a:t>
            </a:r>
            <a:endParaRPr lang="en-IE" sz="3600" dirty="0"/>
          </a:p>
        </p:txBody>
      </p:sp>
    </p:spTree>
    <p:extLst>
      <p:ext uri="{BB962C8B-B14F-4D97-AF65-F5344CB8AC3E}">
        <p14:creationId xmlns:p14="http://schemas.microsoft.com/office/powerpoint/2010/main" val="1149945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4">
            <a:extLst>
              <a:ext uri="{FF2B5EF4-FFF2-40B4-BE49-F238E27FC236}">
                <a16:creationId xmlns:a16="http://schemas.microsoft.com/office/drawing/2014/main" id="{C2C7511C-6F6B-41A0-8905-47D31EE71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Content Placeholder 6">
            <a:extLst>
              <a:ext uri="{FF2B5EF4-FFF2-40B4-BE49-F238E27FC236}">
                <a16:creationId xmlns:a16="http://schemas.microsoft.com/office/drawing/2014/main" id="{4B5773CD-4D40-4F03-8943-0EA75219F458}"/>
              </a:ext>
            </a:extLst>
          </p:cNvPr>
          <p:cNvPicPr>
            <a:picLocks noChangeAspect="1"/>
          </p:cNvPicPr>
          <p:nvPr/>
        </p:nvPicPr>
        <p:blipFill>
          <a:blip r:embed="rId4">
            <a:alphaModFix amt="62000"/>
            <a:extLst>
              <a:ext uri="{28A0092B-C50C-407E-A947-70E740481C1C}">
                <a14:useLocalDpi xmlns:a14="http://schemas.microsoft.com/office/drawing/2010/main" val="0"/>
              </a:ext>
            </a:extLst>
          </a:blip>
          <a:stretch>
            <a:fillRect/>
          </a:stretch>
        </p:blipFill>
        <p:spPr>
          <a:xfrm>
            <a:off x="0" y="-7737"/>
            <a:ext cx="12191999" cy="6873473"/>
          </a:xfrm>
          <a:prstGeom prst="rect">
            <a:avLst/>
          </a:prstGeom>
        </p:spPr>
      </p:pic>
      <p:sp>
        <p:nvSpPr>
          <p:cNvPr id="3" name="Rectangle 2">
            <a:extLst>
              <a:ext uri="{FF2B5EF4-FFF2-40B4-BE49-F238E27FC236}">
                <a16:creationId xmlns:a16="http://schemas.microsoft.com/office/drawing/2014/main" id="{704CC239-C783-4DD1-9421-26EFB6A133A4}"/>
              </a:ext>
            </a:extLst>
          </p:cNvPr>
          <p:cNvSpPr/>
          <p:nvPr/>
        </p:nvSpPr>
        <p:spPr>
          <a:xfrm>
            <a:off x="1154368" y="468528"/>
            <a:ext cx="3219450" cy="76944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prstClr val="white"/>
                </a:solidFill>
                <a:effectLst/>
                <a:uLnTx/>
                <a:uFillTx/>
                <a:latin typeface="Calibri" panose="020F0502020204030204"/>
                <a:ea typeface="+mn-ea"/>
                <a:cs typeface="+mn-cs"/>
              </a:rPr>
              <a:t>AGENDA</a:t>
            </a:r>
            <a:endParaRPr kumimoji="0" lang="en-IE" sz="3600" b="1" i="0" u="sng"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E0CB10A0-5945-4CD7-AB93-46A15EFF1044}"/>
              </a:ext>
            </a:extLst>
          </p:cNvPr>
          <p:cNvSpPr/>
          <p:nvPr/>
        </p:nvSpPr>
        <p:spPr>
          <a:xfrm>
            <a:off x="1154368" y="1245705"/>
            <a:ext cx="10574147" cy="3894015"/>
          </a:xfrm>
          <a:prstGeom prst="rect">
            <a:avLst/>
          </a:prstGeom>
        </p:spPr>
        <p:txBody>
          <a:bodyPr wrap="square">
            <a:spAutoFit/>
          </a:bodyPr>
          <a:lstStyle/>
          <a:p>
            <a:pPr marL="971550" marR="0" lvl="1" indent="-514350" algn="l" defTabSz="457200" rtl="0" eaLnBrk="1" fontAlgn="auto" latinLnBrk="0" hangingPunct="1">
              <a:lnSpc>
                <a:spcPct val="200000"/>
              </a:lnSpc>
              <a:spcBef>
                <a:spcPts val="0"/>
              </a:spcBef>
              <a:spcAft>
                <a:spcPts val="0"/>
              </a:spcAft>
              <a:buClr>
                <a:prstClr val="white"/>
              </a:buClr>
              <a:buSzTx/>
              <a:buFont typeface="+mj-lt"/>
              <a:buAutoNum type="arabicPeriod"/>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Introduction to Rates and Counts Analysis</a:t>
            </a:r>
          </a:p>
          <a:p>
            <a:pPr marL="971550" marR="0" lvl="1" indent="-514350" algn="l" defTabSz="457200" rtl="0" eaLnBrk="1" fontAlgn="auto" latinLnBrk="0" hangingPunct="1">
              <a:lnSpc>
                <a:spcPct val="200000"/>
              </a:lnSpc>
              <a:spcBef>
                <a:spcPts val="0"/>
              </a:spcBef>
              <a:spcAft>
                <a:spcPts val="0"/>
              </a:spcAft>
              <a:buClr>
                <a:prstClr val="white"/>
              </a:buClr>
              <a:buSzTx/>
              <a:buFont typeface="+mj-lt"/>
              <a:buAutoNum type="arabicPeriod"/>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Sample Size Developments for Rates and Counts</a:t>
            </a:r>
          </a:p>
          <a:p>
            <a:pPr marL="971550" marR="0" lvl="1" indent="-514350" algn="l" defTabSz="457200" rtl="0" eaLnBrk="1" fontAlgn="auto" latinLnBrk="0" hangingPunct="1">
              <a:lnSpc>
                <a:spcPct val="200000"/>
              </a:lnSpc>
              <a:spcBef>
                <a:spcPts val="0"/>
              </a:spcBef>
              <a:spcAft>
                <a:spcPts val="0"/>
              </a:spcAft>
              <a:buClr>
                <a:prstClr val="white"/>
              </a:buClr>
              <a:buSzTx/>
              <a:buFont typeface="+mj-lt"/>
              <a:buAutoNum type="arabicPeriod"/>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Group Sequential Design for Rates and Counts</a:t>
            </a:r>
          </a:p>
          <a:p>
            <a:pPr marL="971550" marR="0" lvl="1" indent="-514350" algn="l" defTabSz="457200" rtl="0" eaLnBrk="1" fontAlgn="auto" latinLnBrk="0" hangingPunct="1">
              <a:lnSpc>
                <a:spcPct val="200000"/>
              </a:lnSpc>
              <a:spcBef>
                <a:spcPts val="0"/>
              </a:spcBef>
              <a:spcAft>
                <a:spcPts val="0"/>
              </a:spcAft>
              <a:buClr>
                <a:prstClr val="white"/>
              </a:buClr>
              <a:buSzTx/>
              <a:buFont typeface="+mj-lt"/>
              <a:buAutoNum type="arabicPeriod"/>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Conclusions and Discussion</a:t>
            </a:r>
          </a:p>
        </p:txBody>
      </p:sp>
    </p:spTree>
    <p:extLst>
      <p:ext uri="{BB962C8B-B14F-4D97-AF65-F5344CB8AC3E}">
        <p14:creationId xmlns:p14="http://schemas.microsoft.com/office/powerpoint/2010/main" val="1759627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8" name="Group 2057">
            <a:extLst>
              <a:ext uri="{FF2B5EF4-FFF2-40B4-BE49-F238E27FC236}">
                <a16:creationId xmlns:a16="http://schemas.microsoft.com/office/drawing/2014/main" id="{88D5EDE9-F597-4E36-BA26-18C2C12B38AB}"/>
              </a:ext>
            </a:extLst>
          </p:cNvPr>
          <p:cNvGrpSpPr/>
          <p:nvPr/>
        </p:nvGrpSpPr>
        <p:grpSpPr>
          <a:xfrm>
            <a:off x="-10100" y="-9524"/>
            <a:ext cx="12235739" cy="6858000"/>
            <a:chOff x="-1711" y="0"/>
            <a:chExt cx="12193711" cy="6864437"/>
          </a:xfrm>
        </p:grpSpPr>
        <p:pic>
          <p:nvPicPr>
            <p:cNvPr id="4" name="Picture 3" descr="A close up of a piece of paper&#10;&#10;Description automatically generated">
              <a:extLst>
                <a:ext uri="{FF2B5EF4-FFF2-40B4-BE49-F238E27FC236}">
                  <a16:creationId xmlns:a16="http://schemas.microsoft.com/office/drawing/2014/main" id="{7A6CD044-2591-4E01-9737-33249267B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57" name="Rectangle 2056">
              <a:extLst>
                <a:ext uri="{FF2B5EF4-FFF2-40B4-BE49-F238E27FC236}">
                  <a16:creationId xmlns:a16="http://schemas.microsoft.com/office/drawing/2014/main" id="{5B794144-541C-4886-BDAE-342C1AB86480}"/>
                </a:ext>
              </a:extLst>
            </p:cNvPr>
            <p:cNvSpPr/>
            <p:nvPr/>
          </p:nvSpPr>
          <p:spPr>
            <a:xfrm>
              <a:off x="-1711" y="2421380"/>
              <a:ext cx="7066341" cy="4443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grpSp>
      <p:sp>
        <p:nvSpPr>
          <p:cNvPr id="7" name="Rectangle 6">
            <a:extLst>
              <a:ext uri="{FF2B5EF4-FFF2-40B4-BE49-F238E27FC236}">
                <a16:creationId xmlns:a16="http://schemas.microsoft.com/office/drawing/2014/main" id="{41E55917-E61D-4AF4-8C8E-0A9A400B39C5}"/>
              </a:ext>
            </a:extLst>
          </p:cNvPr>
          <p:cNvSpPr/>
          <p:nvPr/>
        </p:nvSpPr>
        <p:spPr>
          <a:xfrm>
            <a:off x="-11721" y="-1"/>
            <a:ext cx="12203721" cy="3317941"/>
          </a:xfrm>
          <a:prstGeom prst="rect">
            <a:avLst/>
          </a:prstGeom>
          <a:gradFill flip="none" rotWithShape="1">
            <a:gsLst>
              <a:gs pos="0">
                <a:srgbClr val="46A6B0">
                  <a:alpha val="85000"/>
                </a:srgbClr>
              </a:gs>
              <a:gs pos="40000">
                <a:schemeClr val="bg1"/>
              </a:gs>
              <a:gs pos="100000">
                <a:schemeClr val="bg1">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bg1"/>
              </a:solidFill>
              <a:latin typeface="Century Gothic" panose="020B0502020202020204" pitchFamily="34" charset="0"/>
            </a:endParaRPr>
          </a:p>
        </p:txBody>
      </p:sp>
      <p:pic>
        <p:nvPicPr>
          <p:cNvPr id="23" name="Content Placeholder 4">
            <a:extLst>
              <a:ext uri="{FF2B5EF4-FFF2-40B4-BE49-F238E27FC236}">
                <a16:creationId xmlns:a16="http://schemas.microsoft.com/office/drawing/2014/main" id="{6898E7BC-D36C-4DBD-8E35-DF1FD58EF70E}"/>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Blur radius="12"/>
                    </a14:imgEffect>
                  </a14:imgLayer>
                </a14:imgProps>
              </a:ext>
              <a:ext uri="{28A0092B-C50C-407E-A947-70E740481C1C}">
                <a14:useLocalDpi xmlns:a14="http://schemas.microsoft.com/office/drawing/2010/main" val="0"/>
              </a:ext>
            </a:extLst>
          </a:blip>
          <a:srcRect l="172"/>
          <a:stretch/>
        </p:blipFill>
        <p:spPr>
          <a:xfrm>
            <a:off x="-21819" y="0"/>
            <a:ext cx="12260893" cy="6858000"/>
          </a:xfrm>
          <a:prstGeom prst="rect">
            <a:avLst/>
          </a:prstGeom>
        </p:spPr>
      </p:pic>
      <p:sp>
        <p:nvSpPr>
          <p:cNvPr id="10" name="Rectangle: Rounded Corners 9">
            <a:extLst>
              <a:ext uri="{FF2B5EF4-FFF2-40B4-BE49-F238E27FC236}">
                <a16:creationId xmlns:a16="http://schemas.microsoft.com/office/drawing/2014/main" id="{E1864C13-FB04-440D-AE64-A89F2EB142D4}"/>
              </a:ext>
            </a:extLst>
          </p:cNvPr>
          <p:cNvSpPr/>
          <p:nvPr/>
        </p:nvSpPr>
        <p:spPr>
          <a:xfrm>
            <a:off x="-21818" y="1010"/>
            <a:ext cx="12250796" cy="615321"/>
          </a:xfrm>
          <a:prstGeom prst="roundRect">
            <a:avLst>
              <a:gd name="adj" fmla="val 0"/>
            </a:avLst>
          </a:prstGeom>
          <a:solidFill>
            <a:srgbClr val="565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dirty="0">
              <a:solidFill>
                <a:schemeClr val="bg1"/>
              </a:solidFill>
              <a:latin typeface="Century Gothic" panose="020B0502020202020204" pitchFamily="34" charset="0"/>
            </a:endParaRPr>
          </a:p>
        </p:txBody>
      </p:sp>
      <p:sp>
        <p:nvSpPr>
          <p:cNvPr id="11" name="Title 3">
            <a:extLst>
              <a:ext uri="{FF2B5EF4-FFF2-40B4-BE49-F238E27FC236}">
                <a16:creationId xmlns:a16="http://schemas.microsoft.com/office/drawing/2014/main" id="{A7728DE8-EE8B-49F9-9961-2CA878882368}"/>
              </a:ext>
            </a:extLst>
          </p:cNvPr>
          <p:cNvSpPr txBox="1">
            <a:spLocks/>
          </p:cNvSpPr>
          <p:nvPr/>
        </p:nvSpPr>
        <p:spPr>
          <a:xfrm>
            <a:off x="2440204" y="98055"/>
            <a:ext cx="9280785" cy="419377"/>
          </a:xfrm>
          <a:prstGeom prst="rect">
            <a:avLst/>
          </a:prstGeom>
        </p:spPr>
        <p:txBody>
          <a:bodyPr vert="horz" lIns="91440" tIns="45720" rIns="91440" bIns="45720" rtlCol="0" anchor="t">
            <a:noAutofit/>
          </a:bodyPr>
          <a:lstStyle>
            <a:lvl1pPr algn="ctr" defTabSz="914400" rtl="0" eaLnBrk="1" latinLnBrk="0" hangingPunct="1">
              <a:lnSpc>
                <a:spcPct val="80000"/>
              </a:lnSpc>
              <a:spcBef>
                <a:spcPct val="0"/>
              </a:spcBef>
              <a:buNone/>
              <a:defRPr sz="5000" kern="1200" cap="none" spc="100" baseline="0">
                <a:solidFill>
                  <a:schemeClr val="bg1"/>
                </a:solidFill>
                <a:latin typeface="Futura"/>
                <a:ea typeface="+mj-ea"/>
                <a:cs typeface="+mj-cs"/>
              </a:defRPr>
            </a:lvl1pPr>
          </a:lstStyle>
          <a:p>
            <a:pPr algn="l">
              <a:lnSpc>
                <a:spcPct val="100000"/>
              </a:lnSpc>
            </a:pPr>
            <a:r>
              <a:rPr lang="en-US" sz="2400" b="1" dirty="0">
                <a:latin typeface="+mj-lt"/>
              </a:rPr>
              <a:t>The complete solution for optimizing your clinical trial designs</a:t>
            </a:r>
            <a:endParaRPr lang="en-US" sz="3800" b="1" dirty="0">
              <a:latin typeface="+mj-lt"/>
            </a:endParaRPr>
          </a:p>
        </p:txBody>
      </p:sp>
      <p:pic>
        <p:nvPicPr>
          <p:cNvPr id="19" name="Picture 18" descr="A close up of a logo&#10;&#10;Description automatically generated">
            <a:extLst>
              <a:ext uri="{FF2B5EF4-FFF2-40B4-BE49-F238E27FC236}">
                <a16:creationId xmlns:a16="http://schemas.microsoft.com/office/drawing/2014/main" id="{170B1D96-A76E-41BF-B5BC-B7FE52B019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4013" y="2959813"/>
            <a:ext cx="2876919" cy="3143448"/>
          </a:xfrm>
          <a:prstGeom prst="rect">
            <a:avLst/>
          </a:prstGeom>
          <a:effectLst>
            <a:outerShdw blurRad="76200" dist="12700" dir="5400000" sx="101000" sy="101000" algn="ctr" rotWithShape="0">
              <a:schemeClr val="bg1">
                <a:alpha val="20000"/>
              </a:schemeClr>
            </a:outerShdw>
          </a:effectLst>
        </p:spPr>
      </p:pic>
      <p:sp>
        <p:nvSpPr>
          <p:cNvPr id="2053" name="Right Brace 2052">
            <a:extLst>
              <a:ext uri="{FF2B5EF4-FFF2-40B4-BE49-F238E27FC236}">
                <a16:creationId xmlns:a16="http://schemas.microsoft.com/office/drawing/2014/main" id="{82E2B8DE-FAD1-4E3E-A91D-C01DA8A858DF}"/>
              </a:ext>
            </a:extLst>
          </p:cNvPr>
          <p:cNvSpPr/>
          <p:nvPr/>
        </p:nvSpPr>
        <p:spPr>
          <a:xfrm>
            <a:off x="1481437" y="3892120"/>
            <a:ext cx="342933" cy="536943"/>
          </a:xfrm>
          <a:prstGeom prst="rightBrace">
            <a:avLst/>
          </a:prstGeom>
          <a:ln>
            <a:solidFill>
              <a:srgbClr val="2998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solidFill>
                <a:schemeClr val="bg1"/>
              </a:solidFill>
            </a:endParaRPr>
          </a:p>
        </p:txBody>
      </p:sp>
      <p:sp>
        <p:nvSpPr>
          <p:cNvPr id="42" name="Rectangle 41">
            <a:extLst>
              <a:ext uri="{FF2B5EF4-FFF2-40B4-BE49-F238E27FC236}">
                <a16:creationId xmlns:a16="http://schemas.microsoft.com/office/drawing/2014/main" id="{EEC671A9-F74C-48C1-85A2-F748B03BFF28}"/>
              </a:ext>
            </a:extLst>
          </p:cNvPr>
          <p:cNvSpPr/>
          <p:nvPr/>
        </p:nvSpPr>
        <p:spPr>
          <a:xfrm>
            <a:off x="113973" y="3895296"/>
            <a:ext cx="1551963" cy="523220"/>
          </a:xfrm>
          <a:prstGeom prst="rect">
            <a:avLst/>
          </a:prstGeom>
        </p:spPr>
        <p:txBody>
          <a:bodyPr wrap="square">
            <a:spAutoFit/>
          </a:bodyPr>
          <a:lstStyle/>
          <a:p>
            <a:pPr algn="r"/>
            <a:r>
              <a:rPr lang="en-IE" sz="1400" dirty="0">
                <a:solidFill>
                  <a:schemeClr val="bg1">
                    <a:lumMod val="75000"/>
                  </a:schemeClr>
                </a:solidFill>
                <a:latin typeface="+mj-lt"/>
              </a:rPr>
              <a:t>Animal Studies</a:t>
            </a:r>
            <a:br>
              <a:rPr lang="en-IE" sz="1400" dirty="0">
                <a:solidFill>
                  <a:schemeClr val="bg1">
                    <a:lumMod val="75000"/>
                  </a:schemeClr>
                </a:solidFill>
                <a:latin typeface="+mj-lt"/>
              </a:rPr>
            </a:br>
            <a:r>
              <a:rPr lang="en-IE" sz="1400" dirty="0">
                <a:solidFill>
                  <a:schemeClr val="bg1">
                    <a:lumMod val="75000"/>
                  </a:schemeClr>
                </a:solidFill>
                <a:latin typeface="+mj-lt"/>
              </a:rPr>
              <a:t>ANOVA / ANCOVA</a:t>
            </a:r>
          </a:p>
        </p:txBody>
      </p:sp>
      <p:sp>
        <p:nvSpPr>
          <p:cNvPr id="43" name="Rectangle 42">
            <a:extLst>
              <a:ext uri="{FF2B5EF4-FFF2-40B4-BE49-F238E27FC236}">
                <a16:creationId xmlns:a16="http://schemas.microsoft.com/office/drawing/2014/main" id="{A4FB22EE-2A1F-4B2E-9A81-7C617A11CCBC}"/>
              </a:ext>
            </a:extLst>
          </p:cNvPr>
          <p:cNvSpPr/>
          <p:nvPr/>
        </p:nvSpPr>
        <p:spPr>
          <a:xfrm>
            <a:off x="8345982" y="1001970"/>
            <a:ext cx="3791717" cy="5068497"/>
          </a:xfrm>
          <a:prstGeom prst="rect">
            <a:avLst/>
          </a:prstGeom>
        </p:spPr>
        <p:txBody>
          <a:bodyPr wrap="square">
            <a:noAutofit/>
          </a:bodyPr>
          <a:lstStyle/>
          <a:p>
            <a:r>
              <a:rPr lang="en-IE" sz="2000" b="1" dirty="0">
                <a:solidFill>
                  <a:schemeClr val="bg1"/>
                </a:solidFill>
                <a:latin typeface="+mj-lt"/>
              </a:rPr>
              <a:t>1000+ Scenarios for Fixed Term, Adaptive &amp; Bayesian Methods</a:t>
            </a:r>
          </a:p>
          <a:p>
            <a:endParaRPr lang="en-IE" sz="1700" dirty="0">
              <a:solidFill>
                <a:schemeClr val="bg1"/>
              </a:solidFill>
              <a:latin typeface="+mj-lt"/>
            </a:endParaRPr>
          </a:p>
          <a:p>
            <a:r>
              <a:rPr lang="en-IE" sz="1400" b="1" i="0" dirty="0">
                <a:solidFill>
                  <a:schemeClr val="bg1"/>
                </a:solidFill>
                <a:effectLst/>
                <a:latin typeface="+mj-lt"/>
              </a:rPr>
              <a:t>✓</a:t>
            </a:r>
            <a:r>
              <a:rPr lang="en-IE" sz="1400" b="0" i="0" dirty="0">
                <a:solidFill>
                  <a:srgbClr val="4D5156"/>
                </a:solidFill>
                <a:effectLst/>
                <a:latin typeface="arial" panose="020B0604020202020204" pitchFamily="34" charset="0"/>
              </a:rPr>
              <a:t> </a:t>
            </a:r>
            <a:r>
              <a:rPr lang="en-IE" sz="1600" dirty="0">
                <a:solidFill>
                  <a:schemeClr val="bg1"/>
                </a:solidFill>
                <a:latin typeface="+mj-lt"/>
              </a:rPr>
              <a:t>Survival, Means, Proportions</a:t>
            </a:r>
            <a:br>
              <a:rPr lang="en-IE" sz="1600" dirty="0">
                <a:solidFill>
                  <a:schemeClr val="bg1"/>
                </a:solidFill>
                <a:latin typeface="+mj-lt"/>
              </a:rPr>
            </a:br>
            <a:r>
              <a:rPr lang="en-IE" sz="1600" dirty="0">
                <a:solidFill>
                  <a:schemeClr val="bg1"/>
                </a:solidFill>
                <a:latin typeface="+mj-lt"/>
              </a:rPr>
              <a:t>    &amp; Count endpoints</a:t>
            </a:r>
          </a:p>
          <a:p>
            <a:endParaRPr lang="en-IE" sz="1600" dirty="0">
              <a:solidFill>
                <a:schemeClr val="bg1"/>
              </a:solidFill>
              <a:latin typeface="+mj-lt"/>
            </a:endParaRPr>
          </a:p>
          <a:p>
            <a:r>
              <a:rPr lang="en-IE" sz="1600" b="1" i="0" dirty="0">
                <a:solidFill>
                  <a:schemeClr val="bg1"/>
                </a:solidFill>
                <a:effectLst/>
                <a:latin typeface="+mj-lt"/>
              </a:rPr>
              <a:t>✓ </a:t>
            </a:r>
            <a:r>
              <a:rPr lang="en-IE" sz="1600" i="0" dirty="0">
                <a:solidFill>
                  <a:schemeClr val="bg1"/>
                </a:solidFill>
                <a:effectLst/>
                <a:latin typeface="+mj-lt"/>
              </a:rPr>
              <a:t>Group Sequential Trials</a:t>
            </a:r>
          </a:p>
          <a:p>
            <a:endParaRPr lang="en-IE" sz="1600" i="0" dirty="0">
              <a:solidFill>
                <a:schemeClr val="bg1"/>
              </a:solidFill>
              <a:effectLst/>
              <a:latin typeface="+mj-lt"/>
            </a:endParaRPr>
          </a:p>
          <a:p>
            <a:r>
              <a:rPr lang="en-IE" sz="1600" b="1" i="0" dirty="0">
                <a:solidFill>
                  <a:schemeClr val="bg1"/>
                </a:solidFill>
                <a:effectLst/>
                <a:latin typeface="+mj-lt"/>
              </a:rPr>
              <a:t>✓ </a:t>
            </a:r>
            <a:r>
              <a:rPr lang="en-IE" sz="1600" dirty="0">
                <a:solidFill>
                  <a:schemeClr val="bg1"/>
                </a:solidFill>
                <a:latin typeface="+mj-lt"/>
              </a:rPr>
              <a:t>Bayesian:</a:t>
            </a:r>
            <a:br>
              <a:rPr lang="en-IE" sz="1600" dirty="0">
                <a:solidFill>
                  <a:schemeClr val="bg1"/>
                </a:solidFill>
                <a:latin typeface="+mj-lt"/>
              </a:rPr>
            </a:br>
            <a:r>
              <a:rPr lang="en-IE" sz="1600" dirty="0">
                <a:solidFill>
                  <a:schemeClr val="bg1"/>
                </a:solidFill>
                <a:latin typeface="+mj-lt"/>
              </a:rPr>
              <a:t>	- Assurance</a:t>
            </a:r>
          </a:p>
          <a:p>
            <a:r>
              <a:rPr lang="en-IE" sz="1600" dirty="0">
                <a:solidFill>
                  <a:schemeClr val="bg1"/>
                </a:solidFill>
                <a:latin typeface="+mj-lt"/>
              </a:rPr>
              <a:t>	- Credible Intervals</a:t>
            </a:r>
          </a:p>
          <a:p>
            <a:r>
              <a:rPr lang="en-IE" sz="1600" dirty="0">
                <a:solidFill>
                  <a:schemeClr val="bg1"/>
                </a:solidFill>
                <a:latin typeface="+mj-lt"/>
              </a:rPr>
              <a:t>	- Posterior Error Approach</a:t>
            </a:r>
          </a:p>
          <a:p>
            <a:endParaRPr lang="en-IE" sz="1600" i="0" dirty="0">
              <a:solidFill>
                <a:schemeClr val="bg1"/>
              </a:solidFill>
              <a:effectLst/>
              <a:latin typeface="+mj-lt"/>
            </a:endParaRPr>
          </a:p>
          <a:p>
            <a:r>
              <a:rPr lang="en-IE" sz="1600" b="1" i="0" dirty="0">
                <a:solidFill>
                  <a:schemeClr val="bg1"/>
                </a:solidFill>
                <a:effectLst/>
                <a:latin typeface="+mj-lt"/>
              </a:rPr>
              <a:t>✓ </a:t>
            </a:r>
            <a:r>
              <a:rPr lang="en-IE" sz="1600" dirty="0">
                <a:solidFill>
                  <a:schemeClr val="bg1"/>
                </a:solidFill>
                <a:latin typeface="+mj-lt"/>
              </a:rPr>
              <a:t>Sample Size Re-Estimation</a:t>
            </a:r>
            <a:br>
              <a:rPr lang="en-IE" sz="1600" dirty="0">
                <a:solidFill>
                  <a:schemeClr val="bg1"/>
                </a:solidFill>
                <a:latin typeface="+mj-lt"/>
              </a:rPr>
            </a:br>
            <a:endParaRPr lang="en-IE" sz="1600" dirty="0">
              <a:solidFill>
                <a:schemeClr val="bg1"/>
              </a:solidFill>
              <a:latin typeface="+mj-lt"/>
            </a:endParaRPr>
          </a:p>
          <a:p>
            <a:r>
              <a:rPr lang="en-IE" sz="1600" b="1" i="0" dirty="0">
                <a:solidFill>
                  <a:schemeClr val="bg1"/>
                </a:solidFill>
                <a:effectLst/>
                <a:latin typeface="+mj-lt"/>
              </a:rPr>
              <a:t>✓ </a:t>
            </a:r>
            <a:r>
              <a:rPr lang="en-IE" sz="1600" dirty="0">
                <a:solidFill>
                  <a:schemeClr val="bg1"/>
                </a:solidFill>
                <a:latin typeface="+mj-lt"/>
              </a:rPr>
              <a:t>Cross over &amp; personalized medicine</a:t>
            </a:r>
            <a:br>
              <a:rPr lang="en-IE" sz="1600" dirty="0">
                <a:solidFill>
                  <a:schemeClr val="bg1"/>
                </a:solidFill>
                <a:latin typeface="+mj-lt"/>
              </a:rPr>
            </a:br>
            <a:endParaRPr lang="en-IE" sz="1600" dirty="0">
              <a:solidFill>
                <a:schemeClr val="bg1"/>
              </a:solidFill>
              <a:latin typeface="+mj-lt"/>
            </a:endParaRPr>
          </a:p>
          <a:p>
            <a:r>
              <a:rPr lang="en-IE" sz="1600" b="1" i="0" dirty="0">
                <a:solidFill>
                  <a:schemeClr val="bg1"/>
                </a:solidFill>
                <a:effectLst/>
                <a:latin typeface="+mj-lt"/>
              </a:rPr>
              <a:t>✓ </a:t>
            </a:r>
            <a:r>
              <a:rPr lang="en-IE" sz="1600" dirty="0">
                <a:solidFill>
                  <a:schemeClr val="bg1"/>
                </a:solidFill>
                <a:latin typeface="+mj-lt"/>
              </a:rPr>
              <a:t>MAMS</a:t>
            </a:r>
          </a:p>
          <a:p>
            <a:endParaRPr lang="en-IE" sz="1600" dirty="0">
              <a:solidFill>
                <a:schemeClr val="bg1"/>
              </a:solidFill>
              <a:latin typeface="+mj-lt"/>
            </a:endParaRPr>
          </a:p>
          <a:p>
            <a:r>
              <a:rPr lang="en-IE" sz="1600" b="1" i="0" dirty="0">
                <a:solidFill>
                  <a:schemeClr val="bg1"/>
                </a:solidFill>
                <a:effectLst/>
                <a:latin typeface="+mj-lt"/>
              </a:rPr>
              <a:t>✓ Prediction</a:t>
            </a:r>
            <a:endParaRPr lang="en-IE" sz="1600" dirty="0">
              <a:solidFill>
                <a:schemeClr val="bg1"/>
              </a:solidFill>
              <a:latin typeface="+mj-lt"/>
            </a:endParaRPr>
          </a:p>
          <a:p>
            <a:endParaRPr lang="en-IE" sz="1600" dirty="0">
              <a:solidFill>
                <a:schemeClr val="bg1"/>
              </a:solidFill>
              <a:latin typeface="+mj-lt"/>
            </a:endParaRPr>
          </a:p>
          <a:p>
            <a:endParaRPr lang="en-IE" sz="1700" i="0" dirty="0">
              <a:solidFill>
                <a:schemeClr val="bg1"/>
              </a:solidFill>
              <a:effectLst/>
              <a:latin typeface="+mj-lt"/>
            </a:endParaRPr>
          </a:p>
          <a:p>
            <a:endParaRPr lang="en-IE" sz="1700" i="0" dirty="0">
              <a:solidFill>
                <a:schemeClr val="bg1"/>
              </a:solidFill>
              <a:effectLst/>
              <a:latin typeface="+mj-lt"/>
            </a:endParaRPr>
          </a:p>
        </p:txBody>
      </p:sp>
      <p:sp>
        <p:nvSpPr>
          <p:cNvPr id="44" name="Right Brace 43">
            <a:extLst>
              <a:ext uri="{FF2B5EF4-FFF2-40B4-BE49-F238E27FC236}">
                <a16:creationId xmlns:a16="http://schemas.microsoft.com/office/drawing/2014/main" id="{7BD0D89F-8F4C-4418-9A9B-9F986FE29B1E}"/>
              </a:ext>
            </a:extLst>
          </p:cNvPr>
          <p:cNvSpPr/>
          <p:nvPr/>
        </p:nvSpPr>
        <p:spPr>
          <a:xfrm flipH="1">
            <a:off x="7990792" y="904673"/>
            <a:ext cx="520044" cy="5201655"/>
          </a:xfrm>
          <a:prstGeom prst="rightBrace">
            <a:avLst>
              <a:gd name="adj1" fmla="val 8333"/>
              <a:gd name="adj2" fmla="val 61485"/>
            </a:avLst>
          </a:prstGeom>
          <a:ln w="28575">
            <a:solidFill>
              <a:srgbClr val="35C2D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solidFill>
                <a:schemeClr val="bg1"/>
              </a:solidFill>
            </a:endParaRPr>
          </a:p>
        </p:txBody>
      </p:sp>
      <p:sp>
        <p:nvSpPr>
          <p:cNvPr id="45" name="Right Brace 44">
            <a:extLst>
              <a:ext uri="{FF2B5EF4-FFF2-40B4-BE49-F238E27FC236}">
                <a16:creationId xmlns:a16="http://schemas.microsoft.com/office/drawing/2014/main" id="{A85F88EF-5BA9-4A85-A4B4-702C7B97B46A}"/>
              </a:ext>
            </a:extLst>
          </p:cNvPr>
          <p:cNvSpPr/>
          <p:nvPr/>
        </p:nvSpPr>
        <p:spPr>
          <a:xfrm rot="16200000" flipH="1">
            <a:off x="4310411" y="1143006"/>
            <a:ext cx="319981" cy="2114023"/>
          </a:xfrm>
          <a:prstGeom prst="rightBrace">
            <a:avLst/>
          </a:prstGeom>
          <a:ln w="19050">
            <a:solidFill>
              <a:srgbClr val="2998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solidFill>
                <a:schemeClr val="bg1"/>
              </a:solidFill>
            </a:endParaRPr>
          </a:p>
        </p:txBody>
      </p:sp>
      <p:sp>
        <p:nvSpPr>
          <p:cNvPr id="2055" name="Rectangle 2054">
            <a:extLst>
              <a:ext uri="{FF2B5EF4-FFF2-40B4-BE49-F238E27FC236}">
                <a16:creationId xmlns:a16="http://schemas.microsoft.com/office/drawing/2014/main" id="{5EE98DF1-81A1-4C67-846C-12500CDB6C71}"/>
              </a:ext>
            </a:extLst>
          </p:cNvPr>
          <p:cNvSpPr/>
          <p:nvPr/>
        </p:nvSpPr>
        <p:spPr>
          <a:xfrm>
            <a:off x="3163467" y="973147"/>
            <a:ext cx="2621951" cy="1138773"/>
          </a:xfrm>
          <a:prstGeom prst="rect">
            <a:avLst/>
          </a:prstGeom>
        </p:spPr>
        <p:txBody>
          <a:bodyPr wrap="square">
            <a:spAutoFit/>
          </a:bodyPr>
          <a:lstStyle/>
          <a:p>
            <a:pPr algn="ctr"/>
            <a:r>
              <a:rPr lang="en-IE" sz="1700" b="1" i="0" dirty="0">
                <a:solidFill>
                  <a:schemeClr val="bg1"/>
                </a:solidFill>
                <a:effectLst/>
                <a:latin typeface="+mj-lt"/>
              </a:rPr>
              <a:t>✓ </a:t>
            </a:r>
            <a:r>
              <a:rPr lang="en-IE" sz="1700" dirty="0">
                <a:solidFill>
                  <a:schemeClr val="bg1"/>
                </a:solidFill>
                <a:latin typeface="+mj-lt"/>
              </a:rPr>
              <a:t>CRM</a:t>
            </a:r>
          </a:p>
          <a:p>
            <a:pPr algn="ctr"/>
            <a:r>
              <a:rPr lang="en-IE" sz="1700" b="1" i="0" dirty="0">
                <a:solidFill>
                  <a:schemeClr val="bg1"/>
                </a:solidFill>
                <a:effectLst/>
                <a:latin typeface="+mj-lt"/>
              </a:rPr>
              <a:t>✓ </a:t>
            </a:r>
            <a:r>
              <a:rPr lang="en-IE" sz="1700" dirty="0">
                <a:solidFill>
                  <a:schemeClr val="bg1"/>
                </a:solidFill>
                <a:latin typeface="+mj-lt"/>
              </a:rPr>
              <a:t>MCP-Mod</a:t>
            </a:r>
          </a:p>
          <a:p>
            <a:pPr algn="ctr"/>
            <a:r>
              <a:rPr lang="en-IE" sz="1700" b="1" i="0" dirty="0">
                <a:solidFill>
                  <a:schemeClr val="bg1"/>
                </a:solidFill>
                <a:effectLst/>
                <a:latin typeface="+mj-lt"/>
              </a:rPr>
              <a:t>✓ </a:t>
            </a:r>
            <a:r>
              <a:rPr lang="en-IE" sz="1700" dirty="0">
                <a:solidFill>
                  <a:schemeClr val="bg1"/>
                </a:solidFill>
                <a:latin typeface="+mj-lt"/>
              </a:rPr>
              <a:t>Simon’s Two Stage</a:t>
            </a:r>
          </a:p>
          <a:p>
            <a:pPr algn="ctr"/>
            <a:r>
              <a:rPr lang="en-IE" sz="1700" b="1" i="0" dirty="0">
                <a:solidFill>
                  <a:schemeClr val="bg1"/>
                </a:solidFill>
                <a:effectLst/>
                <a:latin typeface="+mj-lt"/>
              </a:rPr>
              <a:t>✓ </a:t>
            </a:r>
            <a:r>
              <a:rPr lang="en-IE" sz="1700" dirty="0">
                <a:solidFill>
                  <a:schemeClr val="bg1"/>
                </a:solidFill>
                <a:latin typeface="+mj-lt"/>
              </a:rPr>
              <a:t>Fleming’s GST</a:t>
            </a:r>
          </a:p>
        </p:txBody>
      </p:sp>
      <p:sp>
        <p:nvSpPr>
          <p:cNvPr id="2056" name="Rectangle 2055">
            <a:extLst>
              <a:ext uri="{FF2B5EF4-FFF2-40B4-BE49-F238E27FC236}">
                <a16:creationId xmlns:a16="http://schemas.microsoft.com/office/drawing/2014/main" id="{6211CB6F-B6D5-4061-9DBB-6B98D4ED2DDB}"/>
              </a:ext>
            </a:extLst>
          </p:cNvPr>
          <p:cNvSpPr/>
          <p:nvPr/>
        </p:nvSpPr>
        <p:spPr>
          <a:xfrm>
            <a:off x="8510836" y="6200688"/>
            <a:ext cx="1966375" cy="584775"/>
          </a:xfrm>
          <a:prstGeom prst="rect">
            <a:avLst/>
          </a:prstGeom>
        </p:spPr>
        <p:txBody>
          <a:bodyPr wrap="square">
            <a:spAutoFit/>
          </a:bodyPr>
          <a:lstStyle/>
          <a:p>
            <a:r>
              <a:rPr lang="en-IE" sz="1600" dirty="0">
                <a:solidFill>
                  <a:schemeClr val="bg1">
                    <a:lumMod val="85000"/>
                  </a:schemeClr>
                </a:solidFill>
                <a:latin typeface="+mj-lt"/>
              </a:rPr>
              <a:t>Cohort Study</a:t>
            </a:r>
          </a:p>
          <a:p>
            <a:r>
              <a:rPr lang="en-IE" sz="1600" dirty="0">
                <a:solidFill>
                  <a:schemeClr val="bg1">
                    <a:lumMod val="85000"/>
                  </a:schemeClr>
                </a:solidFill>
                <a:latin typeface="+mj-lt"/>
              </a:rPr>
              <a:t>Case-control Study</a:t>
            </a:r>
          </a:p>
        </p:txBody>
      </p:sp>
      <p:sp>
        <p:nvSpPr>
          <p:cNvPr id="2" name="Rectangle: Rounded Corners 1">
            <a:extLst>
              <a:ext uri="{FF2B5EF4-FFF2-40B4-BE49-F238E27FC236}">
                <a16:creationId xmlns:a16="http://schemas.microsoft.com/office/drawing/2014/main" id="{F87FFF2D-8D40-48F5-AC8A-26E3BE961620}"/>
              </a:ext>
            </a:extLst>
          </p:cNvPr>
          <p:cNvSpPr/>
          <p:nvPr/>
        </p:nvSpPr>
        <p:spPr>
          <a:xfrm>
            <a:off x="3413390" y="2474168"/>
            <a:ext cx="2114023" cy="319983"/>
          </a:xfrm>
          <a:prstGeom prst="roundRect">
            <a:avLst/>
          </a:prstGeom>
          <a:solidFill>
            <a:srgbClr val="29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1" name="Right Brace 50">
            <a:extLst>
              <a:ext uri="{FF2B5EF4-FFF2-40B4-BE49-F238E27FC236}">
                <a16:creationId xmlns:a16="http://schemas.microsoft.com/office/drawing/2014/main" id="{CEF3AD7D-1D35-44AA-B61A-401265727671}"/>
              </a:ext>
            </a:extLst>
          </p:cNvPr>
          <p:cNvSpPr/>
          <p:nvPr/>
        </p:nvSpPr>
        <p:spPr>
          <a:xfrm rot="10800000">
            <a:off x="7990792" y="6243898"/>
            <a:ext cx="520044" cy="514437"/>
          </a:xfrm>
          <a:prstGeom prst="rightBrace">
            <a:avLst>
              <a:gd name="adj1" fmla="val 8333"/>
              <a:gd name="adj2" fmla="val 45896"/>
            </a:avLst>
          </a:prstGeom>
          <a:ln>
            <a:solidFill>
              <a:srgbClr val="48B7A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solidFill>
                <a:schemeClr val="bg1"/>
              </a:solidFill>
            </a:endParaRPr>
          </a:p>
        </p:txBody>
      </p:sp>
      <p:cxnSp>
        <p:nvCxnSpPr>
          <p:cNvPr id="6" name="Straight Connector 5">
            <a:extLst>
              <a:ext uri="{FF2B5EF4-FFF2-40B4-BE49-F238E27FC236}">
                <a16:creationId xmlns:a16="http://schemas.microsoft.com/office/drawing/2014/main" id="{53B5B0C7-7ECB-45C4-8A5E-8D95973D30BB}"/>
              </a:ext>
            </a:extLst>
          </p:cNvPr>
          <p:cNvCxnSpPr>
            <a:cxnSpLocks/>
          </p:cNvCxnSpPr>
          <p:nvPr/>
        </p:nvCxnSpPr>
        <p:spPr>
          <a:xfrm>
            <a:off x="8468152" y="1912776"/>
            <a:ext cx="282214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2F61ECD-20F6-4AD5-9047-4D1D10CADDCB}"/>
              </a:ext>
            </a:extLst>
          </p:cNvPr>
          <p:cNvSpPr/>
          <p:nvPr/>
        </p:nvSpPr>
        <p:spPr>
          <a:xfrm>
            <a:off x="3613212" y="2448990"/>
            <a:ext cx="1936999" cy="400110"/>
          </a:xfrm>
          <a:prstGeom prst="rect">
            <a:avLst/>
          </a:prstGeom>
        </p:spPr>
        <p:txBody>
          <a:bodyPr wrap="square">
            <a:spAutoFit/>
          </a:bodyPr>
          <a:lstStyle/>
          <a:p>
            <a:r>
              <a:rPr lang="en-IE" sz="2000" b="1" dirty="0">
                <a:solidFill>
                  <a:schemeClr val="bg1"/>
                </a:solidFill>
                <a:latin typeface="Century Gothic" panose="020B0502020202020204" pitchFamily="34" charset="0"/>
              </a:rPr>
              <a:t>EARLY PHASE</a:t>
            </a:r>
            <a:endParaRPr lang="en-IE" sz="2000" b="1" i="0" dirty="0">
              <a:solidFill>
                <a:schemeClr val="bg1"/>
              </a:solidFill>
              <a:effectLst/>
              <a:latin typeface="Century Gothic" panose="020B0502020202020204" pitchFamily="34" charset="0"/>
            </a:endParaRPr>
          </a:p>
        </p:txBody>
      </p:sp>
      <p:sp>
        <p:nvSpPr>
          <p:cNvPr id="24" name="Rectangle: Rounded Corners 23">
            <a:extLst>
              <a:ext uri="{FF2B5EF4-FFF2-40B4-BE49-F238E27FC236}">
                <a16:creationId xmlns:a16="http://schemas.microsoft.com/office/drawing/2014/main" id="{62C42DC7-EED7-4A35-8045-3C3F5291853A}"/>
              </a:ext>
            </a:extLst>
          </p:cNvPr>
          <p:cNvSpPr/>
          <p:nvPr/>
        </p:nvSpPr>
        <p:spPr>
          <a:xfrm>
            <a:off x="5840304" y="3971737"/>
            <a:ext cx="2133695" cy="370338"/>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a:extLst>
              <a:ext uri="{FF2B5EF4-FFF2-40B4-BE49-F238E27FC236}">
                <a16:creationId xmlns:a16="http://schemas.microsoft.com/office/drawing/2014/main" id="{88051A78-50E6-4D6F-A05D-352B0B71268C}"/>
              </a:ext>
            </a:extLst>
          </p:cNvPr>
          <p:cNvSpPr/>
          <p:nvPr/>
        </p:nvSpPr>
        <p:spPr>
          <a:xfrm>
            <a:off x="5815363" y="3960537"/>
            <a:ext cx="2322798" cy="400110"/>
          </a:xfrm>
          <a:prstGeom prst="rect">
            <a:avLst/>
          </a:prstGeom>
        </p:spPr>
        <p:txBody>
          <a:bodyPr wrap="square">
            <a:spAutoFit/>
          </a:bodyPr>
          <a:lstStyle/>
          <a:p>
            <a:r>
              <a:rPr lang="en-IE" sz="2000" b="1" dirty="0">
                <a:solidFill>
                  <a:schemeClr val="bg1"/>
                </a:solidFill>
                <a:latin typeface="Century Gothic" panose="020B0502020202020204" pitchFamily="34" charset="0"/>
              </a:rPr>
              <a:t>CONFIRMATORY</a:t>
            </a:r>
            <a:endParaRPr lang="en-IE" sz="2000" b="1" i="0" dirty="0">
              <a:solidFill>
                <a:schemeClr val="bg1"/>
              </a:solidFill>
              <a:effectLst/>
              <a:latin typeface="Century Gothic" panose="020B0502020202020204" pitchFamily="34" charset="0"/>
            </a:endParaRPr>
          </a:p>
        </p:txBody>
      </p:sp>
      <p:sp>
        <p:nvSpPr>
          <p:cNvPr id="26" name="Rectangle: Rounded Corners 25">
            <a:extLst>
              <a:ext uri="{FF2B5EF4-FFF2-40B4-BE49-F238E27FC236}">
                <a16:creationId xmlns:a16="http://schemas.microsoft.com/office/drawing/2014/main" id="{2188A6F0-4BC1-459B-A7CE-5B1651AF0AB2}"/>
              </a:ext>
            </a:extLst>
          </p:cNvPr>
          <p:cNvSpPr/>
          <p:nvPr/>
        </p:nvSpPr>
        <p:spPr>
          <a:xfrm>
            <a:off x="1797719" y="3882596"/>
            <a:ext cx="1299124" cy="532744"/>
          </a:xfrm>
          <a:prstGeom prst="roundRect">
            <a:avLst/>
          </a:prstGeom>
          <a:solidFill>
            <a:srgbClr val="29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a:extLst>
              <a:ext uri="{FF2B5EF4-FFF2-40B4-BE49-F238E27FC236}">
                <a16:creationId xmlns:a16="http://schemas.microsoft.com/office/drawing/2014/main" id="{4A89D41A-86D2-4B85-814D-084D3946E46B}"/>
              </a:ext>
            </a:extLst>
          </p:cNvPr>
          <p:cNvSpPr/>
          <p:nvPr/>
        </p:nvSpPr>
        <p:spPr>
          <a:xfrm>
            <a:off x="1730867" y="3873780"/>
            <a:ext cx="1443109" cy="523220"/>
          </a:xfrm>
          <a:prstGeom prst="rect">
            <a:avLst/>
          </a:prstGeom>
          <a:noFill/>
        </p:spPr>
        <p:txBody>
          <a:bodyPr wrap="square">
            <a:spAutoFit/>
          </a:bodyPr>
          <a:lstStyle/>
          <a:p>
            <a:pPr algn="ctr"/>
            <a:r>
              <a:rPr lang="en-IE" sz="1400" b="1" dirty="0">
                <a:solidFill>
                  <a:schemeClr val="bg1">
                    <a:lumMod val="85000"/>
                  </a:schemeClr>
                </a:solidFill>
                <a:latin typeface="Century Gothic" panose="020B0502020202020204" pitchFamily="34" charset="0"/>
              </a:rPr>
              <a:t>PRE-CLINICAL</a:t>
            </a:r>
            <a:br>
              <a:rPr lang="en-IE" sz="1400" b="1" dirty="0">
                <a:solidFill>
                  <a:schemeClr val="bg1">
                    <a:lumMod val="85000"/>
                  </a:schemeClr>
                </a:solidFill>
                <a:latin typeface="Century Gothic" panose="020B0502020202020204" pitchFamily="34" charset="0"/>
              </a:rPr>
            </a:br>
            <a:r>
              <a:rPr lang="en-IE" sz="1400" b="1" dirty="0">
                <a:solidFill>
                  <a:schemeClr val="bg1">
                    <a:lumMod val="85000"/>
                  </a:schemeClr>
                </a:solidFill>
                <a:latin typeface="Century Gothic" panose="020B0502020202020204" pitchFamily="34" charset="0"/>
              </a:rPr>
              <a:t>RESEARCH</a:t>
            </a:r>
            <a:endParaRPr lang="en-IE" sz="1400" b="1" i="0" dirty="0">
              <a:solidFill>
                <a:schemeClr val="bg1">
                  <a:lumMod val="85000"/>
                </a:schemeClr>
              </a:solidFill>
              <a:effectLst/>
              <a:latin typeface="Century Gothic" panose="020B0502020202020204" pitchFamily="34" charset="0"/>
            </a:endParaRPr>
          </a:p>
        </p:txBody>
      </p:sp>
      <p:sp>
        <p:nvSpPr>
          <p:cNvPr id="27" name="Rectangle: Rounded Corners 26">
            <a:extLst>
              <a:ext uri="{FF2B5EF4-FFF2-40B4-BE49-F238E27FC236}">
                <a16:creationId xmlns:a16="http://schemas.microsoft.com/office/drawing/2014/main" id="{BCF0C4D3-21C9-4964-B519-5A42AAFDC99B}"/>
              </a:ext>
            </a:extLst>
          </p:cNvPr>
          <p:cNvSpPr/>
          <p:nvPr/>
        </p:nvSpPr>
        <p:spPr>
          <a:xfrm>
            <a:off x="6242364" y="6347229"/>
            <a:ext cx="1754575" cy="307777"/>
          </a:xfrm>
          <a:prstGeom prst="roundRect">
            <a:avLst/>
          </a:prstGeom>
          <a:solidFill>
            <a:srgbClr val="48B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12">
            <a:extLst>
              <a:ext uri="{FF2B5EF4-FFF2-40B4-BE49-F238E27FC236}">
                <a16:creationId xmlns:a16="http://schemas.microsoft.com/office/drawing/2014/main" id="{91CB1C34-3F7A-4C20-BE07-D40BF38C0CD5}"/>
              </a:ext>
            </a:extLst>
          </p:cNvPr>
          <p:cNvSpPr/>
          <p:nvPr/>
        </p:nvSpPr>
        <p:spPr>
          <a:xfrm>
            <a:off x="6200068" y="6347229"/>
            <a:ext cx="1787386" cy="307777"/>
          </a:xfrm>
          <a:prstGeom prst="rect">
            <a:avLst/>
          </a:prstGeom>
        </p:spPr>
        <p:txBody>
          <a:bodyPr wrap="square">
            <a:spAutoFit/>
          </a:bodyPr>
          <a:lstStyle/>
          <a:p>
            <a:pPr algn="ctr"/>
            <a:r>
              <a:rPr lang="en-IE" sz="1400" b="1" dirty="0">
                <a:solidFill>
                  <a:schemeClr val="bg1">
                    <a:lumMod val="85000"/>
                  </a:schemeClr>
                </a:solidFill>
                <a:latin typeface="Century Gothic" panose="020B0502020202020204" pitchFamily="34" charset="0"/>
              </a:rPr>
              <a:t>POST MARKETING</a:t>
            </a:r>
            <a:endParaRPr lang="en-IE" sz="1400" b="1" i="0" dirty="0">
              <a:solidFill>
                <a:schemeClr val="bg1">
                  <a:lumMod val="85000"/>
                </a:schemeClr>
              </a:solidFill>
              <a:effectLst/>
              <a:latin typeface="Century Gothic" panose="020B0502020202020204" pitchFamily="34" charset="0"/>
            </a:endParaRPr>
          </a:p>
        </p:txBody>
      </p:sp>
      <p:pic>
        <p:nvPicPr>
          <p:cNvPr id="14" name="Picture 13" descr="Logo&#10;&#10;Description automatically generated">
            <a:extLst>
              <a:ext uri="{FF2B5EF4-FFF2-40B4-BE49-F238E27FC236}">
                <a16:creationId xmlns:a16="http://schemas.microsoft.com/office/drawing/2014/main" id="{C25EDB41-292C-4FE2-BB6C-1C471B95CE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4974" y="165733"/>
            <a:ext cx="1039228" cy="377397"/>
          </a:xfrm>
          <a:prstGeom prst="rect">
            <a:avLst/>
          </a:prstGeom>
        </p:spPr>
      </p:pic>
      <p:cxnSp>
        <p:nvCxnSpPr>
          <p:cNvPr id="16" name="Straight Connector 15">
            <a:extLst>
              <a:ext uri="{FF2B5EF4-FFF2-40B4-BE49-F238E27FC236}">
                <a16:creationId xmlns:a16="http://schemas.microsoft.com/office/drawing/2014/main" id="{1B46FB30-238A-4578-B5AC-F1B5027E2B8F}"/>
              </a:ext>
            </a:extLst>
          </p:cNvPr>
          <p:cNvCxnSpPr>
            <a:cxnSpLocks/>
          </p:cNvCxnSpPr>
          <p:nvPr/>
        </p:nvCxnSpPr>
        <p:spPr>
          <a:xfrm>
            <a:off x="2404693" y="112079"/>
            <a:ext cx="0" cy="40535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671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ish&#10;&#10;Description automatically generated">
            <a:extLst>
              <a:ext uri="{FF2B5EF4-FFF2-40B4-BE49-F238E27FC236}">
                <a16:creationId xmlns:a16="http://schemas.microsoft.com/office/drawing/2014/main" id="{0BF8615B-F55D-43D5-8BBA-90EC23AA5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0" y="67901"/>
            <a:ext cx="12212200" cy="6790099"/>
          </a:xfrm>
          <a:prstGeom prst="rect">
            <a:avLst/>
          </a:prstGeom>
        </p:spPr>
      </p:pic>
      <p:pic>
        <p:nvPicPr>
          <p:cNvPr id="34" name="Picture 14" descr="nQuery-G2-Review-3">
            <a:extLst>
              <a:ext uri="{FF2B5EF4-FFF2-40B4-BE49-F238E27FC236}">
                <a16:creationId xmlns:a16="http://schemas.microsoft.com/office/drawing/2014/main" id="{5E28CA44-7C59-4F6D-85BB-6D13641D6E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8041" y="3287180"/>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2112297733">
                  <a:custGeom>
                    <a:avLst/>
                    <a:gdLst>
                      <a:gd name="connsiteX0" fmla="*/ 0 w 2485026"/>
                      <a:gd name="connsiteY0" fmla="*/ 0 h 3050671"/>
                      <a:gd name="connsiteX1" fmla="*/ 2485026 w 2485026"/>
                      <a:gd name="connsiteY1" fmla="*/ 0 h 3050671"/>
                      <a:gd name="connsiteX2" fmla="*/ 2485026 w 2485026"/>
                      <a:gd name="connsiteY2" fmla="*/ 3050671 h 3050671"/>
                      <a:gd name="connsiteX3" fmla="*/ 0 w 2485026"/>
                      <a:gd name="connsiteY3" fmla="*/ 3050671 h 3050671"/>
                      <a:gd name="connsiteX4" fmla="*/ 0 w 2485026"/>
                      <a:gd name="connsiteY4" fmla="*/ 0 h 305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026" h="3050671" extrusionOk="0">
                        <a:moveTo>
                          <a:pt x="0" y="0"/>
                        </a:moveTo>
                        <a:cubicBezTo>
                          <a:pt x="1229191" y="-95273"/>
                          <a:pt x="1347303" y="40334"/>
                          <a:pt x="2485026" y="0"/>
                        </a:cubicBezTo>
                        <a:cubicBezTo>
                          <a:pt x="2484363" y="1409795"/>
                          <a:pt x="2572182" y="2043776"/>
                          <a:pt x="2485026" y="3050671"/>
                        </a:cubicBezTo>
                        <a:cubicBezTo>
                          <a:pt x="1851316" y="3030554"/>
                          <a:pt x="839454" y="2901840"/>
                          <a:pt x="0" y="3050671"/>
                        </a:cubicBezTo>
                        <a:cubicBezTo>
                          <a:pt x="97792" y="2284858"/>
                          <a:pt x="125311" y="864854"/>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pic>
        <p:nvPicPr>
          <p:cNvPr id="35" name="Picture 6" descr="nQuery-G2-Review-2">
            <a:extLst>
              <a:ext uri="{FF2B5EF4-FFF2-40B4-BE49-F238E27FC236}">
                <a16:creationId xmlns:a16="http://schemas.microsoft.com/office/drawing/2014/main" id="{D45DAD02-7073-46CD-BF2A-3ADA5AA5A2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686" y="3287180"/>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1634779923">
                  <a:custGeom>
                    <a:avLst/>
                    <a:gdLst>
                      <a:gd name="connsiteX0" fmla="*/ 0 w 2485026"/>
                      <a:gd name="connsiteY0" fmla="*/ 0 h 3050671"/>
                      <a:gd name="connsiteX1" fmla="*/ 2485026 w 2485026"/>
                      <a:gd name="connsiteY1" fmla="*/ 0 h 3050671"/>
                      <a:gd name="connsiteX2" fmla="*/ 2485026 w 2485026"/>
                      <a:gd name="connsiteY2" fmla="*/ 3050671 h 3050671"/>
                      <a:gd name="connsiteX3" fmla="*/ 0 w 2485026"/>
                      <a:gd name="connsiteY3" fmla="*/ 3050671 h 3050671"/>
                      <a:gd name="connsiteX4" fmla="*/ 0 w 2485026"/>
                      <a:gd name="connsiteY4" fmla="*/ 0 h 305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026" h="3050671" extrusionOk="0">
                        <a:moveTo>
                          <a:pt x="0" y="0"/>
                        </a:moveTo>
                        <a:cubicBezTo>
                          <a:pt x="935525" y="-133403"/>
                          <a:pt x="2152704" y="-36934"/>
                          <a:pt x="2485026" y="0"/>
                        </a:cubicBezTo>
                        <a:cubicBezTo>
                          <a:pt x="2504039" y="1224398"/>
                          <a:pt x="2562784" y="1933590"/>
                          <a:pt x="2485026" y="3050671"/>
                        </a:cubicBezTo>
                        <a:cubicBezTo>
                          <a:pt x="2063383" y="2927523"/>
                          <a:pt x="557899" y="2942498"/>
                          <a:pt x="0" y="3050671"/>
                        </a:cubicBezTo>
                        <a:cubicBezTo>
                          <a:pt x="-137416" y="2185246"/>
                          <a:pt x="150040" y="339576"/>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pic>
        <p:nvPicPr>
          <p:cNvPr id="36" name="Picture 12" descr="nQuery-G2-Review-5">
            <a:extLst>
              <a:ext uri="{FF2B5EF4-FFF2-40B4-BE49-F238E27FC236}">
                <a16:creationId xmlns:a16="http://schemas.microsoft.com/office/drawing/2014/main" id="{C3D22A39-3CA7-4D24-BADD-D705317FAB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8396" y="3287180"/>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52657929">
                  <a:custGeom>
                    <a:avLst/>
                    <a:gdLst>
                      <a:gd name="connsiteX0" fmla="*/ 0 w 2410617"/>
                      <a:gd name="connsiteY0" fmla="*/ 0 h 2959325"/>
                      <a:gd name="connsiteX1" fmla="*/ 2410617 w 2410617"/>
                      <a:gd name="connsiteY1" fmla="*/ 0 h 2959325"/>
                      <a:gd name="connsiteX2" fmla="*/ 2410617 w 2410617"/>
                      <a:gd name="connsiteY2" fmla="*/ 2959325 h 2959325"/>
                      <a:gd name="connsiteX3" fmla="*/ 0 w 2410617"/>
                      <a:gd name="connsiteY3" fmla="*/ 2959325 h 2959325"/>
                      <a:gd name="connsiteX4" fmla="*/ 0 w 2410617"/>
                      <a:gd name="connsiteY4" fmla="*/ 0 h 2959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17" h="2959325" extrusionOk="0">
                        <a:moveTo>
                          <a:pt x="0" y="0"/>
                        </a:moveTo>
                        <a:cubicBezTo>
                          <a:pt x="993242" y="-98322"/>
                          <a:pt x="1634998" y="-78723"/>
                          <a:pt x="2410617" y="0"/>
                        </a:cubicBezTo>
                        <a:cubicBezTo>
                          <a:pt x="2262092" y="1079841"/>
                          <a:pt x="2365652" y="1717688"/>
                          <a:pt x="2410617" y="2959325"/>
                        </a:cubicBezTo>
                        <a:cubicBezTo>
                          <a:pt x="2133113" y="3050712"/>
                          <a:pt x="550164" y="2849771"/>
                          <a:pt x="0" y="2959325"/>
                        </a:cubicBezTo>
                        <a:cubicBezTo>
                          <a:pt x="91681" y="1744527"/>
                          <a:pt x="-90978" y="375731"/>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pic>
        <p:nvPicPr>
          <p:cNvPr id="37" name="Picture 10" descr="nQuery-G2-Review-4">
            <a:extLst>
              <a:ext uri="{FF2B5EF4-FFF2-40B4-BE49-F238E27FC236}">
                <a16:creationId xmlns:a16="http://schemas.microsoft.com/office/drawing/2014/main" id="{428C0B0F-E220-4F1C-BA92-1756E99BC9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8751" y="3287180"/>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4172447036">
                  <a:custGeom>
                    <a:avLst/>
                    <a:gdLst>
                      <a:gd name="connsiteX0" fmla="*/ 0 w 2485026"/>
                      <a:gd name="connsiteY0" fmla="*/ 0 h 3050671"/>
                      <a:gd name="connsiteX1" fmla="*/ 2485026 w 2485026"/>
                      <a:gd name="connsiteY1" fmla="*/ 0 h 3050671"/>
                      <a:gd name="connsiteX2" fmla="*/ 2485026 w 2485026"/>
                      <a:gd name="connsiteY2" fmla="*/ 3050671 h 3050671"/>
                      <a:gd name="connsiteX3" fmla="*/ 0 w 2485026"/>
                      <a:gd name="connsiteY3" fmla="*/ 3050671 h 3050671"/>
                      <a:gd name="connsiteX4" fmla="*/ 0 w 2485026"/>
                      <a:gd name="connsiteY4" fmla="*/ 0 h 305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026" h="3050671" extrusionOk="0">
                        <a:moveTo>
                          <a:pt x="0" y="0"/>
                        </a:moveTo>
                        <a:cubicBezTo>
                          <a:pt x="743949" y="-37904"/>
                          <a:pt x="1879360" y="-55183"/>
                          <a:pt x="2485026" y="0"/>
                        </a:cubicBezTo>
                        <a:cubicBezTo>
                          <a:pt x="2455544" y="1321716"/>
                          <a:pt x="2321872" y="1685505"/>
                          <a:pt x="2485026" y="3050671"/>
                        </a:cubicBezTo>
                        <a:cubicBezTo>
                          <a:pt x="1602360" y="3105291"/>
                          <a:pt x="556210" y="2896323"/>
                          <a:pt x="0" y="3050671"/>
                        </a:cubicBezTo>
                        <a:cubicBezTo>
                          <a:pt x="60216" y="2190889"/>
                          <a:pt x="-164684" y="332033"/>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sp>
        <p:nvSpPr>
          <p:cNvPr id="39" name="Content Placeholder 2">
            <a:extLst>
              <a:ext uri="{FF2B5EF4-FFF2-40B4-BE49-F238E27FC236}">
                <a16:creationId xmlns:a16="http://schemas.microsoft.com/office/drawing/2014/main" id="{F69E7F7F-FBD1-48FB-BDC2-E6EFECD3084D}"/>
              </a:ext>
            </a:extLst>
          </p:cNvPr>
          <p:cNvSpPr txBox="1">
            <a:spLocks/>
          </p:cNvSpPr>
          <p:nvPr/>
        </p:nvSpPr>
        <p:spPr>
          <a:xfrm>
            <a:off x="3635529" y="1406242"/>
            <a:ext cx="9080099" cy="1284028"/>
          </a:xfrm>
          <a:prstGeom prst="rect">
            <a:avLst/>
          </a:prstGeom>
        </p:spPr>
        <p:txBody>
          <a:bodyPr vert="horz" lIns="45720" tIns="45720" rIns="4572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9pPr>
          </a:lstStyle>
          <a:p>
            <a:endParaRPr lang="en-GB" dirty="0">
              <a:solidFill>
                <a:schemeClr val="bg1"/>
              </a:solidFill>
            </a:endParaRPr>
          </a:p>
        </p:txBody>
      </p:sp>
      <p:sp>
        <p:nvSpPr>
          <p:cNvPr id="40" name="Rectangle: Rounded Corners 39">
            <a:extLst>
              <a:ext uri="{FF2B5EF4-FFF2-40B4-BE49-F238E27FC236}">
                <a16:creationId xmlns:a16="http://schemas.microsoft.com/office/drawing/2014/main" id="{3E2AC8A3-A48E-4D5A-A6E6-5CBAFD45D95A}"/>
              </a:ext>
            </a:extLst>
          </p:cNvPr>
          <p:cNvSpPr/>
          <p:nvPr/>
        </p:nvSpPr>
        <p:spPr>
          <a:xfrm>
            <a:off x="-10100" y="0"/>
            <a:ext cx="12212200" cy="755068"/>
          </a:xfrm>
          <a:prstGeom prst="roundRect">
            <a:avLst>
              <a:gd name="adj" fmla="val 0"/>
            </a:avLst>
          </a:prstGeom>
          <a:solidFill>
            <a:srgbClr val="565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dirty="0">
              <a:latin typeface="Century Gothic" panose="020B0502020202020204" pitchFamily="34" charset="0"/>
            </a:endParaRPr>
          </a:p>
        </p:txBody>
      </p:sp>
      <p:sp>
        <p:nvSpPr>
          <p:cNvPr id="41" name="Title 3">
            <a:extLst>
              <a:ext uri="{FF2B5EF4-FFF2-40B4-BE49-F238E27FC236}">
                <a16:creationId xmlns:a16="http://schemas.microsoft.com/office/drawing/2014/main" id="{0F0FC644-A625-4114-9EE1-F6FFADDDD317}"/>
              </a:ext>
            </a:extLst>
          </p:cNvPr>
          <p:cNvSpPr txBox="1">
            <a:spLocks/>
          </p:cNvSpPr>
          <p:nvPr/>
        </p:nvSpPr>
        <p:spPr>
          <a:xfrm>
            <a:off x="1928578" y="2312134"/>
            <a:ext cx="7791261" cy="840981"/>
          </a:xfrm>
          <a:prstGeom prst="rect">
            <a:avLst/>
          </a:prstGeom>
        </p:spPr>
        <p:txBody>
          <a:bodyPr vert="horz" lIns="91440" tIns="45720" rIns="91440" bIns="45720" rtlCol="0" anchor="t">
            <a:normAutofit fontScale="97500"/>
          </a:bodyPr>
          <a:lstStyle>
            <a:lvl1pPr algn="ctr" defTabSz="914400" rtl="0" eaLnBrk="1" latinLnBrk="0" hangingPunct="1">
              <a:lnSpc>
                <a:spcPct val="80000"/>
              </a:lnSpc>
              <a:spcBef>
                <a:spcPct val="0"/>
              </a:spcBef>
              <a:buNone/>
              <a:defRPr sz="5000" kern="1200" cap="none" spc="100" baseline="0">
                <a:solidFill>
                  <a:schemeClr val="bg1"/>
                </a:solidFill>
                <a:latin typeface="Futura"/>
                <a:ea typeface="+mj-ea"/>
                <a:cs typeface="+mj-cs"/>
              </a:defRPr>
            </a:lvl1pPr>
          </a:lstStyle>
          <a:p>
            <a:pPr>
              <a:lnSpc>
                <a:spcPct val="100000"/>
              </a:lnSpc>
            </a:pPr>
            <a:r>
              <a:rPr lang="en-GB" sz="2000" spc="0" dirty="0">
                <a:latin typeface="Century Gothic" panose="020B0502020202020204" pitchFamily="34" charset="0"/>
              </a:rPr>
              <a:t>In 2021, </a:t>
            </a:r>
            <a:r>
              <a:rPr lang="en-GB" sz="2000" b="1" spc="0" dirty="0">
                <a:latin typeface="Century Gothic" panose="020B0502020202020204" pitchFamily="34" charset="0"/>
              </a:rPr>
              <a:t>88%</a:t>
            </a:r>
            <a:r>
              <a:rPr lang="en-GB" sz="2000" spc="0" dirty="0">
                <a:latin typeface="Century Gothic" panose="020B0502020202020204" pitchFamily="34" charset="0"/>
              </a:rPr>
              <a:t> of organizations with clinical trials approved by </a:t>
            </a:r>
            <a:br>
              <a:rPr lang="en-GB" sz="2000" spc="0" dirty="0">
                <a:latin typeface="Century Gothic" panose="020B0502020202020204" pitchFamily="34" charset="0"/>
              </a:rPr>
            </a:br>
            <a:r>
              <a:rPr lang="en-GB" sz="2000" spc="0" dirty="0">
                <a:latin typeface="Century Gothic" panose="020B0502020202020204" pitchFamily="34" charset="0"/>
              </a:rPr>
              <a:t>the FDA </a:t>
            </a:r>
            <a:r>
              <a:rPr lang="en-GB" sz="2000" b="1" spc="0" dirty="0">
                <a:latin typeface="Century Gothic" panose="020B0502020202020204" pitchFamily="34" charset="0"/>
              </a:rPr>
              <a:t>used nQuery</a:t>
            </a:r>
            <a:endParaRPr lang="en-GB" sz="2000" spc="0" dirty="0">
              <a:latin typeface="Century Gothic" panose="020B0502020202020204" pitchFamily="34" charset="0"/>
            </a:endParaRPr>
          </a:p>
        </p:txBody>
      </p:sp>
      <p:pic>
        <p:nvPicPr>
          <p:cNvPr id="43" name="Picture 42" descr="A close up of a logo&#10;&#10;Description automatically generated">
            <a:extLst>
              <a:ext uri="{FF2B5EF4-FFF2-40B4-BE49-F238E27FC236}">
                <a16:creationId xmlns:a16="http://schemas.microsoft.com/office/drawing/2014/main" id="{0DB1C739-2CA4-4747-BC19-E8F72F956B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1534" y="6328034"/>
            <a:ext cx="485977" cy="219899"/>
          </a:xfrm>
          <a:prstGeom prst="rect">
            <a:avLst/>
          </a:prstGeom>
        </p:spPr>
      </p:pic>
      <p:pic>
        <p:nvPicPr>
          <p:cNvPr id="44" name="Picture 43" descr="A close up of a logo&#10;&#10;Description automatically generated">
            <a:extLst>
              <a:ext uri="{FF2B5EF4-FFF2-40B4-BE49-F238E27FC236}">
                <a16:creationId xmlns:a16="http://schemas.microsoft.com/office/drawing/2014/main" id="{27AEEB91-7901-46C9-AAC7-6A45A47CFA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16046" y="6372134"/>
            <a:ext cx="533910" cy="131698"/>
          </a:xfrm>
          <a:prstGeom prst="rect">
            <a:avLst/>
          </a:prstGeom>
        </p:spPr>
      </p:pic>
      <p:pic>
        <p:nvPicPr>
          <p:cNvPr id="45" name="Picture 44" descr="A close up of a logo&#10;&#10;Description automatically generated">
            <a:extLst>
              <a:ext uri="{FF2B5EF4-FFF2-40B4-BE49-F238E27FC236}">
                <a16:creationId xmlns:a16="http://schemas.microsoft.com/office/drawing/2014/main" id="{41534330-CF2F-45C6-BB7B-F59773E5774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15210" y="6362333"/>
            <a:ext cx="588388" cy="151300"/>
          </a:xfrm>
          <a:prstGeom prst="rect">
            <a:avLst/>
          </a:prstGeom>
        </p:spPr>
      </p:pic>
      <p:pic>
        <p:nvPicPr>
          <p:cNvPr id="46" name="Picture 45" descr="A close up of a logo&#10;&#10;Description automatically generated">
            <a:extLst>
              <a:ext uri="{FF2B5EF4-FFF2-40B4-BE49-F238E27FC236}">
                <a16:creationId xmlns:a16="http://schemas.microsoft.com/office/drawing/2014/main" id="{694F9984-3CCA-4D52-BCF2-13B7B4422C2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02051" y="6357044"/>
            <a:ext cx="480150" cy="161879"/>
          </a:xfrm>
          <a:prstGeom prst="rect">
            <a:avLst/>
          </a:prstGeom>
        </p:spPr>
      </p:pic>
      <p:pic>
        <p:nvPicPr>
          <p:cNvPr id="47" name="Picture 46" descr="A close up of a logo&#10;&#10;Description automatically generated">
            <a:extLst>
              <a:ext uri="{FF2B5EF4-FFF2-40B4-BE49-F238E27FC236}">
                <a16:creationId xmlns:a16="http://schemas.microsoft.com/office/drawing/2014/main" id="{AD90B7F8-51E6-41FC-9397-F42597599F8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16853" y="6333606"/>
            <a:ext cx="632592" cy="208755"/>
          </a:xfrm>
          <a:prstGeom prst="rect">
            <a:avLst/>
          </a:prstGeom>
        </p:spPr>
      </p:pic>
      <p:pic>
        <p:nvPicPr>
          <p:cNvPr id="48" name="Picture 47" descr="A close up of a logo&#10;&#10;Description automatically generated">
            <a:extLst>
              <a:ext uri="{FF2B5EF4-FFF2-40B4-BE49-F238E27FC236}">
                <a16:creationId xmlns:a16="http://schemas.microsoft.com/office/drawing/2014/main" id="{D3FCA941-459E-4CED-B474-4983196D355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5400" y="6302604"/>
            <a:ext cx="307681" cy="270759"/>
          </a:xfrm>
          <a:prstGeom prst="rect">
            <a:avLst/>
          </a:prstGeom>
        </p:spPr>
      </p:pic>
      <p:pic>
        <p:nvPicPr>
          <p:cNvPr id="49" name="Picture 48" descr="A close up of a logo&#10;&#10;Description automatically generated">
            <a:extLst>
              <a:ext uri="{FF2B5EF4-FFF2-40B4-BE49-F238E27FC236}">
                <a16:creationId xmlns:a16="http://schemas.microsoft.com/office/drawing/2014/main" id="{FCFC053C-0A26-463F-AA3E-6EC74FCC6BF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46833" y="6280048"/>
            <a:ext cx="261978" cy="315871"/>
          </a:xfrm>
          <a:prstGeom prst="rect">
            <a:avLst/>
          </a:prstGeom>
        </p:spPr>
      </p:pic>
      <p:pic>
        <p:nvPicPr>
          <p:cNvPr id="50" name="Picture 49" descr="A close up of a logo&#10;&#10;Description automatically generated">
            <a:extLst>
              <a:ext uri="{FF2B5EF4-FFF2-40B4-BE49-F238E27FC236}">
                <a16:creationId xmlns:a16="http://schemas.microsoft.com/office/drawing/2014/main" id="{A5B5EBDB-D204-464F-9CA5-D5300F8AAB1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336823" y="6358758"/>
            <a:ext cx="411557" cy="158450"/>
          </a:xfrm>
          <a:prstGeom prst="rect">
            <a:avLst/>
          </a:prstGeom>
        </p:spPr>
      </p:pic>
      <p:pic>
        <p:nvPicPr>
          <p:cNvPr id="51" name="Picture 50" descr="A close up of a logo&#10;&#10;Description automatically generated">
            <a:extLst>
              <a:ext uri="{FF2B5EF4-FFF2-40B4-BE49-F238E27FC236}">
                <a16:creationId xmlns:a16="http://schemas.microsoft.com/office/drawing/2014/main" id="{1F4D7F59-9087-456B-9152-2B7B4733D84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480654" y="6350698"/>
            <a:ext cx="985485" cy="174571"/>
          </a:xfrm>
          <a:prstGeom prst="rect">
            <a:avLst/>
          </a:prstGeom>
        </p:spPr>
      </p:pic>
      <p:pic>
        <p:nvPicPr>
          <p:cNvPr id="52" name="Picture 51" descr="A close up of a logo&#10;&#10;Description automatically generated">
            <a:extLst>
              <a:ext uri="{FF2B5EF4-FFF2-40B4-BE49-F238E27FC236}">
                <a16:creationId xmlns:a16="http://schemas.microsoft.com/office/drawing/2014/main" id="{D6887FA9-0237-4932-83C9-48C5B12C2B2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664599" y="6322722"/>
            <a:ext cx="197028" cy="230522"/>
          </a:xfrm>
          <a:prstGeom prst="rect">
            <a:avLst/>
          </a:prstGeom>
        </p:spPr>
      </p:pic>
      <p:pic>
        <p:nvPicPr>
          <p:cNvPr id="53" name="Picture 52" descr="A close up of a logo&#10;&#10;Description automatically generated">
            <a:extLst>
              <a:ext uri="{FF2B5EF4-FFF2-40B4-BE49-F238E27FC236}">
                <a16:creationId xmlns:a16="http://schemas.microsoft.com/office/drawing/2014/main" id="{439E280A-3585-4559-B6FD-88C7AD8DF3C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25964" y="6372134"/>
            <a:ext cx="591629" cy="131698"/>
          </a:xfrm>
          <a:prstGeom prst="rect">
            <a:avLst/>
          </a:prstGeom>
        </p:spPr>
      </p:pic>
      <p:pic>
        <p:nvPicPr>
          <p:cNvPr id="54" name="Picture 53" descr="A picture containing drawing&#10;&#10;Description automatically generated">
            <a:extLst>
              <a:ext uri="{FF2B5EF4-FFF2-40B4-BE49-F238E27FC236}">
                <a16:creationId xmlns:a16="http://schemas.microsoft.com/office/drawing/2014/main" id="{4ACBDC9E-2C62-4DC1-B9D1-E04305152E3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001064" y="6322722"/>
            <a:ext cx="815693" cy="230522"/>
          </a:xfrm>
          <a:prstGeom prst="rect">
            <a:avLst/>
          </a:prstGeom>
        </p:spPr>
      </p:pic>
      <p:pic>
        <p:nvPicPr>
          <p:cNvPr id="55" name="Picture 54" descr="A picture containing drawing, shirt&#10;&#10;Description automatically generated">
            <a:extLst>
              <a:ext uri="{FF2B5EF4-FFF2-40B4-BE49-F238E27FC236}">
                <a16:creationId xmlns:a16="http://schemas.microsoft.com/office/drawing/2014/main" id="{DF205AD4-A382-42CA-8A40-5289368C3452}"/>
              </a:ext>
            </a:extLst>
          </p:cNvPr>
          <p:cNvPicPr>
            <a:picLocks noChangeAspect="1"/>
          </p:cNvPicPr>
          <p:nvPr/>
        </p:nvPicPr>
        <p:blipFill rotWithShape="1">
          <a:blip r:embed="rId20">
            <a:extLst>
              <a:ext uri="{28A0092B-C50C-407E-A947-70E740481C1C}">
                <a14:useLocalDpi xmlns:a14="http://schemas.microsoft.com/office/drawing/2010/main" val="0"/>
              </a:ext>
            </a:extLst>
          </a:blip>
          <a:srcRect t="28487" b="28791"/>
          <a:stretch/>
        </p:blipFill>
        <p:spPr>
          <a:xfrm>
            <a:off x="7153939" y="6299420"/>
            <a:ext cx="648672" cy="277126"/>
          </a:xfrm>
          <a:prstGeom prst="rect">
            <a:avLst/>
          </a:prstGeom>
        </p:spPr>
      </p:pic>
      <p:pic>
        <p:nvPicPr>
          <p:cNvPr id="56" name="Picture 55" descr="A close up of a logo&#10;&#10;Description automatically generated">
            <a:extLst>
              <a:ext uri="{FF2B5EF4-FFF2-40B4-BE49-F238E27FC236}">
                <a16:creationId xmlns:a16="http://schemas.microsoft.com/office/drawing/2014/main" id="{4459B203-0089-480B-85F6-D0A548FEF5D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547898" y="6355886"/>
            <a:ext cx="590472" cy="164195"/>
          </a:xfrm>
          <a:prstGeom prst="rect">
            <a:avLst/>
          </a:prstGeom>
        </p:spPr>
      </p:pic>
      <p:pic>
        <p:nvPicPr>
          <p:cNvPr id="57" name="Picture 56" descr="A picture containing drawing&#10;&#10;Description automatically generated">
            <a:extLst>
              <a:ext uri="{FF2B5EF4-FFF2-40B4-BE49-F238E27FC236}">
                <a16:creationId xmlns:a16="http://schemas.microsoft.com/office/drawing/2014/main" id="{17E5928C-B3ED-48CF-B9DE-E8F6BF93CBBE}"/>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407264" y="6356172"/>
            <a:ext cx="548222" cy="163623"/>
          </a:xfrm>
          <a:prstGeom prst="rect">
            <a:avLst/>
          </a:prstGeom>
        </p:spPr>
      </p:pic>
      <p:pic>
        <p:nvPicPr>
          <p:cNvPr id="58" name="Picture 57" descr="A close up of a sign&#10;&#10;Description automatically generated">
            <a:extLst>
              <a:ext uri="{FF2B5EF4-FFF2-40B4-BE49-F238E27FC236}">
                <a16:creationId xmlns:a16="http://schemas.microsoft.com/office/drawing/2014/main" id="{F44C94AF-21F4-47FF-B04F-25B375AF9AA2}"/>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048409" y="6308191"/>
            <a:ext cx="469991" cy="259585"/>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9B9D3A38-B73B-4165-A83B-A33D20A85FAD}"/>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249727" y="991841"/>
            <a:ext cx="3394212" cy="1232614"/>
          </a:xfrm>
          <a:prstGeom prst="rect">
            <a:avLst/>
          </a:prstGeom>
          <a:effectLst>
            <a:outerShdw blurRad="50800" dist="38100" dir="8100000" algn="tr" rotWithShape="0">
              <a:prstClr val="black">
                <a:alpha val="30000"/>
              </a:prstClr>
            </a:outerShdw>
          </a:effectLst>
        </p:spPr>
      </p:pic>
      <p:pic>
        <p:nvPicPr>
          <p:cNvPr id="1026" name="Picture 2" descr="nQuery-Clinical-Trial-Software">
            <a:extLst>
              <a:ext uri="{FF2B5EF4-FFF2-40B4-BE49-F238E27FC236}">
                <a16:creationId xmlns:a16="http://schemas.microsoft.com/office/drawing/2014/main" id="{061B6411-6CB8-44F9-8215-F75C69E99B1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839300" y="58685"/>
            <a:ext cx="509862" cy="6428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nQuery-G2-Review-1-Example-1">
            <a:extLst>
              <a:ext uri="{FF2B5EF4-FFF2-40B4-BE49-F238E27FC236}">
                <a16:creationId xmlns:a16="http://schemas.microsoft.com/office/drawing/2014/main" id="{4C8422BA-4B5A-42F8-B368-E37E3D42464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719839" y="3287180"/>
            <a:ext cx="2230943" cy="2738753"/>
          </a:xfrm>
          <a:prstGeom prst="rect">
            <a:avLst/>
          </a:prstGeom>
          <a:noFill/>
          <a:ln w="12700" cap="rnd">
            <a:solidFill>
              <a:schemeClr val="bg1">
                <a:lumMod val="50000"/>
              </a:schemeClr>
            </a:solidFill>
            <a:extLst>
              <a:ext uri="{C807C97D-BFC1-408E-A445-0C87EB9F89A2}">
                <ask:lineSketchStyleProps xmlns:ask="http://schemas.microsoft.com/office/drawing/2018/sketchyshapes" sd="4172447036">
                  <a:custGeom>
                    <a:avLst/>
                    <a:gdLst>
                      <a:gd name="connsiteX0" fmla="*/ 0 w 2485026"/>
                      <a:gd name="connsiteY0" fmla="*/ 0 h 3050671"/>
                      <a:gd name="connsiteX1" fmla="*/ 2485026 w 2485026"/>
                      <a:gd name="connsiteY1" fmla="*/ 0 h 3050671"/>
                      <a:gd name="connsiteX2" fmla="*/ 2485026 w 2485026"/>
                      <a:gd name="connsiteY2" fmla="*/ 3050671 h 3050671"/>
                      <a:gd name="connsiteX3" fmla="*/ 0 w 2485026"/>
                      <a:gd name="connsiteY3" fmla="*/ 3050671 h 3050671"/>
                      <a:gd name="connsiteX4" fmla="*/ 0 w 2485026"/>
                      <a:gd name="connsiteY4" fmla="*/ 0 h 305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026" h="3050671" extrusionOk="0">
                        <a:moveTo>
                          <a:pt x="0" y="0"/>
                        </a:moveTo>
                        <a:cubicBezTo>
                          <a:pt x="743949" y="-37904"/>
                          <a:pt x="1879360" y="-55183"/>
                          <a:pt x="2485026" y="0"/>
                        </a:cubicBezTo>
                        <a:cubicBezTo>
                          <a:pt x="2455544" y="1321716"/>
                          <a:pt x="2321872" y="1685505"/>
                          <a:pt x="2485026" y="3050671"/>
                        </a:cubicBezTo>
                        <a:cubicBezTo>
                          <a:pt x="1602360" y="3105291"/>
                          <a:pt x="556210" y="2896323"/>
                          <a:pt x="0" y="3050671"/>
                        </a:cubicBezTo>
                        <a:cubicBezTo>
                          <a:pt x="60216" y="2190889"/>
                          <a:pt x="-164684" y="332033"/>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65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344906-A68E-4666-8547-38D562A89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32"/>
            <a:ext cx="12192000" cy="6871531"/>
          </a:xfrm>
          <a:prstGeom prst="rect">
            <a:avLst/>
          </a:prstGeom>
        </p:spPr>
      </p:pic>
      <p:sp>
        <p:nvSpPr>
          <p:cNvPr id="22" name="Rectangle 21">
            <a:extLst>
              <a:ext uri="{FF2B5EF4-FFF2-40B4-BE49-F238E27FC236}">
                <a16:creationId xmlns:a16="http://schemas.microsoft.com/office/drawing/2014/main" id="{6D9EC3CA-4B65-4C12-A7D8-8D49187B4E50}"/>
              </a:ext>
            </a:extLst>
          </p:cNvPr>
          <p:cNvSpPr/>
          <p:nvPr/>
        </p:nvSpPr>
        <p:spPr>
          <a:xfrm>
            <a:off x="4032988" y="2812273"/>
            <a:ext cx="7997620" cy="175432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white"/>
                </a:solidFill>
                <a:effectLst/>
                <a:uLnTx/>
                <a:uFillTx/>
                <a:latin typeface="Calibri" panose="020F0502020204030204"/>
                <a:ea typeface="+mn-ea"/>
                <a:cs typeface="+mn-cs"/>
              </a:rPr>
              <a:t>Analysis of Rates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white"/>
                </a:solidFill>
                <a:effectLst/>
                <a:uLnTx/>
                <a:uFillTx/>
                <a:latin typeface="Calibri" panose="020F0502020204030204"/>
                <a:ea typeface="+mn-ea"/>
                <a:cs typeface="+mn-cs"/>
              </a:rPr>
              <a:t>and Counts</a:t>
            </a:r>
          </a:p>
        </p:txBody>
      </p:sp>
      <p:sp>
        <p:nvSpPr>
          <p:cNvPr id="19" name="Content Placeholder 3">
            <a:extLst>
              <a:ext uri="{FF2B5EF4-FFF2-40B4-BE49-F238E27FC236}">
                <a16:creationId xmlns:a16="http://schemas.microsoft.com/office/drawing/2014/main" id="{641D92D4-8F6A-482C-BC69-D39440217E08}"/>
              </a:ext>
            </a:extLst>
          </p:cNvPr>
          <p:cNvSpPr txBox="1">
            <a:spLocks/>
          </p:cNvSpPr>
          <p:nvPr/>
        </p:nvSpPr>
        <p:spPr>
          <a:xfrm>
            <a:off x="3719238" y="-13532"/>
            <a:ext cx="152359" cy="6871532"/>
          </a:xfrm>
          <a:prstGeom prst="roundRect">
            <a:avLst>
              <a:gd name="adj" fmla="val 0"/>
            </a:avLst>
          </a:prstGeom>
          <a:solidFill>
            <a:srgbClr val="565755"/>
          </a:solidFill>
        </p:spPr>
        <p:txBody>
          <a:bodyPr vert="horz" lIns="45720" tIns="45720" rIns="45720" bIns="45720" rtlCol="0" anchor="ctr">
            <a:normAutofit/>
          </a:bodyPr>
          <a:lstStyle>
            <a:defPPr>
              <a:defRPr lang="en-US"/>
            </a:defPPr>
            <a:lvl1pPr indent="0" algn="ctr" defTabSz="914400">
              <a:lnSpc>
                <a:spcPct val="100000"/>
              </a:lnSpc>
              <a:spcBef>
                <a:spcPts val="1200"/>
              </a:spcBef>
              <a:spcAft>
                <a:spcPts val="200"/>
              </a:spcAft>
              <a:buClr>
                <a:srgbClr val="1CADE4"/>
              </a:buClr>
              <a:buSzPct val="100000"/>
              <a:buFont typeface="Tw Cen MT" panose="020B0602020104020603" pitchFamily="34" charset="0"/>
              <a:buNone/>
              <a:defRPr sz="3000" b="1">
                <a:solidFill>
                  <a:prstClr val="white"/>
                </a:solidFill>
                <a:latin typeface="+mj-lt"/>
              </a:defRPr>
            </a:lvl1pPr>
            <a:lvl2pPr marL="265176" indent="-137160" defTabSz="914400">
              <a:lnSpc>
                <a:spcPct val="90000"/>
              </a:lnSpc>
              <a:spcBef>
                <a:spcPts val="200"/>
              </a:spcBef>
              <a:spcAft>
                <a:spcPts val="400"/>
              </a:spcAft>
              <a:buClr>
                <a:schemeClr val="accent1"/>
              </a:buClr>
              <a:buFont typeface="Wingdings 3" pitchFamily="18" charset="2"/>
              <a:buChar char=""/>
            </a:lvl2pPr>
            <a:lvl3pPr marL="448056" indent="-137160" defTabSz="914400">
              <a:lnSpc>
                <a:spcPct val="90000"/>
              </a:lnSpc>
              <a:spcBef>
                <a:spcPts val="200"/>
              </a:spcBef>
              <a:spcAft>
                <a:spcPts val="400"/>
              </a:spcAft>
              <a:buClr>
                <a:schemeClr val="accent1"/>
              </a:buClr>
              <a:buFont typeface="Wingdings 3" pitchFamily="18" charset="2"/>
              <a:buChar char=""/>
              <a:defRPr sz="1400"/>
            </a:lvl3pPr>
            <a:lvl4pPr marL="594360" indent="-137160" defTabSz="914400">
              <a:lnSpc>
                <a:spcPct val="90000"/>
              </a:lnSpc>
              <a:spcBef>
                <a:spcPts val="200"/>
              </a:spcBef>
              <a:spcAft>
                <a:spcPts val="400"/>
              </a:spcAft>
              <a:buClr>
                <a:schemeClr val="accent1"/>
              </a:buClr>
              <a:buFont typeface="Wingdings 3" pitchFamily="18" charset="2"/>
              <a:buChar char=""/>
              <a:defRPr sz="1400"/>
            </a:lvl4pPr>
            <a:lvl5pPr marL="777240" indent="-137160" defTabSz="914400">
              <a:lnSpc>
                <a:spcPct val="90000"/>
              </a:lnSpc>
              <a:spcBef>
                <a:spcPts val="200"/>
              </a:spcBef>
              <a:spcAft>
                <a:spcPts val="400"/>
              </a:spcAft>
              <a:buClr>
                <a:schemeClr val="accent1"/>
              </a:buClr>
              <a:buFont typeface="Wingdings 3" pitchFamily="18" charset="2"/>
              <a:buChar char=""/>
              <a:defRPr sz="1400"/>
            </a:lvl5pPr>
            <a:lvl6pPr marL="914400" indent="-137160" defTabSz="914400">
              <a:lnSpc>
                <a:spcPct val="90000"/>
              </a:lnSpc>
              <a:spcBef>
                <a:spcPts val="200"/>
              </a:spcBef>
              <a:spcAft>
                <a:spcPts val="400"/>
              </a:spcAft>
              <a:buClr>
                <a:schemeClr val="accent1"/>
              </a:buClr>
              <a:buFont typeface="Wingdings 3" pitchFamily="18" charset="2"/>
              <a:buChar char=""/>
              <a:defRPr sz="1400"/>
            </a:lvl6pPr>
            <a:lvl7pPr marL="1060704" indent="-137160" defTabSz="914400">
              <a:lnSpc>
                <a:spcPct val="90000"/>
              </a:lnSpc>
              <a:spcBef>
                <a:spcPts val="200"/>
              </a:spcBef>
              <a:spcAft>
                <a:spcPts val="400"/>
              </a:spcAft>
              <a:buClr>
                <a:schemeClr val="accent1"/>
              </a:buClr>
              <a:buFont typeface="Wingdings 3" pitchFamily="18" charset="2"/>
              <a:buChar char=""/>
              <a:defRPr sz="1400"/>
            </a:lvl7pPr>
            <a:lvl8pPr marL="1216152" indent="-137160" defTabSz="914400">
              <a:lnSpc>
                <a:spcPct val="90000"/>
              </a:lnSpc>
              <a:spcBef>
                <a:spcPts val="200"/>
              </a:spcBef>
              <a:spcAft>
                <a:spcPts val="400"/>
              </a:spcAft>
              <a:buClr>
                <a:schemeClr val="accent1"/>
              </a:buClr>
              <a:buFont typeface="Wingdings 3" pitchFamily="18" charset="2"/>
              <a:buChar char=""/>
              <a:defRPr sz="1400"/>
            </a:lvl8pPr>
            <a:lvl9pPr marL="1362456" indent="-137160" defTabSz="914400">
              <a:lnSpc>
                <a:spcPct val="90000"/>
              </a:lnSpc>
              <a:spcBef>
                <a:spcPts val="200"/>
              </a:spcBef>
              <a:spcAft>
                <a:spcPts val="400"/>
              </a:spcAft>
              <a:buClr>
                <a:schemeClr val="accent1"/>
              </a:buClr>
              <a:buFont typeface="Wingdings 3" pitchFamily="18" charset="2"/>
              <a:buChar char=""/>
              <a:defRPr sz="1400"/>
            </a:lvl9pPr>
          </a:lstStyle>
          <a:p>
            <a:pPr marL="0" marR="0" lvl="0" indent="0" algn="ctr" defTabSz="914400" rtl="0" eaLnBrk="1" fontAlgn="auto" latinLnBrk="0" hangingPunct="1">
              <a:lnSpc>
                <a:spcPct val="100000"/>
              </a:lnSpc>
              <a:spcBef>
                <a:spcPts val="1200"/>
              </a:spcBef>
              <a:spcAft>
                <a:spcPts val="200"/>
              </a:spcAft>
              <a:buClr>
                <a:srgbClr val="1CADE4"/>
              </a:buClr>
              <a:buSzPct val="100000"/>
              <a:buFont typeface="Tw Cen MT" panose="020B0602020104020603" pitchFamily="34" charset="0"/>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4253E99C-644E-4523-9972-6DE03A8F96BC}"/>
              </a:ext>
            </a:extLst>
          </p:cNvPr>
          <p:cNvSpPr/>
          <p:nvPr/>
        </p:nvSpPr>
        <p:spPr>
          <a:xfrm>
            <a:off x="397348" y="3090094"/>
            <a:ext cx="2933884" cy="1198684"/>
          </a:xfrm>
          <a:prstGeom prst="roundRect">
            <a:avLst>
              <a:gd name="adj" fmla="val 5170"/>
            </a:avLst>
          </a:prstGeom>
          <a:solidFill>
            <a:srgbClr val="39C2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F2569741-C351-4FF4-A524-2DA05D8BF2D0}"/>
              </a:ext>
            </a:extLst>
          </p:cNvPr>
          <p:cNvSpPr/>
          <p:nvPr/>
        </p:nvSpPr>
        <p:spPr>
          <a:xfrm>
            <a:off x="397347" y="3352710"/>
            <a:ext cx="2933884" cy="646331"/>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Part 1</a:t>
            </a:r>
            <a:endParaRPr kumimoji="0" lang="en-IE" sz="3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6807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4CF1186-08F0-45EB-AD71-68C74B30CC79}"/>
              </a:ext>
            </a:extLst>
          </p:cNvPr>
          <p:cNvSpPr/>
          <p:nvPr/>
        </p:nvSpPr>
        <p:spPr>
          <a:xfrm flipH="1" flipV="1">
            <a:off x="422967" y="1564824"/>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79A69845-5940-49B0-AF7E-87684333BD24}"/>
              </a:ext>
            </a:extLst>
          </p:cNvPr>
          <p:cNvSpPr/>
          <p:nvPr/>
        </p:nvSpPr>
        <p:spPr>
          <a:xfrm flipH="1" flipV="1">
            <a:off x="417828" y="3102140"/>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538C38A4-7306-4006-B5C1-971A8A80B3DF}"/>
              </a:ext>
            </a:extLst>
          </p:cNvPr>
          <p:cNvSpPr/>
          <p:nvPr/>
        </p:nvSpPr>
        <p:spPr>
          <a:xfrm flipH="1" flipV="1">
            <a:off x="422966" y="4639456"/>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0E9D602A-646F-4C96-B154-5D13A8588918}"/>
              </a:ext>
            </a:extLst>
          </p:cNvPr>
          <p:cNvSpPr txBox="1">
            <a:spLocks/>
          </p:cNvSpPr>
          <p:nvPr/>
        </p:nvSpPr>
        <p:spPr>
          <a:xfrm>
            <a:off x="806480" y="1526304"/>
            <a:ext cx="10503155" cy="431114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IE" sz="3200" dirty="0"/>
              <a:t>Incidence Rates are endpoint that measures the number of recurring events that occur per unit time (month, year etc.)</a:t>
            </a:r>
          </a:p>
          <a:p>
            <a:pPr marL="516636" marR="0" lvl="1" indent="-34290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lang="en-IE" sz="2800" dirty="0">
                <a:solidFill>
                  <a:schemeClr val="bg1">
                    <a:lumMod val="50000"/>
                  </a:schemeClr>
                </a:solidFill>
                <a:latin typeface="Calibri" panose="020F0502020204030204"/>
              </a:rPr>
              <a:t>Respiratory Diseases Attacks (e.g. COPD), Repeated hospitalizations</a:t>
            </a:r>
            <a:endParaRPr kumimoji="0" lang="en-IE" sz="28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Counts are endpoints </a:t>
            </a:r>
            <a:r>
              <a:rPr kumimoji="0" lang="en-GB" sz="3200" b="0" i="0" u="none" strike="noStrike" kern="1200" cap="none" spc="0" normalizeH="0" baseline="0" noProof="0" dirty="0" err="1">
                <a:ln>
                  <a:noFill/>
                </a:ln>
                <a:solidFill>
                  <a:prstClr val="black"/>
                </a:solidFill>
                <a:effectLst/>
                <a:uLnTx/>
                <a:uFillTx/>
                <a:latin typeface="Calibri" panose="020F0502020204030204"/>
                <a:ea typeface="+mn-ea"/>
                <a:cs typeface="+mn-cs"/>
              </a:rPr>
              <a:t>tha</a:t>
            </a:r>
            <a:r>
              <a:rPr lang="en-GB" sz="3200" dirty="0">
                <a:solidFill>
                  <a:prstClr val="black"/>
                </a:solidFill>
                <a:latin typeface="Calibri" panose="020F0502020204030204"/>
              </a:rPr>
              <a:t>t measures the number of occurrences of outcome in given repeated unit</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30936" marR="0" lvl="1" indent="-45720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IE" sz="28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Multiple repeated MRI scans (e.g. MS), areas within single scan </a:t>
            </a:r>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lang="en-IE" sz="3200" dirty="0">
                <a:solidFill>
                  <a:prstClr val="black"/>
                </a:solidFill>
                <a:latin typeface="Calibri" panose="020F0502020204030204"/>
              </a:rPr>
              <a:t>Both are measuring same concept of number of times an event occurs but rate is per time unit but counts per X</a:t>
            </a:r>
            <a:endParaRPr kumimoji="0" lang="en-IE"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30936" marR="0" lvl="1" indent="-45720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r>
              <a:rPr kumimoji="0" lang="en-IE" sz="28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Practically, counts are effectively analysed as per rates with t = 1</a:t>
            </a:r>
          </a:p>
          <a:p>
            <a:pPr marL="173736" marR="0" lvl="1" indent="0" algn="l" defTabSz="914400" rtl="0" eaLnBrk="1" fontAlgn="auto" latinLnBrk="0" hangingPunct="1">
              <a:lnSpc>
                <a:spcPct val="90000"/>
              </a:lnSpc>
              <a:spcBef>
                <a:spcPts val="200"/>
              </a:spcBef>
              <a:spcAft>
                <a:spcPts val="400"/>
              </a:spcAft>
              <a:buClr>
                <a:srgbClr val="1CADE4"/>
              </a:buClr>
              <a:buSzTx/>
              <a:buFont typeface="Wingdings 3" pitchFamily="18" charset="2"/>
              <a:buNone/>
              <a:tabLst/>
              <a:defRPr/>
            </a:pPr>
            <a:endParaRPr kumimoji="0" lang="en-IE"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30936" marR="0" lvl="1" indent="-457200" algn="l" defTabSz="914400" rtl="0" eaLnBrk="1" fontAlgn="auto" latinLnBrk="0" hangingPunct="1">
              <a:lnSpc>
                <a:spcPct val="90000"/>
              </a:lnSpc>
              <a:spcBef>
                <a:spcPts val="200"/>
              </a:spcBef>
              <a:spcAft>
                <a:spcPts val="400"/>
              </a:spcAft>
              <a:buClr>
                <a:srgbClr val="1CADE4"/>
              </a:buClr>
              <a:buSzTx/>
              <a:buFont typeface="Wingdings 3" pitchFamily="18" charset="2"/>
              <a:buChar char=""/>
              <a:tabLst/>
              <a:defRPr/>
            </a:pPr>
            <a:endParaRPr kumimoji="0" lang="en-IE"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3736" marR="0" lvl="1" indent="0" algn="l" defTabSz="914400" rtl="0" eaLnBrk="1" fontAlgn="auto" latinLnBrk="0" hangingPunct="1">
              <a:lnSpc>
                <a:spcPct val="90000"/>
              </a:lnSpc>
              <a:spcBef>
                <a:spcPts val="200"/>
              </a:spcBef>
              <a:spcAft>
                <a:spcPts val="400"/>
              </a:spcAft>
              <a:buClr>
                <a:srgbClr val="1CADE4"/>
              </a:buClr>
              <a:buSzTx/>
              <a:buFont typeface="Wingdings 3" pitchFamily="18" charset="2"/>
              <a:buNone/>
              <a:tabLst/>
              <a:defRPr/>
            </a:pPr>
            <a:endParaRPr kumimoji="0" lang="en-IE"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164193F0-7897-44C9-9C17-F961A68A3D14}"/>
              </a:ext>
            </a:extLst>
          </p:cNvPr>
          <p:cNvSpPr txBox="1">
            <a:spLocks/>
          </p:cNvSpPr>
          <p:nvPr/>
        </p:nvSpPr>
        <p:spPr>
          <a:xfrm>
            <a:off x="579321" y="19324"/>
            <a:ext cx="10439479" cy="1499616"/>
          </a:xfrm>
          <a:prstGeom prst="rect">
            <a:avLst/>
          </a:prstGeom>
        </p:spPr>
        <p:txBody>
          <a:bodyPr anchor="ctr">
            <a:normAutofit/>
          </a:bodyPr>
          <a:lstStyle>
            <a:lvl1pPr algn="l" defTabSz="914400" rtl="0" eaLnBrk="1" latinLnBrk="0" hangingPunct="1">
              <a:lnSpc>
                <a:spcPct val="80000"/>
              </a:lnSpc>
              <a:spcBef>
                <a:spcPct val="0"/>
              </a:spcBef>
              <a:buNone/>
              <a:defRPr sz="4800" kern="1200" cap="all" spc="100" baseline="0">
                <a:solidFill>
                  <a:schemeClr val="tx1">
                    <a:lumMod val="95000"/>
                    <a:lumOff val="5000"/>
                  </a:schemeClr>
                </a:solidFill>
                <a:latin typeface="+mj-lt"/>
                <a:ea typeface="+mj-ea"/>
                <a:cs typeface="+mj-cs"/>
              </a:defRPr>
            </a:lvl1pPr>
          </a:lstStyle>
          <a:p>
            <a:pPr algn="ctr"/>
            <a:r>
              <a:rPr lang="en-GB" sz="4000" cap="none" dirty="0"/>
              <a:t>Rates and Counts Introduction</a:t>
            </a:r>
          </a:p>
        </p:txBody>
      </p:sp>
    </p:spTree>
    <p:extLst>
      <p:ext uri="{BB962C8B-B14F-4D97-AF65-F5344CB8AC3E}">
        <p14:creationId xmlns:p14="http://schemas.microsoft.com/office/powerpoint/2010/main" val="2309235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969105" y="1839769"/>
            <a:ext cx="5300663" cy="4572000"/>
          </a:xfrm>
        </p:spPr>
        <p:txBody>
          <a:bodyPr>
            <a:normAutofit fontScale="32500" lnSpcReduction="20000"/>
          </a:bodyPr>
          <a:lstStyle/>
          <a:p>
            <a:pPr marL="0" indent="0">
              <a:buNone/>
            </a:pPr>
            <a:r>
              <a:rPr lang="en-IE" sz="7000" dirty="0"/>
              <a:t>Multiple methods available for the analysis of rates/counts</a:t>
            </a:r>
          </a:p>
          <a:p>
            <a:pPr lvl="1"/>
            <a:r>
              <a:rPr lang="en-IE" sz="6000" dirty="0">
                <a:solidFill>
                  <a:schemeClr val="bg1">
                    <a:lumMod val="50000"/>
                  </a:schemeClr>
                </a:solidFill>
              </a:rPr>
              <a:t>Two broad categories: Rate Models and Survival-based Models</a:t>
            </a:r>
          </a:p>
          <a:p>
            <a:pPr lvl="1"/>
            <a:r>
              <a:rPr lang="en-IE" sz="6000" dirty="0">
                <a:solidFill>
                  <a:schemeClr val="bg1">
                    <a:lumMod val="50000"/>
                  </a:schemeClr>
                </a:solidFill>
              </a:rPr>
              <a:t>Multiple effect sizes: event rate, gap times, cumulative events, TT(S)E</a:t>
            </a:r>
            <a:br>
              <a:rPr lang="en-IE" sz="6000" dirty="0">
                <a:solidFill>
                  <a:schemeClr val="bg1">
                    <a:lumMod val="50000"/>
                  </a:schemeClr>
                </a:solidFill>
              </a:rPr>
            </a:br>
            <a:endParaRPr lang="en-IE" sz="6000" dirty="0">
              <a:solidFill>
                <a:schemeClr val="bg1">
                  <a:lumMod val="50000"/>
                </a:schemeClr>
              </a:solidFill>
            </a:endParaRPr>
          </a:p>
          <a:p>
            <a:pPr marL="0" indent="0">
              <a:buNone/>
            </a:pPr>
            <a:r>
              <a:rPr lang="en-IE" sz="7000" dirty="0"/>
              <a:t>However, recurring events often analysed using other (inefficient) methods</a:t>
            </a:r>
          </a:p>
          <a:p>
            <a:pPr lvl="1"/>
            <a:r>
              <a:rPr lang="en-IE" sz="6000" dirty="0">
                <a:solidFill>
                  <a:schemeClr val="bg1">
                    <a:lumMod val="50000"/>
                  </a:schemeClr>
                </a:solidFill>
              </a:rPr>
              <a:t>Effectively “throw away” additional events</a:t>
            </a:r>
          </a:p>
          <a:p>
            <a:pPr lvl="1"/>
            <a:r>
              <a:rPr lang="en-IE" sz="6000" dirty="0">
                <a:solidFill>
                  <a:schemeClr val="bg1">
                    <a:lumMod val="50000"/>
                  </a:schemeClr>
                </a:solidFill>
              </a:rPr>
              <a:t>Examples: Cox Model, Logistic Model, t-test</a:t>
            </a:r>
            <a:br>
              <a:rPr lang="en-IE" sz="6000" dirty="0">
                <a:solidFill>
                  <a:schemeClr val="bg1">
                    <a:lumMod val="50000"/>
                  </a:schemeClr>
                </a:solidFill>
              </a:rPr>
            </a:br>
            <a:endParaRPr lang="en-IE" sz="6000" dirty="0">
              <a:solidFill>
                <a:schemeClr val="bg1">
                  <a:lumMod val="50000"/>
                </a:schemeClr>
              </a:solidFill>
            </a:endParaRPr>
          </a:p>
          <a:p>
            <a:pPr marL="0" indent="0">
              <a:buNone/>
            </a:pPr>
            <a:r>
              <a:rPr lang="en-IE" sz="7000" dirty="0"/>
              <a:t>Focus here on case with independent events and no informative censoring</a:t>
            </a:r>
          </a:p>
          <a:p>
            <a:pPr lvl="1"/>
            <a:r>
              <a:rPr lang="en-IE" sz="6000" dirty="0">
                <a:solidFill>
                  <a:schemeClr val="bg1">
                    <a:lumMod val="50000"/>
                  </a:schemeClr>
                </a:solidFill>
              </a:rPr>
              <a:t>Composite events or within-subject are important areas under active research</a:t>
            </a:r>
          </a:p>
          <a:p>
            <a:endParaRPr lang="en-IE" dirty="0"/>
          </a:p>
        </p:txBody>
      </p:sp>
      <p:sp>
        <p:nvSpPr>
          <p:cNvPr id="5" name="TextBox 4">
            <a:extLst>
              <a:ext uri="{FF2B5EF4-FFF2-40B4-BE49-F238E27FC236}">
                <a16:creationId xmlns:a16="http://schemas.microsoft.com/office/drawing/2014/main" id="{FE46E2D5-2A1C-49D7-8DE1-1A9B57038E45}"/>
              </a:ext>
            </a:extLst>
          </p:cNvPr>
          <p:cNvSpPr txBox="1"/>
          <p:nvPr/>
        </p:nvSpPr>
        <p:spPr>
          <a:xfrm>
            <a:off x="7751135" y="5693853"/>
            <a:ext cx="354816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black"/>
                </a:solidFill>
                <a:effectLst/>
                <a:uLnTx/>
                <a:uFillTx/>
                <a:latin typeface="Tw Cen MT" panose="020B0602020104020603"/>
                <a:ea typeface="+mn-ea"/>
                <a:cs typeface="+mn-cs"/>
              </a:rPr>
              <a:t>Source: Jennifer Rogers – </a:t>
            </a:r>
            <a:r>
              <a:rPr kumimoji="0" lang="en-IE" sz="1600" b="0" i="0" u="none" strike="noStrike" kern="1200" cap="none" spc="0" normalizeH="0" baseline="0" noProof="0" dirty="0" err="1">
                <a:ln>
                  <a:noFill/>
                </a:ln>
                <a:solidFill>
                  <a:prstClr val="black"/>
                </a:solidFill>
                <a:effectLst/>
                <a:uLnTx/>
                <a:uFillTx/>
                <a:latin typeface="Tw Cen MT" panose="020B0602020104020603"/>
                <a:ea typeface="+mn-ea"/>
                <a:cs typeface="+mn-cs"/>
              </a:rPr>
              <a:t>Phastar</a:t>
            </a:r>
            <a:r>
              <a:rPr kumimoji="0" lang="en-IE" sz="1600" b="0" i="0" u="none" strike="noStrike" kern="1200" cap="none" spc="0" normalizeH="0" baseline="0" noProof="0" dirty="0">
                <a:ln>
                  <a:noFill/>
                </a:ln>
                <a:solidFill>
                  <a:prstClr val="black"/>
                </a:solidFill>
                <a:effectLst/>
                <a:uLnTx/>
                <a:uFillTx/>
                <a:latin typeface="Tw Cen MT" panose="020B0602020104020603"/>
                <a:ea typeface="+mn-ea"/>
                <a:cs typeface="+mn-cs"/>
              </a:rPr>
              <a:t> (2020)</a:t>
            </a:r>
          </a:p>
        </p:txBody>
      </p:sp>
      <p:sp>
        <p:nvSpPr>
          <p:cNvPr id="7" name="Rectangle: Rounded Corners 6">
            <a:extLst>
              <a:ext uri="{FF2B5EF4-FFF2-40B4-BE49-F238E27FC236}">
                <a16:creationId xmlns:a16="http://schemas.microsoft.com/office/drawing/2014/main" id="{2F701D85-BF82-40B2-B734-0F7C6ABFACDB}"/>
              </a:ext>
            </a:extLst>
          </p:cNvPr>
          <p:cNvSpPr/>
          <p:nvPr/>
        </p:nvSpPr>
        <p:spPr>
          <a:xfrm flipH="1" flipV="1">
            <a:off x="726197" y="1839769"/>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C7FA3613-D869-465D-BCB7-0983A265BBC1}"/>
              </a:ext>
            </a:extLst>
          </p:cNvPr>
          <p:cNvSpPr/>
          <p:nvPr/>
        </p:nvSpPr>
        <p:spPr>
          <a:xfrm flipH="1" flipV="1">
            <a:off x="722577" y="5209410"/>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75659B9B-8E6E-4C1A-B613-C49E0184397A}"/>
              </a:ext>
            </a:extLst>
          </p:cNvPr>
          <p:cNvSpPr/>
          <p:nvPr/>
        </p:nvSpPr>
        <p:spPr>
          <a:xfrm flipH="1" flipV="1">
            <a:off x="722577" y="3731823"/>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D584629E-A652-4F22-852D-50A4364162E0}"/>
              </a:ext>
            </a:extLst>
          </p:cNvPr>
          <p:cNvSpPr txBox="1">
            <a:spLocks/>
          </p:cNvSpPr>
          <p:nvPr/>
        </p:nvSpPr>
        <p:spPr>
          <a:xfrm>
            <a:off x="579321" y="19324"/>
            <a:ext cx="10439479" cy="1499616"/>
          </a:xfrm>
          <a:prstGeom prst="rect">
            <a:avLst/>
          </a:prstGeom>
        </p:spPr>
        <p:txBody>
          <a:bodyPr anchor="ctr">
            <a:normAutofit/>
          </a:bodyPr>
          <a:lstStyle>
            <a:lvl1pPr algn="l" defTabSz="914400" rtl="0" eaLnBrk="1" latinLnBrk="0" hangingPunct="1">
              <a:lnSpc>
                <a:spcPct val="80000"/>
              </a:lnSpc>
              <a:spcBef>
                <a:spcPct val="0"/>
              </a:spcBef>
              <a:buNone/>
              <a:defRPr sz="4800" kern="1200" cap="all" spc="100" baseline="0">
                <a:solidFill>
                  <a:schemeClr val="tx1">
                    <a:lumMod val="95000"/>
                    <a:lumOff val="5000"/>
                  </a:schemeClr>
                </a:solidFill>
                <a:latin typeface="+mj-lt"/>
                <a:ea typeface="+mj-ea"/>
                <a:cs typeface="+mj-cs"/>
              </a:defRPr>
            </a:lvl1pPr>
          </a:lstStyle>
          <a:p>
            <a:pPr algn="ctr"/>
            <a:r>
              <a:rPr lang="en-GB" sz="4000" cap="none" dirty="0"/>
              <a:t>Methods for Rates and Counts</a:t>
            </a:r>
          </a:p>
        </p:txBody>
      </p:sp>
      <p:pic>
        <p:nvPicPr>
          <p:cNvPr id="3" name="Picture 2">
            <a:extLst>
              <a:ext uri="{FF2B5EF4-FFF2-40B4-BE49-F238E27FC236}">
                <a16:creationId xmlns:a16="http://schemas.microsoft.com/office/drawing/2014/main" id="{28B6F914-C360-4761-8701-14D3FAD292C6}"/>
              </a:ext>
            </a:extLst>
          </p:cNvPr>
          <p:cNvPicPr>
            <a:picLocks noChangeAspect="1"/>
          </p:cNvPicPr>
          <p:nvPr/>
        </p:nvPicPr>
        <p:blipFill>
          <a:blip r:embed="rId3"/>
          <a:stretch>
            <a:fillRect/>
          </a:stretch>
        </p:blipFill>
        <p:spPr>
          <a:xfrm>
            <a:off x="6357849" y="2023538"/>
            <a:ext cx="5320195" cy="3650678"/>
          </a:xfrm>
          <a:prstGeom prst="rect">
            <a:avLst/>
          </a:prstGeom>
        </p:spPr>
      </p:pic>
    </p:spTree>
    <p:extLst>
      <p:ext uri="{BB962C8B-B14F-4D97-AF65-F5344CB8AC3E}">
        <p14:creationId xmlns:p14="http://schemas.microsoft.com/office/powerpoint/2010/main" val="3644606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0CC6BE-7774-4F78-A5F9-80B13000BE8A}"/>
              </a:ext>
            </a:extLst>
          </p:cNvPr>
          <p:cNvSpPr>
            <a:spLocks noGrp="1"/>
          </p:cNvSpPr>
          <p:nvPr>
            <p:ph idx="4294967295"/>
          </p:nvPr>
        </p:nvSpPr>
        <p:spPr>
          <a:xfrm>
            <a:off x="697060" y="1420148"/>
            <a:ext cx="9788525" cy="1014413"/>
          </a:xfrm>
        </p:spPr>
        <p:txBody>
          <a:bodyPr>
            <a:normAutofit/>
          </a:bodyPr>
          <a:lstStyle/>
          <a:p>
            <a:pPr marL="0" lvl="0" indent="0">
              <a:buClr>
                <a:srgbClr val="1CADE4"/>
              </a:buClr>
              <a:buNone/>
            </a:pPr>
            <a:r>
              <a:rPr lang="en-IE" sz="3200" dirty="0">
                <a:solidFill>
                  <a:prstClr val="black"/>
                </a:solidFill>
              </a:rPr>
              <a:t>What is the event endpoint definition of interest?</a:t>
            </a:r>
          </a:p>
          <a:p>
            <a:pPr lvl="1">
              <a:buClr>
                <a:srgbClr val="1CADE4"/>
              </a:buClr>
            </a:pPr>
            <a:r>
              <a:rPr lang="en-IE" sz="2800" dirty="0">
                <a:solidFill>
                  <a:schemeClr val="bg1">
                    <a:lumMod val="50000"/>
                  </a:schemeClr>
                </a:solidFill>
              </a:rPr>
              <a:t>Incidence Rate, Cumulative Events, Gap Times, TT(Subsequent)E</a:t>
            </a:r>
            <a:endParaRPr lang="en-IE" sz="3200" dirty="0">
              <a:solidFill>
                <a:prstClr val="black"/>
              </a:solidFill>
            </a:endParaRPr>
          </a:p>
        </p:txBody>
      </p:sp>
      <p:sp>
        <p:nvSpPr>
          <p:cNvPr id="4" name="Content Placeholder 2">
            <a:extLst>
              <a:ext uri="{FF2B5EF4-FFF2-40B4-BE49-F238E27FC236}">
                <a16:creationId xmlns:a16="http://schemas.microsoft.com/office/drawing/2014/main" id="{6C961EED-C5B8-4AF2-BDD9-469E2537EC8F}"/>
              </a:ext>
            </a:extLst>
          </p:cNvPr>
          <p:cNvSpPr txBox="1">
            <a:spLocks/>
          </p:cNvSpPr>
          <p:nvPr/>
        </p:nvSpPr>
        <p:spPr>
          <a:xfrm>
            <a:off x="697060" y="1420148"/>
            <a:ext cx="3491046" cy="481312"/>
          </a:xfrm>
          <a:prstGeom prst="rect">
            <a:avLst/>
          </a:prstGeom>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endParaRPr kumimoji="0" lang="en-IE"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1627BAE8-F348-41BB-8B67-52451E6FC0EC}"/>
              </a:ext>
            </a:extLst>
          </p:cNvPr>
          <p:cNvSpPr/>
          <p:nvPr/>
        </p:nvSpPr>
        <p:spPr>
          <a:xfrm flipH="1" flipV="1">
            <a:off x="601546" y="1469215"/>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10A753E1-10C3-4125-A664-442FA016A3F9}"/>
              </a:ext>
            </a:extLst>
          </p:cNvPr>
          <p:cNvSpPr/>
          <p:nvPr/>
        </p:nvSpPr>
        <p:spPr>
          <a:xfrm flipH="1" flipV="1">
            <a:off x="588019" y="2711470"/>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4CE0BF93-E315-4F7F-9E35-3710D9D325D7}"/>
              </a:ext>
            </a:extLst>
          </p:cNvPr>
          <p:cNvSpPr/>
          <p:nvPr/>
        </p:nvSpPr>
        <p:spPr>
          <a:xfrm flipH="1" flipV="1">
            <a:off x="583384" y="3953725"/>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82E5849A-EA6C-4E44-8D15-A5A7D482D15C}"/>
              </a:ext>
            </a:extLst>
          </p:cNvPr>
          <p:cNvSpPr/>
          <p:nvPr/>
        </p:nvSpPr>
        <p:spPr>
          <a:xfrm flipH="1" flipV="1">
            <a:off x="565732" y="5102638"/>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28FF71F-6C9E-4FFA-ACB6-C84B5FCB6809}"/>
              </a:ext>
            </a:extLst>
          </p:cNvPr>
          <p:cNvSpPr/>
          <p:nvPr/>
        </p:nvSpPr>
        <p:spPr>
          <a:xfrm>
            <a:off x="697060" y="2561980"/>
            <a:ext cx="10996529"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
                <a:srgbClr val="1CADE4"/>
              </a:buClr>
              <a:buSzTx/>
              <a:buFontTx/>
              <a:buNone/>
              <a:tabLst/>
              <a:defRPr/>
            </a:pPr>
            <a:r>
              <a:rPr kumimoji="0" lang="en-IE" sz="3200" b="0" i="0" u="none" strike="noStrike" kern="1200" cap="none" spc="0" normalizeH="0" baseline="0" noProof="0" dirty="0">
                <a:ln>
                  <a:noFill/>
                </a:ln>
                <a:solidFill>
                  <a:prstClr val="black"/>
                </a:solidFill>
                <a:effectLst/>
                <a:uLnTx/>
                <a:uFillTx/>
                <a:latin typeface="Calibri" panose="020F0502020204030204"/>
                <a:ea typeface="+mn-ea"/>
                <a:cs typeface="+mn-cs"/>
              </a:rPr>
              <a:t>Effect of unequal follow-up due to accrual time or censoring?</a:t>
            </a:r>
          </a:p>
          <a:p>
            <a:pPr marL="0" marR="0" lvl="0" indent="0" algn="l" defTabSz="457200" rtl="0" eaLnBrk="1" fontAlgn="auto" latinLnBrk="0" hangingPunct="1">
              <a:lnSpc>
                <a:spcPct val="100000"/>
              </a:lnSpc>
              <a:spcBef>
                <a:spcPts val="0"/>
              </a:spcBef>
              <a:spcAft>
                <a:spcPts val="0"/>
              </a:spcAft>
              <a:buClr>
                <a:srgbClr val="1CADE4"/>
              </a:buClr>
              <a:buSzTx/>
              <a:buFontTx/>
              <a:buNone/>
              <a:tabLst/>
              <a:defRPr/>
            </a:pPr>
            <a:r>
              <a:rPr kumimoji="0" lang="en-IE" sz="28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 Accrual pattern? </a:t>
            </a:r>
            <a:r>
              <a:rPr lang="en-IE" sz="2800" dirty="0">
                <a:solidFill>
                  <a:schemeClr val="bg1">
                    <a:lumMod val="50000"/>
                  </a:schemeClr>
                </a:solidFill>
                <a:latin typeface="Calibri" panose="020F0502020204030204"/>
              </a:rPr>
              <a:t>Event driven/total follow-up? Informative Censoring </a:t>
            </a:r>
            <a:endParaRPr kumimoji="0" lang="en-IE" sz="28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9E379A4-7FEC-46C1-A6F0-A43E79FC7CB9}"/>
              </a:ext>
            </a:extLst>
          </p:cNvPr>
          <p:cNvSpPr/>
          <p:nvPr/>
        </p:nvSpPr>
        <p:spPr>
          <a:xfrm>
            <a:off x="697060" y="3808178"/>
            <a:ext cx="10623924" cy="10772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
                <a:srgbClr val="1CADE4"/>
              </a:buClr>
              <a:buSzTx/>
              <a:buFontTx/>
              <a:buNone/>
              <a:tabLst/>
              <a:defRPr/>
            </a:pPr>
            <a:r>
              <a:rPr kumimoji="0" lang="en-IE" sz="3200" b="0" i="0" u="none" strike="noStrike" kern="1200" cap="none" spc="0" normalizeH="0" baseline="0" noProof="0" dirty="0">
                <a:ln>
                  <a:noFill/>
                </a:ln>
                <a:solidFill>
                  <a:prstClr val="black"/>
                </a:solidFill>
                <a:effectLst/>
                <a:uLnTx/>
                <a:uFillTx/>
                <a:latin typeface="Calibri" panose="020F0502020204030204"/>
                <a:ea typeface="+mn-ea"/>
                <a:cs typeface="+mn-cs"/>
              </a:rPr>
              <a:t>All recurring events the same, no effect on subsequent events?</a:t>
            </a:r>
          </a:p>
          <a:p>
            <a:pPr marL="0" marR="0" lvl="0" indent="0" algn="l" defTabSz="457200" rtl="0" eaLnBrk="1" fontAlgn="auto" latinLnBrk="0" hangingPunct="1">
              <a:lnSpc>
                <a:spcPct val="100000"/>
              </a:lnSpc>
              <a:spcBef>
                <a:spcPts val="0"/>
              </a:spcBef>
              <a:spcAft>
                <a:spcPts val="0"/>
              </a:spcAft>
              <a:buClr>
                <a:srgbClr val="1CADE4"/>
              </a:buClr>
              <a:buSzTx/>
              <a:buFontTx/>
              <a:buNone/>
              <a:tabLst/>
              <a:defRPr/>
            </a:pPr>
            <a:r>
              <a:rPr lang="en-IE" sz="3200" dirty="0">
                <a:solidFill>
                  <a:schemeClr val="bg1">
                    <a:lumMod val="50000"/>
                  </a:schemeClr>
                </a:solidFill>
                <a:latin typeface="Calibri" panose="020F0502020204030204"/>
              </a:rPr>
              <a:t> </a:t>
            </a:r>
            <a:r>
              <a:rPr lang="en-IE" sz="2800" dirty="0">
                <a:solidFill>
                  <a:schemeClr val="bg1">
                    <a:lumMod val="50000"/>
                  </a:schemeClr>
                </a:solidFill>
                <a:latin typeface="Calibri" panose="020F0502020204030204"/>
              </a:rPr>
              <a:t>Individual event effect size? Prioritise certain event #’s or types?</a:t>
            </a:r>
            <a:endParaRPr kumimoji="0" lang="en-IE" sz="28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8CDC9F0-89FB-4E8C-A7FC-3C2F3CDA24E2}"/>
              </a:ext>
            </a:extLst>
          </p:cNvPr>
          <p:cNvSpPr/>
          <p:nvPr/>
        </p:nvSpPr>
        <p:spPr>
          <a:xfrm>
            <a:off x="697060" y="5012815"/>
            <a:ext cx="10623924" cy="10772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
                <a:srgbClr val="1CADE4"/>
              </a:buClr>
              <a:buSzTx/>
              <a:buFontTx/>
              <a:buNone/>
              <a:tabLst/>
              <a:defRPr/>
            </a:pPr>
            <a:r>
              <a:rPr lang="en-IE" sz="3200" dirty="0">
                <a:solidFill>
                  <a:prstClr val="black"/>
                </a:solidFill>
                <a:latin typeface="Calibri" panose="020F0502020204030204"/>
              </a:rPr>
              <a:t>Choosing the best model for given design and data?</a:t>
            </a:r>
            <a:endParaRPr kumimoji="0" lang="en-IE"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
                <a:srgbClr val="1CADE4"/>
              </a:buClr>
              <a:buSzTx/>
              <a:buFontTx/>
              <a:buNone/>
              <a:tabLst/>
              <a:defRPr/>
            </a:pPr>
            <a:r>
              <a:rPr lang="en-IE" sz="3200" dirty="0">
                <a:solidFill>
                  <a:schemeClr val="bg1">
                    <a:lumMod val="50000"/>
                  </a:schemeClr>
                </a:solidFill>
                <a:latin typeface="Calibri" panose="020F0502020204030204"/>
              </a:rPr>
              <a:t> </a:t>
            </a:r>
            <a:r>
              <a:rPr lang="en-IE" sz="2800" dirty="0">
                <a:solidFill>
                  <a:schemeClr val="bg1">
                    <a:lumMod val="50000"/>
                  </a:schemeClr>
                </a:solidFill>
                <a:latin typeface="Calibri" panose="020F0502020204030204"/>
              </a:rPr>
              <a:t>Endpoint choice? Overdispersion present? Flexibility vs interpretability?</a:t>
            </a:r>
            <a:endParaRPr kumimoji="0" lang="en-IE" sz="28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E407D587-B453-454A-A4CF-6FA20108DD86}"/>
              </a:ext>
            </a:extLst>
          </p:cNvPr>
          <p:cNvSpPr txBox="1">
            <a:spLocks/>
          </p:cNvSpPr>
          <p:nvPr/>
        </p:nvSpPr>
        <p:spPr>
          <a:xfrm>
            <a:off x="1571011" y="126186"/>
            <a:ext cx="9126415" cy="1293962"/>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800" kern="1200" cap="all" spc="100" baseline="0">
                <a:solidFill>
                  <a:schemeClr val="tx1">
                    <a:lumMod val="95000"/>
                    <a:lumOff val="5000"/>
                  </a:schemeClr>
                </a:solidFill>
                <a:latin typeface="+mj-lt"/>
                <a:ea typeface="+mj-ea"/>
                <a:cs typeface="+mj-cs"/>
              </a:defRPr>
            </a:lvl1pPr>
          </a:lstStyle>
          <a:p>
            <a:pPr algn="ctr"/>
            <a:r>
              <a:rPr lang="en-IE" sz="4000" cap="none" dirty="0"/>
              <a:t>Rates &amp; Counts Considerations</a:t>
            </a:r>
          </a:p>
        </p:txBody>
      </p:sp>
    </p:spTree>
    <p:extLst>
      <p:ext uri="{BB962C8B-B14F-4D97-AF65-F5344CB8AC3E}">
        <p14:creationId xmlns:p14="http://schemas.microsoft.com/office/powerpoint/2010/main" val="40668065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3416</Words>
  <Application>Microsoft Office PowerPoint</Application>
  <PresentationFormat>Widescreen</PresentationFormat>
  <Paragraphs>319</Paragraphs>
  <Slides>28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Arial</vt:lpstr>
      <vt:lpstr>Calibri</vt:lpstr>
      <vt:lpstr>Cambria Math</vt:lpstr>
      <vt:lpstr>Century Gothic</vt:lpstr>
      <vt:lpstr>Futura</vt:lpstr>
      <vt:lpstr>Tw Cen MT</vt:lpstr>
      <vt:lpstr>Wingdings</vt:lpstr>
      <vt:lpstr>Wingdings 3</vt:lpstr>
      <vt:lpstr>3_Integral</vt:lpstr>
      <vt:lpstr>Advanced SAMPLE SIZE for  Rates and COUNTS</vt:lpstr>
      <vt:lpstr>Webinar Host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Group Sequential Design (GSD)</vt:lpstr>
      <vt:lpstr>Rates and Counts GSD Complications</vt:lpstr>
      <vt:lpstr>PowerPoint Presentation</vt:lpstr>
      <vt:lpstr>Discussion and Conclusions</vt:lpstr>
      <vt:lpstr>PowerPoint Presentation</vt:lpstr>
      <vt:lpstr>PowerPoint Presentation</vt:lpstr>
      <vt:lpstr>References (Rates and Counts Analysis)</vt:lpstr>
      <vt:lpstr>PowerPoint Presentation</vt:lpstr>
      <vt:lpstr>PowerPoint Presentation</vt:lpstr>
      <vt:lpstr>References (Rates and Counts Sample Size)</vt:lpstr>
      <vt:lpstr>PowerPoint Presentation</vt:lpstr>
      <vt:lpstr>References (Rates and Counts Group Sequential)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2019-02-12T11:10:19Z</dcterms:created>
  <dcterms:modified xsi:type="dcterms:W3CDTF">2022-04-26T13:43:59Z</dcterms:modified>
</cp:coreProperties>
</file>