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34"/>
  </p:notesMasterIdLst>
  <p:handoutMasterIdLst>
    <p:handoutMasterId r:id="rId35"/>
  </p:handoutMasterIdLst>
  <p:sldIdLst>
    <p:sldId id="461" r:id="rId2"/>
    <p:sldId id="756" r:id="rId3"/>
    <p:sldId id="886" r:id="rId4"/>
    <p:sldId id="895" r:id="rId5"/>
    <p:sldId id="717" r:id="rId6"/>
    <p:sldId id="671" r:id="rId7"/>
    <p:sldId id="908" r:id="rId8"/>
    <p:sldId id="927" r:id="rId9"/>
    <p:sldId id="906" r:id="rId10"/>
    <p:sldId id="911" r:id="rId11"/>
    <p:sldId id="915" r:id="rId12"/>
    <p:sldId id="914" r:id="rId13"/>
    <p:sldId id="918" r:id="rId14"/>
    <p:sldId id="939" r:id="rId15"/>
    <p:sldId id="940" r:id="rId16"/>
    <p:sldId id="942" r:id="rId17"/>
    <p:sldId id="931" r:id="rId18"/>
    <p:sldId id="907" r:id="rId19"/>
    <p:sldId id="921" r:id="rId20"/>
    <p:sldId id="922" r:id="rId21"/>
    <p:sldId id="937" r:id="rId22"/>
    <p:sldId id="928" r:id="rId23"/>
    <p:sldId id="943" r:id="rId24"/>
    <p:sldId id="710" r:id="rId25"/>
    <p:sldId id="938" r:id="rId26"/>
    <p:sldId id="713" r:id="rId27"/>
    <p:sldId id="752" r:id="rId28"/>
    <p:sldId id="926" r:id="rId29"/>
    <p:sldId id="676" r:id="rId30"/>
    <p:sldId id="679" r:id="rId31"/>
    <p:sldId id="351" r:id="rId32"/>
    <p:sldId id="941" r:id="rId3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2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C2D6"/>
    <a:srgbClr val="4CB5AD"/>
    <a:srgbClr val="2975BB"/>
    <a:srgbClr val="2998D4"/>
    <a:srgbClr val="3474BB"/>
    <a:srgbClr val="565755"/>
    <a:srgbClr val="48B7AC"/>
    <a:srgbClr val="43BDCA"/>
    <a:srgbClr val="333C4E"/>
    <a:srgbClr val="2FC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034" autoAdjust="0"/>
  </p:normalViewPr>
  <p:slideViewPr>
    <p:cSldViewPr snapToGrid="0">
      <p:cViewPr varScale="1">
        <p:scale>
          <a:sx n="35" d="100"/>
          <a:sy n="35" d="100"/>
        </p:scale>
        <p:origin x="864" y="38"/>
      </p:cViewPr>
      <p:guideLst>
        <p:guide orient="horz" pos="595"/>
        <p:guide pos="2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31/01/2022</a:t>
            </a:fld>
            <a:endParaRPr lang="en-GB" dirty="0"/>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dirty="0"/>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31/01/2022</a:t>
            </a:fld>
            <a:endParaRPr lang="en-GB" dirty="0"/>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dirty="0"/>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fld id="{2EB6C105-A9A4-43A2-AD8C-C3B057DA5EDE}" type="slidenum">
              <a:rPr lang="en-GB" smtClean="0"/>
              <a:t>1</a:t>
            </a:fld>
            <a:endParaRPr lang="en-GB" dirty="0"/>
          </a:p>
        </p:txBody>
      </p:sp>
    </p:spTree>
    <p:extLst>
      <p:ext uri="{BB962C8B-B14F-4D97-AF65-F5344CB8AC3E}">
        <p14:creationId xmlns:p14="http://schemas.microsoft.com/office/powerpoint/2010/main" val="44611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83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38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42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65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29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18</a:t>
            </a:fld>
            <a:endParaRPr lang="en-GB" dirty="0"/>
          </a:p>
        </p:txBody>
      </p:sp>
    </p:spTree>
    <p:extLst>
      <p:ext uri="{BB962C8B-B14F-4D97-AF65-F5344CB8AC3E}">
        <p14:creationId xmlns:p14="http://schemas.microsoft.com/office/powerpoint/2010/main" val="3294828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668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51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68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a:t>
            </a:fld>
            <a:endParaRPr lang="en-GB" dirty="0"/>
          </a:p>
        </p:txBody>
      </p:sp>
    </p:spTree>
    <p:extLst>
      <p:ext uri="{BB962C8B-B14F-4D97-AF65-F5344CB8AC3E}">
        <p14:creationId xmlns:p14="http://schemas.microsoft.com/office/powerpoint/2010/main" val="2676509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18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24</a:t>
            </a:fld>
            <a:endParaRPr lang="en-GB" dirty="0"/>
          </a:p>
        </p:txBody>
      </p:sp>
    </p:spTree>
    <p:extLst>
      <p:ext uri="{BB962C8B-B14F-4D97-AF65-F5344CB8AC3E}">
        <p14:creationId xmlns:p14="http://schemas.microsoft.com/office/powerpoint/2010/main" val="3653422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8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465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29</a:t>
            </a:fld>
            <a:endParaRPr lang="en-GB" dirty="0"/>
          </a:p>
        </p:txBody>
      </p:sp>
    </p:spTree>
    <p:extLst>
      <p:ext uri="{BB962C8B-B14F-4D97-AF65-F5344CB8AC3E}">
        <p14:creationId xmlns:p14="http://schemas.microsoft.com/office/powerpoint/2010/main" val="427915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30</a:t>
            </a:fld>
            <a:endParaRPr lang="en-GB" dirty="0"/>
          </a:p>
        </p:txBody>
      </p:sp>
    </p:spTree>
    <p:extLst>
      <p:ext uri="{BB962C8B-B14F-4D97-AF65-F5344CB8AC3E}">
        <p14:creationId xmlns:p14="http://schemas.microsoft.com/office/powerpoint/2010/main" val="188196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3</a:t>
            </a:fld>
            <a:endParaRPr lang="en-GB" dirty="0"/>
          </a:p>
        </p:txBody>
      </p:sp>
    </p:spTree>
    <p:extLst>
      <p:ext uri="{BB962C8B-B14F-4D97-AF65-F5344CB8AC3E}">
        <p14:creationId xmlns:p14="http://schemas.microsoft.com/office/powerpoint/2010/main" val="33283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4</a:t>
            </a:fld>
            <a:endParaRPr lang="en-GB" dirty="0"/>
          </a:p>
        </p:txBody>
      </p:sp>
    </p:spTree>
    <p:extLst>
      <p:ext uri="{BB962C8B-B14F-4D97-AF65-F5344CB8AC3E}">
        <p14:creationId xmlns:p14="http://schemas.microsoft.com/office/powerpoint/2010/main" val="315849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dirty="0"/>
          </a:p>
        </p:txBody>
      </p:sp>
    </p:spTree>
    <p:extLst>
      <p:ext uri="{BB962C8B-B14F-4D97-AF65-F5344CB8AC3E}">
        <p14:creationId xmlns:p14="http://schemas.microsoft.com/office/powerpoint/2010/main" val="295575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6</a:t>
            </a:fld>
            <a:endParaRPr lang="en-GB" dirty="0"/>
          </a:p>
        </p:txBody>
      </p:sp>
    </p:spTree>
    <p:extLst>
      <p:ext uri="{BB962C8B-B14F-4D97-AF65-F5344CB8AC3E}">
        <p14:creationId xmlns:p14="http://schemas.microsoft.com/office/powerpoint/2010/main" val="336004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21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05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9</a:t>
            </a:fld>
            <a:endParaRPr lang="en-GB" dirty="0"/>
          </a:p>
        </p:txBody>
      </p:sp>
    </p:spTree>
    <p:extLst>
      <p:ext uri="{BB962C8B-B14F-4D97-AF65-F5344CB8AC3E}">
        <p14:creationId xmlns:p14="http://schemas.microsoft.com/office/powerpoint/2010/main" val="374474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F2F784-6B3B-4752-A5C9-5FDAF61D7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14" name="Content Placeholder 3">
            <a:extLst>
              <a:ext uri="{FF2B5EF4-FFF2-40B4-BE49-F238E27FC236}">
                <a16:creationId xmlns:a16="http://schemas.microsoft.com/office/drawing/2014/main" id="{BD47D2AA-864B-4255-B73E-C01031D46B1C}"/>
              </a:ext>
            </a:extLst>
          </p:cNvPr>
          <p:cNvSpPr txBox="1">
            <a:spLocks/>
          </p:cNvSpPr>
          <p:nvPr userDrawn="1"/>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6" name="Rectangle: Rounded Corners 15">
            <a:extLst>
              <a:ext uri="{FF2B5EF4-FFF2-40B4-BE49-F238E27FC236}">
                <a16:creationId xmlns:a16="http://schemas.microsoft.com/office/drawing/2014/main" id="{4BF048F4-787C-48EF-8677-65E3177F6E06}"/>
              </a:ext>
            </a:extLst>
          </p:cNvPr>
          <p:cNvSpPr/>
          <p:nvPr userDrawn="1"/>
        </p:nvSpPr>
        <p:spPr>
          <a:xfrm>
            <a:off x="392677" y="3076533"/>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Content Placeholder 2">
            <a:extLst>
              <a:ext uri="{FF2B5EF4-FFF2-40B4-BE49-F238E27FC236}">
                <a16:creationId xmlns:a16="http://schemas.microsoft.com/office/drawing/2014/main" id="{6B9DB461-A46A-4620-B2A5-699891D5AFA1}"/>
              </a:ext>
            </a:extLst>
          </p:cNvPr>
          <p:cNvSpPr>
            <a:spLocks noGrp="1"/>
          </p:cNvSpPr>
          <p:nvPr>
            <p:ph idx="1" hasCustomPrompt="1"/>
          </p:nvPr>
        </p:nvSpPr>
        <p:spPr>
          <a:xfrm>
            <a:off x="680783" y="3253783"/>
            <a:ext cx="2481517" cy="923331"/>
          </a:xfrm>
          <a:prstGeom prst="rect">
            <a:avLst/>
          </a:prstGeom>
        </p:spPr>
        <p:txBody>
          <a:bodyPr>
            <a:noAutofit/>
          </a:bodyPr>
          <a:lstStyle>
            <a:lvl1pPr>
              <a:buFont typeface="Arial" panose="020B0604020202020204" pitchFamily="34" charset="0"/>
              <a:buNone/>
              <a:defRPr sz="4800">
                <a:solidFill>
                  <a:schemeClr val="bg1"/>
                </a:solidFill>
                <a:latin typeface="+mn-lt"/>
              </a:defRPr>
            </a:lvl1pPr>
            <a:lvl2pPr>
              <a:buFont typeface="Arial" panose="020B0604020202020204" pitchFamily="34" charset="0"/>
              <a:buNone/>
              <a:defRPr sz="3200">
                <a:solidFill>
                  <a:schemeClr val="bg1"/>
                </a:solidFill>
                <a:latin typeface="+mn-lt"/>
              </a:defRPr>
            </a:lvl2pPr>
            <a:lvl3pPr>
              <a:buFont typeface="Arial" panose="020B0604020202020204" pitchFamily="34" charset="0"/>
              <a:buNone/>
              <a:defRPr sz="1200">
                <a:solidFill>
                  <a:schemeClr val="tx1"/>
                </a:solidFill>
                <a:latin typeface="+mn-lt"/>
              </a:defRPr>
            </a:lvl3pPr>
            <a:lvl4pPr>
              <a:buFont typeface="Arial" panose="020B0604020202020204" pitchFamily="34" charset="0"/>
              <a:buNone/>
              <a:defRPr sz="1200">
                <a:solidFill>
                  <a:schemeClr val="tx1"/>
                </a:solidFill>
                <a:latin typeface="+mn-lt"/>
              </a:defRPr>
            </a:lvl4pPr>
            <a:lvl5pPr>
              <a:buFont typeface="Arial" panose="020B0604020202020204" pitchFamily="34" charset="0"/>
              <a:buNone/>
              <a:defRPr sz="1200">
                <a:solidFill>
                  <a:schemeClr val="tx1"/>
                </a:solidFill>
                <a:latin typeface="+mn-lt"/>
              </a:defRPr>
            </a:lvl5pPr>
          </a:lstStyle>
          <a:p>
            <a:pPr lvl="0"/>
            <a:r>
              <a:rPr lang="en-US" dirty="0"/>
              <a:t>Part 1</a:t>
            </a:r>
          </a:p>
        </p:txBody>
      </p:sp>
      <p:sp>
        <p:nvSpPr>
          <p:cNvPr id="22" name="Content Placeholder 2">
            <a:extLst>
              <a:ext uri="{FF2B5EF4-FFF2-40B4-BE49-F238E27FC236}">
                <a16:creationId xmlns:a16="http://schemas.microsoft.com/office/drawing/2014/main" id="{2EB305EF-1BCA-49F5-9FB0-D664354C5EBC}"/>
              </a:ext>
            </a:extLst>
          </p:cNvPr>
          <p:cNvSpPr>
            <a:spLocks noGrp="1"/>
          </p:cNvSpPr>
          <p:nvPr>
            <p:ph idx="10" hasCustomPrompt="1"/>
          </p:nvPr>
        </p:nvSpPr>
        <p:spPr>
          <a:xfrm>
            <a:off x="5113176" y="3214209"/>
            <a:ext cx="4410373" cy="923331"/>
          </a:xfrm>
          <a:prstGeom prst="rect">
            <a:avLst/>
          </a:prstGeom>
        </p:spPr>
        <p:txBody>
          <a:bodyPr>
            <a:noAutofit/>
          </a:bodyPr>
          <a:lstStyle>
            <a:lvl1pPr algn="ctr">
              <a:buFont typeface="Arial" panose="020B0604020202020204" pitchFamily="34" charset="0"/>
              <a:buNone/>
              <a:defRPr sz="4800">
                <a:solidFill>
                  <a:schemeClr val="bg1"/>
                </a:solidFill>
                <a:latin typeface="+mn-lt"/>
              </a:defRPr>
            </a:lvl1pPr>
            <a:lvl2pPr>
              <a:buFont typeface="Arial" panose="020B0604020202020204" pitchFamily="34" charset="0"/>
              <a:buNone/>
              <a:defRPr sz="3200">
                <a:solidFill>
                  <a:schemeClr val="bg1"/>
                </a:solidFill>
                <a:latin typeface="+mn-lt"/>
              </a:defRPr>
            </a:lvl2pPr>
            <a:lvl3pPr>
              <a:buFont typeface="Arial" panose="020B0604020202020204" pitchFamily="34" charset="0"/>
              <a:buNone/>
              <a:defRPr sz="1200">
                <a:solidFill>
                  <a:schemeClr val="tx1"/>
                </a:solidFill>
                <a:latin typeface="+mn-lt"/>
              </a:defRPr>
            </a:lvl3pPr>
            <a:lvl4pPr>
              <a:buFont typeface="Arial" panose="020B0604020202020204" pitchFamily="34" charset="0"/>
              <a:buNone/>
              <a:defRPr sz="1200">
                <a:solidFill>
                  <a:schemeClr val="tx1"/>
                </a:solidFill>
                <a:latin typeface="+mn-lt"/>
              </a:defRPr>
            </a:lvl4pPr>
            <a:lvl5pPr>
              <a:buFont typeface="Arial" panose="020B0604020202020204" pitchFamily="34" charset="0"/>
              <a:buNone/>
              <a:defRPr sz="1200">
                <a:solidFill>
                  <a:schemeClr val="tx1"/>
                </a:solidFill>
                <a:latin typeface="+mn-lt"/>
              </a:defRPr>
            </a:lvl5pPr>
          </a:lstStyle>
          <a:p>
            <a:pPr lvl="0"/>
            <a:r>
              <a:rPr lang="en-US" dirty="0"/>
              <a:t>Part </a:t>
            </a:r>
          </a:p>
        </p:txBody>
      </p:sp>
    </p:spTree>
    <p:extLst>
      <p:ext uri="{BB962C8B-B14F-4D97-AF65-F5344CB8AC3E}">
        <p14:creationId xmlns:p14="http://schemas.microsoft.com/office/powerpoint/2010/main" val="82595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3">
    <p:bg>
      <p:bgPr>
        <a:solidFill>
          <a:schemeClr val="bg1">
            <a:alpha val="1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0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402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3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WHITE - 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6912" y="235586"/>
            <a:ext cx="9720073" cy="1499616"/>
          </a:xfrm>
        </p:spPr>
        <p:txBody>
          <a:bodyPr/>
          <a:lstStyle>
            <a:lvl1pPr algn="ctr">
              <a:defRPr cap="none">
                <a:solidFill>
                  <a:schemeClr val="bg1"/>
                </a:solidFill>
                <a:latin typeface="Futura"/>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a:prstGeom prst="rect">
            <a:avLst/>
          </a:prstGeom>
        </p:spPr>
        <p:txBody>
          <a:bodyPr/>
          <a:lstStyle>
            <a:lvl1pPr>
              <a:defRPr>
                <a:solidFill>
                  <a:schemeClr val="bg1"/>
                </a:solidFill>
                <a:latin typeface="Futura"/>
              </a:defRPr>
            </a:lvl1pPr>
            <a:lvl2pPr>
              <a:defRPr>
                <a:solidFill>
                  <a:schemeClr val="bg1"/>
                </a:solidFill>
                <a:latin typeface="Futura"/>
              </a:defRPr>
            </a:lvl2pPr>
            <a:lvl3pPr>
              <a:defRPr>
                <a:solidFill>
                  <a:schemeClr val="bg1"/>
                </a:solidFill>
                <a:latin typeface="Futura"/>
              </a:defRPr>
            </a:lvl3pPr>
            <a:lvl4pPr>
              <a:defRPr>
                <a:solidFill>
                  <a:schemeClr val="bg1"/>
                </a:solidFill>
                <a:latin typeface="Futura"/>
              </a:defRPr>
            </a:lvl4pPr>
            <a:lvl5pPr>
              <a:defRPr>
                <a:solidFill>
                  <a:schemeClr val="bg1"/>
                </a:solidFill>
                <a:latin typeface="Futur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C9D748BD-93E2-47BD-A264-42A381FF7F2F}" type="datetimeFigureOut">
              <a:rPr lang="en-GB" smtClean="0"/>
              <a:t>31/01/2022</a:t>
            </a:fld>
            <a:endParaRPr lang="en-GB" dirty="0"/>
          </a:p>
        </p:txBody>
      </p:sp>
      <p:sp>
        <p:nvSpPr>
          <p:cNvPr id="5" name="Footer Placeholder 4"/>
          <p:cNvSpPr>
            <a:spLocks noGrp="1"/>
          </p:cNvSpPr>
          <p:nvPr>
            <p:ph type="ftr" sz="quarter" idx="11"/>
          </p:nvPr>
        </p:nvSpPr>
        <p:spPr>
          <a:xfrm>
            <a:off x="7086600" y="6470704"/>
            <a:ext cx="3657791" cy="27432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307985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31/01/2022</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37B39789-2955-4E25-B800-2D2C767979A5}"/>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59875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ndard Layou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BBC244C-EB1B-4B0D-9660-68917072C27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sp>
        <p:nvSpPr>
          <p:cNvPr id="14" name="Content Placeholder 2">
            <a:extLst>
              <a:ext uri="{FF2B5EF4-FFF2-40B4-BE49-F238E27FC236}">
                <a16:creationId xmlns:a16="http://schemas.microsoft.com/office/drawing/2014/main" id="{F509F5BF-485D-4A6E-9FE5-040B9403B87A}"/>
              </a:ext>
            </a:extLst>
          </p:cNvPr>
          <p:cNvSpPr>
            <a:spLocks noGrp="1"/>
          </p:cNvSpPr>
          <p:nvPr>
            <p:ph idx="1" hasCustomPrompt="1"/>
          </p:nvPr>
        </p:nvSpPr>
        <p:spPr>
          <a:xfrm>
            <a:off x="1230922" y="1978269"/>
            <a:ext cx="9787877" cy="4023360"/>
          </a:xfrm>
          <a:prstGeom prst="rect">
            <a:avLst/>
          </a:prstGeom>
        </p:spPr>
        <p:txBody>
          <a:bodyPr>
            <a:normAutofit/>
          </a:bodyPr>
          <a:lstStyle>
            <a:lvl1pPr>
              <a:buFont typeface="Arial" panose="020B0604020202020204" pitchFamily="34" charset="0"/>
              <a:buNone/>
              <a:defRPr sz="2800">
                <a:solidFill>
                  <a:schemeClr val="tx1"/>
                </a:solidFill>
                <a:latin typeface="+mn-lt"/>
              </a:defRPr>
            </a:lvl1pPr>
            <a:lvl2pPr marL="470916" indent="-342900">
              <a:buClr>
                <a:srgbClr val="43BDCA"/>
              </a:buClr>
              <a:buFont typeface="Arial" panose="020B0604020202020204" pitchFamily="34" charset="0"/>
              <a:buChar char="•"/>
              <a:defRPr sz="2400">
                <a:solidFill>
                  <a:schemeClr val="tx1"/>
                </a:solidFill>
                <a:latin typeface="+mn-lt"/>
              </a:defRPr>
            </a:lvl2pPr>
            <a:lvl3pPr marL="596646" indent="-285750">
              <a:buClr>
                <a:srgbClr val="43BDCA"/>
              </a:buClr>
              <a:buFont typeface="Arial" panose="020B0604020202020204" pitchFamily="34" charset="0"/>
              <a:buChar char="•"/>
              <a:defRPr sz="1800">
                <a:solidFill>
                  <a:schemeClr val="tx1"/>
                </a:solidFill>
                <a:latin typeface="+mn-lt"/>
              </a:defRPr>
            </a:lvl3pPr>
            <a:lvl4pPr marL="742950" indent="-285750">
              <a:buClr>
                <a:srgbClr val="43BDCA"/>
              </a:buClr>
              <a:buFont typeface="Arial" panose="020B0604020202020204" pitchFamily="34" charset="0"/>
              <a:buChar char="•"/>
              <a:defRPr sz="1800">
                <a:solidFill>
                  <a:schemeClr val="tx1"/>
                </a:solidFill>
                <a:latin typeface="+mn-lt"/>
              </a:defRPr>
            </a:lvl4pPr>
            <a:lvl5pPr marL="925830" indent="-285750">
              <a:buClr>
                <a:srgbClr val="43BDCA"/>
              </a:buClr>
              <a:buFont typeface="Arial" panose="020B0604020202020204" pitchFamily="34" charset="0"/>
              <a:buChar char="•"/>
              <a:defRPr sz="1800">
                <a:solidFill>
                  <a:schemeClr val="tx1"/>
                </a:solidFill>
                <a:latin typeface="+mn-lt"/>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
        <p:nvSpPr>
          <p:cNvPr id="20" name="Title 49">
            <a:extLst>
              <a:ext uri="{FF2B5EF4-FFF2-40B4-BE49-F238E27FC236}">
                <a16:creationId xmlns:a16="http://schemas.microsoft.com/office/drawing/2014/main" id="{4580DDCE-74FA-4F43-978E-F233DB77BB25}"/>
              </a:ext>
            </a:extLst>
          </p:cNvPr>
          <p:cNvSpPr>
            <a:spLocks noGrp="1"/>
          </p:cNvSpPr>
          <p:nvPr>
            <p:ph type="title"/>
          </p:nvPr>
        </p:nvSpPr>
        <p:spPr>
          <a:xfrm>
            <a:off x="1298728" y="19324"/>
            <a:ext cx="9720072" cy="1499616"/>
          </a:xfrm>
        </p:spPr>
        <p:txBody>
          <a:bodyPr>
            <a:normAutofit/>
          </a:bodyPr>
          <a:lstStyle>
            <a:lvl1pPr algn="ctr">
              <a:defRPr sz="4000"/>
            </a:lvl1pPr>
          </a:lstStyle>
          <a:p>
            <a:r>
              <a:rPr lang="en-US" dirty="0"/>
              <a:t>Click to edit Master title style</a:t>
            </a:r>
            <a:endParaRPr lang="en-IE" dirty="0"/>
          </a:p>
        </p:txBody>
      </p:sp>
    </p:spTree>
    <p:extLst>
      <p:ext uri="{BB962C8B-B14F-4D97-AF65-F5344CB8AC3E}">
        <p14:creationId xmlns:p14="http://schemas.microsoft.com/office/powerpoint/2010/main" val="30583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No Web RH Side">
    <p:spTree>
      <p:nvGrpSpPr>
        <p:cNvPr id="1" name=""/>
        <p:cNvGrpSpPr/>
        <p:nvPr/>
      </p:nvGrpSpPr>
      <p:grpSpPr>
        <a:xfrm>
          <a:off x="0" y="0"/>
          <a:ext cx="0" cy="0"/>
          <a:chOff x="0" y="0"/>
          <a:chExt cx="0" cy="0"/>
        </a:xfrm>
      </p:grpSpPr>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sp>
        <p:nvSpPr>
          <p:cNvPr id="14" name="Content Placeholder 2">
            <a:extLst>
              <a:ext uri="{FF2B5EF4-FFF2-40B4-BE49-F238E27FC236}">
                <a16:creationId xmlns:a16="http://schemas.microsoft.com/office/drawing/2014/main" id="{F509F5BF-485D-4A6E-9FE5-040B9403B87A}"/>
              </a:ext>
            </a:extLst>
          </p:cNvPr>
          <p:cNvSpPr>
            <a:spLocks noGrp="1"/>
          </p:cNvSpPr>
          <p:nvPr>
            <p:ph idx="1" hasCustomPrompt="1"/>
          </p:nvPr>
        </p:nvSpPr>
        <p:spPr>
          <a:xfrm>
            <a:off x="1230922" y="1978269"/>
            <a:ext cx="9787877" cy="4023360"/>
          </a:xfrm>
          <a:prstGeom prst="rect">
            <a:avLst/>
          </a:prstGeom>
        </p:spPr>
        <p:txBody>
          <a:bodyPr>
            <a:normAutofit/>
          </a:bodyPr>
          <a:lstStyle>
            <a:lvl1pPr>
              <a:buFont typeface="Arial" panose="020B0604020202020204" pitchFamily="34" charset="0"/>
              <a:buNone/>
              <a:defRPr sz="2800">
                <a:solidFill>
                  <a:schemeClr val="tx1"/>
                </a:solidFill>
                <a:latin typeface="+mn-lt"/>
              </a:defRPr>
            </a:lvl1pPr>
            <a:lvl2pPr marL="470916" indent="-342900">
              <a:buClr>
                <a:srgbClr val="43BDCA"/>
              </a:buClr>
              <a:buFont typeface="Arial" panose="020B0604020202020204" pitchFamily="34" charset="0"/>
              <a:buChar char="•"/>
              <a:defRPr sz="2400">
                <a:solidFill>
                  <a:schemeClr val="tx1"/>
                </a:solidFill>
                <a:latin typeface="+mn-lt"/>
              </a:defRPr>
            </a:lvl2pPr>
            <a:lvl3pPr marL="596646" indent="-285750">
              <a:buClr>
                <a:srgbClr val="43BDCA"/>
              </a:buClr>
              <a:buFont typeface="Arial" panose="020B0604020202020204" pitchFamily="34" charset="0"/>
              <a:buChar char="•"/>
              <a:defRPr sz="1800">
                <a:solidFill>
                  <a:schemeClr val="tx1"/>
                </a:solidFill>
                <a:latin typeface="+mn-lt"/>
              </a:defRPr>
            </a:lvl3pPr>
            <a:lvl4pPr marL="742950" indent="-285750">
              <a:buClr>
                <a:srgbClr val="43BDCA"/>
              </a:buClr>
              <a:buFont typeface="Arial" panose="020B0604020202020204" pitchFamily="34" charset="0"/>
              <a:buChar char="•"/>
              <a:defRPr sz="1800">
                <a:solidFill>
                  <a:schemeClr val="tx1"/>
                </a:solidFill>
                <a:latin typeface="+mn-lt"/>
              </a:defRPr>
            </a:lvl4pPr>
            <a:lvl5pPr marL="925830" indent="-285750">
              <a:buClr>
                <a:srgbClr val="43BDCA"/>
              </a:buClr>
              <a:buFont typeface="Arial" panose="020B0604020202020204" pitchFamily="34" charset="0"/>
              <a:buChar char="•"/>
              <a:defRPr sz="1800">
                <a:solidFill>
                  <a:schemeClr val="tx1"/>
                </a:solidFill>
                <a:latin typeface="+mn-lt"/>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
        <p:nvSpPr>
          <p:cNvPr id="20" name="Title 49">
            <a:extLst>
              <a:ext uri="{FF2B5EF4-FFF2-40B4-BE49-F238E27FC236}">
                <a16:creationId xmlns:a16="http://schemas.microsoft.com/office/drawing/2014/main" id="{4580DDCE-74FA-4F43-978E-F233DB77BB25}"/>
              </a:ext>
            </a:extLst>
          </p:cNvPr>
          <p:cNvSpPr>
            <a:spLocks noGrp="1"/>
          </p:cNvSpPr>
          <p:nvPr>
            <p:ph type="title"/>
          </p:nvPr>
        </p:nvSpPr>
        <p:spPr>
          <a:xfrm>
            <a:off x="1298728" y="0"/>
            <a:ext cx="9720072" cy="1499616"/>
          </a:xfrm>
        </p:spPr>
        <p:txBody>
          <a:bodyPr>
            <a:normAutofit/>
          </a:bodyPr>
          <a:lstStyle>
            <a:lvl1pPr algn="ctr">
              <a:defRPr sz="4000"/>
            </a:lvl1pPr>
          </a:lstStyle>
          <a:p>
            <a:r>
              <a:rPr lang="en-US" dirty="0"/>
              <a:t>Click to edit Master title style</a:t>
            </a:r>
            <a:endParaRPr lang="en-IE" dirty="0"/>
          </a:p>
        </p:txBody>
      </p:sp>
    </p:spTree>
    <p:extLst>
      <p:ext uri="{BB962C8B-B14F-4D97-AF65-F5344CB8AC3E}">
        <p14:creationId xmlns:p14="http://schemas.microsoft.com/office/powerpoint/2010/main" val="337612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V2 Style - Title and Content No Logo">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BBC244C-EB1B-4B0D-9660-68917072C27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cxnSp>
        <p:nvCxnSpPr>
          <p:cNvPr id="18" name="Straight Connector 17">
            <a:extLst>
              <a:ext uri="{FF2B5EF4-FFF2-40B4-BE49-F238E27FC236}">
                <a16:creationId xmlns:a16="http://schemas.microsoft.com/office/drawing/2014/main" id="{21E9F86A-A553-4D28-9680-53E441E49DB2}"/>
              </a:ext>
            </a:extLst>
          </p:cNvPr>
          <p:cNvCxnSpPr>
            <a:cxnSpLocks/>
          </p:cNvCxnSpPr>
          <p:nvPr userDrawn="1"/>
        </p:nvCxnSpPr>
        <p:spPr>
          <a:xfrm>
            <a:off x="1400175" y="1054079"/>
            <a:ext cx="9051682" cy="0"/>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
        <p:nvSpPr>
          <p:cNvPr id="20" name="Title 49">
            <a:extLst>
              <a:ext uri="{FF2B5EF4-FFF2-40B4-BE49-F238E27FC236}">
                <a16:creationId xmlns:a16="http://schemas.microsoft.com/office/drawing/2014/main" id="{4580DDCE-74FA-4F43-978E-F233DB77BB25}"/>
              </a:ext>
            </a:extLst>
          </p:cNvPr>
          <p:cNvSpPr>
            <a:spLocks noGrp="1"/>
          </p:cNvSpPr>
          <p:nvPr>
            <p:ph type="title"/>
          </p:nvPr>
        </p:nvSpPr>
        <p:spPr>
          <a:xfrm>
            <a:off x="1512606" y="26495"/>
            <a:ext cx="9506194" cy="1499616"/>
          </a:xfrm>
        </p:spPr>
        <p:txBody>
          <a:bodyPr>
            <a:normAutofit/>
          </a:bodyPr>
          <a:lstStyle>
            <a:lvl1pPr algn="ctr">
              <a:defRPr sz="4000"/>
            </a:lvl1pPr>
          </a:lstStyle>
          <a:p>
            <a:r>
              <a:rPr lang="en-US" dirty="0"/>
              <a:t>Click to edit Master title style</a:t>
            </a:r>
            <a:endParaRPr lang="en-IE" dirty="0"/>
          </a:p>
        </p:txBody>
      </p:sp>
      <p:sp>
        <p:nvSpPr>
          <p:cNvPr id="11" name="Content Placeholder 2">
            <a:extLst>
              <a:ext uri="{FF2B5EF4-FFF2-40B4-BE49-F238E27FC236}">
                <a16:creationId xmlns:a16="http://schemas.microsoft.com/office/drawing/2014/main" id="{36B66BA8-60C2-453A-8F27-5AC4F58B1B6F}"/>
              </a:ext>
            </a:extLst>
          </p:cNvPr>
          <p:cNvSpPr>
            <a:spLocks noGrp="1"/>
          </p:cNvSpPr>
          <p:nvPr>
            <p:ph idx="1" hasCustomPrompt="1"/>
          </p:nvPr>
        </p:nvSpPr>
        <p:spPr>
          <a:xfrm>
            <a:off x="1230922" y="1978269"/>
            <a:ext cx="9787877" cy="4023360"/>
          </a:xfrm>
          <a:prstGeom prst="rect">
            <a:avLst/>
          </a:prstGeom>
        </p:spPr>
        <p:txBody>
          <a:bodyPr>
            <a:normAutofit/>
          </a:bodyPr>
          <a:lstStyle>
            <a:lvl1pPr>
              <a:buFont typeface="Arial" panose="020B0604020202020204" pitchFamily="34" charset="0"/>
              <a:buNone/>
              <a:defRPr sz="2800">
                <a:solidFill>
                  <a:schemeClr val="tx1"/>
                </a:solidFill>
                <a:latin typeface="+mn-lt"/>
              </a:defRPr>
            </a:lvl1pPr>
            <a:lvl2pPr marL="470916" indent="-342900">
              <a:buClr>
                <a:srgbClr val="43BDCA"/>
              </a:buClr>
              <a:buFont typeface="Arial" panose="020B0604020202020204" pitchFamily="34" charset="0"/>
              <a:buChar char="•"/>
              <a:defRPr sz="2400">
                <a:solidFill>
                  <a:schemeClr val="tx1"/>
                </a:solidFill>
                <a:latin typeface="+mn-lt"/>
              </a:defRPr>
            </a:lvl2pPr>
            <a:lvl3pPr marL="596646" indent="-285750">
              <a:buClr>
                <a:srgbClr val="43BDCA"/>
              </a:buClr>
              <a:buFont typeface="Arial" panose="020B0604020202020204" pitchFamily="34" charset="0"/>
              <a:buChar char="•"/>
              <a:defRPr sz="1800">
                <a:solidFill>
                  <a:schemeClr val="tx1"/>
                </a:solidFill>
                <a:latin typeface="+mn-lt"/>
              </a:defRPr>
            </a:lvl3pPr>
            <a:lvl4pPr marL="742950" indent="-285750">
              <a:buClr>
                <a:srgbClr val="43BDCA"/>
              </a:buClr>
              <a:buFont typeface="Arial" panose="020B0604020202020204" pitchFamily="34" charset="0"/>
              <a:buChar char="•"/>
              <a:defRPr sz="1800">
                <a:solidFill>
                  <a:schemeClr val="tx1"/>
                </a:solidFill>
                <a:latin typeface="+mn-lt"/>
              </a:defRPr>
            </a:lvl4pPr>
            <a:lvl5pPr marL="925830" indent="-285750">
              <a:buClr>
                <a:srgbClr val="43BDCA"/>
              </a:buClr>
              <a:buFont typeface="Arial" panose="020B0604020202020204" pitchFamily="34" charset="0"/>
              <a:buChar char="•"/>
              <a:defRPr sz="1800">
                <a:solidFill>
                  <a:schemeClr val="tx1"/>
                </a:solidFill>
                <a:latin typeface="+mn-lt"/>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395838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phics Only">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BBC244C-EB1B-4B0D-9660-68917072C27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Tree>
    <p:extLst>
      <p:ext uri="{BB962C8B-B14F-4D97-AF65-F5344CB8AC3E}">
        <p14:creationId xmlns:p14="http://schemas.microsoft.com/office/powerpoint/2010/main" val="389318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6">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5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68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5">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25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4">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527374"/>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0"/>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1499616"/>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8" r:id="rId4"/>
    <p:sldLayoutId id="2147483726" r:id="rId5"/>
    <p:sldLayoutId id="2147483712" r:id="rId6"/>
    <p:sldLayoutId id="2147483709" r:id="rId7"/>
    <p:sldLayoutId id="2147483716" r:id="rId8"/>
    <p:sldLayoutId id="2147483720" r:id="rId9"/>
    <p:sldLayoutId id="2147483713" r:id="rId10"/>
    <p:sldLayoutId id="2147483724" r:id="rId11"/>
    <p:sldLayoutId id="2147483715" r:id="rId12"/>
    <p:sldLayoutId id="2147483729" r:id="rId13"/>
    <p:sldLayoutId id="2147483731" r:id="rId14"/>
  </p:sldLayoutIdLst>
  <p:txStyles>
    <p:titleStyle>
      <a:lvl1pPr algn="ctr" defTabSz="914400" rtl="0" eaLnBrk="1" latinLnBrk="0" hangingPunct="1">
        <a:lnSpc>
          <a:spcPct val="80000"/>
        </a:lnSpc>
        <a:spcBef>
          <a:spcPct val="0"/>
        </a:spcBef>
        <a:buNone/>
        <a:defRPr lang="en-US" sz="4000" kern="1200" cap="none" spc="100" baseline="0" dirty="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rgbClr val="43BDCA"/>
        </a:buClr>
        <a:buFont typeface="Arial" panose="020B0604020202020204" pitchFamily="34"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rgbClr val="43BDCA"/>
        </a:buClr>
        <a:buFont typeface="Arial" panose="020B0604020202020204" pitchFamily="34"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rgbClr val="43BDCA"/>
        </a:buClr>
        <a:buFont typeface="Arial" panose="020B0604020202020204" pitchFamily="34" charset="0"/>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rgbClr val="43BDCA"/>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jpeg"/><Relationship Id="rId3" Type="http://schemas.openxmlformats.org/officeDocument/2006/relationships/image" Target="../media/image16.jpg"/><Relationship Id="rId21" Type="http://schemas.openxmlformats.org/officeDocument/2006/relationships/image" Target="../media/image34.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jpe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91808F-31C9-4F58-A721-6B26B70D5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66"/>
            <a:ext cx="12192000" cy="6871531"/>
          </a:xfrm>
          <a:prstGeom prst="rect">
            <a:avLst/>
          </a:prstGeom>
        </p:spPr>
      </p:pic>
      <p:sp>
        <p:nvSpPr>
          <p:cNvPr id="13" name="Rectangle 12">
            <a:extLst>
              <a:ext uri="{FF2B5EF4-FFF2-40B4-BE49-F238E27FC236}">
                <a16:creationId xmlns:a16="http://schemas.microsoft.com/office/drawing/2014/main" id="{4A2FAAC3-1F38-498C-AF60-F484EA5923DA}"/>
              </a:ext>
            </a:extLst>
          </p:cNvPr>
          <p:cNvSpPr/>
          <p:nvPr/>
        </p:nvSpPr>
        <p:spPr>
          <a:xfrm>
            <a:off x="0" y="3626692"/>
            <a:ext cx="12192000" cy="3231304"/>
          </a:xfrm>
          <a:prstGeom prst="rect">
            <a:avLst/>
          </a:prstGeom>
          <a:solidFill>
            <a:schemeClr val="accent3">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itle 1">
            <a:extLst>
              <a:ext uri="{FF2B5EF4-FFF2-40B4-BE49-F238E27FC236}">
                <a16:creationId xmlns:a16="http://schemas.microsoft.com/office/drawing/2014/main" id="{F66F26A0-14ED-46AD-BC14-95AC038C7F63}"/>
              </a:ext>
            </a:extLst>
          </p:cNvPr>
          <p:cNvSpPr>
            <a:spLocks noGrp="1"/>
          </p:cNvSpPr>
          <p:nvPr>
            <p:ph type="title" idx="4294967295"/>
          </p:nvPr>
        </p:nvSpPr>
        <p:spPr>
          <a:xfrm>
            <a:off x="192684" y="2094767"/>
            <a:ext cx="11806632" cy="639192"/>
          </a:xfrm>
        </p:spPr>
        <p:txBody>
          <a:bodyPr>
            <a:noAutofit/>
          </a:bodyPr>
          <a:lstStyle/>
          <a:p>
            <a:pPr algn="ctr"/>
            <a:r>
              <a:rPr lang="en-GB" sz="7200" b="1" dirty="0">
                <a:solidFill>
                  <a:schemeClr val="bg1"/>
                </a:solidFill>
              </a:rPr>
              <a:t>Crossover &amp;</a:t>
            </a:r>
            <a:br>
              <a:rPr lang="en-GB" sz="7200" b="1" dirty="0">
                <a:solidFill>
                  <a:schemeClr val="bg1"/>
                </a:solidFill>
              </a:rPr>
            </a:br>
            <a:r>
              <a:rPr lang="en-GB" sz="7200" b="1" dirty="0">
                <a:solidFill>
                  <a:schemeClr val="bg1"/>
                </a:solidFill>
              </a:rPr>
              <a:t>Cluster Randomized Trials</a:t>
            </a:r>
            <a:endParaRPr lang="en-GB" sz="7200" b="1" cap="none" dirty="0">
              <a:solidFill>
                <a:schemeClr val="bg1"/>
              </a:solidFill>
            </a:endParaRPr>
          </a:p>
        </p:txBody>
      </p:sp>
      <p:sp>
        <p:nvSpPr>
          <p:cNvPr id="6" name="Title 1">
            <a:extLst>
              <a:ext uri="{FF2B5EF4-FFF2-40B4-BE49-F238E27FC236}">
                <a16:creationId xmlns:a16="http://schemas.microsoft.com/office/drawing/2014/main" id="{D34653F7-C673-4068-BD67-61452C1EA145}"/>
              </a:ext>
            </a:extLst>
          </p:cNvPr>
          <p:cNvSpPr txBox="1">
            <a:spLocks/>
          </p:cNvSpPr>
          <p:nvPr/>
        </p:nvSpPr>
        <p:spPr>
          <a:xfrm>
            <a:off x="354563" y="4398418"/>
            <a:ext cx="11187403" cy="52825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4800" cap="none" dirty="0">
                <a:solidFill>
                  <a:schemeClr val="bg1"/>
                </a:solidFill>
              </a:rPr>
              <a:t>Alternative Study Designs and Randomization Schemes</a:t>
            </a:r>
          </a:p>
        </p:txBody>
      </p:sp>
      <p:cxnSp>
        <p:nvCxnSpPr>
          <p:cNvPr id="7" name="Straight Connector 6">
            <a:extLst>
              <a:ext uri="{FF2B5EF4-FFF2-40B4-BE49-F238E27FC236}">
                <a16:creationId xmlns:a16="http://schemas.microsoft.com/office/drawing/2014/main" id="{C8B8AC8F-AC2C-4F8F-85CE-C07CCD90AD64}"/>
              </a:ext>
            </a:extLst>
          </p:cNvPr>
          <p:cNvCxnSpPr>
            <a:cxnSpLocks/>
          </p:cNvCxnSpPr>
          <p:nvPr/>
        </p:nvCxnSpPr>
        <p:spPr>
          <a:xfrm>
            <a:off x="0" y="3626692"/>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A819A1E-5E3F-4365-8934-B5EA47E6630A}"/>
              </a:ext>
            </a:extLst>
          </p:cNvPr>
          <p:cNvSpPr txBox="1">
            <a:spLocks/>
          </p:cNvSpPr>
          <p:nvPr/>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00" dirty="0">
                <a:solidFill>
                  <a:schemeClr val="bg1"/>
                </a:solidFill>
              </a:rPr>
              <a:t>Demonstrated on </a:t>
            </a:r>
            <a:endParaRPr lang="en-GB" sz="1200" cap="none" dirty="0">
              <a:solidFill>
                <a:schemeClr val="bg1"/>
              </a:solidFill>
            </a:endParaRPr>
          </a:p>
        </p:txBody>
      </p:sp>
    </p:spTree>
    <p:extLst>
      <p:ext uri="{BB962C8B-B14F-4D97-AF65-F5344CB8AC3E}">
        <p14:creationId xmlns:p14="http://schemas.microsoft.com/office/powerpoint/2010/main" val="33463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cap="none" dirty="0">
                <a:latin typeface="+mj-lt"/>
              </a:rPr>
              <a:t>Crossover Trial Design</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706894" y="1360796"/>
            <a:ext cx="10448786" cy="539560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3525" indent="-182563">
              <a:buClr>
                <a:srgbClr val="4CB5AD"/>
              </a:buClr>
              <a:buFont typeface="Arial" panose="020B0604020202020204" pitchFamily="34" charset="0"/>
              <a:buChar char="•"/>
            </a:pPr>
            <a:r>
              <a:rPr lang="en-IE" sz="2800" dirty="0"/>
              <a:t>Repeated measures design type.</a:t>
            </a:r>
          </a:p>
          <a:p>
            <a:pPr marL="620141" lvl="2" indent="-182563">
              <a:buClr>
                <a:srgbClr val="4CB5AD"/>
              </a:buClr>
              <a:buFont typeface="Arial" panose="020B0604020202020204" pitchFamily="34" charset="0"/>
              <a:buChar char="•"/>
            </a:pPr>
            <a:r>
              <a:rPr lang="en-IE" sz="2800" dirty="0">
                <a:solidFill>
                  <a:schemeClr val="bg1">
                    <a:lumMod val="50000"/>
                  </a:schemeClr>
                </a:solidFill>
              </a:rPr>
              <a:t>Each subject receives more than one treatment.</a:t>
            </a:r>
          </a:p>
          <a:p>
            <a:pPr marL="0" indent="0">
              <a:buFont typeface="Tw Cen MT" panose="020B0602020104020603" pitchFamily="34" charset="0"/>
              <a:buNone/>
            </a:pPr>
            <a:endParaRPr lang="en-IE" sz="2800" dirty="0"/>
          </a:p>
          <a:p>
            <a:pPr marL="263525" indent="-182563">
              <a:buClr>
                <a:srgbClr val="4CB5AD"/>
              </a:buClr>
              <a:buFont typeface="Arial" panose="020B0604020202020204" pitchFamily="34" charset="0"/>
              <a:buChar char="•"/>
            </a:pPr>
            <a:r>
              <a:rPr lang="en-IE" sz="2800" dirty="0"/>
              <a:t>Subjects “cross over” from one treatment to another at prespecified times during the course of the trial.</a:t>
            </a:r>
          </a:p>
          <a:p>
            <a:pPr marL="0" indent="0">
              <a:buFont typeface="Tw Cen MT" panose="020B0602020104020603" pitchFamily="34" charset="0"/>
              <a:buNone/>
            </a:pPr>
            <a:endParaRPr lang="en-IE" sz="2800" dirty="0"/>
          </a:p>
          <a:p>
            <a:pPr marL="263525" indent="-182563">
              <a:buClr>
                <a:srgbClr val="4CB5AD"/>
              </a:buClr>
              <a:buFont typeface="Arial" panose="020B0604020202020204" pitchFamily="34" charset="0"/>
              <a:buChar char="•"/>
            </a:pPr>
            <a:r>
              <a:rPr lang="en-IE" sz="2800" dirty="0"/>
              <a:t>Each subject serves as their own control, helping to balance the covariates in the treatment and control arms</a:t>
            </a:r>
          </a:p>
          <a:p>
            <a:pPr marL="0" indent="0">
              <a:buFont typeface="Tw Cen MT" panose="020B0602020104020603" pitchFamily="34" charset="0"/>
              <a:buNone/>
            </a:pPr>
            <a:endParaRPr lang="en-IE" sz="2800" dirty="0"/>
          </a:p>
          <a:p>
            <a:pPr marL="263525" indent="-182563">
              <a:buClr>
                <a:srgbClr val="4CB5AD"/>
              </a:buClr>
              <a:buFont typeface="Arial" panose="020B0604020202020204" pitchFamily="34" charset="0"/>
              <a:buChar char="•"/>
            </a:pPr>
            <a:r>
              <a:rPr lang="en-IE" sz="2800" dirty="0"/>
              <a:t>The order of the treatments is randomized.</a:t>
            </a:r>
          </a:p>
          <a:p>
            <a:pPr marL="0" indent="0">
              <a:buFont typeface="Tw Cen MT" panose="020B0602020104020603" pitchFamily="34" charset="0"/>
              <a:buNone/>
            </a:pPr>
            <a:endParaRPr lang="en-IE" sz="3200" dirty="0"/>
          </a:p>
          <a:p>
            <a:pPr marL="0" indent="0">
              <a:buFont typeface="Tw Cen MT" panose="020B0602020104020603" pitchFamily="34" charset="0"/>
              <a:buNone/>
            </a:pPr>
            <a:endParaRPr lang="en-IE" sz="3200" dirty="0"/>
          </a:p>
          <a:p>
            <a:pPr marL="173736" lvl="1" indent="0">
              <a:buNone/>
            </a:pPr>
            <a:endParaRPr lang="en-IE" sz="2800" dirty="0"/>
          </a:p>
          <a:p>
            <a:pPr marL="630936" lvl="1" indent="-457200"/>
            <a:endParaRPr lang="en-IE" sz="2800" dirty="0"/>
          </a:p>
          <a:p>
            <a:pPr marL="173736" lvl="1" indent="0">
              <a:buNone/>
            </a:pPr>
            <a:endParaRPr lang="en-IE" sz="3200" dirty="0"/>
          </a:p>
        </p:txBody>
      </p:sp>
    </p:spTree>
    <p:extLst>
      <p:ext uri="{BB962C8B-B14F-4D97-AF65-F5344CB8AC3E}">
        <p14:creationId xmlns:p14="http://schemas.microsoft.com/office/powerpoint/2010/main" val="374255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cap="none" dirty="0">
                <a:latin typeface="+mj-lt"/>
              </a:rPr>
              <a:t>2x2 Crossover Example</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06482" y="1526304"/>
            <a:ext cx="9579424"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buNone/>
            </a:pPr>
            <a:endParaRPr lang="en-IE" sz="2800" dirty="0"/>
          </a:p>
          <a:p>
            <a:pPr marL="630936" lvl="1" indent="-457200"/>
            <a:endParaRPr lang="en-IE" sz="2800" dirty="0"/>
          </a:p>
          <a:p>
            <a:pPr marL="173736" lvl="1" indent="0">
              <a:buNone/>
            </a:pPr>
            <a:endParaRPr lang="en-IE" sz="3200" dirty="0"/>
          </a:p>
        </p:txBody>
      </p:sp>
      <p:grpSp>
        <p:nvGrpSpPr>
          <p:cNvPr id="43" name="Group 42">
            <a:extLst>
              <a:ext uri="{FF2B5EF4-FFF2-40B4-BE49-F238E27FC236}">
                <a16:creationId xmlns:a16="http://schemas.microsoft.com/office/drawing/2014/main" id="{5F267807-1D49-4076-A664-87E9E241F3EF}"/>
              </a:ext>
            </a:extLst>
          </p:cNvPr>
          <p:cNvGrpSpPr/>
          <p:nvPr/>
        </p:nvGrpSpPr>
        <p:grpSpPr>
          <a:xfrm>
            <a:off x="229504" y="1775337"/>
            <a:ext cx="9656055" cy="3022366"/>
            <a:chOff x="229504" y="1775337"/>
            <a:chExt cx="9656055" cy="3022366"/>
          </a:xfrm>
        </p:grpSpPr>
        <p:sp>
          <p:nvSpPr>
            <p:cNvPr id="10" name="Rectangle 9">
              <a:extLst>
                <a:ext uri="{FF2B5EF4-FFF2-40B4-BE49-F238E27FC236}">
                  <a16:creationId xmlns:a16="http://schemas.microsoft.com/office/drawing/2014/main" id="{EF2F3CDC-EA7A-49D5-899F-8553AF88F9BF}"/>
                </a:ext>
              </a:extLst>
            </p:cNvPr>
            <p:cNvSpPr/>
            <p:nvPr/>
          </p:nvSpPr>
          <p:spPr>
            <a:xfrm>
              <a:off x="229504" y="2891162"/>
              <a:ext cx="1576590" cy="790716"/>
            </a:xfrm>
            <a:prstGeom prst="rect">
              <a:avLst/>
            </a:prstGeom>
            <a:solidFill>
              <a:srgbClr val="34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Enrolment</a:t>
              </a:r>
            </a:p>
          </p:txBody>
        </p:sp>
        <p:grpSp>
          <p:nvGrpSpPr>
            <p:cNvPr id="15" name="Group 14">
              <a:extLst>
                <a:ext uri="{FF2B5EF4-FFF2-40B4-BE49-F238E27FC236}">
                  <a16:creationId xmlns:a16="http://schemas.microsoft.com/office/drawing/2014/main" id="{7102FEFF-3EEE-4117-AC8B-8ABE054173CB}"/>
                </a:ext>
              </a:extLst>
            </p:cNvPr>
            <p:cNvGrpSpPr/>
            <p:nvPr/>
          </p:nvGrpSpPr>
          <p:grpSpPr>
            <a:xfrm>
              <a:off x="4484213" y="1775337"/>
              <a:ext cx="5401346" cy="3022366"/>
              <a:chOff x="4484213" y="1526304"/>
              <a:chExt cx="5401346" cy="3022366"/>
            </a:xfrm>
          </p:grpSpPr>
          <p:grpSp>
            <p:nvGrpSpPr>
              <p:cNvPr id="13" name="Group 12">
                <a:extLst>
                  <a:ext uri="{FF2B5EF4-FFF2-40B4-BE49-F238E27FC236}">
                    <a16:creationId xmlns:a16="http://schemas.microsoft.com/office/drawing/2014/main" id="{4727F547-0ECC-4114-B3D3-EAFB831C32A0}"/>
                  </a:ext>
                </a:extLst>
              </p:cNvPr>
              <p:cNvGrpSpPr/>
              <p:nvPr/>
            </p:nvGrpSpPr>
            <p:grpSpPr>
              <a:xfrm>
                <a:off x="4484213" y="1526304"/>
                <a:ext cx="5401346" cy="866792"/>
                <a:chOff x="3691057" y="1601668"/>
                <a:chExt cx="5401346" cy="866792"/>
              </a:xfrm>
            </p:grpSpPr>
            <p:sp>
              <p:nvSpPr>
                <p:cNvPr id="11" name="Oval 10">
                  <a:extLst>
                    <a:ext uri="{FF2B5EF4-FFF2-40B4-BE49-F238E27FC236}">
                      <a16:creationId xmlns:a16="http://schemas.microsoft.com/office/drawing/2014/main" id="{B92F6DCF-6D2A-4364-800C-8CD4952ECE5B}"/>
                    </a:ext>
                  </a:extLst>
                </p:cNvPr>
                <p:cNvSpPr/>
                <p:nvPr/>
              </p:nvSpPr>
              <p:spPr>
                <a:xfrm>
                  <a:off x="3691057" y="1601668"/>
                  <a:ext cx="1695358" cy="866792"/>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Treatment A</a:t>
                  </a:r>
                </a:p>
              </p:txBody>
            </p:sp>
            <p:sp>
              <p:nvSpPr>
                <p:cNvPr id="18" name="Oval 17">
                  <a:extLst>
                    <a:ext uri="{FF2B5EF4-FFF2-40B4-BE49-F238E27FC236}">
                      <a16:creationId xmlns:a16="http://schemas.microsoft.com/office/drawing/2014/main" id="{607C6E2D-EB11-4862-B551-D5993E45C4B9}"/>
                    </a:ext>
                  </a:extLst>
                </p:cNvPr>
                <p:cNvSpPr/>
                <p:nvPr/>
              </p:nvSpPr>
              <p:spPr>
                <a:xfrm>
                  <a:off x="5631239" y="1601668"/>
                  <a:ext cx="1520982" cy="866792"/>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Washout</a:t>
                  </a:r>
                </a:p>
                <a:p>
                  <a:pPr algn="ctr"/>
                  <a:r>
                    <a:rPr lang="en-IE" b="1" dirty="0"/>
                    <a:t>Period</a:t>
                  </a:r>
                </a:p>
              </p:txBody>
            </p:sp>
            <p:sp>
              <p:nvSpPr>
                <p:cNvPr id="25" name="Oval 24">
                  <a:extLst>
                    <a:ext uri="{FF2B5EF4-FFF2-40B4-BE49-F238E27FC236}">
                      <a16:creationId xmlns:a16="http://schemas.microsoft.com/office/drawing/2014/main" id="{E6FA7B2B-740C-4381-B027-1CB521624F36}"/>
                    </a:ext>
                  </a:extLst>
                </p:cNvPr>
                <p:cNvSpPr/>
                <p:nvPr/>
              </p:nvSpPr>
              <p:spPr>
                <a:xfrm>
                  <a:off x="7397045" y="1601668"/>
                  <a:ext cx="1695358" cy="866792"/>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Treatment B</a:t>
                  </a:r>
                </a:p>
              </p:txBody>
            </p:sp>
          </p:grpSp>
          <p:grpSp>
            <p:nvGrpSpPr>
              <p:cNvPr id="30" name="Group 29">
                <a:extLst>
                  <a:ext uri="{FF2B5EF4-FFF2-40B4-BE49-F238E27FC236}">
                    <a16:creationId xmlns:a16="http://schemas.microsoft.com/office/drawing/2014/main" id="{4B898E7B-7300-4FF2-8BA6-F6A6828C9A0B}"/>
                  </a:ext>
                </a:extLst>
              </p:cNvPr>
              <p:cNvGrpSpPr/>
              <p:nvPr/>
            </p:nvGrpSpPr>
            <p:grpSpPr>
              <a:xfrm>
                <a:off x="4484213" y="3681878"/>
                <a:ext cx="5401346" cy="866792"/>
                <a:chOff x="3691057" y="1601668"/>
                <a:chExt cx="5401346" cy="866792"/>
              </a:xfrm>
            </p:grpSpPr>
            <p:sp>
              <p:nvSpPr>
                <p:cNvPr id="31" name="Oval 30">
                  <a:extLst>
                    <a:ext uri="{FF2B5EF4-FFF2-40B4-BE49-F238E27FC236}">
                      <a16:creationId xmlns:a16="http://schemas.microsoft.com/office/drawing/2014/main" id="{0BED97BA-340F-416C-8AC2-88B331B5452F}"/>
                    </a:ext>
                  </a:extLst>
                </p:cNvPr>
                <p:cNvSpPr/>
                <p:nvPr/>
              </p:nvSpPr>
              <p:spPr>
                <a:xfrm>
                  <a:off x="3691057" y="1601668"/>
                  <a:ext cx="1695358" cy="86679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Treatment B</a:t>
                  </a:r>
                </a:p>
              </p:txBody>
            </p:sp>
            <p:sp>
              <p:nvSpPr>
                <p:cNvPr id="32" name="Oval 31">
                  <a:extLst>
                    <a:ext uri="{FF2B5EF4-FFF2-40B4-BE49-F238E27FC236}">
                      <a16:creationId xmlns:a16="http://schemas.microsoft.com/office/drawing/2014/main" id="{A65537F2-DE39-4213-BD8F-322CBC700890}"/>
                    </a:ext>
                  </a:extLst>
                </p:cNvPr>
                <p:cNvSpPr/>
                <p:nvPr/>
              </p:nvSpPr>
              <p:spPr>
                <a:xfrm>
                  <a:off x="5631239" y="1601668"/>
                  <a:ext cx="1520982" cy="86679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Washout</a:t>
                  </a:r>
                </a:p>
                <a:p>
                  <a:pPr algn="ctr"/>
                  <a:r>
                    <a:rPr lang="en-IE" b="1" dirty="0"/>
                    <a:t>Period</a:t>
                  </a:r>
                </a:p>
              </p:txBody>
            </p:sp>
            <p:sp>
              <p:nvSpPr>
                <p:cNvPr id="33" name="Oval 32">
                  <a:extLst>
                    <a:ext uri="{FF2B5EF4-FFF2-40B4-BE49-F238E27FC236}">
                      <a16:creationId xmlns:a16="http://schemas.microsoft.com/office/drawing/2014/main" id="{2DEDF269-2F0A-4BE7-A554-936DB8252D8A}"/>
                    </a:ext>
                  </a:extLst>
                </p:cNvPr>
                <p:cNvSpPr/>
                <p:nvPr/>
              </p:nvSpPr>
              <p:spPr>
                <a:xfrm>
                  <a:off x="7397045" y="1601668"/>
                  <a:ext cx="1695358" cy="86679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Treatment A</a:t>
                  </a:r>
                </a:p>
              </p:txBody>
            </p:sp>
          </p:grpSp>
        </p:grpSp>
        <p:sp>
          <p:nvSpPr>
            <p:cNvPr id="14" name="Rectangle 13">
              <a:extLst>
                <a:ext uri="{FF2B5EF4-FFF2-40B4-BE49-F238E27FC236}">
                  <a16:creationId xmlns:a16="http://schemas.microsoft.com/office/drawing/2014/main" id="{D27B3C01-0146-4CA0-8B09-FB6C96A66B06}"/>
                </a:ext>
              </a:extLst>
            </p:cNvPr>
            <p:cNvSpPr/>
            <p:nvPr/>
          </p:nvSpPr>
          <p:spPr>
            <a:xfrm>
              <a:off x="2121342" y="2891162"/>
              <a:ext cx="1695358" cy="790716"/>
            </a:xfrm>
            <a:prstGeom prst="rect">
              <a:avLst/>
            </a:prstGeom>
            <a:solidFill>
              <a:srgbClr val="34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Randomization</a:t>
              </a:r>
            </a:p>
          </p:txBody>
        </p:sp>
        <p:cxnSp>
          <p:nvCxnSpPr>
            <p:cNvPr id="17" name="Straight Arrow Connector 16">
              <a:extLst>
                <a:ext uri="{FF2B5EF4-FFF2-40B4-BE49-F238E27FC236}">
                  <a16:creationId xmlns:a16="http://schemas.microsoft.com/office/drawing/2014/main" id="{D9FB91C1-D1D6-46C9-BA02-66A9C7632E76}"/>
                </a:ext>
              </a:extLst>
            </p:cNvPr>
            <p:cNvCxnSpPr>
              <a:cxnSpLocks/>
              <a:stCxn id="10" idx="3"/>
              <a:endCxn id="14" idx="1"/>
            </p:cNvCxnSpPr>
            <p:nvPr/>
          </p:nvCxnSpPr>
          <p:spPr>
            <a:xfrm>
              <a:off x="1806094" y="3286520"/>
              <a:ext cx="3152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AFD159C-71D3-4909-A96D-27B3B81B22A9}"/>
                </a:ext>
              </a:extLst>
            </p:cNvPr>
            <p:cNvCxnSpPr>
              <a:stCxn id="14" idx="3"/>
              <a:endCxn id="11" idx="2"/>
            </p:cNvCxnSpPr>
            <p:nvPr/>
          </p:nvCxnSpPr>
          <p:spPr>
            <a:xfrm flipV="1">
              <a:off x="3816700" y="2208733"/>
              <a:ext cx="667513" cy="1077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A71EE9E-25CF-450F-867E-0BA251683F02}"/>
                </a:ext>
              </a:extLst>
            </p:cNvPr>
            <p:cNvCxnSpPr>
              <a:stCxn id="14" idx="3"/>
              <a:endCxn id="31" idx="2"/>
            </p:cNvCxnSpPr>
            <p:nvPr/>
          </p:nvCxnSpPr>
          <p:spPr>
            <a:xfrm>
              <a:off x="3816700" y="3286520"/>
              <a:ext cx="667513" cy="1077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36" name="Straight Arrow Connector 35">
            <a:extLst>
              <a:ext uri="{FF2B5EF4-FFF2-40B4-BE49-F238E27FC236}">
                <a16:creationId xmlns:a16="http://schemas.microsoft.com/office/drawing/2014/main" id="{3902A2B3-AEDC-4653-B6F8-3289BB0096EC}"/>
              </a:ext>
            </a:extLst>
          </p:cNvPr>
          <p:cNvCxnSpPr>
            <a:stCxn id="11" idx="6"/>
            <a:endCxn id="18" idx="2"/>
          </p:cNvCxnSpPr>
          <p:nvPr/>
        </p:nvCxnSpPr>
        <p:spPr>
          <a:xfrm>
            <a:off x="6179571" y="2208733"/>
            <a:ext cx="2448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F37F731-3F6F-4BD3-9873-7525E9AAF8B2}"/>
              </a:ext>
            </a:extLst>
          </p:cNvPr>
          <p:cNvCxnSpPr>
            <a:stCxn id="18" idx="6"/>
            <a:endCxn id="25" idx="2"/>
          </p:cNvCxnSpPr>
          <p:nvPr/>
        </p:nvCxnSpPr>
        <p:spPr>
          <a:xfrm>
            <a:off x="7945377" y="2208733"/>
            <a:ext cx="2448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C8995A0-0514-47E3-922B-D174F8F5F697}"/>
              </a:ext>
            </a:extLst>
          </p:cNvPr>
          <p:cNvCxnSpPr>
            <a:stCxn id="31" idx="6"/>
            <a:endCxn id="32" idx="2"/>
          </p:cNvCxnSpPr>
          <p:nvPr/>
        </p:nvCxnSpPr>
        <p:spPr>
          <a:xfrm>
            <a:off x="6179571" y="4364307"/>
            <a:ext cx="2448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4C9F29FB-88B9-4E51-9003-4D33638352AA}"/>
              </a:ext>
            </a:extLst>
          </p:cNvPr>
          <p:cNvCxnSpPr>
            <a:stCxn id="32" idx="6"/>
            <a:endCxn id="33" idx="2"/>
          </p:cNvCxnSpPr>
          <p:nvPr/>
        </p:nvCxnSpPr>
        <p:spPr>
          <a:xfrm>
            <a:off x="7945377" y="4364307"/>
            <a:ext cx="2448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ight Brace 44">
            <a:extLst>
              <a:ext uri="{FF2B5EF4-FFF2-40B4-BE49-F238E27FC236}">
                <a16:creationId xmlns:a16="http://schemas.microsoft.com/office/drawing/2014/main" id="{98070945-F457-447C-815E-AD69B1D252E8}"/>
              </a:ext>
            </a:extLst>
          </p:cNvPr>
          <p:cNvSpPr/>
          <p:nvPr/>
        </p:nvSpPr>
        <p:spPr>
          <a:xfrm>
            <a:off x="9857302" y="1745180"/>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52" name="Right Brace 51">
            <a:extLst>
              <a:ext uri="{FF2B5EF4-FFF2-40B4-BE49-F238E27FC236}">
                <a16:creationId xmlns:a16="http://schemas.microsoft.com/office/drawing/2014/main" id="{7E735C8A-F6C8-49FE-B4B3-AC5EE131DA30}"/>
              </a:ext>
            </a:extLst>
          </p:cNvPr>
          <p:cNvSpPr/>
          <p:nvPr/>
        </p:nvSpPr>
        <p:spPr>
          <a:xfrm>
            <a:off x="9857301" y="3900754"/>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46" name="TextBox 45">
            <a:extLst>
              <a:ext uri="{FF2B5EF4-FFF2-40B4-BE49-F238E27FC236}">
                <a16:creationId xmlns:a16="http://schemas.microsoft.com/office/drawing/2014/main" id="{B61011F5-F54B-4643-8A98-F24E5146DC06}"/>
              </a:ext>
            </a:extLst>
          </p:cNvPr>
          <p:cNvSpPr txBox="1"/>
          <p:nvPr/>
        </p:nvSpPr>
        <p:spPr>
          <a:xfrm>
            <a:off x="10365839" y="2024066"/>
            <a:ext cx="822284" cy="369332"/>
          </a:xfrm>
          <a:prstGeom prst="rect">
            <a:avLst/>
          </a:prstGeom>
          <a:noFill/>
        </p:spPr>
        <p:txBody>
          <a:bodyPr wrap="square" rtlCol="0">
            <a:spAutoFit/>
          </a:bodyPr>
          <a:lstStyle/>
          <a:p>
            <a:r>
              <a:rPr lang="en-IE" b="1" dirty="0"/>
              <a:t>Seq. 1</a:t>
            </a:r>
          </a:p>
        </p:txBody>
      </p:sp>
      <p:sp>
        <p:nvSpPr>
          <p:cNvPr id="54" name="TextBox 53">
            <a:extLst>
              <a:ext uri="{FF2B5EF4-FFF2-40B4-BE49-F238E27FC236}">
                <a16:creationId xmlns:a16="http://schemas.microsoft.com/office/drawing/2014/main" id="{B64FAC93-2BE9-4356-8528-30A095E93A47}"/>
              </a:ext>
            </a:extLst>
          </p:cNvPr>
          <p:cNvSpPr txBox="1"/>
          <p:nvPr/>
        </p:nvSpPr>
        <p:spPr>
          <a:xfrm>
            <a:off x="10353962" y="4179640"/>
            <a:ext cx="822284" cy="369332"/>
          </a:xfrm>
          <a:prstGeom prst="rect">
            <a:avLst/>
          </a:prstGeom>
          <a:noFill/>
        </p:spPr>
        <p:txBody>
          <a:bodyPr wrap="square" rtlCol="0">
            <a:spAutoFit/>
          </a:bodyPr>
          <a:lstStyle/>
          <a:p>
            <a:r>
              <a:rPr lang="en-IE" b="1" dirty="0"/>
              <a:t>Seq. 2</a:t>
            </a:r>
          </a:p>
        </p:txBody>
      </p:sp>
      <p:sp>
        <p:nvSpPr>
          <p:cNvPr id="47" name="Right Brace 46">
            <a:extLst>
              <a:ext uri="{FF2B5EF4-FFF2-40B4-BE49-F238E27FC236}">
                <a16:creationId xmlns:a16="http://schemas.microsoft.com/office/drawing/2014/main" id="{B04D227A-811D-4351-8E8B-DD28CD36D121}"/>
              </a:ext>
            </a:extLst>
          </p:cNvPr>
          <p:cNvSpPr/>
          <p:nvPr/>
        </p:nvSpPr>
        <p:spPr>
          <a:xfrm rot="5400000">
            <a:off x="5192936" y="4639729"/>
            <a:ext cx="277910" cy="10777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56" name="Right Brace 55">
            <a:extLst>
              <a:ext uri="{FF2B5EF4-FFF2-40B4-BE49-F238E27FC236}">
                <a16:creationId xmlns:a16="http://schemas.microsoft.com/office/drawing/2014/main" id="{46C70ECD-B9BA-4B58-A3EC-3863A3D2E04A}"/>
              </a:ext>
            </a:extLst>
          </p:cNvPr>
          <p:cNvSpPr/>
          <p:nvPr/>
        </p:nvSpPr>
        <p:spPr>
          <a:xfrm rot="5400000">
            <a:off x="8898924" y="4639729"/>
            <a:ext cx="277910" cy="10777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48" name="TextBox 47">
            <a:extLst>
              <a:ext uri="{FF2B5EF4-FFF2-40B4-BE49-F238E27FC236}">
                <a16:creationId xmlns:a16="http://schemas.microsoft.com/office/drawing/2014/main" id="{9F8B6F47-C859-4CBF-BF11-C898F7F88FF1}"/>
              </a:ext>
            </a:extLst>
          </p:cNvPr>
          <p:cNvSpPr txBox="1"/>
          <p:nvPr/>
        </p:nvSpPr>
        <p:spPr>
          <a:xfrm>
            <a:off x="4625393" y="5317578"/>
            <a:ext cx="1557196" cy="369332"/>
          </a:xfrm>
          <a:prstGeom prst="rect">
            <a:avLst/>
          </a:prstGeom>
          <a:noFill/>
        </p:spPr>
        <p:txBody>
          <a:bodyPr wrap="square" rtlCol="0">
            <a:spAutoFit/>
          </a:bodyPr>
          <a:lstStyle/>
          <a:p>
            <a:r>
              <a:rPr lang="en-IE" b="1" dirty="0"/>
              <a:t>Time Period 1</a:t>
            </a:r>
          </a:p>
        </p:txBody>
      </p:sp>
      <p:sp>
        <p:nvSpPr>
          <p:cNvPr id="58" name="TextBox 57">
            <a:extLst>
              <a:ext uri="{FF2B5EF4-FFF2-40B4-BE49-F238E27FC236}">
                <a16:creationId xmlns:a16="http://schemas.microsoft.com/office/drawing/2014/main" id="{CF41DABB-D7E6-4E3A-BA57-A1FD82D9C767}"/>
              </a:ext>
            </a:extLst>
          </p:cNvPr>
          <p:cNvSpPr txBox="1"/>
          <p:nvPr/>
        </p:nvSpPr>
        <p:spPr>
          <a:xfrm>
            <a:off x="8259281" y="5317578"/>
            <a:ext cx="1557196" cy="369332"/>
          </a:xfrm>
          <a:prstGeom prst="rect">
            <a:avLst/>
          </a:prstGeom>
          <a:noFill/>
        </p:spPr>
        <p:txBody>
          <a:bodyPr wrap="square" rtlCol="0">
            <a:spAutoFit/>
          </a:bodyPr>
          <a:lstStyle/>
          <a:p>
            <a:r>
              <a:rPr lang="en-IE" b="1" dirty="0"/>
              <a:t>Time Period 2</a:t>
            </a:r>
          </a:p>
        </p:txBody>
      </p:sp>
    </p:spTree>
    <p:extLst>
      <p:ext uri="{BB962C8B-B14F-4D97-AF65-F5344CB8AC3E}">
        <p14:creationId xmlns:p14="http://schemas.microsoft.com/office/powerpoint/2010/main" val="77597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56" y="0"/>
            <a:ext cx="9126415" cy="1499616"/>
          </a:xfrm>
        </p:spPr>
        <p:txBody>
          <a:bodyPr vert="horz" lIns="91440" tIns="45720" rIns="91440" bIns="45720" rtlCol="0" anchor="ctr">
            <a:normAutofit/>
          </a:bodyPr>
          <a:lstStyle/>
          <a:p>
            <a:pPr algn="ctr"/>
            <a:r>
              <a:rPr lang="en-IE" dirty="0"/>
              <a:t>Crossover Advantages &amp; Disadvantages</a:t>
            </a:r>
            <a:endParaRPr lang="en-IE" cap="none" dirty="0"/>
          </a:p>
        </p:txBody>
      </p:sp>
      <p:sp>
        <p:nvSpPr>
          <p:cNvPr id="3" name="Content Placeholder 2"/>
          <p:cNvSpPr>
            <a:spLocks noGrp="1"/>
          </p:cNvSpPr>
          <p:nvPr>
            <p:ph idx="1"/>
          </p:nvPr>
        </p:nvSpPr>
        <p:spPr>
          <a:xfrm>
            <a:off x="917805" y="1281518"/>
            <a:ext cx="9572915" cy="4023360"/>
          </a:xfrm>
        </p:spPr>
        <p:txBody>
          <a:bodyPr>
            <a:noAutofit/>
          </a:bodyPr>
          <a:lstStyle/>
          <a:p>
            <a:pPr marL="0" indent="0">
              <a:buNone/>
            </a:pPr>
            <a:r>
              <a:rPr lang="en-IE" dirty="0"/>
              <a:t>Crossover designs offer many advantages over parallel designs. However, their use is not always appropriate.</a:t>
            </a:r>
          </a:p>
          <a:p>
            <a:pPr marL="0" indent="0">
              <a:buNone/>
            </a:pPr>
            <a:br>
              <a:rPr lang="en-IE" sz="2600" dirty="0"/>
            </a:br>
            <a:endParaRPr lang="en-IE" sz="2600" dirty="0"/>
          </a:p>
        </p:txBody>
      </p:sp>
      <p:sp>
        <p:nvSpPr>
          <p:cNvPr id="8" name="Content Placeholder 2">
            <a:extLst>
              <a:ext uri="{FF2B5EF4-FFF2-40B4-BE49-F238E27FC236}">
                <a16:creationId xmlns:a16="http://schemas.microsoft.com/office/drawing/2014/main" id="{19D59D16-CCAB-4510-95CD-58BBF6A4948B}"/>
              </a:ext>
            </a:extLst>
          </p:cNvPr>
          <p:cNvSpPr txBox="1">
            <a:spLocks/>
          </p:cNvSpPr>
          <p:nvPr/>
        </p:nvSpPr>
        <p:spPr>
          <a:xfrm>
            <a:off x="519453" y="2186502"/>
            <a:ext cx="5396405" cy="4341048"/>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500" b="1" i="1" u="none" strike="noStrike" kern="1200" cap="none" spc="0" normalizeH="0" baseline="0" noProof="0" dirty="0">
                <a:ln>
                  <a:noFill/>
                </a:ln>
                <a:solidFill>
                  <a:prstClr val="black"/>
                </a:solidFill>
                <a:effectLst/>
                <a:uLnTx/>
                <a:uFillTx/>
                <a:latin typeface="+mj-lt"/>
                <a:ea typeface="+mn-ea"/>
                <a:cs typeface="+mn-cs"/>
              </a:rPr>
              <a:t>Advantages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Reduces variation – treatments compared within subjects.</a:t>
            </a:r>
            <a:r>
              <a:rPr kumimoji="0" lang="en-IE" sz="2500" b="0" i="0" u="none" strike="noStrike" kern="1200" cap="none" spc="0" normalizeH="0" baseline="0" noProof="0" dirty="0">
                <a:ln>
                  <a:noFill/>
                </a:ln>
                <a:solidFill>
                  <a:schemeClr val="bg1"/>
                </a:solidFill>
                <a:effectLst/>
                <a:uLnTx/>
                <a:uFillTx/>
                <a:latin typeface="+mj-lt"/>
                <a:ea typeface="+mn-ea"/>
                <a:cs typeface="+mn-cs"/>
              </a:rPr>
              <a:t>hgjhjhjhjhjhjh</a:t>
            </a:r>
            <a:endParaRPr kumimoji="0" lang="en-IE" sz="2100" b="0" i="0" u="none" strike="noStrike" kern="1200" cap="none" spc="0" normalizeH="0" baseline="0" noProof="0" dirty="0">
              <a:ln>
                <a:noFill/>
              </a:ln>
              <a:solidFill>
                <a:schemeClr val="bg1"/>
              </a:solidFill>
              <a:effectLst/>
              <a:uLnTx/>
              <a:uFillTx/>
              <a:latin typeface="+mj-lt"/>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Each patient receives the </a:t>
            </a:r>
            <a:r>
              <a:rPr lang="en-IE" sz="2500" dirty="0">
                <a:solidFill>
                  <a:prstClr val="black"/>
                </a:solidFill>
                <a:latin typeface="+mj-lt"/>
              </a:rPr>
              <a:t>new treatment.</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Placebos can be used with less ethical concerns.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2500" dirty="0">
                <a:solidFill>
                  <a:prstClr val="black"/>
                </a:solidFill>
                <a:latin typeface="+mj-lt"/>
              </a:rPr>
              <a:t>Decreased influence of confounding covariates.</a:t>
            </a:r>
          </a:p>
        </p:txBody>
      </p:sp>
      <p:sp>
        <p:nvSpPr>
          <p:cNvPr id="11" name="Content Placeholder 2">
            <a:extLst>
              <a:ext uri="{FF2B5EF4-FFF2-40B4-BE49-F238E27FC236}">
                <a16:creationId xmlns:a16="http://schemas.microsoft.com/office/drawing/2014/main" id="{F58A89FD-98EC-4029-BF91-7E4BDFB9E616}"/>
              </a:ext>
            </a:extLst>
          </p:cNvPr>
          <p:cNvSpPr txBox="1">
            <a:spLocks/>
          </p:cNvSpPr>
          <p:nvPr/>
        </p:nvSpPr>
        <p:spPr>
          <a:xfrm>
            <a:off x="6170891" y="2186502"/>
            <a:ext cx="5396405" cy="4341048"/>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lang="en-IE" sz="2500" b="1" i="1" dirty="0">
              <a:solidFill>
                <a:prstClr val="black"/>
              </a:solidFill>
              <a:latin typeface="+mj-lt"/>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lang="en-IE" sz="2500" b="1" i="1" dirty="0">
              <a:solidFill>
                <a:prstClr val="black"/>
              </a:solidFill>
              <a:latin typeface="+mj-lt"/>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lang="en-IE" sz="2500" b="1" i="1" dirty="0">
              <a:solidFill>
                <a:prstClr val="black"/>
              </a:solidFill>
              <a:latin typeface="+mj-lt"/>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2500" b="1" i="1" dirty="0">
                <a:solidFill>
                  <a:prstClr val="black"/>
                </a:solidFill>
                <a:latin typeface="+mj-lt"/>
              </a:rPr>
              <a:t>Dis</a:t>
            </a:r>
            <a:r>
              <a:rPr kumimoji="0" lang="en-IE" sz="2500" b="1" i="1" u="none" strike="noStrike" kern="1200" cap="none" spc="0" normalizeH="0" baseline="0" noProof="0" dirty="0">
                <a:ln>
                  <a:noFill/>
                </a:ln>
                <a:solidFill>
                  <a:prstClr val="black"/>
                </a:solidFill>
                <a:effectLst/>
                <a:uLnTx/>
                <a:uFillTx/>
                <a:latin typeface="+mj-lt"/>
                <a:ea typeface="+mn-ea"/>
                <a:cs typeface="+mn-cs"/>
              </a:rPr>
              <a:t>advantages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Only suitable for chronic, stable conditions. Treatment can’t have permanent effect.</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2500" dirty="0">
                <a:solidFill>
                  <a:prstClr val="black"/>
                </a:solidFill>
                <a:latin typeface="+mj-lt"/>
              </a:rPr>
              <a:t>Greater risk of bias &amp; contamination.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Carryover effects may still be an issue even after a washout period.</a:t>
            </a:r>
            <a:endParaRPr kumimoji="0" lang="en-IE" sz="2100" b="0" i="0" u="none" strike="noStrike" kern="1200" cap="none" spc="0" normalizeH="0" baseline="0" noProof="0" dirty="0">
              <a:ln>
                <a:noFill/>
              </a:ln>
              <a:solidFill>
                <a:prstClr val="black"/>
              </a:solidFill>
              <a:effectLst/>
              <a:uLnTx/>
              <a:uFillTx/>
              <a:latin typeface="+mj-lt"/>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Higher risk of dropout – longer follow-up time and more patient involvement.</a:t>
            </a:r>
            <a:endParaRPr lang="en-IE" sz="2500" dirty="0">
              <a:solidFill>
                <a:prstClr val="black"/>
              </a:solidFill>
              <a:latin typeface="+mj-lt"/>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kumimoji="0" lang="en-IE" sz="25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500" i="1"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500" b="1" i="1"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45621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cap="none" dirty="0">
                <a:latin typeface="+mj-lt"/>
              </a:rPr>
              <a:t>Types of Crossover Trial</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613442" y="1308162"/>
            <a:ext cx="10816558"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buNone/>
            </a:pPr>
            <a:r>
              <a:rPr lang="en-IE" sz="2800" dirty="0"/>
              <a:t>2x2 Crossover - AB vs BA</a:t>
            </a:r>
          </a:p>
          <a:p>
            <a:pPr marL="173736" lvl="1" indent="0">
              <a:buNone/>
            </a:pPr>
            <a:endParaRPr lang="en-IE" sz="1200" dirty="0"/>
          </a:p>
          <a:p>
            <a:pPr marL="173736" lvl="1" indent="0">
              <a:buNone/>
            </a:pPr>
            <a:r>
              <a:rPr lang="en-IE" sz="2800" dirty="0"/>
              <a:t>Williams Crossover Design – (2K x K for K odd, K x K for K even)</a:t>
            </a:r>
          </a:p>
          <a:p>
            <a:pPr marL="630936" lvl="1" indent="-457200">
              <a:buClr>
                <a:srgbClr val="4CB5AD"/>
              </a:buClr>
              <a:buFont typeface="Arial" panose="020B0604020202020204" pitchFamily="34" charset="0"/>
              <a:buChar char="•"/>
            </a:pPr>
            <a:r>
              <a:rPr lang="en-IE" sz="2800" dirty="0"/>
              <a:t>	Compare K treatments</a:t>
            </a:r>
          </a:p>
          <a:p>
            <a:pPr marL="630936" lvl="1" indent="-457200">
              <a:buClr>
                <a:srgbClr val="4CB5AD"/>
              </a:buClr>
              <a:buFont typeface="Arial" panose="020B0604020202020204" pitchFamily="34" charset="0"/>
              <a:buChar char="•"/>
            </a:pPr>
            <a:r>
              <a:rPr lang="en-IE" sz="2800" dirty="0"/>
              <a:t> 	Constructed from Latin Squares. </a:t>
            </a:r>
          </a:p>
          <a:p>
            <a:pPr marL="630936" lvl="1" indent="-457200">
              <a:buClr>
                <a:srgbClr val="4CB5AD"/>
              </a:buClr>
              <a:buFont typeface="Arial" panose="020B0604020202020204" pitchFamily="34" charset="0"/>
              <a:buChar char="•"/>
            </a:pPr>
            <a:r>
              <a:rPr lang="en-IE" sz="2800" dirty="0"/>
              <a:t>	e.g. 4x4 =&gt; ADBC vs BACD vs CBDA vs DCAB</a:t>
            </a:r>
          </a:p>
          <a:p>
            <a:pPr marL="173736" lvl="1" indent="0">
              <a:buNone/>
            </a:pPr>
            <a:endParaRPr lang="en-IE" sz="2800" dirty="0"/>
          </a:p>
          <a:p>
            <a:pPr marL="173736" lvl="1" indent="0">
              <a:buNone/>
            </a:pPr>
            <a:r>
              <a:rPr lang="en-IE" sz="2800" dirty="0"/>
              <a:t>Higher Order Crossover Designs</a:t>
            </a:r>
          </a:p>
          <a:p>
            <a:pPr marL="630936" lvl="1" indent="-457200">
              <a:buClr>
                <a:srgbClr val="4CB5AD"/>
              </a:buClr>
              <a:buFont typeface="Arial" panose="020B0604020202020204" pitchFamily="34" charset="0"/>
              <a:buChar char="•"/>
            </a:pPr>
            <a:r>
              <a:rPr lang="en-IE" sz="2800" dirty="0"/>
              <a:t>	Balaam (4x2) – AA vs BB vs AB vs BA</a:t>
            </a:r>
          </a:p>
          <a:p>
            <a:pPr marL="630936" lvl="1" indent="-457200">
              <a:buClr>
                <a:srgbClr val="4CB5AD"/>
              </a:buClr>
              <a:buFont typeface="Arial" panose="020B0604020202020204" pitchFamily="34" charset="0"/>
              <a:buChar char="•"/>
            </a:pPr>
            <a:r>
              <a:rPr lang="en-IE" sz="2800" dirty="0"/>
              <a:t>	Two Sequence Dual (2x3) – ABB vs BAA</a:t>
            </a:r>
          </a:p>
          <a:p>
            <a:pPr marL="630936" lvl="1" indent="-457200">
              <a:buClr>
                <a:srgbClr val="4CB5AD"/>
              </a:buClr>
              <a:buFont typeface="Arial" panose="020B0604020202020204" pitchFamily="34" charset="0"/>
              <a:buChar char="•"/>
            </a:pPr>
            <a:r>
              <a:rPr lang="en-IE" sz="2800" dirty="0"/>
              <a:t>	Four Periods (2x4) – ABBA vs BAAB</a:t>
            </a:r>
          </a:p>
          <a:p>
            <a:pPr marL="630936" lvl="1" indent="-457200">
              <a:buClr>
                <a:srgbClr val="4CB5AD"/>
              </a:buClr>
              <a:buFont typeface="Arial" panose="020B0604020202020204" pitchFamily="34" charset="0"/>
              <a:buChar char="•"/>
            </a:pPr>
            <a:r>
              <a:rPr lang="en-IE" sz="2800" dirty="0"/>
              <a:t>	Four Sequences &amp; Periods (4x4) – AABB vs BBAA vs ABBA vs BAA</a:t>
            </a:r>
            <a:r>
              <a:rPr lang="en-IE" sz="2500" dirty="0"/>
              <a:t>B</a:t>
            </a:r>
          </a:p>
          <a:p>
            <a:pPr marL="173736" lvl="1" indent="0">
              <a:buNone/>
            </a:pPr>
            <a:r>
              <a:rPr lang="en-IE" sz="2800" dirty="0"/>
              <a:t>	</a:t>
            </a:r>
          </a:p>
          <a:p>
            <a:pPr marL="173736" lvl="1" indent="0">
              <a:buNone/>
            </a:pPr>
            <a:r>
              <a:rPr lang="en-IE" sz="2800" dirty="0"/>
              <a:t>	 </a:t>
            </a:r>
          </a:p>
          <a:p>
            <a:pPr marL="173736" lvl="1" indent="0">
              <a:buNone/>
            </a:pPr>
            <a:endParaRPr lang="en-IE" sz="2800" dirty="0"/>
          </a:p>
          <a:p>
            <a:pPr marL="173736" lvl="1" indent="0">
              <a:buNone/>
            </a:pPr>
            <a:endParaRPr lang="en-IE" sz="3200" dirty="0"/>
          </a:p>
        </p:txBody>
      </p:sp>
    </p:spTree>
    <p:extLst>
      <p:ext uri="{BB962C8B-B14F-4D97-AF65-F5344CB8AC3E}">
        <p14:creationId xmlns:p14="http://schemas.microsoft.com/office/powerpoint/2010/main" val="323475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a:t>
              </a:r>
              <a:r>
                <a:rPr lang="en-IE" sz="2400" b="1" dirty="0">
                  <a:solidFill>
                    <a:prstClr val="white"/>
                  </a:solidFill>
                  <a:latin typeface="Tw Cen MT" panose="020B0602020104020603"/>
                </a:rPr>
                <a:t>1</a:t>
              </a:r>
              <a:endPar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13" name="TextBox 12">
            <a:extLst>
              <a:ext uri="{FF2B5EF4-FFF2-40B4-BE49-F238E27FC236}">
                <a16:creationId xmlns:a16="http://schemas.microsoft.com/office/drawing/2014/main" id="{92871632-C0E6-4610-B1A9-7C91B5A00B61}"/>
              </a:ext>
            </a:extLst>
          </p:cNvPr>
          <p:cNvSpPr txBox="1"/>
          <p:nvPr/>
        </p:nvSpPr>
        <p:spPr>
          <a:xfrm>
            <a:off x="2293635" y="333545"/>
            <a:ext cx="9019914" cy="707886"/>
          </a:xfrm>
          <a:prstGeom prst="rect">
            <a:avLst/>
          </a:prstGeom>
          <a:noFill/>
        </p:spPr>
        <p:txBody>
          <a:bodyPr wrap="square">
            <a:spAutoFit/>
          </a:bodyPr>
          <a:lstStyle/>
          <a:p>
            <a:r>
              <a:rPr lang="en-IE" sz="4000" dirty="0">
                <a:latin typeface="+mj-lt"/>
              </a:rPr>
              <a:t>2x2 Crossover Equivalence Example</a:t>
            </a:r>
          </a:p>
        </p:txBody>
      </p:sp>
      <p:sp>
        <p:nvSpPr>
          <p:cNvPr id="7" name="Content Placeholder 1">
            <a:extLst>
              <a:ext uri="{FF2B5EF4-FFF2-40B4-BE49-F238E27FC236}">
                <a16:creationId xmlns:a16="http://schemas.microsoft.com/office/drawing/2014/main" id="{243FA689-D076-4DC3-AB3F-F63B4DBC5180}"/>
              </a:ext>
            </a:extLst>
          </p:cNvPr>
          <p:cNvSpPr>
            <a:spLocks noGrp="1"/>
          </p:cNvSpPr>
          <p:nvPr>
            <p:ph idx="1"/>
          </p:nvPr>
        </p:nvSpPr>
        <p:spPr>
          <a:xfrm>
            <a:off x="476641" y="1887723"/>
            <a:ext cx="5484450" cy="4532324"/>
          </a:xfrm>
        </p:spPr>
        <p:txBody>
          <a:bodyPr>
            <a:noAutofit/>
          </a:bodyPr>
          <a:lstStyle/>
          <a:p>
            <a:pPr marL="0" indent="0" algn="just">
              <a:buNone/>
            </a:pPr>
            <a:r>
              <a:rPr lang="en-GB" sz="2000" dirty="0"/>
              <a:t>“The sample size for the study was determined with reference to the relevant, recent literature available on the pharmacokinetics of sildenafil, in particular the results of a study conducted after administration of two 25 mg capsules of Viagra film-coated tablets in a population of 12 male subjects. The highest </a:t>
            </a:r>
            <a:r>
              <a:rPr lang="en-GB" sz="2000" b="1" dirty="0"/>
              <a:t>coefficient of variance for the pharmacokinetic parameters Cmax and AUC was estimated to be 0.383 </a:t>
            </a:r>
            <a:r>
              <a:rPr lang="en-GB" sz="2000" dirty="0"/>
              <a:t>… Fixing the significance level </a:t>
            </a:r>
            <a:r>
              <a:rPr lang="en-GB" sz="2000" b="1" dirty="0"/>
              <a:t>α at 5% </a:t>
            </a:r>
            <a:r>
              <a:rPr lang="en-GB" sz="2000" dirty="0"/>
              <a:t>and the hypothesized test/reference mean </a:t>
            </a:r>
            <a:r>
              <a:rPr lang="en-GB" sz="2000" b="1" dirty="0"/>
              <a:t>ratio to 1</a:t>
            </a:r>
            <a:r>
              <a:rPr lang="en-GB" sz="2000" dirty="0"/>
              <a:t>, </a:t>
            </a:r>
            <a:r>
              <a:rPr lang="en-GB" sz="2000" b="1" dirty="0"/>
              <a:t>50 subjects </a:t>
            </a:r>
            <a:r>
              <a:rPr lang="en-GB" sz="2000" dirty="0"/>
              <a:t>were considered sufficient to attain a </a:t>
            </a:r>
            <a:r>
              <a:rPr lang="en-GB" sz="2000" b="1" dirty="0"/>
              <a:t>power of 80% </a:t>
            </a:r>
            <a:r>
              <a:rPr lang="en-GB" sz="2000" dirty="0"/>
              <a:t>to correctly conclude the bioequivalence between the two formulations within the </a:t>
            </a:r>
            <a:r>
              <a:rPr lang="en-GB" sz="2000" b="1" dirty="0"/>
              <a:t>range 80.00%–125.00% </a:t>
            </a:r>
            <a:r>
              <a:rPr lang="en-GB" sz="2000" dirty="0"/>
              <a:t>for all parameters (Cmax and AUC).”</a:t>
            </a:r>
            <a:endParaRPr lang="en-IE" sz="2000" b="1" dirty="0"/>
          </a:p>
        </p:txBody>
      </p:sp>
      <p:graphicFrame>
        <p:nvGraphicFramePr>
          <p:cNvPr id="19" name="Content Placeholder 2">
            <a:extLst>
              <a:ext uri="{FF2B5EF4-FFF2-40B4-BE49-F238E27FC236}">
                <a16:creationId xmlns:a16="http://schemas.microsoft.com/office/drawing/2014/main" id="{CA16CBD8-9CFB-41EC-8AAA-881968E17391}"/>
              </a:ext>
            </a:extLst>
          </p:cNvPr>
          <p:cNvGraphicFramePr>
            <a:graphicFrameLocks/>
          </p:cNvGraphicFramePr>
          <p:nvPr>
            <p:extLst>
              <p:ext uri="{D42A27DB-BD31-4B8C-83A1-F6EECF244321}">
                <p14:modId xmlns:p14="http://schemas.microsoft.com/office/powerpoint/2010/main" val="384218582"/>
              </p:ext>
            </p:extLst>
          </p:nvPr>
        </p:nvGraphicFramePr>
        <p:xfrm>
          <a:off x="6269010" y="1979771"/>
          <a:ext cx="5484449" cy="2743200"/>
        </p:xfrm>
        <a:graphic>
          <a:graphicData uri="http://schemas.openxmlformats.org/drawingml/2006/table">
            <a:tbl>
              <a:tblPr firstRow="1" bandRow="1">
                <a:tableStyleId>{8EC20E35-A176-4012-BC5E-935CFFF8708E}</a:tableStyleId>
              </a:tblPr>
              <a:tblGrid>
                <a:gridCol w="4338358">
                  <a:extLst>
                    <a:ext uri="{9D8B030D-6E8A-4147-A177-3AD203B41FA5}">
                      <a16:colId xmlns:a16="http://schemas.microsoft.com/office/drawing/2014/main" val="20000"/>
                    </a:ext>
                  </a:extLst>
                </a:gridCol>
                <a:gridCol w="114609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Lower Equivalence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Upper Equivalence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Mean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Coefficient of Variation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0.383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
        <p:nvSpPr>
          <p:cNvPr id="20" name="TextBox 19">
            <a:extLst>
              <a:ext uri="{FF2B5EF4-FFF2-40B4-BE49-F238E27FC236}">
                <a16:creationId xmlns:a16="http://schemas.microsoft.com/office/drawing/2014/main" id="{32B1E136-D702-4D3E-9F4C-D40AE0562329}"/>
              </a:ext>
            </a:extLst>
          </p:cNvPr>
          <p:cNvSpPr txBox="1"/>
          <p:nvPr/>
        </p:nvSpPr>
        <p:spPr>
          <a:xfrm>
            <a:off x="8567033" y="5661311"/>
            <a:ext cx="2960244"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effectLst/>
                <a:uLnTx/>
                <a:uFillTx/>
                <a:ea typeface="+mn-ea"/>
                <a:cs typeface="+mn-cs"/>
              </a:rPr>
              <a:t>Source: </a:t>
            </a:r>
            <a:r>
              <a:rPr lang="en-IE" sz="1600" b="0" i="0" dirty="0">
                <a:effectLst/>
              </a:rPr>
              <a:t>Radicioni M et al (2016)</a:t>
            </a:r>
            <a:endParaRPr kumimoji="0" lang="en-IE" sz="1600" b="0" i="0" u="none" strike="noStrike" kern="1200" cap="none" spc="0" normalizeH="0" baseline="0" noProof="0" dirty="0">
              <a:ln>
                <a:noFill/>
              </a:ln>
              <a:effectLst/>
              <a:uLnTx/>
              <a:uFillTx/>
              <a:ea typeface="+mn-ea"/>
              <a:cs typeface="+mn-cs"/>
            </a:endParaRPr>
          </a:p>
        </p:txBody>
      </p:sp>
      <p:pic>
        <p:nvPicPr>
          <p:cNvPr id="21" name="Picture 20">
            <a:extLst>
              <a:ext uri="{FF2B5EF4-FFF2-40B4-BE49-F238E27FC236}">
                <a16:creationId xmlns:a16="http://schemas.microsoft.com/office/drawing/2014/main" id="{68FDB9AD-F42E-4225-8554-2A2E36C3BDEF}"/>
              </a:ext>
            </a:extLst>
          </p:cNvPr>
          <p:cNvPicPr>
            <a:picLocks noChangeAspect="1"/>
          </p:cNvPicPr>
          <p:nvPr/>
        </p:nvPicPr>
        <p:blipFill>
          <a:blip r:embed="rId2"/>
          <a:stretch>
            <a:fillRect/>
          </a:stretch>
        </p:blipFill>
        <p:spPr>
          <a:xfrm>
            <a:off x="6457877" y="4961055"/>
            <a:ext cx="5069400" cy="586494"/>
          </a:xfrm>
          <a:prstGeom prst="rect">
            <a:avLst/>
          </a:prstGeom>
        </p:spPr>
      </p:pic>
    </p:spTree>
    <p:extLst>
      <p:ext uri="{BB962C8B-B14F-4D97-AF65-F5344CB8AC3E}">
        <p14:creationId xmlns:p14="http://schemas.microsoft.com/office/powerpoint/2010/main" val="19524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a:t>
              </a:r>
              <a:r>
                <a:rPr lang="en-IE" sz="2400" b="1" dirty="0">
                  <a:solidFill>
                    <a:prstClr val="white"/>
                  </a:solidFill>
                  <a:latin typeface="Tw Cen MT" panose="020B0602020104020603"/>
                </a:rPr>
                <a:t>2</a:t>
              </a:r>
              <a:endPar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13" name="TextBox 12">
            <a:extLst>
              <a:ext uri="{FF2B5EF4-FFF2-40B4-BE49-F238E27FC236}">
                <a16:creationId xmlns:a16="http://schemas.microsoft.com/office/drawing/2014/main" id="{92871632-C0E6-4610-B1A9-7C91B5A00B61}"/>
              </a:ext>
            </a:extLst>
          </p:cNvPr>
          <p:cNvSpPr txBox="1"/>
          <p:nvPr/>
        </p:nvSpPr>
        <p:spPr>
          <a:xfrm>
            <a:off x="2999398" y="342937"/>
            <a:ext cx="9019914" cy="707886"/>
          </a:xfrm>
          <a:prstGeom prst="rect">
            <a:avLst/>
          </a:prstGeom>
          <a:noFill/>
        </p:spPr>
        <p:txBody>
          <a:bodyPr wrap="square">
            <a:spAutoFit/>
          </a:bodyPr>
          <a:lstStyle/>
          <a:p>
            <a:r>
              <a:rPr lang="en-IE" sz="4000" dirty="0">
                <a:latin typeface="+mj-lt"/>
              </a:rPr>
              <a:t>Williams Crossover Example</a:t>
            </a:r>
          </a:p>
        </p:txBody>
      </p:sp>
      <p:sp>
        <p:nvSpPr>
          <p:cNvPr id="7" name="Content Placeholder 1">
            <a:extLst>
              <a:ext uri="{FF2B5EF4-FFF2-40B4-BE49-F238E27FC236}">
                <a16:creationId xmlns:a16="http://schemas.microsoft.com/office/drawing/2014/main" id="{243FA689-D076-4DC3-AB3F-F63B4DBC5180}"/>
              </a:ext>
            </a:extLst>
          </p:cNvPr>
          <p:cNvSpPr>
            <a:spLocks noGrp="1"/>
          </p:cNvSpPr>
          <p:nvPr>
            <p:ph idx="1"/>
          </p:nvPr>
        </p:nvSpPr>
        <p:spPr>
          <a:xfrm>
            <a:off x="438542" y="1592448"/>
            <a:ext cx="5484450" cy="4532324"/>
          </a:xfrm>
        </p:spPr>
        <p:txBody>
          <a:bodyPr>
            <a:noAutofit/>
          </a:bodyPr>
          <a:lstStyle/>
          <a:p>
            <a:pPr>
              <a:lnSpc>
                <a:spcPct val="107000"/>
              </a:lnSpc>
              <a:spcAft>
                <a:spcPts val="800"/>
              </a:spcAft>
            </a:pPr>
            <a:r>
              <a:rPr lang="en-IE" sz="2000" dirty="0">
                <a:effectLst/>
                <a:latin typeface="Calibri" panose="020F0502020204030204" pitchFamily="34" charset="0"/>
                <a:ea typeface="Calibri" panose="020F0502020204030204" pitchFamily="34" charset="0"/>
                <a:cs typeface="Times New Roman" panose="02020603050405020304" pitchFamily="18" charset="0"/>
              </a:rPr>
              <a:t>“Area under the time – carotenoid concentration is assumed as main outcome for the sample size calculation. When there are … </a:t>
            </a:r>
            <a:r>
              <a:rPr lang="en-IE" sz="2000" b="1" dirty="0">
                <a:effectLst/>
                <a:latin typeface="Calibri" panose="020F0502020204030204" pitchFamily="34" charset="0"/>
                <a:ea typeface="Calibri" panose="020F0502020204030204" pitchFamily="34" charset="0"/>
                <a:cs typeface="Times New Roman" panose="02020603050405020304" pitchFamily="18" charset="0"/>
              </a:rPr>
              <a:t>3 treatments and a sample size of 4 in each of the 6 sequences</a:t>
            </a:r>
            <a:r>
              <a:rPr lang="en-IE" sz="2000" dirty="0">
                <a:effectLst/>
                <a:latin typeface="Calibri" panose="020F0502020204030204" pitchFamily="34" charset="0"/>
                <a:ea typeface="Calibri" panose="020F0502020204030204" pitchFamily="34" charset="0"/>
                <a:cs typeface="Times New Roman" panose="02020603050405020304" pitchFamily="18" charset="0"/>
              </a:rPr>
              <a:t>, a 6x3 Williams Crossover inequality test of paired differences will have </a:t>
            </a:r>
            <a:r>
              <a:rPr lang="en-IE" sz="2000" b="1" dirty="0">
                <a:effectLst/>
                <a:latin typeface="Calibri" panose="020F0502020204030204" pitchFamily="34" charset="0"/>
                <a:ea typeface="Calibri" panose="020F0502020204030204" pitchFamily="34" charset="0"/>
                <a:cs typeface="Times New Roman" panose="02020603050405020304" pitchFamily="18" charset="0"/>
              </a:rPr>
              <a:t>96% power to detect a minimum difference of 4% </a:t>
            </a:r>
            <a:r>
              <a:rPr lang="en-IE" sz="2000" dirty="0">
                <a:effectLst/>
                <a:latin typeface="Calibri" panose="020F0502020204030204" pitchFamily="34" charset="0"/>
                <a:ea typeface="Calibri" panose="020F0502020204030204" pitchFamily="34" charset="0"/>
                <a:cs typeface="Times New Roman" panose="02020603050405020304" pitchFamily="18" charset="0"/>
              </a:rPr>
              <a:t>of the area under time curve (AUC) (difference between 20% and 24% of AUC) or greater, assuming that the </a:t>
            </a:r>
            <a:r>
              <a:rPr lang="en-IE" sz="2000" b="1" dirty="0">
                <a:effectLst/>
                <a:latin typeface="Calibri" panose="020F0502020204030204" pitchFamily="34" charset="0"/>
                <a:ea typeface="Calibri" panose="020F0502020204030204" pitchFamily="34" charset="0"/>
                <a:cs typeface="Times New Roman" panose="02020603050405020304" pitchFamily="18" charset="0"/>
              </a:rPr>
              <a:t>standard deviation of the paired differences is 4% at the 0.83% significance level</a:t>
            </a:r>
            <a:r>
              <a:rPr lang="en-IE" sz="2000" dirty="0">
                <a:effectLst/>
                <a:latin typeface="Calibri" panose="020F0502020204030204" pitchFamily="34" charset="0"/>
                <a:ea typeface="Calibri" panose="020F0502020204030204" pitchFamily="34" charset="0"/>
                <a:cs typeface="Times New Roman" panose="02020603050405020304" pitchFamily="18" charset="0"/>
              </a:rPr>
              <a:t>. This leads to a total sample size of N=24 participants. In case of one drop-out per sequence (n=3 per sequence), the power will reduce to 83%, which will still provide sufficient statistical strength.”</a:t>
            </a:r>
          </a:p>
        </p:txBody>
      </p:sp>
      <p:graphicFrame>
        <p:nvGraphicFramePr>
          <p:cNvPr id="12" name="Content Placeholder 2">
            <a:extLst>
              <a:ext uri="{FF2B5EF4-FFF2-40B4-BE49-F238E27FC236}">
                <a16:creationId xmlns:a16="http://schemas.microsoft.com/office/drawing/2014/main" id="{08CF772F-5AD2-40DD-951C-E7B473049186}"/>
              </a:ext>
            </a:extLst>
          </p:cNvPr>
          <p:cNvGraphicFramePr>
            <a:graphicFrameLocks/>
          </p:cNvGraphicFramePr>
          <p:nvPr>
            <p:extLst>
              <p:ext uri="{D42A27DB-BD31-4B8C-83A1-F6EECF244321}">
                <p14:modId xmlns:p14="http://schemas.microsoft.com/office/powerpoint/2010/main" val="978542746"/>
              </p:ext>
            </p:extLst>
          </p:nvPr>
        </p:nvGraphicFramePr>
        <p:xfrm>
          <a:off x="6129790" y="1708931"/>
          <a:ext cx="5484449" cy="2346960"/>
        </p:xfrm>
        <a:graphic>
          <a:graphicData uri="http://schemas.openxmlformats.org/drawingml/2006/table">
            <a:tbl>
              <a:tblPr firstRow="1" bandRow="1">
                <a:tableStyleId>{8EC20E35-A176-4012-BC5E-935CFFF8708E}</a:tableStyleId>
              </a:tblPr>
              <a:tblGrid>
                <a:gridCol w="4338358">
                  <a:extLst>
                    <a:ext uri="{9D8B030D-6E8A-4147-A177-3AD203B41FA5}">
                      <a16:colId xmlns:a16="http://schemas.microsoft.com/office/drawing/2014/main" val="20000"/>
                    </a:ext>
                  </a:extLst>
                </a:gridCol>
                <a:gridCol w="114609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(Bonferroni-Adjusted)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Number of Treatments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Min Expected 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Standard Deviation of Differences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Sample Size Per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
        <p:nvSpPr>
          <p:cNvPr id="14" name="TextBox 13">
            <a:extLst>
              <a:ext uri="{FF2B5EF4-FFF2-40B4-BE49-F238E27FC236}">
                <a16:creationId xmlns:a16="http://schemas.microsoft.com/office/drawing/2014/main" id="{EBF0AF13-89E7-4A52-AECA-8AB47CE888B1}"/>
              </a:ext>
            </a:extLst>
          </p:cNvPr>
          <p:cNvSpPr txBox="1"/>
          <p:nvPr/>
        </p:nvSpPr>
        <p:spPr>
          <a:xfrm>
            <a:off x="7613739" y="5126063"/>
            <a:ext cx="400050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effectLst/>
                <a:uLnTx/>
                <a:uFillTx/>
                <a:ea typeface="+mn-ea"/>
                <a:cs typeface="+mn-cs"/>
              </a:rPr>
              <a:t>Source: </a:t>
            </a:r>
            <a:r>
              <a:rPr lang="en-IE" sz="1600" b="0" i="0" dirty="0">
                <a:effectLst/>
              </a:rPr>
              <a:t>Luxembourg Institute of Health (2019)</a:t>
            </a:r>
            <a:endParaRPr kumimoji="0" lang="en-IE" sz="1600" b="0" i="0" u="none" strike="noStrike" kern="1200" cap="none" spc="0" normalizeH="0" baseline="0" noProof="0" dirty="0">
              <a:ln>
                <a:noFill/>
              </a:ln>
              <a:effectLst/>
              <a:uLnTx/>
              <a:uFillTx/>
              <a:ea typeface="+mn-ea"/>
              <a:cs typeface="+mn-cs"/>
            </a:endParaRPr>
          </a:p>
        </p:txBody>
      </p:sp>
      <p:pic>
        <p:nvPicPr>
          <p:cNvPr id="17" name="Picture 16">
            <a:extLst>
              <a:ext uri="{FF2B5EF4-FFF2-40B4-BE49-F238E27FC236}">
                <a16:creationId xmlns:a16="http://schemas.microsoft.com/office/drawing/2014/main" id="{D12051AF-5EF4-450A-8999-3A705038EF1A}"/>
              </a:ext>
            </a:extLst>
          </p:cNvPr>
          <p:cNvPicPr>
            <a:picLocks noChangeAspect="1"/>
          </p:cNvPicPr>
          <p:nvPr/>
        </p:nvPicPr>
        <p:blipFill>
          <a:blip r:embed="rId2"/>
          <a:stretch>
            <a:fillRect/>
          </a:stretch>
        </p:blipFill>
        <p:spPr>
          <a:xfrm>
            <a:off x="6928006" y="4217871"/>
            <a:ext cx="4686233" cy="769218"/>
          </a:xfrm>
          <a:prstGeom prst="rect">
            <a:avLst/>
          </a:prstGeom>
        </p:spPr>
      </p:pic>
    </p:spTree>
    <p:extLst>
      <p:ext uri="{BB962C8B-B14F-4D97-AF65-F5344CB8AC3E}">
        <p14:creationId xmlns:p14="http://schemas.microsoft.com/office/powerpoint/2010/main" val="52929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dirty="0"/>
              <a:t>6</a:t>
            </a:r>
            <a:r>
              <a:rPr lang="en-IE" cap="none" dirty="0">
                <a:latin typeface="+mj-lt"/>
              </a:rPr>
              <a:t>x3 Williams Crossover Sequences</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06482" y="1526304"/>
            <a:ext cx="9579424"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buNone/>
            </a:pPr>
            <a:endParaRPr lang="en-IE" sz="2800" dirty="0"/>
          </a:p>
          <a:p>
            <a:pPr marL="630936" lvl="1" indent="-457200"/>
            <a:endParaRPr lang="en-IE" sz="2800" dirty="0"/>
          </a:p>
          <a:p>
            <a:pPr marL="173736" lvl="1" indent="0">
              <a:buNone/>
            </a:pPr>
            <a:endParaRPr lang="en-IE" sz="3200" dirty="0"/>
          </a:p>
        </p:txBody>
      </p:sp>
      <p:grpSp>
        <p:nvGrpSpPr>
          <p:cNvPr id="29" name="Group 28">
            <a:extLst>
              <a:ext uri="{FF2B5EF4-FFF2-40B4-BE49-F238E27FC236}">
                <a16:creationId xmlns:a16="http://schemas.microsoft.com/office/drawing/2014/main" id="{D46FF2E1-373B-4AC6-973D-E355B5C7212B}"/>
              </a:ext>
            </a:extLst>
          </p:cNvPr>
          <p:cNvGrpSpPr/>
          <p:nvPr/>
        </p:nvGrpSpPr>
        <p:grpSpPr>
          <a:xfrm>
            <a:off x="2897110" y="1114011"/>
            <a:ext cx="6251523" cy="5560871"/>
            <a:chOff x="2897110" y="1114011"/>
            <a:chExt cx="6251523" cy="5560871"/>
          </a:xfrm>
        </p:grpSpPr>
        <p:grpSp>
          <p:nvGrpSpPr>
            <p:cNvPr id="24" name="Group 23">
              <a:extLst>
                <a:ext uri="{FF2B5EF4-FFF2-40B4-BE49-F238E27FC236}">
                  <a16:creationId xmlns:a16="http://schemas.microsoft.com/office/drawing/2014/main" id="{898C3699-200F-41CA-A35C-F12B37100EB9}"/>
                </a:ext>
              </a:extLst>
            </p:cNvPr>
            <p:cNvGrpSpPr/>
            <p:nvPr/>
          </p:nvGrpSpPr>
          <p:grpSpPr>
            <a:xfrm>
              <a:off x="7826002" y="1114011"/>
              <a:ext cx="1322631" cy="927105"/>
              <a:chOff x="7826002" y="1114011"/>
              <a:chExt cx="1322631" cy="927105"/>
            </a:xfrm>
          </p:grpSpPr>
          <p:sp>
            <p:nvSpPr>
              <p:cNvPr id="45" name="Right Brace 44">
                <a:extLst>
                  <a:ext uri="{FF2B5EF4-FFF2-40B4-BE49-F238E27FC236}">
                    <a16:creationId xmlns:a16="http://schemas.microsoft.com/office/drawing/2014/main" id="{98070945-F457-447C-815E-AD69B1D252E8}"/>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46" name="TextBox 45">
                <a:extLst>
                  <a:ext uri="{FF2B5EF4-FFF2-40B4-BE49-F238E27FC236}">
                    <a16:creationId xmlns:a16="http://schemas.microsoft.com/office/drawing/2014/main" id="{B61011F5-F54B-4643-8A98-F24E5146DC06}"/>
                  </a:ext>
                </a:extLst>
              </p:cNvPr>
              <p:cNvSpPr txBox="1"/>
              <p:nvPr/>
            </p:nvSpPr>
            <p:spPr>
              <a:xfrm>
                <a:off x="8326349" y="1392897"/>
                <a:ext cx="822284" cy="369332"/>
              </a:xfrm>
              <a:prstGeom prst="rect">
                <a:avLst/>
              </a:prstGeom>
              <a:noFill/>
            </p:spPr>
            <p:txBody>
              <a:bodyPr wrap="square" rtlCol="0">
                <a:spAutoFit/>
              </a:bodyPr>
              <a:lstStyle/>
              <a:p>
                <a:r>
                  <a:rPr lang="en-IE" b="1" dirty="0"/>
                  <a:t>Seq. 1</a:t>
                </a:r>
              </a:p>
            </p:txBody>
          </p:sp>
        </p:grpSp>
        <p:grpSp>
          <p:nvGrpSpPr>
            <p:cNvPr id="23" name="Group 22">
              <a:extLst>
                <a:ext uri="{FF2B5EF4-FFF2-40B4-BE49-F238E27FC236}">
                  <a16:creationId xmlns:a16="http://schemas.microsoft.com/office/drawing/2014/main" id="{094F32E1-A9D7-4123-BD26-5C6CE408AFA6}"/>
                </a:ext>
              </a:extLst>
            </p:cNvPr>
            <p:cNvGrpSpPr/>
            <p:nvPr/>
          </p:nvGrpSpPr>
          <p:grpSpPr>
            <a:xfrm>
              <a:off x="2897110" y="1193555"/>
              <a:ext cx="4879818" cy="5414397"/>
              <a:chOff x="2771229" y="1193555"/>
              <a:chExt cx="2959765" cy="5414397"/>
            </a:xfrm>
          </p:grpSpPr>
          <p:grpSp>
            <p:nvGrpSpPr>
              <p:cNvPr id="22" name="Group 21">
                <a:extLst>
                  <a:ext uri="{FF2B5EF4-FFF2-40B4-BE49-F238E27FC236}">
                    <a16:creationId xmlns:a16="http://schemas.microsoft.com/office/drawing/2014/main" id="{1A21ADD3-06D3-4C43-9D40-9D852314918D}"/>
                  </a:ext>
                </a:extLst>
              </p:cNvPr>
              <p:cNvGrpSpPr/>
              <p:nvPr/>
            </p:nvGrpSpPr>
            <p:grpSpPr>
              <a:xfrm>
                <a:off x="2771229" y="1193555"/>
                <a:ext cx="801564" cy="5414397"/>
                <a:chOff x="4302061" y="1488369"/>
                <a:chExt cx="801564" cy="5414397"/>
              </a:xfrm>
            </p:grpSpPr>
            <p:sp>
              <p:nvSpPr>
                <p:cNvPr id="49" name="Oval 48">
                  <a:extLst>
                    <a:ext uri="{FF2B5EF4-FFF2-40B4-BE49-F238E27FC236}">
                      <a16:creationId xmlns:a16="http://schemas.microsoft.com/office/drawing/2014/main" id="{ABA6A4E9-559B-4647-8B74-BA36F0D0FB52}"/>
                    </a:ext>
                  </a:extLst>
                </p:cNvPr>
                <p:cNvSpPr/>
                <p:nvPr/>
              </p:nvSpPr>
              <p:spPr>
                <a:xfrm>
                  <a:off x="4308554" y="1488369"/>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50" name="Oval 49">
                  <a:extLst>
                    <a:ext uri="{FF2B5EF4-FFF2-40B4-BE49-F238E27FC236}">
                      <a16:creationId xmlns:a16="http://schemas.microsoft.com/office/drawing/2014/main" id="{A4D67BAC-F0D5-4CA5-982D-DF47C497F846}"/>
                    </a:ext>
                  </a:extLst>
                </p:cNvPr>
                <p:cNvSpPr/>
                <p:nvPr/>
              </p:nvSpPr>
              <p:spPr>
                <a:xfrm>
                  <a:off x="4305415" y="2413663"/>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51" name="Oval 50">
                  <a:extLst>
                    <a:ext uri="{FF2B5EF4-FFF2-40B4-BE49-F238E27FC236}">
                      <a16:creationId xmlns:a16="http://schemas.microsoft.com/office/drawing/2014/main" id="{9A34A03E-6A47-4FB0-9AE0-8D522A77FCBF}"/>
                    </a:ext>
                  </a:extLst>
                </p:cNvPr>
                <p:cNvSpPr/>
                <p:nvPr/>
              </p:nvSpPr>
              <p:spPr>
                <a:xfrm>
                  <a:off x="4302061" y="3338957"/>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53" name="Oval 52">
                  <a:extLst>
                    <a:ext uri="{FF2B5EF4-FFF2-40B4-BE49-F238E27FC236}">
                      <a16:creationId xmlns:a16="http://schemas.microsoft.com/office/drawing/2014/main" id="{1FC97555-10A8-4FBF-A12A-B652DF3DF596}"/>
                    </a:ext>
                  </a:extLst>
                </p:cNvPr>
                <p:cNvSpPr/>
                <p:nvPr/>
              </p:nvSpPr>
              <p:spPr>
                <a:xfrm>
                  <a:off x="4302061" y="4264251"/>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55" name="Oval 54">
                  <a:extLst>
                    <a:ext uri="{FF2B5EF4-FFF2-40B4-BE49-F238E27FC236}">
                      <a16:creationId xmlns:a16="http://schemas.microsoft.com/office/drawing/2014/main" id="{F35AB74C-5378-45C7-8071-C2474F5F1D16}"/>
                    </a:ext>
                  </a:extLst>
                </p:cNvPr>
                <p:cNvSpPr/>
                <p:nvPr/>
              </p:nvSpPr>
              <p:spPr>
                <a:xfrm>
                  <a:off x="4308554" y="5187910"/>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57" name="Oval 56">
                  <a:extLst>
                    <a:ext uri="{FF2B5EF4-FFF2-40B4-BE49-F238E27FC236}">
                      <a16:creationId xmlns:a16="http://schemas.microsoft.com/office/drawing/2014/main" id="{791A8CDA-C77A-4EF1-8ADE-D68A404CB2EE}"/>
                    </a:ext>
                  </a:extLst>
                </p:cNvPr>
                <p:cNvSpPr/>
                <p:nvPr/>
              </p:nvSpPr>
              <p:spPr>
                <a:xfrm>
                  <a:off x="4314528" y="6111569"/>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grpSp>
          <p:grpSp>
            <p:nvGrpSpPr>
              <p:cNvPr id="59" name="Group 58">
                <a:extLst>
                  <a:ext uri="{FF2B5EF4-FFF2-40B4-BE49-F238E27FC236}">
                    <a16:creationId xmlns:a16="http://schemas.microsoft.com/office/drawing/2014/main" id="{7AB30046-9D0D-4014-9856-FA6CB92E5705}"/>
                  </a:ext>
                </a:extLst>
              </p:cNvPr>
              <p:cNvGrpSpPr/>
              <p:nvPr/>
            </p:nvGrpSpPr>
            <p:grpSpPr>
              <a:xfrm>
                <a:off x="3847083" y="1193555"/>
                <a:ext cx="801564" cy="5414397"/>
                <a:chOff x="4302061" y="1488369"/>
                <a:chExt cx="801564" cy="5414397"/>
              </a:xfrm>
            </p:grpSpPr>
            <p:sp>
              <p:nvSpPr>
                <p:cNvPr id="60" name="Oval 59">
                  <a:extLst>
                    <a:ext uri="{FF2B5EF4-FFF2-40B4-BE49-F238E27FC236}">
                      <a16:creationId xmlns:a16="http://schemas.microsoft.com/office/drawing/2014/main" id="{C2661912-4DB6-4F58-96C1-EE8FABE9BE15}"/>
                    </a:ext>
                  </a:extLst>
                </p:cNvPr>
                <p:cNvSpPr/>
                <p:nvPr/>
              </p:nvSpPr>
              <p:spPr>
                <a:xfrm>
                  <a:off x="4308554" y="1488369"/>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61" name="Oval 60">
                  <a:extLst>
                    <a:ext uri="{FF2B5EF4-FFF2-40B4-BE49-F238E27FC236}">
                      <a16:creationId xmlns:a16="http://schemas.microsoft.com/office/drawing/2014/main" id="{77B9D5B1-95F3-4A74-8993-0274E7BAE22D}"/>
                    </a:ext>
                  </a:extLst>
                </p:cNvPr>
                <p:cNvSpPr/>
                <p:nvPr/>
              </p:nvSpPr>
              <p:spPr>
                <a:xfrm>
                  <a:off x="4305415" y="2413663"/>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62" name="Oval 61">
                  <a:extLst>
                    <a:ext uri="{FF2B5EF4-FFF2-40B4-BE49-F238E27FC236}">
                      <a16:creationId xmlns:a16="http://schemas.microsoft.com/office/drawing/2014/main" id="{5AECFD63-6BAE-4F14-868D-DBC088F045A1}"/>
                    </a:ext>
                  </a:extLst>
                </p:cNvPr>
                <p:cNvSpPr/>
                <p:nvPr/>
              </p:nvSpPr>
              <p:spPr>
                <a:xfrm>
                  <a:off x="4302061" y="3338957"/>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63" name="Oval 62">
                  <a:extLst>
                    <a:ext uri="{FF2B5EF4-FFF2-40B4-BE49-F238E27FC236}">
                      <a16:creationId xmlns:a16="http://schemas.microsoft.com/office/drawing/2014/main" id="{D944DA69-92E1-4A6A-9546-288DD27CB8D2}"/>
                    </a:ext>
                  </a:extLst>
                </p:cNvPr>
                <p:cNvSpPr/>
                <p:nvPr/>
              </p:nvSpPr>
              <p:spPr>
                <a:xfrm>
                  <a:off x="4302061" y="4264251"/>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64" name="Oval 63">
                  <a:extLst>
                    <a:ext uri="{FF2B5EF4-FFF2-40B4-BE49-F238E27FC236}">
                      <a16:creationId xmlns:a16="http://schemas.microsoft.com/office/drawing/2014/main" id="{3B121921-1696-4393-836F-3BA8B429ED33}"/>
                    </a:ext>
                  </a:extLst>
                </p:cNvPr>
                <p:cNvSpPr/>
                <p:nvPr/>
              </p:nvSpPr>
              <p:spPr>
                <a:xfrm>
                  <a:off x="4308554" y="5187910"/>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65" name="Oval 64">
                  <a:extLst>
                    <a:ext uri="{FF2B5EF4-FFF2-40B4-BE49-F238E27FC236}">
                      <a16:creationId xmlns:a16="http://schemas.microsoft.com/office/drawing/2014/main" id="{550F7531-BF97-41A2-B32A-79965D75470C}"/>
                    </a:ext>
                  </a:extLst>
                </p:cNvPr>
                <p:cNvSpPr/>
                <p:nvPr/>
              </p:nvSpPr>
              <p:spPr>
                <a:xfrm>
                  <a:off x="4314528" y="6111569"/>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grpSp>
          <p:grpSp>
            <p:nvGrpSpPr>
              <p:cNvPr id="66" name="Group 65">
                <a:extLst>
                  <a:ext uri="{FF2B5EF4-FFF2-40B4-BE49-F238E27FC236}">
                    <a16:creationId xmlns:a16="http://schemas.microsoft.com/office/drawing/2014/main" id="{929F3D58-0378-47F9-9C11-F26FA67D5584}"/>
                  </a:ext>
                </a:extLst>
              </p:cNvPr>
              <p:cNvGrpSpPr/>
              <p:nvPr/>
            </p:nvGrpSpPr>
            <p:grpSpPr>
              <a:xfrm>
                <a:off x="4929430" y="1193555"/>
                <a:ext cx="801564" cy="5414397"/>
                <a:chOff x="4302061" y="1488369"/>
                <a:chExt cx="801564" cy="5414397"/>
              </a:xfrm>
            </p:grpSpPr>
            <p:sp>
              <p:nvSpPr>
                <p:cNvPr id="67" name="Oval 66">
                  <a:extLst>
                    <a:ext uri="{FF2B5EF4-FFF2-40B4-BE49-F238E27FC236}">
                      <a16:creationId xmlns:a16="http://schemas.microsoft.com/office/drawing/2014/main" id="{D62CB759-C2D4-4782-ABF2-06E6E3104C2C}"/>
                    </a:ext>
                  </a:extLst>
                </p:cNvPr>
                <p:cNvSpPr/>
                <p:nvPr/>
              </p:nvSpPr>
              <p:spPr>
                <a:xfrm>
                  <a:off x="4308554" y="1488369"/>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68" name="Oval 67">
                  <a:extLst>
                    <a:ext uri="{FF2B5EF4-FFF2-40B4-BE49-F238E27FC236}">
                      <a16:creationId xmlns:a16="http://schemas.microsoft.com/office/drawing/2014/main" id="{28964D2A-EC40-42BF-868C-46FC6067D773}"/>
                    </a:ext>
                  </a:extLst>
                </p:cNvPr>
                <p:cNvSpPr/>
                <p:nvPr/>
              </p:nvSpPr>
              <p:spPr>
                <a:xfrm>
                  <a:off x="4305415" y="2413663"/>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69" name="Oval 68">
                  <a:extLst>
                    <a:ext uri="{FF2B5EF4-FFF2-40B4-BE49-F238E27FC236}">
                      <a16:creationId xmlns:a16="http://schemas.microsoft.com/office/drawing/2014/main" id="{2D711BA6-790B-4C87-8F81-C23CDC417F66}"/>
                    </a:ext>
                  </a:extLst>
                </p:cNvPr>
                <p:cNvSpPr/>
                <p:nvPr/>
              </p:nvSpPr>
              <p:spPr>
                <a:xfrm>
                  <a:off x="4302061" y="3338957"/>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70" name="Oval 69">
                  <a:extLst>
                    <a:ext uri="{FF2B5EF4-FFF2-40B4-BE49-F238E27FC236}">
                      <a16:creationId xmlns:a16="http://schemas.microsoft.com/office/drawing/2014/main" id="{FDC9EA9A-B443-403B-B5C2-842AF97F66BE}"/>
                    </a:ext>
                  </a:extLst>
                </p:cNvPr>
                <p:cNvSpPr/>
                <p:nvPr/>
              </p:nvSpPr>
              <p:spPr>
                <a:xfrm>
                  <a:off x="4302061" y="4264251"/>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71" name="Oval 70">
                  <a:extLst>
                    <a:ext uri="{FF2B5EF4-FFF2-40B4-BE49-F238E27FC236}">
                      <a16:creationId xmlns:a16="http://schemas.microsoft.com/office/drawing/2014/main" id="{4D2333B7-1F8A-4F26-A457-B9AAA59D2582}"/>
                    </a:ext>
                  </a:extLst>
                </p:cNvPr>
                <p:cNvSpPr/>
                <p:nvPr/>
              </p:nvSpPr>
              <p:spPr>
                <a:xfrm>
                  <a:off x="4308554" y="5187910"/>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72" name="Oval 71">
                  <a:extLst>
                    <a:ext uri="{FF2B5EF4-FFF2-40B4-BE49-F238E27FC236}">
                      <a16:creationId xmlns:a16="http://schemas.microsoft.com/office/drawing/2014/main" id="{AFFC3015-F8AB-45AF-99C5-2457928FA572}"/>
                    </a:ext>
                  </a:extLst>
                </p:cNvPr>
                <p:cNvSpPr/>
                <p:nvPr/>
              </p:nvSpPr>
              <p:spPr>
                <a:xfrm>
                  <a:off x="4314528" y="6111569"/>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grpSp>
        </p:grpSp>
        <p:grpSp>
          <p:nvGrpSpPr>
            <p:cNvPr id="73" name="Group 72">
              <a:extLst>
                <a:ext uri="{FF2B5EF4-FFF2-40B4-BE49-F238E27FC236}">
                  <a16:creationId xmlns:a16="http://schemas.microsoft.com/office/drawing/2014/main" id="{257B2FCA-CFDE-4146-81AE-83EF81E83F4A}"/>
                </a:ext>
              </a:extLst>
            </p:cNvPr>
            <p:cNvGrpSpPr/>
            <p:nvPr/>
          </p:nvGrpSpPr>
          <p:grpSpPr>
            <a:xfrm>
              <a:off x="7826002" y="2044904"/>
              <a:ext cx="1322631" cy="927105"/>
              <a:chOff x="7826002" y="1114011"/>
              <a:chExt cx="1322631" cy="927105"/>
            </a:xfrm>
          </p:grpSpPr>
          <p:sp>
            <p:nvSpPr>
              <p:cNvPr id="74" name="Right Brace 73">
                <a:extLst>
                  <a:ext uri="{FF2B5EF4-FFF2-40B4-BE49-F238E27FC236}">
                    <a16:creationId xmlns:a16="http://schemas.microsoft.com/office/drawing/2014/main" id="{96FBD722-2E4F-4BB9-95C8-CA9F2B2A8490}"/>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75" name="TextBox 74">
                <a:extLst>
                  <a:ext uri="{FF2B5EF4-FFF2-40B4-BE49-F238E27FC236}">
                    <a16:creationId xmlns:a16="http://schemas.microsoft.com/office/drawing/2014/main" id="{07B96E1E-8D24-44F8-90D8-ABDB03C70E06}"/>
                  </a:ext>
                </a:extLst>
              </p:cNvPr>
              <p:cNvSpPr txBox="1"/>
              <p:nvPr/>
            </p:nvSpPr>
            <p:spPr>
              <a:xfrm>
                <a:off x="8326349" y="1392897"/>
                <a:ext cx="822284" cy="369332"/>
              </a:xfrm>
              <a:prstGeom prst="rect">
                <a:avLst/>
              </a:prstGeom>
              <a:noFill/>
            </p:spPr>
            <p:txBody>
              <a:bodyPr wrap="square" rtlCol="0">
                <a:spAutoFit/>
              </a:bodyPr>
              <a:lstStyle/>
              <a:p>
                <a:r>
                  <a:rPr lang="en-IE" b="1" dirty="0"/>
                  <a:t>Seq. 2</a:t>
                </a:r>
              </a:p>
            </p:txBody>
          </p:sp>
        </p:grpSp>
        <p:grpSp>
          <p:nvGrpSpPr>
            <p:cNvPr id="76" name="Group 75">
              <a:extLst>
                <a:ext uri="{FF2B5EF4-FFF2-40B4-BE49-F238E27FC236}">
                  <a16:creationId xmlns:a16="http://schemas.microsoft.com/office/drawing/2014/main" id="{D98E9D4E-EC16-4394-8EF6-F5170903BBBC}"/>
                </a:ext>
              </a:extLst>
            </p:cNvPr>
            <p:cNvGrpSpPr/>
            <p:nvPr/>
          </p:nvGrpSpPr>
          <p:grpSpPr>
            <a:xfrm>
              <a:off x="7826002" y="2965447"/>
              <a:ext cx="1322631" cy="927105"/>
              <a:chOff x="7826002" y="1114011"/>
              <a:chExt cx="1322631" cy="927105"/>
            </a:xfrm>
          </p:grpSpPr>
          <p:sp>
            <p:nvSpPr>
              <p:cNvPr id="77" name="Right Brace 76">
                <a:extLst>
                  <a:ext uri="{FF2B5EF4-FFF2-40B4-BE49-F238E27FC236}">
                    <a16:creationId xmlns:a16="http://schemas.microsoft.com/office/drawing/2014/main" id="{261D1D07-3EEE-4966-BA6C-6B8276CBE46C}"/>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78" name="TextBox 77">
                <a:extLst>
                  <a:ext uri="{FF2B5EF4-FFF2-40B4-BE49-F238E27FC236}">
                    <a16:creationId xmlns:a16="http://schemas.microsoft.com/office/drawing/2014/main" id="{6F239305-8965-410C-B90C-B302628DADE9}"/>
                  </a:ext>
                </a:extLst>
              </p:cNvPr>
              <p:cNvSpPr txBox="1"/>
              <p:nvPr/>
            </p:nvSpPr>
            <p:spPr>
              <a:xfrm>
                <a:off x="8326349" y="1392897"/>
                <a:ext cx="822284" cy="369332"/>
              </a:xfrm>
              <a:prstGeom prst="rect">
                <a:avLst/>
              </a:prstGeom>
              <a:noFill/>
            </p:spPr>
            <p:txBody>
              <a:bodyPr wrap="square" rtlCol="0">
                <a:spAutoFit/>
              </a:bodyPr>
              <a:lstStyle/>
              <a:p>
                <a:r>
                  <a:rPr lang="en-IE" b="1" dirty="0"/>
                  <a:t>Seq. 3</a:t>
                </a:r>
              </a:p>
            </p:txBody>
          </p:sp>
        </p:grpSp>
        <p:grpSp>
          <p:nvGrpSpPr>
            <p:cNvPr id="79" name="Group 78">
              <a:extLst>
                <a:ext uri="{FF2B5EF4-FFF2-40B4-BE49-F238E27FC236}">
                  <a16:creationId xmlns:a16="http://schemas.microsoft.com/office/drawing/2014/main" id="{42F24C1F-7B0D-400B-B885-BCBA922A98D2}"/>
                </a:ext>
              </a:extLst>
            </p:cNvPr>
            <p:cNvGrpSpPr/>
            <p:nvPr/>
          </p:nvGrpSpPr>
          <p:grpSpPr>
            <a:xfrm>
              <a:off x="7826002" y="3885990"/>
              <a:ext cx="1322631" cy="927105"/>
              <a:chOff x="7826002" y="1114011"/>
              <a:chExt cx="1322631" cy="927105"/>
            </a:xfrm>
          </p:grpSpPr>
          <p:sp>
            <p:nvSpPr>
              <p:cNvPr id="80" name="Right Brace 79">
                <a:extLst>
                  <a:ext uri="{FF2B5EF4-FFF2-40B4-BE49-F238E27FC236}">
                    <a16:creationId xmlns:a16="http://schemas.microsoft.com/office/drawing/2014/main" id="{DFB5D024-2A2E-4AA8-874B-55906D2D0D16}"/>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81" name="TextBox 80">
                <a:extLst>
                  <a:ext uri="{FF2B5EF4-FFF2-40B4-BE49-F238E27FC236}">
                    <a16:creationId xmlns:a16="http://schemas.microsoft.com/office/drawing/2014/main" id="{D3DC1D1D-009B-4272-9AAA-3EFBADEC7350}"/>
                  </a:ext>
                </a:extLst>
              </p:cNvPr>
              <p:cNvSpPr txBox="1"/>
              <p:nvPr/>
            </p:nvSpPr>
            <p:spPr>
              <a:xfrm>
                <a:off x="8326349" y="1392897"/>
                <a:ext cx="822284" cy="369332"/>
              </a:xfrm>
              <a:prstGeom prst="rect">
                <a:avLst/>
              </a:prstGeom>
              <a:noFill/>
            </p:spPr>
            <p:txBody>
              <a:bodyPr wrap="square" rtlCol="0">
                <a:spAutoFit/>
              </a:bodyPr>
              <a:lstStyle/>
              <a:p>
                <a:r>
                  <a:rPr lang="en-IE" b="1" dirty="0"/>
                  <a:t>Seq. 4</a:t>
                </a:r>
              </a:p>
            </p:txBody>
          </p:sp>
        </p:grpSp>
        <p:grpSp>
          <p:nvGrpSpPr>
            <p:cNvPr id="82" name="Group 81">
              <a:extLst>
                <a:ext uri="{FF2B5EF4-FFF2-40B4-BE49-F238E27FC236}">
                  <a16:creationId xmlns:a16="http://schemas.microsoft.com/office/drawing/2014/main" id="{E125108F-2345-4D20-A201-22E80DC2C6F1}"/>
                </a:ext>
              </a:extLst>
            </p:cNvPr>
            <p:cNvGrpSpPr/>
            <p:nvPr/>
          </p:nvGrpSpPr>
          <p:grpSpPr>
            <a:xfrm>
              <a:off x="7826002" y="4816884"/>
              <a:ext cx="1322631" cy="927105"/>
              <a:chOff x="7826002" y="1114011"/>
              <a:chExt cx="1322631" cy="927105"/>
            </a:xfrm>
          </p:grpSpPr>
          <p:sp>
            <p:nvSpPr>
              <p:cNvPr id="83" name="Right Brace 82">
                <a:extLst>
                  <a:ext uri="{FF2B5EF4-FFF2-40B4-BE49-F238E27FC236}">
                    <a16:creationId xmlns:a16="http://schemas.microsoft.com/office/drawing/2014/main" id="{F8DCA8E8-CBB7-4750-8BDF-C90A7654D744}"/>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84" name="TextBox 83">
                <a:extLst>
                  <a:ext uri="{FF2B5EF4-FFF2-40B4-BE49-F238E27FC236}">
                    <a16:creationId xmlns:a16="http://schemas.microsoft.com/office/drawing/2014/main" id="{A07F40F8-4B33-4481-863E-44A869C56B6F}"/>
                  </a:ext>
                </a:extLst>
              </p:cNvPr>
              <p:cNvSpPr txBox="1"/>
              <p:nvPr/>
            </p:nvSpPr>
            <p:spPr>
              <a:xfrm>
                <a:off x="8326349" y="1392897"/>
                <a:ext cx="822284" cy="369332"/>
              </a:xfrm>
              <a:prstGeom prst="rect">
                <a:avLst/>
              </a:prstGeom>
              <a:noFill/>
            </p:spPr>
            <p:txBody>
              <a:bodyPr wrap="square" rtlCol="0">
                <a:spAutoFit/>
              </a:bodyPr>
              <a:lstStyle/>
              <a:p>
                <a:r>
                  <a:rPr lang="en-IE" b="1" dirty="0"/>
                  <a:t>Seq. 5</a:t>
                </a:r>
              </a:p>
            </p:txBody>
          </p:sp>
        </p:grpSp>
        <p:grpSp>
          <p:nvGrpSpPr>
            <p:cNvPr id="85" name="Group 84">
              <a:extLst>
                <a:ext uri="{FF2B5EF4-FFF2-40B4-BE49-F238E27FC236}">
                  <a16:creationId xmlns:a16="http://schemas.microsoft.com/office/drawing/2014/main" id="{FA9416FC-D820-4D93-9189-596C735A29AB}"/>
                </a:ext>
              </a:extLst>
            </p:cNvPr>
            <p:cNvGrpSpPr/>
            <p:nvPr/>
          </p:nvGrpSpPr>
          <p:grpSpPr>
            <a:xfrm>
              <a:off x="7826002" y="5747777"/>
              <a:ext cx="1322631" cy="927105"/>
              <a:chOff x="7826002" y="1114011"/>
              <a:chExt cx="1322631" cy="927105"/>
            </a:xfrm>
          </p:grpSpPr>
          <p:sp>
            <p:nvSpPr>
              <p:cNvPr id="86" name="Right Brace 85">
                <a:extLst>
                  <a:ext uri="{FF2B5EF4-FFF2-40B4-BE49-F238E27FC236}">
                    <a16:creationId xmlns:a16="http://schemas.microsoft.com/office/drawing/2014/main" id="{CF94845A-A798-4089-886A-51B312A2FC71}"/>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87" name="TextBox 86">
                <a:extLst>
                  <a:ext uri="{FF2B5EF4-FFF2-40B4-BE49-F238E27FC236}">
                    <a16:creationId xmlns:a16="http://schemas.microsoft.com/office/drawing/2014/main" id="{0F0E11C2-F9CA-4187-90B4-7F8BDD662143}"/>
                  </a:ext>
                </a:extLst>
              </p:cNvPr>
              <p:cNvSpPr txBox="1"/>
              <p:nvPr/>
            </p:nvSpPr>
            <p:spPr>
              <a:xfrm>
                <a:off x="8326349" y="1392897"/>
                <a:ext cx="822284" cy="369332"/>
              </a:xfrm>
              <a:prstGeom prst="rect">
                <a:avLst/>
              </a:prstGeom>
              <a:noFill/>
            </p:spPr>
            <p:txBody>
              <a:bodyPr wrap="square" rtlCol="0">
                <a:spAutoFit/>
              </a:bodyPr>
              <a:lstStyle/>
              <a:p>
                <a:r>
                  <a:rPr lang="en-IE" b="1" dirty="0"/>
                  <a:t>Seq. 6</a:t>
                </a:r>
              </a:p>
            </p:txBody>
          </p:sp>
        </p:grpSp>
        <p:grpSp>
          <p:nvGrpSpPr>
            <p:cNvPr id="28" name="Group 27">
              <a:extLst>
                <a:ext uri="{FF2B5EF4-FFF2-40B4-BE49-F238E27FC236}">
                  <a16:creationId xmlns:a16="http://schemas.microsoft.com/office/drawing/2014/main" id="{89F54691-40A1-477E-93D3-267501DC3B65}"/>
                </a:ext>
              </a:extLst>
            </p:cNvPr>
            <p:cNvGrpSpPr/>
            <p:nvPr/>
          </p:nvGrpSpPr>
          <p:grpSpPr>
            <a:xfrm>
              <a:off x="4218663" y="1517576"/>
              <a:ext cx="2223357" cy="1069285"/>
              <a:chOff x="4218663" y="1517576"/>
              <a:chExt cx="2223357" cy="1069285"/>
            </a:xfrm>
          </p:grpSpPr>
          <p:grpSp>
            <p:nvGrpSpPr>
              <p:cNvPr id="27" name="Group 26">
                <a:extLst>
                  <a:ext uri="{FF2B5EF4-FFF2-40B4-BE49-F238E27FC236}">
                    <a16:creationId xmlns:a16="http://schemas.microsoft.com/office/drawing/2014/main" id="{2330E091-845D-4215-AB04-0E496E816280}"/>
                  </a:ext>
                </a:extLst>
              </p:cNvPr>
              <p:cNvGrpSpPr/>
              <p:nvPr/>
            </p:nvGrpSpPr>
            <p:grpSpPr>
              <a:xfrm>
                <a:off x="4218663" y="1517576"/>
                <a:ext cx="2223357" cy="139534"/>
                <a:chOff x="4218663" y="1517576"/>
                <a:chExt cx="2223357" cy="139534"/>
              </a:xfrm>
              <a:solidFill>
                <a:srgbClr val="FF0000"/>
              </a:solidFill>
            </p:grpSpPr>
            <p:sp>
              <p:nvSpPr>
                <p:cNvPr id="26" name="Arrow: Right 25">
                  <a:extLst>
                    <a:ext uri="{FF2B5EF4-FFF2-40B4-BE49-F238E27FC236}">
                      <a16:creationId xmlns:a16="http://schemas.microsoft.com/office/drawing/2014/main" id="{5310B7B1-0614-4849-A3B5-68B50C99C578}"/>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8" name="Arrow: Right 87">
                  <a:extLst>
                    <a:ext uri="{FF2B5EF4-FFF2-40B4-BE49-F238E27FC236}">
                      <a16:creationId xmlns:a16="http://schemas.microsoft.com/office/drawing/2014/main" id="{1D23A4A6-0ED3-4EE5-9B94-7092D88B9591}"/>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nvGrpSpPr>
              <p:cNvPr id="89" name="Group 88">
                <a:extLst>
                  <a:ext uri="{FF2B5EF4-FFF2-40B4-BE49-F238E27FC236}">
                    <a16:creationId xmlns:a16="http://schemas.microsoft.com/office/drawing/2014/main" id="{16D336CC-FC48-49D0-B40C-1D7EBAA8339A}"/>
                  </a:ext>
                </a:extLst>
              </p:cNvPr>
              <p:cNvGrpSpPr/>
              <p:nvPr/>
            </p:nvGrpSpPr>
            <p:grpSpPr>
              <a:xfrm>
                <a:off x="4218663" y="2447327"/>
                <a:ext cx="2223357" cy="139534"/>
                <a:chOff x="4218663" y="1517576"/>
                <a:chExt cx="2223357" cy="139534"/>
              </a:xfrm>
              <a:solidFill>
                <a:srgbClr val="FF0000"/>
              </a:solidFill>
            </p:grpSpPr>
            <p:sp>
              <p:nvSpPr>
                <p:cNvPr id="90" name="Arrow: Right 89">
                  <a:extLst>
                    <a:ext uri="{FF2B5EF4-FFF2-40B4-BE49-F238E27FC236}">
                      <a16:creationId xmlns:a16="http://schemas.microsoft.com/office/drawing/2014/main" id="{ACA55E50-B960-4574-9B58-7ED09EBC0C42}"/>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Arrow: Right 90">
                  <a:extLst>
                    <a:ext uri="{FF2B5EF4-FFF2-40B4-BE49-F238E27FC236}">
                      <a16:creationId xmlns:a16="http://schemas.microsoft.com/office/drawing/2014/main" id="{F6C282D1-4B81-4112-85CA-07862AEA824B}"/>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grpSp>
          <p:nvGrpSpPr>
            <p:cNvPr id="92" name="Group 91">
              <a:extLst>
                <a:ext uri="{FF2B5EF4-FFF2-40B4-BE49-F238E27FC236}">
                  <a16:creationId xmlns:a16="http://schemas.microsoft.com/office/drawing/2014/main" id="{181AD94A-3AA7-416B-AC20-E6C37C5D1F16}"/>
                </a:ext>
              </a:extLst>
            </p:cNvPr>
            <p:cNvGrpSpPr/>
            <p:nvPr/>
          </p:nvGrpSpPr>
          <p:grpSpPr>
            <a:xfrm>
              <a:off x="4218663" y="3372621"/>
              <a:ext cx="2223357" cy="1069285"/>
              <a:chOff x="4218663" y="1517576"/>
              <a:chExt cx="2223357" cy="1069285"/>
            </a:xfrm>
          </p:grpSpPr>
          <p:grpSp>
            <p:nvGrpSpPr>
              <p:cNvPr id="93" name="Group 92">
                <a:extLst>
                  <a:ext uri="{FF2B5EF4-FFF2-40B4-BE49-F238E27FC236}">
                    <a16:creationId xmlns:a16="http://schemas.microsoft.com/office/drawing/2014/main" id="{7B545B75-D495-4654-A327-1BFD1D8413C4}"/>
                  </a:ext>
                </a:extLst>
              </p:cNvPr>
              <p:cNvGrpSpPr/>
              <p:nvPr/>
            </p:nvGrpSpPr>
            <p:grpSpPr>
              <a:xfrm>
                <a:off x="4218663" y="1517576"/>
                <a:ext cx="2223357" cy="139534"/>
                <a:chOff x="4218663" y="1517576"/>
                <a:chExt cx="2223357" cy="139534"/>
              </a:xfrm>
              <a:solidFill>
                <a:srgbClr val="FF0000"/>
              </a:solidFill>
            </p:grpSpPr>
            <p:sp>
              <p:nvSpPr>
                <p:cNvPr id="97" name="Arrow: Right 96">
                  <a:extLst>
                    <a:ext uri="{FF2B5EF4-FFF2-40B4-BE49-F238E27FC236}">
                      <a16:creationId xmlns:a16="http://schemas.microsoft.com/office/drawing/2014/main" id="{B9259AA7-679F-4963-9652-B6930EBD246D}"/>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8" name="Arrow: Right 97">
                  <a:extLst>
                    <a:ext uri="{FF2B5EF4-FFF2-40B4-BE49-F238E27FC236}">
                      <a16:creationId xmlns:a16="http://schemas.microsoft.com/office/drawing/2014/main" id="{196E69C7-E29D-4AF4-9929-FC8CBA5DB83F}"/>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nvGrpSpPr>
              <p:cNvPr id="94" name="Group 93">
                <a:extLst>
                  <a:ext uri="{FF2B5EF4-FFF2-40B4-BE49-F238E27FC236}">
                    <a16:creationId xmlns:a16="http://schemas.microsoft.com/office/drawing/2014/main" id="{08D35F5F-B026-4FCA-9E8F-6F89B1627CAE}"/>
                  </a:ext>
                </a:extLst>
              </p:cNvPr>
              <p:cNvGrpSpPr/>
              <p:nvPr/>
            </p:nvGrpSpPr>
            <p:grpSpPr>
              <a:xfrm>
                <a:off x="4218663" y="2447327"/>
                <a:ext cx="2223357" cy="139534"/>
                <a:chOff x="4218663" y="1517576"/>
                <a:chExt cx="2223357" cy="139534"/>
              </a:xfrm>
              <a:solidFill>
                <a:srgbClr val="FF0000"/>
              </a:solidFill>
            </p:grpSpPr>
            <p:sp>
              <p:nvSpPr>
                <p:cNvPr id="95" name="Arrow: Right 94">
                  <a:extLst>
                    <a:ext uri="{FF2B5EF4-FFF2-40B4-BE49-F238E27FC236}">
                      <a16:creationId xmlns:a16="http://schemas.microsoft.com/office/drawing/2014/main" id="{F887AD82-C599-49C3-B045-CD5B4A717E95}"/>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6" name="Arrow: Right 95">
                  <a:extLst>
                    <a:ext uri="{FF2B5EF4-FFF2-40B4-BE49-F238E27FC236}">
                      <a16:creationId xmlns:a16="http://schemas.microsoft.com/office/drawing/2014/main" id="{229CB4F1-3FA7-4078-8F5B-5E5670CB404B}"/>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grpSp>
          <p:nvGrpSpPr>
            <p:cNvPr id="99" name="Group 98">
              <a:extLst>
                <a:ext uri="{FF2B5EF4-FFF2-40B4-BE49-F238E27FC236}">
                  <a16:creationId xmlns:a16="http://schemas.microsoft.com/office/drawing/2014/main" id="{02F906A0-FF27-4F9C-A10E-7B0CC882E1EF}"/>
                </a:ext>
              </a:extLst>
            </p:cNvPr>
            <p:cNvGrpSpPr/>
            <p:nvPr/>
          </p:nvGrpSpPr>
          <p:grpSpPr>
            <a:xfrm>
              <a:off x="4232344" y="5204340"/>
              <a:ext cx="2223357" cy="1069285"/>
              <a:chOff x="4218663" y="1517576"/>
              <a:chExt cx="2223357" cy="1069285"/>
            </a:xfrm>
          </p:grpSpPr>
          <p:grpSp>
            <p:nvGrpSpPr>
              <p:cNvPr id="100" name="Group 99">
                <a:extLst>
                  <a:ext uri="{FF2B5EF4-FFF2-40B4-BE49-F238E27FC236}">
                    <a16:creationId xmlns:a16="http://schemas.microsoft.com/office/drawing/2014/main" id="{EDF57CB9-79D3-4523-8450-35C736DEF672}"/>
                  </a:ext>
                </a:extLst>
              </p:cNvPr>
              <p:cNvGrpSpPr/>
              <p:nvPr/>
            </p:nvGrpSpPr>
            <p:grpSpPr>
              <a:xfrm>
                <a:off x="4218663" y="1517576"/>
                <a:ext cx="2223357" cy="139534"/>
                <a:chOff x="4218663" y="1517576"/>
                <a:chExt cx="2223357" cy="139534"/>
              </a:xfrm>
              <a:solidFill>
                <a:srgbClr val="FF0000"/>
              </a:solidFill>
            </p:grpSpPr>
            <p:sp>
              <p:nvSpPr>
                <p:cNvPr id="104" name="Arrow: Right 103">
                  <a:extLst>
                    <a:ext uri="{FF2B5EF4-FFF2-40B4-BE49-F238E27FC236}">
                      <a16:creationId xmlns:a16="http://schemas.microsoft.com/office/drawing/2014/main" id="{4C22709F-DFCA-4386-B926-00E4AFA691DC}"/>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5" name="Arrow: Right 104">
                  <a:extLst>
                    <a:ext uri="{FF2B5EF4-FFF2-40B4-BE49-F238E27FC236}">
                      <a16:creationId xmlns:a16="http://schemas.microsoft.com/office/drawing/2014/main" id="{F4C85DBE-836F-477E-8149-DDBBD112689C}"/>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nvGrpSpPr>
              <p:cNvPr id="101" name="Group 100">
                <a:extLst>
                  <a:ext uri="{FF2B5EF4-FFF2-40B4-BE49-F238E27FC236}">
                    <a16:creationId xmlns:a16="http://schemas.microsoft.com/office/drawing/2014/main" id="{F9ECB78C-C29F-4AFF-B804-4ED3D81D9129}"/>
                  </a:ext>
                </a:extLst>
              </p:cNvPr>
              <p:cNvGrpSpPr/>
              <p:nvPr/>
            </p:nvGrpSpPr>
            <p:grpSpPr>
              <a:xfrm>
                <a:off x="4218663" y="2447327"/>
                <a:ext cx="2223357" cy="139534"/>
                <a:chOff x="4218663" y="1517576"/>
                <a:chExt cx="2223357" cy="139534"/>
              </a:xfrm>
              <a:solidFill>
                <a:srgbClr val="FF0000"/>
              </a:solidFill>
            </p:grpSpPr>
            <p:sp>
              <p:nvSpPr>
                <p:cNvPr id="102" name="Arrow: Right 101">
                  <a:extLst>
                    <a:ext uri="{FF2B5EF4-FFF2-40B4-BE49-F238E27FC236}">
                      <a16:creationId xmlns:a16="http://schemas.microsoft.com/office/drawing/2014/main" id="{D4C4791A-C53F-4AF3-8750-7D2743491A14}"/>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3" name="Arrow: Right 102">
                  <a:extLst>
                    <a:ext uri="{FF2B5EF4-FFF2-40B4-BE49-F238E27FC236}">
                      <a16:creationId xmlns:a16="http://schemas.microsoft.com/office/drawing/2014/main" id="{8771D992-F586-466A-AD89-E7D26E2406FB}"/>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grpSp>
    </p:spTree>
    <p:extLst>
      <p:ext uri="{BB962C8B-B14F-4D97-AF65-F5344CB8AC3E}">
        <p14:creationId xmlns:p14="http://schemas.microsoft.com/office/powerpoint/2010/main" val="280958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cap="none" dirty="0">
                <a:latin typeface="+mj-lt"/>
              </a:rPr>
              <a:t>4x4 Williams Crossover Sequences</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06482" y="1526304"/>
            <a:ext cx="9579424"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3736" lvl="1" indent="0">
              <a:buNone/>
            </a:pPr>
            <a:endParaRPr lang="en-IE" sz="2800" dirty="0"/>
          </a:p>
          <a:p>
            <a:pPr marL="630936" lvl="1" indent="-457200"/>
            <a:endParaRPr lang="en-IE" sz="2800" dirty="0"/>
          </a:p>
          <a:p>
            <a:pPr marL="173736" lvl="1" indent="0">
              <a:buNone/>
            </a:pPr>
            <a:endParaRPr lang="en-IE" sz="3200" dirty="0"/>
          </a:p>
        </p:txBody>
      </p:sp>
      <p:grpSp>
        <p:nvGrpSpPr>
          <p:cNvPr id="3" name="Group 2">
            <a:extLst>
              <a:ext uri="{FF2B5EF4-FFF2-40B4-BE49-F238E27FC236}">
                <a16:creationId xmlns:a16="http://schemas.microsoft.com/office/drawing/2014/main" id="{3EF02A8D-6B19-43C8-B5E2-779380C2EEA5}"/>
              </a:ext>
            </a:extLst>
          </p:cNvPr>
          <p:cNvGrpSpPr/>
          <p:nvPr/>
        </p:nvGrpSpPr>
        <p:grpSpPr>
          <a:xfrm>
            <a:off x="2249714" y="1832336"/>
            <a:ext cx="8042150" cy="3699084"/>
            <a:chOff x="1106483" y="1114011"/>
            <a:chExt cx="8042150" cy="3699084"/>
          </a:xfrm>
        </p:grpSpPr>
        <p:grpSp>
          <p:nvGrpSpPr>
            <p:cNvPr id="29" name="Group 28">
              <a:extLst>
                <a:ext uri="{FF2B5EF4-FFF2-40B4-BE49-F238E27FC236}">
                  <a16:creationId xmlns:a16="http://schemas.microsoft.com/office/drawing/2014/main" id="{D46FF2E1-373B-4AC6-973D-E355B5C7212B}"/>
                </a:ext>
              </a:extLst>
            </p:cNvPr>
            <p:cNvGrpSpPr/>
            <p:nvPr/>
          </p:nvGrpSpPr>
          <p:grpSpPr>
            <a:xfrm>
              <a:off x="2897110" y="1114011"/>
              <a:ext cx="6251523" cy="3699084"/>
              <a:chOff x="2897110" y="1114011"/>
              <a:chExt cx="6251523" cy="3699084"/>
            </a:xfrm>
          </p:grpSpPr>
          <p:grpSp>
            <p:nvGrpSpPr>
              <p:cNvPr id="24" name="Group 23">
                <a:extLst>
                  <a:ext uri="{FF2B5EF4-FFF2-40B4-BE49-F238E27FC236}">
                    <a16:creationId xmlns:a16="http://schemas.microsoft.com/office/drawing/2014/main" id="{898C3699-200F-41CA-A35C-F12B37100EB9}"/>
                  </a:ext>
                </a:extLst>
              </p:cNvPr>
              <p:cNvGrpSpPr/>
              <p:nvPr/>
            </p:nvGrpSpPr>
            <p:grpSpPr>
              <a:xfrm>
                <a:off x="7826002" y="1114011"/>
                <a:ext cx="1322631" cy="927105"/>
                <a:chOff x="7826002" y="1114011"/>
                <a:chExt cx="1322631" cy="927105"/>
              </a:xfrm>
            </p:grpSpPr>
            <p:sp>
              <p:nvSpPr>
                <p:cNvPr id="45" name="Right Brace 44">
                  <a:extLst>
                    <a:ext uri="{FF2B5EF4-FFF2-40B4-BE49-F238E27FC236}">
                      <a16:creationId xmlns:a16="http://schemas.microsoft.com/office/drawing/2014/main" id="{98070945-F457-447C-815E-AD69B1D252E8}"/>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46" name="TextBox 45">
                  <a:extLst>
                    <a:ext uri="{FF2B5EF4-FFF2-40B4-BE49-F238E27FC236}">
                      <a16:creationId xmlns:a16="http://schemas.microsoft.com/office/drawing/2014/main" id="{B61011F5-F54B-4643-8A98-F24E5146DC06}"/>
                    </a:ext>
                  </a:extLst>
                </p:cNvPr>
                <p:cNvSpPr txBox="1"/>
                <p:nvPr/>
              </p:nvSpPr>
              <p:spPr>
                <a:xfrm>
                  <a:off x="8326349" y="1392897"/>
                  <a:ext cx="822284" cy="369332"/>
                </a:xfrm>
                <a:prstGeom prst="rect">
                  <a:avLst/>
                </a:prstGeom>
                <a:noFill/>
              </p:spPr>
              <p:txBody>
                <a:bodyPr wrap="square" rtlCol="0">
                  <a:spAutoFit/>
                </a:bodyPr>
                <a:lstStyle/>
                <a:p>
                  <a:r>
                    <a:rPr lang="en-IE" b="1" dirty="0"/>
                    <a:t>Seq. 1</a:t>
                  </a:r>
                </a:p>
              </p:txBody>
            </p:sp>
          </p:grpSp>
          <p:grpSp>
            <p:nvGrpSpPr>
              <p:cNvPr id="23" name="Group 22">
                <a:extLst>
                  <a:ext uri="{FF2B5EF4-FFF2-40B4-BE49-F238E27FC236}">
                    <a16:creationId xmlns:a16="http://schemas.microsoft.com/office/drawing/2014/main" id="{094F32E1-A9D7-4123-BD26-5C6CE408AFA6}"/>
                  </a:ext>
                </a:extLst>
              </p:cNvPr>
              <p:cNvGrpSpPr/>
              <p:nvPr/>
            </p:nvGrpSpPr>
            <p:grpSpPr>
              <a:xfrm>
                <a:off x="2897110" y="1193555"/>
                <a:ext cx="4869969" cy="3567079"/>
                <a:chOff x="2771229" y="1193555"/>
                <a:chExt cx="2953791" cy="3567079"/>
              </a:xfrm>
            </p:grpSpPr>
            <p:grpSp>
              <p:nvGrpSpPr>
                <p:cNvPr id="22" name="Group 21">
                  <a:extLst>
                    <a:ext uri="{FF2B5EF4-FFF2-40B4-BE49-F238E27FC236}">
                      <a16:creationId xmlns:a16="http://schemas.microsoft.com/office/drawing/2014/main" id="{1A21ADD3-06D3-4C43-9D40-9D852314918D}"/>
                    </a:ext>
                  </a:extLst>
                </p:cNvPr>
                <p:cNvGrpSpPr/>
                <p:nvPr/>
              </p:nvGrpSpPr>
              <p:grpSpPr>
                <a:xfrm>
                  <a:off x="2771229" y="1193555"/>
                  <a:ext cx="795590" cy="3567079"/>
                  <a:chOff x="4302061" y="1488369"/>
                  <a:chExt cx="795590" cy="3567079"/>
                </a:xfrm>
              </p:grpSpPr>
              <p:sp>
                <p:nvSpPr>
                  <p:cNvPr id="49" name="Oval 48">
                    <a:extLst>
                      <a:ext uri="{FF2B5EF4-FFF2-40B4-BE49-F238E27FC236}">
                        <a16:creationId xmlns:a16="http://schemas.microsoft.com/office/drawing/2014/main" id="{ABA6A4E9-559B-4647-8B74-BA36F0D0FB52}"/>
                      </a:ext>
                    </a:extLst>
                  </p:cNvPr>
                  <p:cNvSpPr/>
                  <p:nvPr/>
                </p:nvSpPr>
                <p:spPr>
                  <a:xfrm>
                    <a:off x="4308554" y="1488369"/>
                    <a:ext cx="789097" cy="79119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D</a:t>
                    </a:r>
                  </a:p>
                </p:txBody>
              </p:sp>
              <p:sp>
                <p:nvSpPr>
                  <p:cNvPr id="50" name="Oval 49">
                    <a:extLst>
                      <a:ext uri="{FF2B5EF4-FFF2-40B4-BE49-F238E27FC236}">
                        <a16:creationId xmlns:a16="http://schemas.microsoft.com/office/drawing/2014/main" id="{A4D67BAC-F0D5-4CA5-982D-DF47C497F846}"/>
                      </a:ext>
                    </a:extLst>
                  </p:cNvPr>
                  <p:cNvSpPr/>
                  <p:nvPr/>
                </p:nvSpPr>
                <p:spPr>
                  <a:xfrm>
                    <a:off x="4305415" y="2413663"/>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51" name="Oval 50">
                    <a:extLst>
                      <a:ext uri="{FF2B5EF4-FFF2-40B4-BE49-F238E27FC236}">
                        <a16:creationId xmlns:a16="http://schemas.microsoft.com/office/drawing/2014/main" id="{9A34A03E-6A47-4FB0-9AE0-8D522A77FCBF}"/>
                      </a:ext>
                    </a:extLst>
                  </p:cNvPr>
                  <p:cNvSpPr/>
                  <p:nvPr/>
                </p:nvSpPr>
                <p:spPr>
                  <a:xfrm>
                    <a:off x="4302061" y="3338957"/>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53" name="Oval 52">
                    <a:extLst>
                      <a:ext uri="{FF2B5EF4-FFF2-40B4-BE49-F238E27FC236}">
                        <a16:creationId xmlns:a16="http://schemas.microsoft.com/office/drawing/2014/main" id="{1FC97555-10A8-4FBF-A12A-B652DF3DF596}"/>
                      </a:ext>
                    </a:extLst>
                  </p:cNvPr>
                  <p:cNvSpPr/>
                  <p:nvPr/>
                </p:nvSpPr>
                <p:spPr>
                  <a:xfrm>
                    <a:off x="4302061" y="4264251"/>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grpSp>
            <p:grpSp>
              <p:nvGrpSpPr>
                <p:cNvPr id="59" name="Group 58">
                  <a:extLst>
                    <a:ext uri="{FF2B5EF4-FFF2-40B4-BE49-F238E27FC236}">
                      <a16:creationId xmlns:a16="http://schemas.microsoft.com/office/drawing/2014/main" id="{7AB30046-9D0D-4014-9856-FA6CB92E5705}"/>
                    </a:ext>
                  </a:extLst>
                </p:cNvPr>
                <p:cNvGrpSpPr/>
                <p:nvPr/>
              </p:nvGrpSpPr>
              <p:grpSpPr>
                <a:xfrm>
                  <a:off x="3847083" y="1193555"/>
                  <a:ext cx="795590" cy="3567079"/>
                  <a:chOff x="4302061" y="1488369"/>
                  <a:chExt cx="795590" cy="3567079"/>
                </a:xfrm>
              </p:grpSpPr>
              <p:sp>
                <p:nvSpPr>
                  <p:cNvPr id="60" name="Oval 59">
                    <a:extLst>
                      <a:ext uri="{FF2B5EF4-FFF2-40B4-BE49-F238E27FC236}">
                        <a16:creationId xmlns:a16="http://schemas.microsoft.com/office/drawing/2014/main" id="{C2661912-4DB6-4F58-96C1-EE8FABE9BE15}"/>
                      </a:ext>
                    </a:extLst>
                  </p:cNvPr>
                  <p:cNvSpPr/>
                  <p:nvPr/>
                </p:nvSpPr>
                <p:spPr>
                  <a:xfrm>
                    <a:off x="4308554" y="1488369"/>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61" name="Oval 60">
                    <a:extLst>
                      <a:ext uri="{FF2B5EF4-FFF2-40B4-BE49-F238E27FC236}">
                        <a16:creationId xmlns:a16="http://schemas.microsoft.com/office/drawing/2014/main" id="{77B9D5B1-95F3-4A74-8993-0274E7BAE22D}"/>
                      </a:ext>
                    </a:extLst>
                  </p:cNvPr>
                  <p:cNvSpPr/>
                  <p:nvPr/>
                </p:nvSpPr>
                <p:spPr>
                  <a:xfrm>
                    <a:off x="4305415" y="2413663"/>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62" name="Oval 61">
                    <a:extLst>
                      <a:ext uri="{FF2B5EF4-FFF2-40B4-BE49-F238E27FC236}">
                        <a16:creationId xmlns:a16="http://schemas.microsoft.com/office/drawing/2014/main" id="{5AECFD63-6BAE-4F14-868D-DBC088F045A1}"/>
                      </a:ext>
                    </a:extLst>
                  </p:cNvPr>
                  <p:cNvSpPr/>
                  <p:nvPr/>
                </p:nvSpPr>
                <p:spPr>
                  <a:xfrm>
                    <a:off x="4302061" y="3338957"/>
                    <a:ext cx="789097" cy="79119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D</a:t>
                    </a:r>
                  </a:p>
                </p:txBody>
              </p:sp>
              <p:sp>
                <p:nvSpPr>
                  <p:cNvPr id="63" name="Oval 62">
                    <a:extLst>
                      <a:ext uri="{FF2B5EF4-FFF2-40B4-BE49-F238E27FC236}">
                        <a16:creationId xmlns:a16="http://schemas.microsoft.com/office/drawing/2014/main" id="{D944DA69-92E1-4A6A-9546-288DD27CB8D2}"/>
                      </a:ext>
                    </a:extLst>
                  </p:cNvPr>
                  <p:cNvSpPr/>
                  <p:nvPr/>
                </p:nvSpPr>
                <p:spPr>
                  <a:xfrm>
                    <a:off x="4302061" y="4264251"/>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grpSp>
            <p:grpSp>
              <p:nvGrpSpPr>
                <p:cNvPr id="66" name="Group 65">
                  <a:extLst>
                    <a:ext uri="{FF2B5EF4-FFF2-40B4-BE49-F238E27FC236}">
                      <a16:creationId xmlns:a16="http://schemas.microsoft.com/office/drawing/2014/main" id="{929F3D58-0378-47F9-9C11-F26FA67D5584}"/>
                    </a:ext>
                  </a:extLst>
                </p:cNvPr>
                <p:cNvGrpSpPr/>
                <p:nvPr/>
              </p:nvGrpSpPr>
              <p:grpSpPr>
                <a:xfrm>
                  <a:off x="4929430" y="1193555"/>
                  <a:ext cx="795590" cy="3567079"/>
                  <a:chOff x="4302061" y="1488369"/>
                  <a:chExt cx="795590" cy="3567079"/>
                </a:xfrm>
              </p:grpSpPr>
              <p:sp>
                <p:nvSpPr>
                  <p:cNvPr id="67" name="Oval 66">
                    <a:extLst>
                      <a:ext uri="{FF2B5EF4-FFF2-40B4-BE49-F238E27FC236}">
                        <a16:creationId xmlns:a16="http://schemas.microsoft.com/office/drawing/2014/main" id="{D62CB759-C2D4-4782-ABF2-06E6E3104C2C}"/>
                      </a:ext>
                    </a:extLst>
                  </p:cNvPr>
                  <p:cNvSpPr/>
                  <p:nvPr/>
                </p:nvSpPr>
                <p:spPr>
                  <a:xfrm>
                    <a:off x="4308554" y="1488369"/>
                    <a:ext cx="789097"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68" name="Oval 67">
                    <a:extLst>
                      <a:ext uri="{FF2B5EF4-FFF2-40B4-BE49-F238E27FC236}">
                        <a16:creationId xmlns:a16="http://schemas.microsoft.com/office/drawing/2014/main" id="{28964D2A-EC40-42BF-868C-46FC6067D773}"/>
                      </a:ext>
                    </a:extLst>
                  </p:cNvPr>
                  <p:cNvSpPr/>
                  <p:nvPr/>
                </p:nvSpPr>
                <p:spPr>
                  <a:xfrm>
                    <a:off x="4305415" y="2413663"/>
                    <a:ext cx="789097" cy="79119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D</a:t>
                    </a:r>
                  </a:p>
                </p:txBody>
              </p:sp>
              <p:sp>
                <p:nvSpPr>
                  <p:cNvPr id="69" name="Oval 68">
                    <a:extLst>
                      <a:ext uri="{FF2B5EF4-FFF2-40B4-BE49-F238E27FC236}">
                        <a16:creationId xmlns:a16="http://schemas.microsoft.com/office/drawing/2014/main" id="{2D711BA6-790B-4C87-8F81-C23CDC417F66}"/>
                      </a:ext>
                    </a:extLst>
                  </p:cNvPr>
                  <p:cNvSpPr/>
                  <p:nvPr/>
                </p:nvSpPr>
                <p:spPr>
                  <a:xfrm>
                    <a:off x="4302061" y="3338957"/>
                    <a:ext cx="789097"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70" name="Oval 69">
                    <a:extLst>
                      <a:ext uri="{FF2B5EF4-FFF2-40B4-BE49-F238E27FC236}">
                        <a16:creationId xmlns:a16="http://schemas.microsoft.com/office/drawing/2014/main" id="{FDC9EA9A-B443-403B-B5C2-842AF97F66BE}"/>
                      </a:ext>
                    </a:extLst>
                  </p:cNvPr>
                  <p:cNvSpPr/>
                  <p:nvPr/>
                </p:nvSpPr>
                <p:spPr>
                  <a:xfrm>
                    <a:off x="4302061" y="4264251"/>
                    <a:ext cx="789097"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grpSp>
          </p:grpSp>
          <p:grpSp>
            <p:nvGrpSpPr>
              <p:cNvPr id="73" name="Group 72">
                <a:extLst>
                  <a:ext uri="{FF2B5EF4-FFF2-40B4-BE49-F238E27FC236}">
                    <a16:creationId xmlns:a16="http://schemas.microsoft.com/office/drawing/2014/main" id="{257B2FCA-CFDE-4146-81AE-83EF81E83F4A}"/>
                  </a:ext>
                </a:extLst>
              </p:cNvPr>
              <p:cNvGrpSpPr/>
              <p:nvPr/>
            </p:nvGrpSpPr>
            <p:grpSpPr>
              <a:xfrm>
                <a:off x="7826002" y="2044904"/>
                <a:ext cx="1322631" cy="927105"/>
                <a:chOff x="7826002" y="1114011"/>
                <a:chExt cx="1322631" cy="927105"/>
              </a:xfrm>
            </p:grpSpPr>
            <p:sp>
              <p:nvSpPr>
                <p:cNvPr id="74" name="Right Brace 73">
                  <a:extLst>
                    <a:ext uri="{FF2B5EF4-FFF2-40B4-BE49-F238E27FC236}">
                      <a16:creationId xmlns:a16="http://schemas.microsoft.com/office/drawing/2014/main" id="{96FBD722-2E4F-4BB9-95C8-CA9F2B2A8490}"/>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75" name="TextBox 74">
                  <a:extLst>
                    <a:ext uri="{FF2B5EF4-FFF2-40B4-BE49-F238E27FC236}">
                      <a16:creationId xmlns:a16="http://schemas.microsoft.com/office/drawing/2014/main" id="{07B96E1E-8D24-44F8-90D8-ABDB03C70E06}"/>
                    </a:ext>
                  </a:extLst>
                </p:cNvPr>
                <p:cNvSpPr txBox="1"/>
                <p:nvPr/>
              </p:nvSpPr>
              <p:spPr>
                <a:xfrm>
                  <a:off x="8326349" y="1392897"/>
                  <a:ext cx="822284" cy="369332"/>
                </a:xfrm>
                <a:prstGeom prst="rect">
                  <a:avLst/>
                </a:prstGeom>
                <a:noFill/>
              </p:spPr>
              <p:txBody>
                <a:bodyPr wrap="square" rtlCol="0">
                  <a:spAutoFit/>
                </a:bodyPr>
                <a:lstStyle/>
                <a:p>
                  <a:r>
                    <a:rPr lang="en-IE" b="1" dirty="0"/>
                    <a:t>Seq. 2</a:t>
                  </a:r>
                </a:p>
              </p:txBody>
            </p:sp>
          </p:grpSp>
          <p:grpSp>
            <p:nvGrpSpPr>
              <p:cNvPr id="76" name="Group 75">
                <a:extLst>
                  <a:ext uri="{FF2B5EF4-FFF2-40B4-BE49-F238E27FC236}">
                    <a16:creationId xmlns:a16="http://schemas.microsoft.com/office/drawing/2014/main" id="{D98E9D4E-EC16-4394-8EF6-F5170903BBBC}"/>
                  </a:ext>
                </a:extLst>
              </p:cNvPr>
              <p:cNvGrpSpPr/>
              <p:nvPr/>
            </p:nvGrpSpPr>
            <p:grpSpPr>
              <a:xfrm>
                <a:off x="7826002" y="2965447"/>
                <a:ext cx="1322631" cy="927105"/>
                <a:chOff x="7826002" y="1114011"/>
                <a:chExt cx="1322631" cy="927105"/>
              </a:xfrm>
            </p:grpSpPr>
            <p:sp>
              <p:nvSpPr>
                <p:cNvPr id="77" name="Right Brace 76">
                  <a:extLst>
                    <a:ext uri="{FF2B5EF4-FFF2-40B4-BE49-F238E27FC236}">
                      <a16:creationId xmlns:a16="http://schemas.microsoft.com/office/drawing/2014/main" id="{261D1D07-3EEE-4966-BA6C-6B8276CBE46C}"/>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78" name="TextBox 77">
                  <a:extLst>
                    <a:ext uri="{FF2B5EF4-FFF2-40B4-BE49-F238E27FC236}">
                      <a16:creationId xmlns:a16="http://schemas.microsoft.com/office/drawing/2014/main" id="{6F239305-8965-410C-B90C-B302628DADE9}"/>
                    </a:ext>
                  </a:extLst>
                </p:cNvPr>
                <p:cNvSpPr txBox="1"/>
                <p:nvPr/>
              </p:nvSpPr>
              <p:spPr>
                <a:xfrm>
                  <a:off x="8326349" y="1392897"/>
                  <a:ext cx="822284" cy="369332"/>
                </a:xfrm>
                <a:prstGeom prst="rect">
                  <a:avLst/>
                </a:prstGeom>
                <a:noFill/>
              </p:spPr>
              <p:txBody>
                <a:bodyPr wrap="square" rtlCol="0">
                  <a:spAutoFit/>
                </a:bodyPr>
                <a:lstStyle/>
                <a:p>
                  <a:r>
                    <a:rPr lang="en-IE" b="1" dirty="0"/>
                    <a:t>Seq. 3</a:t>
                  </a:r>
                </a:p>
              </p:txBody>
            </p:sp>
          </p:grpSp>
          <p:grpSp>
            <p:nvGrpSpPr>
              <p:cNvPr id="79" name="Group 78">
                <a:extLst>
                  <a:ext uri="{FF2B5EF4-FFF2-40B4-BE49-F238E27FC236}">
                    <a16:creationId xmlns:a16="http://schemas.microsoft.com/office/drawing/2014/main" id="{42F24C1F-7B0D-400B-B885-BCBA922A98D2}"/>
                  </a:ext>
                </a:extLst>
              </p:cNvPr>
              <p:cNvGrpSpPr/>
              <p:nvPr/>
            </p:nvGrpSpPr>
            <p:grpSpPr>
              <a:xfrm>
                <a:off x="7826002" y="3885990"/>
                <a:ext cx="1322631" cy="927105"/>
                <a:chOff x="7826002" y="1114011"/>
                <a:chExt cx="1322631" cy="927105"/>
              </a:xfrm>
            </p:grpSpPr>
            <p:sp>
              <p:nvSpPr>
                <p:cNvPr id="80" name="Right Brace 79">
                  <a:extLst>
                    <a:ext uri="{FF2B5EF4-FFF2-40B4-BE49-F238E27FC236}">
                      <a16:creationId xmlns:a16="http://schemas.microsoft.com/office/drawing/2014/main" id="{DFB5D024-2A2E-4AA8-874B-55906D2D0D16}"/>
                    </a:ext>
                  </a:extLst>
                </p:cNvPr>
                <p:cNvSpPr/>
                <p:nvPr/>
              </p:nvSpPr>
              <p:spPr>
                <a:xfrm>
                  <a:off x="7826002" y="1114011"/>
                  <a:ext cx="500347" cy="92710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81" name="TextBox 80">
                  <a:extLst>
                    <a:ext uri="{FF2B5EF4-FFF2-40B4-BE49-F238E27FC236}">
                      <a16:creationId xmlns:a16="http://schemas.microsoft.com/office/drawing/2014/main" id="{D3DC1D1D-009B-4272-9AAA-3EFBADEC7350}"/>
                    </a:ext>
                  </a:extLst>
                </p:cNvPr>
                <p:cNvSpPr txBox="1"/>
                <p:nvPr/>
              </p:nvSpPr>
              <p:spPr>
                <a:xfrm>
                  <a:off x="8326349" y="1392897"/>
                  <a:ext cx="822284" cy="369332"/>
                </a:xfrm>
                <a:prstGeom prst="rect">
                  <a:avLst/>
                </a:prstGeom>
                <a:noFill/>
              </p:spPr>
              <p:txBody>
                <a:bodyPr wrap="square" rtlCol="0">
                  <a:spAutoFit/>
                </a:bodyPr>
                <a:lstStyle/>
                <a:p>
                  <a:r>
                    <a:rPr lang="en-IE" b="1" dirty="0"/>
                    <a:t>Seq. 4</a:t>
                  </a:r>
                </a:p>
              </p:txBody>
            </p:sp>
          </p:grpSp>
          <p:grpSp>
            <p:nvGrpSpPr>
              <p:cNvPr id="28" name="Group 27">
                <a:extLst>
                  <a:ext uri="{FF2B5EF4-FFF2-40B4-BE49-F238E27FC236}">
                    <a16:creationId xmlns:a16="http://schemas.microsoft.com/office/drawing/2014/main" id="{89F54691-40A1-477E-93D3-267501DC3B65}"/>
                  </a:ext>
                </a:extLst>
              </p:cNvPr>
              <p:cNvGrpSpPr/>
              <p:nvPr/>
            </p:nvGrpSpPr>
            <p:grpSpPr>
              <a:xfrm>
                <a:off x="4218663" y="1517576"/>
                <a:ext cx="2223357" cy="1069285"/>
                <a:chOff x="4218663" y="1517576"/>
                <a:chExt cx="2223357" cy="1069285"/>
              </a:xfrm>
            </p:grpSpPr>
            <p:grpSp>
              <p:nvGrpSpPr>
                <p:cNvPr id="27" name="Group 26">
                  <a:extLst>
                    <a:ext uri="{FF2B5EF4-FFF2-40B4-BE49-F238E27FC236}">
                      <a16:creationId xmlns:a16="http://schemas.microsoft.com/office/drawing/2014/main" id="{2330E091-845D-4215-AB04-0E496E816280}"/>
                    </a:ext>
                  </a:extLst>
                </p:cNvPr>
                <p:cNvGrpSpPr/>
                <p:nvPr/>
              </p:nvGrpSpPr>
              <p:grpSpPr>
                <a:xfrm>
                  <a:off x="4218663" y="1517576"/>
                  <a:ext cx="2223357" cy="139534"/>
                  <a:chOff x="4218663" y="1517576"/>
                  <a:chExt cx="2223357" cy="139534"/>
                </a:xfrm>
                <a:solidFill>
                  <a:srgbClr val="FF0000"/>
                </a:solidFill>
              </p:grpSpPr>
              <p:sp>
                <p:nvSpPr>
                  <p:cNvPr id="26" name="Arrow: Right 25">
                    <a:extLst>
                      <a:ext uri="{FF2B5EF4-FFF2-40B4-BE49-F238E27FC236}">
                        <a16:creationId xmlns:a16="http://schemas.microsoft.com/office/drawing/2014/main" id="{5310B7B1-0614-4849-A3B5-68B50C99C578}"/>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8" name="Arrow: Right 87">
                    <a:extLst>
                      <a:ext uri="{FF2B5EF4-FFF2-40B4-BE49-F238E27FC236}">
                        <a16:creationId xmlns:a16="http://schemas.microsoft.com/office/drawing/2014/main" id="{1D23A4A6-0ED3-4EE5-9B94-7092D88B9591}"/>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nvGrpSpPr>
                <p:cNvPr id="89" name="Group 88">
                  <a:extLst>
                    <a:ext uri="{FF2B5EF4-FFF2-40B4-BE49-F238E27FC236}">
                      <a16:creationId xmlns:a16="http://schemas.microsoft.com/office/drawing/2014/main" id="{16D336CC-FC48-49D0-B40C-1D7EBAA8339A}"/>
                    </a:ext>
                  </a:extLst>
                </p:cNvPr>
                <p:cNvGrpSpPr/>
                <p:nvPr/>
              </p:nvGrpSpPr>
              <p:grpSpPr>
                <a:xfrm>
                  <a:off x="4218663" y="2447327"/>
                  <a:ext cx="2223357" cy="139534"/>
                  <a:chOff x="4218663" y="1517576"/>
                  <a:chExt cx="2223357" cy="139534"/>
                </a:xfrm>
                <a:solidFill>
                  <a:srgbClr val="FF0000"/>
                </a:solidFill>
              </p:grpSpPr>
              <p:sp>
                <p:nvSpPr>
                  <p:cNvPr id="90" name="Arrow: Right 89">
                    <a:extLst>
                      <a:ext uri="{FF2B5EF4-FFF2-40B4-BE49-F238E27FC236}">
                        <a16:creationId xmlns:a16="http://schemas.microsoft.com/office/drawing/2014/main" id="{ACA55E50-B960-4574-9B58-7ED09EBC0C42}"/>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1" name="Arrow: Right 90">
                    <a:extLst>
                      <a:ext uri="{FF2B5EF4-FFF2-40B4-BE49-F238E27FC236}">
                        <a16:creationId xmlns:a16="http://schemas.microsoft.com/office/drawing/2014/main" id="{F6C282D1-4B81-4112-85CA-07862AEA824B}"/>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grpSp>
            <p:nvGrpSpPr>
              <p:cNvPr id="92" name="Group 91">
                <a:extLst>
                  <a:ext uri="{FF2B5EF4-FFF2-40B4-BE49-F238E27FC236}">
                    <a16:creationId xmlns:a16="http://schemas.microsoft.com/office/drawing/2014/main" id="{181AD94A-3AA7-416B-AC20-E6C37C5D1F16}"/>
                  </a:ext>
                </a:extLst>
              </p:cNvPr>
              <p:cNvGrpSpPr/>
              <p:nvPr/>
            </p:nvGrpSpPr>
            <p:grpSpPr>
              <a:xfrm>
                <a:off x="4218663" y="3372621"/>
                <a:ext cx="2223357" cy="1069285"/>
                <a:chOff x="4218663" y="1517576"/>
                <a:chExt cx="2223357" cy="1069285"/>
              </a:xfrm>
            </p:grpSpPr>
            <p:grpSp>
              <p:nvGrpSpPr>
                <p:cNvPr id="93" name="Group 92">
                  <a:extLst>
                    <a:ext uri="{FF2B5EF4-FFF2-40B4-BE49-F238E27FC236}">
                      <a16:creationId xmlns:a16="http://schemas.microsoft.com/office/drawing/2014/main" id="{7B545B75-D495-4654-A327-1BFD1D8413C4}"/>
                    </a:ext>
                  </a:extLst>
                </p:cNvPr>
                <p:cNvGrpSpPr/>
                <p:nvPr/>
              </p:nvGrpSpPr>
              <p:grpSpPr>
                <a:xfrm>
                  <a:off x="4218663" y="1517576"/>
                  <a:ext cx="2223357" cy="139534"/>
                  <a:chOff x="4218663" y="1517576"/>
                  <a:chExt cx="2223357" cy="139534"/>
                </a:xfrm>
                <a:solidFill>
                  <a:srgbClr val="FF0000"/>
                </a:solidFill>
              </p:grpSpPr>
              <p:sp>
                <p:nvSpPr>
                  <p:cNvPr id="97" name="Arrow: Right 96">
                    <a:extLst>
                      <a:ext uri="{FF2B5EF4-FFF2-40B4-BE49-F238E27FC236}">
                        <a16:creationId xmlns:a16="http://schemas.microsoft.com/office/drawing/2014/main" id="{B9259AA7-679F-4963-9652-B6930EBD246D}"/>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8" name="Arrow: Right 97">
                    <a:extLst>
                      <a:ext uri="{FF2B5EF4-FFF2-40B4-BE49-F238E27FC236}">
                        <a16:creationId xmlns:a16="http://schemas.microsoft.com/office/drawing/2014/main" id="{196E69C7-E29D-4AF4-9929-FC8CBA5DB83F}"/>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nvGrpSpPr>
                <p:cNvPr id="94" name="Group 93">
                  <a:extLst>
                    <a:ext uri="{FF2B5EF4-FFF2-40B4-BE49-F238E27FC236}">
                      <a16:creationId xmlns:a16="http://schemas.microsoft.com/office/drawing/2014/main" id="{08D35F5F-B026-4FCA-9E8F-6F89B1627CAE}"/>
                    </a:ext>
                  </a:extLst>
                </p:cNvPr>
                <p:cNvGrpSpPr/>
                <p:nvPr/>
              </p:nvGrpSpPr>
              <p:grpSpPr>
                <a:xfrm>
                  <a:off x="4218663" y="2447327"/>
                  <a:ext cx="2223357" cy="139534"/>
                  <a:chOff x="4218663" y="1517576"/>
                  <a:chExt cx="2223357" cy="139534"/>
                </a:xfrm>
                <a:solidFill>
                  <a:srgbClr val="FF0000"/>
                </a:solidFill>
              </p:grpSpPr>
              <p:sp>
                <p:nvSpPr>
                  <p:cNvPr id="95" name="Arrow: Right 94">
                    <a:extLst>
                      <a:ext uri="{FF2B5EF4-FFF2-40B4-BE49-F238E27FC236}">
                        <a16:creationId xmlns:a16="http://schemas.microsoft.com/office/drawing/2014/main" id="{F887AD82-C599-49C3-B045-CD5B4A717E95}"/>
                      </a:ext>
                    </a:extLst>
                  </p:cNvPr>
                  <p:cNvSpPr/>
                  <p:nvPr/>
                </p:nvSpPr>
                <p:spPr>
                  <a:xfrm>
                    <a:off x="421866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6" name="Arrow: Right 95">
                    <a:extLst>
                      <a:ext uri="{FF2B5EF4-FFF2-40B4-BE49-F238E27FC236}">
                        <a16:creationId xmlns:a16="http://schemas.microsoft.com/office/drawing/2014/main" id="{229CB4F1-3FA7-4078-8F5B-5E5670CB404B}"/>
                      </a:ext>
                    </a:extLst>
                  </p:cNvPr>
                  <p:cNvSpPr/>
                  <p:nvPr/>
                </p:nvSpPr>
                <p:spPr>
                  <a:xfrm>
                    <a:off x="5989793" y="1517576"/>
                    <a:ext cx="452227" cy="13953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grpSp>
        </p:grpSp>
        <p:sp>
          <p:nvSpPr>
            <p:cNvPr id="106" name="Oval 105">
              <a:extLst>
                <a:ext uri="{FF2B5EF4-FFF2-40B4-BE49-F238E27FC236}">
                  <a16:creationId xmlns:a16="http://schemas.microsoft.com/office/drawing/2014/main" id="{74690BFD-EA42-4FA1-80C8-7C80B5722332}"/>
                </a:ext>
              </a:extLst>
            </p:cNvPr>
            <p:cNvSpPr/>
            <p:nvPr/>
          </p:nvSpPr>
          <p:spPr>
            <a:xfrm>
              <a:off x="1115505" y="1193555"/>
              <a:ext cx="1300998" cy="791197"/>
            </a:xfrm>
            <a:prstGeom prst="ellipse">
              <a:avLst/>
            </a:prstGeom>
            <a:solidFill>
              <a:srgbClr val="4CB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A</a:t>
              </a:r>
            </a:p>
          </p:txBody>
        </p:sp>
        <p:sp>
          <p:nvSpPr>
            <p:cNvPr id="107" name="Arrow: Right 106">
              <a:extLst>
                <a:ext uri="{FF2B5EF4-FFF2-40B4-BE49-F238E27FC236}">
                  <a16:creationId xmlns:a16="http://schemas.microsoft.com/office/drawing/2014/main" id="{B0195B64-3ECF-4752-9F48-2D27A1C75B1B}"/>
                </a:ext>
              </a:extLst>
            </p:cNvPr>
            <p:cNvSpPr/>
            <p:nvPr/>
          </p:nvSpPr>
          <p:spPr>
            <a:xfrm>
              <a:off x="2431528" y="1522033"/>
              <a:ext cx="452227" cy="1395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9" name="Oval 108">
              <a:extLst>
                <a:ext uri="{FF2B5EF4-FFF2-40B4-BE49-F238E27FC236}">
                  <a16:creationId xmlns:a16="http://schemas.microsoft.com/office/drawing/2014/main" id="{3B0D8B20-0CF5-489B-B99F-83CE294DD4D6}"/>
                </a:ext>
              </a:extLst>
            </p:cNvPr>
            <p:cNvSpPr/>
            <p:nvPr/>
          </p:nvSpPr>
          <p:spPr>
            <a:xfrm>
              <a:off x="1125626" y="2118159"/>
              <a:ext cx="1300998" cy="79119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B</a:t>
              </a:r>
            </a:p>
          </p:txBody>
        </p:sp>
        <p:sp>
          <p:nvSpPr>
            <p:cNvPr id="110" name="Arrow: Right 109">
              <a:extLst>
                <a:ext uri="{FF2B5EF4-FFF2-40B4-BE49-F238E27FC236}">
                  <a16:creationId xmlns:a16="http://schemas.microsoft.com/office/drawing/2014/main" id="{9EFEEB70-9B0F-45D1-8F56-A0AF6510DE3E}"/>
                </a:ext>
              </a:extLst>
            </p:cNvPr>
            <p:cNvSpPr/>
            <p:nvPr/>
          </p:nvSpPr>
          <p:spPr>
            <a:xfrm>
              <a:off x="2441649" y="2446637"/>
              <a:ext cx="452227" cy="1395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1" name="Oval 110">
              <a:extLst>
                <a:ext uri="{FF2B5EF4-FFF2-40B4-BE49-F238E27FC236}">
                  <a16:creationId xmlns:a16="http://schemas.microsoft.com/office/drawing/2014/main" id="{C1CB7CDF-B921-450B-A60E-9FD94789401D}"/>
                </a:ext>
              </a:extLst>
            </p:cNvPr>
            <p:cNvSpPr/>
            <p:nvPr/>
          </p:nvSpPr>
          <p:spPr>
            <a:xfrm>
              <a:off x="1106483" y="3049066"/>
              <a:ext cx="1300998" cy="79119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C</a:t>
              </a:r>
            </a:p>
          </p:txBody>
        </p:sp>
        <p:sp>
          <p:nvSpPr>
            <p:cNvPr id="112" name="Arrow: Right 111">
              <a:extLst>
                <a:ext uri="{FF2B5EF4-FFF2-40B4-BE49-F238E27FC236}">
                  <a16:creationId xmlns:a16="http://schemas.microsoft.com/office/drawing/2014/main" id="{F9005799-C190-48B3-89D2-DFF152852799}"/>
                </a:ext>
              </a:extLst>
            </p:cNvPr>
            <p:cNvSpPr/>
            <p:nvPr/>
          </p:nvSpPr>
          <p:spPr>
            <a:xfrm>
              <a:off x="2422506" y="3377544"/>
              <a:ext cx="452227" cy="1395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3" name="Oval 112">
              <a:extLst>
                <a:ext uri="{FF2B5EF4-FFF2-40B4-BE49-F238E27FC236}">
                  <a16:creationId xmlns:a16="http://schemas.microsoft.com/office/drawing/2014/main" id="{E2434750-D078-463C-8400-EE137E7A553A}"/>
                </a:ext>
              </a:extLst>
            </p:cNvPr>
            <p:cNvSpPr/>
            <p:nvPr/>
          </p:nvSpPr>
          <p:spPr>
            <a:xfrm>
              <a:off x="1112313" y="3996479"/>
              <a:ext cx="1300998" cy="79119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D</a:t>
              </a:r>
            </a:p>
          </p:txBody>
        </p:sp>
        <p:sp>
          <p:nvSpPr>
            <p:cNvPr id="114" name="Arrow: Right 113">
              <a:extLst>
                <a:ext uri="{FF2B5EF4-FFF2-40B4-BE49-F238E27FC236}">
                  <a16:creationId xmlns:a16="http://schemas.microsoft.com/office/drawing/2014/main" id="{19ED78E8-11E4-4D49-94F4-B40B892912C9}"/>
                </a:ext>
              </a:extLst>
            </p:cNvPr>
            <p:cNvSpPr/>
            <p:nvPr/>
          </p:nvSpPr>
          <p:spPr>
            <a:xfrm>
              <a:off x="2428336" y="4324957"/>
              <a:ext cx="452227" cy="1395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Tree>
    <p:extLst>
      <p:ext uri="{BB962C8B-B14F-4D97-AF65-F5344CB8AC3E}">
        <p14:creationId xmlns:p14="http://schemas.microsoft.com/office/powerpoint/2010/main" val="39924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3214210"/>
            <a:ext cx="7724097" cy="923330"/>
          </a:xfrm>
          <a:prstGeom prst="rect">
            <a:avLst/>
          </a:prstGeom>
        </p:spPr>
        <p:txBody>
          <a:bodyPr wrap="square">
            <a:spAutoFit/>
          </a:bodyPr>
          <a:lstStyle/>
          <a:p>
            <a:pPr algn="ctr"/>
            <a:r>
              <a:rPr lang="en-GB" sz="5400" dirty="0">
                <a:solidFill>
                  <a:schemeClr val="bg1"/>
                </a:solidFill>
              </a:rPr>
              <a:t>Cluster Randomized Trials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mj-lt"/>
              </a:rPr>
              <a:t>Part 3</a:t>
            </a:r>
            <a:endParaRPr lang="en-IE" sz="3600" dirty="0">
              <a:solidFill>
                <a:schemeClr val="bg1"/>
              </a:solidFill>
              <a:latin typeface="+mj-lt"/>
            </a:endParaRPr>
          </a:p>
        </p:txBody>
      </p:sp>
    </p:spTree>
    <p:extLst>
      <p:ext uri="{BB962C8B-B14F-4D97-AF65-F5344CB8AC3E}">
        <p14:creationId xmlns:p14="http://schemas.microsoft.com/office/powerpoint/2010/main" val="278799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cap="none" dirty="0">
                <a:latin typeface="+mj-lt"/>
              </a:rPr>
              <a:t>Cluster Randomized Trial (CRT) Design</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769911" y="1732199"/>
            <a:ext cx="10247711"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IE" sz="3200" dirty="0"/>
              <a:t>In a CRT, subjects are recruited in naturally forming groups called clusters. E.g. Clinics or hospital wards.</a:t>
            </a:r>
          </a:p>
          <a:p>
            <a:pPr marL="0" indent="0">
              <a:buFont typeface="Tw Cen MT" panose="020B0602020104020603" pitchFamily="34" charset="0"/>
              <a:buNone/>
            </a:pPr>
            <a:endParaRPr lang="en-IE" sz="3200" dirty="0"/>
          </a:p>
          <a:p>
            <a:pPr marL="0" indent="0">
              <a:buFont typeface="Tw Cen MT" panose="020B0602020104020603" pitchFamily="34" charset="0"/>
              <a:buNone/>
            </a:pPr>
            <a:r>
              <a:rPr lang="en-IE" sz="3200" dirty="0"/>
              <a:t>The clusters are then randomized to a treatment group (as opposed to the individuals).</a:t>
            </a:r>
          </a:p>
          <a:p>
            <a:pPr marL="0" indent="0">
              <a:buFont typeface="Tw Cen MT" panose="020B0602020104020603" pitchFamily="34" charset="0"/>
              <a:buNone/>
            </a:pPr>
            <a:endParaRPr lang="en-IE" sz="3200" dirty="0"/>
          </a:p>
          <a:p>
            <a:pPr marL="0" indent="0">
              <a:buNone/>
            </a:pPr>
            <a:r>
              <a:rPr lang="en-IE" sz="3200" dirty="0"/>
              <a:t>Factors affecting power include the cluster size, the number of clusters and the intracluster correlation coefficient (ICC).</a:t>
            </a:r>
          </a:p>
          <a:p>
            <a:pPr marL="173736" lvl="1" indent="0">
              <a:buNone/>
            </a:pPr>
            <a:endParaRPr lang="en-IE" sz="2800" dirty="0"/>
          </a:p>
          <a:p>
            <a:pPr marL="630936" lvl="1" indent="-457200"/>
            <a:endParaRPr lang="en-IE" sz="2800" dirty="0"/>
          </a:p>
          <a:p>
            <a:pPr marL="173736" lvl="1" indent="0">
              <a:buNone/>
            </a:pPr>
            <a:endParaRPr lang="en-IE" sz="3200" dirty="0"/>
          </a:p>
        </p:txBody>
      </p:sp>
    </p:spTree>
    <p:extLst>
      <p:ext uri="{BB962C8B-B14F-4D97-AF65-F5344CB8AC3E}">
        <p14:creationId xmlns:p14="http://schemas.microsoft.com/office/powerpoint/2010/main" val="168216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for the picture&#10;&#10;Description automatically generated with low confidence">
            <a:extLst>
              <a:ext uri="{FF2B5EF4-FFF2-40B4-BE49-F238E27FC236}">
                <a16:creationId xmlns:a16="http://schemas.microsoft.com/office/drawing/2014/main" id="{5758CB86-EDE9-415F-8C42-42F0A5E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35" y="2056922"/>
            <a:ext cx="3392470" cy="3392470"/>
          </a:xfrm>
          <a:prstGeom prst="rect">
            <a:avLst/>
          </a:prstGeom>
        </p:spPr>
      </p:pic>
      <p:sp>
        <p:nvSpPr>
          <p:cNvPr id="10" name="Rectangle 9">
            <a:extLst>
              <a:ext uri="{FF2B5EF4-FFF2-40B4-BE49-F238E27FC236}">
                <a16:creationId xmlns:a16="http://schemas.microsoft.com/office/drawing/2014/main" id="{DB17C109-62EB-44AF-86B4-ABF8C029D043}"/>
              </a:ext>
            </a:extLst>
          </p:cNvPr>
          <p:cNvSpPr/>
          <p:nvPr/>
        </p:nvSpPr>
        <p:spPr>
          <a:xfrm>
            <a:off x="5666836" y="4328901"/>
            <a:ext cx="3067589" cy="615553"/>
          </a:xfrm>
          <a:prstGeom prst="rect">
            <a:avLst/>
          </a:prstGeom>
        </p:spPr>
        <p:txBody>
          <a:bodyPr wrap="square">
            <a:spAutoFit/>
          </a:bodyPr>
          <a:lstStyle/>
          <a:p>
            <a:pPr lvl="0" defTabSz="914400">
              <a:defRPr/>
            </a:pPr>
            <a:r>
              <a:rPr lang="en-IE" sz="3400" b="1" dirty="0">
                <a:solidFill>
                  <a:srgbClr val="2D98D5"/>
                </a:solidFill>
              </a:rPr>
              <a:t>Paul Murphy</a:t>
            </a:r>
            <a:endParaRPr kumimoji="0" lang="en-IE" sz="3200" b="1" i="1" u="none" strike="noStrike" kern="1200" cap="none" spc="0" normalizeH="0" baseline="0" noProof="0" dirty="0">
              <a:ln>
                <a:noFill/>
              </a:ln>
              <a:solidFill>
                <a:srgbClr val="2D98D5"/>
              </a:solidFill>
              <a:effectLst/>
              <a:uLnTx/>
              <a:uFillTx/>
              <a:ea typeface="+mn-ea"/>
              <a:cs typeface="+mn-cs"/>
            </a:endParaRPr>
          </a:p>
        </p:txBody>
      </p:sp>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nvGraphicFramePr>
        <p:xfrm>
          <a:off x="5666837" y="4820435"/>
          <a:ext cx="6525164" cy="609600"/>
        </p:xfrm>
        <a:graphic>
          <a:graphicData uri="http://schemas.openxmlformats.org/drawingml/2006/table">
            <a:tbl>
              <a:tblPr firstRow="1" bandRow="1">
                <a:tableStyleId>{5C22544A-7EE6-4342-B048-85BDC9FD1C3A}</a:tableStyleId>
              </a:tblPr>
              <a:tblGrid>
                <a:gridCol w="6525164">
                  <a:extLst>
                    <a:ext uri="{9D8B030D-6E8A-4147-A177-3AD203B41FA5}">
                      <a16:colId xmlns:a16="http://schemas.microsoft.com/office/drawing/2014/main" val="3371235385"/>
                    </a:ext>
                  </a:extLst>
                </a:gridCol>
              </a:tblGrid>
              <a:tr h="608397">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r>
                        <a:rPr lang="en-IE" sz="3400" b="0" i="0" dirty="0">
                          <a:solidFill>
                            <a:srgbClr val="35C2D6"/>
                          </a:solidFill>
                        </a:rPr>
                        <a:t>nQuery Research Statistician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bl>
          </a:graphicData>
        </a:graphic>
      </p:graphicFrame>
      <p:sp>
        <p:nvSpPr>
          <p:cNvPr id="6" name="Title 1">
            <a:extLst>
              <a:ext uri="{FF2B5EF4-FFF2-40B4-BE49-F238E27FC236}">
                <a16:creationId xmlns:a16="http://schemas.microsoft.com/office/drawing/2014/main" id="{95089E93-50E6-4B37-9279-6A0669C69C6D}"/>
              </a:ext>
            </a:extLst>
          </p:cNvPr>
          <p:cNvSpPr>
            <a:spLocks noGrp="1"/>
          </p:cNvSpPr>
          <p:nvPr>
            <p:ph type="title"/>
          </p:nvPr>
        </p:nvSpPr>
        <p:spPr/>
        <p:txBody>
          <a:bodyPr>
            <a:normAutofit/>
          </a:bodyPr>
          <a:lstStyle/>
          <a:p>
            <a:pPr algn="ctr"/>
            <a:r>
              <a:rPr lang="en-GB" sz="4000" cap="none" dirty="0">
                <a:latin typeface="+mj-lt"/>
              </a:rPr>
              <a:t>Webinar host</a:t>
            </a:r>
          </a:p>
        </p:txBody>
      </p:sp>
      <p:sp>
        <p:nvSpPr>
          <p:cNvPr id="8" name="Rectangle 7">
            <a:extLst>
              <a:ext uri="{FF2B5EF4-FFF2-40B4-BE49-F238E27FC236}">
                <a16:creationId xmlns:a16="http://schemas.microsoft.com/office/drawing/2014/main" id="{A9900870-0895-4527-8E84-F42EE1CCA501}"/>
              </a:ext>
            </a:extLst>
          </p:cNvPr>
          <p:cNvSpPr/>
          <p:nvPr/>
        </p:nvSpPr>
        <p:spPr>
          <a:xfrm>
            <a:off x="5666835" y="3841070"/>
            <a:ext cx="1483370" cy="615553"/>
          </a:xfrm>
          <a:prstGeom prst="rect">
            <a:avLst/>
          </a:prstGeom>
        </p:spPr>
        <p:txBody>
          <a:bodyPr wrap="square">
            <a:spAutoFit/>
          </a:bodyPr>
          <a:lstStyle/>
          <a:p>
            <a:pPr lvl="0" defTabSz="914400">
              <a:defRPr/>
            </a:pPr>
            <a:r>
              <a:rPr kumimoji="0" lang="en-IE" sz="3400" u="none" strike="noStrike" kern="1200" cap="none" spc="0" normalizeH="0" baseline="0" noProof="0" dirty="0">
                <a:ln>
                  <a:noFill/>
                </a:ln>
                <a:solidFill>
                  <a:schemeClr val="bg1">
                    <a:lumMod val="50000"/>
                  </a:schemeClr>
                </a:solidFill>
                <a:effectLst/>
                <a:uLnTx/>
                <a:uFillTx/>
                <a:ea typeface="+mn-ea"/>
                <a:cs typeface="+mn-cs"/>
              </a:rPr>
              <a:t>Host</a:t>
            </a:r>
            <a:endParaRPr kumimoji="0" lang="en-IE" sz="3200" i="1" u="none" strike="noStrike" kern="1200" cap="none" spc="0" normalizeH="0" baseline="0" noProof="0" dirty="0">
              <a:ln>
                <a:noFill/>
              </a:ln>
              <a:solidFill>
                <a:schemeClr val="bg1">
                  <a:lumMod val="50000"/>
                </a:schemeClr>
              </a:solidFill>
              <a:effectLst/>
              <a:uLnTx/>
              <a:uFillTx/>
              <a:ea typeface="+mn-ea"/>
              <a:cs typeface="+mn-cs"/>
            </a:endParaRPr>
          </a:p>
        </p:txBody>
      </p:sp>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1668335" y="5442278"/>
            <a:ext cx="9484464" cy="0"/>
          </a:xfrm>
          <a:prstGeom prst="line">
            <a:avLst/>
          </a:prstGeom>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79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cap="none" dirty="0">
                <a:latin typeface="+mj-lt"/>
              </a:rPr>
              <a:t>Intracluster Correlation Coefficient (ICC)</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679985" y="1308162"/>
            <a:ext cx="5847163" cy="197824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IE" sz="3200" dirty="0"/>
              <a:t>The ICC is a measures the level of clustering on a scale of 0 (no clustering) to 1 (complete clustering). </a:t>
            </a:r>
          </a:p>
          <a:p>
            <a:pPr marL="0" indent="0">
              <a:buFont typeface="Tw Cen MT" panose="020B0602020104020603" pitchFamily="34" charset="0"/>
              <a:buNone/>
            </a:pPr>
            <a:endParaRPr lang="en-IE" sz="3200" dirty="0"/>
          </a:p>
          <a:p>
            <a:pPr marL="0" indent="0">
              <a:buFont typeface="Tw Cen MT" panose="020B0602020104020603" pitchFamily="34" charset="0"/>
              <a:buNone/>
            </a:pPr>
            <a:endParaRPr lang="en-IE" sz="3200" dirty="0"/>
          </a:p>
          <a:p>
            <a:pPr marL="0" indent="0">
              <a:buFont typeface="Tw Cen MT" panose="020B0602020104020603" pitchFamily="34" charset="0"/>
              <a:buNone/>
            </a:pPr>
            <a:endParaRPr lang="en-IE" sz="3200" dirty="0"/>
          </a:p>
          <a:p>
            <a:pPr marL="173736" lvl="1" indent="0">
              <a:buNone/>
            </a:pPr>
            <a:endParaRPr lang="en-IE" sz="2800" dirty="0"/>
          </a:p>
          <a:p>
            <a:pPr marL="630936" lvl="1" indent="-457200"/>
            <a:endParaRPr lang="en-IE" sz="2800" dirty="0"/>
          </a:p>
          <a:p>
            <a:pPr marL="173736" lvl="1" indent="0">
              <a:buNone/>
            </a:pPr>
            <a:endParaRPr lang="en-IE" sz="3200" dirty="0"/>
          </a:p>
        </p:txBody>
      </p:sp>
      <p:grpSp>
        <p:nvGrpSpPr>
          <p:cNvPr id="10" name="Group 9">
            <a:extLst>
              <a:ext uri="{FF2B5EF4-FFF2-40B4-BE49-F238E27FC236}">
                <a16:creationId xmlns:a16="http://schemas.microsoft.com/office/drawing/2014/main" id="{9101EDF7-3C23-4E7B-9429-5AD5D580DA6B}"/>
              </a:ext>
            </a:extLst>
          </p:cNvPr>
          <p:cNvGrpSpPr/>
          <p:nvPr/>
        </p:nvGrpSpPr>
        <p:grpSpPr>
          <a:xfrm>
            <a:off x="6859110" y="1433639"/>
            <a:ext cx="4632951" cy="1754024"/>
            <a:chOff x="3090437" y="-186902"/>
            <a:chExt cx="4768554" cy="1760996"/>
          </a:xfrm>
        </p:grpSpPr>
        <p:sp>
          <p:nvSpPr>
            <p:cNvPr id="11" name="Content Placeholder 2">
              <a:extLst>
                <a:ext uri="{FF2B5EF4-FFF2-40B4-BE49-F238E27FC236}">
                  <a16:creationId xmlns:a16="http://schemas.microsoft.com/office/drawing/2014/main" id="{BCA3BCE7-0FAA-464F-9B48-38767BBB1BD9}"/>
                </a:ext>
              </a:extLst>
            </p:cNvPr>
            <p:cNvSpPr txBox="1">
              <a:spLocks/>
            </p:cNvSpPr>
            <p:nvPr/>
          </p:nvSpPr>
          <p:spPr>
            <a:xfrm>
              <a:off x="3090437" y="-186902"/>
              <a:ext cx="4768554" cy="1760996"/>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rPr>
                <a:t>ICC (Continuous RV)</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37F58E7-A01E-46A3-96A7-F67FCA3AE072}"/>
                    </a:ext>
                  </a:extLst>
                </p:cNvPr>
                <p:cNvSpPr txBox="1"/>
                <p:nvPr/>
              </p:nvSpPr>
              <p:spPr>
                <a:xfrm>
                  <a:off x="3710798" y="259258"/>
                  <a:ext cx="3527833" cy="868676"/>
                </a:xfrm>
                <a:prstGeom prst="rect">
                  <a:avLst/>
                </a:prstGeom>
                <a:noFill/>
              </p:spPr>
              <p:txBody>
                <a:bodyPr wrap="square" rtlCol="0">
                  <a:spAutoFit/>
                </a:bodyPr>
                <a:lstStyle/>
                <a:p>
                  <a:r>
                    <a:rPr lang="en-IE" sz="2800" b="0" i="1" dirty="0"/>
                    <a:t>ICC</a:t>
                  </a:r>
                  <a:r>
                    <a:rPr lang="en-IE" sz="2800" b="0" dirty="0"/>
                    <a:t> </a:t>
                  </a:r>
                  <a14:m>
                    <m:oMath xmlns:m="http://schemas.openxmlformats.org/officeDocument/2006/math">
                      <m:r>
                        <a:rPr lang="en-IE" sz="2800" b="0" i="1" smtClean="0">
                          <a:latin typeface="Cambria Math" panose="02040503050406030204" pitchFamily="18" charset="0"/>
                        </a:rPr>
                        <m:t>=</m:t>
                      </m:r>
                      <m:f>
                        <m:fPr>
                          <m:ctrlPr>
                            <a:rPr lang="en-IE" sz="2800" b="0" i="1" smtClean="0">
                              <a:latin typeface="Cambria Math" panose="02040503050406030204" pitchFamily="18" charset="0"/>
                            </a:rPr>
                          </m:ctrlPr>
                        </m:fPr>
                        <m:num>
                          <m:sSubSup>
                            <m:sSubSupPr>
                              <m:ctrlPr>
                                <a:rPr lang="en-IE" sz="2800" b="0" i="1" smtClean="0">
                                  <a:latin typeface="Cambria Math" panose="02040503050406030204" pitchFamily="18" charset="0"/>
                                </a:rPr>
                              </m:ctrlPr>
                            </m:sSubSupPr>
                            <m:e>
                              <m:r>
                                <a:rPr lang="en-IE" sz="2800" b="0" i="1" smtClean="0">
                                  <a:latin typeface="Cambria Math" panose="02040503050406030204" pitchFamily="18" charset="0"/>
                                </a:rPr>
                                <m:t>𝜎</m:t>
                              </m:r>
                            </m:e>
                            <m:sub>
                              <m:r>
                                <a:rPr lang="en-IE" sz="2800" b="0" i="1" smtClean="0">
                                  <a:latin typeface="Cambria Math" panose="02040503050406030204" pitchFamily="18" charset="0"/>
                                </a:rPr>
                                <m:t>𝐵𝑒𝑡𝑤𝑒𝑒𝑛</m:t>
                              </m:r>
                            </m:sub>
                            <m:sup>
                              <m:r>
                                <a:rPr lang="en-IE" sz="2800" b="0" i="1" smtClean="0">
                                  <a:latin typeface="Cambria Math" panose="02040503050406030204" pitchFamily="18" charset="0"/>
                                </a:rPr>
                                <m:t>2</m:t>
                              </m:r>
                            </m:sup>
                          </m:sSubSup>
                        </m:num>
                        <m:den>
                          <m:sSubSup>
                            <m:sSubSupPr>
                              <m:ctrlPr>
                                <a:rPr lang="en-IE" sz="2800" i="1">
                                  <a:latin typeface="Cambria Math" panose="02040503050406030204" pitchFamily="18" charset="0"/>
                                </a:rPr>
                              </m:ctrlPr>
                            </m:sSubSupPr>
                            <m:e>
                              <m:r>
                                <a:rPr lang="en-IE" sz="2800" i="1">
                                  <a:latin typeface="Cambria Math" panose="02040503050406030204" pitchFamily="18" charset="0"/>
                                </a:rPr>
                                <m:t>𝜎</m:t>
                              </m:r>
                            </m:e>
                            <m:sub>
                              <m:r>
                                <a:rPr lang="en-IE" sz="2800" i="1">
                                  <a:latin typeface="Cambria Math" panose="02040503050406030204" pitchFamily="18" charset="0"/>
                                </a:rPr>
                                <m:t>𝐵𝑒𝑡𝑤𝑒𝑒𝑛</m:t>
                              </m:r>
                            </m:sub>
                            <m:sup>
                              <m:r>
                                <a:rPr lang="en-IE" sz="2800" i="1">
                                  <a:latin typeface="Cambria Math" panose="02040503050406030204" pitchFamily="18" charset="0"/>
                                </a:rPr>
                                <m:t>2</m:t>
                              </m:r>
                            </m:sup>
                          </m:sSubSup>
                          <m:r>
                            <a:rPr lang="en-IE" sz="2800" b="0" i="1" smtClean="0">
                              <a:latin typeface="Cambria Math" panose="02040503050406030204" pitchFamily="18" charset="0"/>
                            </a:rPr>
                            <m:t>+</m:t>
                          </m:r>
                          <m:sSubSup>
                            <m:sSubSupPr>
                              <m:ctrlPr>
                                <a:rPr lang="en-IE" sz="2800" i="1">
                                  <a:latin typeface="Cambria Math" panose="02040503050406030204" pitchFamily="18" charset="0"/>
                                </a:rPr>
                              </m:ctrlPr>
                            </m:sSubSupPr>
                            <m:e>
                              <m:r>
                                <a:rPr lang="en-IE" sz="2800" i="1">
                                  <a:latin typeface="Cambria Math" panose="02040503050406030204" pitchFamily="18" charset="0"/>
                                </a:rPr>
                                <m:t>𝜎</m:t>
                              </m:r>
                            </m:e>
                            <m:sub>
                              <m:r>
                                <a:rPr lang="en-IE" sz="2800" b="0" i="1" smtClean="0">
                                  <a:latin typeface="Cambria Math" panose="02040503050406030204" pitchFamily="18" charset="0"/>
                                </a:rPr>
                                <m:t>𝑊𝑖𝑡h𝑖𝑛</m:t>
                              </m:r>
                            </m:sub>
                            <m:sup>
                              <m:r>
                                <a:rPr lang="en-IE" sz="2800" i="1">
                                  <a:latin typeface="Cambria Math" panose="02040503050406030204" pitchFamily="18" charset="0"/>
                                </a:rPr>
                                <m:t>2</m:t>
                              </m:r>
                            </m:sup>
                          </m:sSubSup>
                        </m:den>
                      </m:f>
                    </m:oMath>
                  </a14:m>
                  <a:endParaRPr lang="en-IE" sz="2800" dirty="0"/>
                </a:p>
              </p:txBody>
            </p:sp>
          </mc:Choice>
          <mc:Fallback xmlns="">
            <p:sp>
              <p:nvSpPr>
                <p:cNvPr id="12" name="TextBox 11">
                  <a:extLst>
                    <a:ext uri="{FF2B5EF4-FFF2-40B4-BE49-F238E27FC236}">
                      <a16:creationId xmlns:a16="http://schemas.microsoft.com/office/drawing/2014/main" id="{037F58E7-A01E-46A3-96A7-F67FCA3AE072}"/>
                    </a:ext>
                  </a:extLst>
                </p:cNvPr>
                <p:cNvSpPr txBox="1">
                  <a:spLocks noRot="1" noChangeAspect="1" noMove="1" noResize="1" noEditPoints="1" noAdjustHandles="1" noChangeArrowheads="1" noChangeShapeType="1" noTextEdit="1"/>
                </p:cNvSpPr>
                <p:nvPr/>
              </p:nvSpPr>
              <p:spPr>
                <a:xfrm>
                  <a:off x="3710798" y="259258"/>
                  <a:ext cx="3527833" cy="868676"/>
                </a:xfrm>
                <a:prstGeom prst="rect">
                  <a:avLst/>
                </a:prstGeom>
                <a:blipFill>
                  <a:blip r:embed="rId3"/>
                  <a:stretch>
                    <a:fillRect l="-3627"/>
                  </a:stretch>
                </a:blipFill>
              </p:spPr>
              <p:txBody>
                <a:bodyPr/>
                <a:lstStyle/>
                <a:p>
                  <a:r>
                    <a:rPr lang="en-IE">
                      <a:noFill/>
                    </a:rPr>
                    <a:t> </a:t>
                  </a:r>
                </a:p>
              </p:txBody>
            </p:sp>
          </mc:Fallback>
        </mc:AlternateContent>
      </p:grpSp>
      <p:sp>
        <p:nvSpPr>
          <p:cNvPr id="3" name="TextBox 2">
            <a:extLst>
              <a:ext uri="{FF2B5EF4-FFF2-40B4-BE49-F238E27FC236}">
                <a16:creationId xmlns:a16="http://schemas.microsoft.com/office/drawing/2014/main" id="{33306FF8-8174-447C-98B2-9CA057C04CE9}"/>
              </a:ext>
            </a:extLst>
          </p:cNvPr>
          <p:cNvSpPr txBox="1"/>
          <p:nvPr/>
        </p:nvSpPr>
        <p:spPr>
          <a:xfrm>
            <a:off x="699939" y="3618299"/>
            <a:ext cx="6343658" cy="1354217"/>
          </a:xfrm>
          <a:prstGeom prst="rect">
            <a:avLst/>
          </a:prstGeom>
          <a:noFill/>
        </p:spPr>
        <p:txBody>
          <a:bodyPr wrap="square" rtlCol="0">
            <a:spAutoFit/>
          </a:bodyPr>
          <a:lstStyle/>
          <a:p>
            <a:r>
              <a:rPr lang="en-IE" sz="3200" dirty="0"/>
              <a:t>Usually ICC &lt; 0.2. Typical values are between 0.01 and 0.05.</a:t>
            </a:r>
          </a:p>
          <a:p>
            <a:endParaRPr lang="en-IE" dirty="0"/>
          </a:p>
        </p:txBody>
      </p:sp>
      <p:sp>
        <p:nvSpPr>
          <p:cNvPr id="13" name="TextBox 12">
            <a:extLst>
              <a:ext uri="{FF2B5EF4-FFF2-40B4-BE49-F238E27FC236}">
                <a16:creationId xmlns:a16="http://schemas.microsoft.com/office/drawing/2014/main" id="{11837914-AFFB-4D9F-9B53-D96E59CE4478}"/>
              </a:ext>
            </a:extLst>
          </p:cNvPr>
          <p:cNvSpPr txBox="1"/>
          <p:nvPr/>
        </p:nvSpPr>
        <p:spPr>
          <a:xfrm>
            <a:off x="619178" y="5105222"/>
            <a:ext cx="6008681" cy="1569660"/>
          </a:xfrm>
          <a:prstGeom prst="rect">
            <a:avLst/>
          </a:prstGeom>
          <a:noFill/>
        </p:spPr>
        <p:txBody>
          <a:bodyPr wrap="square" rtlCol="0">
            <a:spAutoFit/>
          </a:bodyPr>
          <a:lstStyle/>
          <a:p>
            <a:r>
              <a:rPr lang="en-IE" sz="3200" dirty="0"/>
              <a:t>Previous similar trials or pilot studies are a good way of estimating the ICC. </a:t>
            </a:r>
            <a:endParaRPr lang="en-IE" dirty="0"/>
          </a:p>
        </p:txBody>
      </p:sp>
      <p:grpSp>
        <p:nvGrpSpPr>
          <p:cNvPr id="30" name="Group 29">
            <a:extLst>
              <a:ext uri="{FF2B5EF4-FFF2-40B4-BE49-F238E27FC236}">
                <a16:creationId xmlns:a16="http://schemas.microsoft.com/office/drawing/2014/main" id="{ED4F9DDC-8BCC-480E-9A47-F5675717F767}"/>
              </a:ext>
            </a:extLst>
          </p:cNvPr>
          <p:cNvGrpSpPr/>
          <p:nvPr/>
        </p:nvGrpSpPr>
        <p:grpSpPr>
          <a:xfrm>
            <a:off x="6859111" y="3434152"/>
            <a:ext cx="4632949" cy="3077484"/>
            <a:chOff x="3090437" y="-186902"/>
            <a:chExt cx="4768554" cy="1760996"/>
          </a:xfrm>
        </p:grpSpPr>
        <p:sp>
          <p:nvSpPr>
            <p:cNvPr id="31" name="Content Placeholder 2">
              <a:extLst>
                <a:ext uri="{FF2B5EF4-FFF2-40B4-BE49-F238E27FC236}">
                  <a16:creationId xmlns:a16="http://schemas.microsoft.com/office/drawing/2014/main" id="{238A58C9-B322-4B18-B0FC-3C79BBE1A3B6}"/>
                </a:ext>
              </a:extLst>
            </p:cNvPr>
            <p:cNvSpPr txBox="1">
              <a:spLocks/>
            </p:cNvSpPr>
            <p:nvPr/>
          </p:nvSpPr>
          <p:spPr>
            <a:xfrm>
              <a:off x="3090437" y="-186902"/>
              <a:ext cx="4768554" cy="1760996"/>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800" b="1" i="1"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2" name="TextBox 31">
              <a:extLst>
                <a:ext uri="{FF2B5EF4-FFF2-40B4-BE49-F238E27FC236}">
                  <a16:creationId xmlns:a16="http://schemas.microsoft.com/office/drawing/2014/main" id="{5DEC73F1-FA55-416C-91A9-4207FB5F00C8}"/>
                </a:ext>
              </a:extLst>
            </p:cNvPr>
            <p:cNvSpPr txBox="1"/>
            <p:nvPr/>
          </p:nvSpPr>
          <p:spPr>
            <a:xfrm>
              <a:off x="3360970" y="141381"/>
              <a:ext cx="3527833" cy="525300"/>
            </a:xfrm>
            <a:prstGeom prst="rect">
              <a:avLst/>
            </a:prstGeom>
            <a:noFill/>
          </p:spPr>
          <p:txBody>
            <a:bodyPr wrap="square" rtlCol="0">
              <a:spAutoFit/>
            </a:bodyPr>
            <a:lstStyle/>
            <a:p>
              <a:endParaRPr lang="en-IE" sz="2800" dirty="0"/>
            </a:p>
          </p:txBody>
        </p:sp>
      </p:grpSp>
      <p:grpSp>
        <p:nvGrpSpPr>
          <p:cNvPr id="33" name="Group 32">
            <a:extLst>
              <a:ext uri="{FF2B5EF4-FFF2-40B4-BE49-F238E27FC236}">
                <a16:creationId xmlns:a16="http://schemas.microsoft.com/office/drawing/2014/main" id="{31E88EB6-ED26-4BB9-9B60-0E6F43E518C3}"/>
              </a:ext>
            </a:extLst>
          </p:cNvPr>
          <p:cNvGrpSpPr/>
          <p:nvPr/>
        </p:nvGrpSpPr>
        <p:grpSpPr>
          <a:xfrm>
            <a:off x="7249354" y="3940804"/>
            <a:ext cx="3661659" cy="2475237"/>
            <a:chOff x="7060879" y="3618299"/>
            <a:chExt cx="3661659" cy="2475237"/>
          </a:xfrm>
        </p:grpSpPr>
        <p:grpSp>
          <p:nvGrpSpPr>
            <p:cNvPr id="34" name="Group 33">
              <a:extLst>
                <a:ext uri="{FF2B5EF4-FFF2-40B4-BE49-F238E27FC236}">
                  <a16:creationId xmlns:a16="http://schemas.microsoft.com/office/drawing/2014/main" id="{EE9D4408-7528-4817-ABFD-F197479553C1}"/>
                </a:ext>
              </a:extLst>
            </p:cNvPr>
            <p:cNvGrpSpPr/>
            <p:nvPr/>
          </p:nvGrpSpPr>
          <p:grpSpPr>
            <a:xfrm>
              <a:off x="7086374" y="3618299"/>
              <a:ext cx="3636164" cy="970440"/>
              <a:chOff x="578293" y="1846907"/>
              <a:chExt cx="3636164" cy="970440"/>
            </a:xfrm>
          </p:grpSpPr>
          <p:grpSp>
            <p:nvGrpSpPr>
              <p:cNvPr id="43" name="Group 42">
                <a:extLst>
                  <a:ext uri="{FF2B5EF4-FFF2-40B4-BE49-F238E27FC236}">
                    <a16:creationId xmlns:a16="http://schemas.microsoft.com/office/drawing/2014/main" id="{2750C1FA-4869-4FF6-ADD1-407070965DF3}"/>
                  </a:ext>
                </a:extLst>
              </p:cNvPr>
              <p:cNvGrpSpPr/>
              <p:nvPr/>
            </p:nvGrpSpPr>
            <p:grpSpPr>
              <a:xfrm>
                <a:off x="578293" y="1846907"/>
                <a:ext cx="3636164" cy="970440"/>
                <a:chOff x="578293" y="1846907"/>
                <a:chExt cx="3636164" cy="970440"/>
              </a:xfrm>
            </p:grpSpPr>
            <p:sp>
              <p:nvSpPr>
                <p:cNvPr id="47" name="Oval 46">
                  <a:extLst>
                    <a:ext uri="{FF2B5EF4-FFF2-40B4-BE49-F238E27FC236}">
                      <a16:creationId xmlns:a16="http://schemas.microsoft.com/office/drawing/2014/main" id="{560049F3-83E4-4AF8-B5DF-837C0700D9E3}"/>
                    </a:ext>
                  </a:extLst>
                </p:cNvPr>
                <p:cNvSpPr/>
                <p:nvPr/>
              </p:nvSpPr>
              <p:spPr>
                <a:xfrm>
                  <a:off x="578293" y="1846907"/>
                  <a:ext cx="1195058" cy="9704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8" name="Oval 47">
                  <a:extLst>
                    <a:ext uri="{FF2B5EF4-FFF2-40B4-BE49-F238E27FC236}">
                      <a16:creationId xmlns:a16="http://schemas.microsoft.com/office/drawing/2014/main" id="{1D4AAE91-86C1-4A4A-807F-F30106D17866}"/>
                    </a:ext>
                  </a:extLst>
                </p:cNvPr>
                <p:cNvSpPr/>
                <p:nvPr/>
              </p:nvSpPr>
              <p:spPr>
                <a:xfrm>
                  <a:off x="3019399" y="1846907"/>
                  <a:ext cx="1195058" cy="9704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9" name="Oval 48">
                  <a:extLst>
                    <a:ext uri="{FF2B5EF4-FFF2-40B4-BE49-F238E27FC236}">
                      <a16:creationId xmlns:a16="http://schemas.microsoft.com/office/drawing/2014/main" id="{AEFE572F-17D1-41DB-9994-3A9DA9639434}"/>
                    </a:ext>
                  </a:extLst>
                </p:cNvPr>
                <p:cNvSpPr/>
                <p:nvPr/>
              </p:nvSpPr>
              <p:spPr>
                <a:xfrm>
                  <a:off x="1798846" y="1846907"/>
                  <a:ext cx="1195058" cy="97044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44" name="TextBox 43">
                <a:extLst>
                  <a:ext uri="{FF2B5EF4-FFF2-40B4-BE49-F238E27FC236}">
                    <a16:creationId xmlns:a16="http://schemas.microsoft.com/office/drawing/2014/main" id="{C70F59F5-5980-4E99-A80F-97A443BE2EEE}"/>
                  </a:ext>
                </a:extLst>
              </p:cNvPr>
              <p:cNvSpPr txBox="1"/>
              <p:nvPr/>
            </p:nvSpPr>
            <p:spPr>
              <a:xfrm>
                <a:off x="753704" y="2141948"/>
                <a:ext cx="844235" cy="369332"/>
              </a:xfrm>
              <a:prstGeom prst="rect">
                <a:avLst/>
              </a:prstGeom>
              <a:noFill/>
            </p:spPr>
            <p:txBody>
              <a:bodyPr wrap="square" rtlCol="0">
                <a:spAutoFit/>
              </a:bodyPr>
              <a:lstStyle/>
              <a:p>
                <a:r>
                  <a:rPr lang="en-IE" b="1" dirty="0"/>
                  <a:t>1 1 1 1</a:t>
                </a:r>
              </a:p>
            </p:txBody>
          </p:sp>
          <p:sp>
            <p:nvSpPr>
              <p:cNvPr id="45" name="TextBox 44">
                <a:extLst>
                  <a:ext uri="{FF2B5EF4-FFF2-40B4-BE49-F238E27FC236}">
                    <a16:creationId xmlns:a16="http://schemas.microsoft.com/office/drawing/2014/main" id="{A198287C-F471-466F-8AE3-F63CA04B8CE7}"/>
                  </a:ext>
                </a:extLst>
              </p:cNvPr>
              <p:cNvSpPr txBox="1"/>
              <p:nvPr/>
            </p:nvSpPr>
            <p:spPr>
              <a:xfrm>
                <a:off x="1973731" y="2141948"/>
                <a:ext cx="845288" cy="369332"/>
              </a:xfrm>
              <a:prstGeom prst="rect">
                <a:avLst/>
              </a:prstGeom>
              <a:noFill/>
            </p:spPr>
            <p:txBody>
              <a:bodyPr wrap="square" rtlCol="0">
                <a:spAutoFit/>
              </a:bodyPr>
              <a:lstStyle/>
              <a:p>
                <a:r>
                  <a:rPr lang="en-IE" b="1" dirty="0"/>
                  <a:t>1 1 1 1</a:t>
                </a:r>
              </a:p>
            </p:txBody>
          </p:sp>
          <p:sp>
            <p:nvSpPr>
              <p:cNvPr id="46" name="TextBox 45">
                <a:extLst>
                  <a:ext uri="{FF2B5EF4-FFF2-40B4-BE49-F238E27FC236}">
                    <a16:creationId xmlns:a16="http://schemas.microsoft.com/office/drawing/2014/main" id="{EF1B9C43-0C3B-47A3-B4DF-3642007F9388}"/>
                  </a:ext>
                </a:extLst>
              </p:cNvPr>
              <p:cNvSpPr txBox="1"/>
              <p:nvPr/>
            </p:nvSpPr>
            <p:spPr>
              <a:xfrm>
                <a:off x="3171869" y="2141948"/>
                <a:ext cx="890117" cy="369332"/>
              </a:xfrm>
              <a:prstGeom prst="rect">
                <a:avLst/>
              </a:prstGeom>
              <a:noFill/>
            </p:spPr>
            <p:txBody>
              <a:bodyPr wrap="square" rtlCol="0">
                <a:spAutoFit/>
              </a:bodyPr>
              <a:lstStyle/>
              <a:p>
                <a:r>
                  <a:rPr lang="en-IE" b="1" dirty="0"/>
                  <a:t>0 0 0 0</a:t>
                </a:r>
              </a:p>
            </p:txBody>
          </p:sp>
        </p:grpSp>
        <p:grpSp>
          <p:nvGrpSpPr>
            <p:cNvPr id="35" name="Group 34">
              <a:extLst>
                <a:ext uri="{FF2B5EF4-FFF2-40B4-BE49-F238E27FC236}">
                  <a16:creationId xmlns:a16="http://schemas.microsoft.com/office/drawing/2014/main" id="{9FDCD688-61E5-4E02-B151-FD1D89EE3CA0}"/>
                </a:ext>
              </a:extLst>
            </p:cNvPr>
            <p:cNvGrpSpPr/>
            <p:nvPr/>
          </p:nvGrpSpPr>
          <p:grpSpPr>
            <a:xfrm>
              <a:off x="7060879" y="5123096"/>
              <a:ext cx="3636164" cy="970440"/>
              <a:chOff x="551626" y="1993308"/>
              <a:chExt cx="3636164" cy="97044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p:grpSpPr>
          <p:grpSp>
            <p:nvGrpSpPr>
              <p:cNvPr id="36" name="Group 35">
                <a:extLst>
                  <a:ext uri="{FF2B5EF4-FFF2-40B4-BE49-F238E27FC236}">
                    <a16:creationId xmlns:a16="http://schemas.microsoft.com/office/drawing/2014/main" id="{0324B3D5-F309-4DE4-9FDE-FF25306765A7}"/>
                  </a:ext>
                </a:extLst>
              </p:cNvPr>
              <p:cNvGrpSpPr/>
              <p:nvPr/>
            </p:nvGrpSpPr>
            <p:grpSpPr>
              <a:xfrm>
                <a:off x="551626" y="1993308"/>
                <a:ext cx="3636164" cy="970440"/>
                <a:chOff x="551626" y="1993308"/>
                <a:chExt cx="3636164" cy="970440"/>
              </a:xfrm>
              <a:grpFill/>
            </p:grpSpPr>
            <p:sp>
              <p:nvSpPr>
                <p:cNvPr id="40" name="Oval 39">
                  <a:extLst>
                    <a:ext uri="{FF2B5EF4-FFF2-40B4-BE49-F238E27FC236}">
                      <a16:creationId xmlns:a16="http://schemas.microsoft.com/office/drawing/2014/main" id="{97DC9261-C2FC-48B6-811C-B471ADA4E067}"/>
                    </a:ext>
                  </a:extLst>
                </p:cNvPr>
                <p:cNvSpPr/>
                <p:nvPr/>
              </p:nvSpPr>
              <p:spPr>
                <a:xfrm>
                  <a:off x="551626" y="1993308"/>
                  <a:ext cx="1195058" cy="9704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1" name="Oval 40">
                  <a:extLst>
                    <a:ext uri="{FF2B5EF4-FFF2-40B4-BE49-F238E27FC236}">
                      <a16:creationId xmlns:a16="http://schemas.microsoft.com/office/drawing/2014/main" id="{AC82017E-54BB-4F29-BD4A-C7D3C8E912E3}"/>
                    </a:ext>
                  </a:extLst>
                </p:cNvPr>
                <p:cNvSpPr/>
                <p:nvPr/>
              </p:nvSpPr>
              <p:spPr>
                <a:xfrm>
                  <a:off x="2992732" y="1993308"/>
                  <a:ext cx="1195058" cy="9704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2" name="Oval 41">
                  <a:extLst>
                    <a:ext uri="{FF2B5EF4-FFF2-40B4-BE49-F238E27FC236}">
                      <a16:creationId xmlns:a16="http://schemas.microsoft.com/office/drawing/2014/main" id="{8B6DBC91-7999-42FC-BEBA-32437F9FC1D5}"/>
                    </a:ext>
                  </a:extLst>
                </p:cNvPr>
                <p:cNvSpPr/>
                <p:nvPr/>
              </p:nvSpPr>
              <p:spPr>
                <a:xfrm>
                  <a:off x="1772179" y="1993308"/>
                  <a:ext cx="1195058" cy="9704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37" name="TextBox 36">
                <a:extLst>
                  <a:ext uri="{FF2B5EF4-FFF2-40B4-BE49-F238E27FC236}">
                    <a16:creationId xmlns:a16="http://schemas.microsoft.com/office/drawing/2014/main" id="{BFB1E1FB-F4CB-4EB3-93CB-5EF516C5CEDC}"/>
                  </a:ext>
                </a:extLst>
              </p:cNvPr>
              <p:cNvSpPr txBox="1"/>
              <p:nvPr/>
            </p:nvSpPr>
            <p:spPr>
              <a:xfrm>
                <a:off x="734774" y="2288198"/>
                <a:ext cx="844235" cy="369332"/>
              </a:xfrm>
              <a:prstGeom prst="rect">
                <a:avLst/>
              </a:prstGeom>
              <a:grpFill/>
            </p:spPr>
            <p:txBody>
              <a:bodyPr wrap="square" rtlCol="0">
                <a:spAutoFit/>
              </a:bodyPr>
              <a:lstStyle/>
              <a:p>
                <a:r>
                  <a:rPr lang="en-IE" b="1" dirty="0"/>
                  <a:t>1 0 1 1</a:t>
                </a:r>
              </a:p>
            </p:txBody>
          </p:sp>
          <p:sp>
            <p:nvSpPr>
              <p:cNvPr id="38" name="TextBox 37">
                <a:extLst>
                  <a:ext uri="{FF2B5EF4-FFF2-40B4-BE49-F238E27FC236}">
                    <a16:creationId xmlns:a16="http://schemas.microsoft.com/office/drawing/2014/main" id="{39B976CE-3042-4C9F-A9C2-8C81FE6A02C5}"/>
                  </a:ext>
                </a:extLst>
              </p:cNvPr>
              <p:cNvSpPr txBox="1"/>
              <p:nvPr/>
            </p:nvSpPr>
            <p:spPr>
              <a:xfrm>
                <a:off x="1954801" y="2288198"/>
                <a:ext cx="845288" cy="369332"/>
              </a:xfrm>
              <a:prstGeom prst="rect">
                <a:avLst/>
              </a:prstGeom>
              <a:grpFill/>
            </p:spPr>
            <p:txBody>
              <a:bodyPr wrap="square" rtlCol="0">
                <a:spAutoFit/>
              </a:bodyPr>
              <a:lstStyle/>
              <a:p>
                <a:r>
                  <a:rPr lang="en-IE" b="1" dirty="0"/>
                  <a:t>1 0 1 1 </a:t>
                </a:r>
              </a:p>
            </p:txBody>
          </p:sp>
          <p:sp>
            <p:nvSpPr>
              <p:cNvPr id="39" name="TextBox 38">
                <a:extLst>
                  <a:ext uri="{FF2B5EF4-FFF2-40B4-BE49-F238E27FC236}">
                    <a16:creationId xmlns:a16="http://schemas.microsoft.com/office/drawing/2014/main" id="{55BBA142-CDE1-47CC-A229-838DF42CF8E1}"/>
                  </a:ext>
                </a:extLst>
              </p:cNvPr>
              <p:cNvSpPr txBox="1"/>
              <p:nvPr/>
            </p:nvSpPr>
            <p:spPr>
              <a:xfrm>
                <a:off x="3152939" y="2288198"/>
                <a:ext cx="890117" cy="369332"/>
              </a:xfrm>
              <a:prstGeom prst="rect">
                <a:avLst/>
              </a:prstGeom>
              <a:grpFill/>
            </p:spPr>
            <p:txBody>
              <a:bodyPr wrap="square" rtlCol="0">
                <a:spAutoFit/>
              </a:bodyPr>
              <a:lstStyle/>
              <a:p>
                <a:r>
                  <a:rPr lang="en-IE" b="1" dirty="0"/>
                  <a:t>1 0 1 1 </a:t>
                </a:r>
              </a:p>
            </p:txBody>
          </p:sp>
        </p:grpSp>
      </p:grpSp>
      <p:sp>
        <p:nvSpPr>
          <p:cNvPr id="7" name="TextBox 6">
            <a:extLst>
              <a:ext uri="{FF2B5EF4-FFF2-40B4-BE49-F238E27FC236}">
                <a16:creationId xmlns:a16="http://schemas.microsoft.com/office/drawing/2014/main" id="{3E3F99E4-A972-4E25-8462-368513F14BF6}"/>
              </a:ext>
            </a:extLst>
          </p:cNvPr>
          <p:cNvSpPr txBox="1"/>
          <p:nvPr/>
        </p:nvSpPr>
        <p:spPr>
          <a:xfrm>
            <a:off x="7502831" y="3469882"/>
            <a:ext cx="3345507" cy="480131"/>
          </a:xfrm>
          <a:prstGeom prst="rect">
            <a:avLst/>
          </a:prstGeom>
          <a:noFill/>
        </p:spPr>
        <p:txBody>
          <a:bodyPr wrap="square" rtlCol="0">
            <a:spAutoFit/>
          </a:bodyPr>
          <a:lstStyle/>
          <a:p>
            <a:pPr algn="ctr" defTabSz="914400">
              <a:lnSpc>
                <a:spcPct val="90000"/>
              </a:lnSpc>
              <a:spcBef>
                <a:spcPts val="1200"/>
              </a:spcBef>
              <a:spcAft>
                <a:spcPts val="200"/>
              </a:spcAft>
              <a:buClr>
                <a:srgbClr val="1CADE4"/>
              </a:buClr>
              <a:buSzPct val="100000"/>
              <a:defRPr/>
            </a:pPr>
            <a:r>
              <a:rPr lang="en-IE" sz="2800" b="1" i="1" dirty="0">
                <a:solidFill>
                  <a:prstClr val="black"/>
                </a:solidFill>
                <a:latin typeface="Tw Cen MT" panose="020B0602020104020603"/>
              </a:rPr>
              <a:t>Complete  Clustering</a:t>
            </a:r>
          </a:p>
        </p:txBody>
      </p:sp>
      <p:sp>
        <p:nvSpPr>
          <p:cNvPr id="50" name="TextBox 49">
            <a:extLst>
              <a:ext uri="{FF2B5EF4-FFF2-40B4-BE49-F238E27FC236}">
                <a16:creationId xmlns:a16="http://schemas.microsoft.com/office/drawing/2014/main" id="{CFACD7B7-8C3D-4785-AF52-2D76A9480228}"/>
              </a:ext>
            </a:extLst>
          </p:cNvPr>
          <p:cNvSpPr txBox="1"/>
          <p:nvPr/>
        </p:nvSpPr>
        <p:spPr>
          <a:xfrm>
            <a:off x="7555739" y="4993181"/>
            <a:ext cx="2935646" cy="480131"/>
          </a:xfrm>
          <a:prstGeom prst="rect">
            <a:avLst/>
          </a:prstGeom>
          <a:noFill/>
        </p:spPr>
        <p:txBody>
          <a:bodyPr wrap="square" rtlCol="0">
            <a:spAutoFit/>
          </a:bodyPr>
          <a:lstStyle/>
          <a:p>
            <a:pPr algn="ctr" defTabSz="914400">
              <a:lnSpc>
                <a:spcPct val="90000"/>
              </a:lnSpc>
              <a:spcBef>
                <a:spcPts val="1200"/>
              </a:spcBef>
              <a:spcAft>
                <a:spcPts val="200"/>
              </a:spcAft>
              <a:buClr>
                <a:srgbClr val="1CADE4"/>
              </a:buClr>
              <a:buSzPct val="100000"/>
              <a:defRPr/>
            </a:pPr>
            <a:r>
              <a:rPr lang="en-IE" sz="2800" b="1" i="1" dirty="0">
                <a:solidFill>
                  <a:prstClr val="black"/>
                </a:solidFill>
                <a:latin typeface="Tw Cen MT" panose="020B0602020104020603"/>
              </a:rPr>
              <a:t>No Clustering</a:t>
            </a:r>
          </a:p>
        </p:txBody>
      </p:sp>
    </p:spTree>
    <p:extLst>
      <p:ext uri="{BB962C8B-B14F-4D97-AF65-F5344CB8AC3E}">
        <p14:creationId xmlns:p14="http://schemas.microsoft.com/office/powerpoint/2010/main" val="295056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92" y="0"/>
            <a:ext cx="10257257" cy="1499616"/>
          </a:xfrm>
        </p:spPr>
        <p:txBody>
          <a:bodyPr vert="horz" lIns="91440" tIns="45720" rIns="91440" bIns="45720" rtlCol="0" anchor="ctr">
            <a:normAutofit/>
          </a:bodyPr>
          <a:lstStyle/>
          <a:p>
            <a:pPr algn="ctr"/>
            <a:r>
              <a:rPr lang="en-IE" dirty="0"/>
              <a:t>CRT Advantages &amp; Disadvantages</a:t>
            </a:r>
            <a:endParaRPr lang="en-IE" cap="none" dirty="0"/>
          </a:p>
        </p:txBody>
      </p:sp>
      <p:sp>
        <p:nvSpPr>
          <p:cNvPr id="3" name="Content Placeholder 2"/>
          <p:cNvSpPr>
            <a:spLocks noGrp="1"/>
          </p:cNvSpPr>
          <p:nvPr>
            <p:ph idx="1"/>
          </p:nvPr>
        </p:nvSpPr>
        <p:spPr>
          <a:xfrm>
            <a:off x="918923" y="1317731"/>
            <a:ext cx="9572915" cy="4023360"/>
          </a:xfrm>
        </p:spPr>
        <p:txBody>
          <a:bodyPr>
            <a:noAutofit/>
          </a:bodyPr>
          <a:lstStyle/>
          <a:p>
            <a:pPr marL="0" indent="0">
              <a:buNone/>
            </a:pPr>
            <a:endParaRPr lang="en-IE" dirty="0"/>
          </a:p>
          <a:p>
            <a:pPr marL="0" indent="0">
              <a:buNone/>
            </a:pPr>
            <a:br>
              <a:rPr lang="en-IE" sz="2600" dirty="0"/>
            </a:br>
            <a:endParaRPr lang="en-IE" sz="2600" dirty="0"/>
          </a:p>
        </p:txBody>
      </p:sp>
      <p:sp>
        <p:nvSpPr>
          <p:cNvPr id="8" name="Content Placeholder 2">
            <a:extLst>
              <a:ext uri="{FF2B5EF4-FFF2-40B4-BE49-F238E27FC236}">
                <a16:creationId xmlns:a16="http://schemas.microsoft.com/office/drawing/2014/main" id="{19D59D16-CCAB-4510-95CD-58BBF6A4948B}"/>
              </a:ext>
            </a:extLst>
          </p:cNvPr>
          <p:cNvSpPr txBox="1">
            <a:spLocks/>
          </p:cNvSpPr>
          <p:nvPr/>
        </p:nvSpPr>
        <p:spPr>
          <a:xfrm>
            <a:off x="308976" y="1317731"/>
            <a:ext cx="5396405" cy="5099905"/>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500" b="1" i="1" u="none" strike="noStrike" kern="1200" cap="none" spc="0" normalizeH="0" baseline="0" noProof="0" dirty="0">
              <a:ln>
                <a:noFill/>
              </a:ln>
              <a:solidFill>
                <a:prstClr val="black"/>
              </a:solidFill>
              <a:effectLst/>
              <a:uLnTx/>
              <a:uFillTx/>
              <a:latin typeface="+mj-lt"/>
              <a:ea typeface="+mn-ea"/>
              <a:cs typeface="+mn-cs"/>
            </a:endParaRPr>
          </a:p>
        </p:txBody>
      </p:sp>
      <p:sp>
        <p:nvSpPr>
          <p:cNvPr id="11" name="Content Placeholder 2">
            <a:extLst>
              <a:ext uri="{FF2B5EF4-FFF2-40B4-BE49-F238E27FC236}">
                <a16:creationId xmlns:a16="http://schemas.microsoft.com/office/drawing/2014/main" id="{F58A89FD-98EC-4029-BF91-7E4BDFB9E616}"/>
              </a:ext>
            </a:extLst>
          </p:cNvPr>
          <p:cNvSpPr txBox="1">
            <a:spLocks/>
          </p:cNvSpPr>
          <p:nvPr/>
        </p:nvSpPr>
        <p:spPr>
          <a:xfrm>
            <a:off x="6096000" y="1317731"/>
            <a:ext cx="5396405" cy="5099905"/>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500" b="1" i="1" u="none" strike="noStrike" kern="1200" cap="none" spc="0" normalizeH="0" baseline="0" noProof="0" dirty="0">
              <a:ln>
                <a:noFill/>
              </a:ln>
              <a:solidFill>
                <a:prstClr val="black"/>
              </a:solidFill>
              <a:effectLst/>
              <a:uLnTx/>
              <a:uFillTx/>
              <a:latin typeface="+mj-lt"/>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Larger Sample Size compared to individual randomization equivalent.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2500" dirty="0">
                <a:solidFill>
                  <a:prstClr val="black"/>
                </a:solidFill>
                <a:latin typeface="+mj-lt"/>
              </a:rPr>
              <a:t>Higher risk of identification and recruitment bias.</a:t>
            </a:r>
          </a:p>
          <a:p>
            <a:pPr marL="514350" indent="-514350">
              <a:buClr>
                <a:srgbClr val="1CADE4"/>
              </a:buClr>
              <a:buFont typeface="+mj-lt"/>
              <a:buAutoNum type="arabicPeriod"/>
              <a:defRPr/>
            </a:pPr>
            <a:r>
              <a:rPr lang="en-IE" sz="2400" dirty="0"/>
              <a:t>Concern about baseline imbalances. e.g. if age is a prognostic factor and some clusters are older.</a:t>
            </a:r>
          </a:p>
          <a:p>
            <a:pPr marL="514350" indent="-514350">
              <a:buClr>
                <a:srgbClr val="1CADE4"/>
              </a:buClr>
              <a:buFont typeface="+mj-lt"/>
              <a:buAutoNum type="arabicPeriod"/>
              <a:defRPr/>
            </a:pPr>
            <a:r>
              <a:rPr lang="en-IE" sz="2400" dirty="0"/>
              <a:t>There are less units to randomize, increasing the odds of chance imbalances.</a:t>
            </a:r>
            <a:endParaRPr lang="en-IE" sz="2800" dirty="0"/>
          </a:p>
        </p:txBody>
      </p:sp>
      <p:sp>
        <p:nvSpPr>
          <p:cNvPr id="4" name="TextBox 3">
            <a:extLst>
              <a:ext uri="{FF2B5EF4-FFF2-40B4-BE49-F238E27FC236}">
                <a16:creationId xmlns:a16="http://schemas.microsoft.com/office/drawing/2014/main" id="{E91E0D3B-AF6A-4714-83BD-989DB0802060}"/>
              </a:ext>
            </a:extLst>
          </p:cNvPr>
          <p:cNvSpPr txBox="1"/>
          <p:nvPr/>
        </p:nvSpPr>
        <p:spPr>
          <a:xfrm>
            <a:off x="2072684" y="1565025"/>
            <a:ext cx="1868988" cy="477054"/>
          </a:xfrm>
          <a:prstGeom prst="rect">
            <a:avLst/>
          </a:prstGeom>
          <a:noFill/>
        </p:spPr>
        <p:txBody>
          <a:bodyPr wrap="square" rtlCol="0">
            <a:spAutoFit/>
          </a:bodyPr>
          <a:lstStyle/>
          <a:p>
            <a:r>
              <a:rPr lang="en-IE" sz="2500" b="1" i="1" dirty="0">
                <a:latin typeface="+mj-lt"/>
              </a:rPr>
              <a:t>Advantages</a:t>
            </a:r>
          </a:p>
        </p:txBody>
      </p:sp>
      <p:sp>
        <p:nvSpPr>
          <p:cNvPr id="7" name="TextBox 6">
            <a:extLst>
              <a:ext uri="{FF2B5EF4-FFF2-40B4-BE49-F238E27FC236}">
                <a16:creationId xmlns:a16="http://schemas.microsoft.com/office/drawing/2014/main" id="{1830A49D-4A65-4E18-A06F-915C2756603C}"/>
              </a:ext>
            </a:extLst>
          </p:cNvPr>
          <p:cNvSpPr txBox="1"/>
          <p:nvPr/>
        </p:nvSpPr>
        <p:spPr>
          <a:xfrm>
            <a:off x="7708436" y="1560834"/>
            <a:ext cx="2171532" cy="477054"/>
          </a:xfrm>
          <a:prstGeom prst="rect">
            <a:avLst/>
          </a:prstGeom>
          <a:noFill/>
        </p:spPr>
        <p:txBody>
          <a:bodyPr wrap="square" rtlCol="0">
            <a:spAutoFit/>
          </a:bodyPr>
          <a:lstStyle/>
          <a:p>
            <a:r>
              <a:rPr lang="en-IE" sz="2500" b="1" i="1" dirty="0">
                <a:latin typeface="+mj-lt"/>
              </a:rPr>
              <a:t>Disadvantages</a:t>
            </a:r>
          </a:p>
        </p:txBody>
      </p:sp>
      <p:sp>
        <p:nvSpPr>
          <p:cNvPr id="5" name="TextBox 4">
            <a:extLst>
              <a:ext uri="{FF2B5EF4-FFF2-40B4-BE49-F238E27FC236}">
                <a16:creationId xmlns:a16="http://schemas.microsoft.com/office/drawing/2014/main" id="{38279238-AF9E-4EEA-9519-9C3363A4A5EC}"/>
              </a:ext>
            </a:extLst>
          </p:cNvPr>
          <p:cNvSpPr txBox="1"/>
          <p:nvPr/>
        </p:nvSpPr>
        <p:spPr>
          <a:xfrm>
            <a:off x="308976" y="2107488"/>
            <a:ext cx="5396405" cy="4157548"/>
          </a:xfrm>
          <a:prstGeom prst="rect">
            <a:avLst/>
          </a:prstGeom>
          <a:noFill/>
        </p:spPr>
        <p:txBody>
          <a:bodyPr wrap="square" rtlCol="0">
            <a:spAutoFit/>
          </a:bodyPr>
          <a:lstStyle/>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Can be the only option when the intervention targets units.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A good option when there is a high risk of contamination if the intervention would target individuals.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Simplifies the logistics of otherwise complicated trials.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2500" dirty="0">
                <a:solidFill>
                  <a:prstClr val="black"/>
                </a:solidFill>
                <a:latin typeface="+mj-lt"/>
              </a:rPr>
              <a:t>Reduces research infrastructure</a:t>
            </a:r>
            <a:endParaRPr kumimoji="0" lang="en-IE" sz="2500" b="0" i="0" u="none" strike="noStrike" kern="1200" cap="none" spc="0" normalizeH="0" baseline="0" noProof="0" dirty="0">
              <a:ln>
                <a:noFill/>
              </a:ln>
              <a:solidFill>
                <a:prstClr val="black"/>
              </a:solidFill>
              <a:effectLst/>
              <a:uLnTx/>
              <a:uFillTx/>
              <a:latin typeface="+mj-lt"/>
              <a:ea typeface="+mn-ea"/>
              <a:cs typeface="+mn-cs"/>
            </a:endParaRPr>
          </a:p>
          <a:p>
            <a:endParaRPr lang="en-IE" sz="2500" dirty="0"/>
          </a:p>
        </p:txBody>
      </p:sp>
    </p:spTree>
    <p:extLst>
      <p:ext uri="{BB962C8B-B14F-4D97-AF65-F5344CB8AC3E}">
        <p14:creationId xmlns:p14="http://schemas.microsoft.com/office/powerpoint/2010/main" val="122252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3</a:t>
              </a:r>
            </a:p>
          </p:txBody>
        </p:sp>
      </p:grpSp>
      <p:sp>
        <p:nvSpPr>
          <p:cNvPr id="13" name="TextBox 12">
            <a:extLst>
              <a:ext uri="{FF2B5EF4-FFF2-40B4-BE49-F238E27FC236}">
                <a16:creationId xmlns:a16="http://schemas.microsoft.com/office/drawing/2014/main" id="{92871632-C0E6-4610-B1A9-7C91B5A00B61}"/>
              </a:ext>
            </a:extLst>
          </p:cNvPr>
          <p:cNvSpPr txBox="1"/>
          <p:nvPr/>
        </p:nvSpPr>
        <p:spPr>
          <a:xfrm>
            <a:off x="4313848" y="301387"/>
            <a:ext cx="9019914" cy="707886"/>
          </a:xfrm>
          <a:prstGeom prst="rect">
            <a:avLst/>
          </a:prstGeom>
          <a:noFill/>
        </p:spPr>
        <p:txBody>
          <a:bodyPr wrap="square">
            <a:spAutoFit/>
          </a:bodyPr>
          <a:lstStyle/>
          <a:p>
            <a:r>
              <a:rPr lang="en-IE" sz="4000" dirty="0">
                <a:latin typeface="+mj-lt"/>
              </a:rPr>
              <a:t>CRT Example</a:t>
            </a:r>
          </a:p>
        </p:txBody>
      </p:sp>
      <p:sp>
        <p:nvSpPr>
          <p:cNvPr id="7" name="Content Placeholder 1">
            <a:extLst>
              <a:ext uri="{FF2B5EF4-FFF2-40B4-BE49-F238E27FC236}">
                <a16:creationId xmlns:a16="http://schemas.microsoft.com/office/drawing/2014/main" id="{243FA689-D076-4DC3-AB3F-F63B4DBC5180}"/>
              </a:ext>
            </a:extLst>
          </p:cNvPr>
          <p:cNvSpPr>
            <a:spLocks noGrp="1"/>
          </p:cNvSpPr>
          <p:nvPr>
            <p:ph idx="1"/>
          </p:nvPr>
        </p:nvSpPr>
        <p:spPr>
          <a:xfrm>
            <a:off x="590942" y="1374976"/>
            <a:ext cx="5484450" cy="4532324"/>
          </a:xfrm>
        </p:spPr>
        <p:txBody>
          <a:bodyPr>
            <a:noAutofit/>
          </a:bodyPr>
          <a:lstStyle/>
          <a:p>
            <a:pPr>
              <a:lnSpc>
                <a:spcPct val="107000"/>
              </a:lnSpc>
              <a:spcAft>
                <a:spcPts val="800"/>
              </a:spcAft>
            </a:pPr>
            <a:r>
              <a:rPr lang="en-US" sz="2000" dirty="0"/>
              <a:t>“Our s</a:t>
            </a:r>
            <a:r>
              <a:rPr lang="en-US" sz="2000" b="0" i="0" dirty="0">
                <a:effectLst/>
              </a:rPr>
              <a:t>ample size was calculated to detect a difference in the percentage of residents prescribed ≥800 IU/daily vitamin D at follow-up in the intervention versus control groups. We assumed an average of </a:t>
            </a:r>
            <a:r>
              <a:rPr lang="en-US" sz="2000" b="1" i="0" dirty="0">
                <a:effectLst/>
              </a:rPr>
              <a:t>120 residents per LTC home </a:t>
            </a:r>
            <a:r>
              <a:rPr lang="en-US" sz="2000" b="0" i="0" dirty="0">
                <a:effectLst/>
              </a:rPr>
              <a:t>and that </a:t>
            </a:r>
            <a:r>
              <a:rPr lang="en-US" sz="2000" b="1" i="0" dirty="0">
                <a:effectLst/>
              </a:rPr>
              <a:t>30% </a:t>
            </a:r>
            <a:r>
              <a:rPr lang="en-US" sz="2000" b="0" i="0" dirty="0">
                <a:effectLst/>
              </a:rPr>
              <a:t>of residents were prescribed ≥800 IU/daily vitamin D </a:t>
            </a:r>
            <a:r>
              <a:rPr lang="en-US" sz="2000" b="1" i="0" dirty="0">
                <a:effectLst/>
              </a:rPr>
              <a:t>at baseline</a:t>
            </a:r>
            <a:r>
              <a:rPr lang="en-US" sz="2000" b="0" i="0" dirty="0">
                <a:effectLst/>
              </a:rPr>
              <a:t>. We postulate a </a:t>
            </a:r>
            <a:r>
              <a:rPr lang="en-US" sz="2000" b="1" i="0" dirty="0">
                <a:effectLst/>
              </a:rPr>
              <a:t>20% increase in vitamin D prescribing in the intervention group </a:t>
            </a:r>
            <a:r>
              <a:rPr lang="en-US" sz="2000" b="0" i="0" dirty="0">
                <a:effectLst/>
              </a:rPr>
              <a:t>and a </a:t>
            </a:r>
            <a:r>
              <a:rPr lang="en-US" sz="2000" b="1" i="0" dirty="0">
                <a:effectLst/>
              </a:rPr>
              <a:t>5% increase in the control group… </a:t>
            </a:r>
            <a:r>
              <a:rPr lang="en-US" sz="2000" b="0" i="0" dirty="0">
                <a:effectLst/>
              </a:rPr>
              <a:t>Based on these assumptions, to detect a 15% difference in prescribing between the groups with an </a:t>
            </a:r>
            <a:r>
              <a:rPr lang="en-US" sz="2000" b="1" i="0" dirty="0">
                <a:effectLst/>
              </a:rPr>
              <a:t>intracluster correlation of 0.10 </a:t>
            </a:r>
            <a:r>
              <a:rPr lang="en-US" sz="2000" b="0" i="0" dirty="0">
                <a:effectLst/>
              </a:rPr>
              <a:t>(two-sided test with </a:t>
            </a:r>
            <a:r>
              <a:rPr lang="en-US" sz="2000" b="1" i="0" dirty="0">
                <a:effectLst/>
              </a:rPr>
              <a:t>significance = 0.05</a:t>
            </a:r>
            <a:r>
              <a:rPr lang="en-US" sz="2000" b="0" i="0" dirty="0">
                <a:effectLst/>
              </a:rPr>
              <a:t>), a sample size of </a:t>
            </a:r>
            <a:r>
              <a:rPr lang="en-US" sz="2000" b="1" i="0" dirty="0">
                <a:effectLst/>
              </a:rPr>
              <a:t>2,160 residents from 18 LTC homes </a:t>
            </a:r>
            <a:r>
              <a:rPr lang="en-US" sz="2000" b="0" i="0" dirty="0">
                <a:effectLst/>
              </a:rPr>
              <a:t>in each of the intervention and control groups is required to achieve </a:t>
            </a:r>
            <a:r>
              <a:rPr lang="en-US" sz="2000" b="1" i="0" dirty="0">
                <a:effectLst/>
              </a:rPr>
              <a:t>82% power</a:t>
            </a:r>
            <a:r>
              <a:rPr lang="en-US" sz="2000" b="0" i="0" dirty="0">
                <a:effectLst/>
              </a:rPr>
              <a:t>.” </a:t>
            </a:r>
            <a:endParaRPr lang="en-IE" sz="2000" dirty="0">
              <a:effectLst/>
              <a:ea typeface="Calibri" panose="020F0502020204030204" pitchFamily="34" charset="0"/>
              <a:cs typeface="Calibri" panose="020F0502020204030204" pitchFamily="34" charset="0"/>
            </a:endParaRPr>
          </a:p>
        </p:txBody>
      </p:sp>
      <p:graphicFrame>
        <p:nvGraphicFramePr>
          <p:cNvPr id="15" name="Content Placeholder 2">
            <a:extLst>
              <a:ext uri="{FF2B5EF4-FFF2-40B4-BE49-F238E27FC236}">
                <a16:creationId xmlns:a16="http://schemas.microsoft.com/office/drawing/2014/main" id="{F91F8FAB-F303-4FFC-B3E2-70339FA2E428}"/>
              </a:ext>
            </a:extLst>
          </p:cNvPr>
          <p:cNvGraphicFramePr>
            <a:graphicFrameLocks/>
          </p:cNvGraphicFramePr>
          <p:nvPr>
            <p:extLst>
              <p:ext uri="{D42A27DB-BD31-4B8C-83A1-F6EECF244321}">
                <p14:modId xmlns:p14="http://schemas.microsoft.com/office/powerpoint/2010/main" val="407411382"/>
              </p:ext>
            </p:extLst>
          </p:nvPr>
        </p:nvGraphicFramePr>
        <p:xfrm>
          <a:off x="6322781" y="1739080"/>
          <a:ext cx="5484449" cy="2743200"/>
        </p:xfrm>
        <a:graphic>
          <a:graphicData uri="http://schemas.openxmlformats.org/drawingml/2006/table">
            <a:tbl>
              <a:tblPr firstRow="1" bandRow="1">
                <a:tableStyleId>{8EC20E35-A176-4012-BC5E-935CFFF8708E}</a:tableStyleId>
              </a:tblPr>
              <a:tblGrid>
                <a:gridCol w="4338358">
                  <a:extLst>
                    <a:ext uri="{9D8B030D-6E8A-4147-A177-3AD203B41FA5}">
                      <a16:colId xmlns:a16="http://schemas.microsoft.com/office/drawing/2014/main" val="20000"/>
                    </a:ext>
                  </a:extLst>
                </a:gridCol>
                <a:gridCol w="114609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(2-sided)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Control Group 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Treatment Group 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ICC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US" sz="2000" dirty="0"/>
                        <a:t>Average Sample Size Per Cluster</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120</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US" sz="2000" dirty="0"/>
                        <a:t>Power</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82%</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0799702"/>
                  </a:ext>
                </a:extLst>
              </a:tr>
            </a:tbl>
          </a:graphicData>
        </a:graphic>
      </p:graphicFrame>
      <p:sp>
        <p:nvSpPr>
          <p:cNvPr id="16" name="TextBox 15">
            <a:extLst>
              <a:ext uri="{FF2B5EF4-FFF2-40B4-BE49-F238E27FC236}">
                <a16:creationId xmlns:a16="http://schemas.microsoft.com/office/drawing/2014/main" id="{4691D052-473A-41FA-B2B0-0CFC11141176}"/>
              </a:ext>
            </a:extLst>
          </p:cNvPr>
          <p:cNvSpPr txBox="1"/>
          <p:nvPr/>
        </p:nvSpPr>
        <p:spPr>
          <a:xfrm>
            <a:off x="5638046" y="5858794"/>
            <a:ext cx="5232903"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effectLst/>
                <a:uLnTx/>
                <a:uFillTx/>
                <a:ea typeface="+mn-ea"/>
                <a:cs typeface="+mn-cs"/>
              </a:rPr>
              <a:t>Source: </a:t>
            </a:r>
            <a:r>
              <a:rPr lang="en-IE" sz="1600" b="0" i="0" dirty="0">
                <a:effectLst/>
              </a:rPr>
              <a:t>Kennedy et al. Implementation Science (2012)</a:t>
            </a:r>
            <a:endParaRPr kumimoji="0" lang="en-IE" sz="1600" b="0" i="0" u="none" strike="noStrike" kern="1200" cap="none" spc="0" normalizeH="0" baseline="0" noProof="0" dirty="0">
              <a:ln>
                <a:noFill/>
              </a:ln>
              <a:effectLst/>
              <a:uLnTx/>
              <a:uFillTx/>
              <a:ea typeface="+mn-ea"/>
              <a:cs typeface="+mn-cs"/>
            </a:endParaRPr>
          </a:p>
        </p:txBody>
      </p:sp>
      <p:pic>
        <p:nvPicPr>
          <p:cNvPr id="18" name="Picture 17">
            <a:extLst>
              <a:ext uri="{FF2B5EF4-FFF2-40B4-BE49-F238E27FC236}">
                <a16:creationId xmlns:a16="http://schemas.microsoft.com/office/drawing/2014/main" id="{DD337DF6-8F0D-45AE-9B50-4FEA48CD5939}"/>
              </a:ext>
            </a:extLst>
          </p:cNvPr>
          <p:cNvPicPr>
            <a:picLocks noChangeAspect="1"/>
          </p:cNvPicPr>
          <p:nvPr/>
        </p:nvPicPr>
        <p:blipFill>
          <a:blip r:embed="rId2"/>
          <a:stretch>
            <a:fillRect/>
          </a:stretch>
        </p:blipFill>
        <p:spPr>
          <a:xfrm>
            <a:off x="6322781" y="4710520"/>
            <a:ext cx="4885303" cy="1039259"/>
          </a:xfrm>
          <a:prstGeom prst="rect">
            <a:avLst/>
          </a:prstGeom>
        </p:spPr>
      </p:pic>
    </p:spTree>
    <p:extLst>
      <p:ext uri="{BB962C8B-B14F-4D97-AF65-F5344CB8AC3E}">
        <p14:creationId xmlns:p14="http://schemas.microsoft.com/office/powerpoint/2010/main" val="872637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dirty="0"/>
              <a:t>Cluster-Crossover Designs</a:t>
            </a:r>
            <a:endParaRPr lang="en-IE" cap="none" dirty="0">
              <a:latin typeface="+mj-lt"/>
            </a:endParaRPr>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22966" y="1366913"/>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52820" y="2440716"/>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616360" y="1273426"/>
            <a:ext cx="10682366"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IE" sz="3200" dirty="0"/>
              <a:t>Cluster randomization can be combined with the crossover design.</a:t>
            </a:r>
          </a:p>
          <a:p>
            <a:pPr marL="0" indent="0">
              <a:buFont typeface="Tw Cen MT" panose="020B0602020104020603" pitchFamily="34" charset="0"/>
              <a:buNone/>
            </a:pPr>
            <a:r>
              <a:rPr lang="en-IE" sz="3200" dirty="0"/>
              <a:t>Increased randomization reduces the risk of chance imbalances. </a:t>
            </a:r>
          </a:p>
          <a:p>
            <a:pPr marL="0" indent="0">
              <a:buFont typeface="Tw Cen MT" panose="020B0602020104020603" pitchFamily="34" charset="0"/>
              <a:buNone/>
            </a:pPr>
            <a:endParaRPr lang="en-IE" sz="3200" dirty="0"/>
          </a:p>
          <a:p>
            <a:pPr marL="173736" lvl="1" indent="0">
              <a:buNone/>
            </a:pPr>
            <a:endParaRPr lang="en-IE" sz="2800" dirty="0"/>
          </a:p>
          <a:p>
            <a:pPr marL="630936" lvl="1" indent="-457200"/>
            <a:endParaRPr lang="en-IE" sz="2800" dirty="0"/>
          </a:p>
          <a:p>
            <a:pPr marL="173736" lvl="1" indent="0">
              <a:buNone/>
            </a:pPr>
            <a:endParaRPr lang="en-IE" sz="3200" dirty="0"/>
          </a:p>
        </p:txBody>
      </p:sp>
      <p:pic>
        <p:nvPicPr>
          <p:cNvPr id="7" name="Picture 6">
            <a:extLst>
              <a:ext uri="{FF2B5EF4-FFF2-40B4-BE49-F238E27FC236}">
                <a16:creationId xmlns:a16="http://schemas.microsoft.com/office/drawing/2014/main" id="{82F9F3A5-122E-41B8-BADA-D8F1C16F20F0}"/>
              </a:ext>
            </a:extLst>
          </p:cNvPr>
          <p:cNvPicPr>
            <a:picLocks noChangeAspect="1"/>
          </p:cNvPicPr>
          <p:nvPr/>
        </p:nvPicPr>
        <p:blipFill rotWithShape="1">
          <a:blip r:embed="rId3"/>
          <a:srcRect l="3376" r="1777" b="2979"/>
          <a:stretch/>
        </p:blipFill>
        <p:spPr>
          <a:xfrm>
            <a:off x="3957059" y="3318742"/>
            <a:ext cx="3717758" cy="3219003"/>
          </a:xfrm>
          <a:prstGeom prst="rect">
            <a:avLst/>
          </a:prstGeom>
        </p:spPr>
      </p:pic>
      <p:pic>
        <p:nvPicPr>
          <p:cNvPr id="11" name="Picture 10">
            <a:extLst>
              <a:ext uri="{FF2B5EF4-FFF2-40B4-BE49-F238E27FC236}">
                <a16:creationId xmlns:a16="http://schemas.microsoft.com/office/drawing/2014/main" id="{75E2C189-3DC7-475B-983D-852666FB8B19}"/>
              </a:ext>
            </a:extLst>
          </p:cNvPr>
          <p:cNvPicPr>
            <a:picLocks/>
          </p:cNvPicPr>
          <p:nvPr/>
        </p:nvPicPr>
        <p:blipFill rotWithShape="1">
          <a:blip r:embed="rId4"/>
          <a:srcRect t="3183" b="1593"/>
          <a:stretch/>
        </p:blipFill>
        <p:spPr>
          <a:xfrm>
            <a:off x="7854167" y="3319043"/>
            <a:ext cx="3718800" cy="3218400"/>
          </a:xfrm>
          <a:prstGeom prst="rect">
            <a:avLst/>
          </a:prstGeom>
        </p:spPr>
      </p:pic>
      <p:sp>
        <p:nvSpPr>
          <p:cNvPr id="12" name="TextBox 11">
            <a:extLst>
              <a:ext uri="{FF2B5EF4-FFF2-40B4-BE49-F238E27FC236}">
                <a16:creationId xmlns:a16="http://schemas.microsoft.com/office/drawing/2014/main" id="{34803DA5-33D6-412F-9D40-28DD2D1B3A35}"/>
              </a:ext>
            </a:extLst>
          </p:cNvPr>
          <p:cNvSpPr txBox="1"/>
          <p:nvPr/>
        </p:nvSpPr>
        <p:spPr>
          <a:xfrm>
            <a:off x="0" y="6537443"/>
            <a:ext cx="11631877" cy="615553"/>
          </a:xfrm>
          <a:prstGeom prst="rect">
            <a:avLst/>
          </a:prstGeom>
          <a:noFill/>
        </p:spPr>
        <p:txBody>
          <a:bodyPr wrap="square" rtlCol="0">
            <a:spAutoFit/>
          </a:bodyPr>
          <a:lstStyle/>
          <a:p>
            <a:r>
              <a:rPr lang="en-US" sz="1600" i="0" dirty="0">
                <a:solidFill>
                  <a:srgbClr val="212121"/>
                </a:solidFill>
                <a:effectLst/>
              </a:rPr>
              <a:t>Source: Hemming et. al (2020 ) </a:t>
            </a:r>
            <a:r>
              <a:rPr lang="en-US" sz="1600" i="1" dirty="0">
                <a:solidFill>
                  <a:srgbClr val="212121"/>
                </a:solidFill>
                <a:effectLst/>
              </a:rPr>
              <a:t>Use of multiple period, cluster randomised, crossover trial designs for comparative effectiveness research. </a:t>
            </a:r>
          </a:p>
          <a:p>
            <a:endParaRPr lang="en-IE" dirty="0"/>
          </a:p>
        </p:txBody>
      </p:sp>
      <p:pic>
        <p:nvPicPr>
          <p:cNvPr id="6" name="Picture 5">
            <a:extLst>
              <a:ext uri="{FF2B5EF4-FFF2-40B4-BE49-F238E27FC236}">
                <a16:creationId xmlns:a16="http://schemas.microsoft.com/office/drawing/2014/main" id="{4B5D009C-C84D-4A31-809E-DAEE3B224EC7}"/>
              </a:ext>
            </a:extLst>
          </p:cNvPr>
          <p:cNvPicPr>
            <a:picLocks noChangeAspect="1"/>
          </p:cNvPicPr>
          <p:nvPr/>
        </p:nvPicPr>
        <p:blipFill>
          <a:blip r:embed="rId5"/>
          <a:stretch>
            <a:fillRect/>
          </a:stretch>
        </p:blipFill>
        <p:spPr>
          <a:xfrm>
            <a:off x="161359" y="3318742"/>
            <a:ext cx="3736790" cy="3218400"/>
          </a:xfrm>
          <a:prstGeom prst="rect">
            <a:avLst/>
          </a:prstGeom>
        </p:spPr>
      </p:pic>
    </p:spTree>
    <p:extLst>
      <p:ext uri="{BB962C8B-B14F-4D97-AF65-F5344CB8AC3E}">
        <p14:creationId xmlns:p14="http://schemas.microsoft.com/office/powerpoint/2010/main" val="171949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Stepped-Wedge Designs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17232" y="1904079"/>
            <a:ext cx="5793494" cy="4558310"/>
          </a:xfrm>
        </p:spPr>
        <p:txBody>
          <a:bodyPr>
            <a:normAutofit fontScale="92500" lnSpcReduction="10000"/>
          </a:bodyPr>
          <a:lstStyle/>
          <a:p>
            <a:pPr marL="0" indent="0">
              <a:buNone/>
            </a:pPr>
            <a:r>
              <a:rPr lang="en-IE" sz="3200" dirty="0"/>
              <a:t>RCT where subjects move from treatment to control over time in a randomized order.</a:t>
            </a:r>
          </a:p>
          <a:p>
            <a:pPr lvl="1"/>
            <a:r>
              <a:rPr lang="en-IE" sz="2800" dirty="0"/>
              <a:t>1-way crossover, all control @ baseline</a:t>
            </a:r>
          </a:p>
          <a:p>
            <a:pPr marL="0" indent="0">
              <a:buNone/>
            </a:pPr>
            <a:r>
              <a:rPr lang="en-IE" sz="3200" dirty="0"/>
              <a:t>Useful for practical and statistical reasons, though some drawbacks</a:t>
            </a:r>
          </a:p>
          <a:p>
            <a:pPr lvl="1"/>
            <a:r>
              <a:rPr lang="en-IE" sz="2800" dirty="0"/>
              <a:t>Uses: Treatment “scarcity”, patient recruitment, within-cluster analysis</a:t>
            </a:r>
          </a:p>
          <a:p>
            <a:pPr lvl="1"/>
            <a:r>
              <a:rPr lang="en-IE" sz="2800" dirty="0"/>
              <a:t>Drawbacks: Allocation bias, expensive, complex analysis, treatment effect confounded with time effect.</a:t>
            </a:r>
          </a:p>
          <a:p>
            <a:pPr lvl="1"/>
            <a:endParaRPr lang="en-IE" sz="2800" dirty="0"/>
          </a:p>
          <a:p>
            <a:pPr lvl="1"/>
            <a:endParaRPr lang="en-IE" sz="3200" dirty="0"/>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914976"/>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200" y="3635585"/>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26" name="Picture 2" descr="Stepped Wedge Design | Beth | Flickr">
            <a:extLst>
              <a:ext uri="{FF2B5EF4-FFF2-40B4-BE49-F238E27FC236}">
                <a16:creationId xmlns:a16="http://schemas.microsoft.com/office/drawing/2014/main" id="{6FF3E289-8CB3-4CBB-871D-3044AF5C4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039" y="1914976"/>
            <a:ext cx="4863328" cy="1952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83AF0B3-7DCC-47A5-90E1-A8F7A79D3428}"/>
              </a:ext>
            </a:extLst>
          </p:cNvPr>
          <p:cNvPicPr>
            <a:picLocks noChangeAspect="1"/>
          </p:cNvPicPr>
          <p:nvPr/>
        </p:nvPicPr>
        <p:blipFill>
          <a:blip r:embed="rId4"/>
          <a:stretch>
            <a:fillRect/>
          </a:stretch>
        </p:blipFill>
        <p:spPr>
          <a:xfrm>
            <a:off x="7847015" y="4060247"/>
            <a:ext cx="2619375" cy="1238250"/>
          </a:xfrm>
          <a:prstGeom prst="rect">
            <a:avLst/>
          </a:prstGeom>
        </p:spPr>
      </p:pic>
      <p:pic>
        <p:nvPicPr>
          <p:cNvPr id="9" name="Picture 8">
            <a:extLst>
              <a:ext uri="{FF2B5EF4-FFF2-40B4-BE49-F238E27FC236}">
                <a16:creationId xmlns:a16="http://schemas.microsoft.com/office/drawing/2014/main" id="{AD0CDC90-3A63-4FA2-A514-E65D6735350B}"/>
              </a:ext>
            </a:extLst>
          </p:cNvPr>
          <p:cNvPicPr>
            <a:picLocks noChangeAspect="1"/>
          </p:cNvPicPr>
          <p:nvPr/>
        </p:nvPicPr>
        <p:blipFill>
          <a:blip r:embed="rId5"/>
          <a:stretch>
            <a:fillRect/>
          </a:stretch>
        </p:blipFill>
        <p:spPr>
          <a:xfrm>
            <a:off x="7632702" y="5298497"/>
            <a:ext cx="3048000" cy="971550"/>
          </a:xfrm>
          <a:prstGeom prst="rect">
            <a:avLst/>
          </a:prstGeom>
        </p:spPr>
      </p:pic>
    </p:spTree>
    <p:extLst>
      <p:ext uri="{BB962C8B-B14F-4D97-AF65-F5344CB8AC3E}">
        <p14:creationId xmlns:p14="http://schemas.microsoft.com/office/powerpoint/2010/main" val="292916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B691647-DE80-4960-B5BE-5E6AE73B7C6F}"/>
              </a:ext>
            </a:extLst>
          </p:cNvPr>
          <p:cNvGrpSpPr/>
          <p:nvPr/>
        </p:nvGrpSpPr>
        <p:grpSpPr>
          <a:xfrm>
            <a:off x="-31865" y="0"/>
            <a:ext cx="2317865" cy="1819275"/>
            <a:chOff x="-31865" y="0"/>
            <a:chExt cx="2317865" cy="1819275"/>
          </a:xfrm>
        </p:grpSpPr>
        <p:sp>
          <p:nvSpPr>
            <p:cNvPr id="10" name="Diagonal Stripe 9">
              <a:extLst>
                <a:ext uri="{FF2B5EF4-FFF2-40B4-BE49-F238E27FC236}">
                  <a16:creationId xmlns:a16="http://schemas.microsoft.com/office/drawing/2014/main" id="{1EF95D03-0082-41C6-AB17-D083DE9FB581}"/>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1" name="Content Placeholder 1">
              <a:extLst>
                <a:ext uri="{FF2B5EF4-FFF2-40B4-BE49-F238E27FC236}">
                  <a16:creationId xmlns:a16="http://schemas.microsoft.com/office/drawing/2014/main" id="{ABD5E49A-D6E7-4A02-B7B5-0AE5E7AEA2F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4</a:t>
              </a:r>
            </a:p>
          </p:txBody>
        </p:sp>
      </p:grpSp>
      <p:sp>
        <p:nvSpPr>
          <p:cNvPr id="13" name="TextBox 12">
            <a:extLst>
              <a:ext uri="{FF2B5EF4-FFF2-40B4-BE49-F238E27FC236}">
                <a16:creationId xmlns:a16="http://schemas.microsoft.com/office/drawing/2014/main" id="{92871632-C0E6-4610-B1A9-7C91B5A00B61}"/>
              </a:ext>
            </a:extLst>
          </p:cNvPr>
          <p:cNvSpPr txBox="1"/>
          <p:nvPr/>
        </p:nvSpPr>
        <p:spPr>
          <a:xfrm>
            <a:off x="3199423" y="285375"/>
            <a:ext cx="9019914" cy="707886"/>
          </a:xfrm>
          <a:prstGeom prst="rect">
            <a:avLst/>
          </a:prstGeom>
          <a:noFill/>
        </p:spPr>
        <p:txBody>
          <a:bodyPr wrap="square">
            <a:spAutoFit/>
          </a:bodyPr>
          <a:lstStyle/>
          <a:p>
            <a:r>
              <a:rPr lang="en-IE" sz="4000" dirty="0">
                <a:latin typeface="+mj-lt"/>
              </a:rPr>
              <a:t>Stepped-Wedge Example</a:t>
            </a:r>
          </a:p>
        </p:txBody>
      </p:sp>
      <p:sp>
        <p:nvSpPr>
          <p:cNvPr id="7" name="Content Placeholder 1">
            <a:extLst>
              <a:ext uri="{FF2B5EF4-FFF2-40B4-BE49-F238E27FC236}">
                <a16:creationId xmlns:a16="http://schemas.microsoft.com/office/drawing/2014/main" id="{243FA689-D076-4DC3-AB3F-F63B4DBC5180}"/>
              </a:ext>
            </a:extLst>
          </p:cNvPr>
          <p:cNvSpPr>
            <a:spLocks noGrp="1"/>
          </p:cNvSpPr>
          <p:nvPr>
            <p:ph idx="1"/>
          </p:nvPr>
        </p:nvSpPr>
        <p:spPr>
          <a:xfrm>
            <a:off x="518515" y="1519563"/>
            <a:ext cx="5484450" cy="4532324"/>
          </a:xfrm>
        </p:spPr>
        <p:txBody>
          <a:bodyPr>
            <a:noAutofit/>
          </a:bodyPr>
          <a:lstStyle/>
          <a:p>
            <a:pPr marL="0" indent="0" algn="just">
              <a:buNone/>
            </a:pPr>
            <a:r>
              <a:rPr lang="en-IE" sz="2000" dirty="0"/>
              <a:t>“</a:t>
            </a:r>
            <a:r>
              <a:rPr lang="en-GB" sz="2000" dirty="0"/>
              <a:t>We estimated that there would be approximately 12 births after 40 weeks gestation per week in each team. </a:t>
            </a:r>
            <a:r>
              <a:rPr lang="en-GB" sz="2000" b="1" dirty="0"/>
              <a:t>Birth data were collected for each team from 12 weeks prior to training until 12 weeks following training</a:t>
            </a:r>
            <a:r>
              <a:rPr lang="en-GB" sz="2000" dirty="0"/>
              <a:t>. Given this fixed sample size, we determined what difference in the primary outcome (proportion of women swept) would be detectable with 80% power. … We were guided by a review of estimates of ICCs which found that their values are typically in the range of 0.02–0.1. A small audit suggested … 32% of nulliparous women and 57% of multiparous women were currently being swept. … It was estimated that at </a:t>
            </a:r>
            <a:r>
              <a:rPr lang="en-GB" sz="2000" b="1" dirty="0"/>
              <a:t>5% significance (two-tailed) </a:t>
            </a:r>
            <a:r>
              <a:rPr lang="en-GB" sz="2000" dirty="0"/>
              <a:t>and </a:t>
            </a:r>
            <a:r>
              <a:rPr lang="en-GB" sz="2000" b="1" dirty="0"/>
              <a:t>80% power, for ICCs in the range of 0.02–0.1 </a:t>
            </a:r>
            <a:r>
              <a:rPr lang="en-GB" sz="2000" dirty="0"/>
              <a:t>and for baseline event rates of 20–60%, the study would have power to </a:t>
            </a:r>
            <a:r>
              <a:rPr lang="en-GB" sz="2000" b="1" dirty="0"/>
              <a:t>detect around a 10% absolute increase in proportion of women being swept</a:t>
            </a:r>
            <a:r>
              <a:rPr lang="en-GB" sz="2000" dirty="0"/>
              <a:t>. This was an increase felt to be clinically worthwhile.”</a:t>
            </a:r>
            <a:endParaRPr lang="en-IE" sz="2000" b="1" dirty="0"/>
          </a:p>
        </p:txBody>
      </p:sp>
      <p:graphicFrame>
        <p:nvGraphicFramePr>
          <p:cNvPr id="8" name="Content Placeholder 2">
            <a:extLst>
              <a:ext uri="{FF2B5EF4-FFF2-40B4-BE49-F238E27FC236}">
                <a16:creationId xmlns:a16="http://schemas.microsoft.com/office/drawing/2014/main" id="{79BABA3D-3F45-48AD-9A6E-B840DA39B82B}"/>
              </a:ext>
            </a:extLst>
          </p:cNvPr>
          <p:cNvGraphicFramePr>
            <a:graphicFrameLocks/>
          </p:cNvGraphicFramePr>
          <p:nvPr>
            <p:extLst>
              <p:ext uri="{D42A27DB-BD31-4B8C-83A1-F6EECF244321}">
                <p14:modId xmlns:p14="http://schemas.microsoft.com/office/powerpoint/2010/main" val="3469606591"/>
              </p:ext>
            </p:extLst>
          </p:nvPr>
        </p:nvGraphicFramePr>
        <p:xfrm>
          <a:off x="6096000" y="1602646"/>
          <a:ext cx="5484449" cy="3139440"/>
        </p:xfrm>
        <a:graphic>
          <a:graphicData uri="http://schemas.openxmlformats.org/drawingml/2006/table">
            <a:tbl>
              <a:tblPr firstRow="1" bandRow="1">
                <a:tableStyleId>{8EC20E35-A176-4012-BC5E-935CFFF8708E}</a:tableStyleId>
              </a:tblPr>
              <a:tblGrid>
                <a:gridCol w="4090148">
                  <a:extLst>
                    <a:ext uri="{9D8B030D-6E8A-4147-A177-3AD203B41FA5}">
                      <a16:colId xmlns:a16="http://schemas.microsoft.com/office/drawing/2014/main" val="20000"/>
                    </a:ext>
                  </a:extLst>
                </a:gridCol>
                <a:gridCol w="139430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(Two-Sided)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Time Measurements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Number of Clusters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Measurements Per Cluster per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ICC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 –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Baseline 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pic>
        <p:nvPicPr>
          <p:cNvPr id="12" name="Picture 11">
            <a:extLst>
              <a:ext uri="{FF2B5EF4-FFF2-40B4-BE49-F238E27FC236}">
                <a16:creationId xmlns:a16="http://schemas.microsoft.com/office/drawing/2014/main" id="{B8334D54-59A4-4105-B32C-CB6ADE04760D}"/>
              </a:ext>
            </a:extLst>
          </p:cNvPr>
          <p:cNvPicPr>
            <a:picLocks noChangeAspect="1"/>
          </p:cNvPicPr>
          <p:nvPr/>
        </p:nvPicPr>
        <p:blipFill>
          <a:blip r:embed="rId2"/>
          <a:stretch>
            <a:fillRect/>
          </a:stretch>
        </p:blipFill>
        <p:spPr>
          <a:xfrm>
            <a:off x="6591300" y="4867275"/>
            <a:ext cx="4552950" cy="1487649"/>
          </a:xfrm>
          <a:prstGeom prst="rect">
            <a:avLst/>
          </a:prstGeom>
        </p:spPr>
      </p:pic>
      <p:sp>
        <p:nvSpPr>
          <p:cNvPr id="14" name="Rectangle 13">
            <a:extLst>
              <a:ext uri="{FF2B5EF4-FFF2-40B4-BE49-F238E27FC236}">
                <a16:creationId xmlns:a16="http://schemas.microsoft.com/office/drawing/2014/main" id="{8295ADC9-6FCB-4D91-BAF7-6B4EDAD7123E}"/>
              </a:ext>
            </a:extLst>
          </p:cNvPr>
          <p:cNvSpPr/>
          <p:nvPr/>
        </p:nvSpPr>
        <p:spPr>
          <a:xfrm>
            <a:off x="9158407" y="6354924"/>
            <a:ext cx="2080762" cy="369332"/>
          </a:xfrm>
          <a:prstGeom prst="rect">
            <a:avLst/>
          </a:prstGeom>
        </p:spPr>
        <p:txBody>
          <a:bodyPr wrap="none">
            <a:spAutoFit/>
          </a:bodyPr>
          <a:lstStyle/>
          <a:p>
            <a:pPr lvl="0" algn="r">
              <a:defRPr/>
            </a:pPr>
            <a:r>
              <a:rPr lang="en-IE" dirty="0">
                <a:solidFill>
                  <a:prstClr val="black"/>
                </a:solidFill>
                <a:latin typeface="Tw Cen MT" panose="020B0602020104020603"/>
              </a:rPr>
              <a:t>Source: Trials (2017)</a:t>
            </a:r>
          </a:p>
        </p:txBody>
      </p:sp>
    </p:spTree>
    <p:extLst>
      <p:ext uri="{BB962C8B-B14F-4D97-AF65-F5344CB8AC3E}">
        <p14:creationId xmlns:p14="http://schemas.microsoft.com/office/powerpoint/2010/main" val="553022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AE2DAE-4BA7-4FDC-9898-225B517082AF}"/>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p:spPr>
      </p:pic>
    </p:spTree>
    <p:extLst>
      <p:ext uri="{BB962C8B-B14F-4D97-AF65-F5344CB8AC3E}">
        <p14:creationId xmlns:p14="http://schemas.microsoft.com/office/powerpoint/2010/main" val="288929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2798712"/>
            <a:ext cx="7724097"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panose="020F0502020204030204"/>
                <a:ea typeface="+mn-ea"/>
                <a:cs typeface="+mn-cs"/>
              </a:rPr>
              <a:t>Discussion and Conclusions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pPr marL="0" marR="0" lvl="0" indent="0" algn="ctr" defTabSz="914400" rtl="0" eaLnBrk="1" fontAlgn="auto" latinLnBrk="0" hangingPunct="1">
              <a:lnSpc>
                <a:spcPct val="100000"/>
              </a:lnSpc>
              <a:spcBef>
                <a:spcPts val="1200"/>
              </a:spcBef>
              <a:spcAft>
                <a:spcPts val="200"/>
              </a:spcAft>
              <a:buClr>
                <a:srgbClr val="1CADE4"/>
              </a:buClr>
              <a:buSzPct val="100000"/>
              <a:buFont typeface="Tw Cen MT" panose="020B0602020104020603" pitchFamily="34" charset="0"/>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2569741-C351-4FF4-A524-2DA05D8BF2D0}"/>
              </a:ext>
            </a:extLst>
          </p:cNvPr>
          <p:cNvSpPr/>
          <p:nvPr/>
        </p:nvSpPr>
        <p:spPr>
          <a:xfrm>
            <a:off x="397347" y="3291156"/>
            <a:ext cx="2933884" cy="76944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j-lt"/>
                <a:ea typeface="+mn-ea"/>
                <a:cs typeface="+mn-cs"/>
              </a:rPr>
              <a:t>Part 4</a:t>
            </a:r>
            <a:endParaRPr kumimoji="0" lang="en-IE" sz="4400" b="0" i="0"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1596862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sz="4000" cap="none" dirty="0"/>
              <a:t>Discussion and Conclusions</a:t>
            </a:r>
            <a:endParaRPr lang="en-IE" cap="none" dirty="0">
              <a:latin typeface="+mj-lt"/>
            </a:endParaRPr>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59598" y="1308162"/>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49862" y="2938842"/>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556737" y="1207965"/>
            <a:ext cx="10428868" cy="571793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80000"/>
              </a:lnSpc>
              <a:buFont typeface="Tw Cen MT" panose="020B0602020104020603" pitchFamily="34" charset="0"/>
              <a:buNone/>
            </a:pPr>
            <a:r>
              <a:rPr lang="en-IE" sz="2800" dirty="0"/>
              <a:t>Parallel designs with individual randomization are the most common type of RCT. However, sometimes other designs should be considered for reasons efficiency or logistics.</a:t>
            </a:r>
          </a:p>
          <a:p>
            <a:pPr marL="0" indent="0">
              <a:lnSpc>
                <a:spcPct val="80000"/>
              </a:lnSpc>
              <a:buFont typeface="Tw Cen MT" panose="020B0602020104020603" pitchFamily="34" charset="0"/>
              <a:buNone/>
            </a:pPr>
            <a:endParaRPr lang="en-IE" sz="2800" dirty="0"/>
          </a:p>
          <a:p>
            <a:pPr marL="0" indent="0">
              <a:lnSpc>
                <a:spcPct val="80000"/>
              </a:lnSpc>
              <a:buFont typeface="Tw Cen MT" panose="020B0602020104020603" pitchFamily="34" charset="0"/>
              <a:buNone/>
            </a:pPr>
            <a:r>
              <a:rPr lang="en-IE" sz="2800" dirty="0"/>
              <a:t>Crossover designs enable each subject to act as their own control and require smaller sample sizes than parallel designs.</a:t>
            </a:r>
          </a:p>
          <a:p>
            <a:pPr marL="0" indent="0">
              <a:lnSpc>
                <a:spcPct val="80000"/>
              </a:lnSpc>
              <a:buFont typeface="Tw Cen MT" panose="020B0602020104020603" pitchFamily="34" charset="0"/>
              <a:buNone/>
            </a:pPr>
            <a:endParaRPr lang="en-IE" sz="2800" dirty="0"/>
          </a:p>
          <a:p>
            <a:pPr marL="0" indent="0">
              <a:lnSpc>
                <a:spcPct val="80000"/>
              </a:lnSpc>
              <a:buFont typeface="Tw Cen MT" panose="020B0602020104020603" pitchFamily="34" charset="0"/>
              <a:buNone/>
            </a:pPr>
            <a:r>
              <a:rPr lang="en-IE" sz="2800" dirty="0"/>
              <a:t>Cluster randomized trials (CRTs) randomize groups instead of individuals and can help facilitate an otherwise unfeasible intervention rollout.</a:t>
            </a:r>
          </a:p>
          <a:p>
            <a:pPr marL="0" indent="0">
              <a:lnSpc>
                <a:spcPct val="80000"/>
              </a:lnSpc>
              <a:buFont typeface="Tw Cen MT" panose="020B0602020104020603" pitchFamily="34" charset="0"/>
              <a:buNone/>
            </a:pPr>
            <a:endParaRPr lang="en-IE" sz="2800" dirty="0"/>
          </a:p>
          <a:p>
            <a:pPr marL="0" indent="0">
              <a:lnSpc>
                <a:spcPct val="80000"/>
              </a:lnSpc>
              <a:buFont typeface="Tw Cen MT" panose="020B0602020104020603" pitchFamily="34" charset="0"/>
              <a:buNone/>
            </a:pPr>
            <a:r>
              <a:rPr lang="en-IE" sz="2800" dirty="0"/>
              <a:t>CRTs can also incorporate crossover characteristics, either in one way (Stepped-Wedge) or both directions (Cluster-Crossover). </a:t>
            </a:r>
          </a:p>
          <a:p>
            <a:pPr marL="173736" lvl="1" indent="0">
              <a:lnSpc>
                <a:spcPct val="80000"/>
              </a:lnSpc>
              <a:buNone/>
            </a:pPr>
            <a:endParaRPr lang="en-IE" sz="2800" dirty="0"/>
          </a:p>
          <a:p>
            <a:pPr marL="630936" lvl="1" indent="-457200">
              <a:lnSpc>
                <a:spcPct val="80000"/>
              </a:lnSpc>
            </a:pPr>
            <a:endParaRPr lang="en-IE" sz="2800" dirty="0"/>
          </a:p>
          <a:p>
            <a:pPr marL="173736" lvl="1" indent="0">
              <a:lnSpc>
                <a:spcPct val="80000"/>
              </a:lnSpc>
              <a:buNone/>
            </a:pPr>
            <a:endParaRPr lang="en-IE" sz="2800" dirty="0"/>
          </a:p>
        </p:txBody>
      </p:sp>
      <p:sp>
        <p:nvSpPr>
          <p:cNvPr id="9" name="Rectangle: Rounded Corners 8">
            <a:extLst>
              <a:ext uri="{FF2B5EF4-FFF2-40B4-BE49-F238E27FC236}">
                <a16:creationId xmlns:a16="http://schemas.microsoft.com/office/drawing/2014/main" id="{4E9F6E48-6879-4696-9DD1-C682E0B9268C}"/>
              </a:ext>
            </a:extLst>
          </p:cNvPr>
          <p:cNvSpPr/>
          <p:nvPr/>
        </p:nvSpPr>
        <p:spPr>
          <a:xfrm flipH="1" flipV="1">
            <a:off x="456247" y="6075403"/>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Rectangle: Rounded Corners 9">
            <a:extLst>
              <a:ext uri="{FF2B5EF4-FFF2-40B4-BE49-F238E27FC236}">
                <a16:creationId xmlns:a16="http://schemas.microsoft.com/office/drawing/2014/main" id="{288AC752-D1D4-44E2-AE12-D6E8F1EDC083}"/>
              </a:ext>
            </a:extLst>
          </p:cNvPr>
          <p:cNvSpPr/>
          <p:nvPr/>
        </p:nvSpPr>
        <p:spPr>
          <a:xfrm flipH="1" flipV="1">
            <a:off x="449861" y="4463731"/>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948367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5E408-8CD2-4C5C-A974-22AF1F034812}"/>
              </a:ext>
            </a:extLst>
          </p:cNvPr>
          <p:cNvPicPr>
            <a:picLocks noChangeAspect="1"/>
          </p:cNvPicPr>
          <p:nvPr/>
        </p:nvPicPr>
        <p:blipFill rotWithShape="1">
          <a:blip r:embed="rId3"/>
          <a:srcRect l="612" b="14432"/>
          <a:stretch/>
        </p:blipFill>
        <p:spPr>
          <a:xfrm>
            <a:off x="-2" y="644470"/>
            <a:ext cx="12192001" cy="6213529"/>
          </a:xfrm>
          <a:prstGeom prst="rect">
            <a:avLst/>
          </a:prstGeom>
        </p:spPr>
      </p:pic>
      <p:sp>
        <p:nvSpPr>
          <p:cNvPr id="4" name="Title 2">
            <a:extLst>
              <a:ext uri="{FF2B5EF4-FFF2-40B4-BE49-F238E27FC236}">
                <a16:creationId xmlns:a16="http://schemas.microsoft.com/office/drawing/2014/main" id="{933245A2-A381-4972-B3AE-C52A6F35DB4B}"/>
              </a:ext>
            </a:extLst>
          </p:cNvPr>
          <p:cNvSpPr txBox="1">
            <a:spLocks/>
          </p:cNvSpPr>
          <p:nvPr/>
        </p:nvSpPr>
        <p:spPr>
          <a:xfrm>
            <a:off x="-1" y="0"/>
            <a:ext cx="12192001" cy="644470"/>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0" y="-82955"/>
            <a:ext cx="12191999" cy="769441"/>
          </a:xfrm>
          <a:prstGeom prst="rect">
            <a:avLst/>
          </a:prstGeom>
        </p:spPr>
        <p:txBody>
          <a:bodyPr wrap="square">
            <a:spAutoFit/>
          </a:bodyPr>
          <a:lstStyle/>
          <a:p>
            <a:pPr algn="ctr">
              <a:lnSpc>
                <a:spcPct val="100000"/>
              </a:lnSpc>
            </a:pPr>
            <a:r>
              <a:rPr lang="en-US" sz="4400" b="1" dirty="0">
                <a:solidFill>
                  <a:srgbClr val="43BDCA"/>
                </a:solidFill>
              </a:rPr>
              <a:t>  Statsols.com/trial</a:t>
            </a:r>
            <a:endParaRPr lang="en-IE" sz="4400" b="1" dirty="0">
              <a:solidFill>
                <a:srgbClr val="43BDCA"/>
              </a:solidFill>
            </a:endParaRPr>
          </a:p>
        </p:txBody>
      </p:sp>
    </p:spTree>
    <p:extLst>
      <p:ext uri="{BB962C8B-B14F-4D97-AF65-F5344CB8AC3E}">
        <p14:creationId xmlns:p14="http://schemas.microsoft.com/office/powerpoint/2010/main" val="69506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3242D-AF34-42A6-AEE8-6A4D3B973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6"/>
            <a:ext cx="12192000" cy="6871531"/>
          </a:xfrm>
          <a:prstGeom prst="rect">
            <a:avLst/>
          </a:prstGeom>
        </p:spPr>
      </p:pic>
      <p:sp>
        <p:nvSpPr>
          <p:cNvPr id="3" name="Rectangle 2">
            <a:extLst>
              <a:ext uri="{FF2B5EF4-FFF2-40B4-BE49-F238E27FC236}">
                <a16:creationId xmlns:a16="http://schemas.microsoft.com/office/drawing/2014/main" id="{704CC239-C783-4DD1-9421-26EFB6A133A4}"/>
              </a:ext>
            </a:extLst>
          </p:cNvPr>
          <p:cNvSpPr/>
          <p:nvPr/>
        </p:nvSpPr>
        <p:spPr>
          <a:xfrm>
            <a:off x="576072" y="210864"/>
            <a:ext cx="10945368" cy="830997"/>
          </a:xfrm>
          <a:prstGeom prst="rect">
            <a:avLst/>
          </a:prstGeom>
        </p:spPr>
        <p:txBody>
          <a:bodyPr wrap="square">
            <a:spAutoFit/>
          </a:bodyPr>
          <a:lstStyle/>
          <a:p>
            <a:pPr algn="ctr"/>
            <a:r>
              <a:rPr lang="en-US" sz="4800" b="1" u="sng" dirty="0">
                <a:solidFill>
                  <a:schemeClr val="bg1"/>
                </a:solidFill>
              </a:rPr>
              <a:t>AGENDA</a:t>
            </a:r>
            <a:endParaRPr lang="en-IE" sz="4000" b="1" u="sng" dirty="0">
              <a:solidFill>
                <a:schemeClr val="bg1"/>
              </a:solidFill>
            </a:endParaRPr>
          </a:p>
        </p:txBody>
      </p:sp>
      <p:sp>
        <p:nvSpPr>
          <p:cNvPr id="2" name="Rectangle 1">
            <a:extLst>
              <a:ext uri="{FF2B5EF4-FFF2-40B4-BE49-F238E27FC236}">
                <a16:creationId xmlns:a16="http://schemas.microsoft.com/office/drawing/2014/main" id="{E0CB10A0-5945-4CD7-AB93-46A15EFF1044}"/>
              </a:ext>
            </a:extLst>
          </p:cNvPr>
          <p:cNvSpPr/>
          <p:nvPr/>
        </p:nvSpPr>
        <p:spPr>
          <a:xfrm>
            <a:off x="1112783" y="1506489"/>
            <a:ext cx="10574147" cy="4462760"/>
          </a:xfrm>
          <a:prstGeom prst="rect">
            <a:avLst/>
          </a:prstGeom>
        </p:spPr>
        <p:txBody>
          <a:bodyPr wrap="square">
            <a:spAutoFit/>
          </a:bodyPr>
          <a:lstStyle/>
          <a:p>
            <a:pPr lvl="1">
              <a:buClr>
                <a:schemeClr val="bg1"/>
              </a:buClr>
            </a:pPr>
            <a:r>
              <a:rPr lang="en-GB" sz="3600" b="1" dirty="0">
                <a:solidFill>
                  <a:schemeClr val="bg1"/>
                </a:solidFill>
              </a:rPr>
              <a:t>1) </a:t>
            </a:r>
            <a:r>
              <a:rPr lang="en-US" sz="3600" b="1" dirty="0">
                <a:solidFill>
                  <a:schemeClr val="bg1"/>
                </a:solidFill>
              </a:rPr>
              <a:t>Background</a:t>
            </a:r>
          </a:p>
          <a:p>
            <a:pPr lvl="1">
              <a:buClr>
                <a:schemeClr val="bg1"/>
              </a:buClr>
            </a:pPr>
            <a:endParaRPr lang="en-GB" sz="3600" b="1" dirty="0">
              <a:solidFill>
                <a:schemeClr val="bg1"/>
              </a:solidFill>
            </a:endParaRPr>
          </a:p>
          <a:p>
            <a:pPr lvl="1">
              <a:buClr>
                <a:schemeClr val="bg1"/>
              </a:buClr>
            </a:pPr>
            <a:r>
              <a:rPr lang="en-GB" sz="3600" b="1" dirty="0">
                <a:solidFill>
                  <a:schemeClr val="bg1"/>
                </a:solidFill>
              </a:rPr>
              <a:t>2) Crossover Trials</a:t>
            </a:r>
          </a:p>
          <a:p>
            <a:pPr lvl="1">
              <a:buClr>
                <a:schemeClr val="bg1"/>
              </a:buClr>
            </a:pPr>
            <a:endParaRPr lang="en-GB" sz="3600" b="1" dirty="0">
              <a:solidFill>
                <a:schemeClr val="bg1"/>
              </a:solidFill>
            </a:endParaRPr>
          </a:p>
          <a:p>
            <a:pPr lvl="1">
              <a:buClr>
                <a:schemeClr val="bg1"/>
              </a:buClr>
            </a:pPr>
            <a:r>
              <a:rPr lang="en-GB" sz="3600" b="1" dirty="0">
                <a:solidFill>
                  <a:schemeClr val="bg1"/>
                </a:solidFill>
              </a:rPr>
              <a:t>3) Cluster Randomized Trials</a:t>
            </a:r>
          </a:p>
          <a:p>
            <a:pPr marL="447675" lvl="2">
              <a:buClr>
                <a:schemeClr val="bg1"/>
              </a:buClr>
            </a:pPr>
            <a:endParaRPr lang="en-GB" sz="3200" dirty="0">
              <a:solidFill>
                <a:schemeClr val="bg1"/>
              </a:solidFill>
            </a:endParaRPr>
          </a:p>
          <a:p>
            <a:pPr lvl="1">
              <a:buClr>
                <a:schemeClr val="bg1"/>
              </a:buClr>
            </a:pPr>
            <a:r>
              <a:rPr lang="en-GB" sz="3600" b="1" dirty="0">
                <a:solidFill>
                  <a:schemeClr val="bg1"/>
                </a:solidFill>
              </a:rPr>
              <a:t>4)</a:t>
            </a:r>
            <a:r>
              <a:rPr lang="en-GB" sz="3200" b="1" dirty="0">
                <a:solidFill>
                  <a:schemeClr val="bg1"/>
                </a:solidFill>
              </a:rPr>
              <a:t> </a:t>
            </a:r>
            <a:r>
              <a:rPr lang="en-GB" sz="3600" b="1" dirty="0">
                <a:solidFill>
                  <a:schemeClr val="bg1"/>
                </a:solidFill>
              </a:rPr>
              <a:t>Discussion and Conclusions</a:t>
            </a:r>
          </a:p>
          <a:p>
            <a:pPr lvl="1">
              <a:buClr>
                <a:schemeClr val="bg1"/>
              </a:buClr>
            </a:pPr>
            <a:endParaRPr lang="en-GB" sz="3600" b="1" dirty="0">
              <a:solidFill>
                <a:schemeClr val="bg1"/>
              </a:solidFill>
            </a:endParaRPr>
          </a:p>
        </p:txBody>
      </p:sp>
    </p:spTree>
    <p:extLst>
      <p:ext uri="{BB962C8B-B14F-4D97-AF65-F5344CB8AC3E}">
        <p14:creationId xmlns:p14="http://schemas.microsoft.com/office/powerpoint/2010/main" val="3539072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animal, fish&#10;&#10;Description automatically generated">
            <a:extLst>
              <a:ext uri="{FF2B5EF4-FFF2-40B4-BE49-F238E27FC236}">
                <a16:creationId xmlns:a16="http://schemas.microsoft.com/office/drawing/2014/main" id="{3FBD4584-4826-4821-929B-1C62CFC4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20" name="Rectangle 19">
            <a:extLst>
              <a:ext uri="{FF2B5EF4-FFF2-40B4-BE49-F238E27FC236}">
                <a16:creationId xmlns:a16="http://schemas.microsoft.com/office/drawing/2014/main" id="{737A7B9C-34DE-4F03-99FA-86E8857CB4AF}"/>
              </a:ext>
            </a:extLst>
          </p:cNvPr>
          <p:cNvSpPr/>
          <p:nvPr/>
        </p:nvSpPr>
        <p:spPr>
          <a:xfrm>
            <a:off x="-10160" y="6136339"/>
            <a:ext cx="12192000" cy="726065"/>
          </a:xfrm>
          <a:prstGeom prst="rect">
            <a:avLst/>
          </a:prstGeom>
          <a:solidFill>
            <a:srgbClr val="39C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ontent Placeholder 2">
            <a:extLst>
              <a:ext uri="{FF2B5EF4-FFF2-40B4-BE49-F238E27FC236}">
                <a16:creationId xmlns:a16="http://schemas.microsoft.com/office/drawing/2014/main" id="{6267C1E6-9023-4AFE-910B-F4AB5159DFE2}"/>
              </a:ext>
            </a:extLst>
          </p:cNvPr>
          <p:cNvSpPr txBox="1">
            <a:spLocks/>
          </p:cNvSpPr>
          <p:nvPr/>
        </p:nvSpPr>
        <p:spPr>
          <a:xfrm>
            <a:off x="447039" y="6205465"/>
            <a:ext cx="10932161" cy="809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GB" sz="3600" dirty="0">
                <a:solidFill>
                  <a:schemeClr val="bg1"/>
                </a:solidFill>
              </a:rPr>
              <a:t>Further information at Statsols.com</a:t>
            </a:r>
          </a:p>
        </p:txBody>
      </p:sp>
      <p:grpSp>
        <p:nvGrpSpPr>
          <p:cNvPr id="8" name="Group 7">
            <a:extLst>
              <a:ext uri="{FF2B5EF4-FFF2-40B4-BE49-F238E27FC236}">
                <a16:creationId xmlns:a16="http://schemas.microsoft.com/office/drawing/2014/main" id="{64E40458-1DEE-40F5-A915-55E319B8BC6F}"/>
              </a:ext>
            </a:extLst>
          </p:cNvPr>
          <p:cNvGrpSpPr/>
          <p:nvPr/>
        </p:nvGrpSpPr>
        <p:grpSpPr>
          <a:xfrm>
            <a:off x="3957932" y="2967650"/>
            <a:ext cx="4276136" cy="828675"/>
            <a:chOff x="2147377" y="4773666"/>
            <a:chExt cx="2403048" cy="1514475"/>
          </a:xfrm>
        </p:grpSpPr>
        <p:sp>
          <p:nvSpPr>
            <p:cNvPr id="17" name="Content Placeholder 2">
              <a:extLst>
                <a:ext uri="{FF2B5EF4-FFF2-40B4-BE49-F238E27FC236}">
                  <a16:creationId xmlns:a16="http://schemas.microsoft.com/office/drawing/2014/main" id="{F48A621B-76A4-41B4-8674-30EBD84DD79B}"/>
                </a:ext>
              </a:extLst>
            </p:cNvPr>
            <p:cNvSpPr txBox="1">
              <a:spLocks/>
            </p:cNvSpPr>
            <p:nvPr/>
          </p:nvSpPr>
          <p:spPr>
            <a:xfrm>
              <a:off x="2147377" y="4773666"/>
              <a:ext cx="2403048" cy="1514475"/>
            </a:xfrm>
            <a:prstGeom prst="roundRect">
              <a:avLst>
                <a:gd name="adj" fmla="val 5438"/>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b="1" dirty="0"/>
            </a:p>
          </p:txBody>
        </p:sp>
        <p:sp>
          <p:nvSpPr>
            <p:cNvPr id="13" name="Content Placeholder 2">
              <a:extLst>
                <a:ext uri="{FF2B5EF4-FFF2-40B4-BE49-F238E27FC236}">
                  <a16:creationId xmlns:a16="http://schemas.microsoft.com/office/drawing/2014/main" id="{F7A8F3CD-24D6-4DFB-AA2C-FB9788E0E895}"/>
                </a:ext>
              </a:extLst>
            </p:cNvPr>
            <p:cNvSpPr txBox="1">
              <a:spLocks/>
            </p:cNvSpPr>
            <p:nvPr/>
          </p:nvSpPr>
          <p:spPr>
            <a:xfrm>
              <a:off x="2232927" y="4941491"/>
              <a:ext cx="2282610" cy="1280765"/>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ct val="0"/>
                </a:spcBef>
                <a:buNone/>
              </a:pPr>
              <a:r>
                <a:rPr lang="en-US" sz="5900" b="1" dirty="0">
                  <a:solidFill>
                    <a:srgbClr val="48B7AC"/>
                  </a:solidFill>
                  <a:latin typeface="Century Gothic" panose="020B0502020202020204" pitchFamily="34" charset="0"/>
                </a:rPr>
                <a:t>Questions?</a:t>
              </a:r>
            </a:p>
          </p:txBody>
        </p:sp>
      </p:grpSp>
      <p:sp>
        <p:nvSpPr>
          <p:cNvPr id="15" name="Rectangle 14">
            <a:extLst>
              <a:ext uri="{FF2B5EF4-FFF2-40B4-BE49-F238E27FC236}">
                <a16:creationId xmlns:a16="http://schemas.microsoft.com/office/drawing/2014/main" id="{610E4A1C-7539-447D-9569-42E1430472AF}"/>
              </a:ext>
            </a:extLst>
          </p:cNvPr>
          <p:cNvSpPr/>
          <p:nvPr/>
        </p:nvSpPr>
        <p:spPr>
          <a:xfrm>
            <a:off x="3804943" y="1397993"/>
            <a:ext cx="4429125"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Thank You</a:t>
            </a:r>
          </a:p>
        </p:txBody>
      </p:sp>
      <p:sp>
        <p:nvSpPr>
          <p:cNvPr id="9" name="Rectangle 8">
            <a:extLst>
              <a:ext uri="{FF2B5EF4-FFF2-40B4-BE49-F238E27FC236}">
                <a16:creationId xmlns:a16="http://schemas.microsoft.com/office/drawing/2014/main" id="{60989F85-3339-4D20-B687-3CF3C7F39D43}"/>
              </a:ext>
            </a:extLst>
          </p:cNvPr>
          <p:cNvSpPr/>
          <p:nvPr/>
        </p:nvSpPr>
        <p:spPr>
          <a:xfrm>
            <a:off x="2178992" y="4257986"/>
            <a:ext cx="8255328"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info@statsols.com</a:t>
            </a:r>
          </a:p>
        </p:txBody>
      </p:sp>
    </p:spTree>
    <p:extLst>
      <p:ext uri="{BB962C8B-B14F-4D97-AF65-F5344CB8AC3E}">
        <p14:creationId xmlns:p14="http://schemas.microsoft.com/office/powerpoint/2010/main" val="2796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pPr algn="ctr"/>
            <a:r>
              <a:rPr lang="en-IE" cap="none" dirty="0">
                <a:latin typeface="+mj-lt"/>
              </a:rPr>
              <a:t>References (Crossover Trials)</a:t>
            </a:r>
            <a:endParaRPr lang="en-IE" sz="2400" dirty="0">
              <a:latin typeface="+mj-lt"/>
            </a:endParaRPr>
          </a:p>
        </p:txBody>
      </p:sp>
      <p:sp>
        <p:nvSpPr>
          <p:cNvPr id="4" name="Content Placeholder 2"/>
          <p:cNvSpPr>
            <a:spLocks noGrp="1"/>
          </p:cNvSpPr>
          <p:nvPr>
            <p:ph idx="1"/>
          </p:nvPr>
        </p:nvSpPr>
        <p:spPr>
          <a:xfrm>
            <a:off x="457200" y="1417320"/>
            <a:ext cx="10739952" cy="5379277"/>
          </a:xfrm>
        </p:spPr>
        <p:txBody>
          <a:bodyPr>
            <a:noAutofit/>
          </a:bodyPr>
          <a:lstStyle/>
          <a:p>
            <a:pPr marL="0" indent="0">
              <a:buNone/>
            </a:pPr>
            <a:r>
              <a:rPr lang="en-IE" sz="1900" dirty="0"/>
              <a:t>Chow, S.C, &amp; Liu, J.P. (1992). Design and Analysis of Bioavailability and Bioequivalence Studies. Marcel Dekker. </a:t>
            </a:r>
          </a:p>
          <a:p>
            <a:pPr marL="0" indent="0">
              <a:buNone/>
            </a:pPr>
            <a:endParaRPr lang="en-IE" sz="1900" dirty="0"/>
          </a:p>
          <a:p>
            <a:pPr marL="0" indent="0">
              <a:buNone/>
            </a:pPr>
            <a:r>
              <a:rPr lang="en-IE" sz="1900" dirty="0"/>
              <a:t>Chen, K. W., Chow, S. C. &amp; Li, G. (1997). A Note on Sample Size Determination for Bioequivalence Studies with Higher-order Crossover Designs. Journal of Pharmacokinetics and Biopharmaceutics, 25(6), 753-765. </a:t>
            </a:r>
          </a:p>
          <a:p>
            <a:pPr marL="0" indent="0">
              <a:buNone/>
            </a:pPr>
            <a:endParaRPr lang="en-IE" sz="1900" dirty="0"/>
          </a:p>
          <a:p>
            <a:pPr marL="0" indent="0">
              <a:buNone/>
            </a:pPr>
            <a:r>
              <a:rPr lang="en-IE" sz="1900" dirty="0"/>
              <a:t>Radicioni M, Castiglioni C, Giori A, Cupone I, Frangione V, Rovati S.  (2017) Bioequivalence study of a new sildenafil 100 mg orodispersible film compared to the conventional film-coated 100 mg tablet administered to healthy male volunteers. Drug Des Devel Ther. 2017;11:1183-1192. Published 2017 Apr 11. doi:10.2147/DDDT.S124034</a:t>
            </a:r>
          </a:p>
          <a:p>
            <a:pPr marL="0" indent="0">
              <a:buNone/>
            </a:pPr>
            <a:endParaRPr lang="en-IE" sz="1900" dirty="0"/>
          </a:p>
          <a:p>
            <a:pPr marL="0" indent="0"/>
            <a:r>
              <a:rPr lang="en-IE" sz="1900" dirty="0"/>
              <a:t>Corte-Real J, Guignard C, Gantenbein M, Weber B, Burgard K, Hoffmann L, Richling E, Bohn T. No influence of supplemental dietary calcium intake on the bioavailability of spinach carotenoids in humans. Br J Nutr. 2017 Jun;117(11):1560-1569. doi: 10.1017/S0007114517001532. Epub 2017 Jun 27. PMID: 28651681.</a:t>
            </a:r>
          </a:p>
          <a:p>
            <a:pPr marL="0" indent="0">
              <a:buNone/>
            </a:pPr>
            <a:endParaRPr lang="en-IE" sz="1900" dirty="0"/>
          </a:p>
          <a:p>
            <a:pPr marL="0" indent="0">
              <a:buNone/>
            </a:pPr>
            <a:endParaRPr lang="en-IE" sz="1900" dirty="0"/>
          </a:p>
          <a:p>
            <a:pPr marL="0" indent="0">
              <a:buNone/>
            </a:pPr>
            <a:endParaRPr lang="en-IE" sz="1900" dirty="0"/>
          </a:p>
          <a:p>
            <a:pPr marL="0" indent="0">
              <a:buNone/>
            </a:pPr>
            <a:endParaRPr lang="en-IE" sz="1900" dirty="0"/>
          </a:p>
        </p:txBody>
      </p:sp>
    </p:spTree>
    <p:extLst>
      <p:ext uri="{BB962C8B-B14F-4D97-AF65-F5344CB8AC3E}">
        <p14:creationId xmlns:p14="http://schemas.microsoft.com/office/powerpoint/2010/main" val="1477759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0"/>
            <a:ext cx="9126415" cy="1499616"/>
          </a:xfrm>
        </p:spPr>
        <p:txBody>
          <a:bodyPr>
            <a:normAutofit/>
          </a:bodyPr>
          <a:lstStyle/>
          <a:p>
            <a:pPr algn="ctr"/>
            <a:r>
              <a:rPr lang="en-IE" cap="none" dirty="0">
                <a:latin typeface="+mj-lt"/>
              </a:rPr>
              <a:t>References (Cluster Randomized Trials)</a:t>
            </a:r>
            <a:endParaRPr lang="en-IE" sz="2400" dirty="0">
              <a:latin typeface="+mj-lt"/>
            </a:endParaRPr>
          </a:p>
        </p:txBody>
      </p:sp>
      <p:sp>
        <p:nvSpPr>
          <p:cNvPr id="4" name="Content Placeholder 2"/>
          <p:cNvSpPr>
            <a:spLocks noGrp="1"/>
          </p:cNvSpPr>
          <p:nvPr>
            <p:ph idx="1"/>
          </p:nvPr>
        </p:nvSpPr>
        <p:spPr>
          <a:xfrm>
            <a:off x="520767" y="1417320"/>
            <a:ext cx="9720073" cy="4023360"/>
          </a:xfrm>
        </p:spPr>
        <p:txBody>
          <a:bodyPr>
            <a:noAutofit/>
          </a:bodyPr>
          <a:lstStyle/>
          <a:p>
            <a:pPr marL="0" indent="0">
              <a:buNone/>
            </a:pPr>
            <a:r>
              <a:rPr lang="en-IE" sz="1800" dirty="0"/>
              <a:t>Kennedy, C.C., Ioannidis, G., Giangregorio, L.M. et al. An interdisciplinary knowledge translation intervention in long-term care: Study protocol for the vitamin D and osteoporosis study (ViDOS) pilot cluster randomized controlled trial. Implementation Sci 7, 48 (2012). https://doi.org/10.1186/1748-5908-7-48</a:t>
            </a:r>
          </a:p>
          <a:p>
            <a:pPr marL="0" indent="0">
              <a:buNone/>
            </a:pPr>
            <a:endParaRPr lang="en-IE" sz="1800" dirty="0"/>
          </a:p>
          <a:p>
            <a:pPr marL="0" indent="0">
              <a:buNone/>
            </a:pPr>
            <a:r>
              <a:rPr lang="en-IE" sz="1800" dirty="0"/>
              <a:t>Hemming K, Taljaard M, Weijer C, Forbes AB. Use of multiple period, cluster randomised, crossover trial designs for comparative effectiveness research. BMJ. 2020 Nov 4;371:m3800. doi: 10.1136/bmj.m3800. PMID: 33148538.</a:t>
            </a:r>
          </a:p>
          <a:p>
            <a:pPr marL="0" indent="0">
              <a:buNone/>
            </a:pPr>
            <a:endParaRPr lang="en-IE" sz="1800" dirty="0"/>
          </a:p>
          <a:p>
            <a:pPr marL="0" indent="0">
              <a:buNone/>
            </a:pPr>
            <a:r>
              <a:rPr lang="en-IE" sz="1800" dirty="0"/>
              <a:t>Hemming K, Haines TP, Chilton PJ, Girling AJ, Lilford RJ. The stepped wedge cluster randomised trial: rationale, design, analysis, and reporting. BMJ. 2015 Feb 6;350:h391. doi: 10.1136/bmj.h391. PMID: 25662947.</a:t>
            </a:r>
          </a:p>
          <a:p>
            <a:pPr marL="0" indent="0">
              <a:buNone/>
            </a:pPr>
            <a:endParaRPr lang="en-IE" sz="1800" dirty="0"/>
          </a:p>
          <a:p>
            <a:pPr marL="0" indent="0">
              <a:buNone/>
            </a:pPr>
            <a:r>
              <a:rPr lang="en-IE" sz="1800" dirty="0"/>
              <a:t>Kenyon, S., Dann, S., Hope, L. et al. Evaluation of a bespoke training to increase uptake by midwifery teams of NICE Guidance for membrane sweeping to reduce induction of labour: a stepped wedge cluster randomised design. Trials 18, 357 (2017). https://doi.org/10.1186/s13063-017-2106-1</a:t>
            </a:r>
          </a:p>
          <a:p>
            <a:pPr marL="0" indent="0">
              <a:buNone/>
            </a:pPr>
            <a:endParaRPr lang="en-IE" sz="1800" dirty="0"/>
          </a:p>
        </p:txBody>
      </p:sp>
    </p:spTree>
    <p:extLst>
      <p:ext uri="{BB962C8B-B14F-4D97-AF65-F5344CB8AC3E}">
        <p14:creationId xmlns:p14="http://schemas.microsoft.com/office/powerpoint/2010/main" val="101880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 name="Group 2057">
            <a:extLst>
              <a:ext uri="{FF2B5EF4-FFF2-40B4-BE49-F238E27FC236}">
                <a16:creationId xmlns:a16="http://schemas.microsoft.com/office/drawing/2014/main" id="{88D5EDE9-F597-4E36-BA26-18C2C12B38AB}"/>
              </a:ext>
            </a:extLst>
          </p:cNvPr>
          <p:cNvGrpSpPr/>
          <p:nvPr/>
        </p:nvGrpSpPr>
        <p:grpSpPr>
          <a:xfrm>
            <a:off x="-10100" y="-9524"/>
            <a:ext cx="12235739" cy="6858000"/>
            <a:chOff x="-1711" y="0"/>
            <a:chExt cx="12193711" cy="6864437"/>
          </a:xfrm>
        </p:grpSpPr>
        <p:pic>
          <p:nvPicPr>
            <p:cNvPr id="4" name="Picture 3" descr="A close up of a piece of paper&#10;&#10;Description automatically generated">
              <a:extLst>
                <a:ext uri="{FF2B5EF4-FFF2-40B4-BE49-F238E27FC236}">
                  <a16:creationId xmlns:a16="http://schemas.microsoft.com/office/drawing/2014/main" id="{7A6CD044-2591-4E01-9737-33249267B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7" name="Rectangle 2056">
              <a:extLst>
                <a:ext uri="{FF2B5EF4-FFF2-40B4-BE49-F238E27FC236}">
                  <a16:creationId xmlns:a16="http://schemas.microsoft.com/office/drawing/2014/main" id="{5B794144-541C-4886-BDAE-342C1AB86480}"/>
                </a:ext>
              </a:extLst>
            </p:cNvPr>
            <p:cNvSpPr/>
            <p:nvPr/>
          </p:nvSpPr>
          <p:spPr>
            <a:xfrm>
              <a:off x="-1711" y="2421380"/>
              <a:ext cx="7066341" cy="44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grpSp>
      <p:sp>
        <p:nvSpPr>
          <p:cNvPr id="7" name="Rectangle 6">
            <a:extLst>
              <a:ext uri="{FF2B5EF4-FFF2-40B4-BE49-F238E27FC236}">
                <a16:creationId xmlns:a16="http://schemas.microsoft.com/office/drawing/2014/main" id="{41E55917-E61D-4AF4-8C8E-0A9A400B39C5}"/>
              </a:ext>
            </a:extLst>
          </p:cNvPr>
          <p:cNvSpPr/>
          <p:nvPr/>
        </p:nvSpPr>
        <p:spPr>
          <a:xfrm>
            <a:off x="-11721" y="-1"/>
            <a:ext cx="12203721" cy="3317941"/>
          </a:xfrm>
          <a:prstGeom prst="rect">
            <a:avLst/>
          </a:prstGeom>
          <a:gradFill flip="none" rotWithShape="1">
            <a:gsLst>
              <a:gs pos="0">
                <a:srgbClr val="46A6B0">
                  <a:alpha val="85000"/>
                </a:srgbClr>
              </a:gs>
              <a:gs pos="40000">
                <a:schemeClr val="bg1"/>
              </a:gs>
              <a:gs pos="100000">
                <a:schemeClr val="bg1">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latin typeface="Century Gothic" panose="020B0502020202020204" pitchFamily="34" charset="0"/>
            </a:endParaRPr>
          </a:p>
        </p:txBody>
      </p:sp>
      <p:pic>
        <p:nvPicPr>
          <p:cNvPr id="23" name="Content Placeholder 4">
            <a:extLst>
              <a:ext uri="{FF2B5EF4-FFF2-40B4-BE49-F238E27FC236}">
                <a16:creationId xmlns:a16="http://schemas.microsoft.com/office/drawing/2014/main" id="{6898E7BC-D36C-4DBD-8E35-DF1FD58EF70E}"/>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radius="12"/>
                    </a14:imgEffect>
                  </a14:imgLayer>
                </a14:imgProps>
              </a:ext>
              <a:ext uri="{28A0092B-C50C-407E-A947-70E740481C1C}">
                <a14:useLocalDpi xmlns:a14="http://schemas.microsoft.com/office/drawing/2010/main" val="0"/>
              </a:ext>
            </a:extLst>
          </a:blip>
          <a:srcRect l="172"/>
          <a:stretch/>
        </p:blipFill>
        <p:spPr>
          <a:xfrm>
            <a:off x="-21819" y="0"/>
            <a:ext cx="12260893" cy="6858000"/>
          </a:xfrm>
          <a:prstGeom prst="rect">
            <a:avLst/>
          </a:prstGeom>
        </p:spPr>
      </p:pic>
      <p:sp>
        <p:nvSpPr>
          <p:cNvPr id="10" name="Rectangle: Rounded Corners 9">
            <a:extLst>
              <a:ext uri="{FF2B5EF4-FFF2-40B4-BE49-F238E27FC236}">
                <a16:creationId xmlns:a16="http://schemas.microsoft.com/office/drawing/2014/main" id="{E1864C13-FB04-440D-AE64-A89F2EB142D4}"/>
              </a:ext>
            </a:extLst>
          </p:cNvPr>
          <p:cNvSpPr/>
          <p:nvPr/>
        </p:nvSpPr>
        <p:spPr>
          <a:xfrm>
            <a:off x="-21818" y="1010"/>
            <a:ext cx="12250796" cy="615321"/>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bg1"/>
              </a:solidFill>
              <a:latin typeface="Century Gothic" panose="020B0502020202020204" pitchFamily="34" charset="0"/>
            </a:endParaRPr>
          </a:p>
        </p:txBody>
      </p:sp>
      <p:sp>
        <p:nvSpPr>
          <p:cNvPr id="11" name="Title 3">
            <a:extLst>
              <a:ext uri="{FF2B5EF4-FFF2-40B4-BE49-F238E27FC236}">
                <a16:creationId xmlns:a16="http://schemas.microsoft.com/office/drawing/2014/main" id="{A7728DE8-EE8B-49F9-9961-2CA878882368}"/>
              </a:ext>
            </a:extLst>
          </p:cNvPr>
          <p:cNvSpPr txBox="1">
            <a:spLocks/>
          </p:cNvSpPr>
          <p:nvPr/>
        </p:nvSpPr>
        <p:spPr>
          <a:xfrm>
            <a:off x="2440204" y="98055"/>
            <a:ext cx="9280785" cy="419377"/>
          </a:xfrm>
          <a:prstGeom prst="rect">
            <a:avLst/>
          </a:prstGeom>
        </p:spPr>
        <p:txBody>
          <a:bodyPr vert="horz" lIns="91440" tIns="45720" rIns="91440" bIns="45720" rtlCol="0" anchor="t">
            <a:noAutofit/>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gn="l">
              <a:lnSpc>
                <a:spcPct val="100000"/>
              </a:lnSpc>
            </a:pPr>
            <a:r>
              <a:rPr lang="en-US" sz="2400" b="1" dirty="0">
                <a:latin typeface="+mj-lt"/>
              </a:rPr>
              <a:t>The complete solution for optimizing your clinical trial designs</a:t>
            </a:r>
            <a:endParaRPr lang="en-US" sz="3800" b="1" dirty="0">
              <a:latin typeface="+mj-lt"/>
            </a:endParaRPr>
          </a:p>
        </p:txBody>
      </p:sp>
      <p:pic>
        <p:nvPicPr>
          <p:cNvPr id="19" name="Picture 18" descr="A close up of a logo&#10;&#10;Description automatically generated">
            <a:extLst>
              <a:ext uri="{FF2B5EF4-FFF2-40B4-BE49-F238E27FC236}">
                <a16:creationId xmlns:a16="http://schemas.microsoft.com/office/drawing/2014/main" id="{170B1D96-A76E-41BF-B5BC-B7FE52B019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4013" y="2959813"/>
            <a:ext cx="2876919" cy="3143448"/>
          </a:xfrm>
          <a:prstGeom prst="rect">
            <a:avLst/>
          </a:prstGeom>
          <a:effectLst>
            <a:outerShdw blurRad="76200" dist="12700" dir="5400000" sx="101000" sy="101000" algn="ctr" rotWithShape="0">
              <a:schemeClr val="bg1">
                <a:alpha val="20000"/>
              </a:schemeClr>
            </a:outerShdw>
          </a:effectLst>
        </p:spPr>
      </p:pic>
      <p:sp>
        <p:nvSpPr>
          <p:cNvPr id="2053" name="Right Brace 2052">
            <a:extLst>
              <a:ext uri="{FF2B5EF4-FFF2-40B4-BE49-F238E27FC236}">
                <a16:creationId xmlns:a16="http://schemas.microsoft.com/office/drawing/2014/main" id="{82E2B8DE-FAD1-4E3E-A91D-C01DA8A858DF}"/>
              </a:ext>
            </a:extLst>
          </p:cNvPr>
          <p:cNvSpPr/>
          <p:nvPr/>
        </p:nvSpPr>
        <p:spPr>
          <a:xfrm>
            <a:off x="1481437" y="3892120"/>
            <a:ext cx="342933" cy="536943"/>
          </a:xfrm>
          <a:prstGeom prst="rightBrace">
            <a:avLst/>
          </a:prstGeom>
          <a:ln>
            <a:solidFill>
              <a:srgbClr val="2998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solidFill>
                <a:schemeClr val="bg1"/>
              </a:solidFill>
            </a:endParaRPr>
          </a:p>
        </p:txBody>
      </p:sp>
      <p:sp>
        <p:nvSpPr>
          <p:cNvPr id="42" name="Rectangle 41">
            <a:extLst>
              <a:ext uri="{FF2B5EF4-FFF2-40B4-BE49-F238E27FC236}">
                <a16:creationId xmlns:a16="http://schemas.microsoft.com/office/drawing/2014/main" id="{EEC671A9-F74C-48C1-85A2-F748B03BFF28}"/>
              </a:ext>
            </a:extLst>
          </p:cNvPr>
          <p:cNvSpPr/>
          <p:nvPr/>
        </p:nvSpPr>
        <p:spPr>
          <a:xfrm>
            <a:off x="113973" y="3895296"/>
            <a:ext cx="1551963" cy="523220"/>
          </a:xfrm>
          <a:prstGeom prst="rect">
            <a:avLst/>
          </a:prstGeom>
        </p:spPr>
        <p:txBody>
          <a:bodyPr wrap="square">
            <a:spAutoFit/>
          </a:bodyPr>
          <a:lstStyle/>
          <a:p>
            <a:pPr algn="r"/>
            <a:r>
              <a:rPr lang="en-IE" sz="1400" dirty="0">
                <a:solidFill>
                  <a:schemeClr val="bg1">
                    <a:lumMod val="75000"/>
                  </a:schemeClr>
                </a:solidFill>
                <a:latin typeface="+mj-lt"/>
              </a:rPr>
              <a:t>Animal Studies</a:t>
            </a:r>
            <a:br>
              <a:rPr lang="en-IE" sz="1400" dirty="0">
                <a:solidFill>
                  <a:schemeClr val="bg1">
                    <a:lumMod val="75000"/>
                  </a:schemeClr>
                </a:solidFill>
                <a:latin typeface="+mj-lt"/>
              </a:rPr>
            </a:br>
            <a:r>
              <a:rPr lang="en-IE" sz="1400" dirty="0">
                <a:solidFill>
                  <a:schemeClr val="bg1">
                    <a:lumMod val="75000"/>
                  </a:schemeClr>
                </a:solidFill>
                <a:latin typeface="+mj-lt"/>
              </a:rPr>
              <a:t>ANOVA / ANCOVA</a:t>
            </a:r>
          </a:p>
        </p:txBody>
      </p:sp>
      <p:sp>
        <p:nvSpPr>
          <p:cNvPr id="43" name="Rectangle 42">
            <a:extLst>
              <a:ext uri="{FF2B5EF4-FFF2-40B4-BE49-F238E27FC236}">
                <a16:creationId xmlns:a16="http://schemas.microsoft.com/office/drawing/2014/main" id="{A4FB22EE-2A1F-4B2E-9A81-7C617A11CCBC}"/>
              </a:ext>
            </a:extLst>
          </p:cNvPr>
          <p:cNvSpPr/>
          <p:nvPr/>
        </p:nvSpPr>
        <p:spPr>
          <a:xfrm>
            <a:off x="8345982" y="1001970"/>
            <a:ext cx="3791717" cy="5068497"/>
          </a:xfrm>
          <a:prstGeom prst="rect">
            <a:avLst/>
          </a:prstGeom>
        </p:spPr>
        <p:txBody>
          <a:bodyPr wrap="square">
            <a:noAutofit/>
          </a:bodyPr>
          <a:lstStyle/>
          <a:p>
            <a:r>
              <a:rPr lang="en-IE" sz="2000" b="1" dirty="0">
                <a:solidFill>
                  <a:schemeClr val="bg1"/>
                </a:solidFill>
                <a:latin typeface="+mj-lt"/>
              </a:rPr>
              <a:t>1000+ Scenarios for Fixed Term, Adaptive &amp; Bayesian Methods</a:t>
            </a:r>
          </a:p>
          <a:p>
            <a:endParaRPr lang="en-IE" sz="1700" dirty="0">
              <a:solidFill>
                <a:schemeClr val="bg1"/>
              </a:solidFill>
              <a:latin typeface="+mj-lt"/>
            </a:endParaRPr>
          </a:p>
          <a:p>
            <a:r>
              <a:rPr lang="en-IE" sz="1400" b="1" i="0" dirty="0">
                <a:solidFill>
                  <a:schemeClr val="bg1"/>
                </a:solidFill>
                <a:effectLst/>
                <a:latin typeface="+mj-lt"/>
              </a:rPr>
              <a:t>✓</a:t>
            </a:r>
            <a:r>
              <a:rPr lang="en-IE" sz="1400" b="0" i="0" dirty="0">
                <a:solidFill>
                  <a:srgbClr val="4D5156"/>
                </a:solidFill>
                <a:effectLst/>
                <a:latin typeface="arial" panose="020B0604020202020204" pitchFamily="34" charset="0"/>
              </a:rPr>
              <a:t> </a:t>
            </a:r>
            <a:r>
              <a:rPr lang="en-IE" sz="1600" dirty="0">
                <a:solidFill>
                  <a:schemeClr val="bg1"/>
                </a:solidFill>
                <a:latin typeface="+mj-lt"/>
              </a:rPr>
              <a:t>Survival, Means, Proportions</a:t>
            </a:r>
            <a:br>
              <a:rPr lang="en-IE" sz="1600" dirty="0">
                <a:solidFill>
                  <a:schemeClr val="bg1"/>
                </a:solidFill>
                <a:latin typeface="+mj-lt"/>
              </a:rPr>
            </a:br>
            <a:r>
              <a:rPr lang="en-IE" sz="1600" dirty="0">
                <a:solidFill>
                  <a:schemeClr val="bg1"/>
                </a:solidFill>
                <a:latin typeface="+mj-lt"/>
              </a:rPr>
              <a:t>    &amp; Count endpoints</a:t>
            </a:r>
          </a:p>
          <a:p>
            <a:endParaRPr lang="en-IE" sz="1600" dirty="0">
              <a:solidFill>
                <a:schemeClr val="bg1"/>
              </a:solidFill>
              <a:latin typeface="+mj-lt"/>
            </a:endParaRPr>
          </a:p>
          <a:p>
            <a:r>
              <a:rPr lang="en-IE" sz="1600" b="1" i="0" dirty="0">
                <a:solidFill>
                  <a:schemeClr val="bg1"/>
                </a:solidFill>
                <a:effectLst/>
                <a:latin typeface="+mj-lt"/>
              </a:rPr>
              <a:t>✓ </a:t>
            </a:r>
            <a:r>
              <a:rPr lang="en-IE" sz="1600" i="0" dirty="0">
                <a:solidFill>
                  <a:schemeClr val="bg1"/>
                </a:solidFill>
                <a:effectLst/>
                <a:latin typeface="+mj-lt"/>
              </a:rPr>
              <a:t>Group Sequential Trials</a:t>
            </a:r>
          </a:p>
          <a:p>
            <a:endParaRPr lang="en-IE" sz="1600" i="0" dirty="0">
              <a:solidFill>
                <a:schemeClr val="bg1"/>
              </a:solidFill>
              <a:effectLst/>
              <a:latin typeface="+mj-lt"/>
            </a:endParaRPr>
          </a:p>
          <a:p>
            <a:r>
              <a:rPr lang="en-IE" sz="1600" b="1" i="0" dirty="0">
                <a:solidFill>
                  <a:schemeClr val="bg1"/>
                </a:solidFill>
                <a:effectLst/>
                <a:latin typeface="+mj-lt"/>
              </a:rPr>
              <a:t>✓ </a:t>
            </a:r>
            <a:r>
              <a:rPr lang="en-IE" sz="1600" dirty="0">
                <a:solidFill>
                  <a:schemeClr val="bg1"/>
                </a:solidFill>
                <a:latin typeface="+mj-lt"/>
              </a:rPr>
              <a:t>Bayesian:</a:t>
            </a:r>
            <a:br>
              <a:rPr lang="en-IE" sz="1600" dirty="0">
                <a:solidFill>
                  <a:schemeClr val="bg1"/>
                </a:solidFill>
                <a:latin typeface="+mj-lt"/>
              </a:rPr>
            </a:br>
            <a:r>
              <a:rPr lang="en-IE" sz="1600" dirty="0">
                <a:solidFill>
                  <a:schemeClr val="bg1"/>
                </a:solidFill>
                <a:latin typeface="+mj-lt"/>
              </a:rPr>
              <a:t>	- Assurance</a:t>
            </a:r>
          </a:p>
          <a:p>
            <a:r>
              <a:rPr lang="en-IE" sz="1600" dirty="0">
                <a:solidFill>
                  <a:schemeClr val="bg1"/>
                </a:solidFill>
                <a:latin typeface="+mj-lt"/>
              </a:rPr>
              <a:t>	- Credible Intervals</a:t>
            </a:r>
          </a:p>
          <a:p>
            <a:r>
              <a:rPr lang="en-IE" sz="1600" dirty="0">
                <a:solidFill>
                  <a:schemeClr val="bg1"/>
                </a:solidFill>
                <a:latin typeface="+mj-lt"/>
              </a:rPr>
              <a:t>	- Posterior Error Approach</a:t>
            </a:r>
          </a:p>
          <a:p>
            <a:endParaRPr lang="en-IE" sz="1600" i="0" dirty="0">
              <a:solidFill>
                <a:schemeClr val="bg1"/>
              </a:solidFill>
              <a:effectLst/>
              <a:latin typeface="+mj-lt"/>
            </a:endParaRPr>
          </a:p>
          <a:p>
            <a:r>
              <a:rPr lang="en-IE" sz="1600" b="1" i="0" dirty="0">
                <a:solidFill>
                  <a:schemeClr val="bg1"/>
                </a:solidFill>
                <a:effectLst/>
                <a:latin typeface="+mj-lt"/>
              </a:rPr>
              <a:t>✓ </a:t>
            </a:r>
            <a:r>
              <a:rPr lang="en-IE" sz="1600" dirty="0">
                <a:solidFill>
                  <a:schemeClr val="bg1"/>
                </a:solidFill>
                <a:latin typeface="+mj-lt"/>
              </a:rPr>
              <a:t>Sample Size Re-Estimation</a:t>
            </a:r>
            <a:br>
              <a:rPr lang="en-IE" sz="1600" dirty="0">
                <a:solidFill>
                  <a:schemeClr val="bg1"/>
                </a:solidFill>
                <a:latin typeface="+mj-lt"/>
              </a:rPr>
            </a:br>
            <a:endParaRPr lang="en-IE" sz="1600" dirty="0">
              <a:solidFill>
                <a:schemeClr val="bg1"/>
              </a:solidFill>
              <a:latin typeface="+mj-lt"/>
            </a:endParaRPr>
          </a:p>
          <a:p>
            <a:r>
              <a:rPr lang="en-IE" sz="1600" b="1" i="0" dirty="0">
                <a:solidFill>
                  <a:schemeClr val="bg1"/>
                </a:solidFill>
                <a:effectLst/>
                <a:latin typeface="+mj-lt"/>
              </a:rPr>
              <a:t>✓ </a:t>
            </a:r>
            <a:r>
              <a:rPr lang="en-IE" sz="1600" dirty="0">
                <a:solidFill>
                  <a:schemeClr val="bg1"/>
                </a:solidFill>
                <a:latin typeface="+mj-lt"/>
              </a:rPr>
              <a:t>Cross over &amp; personalized medicine</a:t>
            </a:r>
            <a:br>
              <a:rPr lang="en-IE" sz="1600" dirty="0">
                <a:solidFill>
                  <a:schemeClr val="bg1"/>
                </a:solidFill>
                <a:latin typeface="+mj-lt"/>
              </a:rPr>
            </a:br>
            <a:endParaRPr lang="en-IE" sz="1600" dirty="0">
              <a:solidFill>
                <a:schemeClr val="bg1"/>
              </a:solidFill>
              <a:latin typeface="+mj-lt"/>
            </a:endParaRPr>
          </a:p>
          <a:p>
            <a:r>
              <a:rPr lang="en-IE" sz="1600" b="1" i="0" dirty="0">
                <a:solidFill>
                  <a:schemeClr val="bg1"/>
                </a:solidFill>
                <a:effectLst/>
                <a:latin typeface="+mj-lt"/>
              </a:rPr>
              <a:t>✓ </a:t>
            </a:r>
            <a:r>
              <a:rPr lang="en-IE" sz="1600" dirty="0">
                <a:solidFill>
                  <a:schemeClr val="bg1"/>
                </a:solidFill>
                <a:latin typeface="+mj-lt"/>
              </a:rPr>
              <a:t>MAMS</a:t>
            </a:r>
          </a:p>
          <a:p>
            <a:endParaRPr lang="en-IE" sz="1600" dirty="0">
              <a:solidFill>
                <a:schemeClr val="bg1"/>
              </a:solidFill>
              <a:latin typeface="+mj-lt"/>
            </a:endParaRPr>
          </a:p>
          <a:p>
            <a:r>
              <a:rPr lang="en-IE" sz="1600" b="1" i="0" dirty="0">
                <a:solidFill>
                  <a:schemeClr val="bg1"/>
                </a:solidFill>
                <a:effectLst/>
                <a:latin typeface="+mj-lt"/>
              </a:rPr>
              <a:t>✓ Prediction</a:t>
            </a:r>
            <a:endParaRPr lang="en-IE" sz="1600" dirty="0">
              <a:solidFill>
                <a:schemeClr val="bg1"/>
              </a:solidFill>
              <a:latin typeface="+mj-lt"/>
            </a:endParaRPr>
          </a:p>
          <a:p>
            <a:endParaRPr lang="en-IE" sz="1600" dirty="0">
              <a:solidFill>
                <a:schemeClr val="bg1"/>
              </a:solidFill>
              <a:latin typeface="+mj-lt"/>
            </a:endParaRPr>
          </a:p>
          <a:p>
            <a:endParaRPr lang="en-IE" sz="1700" i="0" dirty="0">
              <a:solidFill>
                <a:schemeClr val="bg1"/>
              </a:solidFill>
              <a:effectLst/>
              <a:latin typeface="+mj-lt"/>
            </a:endParaRPr>
          </a:p>
          <a:p>
            <a:endParaRPr lang="en-IE" sz="1700" i="0" dirty="0">
              <a:solidFill>
                <a:schemeClr val="bg1"/>
              </a:solidFill>
              <a:effectLst/>
              <a:latin typeface="+mj-lt"/>
            </a:endParaRPr>
          </a:p>
        </p:txBody>
      </p:sp>
      <p:sp>
        <p:nvSpPr>
          <p:cNvPr id="44" name="Right Brace 43">
            <a:extLst>
              <a:ext uri="{FF2B5EF4-FFF2-40B4-BE49-F238E27FC236}">
                <a16:creationId xmlns:a16="http://schemas.microsoft.com/office/drawing/2014/main" id="{7BD0D89F-8F4C-4418-9A9B-9F986FE29B1E}"/>
              </a:ext>
            </a:extLst>
          </p:cNvPr>
          <p:cNvSpPr/>
          <p:nvPr/>
        </p:nvSpPr>
        <p:spPr>
          <a:xfrm flipH="1">
            <a:off x="7990792" y="1047565"/>
            <a:ext cx="520044" cy="5049035"/>
          </a:xfrm>
          <a:prstGeom prst="rightBrace">
            <a:avLst>
              <a:gd name="adj1" fmla="val 8333"/>
              <a:gd name="adj2" fmla="val 61485"/>
            </a:avLst>
          </a:prstGeom>
          <a:ln w="28575">
            <a:solidFill>
              <a:srgbClr val="35C2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solidFill>
                <a:schemeClr val="bg1"/>
              </a:solidFill>
            </a:endParaRPr>
          </a:p>
        </p:txBody>
      </p:sp>
      <p:sp>
        <p:nvSpPr>
          <p:cNvPr id="45" name="Right Brace 44">
            <a:extLst>
              <a:ext uri="{FF2B5EF4-FFF2-40B4-BE49-F238E27FC236}">
                <a16:creationId xmlns:a16="http://schemas.microsoft.com/office/drawing/2014/main" id="{A85F88EF-5BA9-4A85-A4B4-702C7B97B46A}"/>
              </a:ext>
            </a:extLst>
          </p:cNvPr>
          <p:cNvSpPr/>
          <p:nvPr/>
        </p:nvSpPr>
        <p:spPr>
          <a:xfrm rot="16200000" flipH="1">
            <a:off x="4310411" y="1143006"/>
            <a:ext cx="319981" cy="2114023"/>
          </a:xfrm>
          <a:prstGeom prst="rightBrace">
            <a:avLst/>
          </a:prstGeom>
          <a:ln w="19050">
            <a:solidFill>
              <a:srgbClr val="2998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solidFill>
                <a:schemeClr val="bg1"/>
              </a:solidFill>
            </a:endParaRPr>
          </a:p>
        </p:txBody>
      </p:sp>
      <p:sp>
        <p:nvSpPr>
          <p:cNvPr id="2055" name="Rectangle 2054">
            <a:extLst>
              <a:ext uri="{FF2B5EF4-FFF2-40B4-BE49-F238E27FC236}">
                <a16:creationId xmlns:a16="http://schemas.microsoft.com/office/drawing/2014/main" id="{5EE98DF1-81A1-4C67-846C-12500CDB6C71}"/>
              </a:ext>
            </a:extLst>
          </p:cNvPr>
          <p:cNvSpPr/>
          <p:nvPr/>
        </p:nvSpPr>
        <p:spPr>
          <a:xfrm>
            <a:off x="3163467" y="973147"/>
            <a:ext cx="2621951" cy="1138773"/>
          </a:xfrm>
          <a:prstGeom prst="rect">
            <a:avLst/>
          </a:prstGeom>
        </p:spPr>
        <p:txBody>
          <a:bodyPr wrap="square">
            <a:spAutoFit/>
          </a:bodyPr>
          <a:lstStyle/>
          <a:p>
            <a:pPr algn="ctr"/>
            <a:r>
              <a:rPr lang="en-IE" sz="1700" b="1" i="0" dirty="0">
                <a:solidFill>
                  <a:schemeClr val="bg1"/>
                </a:solidFill>
                <a:effectLst/>
                <a:latin typeface="+mj-lt"/>
              </a:rPr>
              <a:t>✓ </a:t>
            </a:r>
            <a:r>
              <a:rPr lang="en-IE" sz="1700" dirty="0">
                <a:solidFill>
                  <a:schemeClr val="bg1"/>
                </a:solidFill>
                <a:latin typeface="+mj-lt"/>
              </a:rPr>
              <a:t>CRM</a:t>
            </a:r>
          </a:p>
          <a:p>
            <a:pPr algn="ctr"/>
            <a:r>
              <a:rPr lang="en-IE" sz="1700" b="1" i="0" dirty="0">
                <a:solidFill>
                  <a:schemeClr val="bg1"/>
                </a:solidFill>
                <a:effectLst/>
                <a:latin typeface="+mj-lt"/>
              </a:rPr>
              <a:t>✓ </a:t>
            </a:r>
            <a:r>
              <a:rPr lang="en-IE" sz="1700" dirty="0">
                <a:solidFill>
                  <a:schemeClr val="bg1"/>
                </a:solidFill>
                <a:latin typeface="+mj-lt"/>
              </a:rPr>
              <a:t>MCP-Mod</a:t>
            </a:r>
          </a:p>
          <a:p>
            <a:pPr algn="ctr"/>
            <a:r>
              <a:rPr lang="en-IE" sz="1700" b="1" i="0" dirty="0">
                <a:solidFill>
                  <a:schemeClr val="bg1"/>
                </a:solidFill>
                <a:effectLst/>
                <a:latin typeface="+mj-lt"/>
              </a:rPr>
              <a:t>✓ </a:t>
            </a:r>
            <a:r>
              <a:rPr lang="en-IE" sz="1700" dirty="0">
                <a:solidFill>
                  <a:schemeClr val="bg1"/>
                </a:solidFill>
                <a:latin typeface="+mj-lt"/>
              </a:rPr>
              <a:t>Simon’s Two Stage</a:t>
            </a:r>
          </a:p>
          <a:p>
            <a:pPr algn="ctr"/>
            <a:r>
              <a:rPr lang="en-IE" sz="1700" b="1" i="0" dirty="0">
                <a:solidFill>
                  <a:schemeClr val="bg1"/>
                </a:solidFill>
                <a:effectLst/>
                <a:latin typeface="+mj-lt"/>
              </a:rPr>
              <a:t>✓ </a:t>
            </a:r>
            <a:r>
              <a:rPr lang="en-IE" sz="1700" dirty="0">
                <a:solidFill>
                  <a:schemeClr val="bg1"/>
                </a:solidFill>
                <a:latin typeface="+mj-lt"/>
              </a:rPr>
              <a:t>Fleming’s GST</a:t>
            </a:r>
          </a:p>
        </p:txBody>
      </p:sp>
      <p:sp>
        <p:nvSpPr>
          <p:cNvPr id="2056" name="Rectangle 2055">
            <a:extLst>
              <a:ext uri="{FF2B5EF4-FFF2-40B4-BE49-F238E27FC236}">
                <a16:creationId xmlns:a16="http://schemas.microsoft.com/office/drawing/2014/main" id="{6211CB6F-B6D5-4061-9DBB-6B98D4ED2DDB}"/>
              </a:ext>
            </a:extLst>
          </p:cNvPr>
          <p:cNvSpPr/>
          <p:nvPr/>
        </p:nvSpPr>
        <p:spPr>
          <a:xfrm>
            <a:off x="8510836" y="6200688"/>
            <a:ext cx="1966375" cy="584775"/>
          </a:xfrm>
          <a:prstGeom prst="rect">
            <a:avLst/>
          </a:prstGeom>
        </p:spPr>
        <p:txBody>
          <a:bodyPr wrap="square">
            <a:spAutoFit/>
          </a:bodyPr>
          <a:lstStyle/>
          <a:p>
            <a:r>
              <a:rPr lang="en-IE" sz="1600" dirty="0">
                <a:solidFill>
                  <a:schemeClr val="bg1">
                    <a:lumMod val="85000"/>
                  </a:schemeClr>
                </a:solidFill>
                <a:latin typeface="+mj-lt"/>
              </a:rPr>
              <a:t>Cohort Study</a:t>
            </a:r>
          </a:p>
          <a:p>
            <a:r>
              <a:rPr lang="en-IE" sz="1600" dirty="0">
                <a:solidFill>
                  <a:schemeClr val="bg1">
                    <a:lumMod val="85000"/>
                  </a:schemeClr>
                </a:solidFill>
                <a:latin typeface="+mj-lt"/>
              </a:rPr>
              <a:t>Case-control Study</a:t>
            </a:r>
          </a:p>
        </p:txBody>
      </p:sp>
      <p:sp>
        <p:nvSpPr>
          <p:cNvPr id="2" name="Rectangle: Rounded Corners 1">
            <a:extLst>
              <a:ext uri="{FF2B5EF4-FFF2-40B4-BE49-F238E27FC236}">
                <a16:creationId xmlns:a16="http://schemas.microsoft.com/office/drawing/2014/main" id="{F87FFF2D-8D40-48F5-AC8A-26E3BE961620}"/>
              </a:ext>
            </a:extLst>
          </p:cNvPr>
          <p:cNvSpPr/>
          <p:nvPr/>
        </p:nvSpPr>
        <p:spPr>
          <a:xfrm>
            <a:off x="3413390" y="2474168"/>
            <a:ext cx="2114023" cy="319983"/>
          </a:xfrm>
          <a:prstGeom prst="roundRect">
            <a:avLst/>
          </a:prstGeom>
          <a:solidFill>
            <a:srgbClr val="29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1" name="Right Brace 50">
            <a:extLst>
              <a:ext uri="{FF2B5EF4-FFF2-40B4-BE49-F238E27FC236}">
                <a16:creationId xmlns:a16="http://schemas.microsoft.com/office/drawing/2014/main" id="{CEF3AD7D-1D35-44AA-B61A-401265727671}"/>
              </a:ext>
            </a:extLst>
          </p:cNvPr>
          <p:cNvSpPr/>
          <p:nvPr/>
        </p:nvSpPr>
        <p:spPr>
          <a:xfrm rot="10800000">
            <a:off x="7990792" y="6243898"/>
            <a:ext cx="520044" cy="514437"/>
          </a:xfrm>
          <a:prstGeom prst="rightBrace">
            <a:avLst>
              <a:gd name="adj1" fmla="val 8333"/>
              <a:gd name="adj2" fmla="val 45896"/>
            </a:avLst>
          </a:prstGeom>
          <a:ln>
            <a:solidFill>
              <a:srgbClr val="48B7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solidFill>
                <a:schemeClr val="bg1"/>
              </a:solidFill>
            </a:endParaRPr>
          </a:p>
        </p:txBody>
      </p:sp>
      <p:cxnSp>
        <p:nvCxnSpPr>
          <p:cNvPr id="6" name="Straight Connector 5">
            <a:extLst>
              <a:ext uri="{FF2B5EF4-FFF2-40B4-BE49-F238E27FC236}">
                <a16:creationId xmlns:a16="http://schemas.microsoft.com/office/drawing/2014/main" id="{53B5B0C7-7ECB-45C4-8A5E-8D95973D30BB}"/>
              </a:ext>
            </a:extLst>
          </p:cNvPr>
          <p:cNvCxnSpPr>
            <a:cxnSpLocks/>
          </p:cNvCxnSpPr>
          <p:nvPr/>
        </p:nvCxnSpPr>
        <p:spPr>
          <a:xfrm>
            <a:off x="8468152" y="1912776"/>
            <a:ext cx="28221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2F61ECD-20F6-4AD5-9047-4D1D10CADDCB}"/>
              </a:ext>
            </a:extLst>
          </p:cNvPr>
          <p:cNvSpPr/>
          <p:nvPr/>
        </p:nvSpPr>
        <p:spPr>
          <a:xfrm>
            <a:off x="3613212" y="2448990"/>
            <a:ext cx="1936999" cy="400110"/>
          </a:xfrm>
          <a:prstGeom prst="rect">
            <a:avLst/>
          </a:prstGeom>
        </p:spPr>
        <p:txBody>
          <a:bodyPr wrap="square">
            <a:spAutoFit/>
          </a:bodyPr>
          <a:lstStyle/>
          <a:p>
            <a:r>
              <a:rPr lang="en-IE" sz="2000" b="1" dirty="0">
                <a:solidFill>
                  <a:schemeClr val="bg1"/>
                </a:solidFill>
                <a:latin typeface="Century Gothic" panose="020B0502020202020204" pitchFamily="34" charset="0"/>
              </a:rPr>
              <a:t>EARLY PHASE</a:t>
            </a:r>
            <a:endParaRPr lang="en-IE" sz="2000" b="1" i="0" dirty="0">
              <a:solidFill>
                <a:schemeClr val="bg1"/>
              </a:solidFill>
              <a:effectLst/>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62C42DC7-EED7-4A35-8045-3C3F5291853A}"/>
              </a:ext>
            </a:extLst>
          </p:cNvPr>
          <p:cNvSpPr/>
          <p:nvPr/>
        </p:nvSpPr>
        <p:spPr>
          <a:xfrm>
            <a:off x="5840304" y="3971737"/>
            <a:ext cx="2133695" cy="370338"/>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2" name="Rectangle 11">
            <a:extLst>
              <a:ext uri="{FF2B5EF4-FFF2-40B4-BE49-F238E27FC236}">
                <a16:creationId xmlns:a16="http://schemas.microsoft.com/office/drawing/2014/main" id="{88051A78-50E6-4D6F-A05D-352B0B71268C}"/>
              </a:ext>
            </a:extLst>
          </p:cNvPr>
          <p:cNvSpPr/>
          <p:nvPr/>
        </p:nvSpPr>
        <p:spPr>
          <a:xfrm>
            <a:off x="5815363" y="3960537"/>
            <a:ext cx="2322798" cy="400110"/>
          </a:xfrm>
          <a:prstGeom prst="rect">
            <a:avLst/>
          </a:prstGeom>
        </p:spPr>
        <p:txBody>
          <a:bodyPr wrap="square">
            <a:spAutoFit/>
          </a:bodyPr>
          <a:lstStyle/>
          <a:p>
            <a:r>
              <a:rPr lang="en-IE" sz="2000" b="1" dirty="0">
                <a:solidFill>
                  <a:schemeClr val="bg1"/>
                </a:solidFill>
                <a:latin typeface="Century Gothic" panose="020B0502020202020204" pitchFamily="34" charset="0"/>
              </a:rPr>
              <a:t>CONFIRMATORY</a:t>
            </a:r>
            <a:endParaRPr lang="en-IE" sz="2000" b="1" i="0" dirty="0">
              <a:solidFill>
                <a:schemeClr val="bg1"/>
              </a:solidFill>
              <a:effectLst/>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2188A6F0-4BC1-459B-A7CE-5B1651AF0AB2}"/>
              </a:ext>
            </a:extLst>
          </p:cNvPr>
          <p:cNvSpPr/>
          <p:nvPr/>
        </p:nvSpPr>
        <p:spPr>
          <a:xfrm>
            <a:off x="1797719" y="3882596"/>
            <a:ext cx="1299124" cy="532744"/>
          </a:xfrm>
          <a:prstGeom prst="roundRect">
            <a:avLst/>
          </a:prstGeom>
          <a:solidFill>
            <a:srgbClr val="29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Rectangle 2">
            <a:extLst>
              <a:ext uri="{FF2B5EF4-FFF2-40B4-BE49-F238E27FC236}">
                <a16:creationId xmlns:a16="http://schemas.microsoft.com/office/drawing/2014/main" id="{4A89D41A-86D2-4B85-814D-084D3946E46B}"/>
              </a:ext>
            </a:extLst>
          </p:cNvPr>
          <p:cNvSpPr/>
          <p:nvPr/>
        </p:nvSpPr>
        <p:spPr>
          <a:xfrm>
            <a:off x="1730867" y="3873780"/>
            <a:ext cx="1443109" cy="523220"/>
          </a:xfrm>
          <a:prstGeom prst="rect">
            <a:avLst/>
          </a:prstGeom>
          <a:noFill/>
        </p:spPr>
        <p:txBody>
          <a:bodyPr wrap="square">
            <a:spAutoFit/>
          </a:bodyPr>
          <a:lstStyle/>
          <a:p>
            <a:pPr algn="ctr"/>
            <a:r>
              <a:rPr lang="en-IE" sz="1400" b="1" dirty="0">
                <a:solidFill>
                  <a:schemeClr val="bg1">
                    <a:lumMod val="85000"/>
                  </a:schemeClr>
                </a:solidFill>
                <a:latin typeface="Century Gothic" panose="020B0502020202020204" pitchFamily="34" charset="0"/>
              </a:rPr>
              <a:t>PRE-CLINICAL</a:t>
            </a:r>
            <a:br>
              <a:rPr lang="en-IE" sz="1400" b="1" dirty="0">
                <a:solidFill>
                  <a:schemeClr val="bg1">
                    <a:lumMod val="85000"/>
                  </a:schemeClr>
                </a:solidFill>
                <a:latin typeface="Century Gothic" panose="020B0502020202020204" pitchFamily="34" charset="0"/>
              </a:rPr>
            </a:br>
            <a:r>
              <a:rPr lang="en-IE" sz="1400" b="1" dirty="0">
                <a:solidFill>
                  <a:schemeClr val="bg1">
                    <a:lumMod val="85000"/>
                  </a:schemeClr>
                </a:solidFill>
                <a:latin typeface="Century Gothic" panose="020B0502020202020204" pitchFamily="34" charset="0"/>
              </a:rPr>
              <a:t>RESEARCH</a:t>
            </a:r>
            <a:endParaRPr lang="en-IE" sz="1400" b="1" i="0" dirty="0">
              <a:solidFill>
                <a:schemeClr val="bg1">
                  <a:lumMod val="85000"/>
                </a:schemeClr>
              </a:solidFill>
              <a:effectLst/>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BCF0C4D3-21C9-4964-B519-5A42AAFDC99B}"/>
              </a:ext>
            </a:extLst>
          </p:cNvPr>
          <p:cNvSpPr/>
          <p:nvPr/>
        </p:nvSpPr>
        <p:spPr>
          <a:xfrm>
            <a:off x="6242364" y="6347229"/>
            <a:ext cx="1754575" cy="307777"/>
          </a:xfrm>
          <a:prstGeom prst="roundRect">
            <a:avLst/>
          </a:prstGeom>
          <a:solidFill>
            <a:srgbClr val="48B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Rectangle 12">
            <a:extLst>
              <a:ext uri="{FF2B5EF4-FFF2-40B4-BE49-F238E27FC236}">
                <a16:creationId xmlns:a16="http://schemas.microsoft.com/office/drawing/2014/main" id="{91CB1C34-3F7A-4C20-BE07-D40BF38C0CD5}"/>
              </a:ext>
            </a:extLst>
          </p:cNvPr>
          <p:cNvSpPr/>
          <p:nvPr/>
        </p:nvSpPr>
        <p:spPr>
          <a:xfrm>
            <a:off x="6200068" y="6347229"/>
            <a:ext cx="1787386" cy="307777"/>
          </a:xfrm>
          <a:prstGeom prst="rect">
            <a:avLst/>
          </a:prstGeom>
        </p:spPr>
        <p:txBody>
          <a:bodyPr wrap="square">
            <a:spAutoFit/>
          </a:bodyPr>
          <a:lstStyle/>
          <a:p>
            <a:pPr algn="ctr"/>
            <a:r>
              <a:rPr lang="en-IE" sz="1400" b="1" dirty="0">
                <a:solidFill>
                  <a:schemeClr val="bg1">
                    <a:lumMod val="85000"/>
                  </a:schemeClr>
                </a:solidFill>
                <a:latin typeface="Century Gothic" panose="020B0502020202020204" pitchFamily="34" charset="0"/>
              </a:rPr>
              <a:t>POST MARKETING</a:t>
            </a:r>
            <a:endParaRPr lang="en-IE" sz="1400" b="1" i="0" dirty="0">
              <a:solidFill>
                <a:schemeClr val="bg1">
                  <a:lumMod val="85000"/>
                </a:schemeClr>
              </a:solidFill>
              <a:effectLst/>
              <a:latin typeface="Century Gothic" panose="020B0502020202020204" pitchFamily="34" charset="0"/>
            </a:endParaRPr>
          </a:p>
        </p:txBody>
      </p:sp>
      <p:pic>
        <p:nvPicPr>
          <p:cNvPr id="14" name="Picture 13" descr="Logo&#10;&#10;Description automatically generated">
            <a:extLst>
              <a:ext uri="{FF2B5EF4-FFF2-40B4-BE49-F238E27FC236}">
                <a16:creationId xmlns:a16="http://schemas.microsoft.com/office/drawing/2014/main" id="{C25EDB41-292C-4FE2-BB6C-1C471B95CE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4974" y="165733"/>
            <a:ext cx="1039228" cy="377397"/>
          </a:xfrm>
          <a:prstGeom prst="rect">
            <a:avLst/>
          </a:prstGeom>
        </p:spPr>
      </p:pic>
      <p:cxnSp>
        <p:nvCxnSpPr>
          <p:cNvPr id="16" name="Straight Connector 15">
            <a:extLst>
              <a:ext uri="{FF2B5EF4-FFF2-40B4-BE49-F238E27FC236}">
                <a16:creationId xmlns:a16="http://schemas.microsoft.com/office/drawing/2014/main" id="{1B46FB30-238A-4578-B5AC-F1B5027E2B8F}"/>
              </a:ext>
            </a:extLst>
          </p:cNvPr>
          <p:cNvCxnSpPr>
            <a:cxnSpLocks/>
          </p:cNvCxnSpPr>
          <p:nvPr/>
        </p:nvCxnSpPr>
        <p:spPr>
          <a:xfrm>
            <a:off x="2404693" y="112079"/>
            <a:ext cx="0" cy="4053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67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0BF8615B-F55D-43D5-8BBA-90EC23AA5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 y="67901"/>
            <a:ext cx="12212200" cy="6790099"/>
          </a:xfrm>
          <a:prstGeom prst="rect">
            <a:avLst/>
          </a:prstGeom>
        </p:spPr>
      </p:pic>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04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8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39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75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0" name="Rectangle: Rounded Corners 39">
            <a:extLst>
              <a:ext uri="{FF2B5EF4-FFF2-40B4-BE49-F238E27FC236}">
                <a16:creationId xmlns:a16="http://schemas.microsoft.com/office/drawing/2014/main" id="{3E2AC8A3-A48E-4D5A-A6E6-5CBAFD45D95A}"/>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1928578" y="2312134"/>
            <a:ext cx="7791261"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00000"/>
              </a:lnSpc>
            </a:pPr>
            <a:r>
              <a:rPr lang="en-GB" sz="2000" spc="0" dirty="0">
                <a:latin typeface="Century Gothic" panose="020B0502020202020204" pitchFamily="34" charset="0"/>
              </a:rPr>
              <a:t>In 2020, </a:t>
            </a:r>
            <a:r>
              <a:rPr lang="en-GB" sz="2000" b="1" spc="0" dirty="0">
                <a:latin typeface="Century Gothic" panose="020B0502020202020204" pitchFamily="34" charset="0"/>
              </a:rPr>
              <a:t>91%</a:t>
            </a:r>
            <a:r>
              <a:rPr lang="en-GB" sz="2000" spc="0" dirty="0">
                <a:latin typeface="Century Gothic" panose="020B0502020202020204" pitchFamily="34" charset="0"/>
              </a:rPr>
              <a:t> of organizations with clinical trials approved by </a:t>
            </a:r>
            <a:br>
              <a:rPr lang="en-GB" sz="2000" spc="0" dirty="0">
                <a:latin typeface="Century Gothic" panose="020B0502020202020204" pitchFamily="34" charset="0"/>
              </a:rPr>
            </a:br>
            <a:r>
              <a:rPr lang="en-GB" sz="2000" spc="0" dirty="0">
                <a:latin typeface="Century Gothic" panose="020B0502020202020204" pitchFamily="34" charset="0"/>
              </a:rPr>
              <a:t>the FDA </a:t>
            </a:r>
            <a:r>
              <a:rPr lang="en-GB" sz="2000" b="1" spc="0" dirty="0">
                <a:latin typeface="Century Gothic" panose="020B0502020202020204" pitchFamily="34" charset="0"/>
              </a:rPr>
              <a:t>used nQuery</a:t>
            </a:r>
            <a:endParaRPr lang="en-GB" sz="2000" spc="0" dirty="0">
              <a:latin typeface="Century Gothic" panose="020B0502020202020204" pitchFamily="34" charset="0"/>
            </a:endParaRPr>
          </a:p>
        </p:txBody>
      </p:sp>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4" y="6328034"/>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6046" y="6372134"/>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5210" y="6362333"/>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2051" y="6357044"/>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6853" y="6333606"/>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400" y="6302604"/>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6833" y="6280048"/>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6823" y="6358758"/>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80654" y="6350698"/>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64599" y="6322722"/>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5964" y="6372134"/>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01064" y="6322722"/>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0">
            <a:extLst>
              <a:ext uri="{28A0092B-C50C-407E-A947-70E740481C1C}">
                <a14:useLocalDpi xmlns:a14="http://schemas.microsoft.com/office/drawing/2010/main" val="0"/>
              </a:ext>
            </a:extLst>
          </a:blip>
          <a:srcRect t="28487" b="28791"/>
          <a:stretch/>
        </p:blipFill>
        <p:spPr>
          <a:xfrm>
            <a:off x="7153939" y="6299420"/>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47898" y="6355886"/>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07264" y="6356172"/>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48409" y="6308191"/>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49727" y="991841"/>
            <a:ext cx="3394212" cy="1232614"/>
          </a:xfrm>
          <a:prstGeom prst="rect">
            <a:avLst/>
          </a:prstGeom>
          <a:effectLst>
            <a:outerShdw blurRad="50800" dist="38100" dir="8100000" algn="tr" rotWithShape="0">
              <a:prstClr val="black">
                <a:alpha val="30000"/>
              </a:prstClr>
            </a:outerShdw>
          </a:effectLst>
        </p:spPr>
      </p:pic>
      <p:pic>
        <p:nvPicPr>
          <p:cNvPr id="1026" name="Picture 2" descr="nQuery-Clinical-Trial-Software">
            <a:extLst>
              <a:ext uri="{FF2B5EF4-FFF2-40B4-BE49-F238E27FC236}">
                <a16:creationId xmlns:a16="http://schemas.microsoft.com/office/drawing/2014/main" id="{061B6411-6CB8-44F9-8215-F75C69E99B1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39300" y="58685"/>
            <a:ext cx="509862" cy="6428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Query-G2-Review-1-Example-1">
            <a:extLst>
              <a:ext uri="{FF2B5EF4-FFF2-40B4-BE49-F238E27FC236}">
                <a16:creationId xmlns:a16="http://schemas.microsoft.com/office/drawing/2014/main" id="{4C8422BA-4B5A-42F8-B368-E37E3D4246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719839" y="3287180"/>
            <a:ext cx="2230943" cy="2738753"/>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3214210"/>
            <a:ext cx="7724097" cy="923330"/>
          </a:xfrm>
          <a:prstGeom prst="rect">
            <a:avLst/>
          </a:prstGeom>
        </p:spPr>
        <p:txBody>
          <a:bodyPr wrap="square">
            <a:spAutoFit/>
          </a:bodyPr>
          <a:lstStyle/>
          <a:p>
            <a:pPr algn="ctr"/>
            <a:r>
              <a:rPr lang="en-GB" sz="5400" dirty="0">
                <a:solidFill>
                  <a:schemeClr val="bg1"/>
                </a:solidFill>
              </a:rPr>
              <a:t>Background</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mj-lt"/>
              </a:rPr>
              <a:t>Part 1</a:t>
            </a:r>
            <a:endParaRPr lang="en-IE" sz="3600" dirty="0">
              <a:solidFill>
                <a:schemeClr val="bg1"/>
              </a:solidFill>
              <a:latin typeface="+mj-lt"/>
            </a:endParaRPr>
          </a:p>
        </p:txBody>
      </p:sp>
    </p:spTree>
    <p:extLst>
      <p:ext uri="{BB962C8B-B14F-4D97-AF65-F5344CB8AC3E}">
        <p14:creationId xmlns:p14="http://schemas.microsoft.com/office/powerpoint/2010/main" val="366590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395" y="183118"/>
            <a:ext cx="9179511" cy="1125044"/>
          </a:xfrm>
        </p:spPr>
        <p:txBody>
          <a:bodyPr>
            <a:normAutofit/>
          </a:bodyPr>
          <a:lstStyle/>
          <a:p>
            <a:r>
              <a:rPr lang="en-IE" cap="none" dirty="0">
                <a:latin typeface="+mj-lt"/>
              </a:rPr>
              <a:t>Parallel Randomized Controlled Trials</a:t>
            </a:r>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32703" y="1330071"/>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31931" y="2775280"/>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44932" y="4149200"/>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556737" y="1308162"/>
            <a:ext cx="10428868" cy="571793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80000"/>
              </a:lnSpc>
              <a:buFont typeface="Tw Cen MT" panose="020B0602020104020603" pitchFamily="34" charset="0"/>
              <a:buNone/>
            </a:pPr>
            <a:r>
              <a:rPr lang="en-IE" sz="2800" dirty="0"/>
              <a:t>Study design and statistical methodology must be considered early when planning any clinical trial. </a:t>
            </a:r>
          </a:p>
          <a:p>
            <a:pPr marL="0" indent="0">
              <a:lnSpc>
                <a:spcPct val="80000"/>
              </a:lnSpc>
              <a:buFont typeface="Tw Cen MT" panose="020B0602020104020603" pitchFamily="34" charset="0"/>
              <a:buNone/>
            </a:pPr>
            <a:endParaRPr lang="en-IE" sz="2800" dirty="0"/>
          </a:p>
          <a:p>
            <a:pPr marL="0" indent="0">
              <a:lnSpc>
                <a:spcPct val="80000"/>
              </a:lnSpc>
              <a:buFont typeface="Tw Cen MT" panose="020B0602020104020603" pitchFamily="34" charset="0"/>
              <a:buNone/>
            </a:pPr>
            <a:r>
              <a:rPr lang="en-IE" sz="2800" dirty="0"/>
              <a:t>Randomized controlled trials (RCTs) are often viewed as the gold standard for clinical trial design.</a:t>
            </a:r>
          </a:p>
          <a:p>
            <a:pPr marL="0" indent="0">
              <a:lnSpc>
                <a:spcPct val="80000"/>
              </a:lnSpc>
              <a:buFont typeface="Tw Cen MT" panose="020B0602020104020603" pitchFamily="34" charset="0"/>
              <a:buNone/>
            </a:pPr>
            <a:endParaRPr lang="en-IE" sz="2800" dirty="0"/>
          </a:p>
          <a:p>
            <a:pPr marL="0" indent="0">
              <a:lnSpc>
                <a:spcPct val="80000"/>
              </a:lnSpc>
              <a:buFont typeface="Tw Cen MT" panose="020B0602020104020603" pitchFamily="34" charset="0"/>
              <a:buNone/>
            </a:pPr>
            <a:r>
              <a:rPr lang="en-IE" sz="2800" dirty="0"/>
              <a:t>Parallel design with individual randomization is the most common type of RCT.</a:t>
            </a:r>
          </a:p>
          <a:p>
            <a:pPr marL="0" indent="0">
              <a:lnSpc>
                <a:spcPct val="80000"/>
              </a:lnSpc>
              <a:buFont typeface="Tw Cen MT" panose="020B0602020104020603" pitchFamily="34" charset="0"/>
              <a:buNone/>
            </a:pPr>
            <a:endParaRPr lang="en-IE" sz="2800" dirty="0"/>
          </a:p>
          <a:p>
            <a:pPr marL="0" indent="0">
              <a:lnSpc>
                <a:spcPct val="80000"/>
              </a:lnSpc>
              <a:buFont typeface="Tw Cen MT" panose="020B0602020104020603" pitchFamily="34" charset="0"/>
              <a:buNone/>
            </a:pPr>
            <a:r>
              <a:rPr lang="en-IE" sz="2800" dirty="0"/>
              <a:t>Individuals are randomized to study arms and each arm receives a different treatment/intervention.</a:t>
            </a:r>
          </a:p>
          <a:p>
            <a:pPr marL="173736" lvl="1" indent="0">
              <a:lnSpc>
                <a:spcPct val="80000"/>
              </a:lnSpc>
              <a:buNone/>
            </a:pPr>
            <a:endParaRPr lang="en-IE" sz="2800" dirty="0"/>
          </a:p>
          <a:p>
            <a:pPr marL="630936" lvl="1" indent="-457200">
              <a:lnSpc>
                <a:spcPct val="80000"/>
              </a:lnSpc>
            </a:pPr>
            <a:endParaRPr lang="en-IE" sz="2800" dirty="0"/>
          </a:p>
          <a:p>
            <a:pPr marL="173736" lvl="1" indent="0">
              <a:lnSpc>
                <a:spcPct val="80000"/>
              </a:lnSpc>
              <a:buNone/>
            </a:pPr>
            <a:endParaRPr lang="en-IE" sz="2800" dirty="0"/>
          </a:p>
        </p:txBody>
      </p:sp>
      <p:sp>
        <p:nvSpPr>
          <p:cNvPr id="9" name="Rectangle: Rounded Corners 8">
            <a:extLst>
              <a:ext uri="{FF2B5EF4-FFF2-40B4-BE49-F238E27FC236}">
                <a16:creationId xmlns:a16="http://schemas.microsoft.com/office/drawing/2014/main" id="{4E9F6E48-6879-4696-9DD1-C682E0B9268C}"/>
              </a:ext>
            </a:extLst>
          </p:cNvPr>
          <p:cNvSpPr/>
          <p:nvPr/>
        </p:nvSpPr>
        <p:spPr>
          <a:xfrm flipH="1" flipV="1">
            <a:off x="448967" y="554105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74420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92" y="0"/>
            <a:ext cx="10257257" cy="1499616"/>
          </a:xfrm>
        </p:spPr>
        <p:txBody>
          <a:bodyPr vert="horz" lIns="91440" tIns="45720" rIns="91440" bIns="45720" rtlCol="0" anchor="ctr">
            <a:normAutofit/>
          </a:bodyPr>
          <a:lstStyle/>
          <a:p>
            <a:pPr algn="ctr"/>
            <a:r>
              <a:rPr lang="en-IE" dirty="0"/>
              <a:t>Parallel RCT Advantages &amp; Disadvantages</a:t>
            </a:r>
            <a:endParaRPr lang="en-IE" cap="none" dirty="0"/>
          </a:p>
        </p:txBody>
      </p:sp>
      <p:sp>
        <p:nvSpPr>
          <p:cNvPr id="3" name="Content Placeholder 2"/>
          <p:cNvSpPr>
            <a:spLocks noGrp="1"/>
          </p:cNvSpPr>
          <p:nvPr>
            <p:ph idx="1"/>
          </p:nvPr>
        </p:nvSpPr>
        <p:spPr>
          <a:xfrm>
            <a:off x="918923" y="1317731"/>
            <a:ext cx="9572915" cy="4023360"/>
          </a:xfrm>
        </p:spPr>
        <p:txBody>
          <a:bodyPr>
            <a:noAutofit/>
          </a:bodyPr>
          <a:lstStyle/>
          <a:p>
            <a:pPr marL="0" indent="0">
              <a:buNone/>
            </a:pPr>
            <a:r>
              <a:rPr lang="en-IE" dirty="0"/>
              <a:t>While parallel RCTs have many advantages, they also face some limitations that can be overcome with different trial designs.</a:t>
            </a:r>
          </a:p>
          <a:p>
            <a:pPr marL="0" indent="0">
              <a:buNone/>
            </a:pPr>
            <a:br>
              <a:rPr lang="en-IE" sz="2600" dirty="0"/>
            </a:br>
            <a:endParaRPr lang="en-IE" sz="2600" dirty="0"/>
          </a:p>
        </p:txBody>
      </p:sp>
      <p:sp>
        <p:nvSpPr>
          <p:cNvPr id="8" name="Content Placeholder 2">
            <a:extLst>
              <a:ext uri="{FF2B5EF4-FFF2-40B4-BE49-F238E27FC236}">
                <a16:creationId xmlns:a16="http://schemas.microsoft.com/office/drawing/2014/main" id="{19D59D16-CCAB-4510-95CD-58BBF6A4948B}"/>
              </a:ext>
            </a:extLst>
          </p:cNvPr>
          <p:cNvSpPr txBox="1">
            <a:spLocks/>
          </p:cNvSpPr>
          <p:nvPr/>
        </p:nvSpPr>
        <p:spPr>
          <a:xfrm>
            <a:off x="308976" y="2394277"/>
            <a:ext cx="5396405" cy="4023359"/>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500" b="1" i="1" u="none" strike="noStrike" kern="1200" cap="none" spc="0" normalizeH="0" baseline="0" noProof="0" dirty="0">
              <a:ln>
                <a:noFill/>
              </a:ln>
              <a:solidFill>
                <a:prstClr val="black"/>
              </a:solidFill>
              <a:effectLst/>
              <a:uLnTx/>
              <a:uFillTx/>
              <a:latin typeface="+mj-lt"/>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Simplicity – Very common and well established designs.</a:t>
            </a:r>
            <a:endParaRPr kumimoji="0" lang="en-IE" sz="2100" b="0" i="0" u="none" strike="noStrike" kern="1200" cap="none" spc="0" normalizeH="0" baseline="0" noProof="0" dirty="0">
              <a:ln>
                <a:noFill/>
              </a:ln>
              <a:solidFill>
                <a:prstClr val="black"/>
              </a:solidFill>
              <a:effectLst/>
              <a:uLnTx/>
              <a:uFillTx/>
              <a:latin typeface="+mj-lt"/>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Versatility – Can be used for most disease types.</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Timeliness – Different groups can be administered and evaluated simultaneously.</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2500" dirty="0">
                <a:solidFill>
                  <a:prstClr val="black"/>
                </a:solidFill>
                <a:latin typeface="+mj-lt"/>
              </a:rPr>
              <a:t>Lower risk of bias and contamination</a:t>
            </a:r>
            <a:endParaRPr kumimoji="0" lang="en-IE" sz="2500" b="0" i="0" u="none" strike="noStrike" kern="1200" cap="none" spc="0" normalizeH="0" baseline="0" noProof="0" dirty="0">
              <a:ln>
                <a:noFill/>
              </a:ln>
              <a:solidFill>
                <a:prstClr val="black"/>
              </a:solidFill>
              <a:effectLst/>
              <a:uLnTx/>
              <a:uFillTx/>
              <a:latin typeface="+mj-lt"/>
              <a:ea typeface="+mn-ea"/>
              <a:cs typeface="+mn-cs"/>
            </a:endParaRPr>
          </a:p>
        </p:txBody>
      </p:sp>
      <p:sp>
        <p:nvSpPr>
          <p:cNvPr id="11" name="Content Placeholder 2">
            <a:extLst>
              <a:ext uri="{FF2B5EF4-FFF2-40B4-BE49-F238E27FC236}">
                <a16:creationId xmlns:a16="http://schemas.microsoft.com/office/drawing/2014/main" id="{F58A89FD-98EC-4029-BF91-7E4BDFB9E616}"/>
              </a:ext>
            </a:extLst>
          </p:cNvPr>
          <p:cNvSpPr txBox="1">
            <a:spLocks/>
          </p:cNvSpPr>
          <p:nvPr/>
        </p:nvSpPr>
        <p:spPr>
          <a:xfrm>
            <a:off x="6096000" y="2394278"/>
            <a:ext cx="5396405" cy="4023358"/>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500" b="1" i="1" u="none" strike="noStrike" kern="1200" cap="none" spc="0" normalizeH="0" baseline="0" noProof="0" dirty="0">
              <a:ln>
                <a:noFill/>
              </a:ln>
              <a:solidFill>
                <a:prstClr val="black"/>
              </a:solidFill>
              <a:effectLst/>
              <a:uLnTx/>
              <a:uFillTx/>
              <a:latin typeface="+mj-lt"/>
              <a:ea typeface="+mn-ea"/>
              <a:cs typeface="+mn-cs"/>
            </a:endParaRP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2500" dirty="0">
                <a:solidFill>
                  <a:prstClr val="black"/>
                </a:solidFill>
                <a:latin typeface="+mj-lt"/>
              </a:rPr>
              <a:t>Lower power than other trial designs using the same sample size. (Between-subjects design)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Recruitment can be difficult – similar parallel populations required.</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500" b="0" i="0" u="none" strike="noStrike" kern="1200" cap="none" spc="0" normalizeH="0" baseline="0" noProof="0" dirty="0">
                <a:ln>
                  <a:noFill/>
                </a:ln>
                <a:solidFill>
                  <a:prstClr val="black"/>
                </a:solidFill>
                <a:effectLst/>
                <a:uLnTx/>
                <a:uFillTx/>
                <a:latin typeface="+mj-lt"/>
                <a:ea typeface="+mn-ea"/>
                <a:cs typeface="+mn-cs"/>
              </a:rPr>
              <a:t>Short term effects can be missed.</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2500" dirty="0">
                <a:solidFill>
                  <a:prstClr val="black"/>
                </a:solidFill>
                <a:latin typeface="+mj-lt"/>
              </a:rPr>
              <a:t>Should not normally use a placebo</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2500" b="0" i="0" u="none" strike="noStrike" kern="1200" cap="none" spc="0" normalizeH="0" baseline="0" noProof="0" dirty="0">
              <a:ln>
                <a:noFill/>
              </a:ln>
              <a:solidFill>
                <a:prstClr val="black"/>
              </a:solidFill>
              <a:effectLst/>
              <a:uLnTx/>
              <a:uFillTx/>
              <a:latin typeface="+mj-lt"/>
              <a:ea typeface="+mn-ea"/>
              <a:cs typeface="+mn-cs"/>
            </a:endParaRPr>
          </a:p>
        </p:txBody>
      </p:sp>
      <p:sp>
        <p:nvSpPr>
          <p:cNvPr id="4" name="TextBox 3">
            <a:extLst>
              <a:ext uri="{FF2B5EF4-FFF2-40B4-BE49-F238E27FC236}">
                <a16:creationId xmlns:a16="http://schemas.microsoft.com/office/drawing/2014/main" id="{E91E0D3B-AF6A-4714-83BD-989DB0802060}"/>
              </a:ext>
            </a:extLst>
          </p:cNvPr>
          <p:cNvSpPr txBox="1"/>
          <p:nvPr/>
        </p:nvSpPr>
        <p:spPr>
          <a:xfrm>
            <a:off x="2072684" y="2439882"/>
            <a:ext cx="1868988" cy="477054"/>
          </a:xfrm>
          <a:prstGeom prst="rect">
            <a:avLst/>
          </a:prstGeom>
          <a:noFill/>
        </p:spPr>
        <p:txBody>
          <a:bodyPr wrap="square" rtlCol="0">
            <a:spAutoFit/>
          </a:bodyPr>
          <a:lstStyle/>
          <a:p>
            <a:r>
              <a:rPr lang="en-IE" sz="2500" b="1" i="1" dirty="0">
                <a:latin typeface="+mj-lt"/>
              </a:rPr>
              <a:t>Advantages</a:t>
            </a:r>
          </a:p>
        </p:txBody>
      </p:sp>
      <p:sp>
        <p:nvSpPr>
          <p:cNvPr id="7" name="TextBox 6">
            <a:extLst>
              <a:ext uri="{FF2B5EF4-FFF2-40B4-BE49-F238E27FC236}">
                <a16:creationId xmlns:a16="http://schemas.microsoft.com/office/drawing/2014/main" id="{1830A49D-4A65-4E18-A06F-915C2756603C}"/>
              </a:ext>
            </a:extLst>
          </p:cNvPr>
          <p:cNvSpPr txBox="1"/>
          <p:nvPr/>
        </p:nvSpPr>
        <p:spPr>
          <a:xfrm>
            <a:off x="7708436" y="2439882"/>
            <a:ext cx="2171532" cy="477054"/>
          </a:xfrm>
          <a:prstGeom prst="rect">
            <a:avLst/>
          </a:prstGeom>
          <a:noFill/>
        </p:spPr>
        <p:txBody>
          <a:bodyPr wrap="square" rtlCol="0">
            <a:spAutoFit/>
          </a:bodyPr>
          <a:lstStyle/>
          <a:p>
            <a:r>
              <a:rPr lang="en-IE" sz="2500" b="1" i="1" dirty="0">
                <a:latin typeface="+mj-lt"/>
              </a:rPr>
              <a:t>Disadvantages</a:t>
            </a:r>
          </a:p>
        </p:txBody>
      </p:sp>
    </p:spTree>
    <p:extLst>
      <p:ext uri="{BB962C8B-B14F-4D97-AF65-F5344CB8AC3E}">
        <p14:creationId xmlns:p14="http://schemas.microsoft.com/office/powerpoint/2010/main" val="221544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3214210"/>
            <a:ext cx="7724097" cy="923330"/>
          </a:xfrm>
          <a:prstGeom prst="rect">
            <a:avLst/>
          </a:prstGeom>
        </p:spPr>
        <p:txBody>
          <a:bodyPr wrap="square">
            <a:spAutoFit/>
          </a:bodyPr>
          <a:lstStyle/>
          <a:p>
            <a:pPr algn="ctr"/>
            <a:r>
              <a:rPr lang="en-GB" sz="5400" dirty="0">
                <a:solidFill>
                  <a:schemeClr val="bg1"/>
                </a:solidFill>
              </a:rPr>
              <a:t>Crossover Trials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mj-lt"/>
              </a:rPr>
              <a:t>Part 2</a:t>
            </a:r>
            <a:endParaRPr lang="en-IE" sz="3600" dirty="0">
              <a:solidFill>
                <a:schemeClr val="bg1"/>
              </a:solidFill>
              <a:latin typeface="+mj-lt"/>
            </a:endParaRPr>
          </a:p>
        </p:txBody>
      </p:sp>
    </p:spTree>
    <p:extLst>
      <p:ext uri="{BB962C8B-B14F-4D97-AF65-F5344CB8AC3E}">
        <p14:creationId xmlns:p14="http://schemas.microsoft.com/office/powerpoint/2010/main" val="1435097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2409</Words>
  <PresentationFormat>Widescreen</PresentationFormat>
  <Paragraphs>367</Paragraphs>
  <Slides>32</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vt:lpstr>
      <vt:lpstr>Calibri</vt:lpstr>
      <vt:lpstr>Cambria Math</vt:lpstr>
      <vt:lpstr>Century Gothic</vt:lpstr>
      <vt:lpstr>Futura</vt:lpstr>
      <vt:lpstr>Tw Cen MT</vt:lpstr>
      <vt:lpstr>Wingdings</vt:lpstr>
      <vt:lpstr>Wingdings 3</vt:lpstr>
      <vt:lpstr>3_Integral</vt:lpstr>
      <vt:lpstr>Crossover &amp; Cluster Randomized Trials</vt:lpstr>
      <vt:lpstr>Webinar host</vt:lpstr>
      <vt:lpstr>PowerPoint Presentation</vt:lpstr>
      <vt:lpstr>PowerPoint Presentation</vt:lpstr>
      <vt:lpstr>PowerPoint Presentation</vt:lpstr>
      <vt:lpstr>PowerPoint Presentation</vt:lpstr>
      <vt:lpstr>Parallel Randomized Controlled Trials</vt:lpstr>
      <vt:lpstr>Parallel RCT Advantages &amp; Disadvantages</vt:lpstr>
      <vt:lpstr>PowerPoint Presentation</vt:lpstr>
      <vt:lpstr>Crossover Trial Design</vt:lpstr>
      <vt:lpstr>2x2 Crossover Example</vt:lpstr>
      <vt:lpstr>Crossover Advantages &amp; Disadvantages</vt:lpstr>
      <vt:lpstr>Types of Crossover Trial</vt:lpstr>
      <vt:lpstr>PowerPoint Presentation</vt:lpstr>
      <vt:lpstr>PowerPoint Presentation</vt:lpstr>
      <vt:lpstr>6x3 Williams Crossover Sequences</vt:lpstr>
      <vt:lpstr>4x4 Williams Crossover Sequences</vt:lpstr>
      <vt:lpstr>PowerPoint Presentation</vt:lpstr>
      <vt:lpstr>Cluster Randomized Trial (CRT) Design</vt:lpstr>
      <vt:lpstr>Intracluster Correlation Coefficient (ICC)</vt:lpstr>
      <vt:lpstr>CRT Advantages &amp; Disadvantages</vt:lpstr>
      <vt:lpstr>PowerPoint Presentation</vt:lpstr>
      <vt:lpstr>Cluster-Crossover Designs</vt:lpstr>
      <vt:lpstr>Stepped-Wedge Designs</vt:lpstr>
      <vt:lpstr>PowerPoint Presentation</vt:lpstr>
      <vt:lpstr>PowerPoint Presentation</vt:lpstr>
      <vt:lpstr>PowerPoint Presentation</vt:lpstr>
      <vt:lpstr>Discussion and Conclusions</vt:lpstr>
      <vt:lpstr>PowerPoint Presentation</vt:lpstr>
      <vt:lpstr>PowerPoint Presentation</vt:lpstr>
      <vt:lpstr>References (Crossover Trials)</vt:lpstr>
      <vt:lpstr>References (Cluster Randomized Trials)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2020-07-21T14:23:40Z</dcterms:created>
  <dcterms:modified xsi:type="dcterms:W3CDTF">2022-01-31T16:25:09Z</dcterms:modified>
</cp:coreProperties>
</file>