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56" r:id="rId2"/>
    <p:sldId id="257" r:id="rId3"/>
    <p:sldId id="261" r:id="rId4"/>
    <p:sldId id="262" r:id="rId5"/>
    <p:sldId id="263" r:id="rId6"/>
    <p:sldId id="289" r:id="rId7"/>
    <p:sldId id="969" r:id="rId8"/>
    <p:sldId id="970" r:id="rId9"/>
    <p:sldId id="269" r:id="rId10"/>
    <p:sldId id="971" r:id="rId11"/>
    <p:sldId id="973" r:id="rId12"/>
    <p:sldId id="972" r:id="rId13"/>
    <p:sldId id="964" r:id="rId14"/>
    <p:sldId id="967" r:id="rId15"/>
    <p:sldId id="981" r:id="rId16"/>
    <p:sldId id="980" r:id="rId17"/>
    <p:sldId id="978" r:id="rId18"/>
    <p:sldId id="979" r:id="rId19"/>
    <p:sldId id="963" r:id="rId20"/>
    <p:sldId id="282" r:id="rId21"/>
    <p:sldId id="325" r:id="rId22"/>
    <p:sldId id="283" r:id="rId23"/>
    <p:sldId id="284" r:id="rId24"/>
    <p:sldId id="938" r:id="rId25"/>
    <p:sldId id="305" r:id="rId26"/>
    <p:sldId id="960" r:id="rId27"/>
    <p:sldId id="975" r:id="rId28"/>
    <p:sldId id="974" r:id="rId29"/>
    <p:sldId id="976" r:id="rId30"/>
    <p:sldId id="977" r:id="rId31"/>
  </p:sldIdLst>
  <p:sldSz cx="12192000" cy="6858000"/>
  <p:notesSz cx="6858000" cy="9144000"/>
  <p:embeddedFontLst>
    <p:embeddedFont>
      <p:font typeface="Cambria Math" panose="02040503050406030204" pitchFamily="18" charset="0"/>
      <p:regular r:id="rId33"/>
    </p:embeddedFont>
    <p:embeddedFont>
      <p:font typeface="Public Sans" pitchFamily="2" charset="0"/>
      <p:regular r:id="rId34"/>
      <p:bold r:id="rId35"/>
      <p:italic r:id="rId36"/>
      <p:boldItalic r:id="rId37"/>
    </p:embeddedFont>
    <p:embeddedFont>
      <p:font typeface="Public Sans ExtraLight" pitchFamily="2" charset="0"/>
      <p:regular r:id="rId38"/>
      <p:bold r:id="rId39"/>
      <p:italic r:id="rId40"/>
      <p:boldItalic r:id="rId41"/>
    </p:embeddedFont>
    <p:embeddedFont>
      <p:font typeface="Public Sans Light" pitchFamily="2" charset="0"/>
      <p:regular r:id="rId42"/>
      <p:bold r:id="rId43"/>
      <p:italic r:id="rId44"/>
      <p:boldItalic r:id="rId45"/>
    </p:embeddedFont>
    <p:embeddedFont>
      <p:font typeface="Public Sans Medium" pitchFamily="2" charset="0"/>
      <p:regular r:id="rId46"/>
      <p:bold r:id="rId47"/>
      <p:italic r:id="rId48"/>
      <p:boldItalic r:id="rId49"/>
    </p:embeddedFont>
    <p:embeddedFont>
      <p:font typeface="Public Sans SemiBold" pitchFamily="2" charset="0"/>
      <p:regular r:id="rId50"/>
      <p:bold r:id="rId51"/>
      <p:italic r:id="rId52"/>
      <p:boldItalic r:id="rId53"/>
    </p:embeddedFont>
    <p:embeddedFont>
      <p:font typeface="Tw Cen MT" panose="020B0602020104020603"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506">
          <p15:clr>
            <a:srgbClr val="A4A3A4"/>
          </p15:clr>
        </p15:guide>
        <p15:guide id="3" pos="1958">
          <p15:clr>
            <a:srgbClr val="A4A3A4"/>
          </p15:clr>
        </p15:guide>
        <p15:guide id="4" orient="horz" pos="2364">
          <p15:clr>
            <a:srgbClr val="A4A3A4"/>
          </p15:clr>
        </p15:guide>
        <p15:guide id="5" pos="370">
          <p15:clr>
            <a:srgbClr val="A4A3A4"/>
          </p15:clr>
        </p15:guide>
        <p15:guide id="6" pos="16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gpwu03tESh8RZEiiwxBPOSgY+E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0B8"/>
    <a:srgbClr val="C6C39E"/>
    <a:srgbClr val="DBDFD4"/>
    <a:srgbClr val="F3F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4D9AD-1C91-4165-89EE-F5BDA3484296}">
  <a:tblStyle styleId="{ED04D9AD-1C91-4165-89EE-F5BDA348429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27ED27E-AE60-4B62-9C2B-947F3B54E379}" styleName="Table_1">
    <a:wholeTbl>
      <a:tcTxStyle b="off" i="off">
        <a:font>
          <a:latin typeface="Public Sans"/>
          <a:ea typeface="Public Sans"/>
          <a:cs typeface="Public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b="off" i="off"/>
      <a:tcStyle>
        <a:tcBdr/>
        <a:fill>
          <a:solidFill>
            <a:srgbClr val="CACBCC"/>
          </a:solidFill>
        </a:fill>
      </a:tcStyle>
    </a:band1H>
    <a:band2H>
      <a:tcTxStyle b="off" i="off"/>
      <a:tcStyle>
        <a:tcBdr/>
      </a:tcStyle>
    </a:band2H>
    <a:band1V>
      <a:tcTxStyle b="off" i="off"/>
      <a:tcStyle>
        <a:tcBdr/>
        <a:fill>
          <a:solidFill>
            <a:srgbClr val="CACBCC"/>
          </a:solidFill>
        </a:fill>
      </a:tcStyle>
    </a:band1V>
    <a:band2V>
      <a:tcTxStyle b="off" i="off"/>
      <a:tcStyle>
        <a:tcBdr/>
      </a:tcStyle>
    </a:band2V>
    <a:lastCol>
      <a:tcTxStyle b="on" i="off">
        <a:font>
          <a:latin typeface="Public Sans"/>
          <a:ea typeface="Public Sans"/>
          <a:cs typeface="Public Sans"/>
        </a:font>
        <a:schemeClr val="lt1"/>
      </a:tcTxStyle>
      <a:tcStyle>
        <a:tcBdr/>
        <a:fill>
          <a:solidFill>
            <a:schemeClr val="accent1"/>
          </a:solidFill>
        </a:fill>
      </a:tcStyle>
    </a:lastCol>
    <a:firstCol>
      <a:tcTxStyle b="on" i="off">
        <a:font>
          <a:latin typeface="Public Sans"/>
          <a:ea typeface="Public Sans"/>
          <a:cs typeface="Public Sans"/>
        </a:font>
        <a:schemeClr val="lt1"/>
      </a:tcTxStyle>
      <a:tcStyle>
        <a:tcBdr/>
        <a:fill>
          <a:solidFill>
            <a:schemeClr val="accent1"/>
          </a:solidFill>
        </a:fill>
      </a:tcStyle>
    </a:firstCol>
    <a:lastRow>
      <a:tcTxStyle b="on" i="off">
        <a:font>
          <a:latin typeface="Public Sans"/>
          <a:ea typeface="Public Sans"/>
          <a:cs typeface="Public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Public Sans"/>
          <a:ea typeface="Public Sans"/>
          <a:cs typeface="Public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84" d="100"/>
          <a:sy n="84" d="100"/>
        </p:scale>
        <p:origin x="538" y="72"/>
      </p:cViewPr>
      <p:guideLst>
        <p:guide orient="horz" pos="2205"/>
        <p:guide pos="506"/>
        <p:guide pos="1958"/>
        <p:guide orient="horz" pos="2364"/>
        <p:guide pos="370"/>
        <p:guide pos="16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1" name="Google Shape;20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64C46DD1-9DFB-A991-B2F6-3E55FE2562C9}"/>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8AE32E9F-420C-AB39-AE5B-BFC2AF0DA13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12C049CE-6617-38A7-703E-246E12AF73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212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305D457A-A179-9E0D-E02E-6D2B6145C862}"/>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BB622DAE-F6F2-7D91-B403-634E90A62B5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57838672-3101-54C5-7FCA-74D9164C1C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008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171B16BD-CD0A-DD34-F051-FA6DFA2CF459}"/>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62DB4415-DC35-384F-6195-9F8961DA749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B983A619-5E19-774F-6079-003C2E26E9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254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a:extLst>
            <a:ext uri="{FF2B5EF4-FFF2-40B4-BE49-F238E27FC236}">
              <a16:creationId xmlns:a16="http://schemas.microsoft.com/office/drawing/2014/main" id="{274182F6-2888-1344-0186-315F0AE290A6}"/>
            </a:ext>
          </a:extLst>
        </p:cNvPr>
        <p:cNvGrpSpPr/>
        <p:nvPr/>
      </p:nvGrpSpPr>
      <p:grpSpPr>
        <a:xfrm>
          <a:off x="0" y="0"/>
          <a:ext cx="0" cy="0"/>
          <a:chOff x="0" y="0"/>
          <a:chExt cx="0" cy="0"/>
        </a:xfrm>
      </p:grpSpPr>
      <p:sp>
        <p:nvSpPr>
          <p:cNvPr id="2142" name="Google Shape;2142;p25:notes">
            <a:extLst>
              <a:ext uri="{FF2B5EF4-FFF2-40B4-BE49-F238E27FC236}">
                <a16:creationId xmlns:a16="http://schemas.microsoft.com/office/drawing/2014/main" id="{821C8481-1CD8-3FB7-3DBF-150BA540C60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a:extLst>
              <a:ext uri="{FF2B5EF4-FFF2-40B4-BE49-F238E27FC236}">
                <a16:creationId xmlns:a16="http://schemas.microsoft.com/office/drawing/2014/main" id="{1257C882-032C-8E43-4014-17A5CD8E10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650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a:extLst>
            <a:ext uri="{FF2B5EF4-FFF2-40B4-BE49-F238E27FC236}">
              <a16:creationId xmlns:a16="http://schemas.microsoft.com/office/drawing/2014/main" id="{DCA0338E-59C5-4DCA-528B-7B78FEB2416E}"/>
            </a:ext>
          </a:extLst>
        </p:cNvPr>
        <p:cNvGrpSpPr/>
        <p:nvPr/>
      </p:nvGrpSpPr>
      <p:grpSpPr>
        <a:xfrm>
          <a:off x="0" y="0"/>
          <a:ext cx="0" cy="0"/>
          <a:chOff x="0" y="0"/>
          <a:chExt cx="0" cy="0"/>
        </a:xfrm>
      </p:grpSpPr>
      <p:sp>
        <p:nvSpPr>
          <p:cNvPr id="2142" name="Google Shape;2142;g2b148969348_0_187:notes">
            <a:extLst>
              <a:ext uri="{FF2B5EF4-FFF2-40B4-BE49-F238E27FC236}">
                <a16:creationId xmlns:a16="http://schemas.microsoft.com/office/drawing/2014/main" id="{F216890D-9346-0EE4-11A2-E3A7F74D013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3" name="Google Shape;2143;g2b148969348_0_187:notes">
            <a:extLst>
              <a:ext uri="{FF2B5EF4-FFF2-40B4-BE49-F238E27FC236}">
                <a16:creationId xmlns:a16="http://schemas.microsoft.com/office/drawing/2014/main" id="{7B88D8C1-5B83-C6E6-CC6A-7C58F1E208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842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a:extLst>
            <a:ext uri="{FF2B5EF4-FFF2-40B4-BE49-F238E27FC236}">
              <a16:creationId xmlns:a16="http://schemas.microsoft.com/office/drawing/2014/main" id="{23B85A46-535E-788F-C2FE-F46740031C7E}"/>
            </a:ext>
          </a:extLst>
        </p:cNvPr>
        <p:cNvGrpSpPr/>
        <p:nvPr/>
      </p:nvGrpSpPr>
      <p:grpSpPr>
        <a:xfrm>
          <a:off x="0" y="0"/>
          <a:ext cx="0" cy="0"/>
          <a:chOff x="0" y="0"/>
          <a:chExt cx="0" cy="0"/>
        </a:xfrm>
      </p:grpSpPr>
      <p:sp>
        <p:nvSpPr>
          <p:cNvPr id="2142" name="Google Shape;2142;g2b148969348_0_187:notes">
            <a:extLst>
              <a:ext uri="{FF2B5EF4-FFF2-40B4-BE49-F238E27FC236}">
                <a16:creationId xmlns:a16="http://schemas.microsoft.com/office/drawing/2014/main" id="{C14A03AB-5D9E-2693-1A7E-E3EAD75BEF3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3" name="Google Shape;2143;g2b148969348_0_187:notes">
            <a:extLst>
              <a:ext uri="{FF2B5EF4-FFF2-40B4-BE49-F238E27FC236}">
                <a16:creationId xmlns:a16="http://schemas.microsoft.com/office/drawing/2014/main" id="{326785AF-E05E-F9E2-78D7-07881A43DD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799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a:extLst>
            <a:ext uri="{FF2B5EF4-FFF2-40B4-BE49-F238E27FC236}">
              <a16:creationId xmlns:a16="http://schemas.microsoft.com/office/drawing/2014/main" id="{37F22FDA-A7C2-AC36-5B8E-453944C077D0}"/>
            </a:ext>
          </a:extLst>
        </p:cNvPr>
        <p:cNvGrpSpPr/>
        <p:nvPr/>
      </p:nvGrpSpPr>
      <p:grpSpPr>
        <a:xfrm>
          <a:off x="0" y="0"/>
          <a:ext cx="0" cy="0"/>
          <a:chOff x="0" y="0"/>
          <a:chExt cx="0" cy="0"/>
        </a:xfrm>
      </p:grpSpPr>
      <p:sp>
        <p:nvSpPr>
          <p:cNvPr id="2142" name="Google Shape;2142;g2b148969348_0_187:notes">
            <a:extLst>
              <a:ext uri="{FF2B5EF4-FFF2-40B4-BE49-F238E27FC236}">
                <a16:creationId xmlns:a16="http://schemas.microsoft.com/office/drawing/2014/main" id="{B01F389C-54A5-B08C-80AB-F71D2033ECE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3" name="Google Shape;2143;g2b148969348_0_187:notes">
            <a:extLst>
              <a:ext uri="{FF2B5EF4-FFF2-40B4-BE49-F238E27FC236}">
                <a16:creationId xmlns:a16="http://schemas.microsoft.com/office/drawing/2014/main" id="{B395D59E-C4DA-8899-40B9-9714C6F347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361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a:extLst>
            <a:ext uri="{FF2B5EF4-FFF2-40B4-BE49-F238E27FC236}">
              <a16:creationId xmlns:a16="http://schemas.microsoft.com/office/drawing/2014/main" id="{F62D5FAB-676C-6C50-4BE8-2A8AA763513B}"/>
            </a:ext>
          </a:extLst>
        </p:cNvPr>
        <p:cNvGrpSpPr/>
        <p:nvPr/>
      </p:nvGrpSpPr>
      <p:grpSpPr>
        <a:xfrm>
          <a:off x="0" y="0"/>
          <a:ext cx="0" cy="0"/>
          <a:chOff x="0" y="0"/>
          <a:chExt cx="0" cy="0"/>
        </a:xfrm>
      </p:grpSpPr>
      <p:sp>
        <p:nvSpPr>
          <p:cNvPr id="2142" name="Google Shape;2142;g2b148969348_0_187:notes">
            <a:extLst>
              <a:ext uri="{FF2B5EF4-FFF2-40B4-BE49-F238E27FC236}">
                <a16:creationId xmlns:a16="http://schemas.microsoft.com/office/drawing/2014/main" id="{2C7E5A4C-C38C-43A2-2102-B00F4ABB444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3" name="Google Shape;2143;g2b148969348_0_187:notes">
            <a:extLst>
              <a:ext uri="{FF2B5EF4-FFF2-40B4-BE49-F238E27FC236}">
                <a16:creationId xmlns:a16="http://schemas.microsoft.com/office/drawing/2014/main" id="{90021878-201D-8CC5-4A46-053FF1C61C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566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a:extLst>
            <a:ext uri="{FF2B5EF4-FFF2-40B4-BE49-F238E27FC236}">
              <a16:creationId xmlns:a16="http://schemas.microsoft.com/office/drawing/2014/main" id="{14C184C0-B9F9-C4E2-7D26-3ECC84B4CC2D}"/>
            </a:ext>
          </a:extLst>
        </p:cNvPr>
        <p:cNvGrpSpPr/>
        <p:nvPr/>
      </p:nvGrpSpPr>
      <p:grpSpPr>
        <a:xfrm>
          <a:off x="0" y="0"/>
          <a:ext cx="0" cy="0"/>
          <a:chOff x="0" y="0"/>
          <a:chExt cx="0" cy="0"/>
        </a:xfrm>
      </p:grpSpPr>
      <p:sp>
        <p:nvSpPr>
          <p:cNvPr id="2142" name="Google Shape;2142;g2b148969348_0_187:notes">
            <a:extLst>
              <a:ext uri="{FF2B5EF4-FFF2-40B4-BE49-F238E27FC236}">
                <a16:creationId xmlns:a16="http://schemas.microsoft.com/office/drawing/2014/main" id="{25877575-BBC4-D941-2141-C3A29CEC83B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3" name="Google Shape;2143;g2b148969348_0_187:notes">
            <a:extLst>
              <a:ext uri="{FF2B5EF4-FFF2-40B4-BE49-F238E27FC236}">
                <a16:creationId xmlns:a16="http://schemas.microsoft.com/office/drawing/2014/main" id="{5D3CA600-D715-3E9B-4F57-75EEFB170C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497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2b1c0db431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5" name="Google Shape;2255;g2b1c0db431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0" name="Google Shape;20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a:extLst>
            <a:ext uri="{FF2B5EF4-FFF2-40B4-BE49-F238E27FC236}">
              <a16:creationId xmlns:a16="http://schemas.microsoft.com/office/drawing/2014/main" id="{B4442F81-71C7-A718-E020-9B27B1CBAF54}"/>
            </a:ext>
          </a:extLst>
        </p:cNvPr>
        <p:cNvGrpSpPr/>
        <p:nvPr/>
      </p:nvGrpSpPr>
      <p:grpSpPr>
        <a:xfrm>
          <a:off x="0" y="0"/>
          <a:ext cx="0" cy="0"/>
          <a:chOff x="0" y="0"/>
          <a:chExt cx="0" cy="0"/>
        </a:xfrm>
      </p:grpSpPr>
      <p:sp>
        <p:nvSpPr>
          <p:cNvPr id="2126" name="Google Shape;2126;p13:notes">
            <a:extLst>
              <a:ext uri="{FF2B5EF4-FFF2-40B4-BE49-F238E27FC236}">
                <a16:creationId xmlns:a16="http://schemas.microsoft.com/office/drawing/2014/main" id="{C70E84EE-E16B-20D9-2008-595B7163CD6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7" name="Google Shape;2127;p13:notes">
            <a:extLst>
              <a:ext uri="{FF2B5EF4-FFF2-40B4-BE49-F238E27FC236}">
                <a16:creationId xmlns:a16="http://schemas.microsoft.com/office/drawing/2014/main" id="{D26422D9-FB66-2926-47F5-6EA58CB419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284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b1c0db4310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1" name="Google Shape;2261;g2b1c0db4310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52400" algn="l" rtl="0">
              <a:lnSpc>
                <a:spcPct val="100000"/>
              </a:lnSpc>
              <a:spcBef>
                <a:spcPts val="0"/>
              </a:spcBef>
              <a:spcAft>
                <a:spcPts val="0"/>
              </a:spcAft>
              <a:buClr>
                <a:schemeClr val="dk1"/>
              </a:buClr>
              <a:buSzPts val="1200"/>
              <a:buFont typeface="Calibri"/>
              <a:buNone/>
            </a:pPr>
            <a:endParaRPr/>
          </a:p>
        </p:txBody>
      </p:sp>
      <p:sp>
        <p:nvSpPr>
          <p:cNvPr id="2262" name="Google Shape;2262;g2b1c0db4310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276a1c4e488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2" name="Google Shape;2272;g276a1c4e488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28BB7A6B-FF0B-1926-CA7F-CF7B7380F9C2}"/>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C24F0B19-A2C8-64CB-F5E7-A745E688254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3" name="Google Shape;2273;g2b1c0db4310_0_480:notes">
            <a:extLst>
              <a:ext uri="{FF2B5EF4-FFF2-40B4-BE49-F238E27FC236}">
                <a16:creationId xmlns:a16="http://schemas.microsoft.com/office/drawing/2014/main" id="{C289A393-3761-234D-9330-8FEFE88B8F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998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2b1c0db4310_0_4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3" name="Google Shape;2273;g2b1c0db4310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249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D20EE60A-CE25-0557-1F9D-85199E809C46}"/>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5D760914-CA2E-489D-AD56-06AF3D7111D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A4BEB20F-DC87-9EF7-EBE5-951BAF1A5F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2345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FBAA2797-F04C-B1C5-533F-C7235F7A1ADA}"/>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0C1228A9-EEF4-BD8D-F8AB-4531A192425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E061B93B-0F1E-C294-9DF9-7E0A5CFE55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233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CDD59AD9-5A58-3BBB-DD95-0C39F370739B}"/>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09E841BE-95A4-BC03-989D-3D85C00CC1A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C3208218-844B-64FA-B75E-B98EC2AA96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05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0116D75D-0A3C-5B40-FE2C-BCDCAA46EBE9}"/>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DE953A38-F69D-1C20-C9BF-E2B5A622FAC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79B31F35-EE0D-81A2-363B-680134E8C1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2976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a:extLst>
            <a:ext uri="{FF2B5EF4-FFF2-40B4-BE49-F238E27FC236}">
              <a16:creationId xmlns:a16="http://schemas.microsoft.com/office/drawing/2014/main" id="{C9AFD778-4D26-80A0-B65E-2B4E3AF0CE13}"/>
            </a:ext>
          </a:extLst>
        </p:cNvPr>
        <p:cNvGrpSpPr/>
        <p:nvPr/>
      </p:nvGrpSpPr>
      <p:grpSpPr>
        <a:xfrm>
          <a:off x="0" y="0"/>
          <a:ext cx="0" cy="0"/>
          <a:chOff x="0" y="0"/>
          <a:chExt cx="0" cy="0"/>
        </a:xfrm>
      </p:grpSpPr>
      <p:sp>
        <p:nvSpPr>
          <p:cNvPr id="2272" name="Google Shape;2272;g2b1c0db4310_0_480:notes">
            <a:extLst>
              <a:ext uri="{FF2B5EF4-FFF2-40B4-BE49-F238E27FC236}">
                <a16:creationId xmlns:a16="http://schemas.microsoft.com/office/drawing/2014/main" id="{BB56756F-15CB-8945-7442-072CA6BB1B8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3" name="Google Shape;2273;g2b1c0db4310_0_480:notes">
            <a:extLst>
              <a:ext uri="{FF2B5EF4-FFF2-40B4-BE49-F238E27FC236}">
                <a16:creationId xmlns:a16="http://schemas.microsoft.com/office/drawing/2014/main" id="{D9430F5F-07A5-977B-0FEC-CC752B40D7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7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276a1c4e4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2" name="Google Shape;2072;g276a1c4e4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8" name="Google Shape;208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IE"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276a1c4e48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8" name="Google Shape;2098;g276a1c4e48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97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4B606101-7CBF-8593-CC1C-1DC451EA9BFA}"/>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4DB9155D-E660-362F-B637-890A8720A07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9754D285-9F18-ED6A-18F6-88BBAD6E6E3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802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a:extLst>
            <a:ext uri="{FF2B5EF4-FFF2-40B4-BE49-F238E27FC236}">
              <a16:creationId xmlns:a16="http://schemas.microsoft.com/office/drawing/2014/main" id="{7BBF682D-1401-6C77-A41B-46B1DBB726C7}"/>
            </a:ext>
          </a:extLst>
        </p:cNvPr>
        <p:cNvGrpSpPr/>
        <p:nvPr/>
      </p:nvGrpSpPr>
      <p:grpSpPr>
        <a:xfrm>
          <a:off x="0" y="0"/>
          <a:ext cx="0" cy="0"/>
          <a:chOff x="0" y="0"/>
          <a:chExt cx="0" cy="0"/>
        </a:xfrm>
      </p:grpSpPr>
      <p:sp>
        <p:nvSpPr>
          <p:cNvPr id="2124" name="Google Shape;2124;g2b148969348_0_114:notes">
            <a:extLst>
              <a:ext uri="{FF2B5EF4-FFF2-40B4-BE49-F238E27FC236}">
                <a16:creationId xmlns:a16="http://schemas.microsoft.com/office/drawing/2014/main" id="{B6D85529-889C-E606-409B-FB74A69B357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2b148969348_0_114:notes">
            <a:extLst>
              <a:ext uri="{FF2B5EF4-FFF2-40B4-BE49-F238E27FC236}">
                <a16:creationId xmlns:a16="http://schemas.microsoft.com/office/drawing/2014/main" id="{AC567E9C-E54F-8806-19C5-ADD4DB8A7F8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300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3" name="Google Shape;2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accent1"/>
        </a:solidFill>
        <a:effectLst/>
      </p:bgPr>
    </p:bg>
    <p:spTree>
      <p:nvGrpSpPr>
        <p:cNvPr id="1" name="Shape 15"/>
        <p:cNvGrpSpPr/>
        <p:nvPr/>
      </p:nvGrpSpPr>
      <p:grpSpPr>
        <a:xfrm>
          <a:off x="0" y="0"/>
          <a:ext cx="0" cy="0"/>
          <a:chOff x="0" y="0"/>
          <a:chExt cx="0" cy="0"/>
        </a:xfrm>
      </p:grpSpPr>
      <p:sp>
        <p:nvSpPr>
          <p:cNvPr id="16" name="Google Shape;16;p65"/>
          <p:cNvSpPr/>
          <p:nvPr/>
        </p:nvSpPr>
        <p:spPr>
          <a:xfrm>
            <a:off x="8718653" y="0"/>
            <a:ext cx="3488311"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17" name="Google Shape;17;p65"/>
          <p:cNvPicPr preferRelativeResize="0"/>
          <p:nvPr/>
        </p:nvPicPr>
        <p:blipFill rotWithShape="1">
          <a:blip r:embed="rId2">
            <a:alphaModFix amt="40000"/>
          </a:blip>
          <a:srcRect/>
          <a:stretch/>
        </p:blipFill>
        <p:spPr>
          <a:xfrm>
            <a:off x="6814443" y="482875"/>
            <a:ext cx="4440307" cy="4440307"/>
          </a:xfrm>
          <a:prstGeom prst="rect">
            <a:avLst/>
          </a:prstGeom>
          <a:noFill/>
          <a:ln>
            <a:noFill/>
          </a:ln>
        </p:spPr>
      </p:pic>
      <p:sp>
        <p:nvSpPr>
          <p:cNvPr id="18" name="Google Shape;18;p65"/>
          <p:cNvSpPr txBox="1">
            <a:spLocks noGrp="1"/>
          </p:cNvSpPr>
          <p:nvPr>
            <p:ph type="ctrTitle"/>
          </p:nvPr>
        </p:nvSpPr>
        <p:spPr>
          <a:xfrm>
            <a:off x="822636" y="1963875"/>
            <a:ext cx="5484398" cy="3151464"/>
          </a:xfrm>
          <a:prstGeom prst="rect">
            <a:avLst/>
          </a:prstGeom>
          <a:noFill/>
          <a:ln>
            <a:noFill/>
          </a:ln>
        </p:spPr>
        <p:txBody>
          <a:bodyPr spcFirstLastPara="1" wrap="square" lIns="27425" tIns="27425" rIns="27425" bIns="27425" anchor="t" anchorCtr="0">
            <a:noAutofit/>
          </a:bodyPr>
          <a:lstStyle>
            <a:lvl1pPr lvl="0" algn="l">
              <a:lnSpc>
                <a:spcPct val="105000"/>
              </a:lnSpc>
              <a:spcBef>
                <a:spcPts val="0"/>
              </a:spcBef>
              <a:spcAft>
                <a:spcPts val="0"/>
              </a:spcAft>
              <a:buClr>
                <a:schemeClr val="lt1"/>
              </a:buClr>
              <a:buSzPts val="4700"/>
              <a:buFont typeface="Public Sans Light"/>
              <a:buNone/>
              <a:defRPr sz="4700">
                <a:solidFill>
                  <a:schemeClr val="lt1"/>
                </a:solidFill>
                <a:latin typeface="Public Sans Light"/>
                <a:ea typeface="Public Sans Light"/>
                <a:cs typeface="Public Sans Light"/>
                <a:sym typeface="Public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21" name="Google Shape;21;p65"/>
          <p:cNvPicPr preferRelativeResize="0"/>
          <p:nvPr/>
        </p:nvPicPr>
        <p:blipFill rotWithShape="1">
          <a:blip r:embed="rId3">
            <a:alphaModFix/>
          </a:blip>
          <a:srcRect/>
          <a:stretch/>
        </p:blipFill>
        <p:spPr>
          <a:xfrm>
            <a:off x="5945545" y="1919746"/>
            <a:ext cx="1674455" cy="1660021"/>
          </a:xfrm>
          <a:prstGeom prst="rect">
            <a:avLst/>
          </a:prstGeom>
          <a:noFill/>
          <a:ln>
            <a:noFill/>
          </a:ln>
        </p:spPr>
      </p:pic>
      <p:sp>
        <p:nvSpPr>
          <p:cNvPr id="22" name="Google Shape;22;p65"/>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65" descr="A person in a white coat&#10;&#10;Description automatically generated with medium confidence"/>
          <p:cNvPicPr preferRelativeResize="0"/>
          <p:nvPr/>
        </p:nvPicPr>
        <p:blipFill rotWithShape="1">
          <a:blip r:embed="rId4">
            <a:alphaModFix/>
          </a:blip>
          <a:srcRect b="12216"/>
          <a:stretch/>
        </p:blipFill>
        <p:spPr>
          <a:xfrm>
            <a:off x="6625246" y="162560"/>
            <a:ext cx="4744118" cy="6695440"/>
          </a:xfrm>
          <a:prstGeom prst="rect">
            <a:avLst/>
          </a:prstGeom>
          <a:noFill/>
          <a:ln>
            <a:noFill/>
          </a:ln>
        </p:spPr>
      </p:pic>
      <p:pic>
        <p:nvPicPr>
          <p:cNvPr id="24" name="Google Shape;24;p65"/>
          <p:cNvPicPr preferRelativeResize="0"/>
          <p:nvPr/>
        </p:nvPicPr>
        <p:blipFill rotWithShape="1">
          <a:blip r:embed="rId5">
            <a:alphaModFix/>
          </a:blip>
          <a:srcRect/>
          <a:stretch/>
        </p:blipFill>
        <p:spPr>
          <a:xfrm>
            <a:off x="10462808" y="1675068"/>
            <a:ext cx="1941703" cy="25460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ey Content Silo 3">
  <p:cSld name="Key Content Silo 3">
    <p:bg>
      <p:bgPr>
        <a:solidFill>
          <a:schemeClr val="lt1"/>
        </a:solidFill>
        <a:effectLst/>
      </p:bgPr>
    </p:bg>
    <p:spTree>
      <p:nvGrpSpPr>
        <p:cNvPr id="1" name="Shape 25"/>
        <p:cNvGrpSpPr/>
        <p:nvPr/>
      </p:nvGrpSpPr>
      <p:grpSpPr>
        <a:xfrm>
          <a:off x="0" y="0"/>
          <a:ext cx="0" cy="0"/>
          <a:chOff x="0" y="0"/>
          <a:chExt cx="0" cy="0"/>
        </a:xfrm>
      </p:grpSpPr>
      <p:sp>
        <p:nvSpPr>
          <p:cNvPr id="26" name="Google Shape;26;p66"/>
          <p:cNvSpPr>
            <a:spLocks noGrp="1"/>
          </p:cNvSpPr>
          <p:nvPr>
            <p:ph type="pic" idx="2"/>
          </p:nvPr>
        </p:nvSpPr>
        <p:spPr>
          <a:xfrm>
            <a:off x="5645888" y="0"/>
            <a:ext cx="6546111" cy="6858000"/>
          </a:xfrm>
          <a:prstGeom prst="rect">
            <a:avLst/>
          </a:prstGeom>
          <a:noFill/>
          <a:ln>
            <a:noFill/>
          </a:ln>
        </p:spPr>
      </p:sp>
      <p:sp>
        <p:nvSpPr>
          <p:cNvPr id="27" name="Google Shape;27;p66"/>
          <p:cNvSpPr/>
          <p:nvPr/>
        </p:nvSpPr>
        <p:spPr>
          <a:xfrm>
            <a:off x="5645888" y="0"/>
            <a:ext cx="12867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sp>
        <p:nvSpPr>
          <p:cNvPr id="28" name="Google Shape;28;p66"/>
          <p:cNvSpPr/>
          <p:nvPr/>
        </p:nvSpPr>
        <p:spPr>
          <a:xfrm>
            <a:off x="6915460" y="0"/>
            <a:ext cx="5276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ublic Sans Light"/>
              <a:ea typeface="Public Sans Light"/>
              <a:cs typeface="Public Sans Light"/>
              <a:sym typeface="Public Sans Light"/>
            </a:endParaRPr>
          </a:p>
        </p:txBody>
      </p:sp>
      <p:pic>
        <p:nvPicPr>
          <p:cNvPr id="29" name="Google Shape;29;p66"/>
          <p:cNvPicPr preferRelativeResize="0"/>
          <p:nvPr/>
        </p:nvPicPr>
        <p:blipFill rotWithShape="1">
          <a:blip r:embed="rId2">
            <a:alphaModFix/>
          </a:blip>
          <a:srcRect/>
          <a:stretch/>
        </p:blipFill>
        <p:spPr>
          <a:xfrm>
            <a:off x="9013874" y="361120"/>
            <a:ext cx="3055248" cy="6214545"/>
          </a:xfrm>
          <a:prstGeom prst="rect">
            <a:avLst/>
          </a:prstGeom>
          <a:noFill/>
          <a:ln>
            <a:noFill/>
          </a:ln>
        </p:spPr>
      </p:pic>
      <p:sp>
        <p:nvSpPr>
          <p:cNvPr id="30" name="Google Shape;30;p66"/>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pic>
        <p:nvPicPr>
          <p:cNvPr id="32" name="Google Shape;32;p66"/>
          <p:cNvPicPr preferRelativeResize="0"/>
          <p:nvPr/>
        </p:nvPicPr>
        <p:blipFill rotWithShape="1">
          <a:blip r:embed="rId3">
            <a:alphaModFix/>
          </a:blip>
          <a:srcRect/>
          <a:stretch/>
        </p:blipFill>
        <p:spPr>
          <a:xfrm>
            <a:off x="10349913" y="2020956"/>
            <a:ext cx="1661295" cy="1656522"/>
          </a:xfrm>
          <a:prstGeom prst="rect">
            <a:avLst/>
          </a:prstGeom>
          <a:noFill/>
          <a:ln>
            <a:noFill/>
          </a:ln>
        </p:spPr>
      </p:pic>
      <p:pic>
        <p:nvPicPr>
          <p:cNvPr id="33" name="Google Shape;33;p66"/>
          <p:cNvPicPr preferRelativeResize="0"/>
          <p:nvPr/>
        </p:nvPicPr>
        <p:blipFill rotWithShape="1">
          <a:blip r:embed="rId4">
            <a:alphaModFix/>
          </a:blip>
          <a:srcRect/>
          <a:stretch/>
        </p:blipFill>
        <p:spPr>
          <a:xfrm>
            <a:off x="6091168" y="2015976"/>
            <a:ext cx="1661295" cy="1666083"/>
          </a:xfrm>
          <a:prstGeom prst="rect">
            <a:avLst/>
          </a:prstGeom>
          <a:noFill/>
          <a:ln>
            <a:noFill/>
          </a:ln>
        </p:spPr>
      </p:pic>
      <p:sp>
        <p:nvSpPr>
          <p:cNvPr id="34" name="Google Shape;34;p66"/>
          <p:cNvSpPr txBox="1">
            <a:spLocks noGrp="1"/>
          </p:cNvSpPr>
          <p:nvPr>
            <p:ph type="body" idx="1"/>
          </p:nvPr>
        </p:nvSpPr>
        <p:spPr>
          <a:xfrm>
            <a:off x="778024" y="2127137"/>
            <a:ext cx="3923905" cy="4060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4700"/>
              <a:buFont typeface="Public Sans SemiBold"/>
              <a:buNone/>
              <a:defRPr sz="4700">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dk1"/>
              </a:buClr>
              <a:buSzPts val="1600"/>
              <a:buNone/>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6"/>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o Slide, Circles 2">
  <p:cSld name="Bio Slide, Circles 2">
    <p:bg>
      <p:bgPr>
        <a:solidFill>
          <a:schemeClr val="lt1"/>
        </a:solidFill>
        <a:effectLst/>
      </p:bgPr>
    </p:bg>
    <p:spTree>
      <p:nvGrpSpPr>
        <p:cNvPr id="1" name="Shape 43"/>
        <p:cNvGrpSpPr/>
        <p:nvPr/>
      </p:nvGrpSpPr>
      <p:grpSpPr>
        <a:xfrm>
          <a:off x="0" y="0"/>
          <a:ext cx="0" cy="0"/>
          <a:chOff x="0" y="0"/>
          <a:chExt cx="0" cy="0"/>
        </a:xfrm>
      </p:grpSpPr>
      <p:sp>
        <p:nvSpPr>
          <p:cNvPr id="44" name="Google Shape;44;p68"/>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8"/>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8"/>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47" name="Google Shape;47;p68"/>
          <p:cNvSpPr>
            <a:spLocks noGrp="1"/>
          </p:cNvSpPr>
          <p:nvPr>
            <p:ph type="pic" idx="2"/>
          </p:nvPr>
        </p:nvSpPr>
        <p:spPr>
          <a:xfrm>
            <a:off x="342900" y="1537954"/>
            <a:ext cx="1565644" cy="1565644"/>
          </a:xfrm>
          <a:prstGeom prst="ellipse">
            <a:avLst/>
          </a:prstGeom>
          <a:solidFill>
            <a:schemeClr val="lt1"/>
          </a:solidFill>
          <a:ln>
            <a:noFill/>
          </a:ln>
        </p:spPr>
      </p:sp>
      <p:sp>
        <p:nvSpPr>
          <p:cNvPr id="48" name="Google Shape;48;p68"/>
          <p:cNvSpPr txBox="1">
            <a:spLocks noGrp="1"/>
          </p:cNvSpPr>
          <p:nvPr>
            <p:ph type="body" idx="1"/>
          </p:nvPr>
        </p:nvSpPr>
        <p:spPr>
          <a:xfrm>
            <a:off x="407881"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8"/>
          <p:cNvSpPr>
            <a:spLocks noGrp="1"/>
          </p:cNvSpPr>
          <p:nvPr>
            <p:ph type="pic" idx="3"/>
          </p:nvPr>
        </p:nvSpPr>
        <p:spPr>
          <a:xfrm>
            <a:off x="2750722" y="1540456"/>
            <a:ext cx="1565644" cy="1565644"/>
          </a:xfrm>
          <a:prstGeom prst="ellipse">
            <a:avLst/>
          </a:prstGeom>
          <a:solidFill>
            <a:schemeClr val="lt1"/>
          </a:solidFill>
          <a:ln>
            <a:noFill/>
          </a:ln>
        </p:spPr>
      </p:sp>
      <p:sp>
        <p:nvSpPr>
          <p:cNvPr id="50" name="Google Shape;50;p68"/>
          <p:cNvSpPr txBox="1">
            <a:spLocks noGrp="1"/>
          </p:cNvSpPr>
          <p:nvPr>
            <p:ph type="body" idx="4"/>
          </p:nvPr>
        </p:nvSpPr>
        <p:spPr>
          <a:xfrm>
            <a:off x="2815703" y="32666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8"/>
          <p:cNvSpPr>
            <a:spLocks noGrp="1"/>
          </p:cNvSpPr>
          <p:nvPr>
            <p:ph type="pic" idx="5"/>
          </p:nvPr>
        </p:nvSpPr>
        <p:spPr>
          <a:xfrm>
            <a:off x="5158544" y="1537954"/>
            <a:ext cx="1565644" cy="1565644"/>
          </a:xfrm>
          <a:prstGeom prst="ellipse">
            <a:avLst/>
          </a:prstGeom>
          <a:solidFill>
            <a:schemeClr val="lt1"/>
          </a:solidFill>
          <a:ln>
            <a:noFill/>
          </a:ln>
        </p:spPr>
      </p:sp>
      <p:sp>
        <p:nvSpPr>
          <p:cNvPr id="52" name="Google Shape;52;p68"/>
          <p:cNvSpPr txBox="1">
            <a:spLocks noGrp="1"/>
          </p:cNvSpPr>
          <p:nvPr>
            <p:ph type="body" idx="6"/>
          </p:nvPr>
        </p:nvSpPr>
        <p:spPr>
          <a:xfrm>
            <a:off x="5223525" y="32641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8"/>
          <p:cNvSpPr>
            <a:spLocks noGrp="1"/>
          </p:cNvSpPr>
          <p:nvPr>
            <p:ph type="pic" idx="7"/>
          </p:nvPr>
        </p:nvSpPr>
        <p:spPr>
          <a:xfrm>
            <a:off x="7566366" y="1536700"/>
            <a:ext cx="1565644" cy="1565644"/>
          </a:xfrm>
          <a:prstGeom prst="ellipse">
            <a:avLst/>
          </a:prstGeom>
          <a:solidFill>
            <a:schemeClr val="lt1"/>
          </a:solidFill>
          <a:ln>
            <a:noFill/>
          </a:ln>
        </p:spPr>
      </p:sp>
      <p:sp>
        <p:nvSpPr>
          <p:cNvPr id="54" name="Google Shape;54;p68"/>
          <p:cNvSpPr txBox="1">
            <a:spLocks noGrp="1"/>
          </p:cNvSpPr>
          <p:nvPr>
            <p:ph type="body" idx="8"/>
          </p:nvPr>
        </p:nvSpPr>
        <p:spPr>
          <a:xfrm>
            <a:off x="7631347"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8"/>
          <p:cNvSpPr>
            <a:spLocks noGrp="1"/>
          </p:cNvSpPr>
          <p:nvPr>
            <p:ph type="pic" idx="9"/>
          </p:nvPr>
        </p:nvSpPr>
        <p:spPr>
          <a:xfrm>
            <a:off x="9974190" y="1536700"/>
            <a:ext cx="1565644" cy="1565644"/>
          </a:xfrm>
          <a:prstGeom prst="ellipse">
            <a:avLst/>
          </a:prstGeom>
          <a:solidFill>
            <a:schemeClr val="lt1"/>
          </a:solidFill>
          <a:ln>
            <a:noFill/>
          </a:ln>
        </p:spPr>
      </p:sp>
      <p:sp>
        <p:nvSpPr>
          <p:cNvPr id="56" name="Google Shape;56;p68"/>
          <p:cNvSpPr txBox="1">
            <a:spLocks noGrp="1"/>
          </p:cNvSpPr>
          <p:nvPr>
            <p:ph type="body" idx="13"/>
          </p:nvPr>
        </p:nvSpPr>
        <p:spPr>
          <a:xfrm>
            <a:off x="10039171" y="32629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8"/>
          <p:cNvSpPr>
            <a:spLocks noGrp="1"/>
          </p:cNvSpPr>
          <p:nvPr>
            <p:ph type="pic" idx="14"/>
          </p:nvPr>
        </p:nvSpPr>
        <p:spPr>
          <a:xfrm>
            <a:off x="342900" y="4064354"/>
            <a:ext cx="1565644" cy="1565644"/>
          </a:xfrm>
          <a:prstGeom prst="ellipse">
            <a:avLst/>
          </a:prstGeom>
          <a:solidFill>
            <a:schemeClr val="lt1"/>
          </a:solidFill>
          <a:ln>
            <a:noFill/>
          </a:ln>
        </p:spPr>
      </p:sp>
      <p:sp>
        <p:nvSpPr>
          <p:cNvPr id="58" name="Google Shape;58;p68"/>
          <p:cNvSpPr txBox="1">
            <a:spLocks noGrp="1"/>
          </p:cNvSpPr>
          <p:nvPr>
            <p:ph type="body" idx="15"/>
          </p:nvPr>
        </p:nvSpPr>
        <p:spPr>
          <a:xfrm>
            <a:off x="407881"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8"/>
          <p:cNvSpPr>
            <a:spLocks noGrp="1"/>
          </p:cNvSpPr>
          <p:nvPr>
            <p:ph type="pic" idx="16"/>
          </p:nvPr>
        </p:nvSpPr>
        <p:spPr>
          <a:xfrm>
            <a:off x="2750722" y="4066856"/>
            <a:ext cx="1565644" cy="1565644"/>
          </a:xfrm>
          <a:prstGeom prst="ellipse">
            <a:avLst/>
          </a:prstGeom>
          <a:solidFill>
            <a:schemeClr val="lt1"/>
          </a:solidFill>
          <a:ln>
            <a:noFill/>
          </a:ln>
        </p:spPr>
      </p:sp>
      <p:sp>
        <p:nvSpPr>
          <p:cNvPr id="60" name="Google Shape;60;p68"/>
          <p:cNvSpPr txBox="1">
            <a:spLocks noGrp="1"/>
          </p:cNvSpPr>
          <p:nvPr>
            <p:ph type="body" idx="17"/>
          </p:nvPr>
        </p:nvSpPr>
        <p:spPr>
          <a:xfrm>
            <a:off x="2815703" y="5793099"/>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8"/>
          <p:cNvSpPr>
            <a:spLocks noGrp="1"/>
          </p:cNvSpPr>
          <p:nvPr>
            <p:ph type="pic" idx="18"/>
          </p:nvPr>
        </p:nvSpPr>
        <p:spPr>
          <a:xfrm>
            <a:off x="5158544" y="4064354"/>
            <a:ext cx="1565644" cy="1565644"/>
          </a:xfrm>
          <a:prstGeom prst="ellipse">
            <a:avLst/>
          </a:prstGeom>
          <a:solidFill>
            <a:schemeClr val="lt1"/>
          </a:solidFill>
          <a:ln>
            <a:noFill/>
          </a:ln>
        </p:spPr>
      </p:sp>
      <p:sp>
        <p:nvSpPr>
          <p:cNvPr id="62" name="Google Shape;62;p68"/>
          <p:cNvSpPr txBox="1">
            <a:spLocks noGrp="1"/>
          </p:cNvSpPr>
          <p:nvPr>
            <p:ph type="body" idx="19"/>
          </p:nvPr>
        </p:nvSpPr>
        <p:spPr>
          <a:xfrm>
            <a:off x="5223525" y="5790597"/>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8"/>
          <p:cNvSpPr>
            <a:spLocks noGrp="1"/>
          </p:cNvSpPr>
          <p:nvPr>
            <p:ph type="pic" idx="20"/>
          </p:nvPr>
        </p:nvSpPr>
        <p:spPr>
          <a:xfrm>
            <a:off x="7566366" y="4063100"/>
            <a:ext cx="1565644" cy="1565644"/>
          </a:xfrm>
          <a:prstGeom prst="ellipse">
            <a:avLst/>
          </a:prstGeom>
          <a:solidFill>
            <a:schemeClr val="lt1"/>
          </a:solidFill>
          <a:ln>
            <a:noFill/>
          </a:ln>
        </p:spPr>
      </p:sp>
      <p:sp>
        <p:nvSpPr>
          <p:cNvPr id="64" name="Google Shape;64;p68"/>
          <p:cNvSpPr txBox="1">
            <a:spLocks noGrp="1"/>
          </p:cNvSpPr>
          <p:nvPr>
            <p:ph type="body" idx="21"/>
          </p:nvPr>
        </p:nvSpPr>
        <p:spPr>
          <a:xfrm>
            <a:off x="7631347"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8"/>
          <p:cNvSpPr>
            <a:spLocks noGrp="1"/>
          </p:cNvSpPr>
          <p:nvPr>
            <p:ph type="pic" idx="22"/>
          </p:nvPr>
        </p:nvSpPr>
        <p:spPr>
          <a:xfrm>
            <a:off x="9974190" y="4063100"/>
            <a:ext cx="1565644" cy="1565644"/>
          </a:xfrm>
          <a:prstGeom prst="ellipse">
            <a:avLst/>
          </a:prstGeom>
          <a:solidFill>
            <a:schemeClr val="lt1"/>
          </a:solidFill>
          <a:ln>
            <a:noFill/>
          </a:ln>
        </p:spPr>
      </p:sp>
      <p:sp>
        <p:nvSpPr>
          <p:cNvPr id="66" name="Google Shape;66;p68"/>
          <p:cNvSpPr txBox="1">
            <a:spLocks noGrp="1"/>
          </p:cNvSpPr>
          <p:nvPr>
            <p:ph type="body" idx="23"/>
          </p:nvPr>
        </p:nvSpPr>
        <p:spPr>
          <a:xfrm>
            <a:off x="10039171" y="5789343"/>
            <a:ext cx="2181148" cy="7495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400"/>
              <a:buFont typeface="Public Sans SemiBold"/>
              <a:buNone/>
              <a:defRPr sz="1400">
                <a:latin typeface="Public Sans SemiBold"/>
                <a:ea typeface="Public Sans SemiBold"/>
                <a:cs typeface="Public Sans SemiBold"/>
                <a:sym typeface="Public Sans SemiBold"/>
              </a:defRPr>
            </a:lvl1pPr>
            <a:lvl2pPr marL="914400" lvl="1" indent="-228600" algn="l">
              <a:lnSpc>
                <a:spcPct val="100000"/>
              </a:lnSpc>
              <a:spcBef>
                <a:spcPts val="400"/>
              </a:spcBef>
              <a:spcAft>
                <a:spcPts val="0"/>
              </a:spcAft>
              <a:buClr>
                <a:schemeClr val="accent4"/>
              </a:buClr>
              <a:buSzPts val="1100"/>
              <a:buNone/>
              <a:defRPr sz="1100" cap="none">
                <a:solidFill>
                  <a:schemeClr val="accent4"/>
                </a:solidFill>
                <a:latin typeface="Public Sans SemiBold"/>
                <a:ea typeface="Public Sans SemiBold"/>
                <a:cs typeface="Public Sans SemiBold"/>
                <a:sym typeface="Public Sans SemiBold"/>
              </a:defRPr>
            </a:lvl2pPr>
            <a:lvl3pPr marL="1371600" lvl="2" indent="-228600" algn="l">
              <a:lnSpc>
                <a:spcPct val="120000"/>
              </a:lnSpc>
              <a:spcBef>
                <a:spcPts val="200"/>
              </a:spcBef>
              <a:spcAft>
                <a:spcPts val="0"/>
              </a:spcAft>
              <a:buClr>
                <a:schemeClr val="accent3"/>
              </a:buClr>
              <a:buSzPts val="1400"/>
              <a:buFont typeface="Public Sans Light"/>
              <a:buNone/>
              <a:defRPr>
                <a:solidFill>
                  <a:schemeClr val="accent3"/>
                </a:solidFill>
              </a:defRPr>
            </a:lvl3pPr>
            <a:lvl4pPr marL="1828800" lvl="3" indent="-228600" algn="l">
              <a:lnSpc>
                <a:spcPct val="120000"/>
              </a:lnSpc>
              <a:spcBef>
                <a:spcPts val="0"/>
              </a:spcBef>
              <a:spcAft>
                <a:spcPts val="0"/>
              </a:spcAft>
              <a:buClr>
                <a:schemeClr val="dk1"/>
              </a:buClr>
              <a:buSzPts val="1400"/>
              <a:buNone/>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8"/>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 logo">
  <p:cSld name="Title and Content + logo">
    <p:spTree>
      <p:nvGrpSpPr>
        <p:cNvPr id="1" name="Shape 74"/>
        <p:cNvGrpSpPr/>
        <p:nvPr/>
      </p:nvGrpSpPr>
      <p:grpSpPr>
        <a:xfrm>
          <a:off x="0" y="0"/>
          <a:ext cx="0" cy="0"/>
          <a:chOff x="0" y="0"/>
          <a:chExt cx="0" cy="0"/>
        </a:xfrm>
      </p:grpSpPr>
      <p:sp>
        <p:nvSpPr>
          <p:cNvPr id="75" name="Google Shape;75;p73"/>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3"/>
          <p:cNvSpPr/>
          <p:nvPr/>
        </p:nvSpPr>
        <p:spPr>
          <a:xfrm>
            <a:off x="608850" y="1134825"/>
            <a:ext cx="10745100" cy="45900"/>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73"/>
          <p:cNvSpPr txBox="1">
            <a:spLocks noGrp="1"/>
          </p:cNvSpPr>
          <p:nvPr>
            <p:ph type="body" idx="1"/>
          </p:nvPr>
        </p:nvSpPr>
        <p:spPr>
          <a:xfrm>
            <a:off x="800100" y="1355651"/>
            <a:ext cx="8802688" cy="495307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600"/>
              <a:buNone/>
              <a:defRPr/>
            </a:lvl1pPr>
            <a:lvl2pPr marL="914400" lvl="1" indent="-330200" algn="l">
              <a:lnSpc>
                <a:spcPct val="120000"/>
              </a:lnSpc>
              <a:spcBef>
                <a:spcPts val="900"/>
              </a:spcBef>
              <a:spcAft>
                <a:spcPts val="0"/>
              </a:spcAft>
              <a:buSzPts val="1600"/>
              <a:buChar char="•"/>
              <a:defRPr/>
            </a:lvl2pPr>
            <a:lvl3pPr marL="1371600" lvl="2" indent="-228600" algn="l">
              <a:lnSpc>
                <a:spcPct val="120000"/>
              </a:lnSpc>
              <a:spcBef>
                <a:spcPts val="600"/>
              </a:spcBef>
              <a:spcAft>
                <a:spcPts val="0"/>
              </a:spcAft>
              <a:buSzPts val="1400"/>
              <a:buNone/>
              <a:defRPr/>
            </a:lvl3pPr>
            <a:lvl4pPr marL="1828800" lvl="3" indent="-317500" algn="l">
              <a:lnSpc>
                <a:spcPct val="120000"/>
              </a:lnSpc>
              <a:spcBef>
                <a:spcPts val="800"/>
              </a:spcBef>
              <a:spcAft>
                <a:spcPts val="0"/>
              </a:spcAft>
              <a:buSzPts val="1400"/>
              <a:buChar char="•"/>
              <a:defRPr/>
            </a:lvl4pPr>
            <a:lvl5pPr marL="2286000" lvl="4" indent="-228600" algn="l">
              <a:lnSpc>
                <a:spcPct val="130000"/>
              </a:lnSpc>
              <a:spcBef>
                <a:spcPts val="800"/>
              </a:spcBef>
              <a:spcAft>
                <a:spcPts val="0"/>
              </a:spcAft>
              <a:buSzPts val="1100"/>
              <a:buNone/>
              <a:defRPr/>
            </a:lvl5pPr>
            <a:lvl6pPr marL="2743200" lvl="5" indent="-342900" algn="l">
              <a:lnSpc>
                <a:spcPct val="90000"/>
              </a:lnSpc>
              <a:spcBef>
                <a:spcPts val="9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7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103" name="Google Shape;103;p7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dk1"/>
        </a:solidFill>
        <a:effectLst/>
      </p:bgPr>
    </p:bg>
    <p:spTree>
      <p:nvGrpSpPr>
        <p:cNvPr id="1" name="Shape 971"/>
        <p:cNvGrpSpPr/>
        <p:nvPr/>
      </p:nvGrpSpPr>
      <p:grpSpPr>
        <a:xfrm>
          <a:off x="0" y="0"/>
          <a:ext cx="0" cy="0"/>
          <a:chOff x="0" y="0"/>
          <a:chExt cx="0" cy="0"/>
        </a:xfrm>
      </p:grpSpPr>
      <p:sp>
        <p:nvSpPr>
          <p:cNvPr id="972" name="Google Shape;972;p92"/>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3" name="Google Shape;973;p92"/>
          <p:cNvSpPr txBox="1">
            <a:spLocks noGrp="1"/>
          </p:cNvSpPr>
          <p:nvPr>
            <p:ph type="sldNum" idx="12"/>
          </p:nvPr>
        </p:nvSpPr>
        <p:spPr>
          <a:xfrm>
            <a:off x="342900" y="6591107"/>
            <a:ext cx="892175" cy="157482"/>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
        <p:nvSpPr>
          <p:cNvPr id="974" name="Google Shape;974;p92"/>
          <p:cNvSpPr txBox="1">
            <a:spLocks noGrp="1"/>
          </p:cNvSpPr>
          <p:nvPr>
            <p:ph type="body" idx="1"/>
          </p:nvPr>
        </p:nvSpPr>
        <p:spPr>
          <a:xfrm>
            <a:off x="771939" y="2810987"/>
            <a:ext cx="4137991" cy="25428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700"/>
              <a:buFont typeface="Public Sans SemiBold"/>
              <a:buNone/>
              <a:defRPr sz="4700">
                <a:solidFill>
                  <a:schemeClr val="lt1"/>
                </a:solidFill>
                <a:latin typeface="Public Sans SemiBold"/>
                <a:ea typeface="Public Sans SemiBold"/>
                <a:cs typeface="Public Sans SemiBold"/>
                <a:sym typeface="Public Sans SemiBold"/>
              </a:defRPr>
            </a:lvl1pPr>
            <a:lvl2pPr marL="914400" lvl="1" indent="-228600" algn="l">
              <a:lnSpc>
                <a:spcPct val="120000"/>
              </a:lnSpc>
              <a:spcBef>
                <a:spcPts val="1800"/>
              </a:spcBef>
              <a:spcAft>
                <a:spcPts val="0"/>
              </a:spcAft>
              <a:buClr>
                <a:schemeClr val="lt1"/>
              </a:buClr>
              <a:buSzPts val="1600"/>
              <a:buNone/>
              <a:defRPr>
                <a:solidFill>
                  <a:schemeClr val="lt1"/>
                </a:solidFill>
              </a:defRPr>
            </a:lvl2pPr>
            <a:lvl3pPr marL="1371600" lvl="2" indent="-228600" algn="l">
              <a:lnSpc>
                <a:spcPct val="120000"/>
              </a:lnSpc>
              <a:spcBef>
                <a:spcPts val="600"/>
              </a:spcBef>
              <a:spcAft>
                <a:spcPts val="0"/>
              </a:spcAft>
              <a:buClr>
                <a:schemeClr val="dk1"/>
              </a:buClr>
              <a:buSzPts val="1800"/>
              <a:buNone/>
              <a:defRPr/>
            </a:lvl3pPr>
            <a:lvl4pPr marL="1828800" lvl="3" indent="-342900" algn="l">
              <a:lnSpc>
                <a:spcPct val="120000"/>
              </a:lnSpc>
              <a:spcBef>
                <a:spcPts val="800"/>
              </a:spcBef>
              <a:spcAft>
                <a:spcPts val="0"/>
              </a:spcAft>
              <a:buClr>
                <a:schemeClr val="dk1"/>
              </a:buClr>
              <a:buSzPts val="1800"/>
              <a:buChar char="•"/>
              <a:defRPr/>
            </a:lvl4pPr>
            <a:lvl5pPr marL="2286000" lvl="4" indent="-228600" algn="l">
              <a:lnSpc>
                <a:spcPct val="130000"/>
              </a:lnSpc>
              <a:spcBef>
                <a:spcPts val="800"/>
              </a:spcBef>
              <a:spcAft>
                <a:spcPts val="0"/>
              </a:spcAft>
              <a:buClr>
                <a:schemeClr val="dk1"/>
              </a:buClr>
              <a:buSzPts val="1800"/>
              <a:buNone/>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5" name="Google Shape;975;p92"/>
          <p:cNvPicPr preferRelativeResize="0"/>
          <p:nvPr/>
        </p:nvPicPr>
        <p:blipFill rotWithShape="1">
          <a:blip r:embed="rId2">
            <a:alphaModFix/>
          </a:blip>
          <a:srcRect/>
          <a:stretch/>
        </p:blipFill>
        <p:spPr>
          <a:xfrm>
            <a:off x="9194750" y="745312"/>
            <a:ext cx="6070397" cy="5303677"/>
          </a:xfrm>
          <a:prstGeom prst="rect">
            <a:avLst/>
          </a:prstGeom>
          <a:noFill/>
          <a:ln>
            <a:noFill/>
          </a:ln>
        </p:spPr>
      </p:pic>
      <p:pic>
        <p:nvPicPr>
          <p:cNvPr id="976" name="Google Shape;976;p92"/>
          <p:cNvPicPr preferRelativeResize="0"/>
          <p:nvPr/>
        </p:nvPicPr>
        <p:blipFill rotWithShape="1">
          <a:blip r:embed="rId3">
            <a:alphaModFix/>
          </a:blip>
          <a:srcRect/>
          <a:stretch/>
        </p:blipFill>
        <p:spPr>
          <a:xfrm>
            <a:off x="11558990" y="2652984"/>
            <a:ext cx="1407900" cy="1407900"/>
          </a:xfrm>
          <a:prstGeom prst="rect">
            <a:avLst/>
          </a:prstGeom>
          <a:noFill/>
          <a:ln>
            <a:noFill/>
          </a:ln>
        </p:spPr>
      </p:pic>
      <p:grpSp>
        <p:nvGrpSpPr>
          <p:cNvPr id="977" name="Google Shape;977;p92"/>
          <p:cNvGrpSpPr/>
          <p:nvPr/>
        </p:nvGrpSpPr>
        <p:grpSpPr>
          <a:xfrm>
            <a:off x="6909554" y="1781036"/>
            <a:ext cx="3128477" cy="3330051"/>
            <a:chOff x="835291" y="449539"/>
            <a:chExt cx="3646488" cy="3881437"/>
          </a:xfrm>
        </p:grpSpPr>
        <p:grpSp>
          <p:nvGrpSpPr>
            <p:cNvPr id="978" name="Google Shape;978;p92"/>
            <p:cNvGrpSpPr/>
            <p:nvPr/>
          </p:nvGrpSpPr>
          <p:grpSpPr>
            <a:xfrm>
              <a:off x="835291" y="576539"/>
              <a:ext cx="1217613" cy="3549650"/>
              <a:chOff x="6139" y="1031"/>
              <a:chExt cx="767" cy="2236"/>
            </a:xfrm>
          </p:grpSpPr>
          <p:sp>
            <p:nvSpPr>
              <p:cNvPr id="979" name="Google Shape;979;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0" name="Google Shape;980;p92"/>
              <p:cNvSpPr/>
              <p:nvPr/>
            </p:nvSpPr>
            <p:spPr>
              <a:xfrm>
                <a:off x="6139"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1" name="Google Shape;981;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2" name="Google Shape;982;p92"/>
              <p:cNvSpPr/>
              <p:nvPr/>
            </p:nvSpPr>
            <p:spPr>
              <a:xfrm>
                <a:off x="6139"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3" name="Google Shape;983;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4" name="Google Shape;984;p92"/>
              <p:cNvSpPr/>
              <p:nvPr/>
            </p:nvSpPr>
            <p:spPr>
              <a:xfrm>
                <a:off x="6139"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5" name="Google Shape;985;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6" name="Google Shape;986;p92"/>
              <p:cNvSpPr/>
              <p:nvPr/>
            </p:nvSpPr>
            <p:spPr>
              <a:xfrm>
                <a:off x="6139"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7" name="Google Shape;987;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8" name="Google Shape;988;p92"/>
              <p:cNvSpPr/>
              <p:nvPr/>
            </p:nvSpPr>
            <p:spPr>
              <a:xfrm>
                <a:off x="6139"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89" name="Google Shape;989;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0" name="Google Shape;990;p92"/>
              <p:cNvSpPr/>
              <p:nvPr/>
            </p:nvSpPr>
            <p:spPr>
              <a:xfrm>
                <a:off x="6139"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1" name="Google Shape;991;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2" name="Google Shape;992;p92"/>
              <p:cNvSpPr/>
              <p:nvPr/>
            </p:nvSpPr>
            <p:spPr>
              <a:xfrm>
                <a:off x="6233"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3" name="Google Shape;993;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4" name="Google Shape;994;p92"/>
              <p:cNvSpPr/>
              <p:nvPr/>
            </p:nvSpPr>
            <p:spPr>
              <a:xfrm>
                <a:off x="6233"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5" name="Google Shape;995;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6" name="Google Shape;996;p92"/>
              <p:cNvSpPr/>
              <p:nvPr/>
            </p:nvSpPr>
            <p:spPr>
              <a:xfrm>
                <a:off x="6233"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7" name="Google Shape;997;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8" name="Google Shape;998;p92"/>
              <p:cNvSpPr/>
              <p:nvPr/>
            </p:nvSpPr>
            <p:spPr>
              <a:xfrm>
                <a:off x="6233"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999" name="Google Shape;999;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0" name="Google Shape;1000;p92"/>
              <p:cNvSpPr/>
              <p:nvPr/>
            </p:nvSpPr>
            <p:spPr>
              <a:xfrm>
                <a:off x="6233"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1" name="Google Shape;1001;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2" name="Google Shape;1002;p92"/>
              <p:cNvSpPr/>
              <p:nvPr/>
            </p:nvSpPr>
            <p:spPr>
              <a:xfrm>
                <a:off x="6233"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3" name="Google Shape;1003;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4" name="Google Shape;1004;p92"/>
              <p:cNvSpPr/>
              <p:nvPr/>
            </p:nvSpPr>
            <p:spPr>
              <a:xfrm>
                <a:off x="6233"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5" name="Google Shape;1005;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6" name="Google Shape;1006;p92"/>
              <p:cNvSpPr/>
              <p:nvPr/>
            </p:nvSpPr>
            <p:spPr>
              <a:xfrm>
                <a:off x="6233"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7" name="Google Shape;1007;p92"/>
              <p:cNvSpPr/>
              <p:nvPr/>
            </p:nvSpPr>
            <p:spPr>
              <a:xfrm>
                <a:off x="6233" y="2740"/>
                <a:ext cx="5" cy="72"/>
              </a:xfrm>
              <a:custGeom>
                <a:avLst/>
                <a:gdLst/>
                <a:ahLst/>
                <a:cxnLst/>
                <a:rect l="l" t="t" r="r" b="b"/>
                <a:pathLst>
                  <a:path w="4" h="61" extrusionOk="0">
                    <a:moveTo>
                      <a:pt x="4" y="0"/>
                    </a:moveTo>
                    <a:cubicBezTo>
                      <a:pt x="0" y="0"/>
                      <a:pt x="0" y="0"/>
                      <a:pt x="0" y="0"/>
                    </a:cubicBezTo>
                    <a:cubicBezTo>
                      <a:pt x="0" y="55"/>
                      <a:pt x="0" y="55"/>
                      <a:pt x="0" y="55"/>
                    </a:cubicBezTo>
                    <a:cubicBezTo>
                      <a:pt x="1" y="57"/>
                      <a:pt x="2" y="59"/>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8" name="Google Shape;1008;p92"/>
              <p:cNvSpPr/>
              <p:nvPr/>
            </p:nvSpPr>
            <p:spPr>
              <a:xfrm>
                <a:off x="6332" y="1398"/>
                <a:ext cx="5" cy="14"/>
              </a:xfrm>
              <a:custGeom>
                <a:avLst/>
                <a:gdLst/>
                <a:ahLst/>
                <a:cxnLst/>
                <a:rect l="l" t="t" r="r" b="b"/>
                <a:pathLst>
                  <a:path w="4" h="12" extrusionOk="0">
                    <a:moveTo>
                      <a:pt x="4" y="0"/>
                    </a:moveTo>
                    <a:cubicBezTo>
                      <a:pt x="2" y="1"/>
                      <a:pt x="1" y="3"/>
                      <a:pt x="0" y="5"/>
                    </a:cubicBezTo>
                    <a:cubicBezTo>
                      <a:pt x="0" y="12"/>
                      <a:pt x="0" y="12"/>
                      <a:pt x="0" y="12"/>
                    </a:cubicBezTo>
                    <a:cubicBezTo>
                      <a:pt x="4" y="12"/>
                      <a:pt x="4" y="12"/>
                      <a:pt x="4" y="1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09" name="Google Shape;1009;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0" name="Google Shape;1010;p92"/>
              <p:cNvSpPr/>
              <p:nvPr/>
            </p:nvSpPr>
            <p:spPr>
              <a:xfrm>
                <a:off x="6332"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1" name="Google Shape;1011;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2" name="Google Shape;1012;p92"/>
              <p:cNvSpPr/>
              <p:nvPr/>
            </p:nvSpPr>
            <p:spPr>
              <a:xfrm>
                <a:off x="6332"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3" name="Google Shape;1013;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4" name="Google Shape;1014;p92"/>
              <p:cNvSpPr/>
              <p:nvPr/>
            </p:nvSpPr>
            <p:spPr>
              <a:xfrm>
                <a:off x="6332"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5" name="Google Shape;1015;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6" name="Google Shape;1016;p92"/>
              <p:cNvSpPr/>
              <p:nvPr/>
            </p:nvSpPr>
            <p:spPr>
              <a:xfrm>
                <a:off x="6332"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7" name="Google Shape;1017;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8" name="Google Shape;1018;p92"/>
              <p:cNvSpPr/>
              <p:nvPr/>
            </p:nvSpPr>
            <p:spPr>
              <a:xfrm>
                <a:off x="6332"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19" name="Google Shape;1019;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0" name="Google Shape;1020;p92"/>
              <p:cNvSpPr/>
              <p:nvPr/>
            </p:nvSpPr>
            <p:spPr>
              <a:xfrm>
                <a:off x="6332"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1" name="Google Shape;1021;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2" name="Google Shape;1022;p92"/>
              <p:cNvSpPr/>
              <p:nvPr/>
            </p:nvSpPr>
            <p:spPr>
              <a:xfrm>
                <a:off x="6332"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3" name="Google Shape;1023;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4" name="Google Shape;1024;p92"/>
              <p:cNvSpPr/>
              <p:nvPr/>
            </p:nvSpPr>
            <p:spPr>
              <a:xfrm>
                <a:off x="6332"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5" name="Google Shape;1025;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6" name="Google Shape;1026;p92"/>
              <p:cNvSpPr/>
              <p:nvPr/>
            </p:nvSpPr>
            <p:spPr>
              <a:xfrm>
                <a:off x="6332"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7" name="Google Shape;1027;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8" name="Google Shape;1028;p92"/>
              <p:cNvSpPr/>
              <p:nvPr/>
            </p:nvSpPr>
            <p:spPr>
              <a:xfrm>
                <a:off x="6332"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29" name="Google Shape;1029;p92"/>
              <p:cNvSpPr/>
              <p:nvPr/>
            </p:nvSpPr>
            <p:spPr>
              <a:xfrm>
                <a:off x="6426" y="1296"/>
                <a:ext cx="5" cy="41"/>
              </a:xfrm>
              <a:custGeom>
                <a:avLst/>
                <a:gdLst/>
                <a:ahLst/>
                <a:cxnLst/>
                <a:rect l="l" t="t" r="r" b="b"/>
                <a:pathLst>
                  <a:path w="4" h="35" extrusionOk="0">
                    <a:moveTo>
                      <a:pt x="4" y="0"/>
                    </a:moveTo>
                    <a:cubicBezTo>
                      <a:pt x="2" y="1"/>
                      <a:pt x="1" y="3"/>
                      <a:pt x="0" y="4"/>
                    </a:cubicBezTo>
                    <a:cubicBezTo>
                      <a:pt x="0" y="35"/>
                      <a:pt x="0" y="35"/>
                      <a:pt x="0" y="35"/>
                    </a:cubicBezTo>
                    <a:cubicBezTo>
                      <a:pt x="4" y="35"/>
                      <a:pt x="4" y="35"/>
                      <a:pt x="4" y="3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0" name="Google Shape;1030;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1" name="Google Shape;1031;p92"/>
              <p:cNvSpPr/>
              <p:nvPr/>
            </p:nvSpPr>
            <p:spPr>
              <a:xfrm>
                <a:off x="6426"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2" name="Google Shape;1032;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3" name="Google Shape;1033;p92"/>
              <p:cNvSpPr/>
              <p:nvPr/>
            </p:nvSpPr>
            <p:spPr>
              <a:xfrm>
                <a:off x="6426"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4" name="Google Shape;1034;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5" name="Google Shape;1035;p92"/>
              <p:cNvSpPr/>
              <p:nvPr/>
            </p:nvSpPr>
            <p:spPr>
              <a:xfrm>
                <a:off x="6426"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6" name="Google Shape;1036;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7" name="Google Shape;1037;p92"/>
              <p:cNvSpPr/>
              <p:nvPr/>
            </p:nvSpPr>
            <p:spPr>
              <a:xfrm>
                <a:off x="6426"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8" name="Google Shape;1038;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39" name="Google Shape;1039;p92"/>
              <p:cNvSpPr/>
              <p:nvPr/>
            </p:nvSpPr>
            <p:spPr>
              <a:xfrm>
                <a:off x="6426"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0" name="Google Shape;1040;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1" name="Google Shape;1041;p92"/>
              <p:cNvSpPr/>
              <p:nvPr/>
            </p:nvSpPr>
            <p:spPr>
              <a:xfrm>
                <a:off x="6426"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2" name="Google Shape;1042;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3" name="Google Shape;1043;p92"/>
              <p:cNvSpPr/>
              <p:nvPr/>
            </p:nvSpPr>
            <p:spPr>
              <a:xfrm>
                <a:off x="6426"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4" name="Google Shape;1044;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5" name="Google Shape;1045;p92"/>
              <p:cNvSpPr/>
              <p:nvPr/>
            </p:nvSpPr>
            <p:spPr>
              <a:xfrm>
                <a:off x="6426"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6" name="Google Shape;1046;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7" name="Google Shape;1047;p92"/>
              <p:cNvSpPr/>
              <p:nvPr/>
            </p:nvSpPr>
            <p:spPr>
              <a:xfrm>
                <a:off x="6426"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8" name="Google Shape;1048;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49" name="Google Shape;1049;p92"/>
              <p:cNvSpPr/>
              <p:nvPr/>
            </p:nvSpPr>
            <p:spPr>
              <a:xfrm>
                <a:off x="6426"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0" name="Google Shape;1050;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1" name="Google Shape;1051;p92"/>
              <p:cNvSpPr/>
              <p:nvPr/>
            </p:nvSpPr>
            <p:spPr>
              <a:xfrm>
                <a:off x="6426"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2" name="Google Shape;1052;p92"/>
              <p:cNvSpPr/>
              <p:nvPr/>
            </p:nvSpPr>
            <p:spPr>
              <a:xfrm>
                <a:off x="6426" y="3037"/>
                <a:ext cx="5" cy="16"/>
              </a:xfrm>
              <a:custGeom>
                <a:avLst/>
                <a:gdLst/>
                <a:ahLst/>
                <a:cxnLst/>
                <a:rect l="l" t="t" r="r" b="b"/>
                <a:pathLst>
                  <a:path w="4" h="14" extrusionOk="0">
                    <a:moveTo>
                      <a:pt x="4" y="0"/>
                    </a:moveTo>
                    <a:cubicBezTo>
                      <a:pt x="0" y="0"/>
                      <a:pt x="0" y="0"/>
                      <a:pt x="0" y="0"/>
                    </a:cubicBezTo>
                    <a:cubicBezTo>
                      <a:pt x="0" y="10"/>
                      <a:pt x="0" y="10"/>
                      <a:pt x="0" y="10"/>
                    </a:cubicBezTo>
                    <a:cubicBezTo>
                      <a:pt x="1" y="12"/>
                      <a:pt x="2" y="13"/>
                      <a:pt x="4" y="1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3" name="Google Shape;1053;p92"/>
              <p:cNvSpPr/>
              <p:nvPr/>
            </p:nvSpPr>
            <p:spPr>
              <a:xfrm>
                <a:off x="6520" y="1213"/>
                <a:ext cx="5" cy="49"/>
              </a:xfrm>
              <a:custGeom>
                <a:avLst/>
                <a:gdLst/>
                <a:ahLst/>
                <a:cxnLst/>
                <a:rect l="l" t="t" r="r" b="b"/>
                <a:pathLst>
                  <a:path w="4" h="41" extrusionOk="0">
                    <a:moveTo>
                      <a:pt x="4" y="0"/>
                    </a:moveTo>
                    <a:cubicBezTo>
                      <a:pt x="2" y="1"/>
                      <a:pt x="1" y="2"/>
                      <a:pt x="0" y="3"/>
                    </a:cubicBezTo>
                    <a:cubicBezTo>
                      <a:pt x="0" y="41"/>
                      <a:pt x="0" y="41"/>
                      <a:pt x="0" y="41"/>
                    </a:cubicBezTo>
                    <a:cubicBezTo>
                      <a:pt x="4" y="41"/>
                      <a:pt x="4" y="41"/>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4" name="Google Shape;1054;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5" name="Google Shape;1055;p92"/>
              <p:cNvSpPr/>
              <p:nvPr/>
            </p:nvSpPr>
            <p:spPr>
              <a:xfrm>
                <a:off x="6520"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6" name="Google Shape;1056;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7" name="Google Shape;1057;p92"/>
              <p:cNvSpPr/>
              <p:nvPr/>
            </p:nvSpPr>
            <p:spPr>
              <a:xfrm>
                <a:off x="6520"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8" name="Google Shape;1058;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59" name="Google Shape;1059;p92"/>
              <p:cNvSpPr/>
              <p:nvPr/>
            </p:nvSpPr>
            <p:spPr>
              <a:xfrm>
                <a:off x="6520"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0" name="Google Shape;1060;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1" name="Google Shape;1061;p92"/>
              <p:cNvSpPr/>
              <p:nvPr/>
            </p:nvSpPr>
            <p:spPr>
              <a:xfrm>
                <a:off x="6520"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2" name="Google Shape;1062;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3" name="Google Shape;1063;p92"/>
              <p:cNvSpPr/>
              <p:nvPr/>
            </p:nvSpPr>
            <p:spPr>
              <a:xfrm>
                <a:off x="6520"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4" name="Google Shape;1064;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5" name="Google Shape;1065;p92"/>
              <p:cNvSpPr/>
              <p:nvPr/>
            </p:nvSpPr>
            <p:spPr>
              <a:xfrm>
                <a:off x="6520"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6" name="Google Shape;1066;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7" name="Google Shape;1067;p92"/>
              <p:cNvSpPr/>
              <p:nvPr/>
            </p:nvSpPr>
            <p:spPr>
              <a:xfrm>
                <a:off x="6520"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8" name="Google Shape;1068;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69" name="Google Shape;1069;p92"/>
              <p:cNvSpPr/>
              <p:nvPr/>
            </p:nvSpPr>
            <p:spPr>
              <a:xfrm>
                <a:off x="6520"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0" name="Google Shape;1070;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1" name="Google Shape;1071;p92"/>
              <p:cNvSpPr/>
              <p:nvPr/>
            </p:nvSpPr>
            <p:spPr>
              <a:xfrm>
                <a:off x="6520"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2" name="Google Shape;1072;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3" name="Google Shape;1073;p92"/>
              <p:cNvSpPr/>
              <p:nvPr/>
            </p:nvSpPr>
            <p:spPr>
              <a:xfrm>
                <a:off x="6520"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4" name="Google Shape;1074;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5" name="Google Shape;1075;p92"/>
              <p:cNvSpPr/>
              <p:nvPr/>
            </p:nvSpPr>
            <p:spPr>
              <a:xfrm>
                <a:off x="6520"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6" name="Google Shape;1076;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7" name="Google Shape;1077;p92"/>
              <p:cNvSpPr/>
              <p:nvPr/>
            </p:nvSpPr>
            <p:spPr>
              <a:xfrm>
                <a:off x="6520"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8" name="Google Shape;1078;p92"/>
              <p:cNvSpPr/>
              <p:nvPr/>
            </p:nvSpPr>
            <p:spPr>
              <a:xfrm>
                <a:off x="6520" y="3107"/>
                <a:ext cx="5" cy="29"/>
              </a:xfrm>
              <a:custGeom>
                <a:avLst/>
                <a:gdLst/>
                <a:ahLst/>
                <a:cxnLst/>
                <a:rect l="l" t="t" r="r" b="b"/>
                <a:pathLst>
                  <a:path w="4" h="24" extrusionOk="0">
                    <a:moveTo>
                      <a:pt x="4" y="0"/>
                    </a:moveTo>
                    <a:cubicBezTo>
                      <a:pt x="0" y="0"/>
                      <a:pt x="0" y="0"/>
                      <a:pt x="0" y="0"/>
                    </a:cubicBezTo>
                    <a:cubicBezTo>
                      <a:pt x="0" y="21"/>
                      <a:pt x="0" y="21"/>
                      <a:pt x="0" y="21"/>
                    </a:cubicBezTo>
                    <a:cubicBezTo>
                      <a:pt x="1" y="22"/>
                      <a:pt x="2" y="23"/>
                      <a:pt x="4" y="24"/>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79" name="Google Shape;1079;p92"/>
              <p:cNvSpPr/>
              <p:nvPr/>
            </p:nvSpPr>
            <p:spPr>
              <a:xfrm>
                <a:off x="6614" y="1146"/>
                <a:ext cx="5" cy="45"/>
              </a:xfrm>
              <a:custGeom>
                <a:avLst/>
                <a:gdLst/>
                <a:ahLst/>
                <a:cxnLst/>
                <a:rect l="l" t="t" r="r" b="b"/>
                <a:pathLst>
                  <a:path w="4" h="38" extrusionOk="0">
                    <a:moveTo>
                      <a:pt x="4" y="0"/>
                    </a:moveTo>
                    <a:cubicBezTo>
                      <a:pt x="2" y="1"/>
                      <a:pt x="1" y="1"/>
                      <a:pt x="0" y="2"/>
                    </a:cubicBezTo>
                    <a:cubicBezTo>
                      <a:pt x="0" y="38"/>
                      <a:pt x="0" y="38"/>
                      <a:pt x="0" y="38"/>
                    </a:cubicBezTo>
                    <a:cubicBezTo>
                      <a:pt x="4" y="38"/>
                      <a:pt x="4" y="38"/>
                      <a:pt x="4" y="3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0" name="Google Shape;1080;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1" name="Google Shape;1081;p92"/>
              <p:cNvSpPr/>
              <p:nvPr/>
            </p:nvSpPr>
            <p:spPr>
              <a:xfrm>
                <a:off x="661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2" name="Google Shape;1082;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3" name="Google Shape;1083;p92"/>
              <p:cNvSpPr/>
              <p:nvPr/>
            </p:nvSpPr>
            <p:spPr>
              <a:xfrm>
                <a:off x="661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4" name="Google Shape;1084;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5" name="Google Shape;1085;p92"/>
              <p:cNvSpPr/>
              <p:nvPr/>
            </p:nvSpPr>
            <p:spPr>
              <a:xfrm>
                <a:off x="661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6" name="Google Shape;1086;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7" name="Google Shape;1087;p92"/>
              <p:cNvSpPr/>
              <p:nvPr/>
            </p:nvSpPr>
            <p:spPr>
              <a:xfrm>
                <a:off x="661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8" name="Google Shape;1088;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89" name="Google Shape;1089;p92"/>
              <p:cNvSpPr/>
              <p:nvPr/>
            </p:nvSpPr>
            <p:spPr>
              <a:xfrm>
                <a:off x="661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0" name="Google Shape;1090;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1" name="Google Shape;1091;p92"/>
              <p:cNvSpPr/>
              <p:nvPr/>
            </p:nvSpPr>
            <p:spPr>
              <a:xfrm>
                <a:off x="661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2" name="Google Shape;1092;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3" name="Google Shape;1093;p92"/>
              <p:cNvSpPr/>
              <p:nvPr/>
            </p:nvSpPr>
            <p:spPr>
              <a:xfrm>
                <a:off x="661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4" name="Google Shape;1094;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5" name="Google Shape;1095;p92"/>
              <p:cNvSpPr/>
              <p:nvPr/>
            </p:nvSpPr>
            <p:spPr>
              <a:xfrm>
                <a:off x="661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6" name="Google Shape;1096;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7" name="Google Shape;1097;p92"/>
              <p:cNvSpPr/>
              <p:nvPr/>
            </p:nvSpPr>
            <p:spPr>
              <a:xfrm>
                <a:off x="661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8" name="Google Shape;1098;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099" name="Google Shape;1099;p92"/>
              <p:cNvSpPr/>
              <p:nvPr/>
            </p:nvSpPr>
            <p:spPr>
              <a:xfrm>
                <a:off x="661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0" name="Google Shape;1100;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1" name="Google Shape;1101;p92"/>
              <p:cNvSpPr/>
              <p:nvPr/>
            </p:nvSpPr>
            <p:spPr>
              <a:xfrm>
                <a:off x="661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2" name="Google Shape;1102;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3" name="Google Shape;1103;p92"/>
              <p:cNvSpPr/>
              <p:nvPr/>
            </p:nvSpPr>
            <p:spPr>
              <a:xfrm>
                <a:off x="661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4" name="Google Shape;1104;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5" name="Google Shape;1105;p92"/>
              <p:cNvSpPr/>
              <p:nvPr/>
            </p:nvSpPr>
            <p:spPr>
              <a:xfrm>
                <a:off x="661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6" name="Google Shape;1106;p92"/>
              <p:cNvSpPr/>
              <p:nvPr/>
            </p:nvSpPr>
            <p:spPr>
              <a:xfrm>
                <a:off x="6614" y="3183"/>
                <a:ext cx="5" cy="21"/>
              </a:xfrm>
              <a:custGeom>
                <a:avLst/>
                <a:gdLst/>
                <a:ahLst/>
                <a:cxnLst/>
                <a:rect l="l" t="t" r="r" b="b"/>
                <a:pathLst>
                  <a:path w="4" h="18" extrusionOk="0">
                    <a:moveTo>
                      <a:pt x="4" y="0"/>
                    </a:moveTo>
                    <a:cubicBezTo>
                      <a:pt x="0" y="0"/>
                      <a:pt x="0" y="0"/>
                      <a:pt x="0" y="0"/>
                    </a:cubicBezTo>
                    <a:cubicBezTo>
                      <a:pt x="0" y="15"/>
                      <a:pt x="0" y="15"/>
                      <a:pt x="0" y="15"/>
                    </a:cubicBezTo>
                    <a:cubicBezTo>
                      <a:pt x="1" y="16"/>
                      <a:pt x="2" y="17"/>
                      <a:pt x="4" y="18"/>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7" name="Google Shape;1107;p92"/>
              <p:cNvSpPr/>
              <p:nvPr/>
            </p:nvSpPr>
            <p:spPr>
              <a:xfrm>
                <a:off x="6713" y="1089"/>
                <a:ext cx="5" cy="27"/>
              </a:xfrm>
              <a:custGeom>
                <a:avLst/>
                <a:gdLst/>
                <a:ahLst/>
                <a:cxnLst/>
                <a:rect l="l" t="t" r="r" b="b"/>
                <a:pathLst>
                  <a:path w="4" h="23" extrusionOk="0">
                    <a:moveTo>
                      <a:pt x="4" y="0"/>
                    </a:moveTo>
                    <a:cubicBezTo>
                      <a:pt x="2" y="0"/>
                      <a:pt x="1" y="1"/>
                      <a:pt x="0" y="2"/>
                    </a:cubicBezTo>
                    <a:cubicBezTo>
                      <a:pt x="0" y="23"/>
                      <a:pt x="0" y="23"/>
                      <a:pt x="0" y="23"/>
                    </a:cubicBezTo>
                    <a:cubicBezTo>
                      <a:pt x="4" y="23"/>
                      <a:pt x="4" y="23"/>
                      <a:pt x="4" y="2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8" name="Google Shape;1108;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09" name="Google Shape;1109;p92"/>
              <p:cNvSpPr/>
              <p:nvPr/>
            </p:nvSpPr>
            <p:spPr>
              <a:xfrm>
                <a:off x="6713"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0" name="Google Shape;1110;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1" name="Google Shape;1111;p92"/>
              <p:cNvSpPr/>
              <p:nvPr/>
            </p:nvSpPr>
            <p:spPr>
              <a:xfrm>
                <a:off x="6713"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2" name="Google Shape;1112;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3" name="Google Shape;1113;p92"/>
              <p:cNvSpPr/>
              <p:nvPr/>
            </p:nvSpPr>
            <p:spPr>
              <a:xfrm>
                <a:off x="6713"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4" name="Google Shape;1114;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5" name="Google Shape;1115;p92"/>
              <p:cNvSpPr/>
              <p:nvPr/>
            </p:nvSpPr>
            <p:spPr>
              <a:xfrm>
                <a:off x="6713"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6" name="Google Shape;1116;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7" name="Google Shape;1117;p92"/>
              <p:cNvSpPr/>
              <p:nvPr/>
            </p:nvSpPr>
            <p:spPr>
              <a:xfrm>
                <a:off x="6713"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8" name="Google Shape;1118;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19" name="Google Shape;1119;p92"/>
              <p:cNvSpPr/>
              <p:nvPr/>
            </p:nvSpPr>
            <p:spPr>
              <a:xfrm>
                <a:off x="6713"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0" name="Google Shape;1120;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1" name="Google Shape;1121;p92"/>
              <p:cNvSpPr/>
              <p:nvPr/>
            </p:nvSpPr>
            <p:spPr>
              <a:xfrm>
                <a:off x="6713"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2" name="Google Shape;1122;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3" name="Google Shape;1123;p92"/>
              <p:cNvSpPr/>
              <p:nvPr/>
            </p:nvSpPr>
            <p:spPr>
              <a:xfrm>
                <a:off x="6713"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4" name="Google Shape;1124;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5" name="Google Shape;1125;p92"/>
              <p:cNvSpPr/>
              <p:nvPr/>
            </p:nvSpPr>
            <p:spPr>
              <a:xfrm>
                <a:off x="6713"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6" name="Google Shape;1126;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7" name="Google Shape;1127;p92"/>
              <p:cNvSpPr/>
              <p:nvPr/>
            </p:nvSpPr>
            <p:spPr>
              <a:xfrm>
                <a:off x="6713"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8" name="Google Shape;1128;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29" name="Google Shape;1129;p92"/>
              <p:cNvSpPr/>
              <p:nvPr/>
            </p:nvSpPr>
            <p:spPr>
              <a:xfrm>
                <a:off x="6713"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0" name="Google Shape;1130;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1" name="Google Shape;1131;p92"/>
              <p:cNvSpPr/>
              <p:nvPr/>
            </p:nvSpPr>
            <p:spPr>
              <a:xfrm>
                <a:off x="6713"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2" name="Google Shape;1132;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3" name="Google Shape;1133;p92"/>
              <p:cNvSpPr/>
              <p:nvPr/>
            </p:nvSpPr>
            <p:spPr>
              <a:xfrm>
                <a:off x="6713"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4" name="Google Shape;1134;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5" name="Google Shape;1135;p92"/>
              <p:cNvSpPr/>
              <p:nvPr/>
            </p:nvSpPr>
            <p:spPr>
              <a:xfrm>
                <a:off x="6713"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6" name="Google Shape;1136;p92"/>
              <p:cNvSpPr/>
              <p:nvPr/>
            </p:nvSpPr>
            <p:spPr>
              <a:xfrm>
                <a:off x="6713" y="3258"/>
                <a:ext cx="5" cy="2"/>
              </a:xfrm>
              <a:custGeom>
                <a:avLst/>
                <a:gdLst/>
                <a:ahLst/>
                <a:cxnLst/>
                <a:rect l="l" t="t" r="r" b="b"/>
                <a:pathLst>
                  <a:path w="4" h="2" extrusionOk="0">
                    <a:moveTo>
                      <a:pt x="4" y="0"/>
                    </a:moveTo>
                    <a:cubicBezTo>
                      <a:pt x="0" y="0"/>
                      <a:pt x="0" y="0"/>
                      <a:pt x="0" y="0"/>
                    </a:cubicBezTo>
                    <a:cubicBezTo>
                      <a:pt x="0" y="0"/>
                      <a:pt x="0" y="0"/>
                      <a:pt x="0" y="0"/>
                    </a:cubicBezTo>
                    <a:cubicBezTo>
                      <a:pt x="1" y="1"/>
                      <a:pt x="2" y="2"/>
                      <a:pt x="4" y="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7" name="Google Shape;1137;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8" name="Google Shape;1138;p92"/>
              <p:cNvSpPr/>
              <p:nvPr/>
            </p:nvSpPr>
            <p:spPr>
              <a:xfrm>
                <a:off x="6807"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39" name="Google Shape;1139;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0" name="Google Shape;1140;p92"/>
              <p:cNvSpPr/>
              <p:nvPr/>
            </p:nvSpPr>
            <p:spPr>
              <a:xfrm>
                <a:off x="6807"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1" name="Google Shape;1141;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2" name="Google Shape;1142;p92"/>
              <p:cNvSpPr/>
              <p:nvPr/>
            </p:nvSpPr>
            <p:spPr>
              <a:xfrm>
                <a:off x="6807"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3" name="Google Shape;1143;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4" name="Google Shape;1144;p92"/>
              <p:cNvSpPr/>
              <p:nvPr/>
            </p:nvSpPr>
            <p:spPr>
              <a:xfrm>
                <a:off x="6807"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5" name="Google Shape;1145;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6" name="Google Shape;1146;p92"/>
              <p:cNvSpPr/>
              <p:nvPr/>
            </p:nvSpPr>
            <p:spPr>
              <a:xfrm>
                <a:off x="6807"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7" name="Google Shape;1147;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8" name="Google Shape;1148;p92"/>
              <p:cNvSpPr/>
              <p:nvPr/>
            </p:nvSpPr>
            <p:spPr>
              <a:xfrm>
                <a:off x="6807"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49" name="Google Shape;1149;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0" name="Google Shape;1150;p92"/>
              <p:cNvSpPr/>
              <p:nvPr/>
            </p:nvSpPr>
            <p:spPr>
              <a:xfrm>
                <a:off x="6807"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1" name="Google Shape;1151;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2" name="Google Shape;1152;p92"/>
              <p:cNvSpPr/>
              <p:nvPr/>
            </p:nvSpPr>
            <p:spPr>
              <a:xfrm>
                <a:off x="6807"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3" name="Google Shape;1153;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4" name="Google Shape;1154;p92"/>
              <p:cNvSpPr/>
              <p:nvPr/>
            </p:nvSpPr>
            <p:spPr>
              <a:xfrm>
                <a:off x="6807"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5" name="Google Shape;1155;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6" name="Google Shape;1156;p92"/>
              <p:cNvSpPr/>
              <p:nvPr/>
            </p:nvSpPr>
            <p:spPr>
              <a:xfrm>
                <a:off x="6807"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7" name="Google Shape;1157;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8" name="Google Shape;1158;p92"/>
              <p:cNvSpPr/>
              <p:nvPr/>
            </p:nvSpPr>
            <p:spPr>
              <a:xfrm>
                <a:off x="6807"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59" name="Google Shape;1159;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0" name="Google Shape;1160;p92"/>
              <p:cNvSpPr/>
              <p:nvPr/>
            </p:nvSpPr>
            <p:spPr>
              <a:xfrm>
                <a:off x="6807"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1" name="Google Shape;1161;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2" name="Google Shape;1162;p92"/>
              <p:cNvSpPr/>
              <p:nvPr/>
            </p:nvSpPr>
            <p:spPr>
              <a:xfrm>
                <a:off x="6807"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3" name="Google Shape;1163;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4" name="Google Shape;1164;p92"/>
              <p:cNvSpPr/>
              <p:nvPr/>
            </p:nvSpPr>
            <p:spPr>
              <a:xfrm>
                <a:off x="6807"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5" name="Google Shape;1165;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6" name="Google Shape;1166;p92"/>
              <p:cNvSpPr/>
              <p:nvPr/>
            </p:nvSpPr>
            <p:spPr>
              <a:xfrm>
                <a:off x="6807"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7" name="Google Shape;1167;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8" name="Google Shape;1168;p92"/>
              <p:cNvSpPr/>
              <p:nvPr/>
            </p:nvSpPr>
            <p:spPr>
              <a:xfrm>
                <a:off x="6901"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69" name="Google Shape;1169;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0" name="Google Shape;1170;p92"/>
              <p:cNvSpPr/>
              <p:nvPr/>
            </p:nvSpPr>
            <p:spPr>
              <a:xfrm>
                <a:off x="690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1" name="Google Shape;1171;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2" name="Google Shape;1172;p92"/>
              <p:cNvSpPr/>
              <p:nvPr/>
            </p:nvSpPr>
            <p:spPr>
              <a:xfrm>
                <a:off x="690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3" name="Google Shape;1173;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4" name="Google Shape;1174;p92"/>
              <p:cNvSpPr/>
              <p:nvPr/>
            </p:nvSpPr>
            <p:spPr>
              <a:xfrm>
                <a:off x="690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5" name="Google Shape;1175;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6" name="Google Shape;1176;p92"/>
              <p:cNvSpPr/>
              <p:nvPr/>
            </p:nvSpPr>
            <p:spPr>
              <a:xfrm>
                <a:off x="690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7" name="Google Shape;1177;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78" name="Google Shape;1178;p92"/>
              <p:cNvSpPr/>
              <p:nvPr/>
            </p:nvSpPr>
            <p:spPr>
              <a:xfrm>
                <a:off x="690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179" name="Google Shape;1179;p92"/>
            <p:cNvGrpSpPr/>
            <p:nvPr/>
          </p:nvGrpSpPr>
          <p:grpSpPr>
            <a:xfrm>
              <a:off x="2044966" y="449539"/>
              <a:ext cx="919163" cy="3881437"/>
              <a:chOff x="6901" y="951"/>
              <a:chExt cx="579" cy="2445"/>
            </a:xfrm>
          </p:grpSpPr>
          <p:sp>
            <p:nvSpPr>
              <p:cNvPr id="1180" name="Google Shape;1180;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1" name="Google Shape;1181;p92"/>
              <p:cNvSpPr/>
              <p:nvPr/>
            </p:nvSpPr>
            <p:spPr>
              <a:xfrm>
                <a:off x="690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2" name="Google Shape;1182;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3" name="Google Shape;1183;p92"/>
              <p:cNvSpPr/>
              <p:nvPr/>
            </p:nvSpPr>
            <p:spPr>
              <a:xfrm>
                <a:off x="690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4" name="Google Shape;1184;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5" name="Google Shape;1185;p92"/>
              <p:cNvSpPr/>
              <p:nvPr/>
            </p:nvSpPr>
            <p:spPr>
              <a:xfrm>
                <a:off x="690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6" name="Google Shape;1186;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7" name="Google Shape;1187;p92"/>
              <p:cNvSpPr/>
              <p:nvPr/>
            </p:nvSpPr>
            <p:spPr>
              <a:xfrm>
                <a:off x="690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8" name="Google Shape;1188;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89" name="Google Shape;1189;p92"/>
              <p:cNvSpPr/>
              <p:nvPr/>
            </p:nvSpPr>
            <p:spPr>
              <a:xfrm>
                <a:off x="690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0" name="Google Shape;1190;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1" name="Google Shape;1191;p92"/>
              <p:cNvSpPr/>
              <p:nvPr/>
            </p:nvSpPr>
            <p:spPr>
              <a:xfrm>
                <a:off x="690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2" name="Google Shape;1192;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3" name="Google Shape;1193;p92"/>
              <p:cNvSpPr/>
              <p:nvPr/>
            </p:nvSpPr>
            <p:spPr>
              <a:xfrm>
                <a:off x="690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4" name="Google Shape;1194;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5" name="Google Shape;1195;p92"/>
              <p:cNvSpPr/>
              <p:nvPr/>
            </p:nvSpPr>
            <p:spPr>
              <a:xfrm>
                <a:off x="690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6" name="Google Shape;1196;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7" name="Google Shape;1197;p92"/>
              <p:cNvSpPr/>
              <p:nvPr/>
            </p:nvSpPr>
            <p:spPr>
              <a:xfrm>
                <a:off x="690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8" name="Google Shape;1198;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199" name="Google Shape;1199;p92"/>
              <p:cNvSpPr/>
              <p:nvPr/>
            </p:nvSpPr>
            <p:spPr>
              <a:xfrm>
                <a:off x="6901"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0" name="Google Shape;1200;p92"/>
              <p:cNvSpPr/>
              <p:nvPr/>
            </p:nvSpPr>
            <p:spPr>
              <a:xfrm>
                <a:off x="7000" y="982"/>
                <a:ext cx="5" cy="58"/>
              </a:xfrm>
              <a:custGeom>
                <a:avLst/>
                <a:gdLst/>
                <a:ahLst/>
                <a:cxnLst/>
                <a:rect l="l" t="t" r="r" b="b"/>
                <a:pathLst>
                  <a:path w="4" h="50" extrusionOk="0">
                    <a:moveTo>
                      <a:pt x="4" y="0"/>
                    </a:moveTo>
                    <a:cubicBezTo>
                      <a:pt x="2" y="1"/>
                      <a:pt x="1" y="1"/>
                      <a:pt x="0" y="1"/>
                    </a:cubicBezTo>
                    <a:cubicBezTo>
                      <a:pt x="0" y="50"/>
                      <a:pt x="0" y="50"/>
                      <a:pt x="0" y="50"/>
                    </a:cubicBezTo>
                    <a:cubicBezTo>
                      <a:pt x="4" y="50"/>
                      <a:pt x="4" y="50"/>
                      <a:pt x="4" y="5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1" name="Google Shape;1201;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2" name="Google Shape;1202;p92"/>
              <p:cNvSpPr/>
              <p:nvPr/>
            </p:nvSpPr>
            <p:spPr>
              <a:xfrm>
                <a:off x="7000"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3" name="Google Shape;1203;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4" name="Google Shape;1204;p92"/>
              <p:cNvSpPr/>
              <p:nvPr/>
            </p:nvSpPr>
            <p:spPr>
              <a:xfrm>
                <a:off x="7000"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5" name="Google Shape;1205;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6" name="Google Shape;1206;p92"/>
              <p:cNvSpPr/>
              <p:nvPr/>
            </p:nvSpPr>
            <p:spPr>
              <a:xfrm>
                <a:off x="7000"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7" name="Google Shape;1207;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8" name="Google Shape;1208;p92"/>
              <p:cNvSpPr/>
              <p:nvPr/>
            </p:nvSpPr>
            <p:spPr>
              <a:xfrm>
                <a:off x="7000"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09" name="Google Shape;1209;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0" name="Google Shape;1210;p92"/>
              <p:cNvSpPr/>
              <p:nvPr/>
            </p:nvSpPr>
            <p:spPr>
              <a:xfrm>
                <a:off x="7000"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1" name="Google Shape;1211;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2" name="Google Shape;1212;p92"/>
              <p:cNvSpPr/>
              <p:nvPr/>
            </p:nvSpPr>
            <p:spPr>
              <a:xfrm>
                <a:off x="7000"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3" name="Google Shape;1213;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4" name="Google Shape;1214;p92"/>
              <p:cNvSpPr/>
              <p:nvPr/>
            </p:nvSpPr>
            <p:spPr>
              <a:xfrm>
                <a:off x="7000"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5" name="Google Shape;1215;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6" name="Google Shape;1216;p92"/>
              <p:cNvSpPr/>
              <p:nvPr/>
            </p:nvSpPr>
            <p:spPr>
              <a:xfrm>
                <a:off x="7000"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7" name="Google Shape;1217;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8" name="Google Shape;1218;p92"/>
              <p:cNvSpPr/>
              <p:nvPr/>
            </p:nvSpPr>
            <p:spPr>
              <a:xfrm>
                <a:off x="7000"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19" name="Google Shape;1219;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0" name="Google Shape;1220;p92"/>
              <p:cNvSpPr/>
              <p:nvPr/>
            </p:nvSpPr>
            <p:spPr>
              <a:xfrm>
                <a:off x="7000"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1" name="Google Shape;1221;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2" name="Google Shape;1222;p92"/>
              <p:cNvSpPr/>
              <p:nvPr/>
            </p:nvSpPr>
            <p:spPr>
              <a:xfrm>
                <a:off x="7000"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3" name="Google Shape;1223;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4" name="Google Shape;1224;p92"/>
              <p:cNvSpPr/>
              <p:nvPr/>
            </p:nvSpPr>
            <p:spPr>
              <a:xfrm>
                <a:off x="7000"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5" name="Google Shape;1225;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6" name="Google Shape;1226;p92"/>
              <p:cNvSpPr/>
              <p:nvPr/>
            </p:nvSpPr>
            <p:spPr>
              <a:xfrm>
                <a:off x="7000"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7" name="Google Shape;1227;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8" name="Google Shape;1228;p92"/>
              <p:cNvSpPr/>
              <p:nvPr/>
            </p:nvSpPr>
            <p:spPr>
              <a:xfrm>
                <a:off x="7000"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29" name="Google Shape;1229;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0" name="Google Shape;1230;p92"/>
              <p:cNvSpPr/>
              <p:nvPr/>
            </p:nvSpPr>
            <p:spPr>
              <a:xfrm>
                <a:off x="7000"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1" name="Google Shape;1231;p92"/>
              <p:cNvSpPr/>
              <p:nvPr/>
            </p:nvSpPr>
            <p:spPr>
              <a:xfrm>
                <a:off x="7000" y="3333"/>
                <a:ext cx="5" cy="34"/>
              </a:xfrm>
              <a:custGeom>
                <a:avLst/>
                <a:gdLst/>
                <a:ahLst/>
                <a:cxnLst/>
                <a:rect l="l" t="t" r="r" b="b"/>
                <a:pathLst>
                  <a:path w="4" h="29" extrusionOk="0">
                    <a:moveTo>
                      <a:pt x="4" y="0"/>
                    </a:moveTo>
                    <a:cubicBezTo>
                      <a:pt x="0" y="0"/>
                      <a:pt x="0" y="0"/>
                      <a:pt x="0" y="0"/>
                    </a:cubicBezTo>
                    <a:cubicBezTo>
                      <a:pt x="0" y="28"/>
                      <a:pt x="0" y="28"/>
                      <a:pt x="0" y="28"/>
                    </a:cubicBezTo>
                    <a:cubicBezTo>
                      <a:pt x="1" y="28"/>
                      <a:pt x="2" y="28"/>
                      <a:pt x="4" y="29"/>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2" name="Google Shape;1232;p92"/>
              <p:cNvSpPr/>
              <p:nvPr/>
            </p:nvSpPr>
            <p:spPr>
              <a:xfrm>
                <a:off x="7096" y="964"/>
                <a:ext cx="3" cy="1"/>
              </a:xfrm>
              <a:custGeom>
                <a:avLst/>
                <a:gdLst/>
                <a:ahLst/>
                <a:cxnLst/>
                <a:rect l="l" t="t" r="r" b="b"/>
                <a:pathLst>
                  <a:path w="3" h="1" extrusionOk="0">
                    <a:moveTo>
                      <a:pt x="3" y="0"/>
                    </a:moveTo>
                    <a:cubicBezTo>
                      <a:pt x="2" y="0"/>
                      <a:pt x="1" y="0"/>
                      <a:pt x="0" y="1"/>
                    </a:cubicBezTo>
                    <a:cubicBezTo>
                      <a:pt x="3" y="1"/>
                      <a:pt x="3" y="1"/>
                      <a:pt x="3" y="1"/>
                    </a:cubicBezTo>
                    <a:cubicBezTo>
                      <a:pt x="3" y="0"/>
                      <a:pt x="3" y="0"/>
                      <a:pt x="3"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3" name="Google Shape;1233;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4" name="Google Shape;1234;p92"/>
              <p:cNvSpPr/>
              <p:nvPr/>
            </p:nvSpPr>
            <p:spPr>
              <a:xfrm>
                <a:off x="7094"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5" name="Google Shape;1235;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6" name="Google Shape;1236;p92"/>
              <p:cNvSpPr/>
              <p:nvPr/>
            </p:nvSpPr>
            <p:spPr>
              <a:xfrm>
                <a:off x="7094"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7" name="Google Shape;1237;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8" name="Google Shape;1238;p92"/>
              <p:cNvSpPr/>
              <p:nvPr/>
            </p:nvSpPr>
            <p:spPr>
              <a:xfrm>
                <a:off x="7094"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39" name="Google Shape;1239;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0" name="Google Shape;1240;p92"/>
              <p:cNvSpPr/>
              <p:nvPr/>
            </p:nvSpPr>
            <p:spPr>
              <a:xfrm>
                <a:off x="7094"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1" name="Google Shape;1241;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2" name="Google Shape;1242;p92"/>
              <p:cNvSpPr/>
              <p:nvPr/>
            </p:nvSpPr>
            <p:spPr>
              <a:xfrm>
                <a:off x="7094"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3" name="Google Shape;1243;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4" name="Google Shape;1244;p92"/>
              <p:cNvSpPr/>
              <p:nvPr/>
            </p:nvSpPr>
            <p:spPr>
              <a:xfrm>
                <a:off x="7094"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5" name="Google Shape;1245;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6" name="Google Shape;1246;p92"/>
              <p:cNvSpPr/>
              <p:nvPr/>
            </p:nvSpPr>
            <p:spPr>
              <a:xfrm>
                <a:off x="7094"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7" name="Google Shape;1247;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8" name="Google Shape;1248;p92"/>
              <p:cNvSpPr/>
              <p:nvPr/>
            </p:nvSpPr>
            <p:spPr>
              <a:xfrm>
                <a:off x="7094"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49" name="Google Shape;1249;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0" name="Google Shape;1250;p92"/>
              <p:cNvSpPr/>
              <p:nvPr/>
            </p:nvSpPr>
            <p:spPr>
              <a:xfrm>
                <a:off x="7094"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1" name="Google Shape;1251;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2" name="Google Shape;1252;p92"/>
              <p:cNvSpPr/>
              <p:nvPr/>
            </p:nvSpPr>
            <p:spPr>
              <a:xfrm>
                <a:off x="7094"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3" name="Google Shape;1253;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4" name="Google Shape;1254;p92"/>
              <p:cNvSpPr/>
              <p:nvPr/>
            </p:nvSpPr>
            <p:spPr>
              <a:xfrm>
                <a:off x="7094"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5" name="Google Shape;1255;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6" name="Google Shape;1256;p92"/>
              <p:cNvSpPr/>
              <p:nvPr/>
            </p:nvSpPr>
            <p:spPr>
              <a:xfrm>
                <a:off x="7094"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7" name="Google Shape;1257;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8" name="Google Shape;1258;p92"/>
              <p:cNvSpPr/>
              <p:nvPr/>
            </p:nvSpPr>
            <p:spPr>
              <a:xfrm>
                <a:off x="7094"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59" name="Google Shape;1259;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0" name="Google Shape;1260;p92"/>
              <p:cNvSpPr/>
              <p:nvPr/>
            </p:nvSpPr>
            <p:spPr>
              <a:xfrm>
                <a:off x="7094"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1" name="Google Shape;1261;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2" name="Google Shape;1262;p92"/>
              <p:cNvSpPr/>
              <p:nvPr/>
            </p:nvSpPr>
            <p:spPr>
              <a:xfrm>
                <a:off x="7094"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3" name="Google Shape;1263;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4" name="Google Shape;1264;p92"/>
              <p:cNvSpPr/>
              <p:nvPr/>
            </p:nvSpPr>
            <p:spPr>
              <a:xfrm>
                <a:off x="7094"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5" name="Google Shape;1265;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6" name="Google Shape;1266;p92"/>
              <p:cNvSpPr/>
              <p:nvPr/>
            </p:nvSpPr>
            <p:spPr>
              <a:xfrm>
                <a:off x="7188"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7" name="Google Shape;1267;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8" name="Google Shape;1268;p92"/>
              <p:cNvSpPr/>
              <p:nvPr/>
            </p:nvSpPr>
            <p:spPr>
              <a:xfrm>
                <a:off x="7188"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69" name="Google Shape;1269;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0" name="Google Shape;1270;p92"/>
              <p:cNvSpPr/>
              <p:nvPr/>
            </p:nvSpPr>
            <p:spPr>
              <a:xfrm>
                <a:off x="7188"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1" name="Google Shape;1271;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2" name="Google Shape;1272;p92"/>
              <p:cNvSpPr/>
              <p:nvPr/>
            </p:nvSpPr>
            <p:spPr>
              <a:xfrm>
                <a:off x="7188"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3" name="Google Shape;1273;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4" name="Google Shape;1274;p92"/>
              <p:cNvSpPr/>
              <p:nvPr/>
            </p:nvSpPr>
            <p:spPr>
              <a:xfrm>
                <a:off x="7188"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5" name="Google Shape;1275;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6" name="Google Shape;1276;p92"/>
              <p:cNvSpPr/>
              <p:nvPr/>
            </p:nvSpPr>
            <p:spPr>
              <a:xfrm>
                <a:off x="7188"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7" name="Google Shape;1277;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8" name="Google Shape;1278;p92"/>
              <p:cNvSpPr/>
              <p:nvPr/>
            </p:nvSpPr>
            <p:spPr>
              <a:xfrm>
                <a:off x="7188"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79" name="Google Shape;1279;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0" name="Google Shape;1280;p92"/>
              <p:cNvSpPr/>
              <p:nvPr/>
            </p:nvSpPr>
            <p:spPr>
              <a:xfrm>
                <a:off x="7188"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1" name="Google Shape;1281;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2" name="Google Shape;1282;p92"/>
              <p:cNvSpPr/>
              <p:nvPr/>
            </p:nvSpPr>
            <p:spPr>
              <a:xfrm>
                <a:off x="7188"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3" name="Google Shape;1283;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4" name="Google Shape;1284;p92"/>
              <p:cNvSpPr/>
              <p:nvPr/>
            </p:nvSpPr>
            <p:spPr>
              <a:xfrm>
                <a:off x="7188"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5" name="Google Shape;1285;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6" name="Google Shape;1286;p92"/>
              <p:cNvSpPr/>
              <p:nvPr/>
            </p:nvSpPr>
            <p:spPr>
              <a:xfrm>
                <a:off x="7188"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7" name="Google Shape;1287;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8" name="Google Shape;1288;p92"/>
              <p:cNvSpPr/>
              <p:nvPr/>
            </p:nvSpPr>
            <p:spPr>
              <a:xfrm>
                <a:off x="7188"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89" name="Google Shape;1289;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0" name="Google Shape;1290;p92"/>
              <p:cNvSpPr/>
              <p:nvPr/>
            </p:nvSpPr>
            <p:spPr>
              <a:xfrm>
                <a:off x="7188"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1" name="Google Shape;1291;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2" name="Google Shape;1292;p92"/>
              <p:cNvSpPr/>
              <p:nvPr/>
            </p:nvSpPr>
            <p:spPr>
              <a:xfrm>
                <a:off x="7188"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3" name="Google Shape;1293;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4" name="Google Shape;1294;p92"/>
              <p:cNvSpPr/>
              <p:nvPr/>
            </p:nvSpPr>
            <p:spPr>
              <a:xfrm>
                <a:off x="7188"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5" name="Google Shape;1295;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6" name="Google Shape;1296;p92"/>
              <p:cNvSpPr/>
              <p:nvPr/>
            </p:nvSpPr>
            <p:spPr>
              <a:xfrm>
                <a:off x="7188"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7" name="Google Shape;1297;p92"/>
              <p:cNvSpPr/>
              <p:nvPr/>
            </p:nvSpPr>
            <p:spPr>
              <a:xfrm>
                <a:off x="7188" y="3333"/>
                <a:ext cx="5" cy="63"/>
              </a:xfrm>
              <a:custGeom>
                <a:avLst/>
                <a:gdLst/>
                <a:ahLst/>
                <a:cxnLst/>
                <a:rect l="l" t="t" r="r" b="b"/>
                <a:pathLst>
                  <a:path w="4" h="53" extrusionOk="0">
                    <a:moveTo>
                      <a:pt x="4" y="0"/>
                    </a:moveTo>
                    <a:cubicBezTo>
                      <a:pt x="0" y="0"/>
                      <a:pt x="0" y="0"/>
                      <a:pt x="0" y="0"/>
                    </a:cubicBezTo>
                    <a:cubicBezTo>
                      <a:pt x="0" y="53"/>
                      <a:pt x="0" y="53"/>
                      <a:pt x="0" y="53"/>
                    </a:cubicBezTo>
                    <a:cubicBezTo>
                      <a:pt x="1" y="53"/>
                      <a:pt x="2" y="53"/>
                      <a:pt x="4" y="53"/>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8" name="Google Shape;1298;p92"/>
              <p:cNvSpPr/>
              <p:nvPr/>
            </p:nvSpPr>
            <p:spPr>
              <a:xfrm>
                <a:off x="7287" y="951"/>
                <a:ext cx="5" cy="14"/>
              </a:xfrm>
              <a:custGeom>
                <a:avLst/>
                <a:gdLst/>
                <a:ahLst/>
                <a:cxnLst/>
                <a:rect l="l" t="t" r="r" b="b"/>
                <a:pathLst>
                  <a:path w="4" h="12" extrusionOk="0">
                    <a:moveTo>
                      <a:pt x="0" y="0"/>
                    </a:moveTo>
                    <a:cubicBezTo>
                      <a:pt x="0" y="12"/>
                      <a:pt x="0" y="12"/>
                      <a:pt x="0" y="12"/>
                    </a:cubicBezTo>
                    <a:cubicBezTo>
                      <a:pt x="4" y="12"/>
                      <a:pt x="4" y="12"/>
                      <a:pt x="4" y="12"/>
                    </a:cubicBezTo>
                    <a:cubicBezTo>
                      <a:pt x="4" y="0"/>
                      <a:pt x="4" y="0"/>
                      <a:pt x="4" y="0"/>
                    </a:cubicBezTo>
                    <a:cubicBezTo>
                      <a:pt x="2" y="0"/>
                      <a:pt x="1" y="0"/>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299" name="Google Shape;1299;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0" name="Google Shape;1300;p92"/>
              <p:cNvSpPr/>
              <p:nvPr/>
            </p:nvSpPr>
            <p:spPr>
              <a:xfrm>
                <a:off x="7287" y="103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1" name="Google Shape;1301;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2" name="Google Shape;1302;p92"/>
              <p:cNvSpPr/>
              <p:nvPr/>
            </p:nvSpPr>
            <p:spPr>
              <a:xfrm>
                <a:off x="7287"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3" name="Google Shape;1303;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4" name="Google Shape;1304;p92"/>
              <p:cNvSpPr/>
              <p:nvPr/>
            </p:nvSpPr>
            <p:spPr>
              <a:xfrm>
                <a:off x="7287"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5" name="Google Shape;1305;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6" name="Google Shape;1306;p92"/>
              <p:cNvSpPr/>
              <p:nvPr/>
            </p:nvSpPr>
            <p:spPr>
              <a:xfrm>
                <a:off x="7287"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7" name="Google Shape;1307;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8" name="Google Shape;1308;p92"/>
              <p:cNvSpPr/>
              <p:nvPr/>
            </p:nvSpPr>
            <p:spPr>
              <a:xfrm>
                <a:off x="7287"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09" name="Google Shape;1309;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0" name="Google Shape;1310;p92"/>
              <p:cNvSpPr/>
              <p:nvPr/>
            </p:nvSpPr>
            <p:spPr>
              <a:xfrm>
                <a:off x="7287"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1" name="Google Shape;1311;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2" name="Google Shape;1312;p92"/>
              <p:cNvSpPr/>
              <p:nvPr/>
            </p:nvSpPr>
            <p:spPr>
              <a:xfrm>
                <a:off x="7287"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3" name="Google Shape;1313;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4" name="Google Shape;1314;p92"/>
              <p:cNvSpPr/>
              <p:nvPr/>
            </p:nvSpPr>
            <p:spPr>
              <a:xfrm>
                <a:off x="7287"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5" name="Google Shape;1315;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6" name="Google Shape;1316;p92"/>
              <p:cNvSpPr/>
              <p:nvPr/>
            </p:nvSpPr>
            <p:spPr>
              <a:xfrm>
                <a:off x="7287"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7" name="Google Shape;1317;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8" name="Google Shape;1318;p92"/>
              <p:cNvSpPr/>
              <p:nvPr/>
            </p:nvSpPr>
            <p:spPr>
              <a:xfrm>
                <a:off x="7287"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19" name="Google Shape;1319;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0" name="Google Shape;1320;p92"/>
              <p:cNvSpPr/>
              <p:nvPr/>
            </p:nvSpPr>
            <p:spPr>
              <a:xfrm>
                <a:off x="7287"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1" name="Google Shape;1321;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2" name="Google Shape;1322;p92"/>
              <p:cNvSpPr/>
              <p:nvPr/>
            </p:nvSpPr>
            <p:spPr>
              <a:xfrm>
                <a:off x="7287"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3" name="Google Shape;1323;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4" name="Google Shape;1324;p92"/>
              <p:cNvSpPr/>
              <p:nvPr/>
            </p:nvSpPr>
            <p:spPr>
              <a:xfrm>
                <a:off x="7287"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5" name="Google Shape;1325;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6" name="Google Shape;1326;p92"/>
              <p:cNvSpPr/>
              <p:nvPr/>
            </p:nvSpPr>
            <p:spPr>
              <a:xfrm>
                <a:off x="7287"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7" name="Google Shape;1327;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8" name="Google Shape;1328;p92"/>
              <p:cNvSpPr/>
              <p:nvPr/>
            </p:nvSpPr>
            <p:spPr>
              <a:xfrm>
                <a:off x="7287"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29" name="Google Shape;1329;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0" name="Google Shape;1330;p92"/>
              <p:cNvSpPr/>
              <p:nvPr/>
            </p:nvSpPr>
            <p:spPr>
              <a:xfrm>
                <a:off x="7287" y="325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1" name="Google Shape;1331;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2" name="Google Shape;1332;p92"/>
              <p:cNvSpPr/>
              <p:nvPr/>
            </p:nvSpPr>
            <p:spPr>
              <a:xfrm>
                <a:off x="7381" y="96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3" name="Google Shape;1333;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4" name="Google Shape;1334;p92"/>
              <p:cNvSpPr/>
              <p:nvPr/>
            </p:nvSpPr>
            <p:spPr>
              <a:xfrm>
                <a:off x="7381"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5" name="Google Shape;1335;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6" name="Google Shape;1336;p92"/>
              <p:cNvSpPr/>
              <p:nvPr/>
            </p:nvSpPr>
            <p:spPr>
              <a:xfrm>
                <a:off x="7381"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7" name="Google Shape;1337;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8" name="Google Shape;1338;p92"/>
              <p:cNvSpPr/>
              <p:nvPr/>
            </p:nvSpPr>
            <p:spPr>
              <a:xfrm>
                <a:off x="7381"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39" name="Google Shape;1339;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0" name="Google Shape;1340;p92"/>
              <p:cNvSpPr/>
              <p:nvPr/>
            </p:nvSpPr>
            <p:spPr>
              <a:xfrm>
                <a:off x="7381"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1" name="Google Shape;1341;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2" name="Google Shape;1342;p92"/>
              <p:cNvSpPr/>
              <p:nvPr/>
            </p:nvSpPr>
            <p:spPr>
              <a:xfrm>
                <a:off x="7381"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3" name="Google Shape;1343;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4" name="Google Shape;1344;p92"/>
              <p:cNvSpPr/>
              <p:nvPr/>
            </p:nvSpPr>
            <p:spPr>
              <a:xfrm>
                <a:off x="7381"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5" name="Google Shape;1345;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6" name="Google Shape;1346;p92"/>
              <p:cNvSpPr/>
              <p:nvPr/>
            </p:nvSpPr>
            <p:spPr>
              <a:xfrm>
                <a:off x="7381"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7" name="Google Shape;1347;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8" name="Google Shape;1348;p92"/>
              <p:cNvSpPr/>
              <p:nvPr/>
            </p:nvSpPr>
            <p:spPr>
              <a:xfrm>
                <a:off x="7381"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49" name="Google Shape;1349;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0" name="Google Shape;1350;p92"/>
              <p:cNvSpPr/>
              <p:nvPr/>
            </p:nvSpPr>
            <p:spPr>
              <a:xfrm>
                <a:off x="7381"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1" name="Google Shape;1351;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2" name="Google Shape;1352;p92"/>
              <p:cNvSpPr/>
              <p:nvPr/>
            </p:nvSpPr>
            <p:spPr>
              <a:xfrm>
                <a:off x="7381"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3" name="Google Shape;1353;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4" name="Google Shape;1354;p92"/>
              <p:cNvSpPr/>
              <p:nvPr/>
            </p:nvSpPr>
            <p:spPr>
              <a:xfrm>
                <a:off x="7381"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5" name="Google Shape;1355;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6" name="Google Shape;1356;p92"/>
              <p:cNvSpPr/>
              <p:nvPr/>
            </p:nvSpPr>
            <p:spPr>
              <a:xfrm>
                <a:off x="7381"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7" name="Google Shape;1357;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8" name="Google Shape;1358;p92"/>
              <p:cNvSpPr/>
              <p:nvPr/>
            </p:nvSpPr>
            <p:spPr>
              <a:xfrm>
                <a:off x="7381"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59" name="Google Shape;1359;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0" name="Google Shape;1360;p92"/>
              <p:cNvSpPr/>
              <p:nvPr/>
            </p:nvSpPr>
            <p:spPr>
              <a:xfrm>
                <a:off x="7381"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1" name="Google Shape;1361;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2" name="Google Shape;1362;p92"/>
              <p:cNvSpPr/>
              <p:nvPr/>
            </p:nvSpPr>
            <p:spPr>
              <a:xfrm>
                <a:off x="7381"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3" name="Google Shape;1363;p92"/>
              <p:cNvSpPr/>
              <p:nvPr/>
            </p:nvSpPr>
            <p:spPr>
              <a:xfrm>
                <a:off x="7381" y="3333"/>
                <a:ext cx="5" cy="61"/>
              </a:xfrm>
              <a:custGeom>
                <a:avLst/>
                <a:gdLst/>
                <a:ahLst/>
                <a:cxnLst/>
                <a:rect l="l" t="t" r="r" b="b"/>
                <a:pathLst>
                  <a:path w="4" h="52" extrusionOk="0">
                    <a:moveTo>
                      <a:pt x="4" y="0"/>
                    </a:moveTo>
                    <a:cubicBezTo>
                      <a:pt x="0" y="0"/>
                      <a:pt x="0" y="0"/>
                      <a:pt x="0" y="0"/>
                    </a:cubicBezTo>
                    <a:cubicBezTo>
                      <a:pt x="0" y="52"/>
                      <a:pt x="0" y="52"/>
                      <a:pt x="0" y="52"/>
                    </a:cubicBezTo>
                    <a:cubicBezTo>
                      <a:pt x="1" y="52"/>
                      <a:pt x="2" y="52"/>
                      <a:pt x="4" y="52"/>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4" name="Google Shape;1364;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5" name="Google Shape;1365;p92"/>
              <p:cNvSpPr/>
              <p:nvPr/>
            </p:nvSpPr>
            <p:spPr>
              <a:xfrm>
                <a:off x="7476"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6" name="Google Shape;1366;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7" name="Google Shape;1367;p92"/>
              <p:cNvSpPr/>
              <p:nvPr/>
            </p:nvSpPr>
            <p:spPr>
              <a:xfrm>
                <a:off x="7476"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8" name="Google Shape;1368;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69" name="Google Shape;1369;p92"/>
              <p:cNvSpPr/>
              <p:nvPr/>
            </p:nvSpPr>
            <p:spPr>
              <a:xfrm>
                <a:off x="7476"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0" name="Google Shape;1370;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1" name="Google Shape;1371;p92"/>
              <p:cNvSpPr/>
              <p:nvPr/>
            </p:nvSpPr>
            <p:spPr>
              <a:xfrm>
                <a:off x="7476"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2" name="Google Shape;1372;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3" name="Google Shape;1373;p92"/>
              <p:cNvSpPr/>
              <p:nvPr/>
            </p:nvSpPr>
            <p:spPr>
              <a:xfrm>
                <a:off x="7476"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4" name="Google Shape;1374;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5" name="Google Shape;1375;p92"/>
              <p:cNvSpPr/>
              <p:nvPr/>
            </p:nvSpPr>
            <p:spPr>
              <a:xfrm>
                <a:off x="7476"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6" name="Google Shape;1376;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7" name="Google Shape;1377;p92"/>
              <p:cNvSpPr/>
              <p:nvPr/>
            </p:nvSpPr>
            <p:spPr>
              <a:xfrm>
                <a:off x="7476"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8" name="Google Shape;1378;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79" name="Google Shape;1379;p92"/>
              <p:cNvSpPr/>
              <p:nvPr/>
            </p:nvSpPr>
            <p:spPr>
              <a:xfrm>
                <a:off x="7476"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grpSp>
          <p:nvGrpSpPr>
            <p:cNvPr id="1380" name="Google Shape;1380;p92"/>
            <p:cNvGrpSpPr/>
            <p:nvPr/>
          </p:nvGrpSpPr>
          <p:grpSpPr>
            <a:xfrm>
              <a:off x="2957779" y="503514"/>
              <a:ext cx="1074738" cy="3776662"/>
              <a:chOff x="7476" y="985"/>
              <a:chExt cx="677" cy="2379"/>
            </a:xfrm>
          </p:grpSpPr>
          <p:sp>
            <p:nvSpPr>
              <p:cNvPr id="1381" name="Google Shape;1381;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2" name="Google Shape;1382;p92"/>
              <p:cNvSpPr/>
              <p:nvPr/>
            </p:nvSpPr>
            <p:spPr>
              <a:xfrm>
                <a:off x="7476"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3" name="Google Shape;1383;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4" name="Google Shape;1384;p92"/>
              <p:cNvSpPr/>
              <p:nvPr/>
            </p:nvSpPr>
            <p:spPr>
              <a:xfrm>
                <a:off x="7476"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5" name="Google Shape;1385;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6" name="Google Shape;1386;p92"/>
              <p:cNvSpPr/>
              <p:nvPr/>
            </p:nvSpPr>
            <p:spPr>
              <a:xfrm>
                <a:off x="7476"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7" name="Google Shape;1387;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8" name="Google Shape;1388;p92"/>
              <p:cNvSpPr/>
              <p:nvPr/>
            </p:nvSpPr>
            <p:spPr>
              <a:xfrm>
                <a:off x="7476"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89" name="Google Shape;1389;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0" name="Google Shape;1390;p92"/>
              <p:cNvSpPr/>
              <p:nvPr/>
            </p:nvSpPr>
            <p:spPr>
              <a:xfrm>
                <a:off x="7476"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1" name="Google Shape;1391;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2" name="Google Shape;1392;p92"/>
              <p:cNvSpPr/>
              <p:nvPr/>
            </p:nvSpPr>
            <p:spPr>
              <a:xfrm>
                <a:off x="7476"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3" name="Google Shape;1393;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4" name="Google Shape;1394;p92"/>
              <p:cNvSpPr/>
              <p:nvPr/>
            </p:nvSpPr>
            <p:spPr>
              <a:xfrm>
                <a:off x="7476"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5" name="Google Shape;1395;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6" name="Google Shape;1396;p92"/>
              <p:cNvSpPr/>
              <p:nvPr/>
            </p:nvSpPr>
            <p:spPr>
              <a:xfrm>
                <a:off x="7476" y="325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7" name="Google Shape;1397;p92"/>
              <p:cNvSpPr/>
              <p:nvPr/>
            </p:nvSpPr>
            <p:spPr>
              <a:xfrm>
                <a:off x="7574" y="985"/>
                <a:ext cx="5" cy="55"/>
              </a:xfrm>
              <a:custGeom>
                <a:avLst/>
                <a:gdLst/>
                <a:ahLst/>
                <a:cxnLst/>
                <a:rect l="l" t="t" r="r" b="b"/>
                <a:pathLst>
                  <a:path w="4" h="47" extrusionOk="0">
                    <a:moveTo>
                      <a:pt x="0" y="0"/>
                    </a:moveTo>
                    <a:cubicBezTo>
                      <a:pt x="0" y="47"/>
                      <a:pt x="0" y="47"/>
                      <a:pt x="0" y="47"/>
                    </a:cubicBezTo>
                    <a:cubicBezTo>
                      <a:pt x="4" y="47"/>
                      <a:pt x="4" y="47"/>
                      <a:pt x="4" y="47"/>
                    </a:cubicBezTo>
                    <a:cubicBezTo>
                      <a:pt x="4" y="1"/>
                      <a:pt x="4" y="1"/>
                      <a:pt x="4" y="1"/>
                    </a:cubicBezTo>
                    <a:cubicBezTo>
                      <a:pt x="2" y="1"/>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8" name="Google Shape;1398;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399" name="Google Shape;1399;p92"/>
              <p:cNvSpPr/>
              <p:nvPr/>
            </p:nvSpPr>
            <p:spPr>
              <a:xfrm>
                <a:off x="7574" y="110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0" name="Google Shape;1400;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1" name="Google Shape;1401;p92"/>
              <p:cNvSpPr/>
              <p:nvPr/>
            </p:nvSpPr>
            <p:spPr>
              <a:xfrm>
                <a:off x="7574" y="125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2" name="Google Shape;1402;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3" name="Google Shape;1403;p92"/>
              <p:cNvSpPr/>
              <p:nvPr/>
            </p:nvSpPr>
            <p:spPr>
              <a:xfrm>
                <a:off x="7574" y="140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4" name="Google Shape;1404;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5" name="Google Shape;1405;p92"/>
              <p:cNvSpPr/>
              <p:nvPr/>
            </p:nvSpPr>
            <p:spPr>
              <a:xfrm>
                <a:off x="7574" y="1554"/>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6" name="Google Shape;1406;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7" name="Google Shape;1407;p92"/>
              <p:cNvSpPr/>
              <p:nvPr/>
            </p:nvSpPr>
            <p:spPr>
              <a:xfrm>
                <a:off x="7574" y="1700"/>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8" name="Google Shape;1408;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09" name="Google Shape;1409;p92"/>
              <p:cNvSpPr/>
              <p:nvPr/>
            </p:nvSpPr>
            <p:spPr>
              <a:xfrm>
                <a:off x="7574" y="185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0" name="Google Shape;1410;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1" name="Google Shape;1411;p92"/>
              <p:cNvSpPr/>
              <p:nvPr/>
            </p:nvSpPr>
            <p:spPr>
              <a:xfrm>
                <a:off x="7574" y="199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2" name="Google Shape;1412;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3" name="Google Shape;1413;p92"/>
              <p:cNvSpPr/>
              <p:nvPr/>
            </p:nvSpPr>
            <p:spPr>
              <a:xfrm>
                <a:off x="7574" y="214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4" name="Google Shape;1414;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5" name="Google Shape;1415;p92"/>
              <p:cNvSpPr/>
              <p:nvPr/>
            </p:nvSpPr>
            <p:spPr>
              <a:xfrm>
                <a:off x="7574" y="2293"/>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6" name="Google Shape;1416;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7" name="Google Shape;1417;p92"/>
              <p:cNvSpPr/>
              <p:nvPr/>
            </p:nvSpPr>
            <p:spPr>
              <a:xfrm>
                <a:off x="7574" y="2443"/>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8" name="Google Shape;1418;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19" name="Google Shape;1419;p92"/>
              <p:cNvSpPr/>
              <p:nvPr/>
            </p:nvSpPr>
            <p:spPr>
              <a:xfrm>
                <a:off x="7574" y="2589"/>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0" name="Google Shape;1420;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1" name="Google Shape;1421;p92"/>
              <p:cNvSpPr/>
              <p:nvPr/>
            </p:nvSpPr>
            <p:spPr>
              <a:xfrm>
                <a:off x="7574" y="2740"/>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2" name="Google Shape;1422;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3" name="Google Shape;1423;p92"/>
              <p:cNvSpPr/>
              <p:nvPr/>
            </p:nvSpPr>
            <p:spPr>
              <a:xfrm>
                <a:off x="7574" y="2886"/>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4" name="Google Shape;1424;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5" name="Google Shape;1425;p92"/>
              <p:cNvSpPr/>
              <p:nvPr/>
            </p:nvSpPr>
            <p:spPr>
              <a:xfrm>
                <a:off x="7574" y="3037"/>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6" name="Google Shape;1426;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7" name="Google Shape;1427;p92"/>
              <p:cNvSpPr/>
              <p:nvPr/>
            </p:nvSpPr>
            <p:spPr>
              <a:xfrm>
                <a:off x="7574" y="3183"/>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8" name="Google Shape;1428;p92"/>
              <p:cNvSpPr/>
              <p:nvPr/>
            </p:nvSpPr>
            <p:spPr>
              <a:xfrm>
                <a:off x="7574" y="3333"/>
                <a:ext cx="5" cy="31"/>
              </a:xfrm>
              <a:custGeom>
                <a:avLst/>
                <a:gdLst/>
                <a:ahLst/>
                <a:cxnLst/>
                <a:rect l="l" t="t" r="r" b="b"/>
                <a:pathLst>
                  <a:path w="4" h="26" extrusionOk="0">
                    <a:moveTo>
                      <a:pt x="4" y="0"/>
                    </a:moveTo>
                    <a:cubicBezTo>
                      <a:pt x="0" y="0"/>
                      <a:pt x="0" y="0"/>
                      <a:pt x="0" y="0"/>
                    </a:cubicBezTo>
                    <a:cubicBezTo>
                      <a:pt x="0" y="26"/>
                      <a:pt x="0" y="26"/>
                      <a:pt x="0" y="26"/>
                    </a:cubicBezTo>
                    <a:cubicBezTo>
                      <a:pt x="1" y="25"/>
                      <a:pt x="2" y="25"/>
                      <a:pt x="4" y="2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29" name="Google Shape;1429;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0" name="Google Shape;1430;p92"/>
              <p:cNvSpPr/>
              <p:nvPr/>
            </p:nvSpPr>
            <p:spPr>
              <a:xfrm>
                <a:off x="7669" y="103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1" name="Google Shape;1431;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2" name="Google Shape;1432;p92"/>
              <p:cNvSpPr/>
              <p:nvPr/>
            </p:nvSpPr>
            <p:spPr>
              <a:xfrm>
                <a:off x="7669" y="117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3" name="Google Shape;1433;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4" name="Google Shape;1434;p92"/>
              <p:cNvSpPr/>
              <p:nvPr/>
            </p:nvSpPr>
            <p:spPr>
              <a:xfrm>
                <a:off x="7669"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5" name="Google Shape;1435;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6" name="Google Shape;1436;p92"/>
              <p:cNvSpPr/>
              <p:nvPr/>
            </p:nvSpPr>
            <p:spPr>
              <a:xfrm>
                <a:off x="7669"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7" name="Google Shape;1437;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8" name="Google Shape;1438;p92"/>
              <p:cNvSpPr/>
              <p:nvPr/>
            </p:nvSpPr>
            <p:spPr>
              <a:xfrm>
                <a:off x="7669"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39" name="Google Shape;1439;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0" name="Google Shape;1440;p92"/>
              <p:cNvSpPr/>
              <p:nvPr/>
            </p:nvSpPr>
            <p:spPr>
              <a:xfrm>
                <a:off x="7669"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1" name="Google Shape;1441;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2" name="Google Shape;1442;p92"/>
              <p:cNvSpPr/>
              <p:nvPr/>
            </p:nvSpPr>
            <p:spPr>
              <a:xfrm>
                <a:off x="7669"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3" name="Google Shape;1443;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4" name="Google Shape;1444;p92"/>
              <p:cNvSpPr/>
              <p:nvPr/>
            </p:nvSpPr>
            <p:spPr>
              <a:xfrm>
                <a:off x="7669"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5" name="Google Shape;1445;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6" name="Google Shape;1446;p92"/>
              <p:cNvSpPr/>
              <p:nvPr/>
            </p:nvSpPr>
            <p:spPr>
              <a:xfrm>
                <a:off x="7669"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7" name="Google Shape;1447;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8" name="Google Shape;1448;p92"/>
              <p:cNvSpPr/>
              <p:nvPr/>
            </p:nvSpPr>
            <p:spPr>
              <a:xfrm>
                <a:off x="7669"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49" name="Google Shape;1449;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0" name="Google Shape;1450;p92"/>
              <p:cNvSpPr/>
              <p:nvPr/>
            </p:nvSpPr>
            <p:spPr>
              <a:xfrm>
                <a:off x="7669"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1" name="Google Shape;1451;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2" name="Google Shape;1452;p92"/>
              <p:cNvSpPr/>
              <p:nvPr/>
            </p:nvSpPr>
            <p:spPr>
              <a:xfrm>
                <a:off x="7669"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3" name="Google Shape;1453;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4" name="Google Shape;1454;p92"/>
              <p:cNvSpPr/>
              <p:nvPr/>
            </p:nvSpPr>
            <p:spPr>
              <a:xfrm>
                <a:off x="7669"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5" name="Google Shape;1455;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6" name="Google Shape;1456;p92"/>
              <p:cNvSpPr/>
              <p:nvPr/>
            </p:nvSpPr>
            <p:spPr>
              <a:xfrm>
                <a:off x="7669"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7" name="Google Shape;1457;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8" name="Google Shape;1458;p92"/>
              <p:cNvSpPr/>
              <p:nvPr/>
            </p:nvSpPr>
            <p:spPr>
              <a:xfrm>
                <a:off x="7669" y="310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59" name="Google Shape;1459;p92"/>
              <p:cNvSpPr/>
              <p:nvPr/>
            </p:nvSpPr>
            <p:spPr>
              <a:xfrm>
                <a:off x="7669" y="3258"/>
                <a:ext cx="4" cy="79"/>
              </a:xfrm>
              <a:custGeom>
                <a:avLst/>
                <a:gdLst/>
                <a:ahLst/>
                <a:cxnLst/>
                <a:rect l="l" t="t" r="r" b="b"/>
                <a:pathLst>
                  <a:path w="4" h="67" extrusionOk="0">
                    <a:moveTo>
                      <a:pt x="4" y="0"/>
                    </a:moveTo>
                    <a:cubicBezTo>
                      <a:pt x="0" y="0"/>
                      <a:pt x="0" y="0"/>
                      <a:pt x="0" y="0"/>
                    </a:cubicBezTo>
                    <a:cubicBezTo>
                      <a:pt x="0" y="67"/>
                      <a:pt x="0" y="67"/>
                      <a:pt x="0" y="67"/>
                    </a:cubicBezTo>
                    <a:cubicBezTo>
                      <a:pt x="1" y="66"/>
                      <a:pt x="2" y="66"/>
                      <a:pt x="4" y="6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0" name="Google Shape;1460;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1" name="Google Shape;1461;p92"/>
              <p:cNvSpPr/>
              <p:nvPr/>
            </p:nvSpPr>
            <p:spPr>
              <a:xfrm>
                <a:off x="7763" y="110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2" name="Google Shape;1462;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3" name="Google Shape;1463;p92"/>
              <p:cNvSpPr/>
              <p:nvPr/>
            </p:nvSpPr>
            <p:spPr>
              <a:xfrm>
                <a:off x="7763"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4" name="Google Shape;1464;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5" name="Google Shape;1465;p92"/>
              <p:cNvSpPr/>
              <p:nvPr/>
            </p:nvSpPr>
            <p:spPr>
              <a:xfrm>
                <a:off x="7763"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6" name="Google Shape;1466;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7" name="Google Shape;1467;p92"/>
              <p:cNvSpPr/>
              <p:nvPr/>
            </p:nvSpPr>
            <p:spPr>
              <a:xfrm>
                <a:off x="7763"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8" name="Google Shape;1468;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69" name="Google Shape;1469;p92"/>
              <p:cNvSpPr/>
              <p:nvPr/>
            </p:nvSpPr>
            <p:spPr>
              <a:xfrm>
                <a:off x="7763"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0" name="Google Shape;1470;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1" name="Google Shape;1471;p92"/>
              <p:cNvSpPr/>
              <p:nvPr/>
            </p:nvSpPr>
            <p:spPr>
              <a:xfrm>
                <a:off x="7763"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2" name="Google Shape;1472;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3" name="Google Shape;1473;p92"/>
              <p:cNvSpPr/>
              <p:nvPr/>
            </p:nvSpPr>
            <p:spPr>
              <a:xfrm>
                <a:off x="7763"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4" name="Google Shape;1474;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5" name="Google Shape;1475;p92"/>
              <p:cNvSpPr/>
              <p:nvPr/>
            </p:nvSpPr>
            <p:spPr>
              <a:xfrm>
                <a:off x="7763"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6" name="Google Shape;1476;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7" name="Google Shape;1477;p92"/>
              <p:cNvSpPr/>
              <p:nvPr/>
            </p:nvSpPr>
            <p:spPr>
              <a:xfrm>
                <a:off x="7763"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8" name="Google Shape;1478;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79" name="Google Shape;1479;p92"/>
              <p:cNvSpPr/>
              <p:nvPr/>
            </p:nvSpPr>
            <p:spPr>
              <a:xfrm>
                <a:off x="7763"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0" name="Google Shape;1480;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1" name="Google Shape;1481;p92"/>
              <p:cNvSpPr/>
              <p:nvPr/>
            </p:nvSpPr>
            <p:spPr>
              <a:xfrm>
                <a:off x="7763"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2" name="Google Shape;1482;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3" name="Google Shape;1483;p92"/>
              <p:cNvSpPr/>
              <p:nvPr/>
            </p:nvSpPr>
            <p:spPr>
              <a:xfrm>
                <a:off x="7763"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4" name="Google Shape;1484;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5" name="Google Shape;1485;p92"/>
              <p:cNvSpPr/>
              <p:nvPr/>
            </p:nvSpPr>
            <p:spPr>
              <a:xfrm>
                <a:off x="7763"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6" name="Google Shape;1486;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7" name="Google Shape;1487;p92"/>
              <p:cNvSpPr/>
              <p:nvPr/>
            </p:nvSpPr>
            <p:spPr>
              <a:xfrm>
                <a:off x="7763"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8" name="Google Shape;1488;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89" name="Google Shape;1489;p92"/>
              <p:cNvSpPr/>
              <p:nvPr/>
            </p:nvSpPr>
            <p:spPr>
              <a:xfrm>
                <a:off x="7763" y="3183"/>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0" name="Google Shape;1490;p92"/>
              <p:cNvSpPr/>
              <p:nvPr/>
            </p:nvSpPr>
            <p:spPr>
              <a:xfrm>
                <a:off x="7861" y="1096"/>
                <a:ext cx="5" cy="20"/>
              </a:xfrm>
              <a:custGeom>
                <a:avLst/>
                <a:gdLst/>
                <a:ahLst/>
                <a:cxnLst/>
                <a:rect l="l" t="t" r="r" b="b"/>
                <a:pathLst>
                  <a:path w="4" h="17" extrusionOk="0">
                    <a:moveTo>
                      <a:pt x="0" y="0"/>
                    </a:moveTo>
                    <a:cubicBezTo>
                      <a:pt x="0" y="17"/>
                      <a:pt x="0" y="17"/>
                      <a:pt x="0" y="17"/>
                    </a:cubicBezTo>
                    <a:cubicBezTo>
                      <a:pt x="4" y="17"/>
                      <a:pt x="4" y="17"/>
                      <a:pt x="4" y="17"/>
                    </a:cubicBezTo>
                    <a:cubicBezTo>
                      <a:pt x="4" y="2"/>
                      <a:pt x="4" y="2"/>
                      <a:pt x="4" y="2"/>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1" name="Google Shape;1491;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2" name="Google Shape;1492;p92"/>
              <p:cNvSpPr/>
              <p:nvPr/>
            </p:nvSpPr>
            <p:spPr>
              <a:xfrm>
                <a:off x="7861" y="117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3" name="Google Shape;1493;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4" name="Google Shape;1494;p92"/>
              <p:cNvSpPr/>
              <p:nvPr/>
            </p:nvSpPr>
            <p:spPr>
              <a:xfrm>
                <a:off x="7861" y="1328"/>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5" name="Google Shape;1495;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6" name="Google Shape;1496;p92"/>
              <p:cNvSpPr/>
              <p:nvPr/>
            </p:nvSpPr>
            <p:spPr>
              <a:xfrm>
                <a:off x="7861" y="1474"/>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7" name="Google Shape;1497;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8" name="Google Shape;1498;p92"/>
              <p:cNvSpPr/>
              <p:nvPr/>
            </p:nvSpPr>
            <p:spPr>
              <a:xfrm>
                <a:off x="7861" y="162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499" name="Google Shape;1499;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0" name="Google Shape;1500;p92"/>
              <p:cNvSpPr/>
              <p:nvPr/>
            </p:nvSpPr>
            <p:spPr>
              <a:xfrm>
                <a:off x="7861" y="1770"/>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1" name="Google Shape;1501;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2" name="Google Shape;1502;p92"/>
              <p:cNvSpPr/>
              <p:nvPr/>
            </p:nvSpPr>
            <p:spPr>
              <a:xfrm>
                <a:off x="7861" y="1921"/>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3" name="Google Shape;1503;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4" name="Google Shape;1504;p92"/>
              <p:cNvSpPr/>
              <p:nvPr/>
            </p:nvSpPr>
            <p:spPr>
              <a:xfrm>
                <a:off x="7861" y="2071"/>
                <a:ext cx="5"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5" name="Google Shape;1505;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6" name="Google Shape;1506;p92"/>
              <p:cNvSpPr/>
              <p:nvPr/>
            </p:nvSpPr>
            <p:spPr>
              <a:xfrm>
                <a:off x="7861" y="221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7" name="Google Shape;1507;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8" name="Google Shape;1508;p92"/>
              <p:cNvSpPr/>
              <p:nvPr/>
            </p:nvSpPr>
            <p:spPr>
              <a:xfrm>
                <a:off x="7861" y="2368"/>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09" name="Google Shape;1509;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0" name="Google Shape;1510;p92"/>
              <p:cNvSpPr/>
              <p:nvPr/>
            </p:nvSpPr>
            <p:spPr>
              <a:xfrm>
                <a:off x="7861" y="2514"/>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1" name="Google Shape;1511;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2" name="Google Shape;1512;p92"/>
              <p:cNvSpPr/>
              <p:nvPr/>
            </p:nvSpPr>
            <p:spPr>
              <a:xfrm>
                <a:off x="7861" y="2665"/>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3" name="Google Shape;1513;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4" name="Google Shape;1514;p92"/>
              <p:cNvSpPr/>
              <p:nvPr/>
            </p:nvSpPr>
            <p:spPr>
              <a:xfrm>
                <a:off x="7861" y="2811"/>
                <a:ext cx="5"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5" name="Google Shape;1515;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6" name="Google Shape;1516;p92"/>
              <p:cNvSpPr/>
              <p:nvPr/>
            </p:nvSpPr>
            <p:spPr>
              <a:xfrm>
                <a:off x="7861" y="2961"/>
                <a:ext cx="5"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7" name="Google Shape;1517;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8" name="Google Shape;1518;p92"/>
              <p:cNvSpPr/>
              <p:nvPr/>
            </p:nvSpPr>
            <p:spPr>
              <a:xfrm>
                <a:off x="7861" y="3107"/>
                <a:ext cx="5"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19" name="Google Shape;1519;p92"/>
              <p:cNvSpPr/>
              <p:nvPr/>
            </p:nvSpPr>
            <p:spPr>
              <a:xfrm>
                <a:off x="7956" y="1152"/>
                <a:ext cx="4" cy="39"/>
              </a:xfrm>
              <a:custGeom>
                <a:avLst/>
                <a:gdLst/>
                <a:ahLst/>
                <a:cxnLst/>
                <a:rect l="l" t="t" r="r" b="b"/>
                <a:pathLst>
                  <a:path w="4" h="33" extrusionOk="0">
                    <a:moveTo>
                      <a:pt x="0" y="0"/>
                    </a:moveTo>
                    <a:cubicBezTo>
                      <a:pt x="0" y="33"/>
                      <a:pt x="0" y="33"/>
                      <a:pt x="0" y="33"/>
                    </a:cubicBezTo>
                    <a:cubicBezTo>
                      <a:pt x="4" y="33"/>
                      <a:pt x="4" y="33"/>
                      <a:pt x="4" y="33"/>
                    </a:cubicBezTo>
                    <a:cubicBezTo>
                      <a:pt x="4" y="3"/>
                      <a:pt x="4" y="3"/>
                      <a:pt x="4" y="3"/>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0" name="Google Shape;1520;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1" name="Google Shape;1521;p92"/>
              <p:cNvSpPr/>
              <p:nvPr/>
            </p:nvSpPr>
            <p:spPr>
              <a:xfrm>
                <a:off x="7956" y="125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2" name="Google Shape;1522;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3" name="Google Shape;1523;p92"/>
              <p:cNvSpPr/>
              <p:nvPr/>
            </p:nvSpPr>
            <p:spPr>
              <a:xfrm>
                <a:off x="7956"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4" name="Google Shape;1524;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5" name="Google Shape;1525;p92"/>
              <p:cNvSpPr/>
              <p:nvPr/>
            </p:nvSpPr>
            <p:spPr>
              <a:xfrm>
                <a:off x="7956"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6" name="Google Shape;1526;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7" name="Google Shape;1527;p92"/>
              <p:cNvSpPr/>
              <p:nvPr/>
            </p:nvSpPr>
            <p:spPr>
              <a:xfrm>
                <a:off x="7956"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8" name="Google Shape;1528;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29" name="Google Shape;1529;p92"/>
              <p:cNvSpPr/>
              <p:nvPr/>
            </p:nvSpPr>
            <p:spPr>
              <a:xfrm>
                <a:off x="7956"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0" name="Google Shape;1530;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1" name="Google Shape;1531;p92"/>
              <p:cNvSpPr/>
              <p:nvPr/>
            </p:nvSpPr>
            <p:spPr>
              <a:xfrm>
                <a:off x="7956" y="199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2" name="Google Shape;1532;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3" name="Google Shape;1533;p92"/>
              <p:cNvSpPr/>
              <p:nvPr/>
            </p:nvSpPr>
            <p:spPr>
              <a:xfrm>
                <a:off x="7956" y="214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4" name="Google Shape;1534;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5" name="Google Shape;1535;p92"/>
              <p:cNvSpPr/>
              <p:nvPr/>
            </p:nvSpPr>
            <p:spPr>
              <a:xfrm>
                <a:off x="7956" y="229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6" name="Google Shape;1536;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7" name="Google Shape;1537;p92"/>
              <p:cNvSpPr/>
              <p:nvPr/>
            </p:nvSpPr>
            <p:spPr>
              <a:xfrm>
                <a:off x="7956" y="2443"/>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8" name="Google Shape;1538;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39" name="Google Shape;1539;p92"/>
              <p:cNvSpPr/>
              <p:nvPr/>
            </p:nvSpPr>
            <p:spPr>
              <a:xfrm>
                <a:off x="7956" y="2589"/>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0" name="Google Shape;1540;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1" name="Google Shape;1541;p92"/>
              <p:cNvSpPr/>
              <p:nvPr/>
            </p:nvSpPr>
            <p:spPr>
              <a:xfrm>
                <a:off x="7956" y="274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2" name="Google Shape;1542;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3" name="Google Shape;1543;p92"/>
              <p:cNvSpPr/>
              <p:nvPr/>
            </p:nvSpPr>
            <p:spPr>
              <a:xfrm>
                <a:off x="7956" y="2886"/>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4" name="Google Shape;1544;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5" name="Google Shape;1545;p92"/>
              <p:cNvSpPr/>
              <p:nvPr/>
            </p:nvSpPr>
            <p:spPr>
              <a:xfrm>
                <a:off x="7956" y="3037"/>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6" name="Google Shape;1546;p92"/>
              <p:cNvSpPr/>
              <p:nvPr/>
            </p:nvSpPr>
            <p:spPr>
              <a:xfrm>
                <a:off x="7956" y="3183"/>
                <a:ext cx="4" cy="14"/>
              </a:xfrm>
              <a:custGeom>
                <a:avLst/>
                <a:gdLst/>
                <a:ahLst/>
                <a:cxnLst/>
                <a:rect l="l" t="t" r="r" b="b"/>
                <a:pathLst>
                  <a:path w="4" h="12" extrusionOk="0">
                    <a:moveTo>
                      <a:pt x="4" y="0"/>
                    </a:moveTo>
                    <a:cubicBezTo>
                      <a:pt x="0" y="0"/>
                      <a:pt x="0" y="0"/>
                      <a:pt x="0" y="0"/>
                    </a:cubicBezTo>
                    <a:cubicBezTo>
                      <a:pt x="0" y="12"/>
                      <a:pt x="0" y="12"/>
                      <a:pt x="0" y="12"/>
                    </a:cubicBezTo>
                    <a:cubicBezTo>
                      <a:pt x="1" y="11"/>
                      <a:pt x="2" y="11"/>
                      <a:pt x="4" y="10"/>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7" name="Google Shape;1547;p92"/>
              <p:cNvSpPr/>
              <p:nvPr/>
            </p:nvSpPr>
            <p:spPr>
              <a:xfrm>
                <a:off x="8050" y="1221"/>
                <a:ext cx="4" cy="41"/>
              </a:xfrm>
              <a:custGeom>
                <a:avLst/>
                <a:gdLst/>
                <a:ahLst/>
                <a:cxnLst/>
                <a:rect l="l" t="t" r="r" b="b"/>
                <a:pathLst>
                  <a:path w="4" h="35" extrusionOk="0">
                    <a:moveTo>
                      <a:pt x="0" y="0"/>
                    </a:moveTo>
                    <a:cubicBezTo>
                      <a:pt x="0" y="35"/>
                      <a:pt x="0" y="35"/>
                      <a:pt x="0" y="35"/>
                    </a:cubicBezTo>
                    <a:cubicBezTo>
                      <a:pt x="4" y="35"/>
                      <a:pt x="4" y="35"/>
                      <a:pt x="4" y="35"/>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8" name="Google Shape;1548;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49" name="Google Shape;1549;p92"/>
              <p:cNvSpPr/>
              <p:nvPr/>
            </p:nvSpPr>
            <p:spPr>
              <a:xfrm>
                <a:off x="8050" y="1328"/>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0" name="Google Shape;1550;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1" name="Google Shape;1551;p92"/>
              <p:cNvSpPr/>
              <p:nvPr/>
            </p:nvSpPr>
            <p:spPr>
              <a:xfrm>
                <a:off x="8050" y="1474"/>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2" name="Google Shape;1552;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3" name="Google Shape;1553;p92"/>
              <p:cNvSpPr/>
              <p:nvPr/>
            </p:nvSpPr>
            <p:spPr>
              <a:xfrm>
                <a:off x="8050" y="162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4" name="Google Shape;1554;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5" name="Google Shape;1555;p92"/>
              <p:cNvSpPr/>
              <p:nvPr/>
            </p:nvSpPr>
            <p:spPr>
              <a:xfrm>
                <a:off x="8050" y="1770"/>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6" name="Google Shape;1556;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7" name="Google Shape;1557;p92"/>
              <p:cNvSpPr/>
              <p:nvPr/>
            </p:nvSpPr>
            <p:spPr>
              <a:xfrm>
                <a:off x="8050" y="1921"/>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8" name="Google Shape;1558;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59" name="Google Shape;1559;p92"/>
              <p:cNvSpPr/>
              <p:nvPr/>
            </p:nvSpPr>
            <p:spPr>
              <a:xfrm>
                <a:off x="8050" y="2071"/>
                <a:ext cx="4" cy="81"/>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0" name="Google Shape;1560;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1" name="Google Shape;1561;p92"/>
              <p:cNvSpPr/>
              <p:nvPr/>
            </p:nvSpPr>
            <p:spPr>
              <a:xfrm>
                <a:off x="8050" y="2217"/>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2" name="Google Shape;1562;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3" name="Google Shape;1563;p92"/>
              <p:cNvSpPr/>
              <p:nvPr/>
            </p:nvSpPr>
            <p:spPr>
              <a:xfrm>
                <a:off x="8050" y="2368"/>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4" name="Google Shape;1564;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5" name="Google Shape;1565;p92"/>
              <p:cNvSpPr/>
              <p:nvPr/>
            </p:nvSpPr>
            <p:spPr>
              <a:xfrm>
                <a:off x="8050" y="2514"/>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6" name="Google Shape;1566;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7" name="Google Shape;1567;p92"/>
              <p:cNvSpPr/>
              <p:nvPr/>
            </p:nvSpPr>
            <p:spPr>
              <a:xfrm>
                <a:off x="8050" y="2665"/>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8" name="Google Shape;1568;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69" name="Google Shape;1569;p92"/>
              <p:cNvSpPr/>
              <p:nvPr/>
            </p:nvSpPr>
            <p:spPr>
              <a:xfrm>
                <a:off x="8050" y="2811"/>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0" name="Google Shape;1570;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1" name="Google Shape;1571;p92"/>
              <p:cNvSpPr/>
              <p:nvPr/>
            </p:nvSpPr>
            <p:spPr>
              <a:xfrm>
                <a:off x="8050" y="2961"/>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2" name="Google Shape;1572;p92"/>
              <p:cNvSpPr/>
              <p:nvPr/>
            </p:nvSpPr>
            <p:spPr>
              <a:xfrm>
                <a:off x="8050" y="3107"/>
                <a:ext cx="4" cy="21"/>
              </a:xfrm>
              <a:custGeom>
                <a:avLst/>
                <a:gdLst/>
                <a:ahLst/>
                <a:cxnLst/>
                <a:rect l="l" t="t" r="r" b="b"/>
                <a:pathLst>
                  <a:path w="4" h="18" extrusionOk="0">
                    <a:moveTo>
                      <a:pt x="4" y="0"/>
                    </a:moveTo>
                    <a:cubicBezTo>
                      <a:pt x="0" y="0"/>
                      <a:pt x="0" y="0"/>
                      <a:pt x="0" y="0"/>
                    </a:cubicBezTo>
                    <a:cubicBezTo>
                      <a:pt x="0" y="18"/>
                      <a:pt x="0" y="18"/>
                      <a:pt x="0" y="18"/>
                    </a:cubicBezTo>
                    <a:cubicBezTo>
                      <a:pt x="1" y="17"/>
                      <a:pt x="2" y="16"/>
                      <a:pt x="4" y="15"/>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3" name="Google Shape;1573;p92"/>
              <p:cNvSpPr/>
              <p:nvPr/>
            </p:nvSpPr>
            <p:spPr>
              <a:xfrm>
                <a:off x="8149" y="1310"/>
                <a:ext cx="4" cy="27"/>
              </a:xfrm>
              <a:custGeom>
                <a:avLst/>
                <a:gdLst/>
                <a:ahLst/>
                <a:cxnLst/>
                <a:rect l="l" t="t" r="r" b="b"/>
                <a:pathLst>
                  <a:path w="4" h="23" extrusionOk="0">
                    <a:moveTo>
                      <a:pt x="0" y="0"/>
                    </a:moveTo>
                    <a:cubicBezTo>
                      <a:pt x="0" y="23"/>
                      <a:pt x="0" y="23"/>
                      <a:pt x="0" y="23"/>
                    </a:cubicBezTo>
                    <a:cubicBezTo>
                      <a:pt x="4" y="23"/>
                      <a:pt x="4" y="23"/>
                      <a:pt x="4" y="23"/>
                    </a:cubicBezTo>
                    <a:cubicBezTo>
                      <a:pt x="4" y="4"/>
                      <a:pt x="4" y="4"/>
                      <a:pt x="4" y="4"/>
                    </a:cubicBezTo>
                    <a:cubicBezTo>
                      <a:pt x="2" y="2"/>
                      <a:pt x="1" y="1"/>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4" name="Google Shape;1574;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5" name="Google Shape;1575;p92"/>
              <p:cNvSpPr/>
              <p:nvPr/>
            </p:nvSpPr>
            <p:spPr>
              <a:xfrm>
                <a:off x="8149" y="1403"/>
                <a:ext cx="4" cy="85"/>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6" name="Google Shape;1576;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7" name="Google Shape;1577;p92"/>
              <p:cNvSpPr/>
              <p:nvPr/>
            </p:nvSpPr>
            <p:spPr>
              <a:xfrm>
                <a:off x="8149" y="1554"/>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8" name="Google Shape;1578;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79" name="Google Shape;1579;p92"/>
              <p:cNvSpPr/>
              <p:nvPr/>
            </p:nvSpPr>
            <p:spPr>
              <a:xfrm>
                <a:off x="8149" y="1700"/>
                <a:ext cx="4" cy="84"/>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0" name="Google Shape;1580;p92"/>
              <p:cNvSpPr/>
              <p:nvPr/>
            </p:nvSpPr>
            <p:spPr>
              <a:xfrm>
                <a:off x="8149" y="1850"/>
                <a:ext cx="4" cy="8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sp>
          <p:nvSpPr>
            <p:cNvPr id="1581" name="Google Shape;1581;p92"/>
            <p:cNvSpPr/>
            <p:nvPr/>
          </p:nvSpPr>
          <p:spPr>
            <a:xfrm>
              <a:off x="402616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2" name="Google Shape;1582;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3" name="Google Shape;1583;p92"/>
            <p:cNvSpPr/>
            <p:nvPr/>
          </p:nvSpPr>
          <p:spPr>
            <a:xfrm>
              <a:off x="402616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4" name="Google Shape;1584;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5" name="Google Shape;1585;p92"/>
            <p:cNvSpPr/>
            <p:nvPr/>
          </p:nvSpPr>
          <p:spPr>
            <a:xfrm>
              <a:off x="402616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6" name="Google Shape;1586;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7" name="Google Shape;1587;p92"/>
            <p:cNvSpPr/>
            <p:nvPr/>
          </p:nvSpPr>
          <p:spPr>
            <a:xfrm>
              <a:off x="402616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8" name="Google Shape;1588;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89" name="Google Shape;1589;p92"/>
            <p:cNvSpPr/>
            <p:nvPr/>
          </p:nvSpPr>
          <p:spPr>
            <a:xfrm>
              <a:off x="402616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0" name="Google Shape;1590;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1" name="Google Shape;1591;p92"/>
            <p:cNvSpPr/>
            <p:nvPr/>
          </p:nvSpPr>
          <p:spPr>
            <a:xfrm>
              <a:off x="402616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2" name="Google Shape;1592;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3" name="Google Shape;1593;p92"/>
            <p:cNvSpPr/>
            <p:nvPr/>
          </p:nvSpPr>
          <p:spPr>
            <a:xfrm>
              <a:off x="4026166" y="328957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4" name="Google Shape;1594;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5" name="Google Shape;1595;p92"/>
            <p:cNvSpPr/>
            <p:nvPr/>
          </p:nvSpPr>
          <p:spPr>
            <a:xfrm>
              <a:off x="4026166" y="352135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6" name="Google Shape;1596;p92"/>
            <p:cNvSpPr/>
            <p:nvPr/>
          </p:nvSpPr>
          <p:spPr>
            <a:xfrm>
              <a:off x="4026166" y="3761064"/>
              <a:ext cx="3175" cy="3175"/>
            </a:xfrm>
            <a:custGeom>
              <a:avLst/>
              <a:gdLst/>
              <a:ahLst/>
              <a:cxnLst/>
              <a:rect l="l" t="t" r="r" b="b"/>
              <a:pathLst>
                <a:path w="2" h="2" extrusionOk="0">
                  <a:moveTo>
                    <a:pt x="2" y="0"/>
                  </a:moveTo>
                  <a:cubicBezTo>
                    <a:pt x="0" y="0"/>
                    <a:pt x="0" y="0"/>
                    <a:pt x="0" y="0"/>
                  </a:cubicBezTo>
                  <a:cubicBezTo>
                    <a:pt x="0" y="2"/>
                    <a:pt x="0" y="2"/>
                    <a:pt x="0" y="2"/>
                  </a:cubicBezTo>
                  <a:cubicBezTo>
                    <a:pt x="1" y="1"/>
                    <a:pt x="2" y="0"/>
                    <a:pt x="2"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7" name="Google Shape;1597;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8" name="Google Shape;1598;p92"/>
            <p:cNvSpPr/>
            <p:nvPr/>
          </p:nvSpPr>
          <p:spPr>
            <a:xfrm>
              <a:off x="4175391" y="1279801"/>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599" name="Google Shape;1599;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0" name="Google Shape;1600;p92"/>
            <p:cNvSpPr/>
            <p:nvPr/>
          </p:nvSpPr>
          <p:spPr>
            <a:xfrm>
              <a:off x="4175391" y="151792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1" name="Google Shape;1601;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2" name="Google Shape;1602;p92"/>
            <p:cNvSpPr/>
            <p:nvPr/>
          </p:nvSpPr>
          <p:spPr>
            <a:xfrm>
              <a:off x="4175391" y="17497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3" name="Google Shape;1603;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4" name="Google Shape;1604;p92"/>
            <p:cNvSpPr/>
            <p:nvPr/>
          </p:nvSpPr>
          <p:spPr>
            <a:xfrm>
              <a:off x="4175391" y="19894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5" name="Google Shape;1605;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6" name="Google Shape;1606;p92"/>
            <p:cNvSpPr/>
            <p:nvPr/>
          </p:nvSpPr>
          <p:spPr>
            <a:xfrm>
              <a:off x="4175391" y="2227539"/>
              <a:ext cx="6350"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7" name="Google Shape;1607;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8" name="Google Shape;1608;p92"/>
            <p:cNvSpPr/>
            <p:nvPr/>
          </p:nvSpPr>
          <p:spPr>
            <a:xfrm>
              <a:off x="4175391" y="245931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09" name="Google Shape;1609;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0" name="Google Shape;1610;p92"/>
            <p:cNvSpPr/>
            <p:nvPr/>
          </p:nvSpPr>
          <p:spPr>
            <a:xfrm>
              <a:off x="4175391" y="2699026"/>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1" name="Google Shape;1611;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2" name="Google Shape;1612;p92"/>
            <p:cNvSpPr/>
            <p:nvPr/>
          </p:nvSpPr>
          <p:spPr>
            <a:xfrm>
              <a:off x="4175391" y="2930801"/>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3" name="Google Shape;1613;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4" name="Google Shape;1614;p92"/>
            <p:cNvSpPr/>
            <p:nvPr/>
          </p:nvSpPr>
          <p:spPr>
            <a:xfrm>
              <a:off x="4175391" y="3170514"/>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5" name="Google Shape;1615;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6" name="Google Shape;1616;p92"/>
            <p:cNvSpPr/>
            <p:nvPr/>
          </p:nvSpPr>
          <p:spPr>
            <a:xfrm>
              <a:off x="4175391" y="3402289"/>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7" name="Google Shape;1617;p92"/>
            <p:cNvSpPr/>
            <p:nvPr/>
          </p:nvSpPr>
          <p:spPr>
            <a:xfrm>
              <a:off x="4324616" y="1406801"/>
              <a:ext cx="6350" cy="127000"/>
            </a:xfrm>
            <a:custGeom>
              <a:avLst/>
              <a:gdLst/>
              <a:ahLst/>
              <a:cxnLst/>
              <a:rect l="l" t="t" r="r" b="b"/>
              <a:pathLst>
                <a:path w="4" h="68" extrusionOk="0">
                  <a:moveTo>
                    <a:pt x="0" y="0"/>
                  </a:moveTo>
                  <a:cubicBezTo>
                    <a:pt x="0" y="0"/>
                    <a:pt x="0" y="0"/>
                    <a:pt x="0" y="0"/>
                  </a:cubicBezTo>
                  <a:cubicBezTo>
                    <a:pt x="0" y="68"/>
                    <a:pt x="0" y="68"/>
                    <a:pt x="0" y="68"/>
                  </a:cubicBezTo>
                  <a:cubicBezTo>
                    <a:pt x="4" y="68"/>
                    <a:pt x="4" y="68"/>
                    <a:pt x="4" y="68"/>
                  </a:cubicBezTo>
                  <a:cubicBezTo>
                    <a:pt x="4" y="6"/>
                    <a:pt x="4" y="6"/>
                    <a:pt x="4" y="6"/>
                  </a:cubicBezTo>
                  <a:cubicBezTo>
                    <a:pt x="2" y="4"/>
                    <a:pt x="1" y="2"/>
                    <a:pt x="0"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8" name="Google Shape;1618;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19" name="Google Shape;1619;p92"/>
            <p:cNvSpPr/>
            <p:nvPr/>
          </p:nvSpPr>
          <p:spPr>
            <a:xfrm>
              <a:off x="4324616" y="1638576"/>
              <a:ext cx="6350" cy="13335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0" name="Google Shape;1620;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1" name="Google Shape;1621;p92"/>
            <p:cNvSpPr/>
            <p:nvPr/>
          </p:nvSpPr>
          <p:spPr>
            <a:xfrm>
              <a:off x="4324616" y="1876701"/>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2" name="Google Shape;1622;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3" name="Google Shape;1623;p92"/>
            <p:cNvSpPr/>
            <p:nvPr/>
          </p:nvSpPr>
          <p:spPr>
            <a:xfrm>
              <a:off x="4324616" y="2108476"/>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4" name="Google Shape;1624;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5" name="Google Shape;1625;p92"/>
            <p:cNvSpPr/>
            <p:nvPr/>
          </p:nvSpPr>
          <p:spPr>
            <a:xfrm>
              <a:off x="4324616" y="23481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6" name="Google Shape;1626;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7" name="Google Shape;1627;p92"/>
            <p:cNvSpPr/>
            <p:nvPr/>
          </p:nvSpPr>
          <p:spPr>
            <a:xfrm>
              <a:off x="4324616" y="25799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8" name="Google Shape;1628;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29" name="Google Shape;1629;p92"/>
            <p:cNvSpPr/>
            <p:nvPr/>
          </p:nvSpPr>
          <p:spPr>
            <a:xfrm>
              <a:off x="4324616" y="2818089"/>
              <a:ext cx="6350"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0" name="Google Shape;1630;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1" name="Google Shape;1631;p92"/>
            <p:cNvSpPr/>
            <p:nvPr/>
          </p:nvSpPr>
          <p:spPr>
            <a:xfrm>
              <a:off x="4324616" y="3049864"/>
              <a:ext cx="6350"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2" name="Google Shape;1632;p92"/>
            <p:cNvSpPr/>
            <p:nvPr/>
          </p:nvSpPr>
          <p:spPr>
            <a:xfrm>
              <a:off x="4324616" y="3289576"/>
              <a:ext cx="6350" cy="90487"/>
            </a:xfrm>
            <a:custGeom>
              <a:avLst/>
              <a:gdLst/>
              <a:ahLst/>
              <a:cxnLst/>
              <a:rect l="l" t="t" r="r" b="b"/>
              <a:pathLst>
                <a:path w="4" h="48" extrusionOk="0">
                  <a:moveTo>
                    <a:pt x="4" y="0"/>
                  </a:moveTo>
                  <a:cubicBezTo>
                    <a:pt x="0" y="0"/>
                    <a:pt x="0" y="0"/>
                    <a:pt x="0" y="0"/>
                  </a:cubicBezTo>
                  <a:cubicBezTo>
                    <a:pt x="0" y="48"/>
                    <a:pt x="0" y="48"/>
                    <a:pt x="0" y="48"/>
                  </a:cubicBezTo>
                  <a:cubicBezTo>
                    <a:pt x="1" y="46"/>
                    <a:pt x="2" y="43"/>
                    <a:pt x="4" y="4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3" name="Google Shape;1633;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4" name="Google Shape;1634;p92"/>
            <p:cNvSpPr/>
            <p:nvPr/>
          </p:nvSpPr>
          <p:spPr>
            <a:xfrm>
              <a:off x="4473841" y="1749701"/>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5" name="Google Shape;1635;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6" name="Google Shape;1636;p92"/>
            <p:cNvSpPr/>
            <p:nvPr/>
          </p:nvSpPr>
          <p:spPr>
            <a:xfrm>
              <a:off x="4473841" y="19894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7" name="Google Shape;1637;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8" name="Google Shape;1638;p92"/>
            <p:cNvSpPr/>
            <p:nvPr/>
          </p:nvSpPr>
          <p:spPr>
            <a:xfrm>
              <a:off x="4473841" y="2227539"/>
              <a:ext cx="7938" cy="12858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39" name="Google Shape;1639;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0" name="Google Shape;1640;p92"/>
            <p:cNvSpPr/>
            <p:nvPr/>
          </p:nvSpPr>
          <p:spPr>
            <a:xfrm>
              <a:off x="4473841" y="2459314"/>
              <a:ext cx="7938" cy="134937"/>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1" name="Google Shape;1641;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2" name="Google Shape;1642;p92"/>
            <p:cNvSpPr/>
            <p:nvPr/>
          </p:nvSpPr>
          <p:spPr>
            <a:xfrm>
              <a:off x="4473841" y="2699026"/>
              <a:ext cx="7938" cy="127000"/>
            </a:xfrm>
            <a:prstGeom prst="rect">
              <a:avLst/>
            </a:pr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sp>
          <p:nvSpPr>
            <p:cNvPr id="1643" name="Google Shape;1643;p92"/>
            <p:cNvSpPr/>
            <p:nvPr/>
          </p:nvSpPr>
          <p:spPr>
            <a:xfrm>
              <a:off x="4473841" y="2930801"/>
              <a:ext cx="7938" cy="134937"/>
            </a:xfrm>
            <a:custGeom>
              <a:avLst/>
              <a:gdLst/>
              <a:ahLst/>
              <a:cxnLst/>
              <a:rect l="l" t="t" r="r" b="b"/>
              <a:pathLst>
                <a:path w="4" h="72" extrusionOk="0">
                  <a:moveTo>
                    <a:pt x="4" y="0"/>
                  </a:moveTo>
                  <a:cubicBezTo>
                    <a:pt x="0" y="0"/>
                    <a:pt x="0" y="0"/>
                    <a:pt x="0" y="0"/>
                  </a:cubicBezTo>
                  <a:cubicBezTo>
                    <a:pt x="0" y="72"/>
                    <a:pt x="0" y="72"/>
                    <a:pt x="0" y="72"/>
                  </a:cubicBezTo>
                  <a:cubicBezTo>
                    <a:pt x="0" y="72"/>
                    <a:pt x="0" y="72"/>
                    <a:pt x="0" y="72"/>
                  </a:cubicBezTo>
                  <a:cubicBezTo>
                    <a:pt x="1" y="68"/>
                    <a:pt x="2" y="64"/>
                    <a:pt x="4" y="61"/>
                  </a:cubicBezTo>
                  <a:cubicBezTo>
                    <a:pt x="4" y="0"/>
                    <a:pt x="4" y="0"/>
                    <a:pt x="4" y="0"/>
                  </a:cubicBezTo>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ublic Sans Light"/>
                <a:ea typeface="Public Sans Light"/>
                <a:cs typeface="Public Sans Light"/>
                <a:sym typeface="Public Sans Light"/>
              </a:endParaRPr>
            </a:p>
          </p:txBody>
        </p:sp>
      </p:grpSp>
      <p:pic>
        <p:nvPicPr>
          <p:cNvPr id="1644" name="Google Shape;1644;p92"/>
          <p:cNvPicPr preferRelativeResize="0"/>
          <p:nvPr/>
        </p:nvPicPr>
        <p:blipFill rotWithShape="1">
          <a:blip r:embed="rId4">
            <a:alphaModFix/>
          </a:blip>
          <a:srcRect/>
          <a:stretch/>
        </p:blipFill>
        <p:spPr>
          <a:xfrm>
            <a:off x="7759167" y="2727481"/>
            <a:ext cx="1410477" cy="1410477"/>
          </a:xfrm>
          <a:prstGeom prst="rect">
            <a:avLst/>
          </a:prstGeom>
          <a:noFill/>
          <a:ln>
            <a:noFill/>
          </a:ln>
        </p:spPr>
      </p:pic>
      <p:sp>
        <p:nvSpPr>
          <p:cNvPr id="1645" name="Google Shape;1645;p92"/>
          <p:cNvSpPr txBox="1">
            <a:spLocks noGrp="1"/>
          </p:cNvSpPr>
          <p:nvPr>
            <p:ph type="ftr" idx="11"/>
          </p:nvPr>
        </p:nvSpPr>
        <p:spPr>
          <a:xfrm>
            <a:off x="1306513" y="6591107"/>
            <a:ext cx="3001327" cy="15343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533399" y="342900"/>
            <a:ext cx="11117263" cy="710648"/>
          </a:xfrm>
          <a:prstGeom prst="rect">
            <a:avLst/>
          </a:prstGeom>
          <a:noFill/>
          <a:ln>
            <a:noFill/>
          </a:ln>
        </p:spPr>
        <p:txBody>
          <a:bodyPr spcFirstLastPara="1" wrap="square" lIns="27425" tIns="27425" rIns="27425" bIns="27425" anchor="b" anchorCtr="0">
            <a:normAutofit/>
          </a:bodyPr>
          <a:lstStyle>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533400" y="1477618"/>
            <a:ext cx="11117262" cy="4717774"/>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600"/>
              <a:buFont typeface="Public Sans Light"/>
              <a:buNone/>
              <a:defRPr sz="1600" b="0" i="0" u="none" strike="noStrike" cap="none">
                <a:solidFill>
                  <a:schemeClr val="dk1"/>
                </a:solidFill>
                <a:latin typeface="Public Sans Light"/>
                <a:ea typeface="Public Sans Light"/>
                <a:cs typeface="Public Sans Light"/>
                <a:sym typeface="Public Sans Light"/>
              </a:defRPr>
            </a:lvl1pPr>
            <a:lvl2pPr marL="914400" marR="0" lvl="1" indent="-330200" algn="l" rtl="0">
              <a:lnSpc>
                <a:spcPct val="120000"/>
              </a:lnSpc>
              <a:spcBef>
                <a:spcPts val="900"/>
              </a:spcBef>
              <a:spcAft>
                <a:spcPts val="0"/>
              </a:spcAft>
              <a:buClr>
                <a:schemeClr val="dk1"/>
              </a:buClr>
              <a:buSzPts val="1600"/>
              <a:buFont typeface="Arial"/>
              <a:buChar char="•"/>
              <a:defRPr sz="16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20000"/>
              </a:lnSpc>
              <a:spcBef>
                <a:spcPts val="600"/>
              </a:spcBef>
              <a:spcAft>
                <a:spcPts val="0"/>
              </a:spcAft>
              <a:buClr>
                <a:schemeClr val="dk1"/>
              </a:buClr>
              <a:buSzPts val="1400"/>
              <a:buFont typeface="Public Sans Light"/>
              <a:buNone/>
              <a:defRPr sz="1400" b="0" i="0" u="none" strike="noStrike" cap="none">
                <a:solidFill>
                  <a:schemeClr val="dk1"/>
                </a:solidFill>
                <a:latin typeface="Public Sans Light"/>
                <a:ea typeface="Public Sans Light"/>
                <a:cs typeface="Public Sans Light"/>
                <a:sym typeface="Public Sans Light"/>
              </a:defRPr>
            </a:lvl3pPr>
            <a:lvl4pPr marL="1828800" marR="0" lvl="3"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Public Sans Light"/>
                <a:ea typeface="Public Sans Light"/>
                <a:cs typeface="Public Sans Light"/>
                <a:sym typeface="Public Sans Light"/>
              </a:defRPr>
            </a:lvl4pPr>
            <a:lvl5pPr marL="2286000" marR="0" lvl="4" indent="-228600" algn="l" rtl="0">
              <a:lnSpc>
                <a:spcPct val="130000"/>
              </a:lnSpc>
              <a:spcBef>
                <a:spcPts val="800"/>
              </a:spcBef>
              <a:spcAft>
                <a:spcPts val="0"/>
              </a:spcAft>
              <a:buClr>
                <a:schemeClr val="dk1"/>
              </a:buClr>
              <a:buSzPts val="1100"/>
              <a:buFont typeface="Arial"/>
              <a:buNone/>
              <a:defRPr sz="11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9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2" name="Google Shape;12;p64"/>
          <p:cNvSpPr txBox="1">
            <a:spLocks noGrp="1"/>
          </p:cNvSpPr>
          <p:nvPr>
            <p:ph type="dt" idx="10"/>
          </p:nvPr>
        </p:nvSpPr>
        <p:spPr>
          <a:xfrm>
            <a:off x="745435" y="699908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A8C"/>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64"/>
          <p:cNvSpPr txBox="1">
            <a:spLocks noGrp="1"/>
          </p:cNvSpPr>
          <p:nvPr>
            <p:ph type="ftr" idx="11"/>
          </p:nvPr>
        </p:nvSpPr>
        <p:spPr>
          <a:xfrm>
            <a:off x="1306513" y="6591107"/>
            <a:ext cx="3001200" cy="15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Public Sans Light"/>
                <a:ea typeface="Public Sans Light"/>
                <a:cs typeface="Public Sans Light"/>
                <a:sym typeface="Public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4" name="Google Shape;14;p64"/>
          <p:cNvSpPr txBox="1">
            <a:spLocks noGrp="1"/>
          </p:cNvSpPr>
          <p:nvPr>
            <p:ph type="sldNum" idx="12"/>
          </p:nvPr>
        </p:nvSpPr>
        <p:spPr>
          <a:xfrm>
            <a:off x="342900" y="6591107"/>
            <a:ext cx="892200" cy="1575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A5A5A5"/>
                </a:solidFill>
                <a:latin typeface="Public Sans Light"/>
                <a:ea typeface="Public Sans Light"/>
                <a:cs typeface="Public Sans Light"/>
                <a:sym typeface="Public Sans Light"/>
              </a:defRPr>
            </a:lvl9pPr>
          </a:lstStyle>
          <a:p>
            <a:pPr marL="0" lvl="0" indent="0" algn="l"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9" r:id="rId5"/>
    <p:sldLayoutId id="214748367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778">
          <p15:clr>
            <a:srgbClr val="F26B43"/>
          </p15:clr>
        </p15:guide>
        <p15:guide id="3" pos="823">
          <p15:clr>
            <a:srgbClr val="F26B43"/>
          </p15:clr>
        </p15:guide>
        <p15:guide id="4" pos="1386">
          <p15:clr>
            <a:srgbClr val="F26B43"/>
          </p15:clr>
        </p15:guide>
        <p15:guide id="5" pos="1431">
          <p15:clr>
            <a:srgbClr val="F26B43"/>
          </p15:clr>
        </p15:guide>
        <p15:guide id="6" pos="1994">
          <p15:clr>
            <a:srgbClr val="F26B43"/>
          </p15:clr>
        </p15:guide>
        <p15:guide id="7" pos="2039">
          <p15:clr>
            <a:srgbClr val="F26B43"/>
          </p15:clr>
        </p15:guide>
        <p15:guide id="8" pos="2602">
          <p15:clr>
            <a:srgbClr val="F26B43"/>
          </p15:clr>
        </p15:guide>
        <p15:guide id="9" pos="2646">
          <p15:clr>
            <a:srgbClr val="F26B43"/>
          </p15:clr>
        </p15:guide>
        <p15:guide id="10" pos="3209">
          <p15:clr>
            <a:srgbClr val="F26B43"/>
          </p15:clr>
        </p15:guide>
        <p15:guide id="11" pos="3254">
          <p15:clr>
            <a:srgbClr val="F26B43"/>
          </p15:clr>
        </p15:guide>
        <p15:guide id="12" pos="3817">
          <p15:clr>
            <a:srgbClr val="F26B43"/>
          </p15:clr>
        </p15:guide>
        <p15:guide id="13" pos="3862">
          <p15:clr>
            <a:srgbClr val="F26B43"/>
          </p15:clr>
        </p15:guide>
        <p15:guide id="14" pos="4425">
          <p15:clr>
            <a:srgbClr val="F26B43"/>
          </p15:clr>
        </p15:guide>
        <p15:guide id="15" pos="4470">
          <p15:clr>
            <a:srgbClr val="F26B43"/>
          </p15:clr>
        </p15:guide>
        <p15:guide id="16" pos="5033">
          <p15:clr>
            <a:srgbClr val="F26B43"/>
          </p15:clr>
        </p15:guide>
        <p15:guide id="17" pos="5077">
          <p15:clr>
            <a:srgbClr val="F26B43"/>
          </p15:clr>
        </p15:guide>
        <p15:guide id="18" pos="5640">
          <p15:clr>
            <a:srgbClr val="F26B43"/>
          </p15:clr>
        </p15:guide>
        <p15:guide id="19" pos="5685">
          <p15:clr>
            <a:srgbClr val="F26B43"/>
          </p15:clr>
        </p15:guide>
        <p15:guide id="20" pos="6248">
          <p15:clr>
            <a:srgbClr val="F26B43"/>
          </p15:clr>
        </p15:guide>
        <p15:guide id="21" pos="6293">
          <p15:clr>
            <a:srgbClr val="F26B43"/>
          </p15:clr>
        </p15:guide>
        <p15:guide id="22" pos="6856">
          <p15:clr>
            <a:srgbClr val="F26B43"/>
          </p15:clr>
        </p15:guide>
        <p15:guide id="23" pos="6901">
          <p15:clr>
            <a:srgbClr val="F26B43"/>
          </p15:clr>
        </p15:guide>
        <p15:guide id="24" pos="7464">
          <p15:clr>
            <a:srgbClr val="F26B43"/>
          </p15:clr>
        </p15:guide>
        <p15:guide id="25" orient="horz" pos="216">
          <p15:clr>
            <a:srgbClr val="F26B43"/>
          </p15:clr>
        </p15:guide>
        <p15:guide id="26" orient="horz" pos="4233">
          <p15:clr>
            <a:srgbClr val="F26B43"/>
          </p15:clr>
        </p15:guide>
        <p15:guide id="27" pos="336">
          <p15:clr>
            <a:srgbClr val="F26B43"/>
          </p15:clr>
        </p15:guide>
        <p15:guide id="28" pos="7339">
          <p15:clr>
            <a:srgbClr val="F26B43"/>
          </p15:clr>
        </p15:guide>
        <p15:guide id="29" orient="horz" pos="576">
          <p15:clr>
            <a:srgbClr val="F26B43"/>
          </p15:clr>
        </p15:guide>
        <p15:guide id="30" orient="horz" pos="9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www.statsols.com/nquery-demo" TargetMode="Externa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dSOjpxo1UX0"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s4be.cochrane.org/blog/2022/03/28/cluster-randomized-trials-concepts/" TargetMode="External"/><Relationship Id="rId4" Type="http://schemas.openxmlformats.org/officeDocument/2006/relationships/hyperlink" Target="https://statsepi.substack.com/p/out-of-balanc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steppedwedgehog.blog/three-kinds-of-stepped-wedge-tria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statsols.com/nquery/sample-size-and-power-calculation-procedur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1"/>
          <p:cNvSpPr txBox="1">
            <a:spLocks noGrp="1"/>
          </p:cNvSpPr>
          <p:nvPr>
            <p:ph type="ctrTitle"/>
          </p:nvPr>
        </p:nvSpPr>
        <p:spPr>
          <a:xfrm>
            <a:off x="605049" y="2240825"/>
            <a:ext cx="5260729"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GB" sz="3200" b="1" dirty="0"/>
              <a:t>Design Considerations for Cluster Randomized Trials</a:t>
            </a:r>
            <a:endParaRPr lang="en-IE" sz="6000" dirty="0"/>
          </a:p>
        </p:txBody>
      </p:sp>
      <p:sp>
        <p:nvSpPr>
          <p:cNvPr id="2034" name="Google Shape;2034;p1"/>
          <p:cNvSpPr txBox="1">
            <a:spLocks noGrp="1"/>
          </p:cNvSpPr>
          <p:nvPr>
            <p:ph type="ftr" idx="11"/>
          </p:nvPr>
        </p:nvSpPr>
        <p:spPr>
          <a:xfrm>
            <a:off x="587363" y="6591107"/>
            <a:ext cx="3001200" cy="153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IE" dirty="0"/>
              <a:t>© nQuery</a:t>
            </a:r>
            <a:endParaRPr dirty="0"/>
          </a:p>
        </p:txBody>
      </p:sp>
      <p:pic>
        <p:nvPicPr>
          <p:cNvPr id="2035" name="Google Shape;2035;p1"/>
          <p:cNvPicPr preferRelativeResize="0"/>
          <p:nvPr/>
        </p:nvPicPr>
        <p:blipFill rotWithShape="1">
          <a:blip r:embed="rId3">
            <a:alphaModFix/>
          </a:blip>
          <a:srcRect/>
          <a:stretch/>
        </p:blipFill>
        <p:spPr>
          <a:xfrm>
            <a:off x="605050" y="706100"/>
            <a:ext cx="2686974" cy="791625"/>
          </a:xfrm>
          <a:prstGeom prst="rect">
            <a:avLst/>
          </a:prstGeom>
          <a:noFill/>
          <a:ln>
            <a:noFill/>
          </a:ln>
        </p:spPr>
      </p:pic>
      <p:sp>
        <p:nvSpPr>
          <p:cNvPr id="2037" name="Google Shape;2037;p1"/>
          <p:cNvSpPr txBox="1">
            <a:spLocks noGrp="1"/>
          </p:cNvSpPr>
          <p:nvPr>
            <p:ph type="ctrTitle"/>
          </p:nvPr>
        </p:nvSpPr>
        <p:spPr>
          <a:xfrm>
            <a:off x="605049" y="3355228"/>
            <a:ext cx="4891500" cy="1188300"/>
          </a:xfrm>
          <a:prstGeom prst="rect">
            <a:avLst/>
          </a:prstGeom>
          <a:noFill/>
          <a:ln>
            <a:noFill/>
          </a:ln>
        </p:spPr>
        <p:txBody>
          <a:bodyPr spcFirstLastPara="1" wrap="square" lIns="27425" tIns="27425" rIns="27425" bIns="27425" anchor="t" anchorCtr="0">
            <a:noAutofit/>
          </a:bodyPr>
          <a:lstStyle/>
          <a:p>
            <a:pPr marL="0" lvl="0" indent="0" algn="l" rtl="0">
              <a:lnSpc>
                <a:spcPct val="105000"/>
              </a:lnSpc>
              <a:spcBef>
                <a:spcPts val="0"/>
              </a:spcBef>
              <a:spcAft>
                <a:spcPts val="0"/>
              </a:spcAft>
              <a:buClr>
                <a:schemeClr val="lt1"/>
              </a:buClr>
              <a:buSzPts val="4700"/>
              <a:buFont typeface="Public Sans Light"/>
              <a:buNone/>
            </a:pPr>
            <a:r>
              <a:rPr lang="en-GB" sz="2400" b="1" dirty="0"/>
              <a:t>Power and sample size for two-level, three-level and stepped-wedge designs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F85EEF0D-EAD5-8D09-E2A6-3D3880702C54}"/>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7E9344FC-F070-0653-BD15-224154144730}"/>
              </a:ext>
            </a:extLst>
          </p:cNvPr>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Cluster Randomization Types</a:t>
            </a:r>
            <a:endParaRPr dirty="0"/>
          </a:p>
        </p:txBody>
      </p:sp>
      <p:graphicFrame>
        <p:nvGraphicFramePr>
          <p:cNvPr id="4" name="Google Shape;2239;g2b1c0db4310_0_57">
            <a:extLst>
              <a:ext uri="{FF2B5EF4-FFF2-40B4-BE49-F238E27FC236}">
                <a16:creationId xmlns:a16="http://schemas.microsoft.com/office/drawing/2014/main" id="{4FF314B1-A324-D926-F29D-538A917C90B8}"/>
              </a:ext>
            </a:extLst>
          </p:cNvPr>
          <p:cNvGraphicFramePr/>
          <p:nvPr>
            <p:extLst>
              <p:ext uri="{D42A27DB-BD31-4B8C-83A1-F6EECF244321}">
                <p14:modId xmlns:p14="http://schemas.microsoft.com/office/powerpoint/2010/main" val="1432266601"/>
              </p:ext>
            </p:extLst>
          </p:nvPr>
        </p:nvGraphicFramePr>
        <p:xfrm>
          <a:off x="632297" y="1147865"/>
          <a:ext cx="10690699" cy="5377198"/>
        </p:xfrm>
        <a:graphic>
          <a:graphicData uri="http://schemas.openxmlformats.org/drawingml/2006/table">
            <a:tbl>
              <a:tblPr bandCol="1">
                <a:noFill/>
              </a:tblPr>
              <a:tblGrid>
                <a:gridCol w="2188724">
                  <a:extLst>
                    <a:ext uri="{9D8B030D-6E8A-4147-A177-3AD203B41FA5}">
                      <a16:colId xmlns:a16="http://schemas.microsoft.com/office/drawing/2014/main" val="20001"/>
                    </a:ext>
                  </a:extLst>
                </a:gridCol>
                <a:gridCol w="8501975">
                  <a:extLst>
                    <a:ext uri="{9D8B030D-6E8A-4147-A177-3AD203B41FA5}">
                      <a16:colId xmlns:a16="http://schemas.microsoft.com/office/drawing/2014/main" val="20002"/>
                    </a:ext>
                  </a:extLst>
                </a:gridCol>
              </a:tblGrid>
              <a:tr h="1286499">
                <a:tc>
                  <a:txBody>
                    <a:bodyPr/>
                    <a:lstStyle/>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Parallel</a:t>
                      </a:r>
                    </a:p>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CRT</a:t>
                      </a: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800"/>
                      </a:srgbClr>
                    </a:solidFill>
                  </a:tcPr>
                </a:tc>
                <a:tc>
                  <a:txBody>
                    <a:bodyPr/>
                    <a:lstStyle/>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All subjects in each cluster are randomly assigned to given treatment group</a:t>
                      </a:r>
                    </a:p>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Commonly are two-arm trials but factorial randomization also possible</a:t>
                      </a:r>
                    </a:p>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May have to choose from multiple levels (e.g. hospital&gt;ward&gt;patient)</a:t>
                      </a: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800"/>
                      </a:srgbClr>
                    </a:solidFill>
                  </a:tcPr>
                </a:tc>
                <a:extLst>
                  <a:ext uri="{0D108BD9-81ED-4DB2-BD59-A6C34878D82A}">
                    <a16:rowId xmlns:a16="http://schemas.microsoft.com/office/drawing/2014/main" val="10000"/>
                  </a:ext>
                </a:extLst>
              </a:tr>
              <a:tr h="1286499">
                <a:tc>
                  <a:txBody>
                    <a:bodyPr/>
                    <a:lstStyle/>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Matched</a:t>
                      </a:r>
                    </a:p>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Pair CRT</a:t>
                      </a:r>
                      <a:endParaRPr dirty="0">
                        <a:latin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800"/>
                      </a:srgbClr>
                    </a:solidFill>
                  </a:tcPr>
                </a:tc>
                <a:tc>
                  <a:txBody>
                    <a:bodyPr/>
                    <a:lstStyle/>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Match clusters into self-similar pairs and assign randomly within each pair</a:t>
                      </a:r>
                    </a:p>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If matching is strong (correlation &gt; 0.3) then increases efficiency vs parallel or stratified cluster randomization – requires good prognostic covariates</a:t>
                      </a:r>
                    </a:p>
                  </a:txBody>
                  <a:tcPr marL="91450" marR="91450" marT="91450" marB="91450" anchor="ctr">
                    <a:lnL w="38100" cap="flat" cmpd="sng">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6F2F6">
                        <a:alpha val="49800"/>
                      </a:srgbClr>
                    </a:solidFill>
                  </a:tcPr>
                </a:tc>
                <a:extLst>
                  <a:ext uri="{0D108BD9-81ED-4DB2-BD59-A6C34878D82A}">
                    <a16:rowId xmlns:a16="http://schemas.microsoft.com/office/drawing/2014/main" val="10001"/>
                  </a:ext>
                </a:extLst>
              </a:tr>
              <a:tr h="1286499">
                <a:tc>
                  <a:txBody>
                    <a:bodyPr/>
                    <a:lstStyle/>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Stepped-Wedge</a:t>
                      </a:r>
                    </a:p>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CRT</a:t>
                      </a:r>
                      <a:endParaRPr dirty="0">
                        <a:latin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800"/>
                      </a:srgbClr>
                    </a:solidFill>
                  </a:tcPr>
                </a:tc>
                <a:tc>
                  <a:txBody>
                    <a:bodyPr/>
                    <a:lstStyle/>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Complete SW = all clusters start on control then 1 cluster moves at each step cluster(s) until clusters in treatment group. Variants: batch, staircase, run-in</a:t>
                      </a:r>
                    </a:p>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Get within-cluster effects, allows staggered roll-out, everyone get treatment </a:t>
                      </a:r>
                    </a:p>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Higher model complexity (time-varying), increased time/cost/dropout risk</a:t>
                      </a:r>
                    </a:p>
                  </a:txBody>
                  <a:tcPr marL="91450" marR="91450" marT="91450" marB="91450" anchor="ctr">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9800"/>
                      </a:srgbClr>
                    </a:solidFill>
                  </a:tcPr>
                </a:tc>
                <a:extLst>
                  <a:ext uri="{0D108BD9-81ED-4DB2-BD59-A6C34878D82A}">
                    <a16:rowId xmlns:a16="http://schemas.microsoft.com/office/drawing/2014/main" val="10004"/>
                  </a:ext>
                </a:extLst>
              </a:tr>
              <a:tr h="1286499">
                <a:tc>
                  <a:txBody>
                    <a:bodyPr/>
                    <a:lstStyle/>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Cross-over</a:t>
                      </a:r>
                    </a:p>
                    <a:p>
                      <a:pPr marL="0" marR="0" lvl="0" indent="0" algn="ctr" rtl="0">
                        <a:spcBef>
                          <a:spcPts val="0"/>
                        </a:spcBef>
                        <a:spcAft>
                          <a:spcPts val="0"/>
                        </a:spcAft>
                        <a:buNone/>
                      </a:pPr>
                      <a:r>
                        <a:rPr lang="en-IE" sz="2000" b="1" u="none" strike="noStrike" cap="none" dirty="0">
                          <a:solidFill>
                            <a:schemeClr val="lt1"/>
                          </a:solidFill>
                          <a:latin typeface="Calibri" panose="020F0502020204030204" pitchFamily="34" charset="0"/>
                          <a:cs typeface="Calibri" panose="020F0502020204030204" pitchFamily="34" charset="0"/>
                        </a:rPr>
                        <a:t>CRT</a:t>
                      </a:r>
                      <a:endParaRPr dirty="0">
                        <a:latin typeface="Calibri" panose="020F0502020204030204" pitchFamily="34" charset="0"/>
                        <a:cs typeface="Calibri" panose="020F0502020204030204" pitchFamily="34" charset="0"/>
                      </a:endParaRPr>
                    </a:p>
                  </a:txBody>
                  <a:tcPr marL="91450" marR="91450" marT="91450" marB="91450" anchor="ctr">
                    <a:lnL w="9525" cap="flat" cmpd="sng">
                      <a:solidFill>
                        <a:srgbClr val="000000">
                          <a:alpha val="0"/>
                        </a:srgbClr>
                      </a:solidFill>
                      <a:prstDash val="solid"/>
                      <a:round/>
                      <a:headEnd type="none" w="sm" len="sm"/>
                      <a:tailEnd type="none" w="sm" len="sm"/>
                    </a:lnL>
                    <a:lnR w="38100" cap="flat" cmpd="sng" algn="ctr">
                      <a:solidFill>
                        <a:schemeClr val="accent2"/>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262626">
                        <a:alpha val="49800"/>
                      </a:srgbClr>
                    </a:solidFill>
                  </a:tcPr>
                </a:tc>
                <a:tc>
                  <a:txBody>
                    <a:bodyPr/>
                    <a:lstStyle/>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Clusters receive different treatments over time in specified </a:t>
                      </a:r>
                      <a:r>
                        <a:rPr lang="en-GB" sz="2000" b="0" u="none" strike="noStrike" cap="none" dirty="0" err="1">
                          <a:solidFill>
                            <a:schemeClr val="dk1"/>
                          </a:solidFill>
                          <a:latin typeface="Calibri" panose="020F0502020204030204" pitchFamily="34" charset="0"/>
                          <a:cs typeface="Calibri" panose="020F0502020204030204" pitchFamily="34" charset="0"/>
                        </a:rPr>
                        <a:t>trt</a:t>
                      </a:r>
                      <a:r>
                        <a:rPr lang="en-GB" sz="2000" b="0" u="none" strike="noStrike" cap="none" dirty="0">
                          <a:solidFill>
                            <a:schemeClr val="dk1"/>
                          </a:solidFill>
                          <a:latin typeface="Calibri" panose="020F0502020204030204" pitchFamily="34" charset="0"/>
                          <a:cs typeface="Calibri" panose="020F0502020204030204" pitchFamily="34" charset="0"/>
                        </a:rPr>
                        <a:t> sequences </a:t>
                      </a:r>
                    </a:p>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Cluster is own control: more efficient as accounts for within-cluster variation </a:t>
                      </a:r>
                    </a:p>
                    <a:p>
                      <a:pPr marL="342900" marR="0" lvl="0" indent="-342900" algn="l" rtl="0">
                        <a:spcBef>
                          <a:spcPts val="0"/>
                        </a:spcBef>
                        <a:spcAft>
                          <a:spcPts val="0"/>
                        </a:spcAft>
                        <a:buClr>
                          <a:schemeClr val="dk1"/>
                        </a:buClr>
                        <a:buSzPts val="2000"/>
                        <a:buFont typeface="Arial" panose="020B0604020202020204" pitchFamily="34" charset="0"/>
                        <a:buChar char="•"/>
                      </a:pPr>
                      <a:r>
                        <a:rPr lang="en-GB" sz="2000" b="0" u="none" strike="noStrike" cap="none" dirty="0">
                          <a:solidFill>
                            <a:schemeClr val="dk1"/>
                          </a:solidFill>
                          <a:latin typeface="Calibri" panose="020F0502020204030204" pitchFamily="34" charset="0"/>
                          <a:cs typeface="Calibri" panose="020F0502020204030204" pitchFamily="34" charset="0"/>
                        </a:rPr>
                        <a:t>Need to account for period effects, increases cost of cluster attrition and usually requires time for (and assumption of) of treatment “washout”</a:t>
                      </a:r>
                    </a:p>
                  </a:txBody>
                  <a:tcPr marL="91450" marR="91450" marT="91450" marB="91450" anchor="ctr">
                    <a:lnL w="38100" cap="flat" cmpd="sng" algn="ctr">
                      <a:solidFill>
                        <a:schemeClr val="accen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6F2F6">
                        <a:alpha val="49800"/>
                      </a:srgbClr>
                    </a:solidFill>
                  </a:tcPr>
                </a:tc>
                <a:extLst>
                  <a:ext uri="{0D108BD9-81ED-4DB2-BD59-A6C34878D82A}">
                    <a16:rowId xmlns:a16="http://schemas.microsoft.com/office/drawing/2014/main" val="3062168473"/>
                  </a:ext>
                </a:extLst>
              </a:tr>
            </a:tbl>
          </a:graphicData>
        </a:graphic>
      </p:graphicFrame>
    </p:spTree>
    <p:extLst>
      <p:ext uri="{BB962C8B-B14F-4D97-AF65-F5344CB8AC3E}">
        <p14:creationId xmlns:p14="http://schemas.microsoft.com/office/powerpoint/2010/main" val="312921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8C22E48C-9E31-76CE-B8FD-14AF527A847B}"/>
            </a:ext>
          </a:extLst>
        </p:cNvPr>
        <p:cNvGrpSpPr/>
        <p:nvPr/>
      </p:nvGrpSpPr>
      <p:grpSpPr>
        <a:xfrm>
          <a:off x="0" y="0"/>
          <a:ext cx="0" cy="0"/>
          <a:chOff x="0" y="0"/>
          <a:chExt cx="0" cy="0"/>
        </a:xfrm>
      </p:grpSpPr>
      <p:pic>
        <p:nvPicPr>
          <p:cNvPr id="1026" name="Picture 2" descr="Stepped Wedge Design | Beth | Flickr">
            <a:extLst>
              <a:ext uri="{FF2B5EF4-FFF2-40B4-BE49-F238E27FC236}">
                <a16:creationId xmlns:a16="http://schemas.microsoft.com/office/drawing/2014/main" id="{183156EB-27D2-98DC-9AA7-731D22A98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222" y="3597164"/>
            <a:ext cx="6663723" cy="2675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8726910-41FE-D965-4FC9-931368244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52" y="3131480"/>
            <a:ext cx="3709988" cy="33340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5F80040-442F-B46E-9840-27C1A5229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52" y="287721"/>
            <a:ext cx="65246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diagram of cluster clusters&#10;&#10;Description automatically generated">
            <a:extLst>
              <a:ext uri="{FF2B5EF4-FFF2-40B4-BE49-F238E27FC236}">
                <a16:creationId xmlns:a16="http://schemas.microsoft.com/office/drawing/2014/main" id="{E5C11C5D-53AC-15DC-B673-482B89BA0B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4937" y="0"/>
            <a:ext cx="3175518" cy="337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9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3E73B487-7A2F-24B3-FA04-56B00E8411DA}"/>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21ED4ABD-251F-CB36-A11F-4E1BFC871D97}"/>
              </a:ext>
            </a:extLst>
          </p:cNvPr>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Choosing Cluster Randomization Approach</a:t>
            </a:r>
            <a:endParaRPr dirty="0"/>
          </a:p>
        </p:txBody>
      </p:sp>
      <p:sp>
        <p:nvSpPr>
          <p:cNvPr id="2128" name="Google Shape;2128;g2b148969348_0_114">
            <a:extLst>
              <a:ext uri="{FF2B5EF4-FFF2-40B4-BE49-F238E27FC236}">
                <a16:creationId xmlns:a16="http://schemas.microsoft.com/office/drawing/2014/main" id="{2ADC47F7-8FB0-5619-840E-D50E93592B60}"/>
              </a:ext>
            </a:extLst>
          </p:cNvPr>
          <p:cNvSpPr txBox="1">
            <a:spLocks noGrp="1"/>
          </p:cNvSpPr>
          <p:nvPr>
            <p:ph type="body" idx="1"/>
          </p:nvPr>
        </p:nvSpPr>
        <p:spPr>
          <a:xfrm>
            <a:off x="632297" y="1355651"/>
            <a:ext cx="10719881" cy="4953074"/>
          </a:xfrm>
          <a:prstGeom prst="rect">
            <a:avLst/>
          </a:prstGeom>
          <a:noFill/>
          <a:ln>
            <a:noFill/>
          </a:ln>
        </p:spPr>
        <p:txBody>
          <a:bodyPr spcFirstLastPara="1" wrap="square" lIns="0" tIns="0" rIns="0" bIns="0" anchor="t" anchorCtr="0">
            <a:noAutofit/>
          </a:bodyPr>
          <a:lstStyle/>
          <a:p>
            <a:pPr marL="0" indent="-76200">
              <a:lnSpc>
                <a:spcPct val="100000"/>
              </a:lnSpc>
              <a:buSzPts val="2400"/>
            </a:pPr>
            <a:r>
              <a:rPr lang="en-GB" sz="2400" dirty="0"/>
              <a:t>Cluster randomization approach should reflect the objective of trial, the endpoint’s characteristics and allowable design/model assumptions</a:t>
            </a:r>
          </a:p>
          <a:p>
            <a:pPr marL="0" marR="0" lvl="0" indent="-7620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Rule of thumb: Closest CRT to equivalent individually randomized design you would use </a:t>
            </a:r>
          </a:p>
          <a:p>
            <a:pPr marL="0" indent="-76200">
              <a:lnSpc>
                <a:spcPct val="100000"/>
              </a:lnSpc>
              <a:buSzPts val="2400"/>
            </a:pPr>
            <a:endParaRPr lang="en-GB" sz="2400" dirty="0"/>
          </a:p>
          <a:p>
            <a:pPr marL="0" lvl="0" indent="-76200" algn="l" rtl="0">
              <a:lnSpc>
                <a:spcPct val="100000"/>
              </a:lnSpc>
              <a:spcAft>
                <a:spcPts val="0"/>
              </a:spcAft>
              <a:buSzPts val="2400"/>
              <a:buNone/>
            </a:pPr>
            <a:r>
              <a:rPr lang="en-GB" sz="2400" dirty="0"/>
              <a:t>Parallel CRT is most common as often easiest in terms of logistics, modelling + assumptions - most analogous to randomized controlled trial</a:t>
            </a:r>
          </a:p>
          <a:p>
            <a:pPr marL="0" marR="0" lvl="0" indent="-7620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If strong covariates can either include in model or use matched pair/stratified CRT designs</a:t>
            </a:r>
            <a:endParaRPr lang="en-GB" sz="2400" dirty="0"/>
          </a:p>
          <a:p>
            <a:pPr marL="0" indent="-76200">
              <a:lnSpc>
                <a:spcPct val="100000"/>
              </a:lnSpc>
              <a:buSzPts val="2400"/>
            </a:pPr>
            <a:endParaRPr lang="en-GB" sz="2400" dirty="0"/>
          </a:p>
          <a:p>
            <a:pPr marL="0" indent="-76200">
              <a:lnSpc>
                <a:spcPct val="100000"/>
              </a:lnSpc>
              <a:buSzPts val="2400"/>
            </a:pPr>
            <a:r>
              <a:rPr lang="en-GB" sz="2400" dirty="0"/>
              <a:t>Cross-over CRT adjusts for within-cluster effects which provides inferential value + efficiency/power benefits and patients access more/all treatments</a:t>
            </a:r>
          </a:p>
          <a:p>
            <a:pPr marL="0" indent="-76200">
              <a:lnSpc>
                <a:spcPct val="100000"/>
              </a:lnSpc>
              <a:buSzPts val="2400"/>
            </a:pPr>
            <a:r>
              <a:rPr lang="en-GB" sz="2000" dirty="0">
                <a:solidFill>
                  <a:srgbClr val="7F7F7F"/>
                </a:solidFill>
              </a:rPr>
              <a:t>Issues: </a:t>
            </a:r>
            <a:r>
              <a:rPr kumimoji="0" lang="en-GB" sz="2000" b="0" i="0" u="none" strike="noStrike" kern="0" cap="none" spc="0" normalizeH="0" baseline="0" noProof="0" dirty="0">
                <a:ln>
                  <a:noFill/>
                </a:ln>
                <a:solidFill>
                  <a:srgbClr val="7F7F7F"/>
                </a:solidFill>
                <a:effectLst/>
                <a:uLnTx/>
                <a:uFillTx/>
                <a:latin typeface="Public Sans Light"/>
                <a:sym typeface="Public Sans Light"/>
              </a:rPr>
              <a:t>C</a:t>
            </a:r>
            <a:r>
              <a:rPr lang="en-GB" sz="2000" dirty="0">
                <a:solidFill>
                  <a:srgbClr val="7F7F7F"/>
                </a:solidFill>
              </a:rPr>
              <a:t>ross-sectional vs. cohort sampling? Suitable for irreversible/unstable/slow treatment effects? </a:t>
            </a:r>
            <a:r>
              <a:rPr lang="en-GB" sz="2000" dirty="0">
                <a:solidFill>
                  <a:srgbClr val="7F7F7F"/>
                </a:solidFill>
                <a:latin typeface="Calibri" panose="020F0502020204030204" pitchFamily="34" charset="0"/>
                <a:cs typeface="Calibri" panose="020F0502020204030204" pitchFamily="34" charset="0"/>
              </a:rPr>
              <a:t>↑</a:t>
            </a:r>
            <a:r>
              <a:rPr lang="en-GB" sz="2000" dirty="0">
                <a:solidFill>
                  <a:srgbClr val="7F7F7F"/>
                </a:solidFill>
              </a:rPr>
              <a:t> chance (</a:t>
            </a:r>
            <a:r>
              <a:rPr lang="en-GB" sz="2000" dirty="0">
                <a:solidFill>
                  <a:srgbClr val="7F7F7F"/>
                </a:solidFill>
                <a:latin typeface="Calibri" panose="020F0502020204030204" pitchFamily="34" charset="0"/>
                <a:cs typeface="Calibri" panose="020F0502020204030204" pitchFamily="34" charset="0"/>
              </a:rPr>
              <a:t>↑ </a:t>
            </a:r>
            <a:r>
              <a:rPr lang="en-GB" sz="2000" dirty="0">
                <a:solidFill>
                  <a:srgbClr val="7F7F7F"/>
                </a:solidFill>
              </a:rPr>
              <a:t>time on study) + cost (e.g. model issues) of cluster loss? </a:t>
            </a:r>
          </a:p>
          <a:p>
            <a:pPr marL="0" indent="-76200">
              <a:lnSpc>
                <a:spcPct val="100000"/>
              </a:lnSpc>
              <a:buSzPts val="2400"/>
            </a:pPr>
            <a:endParaRPr lang="en-GB" sz="2400" dirty="0"/>
          </a:p>
          <a:p>
            <a:pPr marL="0" indent="-76200">
              <a:lnSpc>
                <a:spcPct val="100000"/>
              </a:lnSpc>
              <a:buSzPts val="2400"/>
            </a:pPr>
            <a:r>
              <a:rPr lang="en-GB" sz="2400" dirty="0"/>
              <a:t>Stepped-Wedge similar pros/cons to cross-over CRT but better suited for irreversible effects and may have logistical and patient-centric advantages</a:t>
            </a:r>
          </a:p>
          <a:p>
            <a:pPr marL="0" indent="-76200">
              <a:lnSpc>
                <a:spcPct val="100000"/>
              </a:lnSpc>
              <a:buSzPts val="2400"/>
            </a:pPr>
            <a:endParaRPr lang="en-GB" sz="2400" dirty="0"/>
          </a:p>
        </p:txBody>
      </p:sp>
    </p:spTree>
    <p:extLst>
      <p:ext uri="{BB962C8B-B14F-4D97-AF65-F5344CB8AC3E}">
        <p14:creationId xmlns:p14="http://schemas.microsoft.com/office/powerpoint/2010/main" val="107726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4">
          <a:extLst>
            <a:ext uri="{FF2B5EF4-FFF2-40B4-BE49-F238E27FC236}">
              <a16:creationId xmlns:a16="http://schemas.microsoft.com/office/drawing/2014/main" id="{88CE46E6-73C0-C04F-3012-2D737DBF18E3}"/>
            </a:ext>
          </a:extLst>
        </p:cNvPr>
        <p:cNvGrpSpPr/>
        <p:nvPr/>
      </p:nvGrpSpPr>
      <p:grpSpPr>
        <a:xfrm>
          <a:off x="0" y="0"/>
          <a:ext cx="0" cy="0"/>
          <a:chOff x="0" y="0"/>
          <a:chExt cx="0" cy="0"/>
        </a:xfrm>
      </p:grpSpPr>
      <p:sp>
        <p:nvSpPr>
          <p:cNvPr id="2145" name="Google Shape;2145;p25">
            <a:extLst>
              <a:ext uri="{FF2B5EF4-FFF2-40B4-BE49-F238E27FC236}">
                <a16:creationId xmlns:a16="http://schemas.microsoft.com/office/drawing/2014/main" id="{42B6C19D-7B91-EDCD-27C6-0150D4704F35}"/>
              </a:ext>
            </a:extLst>
          </p:cNvPr>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3</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a:extLst>
              <a:ext uri="{FF2B5EF4-FFF2-40B4-BE49-F238E27FC236}">
                <a16:creationId xmlns:a16="http://schemas.microsoft.com/office/drawing/2014/main" id="{C6FEEAAF-A777-87DA-C8F4-DEDE71708319}"/>
              </a:ext>
            </a:extLst>
          </p:cNvPr>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Sample Size for Cluster </a:t>
            </a:r>
            <a:br>
              <a:rPr lang="en-IE" sz="3600" dirty="0">
                <a:solidFill>
                  <a:schemeClr val="accent2"/>
                </a:solidFill>
              </a:rPr>
            </a:br>
            <a:r>
              <a:rPr lang="en-IE" sz="3600" dirty="0">
                <a:solidFill>
                  <a:schemeClr val="accent2"/>
                </a:solidFill>
              </a:rPr>
              <a:t>Randomized Trials</a:t>
            </a:r>
            <a:endParaRPr dirty="0"/>
          </a:p>
        </p:txBody>
      </p:sp>
    </p:spTree>
    <p:extLst>
      <p:ext uri="{BB962C8B-B14F-4D97-AF65-F5344CB8AC3E}">
        <p14:creationId xmlns:p14="http://schemas.microsoft.com/office/powerpoint/2010/main" val="353355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1BA0C-B640-ECED-21A4-2725BFF45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3CAD8-854E-D40F-2B3A-82204A3CEC4C}"/>
              </a:ext>
            </a:extLst>
          </p:cNvPr>
          <p:cNvSpPr>
            <a:spLocks noGrp="1"/>
          </p:cNvSpPr>
          <p:nvPr>
            <p:ph type="title"/>
          </p:nvPr>
        </p:nvSpPr>
        <p:spPr>
          <a:xfrm>
            <a:off x="537368" y="333796"/>
            <a:ext cx="11117263" cy="710648"/>
          </a:xfrm>
        </p:spPr>
        <p:txBody>
          <a:bodyPr/>
          <a:lstStyle/>
          <a:p>
            <a:r>
              <a:rPr lang="en-IE" dirty="0"/>
              <a:t>Sample Size for Cluster Randomized Trials</a:t>
            </a:r>
            <a:endParaRPr lang="en-US" dirty="0"/>
          </a:p>
        </p:txBody>
      </p:sp>
      <p:sp>
        <p:nvSpPr>
          <p:cNvPr id="3" name="Content Placeholder 2">
            <a:extLst>
              <a:ext uri="{FF2B5EF4-FFF2-40B4-BE49-F238E27FC236}">
                <a16:creationId xmlns:a16="http://schemas.microsoft.com/office/drawing/2014/main" id="{BC09FEAD-3E49-8248-7EB2-91501417056A}"/>
              </a:ext>
            </a:extLst>
          </p:cNvPr>
          <p:cNvSpPr>
            <a:spLocks noGrp="1"/>
          </p:cNvSpPr>
          <p:nvPr>
            <p:ph type="body" idx="1"/>
          </p:nvPr>
        </p:nvSpPr>
        <p:spPr>
          <a:xfrm>
            <a:off x="630676" y="1215806"/>
            <a:ext cx="5779852" cy="4953074"/>
          </a:xfrm>
        </p:spPr>
        <p:txBody>
          <a:bodyPr/>
          <a:lstStyle/>
          <a:p>
            <a:pPr marL="0"/>
            <a:r>
              <a:rPr lang="en-US" dirty="0">
                <a:latin typeface="Public Sans" pitchFamily="2" charset="0"/>
              </a:rPr>
              <a:t>“Sample Size” for CRT more complex as consists of multiple sample size components for each cluster level</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r>
              <a:rPr lang="en-US" dirty="0">
                <a:solidFill>
                  <a:srgbClr val="FFFFFF">
                    <a:lumMod val="50000"/>
                  </a:srgbClr>
                </a:solidFill>
                <a:latin typeface="Public Sans" pitchFamily="2" charset="0"/>
              </a:rPr>
              <a:t>Clusters (multiple levels?) vs number of subjects per cluster vs number of measurements per subject </a:t>
            </a:r>
          </a:p>
          <a:p>
            <a:pPr marL="285750" marR="0" lvl="1" indent="-285750" algn="l" defTabSz="914400" rtl="0" eaLnBrk="1" fontAlgn="auto" latinLnBrk="0" hangingPunct="1">
              <a:lnSpc>
                <a:spcPct val="120000"/>
              </a:lnSpc>
              <a:spcBef>
                <a:spcPts val="10"/>
              </a:spcBef>
              <a:spcAft>
                <a:spcPts val="0"/>
              </a:spcAft>
              <a:buClr>
                <a:srgbClr val="2EC99B"/>
              </a:buClr>
              <a:buSzPts val="1600"/>
              <a:buFont typeface="Arial"/>
              <a:buChar char="•"/>
              <a:tabLst/>
              <a:defRPr/>
            </a:pPr>
            <a:endParaRPr lang="en-US" dirty="0">
              <a:latin typeface="Public Sans" pitchFamily="2" charset="0"/>
            </a:endParaRPr>
          </a:p>
          <a:p>
            <a:pPr marL="0"/>
            <a:r>
              <a:rPr lang="en-US" dirty="0">
                <a:latin typeface="Public Sans" pitchFamily="2" charset="0"/>
              </a:rPr>
              <a:t>Sample size calculation should ideally follow level of randomization rather than higher/lower levels</a:t>
            </a:r>
          </a:p>
          <a:p>
            <a:pPr marL="285750" lvl="1" indent="-285750">
              <a:spcBef>
                <a:spcPts val="10"/>
              </a:spcBef>
              <a:buClr>
                <a:schemeClr val="accent2"/>
              </a:buClr>
            </a:pPr>
            <a:r>
              <a:rPr lang="en-US" dirty="0">
                <a:solidFill>
                  <a:schemeClr val="bg1">
                    <a:lumMod val="50000"/>
                  </a:schemeClr>
                </a:solidFill>
                <a:latin typeface="Public Sans" pitchFamily="2" charset="0"/>
              </a:rPr>
              <a:t>Increasing the sample size of lower levels (e.g. sample size per cluster) can often not increase power!</a:t>
            </a:r>
          </a:p>
          <a:p>
            <a:pPr marL="0" lvl="1" indent="0">
              <a:spcBef>
                <a:spcPts val="10"/>
              </a:spcBef>
              <a:buClr>
                <a:schemeClr val="accent2"/>
              </a:buClr>
              <a:buNone/>
            </a:pPr>
            <a:endParaRPr lang="en-US" dirty="0">
              <a:latin typeface="Public Sans" pitchFamily="2" charset="0"/>
            </a:endParaRPr>
          </a:p>
          <a:p>
            <a:pPr marL="0" lvl="1" indent="0">
              <a:spcBef>
                <a:spcPts val="10"/>
              </a:spcBef>
              <a:buClr>
                <a:schemeClr val="accent2"/>
              </a:buClr>
              <a:buNone/>
            </a:pPr>
            <a:r>
              <a:rPr lang="en-US" dirty="0">
                <a:latin typeface="Public Sans" pitchFamily="2" charset="0"/>
              </a:rPr>
              <a:t>Sample Size calculations will require estimate of the within-cluster similarity to adjust for cluster randomized design</a:t>
            </a:r>
          </a:p>
          <a:p>
            <a:pPr marL="285750" lvl="1" indent="-285750">
              <a:spcBef>
                <a:spcPts val="10"/>
              </a:spcBef>
              <a:buClr>
                <a:srgbClr val="2EC99B"/>
              </a:buClr>
              <a:defRPr/>
            </a:pPr>
            <a:r>
              <a:rPr lang="en-IE" dirty="0" err="1">
                <a:solidFill>
                  <a:schemeClr val="bg1">
                    <a:lumMod val="50000"/>
                  </a:schemeClr>
                </a:solidFill>
                <a:latin typeface="Public Sans" pitchFamily="2" charset="0"/>
              </a:rPr>
              <a:t>Intracluster</a:t>
            </a:r>
            <a:r>
              <a:rPr lang="en-IE" dirty="0">
                <a:solidFill>
                  <a:schemeClr val="bg1">
                    <a:lumMod val="50000"/>
                  </a:schemeClr>
                </a:solidFill>
                <a:latin typeface="Public Sans" pitchFamily="2" charset="0"/>
              </a:rPr>
              <a:t> correlation (ICC) (“design effect”), coefficient of variation (CV) – CV also used for varying cluster size</a:t>
            </a:r>
          </a:p>
          <a:p>
            <a:pPr marL="285750" lvl="1" indent="-285750">
              <a:spcBef>
                <a:spcPts val="10"/>
              </a:spcBef>
              <a:buClr>
                <a:srgbClr val="2EC99B"/>
              </a:buClr>
              <a:defRPr/>
            </a:pPr>
            <a:r>
              <a:rPr kumimoji="0" lang="en-IE" sz="1600" b="0" i="0" u="none" strike="noStrike" kern="0" cap="none" spc="0" normalizeH="0" baseline="0" noProof="0" dirty="0">
                <a:ln>
                  <a:noFill/>
                </a:ln>
                <a:solidFill>
                  <a:schemeClr val="bg1">
                    <a:lumMod val="50000"/>
                  </a:schemeClr>
                </a:solidFill>
                <a:effectLst/>
                <a:uLnTx/>
                <a:uFillTx/>
                <a:latin typeface="Public Sans" pitchFamily="2" charset="0"/>
                <a:cs typeface="Calibri" panose="020F0502020204030204" pitchFamily="34" charset="0"/>
                <a:sym typeface="Public Sans Light"/>
              </a:rPr>
              <a:t>↑ ICC = ↓ power (unless randomizing at a lower level)</a:t>
            </a:r>
            <a:endParaRPr kumimoji="0" lang="en-IE" sz="1600" b="0" i="0" u="none" strike="noStrike" kern="0" cap="none" spc="0" normalizeH="0" baseline="0" noProof="0" dirty="0">
              <a:ln>
                <a:noFill/>
              </a:ln>
              <a:solidFill>
                <a:schemeClr val="bg1">
                  <a:lumMod val="50000"/>
                </a:schemeClr>
              </a:solidFill>
              <a:effectLst/>
              <a:uLnTx/>
              <a:uFillTx/>
              <a:latin typeface="Public Sans" pitchFamily="2" charset="0"/>
              <a:sym typeface="Public Sans Light"/>
            </a:endParaRPr>
          </a:p>
          <a:p>
            <a:pPr marL="285750" lvl="1" indent="-285750">
              <a:spcBef>
                <a:spcPts val="10"/>
              </a:spcBef>
              <a:buClr>
                <a:srgbClr val="2EC99B"/>
              </a:buClr>
              <a:defRPr/>
            </a:pPr>
            <a:endParaRPr kumimoji="0" lang="en-US" sz="1600" b="0" i="0" u="none" strike="noStrike" kern="0" cap="none" spc="0" normalizeH="0" baseline="0" noProof="0" dirty="0">
              <a:ln>
                <a:noFill/>
              </a:ln>
              <a:solidFill>
                <a:schemeClr val="bg1">
                  <a:lumMod val="50000"/>
                </a:schemeClr>
              </a:solidFill>
              <a:effectLst/>
              <a:uLnTx/>
              <a:uFillTx/>
              <a:latin typeface="Public Sans" pitchFamily="2" charset="0"/>
              <a:sym typeface="Public Sans Light"/>
            </a:endParaRPr>
          </a:p>
          <a:p>
            <a:pPr marL="0" lvl="1" indent="0">
              <a:spcBef>
                <a:spcPts val="10"/>
              </a:spcBef>
              <a:buClr>
                <a:schemeClr val="accent2"/>
              </a:buClr>
              <a:buNone/>
            </a:pPr>
            <a:r>
              <a:rPr lang="en-US" dirty="0">
                <a:latin typeface="Public Sans" pitchFamily="2" charset="0"/>
              </a:rPr>
              <a:t>Complex CRT designs (e.g. stepped-wedge) will require additional design assumptions for sample size determination</a:t>
            </a:r>
          </a:p>
          <a:p>
            <a:pPr marL="285750" lvl="1" indent="-285750">
              <a:spcBef>
                <a:spcPts val="10"/>
              </a:spcBef>
              <a:buClr>
                <a:srgbClr val="2EC99B"/>
              </a:buClr>
              <a:defRPr/>
            </a:pPr>
            <a:r>
              <a:rPr kumimoji="0" lang="en-US" sz="1600" b="0" i="0" u="none" strike="noStrike" kern="0" cap="none" spc="0" normalizeH="0" baseline="0" noProof="0" dirty="0">
                <a:ln>
                  <a:noFill/>
                </a:ln>
                <a:solidFill>
                  <a:schemeClr val="bg1">
                    <a:lumMod val="50000"/>
                  </a:schemeClr>
                </a:solidFill>
                <a:effectLst/>
                <a:uLnTx/>
                <a:uFillTx/>
                <a:latin typeface="Public Sans" pitchFamily="2" charset="0"/>
                <a:sym typeface="Public Sans Light"/>
              </a:rPr>
              <a:t>Cross-over pattern, # </a:t>
            </a:r>
            <a:r>
              <a:rPr lang="en-US" dirty="0">
                <a:solidFill>
                  <a:schemeClr val="bg1">
                    <a:lumMod val="50000"/>
                  </a:schemeClr>
                </a:solidFill>
                <a:latin typeface="Public Sans" pitchFamily="2" charset="0"/>
              </a:rPr>
              <a:t>measurements, </a:t>
            </a:r>
            <a:r>
              <a:rPr kumimoji="0" lang="en-US" sz="1600" b="0" i="0" u="none" strike="noStrike" kern="0" cap="none" spc="0" normalizeH="0" baseline="0" noProof="0" dirty="0">
                <a:ln>
                  <a:noFill/>
                </a:ln>
                <a:solidFill>
                  <a:schemeClr val="bg1">
                    <a:lumMod val="50000"/>
                  </a:schemeClr>
                </a:solidFill>
                <a:effectLst/>
                <a:uLnTx/>
                <a:uFillTx/>
                <a:latin typeface="Public Sans" pitchFamily="2" charset="0"/>
                <a:sym typeface="Public Sans Light"/>
              </a:rPr>
              <a:t>sampling method</a:t>
            </a:r>
          </a:p>
          <a:p>
            <a:pPr marL="457200" lvl="2" indent="0">
              <a:spcBef>
                <a:spcPts val="10"/>
              </a:spcBef>
              <a:buClr>
                <a:schemeClr val="accent2"/>
              </a:buClr>
            </a:pPr>
            <a:endParaRPr lang="en-US" dirty="0">
              <a:latin typeface="Public Sans" pitchFamily="2" charset="0"/>
            </a:endParaRPr>
          </a:p>
          <a:p>
            <a:pPr marL="457200" lvl="2" indent="0">
              <a:spcBef>
                <a:spcPts val="10"/>
              </a:spcBef>
              <a:buClr>
                <a:schemeClr val="accent2"/>
              </a:buClr>
            </a:pPr>
            <a:endParaRPr lang="en-US" dirty="0">
              <a:latin typeface="Public Sans" pitchFamily="2" charset="0"/>
            </a:endParaRPr>
          </a:p>
        </p:txBody>
      </p:sp>
      <p:grpSp>
        <p:nvGrpSpPr>
          <p:cNvPr id="8" name="Group 7">
            <a:extLst>
              <a:ext uri="{FF2B5EF4-FFF2-40B4-BE49-F238E27FC236}">
                <a16:creationId xmlns:a16="http://schemas.microsoft.com/office/drawing/2014/main" id="{8ECED63C-31B2-E32C-D90F-2AB2E7A4BAA7}"/>
              </a:ext>
            </a:extLst>
          </p:cNvPr>
          <p:cNvGrpSpPr/>
          <p:nvPr/>
        </p:nvGrpSpPr>
        <p:grpSpPr>
          <a:xfrm>
            <a:off x="6685180" y="1755186"/>
            <a:ext cx="4632951" cy="2165061"/>
            <a:chOff x="3090437" y="-186902"/>
            <a:chExt cx="4768554" cy="1760996"/>
          </a:xfrm>
        </p:grpSpPr>
        <p:sp>
          <p:nvSpPr>
            <p:cNvPr id="9" name="Content Placeholder 2">
              <a:extLst>
                <a:ext uri="{FF2B5EF4-FFF2-40B4-BE49-F238E27FC236}">
                  <a16:creationId xmlns:a16="http://schemas.microsoft.com/office/drawing/2014/main" id="{A1EA5074-0027-1445-F1C4-B4056B2A187B}"/>
                </a:ext>
              </a:extLst>
            </p:cNvPr>
            <p:cNvSpPr txBox="1">
              <a:spLocks/>
            </p:cNvSpPr>
            <p:nvPr/>
          </p:nvSpPr>
          <p:spPr>
            <a:xfrm>
              <a:off x="3090437" y="-186902"/>
              <a:ext cx="4768554" cy="1760996"/>
            </a:xfrm>
            <a:prstGeom prst="rect">
              <a:avLst/>
            </a:prstGeom>
            <a:solidFill>
              <a:schemeClr val="bg1"/>
            </a:solidFill>
            <a:ln w="47625">
              <a:solidFill>
                <a:schemeClr val="accent2"/>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800" b="1" i="1"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252FB3E-CAA4-8E3D-7FE5-7DC6FD8410D0}"/>
                    </a:ext>
                  </a:extLst>
                </p:cNvPr>
                <p:cNvSpPr txBox="1"/>
                <p:nvPr/>
              </p:nvSpPr>
              <p:spPr>
                <a:xfrm>
                  <a:off x="3282972" y="-186902"/>
                  <a:ext cx="4383483" cy="64993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IE" sz="2400" b="0" i="1" smtClean="0">
                            <a:latin typeface="Cambria Math" panose="02040503050406030204" pitchFamily="18" charset="0"/>
                          </a:rPr>
                          <m:t>𝐼𝐶𝐶</m:t>
                        </m:r>
                        <m:r>
                          <a:rPr lang="en-IE" sz="2400" b="0" i="1" smtClean="0">
                            <a:latin typeface="Cambria Math" panose="02040503050406030204" pitchFamily="18" charset="0"/>
                          </a:rPr>
                          <m:t>=</m:t>
                        </m:r>
                        <m:f>
                          <m:fPr>
                            <m:ctrlPr>
                              <a:rPr lang="en-IE" sz="2400" b="0" i="1" smtClean="0">
                                <a:latin typeface="Cambria Math" panose="02040503050406030204" pitchFamily="18" charset="0"/>
                              </a:rPr>
                            </m:ctrlPr>
                          </m:fPr>
                          <m:num>
                            <m:sSubSup>
                              <m:sSubSupPr>
                                <m:ctrlPr>
                                  <a:rPr lang="en-IE" sz="2400" b="0" i="1" smtClean="0">
                                    <a:latin typeface="Cambria Math" panose="02040503050406030204" pitchFamily="18" charset="0"/>
                                  </a:rPr>
                                </m:ctrlPr>
                              </m:sSubSupPr>
                              <m:e>
                                <m:r>
                                  <a:rPr lang="en-IE" sz="2400" b="0" i="1" smtClean="0">
                                    <a:latin typeface="Cambria Math" panose="02040503050406030204" pitchFamily="18" charset="0"/>
                                  </a:rPr>
                                  <m:t>𝜎</m:t>
                                </m:r>
                              </m:e>
                              <m:sub>
                                <m:r>
                                  <a:rPr lang="en-IE" sz="2400" b="0" i="1" smtClean="0">
                                    <a:latin typeface="Cambria Math" panose="02040503050406030204" pitchFamily="18" charset="0"/>
                                  </a:rPr>
                                  <m:t>𝐵</m:t>
                                </m:r>
                              </m:sub>
                              <m:sup>
                                <m:r>
                                  <a:rPr lang="en-IE" sz="2400" b="0" i="1" smtClean="0">
                                    <a:latin typeface="Cambria Math" panose="02040503050406030204" pitchFamily="18" charset="0"/>
                                  </a:rPr>
                                  <m:t>2</m:t>
                                </m:r>
                              </m:sup>
                            </m:sSubSup>
                          </m:num>
                          <m:den>
                            <m:sSubSup>
                              <m:sSubSupPr>
                                <m:ctrlPr>
                                  <a:rPr lang="en-IE" sz="2400" i="1">
                                    <a:latin typeface="Cambria Math" panose="02040503050406030204" pitchFamily="18" charset="0"/>
                                  </a:rPr>
                                </m:ctrlPr>
                              </m:sSubSupPr>
                              <m:e>
                                <m:r>
                                  <a:rPr lang="en-IE" sz="2400" i="1">
                                    <a:latin typeface="Cambria Math" panose="02040503050406030204" pitchFamily="18" charset="0"/>
                                  </a:rPr>
                                  <m:t>𝜎</m:t>
                                </m:r>
                              </m:e>
                              <m:sub>
                                <m:r>
                                  <a:rPr lang="en-IE" sz="2400" i="1">
                                    <a:latin typeface="Cambria Math" panose="02040503050406030204" pitchFamily="18" charset="0"/>
                                  </a:rPr>
                                  <m:t>𝐵</m:t>
                                </m:r>
                              </m:sub>
                              <m:sup>
                                <m:r>
                                  <a:rPr lang="en-IE" sz="2400" i="1">
                                    <a:latin typeface="Cambria Math" panose="02040503050406030204" pitchFamily="18" charset="0"/>
                                  </a:rPr>
                                  <m:t>2</m:t>
                                </m:r>
                              </m:sup>
                            </m:sSubSup>
                            <m:r>
                              <a:rPr lang="en-IE" sz="2400" b="0" i="1" smtClean="0">
                                <a:latin typeface="Cambria Math" panose="02040503050406030204" pitchFamily="18" charset="0"/>
                              </a:rPr>
                              <m:t>+</m:t>
                            </m:r>
                            <m:sSubSup>
                              <m:sSubSupPr>
                                <m:ctrlPr>
                                  <a:rPr lang="en-IE" sz="2400" i="1">
                                    <a:latin typeface="Cambria Math" panose="02040503050406030204" pitchFamily="18" charset="0"/>
                                  </a:rPr>
                                </m:ctrlPr>
                              </m:sSubSupPr>
                              <m:e>
                                <m:r>
                                  <a:rPr lang="en-IE" sz="2400" i="1">
                                    <a:latin typeface="Cambria Math" panose="02040503050406030204" pitchFamily="18" charset="0"/>
                                  </a:rPr>
                                  <m:t>𝜎</m:t>
                                </m:r>
                              </m:e>
                              <m:sub>
                                <m:r>
                                  <a:rPr lang="en-IE" sz="2400" b="0" i="1" smtClean="0">
                                    <a:latin typeface="Cambria Math" panose="02040503050406030204" pitchFamily="18" charset="0"/>
                                  </a:rPr>
                                  <m:t>𝑊</m:t>
                                </m:r>
                              </m:sub>
                              <m:sup>
                                <m:r>
                                  <a:rPr lang="en-IE" sz="2400" i="1">
                                    <a:latin typeface="Cambria Math" panose="02040503050406030204" pitchFamily="18" charset="0"/>
                                  </a:rPr>
                                  <m:t>2</m:t>
                                </m:r>
                              </m:sup>
                            </m:sSubSup>
                          </m:den>
                        </m:f>
                      </m:oMath>
                    </m:oMathPara>
                  </a14:m>
                  <a:endParaRPr lang="en-IE" sz="2800" dirty="0"/>
                </a:p>
              </p:txBody>
            </p:sp>
          </mc:Choice>
          <mc:Fallback xmlns="">
            <p:sp>
              <p:nvSpPr>
                <p:cNvPr id="10" name="TextBox 9">
                  <a:extLst>
                    <a:ext uri="{FF2B5EF4-FFF2-40B4-BE49-F238E27FC236}">
                      <a16:creationId xmlns:a16="http://schemas.microsoft.com/office/drawing/2014/main" id="{1252FB3E-CAA4-8E3D-7FE5-7DC6FD8410D0}"/>
                    </a:ext>
                  </a:extLst>
                </p:cNvPr>
                <p:cNvSpPr txBox="1">
                  <a:spLocks noRot="1" noChangeAspect="1" noMove="1" noResize="1" noEditPoints="1" noAdjustHandles="1" noChangeArrowheads="1" noChangeShapeType="1" noTextEdit="1"/>
                </p:cNvSpPr>
                <p:nvPr/>
              </p:nvSpPr>
              <p:spPr>
                <a:xfrm>
                  <a:off x="3282972" y="-186902"/>
                  <a:ext cx="4383483" cy="649939"/>
                </a:xfrm>
                <a:prstGeom prst="rect">
                  <a:avLst/>
                </a:prstGeom>
                <a:blipFill>
                  <a:blip r:embed="rId2"/>
                  <a:stretch>
                    <a:fillRect b="-9924"/>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6F744C-A8C1-C87D-83C9-4142EC3442BA}"/>
                  </a:ext>
                </a:extLst>
              </p:cNvPr>
              <p:cNvSpPr txBox="1"/>
              <p:nvPr/>
            </p:nvSpPr>
            <p:spPr>
              <a:xfrm>
                <a:off x="6097622" y="2787355"/>
                <a:ext cx="609437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IE"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𝐷𝐸</m:t>
                      </m:r>
                      <m:r>
                        <a:rPr kumimoji="0" lang="en-IE"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r>
                        <a:rPr kumimoji="0" lang="en-IE"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𝐼𝐶𝐶</m:t>
                      </m:r>
                      <m:r>
                        <a:rPr kumimoji="0" lang="en-IE"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IE"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𝑀</m:t>
                      </m:r>
                      <m:r>
                        <a:rPr kumimoji="0" lang="en-IE" sz="24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oMath>
                  </m:oMathPara>
                </a14:m>
                <a:endParaRPr kumimoji="0" lang="en-IE" sz="2400" b="0" i="0" u="none" strike="noStrike" kern="0" cap="none" spc="0" normalizeH="0" baseline="0" noProof="0" dirty="0">
                  <a:ln>
                    <a:noFill/>
                  </a:ln>
                  <a:solidFill>
                    <a:srgbClr val="000000"/>
                  </a:solidFill>
                  <a:effectLst/>
                  <a:uLnTx/>
                  <a:uFillTx/>
                  <a:sym typeface="Arial"/>
                </a:endParaRPr>
              </a:p>
            </p:txBody>
          </p:sp>
        </mc:Choice>
        <mc:Fallback xmlns="">
          <p:sp>
            <p:nvSpPr>
              <p:cNvPr id="14" name="TextBox 13">
                <a:extLst>
                  <a:ext uri="{FF2B5EF4-FFF2-40B4-BE49-F238E27FC236}">
                    <a16:creationId xmlns:a16="http://schemas.microsoft.com/office/drawing/2014/main" id="{506F744C-A8C1-C87D-83C9-4142EC3442BA}"/>
                  </a:ext>
                </a:extLst>
              </p:cNvPr>
              <p:cNvSpPr txBox="1">
                <a:spLocks noRot="1" noChangeAspect="1" noMove="1" noResize="1" noEditPoints="1" noAdjustHandles="1" noChangeArrowheads="1" noChangeShapeType="1" noTextEdit="1"/>
              </p:cNvSpPr>
              <p:nvPr/>
            </p:nvSpPr>
            <p:spPr>
              <a:xfrm>
                <a:off x="6097622" y="2787355"/>
                <a:ext cx="6094378" cy="461665"/>
              </a:xfrm>
              <a:prstGeom prst="rect">
                <a:avLst/>
              </a:prstGeom>
              <a:blipFill>
                <a:blip r:embed="rId3"/>
                <a:stretch>
                  <a:fillRect b="-1973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1B0F7AD-FB78-0E07-038B-6BB72251C3BC}"/>
                  </a:ext>
                </a:extLst>
              </p:cNvPr>
              <p:cNvSpPr txBox="1"/>
              <p:nvPr/>
            </p:nvSpPr>
            <p:spPr>
              <a:xfrm>
                <a:off x="7059301" y="3267264"/>
                <a:ext cx="425883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IE" sz="2400" b="0" i="1" smtClean="0">
                              <a:latin typeface="Cambria Math" panose="02040503050406030204" pitchFamily="18" charset="0"/>
                            </a:rPr>
                          </m:ctrlPr>
                        </m:sSubPr>
                        <m:e>
                          <m:r>
                            <a:rPr lang="en-IE" sz="2400" b="0" i="1" smtClean="0">
                              <a:latin typeface="Cambria Math" panose="02040503050406030204" pitchFamily="18" charset="0"/>
                            </a:rPr>
                            <m:t>𝑁</m:t>
                          </m:r>
                        </m:e>
                        <m:sub>
                          <m:r>
                            <a:rPr lang="en-IE" sz="2400" b="0" i="1" smtClean="0">
                              <a:latin typeface="Cambria Math" panose="02040503050406030204" pitchFamily="18" charset="0"/>
                            </a:rPr>
                            <m:t>𝐶𝑅𝑇</m:t>
                          </m:r>
                        </m:sub>
                      </m:sSub>
                      <m:r>
                        <a:rPr lang="en-IE" sz="2400" b="0" i="1" smtClean="0">
                          <a:latin typeface="Cambria Math" panose="02040503050406030204" pitchFamily="18" charset="0"/>
                        </a:rPr>
                        <m:t>=</m:t>
                      </m:r>
                      <m:r>
                        <a:rPr lang="en-IE" sz="2400" b="0" i="1" smtClean="0">
                          <a:latin typeface="Cambria Math" panose="02040503050406030204" pitchFamily="18" charset="0"/>
                        </a:rPr>
                        <m:t>𝐷𝐸</m:t>
                      </m:r>
                      <m:sSub>
                        <m:sSubPr>
                          <m:ctrlPr>
                            <a:rPr lang="en-IE" sz="2400" b="0" i="1" smtClean="0">
                              <a:latin typeface="Cambria Math" panose="02040503050406030204" pitchFamily="18" charset="0"/>
                            </a:rPr>
                          </m:ctrlPr>
                        </m:sSubPr>
                        <m:e>
                          <m:r>
                            <a:rPr lang="en-IE" sz="2400" b="0" i="1" smtClean="0">
                              <a:latin typeface="Cambria Math" panose="02040503050406030204" pitchFamily="18" charset="0"/>
                            </a:rPr>
                            <m:t>(</m:t>
                          </m:r>
                          <m:r>
                            <a:rPr lang="en-IE" sz="2400" i="1">
                              <a:latin typeface="Cambria Math" panose="02040503050406030204" pitchFamily="18" charset="0"/>
                            </a:rPr>
                            <m:t>𝑁</m:t>
                          </m:r>
                        </m:e>
                        <m:sub>
                          <m:r>
                            <a:rPr lang="en-IE" sz="2400" b="0" i="1" smtClean="0">
                              <a:latin typeface="Cambria Math" panose="02040503050406030204" pitchFamily="18" charset="0"/>
                            </a:rPr>
                            <m:t>𝐹𝑖𝑥𝑒𝑑</m:t>
                          </m:r>
                        </m:sub>
                      </m:sSub>
                      <m:r>
                        <a:rPr lang="en-IE" sz="2400" b="0" i="1" smtClean="0">
                          <a:latin typeface="Cambria Math" panose="02040503050406030204" pitchFamily="18" charset="0"/>
                        </a:rPr>
                        <m:t>)</m:t>
                      </m:r>
                    </m:oMath>
                  </m:oMathPara>
                </a14:m>
                <a:endParaRPr lang="en-IE" sz="2400" dirty="0"/>
              </a:p>
            </p:txBody>
          </p:sp>
        </mc:Choice>
        <mc:Fallback xmlns="">
          <p:sp>
            <p:nvSpPr>
              <p:cNvPr id="15" name="TextBox 14">
                <a:extLst>
                  <a:ext uri="{FF2B5EF4-FFF2-40B4-BE49-F238E27FC236}">
                    <a16:creationId xmlns:a16="http://schemas.microsoft.com/office/drawing/2014/main" id="{B1B0F7AD-FB78-0E07-038B-6BB72251C3BC}"/>
                  </a:ext>
                </a:extLst>
              </p:cNvPr>
              <p:cNvSpPr txBox="1">
                <a:spLocks noRot="1" noChangeAspect="1" noMove="1" noResize="1" noEditPoints="1" noAdjustHandles="1" noChangeArrowheads="1" noChangeShapeType="1" noTextEdit="1"/>
              </p:cNvSpPr>
              <p:nvPr/>
            </p:nvSpPr>
            <p:spPr>
              <a:xfrm>
                <a:off x="7059301" y="3267264"/>
                <a:ext cx="4258830" cy="461665"/>
              </a:xfrm>
              <a:prstGeom prst="rect">
                <a:avLst/>
              </a:prstGeom>
              <a:blipFill>
                <a:blip r:embed="rId4"/>
                <a:stretch>
                  <a:fillRect b="-19737"/>
                </a:stretch>
              </a:blipFill>
            </p:spPr>
            <p:txBody>
              <a:bodyPr/>
              <a:lstStyle/>
              <a:p>
                <a:r>
                  <a:rPr lang="en-IE">
                    <a:noFill/>
                  </a:rPr>
                  <a:t> </a:t>
                </a:r>
              </a:p>
            </p:txBody>
          </p:sp>
        </mc:Fallback>
      </mc:AlternateContent>
      <p:sp>
        <p:nvSpPr>
          <p:cNvPr id="16" name="TextBox 15">
            <a:extLst>
              <a:ext uri="{FF2B5EF4-FFF2-40B4-BE49-F238E27FC236}">
                <a16:creationId xmlns:a16="http://schemas.microsoft.com/office/drawing/2014/main" id="{0DC9D5C7-4392-B2E8-0D8F-EC2E0C17741D}"/>
              </a:ext>
            </a:extLst>
          </p:cNvPr>
          <p:cNvSpPr txBox="1"/>
          <p:nvPr/>
        </p:nvSpPr>
        <p:spPr>
          <a:xfrm>
            <a:off x="6685180" y="1231966"/>
            <a:ext cx="4632951" cy="523220"/>
          </a:xfrm>
          <a:prstGeom prst="rect">
            <a:avLst/>
          </a:prstGeom>
          <a:noFill/>
        </p:spPr>
        <p:txBody>
          <a:bodyPr wrap="square" rtlCol="0">
            <a:spAutoFit/>
          </a:bodyPr>
          <a:lstStyle/>
          <a:p>
            <a:pPr algn="ctr"/>
            <a:r>
              <a:rPr lang="en-IE" sz="2800" b="1" dirty="0"/>
              <a:t>2-Level CRT Sample Size</a:t>
            </a:r>
          </a:p>
        </p:txBody>
      </p:sp>
      <p:pic>
        <p:nvPicPr>
          <p:cNvPr id="18" name="Picture 17">
            <a:extLst>
              <a:ext uri="{FF2B5EF4-FFF2-40B4-BE49-F238E27FC236}">
                <a16:creationId xmlns:a16="http://schemas.microsoft.com/office/drawing/2014/main" id="{0B191907-A623-9C0A-0D6E-D9FF5E21AE2B}"/>
              </a:ext>
            </a:extLst>
          </p:cNvPr>
          <p:cNvPicPr>
            <a:picLocks noChangeAspect="1"/>
          </p:cNvPicPr>
          <p:nvPr/>
        </p:nvPicPr>
        <p:blipFill>
          <a:blip r:embed="rId5"/>
          <a:stretch>
            <a:fillRect/>
          </a:stretch>
        </p:blipFill>
        <p:spPr>
          <a:xfrm>
            <a:off x="7295744" y="4125804"/>
            <a:ext cx="3378115" cy="2505119"/>
          </a:xfrm>
          <a:prstGeom prst="rect">
            <a:avLst/>
          </a:prstGeom>
        </p:spPr>
      </p:pic>
    </p:spTree>
    <p:extLst>
      <p:ext uri="{BB962C8B-B14F-4D97-AF65-F5344CB8AC3E}">
        <p14:creationId xmlns:p14="http://schemas.microsoft.com/office/powerpoint/2010/main" val="120920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4">
          <a:extLst>
            <a:ext uri="{FF2B5EF4-FFF2-40B4-BE49-F238E27FC236}">
              <a16:creationId xmlns:a16="http://schemas.microsoft.com/office/drawing/2014/main" id="{55559CA8-C326-31A4-1C49-DCE914BEEBC1}"/>
            </a:ext>
          </a:extLst>
        </p:cNvPr>
        <p:cNvGrpSpPr/>
        <p:nvPr/>
      </p:nvGrpSpPr>
      <p:grpSpPr>
        <a:xfrm>
          <a:off x="0" y="0"/>
          <a:ext cx="0" cy="0"/>
          <a:chOff x="0" y="0"/>
          <a:chExt cx="0" cy="0"/>
        </a:xfrm>
      </p:grpSpPr>
      <p:sp>
        <p:nvSpPr>
          <p:cNvPr id="2145" name="Google Shape;2145;g2b148969348_0_187">
            <a:extLst>
              <a:ext uri="{FF2B5EF4-FFF2-40B4-BE49-F238E27FC236}">
                <a16:creationId xmlns:a16="http://schemas.microsoft.com/office/drawing/2014/main" id="{C08C1A54-ED84-A9D9-64E4-D6B7FB846114}"/>
              </a:ext>
            </a:extLst>
          </p:cNvPr>
          <p:cNvSpPr txBox="1">
            <a:spLocks noGrp="1"/>
          </p:cNvSpPr>
          <p:nvPr>
            <p:ph type="title"/>
          </p:nvPr>
        </p:nvSpPr>
        <p:spPr>
          <a:xfrm>
            <a:off x="595008" y="357766"/>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2-Level CRT Example 1</a:t>
            </a:r>
            <a:endParaRPr dirty="0"/>
          </a:p>
        </p:txBody>
      </p:sp>
      <p:sp>
        <p:nvSpPr>
          <p:cNvPr id="2146" name="Google Shape;2146;g2b148969348_0_187">
            <a:extLst>
              <a:ext uri="{FF2B5EF4-FFF2-40B4-BE49-F238E27FC236}">
                <a16:creationId xmlns:a16="http://schemas.microsoft.com/office/drawing/2014/main" id="{0CAB711F-E4A7-D0F5-BF31-5346749F1CCE}"/>
              </a:ext>
            </a:extLst>
          </p:cNvPr>
          <p:cNvSpPr txBox="1">
            <a:spLocks noGrp="1"/>
          </p:cNvSpPr>
          <p:nvPr>
            <p:ph type="body" idx="4294967295"/>
          </p:nvPr>
        </p:nvSpPr>
        <p:spPr>
          <a:xfrm>
            <a:off x="595008" y="1413353"/>
            <a:ext cx="5281585" cy="4963263"/>
          </a:xfrm>
          <a:prstGeom prst="rect">
            <a:avLst/>
          </a:prstGeom>
          <a:noFill/>
          <a:ln>
            <a:noFill/>
          </a:ln>
        </p:spPr>
        <p:txBody>
          <a:bodyPr spcFirstLastPara="1" wrap="square" lIns="0" tIns="0" rIns="0" bIns="0" anchor="t" anchorCtr="0">
            <a:noAutofit/>
          </a:bodyPr>
          <a:lstStyle/>
          <a:p>
            <a:pPr marL="0">
              <a:lnSpc>
                <a:spcPct val="107000"/>
              </a:lnSpc>
              <a:spcAft>
                <a:spcPts val="800"/>
              </a:spcAft>
            </a:pPr>
            <a:r>
              <a:rPr lang="en-GB" sz="2600" dirty="0"/>
              <a:t>“The trial was designed to provide </a:t>
            </a:r>
            <a:r>
              <a:rPr lang="en-GB" sz="2600" b="1" dirty="0"/>
              <a:t>80% statistical power </a:t>
            </a:r>
            <a:r>
              <a:rPr lang="en-GB" sz="2600" dirty="0"/>
              <a:t>to detect a </a:t>
            </a:r>
            <a:r>
              <a:rPr lang="en-GB" sz="2600" b="1" dirty="0"/>
              <a:t>4.0-mm Hg or more reduction </a:t>
            </a:r>
            <a:r>
              <a:rPr lang="en-GB" sz="2600" dirty="0"/>
              <a:t>in systolic BP at </a:t>
            </a:r>
            <a:r>
              <a:rPr lang="en-GB" sz="2600" b="1" dirty="0"/>
              <a:t>a significance level of .05 using a 2-tailed test. Eighteen </a:t>
            </a:r>
            <a:r>
              <a:rPr lang="en-GB" sz="2600" b="1" dirty="0" err="1"/>
              <a:t>centers</a:t>
            </a:r>
            <a:r>
              <a:rPr lang="en-GB" sz="2600" b="1" dirty="0"/>
              <a:t> (9 in each group) </a:t>
            </a:r>
            <a:r>
              <a:rPr lang="en-GB" sz="2600" dirty="0"/>
              <a:t>with an </a:t>
            </a:r>
            <a:r>
              <a:rPr lang="en-GB" sz="2600" b="1" dirty="0"/>
              <a:t>average cluster size of 62 </a:t>
            </a:r>
            <a:r>
              <a:rPr lang="en-GB" sz="2600" dirty="0"/>
              <a:t>patients with hypertension … </a:t>
            </a:r>
            <a:r>
              <a:rPr lang="en-GB" sz="2600" b="1" dirty="0"/>
              <a:t>an </a:t>
            </a:r>
            <a:r>
              <a:rPr lang="en-GB" sz="2600" b="1" dirty="0" err="1"/>
              <a:t>intercluster</a:t>
            </a:r>
            <a:r>
              <a:rPr lang="en-GB" sz="2600" b="1" dirty="0"/>
              <a:t> correlation of 0.06, </a:t>
            </a:r>
            <a:r>
              <a:rPr lang="en-GB" sz="2600" dirty="0"/>
              <a:t>and </a:t>
            </a:r>
            <a:r>
              <a:rPr lang="en-GB" sz="2600" b="1" dirty="0"/>
              <a:t>a standard deviation of 10.0 </a:t>
            </a:r>
            <a:r>
              <a:rPr lang="en-GB" sz="2600" dirty="0"/>
              <a:t>mm Hg were assumed.”</a:t>
            </a:r>
            <a:endParaRPr lang="en-IE" sz="2600" dirty="0">
              <a:ea typeface="Calibri" panose="020F0502020204030204" pitchFamily="34" charset="0"/>
              <a:cs typeface="Calibri" panose="020F0502020204030204" pitchFamily="34" charset="0"/>
            </a:endParaRPr>
          </a:p>
        </p:txBody>
      </p:sp>
      <p:graphicFrame>
        <p:nvGraphicFramePr>
          <p:cNvPr id="2147" name="Google Shape;2147;g2b148969348_0_187">
            <a:extLst>
              <a:ext uri="{FF2B5EF4-FFF2-40B4-BE49-F238E27FC236}">
                <a16:creationId xmlns:a16="http://schemas.microsoft.com/office/drawing/2014/main" id="{C73B5A3E-EB99-A5B2-40A1-2D982A6D9DAF}"/>
              </a:ext>
            </a:extLst>
          </p:cNvPr>
          <p:cNvGraphicFramePr/>
          <p:nvPr/>
        </p:nvGraphicFramePr>
        <p:xfrm>
          <a:off x="6015149" y="2396674"/>
          <a:ext cx="5346756" cy="3979942"/>
        </p:xfrm>
        <a:graphic>
          <a:graphicData uri="http://schemas.openxmlformats.org/drawingml/2006/table">
            <a:tbl>
              <a:tblPr firstRow="1">
                <a:noFill/>
              </a:tblPr>
              <a:tblGrid>
                <a:gridCol w="3571955">
                  <a:extLst>
                    <a:ext uri="{9D8B030D-6E8A-4147-A177-3AD203B41FA5}">
                      <a16:colId xmlns:a16="http://schemas.microsoft.com/office/drawing/2014/main" val="20000"/>
                    </a:ext>
                  </a:extLst>
                </a:gridCol>
                <a:gridCol w="1774801">
                  <a:extLst>
                    <a:ext uri="{9D8B030D-6E8A-4147-A177-3AD203B41FA5}">
                      <a16:colId xmlns:a16="http://schemas.microsoft.com/office/drawing/2014/main" val="20001"/>
                    </a:ext>
                  </a:extLst>
                </a:gridCol>
              </a:tblGrid>
              <a:tr h="388701">
                <a:tc>
                  <a:txBody>
                    <a:bodyPr/>
                    <a:lstStyle/>
                    <a:p>
                      <a:pPr marL="0" marR="0" lvl="0" indent="0" algn="l" rtl="0">
                        <a:spcBef>
                          <a:spcPts val="0"/>
                        </a:spcBef>
                        <a:spcAft>
                          <a:spcPts val="0"/>
                        </a:spcAft>
                        <a:buNone/>
                      </a:pPr>
                      <a:r>
                        <a:rPr lang="en-IE" sz="2000" b="1" u="none" strike="noStrike" cap="none" dirty="0">
                          <a:solidFill>
                            <a:schemeClr val="bg1"/>
                          </a:solidFill>
                        </a:rPr>
                        <a:t>Parameter</a:t>
                      </a:r>
                      <a:endParaRPr sz="1200" b="1" dirty="0">
                        <a:solidFill>
                          <a:schemeClr val="bg1"/>
                        </a:solidFill>
                      </a:endParaRPr>
                    </a:p>
                  </a:txBody>
                  <a:tcPr marL="91450" marR="91450" marT="45725" marB="45725" anchor="ctr">
                    <a:lnR w="12700" cap="flat" cmpd="sng">
                      <a:solidFill>
                        <a:srgbClr val="37C2D6"/>
                      </a:solidFill>
                      <a:prstDash val="solid"/>
                      <a:round/>
                      <a:headEnd type="none" w="sm" len="sm"/>
                      <a:tailEnd type="none" w="sm" len="sm"/>
                    </a:lnR>
                    <a:lnB w="19050" cap="flat" cmpd="sng" algn="ctr">
                      <a:solidFill>
                        <a:schemeClr val="accent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IE" sz="2000" b="1" u="none" strike="noStrike" cap="none" dirty="0">
                          <a:solidFill>
                            <a:schemeClr val="bg1"/>
                          </a:solidFill>
                        </a:rPr>
                        <a:t>Value</a:t>
                      </a:r>
                      <a:endParaRPr sz="1200" b="1" dirty="0">
                        <a:solidFill>
                          <a:schemeClr val="bg1"/>
                        </a:solidFill>
                      </a:endParaRPr>
                    </a:p>
                  </a:txBody>
                  <a:tcPr marL="91450" marR="91450" marT="45725" marB="45725" anchor="ctr">
                    <a:lnL w="12700" cap="flat" cmpd="sng">
                      <a:solidFill>
                        <a:srgbClr val="37C2D6"/>
                      </a:solidFill>
                      <a:prstDash val="solid"/>
                      <a:round/>
                      <a:headEnd type="none" w="sm" len="sm"/>
                      <a:tailEnd type="none" w="sm" len="sm"/>
                    </a:lnL>
                    <a:lnB w="19050" cap="flat" cmpd="sng" algn="ctr">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11956">
                <a:tc>
                  <a:txBody>
                    <a:bodyPr/>
                    <a:lstStyle/>
                    <a:p>
                      <a:r>
                        <a:rPr lang="en-IE" sz="2000" dirty="0"/>
                        <a:t>Significance</a:t>
                      </a:r>
                      <a:r>
                        <a:rPr lang="en-IE" sz="2000" baseline="0" dirty="0"/>
                        <a:t> Level (2-sided)</a:t>
                      </a:r>
                      <a:endParaRPr lang="en-IE" sz="2000" dirty="0"/>
                    </a:p>
                  </a:txBody>
                  <a:tcPr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a:t>0.05</a:t>
                      </a:r>
                      <a:endParaRPr lang="en-IE" sz="2000" dirty="0"/>
                    </a:p>
                  </a:txBody>
                  <a:tcPr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11956">
                <a:tc>
                  <a:txBody>
                    <a:bodyPr/>
                    <a:lstStyle/>
                    <a:p>
                      <a:r>
                        <a:rPr lang="en-IE" sz="2000" dirty="0"/>
                        <a:t>Mean Difference</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4</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11956">
                <a:tc>
                  <a:txBody>
                    <a:bodyPr/>
                    <a:lstStyle/>
                    <a:p>
                      <a:r>
                        <a:rPr lang="en-IE" sz="2000" dirty="0"/>
                        <a:t>Standard Deviation</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10</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11956">
                <a:tc>
                  <a:txBody>
                    <a:bodyPr/>
                    <a:lstStyle/>
                    <a:p>
                      <a:r>
                        <a:rPr lang="en-IE" sz="2000" dirty="0"/>
                        <a:t>ICC</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0.06</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11956">
                <a:tc>
                  <a:txBody>
                    <a:bodyPr/>
                    <a:lstStyle/>
                    <a:p>
                      <a:r>
                        <a:rPr lang="en-US" sz="2000" dirty="0"/>
                        <a:t>Sample Size Per Cluster</a:t>
                      </a:r>
                      <a:endParaRPr lang="en-IE" sz="2000" dirty="0"/>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US" sz="2000" dirty="0"/>
                        <a:t>62</a:t>
                      </a:r>
                      <a:endParaRPr lang="en-IE" sz="2000" dirty="0"/>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1956">
                <a:tc>
                  <a:txBody>
                    <a:bodyPr/>
                    <a:lstStyle/>
                    <a:p>
                      <a:r>
                        <a:rPr lang="en-US" sz="2000" dirty="0"/>
                        <a:t>Power</a:t>
                      </a:r>
                      <a:endParaRPr lang="en-IE" sz="2000" dirty="0"/>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US" sz="2000" dirty="0"/>
                        <a:t>80%</a:t>
                      </a:r>
                      <a:endParaRPr lang="en-IE" sz="2000" dirty="0"/>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576674808"/>
                  </a:ext>
                </a:extLst>
              </a:tr>
              <a:tr h="511956">
                <a:tc>
                  <a:txBody>
                    <a:bodyPr/>
                    <a:lstStyle/>
                    <a:p>
                      <a:r>
                        <a:rPr lang="en-IE" sz="2000" i="1" dirty="0"/>
                        <a:t>Clusters Per Group</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i="1" dirty="0"/>
                        <a:t>9</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657082518"/>
                  </a:ext>
                </a:extLst>
              </a:tr>
            </a:tbl>
          </a:graphicData>
        </a:graphic>
      </p:graphicFrame>
      <p:pic>
        <p:nvPicPr>
          <p:cNvPr id="6" name="Picture 5">
            <a:extLst>
              <a:ext uri="{FF2B5EF4-FFF2-40B4-BE49-F238E27FC236}">
                <a16:creationId xmlns:a16="http://schemas.microsoft.com/office/drawing/2014/main" id="{9E0BC32C-B34F-16E9-5A9B-824A383D8751}"/>
              </a:ext>
            </a:extLst>
          </p:cNvPr>
          <p:cNvPicPr>
            <a:picLocks noChangeAspect="1"/>
          </p:cNvPicPr>
          <p:nvPr/>
        </p:nvPicPr>
        <p:blipFill>
          <a:blip r:embed="rId3"/>
          <a:stretch>
            <a:fillRect/>
          </a:stretch>
        </p:blipFill>
        <p:spPr>
          <a:xfrm>
            <a:off x="6153708" y="1413353"/>
            <a:ext cx="4991794" cy="857369"/>
          </a:xfrm>
          <a:prstGeom prst="rect">
            <a:avLst/>
          </a:prstGeom>
        </p:spPr>
      </p:pic>
    </p:spTree>
    <p:extLst>
      <p:ext uri="{BB962C8B-B14F-4D97-AF65-F5344CB8AC3E}">
        <p14:creationId xmlns:p14="http://schemas.microsoft.com/office/powerpoint/2010/main" val="39061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4">
          <a:extLst>
            <a:ext uri="{FF2B5EF4-FFF2-40B4-BE49-F238E27FC236}">
              <a16:creationId xmlns:a16="http://schemas.microsoft.com/office/drawing/2014/main" id="{56DA5DD1-EE24-F338-5D0B-3E2723D9493A}"/>
            </a:ext>
          </a:extLst>
        </p:cNvPr>
        <p:cNvGrpSpPr/>
        <p:nvPr/>
      </p:nvGrpSpPr>
      <p:grpSpPr>
        <a:xfrm>
          <a:off x="0" y="0"/>
          <a:ext cx="0" cy="0"/>
          <a:chOff x="0" y="0"/>
          <a:chExt cx="0" cy="0"/>
        </a:xfrm>
      </p:grpSpPr>
      <p:sp>
        <p:nvSpPr>
          <p:cNvPr id="2145" name="Google Shape;2145;g2b148969348_0_187">
            <a:extLst>
              <a:ext uri="{FF2B5EF4-FFF2-40B4-BE49-F238E27FC236}">
                <a16:creationId xmlns:a16="http://schemas.microsoft.com/office/drawing/2014/main" id="{79D71BE4-C7DB-0120-64FD-76591F15EA5F}"/>
              </a:ext>
            </a:extLst>
          </p:cNvPr>
          <p:cNvSpPr txBox="1">
            <a:spLocks noGrp="1"/>
          </p:cNvSpPr>
          <p:nvPr>
            <p:ph type="title"/>
          </p:nvPr>
        </p:nvSpPr>
        <p:spPr>
          <a:xfrm>
            <a:off x="595008" y="357766"/>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2-Level CRT Example 2</a:t>
            </a:r>
            <a:endParaRPr dirty="0"/>
          </a:p>
        </p:txBody>
      </p:sp>
      <p:sp>
        <p:nvSpPr>
          <p:cNvPr id="2146" name="Google Shape;2146;g2b148969348_0_187">
            <a:extLst>
              <a:ext uri="{FF2B5EF4-FFF2-40B4-BE49-F238E27FC236}">
                <a16:creationId xmlns:a16="http://schemas.microsoft.com/office/drawing/2014/main" id="{1EB93C56-E61E-EB18-A233-6A2B745DE0C3}"/>
              </a:ext>
            </a:extLst>
          </p:cNvPr>
          <p:cNvSpPr txBox="1">
            <a:spLocks noGrp="1"/>
          </p:cNvSpPr>
          <p:nvPr>
            <p:ph type="body" idx="4294967295"/>
          </p:nvPr>
        </p:nvSpPr>
        <p:spPr>
          <a:xfrm>
            <a:off x="595008" y="1413353"/>
            <a:ext cx="5281585" cy="4963263"/>
          </a:xfrm>
          <a:prstGeom prst="rect">
            <a:avLst/>
          </a:prstGeom>
          <a:noFill/>
          <a:ln>
            <a:noFill/>
          </a:ln>
        </p:spPr>
        <p:txBody>
          <a:bodyPr spcFirstLastPara="1" wrap="square" lIns="0" tIns="0" rIns="0" bIns="0" anchor="t" anchorCtr="0">
            <a:noAutofit/>
          </a:bodyPr>
          <a:lstStyle/>
          <a:p>
            <a:pPr marL="0">
              <a:lnSpc>
                <a:spcPct val="107000"/>
              </a:lnSpc>
              <a:spcAft>
                <a:spcPts val="800"/>
              </a:spcAft>
            </a:pPr>
            <a:r>
              <a:rPr lang="en-GB" sz="2500" dirty="0"/>
              <a:t>“A </a:t>
            </a:r>
            <a:r>
              <a:rPr lang="en-GB" sz="2500" b="1" dirty="0"/>
              <a:t>total of approximately 24,834 participants </a:t>
            </a:r>
            <a:r>
              <a:rPr lang="en-GB" sz="2500" dirty="0"/>
              <a:t>will be needed in order to </a:t>
            </a:r>
            <a:r>
              <a:rPr lang="en-GB" sz="2500" b="1" dirty="0"/>
              <a:t>have 80% power </a:t>
            </a:r>
            <a:r>
              <a:rPr lang="en-GB" sz="2500" dirty="0"/>
              <a:t>to detect a </a:t>
            </a:r>
            <a:r>
              <a:rPr lang="en-GB" sz="2500" b="1" dirty="0"/>
              <a:t>60% vaccine protection</a:t>
            </a:r>
            <a:r>
              <a:rPr lang="en-GB" sz="2500" dirty="0"/>
              <a:t> at a </a:t>
            </a:r>
            <a:r>
              <a:rPr lang="en-GB" sz="2500" b="1" dirty="0"/>
              <a:t>5% level of significance (two-tailed).</a:t>
            </a:r>
            <a:r>
              <a:rPr lang="en-GB" sz="2500" dirty="0"/>
              <a:t> This sample size calculation assumed a </a:t>
            </a:r>
            <a:r>
              <a:rPr lang="en-GB" sz="2500" b="1" dirty="0"/>
              <a:t>minimum cumulative typhoid incidence of 2.8 per 1,000 (during 2 years) </a:t>
            </a:r>
            <a:r>
              <a:rPr lang="en-GB" sz="2500" dirty="0"/>
              <a:t>and between cluster </a:t>
            </a:r>
            <a:r>
              <a:rPr lang="en-GB" sz="2500" b="1" dirty="0"/>
              <a:t>coefficient of variation (CV) of 0.5</a:t>
            </a:r>
            <a:r>
              <a:rPr lang="en-GB" sz="2500" dirty="0"/>
              <a:t>. … </a:t>
            </a:r>
            <a:r>
              <a:rPr lang="en-GB" sz="2500" b="1" dirty="0"/>
              <a:t>Cluster size will be 200-600 individuals (120 clusters).”</a:t>
            </a:r>
            <a:endParaRPr lang="en-IE" sz="2500" b="1" dirty="0">
              <a:ea typeface="Calibri" panose="020F0502020204030204" pitchFamily="34" charset="0"/>
              <a:cs typeface="Calibri" panose="020F0502020204030204" pitchFamily="34" charset="0"/>
            </a:endParaRPr>
          </a:p>
        </p:txBody>
      </p:sp>
      <p:graphicFrame>
        <p:nvGraphicFramePr>
          <p:cNvPr id="2147" name="Google Shape;2147;g2b148969348_0_187">
            <a:extLst>
              <a:ext uri="{FF2B5EF4-FFF2-40B4-BE49-F238E27FC236}">
                <a16:creationId xmlns:a16="http://schemas.microsoft.com/office/drawing/2014/main" id="{C0808ADF-E551-A83C-1B8B-7621E0040E8C}"/>
              </a:ext>
            </a:extLst>
          </p:cNvPr>
          <p:cNvGraphicFramePr/>
          <p:nvPr>
            <p:extLst>
              <p:ext uri="{D42A27DB-BD31-4B8C-83A1-F6EECF244321}">
                <p14:modId xmlns:p14="http://schemas.microsoft.com/office/powerpoint/2010/main" val="705570711"/>
              </p:ext>
            </p:extLst>
          </p:nvPr>
        </p:nvGraphicFramePr>
        <p:xfrm>
          <a:off x="6096000" y="2445560"/>
          <a:ext cx="5265904" cy="4197985"/>
        </p:xfrm>
        <a:graphic>
          <a:graphicData uri="http://schemas.openxmlformats.org/drawingml/2006/table">
            <a:tbl>
              <a:tblPr firstRow="1">
                <a:noFill/>
              </a:tblPr>
              <a:tblGrid>
                <a:gridCol w="3048000">
                  <a:extLst>
                    <a:ext uri="{9D8B030D-6E8A-4147-A177-3AD203B41FA5}">
                      <a16:colId xmlns:a16="http://schemas.microsoft.com/office/drawing/2014/main" val="20000"/>
                    </a:ext>
                  </a:extLst>
                </a:gridCol>
                <a:gridCol w="2217904">
                  <a:extLst>
                    <a:ext uri="{9D8B030D-6E8A-4147-A177-3AD203B41FA5}">
                      <a16:colId xmlns:a16="http://schemas.microsoft.com/office/drawing/2014/main" val="20001"/>
                    </a:ext>
                  </a:extLst>
                </a:gridCol>
              </a:tblGrid>
              <a:tr h="371463">
                <a:tc>
                  <a:txBody>
                    <a:bodyPr/>
                    <a:lstStyle/>
                    <a:p>
                      <a:pPr marL="0" marR="0" lvl="0" indent="0" algn="l" rtl="0">
                        <a:spcBef>
                          <a:spcPts val="0"/>
                        </a:spcBef>
                        <a:spcAft>
                          <a:spcPts val="0"/>
                        </a:spcAft>
                        <a:buNone/>
                      </a:pPr>
                      <a:r>
                        <a:rPr lang="en-IE" sz="2000" b="1" u="none" strike="noStrike" cap="none" dirty="0">
                          <a:solidFill>
                            <a:schemeClr val="bg1"/>
                          </a:solidFill>
                        </a:rPr>
                        <a:t>Parameter</a:t>
                      </a:r>
                      <a:endParaRPr sz="1200" b="1" dirty="0">
                        <a:solidFill>
                          <a:schemeClr val="bg1"/>
                        </a:solidFill>
                      </a:endParaRPr>
                    </a:p>
                  </a:txBody>
                  <a:tcPr marL="91450" marR="91450" marT="45725" marB="45725" anchor="ctr">
                    <a:lnR w="12700" cap="flat" cmpd="sng">
                      <a:solidFill>
                        <a:srgbClr val="37C2D6"/>
                      </a:solidFill>
                      <a:prstDash val="solid"/>
                      <a:round/>
                      <a:headEnd type="none" w="sm" len="sm"/>
                      <a:tailEnd type="none" w="sm" len="sm"/>
                    </a:lnR>
                    <a:lnB w="19050" cap="flat" cmpd="sng" algn="ctr">
                      <a:solidFill>
                        <a:schemeClr val="accent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IE" sz="2000" b="1" u="none" strike="noStrike" cap="none" dirty="0">
                          <a:solidFill>
                            <a:schemeClr val="bg1"/>
                          </a:solidFill>
                        </a:rPr>
                        <a:t>Value</a:t>
                      </a:r>
                      <a:endParaRPr sz="1200" b="1" dirty="0">
                        <a:solidFill>
                          <a:schemeClr val="bg1"/>
                        </a:solidFill>
                      </a:endParaRPr>
                    </a:p>
                  </a:txBody>
                  <a:tcPr marL="91450" marR="91450" marT="45725" marB="45725" anchor="ctr">
                    <a:lnL w="12700" cap="flat" cmpd="sng">
                      <a:solidFill>
                        <a:srgbClr val="37C2D6"/>
                      </a:solidFill>
                      <a:prstDash val="solid"/>
                      <a:round/>
                      <a:headEnd type="none" w="sm" len="sm"/>
                      <a:tailEnd type="none" w="sm" len="sm"/>
                    </a:lnL>
                    <a:lnB w="19050" cap="flat" cmpd="sng" algn="ctr">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79931">
                <a:tc>
                  <a:txBody>
                    <a:bodyPr/>
                    <a:lstStyle/>
                    <a:p>
                      <a:r>
                        <a:rPr lang="en-IE" sz="2000" dirty="0"/>
                        <a:t>Significance</a:t>
                      </a:r>
                      <a:r>
                        <a:rPr lang="en-IE" sz="2000" baseline="0" dirty="0"/>
                        <a:t> Level</a:t>
                      </a:r>
                      <a:endParaRPr lang="en-IE" sz="2000" dirty="0"/>
                    </a:p>
                  </a:txBody>
                  <a:tcPr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a:t>0.05</a:t>
                      </a:r>
                      <a:endParaRPr lang="en-IE" sz="2000" dirty="0"/>
                    </a:p>
                  </a:txBody>
                  <a:tcPr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57186">
                <a:tc>
                  <a:txBody>
                    <a:bodyPr/>
                    <a:lstStyle/>
                    <a:p>
                      <a:r>
                        <a:rPr lang="en-IE" sz="2000" dirty="0"/>
                        <a:t>Control Rate</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2.8/1000 = 0.0028</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57186">
                <a:tc>
                  <a:txBody>
                    <a:bodyPr/>
                    <a:lstStyle/>
                    <a:p>
                      <a:r>
                        <a:rPr lang="en-IE" sz="2000" dirty="0"/>
                        <a:t>Vaccine Rate</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0.0028(1 - 0.6)</a:t>
                      </a:r>
                    </a:p>
                    <a:p>
                      <a:pPr algn="r"/>
                      <a:r>
                        <a:rPr lang="en-IE" sz="2000" dirty="0"/>
                        <a:t>=0.00112</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79931">
                <a:tc>
                  <a:txBody>
                    <a:bodyPr/>
                    <a:lstStyle/>
                    <a:p>
                      <a:r>
                        <a:rPr lang="en-IE" sz="2000" dirty="0"/>
                        <a:t>CV</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0.5</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9931">
                <a:tc>
                  <a:txBody>
                    <a:bodyPr/>
                    <a:lstStyle/>
                    <a:p>
                      <a:r>
                        <a:rPr lang="en-US" sz="2000" dirty="0"/>
                        <a:t>Sample Size Per Cluster</a:t>
                      </a:r>
                      <a:endParaRPr lang="en-IE" sz="2000" dirty="0"/>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US" sz="2000" dirty="0"/>
                        <a:t>22834/120</a:t>
                      </a:r>
                      <a:r>
                        <a:rPr lang="en-US" sz="2000" dirty="0">
                          <a:latin typeface="Calibri" panose="020F0502020204030204" pitchFamily="34" charset="0"/>
                          <a:cs typeface="Calibri" panose="020F0502020204030204" pitchFamily="34" charset="0"/>
                        </a:rPr>
                        <a:t>≈</a:t>
                      </a:r>
                      <a:r>
                        <a:rPr lang="en-US" sz="2000" dirty="0"/>
                        <a:t>207</a:t>
                      </a:r>
                      <a:endParaRPr lang="en-IE" sz="2000" dirty="0"/>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79931">
                <a:tc>
                  <a:txBody>
                    <a:bodyPr/>
                    <a:lstStyle/>
                    <a:p>
                      <a:r>
                        <a:rPr lang="en-IE" sz="2000" i="0" dirty="0"/>
                        <a:t>Clusters Per Group</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IE" sz="2000" i="0" dirty="0"/>
                        <a:t>120/2 = 60</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576674808"/>
                  </a:ext>
                </a:extLst>
              </a:tr>
              <a:tr h="479931">
                <a:tc>
                  <a:txBody>
                    <a:bodyPr/>
                    <a:lstStyle/>
                    <a:p>
                      <a:r>
                        <a:rPr lang="en-IE" sz="2000" i="1" dirty="0"/>
                        <a:t>Power</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i="1" dirty="0"/>
                        <a:t>80%</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657082518"/>
                  </a:ext>
                </a:extLst>
              </a:tr>
            </a:tbl>
          </a:graphicData>
        </a:graphic>
      </p:graphicFrame>
      <p:pic>
        <p:nvPicPr>
          <p:cNvPr id="3" name="Picture 2">
            <a:extLst>
              <a:ext uri="{FF2B5EF4-FFF2-40B4-BE49-F238E27FC236}">
                <a16:creationId xmlns:a16="http://schemas.microsoft.com/office/drawing/2014/main" id="{95F87483-91F2-634A-52EE-02E10170E0FB}"/>
              </a:ext>
            </a:extLst>
          </p:cNvPr>
          <p:cNvPicPr>
            <a:picLocks noChangeAspect="1"/>
          </p:cNvPicPr>
          <p:nvPr/>
        </p:nvPicPr>
        <p:blipFill>
          <a:blip r:embed="rId3"/>
          <a:stretch>
            <a:fillRect/>
          </a:stretch>
        </p:blipFill>
        <p:spPr>
          <a:xfrm>
            <a:off x="5999291" y="1210942"/>
            <a:ext cx="5362613" cy="1092142"/>
          </a:xfrm>
          <a:prstGeom prst="rect">
            <a:avLst/>
          </a:prstGeom>
        </p:spPr>
      </p:pic>
    </p:spTree>
    <p:extLst>
      <p:ext uri="{BB962C8B-B14F-4D97-AF65-F5344CB8AC3E}">
        <p14:creationId xmlns:p14="http://schemas.microsoft.com/office/powerpoint/2010/main" val="1562249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4">
          <a:extLst>
            <a:ext uri="{FF2B5EF4-FFF2-40B4-BE49-F238E27FC236}">
              <a16:creationId xmlns:a16="http://schemas.microsoft.com/office/drawing/2014/main" id="{FF76E139-A06C-DBBA-CCCA-3E4BD3566BE6}"/>
            </a:ext>
          </a:extLst>
        </p:cNvPr>
        <p:cNvGrpSpPr/>
        <p:nvPr/>
      </p:nvGrpSpPr>
      <p:grpSpPr>
        <a:xfrm>
          <a:off x="0" y="0"/>
          <a:ext cx="0" cy="0"/>
          <a:chOff x="0" y="0"/>
          <a:chExt cx="0" cy="0"/>
        </a:xfrm>
      </p:grpSpPr>
      <p:sp>
        <p:nvSpPr>
          <p:cNvPr id="2145" name="Google Shape;2145;g2b148969348_0_187">
            <a:extLst>
              <a:ext uri="{FF2B5EF4-FFF2-40B4-BE49-F238E27FC236}">
                <a16:creationId xmlns:a16="http://schemas.microsoft.com/office/drawing/2014/main" id="{4F759A58-B0EE-370F-5EF0-2F280D3C10FA}"/>
              </a:ext>
            </a:extLst>
          </p:cNvPr>
          <p:cNvSpPr txBox="1">
            <a:spLocks noGrp="1"/>
          </p:cNvSpPr>
          <p:nvPr>
            <p:ph type="title"/>
          </p:nvPr>
        </p:nvSpPr>
        <p:spPr>
          <a:xfrm>
            <a:off x="595008" y="357766"/>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3-Level CRT Example</a:t>
            </a:r>
            <a:endParaRPr dirty="0"/>
          </a:p>
        </p:txBody>
      </p:sp>
      <p:sp>
        <p:nvSpPr>
          <p:cNvPr id="2146" name="Google Shape;2146;g2b148969348_0_187">
            <a:extLst>
              <a:ext uri="{FF2B5EF4-FFF2-40B4-BE49-F238E27FC236}">
                <a16:creationId xmlns:a16="http://schemas.microsoft.com/office/drawing/2014/main" id="{5C3965A3-8316-2631-5DB5-ABF643E60F44}"/>
              </a:ext>
            </a:extLst>
          </p:cNvPr>
          <p:cNvSpPr txBox="1">
            <a:spLocks noGrp="1"/>
          </p:cNvSpPr>
          <p:nvPr>
            <p:ph type="body" idx="4294967295"/>
          </p:nvPr>
        </p:nvSpPr>
        <p:spPr>
          <a:xfrm>
            <a:off x="595008" y="1413353"/>
            <a:ext cx="5281585" cy="4963263"/>
          </a:xfrm>
          <a:prstGeom prst="rect">
            <a:avLst/>
          </a:prstGeom>
          <a:noFill/>
          <a:ln>
            <a:noFill/>
          </a:ln>
        </p:spPr>
        <p:txBody>
          <a:bodyPr spcFirstLastPara="1" wrap="square" lIns="0" tIns="0" rIns="0" bIns="0" anchor="t" anchorCtr="0">
            <a:noAutofit/>
          </a:bodyPr>
          <a:lstStyle/>
          <a:p>
            <a:pPr marL="0">
              <a:lnSpc>
                <a:spcPct val="107000"/>
              </a:lnSpc>
              <a:spcAft>
                <a:spcPts val="800"/>
              </a:spcAft>
            </a:pPr>
            <a:r>
              <a:rPr lang="en-GB" sz="2000" dirty="0"/>
              <a:t>“Power calculations were based on the primary outcome of CRF, assessed using the Progressive Aerobic Cardiovascular Endurance Run (PACER) test. </a:t>
            </a:r>
            <a:r>
              <a:rPr lang="en-GB" sz="2000" b="1" dirty="0"/>
              <a:t>Baseline post-test correlation (r=0.90) and SD=29 </a:t>
            </a:r>
            <a:r>
              <a:rPr lang="en-GB" sz="2000" dirty="0"/>
              <a:t>values were obtained from our pilot trial, and </a:t>
            </a:r>
            <a:r>
              <a:rPr lang="en-GB" sz="2000" b="1" dirty="0"/>
              <a:t>conservative intraclass correlation coefficient values of 0.20 and 0.03 were used to account for clustering at the class and school levels, respectively.</a:t>
            </a:r>
            <a:r>
              <a:rPr lang="en-GB" sz="2000" dirty="0"/>
              <a:t> To detect a clinically meaningful baseline-adjusted </a:t>
            </a:r>
            <a:r>
              <a:rPr lang="en-GB" sz="2000" b="1" dirty="0"/>
              <a:t>between-group difference of 6 laps</a:t>
            </a:r>
            <a:r>
              <a:rPr lang="en-GB" sz="2000" dirty="0"/>
              <a:t> with </a:t>
            </a:r>
            <a:r>
              <a:rPr lang="en-GB" sz="2000" b="1" dirty="0"/>
              <a:t>80% power at a 5% significance level </a:t>
            </a:r>
            <a:r>
              <a:rPr lang="en-GB" sz="2000" dirty="0"/>
              <a:t>will </a:t>
            </a:r>
            <a:r>
              <a:rPr lang="en-GB" sz="2000" b="1" dirty="0"/>
              <a:t>require 280 students per treatment group (</a:t>
            </a:r>
            <a:r>
              <a:rPr lang="en-GB" sz="2000" b="1" dirty="0" err="1"/>
              <a:t>ie</a:t>
            </a:r>
            <a:r>
              <a:rPr lang="en-GB" sz="2000" b="1" dirty="0"/>
              <a:t>, 2 classes of 14 students from each of 10 schools).</a:t>
            </a:r>
            <a:r>
              <a:rPr lang="en-GB" sz="2000" dirty="0"/>
              <a:t>” </a:t>
            </a:r>
            <a:endParaRPr lang="en-IE" sz="2000" dirty="0">
              <a:ea typeface="Calibri" panose="020F0502020204030204" pitchFamily="34" charset="0"/>
              <a:cs typeface="Calibri" panose="020F0502020204030204" pitchFamily="34" charset="0"/>
            </a:endParaRPr>
          </a:p>
        </p:txBody>
      </p:sp>
      <p:graphicFrame>
        <p:nvGraphicFramePr>
          <p:cNvPr id="2147" name="Google Shape;2147;g2b148969348_0_187">
            <a:extLst>
              <a:ext uri="{FF2B5EF4-FFF2-40B4-BE49-F238E27FC236}">
                <a16:creationId xmlns:a16="http://schemas.microsoft.com/office/drawing/2014/main" id="{04AE23CF-6162-68E8-2C67-7FF1CD03638C}"/>
              </a:ext>
            </a:extLst>
          </p:cNvPr>
          <p:cNvGraphicFramePr/>
          <p:nvPr>
            <p:extLst>
              <p:ext uri="{D42A27DB-BD31-4B8C-83A1-F6EECF244321}">
                <p14:modId xmlns:p14="http://schemas.microsoft.com/office/powerpoint/2010/main" val="4020033012"/>
              </p:ext>
            </p:extLst>
          </p:nvPr>
        </p:nvGraphicFramePr>
        <p:xfrm>
          <a:off x="6096000" y="2908630"/>
          <a:ext cx="5352065" cy="3467986"/>
        </p:xfrm>
        <a:graphic>
          <a:graphicData uri="http://schemas.openxmlformats.org/drawingml/2006/table">
            <a:tbl>
              <a:tblPr firstRow="1">
                <a:noFill/>
              </a:tblPr>
              <a:tblGrid>
                <a:gridCol w="3345103">
                  <a:extLst>
                    <a:ext uri="{9D8B030D-6E8A-4147-A177-3AD203B41FA5}">
                      <a16:colId xmlns:a16="http://schemas.microsoft.com/office/drawing/2014/main" val="20000"/>
                    </a:ext>
                  </a:extLst>
                </a:gridCol>
                <a:gridCol w="2006962">
                  <a:extLst>
                    <a:ext uri="{9D8B030D-6E8A-4147-A177-3AD203B41FA5}">
                      <a16:colId xmlns:a16="http://schemas.microsoft.com/office/drawing/2014/main" val="20001"/>
                    </a:ext>
                  </a:extLst>
                </a:gridCol>
              </a:tblGrid>
              <a:tr h="388701">
                <a:tc>
                  <a:txBody>
                    <a:bodyPr/>
                    <a:lstStyle/>
                    <a:p>
                      <a:pPr marL="0" marR="0" lvl="0" indent="0" algn="l" rtl="0">
                        <a:spcBef>
                          <a:spcPts val="0"/>
                        </a:spcBef>
                        <a:spcAft>
                          <a:spcPts val="0"/>
                        </a:spcAft>
                        <a:buNone/>
                      </a:pPr>
                      <a:r>
                        <a:rPr lang="en-IE" sz="2000" b="1" u="none" strike="noStrike" cap="none" dirty="0">
                          <a:solidFill>
                            <a:schemeClr val="bg1"/>
                          </a:solidFill>
                        </a:rPr>
                        <a:t>Parameter</a:t>
                      </a:r>
                      <a:endParaRPr sz="1200" b="1" dirty="0">
                        <a:solidFill>
                          <a:schemeClr val="bg1"/>
                        </a:solidFill>
                      </a:endParaRPr>
                    </a:p>
                  </a:txBody>
                  <a:tcPr marL="91450" marR="91450" marT="45725" marB="45725" anchor="ctr">
                    <a:lnR w="12700" cap="flat" cmpd="sng">
                      <a:solidFill>
                        <a:srgbClr val="37C2D6"/>
                      </a:solidFill>
                      <a:prstDash val="solid"/>
                      <a:round/>
                      <a:headEnd type="none" w="sm" len="sm"/>
                      <a:tailEnd type="none" w="sm" len="sm"/>
                    </a:lnR>
                    <a:lnB w="19050" cap="flat" cmpd="sng" algn="ctr">
                      <a:solidFill>
                        <a:schemeClr val="accent1"/>
                      </a:solidFill>
                      <a:prstDash val="solid"/>
                      <a:round/>
                      <a:headEnd type="none" w="sm" len="sm"/>
                      <a:tailEnd type="none" w="sm" len="sm"/>
                    </a:lnB>
                    <a:solidFill>
                      <a:schemeClr val="accent2"/>
                    </a:solidFill>
                  </a:tcPr>
                </a:tc>
                <a:tc>
                  <a:txBody>
                    <a:bodyPr/>
                    <a:lstStyle/>
                    <a:p>
                      <a:pPr marL="0" marR="0" lvl="0" indent="0" algn="r" rtl="0">
                        <a:spcBef>
                          <a:spcPts val="0"/>
                        </a:spcBef>
                        <a:spcAft>
                          <a:spcPts val="0"/>
                        </a:spcAft>
                        <a:buNone/>
                      </a:pPr>
                      <a:r>
                        <a:rPr lang="en-IE" sz="2000" b="1" u="none" strike="noStrike" cap="none" dirty="0">
                          <a:solidFill>
                            <a:schemeClr val="bg1"/>
                          </a:solidFill>
                        </a:rPr>
                        <a:t>Value</a:t>
                      </a:r>
                      <a:endParaRPr sz="1200" b="1" dirty="0">
                        <a:solidFill>
                          <a:schemeClr val="bg1"/>
                        </a:solidFill>
                      </a:endParaRPr>
                    </a:p>
                  </a:txBody>
                  <a:tcPr marL="91450" marR="91450" marT="45725" marB="45725" anchor="ctr">
                    <a:lnL w="12700" cap="flat" cmpd="sng">
                      <a:solidFill>
                        <a:srgbClr val="37C2D6"/>
                      </a:solidFill>
                      <a:prstDash val="solid"/>
                      <a:round/>
                      <a:headEnd type="none" w="sm" len="sm"/>
                      <a:tailEnd type="none" w="sm" len="sm"/>
                    </a:lnL>
                    <a:lnB w="19050" cap="flat" cmpd="sng" algn="ctr">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11956">
                <a:tc>
                  <a:txBody>
                    <a:bodyPr/>
                    <a:lstStyle/>
                    <a:p>
                      <a:r>
                        <a:rPr lang="en-IE" sz="2000" dirty="0"/>
                        <a:t>Significance</a:t>
                      </a:r>
                      <a:r>
                        <a:rPr lang="en-IE" sz="2000" baseline="0" dirty="0"/>
                        <a:t> Level (2-sided)</a:t>
                      </a:r>
                      <a:endParaRPr lang="en-IE" sz="2000" dirty="0"/>
                    </a:p>
                  </a:txBody>
                  <a:tcPr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0.05</a:t>
                      </a:r>
                    </a:p>
                  </a:txBody>
                  <a:tcPr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11956">
                <a:tc>
                  <a:txBody>
                    <a:bodyPr/>
                    <a:lstStyle/>
                    <a:p>
                      <a:r>
                        <a:rPr lang="en-IE" sz="2000" dirty="0"/>
                        <a:t>Mean Difference</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a:t>0.35</a:t>
                      </a:r>
                      <a:endParaRPr lang="en-IE" sz="2000" dirty="0"/>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11956">
                <a:tc>
                  <a:txBody>
                    <a:bodyPr/>
                    <a:lstStyle/>
                    <a:p>
                      <a:r>
                        <a:rPr lang="en-IE" sz="2000" dirty="0"/>
                        <a:t>Standard Deviation (SD)*</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12.64*</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11956">
                <a:tc>
                  <a:txBody>
                    <a:bodyPr/>
                    <a:lstStyle/>
                    <a:p>
                      <a:r>
                        <a:rPr lang="en-IE" sz="2000" dirty="0"/>
                        <a:t>ICC (Level 1, Level 2)</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0.2, 0.03</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11956">
                <a:tc>
                  <a:txBody>
                    <a:bodyPr/>
                    <a:lstStyle/>
                    <a:p>
                      <a:r>
                        <a:rPr lang="en-IE" sz="2000" dirty="0"/>
                        <a:t>Sample Size (Level 1, 2, 3)</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US" sz="2000" dirty="0"/>
                        <a:t>280 (14, 2, 10)</a:t>
                      </a:r>
                      <a:endParaRPr lang="en-IE" sz="2000" dirty="0"/>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1956">
                <a:tc>
                  <a:txBody>
                    <a:bodyPr/>
                    <a:lstStyle/>
                    <a:p>
                      <a:r>
                        <a:rPr lang="en-US" sz="2000" i="1" dirty="0"/>
                        <a:t>Power</a:t>
                      </a:r>
                      <a:endParaRPr lang="en-IE" sz="2000" i="1" dirty="0"/>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US" sz="2000" i="1" dirty="0"/>
                        <a:t>80%</a:t>
                      </a:r>
                      <a:endParaRPr lang="en-IE" sz="2000" i="1" dirty="0"/>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EC4D7D77-F569-8E95-5DDF-4BE087B4F941}"/>
              </a:ext>
            </a:extLst>
          </p:cNvPr>
          <p:cNvPicPr>
            <a:picLocks noChangeAspect="1"/>
          </p:cNvPicPr>
          <p:nvPr/>
        </p:nvPicPr>
        <p:blipFill>
          <a:blip r:embed="rId3"/>
          <a:stretch>
            <a:fillRect/>
          </a:stretch>
        </p:blipFill>
        <p:spPr>
          <a:xfrm>
            <a:off x="6686554" y="1322962"/>
            <a:ext cx="4170955" cy="1490102"/>
          </a:xfrm>
          <a:prstGeom prst="rect">
            <a:avLst/>
          </a:prstGeom>
        </p:spPr>
      </p:pic>
      <p:sp>
        <p:nvSpPr>
          <p:cNvPr id="5" name="TextBox 4">
            <a:extLst>
              <a:ext uri="{FF2B5EF4-FFF2-40B4-BE49-F238E27FC236}">
                <a16:creationId xmlns:a16="http://schemas.microsoft.com/office/drawing/2014/main" id="{937A34DB-9B82-008B-A3D5-1F0D3F1C083B}"/>
              </a:ext>
            </a:extLst>
          </p:cNvPr>
          <p:cNvSpPr txBox="1"/>
          <p:nvPr/>
        </p:nvSpPr>
        <p:spPr>
          <a:xfrm>
            <a:off x="6945548" y="216453"/>
            <a:ext cx="4377447" cy="830997"/>
          </a:xfrm>
          <a:prstGeom prst="rect">
            <a:avLst/>
          </a:prstGeom>
          <a:noFill/>
        </p:spPr>
        <p:txBody>
          <a:bodyPr wrap="square" rtlCol="0">
            <a:spAutoFit/>
          </a:bodyPr>
          <a:lstStyle/>
          <a:p>
            <a:r>
              <a:rPr lang="en-IE" sz="1600" dirty="0"/>
              <a:t>*Baseline Adjusted SD = sqrt(SD^2 (1 – r^2))</a:t>
            </a:r>
          </a:p>
          <a:p>
            <a:r>
              <a:rPr lang="en-IE" sz="1600" dirty="0"/>
              <a:t>= sqrt(29^2 * (1 – 0.9^2)) = sqrt(159.79) =12.64</a:t>
            </a:r>
          </a:p>
        </p:txBody>
      </p:sp>
    </p:spTree>
    <p:extLst>
      <p:ext uri="{BB962C8B-B14F-4D97-AF65-F5344CB8AC3E}">
        <p14:creationId xmlns:p14="http://schemas.microsoft.com/office/powerpoint/2010/main" val="276167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4">
          <a:extLst>
            <a:ext uri="{FF2B5EF4-FFF2-40B4-BE49-F238E27FC236}">
              <a16:creationId xmlns:a16="http://schemas.microsoft.com/office/drawing/2014/main" id="{87447974-55D9-BE2E-26CE-796A75C658AF}"/>
            </a:ext>
          </a:extLst>
        </p:cNvPr>
        <p:cNvGrpSpPr/>
        <p:nvPr/>
      </p:nvGrpSpPr>
      <p:grpSpPr>
        <a:xfrm>
          <a:off x="0" y="0"/>
          <a:ext cx="0" cy="0"/>
          <a:chOff x="0" y="0"/>
          <a:chExt cx="0" cy="0"/>
        </a:xfrm>
      </p:grpSpPr>
      <p:sp>
        <p:nvSpPr>
          <p:cNvPr id="2145" name="Google Shape;2145;g2b148969348_0_187">
            <a:extLst>
              <a:ext uri="{FF2B5EF4-FFF2-40B4-BE49-F238E27FC236}">
                <a16:creationId xmlns:a16="http://schemas.microsoft.com/office/drawing/2014/main" id="{53BE25C7-550D-AE75-4099-74F339EE9589}"/>
              </a:ext>
            </a:extLst>
          </p:cNvPr>
          <p:cNvSpPr txBox="1">
            <a:spLocks noGrp="1"/>
          </p:cNvSpPr>
          <p:nvPr>
            <p:ph type="title"/>
          </p:nvPr>
        </p:nvSpPr>
        <p:spPr>
          <a:xfrm>
            <a:off x="595008" y="357766"/>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Matched-Pair CRT Example</a:t>
            </a:r>
            <a:endParaRPr dirty="0"/>
          </a:p>
        </p:txBody>
      </p:sp>
      <p:sp>
        <p:nvSpPr>
          <p:cNvPr id="2146" name="Google Shape;2146;g2b148969348_0_187">
            <a:extLst>
              <a:ext uri="{FF2B5EF4-FFF2-40B4-BE49-F238E27FC236}">
                <a16:creationId xmlns:a16="http://schemas.microsoft.com/office/drawing/2014/main" id="{15AD7842-6E0C-1791-7A81-B744142D06B0}"/>
              </a:ext>
            </a:extLst>
          </p:cNvPr>
          <p:cNvSpPr txBox="1">
            <a:spLocks noGrp="1"/>
          </p:cNvSpPr>
          <p:nvPr>
            <p:ph type="body" idx="4294967295"/>
          </p:nvPr>
        </p:nvSpPr>
        <p:spPr>
          <a:xfrm>
            <a:off x="595008" y="1413353"/>
            <a:ext cx="5281585" cy="4963263"/>
          </a:xfrm>
          <a:prstGeom prst="rect">
            <a:avLst/>
          </a:prstGeom>
          <a:noFill/>
          <a:ln>
            <a:noFill/>
          </a:ln>
        </p:spPr>
        <p:txBody>
          <a:bodyPr spcFirstLastPara="1" wrap="square" lIns="0" tIns="0" rIns="0" bIns="0" anchor="t" anchorCtr="0">
            <a:noAutofit/>
          </a:bodyPr>
          <a:lstStyle/>
          <a:p>
            <a:pPr marL="0">
              <a:lnSpc>
                <a:spcPct val="107000"/>
              </a:lnSpc>
              <a:spcAft>
                <a:spcPts val="800"/>
              </a:spcAft>
            </a:pPr>
            <a:r>
              <a:rPr lang="en-US" sz="2800" dirty="0"/>
              <a:t>“</a:t>
            </a:r>
            <a:r>
              <a:rPr lang="en-GB" sz="2800" dirty="0"/>
              <a:t>… with </a:t>
            </a:r>
            <a:r>
              <a:rPr lang="en-GB" sz="2800" b="1" dirty="0"/>
              <a:t>12 practices each recruiting 20 patients</a:t>
            </a:r>
            <a:r>
              <a:rPr lang="en-GB" sz="2800" dirty="0"/>
              <a:t>, the study would have 80% power to detect a difference between the two arms of </a:t>
            </a:r>
            <a:r>
              <a:rPr lang="en-GB" sz="2800" b="1" dirty="0"/>
              <a:t>20 percentage points (20% versus 40%) </a:t>
            </a:r>
            <a:r>
              <a:rPr lang="en-GB" sz="2800" dirty="0"/>
              <a:t>… with a between-cluster variance of 0.005. A difference of 20% was chosen as an estimate of clinically relevant change.”</a:t>
            </a:r>
            <a:endParaRPr lang="en-IE" sz="2800" dirty="0">
              <a:ea typeface="Calibri" panose="020F0502020204030204" pitchFamily="34" charset="0"/>
              <a:cs typeface="Calibri" panose="020F0502020204030204" pitchFamily="34" charset="0"/>
            </a:endParaRPr>
          </a:p>
        </p:txBody>
      </p:sp>
      <p:graphicFrame>
        <p:nvGraphicFramePr>
          <p:cNvPr id="2147" name="Google Shape;2147;g2b148969348_0_187">
            <a:extLst>
              <a:ext uri="{FF2B5EF4-FFF2-40B4-BE49-F238E27FC236}">
                <a16:creationId xmlns:a16="http://schemas.microsoft.com/office/drawing/2014/main" id="{0AAB5F90-A36B-233F-1DB8-8283E46405A4}"/>
              </a:ext>
            </a:extLst>
          </p:cNvPr>
          <p:cNvGraphicFramePr/>
          <p:nvPr>
            <p:extLst>
              <p:ext uri="{D42A27DB-BD31-4B8C-83A1-F6EECF244321}">
                <p14:modId xmlns:p14="http://schemas.microsoft.com/office/powerpoint/2010/main" val="721827969"/>
              </p:ext>
            </p:extLst>
          </p:nvPr>
        </p:nvGraphicFramePr>
        <p:xfrm>
          <a:off x="6191732" y="2250030"/>
          <a:ext cx="5132656" cy="3979942"/>
        </p:xfrm>
        <a:graphic>
          <a:graphicData uri="http://schemas.openxmlformats.org/drawingml/2006/table">
            <a:tbl>
              <a:tblPr firstRow="1">
                <a:noFill/>
              </a:tblPr>
              <a:tblGrid>
                <a:gridCol w="3836597">
                  <a:extLst>
                    <a:ext uri="{9D8B030D-6E8A-4147-A177-3AD203B41FA5}">
                      <a16:colId xmlns:a16="http://schemas.microsoft.com/office/drawing/2014/main" val="20000"/>
                    </a:ext>
                  </a:extLst>
                </a:gridCol>
                <a:gridCol w="1296059">
                  <a:extLst>
                    <a:ext uri="{9D8B030D-6E8A-4147-A177-3AD203B41FA5}">
                      <a16:colId xmlns:a16="http://schemas.microsoft.com/office/drawing/2014/main" val="20001"/>
                    </a:ext>
                  </a:extLst>
                </a:gridCol>
              </a:tblGrid>
              <a:tr h="388701">
                <a:tc>
                  <a:txBody>
                    <a:bodyPr/>
                    <a:lstStyle/>
                    <a:p>
                      <a:pPr marL="0" marR="0" lvl="0" indent="0" algn="l" rtl="0">
                        <a:spcBef>
                          <a:spcPts val="0"/>
                        </a:spcBef>
                        <a:spcAft>
                          <a:spcPts val="0"/>
                        </a:spcAft>
                        <a:buNone/>
                      </a:pPr>
                      <a:r>
                        <a:rPr lang="en-IE" sz="2000" b="1" u="none" strike="noStrike" cap="none" dirty="0">
                          <a:solidFill>
                            <a:schemeClr val="bg1"/>
                          </a:solidFill>
                        </a:rPr>
                        <a:t>Parameter</a:t>
                      </a:r>
                      <a:endParaRPr sz="1200" b="1" dirty="0">
                        <a:solidFill>
                          <a:schemeClr val="bg1"/>
                        </a:solidFill>
                      </a:endParaRPr>
                    </a:p>
                  </a:txBody>
                  <a:tcPr marL="91450" marR="91450" marT="45725" marB="45725" anchor="ctr">
                    <a:lnR w="12700" cap="flat" cmpd="sng">
                      <a:solidFill>
                        <a:srgbClr val="37C2D6"/>
                      </a:solidFill>
                      <a:prstDash val="solid"/>
                      <a:round/>
                      <a:headEnd type="none" w="sm" len="sm"/>
                      <a:tailEnd type="none" w="sm" len="sm"/>
                    </a:lnR>
                    <a:lnB w="19050" cap="flat" cmpd="sng" algn="ctr">
                      <a:solidFill>
                        <a:schemeClr val="accent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IE" sz="2000" b="1" u="none" strike="noStrike" cap="none" dirty="0">
                          <a:solidFill>
                            <a:schemeClr val="bg1"/>
                          </a:solidFill>
                        </a:rPr>
                        <a:t>Value</a:t>
                      </a:r>
                      <a:endParaRPr sz="1200" b="1" dirty="0">
                        <a:solidFill>
                          <a:schemeClr val="bg1"/>
                        </a:solidFill>
                      </a:endParaRPr>
                    </a:p>
                  </a:txBody>
                  <a:tcPr marL="91450" marR="91450" marT="45725" marB="45725" anchor="ctr">
                    <a:lnL w="12700" cap="flat" cmpd="sng">
                      <a:solidFill>
                        <a:srgbClr val="37C2D6"/>
                      </a:solidFill>
                      <a:prstDash val="solid"/>
                      <a:round/>
                      <a:headEnd type="none" w="sm" len="sm"/>
                      <a:tailEnd type="none" w="sm" len="sm"/>
                    </a:lnL>
                    <a:lnB w="19050" cap="flat" cmpd="sng" algn="ctr">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11956">
                <a:tc>
                  <a:txBody>
                    <a:bodyPr/>
                    <a:lstStyle/>
                    <a:p>
                      <a:r>
                        <a:rPr lang="en-IE" sz="2000" dirty="0"/>
                        <a:t>Significance</a:t>
                      </a:r>
                      <a:r>
                        <a:rPr lang="en-IE" sz="2000" baseline="0" dirty="0"/>
                        <a:t> Level (2-sided)</a:t>
                      </a:r>
                      <a:endParaRPr lang="en-IE" sz="2000" dirty="0"/>
                    </a:p>
                  </a:txBody>
                  <a:tcPr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a:t>0.05</a:t>
                      </a:r>
                      <a:endParaRPr lang="en-IE" sz="2000" dirty="0"/>
                    </a:p>
                  </a:txBody>
                  <a:tcPr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11956">
                <a:tc>
                  <a:txBody>
                    <a:bodyPr/>
                    <a:lstStyle/>
                    <a:p>
                      <a:r>
                        <a:rPr lang="en-IE" sz="2000" dirty="0"/>
                        <a:t>Control Group Proportion</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0.2</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11956">
                <a:tc>
                  <a:txBody>
                    <a:bodyPr/>
                    <a:lstStyle/>
                    <a:p>
                      <a:r>
                        <a:rPr lang="en-IE" sz="2000" dirty="0"/>
                        <a:t>Treatment Group Proportion</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0.4</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11956">
                <a:tc>
                  <a:txBody>
                    <a:bodyPr/>
                    <a:lstStyle/>
                    <a:p>
                      <a:r>
                        <a:rPr lang="en-IE" sz="2000" dirty="0"/>
                        <a:t>Between-Cluster Variance</a:t>
                      </a:r>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0.005</a:t>
                      </a:r>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11956">
                <a:tc>
                  <a:txBody>
                    <a:bodyPr/>
                    <a:lstStyle/>
                    <a:p>
                      <a:r>
                        <a:rPr lang="en-US" sz="2000" dirty="0"/>
                        <a:t>Number of Matched Pairs</a:t>
                      </a:r>
                      <a:endParaRPr lang="en-IE" sz="2000" dirty="0"/>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US" sz="2000" dirty="0"/>
                        <a:t>12/2=6</a:t>
                      </a:r>
                      <a:endParaRPr lang="en-IE" sz="2000" dirty="0"/>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1956">
                <a:tc>
                  <a:txBody>
                    <a:bodyPr/>
                    <a:lstStyle/>
                    <a:p>
                      <a:r>
                        <a:rPr lang="en-IE" sz="2000" dirty="0"/>
                        <a:t>Subjects per Cluster</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20</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876369218"/>
                  </a:ext>
                </a:extLst>
              </a:tr>
              <a:tr h="511956">
                <a:tc>
                  <a:txBody>
                    <a:bodyPr/>
                    <a:lstStyle/>
                    <a:p>
                      <a:r>
                        <a:rPr lang="en-US" sz="2000" i="1" dirty="0"/>
                        <a:t>Power</a:t>
                      </a:r>
                      <a:endParaRPr lang="en-IE" sz="2000" i="1" dirty="0"/>
                    </a:p>
                  </a:txBody>
                  <a:tcPr anchor="ctr">
                    <a:lnR w="12700" cap="flat" cmpd="sng">
                      <a:solidFill>
                        <a:srgbClr val="37C2D6"/>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US" sz="2000" i="1" dirty="0"/>
                        <a:t>80%</a:t>
                      </a:r>
                      <a:endParaRPr lang="en-IE" sz="2000" i="1" dirty="0"/>
                    </a:p>
                  </a:txBody>
                  <a:tcPr anchor="ctr">
                    <a:lnL w="12700" cap="flat" cmpd="sng">
                      <a:solidFill>
                        <a:srgbClr val="37C2D6"/>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187EF13E-DCC7-D28F-00A6-751F8E48749E}"/>
              </a:ext>
            </a:extLst>
          </p:cNvPr>
          <p:cNvPicPr>
            <a:picLocks noChangeAspect="1"/>
          </p:cNvPicPr>
          <p:nvPr/>
        </p:nvPicPr>
        <p:blipFill>
          <a:blip r:embed="rId3"/>
          <a:stretch>
            <a:fillRect/>
          </a:stretch>
        </p:blipFill>
        <p:spPr>
          <a:xfrm>
            <a:off x="6191731" y="1408884"/>
            <a:ext cx="5132657" cy="705905"/>
          </a:xfrm>
          <a:prstGeom prst="rect">
            <a:avLst/>
          </a:prstGeom>
        </p:spPr>
      </p:pic>
    </p:spTree>
    <p:extLst>
      <p:ext uri="{BB962C8B-B14F-4D97-AF65-F5344CB8AC3E}">
        <p14:creationId xmlns:p14="http://schemas.microsoft.com/office/powerpoint/2010/main" val="188404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4">
          <a:extLst>
            <a:ext uri="{FF2B5EF4-FFF2-40B4-BE49-F238E27FC236}">
              <a16:creationId xmlns:a16="http://schemas.microsoft.com/office/drawing/2014/main" id="{1F1A1377-E72A-6714-BFFD-74B5B9765B25}"/>
            </a:ext>
          </a:extLst>
        </p:cNvPr>
        <p:cNvGrpSpPr/>
        <p:nvPr/>
      </p:nvGrpSpPr>
      <p:grpSpPr>
        <a:xfrm>
          <a:off x="0" y="0"/>
          <a:ext cx="0" cy="0"/>
          <a:chOff x="0" y="0"/>
          <a:chExt cx="0" cy="0"/>
        </a:xfrm>
      </p:grpSpPr>
      <p:sp>
        <p:nvSpPr>
          <p:cNvPr id="2145" name="Google Shape;2145;g2b148969348_0_187">
            <a:extLst>
              <a:ext uri="{FF2B5EF4-FFF2-40B4-BE49-F238E27FC236}">
                <a16:creationId xmlns:a16="http://schemas.microsoft.com/office/drawing/2014/main" id="{CC55993D-6C5A-35AB-D915-33C5DB34E718}"/>
              </a:ext>
            </a:extLst>
          </p:cNvPr>
          <p:cNvSpPr txBox="1">
            <a:spLocks noGrp="1"/>
          </p:cNvSpPr>
          <p:nvPr>
            <p:ph type="title"/>
          </p:nvPr>
        </p:nvSpPr>
        <p:spPr>
          <a:xfrm>
            <a:off x="595008" y="357766"/>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Stepped-Wedge CRT Example</a:t>
            </a:r>
            <a:endParaRPr dirty="0"/>
          </a:p>
        </p:txBody>
      </p:sp>
      <p:sp>
        <p:nvSpPr>
          <p:cNvPr id="2146" name="Google Shape;2146;g2b148969348_0_187">
            <a:extLst>
              <a:ext uri="{FF2B5EF4-FFF2-40B4-BE49-F238E27FC236}">
                <a16:creationId xmlns:a16="http://schemas.microsoft.com/office/drawing/2014/main" id="{83F40865-C73B-A0B0-6EBC-30726FE32682}"/>
              </a:ext>
            </a:extLst>
          </p:cNvPr>
          <p:cNvSpPr txBox="1">
            <a:spLocks noGrp="1"/>
          </p:cNvSpPr>
          <p:nvPr>
            <p:ph type="body" idx="4294967295"/>
          </p:nvPr>
        </p:nvSpPr>
        <p:spPr>
          <a:xfrm>
            <a:off x="595008" y="1413353"/>
            <a:ext cx="5281585" cy="4963263"/>
          </a:xfrm>
          <a:prstGeom prst="rect">
            <a:avLst/>
          </a:prstGeom>
          <a:noFill/>
          <a:ln>
            <a:noFill/>
          </a:ln>
        </p:spPr>
        <p:txBody>
          <a:bodyPr spcFirstLastPara="1" wrap="square" lIns="0" tIns="0" rIns="0" bIns="0" anchor="t" anchorCtr="0">
            <a:noAutofit/>
          </a:bodyPr>
          <a:lstStyle/>
          <a:p>
            <a:pPr marL="0" indent="0" algn="just"/>
            <a:r>
              <a:rPr lang="en-GB" sz="2700" dirty="0"/>
              <a:t>“With </a:t>
            </a:r>
            <a:r>
              <a:rPr lang="en-GB" sz="2700" b="1" dirty="0"/>
              <a:t>11 centres (clusters) </a:t>
            </a:r>
            <a:r>
              <a:rPr lang="en-GB" sz="2700" dirty="0"/>
              <a:t>participating and an </a:t>
            </a:r>
            <a:r>
              <a:rPr lang="en-GB" sz="2700" b="1" dirty="0"/>
              <a:t>intra cluster correlation (ICC) of 0.0026 </a:t>
            </a:r>
            <a:r>
              <a:rPr lang="en-GB" sz="2700" dirty="0"/>
              <a:t>a </a:t>
            </a:r>
            <a:r>
              <a:rPr lang="en-GB" sz="2700" b="1" dirty="0"/>
              <a:t>minimum sample size of 47,916 </a:t>
            </a:r>
            <a:r>
              <a:rPr lang="en-GB" sz="2700" dirty="0"/>
              <a:t>pregnant women … have </a:t>
            </a:r>
            <a:r>
              <a:rPr lang="en-GB" sz="2700" b="1" dirty="0"/>
              <a:t>90% statistical power</a:t>
            </a:r>
            <a:r>
              <a:rPr lang="en-GB" sz="2700" dirty="0"/>
              <a:t> with a </a:t>
            </a:r>
            <a:r>
              <a:rPr lang="en-GB" sz="2700" b="1" dirty="0"/>
              <a:t>5% significance level </a:t>
            </a:r>
            <a:r>
              <a:rPr lang="en-GB" sz="2700" dirty="0"/>
              <a:t>to detect an </a:t>
            </a:r>
            <a:r>
              <a:rPr lang="en-GB" sz="2700" b="1" dirty="0"/>
              <a:t>absolute reduction in LGA by 1.5% </a:t>
            </a:r>
            <a:r>
              <a:rPr lang="en-GB" sz="2700" dirty="0"/>
              <a:t>on a population level </a:t>
            </a:r>
            <a:r>
              <a:rPr lang="en-GB" sz="2700" b="1" dirty="0"/>
              <a:t>(from the existing 10 to 8.5%).”</a:t>
            </a:r>
            <a:endParaRPr lang="en-IE" sz="2700" b="1" dirty="0"/>
          </a:p>
        </p:txBody>
      </p:sp>
      <p:graphicFrame>
        <p:nvGraphicFramePr>
          <p:cNvPr id="2147" name="Google Shape;2147;g2b148969348_0_187">
            <a:extLst>
              <a:ext uri="{FF2B5EF4-FFF2-40B4-BE49-F238E27FC236}">
                <a16:creationId xmlns:a16="http://schemas.microsoft.com/office/drawing/2014/main" id="{FB535CBE-B2E9-F9A1-72F6-57789B542598}"/>
              </a:ext>
            </a:extLst>
          </p:cNvPr>
          <p:cNvGraphicFramePr/>
          <p:nvPr>
            <p:extLst>
              <p:ext uri="{D42A27DB-BD31-4B8C-83A1-F6EECF244321}">
                <p14:modId xmlns:p14="http://schemas.microsoft.com/office/powerpoint/2010/main" val="2550266529"/>
              </p:ext>
            </p:extLst>
          </p:nvPr>
        </p:nvGraphicFramePr>
        <p:xfrm>
          <a:off x="6315409" y="2663435"/>
          <a:ext cx="5062175" cy="3955298"/>
        </p:xfrm>
        <a:graphic>
          <a:graphicData uri="http://schemas.openxmlformats.org/drawingml/2006/table">
            <a:tbl>
              <a:tblPr firstRow="1">
                <a:noFill/>
              </a:tblPr>
              <a:tblGrid>
                <a:gridCol w="2822140">
                  <a:extLst>
                    <a:ext uri="{9D8B030D-6E8A-4147-A177-3AD203B41FA5}">
                      <a16:colId xmlns:a16="http://schemas.microsoft.com/office/drawing/2014/main" val="20000"/>
                    </a:ext>
                  </a:extLst>
                </a:gridCol>
                <a:gridCol w="2240035">
                  <a:extLst>
                    <a:ext uri="{9D8B030D-6E8A-4147-A177-3AD203B41FA5}">
                      <a16:colId xmlns:a16="http://schemas.microsoft.com/office/drawing/2014/main" val="20001"/>
                    </a:ext>
                  </a:extLst>
                </a:gridCol>
              </a:tblGrid>
              <a:tr h="364690">
                <a:tc>
                  <a:txBody>
                    <a:bodyPr/>
                    <a:lstStyle/>
                    <a:p>
                      <a:pPr marL="0" marR="0" lvl="0" indent="0" algn="l" rtl="0">
                        <a:spcBef>
                          <a:spcPts val="0"/>
                        </a:spcBef>
                        <a:spcAft>
                          <a:spcPts val="0"/>
                        </a:spcAft>
                        <a:buNone/>
                      </a:pPr>
                      <a:r>
                        <a:rPr lang="en-IE" sz="2000" b="1" u="none" strike="noStrike" cap="none" dirty="0">
                          <a:solidFill>
                            <a:schemeClr val="bg1"/>
                          </a:solidFill>
                        </a:rPr>
                        <a:t>Parameter</a:t>
                      </a:r>
                      <a:endParaRPr sz="1200" b="1" dirty="0">
                        <a:solidFill>
                          <a:schemeClr val="bg1"/>
                        </a:solidFill>
                      </a:endParaRPr>
                    </a:p>
                  </a:txBody>
                  <a:tcPr marL="91450" marR="91450" marT="45725" marB="45725">
                    <a:lnR w="12700" cap="flat" cmpd="sng">
                      <a:solidFill>
                        <a:srgbClr val="37C2D6"/>
                      </a:solidFill>
                      <a:prstDash val="solid"/>
                      <a:round/>
                      <a:headEnd type="none" w="sm" len="sm"/>
                      <a:tailEnd type="none" w="sm" len="sm"/>
                    </a:lnR>
                    <a:lnB w="19050" cap="flat" cmpd="sng" algn="ctr">
                      <a:solidFill>
                        <a:schemeClr val="accent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IE" sz="2000" b="1" u="none" strike="noStrike" cap="none" dirty="0">
                          <a:solidFill>
                            <a:schemeClr val="bg1"/>
                          </a:solidFill>
                        </a:rPr>
                        <a:t>Value</a:t>
                      </a:r>
                      <a:endParaRPr sz="1200" b="1" dirty="0">
                        <a:solidFill>
                          <a:schemeClr val="bg1"/>
                        </a:solidFill>
                      </a:endParaRPr>
                    </a:p>
                  </a:txBody>
                  <a:tcPr marL="91450" marR="91450" marT="45725" marB="45725">
                    <a:lnL w="12700" cap="flat" cmpd="sng">
                      <a:solidFill>
                        <a:srgbClr val="37C2D6"/>
                      </a:solidFill>
                      <a:prstDash val="solid"/>
                      <a:round/>
                      <a:headEnd type="none" w="sm" len="sm"/>
                      <a:tailEnd type="none" w="sm" len="sm"/>
                    </a:lnL>
                    <a:lnB w="19050" cap="flat" cmpd="sng" algn="ctr">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44881">
                <a:tc>
                  <a:txBody>
                    <a:bodyPr/>
                    <a:lstStyle/>
                    <a:p>
                      <a:r>
                        <a:rPr lang="en-IE" sz="2000" dirty="0"/>
                        <a:t>Significance</a:t>
                      </a:r>
                      <a:r>
                        <a:rPr lang="en-IE" sz="2000" baseline="0" dirty="0"/>
                        <a:t> Level</a:t>
                      </a:r>
                      <a:endParaRPr lang="en-IE" sz="2000" dirty="0"/>
                    </a:p>
                  </a:txBody>
                  <a:tcPr anchor="ctr">
                    <a:lnR w="12700" cap="flat" cmpd="sng">
                      <a:solidFill>
                        <a:srgbClr val="37C2D6"/>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IE" sz="2000" dirty="0"/>
                        <a:t>0.05</a:t>
                      </a:r>
                    </a:p>
                  </a:txBody>
                  <a:tcPr anchor="ctr">
                    <a:lnL w="12700" cap="flat" cmpd="sng">
                      <a:solidFill>
                        <a:srgbClr val="37C2D6"/>
                      </a:solidFill>
                      <a:prstDash val="solid"/>
                      <a:round/>
                      <a:headEnd type="none" w="sm" len="sm"/>
                      <a:tailEnd type="none" w="sm" len="sm"/>
                    </a:lnL>
                    <a:lnT w="19050" cap="flat" cmpd="sng">
                      <a:solidFill>
                        <a:schemeClr val="accent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4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Control Proportion</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IE" sz="2000" dirty="0"/>
                        <a:t>0.1</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499995506"/>
                  </a:ext>
                </a:extLst>
              </a:tr>
              <a:tr h="444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Treatment Proportion</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IE" sz="2000" dirty="0"/>
                        <a:t>0.085</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782766946"/>
                  </a:ext>
                </a:extLst>
              </a:tr>
              <a:tr h="444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Variance Method</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IE" sz="2000" dirty="0"/>
                        <a:t>Null Variance</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204525845"/>
                  </a:ext>
                </a:extLst>
              </a:tr>
              <a:tr h="444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SW Design</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IE" sz="2000" dirty="0"/>
                        <a:t>Complete</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605985969"/>
                  </a:ext>
                </a:extLst>
              </a:tr>
              <a:tr h="444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Number of Clusters</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algn="r"/>
                      <a:r>
                        <a:rPr lang="en-IE" sz="2000" dirty="0"/>
                        <a:t>11</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44881">
                <a:tc>
                  <a:txBody>
                    <a:bodyPr/>
                    <a:lstStyle/>
                    <a:p>
                      <a:r>
                        <a:rPr lang="en-IE" sz="2000" dirty="0"/>
                        <a:t>Power (%)</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IE" sz="2000" dirty="0"/>
                        <a:t>90</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557954753"/>
                  </a:ext>
                </a:extLst>
              </a:tr>
              <a:tr h="444881">
                <a:tc>
                  <a:txBody>
                    <a:bodyPr/>
                    <a:lstStyle/>
                    <a:p>
                      <a:r>
                        <a:rPr lang="en-IE" sz="2000" i="1" dirty="0"/>
                        <a:t>Total Sample Size</a:t>
                      </a:r>
                    </a:p>
                  </a:txBody>
                  <a:tcPr anchor="ctr">
                    <a:lnR w="12700" cap="flat" cmpd="sng" algn="ctr">
                      <a:solidFill>
                        <a:srgbClr val="37C2D6"/>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algn="r"/>
                      <a:r>
                        <a:rPr lang="en-IE" sz="2000" i="1" dirty="0"/>
                        <a:t>47916</a:t>
                      </a:r>
                    </a:p>
                  </a:txBody>
                  <a:tcPr anchor="ctr">
                    <a:lnL w="12700" cap="flat" cmpd="sng" algn="ctr">
                      <a:solidFill>
                        <a:srgbClr val="37C2D6"/>
                      </a:solidFill>
                      <a:prstDash val="solid"/>
                      <a:round/>
                      <a:headEnd type="none" w="sm" len="sm"/>
                      <a:tailEnd type="none" w="sm" len="sm"/>
                    </a:lnL>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601060231"/>
                  </a:ext>
                </a:extLst>
              </a:tr>
            </a:tbl>
          </a:graphicData>
        </a:graphic>
      </p:graphicFrame>
      <p:pic>
        <p:nvPicPr>
          <p:cNvPr id="4" name="Picture 3">
            <a:extLst>
              <a:ext uri="{FF2B5EF4-FFF2-40B4-BE49-F238E27FC236}">
                <a16:creationId xmlns:a16="http://schemas.microsoft.com/office/drawing/2014/main" id="{28F4AA4F-54FA-2BF9-5C43-58B86D81A034}"/>
              </a:ext>
            </a:extLst>
          </p:cNvPr>
          <p:cNvPicPr>
            <a:picLocks noChangeAspect="1"/>
          </p:cNvPicPr>
          <p:nvPr/>
        </p:nvPicPr>
        <p:blipFill>
          <a:blip r:embed="rId3"/>
          <a:stretch>
            <a:fillRect/>
          </a:stretch>
        </p:blipFill>
        <p:spPr>
          <a:xfrm>
            <a:off x="6338897" y="1200669"/>
            <a:ext cx="5015198" cy="1330563"/>
          </a:xfrm>
          <a:prstGeom prst="rect">
            <a:avLst/>
          </a:prstGeom>
        </p:spPr>
      </p:pic>
    </p:spTree>
    <p:extLst>
      <p:ext uri="{BB962C8B-B14F-4D97-AF65-F5344CB8AC3E}">
        <p14:creationId xmlns:p14="http://schemas.microsoft.com/office/powerpoint/2010/main" val="164243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p2"/>
          <p:cNvSpPr txBox="1">
            <a:spLocks noGrp="1"/>
          </p:cNvSpPr>
          <p:nvPr>
            <p:ph type="body" idx="1"/>
          </p:nvPr>
        </p:nvSpPr>
        <p:spPr>
          <a:xfrm>
            <a:off x="778024" y="4258641"/>
            <a:ext cx="4383061" cy="1828801"/>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SzPts val="4700"/>
              <a:buNone/>
            </a:pPr>
            <a:r>
              <a:rPr lang="en-IE" sz="4000" b="1" dirty="0">
                <a:solidFill>
                  <a:schemeClr val="dk1"/>
                </a:solidFill>
              </a:rPr>
              <a:t>Ronan Fitzpatrick</a:t>
            </a:r>
            <a:endParaRPr dirty="0"/>
          </a:p>
          <a:p>
            <a:pPr marL="0" lvl="0" indent="0" algn="ctr" rtl="0">
              <a:lnSpc>
                <a:spcPct val="150000"/>
              </a:lnSpc>
              <a:spcBef>
                <a:spcPts val="0"/>
              </a:spcBef>
              <a:spcAft>
                <a:spcPts val="0"/>
              </a:spcAft>
              <a:buSzPts val="4700"/>
              <a:buNone/>
            </a:pPr>
            <a:r>
              <a:rPr lang="en-IE" sz="2800" dirty="0"/>
              <a:t>Head of </a:t>
            </a:r>
            <a:r>
              <a:rPr lang="en-IE" sz="2800" dirty="0">
                <a:solidFill>
                  <a:schemeClr val="dk1"/>
                </a:solidFill>
              </a:rPr>
              <a:t>Statistic</a:t>
            </a:r>
            <a:r>
              <a:rPr lang="en-IE" sz="2800" dirty="0"/>
              <a:t>s</a:t>
            </a:r>
            <a:endParaRPr dirty="0"/>
          </a:p>
        </p:txBody>
      </p:sp>
      <p:pic>
        <p:nvPicPr>
          <p:cNvPr id="2044" name="Google Shape;2044;p2" descr="A person wearing glasses&#10;&#10;Description automatically generated with medium confidence"/>
          <p:cNvPicPr preferRelativeResize="0"/>
          <p:nvPr/>
        </p:nvPicPr>
        <p:blipFill rotWithShape="1">
          <a:blip r:embed="rId3">
            <a:alphaModFix/>
          </a:blip>
          <a:srcRect l="4865" t="4865" r="4856" b="4856"/>
          <a:stretch/>
        </p:blipFill>
        <p:spPr>
          <a:xfrm>
            <a:off x="1657950" y="1728849"/>
            <a:ext cx="2276400" cy="2279100"/>
          </a:xfrm>
          <a:prstGeom prst="ellipse">
            <a:avLst/>
          </a:prstGeom>
          <a:noFill/>
          <a:ln>
            <a:noFill/>
          </a:ln>
        </p:spPr>
      </p:pic>
      <p:pic>
        <p:nvPicPr>
          <p:cNvPr id="2045" name="Google Shape;2045;p2" descr="A blue text on a black background&#10;&#10;Description automatically generated"/>
          <p:cNvPicPr preferRelativeResize="0"/>
          <p:nvPr/>
        </p:nvPicPr>
        <p:blipFill rotWithShape="1">
          <a:blip r:embed="rId4">
            <a:alphaModFix/>
          </a:blip>
          <a:srcRect/>
          <a:stretch/>
        </p:blipFill>
        <p:spPr>
          <a:xfrm>
            <a:off x="1960858" y="6004175"/>
            <a:ext cx="1670365" cy="4225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g2b1c0db4310_0_114"/>
          <p:cNvSpPr txBox="1">
            <a:spLocks noGrp="1"/>
          </p:cNvSpPr>
          <p:nvPr>
            <p:ph type="title"/>
          </p:nvPr>
        </p:nvSpPr>
        <p:spPr>
          <a:xfrm>
            <a:off x="620948" y="333172"/>
            <a:ext cx="11117400" cy="710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Discussion and Conclusions</a:t>
            </a:r>
            <a:endParaRPr dirty="0"/>
          </a:p>
        </p:txBody>
      </p:sp>
      <p:sp>
        <p:nvSpPr>
          <p:cNvPr id="2258" name="Google Shape;2258;g2b1c0db4310_0_114"/>
          <p:cNvSpPr txBox="1">
            <a:spLocks noGrp="1"/>
          </p:cNvSpPr>
          <p:nvPr>
            <p:ph type="body" idx="4294967295"/>
          </p:nvPr>
        </p:nvSpPr>
        <p:spPr>
          <a:xfrm>
            <a:off x="533398" y="1367678"/>
            <a:ext cx="10789597" cy="4953000"/>
          </a:xfrm>
          <a:prstGeom prst="rect">
            <a:avLst/>
          </a:prstGeom>
          <a:noFill/>
          <a:ln>
            <a:noFill/>
          </a:ln>
        </p:spPr>
        <p:txBody>
          <a:bodyPr spcFirstLastPara="1" wrap="square" lIns="0" tIns="0" rIns="0" bIns="0" anchor="t" anchorCtr="0">
            <a:noAutofit/>
          </a:bodyPr>
          <a:lstStyle/>
          <a:p>
            <a:pPr marL="228600" lvl="0" indent="-76200" algn="l" rtl="0">
              <a:lnSpc>
                <a:spcPct val="100000"/>
              </a:lnSpc>
              <a:spcBef>
                <a:spcPts val="0"/>
              </a:spcBef>
              <a:spcAft>
                <a:spcPts val="0"/>
              </a:spcAft>
              <a:buSzPts val="2400"/>
              <a:buNone/>
            </a:pPr>
            <a:r>
              <a:rPr lang="en-IE" sz="2400" dirty="0"/>
              <a:t>The choice of randomization scheme is a vital part of trial design with implications for the design, analysis and power of a trial</a:t>
            </a:r>
          </a:p>
          <a:p>
            <a:pPr marL="228600" lvl="0" indent="-76200" algn="l" rtl="0">
              <a:lnSpc>
                <a:spcPct val="100000"/>
              </a:lnSpc>
              <a:spcBef>
                <a:spcPts val="0"/>
              </a:spcBef>
              <a:spcAft>
                <a:spcPts val="0"/>
              </a:spcAft>
              <a:buSzPts val="2400"/>
              <a:buNone/>
            </a:pPr>
            <a:endParaRPr sz="2400" dirty="0"/>
          </a:p>
          <a:p>
            <a:pPr marL="228600" lvl="0" indent="-76200" algn="l" rtl="0">
              <a:lnSpc>
                <a:spcPct val="100000"/>
              </a:lnSpc>
              <a:spcBef>
                <a:spcPts val="900"/>
              </a:spcBef>
              <a:spcAft>
                <a:spcPts val="0"/>
              </a:spcAft>
              <a:buSzPts val="2400"/>
              <a:buNone/>
            </a:pPr>
            <a:r>
              <a:rPr lang="en-IE" sz="2400" dirty="0"/>
              <a:t>Cluster randomization, where randomize at level of cluster such as hospital, is commonly used for pragmatic reasons over individual randomization</a:t>
            </a:r>
            <a:endParaRPr sz="2400" dirty="0"/>
          </a:p>
          <a:p>
            <a:pPr marL="228600" lvl="0" indent="-76200" algn="l" rtl="0">
              <a:lnSpc>
                <a:spcPct val="100000"/>
              </a:lnSpc>
              <a:spcBef>
                <a:spcPts val="900"/>
              </a:spcBef>
              <a:spcAft>
                <a:spcPts val="0"/>
              </a:spcAft>
              <a:buSzPts val="2400"/>
              <a:buNone/>
            </a:pPr>
            <a:endParaRPr lang="en-IE" sz="2400" dirty="0"/>
          </a:p>
          <a:p>
            <a:pPr marL="228600" lvl="0" indent="-76200" algn="l" rtl="0">
              <a:lnSpc>
                <a:spcPct val="100000"/>
              </a:lnSpc>
              <a:spcBef>
                <a:spcPts val="900"/>
              </a:spcBef>
              <a:spcAft>
                <a:spcPts val="0"/>
              </a:spcAft>
              <a:buSzPts val="2400"/>
              <a:buNone/>
            </a:pPr>
            <a:r>
              <a:rPr lang="en-GB" sz="2400" dirty="0"/>
              <a:t>Difference types of cluster randomization (parallel, matched, stepped-wedge, cross-over) can be used to increase trial efficiency and in response to practical challenges in randomization </a:t>
            </a:r>
          </a:p>
          <a:p>
            <a:pPr marL="228600" lvl="0" indent="-76200" algn="l" rtl="0">
              <a:lnSpc>
                <a:spcPct val="100000"/>
              </a:lnSpc>
              <a:spcBef>
                <a:spcPts val="900"/>
              </a:spcBef>
              <a:spcAft>
                <a:spcPts val="0"/>
              </a:spcAft>
              <a:buSzPts val="2400"/>
              <a:buNone/>
            </a:pPr>
            <a:endParaRPr lang="en-IE" sz="2400" dirty="0"/>
          </a:p>
          <a:p>
            <a:pPr marL="228600" lvl="0" indent="-76200" algn="l" rtl="0">
              <a:lnSpc>
                <a:spcPct val="100000"/>
              </a:lnSpc>
              <a:spcBef>
                <a:spcPts val="900"/>
              </a:spcBef>
              <a:spcAft>
                <a:spcPts val="0"/>
              </a:spcAft>
              <a:buSzPts val="2400"/>
              <a:buNone/>
            </a:pPr>
            <a:r>
              <a:rPr lang="en-IE" sz="2400" dirty="0"/>
              <a:t>Sample size determination for cluster randomized trials must account for cluster randomization type and within-cluster similarity (e.g. using ICC)</a:t>
            </a:r>
            <a:endParaRPr sz="2400" dirty="0"/>
          </a:p>
          <a:p>
            <a:pPr marL="0" lvl="0" indent="0" algn="l" rtl="0">
              <a:lnSpc>
                <a:spcPct val="100000"/>
              </a:lnSpc>
              <a:spcBef>
                <a:spcPts val="900"/>
              </a:spcBef>
              <a:spcAft>
                <a:spcPts val="0"/>
              </a:spcAft>
              <a:buSzPts val="22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8">
          <a:extLst>
            <a:ext uri="{FF2B5EF4-FFF2-40B4-BE49-F238E27FC236}">
              <a16:creationId xmlns:a16="http://schemas.microsoft.com/office/drawing/2014/main" id="{CC8EEF4E-BB1F-CDFC-50CD-C9492006AD15}"/>
            </a:ext>
          </a:extLst>
        </p:cNvPr>
        <p:cNvGrpSpPr/>
        <p:nvPr/>
      </p:nvGrpSpPr>
      <p:grpSpPr>
        <a:xfrm>
          <a:off x="0" y="0"/>
          <a:ext cx="0" cy="0"/>
          <a:chOff x="0" y="0"/>
          <a:chExt cx="0" cy="0"/>
        </a:xfrm>
      </p:grpSpPr>
      <p:sp>
        <p:nvSpPr>
          <p:cNvPr id="2129" name="Google Shape;2129;p13">
            <a:extLst>
              <a:ext uri="{FF2B5EF4-FFF2-40B4-BE49-F238E27FC236}">
                <a16:creationId xmlns:a16="http://schemas.microsoft.com/office/drawing/2014/main" id="{6380EB6C-673F-E732-0660-6E87143CBBCF}"/>
              </a:ext>
            </a:extLst>
          </p:cNvPr>
          <p:cNvSpPr txBox="1">
            <a:spLocks noGrp="1"/>
          </p:cNvSpPr>
          <p:nvPr>
            <p:ph type="title"/>
          </p:nvPr>
        </p:nvSpPr>
        <p:spPr>
          <a:xfrm>
            <a:off x="651666" y="402535"/>
            <a:ext cx="10850563" cy="710648"/>
          </a:xfrm>
          <a:prstGeom prst="rect">
            <a:avLst/>
          </a:prstGeom>
          <a:noFill/>
          <a:ln>
            <a:noFill/>
          </a:ln>
        </p:spPr>
        <p:txBody>
          <a:bodyPr spcFirstLastPara="1" wrap="square" lIns="27425" tIns="27425" rIns="27425" bIns="27425" anchor="b" anchorCtr="0">
            <a:normAutofit/>
          </a:bodyPr>
          <a:lstStyle/>
          <a:p>
            <a:pPr marL="0" lvl="0" indent="0" rtl="0">
              <a:lnSpc>
                <a:spcPct val="90000"/>
              </a:lnSpc>
              <a:spcBef>
                <a:spcPts val="0"/>
              </a:spcBef>
              <a:spcAft>
                <a:spcPts val="0"/>
              </a:spcAft>
              <a:buSzPts val="4000"/>
              <a:buNone/>
            </a:pPr>
            <a:r>
              <a:rPr lang="en-IE" dirty="0" err="1"/>
              <a:t>nQuery</a:t>
            </a:r>
            <a:r>
              <a:rPr lang="en-IE" dirty="0"/>
              <a:t> 9.5 Update (June 2025)</a:t>
            </a:r>
            <a:endParaRPr dirty="0"/>
          </a:p>
        </p:txBody>
      </p:sp>
      <p:sp>
        <p:nvSpPr>
          <p:cNvPr id="2130" name="Google Shape;2130;p13">
            <a:extLst>
              <a:ext uri="{FF2B5EF4-FFF2-40B4-BE49-F238E27FC236}">
                <a16:creationId xmlns:a16="http://schemas.microsoft.com/office/drawing/2014/main" id="{9CF3D5BF-DF67-C4DB-2F8F-F29A46DA41C5}"/>
              </a:ext>
            </a:extLst>
          </p:cNvPr>
          <p:cNvSpPr txBox="1">
            <a:spLocks noGrp="1"/>
          </p:cNvSpPr>
          <p:nvPr>
            <p:ph type="body" idx="4294967295"/>
          </p:nvPr>
        </p:nvSpPr>
        <p:spPr>
          <a:xfrm>
            <a:off x="800099" y="1378474"/>
            <a:ext cx="10553699" cy="495307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SzPts val="1600"/>
              <a:buNone/>
            </a:pPr>
            <a:r>
              <a:rPr lang="en-IE" sz="1800" b="1" dirty="0">
                <a:solidFill>
                  <a:schemeClr val="dk1"/>
                </a:solidFill>
                <a:latin typeface="Public Sans"/>
                <a:ea typeface="Public Sans"/>
                <a:cs typeface="Public Sans"/>
                <a:sym typeface="Public Sans"/>
              </a:rPr>
              <a:t>Base Tier</a:t>
            </a:r>
            <a:r>
              <a:rPr lang="en-IE" sz="1800" b="1" i="0" u="none" strike="noStrike" dirty="0">
                <a:solidFill>
                  <a:srgbClr val="152430"/>
                </a:solidFill>
                <a:latin typeface="Public Sans"/>
                <a:ea typeface="Public Sans"/>
                <a:cs typeface="Public Sans"/>
                <a:sym typeface="Public Sans"/>
              </a:rPr>
              <a:t> (25 Tables)</a:t>
            </a:r>
            <a:endParaRPr b="1" dirty="0"/>
          </a:p>
          <a:p>
            <a:pPr marL="457200" lvl="0" indent="-228600" algn="l" rtl="0">
              <a:lnSpc>
                <a:spcPct val="120000"/>
              </a:lnSpc>
              <a:spcBef>
                <a:spcPts val="0"/>
              </a:spcBef>
              <a:spcAft>
                <a:spcPts val="0"/>
              </a:spcAft>
              <a:buSzPts val="1600"/>
              <a:buFont typeface="Arial"/>
              <a:buChar char="•"/>
            </a:pPr>
            <a:r>
              <a:rPr lang="en-IE" sz="1800" u="sng" dirty="0">
                <a:solidFill>
                  <a:srgbClr val="152430"/>
                </a:solidFill>
                <a:latin typeface="Public Sans"/>
                <a:ea typeface="Public Sans"/>
                <a:cs typeface="Public Sans"/>
                <a:sym typeface="Public Sans"/>
              </a:rPr>
              <a:t>Vaccines (8 Tables):</a:t>
            </a:r>
            <a:r>
              <a:rPr lang="en-IE" sz="1800" dirty="0">
                <a:solidFill>
                  <a:srgbClr val="152430"/>
                </a:solidFill>
                <a:latin typeface="Public Sans"/>
                <a:ea typeface="Public Sans"/>
                <a:cs typeface="Public Sans"/>
                <a:sym typeface="Public Sans"/>
              </a:rPr>
              <a:t> Vaccine Efficacy (Rare Incidence, Composite Endpoint), Durability/Safety Cross-over Trial, Adverse Events (Self-Controlled Case Series)</a:t>
            </a:r>
          </a:p>
          <a:p>
            <a:pPr marL="457200" lvl="0" indent="-228600" algn="l" rtl="0">
              <a:lnSpc>
                <a:spcPct val="120000"/>
              </a:lnSpc>
              <a:spcBef>
                <a:spcPts val="0"/>
              </a:spcBef>
              <a:spcAft>
                <a:spcPts val="0"/>
              </a:spcAft>
              <a:buSzPts val="1600"/>
              <a:buFont typeface="Arial"/>
              <a:buChar char="•"/>
            </a:pPr>
            <a:r>
              <a:rPr lang="en-IE" sz="1800" u="sng" dirty="0">
                <a:solidFill>
                  <a:srgbClr val="152430"/>
                </a:solidFill>
                <a:latin typeface="Public Sans"/>
                <a:ea typeface="Public Sans"/>
                <a:cs typeface="Public Sans"/>
                <a:sym typeface="Public Sans"/>
              </a:rPr>
              <a:t>Bioequivalence (8 Tables):</a:t>
            </a:r>
            <a:r>
              <a:rPr lang="en-IE" sz="1800" dirty="0">
                <a:solidFill>
                  <a:srgbClr val="152430"/>
                </a:solidFill>
                <a:latin typeface="Public Sans"/>
                <a:ea typeface="Public Sans"/>
                <a:cs typeface="Public Sans"/>
                <a:sym typeface="Public Sans"/>
              </a:rPr>
              <a:t> Bioequivalence Cross-over Overhaul, Unequal N Equivalence/Non-inferiority, Multi-arm Equivalence (ANOVA-like)</a:t>
            </a:r>
          </a:p>
          <a:p>
            <a:pPr marL="457200" lvl="0" indent="-228600" algn="l" rtl="0">
              <a:lnSpc>
                <a:spcPct val="120000"/>
              </a:lnSpc>
              <a:spcBef>
                <a:spcPts val="0"/>
              </a:spcBef>
              <a:spcAft>
                <a:spcPts val="0"/>
              </a:spcAft>
              <a:buSzPts val="1600"/>
              <a:buFont typeface="Arial"/>
              <a:buChar char="•"/>
            </a:pPr>
            <a:r>
              <a:rPr lang="en-IE" sz="1800" b="0" u="sng" strike="noStrike" dirty="0">
                <a:solidFill>
                  <a:srgbClr val="152430"/>
                </a:solidFill>
                <a:latin typeface="Public Sans"/>
                <a:ea typeface="Public Sans"/>
                <a:cs typeface="Public Sans"/>
                <a:sym typeface="Public Sans"/>
              </a:rPr>
              <a:t>Non-Parametric (3 Tables):</a:t>
            </a:r>
            <a:r>
              <a:rPr lang="en-IE" sz="1800" b="0" strike="noStrike" dirty="0">
                <a:solidFill>
                  <a:srgbClr val="152430"/>
                </a:solidFill>
                <a:latin typeface="Public Sans"/>
                <a:ea typeface="Public Sans"/>
                <a:cs typeface="Public Sans"/>
                <a:sym typeface="Public Sans"/>
              </a:rPr>
              <a:t> Kruskal-Wallis (Continuous/Ordinal), Mann-Whitney U (Lehmann Method) </a:t>
            </a:r>
          </a:p>
          <a:p>
            <a:pPr marL="457200" lvl="0" indent="-228600" algn="l" rtl="0">
              <a:lnSpc>
                <a:spcPct val="120000"/>
              </a:lnSpc>
              <a:spcBef>
                <a:spcPts val="0"/>
              </a:spcBef>
              <a:spcAft>
                <a:spcPts val="0"/>
              </a:spcAft>
              <a:buSzPts val="1600"/>
              <a:buFont typeface="Arial"/>
              <a:buChar char="•"/>
            </a:pPr>
            <a:r>
              <a:rPr lang="en-IE" sz="1800" u="sng" dirty="0">
                <a:solidFill>
                  <a:srgbClr val="152430"/>
                </a:solidFill>
                <a:latin typeface="Public Sans"/>
                <a:ea typeface="Public Sans"/>
                <a:cs typeface="Public Sans"/>
                <a:sym typeface="Public Sans"/>
              </a:rPr>
              <a:t>Mixed Models/Correlation (7 Tables):</a:t>
            </a:r>
            <a:r>
              <a:rPr lang="en-IE" sz="1800" dirty="0">
                <a:solidFill>
                  <a:srgbClr val="152430"/>
                </a:solidFill>
                <a:latin typeface="Public Sans"/>
                <a:ea typeface="Public Sans"/>
                <a:cs typeface="Public Sans"/>
                <a:sym typeface="Public Sans"/>
              </a:rPr>
              <a:t> 2x2 Factorial Mixed Model</a:t>
            </a:r>
            <a:endParaRPr lang="en-IE" b="1" dirty="0">
              <a:solidFill>
                <a:srgbClr val="152430"/>
              </a:solidFill>
              <a:latin typeface="Public Sans"/>
              <a:ea typeface="Public Sans"/>
              <a:cs typeface="Public Sans"/>
              <a:sym typeface="Public Sans"/>
            </a:endParaRPr>
          </a:p>
          <a:p>
            <a:pPr marL="0" marR="0" lvl="0" indent="0" algn="l" defTabSz="914400" rtl="0" eaLnBrk="1" fontAlgn="auto" latinLnBrk="0" hangingPunct="1">
              <a:lnSpc>
                <a:spcPct val="120000"/>
              </a:lnSpc>
              <a:spcBef>
                <a:spcPts val="0"/>
              </a:spcBef>
              <a:spcAft>
                <a:spcPts val="0"/>
              </a:spcAft>
              <a:buClr>
                <a:srgbClr val="152430"/>
              </a:buClr>
              <a:buSzPts val="1600"/>
              <a:buFont typeface="Public Sans Light"/>
              <a:buNone/>
              <a:tabLst/>
              <a:defRPr/>
            </a:pPr>
            <a:endParaRPr kumimoji="0" lang="en-GB" sz="1800" b="1" i="0" u="none" strike="noStrike" kern="0" cap="none" spc="0" normalizeH="0" baseline="0" noProof="0" dirty="0">
              <a:ln>
                <a:noFill/>
              </a:ln>
              <a:solidFill>
                <a:srgbClr val="152430"/>
              </a:solidFill>
              <a:effectLst/>
              <a:uLnTx/>
              <a:uFillTx/>
              <a:latin typeface="Public Sans"/>
              <a:ea typeface="Public Sans"/>
              <a:cs typeface="Public Sans"/>
              <a:sym typeface="Public Sans"/>
            </a:endParaRPr>
          </a:p>
          <a:p>
            <a:pPr marL="0" marR="0" lvl="0" indent="0" algn="l" defTabSz="914400" rtl="0" eaLnBrk="1" fontAlgn="auto" latinLnBrk="0" hangingPunct="1">
              <a:lnSpc>
                <a:spcPct val="120000"/>
              </a:lnSpc>
              <a:spcBef>
                <a:spcPts val="0"/>
              </a:spcBef>
              <a:spcAft>
                <a:spcPts val="0"/>
              </a:spcAft>
              <a:buClr>
                <a:srgbClr val="152430"/>
              </a:buClr>
              <a:buSzPts val="1600"/>
              <a:buFont typeface="Public Sans Light"/>
              <a:buNone/>
              <a:tabLst/>
              <a:defRPr/>
            </a:pPr>
            <a:r>
              <a:rPr kumimoji="0" lang="en-GB" sz="1800" b="1" i="0" u="none" strike="noStrike" kern="0" cap="none" spc="0" normalizeH="0" baseline="0" noProof="0" dirty="0">
                <a:ln>
                  <a:noFill/>
                </a:ln>
                <a:solidFill>
                  <a:srgbClr val="152430"/>
                </a:solidFill>
                <a:effectLst/>
                <a:uLnTx/>
                <a:uFillTx/>
                <a:latin typeface="Public Sans"/>
                <a:ea typeface="Public Sans"/>
                <a:cs typeface="Public Sans"/>
                <a:sym typeface="Public Sans"/>
              </a:rPr>
              <a:t>Pro + Plus Tier (2 Tables + Feature)</a:t>
            </a:r>
            <a:endParaRPr kumimoji="0" lang="en-GB" sz="1600" b="0" i="0" u="none" strike="noStrike" kern="0" cap="none" spc="0" normalizeH="0" baseline="0" noProof="0" dirty="0">
              <a:ln>
                <a:noFill/>
              </a:ln>
              <a:solidFill>
                <a:srgbClr val="152430"/>
              </a:solidFill>
              <a:effectLst/>
              <a:uLnTx/>
              <a:uFillTx/>
              <a:latin typeface="Public Sans Light"/>
              <a:sym typeface="Public Sans Light"/>
            </a:endParaRPr>
          </a:p>
          <a:p>
            <a:pPr marL="457200" marR="0" lvl="0" indent="-228600" algn="l" defTabSz="914400" rtl="0" eaLnBrk="1" fontAlgn="auto" latinLnBrk="0" hangingPunct="1">
              <a:lnSpc>
                <a:spcPct val="120000"/>
              </a:lnSpc>
              <a:spcBef>
                <a:spcPts val="0"/>
              </a:spcBef>
              <a:spcAft>
                <a:spcPts val="0"/>
              </a:spcAft>
              <a:buClr>
                <a:srgbClr val="152430"/>
              </a:buClr>
              <a:buSzPts val="1600"/>
              <a:buFont typeface="Arial"/>
              <a:buChar char="•"/>
              <a:tabLst/>
              <a:defRPr/>
            </a:pPr>
            <a:r>
              <a:rPr kumimoji="0" lang="en-GB" sz="1800" b="0" i="0" u="none" strike="noStrike" kern="0" cap="none" spc="0" normalizeH="0" baseline="0" noProof="0" dirty="0">
                <a:ln>
                  <a:noFill/>
                </a:ln>
                <a:solidFill>
                  <a:srgbClr val="152430"/>
                </a:solidFill>
                <a:effectLst/>
                <a:uLnTx/>
                <a:uFillTx/>
                <a:latin typeface="Public Sans"/>
                <a:sym typeface="Public Sans"/>
              </a:rPr>
              <a:t>Group Sequential Design Simulation Tool for Operating Characteristics for Survival Endpoint</a:t>
            </a:r>
          </a:p>
          <a:p>
            <a:pPr marL="457200" marR="0" lvl="0" indent="-228600" algn="l" defTabSz="914400" rtl="0" eaLnBrk="1" fontAlgn="auto" latinLnBrk="0" hangingPunct="1">
              <a:lnSpc>
                <a:spcPct val="120000"/>
              </a:lnSpc>
              <a:spcBef>
                <a:spcPts val="0"/>
              </a:spcBef>
              <a:spcAft>
                <a:spcPts val="0"/>
              </a:spcAft>
              <a:buClr>
                <a:srgbClr val="152430"/>
              </a:buClr>
              <a:buSzPts val="1600"/>
              <a:buFont typeface="Arial"/>
              <a:buChar char="•"/>
              <a:tabLst/>
              <a:defRPr/>
            </a:pPr>
            <a:r>
              <a:rPr lang="en-GB" sz="1800" dirty="0">
                <a:solidFill>
                  <a:srgbClr val="152430"/>
                </a:solidFill>
                <a:latin typeface="Public Sans"/>
                <a:sym typeface="Public Sans"/>
              </a:rPr>
              <a:t>2-Stage Bioequivalence (Maurer)</a:t>
            </a:r>
          </a:p>
          <a:p>
            <a:pPr marL="457200" marR="0" lvl="0" indent="-228600" algn="l" defTabSz="914400" rtl="0" eaLnBrk="1" fontAlgn="auto" latinLnBrk="0" hangingPunct="1">
              <a:lnSpc>
                <a:spcPct val="120000"/>
              </a:lnSpc>
              <a:spcBef>
                <a:spcPts val="0"/>
              </a:spcBef>
              <a:spcAft>
                <a:spcPts val="0"/>
              </a:spcAft>
              <a:buClr>
                <a:srgbClr val="152430"/>
              </a:buClr>
              <a:buSzPts val="1600"/>
              <a:buFont typeface="Arial"/>
              <a:buChar char="•"/>
              <a:tabLst/>
              <a:defRPr/>
            </a:pPr>
            <a:r>
              <a:rPr kumimoji="0" lang="en-GB" sz="1800" b="0" i="0" u="none" strike="noStrike" kern="0" cap="none" spc="0" normalizeH="0" baseline="0" noProof="0" dirty="0">
                <a:ln>
                  <a:noFill/>
                </a:ln>
                <a:solidFill>
                  <a:srgbClr val="152430"/>
                </a:solidFill>
                <a:effectLst/>
                <a:uLnTx/>
                <a:uFillTx/>
                <a:latin typeface="Public Sans"/>
                <a:sym typeface="Public Sans"/>
              </a:rPr>
              <a:t>Bayesian Bioequivalence (Bayes Factor)</a:t>
            </a:r>
          </a:p>
          <a:p>
            <a:pPr marL="0" lvl="0" indent="0" algn="l" rtl="0">
              <a:lnSpc>
                <a:spcPct val="120000"/>
              </a:lnSpc>
              <a:spcBef>
                <a:spcPts val="0"/>
              </a:spcBef>
              <a:spcAft>
                <a:spcPts val="0"/>
              </a:spcAft>
              <a:buSzPts val="1600"/>
              <a:buNone/>
            </a:pPr>
            <a:endParaRPr lang="en-GB" sz="1800" b="1" i="0" u="none" strike="noStrike" dirty="0">
              <a:solidFill>
                <a:schemeClr val="dk1"/>
              </a:solidFill>
              <a:latin typeface="Public Sans"/>
              <a:ea typeface="Public Sans"/>
              <a:cs typeface="Public Sans"/>
              <a:sym typeface="Public Sans"/>
            </a:endParaRPr>
          </a:p>
          <a:p>
            <a:pPr marL="0" lvl="0" indent="0" algn="l" rtl="0">
              <a:lnSpc>
                <a:spcPct val="120000"/>
              </a:lnSpc>
              <a:spcBef>
                <a:spcPts val="0"/>
              </a:spcBef>
              <a:spcAft>
                <a:spcPts val="0"/>
              </a:spcAft>
              <a:buSzPts val="1600"/>
              <a:buNone/>
            </a:pPr>
            <a:r>
              <a:rPr lang="en-GB" sz="1800" b="1" i="0" u="none" strike="noStrike" dirty="0">
                <a:solidFill>
                  <a:schemeClr val="dk1"/>
                </a:solidFill>
                <a:latin typeface="Public Sans"/>
                <a:ea typeface="Public Sans"/>
                <a:cs typeface="Public Sans"/>
                <a:sym typeface="Public Sans"/>
              </a:rPr>
              <a:t>UI: </a:t>
            </a:r>
            <a:r>
              <a:rPr lang="en-GB" sz="1800" i="0" u="none" strike="noStrike" dirty="0">
                <a:solidFill>
                  <a:schemeClr val="dk1"/>
                </a:solidFill>
                <a:latin typeface="Public Sans"/>
                <a:ea typeface="Public Sans"/>
                <a:cs typeface="Public Sans"/>
                <a:sym typeface="Public Sans"/>
              </a:rPr>
              <a:t>Select Table Overhaul</a:t>
            </a:r>
            <a:endParaRPr lang="en-GB" sz="1800" b="0" dirty="0"/>
          </a:p>
          <a:p>
            <a:pPr marL="228600" lvl="0" indent="0" algn="l" rtl="0">
              <a:lnSpc>
                <a:spcPct val="120000"/>
              </a:lnSpc>
              <a:spcBef>
                <a:spcPts val="0"/>
              </a:spcBef>
              <a:spcAft>
                <a:spcPts val="0"/>
              </a:spcAft>
              <a:buSzPts val="1600"/>
            </a:pPr>
            <a:endParaRPr lang="en-IE" sz="1800" dirty="0">
              <a:solidFill>
                <a:srgbClr val="152430"/>
              </a:solidFill>
              <a:latin typeface="Public Sans"/>
              <a:sym typeface="Public Sans"/>
            </a:endParaRPr>
          </a:p>
          <a:p>
            <a:pPr marL="457200" lvl="0" indent="-228600" algn="l" rtl="0">
              <a:lnSpc>
                <a:spcPct val="120000"/>
              </a:lnSpc>
              <a:spcBef>
                <a:spcPts val="0"/>
              </a:spcBef>
              <a:spcAft>
                <a:spcPts val="0"/>
              </a:spcAft>
              <a:buSzPts val="1600"/>
              <a:buFont typeface="Arial"/>
              <a:buChar char="•"/>
            </a:pPr>
            <a:endParaRPr lang="en-IE" sz="1800" dirty="0">
              <a:solidFill>
                <a:srgbClr val="152430"/>
              </a:solidFill>
              <a:latin typeface="Public Sans"/>
              <a:sym typeface="Public Sans"/>
            </a:endParaRPr>
          </a:p>
          <a:p>
            <a:pPr marL="228600" lvl="0" indent="0" algn="l" rtl="0">
              <a:lnSpc>
                <a:spcPct val="120000"/>
              </a:lnSpc>
              <a:spcBef>
                <a:spcPts val="0"/>
              </a:spcBef>
              <a:spcAft>
                <a:spcPts val="0"/>
              </a:spcAft>
              <a:buSzPts val="1600"/>
            </a:pPr>
            <a:endParaRPr sz="1800" dirty="0"/>
          </a:p>
          <a:p>
            <a:pPr marL="0" lvl="0" indent="0" algn="l" rtl="0">
              <a:lnSpc>
                <a:spcPct val="120000"/>
              </a:lnSpc>
              <a:spcBef>
                <a:spcPts val="0"/>
              </a:spcBef>
              <a:spcAft>
                <a:spcPts val="0"/>
              </a:spcAft>
              <a:buSzPts val="1600"/>
              <a:buNone/>
            </a:pPr>
            <a:br>
              <a:rPr lang="en-IE" sz="1400" b="0" dirty="0"/>
            </a:br>
            <a:endParaRPr dirty="0"/>
          </a:p>
        </p:txBody>
      </p:sp>
    </p:spTree>
    <p:extLst>
      <p:ext uri="{BB962C8B-B14F-4D97-AF65-F5344CB8AC3E}">
        <p14:creationId xmlns:p14="http://schemas.microsoft.com/office/powerpoint/2010/main" val="578681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2264" name="Google Shape;2264;g2b1c0db4310_0_171"/>
          <p:cNvPicPr preferRelativeResize="0"/>
          <p:nvPr/>
        </p:nvPicPr>
        <p:blipFill>
          <a:blip r:embed="rId3">
            <a:alphaModFix/>
          </a:blip>
          <a:stretch>
            <a:fillRect/>
          </a:stretch>
        </p:blipFill>
        <p:spPr>
          <a:xfrm>
            <a:off x="-545512" y="695625"/>
            <a:ext cx="4746025" cy="4746025"/>
          </a:xfrm>
          <a:prstGeom prst="rect">
            <a:avLst/>
          </a:prstGeom>
          <a:noFill/>
          <a:ln>
            <a:noFill/>
          </a:ln>
        </p:spPr>
      </p:pic>
      <p:pic>
        <p:nvPicPr>
          <p:cNvPr id="2265" name="Google Shape;2265;g2b1c0db4310_0_171"/>
          <p:cNvPicPr preferRelativeResize="0"/>
          <p:nvPr/>
        </p:nvPicPr>
        <p:blipFill>
          <a:blip r:embed="rId3">
            <a:alphaModFix/>
          </a:blip>
          <a:stretch>
            <a:fillRect/>
          </a:stretch>
        </p:blipFill>
        <p:spPr>
          <a:xfrm>
            <a:off x="7024688" y="2549375"/>
            <a:ext cx="4746025" cy="4746025"/>
          </a:xfrm>
          <a:prstGeom prst="rect">
            <a:avLst/>
          </a:prstGeom>
          <a:noFill/>
          <a:ln>
            <a:noFill/>
          </a:ln>
        </p:spPr>
      </p:pic>
      <p:sp>
        <p:nvSpPr>
          <p:cNvPr id="2266" name="Google Shape;2266;g2b1c0db4310_0_171"/>
          <p:cNvSpPr/>
          <p:nvPr/>
        </p:nvSpPr>
        <p:spPr>
          <a:xfrm>
            <a:off x="2407700" y="2063750"/>
            <a:ext cx="7425900" cy="3960000"/>
          </a:xfrm>
          <a:prstGeom prst="roundRect">
            <a:avLst>
              <a:gd name="adj" fmla="val 6622"/>
            </a:avLst>
          </a:prstGeom>
          <a:solidFill>
            <a:srgbClr val="19363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Light"/>
              <a:ea typeface="Public Sans Light"/>
              <a:cs typeface="Public Sans Light"/>
              <a:sym typeface="Public Sans Light"/>
            </a:endParaRPr>
          </a:p>
        </p:txBody>
      </p:sp>
      <p:pic>
        <p:nvPicPr>
          <p:cNvPr id="2267" name="Google Shape;2267;g2b1c0db4310_0_171"/>
          <p:cNvPicPr preferRelativeResize="0"/>
          <p:nvPr/>
        </p:nvPicPr>
        <p:blipFill>
          <a:blip r:embed="rId4">
            <a:alphaModFix/>
          </a:blip>
          <a:stretch>
            <a:fillRect/>
          </a:stretch>
        </p:blipFill>
        <p:spPr>
          <a:xfrm>
            <a:off x="2540150" y="2230125"/>
            <a:ext cx="7181548" cy="3678901"/>
          </a:xfrm>
          <a:prstGeom prst="rect">
            <a:avLst/>
          </a:prstGeom>
          <a:noFill/>
          <a:ln>
            <a:noFill/>
          </a:ln>
        </p:spPr>
      </p:pic>
      <p:sp>
        <p:nvSpPr>
          <p:cNvPr id="2269" name="Google Shape;2269;g2b1c0db4310_0_171"/>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22</a:t>
            </a:fld>
            <a:endParaRPr/>
          </a:p>
        </p:txBody>
      </p:sp>
      <p:sp>
        <p:nvSpPr>
          <p:cNvPr id="5" name="TextBox 4">
            <a:extLst>
              <a:ext uri="{FF2B5EF4-FFF2-40B4-BE49-F238E27FC236}">
                <a16:creationId xmlns:a16="http://schemas.microsoft.com/office/drawing/2014/main" id="{3EC472AD-1BD6-6612-53C6-5D17E631BE9A}"/>
              </a:ext>
            </a:extLst>
          </p:cNvPr>
          <p:cNvSpPr txBox="1"/>
          <p:nvPr/>
        </p:nvSpPr>
        <p:spPr>
          <a:xfrm>
            <a:off x="789000" y="841789"/>
            <a:ext cx="10408596" cy="1138773"/>
          </a:xfrm>
          <a:prstGeom prst="rect">
            <a:avLst/>
          </a:prstGeom>
          <a:noFill/>
        </p:spPr>
        <p:txBody>
          <a:bodyPr wrap="square">
            <a:spAutoFit/>
          </a:bodyPr>
          <a:lstStyle/>
          <a:p>
            <a:pPr algn="ctr" rtl="0">
              <a:spcBef>
                <a:spcPts val="0"/>
              </a:spcBef>
              <a:spcAft>
                <a:spcPts val="0"/>
              </a:spcAft>
            </a:pPr>
            <a:r>
              <a:rPr lang="en-IE" sz="4000" b="1" i="0" u="sng" strike="noStrike" dirty="0">
                <a:solidFill>
                  <a:srgbClr val="2EC99B"/>
                </a:solidFill>
                <a:effectLst/>
                <a:latin typeface="Public Sans" panose="020B0604020202020204" charset="0"/>
                <a:hlinkClick r:id="rId5"/>
              </a:rPr>
              <a:t>statsols.com/</a:t>
            </a:r>
            <a:r>
              <a:rPr lang="en-IE" sz="4000" b="1" i="0" u="sng" strike="noStrike" dirty="0" err="1">
                <a:solidFill>
                  <a:srgbClr val="2EC99B"/>
                </a:solidFill>
                <a:effectLst/>
                <a:latin typeface="Public Sans" panose="020B0604020202020204" charset="0"/>
                <a:hlinkClick r:id="rId5"/>
              </a:rPr>
              <a:t>nquery</a:t>
            </a:r>
            <a:r>
              <a:rPr lang="en-IE" sz="4000" b="1" i="0" u="sng" strike="noStrike" dirty="0">
                <a:solidFill>
                  <a:srgbClr val="2EC99B"/>
                </a:solidFill>
                <a:effectLst/>
                <a:latin typeface="Public Sans" panose="020B0604020202020204" charset="0"/>
                <a:hlinkClick r:id="rId5"/>
              </a:rPr>
              <a:t>-demo</a:t>
            </a:r>
            <a:endParaRPr lang="en-IE" b="0" dirty="0">
              <a:effectLst/>
            </a:endParaRPr>
          </a:p>
          <a:p>
            <a:br>
              <a:rPr lang="en-IE" dirty="0"/>
            </a:br>
            <a:endParaRPr lang="en-I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g276a1c4e488_0_6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23</a:t>
            </a:fld>
            <a:endParaRPr/>
          </a:p>
        </p:txBody>
      </p:sp>
      <p:sp>
        <p:nvSpPr>
          <p:cNvPr id="2275" name="Google Shape;2275;g276a1c4e488_0_68"/>
          <p:cNvSpPr txBox="1">
            <a:spLocks noGrp="1"/>
          </p:cNvSpPr>
          <p:nvPr>
            <p:ph type="body" idx="1"/>
          </p:nvPr>
        </p:nvSpPr>
        <p:spPr>
          <a:xfrm>
            <a:off x="792225" y="1125200"/>
            <a:ext cx="6816600" cy="1369800"/>
          </a:xfrm>
          <a:prstGeom prst="rect">
            <a:avLst/>
          </a:prstGeom>
        </p:spPr>
        <p:txBody>
          <a:bodyPr spcFirstLastPara="1" wrap="square" lIns="0" tIns="0" rIns="0" bIns="0" anchor="t" anchorCtr="0">
            <a:spAutoFit/>
          </a:bodyPr>
          <a:lstStyle/>
          <a:p>
            <a:pPr marL="0" lvl="0" indent="0" algn="l" rtl="0">
              <a:lnSpc>
                <a:spcPct val="100000"/>
              </a:lnSpc>
              <a:spcBef>
                <a:spcPts val="0"/>
              </a:spcBef>
              <a:spcAft>
                <a:spcPts val="0"/>
              </a:spcAft>
              <a:buNone/>
            </a:pPr>
            <a:r>
              <a:rPr lang="en-IE" sz="8900"/>
              <a:t>Thank you</a:t>
            </a:r>
            <a:endParaRPr sz="8900"/>
          </a:p>
        </p:txBody>
      </p:sp>
      <p:sp>
        <p:nvSpPr>
          <p:cNvPr id="2276" name="Google Shape;2276;g276a1c4e488_0_68"/>
          <p:cNvSpPr txBox="1"/>
          <p:nvPr/>
        </p:nvSpPr>
        <p:spPr>
          <a:xfrm>
            <a:off x="975975" y="3228900"/>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a:solidFill>
                  <a:schemeClr val="lt1"/>
                </a:solidFill>
                <a:latin typeface="Public Sans Light"/>
                <a:ea typeface="Public Sans Light"/>
                <a:cs typeface="Public Sans Light"/>
                <a:sym typeface="Public Sans Light"/>
              </a:rPr>
              <a:t>CONTACT US</a:t>
            </a:r>
            <a:endParaRPr>
              <a:solidFill>
                <a:schemeClr val="lt1"/>
              </a:solidFill>
              <a:latin typeface="Public Sans Light"/>
              <a:ea typeface="Public Sans Light"/>
              <a:cs typeface="Public Sans Light"/>
              <a:sym typeface="Public Sans Light"/>
            </a:endParaRPr>
          </a:p>
        </p:txBody>
      </p:sp>
      <p:sp>
        <p:nvSpPr>
          <p:cNvPr id="2277" name="Google Shape;2277;g276a1c4e488_0_68"/>
          <p:cNvSpPr txBox="1">
            <a:spLocks noGrp="1"/>
          </p:cNvSpPr>
          <p:nvPr>
            <p:ph type="body" idx="1"/>
          </p:nvPr>
        </p:nvSpPr>
        <p:spPr>
          <a:xfrm>
            <a:off x="1096525" y="3629102"/>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dirty="0">
                <a:solidFill>
                  <a:schemeClr val="accent2"/>
                </a:solidFill>
              </a:rPr>
              <a:t>info@statsols.com</a:t>
            </a:r>
            <a:endParaRPr sz="3200" u="sng" dirty="0">
              <a:solidFill>
                <a:schemeClr val="accent2"/>
              </a:solidFill>
            </a:endParaRPr>
          </a:p>
        </p:txBody>
      </p:sp>
      <p:sp>
        <p:nvSpPr>
          <p:cNvPr id="2278" name="Google Shape;2278;g276a1c4e488_0_68"/>
          <p:cNvSpPr txBox="1"/>
          <p:nvPr/>
        </p:nvSpPr>
        <p:spPr>
          <a:xfrm>
            <a:off x="975975" y="4574335"/>
            <a:ext cx="477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dirty="0">
                <a:solidFill>
                  <a:schemeClr val="lt1"/>
                </a:solidFill>
                <a:latin typeface="Public Sans Light"/>
                <a:ea typeface="Public Sans Light"/>
                <a:cs typeface="Public Sans Light"/>
                <a:sym typeface="Public Sans Light"/>
              </a:rPr>
              <a:t>MORE INFO</a:t>
            </a:r>
            <a:endParaRPr dirty="0">
              <a:solidFill>
                <a:schemeClr val="lt1"/>
              </a:solidFill>
              <a:latin typeface="Public Sans Light"/>
              <a:ea typeface="Public Sans Light"/>
              <a:cs typeface="Public Sans Light"/>
              <a:sym typeface="Public Sans Light"/>
            </a:endParaRPr>
          </a:p>
        </p:txBody>
      </p:sp>
      <p:sp>
        <p:nvSpPr>
          <p:cNvPr id="2279" name="Google Shape;2279;g276a1c4e488_0_68"/>
          <p:cNvSpPr txBox="1">
            <a:spLocks noGrp="1"/>
          </p:cNvSpPr>
          <p:nvPr>
            <p:ph type="body" idx="1"/>
          </p:nvPr>
        </p:nvSpPr>
        <p:spPr>
          <a:xfrm>
            <a:off x="1096525" y="4974535"/>
            <a:ext cx="4137900" cy="492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IE" sz="3200" u="sng" dirty="0">
                <a:solidFill>
                  <a:schemeClr val="accent2"/>
                </a:solidFill>
              </a:rPr>
              <a:t>statsols.com</a:t>
            </a:r>
            <a:endParaRPr sz="3200" u="sng" dirty="0">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C651F741-25FD-AE4C-16A8-1BBD034020F4}"/>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773A414C-D62D-C7BA-5F90-1C634A51BF47}"/>
              </a:ext>
            </a:extLst>
          </p:cNvPr>
          <p:cNvSpPr txBox="1">
            <a:spLocks noGrp="1"/>
          </p:cNvSpPr>
          <p:nvPr>
            <p:ph type="body" idx="1"/>
          </p:nvPr>
        </p:nvSpPr>
        <p:spPr>
          <a:xfrm>
            <a:off x="605547" y="1185774"/>
            <a:ext cx="10553700" cy="4953000"/>
          </a:xfrm>
          <a:prstGeom prst="rect">
            <a:avLst/>
          </a:prstGeom>
          <a:noFill/>
          <a:ln>
            <a:noFill/>
          </a:ln>
        </p:spPr>
        <p:txBody>
          <a:bodyPr spcFirstLastPara="1" wrap="square" lIns="0" tIns="0" rIns="0" bIns="0" anchor="t" anchorCtr="0">
            <a:noAutofit/>
          </a:bodyPr>
          <a:lstStyle/>
          <a:p>
            <a:pPr marL="0" indent="0">
              <a:buNone/>
            </a:pPr>
            <a:r>
              <a:rPr lang="en-IE" sz="1200" b="1" dirty="0">
                <a:latin typeface="Public Sans Light" pitchFamily="2" charset="0"/>
              </a:rPr>
              <a:t>Randomization </a:t>
            </a:r>
          </a:p>
          <a:p>
            <a:pPr marL="0" indent="0">
              <a:buNone/>
            </a:pPr>
            <a:r>
              <a:rPr lang="en-GB" sz="1200" dirty="0">
                <a:solidFill>
                  <a:srgbClr val="011836"/>
                </a:solidFill>
                <a:effectLst/>
                <a:latin typeface="Public Sans Light" pitchFamily="2" charset="0"/>
              </a:rPr>
              <a:t>Rosenberger, W. F., &amp; Lachin, J. M., 2015. Randomization in Clinical Trials: Theory and Practice (2nd ed.). Wiley.</a:t>
            </a:r>
          </a:p>
          <a:p>
            <a:pPr marL="0" indent="0">
              <a:buNone/>
            </a:pPr>
            <a:r>
              <a:rPr lang="en-GB" sz="1200" dirty="0">
                <a:solidFill>
                  <a:srgbClr val="011836"/>
                </a:solidFill>
                <a:effectLst/>
                <a:latin typeface="Public Sans Light" pitchFamily="2" charset="0"/>
              </a:rPr>
              <a:t>Lachin, J. M., Matts, J. P., &amp; Wei, L., 1988. Randomization in clinical trials: Conclusions and recommendations. Controlled Clinical Trials, 9(4), 365–374.</a:t>
            </a:r>
          </a:p>
          <a:p>
            <a:pPr marL="0" indent="0">
              <a:buNone/>
            </a:pPr>
            <a:r>
              <a:rPr lang="en-GB" sz="1200" dirty="0">
                <a:solidFill>
                  <a:srgbClr val="011836"/>
                </a:solidFill>
                <a:effectLst/>
                <a:latin typeface="Public Sans Light" pitchFamily="2" charset="0"/>
              </a:rPr>
              <a:t>Pocock, S. J., 1984. Clinical Trials: A Practical Approach. Wiley.</a:t>
            </a:r>
          </a:p>
          <a:p>
            <a:pPr marL="0" indent="0"/>
            <a:r>
              <a:rPr lang="en-GB" sz="1200" dirty="0">
                <a:solidFill>
                  <a:srgbClr val="011836"/>
                </a:solidFill>
                <a:latin typeface="Public Sans Light" pitchFamily="2" charset="0"/>
              </a:rPr>
              <a:t>Kang, M., Ragan, B. G., &amp; Park, J. H., 2008. Issues in Outcomes Research: An Overview of Randomization Techniques for Clinical Trials. Journal of Athletic Training, 43(2), 215–221. </a:t>
            </a:r>
          </a:p>
          <a:p>
            <a:pPr marL="0" indent="0"/>
            <a:r>
              <a:rPr lang="en-GB" sz="1200" dirty="0">
                <a:solidFill>
                  <a:srgbClr val="011836"/>
                </a:solidFill>
                <a:latin typeface="Public Sans Light" pitchFamily="2" charset="0"/>
              </a:rPr>
              <a:t>Senn, S., 2013. Seven myths of randomisation in clinical trials. Statistics in medicine, 32(9), pp.1439-1450.</a:t>
            </a:r>
          </a:p>
          <a:p>
            <a:pPr marL="0" indent="0"/>
            <a:r>
              <a:rPr lang="en-GB" sz="1200" dirty="0" err="1">
                <a:solidFill>
                  <a:srgbClr val="011836"/>
                </a:solidFill>
                <a:latin typeface="Public Sans Light" pitchFamily="2" charset="0"/>
              </a:rPr>
              <a:t>Dahly</a:t>
            </a:r>
            <a:r>
              <a:rPr lang="en-GB" sz="1200" dirty="0">
                <a:solidFill>
                  <a:srgbClr val="011836"/>
                </a:solidFill>
                <a:latin typeface="Public Sans Light" pitchFamily="2" charset="0"/>
              </a:rPr>
              <a:t>, D., 2020. Why We Randomize. Available from: </a:t>
            </a:r>
            <a:r>
              <a:rPr lang="en-GB" sz="1200" dirty="0">
                <a:solidFill>
                  <a:srgbClr val="011836"/>
                </a:solidFill>
                <a:latin typeface="Public Sans Light" pitchFamily="2" charset="0"/>
                <a:hlinkClick r:id="rId3"/>
              </a:rPr>
              <a:t>https://www.youtube.com/watch?v=dSOjpxo1UX0</a:t>
            </a:r>
            <a:endParaRPr lang="en-GB" sz="1200" dirty="0">
              <a:solidFill>
                <a:srgbClr val="011836"/>
              </a:solidFill>
              <a:latin typeface="Public Sans Light" pitchFamily="2" charset="0"/>
            </a:endParaRPr>
          </a:p>
          <a:p>
            <a:pPr marL="0" indent="0"/>
            <a:r>
              <a:rPr lang="en-GB" sz="1200" dirty="0" err="1">
                <a:solidFill>
                  <a:srgbClr val="011836"/>
                </a:solidFill>
                <a:latin typeface="Public Sans Light" pitchFamily="2" charset="0"/>
              </a:rPr>
              <a:t>Dahly</a:t>
            </a:r>
            <a:r>
              <a:rPr lang="en-GB" sz="1200" dirty="0">
                <a:solidFill>
                  <a:srgbClr val="011836"/>
                </a:solidFill>
                <a:latin typeface="Public Sans Light" pitchFamily="2" charset="0"/>
              </a:rPr>
              <a:t>, D., 2020. Out of Balance, </a:t>
            </a:r>
            <a:r>
              <a:rPr lang="en-GB" sz="1200" dirty="0" err="1">
                <a:solidFill>
                  <a:srgbClr val="011836"/>
                </a:solidFill>
                <a:latin typeface="Public Sans Light" pitchFamily="2" charset="0"/>
              </a:rPr>
              <a:t>StatsEpi</a:t>
            </a:r>
            <a:r>
              <a:rPr lang="en-GB" sz="1200" dirty="0">
                <a:solidFill>
                  <a:srgbClr val="011836"/>
                </a:solidFill>
                <a:latin typeface="Public Sans Light" pitchFamily="2" charset="0"/>
              </a:rPr>
              <a:t>. Available from: </a:t>
            </a:r>
            <a:r>
              <a:rPr lang="en-GB" sz="1200" dirty="0">
                <a:solidFill>
                  <a:srgbClr val="011836"/>
                </a:solidFill>
                <a:latin typeface="Public Sans Light" pitchFamily="2" charset="0"/>
                <a:hlinkClick r:id="rId4"/>
              </a:rPr>
              <a:t>https://statsepi.substack.com/p/out-of-balance</a:t>
            </a:r>
            <a:endParaRPr lang="en-GB" sz="1200" b="1" dirty="0">
              <a:latin typeface="Public Sans Light" pitchFamily="2" charset="0"/>
            </a:endParaRPr>
          </a:p>
          <a:p>
            <a:pPr marL="0" indent="0"/>
            <a:r>
              <a:rPr lang="en-GB" sz="1200" b="1" dirty="0">
                <a:latin typeface="Public Sans Light" pitchFamily="2" charset="0"/>
              </a:rPr>
              <a:t>Cluster Randomization Overviews</a:t>
            </a:r>
          </a:p>
          <a:p>
            <a:pPr marL="0" indent="0"/>
            <a:r>
              <a:rPr lang="en-GB" sz="1200" dirty="0">
                <a:latin typeface="Public Sans Light" pitchFamily="2" charset="0"/>
              </a:rPr>
              <a:t>Donner, A., &amp; Klar, N., 2000. Design and Analysis of Cluster Randomization Trials in Health Research. Arnold Publishers.</a:t>
            </a:r>
          </a:p>
          <a:p>
            <a:pPr marL="0" indent="0"/>
            <a:r>
              <a:rPr lang="en-GB" sz="1200" dirty="0">
                <a:latin typeface="Public Sans Light" pitchFamily="2" charset="0"/>
              </a:rPr>
              <a:t>Campbell, M.J., Walters, S.J., 2014. How to design, analyse and report cluster randomised trials in medicine and health related research. John Wiley &amp; Sons. </a:t>
            </a:r>
          </a:p>
          <a:p>
            <a:pPr marL="0" indent="0"/>
            <a:r>
              <a:rPr lang="en-GB" sz="1200" dirty="0">
                <a:latin typeface="Public Sans Light" pitchFamily="2" charset="0"/>
              </a:rPr>
              <a:t>Hayes, R.J. and Moulton, L.H., 2017. Cluster randomised trials. Chapman and Hall/CRC.</a:t>
            </a:r>
          </a:p>
          <a:p>
            <a:pPr marL="0" indent="0"/>
            <a:r>
              <a:rPr lang="en-GB" sz="1200" dirty="0">
                <a:latin typeface="Public Sans Light" pitchFamily="2" charset="0"/>
              </a:rPr>
              <a:t>Eldridge, S. and Kerry, S., 2012. A practical guide to cluster randomised trials in health services research. John Wiley &amp; Sons.</a:t>
            </a:r>
          </a:p>
          <a:p>
            <a:pPr marL="0" indent="0"/>
            <a:r>
              <a:rPr lang="en-GB" sz="1200" dirty="0">
                <a:latin typeface="Public Sans Light" pitchFamily="2" charset="0"/>
              </a:rPr>
              <a:t>Jung, S.H., 2024. Cluster Randomization Trials: Statistical Design and Analysis. Chapman and Hall/CRC.</a:t>
            </a:r>
          </a:p>
          <a:p>
            <a:pPr marL="0" indent="0"/>
            <a:r>
              <a:rPr lang="en-GB" sz="1200" dirty="0">
                <a:latin typeface="Public Sans Light" pitchFamily="2" charset="0"/>
              </a:rPr>
              <a:t>Murray, D.M., 1998. Design and analysis of group-randomized trials. Oxford University Press</a:t>
            </a:r>
          </a:p>
          <a:p>
            <a:pPr marL="0" indent="0"/>
            <a:r>
              <a:rPr lang="en-GB" sz="1200" dirty="0">
                <a:latin typeface="Public Sans Light" pitchFamily="2" charset="0"/>
              </a:rPr>
              <a:t>Campbell, M.K., Piaggio, G., </a:t>
            </a:r>
            <a:r>
              <a:rPr lang="en-GB" sz="1200" dirty="0" err="1">
                <a:latin typeface="Public Sans Light" pitchFamily="2" charset="0"/>
              </a:rPr>
              <a:t>Elbourne</a:t>
            </a:r>
            <a:r>
              <a:rPr lang="en-GB" sz="1200" dirty="0">
                <a:latin typeface="Public Sans Light" pitchFamily="2" charset="0"/>
              </a:rPr>
              <a:t>, D.R. and Altman, D.G., 2012. Consort 2010 statement: extension to cluster randomised trials. </a:t>
            </a:r>
            <a:r>
              <a:rPr lang="en-GB" sz="1200" dirty="0" err="1">
                <a:latin typeface="Public Sans Light" pitchFamily="2" charset="0"/>
              </a:rPr>
              <a:t>Bmj</a:t>
            </a:r>
            <a:r>
              <a:rPr lang="en-GB" sz="1200" dirty="0">
                <a:latin typeface="Public Sans Light" pitchFamily="2" charset="0"/>
              </a:rPr>
              <a:t>, 345.</a:t>
            </a:r>
          </a:p>
          <a:p>
            <a:pPr marL="0" indent="0"/>
            <a:r>
              <a:rPr lang="en-GB" sz="1200" dirty="0"/>
              <a:t>Campbell MJ, 2019. Cluster randomised trials. Med J </a:t>
            </a:r>
            <a:r>
              <a:rPr lang="en-GB" sz="1200" dirty="0" err="1"/>
              <a:t>Aust</a:t>
            </a:r>
            <a:r>
              <a:rPr lang="en-GB" sz="1200" dirty="0"/>
              <a:t> 210(4):154</a:t>
            </a:r>
          </a:p>
          <a:p>
            <a:pPr marL="0" indent="0"/>
            <a:r>
              <a:rPr lang="en-GB" sz="1200" dirty="0">
                <a:latin typeface="Public Sans Light" pitchFamily="2" charset="0"/>
              </a:rPr>
              <a:t>Campbell, M.J., 2023. Cluster Randomized Trials and Stepped Wedge Trials. In Handbook of Epidemiology (pp. 1-38). New York, NY: Springer New York.</a:t>
            </a:r>
            <a:endParaRPr lang="en-GB" sz="1200" dirty="0"/>
          </a:p>
          <a:p>
            <a:pPr marL="0" indent="0"/>
            <a:r>
              <a:rPr lang="en-GB" sz="1200" dirty="0"/>
              <a:t>Hemming, K. and Taljaard, M., 2023. Key considerations for designing, conducting and analysing a cluster randomized trial. International journal of epidemiology, 52(5), pp.1648-1658.</a:t>
            </a:r>
            <a:endParaRPr lang="en-GB" sz="1200" dirty="0">
              <a:latin typeface="Public Sans Light" pitchFamily="2" charset="0"/>
            </a:endParaRPr>
          </a:p>
          <a:p>
            <a:pPr marL="0" indent="0"/>
            <a:r>
              <a:rPr lang="en-GB" sz="1200" dirty="0">
                <a:latin typeface="Public Sans Light" pitchFamily="2" charset="0"/>
              </a:rPr>
              <a:t>Jaikumar, V., 2022. Cluster Randomized Trials: Concepts, Students 4 Best Evidence. Available from: </a:t>
            </a:r>
            <a:r>
              <a:rPr lang="en-GB" sz="1200" dirty="0">
                <a:latin typeface="Public Sans Light" pitchFamily="2" charset="0"/>
                <a:hlinkClick r:id="rId5"/>
              </a:rPr>
              <a:t>https://s4be.cochrane.org/blog/2022/03/28/cluster-randomized-trials-concepts/</a:t>
            </a:r>
            <a:endParaRPr lang="en-GB" sz="1200" dirty="0">
              <a:latin typeface="Public Sans Light" pitchFamily="2" charset="0"/>
            </a:endParaRPr>
          </a:p>
          <a:p>
            <a:pPr marL="0" indent="0"/>
            <a:endParaRPr lang="en-GB" sz="1200" dirty="0">
              <a:latin typeface="Public Sans Light" pitchFamily="2" charset="0"/>
            </a:endParaRPr>
          </a:p>
          <a:p>
            <a:pPr marL="0" indent="0"/>
            <a:endParaRPr lang="en-GB" sz="1200" dirty="0"/>
          </a:p>
          <a:p>
            <a:pPr marL="0" indent="0"/>
            <a:endParaRPr lang="en-GB" sz="1200" dirty="0">
              <a:latin typeface="Public Sans Light" pitchFamily="2" charset="0"/>
            </a:endParaRPr>
          </a:p>
          <a:p>
            <a:pPr marL="0" indent="0"/>
            <a:endParaRPr lang="en-GB" sz="1200" dirty="0"/>
          </a:p>
          <a:p>
            <a:pPr marL="0" indent="0"/>
            <a:endParaRPr lang="en-GB" sz="1200" dirty="0">
              <a:latin typeface="Public Sans Light" pitchFamily="2" charset="0"/>
            </a:endParaRPr>
          </a:p>
          <a:p>
            <a:pPr marL="0" indent="0"/>
            <a:endParaRPr lang="en-GB" sz="1200" dirty="0">
              <a:latin typeface="Public Sans Light" pitchFamily="2" charset="0"/>
            </a:endParaRPr>
          </a:p>
          <a:p>
            <a:pPr marL="0" indent="0"/>
            <a:endParaRPr lang="en-GB" sz="1200" dirty="0">
              <a:latin typeface="Public Sans Light" pitchFamily="2" charset="0"/>
            </a:endParaRPr>
          </a:p>
          <a:p>
            <a:pPr marL="0" indent="0">
              <a:buNone/>
            </a:pPr>
            <a:endParaRPr lang="en-GB" sz="1200" dirty="0">
              <a:solidFill>
                <a:srgbClr val="011836"/>
              </a:solidFill>
              <a:effectLst/>
              <a:latin typeface="Public Sans Light" pitchFamily="2" charset="0"/>
            </a:endParaRPr>
          </a:p>
          <a:p>
            <a:pPr marL="0" indent="0">
              <a:buNone/>
            </a:pPr>
            <a:endParaRPr lang="en-GB" sz="1200" dirty="0">
              <a:solidFill>
                <a:srgbClr val="011836"/>
              </a:solidFill>
              <a:effectLst/>
              <a:latin typeface="Public Sans Light" pitchFamily="2" charset="0"/>
            </a:endParaRPr>
          </a:p>
          <a:p>
            <a:pPr marL="0" indent="0">
              <a:buNone/>
            </a:pPr>
            <a:endParaRPr lang="en-GB" sz="1200" dirty="0">
              <a:solidFill>
                <a:srgbClr val="011836"/>
              </a:solidFill>
              <a:effectLst/>
              <a:latin typeface="Public Sans Light" pitchFamily="2" charset="0"/>
            </a:endParaRPr>
          </a:p>
          <a:p>
            <a:pPr marL="0" indent="0">
              <a:buNone/>
            </a:pPr>
            <a:endParaRPr lang="en-IE" sz="1200" dirty="0">
              <a:solidFill>
                <a:srgbClr val="011836"/>
              </a:solidFill>
              <a:effectLst/>
              <a:latin typeface="Public Sans Light" pitchFamily="2" charset="0"/>
            </a:endParaRPr>
          </a:p>
          <a:p>
            <a:pPr marL="0" indent="0">
              <a:buNone/>
            </a:pPr>
            <a:endParaRPr lang="en-GB" sz="1200" dirty="0">
              <a:latin typeface="Public Sans Light" pitchFamily="2" charset="0"/>
            </a:endParaRPr>
          </a:p>
          <a:p>
            <a:pPr marL="0" indent="0"/>
            <a:endParaRPr lang="en-GB" sz="1200" dirty="0">
              <a:latin typeface="Public Sans Light" pitchFamily="2" charset="0"/>
            </a:endParaRPr>
          </a:p>
          <a:p>
            <a:pPr marL="0" indent="0">
              <a:buNone/>
            </a:pPr>
            <a:endParaRPr lang="en-GB" sz="1200" b="1" dirty="0">
              <a:latin typeface="Public Sans Light" pitchFamily="2" charset="0"/>
            </a:endParaRPr>
          </a:p>
          <a:p>
            <a:pPr marL="0" indent="0"/>
            <a:endParaRPr lang="en-GB" sz="1200" b="1" dirty="0">
              <a:latin typeface="Public Sans Light" pitchFamily="2" charset="0"/>
            </a:endParaRPr>
          </a:p>
          <a:p>
            <a:pPr marL="0" indent="0"/>
            <a:endParaRPr lang="en-GB" sz="1200" b="1" dirty="0">
              <a:latin typeface="Public Sans Light" pitchFamily="2" charset="0"/>
            </a:endParaRPr>
          </a:p>
          <a:p>
            <a:pPr marL="0" indent="0">
              <a:buNone/>
            </a:pPr>
            <a:endParaRPr lang="en-GB" sz="1200" b="1" dirty="0">
              <a:latin typeface="Public Sans Light" pitchFamily="2" charset="0"/>
            </a:endParaRPr>
          </a:p>
          <a:p>
            <a:pPr marL="0" indent="0"/>
            <a:endParaRPr lang="en-GB" sz="1200" dirty="0">
              <a:latin typeface="Public Sans Light" pitchFamily="2" charset="0"/>
            </a:endParaRPr>
          </a:p>
          <a:p>
            <a:pPr marL="0" indent="0"/>
            <a:endParaRPr lang="en-GB" sz="1200" dirty="0">
              <a:latin typeface="Public Sans Light" pitchFamily="2" charset="0"/>
            </a:endParaRPr>
          </a:p>
          <a:p>
            <a:pPr marL="0" indent="0"/>
            <a:endParaRPr lang="en-GB" sz="1200" dirty="0">
              <a:latin typeface="Public Sans Light" pitchFamily="2" charset="0"/>
            </a:endParaRPr>
          </a:p>
          <a:p>
            <a:pPr marL="0" indent="0"/>
            <a:endParaRPr lang="en-GB" sz="1200" dirty="0">
              <a:latin typeface="Public Sans Light" pitchFamily="2" charset="0"/>
            </a:endParaRPr>
          </a:p>
          <a:p>
            <a:pPr marL="0" indent="0"/>
            <a:endParaRPr lang="en-GB" sz="1200" dirty="0">
              <a:latin typeface="Public Sans Light" pitchFamily="2" charset="0"/>
            </a:endParaRPr>
          </a:p>
          <a:p>
            <a:pPr marL="0" indent="0">
              <a:buNone/>
            </a:pPr>
            <a:endParaRPr lang="en-GB" sz="1200" dirty="0">
              <a:latin typeface="Public Sans Light" pitchFamily="2" charset="0"/>
            </a:endParaRPr>
          </a:p>
          <a:p>
            <a:pPr marL="0" indent="0">
              <a:buNone/>
            </a:pPr>
            <a:endParaRPr lang="en-GB" sz="1200" dirty="0">
              <a:latin typeface="Public Sans Light" pitchFamily="2" charset="0"/>
            </a:endParaRPr>
          </a:p>
          <a:p>
            <a:pPr marL="0" indent="0">
              <a:buNone/>
            </a:pPr>
            <a:endParaRPr lang="en-GB" sz="1200" dirty="0">
              <a:latin typeface="Public Sans Light" pitchFamily="2" charset="0"/>
            </a:endParaRPr>
          </a:p>
          <a:p>
            <a:pPr marL="0" indent="0">
              <a:buNone/>
            </a:pPr>
            <a:endParaRPr lang="en-GB" sz="1200" dirty="0">
              <a:latin typeface="Public Sans Light" pitchFamily="2" charset="0"/>
            </a:endParaRPr>
          </a:p>
          <a:p>
            <a:pPr marL="0" indent="0">
              <a:buNone/>
            </a:pPr>
            <a:endParaRPr lang="en-GB" sz="1200" dirty="0">
              <a:latin typeface="Public Sans Light" pitchFamily="2" charset="0"/>
            </a:endParaRPr>
          </a:p>
          <a:p>
            <a:pPr marL="0" indent="0">
              <a:buNone/>
            </a:pPr>
            <a:endParaRPr lang="en-GB" sz="1200" dirty="0">
              <a:latin typeface="Public Sans Light" pitchFamily="2" charset="0"/>
            </a:endParaRPr>
          </a:p>
          <a:p>
            <a:pPr marL="0" lvl="0" indent="0" algn="l" rtl="0">
              <a:lnSpc>
                <a:spcPct val="100000"/>
              </a:lnSpc>
              <a:spcBef>
                <a:spcPts val="900"/>
              </a:spcBef>
              <a:spcAft>
                <a:spcPts val="0"/>
              </a:spcAft>
              <a:buSzPts val="1200"/>
              <a:buNone/>
            </a:pPr>
            <a:endParaRPr lang="en-GB" sz="1200" dirty="0">
              <a:latin typeface="Public Sans Light" pitchFamily="2" charset="0"/>
            </a:endParaRPr>
          </a:p>
        </p:txBody>
      </p:sp>
      <p:sp>
        <p:nvSpPr>
          <p:cNvPr id="4" name="Google Shape;2244;g2b1c0db4310_0_114">
            <a:extLst>
              <a:ext uri="{FF2B5EF4-FFF2-40B4-BE49-F238E27FC236}">
                <a16:creationId xmlns:a16="http://schemas.microsoft.com/office/drawing/2014/main" id="{A3216501-7EB6-E0CD-AEAD-6CA29F56F09D}"/>
              </a:ext>
            </a:extLst>
          </p:cNvPr>
          <p:cNvSpPr txBox="1">
            <a:spLocks/>
          </p:cNvSpPr>
          <p:nvPr/>
        </p:nvSpPr>
        <p:spPr>
          <a:xfrm>
            <a:off x="605547"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262579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6" name="Google Shape;2276;g2b1c0db4310_0_480"/>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b="1" dirty="0"/>
              <a:t>Issues in Cluster Randomized Designs</a:t>
            </a:r>
          </a:p>
          <a:p>
            <a:pPr marL="0" indent="0"/>
            <a:r>
              <a:rPr lang="en-GB" sz="1200" dirty="0"/>
              <a:t>Donner, A. and Klar, N., 2004. Pitfalls of and controversies in cluster randomization trials. American journal of public health, 94(3), pp.416-422.</a:t>
            </a:r>
          </a:p>
          <a:p>
            <a:pPr marL="0" indent="0"/>
            <a:r>
              <a:rPr lang="en-GB" sz="1200" dirty="0"/>
              <a:t>Campbell MJ , 2014. Challenges of cluster randomised trials. J Comp Effect Res 3(3):271–281</a:t>
            </a:r>
          </a:p>
          <a:p>
            <a:pPr marL="0" indent="0"/>
            <a:r>
              <a:rPr lang="en-GB" sz="1200" dirty="0"/>
              <a:t>Edwards, S.J., </a:t>
            </a:r>
            <a:r>
              <a:rPr lang="en-GB" sz="1200" dirty="0" err="1"/>
              <a:t>Braunholtz</a:t>
            </a:r>
            <a:r>
              <a:rPr lang="en-GB" sz="1200" dirty="0"/>
              <a:t>, D.A., </a:t>
            </a:r>
            <a:r>
              <a:rPr lang="en-GB" sz="1200" dirty="0" err="1"/>
              <a:t>Lilford</a:t>
            </a:r>
            <a:r>
              <a:rPr lang="en-GB" sz="1200" dirty="0"/>
              <a:t>, R.J. and Stevens, A.J., 1999. Ethical issues in the design and conduct of cluster randomised controlled trials. </a:t>
            </a:r>
            <a:r>
              <a:rPr lang="en-GB" sz="1200" dirty="0" err="1"/>
              <a:t>Bmj</a:t>
            </a:r>
            <a:r>
              <a:rPr lang="en-GB" sz="1200" dirty="0"/>
              <a:t>, 318(7195), pp.1407-1409.</a:t>
            </a:r>
          </a:p>
          <a:p>
            <a:pPr marL="0" indent="0"/>
            <a:r>
              <a:rPr lang="en-GB" sz="1200" dirty="0">
                <a:latin typeface="Public Sans Light" pitchFamily="2" charset="0"/>
              </a:rPr>
              <a:t>Taljaard, M., </a:t>
            </a:r>
            <a:r>
              <a:rPr lang="en-GB" sz="1200" dirty="0" err="1">
                <a:latin typeface="Public Sans Light" pitchFamily="2" charset="0"/>
              </a:rPr>
              <a:t>Weijer</a:t>
            </a:r>
            <a:r>
              <a:rPr lang="en-GB" sz="1200" dirty="0">
                <a:latin typeface="Public Sans Light" pitchFamily="2" charset="0"/>
              </a:rPr>
              <a:t>, C., Grimshaw, J.M. and Eccles, M.P., 2013. The Ottawa Statement on the ethical design and conduct of cluster randomised trials: precis for researchers and research ethics committees. </a:t>
            </a:r>
            <a:r>
              <a:rPr lang="en-GB" sz="1200" dirty="0" err="1">
                <a:latin typeface="Public Sans Light" pitchFamily="2" charset="0"/>
              </a:rPr>
              <a:t>Bmj</a:t>
            </a:r>
            <a:r>
              <a:rPr lang="en-GB" sz="1200" dirty="0">
                <a:latin typeface="Public Sans Light" pitchFamily="2" charset="0"/>
              </a:rPr>
              <a:t>, 346.</a:t>
            </a:r>
            <a:endParaRPr lang="en-GB" sz="1200" dirty="0"/>
          </a:p>
          <a:p>
            <a:pPr marL="0" indent="0"/>
            <a:r>
              <a:rPr lang="en-GB" sz="1200" dirty="0" err="1">
                <a:latin typeface="Public Sans Light" pitchFamily="2" charset="0"/>
              </a:rPr>
              <a:t>Arnup</a:t>
            </a:r>
            <a:r>
              <a:rPr lang="en-GB" sz="1200" dirty="0">
                <a:latin typeface="Public Sans Light" pitchFamily="2" charset="0"/>
              </a:rPr>
              <a:t>, S.J., Forbes, A.B., Kahan, B.C., Morgan, K.E. and McKenzie, J.E., 2016. Appropriate statistical methods were infrequently used in cluster-randomized crossover trials. Journal of clinical epidemiology, 74, pp.40-50.</a:t>
            </a:r>
          </a:p>
          <a:p>
            <a:pPr marL="0" indent="0"/>
            <a:r>
              <a:rPr lang="en-GB" sz="1200" dirty="0" err="1"/>
              <a:t>Moerbeek</a:t>
            </a:r>
            <a:r>
              <a:rPr lang="en-GB" sz="1200" dirty="0"/>
              <a:t> M, 2006. Power and money in cluster randomized trials: when is it worth measuring a covariate? Stat Med 25:2607–2617</a:t>
            </a:r>
          </a:p>
          <a:p>
            <a:pPr marL="0" indent="0"/>
            <a:r>
              <a:rPr lang="en-GB" sz="1200" dirty="0"/>
              <a:t>Kahan, B.C., Blette, B.S., Harhay, M.O., Halpern, S.D., Jairath, V., Copas, A. and Li, F., 2024. Demystifying </a:t>
            </a:r>
            <a:r>
              <a:rPr lang="en-GB" sz="1200" dirty="0" err="1"/>
              <a:t>estimands</a:t>
            </a:r>
            <a:r>
              <a:rPr lang="en-GB" sz="1200" dirty="0"/>
              <a:t> in cluster-randomised trials. Statistical methods in medical research, 33(7), pp.1211-1232.</a:t>
            </a:r>
            <a:endParaRPr lang="en-GB" sz="1200" dirty="0">
              <a:latin typeface="Public Sans Light" pitchFamily="2" charset="0"/>
            </a:endParaRPr>
          </a:p>
          <a:p>
            <a:pPr marL="0" indent="0"/>
            <a:r>
              <a:rPr lang="en-GB" sz="1200" b="1" dirty="0">
                <a:latin typeface="Public Sans Light" pitchFamily="2" charset="0"/>
              </a:rPr>
              <a:t>Identification/Selection Bias in CRT</a:t>
            </a:r>
            <a:endParaRPr lang="en-GB" sz="1200" b="1" dirty="0"/>
          </a:p>
          <a:p>
            <a:pPr marL="0" indent="0"/>
            <a:r>
              <a:rPr lang="en-GB" sz="1200" dirty="0"/>
              <a:t>Puffer, S., Torgerson, D. and Watson, J., 2003. Evidence for risk of bias in cluster randomised trials: review of recent trials published in three general medical journals. </a:t>
            </a:r>
            <a:r>
              <a:rPr lang="en-GB" sz="1200" dirty="0" err="1"/>
              <a:t>Bmj</a:t>
            </a:r>
            <a:r>
              <a:rPr lang="en-GB" sz="1200" dirty="0"/>
              <a:t>, 327(7418), pp.785-789.</a:t>
            </a:r>
          </a:p>
          <a:p>
            <a:pPr marL="0" indent="0"/>
            <a:r>
              <a:rPr lang="en-GB" sz="1200" dirty="0"/>
              <a:t>Hahn, S., Puffer, S., Torgerson, D.J. and Watson, J., 2005. Methodological bias in cluster randomised trials. BMC medical research methodology, 5(1), p.10.</a:t>
            </a:r>
          </a:p>
          <a:p>
            <a:pPr marL="0" indent="0"/>
            <a:r>
              <a:rPr lang="en-GB" sz="1200" dirty="0"/>
              <a:t>Eldridge, S., Kerry, S. and Torgerson, D.J., 2009. Bias in identifying and recruiting participants in cluster randomised trials: what can be done?. </a:t>
            </a:r>
            <a:r>
              <a:rPr lang="en-GB" sz="1200" dirty="0" err="1"/>
              <a:t>Bmj</a:t>
            </a:r>
            <a:r>
              <a:rPr lang="en-GB" sz="1200" dirty="0"/>
              <a:t>, 339.</a:t>
            </a:r>
          </a:p>
          <a:p>
            <a:pPr marL="0" indent="0"/>
            <a:r>
              <a:rPr lang="en-GB" sz="1200" dirty="0"/>
              <a:t>Eldridge, S., Campbell, M., Campbell, M., </a:t>
            </a:r>
            <a:r>
              <a:rPr lang="en-GB" sz="1200" dirty="0" err="1"/>
              <a:t>Dahota</a:t>
            </a:r>
            <a:r>
              <a:rPr lang="en-GB" sz="1200" dirty="0"/>
              <a:t>, A., Giraudeau, B., Higgins, J., Reeves, B. and Siegfried, N., 2016. Revised Cochrane risk of bias tool for randomized trials (</a:t>
            </a:r>
            <a:r>
              <a:rPr lang="en-GB" sz="1200" dirty="0" err="1"/>
              <a:t>RoB</a:t>
            </a:r>
            <a:r>
              <a:rPr lang="en-GB" sz="1200" dirty="0"/>
              <a:t> 2.0): additional considerations for cluster-randomized trials. Cochrane Methods Cochrane Database </a:t>
            </a:r>
            <a:r>
              <a:rPr lang="en-GB" sz="1200" dirty="0" err="1"/>
              <a:t>Syst</a:t>
            </a:r>
            <a:r>
              <a:rPr lang="en-GB" sz="1200" dirty="0"/>
              <a:t> Rev, 10(</a:t>
            </a:r>
            <a:r>
              <a:rPr lang="en-GB" sz="1200" dirty="0" err="1"/>
              <a:t>suppl</a:t>
            </a:r>
            <a:r>
              <a:rPr lang="en-GB" sz="1200" dirty="0"/>
              <a:t> 1).</a:t>
            </a:r>
          </a:p>
          <a:p>
            <a:pPr marL="0" indent="0"/>
            <a:r>
              <a:rPr lang="en-GB" sz="1200" dirty="0"/>
              <a:t>Brierley, G., </a:t>
            </a:r>
            <a:r>
              <a:rPr lang="en-GB" sz="1200" dirty="0" err="1"/>
              <a:t>Brabyn</a:t>
            </a:r>
            <a:r>
              <a:rPr lang="en-GB" sz="1200" dirty="0"/>
              <a:t>, S., Torgerson, D. and Watson, J., 2012. Bias in recruitment to cluster randomized trials: a review of recent publications. Journal of evaluation in clinical practice, 18(4), pp.878-886.</a:t>
            </a:r>
          </a:p>
          <a:p>
            <a:pPr marL="0" indent="0"/>
            <a:r>
              <a:rPr lang="en-GB" sz="1200" dirty="0" err="1"/>
              <a:t>Bolzern</a:t>
            </a:r>
            <a:r>
              <a:rPr lang="en-GB" sz="1200" dirty="0"/>
              <a:t>, J., </a:t>
            </a:r>
            <a:r>
              <a:rPr lang="en-GB" sz="1200" dirty="0" err="1"/>
              <a:t>Mnyama</a:t>
            </a:r>
            <a:r>
              <a:rPr lang="en-GB" sz="1200" dirty="0"/>
              <a:t>, N., Bosanquet, K. and Torgerson, D.J., 2018. A review of cluster randomized trials found statistical evidence of selection bias. Journal of clinical epidemiology, 99, pp.106-112.</a:t>
            </a:r>
          </a:p>
          <a:p>
            <a:pPr marL="0" indent="0"/>
            <a:r>
              <a:rPr lang="en-GB" sz="1200" dirty="0"/>
              <a:t>Bobb, J.F., Qiu, H., Matthews, A.G., McCormack, J. and Bradley, K.A., 2020. Addressing identification bias in the design and analysis of cluster-randomized pragmatic trials: a case study. Trials, 21(1), p.289.</a:t>
            </a:r>
          </a:p>
          <a:p>
            <a:pPr marL="0" indent="0"/>
            <a:r>
              <a:rPr lang="en-GB" sz="1200" dirty="0"/>
              <a:t>Li, F., Tian, Z., Bobb, J., </a:t>
            </a:r>
            <a:r>
              <a:rPr lang="en-GB" sz="1200" dirty="0" err="1"/>
              <a:t>Papadogeorgou</a:t>
            </a:r>
            <a:r>
              <a:rPr lang="en-GB" sz="1200" dirty="0"/>
              <a:t>, G. and Li, F., 2022. Clarifying selection bias in cluster randomized trials. Clinical Trials, 19(1), pp.33-41.</a:t>
            </a:r>
          </a:p>
          <a:p>
            <a:pPr marL="0" indent="0"/>
            <a:endParaRPr lang="en-GB" sz="1200" dirty="0">
              <a:latin typeface="Public Sans Light" pitchFamily="2" charset="0"/>
            </a:endParaRPr>
          </a:p>
          <a:p>
            <a:pPr marL="0" indent="0"/>
            <a:endParaRPr lang="en-GB" sz="1200" dirty="0"/>
          </a:p>
          <a:p>
            <a:pPr marL="0" indent="0"/>
            <a:endParaRPr lang="en-GB" sz="1200" dirty="0"/>
          </a:p>
          <a:p>
            <a:pPr marL="0" indent="0"/>
            <a:endParaRPr lang="en-GB" sz="1200" dirty="0"/>
          </a:p>
          <a:p>
            <a:pPr marL="0" indent="0"/>
            <a:endParaRPr lang="en-GB" sz="1200" dirty="0"/>
          </a:p>
          <a:p>
            <a:pPr marL="0" indent="0"/>
            <a:endParaRPr lang="en-GB" sz="1200" dirty="0">
              <a:latin typeface="Public Sans Light" pitchFamily="2" charset="0"/>
            </a:endParaRPr>
          </a:p>
          <a:p>
            <a:pPr marL="0" indent="0"/>
            <a:endParaRPr lang="en-GB" sz="1200" dirty="0"/>
          </a:p>
          <a:p>
            <a:pPr marL="0" indent="0"/>
            <a:endParaRPr lang="en-GB" sz="1200" dirty="0"/>
          </a:p>
          <a:p>
            <a:pPr marL="0" indent="0"/>
            <a:endParaRPr lang="en-GB" sz="1200" dirty="0"/>
          </a:p>
          <a:p>
            <a:pPr marL="0" indent="0"/>
            <a:endParaRPr lang="en-GB" sz="1200" dirty="0"/>
          </a:p>
          <a:p>
            <a:pPr marL="0" indent="0"/>
            <a:endParaRPr lang="en-GB" sz="1200" dirty="0"/>
          </a:p>
          <a:p>
            <a:pPr marL="0" indent="0"/>
            <a:endParaRPr lang="en-GB" sz="1200" dirty="0"/>
          </a:p>
          <a:p>
            <a:pPr marL="0" indent="0"/>
            <a:endParaRPr lang="en-GB" sz="1200" dirty="0"/>
          </a:p>
          <a:p>
            <a:pPr marL="0" indent="0"/>
            <a:endParaRPr lang="en-GB" sz="1200" dirty="0"/>
          </a:p>
          <a:p>
            <a:pPr marL="0" indent="0"/>
            <a:endParaRPr lang="en-GB" sz="1200" b="1" dirty="0"/>
          </a:p>
          <a:p>
            <a:pPr marL="0" indent="0"/>
            <a:endParaRPr lang="en-GB" sz="1200" dirty="0"/>
          </a:p>
        </p:txBody>
      </p:sp>
      <p:sp>
        <p:nvSpPr>
          <p:cNvPr id="4" name="Google Shape;2244;g2b1c0db4310_0_114">
            <a:extLst>
              <a:ext uri="{FF2B5EF4-FFF2-40B4-BE49-F238E27FC236}">
                <a16:creationId xmlns:a16="http://schemas.microsoft.com/office/drawing/2014/main" id="{3D2DC655-4008-96C7-7313-129A8E12BF5B}"/>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1809448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C13C129F-D89B-90B1-31EA-4A4914CF80ED}"/>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00AF049E-9825-A1F3-537C-498E68126DAE}"/>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b="1" dirty="0"/>
              <a:t>Pragmatic Trials</a:t>
            </a:r>
          </a:p>
          <a:p>
            <a:pPr marL="0" indent="0"/>
            <a:r>
              <a:rPr lang="en-GB" sz="1200" dirty="0">
                <a:latin typeface="Public Sans Light" pitchFamily="2" charset="0"/>
              </a:rPr>
              <a:t>Zhang, S., Ahn, C. and Zhu, H., 2023. Design and analysis of pragmatic trials. Chapman and Hall/CRC.</a:t>
            </a:r>
            <a:endParaRPr lang="en-GB" sz="1200" b="1" dirty="0"/>
          </a:p>
          <a:p>
            <a:pPr marL="0" indent="0"/>
            <a:r>
              <a:rPr lang="en-GB" sz="1200" dirty="0" err="1">
                <a:latin typeface="Public Sans Light" pitchFamily="2" charset="0"/>
              </a:rPr>
              <a:t>Zwarenstein</a:t>
            </a:r>
            <a:r>
              <a:rPr lang="en-GB" sz="1200" dirty="0">
                <a:latin typeface="Public Sans Light" pitchFamily="2" charset="0"/>
              </a:rPr>
              <a:t>, M., 2008. Pragmatic Trials in Healthcare (</a:t>
            </a:r>
            <a:r>
              <a:rPr lang="en-GB" sz="1200" dirty="0" err="1">
                <a:latin typeface="Public Sans Light" pitchFamily="2" charset="0"/>
              </a:rPr>
              <a:t>Practihc</a:t>
            </a:r>
            <a:r>
              <a:rPr lang="en-GB" sz="1200" dirty="0">
                <a:latin typeface="Public Sans Light" pitchFamily="2" charset="0"/>
              </a:rPr>
              <a:t>) group. Improving the reporting of pragmatic trials: an extension of the CONSORT statement. </a:t>
            </a:r>
            <a:r>
              <a:rPr lang="en-GB" sz="1200" dirty="0" err="1">
                <a:latin typeface="Public Sans Light" pitchFamily="2" charset="0"/>
              </a:rPr>
              <a:t>Bmj</a:t>
            </a:r>
            <a:r>
              <a:rPr lang="en-GB" sz="1200" dirty="0">
                <a:latin typeface="Public Sans Light" pitchFamily="2" charset="0"/>
              </a:rPr>
              <a:t>, 11, p.3390.</a:t>
            </a:r>
            <a:endParaRPr lang="en-GB" sz="1200" dirty="0"/>
          </a:p>
          <a:p>
            <a:pPr marL="0" indent="0"/>
            <a:r>
              <a:rPr lang="en-GB" sz="1200" dirty="0"/>
              <a:t>Cook, A.J., Delong, E., Murray, D.M., Vollmer, W.M. and Heagerty, P.J., 2016. Statistical lessons learned for designing cluster randomized pragmatic clinical trials from the NIH Health Care Systems Collaboratory Biostatistics and Design Core. Clinical Trials, 13(5), pp.504-512.</a:t>
            </a:r>
            <a:endParaRPr lang="en-GB" sz="1200" b="1" dirty="0">
              <a:latin typeface="Public Sans Light" pitchFamily="2" charset="0"/>
            </a:endParaRPr>
          </a:p>
          <a:p>
            <a:pPr marL="0" indent="0"/>
            <a:r>
              <a:rPr lang="en-GB" sz="1200" b="1" dirty="0">
                <a:latin typeface="Public Sans Light" pitchFamily="2" charset="0"/>
              </a:rPr>
              <a:t>Selecting Cluster Randomized Designs</a:t>
            </a:r>
          </a:p>
          <a:p>
            <a:pPr marL="0" indent="0"/>
            <a:r>
              <a:rPr lang="en-GB" sz="1200" dirty="0">
                <a:latin typeface="Public Sans Light" pitchFamily="2" charset="0"/>
              </a:rPr>
              <a:t>Donner, A., &amp; Klar, N., 1996. Statistical considerations in the design and analysis of community intervention trials. Journal of Clinical Epidemiology, 49(4), 435–439. </a:t>
            </a:r>
          </a:p>
          <a:p>
            <a:pPr marL="0" indent="0"/>
            <a:r>
              <a:rPr lang="en-GB" sz="1200" dirty="0">
                <a:latin typeface="Public Sans Light" pitchFamily="2" charset="0"/>
              </a:rPr>
              <a:t>Hemming, K., Copas, A., Forbes, A. and Kasza, J., 2024. What type of cluster randomized trial for which setting?. Journal of epidemiology and population health, 72(1), p.202195.</a:t>
            </a:r>
          </a:p>
          <a:p>
            <a:pPr marL="0" indent="0"/>
            <a:r>
              <a:rPr lang="en-GB" sz="1200" dirty="0">
                <a:latin typeface="Public Sans Light" pitchFamily="2" charset="0"/>
              </a:rPr>
              <a:t>Hemming, K., Eldridge, S., Forbes, G., </a:t>
            </a:r>
            <a:r>
              <a:rPr lang="en-GB" sz="1200" dirty="0" err="1">
                <a:latin typeface="Public Sans Light" pitchFamily="2" charset="0"/>
              </a:rPr>
              <a:t>Weijer</a:t>
            </a:r>
            <a:r>
              <a:rPr lang="en-GB" sz="1200" dirty="0">
                <a:latin typeface="Public Sans Light" pitchFamily="2" charset="0"/>
              </a:rPr>
              <a:t>, C. and Taljaard, M., 2017. How to design efficient cluster randomised trials. </a:t>
            </a:r>
            <a:r>
              <a:rPr lang="en-GB" sz="1200" dirty="0" err="1">
                <a:latin typeface="Public Sans Light" pitchFamily="2" charset="0"/>
              </a:rPr>
              <a:t>bmj</a:t>
            </a:r>
            <a:r>
              <a:rPr lang="en-GB" sz="1200" dirty="0">
                <a:latin typeface="Public Sans Light" pitchFamily="2" charset="0"/>
              </a:rPr>
              <a:t>, 358.</a:t>
            </a:r>
          </a:p>
          <a:p>
            <a:pPr marL="0" indent="0"/>
            <a:r>
              <a:rPr lang="en-GB" sz="1200" dirty="0">
                <a:latin typeface="Public Sans Light" pitchFamily="2" charset="0"/>
              </a:rPr>
              <a:t>Watson, S.I., Girling, A. and Hemming, K., 2023. Optimal study designs for cluster randomised trials: An overview of methods and results. Statistical Methods in Medical Research, 32(11), pp.2135-2157.</a:t>
            </a:r>
            <a:endParaRPr lang="en-GB" sz="1200" b="1" dirty="0">
              <a:latin typeface="Public Sans Light" pitchFamily="2" charset="0"/>
            </a:endParaRPr>
          </a:p>
          <a:p>
            <a:pPr marL="0" indent="0"/>
            <a:r>
              <a:rPr lang="en-GB" sz="1200" b="1" dirty="0">
                <a:latin typeface="Public Sans Light" pitchFamily="2" charset="0"/>
              </a:rPr>
              <a:t>Matched-Pair Design</a:t>
            </a:r>
          </a:p>
          <a:p>
            <a:pPr marL="0" indent="0"/>
            <a:r>
              <a:rPr lang="en-GB" sz="1200" dirty="0">
                <a:latin typeface="Public Sans Light" pitchFamily="2" charset="0"/>
              </a:rPr>
              <a:t>Martin DC, Diehr P, Perrin EB, Koepsell TD, 1993. The effect of matching on the power of randomized community intervention studies. Stat Med 12:329–338</a:t>
            </a:r>
          </a:p>
          <a:p>
            <a:pPr marL="0" indent="0"/>
            <a:r>
              <a:rPr lang="en-GB" sz="1200" dirty="0">
                <a:latin typeface="Public Sans Light" pitchFamily="2" charset="0"/>
              </a:rPr>
              <a:t>Klar N, Donner A., 1997. The merits of matching in community intervention trials. Stat Med 16:1753–1764</a:t>
            </a:r>
          </a:p>
          <a:p>
            <a:pPr marL="0" indent="0"/>
            <a:r>
              <a:rPr lang="en-GB" sz="1200" dirty="0">
                <a:latin typeface="Public Sans Light" pitchFamily="2" charset="0"/>
              </a:rPr>
              <a:t>Donner, A., Taljaard, M. and Klar, N., 2007. The merits of breaking the matches: a cautionary tale. Statistics in medicine, 26(9), pp.2036-2051.</a:t>
            </a:r>
          </a:p>
          <a:p>
            <a:pPr marL="0" indent="0"/>
            <a:r>
              <a:rPr lang="en-GB" sz="1200" dirty="0">
                <a:latin typeface="Public Sans Light" pitchFamily="2" charset="0"/>
              </a:rPr>
              <a:t>Imai, K., King, G. and Nall, C., 2009. The essential role of pair matching in cluster-randomized experiments, with application to the Mexican universal health insurance evaluation.</a:t>
            </a:r>
          </a:p>
          <a:p>
            <a:pPr marL="0" indent="0"/>
            <a:r>
              <a:rPr lang="en-GB" sz="1200" dirty="0">
                <a:latin typeface="Public Sans Light" pitchFamily="2" charset="0"/>
              </a:rPr>
              <a:t>Rhodes, W., 2014. Pairwise cluster randomization: An exposition. Evaluation Review, 38(3), pp.217-250.</a:t>
            </a:r>
          </a:p>
          <a:p>
            <a:pPr marL="0" indent="0"/>
            <a:r>
              <a:rPr lang="en-GB" sz="1200" dirty="0">
                <a:latin typeface="Public Sans Light" pitchFamily="2" charset="0"/>
              </a:rPr>
              <a:t>Chondros, P., </a:t>
            </a:r>
            <a:r>
              <a:rPr lang="en-GB" sz="1200" dirty="0" err="1">
                <a:latin typeface="Public Sans Light" pitchFamily="2" charset="0"/>
              </a:rPr>
              <a:t>Ukoumunne</a:t>
            </a:r>
            <a:r>
              <a:rPr lang="en-GB" sz="1200" dirty="0">
                <a:latin typeface="Public Sans Light" pitchFamily="2" charset="0"/>
              </a:rPr>
              <a:t>, O.C., Gunn, J.M. and Carlin, J.B., 2021. When should matching be used in the design of cluster randomized trials?. Statistics in Medicine, 40(26), pp.5765-5778.</a:t>
            </a:r>
          </a:p>
          <a:p>
            <a:pPr marL="0" indent="0"/>
            <a:endParaRPr lang="en-GB" sz="1200" dirty="0">
              <a:latin typeface="Public Sans Light" pitchFamily="2" charset="0"/>
            </a:endParaRPr>
          </a:p>
          <a:p>
            <a:pPr marL="0" indent="0"/>
            <a:endParaRPr lang="en-GB" sz="1200" dirty="0">
              <a:latin typeface="Public Sans Light" pitchFamily="2" charset="0"/>
            </a:endParaRPr>
          </a:p>
        </p:txBody>
      </p:sp>
      <p:sp>
        <p:nvSpPr>
          <p:cNvPr id="4" name="Google Shape;2244;g2b1c0db4310_0_114">
            <a:extLst>
              <a:ext uri="{FF2B5EF4-FFF2-40B4-BE49-F238E27FC236}">
                <a16:creationId xmlns:a16="http://schemas.microsoft.com/office/drawing/2014/main" id="{786874D9-5D41-CC47-AFA5-59837D5AFEFF}"/>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150494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47F3149D-3727-296E-115B-A3BAF4C2FFFA}"/>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6BEE230D-A92C-ECF5-1FF5-D3F1A2EAC652}"/>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b="1" dirty="0">
                <a:latin typeface="Public Sans Light" pitchFamily="2" charset="0"/>
              </a:rPr>
              <a:t>Stepped Wedge Design</a:t>
            </a:r>
          </a:p>
          <a:p>
            <a:pPr marL="0" indent="0"/>
            <a:r>
              <a:rPr lang="en-GB" sz="1200" dirty="0">
                <a:latin typeface="Public Sans Light" pitchFamily="2" charset="0"/>
              </a:rPr>
              <a:t>Hemming, K., </a:t>
            </a:r>
            <a:r>
              <a:rPr lang="en-GB" sz="1200" dirty="0" err="1">
                <a:latin typeface="Public Sans Light" pitchFamily="2" charset="0"/>
              </a:rPr>
              <a:t>Lilford</a:t>
            </a:r>
            <a:r>
              <a:rPr lang="en-GB" sz="1200" dirty="0">
                <a:latin typeface="Public Sans Light" pitchFamily="2" charset="0"/>
              </a:rPr>
              <a:t>, R., &amp; Girling, A. J., 2014. Stepped-wedge cluster randomised controlled trials: a generic framework including parallel and multiple-level designs. Statistics in Medicine, 34(2), 181–196.</a:t>
            </a:r>
          </a:p>
          <a:p>
            <a:pPr marL="0" indent="0"/>
            <a:r>
              <a:rPr lang="en-GB" sz="1200" dirty="0">
                <a:latin typeface="Public Sans Light" pitchFamily="2" charset="0"/>
              </a:rPr>
              <a:t>Hemming K, Haines TP, Chilton PJ, Girling AJ, </a:t>
            </a:r>
            <a:r>
              <a:rPr lang="en-GB" sz="1200" dirty="0" err="1">
                <a:latin typeface="Public Sans Light" pitchFamily="2" charset="0"/>
              </a:rPr>
              <a:t>Lilford</a:t>
            </a:r>
            <a:r>
              <a:rPr lang="en-GB" sz="1200" dirty="0">
                <a:latin typeface="Public Sans Light" pitchFamily="2" charset="0"/>
              </a:rPr>
              <a:t> RJ., 2015. The stepped wedge cluster randomised trial: rationale, design, analysis, and reporting. BMJ. 2015 Feb 6;350:h391.</a:t>
            </a:r>
          </a:p>
          <a:p>
            <a:pPr marL="0" indent="0"/>
            <a:r>
              <a:rPr lang="en-GB" sz="1200" dirty="0">
                <a:latin typeface="Public Sans Light" pitchFamily="2" charset="0"/>
              </a:rPr>
              <a:t>Barker, D., McElduff, P., </a:t>
            </a:r>
            <a:r>
              <a:rPr lang="en-GB" sz="1200" dirty="0" err="1">
                <a:latin typeface="Public Sans Light" pitchFamily="2" charset="0"/>
              </a:rPr>
              <a:t>D’Este</a:t>
            </a:r>
            <a:r>
              <a:rPr lang="en-GB" sz="1200" dirty="0">
                <a:latin typeface="Public Sans Light" pitchFamily="2" charset="0"/>
              </a:rPr>
              <a:t>, C. and Campbell, M.J., 2016. Stepped wedge cluster randomised trials: a review of the statistical methodology used and available. BMC medical research methodology, 16(1), p.69.</a:t>
            </a:r>
          </a:p>
          <a:p>
            <a:pPr marL="0" indent="0"/>
            <a:r>
              <a:rPr lang="en-GB" sz="1200" dirty="0">
                <a:latin typeface="Public Sans Light" pitchFamily="2" charset="0"/>
              </a:rPr>
              <a:t>Hussey, M. A., &amp; Hughes, J. P., 2007. Design and analysis of stepped wedge cluster randomized trials. Contemporary Clinical Trials, 28(2), 182–191. </a:t>
            </a:r>
          </a:p>
          <a:p>
            <a:pPr marL="0" indent="0"/>
            <a:r>
              <a:rPr lang="en-GB" sz="1200" dirty="0">
                <a:latin typeface="Public Sans Light" pitchFamily="2" charset="0"/>
              </a:rPr>
              <a:t>Copas AJ, Lewis JJ, Thompson JA et al., 2015. Designing a stepped wedge trial: three main designs, carry-over effects and randomisation approaches. Trials 16:352</a:t>
            </a:r>
          </a:p>
          <a:p>
            <a:pPr marL="0" indent="0"/>
            <a:r>
              <a:rPr lang="en-GB" sz="1200" dirty="0">
                <a:latin typeface="Public Sans Light" pitchFamily="2" charset="0"/>
              </a:rPr>
              <a:t>Hughes, J.P., Granston, T.S. and Heagerty, P.J., 2015. Current issues in the design and analysis of stepped wedge trials. Contemporary clinical trials, 45, pp.55-60</a:t>
            </a:r>
          </a:p>
          <a:p>
            <a:pPr marL="0" indent="0"/>
            <a:r>
              <a:rPr lang="en-GB" sz="1200" dirty="0">
                <a:latin typeface="Public Sans Light" pitchFamily="2" charset="0"/>
              </a:rPr>
              <a:t>Hemming, K., Taljaard, M., McKenzie, J.E., Hooper, R., Copas, A., Thompson, J.A., Dixon-Woods, M., </a:t>
            </a:r>
            <a:r>
              <a:rPr lang="en-GB" sz="1200" dirty="0" err="1">
                <a:latin typeface="Public Sans Light" pitchFamily="2" charset="0"/>
              </a:rPr>
              <a:t>Aldcroft</a:t>
            </a:r>
            <a:r>
              <a:rPr lang="en-GB" sz="1200" dirty="0">
                <a:latin typeface="Public Sans Light" pitchFamily="2" charset="0"/>
              </a:rPr>
              <a:t>, A., </a:t>
            </a:r>
            <a:r>
              <a:rPr lang="en-GB" sz="1200" dirty="0" err="1">
                <a:latin typeface="Public Sans Light" pitchFamily="2" charset="0"/>
              </a:rPr>
              <a:t>Doussau</a:t>
            </a:r>
            <a:r>
              <a:rPr lang="en-GB" sz="1200" dirty="0">
                <a:latin typeface="Public Sans Light" pitchFamily="2" charset="0"/>
              </a:rPr>
              <a:t>, A., Grayling, M. and </a:t>
            </a:r>
            <a:r>
              <a:rPr lang="en-GB" sz="1200" dirty="0" err="1">
                <a:latin typeface="Public Sans Light" pitchFamily="2" charset="0"/>
              </a:rPr>
              <a:t>Kristunas</a:t>
            </a:r>
            <a:r>
              <a:rPr lang="en-GB" sz="1200" dirty="0">
                <a:latin typeface="Public Sans Light" pitchFamily="2" charset="0"/>
              </a:rPr>
              <a:t>, C., 2018. Reporting of stepped wedge cluster randomised trials: extension of the CONSORT 2010 statement with explanation and elaboration. </a:t>
            </a:r>
            <a:r>
              <a:rPr lang="en-GB" sz="1200" dirty="0" err="1">
                <a:latin typeface="Public Sans Light" pitchFamily="2" charset="0"/>
              </a:rPr>
              <a:t>bmj</a:t>
            </a:r>
            <a:r>
              <a:rPr lang="en-GB" sz="1200" dirty="0">
                <a:latin typeface="Public Sans Light" pitchFamily="2" charset="0"/>
              </a:rPr>
              <a:t>, 363.</a:t>
            </a:r>
          </a:p>
          <a:p>
            <a:pPr marL="0" indent="0"/>
            <a:r>
              <a:rPr lang="en-GB" sz="1200" dirty="0">
                <a:latin typeface="Public Sans Light" pitchFamily="2" charset="0"/>
              </a:rPr>
              <a:t>Campbell MJ, Hemming K, Taljaard M., 2019. The stepped wedge cluster randomised trial: what it is and when it should be used. Med J </a:t>
            </a:r>
            <a:r>
              <a:rPr lang="en-GB" sz="1200" dirty="0" err="1">
                <a:latin typeface="Public Sans Light" pitchFamily="2" charset="0"/>
              </a:rPr>
              <a:t>Aust</a:t>
            </a:r>
            <a:r>
              <a:rPr lang="en-GB" sz="1200" dirty="0">
                <a:latin typeface="Public Sans Light" pitchFamily="2" charset="0"/>
              </a:rPr>
              <a:t> 210(6):253–254</a:t>
            </a:r>
          </a:p>
          <a:p>
            <a:pPr marL="0" indent="0"/>
            <a:r>
              <a:rPr lang="en-GB" sz="1200" dirty="0">
                <a:solidFill>
                  <a:srgbClr val="011836"/>
                </a:solidFill>
                <a:latin typeface="Public Sans Light" pitchFamily="2" charset="0"/>
              </a:rPr>
              <a:t>Hooper, R., 2020. Reasons for doing a stepped wedge trial. Stepped </a:t>
            </a:r>
            <a:r>
              <a:rPr lang="en-GB" sz="1200" dirty="0" err="1">
                <a:solidFill>
                  <a:srgbClr val="011836"/>
                </a:solidFill>
                <a:latin typeface="Public Sans Light" pitchFamily="2" charset="0"/>
              </a:rPr>
              <a:t>Wedgehog</a:t>
            </a:r>
            <a:r>
              <a:rPr lang="en-GB" sz="1200" dirty="0">
                <a:solidFill>
                  <a:srgbClr val="011836"/>
                </a:solidFill>
                <a:latin typeface="Public Sans Light" pitchFamily="2" charset="0"/>
              </a:rPr>
              <a:t>. Find at: </a:t>
            </a:r>
            <a:r>
              <a:rPr lang="en-GB" sz="1200" dirty="0">
                <a:solidFill>
                  <a:srgbClr val="011836"/>
                </a:solidFill>
                <a:latin typeface="Public Sans Light" pitchFamily="2" charset="0"/>
                <a:hlinkClick r:id="rId3"/>
              </a:rPr>
              <a:t>https://steppedwedgehog.blog/three-kinds-of-stepped-wedge-trial/</a:t>
            </a:r>
            <a:endParaRPr lang="en-GB" sz="1200" dirty="0">
              <a:latin typeface="Public Sans Light" pitchFamily="2" charset="0"/>
            </a:endParaRPr>
          </a:p>
          <a:p>
            <a:pPr marL="0" indent="0"/>
            <a:r>
              <a:rPr lang="en-GB" sz="1200" dirty="0">
                <a:solidFill>
                  <a:srgbClr val="011836"/>
                </a:solidFill>
                <a:latin typeface="Public Sans Light" pitchFamily="2" charset="0"/>
              </a:rPr>
              <a:t>Hooper, R., 2020. Three kinds of stepped wedge trial. Stepped </a:t>
            </a:r>
            <a:r>
              <a:rPr lang="en-GB" sz="1200" dirty="0" err="1">
                <a:solidFill>
                  <a:srgbClr val="011836"/>
                </a:solidFill>
                <a:latin typeface="Public Sans Light" pitchFamily="2" charset="0"/>
              </a:rPr>
              <a:t>Wedgehog</a:t>
            </a:r>
            <a:r>
              <a:rPr lang="en-GB" sz="1200" dirty="0">
                <a:solidFill>
                  <a:srgbClr val="011836"/>
                </a:solidFill>
                <a:latin typeface="Public Sans Light" pitchFamily="2" charset="0"/>
              </a:rPr>
              <a:t>. Find at: </a:t>
            </a:r>
            <a:r>
              <a:rPr lang="en-GB" sz="1200" dirty="0">
                <a:solidFill>
                  <a:srgbClr val="011836"/>
                </a:solidFill>
                <a:latin typeface="Public Sans Light" pitchFamily="2" charset="0"/>
                <a:hlinkClick r:id="rId3"/>
              </a:rPr>
              <a:t>https://steppedwedgehog.blog/three-kinds-of-stepped-wedge-trial/</a:t>
            </a:r>
            <a:endParaRPr lang="en-GB" sz="1200" dirty="0">
              <a:latin typeface="Public Sans Light" pitchFamily="2" charset="0"/>
            </a:endParaRPr>
          </a:p>
          <a:p>
            <a:pPr marL="0" indent="0"/>
            <a:r>
              <a:rPr lang="en-GB" sz="1200" dirty="0">
                <a:latin typeface="Public Sans Light" pitchFamily="2" charset="0"/>
              </a:rPr>
              <a:t>Hooper, R. and Eldridge, S.M., 2021. Cutting edge or blunt instrument: how to decide if a stepped wedge design is right for you. BMJ quality &amp; safety, 30(3), pp.245-250.</a:t>
            </a:r>
          </a:p>
          <a:p>
            <a:pPr marL="0" indent="0"/>
            <a:r>
              <a:rPr lang="en-GB" sz="1200" dirty="0">
                <a:latin typeface="Public Sans Light" pitchFamily="2" charset="0"/>
              </a:rPr>
              <a:t>Zhan, Z., van den Heuvel, E.R., Doornbos, P.M., Burger, H., Verberne, C.J., Wiggers, T. and de Bock, G.H., 2014. Strengths and weaknesses of a stepped wedge cluster randomized design: its application in a colorectal cancer follow-up study. Journal of clinical epidemiology, 67(4), pp.454-461.</a:t>
            </a:r>
          </a:p>
          <a:p>
            <a:pPr marL="0" indent="0"/>
            <a:r>
              <a:rPr lang="en-GB" sz="1200" dirty="0">
                <a:latin typeface="Public Sans Light" pitchFamily="2" charset="0"/>
              </a:rPr>
              <a:t>Prost A, Binik A, Abubakar I et al., 2015. Logistic, ethical, and political dimensions of stepped wedge trials: critical review and case studies. Trials 16:351</a:t>
            </a:r>
          </a:p>
          <a:p>
            <a:pPr marL="0" indent="0"/>
            <a:r>
              <a:rPr lang="en-GB" sz="1200" dirty="0">
                <a:latin typeface="Public Sans Light" pitchFamily="2" charset="0"/>
              </a:rPr>
              <a:t>Brown CA, </a:t>
            </a:r>
            <a:r>
              <a:rPr lang="en-GB" sz="1200" dirty="0" err="1">
                <a:latin typeface="Public Sans Light" pitchFamily="2" charset="0"/>
              </a:rPr>
              <a:t>Lilford</a:t>
            </a:r>
            <a:r>
              <a:rPr lang="en-GB" sz="1200" dirty="0">
                <a:latin typeface="Public Sans Light" pitchFamily="2" charset="0"/>
              </a:rPr>
              <a:t> RJ., 2006. The stepped wedge trial design: a systematic review. BMC Med Res </a:t>
            </a:r>
            <a:r>
              <a:rPr lang="en-GB" sz="1200" dirty="0" err="1">
                <a:latin typeface="Public Sans Light" pitchFamily="2" charset="0"/>
              </a:rPr>
              <a:t>Methodol</a:t>
            </a:r>
            <a:r>
              <a:rPr lang="en-GB" sz="1200" dirty="0">
                <a:latin typeface="Public Sans Light" pitchFamily="2" charset="0"/>
              </a:rPr>
              <a:t> 6:54</a:t>
            </a:r>
          </a:p>
          <a:p>
            <a:pPr marL="0" indent="0"/>
            <a:endParaRPr lang="en-GB" sz="1200" dirty="0">
              <a:latin typeface="Public Sans Light" pitchFamily="2" charset="0"/>
            </a:endParaRPr>
          </a:p>
          <a:p>
            <a:pPr marL="0" indent="0"/>
            <a:endParaRPr lang="en-GB" sz="1200" b="1" dirty="0">
              <a:latin typeface="Public Sans Light" pitchFamily="2" charset="0"/>
            </a:endParaRPr>
          </a:p>
          <a:p>
            <a:pPr marL="0" indent="0"/>
            <a:endParaRPr lang="en-GB" sz="1200" b="1" dirty="0">
              <a:latin typeface="Public Sans Light" pitchFamily="2" charset="0"/>
            </a:endParaRPr>
          </a:p>
          <a:p>
            <a:pPr marL="0" indent="0"/>
            <a:endParaRPr lang="en-GB" sz="1200" dirty="0">
              <a:latin typeface="Public Sans Light" pitchFamily="2" charset="0"/>
            </a:endParaRPr>
          </a:p>
          <a:p>
            <a:pPr marL="0" indent="0"/>
            <a:endParaRPr lang="en-GB" sz="1200" dirty="0">
              <a:latin typeface="Public Sans Light" pitchFamily="2" charset="0"/>
            </a:endParaRPr>
          </a:p>
          <a:p>
            <a:pPr marL="0" indent="0"/>
            <a:endParaRPr lang="en-GB" sz="1200" dirty="0">
              <a:latin typeface="Public Sans Light" pitchFamily="2" charset="0"/>
            </a:endParaRPr>
          </a:p>
          <a:p>
            <a:pPr marL="0" indent="0"/>
            <a:endParaRPr lang="en-GB" sz="1200" dirty="0">
              <a:latin typeface="Public Sans Light" pitchFamily="2" charset="0"/>
            </a:endParaRPr>
          </a:p>
          <a:p>
            <a:pPr marL="0" indent="0"/>
            <a:endParaRPr lang="en-GB" sz="1200" dirty="0">
              <a:latin typeface="Public Sans Light" pitchFamily="2" charset="0"/>
            </a:endParaRPr>
          </a:p>
        </p:txBody>
      </p:sp>
      <p:sp>
        <p:nvSpPr>
          <p:cNvPr id="4" name="Google Shape;2244;g2b1c0db4310_0_114">
            <a:extLst>
              <a:ext uri="{FF2B5EF4-FFF2-40B4-BE49-F238E27FC236}">
                <a16:creationId xmlns:a16="http://schemas.microsoft.com/office/drawing/2014/main" id="{715BE313-0BF2-CC92-C87F-D0A69F4F88FE}"/>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4269115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CB4608DD-0AEB-621C-D02E-3423BFF2D807}"/>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3124492E-0D9D-1EBE-E783-6286DF56F38A}"/>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b="1" dirty="0">
                <a:latin typeface="Public Sans Light" pitchFamily="2" charset="0"/>
              </a:rPr>
              <a:t>Cross-over Cluster Randomized Design</a:t>
            </a:r>
          </a:p>
          <a:p>
            <a:pPr marL="0" indent="0"/>
            <a:r>
              <a:rPr lang="en-GB" sz="1200" dirty="0">
                <a:latin typeface="Public Sans Light" pitchFamily="2" charset="0"/>
              </a:rPr>
              <a:t>Hemming, K., Taljaard, M., </a:t>
            </a:r>
            <a:r>
              <a:rPr lang="en-GB" sz="1200" dirty="0" err="1">
                <a:latin typeface="Public Sans Light" pitchFamily="2" charset="0"/>
              </a:rPr>
              <a:t>Weijer</a:t>
            </a:r>
            <a:r>
              <a:rPr lang="en-GB" sz="1200" dirty="0">
                <a:latin typeface="Public Sans Light" pitchFamily="2" charset="0"/>
              </a:rPr>
              <a:t>, C. and Forbes, A.B., 2020. Use of multiple period, cluster randomised, crossover trial designs for comparative effectiveness research. </a:t>
            </a:r>
            <a:r>
              <a:rPr lang="en-GB" sz="1200" dirty="0" err="1">
                <a:latin typeface="Public Sans Light" pitchFamily="2" charset="0"/>
              </a:rPr>
              <a:t>bmj</a:t>
            </a:r>
            <a:r>
              <a:rPr lang="en-GB" sz="1200" dirty="0">
                <a:latin typeface="Public Sans Light" pitchFamily="2" charset="0"/>
              </a:rPr>
              <a:t>, 371.</a:t>
            </a:r>
          </a:p>
          <a:p>
            <a:pPr marL="0" indent="0"/>
            <a:r>
              <a:rPr lang="en-GB" sz="1200" dirty="0">
                <a:latin typeface="Public Sans Light" pitchFamily="2" charset="0"/>
              </a:rPr>
              <a:t>McKenzie, J.E., Taljaard, M., Hemming, K., </a:t>
            </a:r>
            <a:r>
              <a:rPr lang="en-GB" sz="1200" dirty="0" err="1">
                <a:latin typeface="Public Sans Light" pitchFamily="2" charset="0"/>
              </a:rPr>
              <a:t>Arnup</a:t>
            </a:r>
            <a:r>
              <a:rPr lang="en-GB" sz="1200" dirty="0">
                <a:latin typeface="Public Sans Light" pitchFamily="2" charset="0"/>
              </a:rPr>
              <a:t>, S.J., Giraudeau, B., Eldridge, S., Hooper, R., Kahan, B.C., Li, T., Moher, D. and Turner, E.L., 2025. Reporting of cluster randomised crossover trials: extension of the CONSORT 2010 statement with explanation and elaboration. </a:t>
            </a:r>
            <a:r>
              <a:rPr lang="en-GB" sz="1200" dirty="0" err="1">
                <a:latin typeface="Public Sans Light" pitchFamily="2" charset="0"/>
              </a:rPr>
              <a:t>bmj</a:t>
            </a:r>
            <a:r>
              <a:rPr lang="en-GB" sz="1200" dirty="0">
                <a:latin typeface="Public Sans Light" pitchFamily="2" charset="0"/>
              </a:rPr>
              <a:t>, 388.</a:t>
            </a:r>
          </a:p>
          <a:p>
            <a:pPr marL="0" indent="0"/>
            <a:r>
              <a:rPr lang="en-GB" sz="1200" dirty="0" err="1">
                <a:latin typeface="Public Sans Light" pitchFamily="2" charset="0"/>
              </a:rPr>
              <a:t>Arnup</a:t>
            </a:r>
            <a:r>
              <a:rPr lang="en-GB" sz="1200" dirty="0">
                <a:latin typeface="Public Sans Light" pitchFamily="2" charset="0"/>
              </a:rPr>
              <a:t>, S.J., McKenzie, J.E., Hemming, K., Pilcher, D. and Forbes, A.B., 2017. Understanding the cluster randomised crossover design: a graphical illustration of the components of variation and a sample size tutorial. Trials, 18(1), p.381.</a:t>
            </a:r>
          </a:p>
          <a:p>
            <a:pPr marL="0" indent="0"/>
            <a:r>
              <a:rPr lang="en-GB" sz="1200" dirty="0" err="1">
                <a:latin typeface="Public Sans Light" pitchFamily="2" charset="0"/>
              </a:rPr>
              <a:t>Moerbeek</a:t>
            </a:r>
            <a:r>
              <a:rPr lang="en-GB" sz="1200" dirty="0">
                <a:latin typeface="Public Sans Light" pitchFamily="2" charset="0"/>
              </a:rPr>
              <a:t>, M., 2024. Optimal design of cluster randomized crossover trials with a continuous outcome: Optimal number of time periods and treatment switches under a fixed number of clusters or fixed budget. </a:t>
            </a:r>
            <a:r>
              <a:rPr lang="en-GB" sz="1200" dirty="0" err="1">
                <a:latin typeface="Public Sans Light" pitchFamily="2" charset="0"/>
              </a:rPr>
              <a:t>Behavior</a:t>
            </a:r>
            <a:r>
              <a:rPr lang="en-GB" sz="1200" dirty="0">
                <a:latin typeface="Public Sans Light" pitchFamily="2" charset="0"/>
              </a:rPr>
              <a:t> Research Methods, 56(8), pp.8820-8830.</a:t>
            </a:r>
          </a:p>
          <a:p>
            <a:pPr marL="0" indent="0"/>
            <a:r>
              <a:rPr lang="en-GB" sz="1200" dirty="0">
                <a:latin typeface="Public Sans Light" pitchFamily="2" charset="0"/>
              </a:rPr>
              <a:t>Hemming, K., Taljaard, M., </a:t>
            </a:r>
            <a:r>
              <a:rPr lang="en-GB" sz="1200" dirty="0" err="1">
                <a:latin typeface="Public Sans Light" pitchFamily="2" charset="0"/>
              </a:rPr>
              <a:t>Weijer</a:t>
            </a:r>
            <a:r>
              <a:rPr lang="en-GB" sz="1200" dirty="0">
                <a:latin typeface="Public Sans Light" pitchFamily="2" charset="0"/>
              </a:rPr>
              <a:t>, C. and Forbes, A.B., 2020. Use of multiple period, cluster randomised, crossover trial designs for comparative effectiveness research. </a:t>
            </a:r>
            <a:r>
              <a:rPr lang="en-GB" sz="1200" dirty="0" err="1">
                <a:latin typeface="Public Sans Light" pitchFamily="2" charset="0"/>
              </a:rPr>
              <a:t>bmj</a:t>
            </a:r>
            <a:r>
              <a:rPr lang="en-GB" sz="1200" dirty="0">
                <a:latin typeface="Public Sans Light" pitchFamily="2" charset="0"/>
              </a:rPr>
              <a:t>, 371.</a:t>
            </a:r>
          </a:p>
          <a:p>
            <a:pPr marL="0" indent="0"/>
            <a:r>
              <a:rPr lang="en-GB" sz="1200" dirty="0">
                <a:latin typeface="Public Sans Light" pitchFamily="2" charset="0"/>
              </a:rPr>
              <a:t>Hooper, R. and Bourke, L., 2015. Cluster randomised trials with repeated cross sections: alternatives to parallel group designs. </a:t>
            </a:r>
            <a:r>
              <a:rPr lang="en-GB" sz="1200" dirty="0" err="1">
                <a:latin typeface="Public Sans Light" pitchFamily="2" charset="0"/>
              </a:rPr>
              <a:t>bmj</a:t>
            </a:r>
            <a:r>
              <a:rPr lang="en-GB" sz="1200" dirty="0">
                <a:latin typeface="Public Sans Light" pitchFamily="2" charset="0"/>
              </a:rPr>
              <a:t>, 350.</a:t>
            </a:r>
          </a:p>
          <a:p>
            <a:pPr marL="0" indent="0"/>
            <a:r>
              <a:rPr lang="en-GB" sz="1200" dirty="0">
                <a:latin typeface="Public Sans Light" pitchFamily="2" charset="0"/>
              </a:rPr>
              <a:t>Turner, R.M., White, I.R. and </a:t>
            </a:r>
            <a:r>
              <a:rPr lang="en-GB" sz="1200" dirty="0" err="1">
                <a:latin typeface="Public Sans Light" pitchFamily="2" charset="0"/>
              </a:rPr>
              <a:t>Croudace</a:t>
            </a:r>
            <a:r>
              <a:rPr lang="en-GB" sz="1200" dirty="0">
                <a:latin typeface="Public Sans Light" pitchFamily="2" charset="0"/>
              </a:rPr>
              <a:t>, T., 2007. Analysis of cluster randomized cross‐over trial data: a comparison of methods. Statistics in medicine, 26(2), pp.274-289.</a:t>
            </a:r>
          </a:p>
          <a:p>
            <a:pPr marL="0" indent="0"/>
            <a:r>
              <a:rPr lang="en-GB" sz="1200" dirty="0">
                <a:latin typeface="Public Sans Light" pitchFamily="2" charset="0"/>
              </a:rPr>
              <a:t>Bellomo, R., Forbes, A., Akram, M., Bailey, M., Pilcher, D.V. and Cooper, D.J., 2013. Why we must cluster and cross over. Critical Care and Resuscitation, 15(3), pp.155-157.</a:t>
            </a:r>
          </a:p>
          <a:p>
            <a:pPr marL="0" indent="0"/>
            <a:r>
              <a:rPr lang="en-GB" sz="1200" dirty="0">
                <a:latin typeface="Public Sans Light" pitchFamily="2" charset="0"/>
              </a:rPr>
              <a:t>Kasza, J., Hemming, K., Hooper, R., Matthews, J.N.S. and Forbes, A.B., 2019. Impact of non-uniform correlation structure on sample size and power in multiple-period cluster randomised trials. Statistical methods in medical research, 28(3), pp.703-716.</a:t>
            </a:r>
            <a:endParaRPr lang="en-GB" sz="1200" b="1" dirty="0"/>
          </a:p>
          <a:p>
            <a:pPr marL="0" indent="0"/>
            <a:r>
              <a:rPr lang="en-GB" sz="1200" b="1" dirty="0"/>
              <a:t>Sample Size for Cluster Randomized Trials*</a:t>
            </a:r>
          </a:p>
          <a:p>
            <a:pPr marL="0" indent="0"/>
            <a:r>
              <a:rPr lang="en-GB" sz="1200" dirty="0">
                <a:latin typeface="Public Sans Light" pitchFamily="2" charset="0"/>
              </a:rPr>
              <a:t>Ahn, C., Heo, M., &amp; Zhang, S., 2015. Sample Size Calculations for Clustered and Longitudinal Outcomes in Clinical Research. CRC Press.</a:t>
            </a:r>
          </a:p>
          <a:p>
            <a:pPr marL="0" indent="0"/>
            <a:r>
              <a:rPr lang="en-GB" sz="1200" dirty="0"/>
              <a:t>C. Rutterford, A. Copas, S. Eldridge, Methods for sample size determination in cluster randomized trials. International Journal of Epidemiology, 44:1051–1067, 2015. </a:t>
            </a:r>
          </a:p>
          <a:p>
            <a:pPr marL="0" indent="0"/>
            <a:r>
              <a:rPr lang="en-GB" sz="1200" dirty="0"/>
              <a:t>Donner A, Birkett N, Buck C (1981) Randomization by cluster: sample size requirements and analysis. Am J </a:t>
            </a:r>
            <a:r>
              <a:rPr lang="en-GB" sz="1200" dirty="0" err="1"/>
              <a:t>Epidemiol</a:t>
            </a:r>
            <a:r>
              <a:rPr lang="en-GB" sz="1200" dirty="0"/>
              <a:t> 114:906–914</a:t>
            </a:r>
          </a:p>
          <a:p>
            <a:pPr marL="0" indent="0"/>
            <a:r>
              <a:rPr lang="en-GB" sz="1200" dirty="0"/>
              <a:t>Hayes, R.J. and Bennett, S., 1999. Simple sample size calculation for cluster-randomized trials. International journal of epidemiology, 28(2), pp.319-326.</a:t>
            </a:r>
          </a:p>
          <a:p>
            <a:pPr marL="0" indent="0"/>
            <a:r>
              <a:rPr lang="en-GB" sz="1200" dirty="0"/>
              <a:t>van </a:t>
            </a:r>
            <a:r>
              <a:rPr lang="en-GB" sz="1200" dirty="0" err="1"/>
              <a:t>Breukelen</a:t>
            </a:r>
            <a:r>
              <a:rPr lang="en-GB" sz="1200" dirty="0"/>
              <a:t>, G.J. and Candel, M.J., 2012. Calculating sample sizes for cluster randomized trials: we can keep it simple and efficient!. Journal of clinical epidemiology, 65(11), pp.1212-1218.</a:t>
            </a:r>
          </a:p>
          <a:p>
            <a:pPr marL="0" indent="0"/>
            <a:endParaRPr lang="en-GB" sz="1200" dirty="0"/>
          </a:p>
          <a:p>
            <a:pPr marL="0" indent="0"/>
            <a:endParaRPr lang="en-GB" sz="1200" dirty="0"/>
          </a:p>
          <a:p>
            <a:pPr marL="0" indent="0"/>
            <a:endParaRPr lang="en-GB" sz="1200" dirty="0"/>
          </a:p>
          <a:p>
            <a:pPr marL="0" indent="0"/>
            <a:endParaRPr lang="en-GB" sz="1200" dirty="0"/>
          </a:p>
          <a:p>
            <a:pPr marL="0" indent="0"/>
            <a:endParaRPr lang="en-GB" sz="1200" dirty="0"/>
          </a:p>
          <a:p>
            <a:pPr marL="0" indent="0"/>
            <a:r>
              <a:rPr lang="en-GB" sz="1200" dirty="0">
                <a:latin typeface="Public Sans Light" pitchFamily="2" charset="0"/>
              </a:rPr>
              <a:t> </a:t>
            </a:r>
          </a:p>
          <a:p>
            <a:pPr marL="0" indent="0"/>
            <a:endParaRPr lang="en-GB" sz="1200" b="1" dirty="0"/>
          </a:p>
          <a:p>
            <a:pPr marL="0" indent="0"/>
            <a:endParaRPr lang="en-GB" sz="1200" b="1" dirty="0"/>
          </a:p>
        </p:txBody>
      </p:sp>
      <p:sp>
        <p:nvSpPr>
          <p:cNvPr id="4" name="Google Shape;2244;g2b1c0db4310_0_114">
            <a:extLst>
              <a:ext uri="{FF2B5EF4-FFF2-40B4-BE49-F238E27FC236}">
                <a16:creationId xmlns:a16="http://schemas.microsoft.com/office/drawing/2014/main" id="{27BCDD91-6043-4489-119E-9315A6A9E929}"/>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
        <p:nvSpPr>
          <p:cNvPr id="2" name="TextBox 1">
            <a:extLst>
              <a:ext uri="{FF2B5EF4-FFF2-40B4-BE49-F238E27FC236}">
                <a16:creationId xmlns:a16="http://schemas.microsoft.com/office/drawing/2014/main" id="{7DA6712B-97AB-566E-C814-58994F2B472B}"/>
              </a:ext>
            </a:extLst>
          </p:cNvPr>
          <p:cNvSpPr txBox="1"/>
          <p:nvPr/>
        </p:nvSpPr>
        <p:spPr>
          <a:xfrm>
            <a:off x="7846142" y="147484"/>
            <a:ext cx="3467126" cy="738664"/>
          </a:xfrm>
          <a:prstGeom prst="rect">
            <a:avLst/>
          </a:prstGeom>
          <a:noFill/>
        </p:spPr>
        <p:txBody>
          <a:bodyPr wrap="square" rtlCol="0">
            <a:spAutoFit/>
          </a:bodyPr>
          <a:lstStyle/>
          <a:p>
            <a:r>
              <a:rPr lang="en-IE" dirty="0"/>
              <a:t>*</a:t>
            </a:r>
            <a:r>
              <a:rPr lang="en-GB" dirty="0"/>
              <a:t>Note many references from “Cluster Randomization” section earlier also cover sample size e.g. Donner &amp; Klar, 2000 </a:t>
            </a:r>
            <a:endParaRPr lang="en-IE" dirty="0"/>
          </a:p>
        </p:txBody>
      </p:sp>
    </p:spTree>
    <p:extLst>
      <p:ext uri="{BB962C8B-B14F-4D97-AF65-F5344CB8AC3E}">
        <p14:creationId xmlns:p14="http://schemas.microsoft.com/office/powerpoint/2010/main" val="2281232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319AA455-49A3-2E55-F979-2108A3837F23}"/>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DEBE0F64-189A-7114-54A3-6DA2666761A9}"/>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b="1" dirty="0"/>
              <a:t>ICC/CV for Sample Size</a:t>
            </a:r>
          </a:p>
          <a:p>
            <a:pPr marL="0" indent="0"/>
            <a:r>
              <a:rPr lang="en-GB" sz="1200" dirty="0"/>
              <a:t>Campbell, M.K., Mollison, J. and Grimshaw, J.M., 2001. Cluster trials in implementation research: estimation of </a:t>
            </a:r>
            <a:r>
              <a:rPr lang="en-GB" sz="1200" dirty="0" err="1"/>
              <a:t>intracluster</a:t>
            </a:r>
            <a:r>
              <a:rPr lang="en-GB" sz="1200" dirty="0"/>
              <a:t> correlation coefficients and sample size. Statistics in medicine, 20(3), pp.391-399.</a:t>
            </a:r>
          </a:p>
          <a:p>
            <a:pPr marL="0" indent="0"/>
            <a:r>
              <a:rPr lang="en-GB" sz="1200" dirty="0" err="1"/>
              <a:t>Vierron</a:t>
            </a:r>
            <a:r>
              <a:rPr lang="en-GB" sz="1200" dirty="0"/>
              <a:t>, E. and Giraudeau, B., 2009. Design effect in </a:t>
            </a:r>
            <a:r>
              <a:rPr lang="en-GB" sz="1200" dirty="0" err="1"/>
              <a:t>multicenter</a:t>
            </a:r>
            <a:r>
              <a:rPr lang="en-GB" sz="1200" dirty="0"/>
              <a:t> studies: gain or loss of power?. BMC medical research methodology, 9(1), p.39.</a:t>
            </a:r>
          </a:p>
          <a:p>
            <a:pPr marL="0" indent="0"/>
            <a:r>
              <a:rPr lang="en-GB" sz="1200" dirty="0"/>
              <a:t>Kerry SM, Bland JM, 2001. Unequal cluster sizes for trials in English and Welsh general practice: implications for sample size calculations. Stat Med 20:377–390</a:t>
            </a:r>
          </a:p>
          <a:p>
            <a:pPr marL="0" indent="0"/>
            <a:r>
              <a:rPr lang="en-GB" sz="1200" dirty="0"/>
              <a:t>Eldridge S, Kerry S, Ashby D,. 2006. Sample size for cluster randomized trials: effect of coefficient of variation of cluster size and analysis method. Int J </a:t>
            </a:r>
            <a:r>
              <a:rPr lang="en-GB" sz="1200" dirty="0" err="1"/>
              <a:t>Epidemiol</a:t>
            </a:r>
            <a:r>
              <a:rPr lang="en-GB" sz="1200" dirty="0"/>
              <a:t> 35:1292–1300</a:t>
            </a:r>
          </a:p>
          <a:p>
            <a:pPr marL="0" indent="0"/>
            <a:r>
              <a:rPr lang="en-GB" sz="1200" dirty="0" err="1">
                <a:latin typeface="Public Sans Light" pitchFamily="2" charset="0"/>
              </a:rPr>
              <a:t>Korevaar</a:t>
            </a:r>
            <a:r>
              <a:rPr lang="en-GB" sz="1200" dirty="0">
                <a:latin typeface="Public Sans Light" pitchFamily="2" charset="0"/>
              </a:rPr>
              <a:t>, E., Kasza, J., Taljaard, M., Hemming, K., Haines, T., Turner, E.L., Thompson, J.A., Hughes, J.P. and Forbes, A.B., 2021. Intra-cluster correlations from the </a:t>
            </a:r>
            <a:r>
              <a:rPr lang="en-GB" sz="1200" dirty="0" err="1">
                <a:latin typeface="Public Sans Light" pitchFamily="2" charset="0"/>
              </a:rPr>
              <a:t>CLustered</a:t>
            </a:r>
            <a:r>
              <a:rPr lang="en-GB" sz="1200" dirty="0">
                <a:latin typeface="Public Sans Light" pitchFamily="2" charset="0"/>
              </a:rPr>
              <a:t> </a:t>
            </a:r>
            <a:r>
              <a:rPr lang="en-GB" sz="1200" dirty="0" err="1">
                <a:latin typeface="Public Sans Light" pitchFamily="2" charset="0"/>
              </a:rPr>
              <a:t>OUtcome</a:t>
            </a:r>
            <a:r>
              <a:rPr lang="en-GB" sz="1200" dirty="0">
                <a:latin typeface="Public Sans Light" pitchFamily="2" charset="0"/>
              </a:rPr>
              <a:t> Dataset bank to inform the design of longitudinal cluster trials. Clinical Trials, 18(5), pp.529-540.</a:t>
            </a:r>
          </a:p>
          <a:p>
            <a:pPr marL="0" indent="0"/>
            <a:r>
              <a:rPr lang="en-GB" sz="1200" dirty="0">
                <a:latin typeface="Public Sans Light" pitchFamily="2" charset="0"/>
              </a:rPr>
              <a:t>Eldridge, S.M., </a:t>
            </a:r>
            <a:r>
              <a:rPr lang="en-GB" sz="1200" dirty="0" err="1">
                <a:latin typeface="Public Sans Light" pitchFamily="2" charset="0"/>
              </a:rPr>
              <a:t>Ukoumunne</a:t>
            </a:r>
            <a:r>
              <a:rPr lang="en-GB" sz="1200" dirty="0">
                <a:latin typeface="Public Sans Light" pitchFamily="2" charset="0"/>
              </a:rPr>
              <a:t>, O.C. and Carlin, J.B., 2009. The intra‐cluster correlation coefficient in cluster randomized trials: a review of definitions. International Statistical Review, 77(3), pp.378-394.</a:t>
            </a:r>
            <a:endParaRPr lang="en-GB" sz="1200" dirty="0"/>
          </a:p>
          <a:p>
            <a:pPr marL="0" indent="0"/>
            <a:r>
              <a:rPr lang="en-GB" sz="1200" b="1" dirty="0"/>
              <a:t>Sample Size for Complex CRT</a:t>
            </a:r>
          </a:p>
          <a:p>
            <a:pPr marL="0" indent="0"/>
            <a:r>
              <a:rPr lang="en-GB" sz="1200" dirty="0"/>
              <a:t>Hooper R, </a:t>
            </a:r>
            <a:r>
              <a:rPr lang="en-GB" sz="1200" dirty="0" err="1"/>
              <a:t>Teerenstra</a:t>
            </a:r>
            <a:r>
              <a:rPr lang="en-GB" sz="1200" dirty="0"/>
              <a:t> S, de Hoop E et al,. 2016. Sample size calculation for stepped wedge and other longitudinal cluster randomised trials. Stat Med 35(26):4718–4728</a:t>
            </a:r>
          </a:p>
          <a:p>
            <a:pPr marL="0" indent="0"/>
            <a:r>
              <a:rPr lang="en-GB" sz="1200" dirty="0"/>
              <a:t>Hemming K, Taljaard M., 2016. Sample size calculations for stepped wedge and cluster randomised trials: a unified approach. J Clin </a:t>
            </a:r>
            <a:r>
              <a:rPr lang="en-GB" sz="1200" dirty="0" err="1"/>
              <a:t>Epidemiol</a:t>
            </a:r>
            <a:r>
              <a:rPr lang="en-GB" sz="1200" dirty="0"/>
              <a:t> 69:137–146</a:t>
            </a:r>
          </a:p>
          <a:p>
            <a:pPr marL="0" indent="0"/>
            <a:r>
              <a:rPr lang="en-GB" sz="1200" dirty="0">
                <a:latin typeface="Public Sans Light" pitchFamily="2" charset="0"/>
              </a:rPr>
              <a:t>Giraudeau, B., </a:t>
            </a:r>
            <a:r>
              <a:rPr lang="en-GB" sz="1200" dirty="0" err="1">
                <a:latin typeface="Public Sans Light" pitchFamily="2" charset="0"/>
              </a:rPr>
              <a:t>Ravaud</a:t>
            </a:r>
            <a:r>
              <a:rPr lang="en-GB" sz="1200" dirty="0">
                <a:latin typeface="Public Sans Light" pitchFamily="2" charset="0"/>
              </a:rPr>
              <a:t>, P. and Donner, A., 2008. Sample size calculation for cluster randomized cross‐over trials. Statistics in medicine, 27(27), pp.5578-5585.</a:t>
            </a:r>
            <a:endParaRPr lang="en-GB" sz="1200" dirty="0"/>
          </a:p>
          <a:p>
            <a:pPr marL="0" indent="0"/>
            <a:r>
              <a:rPr lang="en-GB" sz="1200" dirty="0"/>
              <a:t>Hemming K, Kasza J, Hooper R, Forbes A, Taljaard M., 2020. A tutorial on sample size calculation for multiple-period cluster randomized parallel, cross-over and stepped-wedge trials using the Shiny CRT calculator. Int J </a:t>
            </a:r>
            <a:r>
              <a:rPr lang="en-GB" sz="1200" dirty="0" err="1"/>
              <a:t>Epidemiol</a:t>
            </a:r>
            <a:r>
              <a:rPr lang="en-GB" sz="1200" dirty="0"/>
              <a:t> 49(3):979–995</a:t>
            </a:r>
          </a:p>
          <a:p>
            <a:pPr marL="0" indent="0"/>
            <a:r>
              <a:rPr lang="en-GB" sz="1200" dirty="0">
                <a:latin typeface="Public Sans Light" pitchFamily="2" charset="0"/>
              </a:rPr>
              <a:t>Li, F., Forbes, A.B., Turner, E.L. and Preisser, J.S., 2019. Power and sample size requirements for GEE analyses of cluster randomized crossover trials. Statistics in Medicine, 38(4), pp.636-649.</a:t>
            </a:r>
            <a:endParaRPr lang="en-GB" sz="1200" dirty="0"/>
          </a:p>
          <a:p>
            <a:pPr marL="0" indent="0"/>
            <a:r>
              <a:rPr lang="en-GB" sz="1200" dirty="0">
                <a:latin typeface="Public Sans Light" pitchFamily="2" charset="0"/>
              </a:rPr>
              <a:t>Donner, A., 1992. Sample size requirements for stratified cluster randomization designs. Statistics in medicine, 11(6), pp.743-750.</a:t>
            </a:r>
          </a:p>
          <a:p>
            <a:pPr marL="0" indent="0"/>
            <a:endParaRPr lang="en-GB" sz="1200" b="1" dirty="0"/>
          </a:p>
          <a:p>
            <a:pPr marL="0" indent="0"/>
            <a:endParaRPr lang="en-GB" sz="1200" dirty="0"/>
          </a:p>
          <a:p>
            <a:pPr marL="0" indent="0"/>
            <a:endParaRPr lang="en-GB" sz="1200" dirty="0"/>
          </a:p>
          <a:p>
            <a:pPr marL="0" indent="0"/>
            <a:endParaRPr lang="en-GB" sz="1200" dirty="0"/>
          </a:p>
          <a:p>
            <a:pPr marL="0" indent="0"/>
            <a:endParaRPr lang="en-GB" sz="1200" dirty="0"/>
          </a:p>
          <a:p>
            <a:pPr marL="0" indent="0"/>
            <a:endParaRPr lang="en-GB" sz="1200" dirty="0"/>
          </a:p>
          <a:p>
            <a:pPr marL="0" indent="0"/>
            <a:r>
              <a:rPr lang="en-GB" sz="1200" dirty="0">
                <a:latin typeface="Public Sans Light" pitchFamily="2" charset="0"/>
              </a:rPr>
              <a:t> </a:t>
            </a:r>
          </a:p>
          <a:p>
            <a:pPr marL="0" indent="0"/>
            <a:endParaRPr lang="en-GB" sz="1200" b="1" dirty="0"/>
          </a:p>
          <a:p>
            <a:pPr marL="0" indent="0"/>
            <a:endParaRPr lang="en-GB" sz="1200" b="1" dirty="0"/>
          </a:p>
        </p:txBody>
      </p:sp>
      <p:sp>
        <p:nvSpPr>
          <p:cNvPr id="4" name="Google Shape;2244;g2b1c0db4310_0_114">
            <a:extLst>
              <a:ext uri="{FF2B5EF4-FFF2-40B4-BE49-F238E27FC236}">
                <a16:creationId xmlns:a16="http://schemas.microsoft.com/office/drawing/2014/main" id="{C2687084-291F-F1D2-0268-FE1D6E11CAA0}"/>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165975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3"/>
        <p:cNvGrpSpPr/>
        <p:nvPr/>
      </p:nvGrpSpPr>
      <p:grpSpPr>
        <a:xfrm>
          <a:off x="0" y="0"/>
          <a:ext cx="0" cy="0"/>
          <a:chOff x="0" y="0"/>
          <a:chExt cx="0" cy="0"/>
        </a:xfrm>
      </p:grpSpPr>
      <p:sp>
        <p:nvSpPr>
          <p:cNvPr id="2074" name="Google Shape;2074;g276a1c4e488_0_0"/>
          <p:cNvSpPr txBox="1"/>
          <p:nvPr/>
        </p:nvSpPr>
        <p:spPr>
          <a:xfrm>
            <a:off x="533399" y="722525"/>
            <a:ext cx="3965400" cy="710700"/>
          </a:xfrm>
          <a:prstGeom prst="rect">
            <a:avLst/>
          </a:prstGeom>
          <a:noFill/>
          <a:ln>
            <a:noFill/>
          </a:ln>
        </p:spPr>
        <p:txBody>
          <a:bodyPr spcFirstLastPara="1" wrap="square" lIns="27425" tIns="27425" rIns="27425" bIns="27425" anchor="b" anchorCtr="0">
            <a:normAutofit/>
          </a:bodyPr>
          <a:lstStyle/>
          <a:p>
            <a:pPr marL="0" lvl="0" indent="0" algn="l" rtl="0">
              <a:lnSpc>
                <a:spcPct val="90000"/>
              </a:lnSpc>
              <a:spcBef>
                <a:spcPts val="0"/>
              </a:spcBef>
              <a:spcAft>
                <a:spcPts val="0"/>
              </a:spcAft>
              <a:buNone/>
            </a:pPr>
            <a:r>
              <a:rPr lang="en-IE" sz="4000">
                <a:solidFill>
                  <a:srgbClr val="152430"/>
                </a:solidFill>
                <a:latin typeface="Public Sans SemiBold"/>
                <a:ea typeface="Public Sans SemiBold"/>
                <a:cs typeface="Public Sans SemiBold"/>
                <a:sym typeface="Public Sans SemiBold"/>
              </a:rPr>
              <a:t>Agenda</a:t>
            </a:r>
            <a:endParaRPr sz="4000">
              <a:solidFill>
                <a:srgbClr val="152430"/>
              </a:solidFill>
              <a:latin typeface="Public Sans SemiBold"/>
              <a:ea typeface="Public Sans SemiBold"/>
              <a:cs typeface="Public Sans SemiBold"/>
              <a:sym typeface="Public Sans SemiBold"/>
            </a:endParaRPr>
          </a:p>
        </p:txBody>
      </p:sp>
      <p:sp>
        <p:nvSpPr>
          <p:cNvPr id="2076" name="Google Shape;2076;g276a1c4e488_0_0"/>
          <p:cNvSpPr txBox="1"/>
          <p:nvPr/>
        </p:nvSpPr>
        <p:spPr>
          <a:xfrm>
            <a:off x="6275994" y="2956297"/>
            <a:ext cx="55779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Powering Cluster Randomized Trials</a:t>
            </a:r>
            <a:endParaRPr dirty="0">
              <a:solidFill>
                <a:srgbClr val="152430"/>
              </a:solidFill>
              <a:latin typeface="Public Sans"/>
              <a:ea typeface="Public Sans"/>
              <a:cs typeface="Public Sans"/>
              <a:sym typeface="Public Sans"/>
            </a:endParaRPr>
          </a:p>
        </p:txBody>
      </p:sp>
      <p:sp>
        <p:nvSpPr>
          <p:cNvPr id="2077" name="Google Shape;2077;g276a1c4e488_0_0"/>
          <p:cNvSpPr txBox="1"/>
          <p:nvPr/>
        </p:nvSpPr>
        <p:spPr>
          <a:xfrm>
            <a:off x="5439126" y="814599"/>
            <a:ext cx="740999"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dirty="0">
                <a:solidFill>
                  <a:srgbClr val="2EC99B"/>
                </a:solidFill>
                <a:latin typeface="Public Sans ExtraLight"/>
                <a:ea typeface="Public Sans ExtraLight"/>
                <a:cs typeface="Public Sans ExtraLight"/>
                <a:sym typeface="Public Sans ExtraLight"/>
              </a:rPr>
              <a:t>01</a:t>
            </a:r>
            <a:endParaRPr dirty="0"/>
          </a:p>
        </p:txBody>
      </p:sp>
      <p:sp>
        <p:nvSpPr>
          <p:cNvPr id="2078" name="Google Shape;2078;g276a1c4e488_0_0"/>
          <p:cNvSpPr txBox="1"/>
          <p:nvPr/>
        </p:nvSpPr>
        <p:spPr>
          <a:xfrm>
            <a:off x="6275994" y="3967569"/>
            <a:ext cx="54630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Conclusions &amp; Discussion</a:t>
            </a:r>
            <a:endParaRPr dirty="0">
              <a:solidFill>
                <a:srgbClr val="152430"/>
              </a:solidFill>
              <a:latin typeface="Public Sans"/>
              <a:ea typeface="Public Sans"/>
              <a:cs typeface="Public Sans"/>
              <a:sym typeface="Public Sans"/>
            </a:endParaRPr>
          </a:p>
        </p:txBody>
      </p:sp>
      <p:sp>
        <p:nvSpPr>
          <p:cNvPr id="2079" name="Google Shape;2079;g276a1c4e488_0_0"/>
          <p:cNvSpPr txBox="1"/>
          <p:nvPr/>
        </p:nvSpPr>
        <p:spPr>
          <a:xfrm>
            <a:off x="5439127" y="1832567"/>
            <a:ext cx="724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02</a:t>
            </a:r>
            <a:endParaRPr/>
          </a:p>
        </p:txBody>
      </p:sp>
      <p:sp>
        <p:nvSpPr>
          <p:cNvPr id="2080" name="Google Shape;2080;g276a1c4e488_0_0"/>
          <p:cNvSpPr txBox="1"/>
          <p:nvPr/>
        </p:nvSpPr>
        <p:spPr>
          <a:xfrm>
            <a:off x="5439127" y="2850535"/>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03</a:t>
            </a:r>
            <a:endParaRPr/>
          </a:p>
        </p:txBody>
      </p:sp>
      <p:sp>
        <p:nvSpPr>
          <p:cNvPr id="2081" name="Google Shape;2081;g276a1c4e488_0_0"/>
          <p:cNvSpPr txBox="1"/>
          <p:nvPr/>
        </p:nvSpPr>
        <p:spPr>
          <a:xfrm>
            <a:off x="5439127" y="3868503"/>
            <a:ext cx="74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C99B"/>
              </a:buClr>
              <a:buSzPts val="3600"/>
              <a:buFont typeface="Public Sans ExtraLight"/>
              <a:buNone/>
            </a:pPr>
            <a:r>
              <a:rPr lang="en-IE" sz="3600" b="0" i="0" u="none" strike="noStrike" cap="none">
                <a:solidFill>
                  <a:srgbClr val="2EC99B"/>
                </a:solidFill>
                <a:latin typeface="Public Sans ExtraLight"/>
                <a:ea typeface="Public Sans ExtraLight"/>
                <a:cs typeface="Public Sans ExtraLight"/>
                <a:sym typeface="Public Sans ExtraLight"/>
              </a:rPr>
              <a:t>04</a:t>
            </a:r>
            <a:endParaRPr/>
          </a:p>
        </p:txBody>
      </p:sp>
      <p:sp>
        <p:nvSpPr>
          <p:cNvPr id="2082" name="Google Shape;2082;g276a1c4e488_0_0"/>
          <p:cNvSpPr txBox="1"/>
          <p:nvPr/>
        </p:nvSpPr>
        <p:spPr>
          <a:xfrm>
            <a:off x="6275994" y="933714"/>
            <a:ext cx="5577900" cy="461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IE" sz="2400" dirty="0">
                <a:solidFill>
                  <a:srgbClr val="152430"/>
                </a:solidFill>
                <a:latin typeface="Public Sans"/>
                <a:ea typeface="Public Sans"/>
                <a:cs typeface="Public Sans"/>
                <a:sym typeface="Public Sans"/>
              </a:rPr>
              <a:t>Cluster Randomization Overview </a:t>
            </a:r>
            <a:endParaRPr dirty="0">
              <a:solidFill>
                <a:srgbClr val="152430"/>
              </a:solidFill>
              <a:latin typeface="Public Sans"/>
              <a:ea typeface="Public Sans"/>
              <a:cs typeface="Public Sans"/>
              <a:sym typeface="Public Sans"/>
            </a:endParaRPr>
          </a:p>
        </p:txBody>
      </p:sp>
      <p:sp>
        <p:nvSpPr>
          <p:cNvPr id="2083" name="Google Shape;2083;g276a1c4e488_0_0"/>
          <p:cNvSpPr txBox="1"/>
          <p:nvPr/>
        </p:nvSpPr>
        <p:spPr>
          <a:xfrm>
            <a:off x="6275994" y="1945024"/>
            <a:ext cx="57726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400"/>
              <a:buFont typeface="Public Sans ExtraLight"/>
              <a:buNone/>
            </a:pPr>
            <a:r>
              <a:rPr lang="en-GB" sz="2400" dirty="0">
                <a:solidFill>
                  <a:srgbClr val="152430"/>
                </a:solidFill>
                <a:latin typeface="Public Sans"/>
                <a:ea typeface="Public Sans"/>
                <a:cs typeface="Public Sans"/>
                <a:sym typeface="Public Sans"/>
              </a:rPr>
              <a:t>Types of Cluster Randomization</a:t>
            </a:r>
          </a:p>
        </p:txBody>
      </p:sp>
      <p:sp>
        <p:nvSpPr>
          <p:cNvPr id="2084" name="Google Shape;2084;g276a1c4e488_0_0"/>
          <p:cNvSpPr txBox="1"/>
          <p:nvPr/>
        </p:nvSpPr>
        <p:spPr>
          <a:xfrm>
            <a:off x="3047259" y="5194384"/>
            <a:ext cx="6097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8BFD3"/>
              </a:buClr>
              <a:buSzPts val="2400"/>
              <a:buFont typeface="Arial"/>
              <a:buNone/>
            </a:pPr>
            <a:r>
              <a:rPr lang="en-IE" sz="2400" i="1" u="none" strike="noStrike" cap="none">
                <a:solidFill>
                  <a:schemeClr val="accent4"/>
                </a:solidFill>
                <a:latin typeface="Public Sans Medium"/>
                <a:ea typeface="Public Sans Medium"/>
                <a:cs typeface="Public Sans Medium"/>
                <a:sym typeface="Public Sans Medium"/>
              </a:rPr>
              <a:t>Questions welcome throughout</a:t>
            </a:r>
            <a:endParaRPr sz="1400" i="1" u="none" strike="noStrike" cap="none">
              <a:solidFill>
                <a:schemeClr val="accent4"/>
              </a:solidFill>
              <a:latin typeface="Public Sans Medium"/>
              <a:ea typeface="Public Sans Medium"/>
              <a:cs typeface="Public Sans Medium"/>
              <a:sym typeface="Public Sans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4">
          <a:extLst>
            <a:ext uri="{FF2B5EF4-FFF2-40B4-BE49-F238E27FC236}">
              <a16:creationId xmlns:a16="http://schemas.microsoft.com/office/drawing/2014/main" id="{4DA71C23-956D-985B-0C85-3399BA4F0FA1}"/>
            </a:ext>
          </a:extLst>
        </p:cNvPr>
        <p:cNvGrpSpPr/>
        <p:nvPr/>
      </p:nvGrpSpPr>
      <p:grpSpPr>
        <a:xfrm>
          <a:off x="0" y="0"/>
          <a:ext cx="0" cy="0"/>
          <a:chOff x="0" y="0"/>
          <a:chExt cx="0" cy="0"/>
        </a:xfrm>
      </p:grpSpPr>
      <p:sp>
        <p:nvSpPr>
          <p:cNvPr id="2276" name="Google Shape;2276;g2b1c0db4310_0_480">
            <a:extLst>
              <a:ext uri="{FF2B5EF4-FFF2-40B4-BE49-F238E27FC236}">
                <a16:creationId xmlns:a16="http://schemas.microsoft.com/office/drawing/2014/main" id="{9C92EDD2-A9E4-7952-063C-D743BE2D5D8D}"/>
              </a:ext>
            </a:extLst>
          </p:cNvPr>
          <p:cNvSpPr txBox="1">
            <a:spLocks noGrp="1"/>
          </p:cNvSpPr>
          <p:nvPr>
            <p:ph type="body" idx="1"/>
          </p:nvPr>
        </p:nvSpPr>
        <p:spPr>
          <a:xfrm>
            <a:off x="625002" y="1189498"/>
            <a:ext cx="10688266" cy="4953000"/>
          </a:xfrm>
          <a:prstGeom prst="rect">
            <a:avLst/>
          </a:prstGeom>
          <a:noFill/>
          <a:ln>
            <a:noFill/>
          </a:ln>
        </p:spPr>
        <p:txBody>
          <a:bodyPr spcFirstLastPara="1" wrap="square" lIns="0" tIns="0" rIns="0" bIns="0" anchor="t" anchorCtr="0">
            <a:noAutofit/>
          </a:bodyPr>
          <a:lstStyle/>
          <a:p>
            <a:pPr marL="0" indent="0"/>
            <a:r>
              <a:rPr lang="en-GB" sz="1200" b="1" dirty="0"/>
              <a:t>Worked Examples</a:t>
            </a:r>
          </a:p>
          <a:p>
            <a:pPr marL="0" indent="0"/>
            <a:r>
              <a:rPr lang="en-GB" sz="1200" dirty="0"/>
              <a:t>He, J., </a:t>
            </a:r>
            <a:r>
              <a:rPr lang="en-GB" sz="1200" dirty="0" err="1"/>
              <a:t>Irazola</a:t>
            </a:r>
            <a:r>
              <a:rPr lang="en-GB" sz="1200" dirty="0"/>
              <a:t>, V., Mills, K.T., Poggio, R., </a:t>
            </a:r>
            <a:r>
              <a:rPr lang="en-GB" sz="1200" dirty="0" err="1"/>
              <a:t>Beratarrechea</a:t>
            </a:r>
            <a:r>
              <a:rPr lang="en-GB" sz="1200" dirty="0"/>
              <a:t>, A., Dolan, J., Chen, C.S., Gibbons, L., </a:t>
            </a:r>
            <a:r>
              <a:rPr lang="en-GB" sz="1200" dirty="0" err="1"/>
              <a:t>Krousel</a:t>
            </a:r>
            <a:r>
              <a:rPr lang="en-GB" sz="1200" dirty="0"/>
              <a:t>-Wood, M., Bazzano, L.A. and </a:t>
            </a:r>
            <a:r>
              <a:rPr lang="en-GB" sz="1200" dirty="0" err="1"/>
              <a:t>Nejamis</a:t>
            </a:r>
            <a:r>
              <a:rPr lang="en-GB" sz="1200" dirty="0"/>
              <a:t>, A., 2017. Effect of a community health worker–led multicomponent intervention on blood pressure control in low-income patients in Argentina: a randomized clinical trial. Jama, 318(11), pp.1016-1025.</a:t>
            </a:r>
          </a:p>
          <a:p>
            <a:pPr marL="0" indent="0"/>
            <a:endParaRPr lang="en-GB" sz="1200" dirty="0"/>
          </a:p>
          <a:p>
            <a:pPr marL="0" indent="0"/>
            <a:r>
              <a:rPr lang="en-GB" sz="1200" dirty="0"/>
              <a:t>Khan, M.I., Soofi, S.B., Ochiai, R.L., Habib, M.A., </a:t>
            </a:r>
            <a:r>
              <a:rPr lang="en-GB" sz="1200" dirty="0" err="1"/>
              <a:t>Sahito</a:t>
            </a:r>
            <a:r>
              <a:rPr lang="en-GB" sz="1200" dirty="0"/>
              <a:t>, S.M., Nizami, S.Q., Acosta, C.J., Clemens, J.D., Bhutta, Z.A. and DOMI Typhoid Karachi Vi Effectiveness Study Group, 2012. Effectiveness of Vi capsular polysaccharide typhoid vaccine among children: a cluster randomized trial in Karachi, Pakistan. Vaccine, 30(36), pp.5389-5395.</a:t>
            </a:r>
          </a:p>
          <a:p>
            <a:pPr marL="0" indent="0"/>
            <a:endParaRPr lang="en-GB" sz="1200" dirty="0"/>
          </a:p>
          <a:p>
            <a:pPr marL="0" indent="0"/>
            <a:r>
              <a:rPr lang="en-GB" sz="1200" dirty="0"/>
              <a:t>Leahy, A.A., Eather, N., Smith, J.J., Hillman, C., Morgan, P.J., Nilsson, M., Lonsdale, C., </a:t>
            </a:r>
            <a:r>
              <a:rPr lang="en-GB" sz="1200" dirty="0" err="1"/>
              <a:t>Plotnikoff</a:t>
            </a:r>
            <a:r>
              <a:rPr lang="en-GB" sz="1200" dirty="0"/>
              <a:t>, R.C., </a:t>
            </a:r>
            <a:r>
              <a:rPr lang="en-GB" sz="1200" dirty="0" err="1"/>
              <a:t>Noetel</a:t>
            </a:r>
            <a:r>
              <a:rPr lang="en-GB" sz="1200" dirty="0"/>
              <a:t>, M., Holliday, E. and Shigeta, T.T., 2019. School-based physical activity intervention for older adolescents: rationale and study protocol for the Burn 2 Learn cluster randomised controlled trial. BMJ open, 9(5), p.e026029.</a:t>
            </a:r>
          </a:p>
          <a:p>
            <a:pPr marL="0" indent="0"/>
            <a:endParaRPr lang="en-GB" sz="1200" dirty="0"/>
          </a:p>
          <a:p>
            <a:pPr marL="0" indent="0"/>
            <a:r>
              <a:rPr lang="en-GB" sz="1200" dirty="0"/>
              <a:t>Moore, H., Greenwood, D., Gill, T., Waine, C., Soutter, J. and Adamson, A., 2003. A cluster randomised trial to evaluate a nutrition training programme. The British Journal of General Practice, 53(489), p.271.</a:t>
            </a:r>
          </a:p>
          <a:p>
            <a:pPr marL="0" indent="0"/>
            <a:endParaRPr lang="en-GB" sz="1200" dirty="0"/>
          </a:p>
          <a:p>
            <a:pPr marL="0" indent="0"/>
            <a:r>
              <a:rPr lang="en-GB" sz="1200" dirty="0"/>
              <a:t>Fadl, H., Saeedi, M., Montgomery, S., Magnuson, A., Schwarcz, E., Berntorp, K., </a:t>
            </a:r>
            <a:r>
              <a:rPr lang="en-GB" sz="1200" dirty="0" err="1"/>
              <a:t>Sengpiel</a:t>
            </a:r>
            <a:r>
              <a:rPr lang="en-GB" sz="1200" dirty="0"/>
              <a:t>, V., Storck-Lindholm, E., </a:t>
            </a:r>
            <a:r>
              <a:rPr lang="en-GB" sz="1200" dirty="0" err="1"/>
              <a:t>Strevens</a:t>
            </a:r>
            <a:r>
              <a:rPr lang="en-GB" sz="1200" dirty="0"/>
              <a:t>, H., Wikström, A.K. and </a:t>
            </a:r>
            <a:r>
              <a:rPr lang="en-GB" sz="1200" dirty="0" err="1"/>
              <a:t>Brismar</a:t>
            </a:r>
            <a:r>
              <a:rPr lang="en-GB" sz="1200" dirty="0"/>
              <a:t>-Wendel, S., 2019. Changing diagnostic criteria for gestational diabetes in Sweden-a stepped wedge national cluster randomised controlled trial-the CDC4G study protocol. BMC pregnancy and childbirth, 19(1), p.398.</a:t>
            </a:r>
          </a:p>
        </p:txBody>
      </p:sp>
      <p:sp>
        <p:nvSpPr>
          <p:cNvPr id="4" name="Google Shape;2244;g2b1c0db4310_0_114">
            <a:extLst>
              <a:ext uri="{FF2B5EF4-FFF2-40B4-BE49-F238E27FC236}">
                <a16:creationId xmlns:a16="http://schemas.microsoft.com/office/drawing/2014/main" id="{24F08E47-6C9C-2094-04E3-48B752876F31}"/>
              </a:ext>
            </a:extLst>
          </p:cNvPr>
          <p:cNvSpPr txBox="1">
            <a:spLocks/>
          </p:cNvSpPr>
          <p:nvPr/>
        </p:nvSpPr>
        <p:spPr>
          <a:xfrm>
            <a:off x="625002" y="404479"/>
            <a:ext cx="11117400" cy="710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Public Sans SemiBold"/>
              <a:buNone/>
              <a:defRPr sz="4000" b="0" i="0" u="none" strike="noStrike" cap="none">
                <a:solidFill>
                  <a:schemeClr val="dk1"/>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buFont typeface="Calibri"/>
              <a:buNone/>
            </a:pPr>
            <a:r>
              <a:rPr lang="en-IE" dirty="0"/>
              <a:t>References</a:t>
            </a:r>
          </a:p>
        </p:txBody>
      </p:sp>
    </p:spTree>
    <p:extLst>
      <p:ext uri="{BB962C8B-B14F-4D97-AF65-F5344CB8AC3E}">
        <p14:creationId xmlns:p14="http://schemas.microsoft.com/office/powerpoint/2010/main" val="303363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89"/>
        <p:cNvGrpSpPr/>
        <p:nvPr/>
      </p:nvGrpSpPr>
      <p:grpSpPr>
        <a:xfrm>
          <a:off x="0" y="0"/>
          <a:ext cx="0" cy="0"/>
          <a:chOff x="0" y="0"/>
          <a:chExt cx="0" cy="0"/>
        </a:xfrm>
      </p:grpSpPr>
      <p:pic>
        <p:nvPicPr>
          <p:cNvPr id="5" name="Google Shape;29;p66">
            <a:extLst>
              <a:ext uri="{FF2B5EF4-FFF2-40B4-BE49-F238E27FC236}">
                <a16:creationId xmlns:a16="http://schemas.microsoft.com/office/drawing/2014/main" id="{E5181DAE-0011-71F4-02FC-6372C40C1B25}"/>
              </a:ext>
            </a:extLst>
          </p:cNvPr>
          <p:cNvPicPr preferRelativeResize="0"/>
          <p:nvPr/>
        </p:nvPicPr>
        <p:blipFill rotWithShape="1">
          <a:blip r:embed="rId3">
            <a:alphaModFix amt="10000"/>
          </a:blip>
          <a:srcRect/>
          <a:stretch/>
        </p:blipFill>
        <p:spPr>
          <a:xfrm>
            <a:off x="5050619" y="-304801"/>
            <a:ext cx="7273896" cy="9542385"/>
          </a:xfrm>
          <a:prstGeom prst="rect">
            <a:avLst/>
          </a:prstGeom>
          <a:noFill/>
          <a:ln>
            <a:noFill/>
          </a:ln>
        </p:spPr>
      </p:pic>
      <p:sp>
        <p:nvSpPr>
          <p:cNvPr id="2090" name="Google Shape;2090;p4"/>
          <p:cNvSpPr/>
          <p:nvPr/>
        </p:nvSpPr>
        <p:spPr>
          <a:xfrm>
            <a:off x="4093964" y="4352450"/>
            <a:ext cx="2811487" cy="1274100"/>
          </a:xfrm>
          <a:prstGeom prst="roundRect">
            <a:avLst>
              <a:gd name="adj" fmla="val 8055"/>
            </a:avLst>
          </a:prstGeom>
          <a:solidFill>
            <a:srgbClr val="DBD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800" b="1" i="0" u="none" strike="noStrike" cap="none" dirty="0">
                <a:solidFill>
                  <a:srgbClr val="000000"/>
                </a:solidFill>
                <a:latin typeface="Public Sans"/>
                <a:ea typeface="Public Sans"/>
                <a:cs typeface="Public Sans"/>
                <a:sym typeface="Public Sans"/>
              </a:rPr>
              <a:t>Post Marketing</a:t>
            </a:r>
            <a:endParaRPr sz="1800" b="1" i="0" u="none" strike="noStrike" cap="none" dirty="0">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Cohort Study</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Case-control Study</a:t>
            </a:r>
            <a:endParaRPr sz="1600" b="0" i="0" u="none" strike="noStrike" cap="none" dirty="0">
              <a:solidFill>
                <a:srgbClr val="000000"/>
              </a:solidFill>
              <a:latin typeface="Public Sans Light"/>
              <a:ea typeface="Public Sans Light"/>
              <a:cs typeface="Public Sans Light"/>
              <a:sym typeface="Public Sans Light"/>
            </a:endParaRPr>
          </a:p>
        </p:txBody>
      </p:sp>
      <p:sp>
        <p:nvSpPr>
          <p:cNvPr id="2092" name="Google Shape;2092;p4"/>
          <p:cNvSpPr txBox="1"/>
          <p:nvPr/>
        </p:nvSpPr>
        <p:spPr>
          <a:xfrm>
            <a:off x="461331" y="2987138"/>
            <a:ext cx="4342650" cy="1479254"/>
          </a:xfrm>
          <a:prstGeom prst="rect">
            <a:avLst/>
          </a:prstGeom>
          <a:noFill/>
          <a:ln>
            <a:noFill/>
          </a:ln>
        </p:spPr>
        <p:txBody>
          <a:bodyPr spcFirstLastPara="1" wrap="square" lIns="91425" tIns="91425" rIns="91425" bIns="91425" anchor="t" anchorCtr="0">
            <a:noAutofit/>
          </a:bodyPr>
          <a:lstStyle/>
          <a:p>
            <a:pPr marL="0" marR="0" lvl="0" indent="0" algn="l" rtl="0">
              <a:lnSpc>
                <a:spcPct val="105000"/>
              </a:lnSpc>
              <a:spcBef>
                <a:spcPts val="600"/>
              </a:spcBef>
              <a:spcAft>
                <a:spcPts val="0"/>
              </a:spcAft>
              <a:buClr>
                <a:srgbClr val="FFFFFF"/>
              </a:buClr>
              <a:buSzPts val="4700"/>
              <a:buFont typeface="Public Sans Light"/>
              <a:buNone/>
            </a:pPr>
            <a:r>
              <a:rPr lang="en-IE" sz="2400" i="0" u="none" strike="noStrike" cap="none" dirty="0">
                <a:solidFill>
                  <a:schemeClr val="bg1"/>
                </a:solidFill>
                <a:latin typeface="Public Sans Medium"/>
                <a:ea typeface="Public Sans Medium"/>
                <a:cs typeface="Public Sans Medium"/>
                <a:sym typeface="Public Sans Medium"/>
              </a:rPr>
              <a:t>The complete solution</a:t>
            </a:r>
            <a:br>
              <a:rPr lang="en-IE" sz="2400" i="0" u="none" strike="noStrike" cap="none" dirty="0">
                <a:solidFill>
                  <a:schemeClr val="bg1"/>
                </a:solidFill>
                <a:latin typeface="Public Sans Medium"/>
                <a:ea typeface="Public Sans Medium"/>
                <a:cs typeface="Public Sans Medium"/>
                <a:sym typeface="Public Sans Medium"/>
              </a:rPr>
            </a:br>
            <a:r>
              <a:rPr lang="en-IE" sz="2400" i="0" u="none" strike="noStrike" cap="none" dirty="0">
                <a:solidFill>
                  <a:schemeClr val="bg1"/>
                </a:solidFill>
                <a:latin typeface="Public Sans Medium"/>
                <a:ea typeface="Public Sans Medium"/>
                <a:cs typeface="Public Sans Medium"/>
                <a:sym typeface="Public Sans Medium"/>
              </a:rPr>
              <a:t>for optimizing your</a:t>
            </a:r>
            <a:br>
              <a:rPr lang="en-IE" sz="2400" i="0" u="none" strike="noStrike" cap="none" dirty="0">
                <a:solidFill>
                  <a:schemeClr val="bg1"/>
                </a:solidFill>
                <a:latin typeface="Public Sans Medium"/>
                <a:ea typeface="Public Sans Medium"/>
                <a:cs typeface="Public Sans Medium"/>
                <a:sym typeface="Public Sans Medium"/>
              </a:rPr>
            </a:br>
            <a:r>
              <a:rPr lang="en-IE" sz="2400" i="0" u="none" strike="noStrike" cap="none" dirty="0">
                <a:solidFill>
                  <a:schemeClr val="bg1"/>
                </a:solidFill>
                <a:latin typeface="Public Sans Medium"/>
                <a:ea typeface="Public Sans Medium"/>
                <a:cs typeface="Public Sans Medium"/>
                <a:sym typeface="Public Sans Medium"/>
              </a:rPr>
              <a:t>clinical trial designs</a:t>
            </a:r>
            <a:endParaRPr sz="2400" i="0" u="none" strike="noStrike" cap="none" dirty="0">
              <a:solidFill>
                <a:schemeClr val="bg1"/>
              </a:solidFill>
              <a:latin typeface="Public Sans Medium"/>
              <a:ea typeface="Public Sans Medium"/>
              <a:cs typeface="Public Sans Medium"/>
              <a:sym typeface="Public Sans Medium"/>
            </a:endParaRPr>
          </a:p>
        </p:txBody>
      </p:sp>
      <p:sp>
        <p:nvSpPr>
          <p:cNvPr id="2093" name="Google Shape;2093;p4"/>
          <p:cNvSpPr/>
          <p:nvPr/>
        </p:nvSpPr>
        <p:spPr>
          <a:xfrm>
            <a:off x="4093964" y="1231500"/>
            <a:ext cx="2811487" cy="1323600"/>
          </a:xfrm>
          <a:prstGeom prst="roundRect">
            <a:avLst>
              <a:gd name="adj" fmla="val 5828"/>
            </a:avLst>
          </a:prstGeom>
          <a:solidFill>
            <a:srgbClr val="BAC0B8"/>
          </a:solidFill>
          <a:ln>
            <a:noFill/>
          </a:ln>
        </p:spPr>
        <p:txBody>
          <a:bodyPr spcFirstLastPara="1" wrap="square" lIns="91425" tIns="91425" rIns="90000"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800" b="1" i="0" u="none" strike="noStrike" cap="none" dirty="0">
                <a:solidFill>
                  <a:srgbClr val="000000"/>
                </a:solidFill>
                <a:latin typeface="Public Sans"/>
                <a:ea typeface="Public Sans"/>
                <a:cs typeface="Public Sans"/>
                <a:sym typeface="Public Sans"/>
              </a:rPr>
              <a:t>Pre-clinical research</a:t>
            </a:r>
            <a:endParaRPr sz="1800" b="1" i="0" u="none" strike="noStrike" cap="none" dirty="0">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1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Animal studies</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ANOVA / ANCOVA</a:t>
            </a:r>
          </a:p>
          <a:p>
            <a:pPr marL="457200" marR="0" lvl="0" indent="-292100" algn="l" rtl="0">
              <a:lnSpc>
                <a:spcPct val="100000"/>
              </a:lnSpc>
              <a:spcBef>
                <a:spcPts val="0"/>
              </a:spcBef>
              <a:spcAft>
                <a:spcPts val="0"/>
              </a:spcAft>
              <a:buClr>
                <a:srgbClr val="000000"/>
              </a:buClr>
              <a:buSzPts val="1000"/>
              <a:buFont typeface="Public Sans Light"/>
              <a:buChar char="●"/>
            </a:pPr>
            <a:r>
              <a:rPr lang="en-IE" sz="1600" dirty="0">
                <a:latin typeface="Public Sans Light"/>
                <a:ea typeface="Public Sans Light"/>
                <a:cs typeface="Public Sans Light"/>
                <a:sym typeface="Public Sans Light"/>
              </a:rPr>
              <a:t>Pilot Studies</a:t>
            </a:r>
            <a:endParaRPr sz="1600" b="0" i="0" u="none" strike="noStrike" cap="none" dirty="0">
              <a:solidFill>
                <a:srgbClr val="000000"/>
              </a:solidFill>
              <a:latin typeface="Public Sans Light"/>
              <a:ea typeface="Public Sans Light"/>
              <a:cs typeface="Public Sans Light"/>
              <a:sym typeface="Public Sans Light"/>
            </a:endParaRPr>
          </a:p>
        </p:txBody>
      </p:sp>
      <p:sp>
        <p:nvSpPr>
          <p:cNvPr id="2094" name="Google Shape;2094;p4"/>
          <p:cNvSpPr/>
          <p:nvPr/>
        </p:nvSpPr>
        <p:spPr>
          <a:xfrm>
            <a:off x="4093964" y="2626225"/>
            <a:ext cx="2811487" cy="1655100"/>
          </a:xfrm>
          <a:prstGeom prst="roundRect">
            <a:avLst>
              <a:gd name="adj" fmla="val 7910"/>
            </a:avLst>
          </a:prstGeom>
          <a:solidFill>
            <a:srgbClr val="F3F3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IE" sz="1800" b="1" i="0" u="none" strike="noStrike" cap="none" dirty="0">
                <a:solidFill>
                  <a:srgbClr val="000000"/>
                </a:solidFill>
                <a:latin typeface="Public Sans"/>
                <a:ea typeface="Public Sans"/>
                <a:cs typeface="Public Sans"/>
                <a:sym typeface="Public Sans"/>
              </a:rPr>
              <a:t>Early Phase</a:t>
            </a:r>
            <a:endParaRPr sz="1800" b="1" i="0" u="none" strike="noStrike" cap="none" dirty="0">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050"/>
              <a:buFont typeface="Arial"/>
              <a:buNone/>
            </a:pPr>
            <a:endParaRPr sz="11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CRM</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MCP-Mod</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Simon’s Two Stage</a:t>
            </a:r>
            <a:endParaRPr sz="1600" b="0" i="0" u="none" strike="noStrike" cap="none" dirty="0">
              <a:solidFill>
                <a:srgbClr val="000000"/>
              </a:solidFill>
              <a:latin typeface="Public Sans Light"/>
              <a:ea typeface="Public Sans Light"/>
              <a:cs typeface="Public Sans Light"/>
              <a:sym typeface="Public Sans Light"/>
            </a:endParaRPr>
          </a:p>
          <a:p>
            <a:pPr marL="457200" marR="0" lvl="0" indent="-292100" algn="l" rtl="0">
              <a:lnSpc>
                <a:spcPct val="100000"/>
              </a:lnSpc>
              <a:spcBef>
                <a:spcPts val="0"/>
              </a:spcBef>
              <a:spcAft>
                <a:spcPts val="0"/>
              </a:spcAft>
              <a:buClr>
                <a:srgbClr val="000000"/>
              </a:buClr>
              <a:buSzPts val="1000"/>
              <a:buFont typeface="Public Sans Light"/>
              <a:buChar char="●"/>
            </a:pPr>
            <a:r>
              <a:rPr lang="en-IE" sz="1600" b="0" i="0" u="none" strike="noStrike" cap="none" dirty="0">
                <a:solidFill>
                  <a:srgbClr val="000000"/>
                </a:solidFill>
                <a:latin typeface="Public Sans Light"/>
                <a:ea typeface="Public Sans Light"/>
                <a:cs typeface="Public Sans Light"/>
                <a:sym typeface="Public Sans Light"/>
              </a:rPr>
              <a:t>Flemings GST</a:t>
            </a:r>
            <a:endParaRPr sz="1600" b="0" i="0" u="none" strike="noStrike" cap="none" dirty="0">
              <a:solidFill>
                <a:srgbClr val="000000"/>
              </a:solidFill>
              <a:latin typeface="Public Sans Light"/>
              <a:ea typeface="Public Sans Light"/>
              <a:cs typeface="Public Sans Light"/>
              <a:sym typeface="Public Sans Light"/>
            </a:endParaRPr>
          </a:p>
        </p:txBody>
      </p:sp>
      <p:sp>
        <p:nvSpPr>
          <p:cNvPr id="2095" name="Google Shape;2095;p4"/>
          <p:cNvSpPr/>
          <p:nvPr/>
        </p:nvSpPr>
        <p:spPr>
          <a:xfrm>
            <a:off x="7007051" y="1231500"/>
            <a:ext cx="4985660" cy="4395000"/>
          </a:xfrm>
          <a:prstGeom prst="roundRect">
            <a:avLst>
              <a:gd name="adj" fmla="val 2692"/>
            </a:avLst>
          </a:prstGeom>
          <a:solidFill>
            <a:srgbClr val="C6C39E"/>
          </a:solidFill>
          <a:ln>
            <a:noFill/>
          </a:ln>
        </p:spPr>
        <p:txBody>
          <a:bodyPr spcFirstLastPara="1" wrap="square" lIns="91425" tIns="91425" rIns="91425" bIns="91425" anchor="t" anchorCtr="0">
            <a:noAutofit/>
          </a:bodyPr>
          <a:lstStyle/>
          <a:p>
            <a:pPr marL="263525" marR="0" lvl="0" indent="-263525" algn="ctr" rtl="0">
              <a:lnSpc>
                <a:spcPct val="100000"/>
              </a:lnSpc>
              <a:spcBef>
                <a:spcPts val="0"/>
              </a:spcBef>
              <a:spcAft>
                <a:spcPts val="0"/>
              </a:spcAft>
              <a:buClr>
                <a:srgbClr val="000000"/>
              </a:buClr>
              <a:buSzPts val="1700"/>
              <a:buFont typeface="Arial"/>
              <a:buNone/>
              <a:tabLst>
                <a:tab pos="182563" algn="l"/>
              </a:tabLst>
            </a:pPr>
            <a:r>
              <a:rPr lang="en-IE" sz="1800" b="1" i="0" u="none" strike="noStrike" cap="none" dirty="0">
                <a:solidFill>
                  <a:srgbClr val="000000"/>
                </a:solidFill>
                <a:latin typeface="Public Sans"/>
                <a:ea typeface="Public Sans"/>
                <a:cs typeface="Public Sans"/>
                <a:sym typeface="Public Sans"/>
              </a:rPr>
              <a:t>Confirmatory</a:t>
            </a:r>
            <a:endParaRPr sz="1800" b="1" i="0" u="none" strike="noStrike" cap="none" dirty="0">
              <a:solidFill>
                <a:srgbClr val="000000"/>
              </a:solidFill>
              <a:latin typeface="Public Sans"/>
              <a:ea typeface="Public Sans"/>
              <a:cs typeface="Public Sans"/>
              <a:sym typeface="Public Sans"/>
            </a:endParaRPr>
          </a:p>
          <a:p>
            <a:pPr marL="263525" marR="0" lvl="0" indent="-263525" algn="l" rtl="0">
              <a:lnSpc>
                <a:spcPct val="100000"/>
              </a:lnSpc>
              <a:spcBef>
                <a:spcPts val="0"/>
              </a:spcBef>
              <a:spcAft>
                <a:spcPts val="0"/>
              </a:spcAft>
              <a:buClr>
                <a:srgbClr val="000000"/>
              </a:buClr>
              <a:buSzPts val="1100"/>
              <a:buFont typeface="Arial"/>
              <a:buNone/>
              <a:tabLst>
                <a:tab pos="182563" algn="l"/>
              </a:tabLst>
            </a:pPr>
            <a:endParaRPr sz="1200" b="0" i="0" u="none" strike="noStrike" cap="none" dirty="0">
              <a:solidFill>
                <a:srgbClr val="000000"/>
              </a:solidFill>
              <a:latin typeface="Public Sans Light"/>
              <a:ea typeface="Public Sans Light"/>
              <a:cs typeface="Public Sans Light"/>
              <a:sym typeface="Public Sans Light"/>
            </a:endParaRPr>
          </a:p>
          <a:p>
            <a:pPr marL="263525" marR="0" lvl="0" indent="-263525" algn="ctr" rtl="0">
              <a:lnSpc>
                <a:spcPct val="100000"/>
              </a:lnSpc>
              <a:spcBef>
                <a:spcPts val="0"/>
              </a:spcBef>
              <a:spcAft>
                <a:spcPts val="0"/>
              </a:spcAft>
              <a:buClr>
                <a:srgbClr val="000000"/>
              </a:buClr>
              <a:buSzPts val="1400"/>
              <a:buFont typeface="Arial"/>
              <a:buNone/>
            </a:pPr>
            <a:r>
              <a:rPr lang="en-IE" sz="1600" b="1" i="0" u="none" strike="noStrike" cap="none" dirty="0">
                <a:solidFill>
                  <a:srgbClr val="000000"/>
                </a:solidFill>
                <a:latin typeface="Public Sans Light"/>
                <a:ea typeface="Public Sans Light"/>
                <a:cs typeface="Public Sans Light"/>
                <a:sym typeface="Public Sans Light"/>
              </a:rPr>
              <a:t>1000+ Scenarios for Fixed term,</a:t>
            </a:r>
            <a:br>
              <a:rPr lang="en-IE" sz="1600" b="1" i="0" u="none" strike="noStrike" cap="none" dirty="0">
                <a:solidFill>
                  <a:srgbClr val="000000"/>
                </a:solidFill>
                <a:latin typeface="Public Sans Light"/>
                <a:ea typeface="Public Sans Light"/>
                <a:cs typeface="Public Sans Light"/>
                <a:sym typeface="Public Sans Light"/>
              </a:rPr>
            </a:br>
            <a:r>
              <a:rPr lang="en-IE" sz="1600" b="1" i="0" u="none" strike="noStrike" cap="none" dirty="0">
                <a:solidFill>
                  <a:srgbClr val="000000"/>
                </a:solidFill>
                <a:latin typeface="Public Sans Light"/>
                <a:ea typeface="Public Sans Light"/>
                <a:cs typeface="Public Sans Light"/>
                <a:sym typeface="Public Sans Light"/>
              </a:rPr>
              <a:t>Adaptive</a:t>
            </a:r>
            <a:r>
              <a:rPr lang="en-IE" sz="1600" b="1" dirty="0">
                <a:latin typeface="Public Sans Light"/>
                <a:ea typeface="Public Sans Light"/>
                <a:cs typeface="Public Sans Light"/>
                <a:sym typeface="Public Sans Light"/>
              </a:rPr>
              <a:t> &amp; </a:t>
            </a:r>
            <a:r>
              <a:rPr lang="en-IE" sz="1600" b="1" i="0" u="none" strike="noStrike" cap="none" dirty="0">
                <a:solidFill>
                  <a:srgbClr val="000000"/>
                </a:solidFill>
                <a:latin typeface="Public Sans Light"/>
                <a:ea typeface="Public Sans Light"/>
                <a:cs typeface="Public Sans Light"/>
                <a:sym typeface="Public Sans Light"/>
              </a:rPr>
              <a:t>Bayesian Methods</a:t>
            </a:r>
            <a:endParaRPr sz="1600" b="1" i="0" u="none" strike="noStrike" cap="none" dirty="0">
              <a:solidFill>
                <a:srgbClr val="000000"/>
              </a:solidFill>
              <a:latin typeface="Public Sans Light"/>
              <a:ea typeface="Public Sans Light"/>
              <a:cs typeface="Public Sans Light"/>
              <a:sym typeface="Public Sans Light"/>
            </a:endParaRPr>
          </a:p>
          <a:p>
            <a:pPr marL="263525" marR="0" lvl="0" indent="-263525" algn="l" rtl="0">
              <a:lnSpc>
                <a:spcPct val="100000"/>
              </a:lnSpc>
              <a:spcBef>
                <a:spcPts val="0"/>
              </a:spcBef>
              <a:spcAft>
                <a:spcPts val="0"/>
              </a:spcAft>
              <a:buClr>
                <a:srgbClr val="000000"/>
              </a:buClr>
              <a:buSzPts val="1100"/>
              <a:buFont typeface="Arial"/>
              <a:buNone/>
              <a:tabLst>
                <a:tab pos="182563" algn="l"/>
              </a:tabLst>
            </a:pPr>
            <a:endParaRPr sz="12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Survival, Means, Proportions &amp; Count endpoints</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Group Sequential Trials</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Bayesian:</a:t>
            </a:r>
            <a:endParaRPr lang="en-US" sz="1600" b="0" i="0" u="none" strike="noStrike" cap="none" dirty="0">
              <a:solidFill>
                <a:srgbClr val="000000"/>
              </a:solidFill>
              <a:latin typeface="Public Sans Light"/>
              <a:ea typeface="Public Sans Light"/>
              <a:cs typeface="Public Sans Light"/>
              <a:sym typeface="Public Sans Light"/>
            </a:endParaRPr>
          </a:p>
          <a:p>
            <a:pPr marL="447675" marR="0" lvl="8" indent="-184150" algn="l" rtl="0">
              <a:spcBef>
                <a:spcPts val="150"/>
              </a:spcBef>
              <a:spcAft>
                <a:spcPts val="120"/>
              </a:spcAft>
              <a:buClr>
                <a:srgbClr val="000000"/>
              </a:buClr>
              <a:buSzPts val="800"/>
              <a:buFont typeface="Public Sans Light"/>
              <a:buChar char="○"/>
              <a:tabLst>
                <a:tab pos="182563" algn="l"/>
              </a:tabLst>
            </a:pPr>
            <a:r>
              <a:rPr lang="en-US" sz="1600" b="0" i="0" u="none" strike="noStrike" cap="none" dirty="0">
                <a:solidFill>
                  <a:srgbClr val="000000"/>
                </a:solidFill>
                <a:latin typeface="Public Sans Light"/>
                <a:ea typeface="Public Sans Light"/>
                <a:cs typeface="Public Sans Light"/>
                <a:sym typeface="Public Sans Light"/>
              </a:rPr>
              <a:t>Assurance</a:t>
            </a:r>
          </a:p>
          <a:p>
            <a:pPr marL="447675" marR="0" lvl="1" indent="-184150" algn="l" rtl="0">
              <a:spcBef>
                <a:spcPts val="150"/>
              </a:spcBef>
              <a:spcAft>
                <a:spcPts val="120"/>
              </a:spcAft>
              <a:buClr>
                <a:srgbClr val="000000"/>
              </a:buClr>
              <a:buSzPts val="8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Credible Intervals</a:t>
            </a:r>
            <a:endParaRPr sz="1600" b="0" i="0" u="none" strike="noStrike" cap="none" dirty="0">
              <a:solidFill>
                <a:srgbClr val="000000"/>
              </a:solidFill>
              <a:latin typeface="Public Sans Light"/>
              <a:ea typeface="Public Sans Light"/>
              <a:cs typeface="Public Sans Light"/>
              <a:sym typeface="Public Sans Light"/>
            </a:endParaRPr>
          </a:p>
          <a:p>
            <a:pPr marL="447675" marR="0" lvl="1" indent="-184150" algn="l" rtl="0">
              <a:spcBef>
                <a:spcPts val="150"/>
              </a:spcBef>
              <a:spcAft>
                <a:spcPts val="120"/>
              </a:spcAft>
              <a:buClr>
                <a:srgbClr val="000000"/>
              </a:buClr>
              <a:buSzPts val="8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Posterior Error Approach</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Sample Size Re-Estimation</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Cross over &amp; personalized medicine</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MAMS</a:t>
            </a:r>
            <a:endParaRPr sz="1600" b="0" i="0" u="none" strike="noStrike" cap="none" dirty="0">
              <a:solidFill>
                <a:srgbClr val="000000"/>
              </a:solidFill>
              <a:latin typeface="Public Sans Light"/>
              <a:ea typeface="Public Sans Light"/>
              <a:cs typeface="Public Sans Light"/>
              <a:sym typeface="Public Sans Light"/>
            </a:endParaRPr>
          </a:p>
          <a:p>
            <a:pPr marL="263525" marR="0" lvl="0" indent="-263525" algn="l" rtl="0">
              <a:spcBef>
                <a:spcPts val="150"/>
              </a:spcBef>
              <a:spcAft>
                <a:spcPts val="120"/>
              </a:spcAft>
              <a:buClr>
                <a:srgbClr val="000000"/>
              </a:buClr>
              <a:buSzPts val="1000"/>
              <a:buFont typeface="Public Sans Light"/>
              <a:buChar char="●"/>
              <a:tabLst>
                <a:tab pos="182563" algn="l"/>
              </a:tabLst>
            </a:pPr>
            <a:r>
              <a:rPr lang="en-IE" sz="1600" b="0" i="0" u="none" strike="noStrike" cap="none" dirty="0">
                <a:solidFill>
                  <a:srgbClr val="000000"/>
                </a:solidFill>
                <a:latin typeface="Public Sans Light"/>
                <a:ea typeface="Public Sans Light"/>
                <a:cs typeface="Public Sans Light"/>
                <a:sym typeface="Public Sans Light"/>
              </a:rPr>
              <a:t>Prediction</a:t>
            </a:r>
            <a:endParaRPr sz="1600" b="0" i="0" u="none" strike="noStrike" cap="none" dirty="0">
              <a:solidFill>
                <a:srgbClr val="000000"/>
              </a:solidFill>
              <a:latin typeface="Public Sans Light"/>
              <a:ea typeface="Public Sans Light"/>
              <a:cs typeface="Public Sans Light"/>
              <a:sym typeface="Public Sans Light"/>
            </a:endParaRPr>
          </a:p>
        </p:txBody>
      </p:sp>
      <p:pic>
        <p:nvPicPr>
          <p:cNvPr id="3" name="Picture 2" descr="A white text on a black background&#10;&#10;Description automatically generated">
            <a:extLst>
              <a:ext uri="{FF2B5EF4-FFF2-40B4-BE49-F238E27FC236}">
                <a16:creationId xmlns:a16="http://schemas.microsoft.com/office/drawing/2014/main" id="{2282E170-DF36-EB6B-611C-415EC1731274}"/>
              </a:ext>
            </a:extLst>
          </p:cNvPr>
          <p:cNvPicPr>
            <a:picLocks noChangeAspect="1"/>
          </p:cNvPicPr>
          <p:nvPr/>
        </p:nvPicPr>
        <p:blipFill>
          <a:blip r:embed="rId4"/>
          <a:stretch>
            <a:fillRect/>
          </a:stretch>
        </p:blipFill>
        <p:spPr>
          <a:xfrm>
            <a:off x="427840" y="2312045"/>
            <a:ext cx="2719659" cy="6750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g276a1c4e488_0_18"/>
          <p:cNvSpPr txBox="1">
            <a:spLocks noGrp="1"/>
          </p:cNvSpPr>
          <p:nvPr>
            <p:ph type="title" idx="4294967295"/>
          </p:nvPr>
        </p:nvSpPr>
        <p:spPr>
          <a:xfrm>
            <a:off x="342900" y="292350"/>
            <a:ext cx="11117400" cy="1119600"/>
          </a:xfrm>
          <a:prstGeom prst="rect">
            <a:avLst/>
          </a:prstGeom>
          <a:noFill/>
          <a:ln>
            <a:noFill/>
          </a:ln>
        </p:spPr>
        <p:txBody>
          <a:bodyPr spcFirstLastPara="1" wrap="square" lIns="27425" tIns="27425" rIns="27425" bIns="27425" anchor="b" anchorCtr="0">
            <a:normAutofit fontScale="90000"/>
          </a:bodyPr>
          <a:lstStyle/>
          <a:p>
            <a:pPr marL="0" lvl="0" indent="0" algn="l" rtl="0">
              <a:lnSpc>
                <a:spcPct val="150000"/>
              </a:lnSpc>
              <a:spcBef>
                <a:spcPts val="0"/>
              </a:spcBef>
              <a:spcAft>
                <a:spcPts val="0"/>
              </a:spcAft>
              <a:buSzPts val="600"/>
              <a:buNone/>
            </a:pPr>
            <a:r>
              <a:rPr lang="en-IE" sz="4222" dirty="0"/>
              <a:t>nQuery Licensing</a:t>
            </a:r>
            <a:br>
              <a:rPr lang="en-IE" dirty="0"/>
            </a:br>
            <a:r>
              <a:rPr lang="en-IE" sz="2000" dirty="0">
                <a:latin typeface="Public Sans"/>
                <a:ea typeface="Public Sans"/>
                <a:cs typeface="Public Sans"/>
                <a:sym typeface="Public Sans"/>
              </a:rPr>
              <a:t>nQuery operates on a tiered licensing model</a:t>
            </a:r>
            <a:endParaRPr sz="2000" dirty="0">
              <a:latin typeface="Public Sans"/>
              <a:ea typeface="Public Sans"/>
              <a:cs typeface="Public Sans"/>
              <a:sym typeface="Public Sans"/>
            </a:endParaRPr>
          </a:p>
        </p:txBody>
      </p:sp>
      <p:sp>
        <p:nvSpPr>
          <p:cNvPr id="2101" name="Google Shape;2101;g276a1c4e488_0_18"/>
          <p:cNvSpPr txBox="1"/>
          <p:nvPr/>
        </p:nvSpPr>
        <p:spPr>
          <a:xfrm>
            <a:off x="2103696" y="6164106"/>
            <a:ext cx="8274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400"/>
              <a:buFont typeface="Arial"/>
              <a:buNone/>
            </a:pPr>
            <a:r>
              <a:rPr lang="en-IE" sz="1400" b="1" i="0" u="sng" strike="noStrike" cap="none">
                <a:solidFill>
                  <a:schemeClr val="accent2"/>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Click Here</a:t>
            </a:r>
            <a:r>
              <a:rPr lang="en-IE" sz="1400" b="0" i="0" u="none" strike="noStrike" cap="none">
                <a:solidFill>
                  <a:schemeClr val="accent2"/>
                </a:solidFill>
                <a:latin typeface="Public Sans Light"/>
                <a:ea typeface="Public Sans Light"/>
                <a:cs typeface="Public Sans Light"/>
                <a:sym typeface="Public Sans Light"/>
              </a:rPr>
              <a:t> </a:t>
            </a:r>
            <a:r>
              <a:rPr lang="en-IE" sz="1400" b="0" i="0" u="none" strike="noStrike" cap="none">
                <a:solidFill>
                  <a:schemeClr val="dk1"/>
                </a:solidFill>
                <a:latin typeface="Public Sans Light"/>
                <a:ea typeface="Public Sans Light"/>
                <a:cs typeface="Public Sans Light"/>
                <a:sym typeface="Public Sans Light"/>
              </a:rPr>
              <a:t>to see our Package Comparison Tool</a:t>
            </a:r>
            <a:endParaRPr sz="1400" b="0" i="0" u="none" strike="noStrike" cap="none">
              <a:solidFill>
                <a:srgbClr val="000000"/>
              </a:solidFill>
              <a:latin typeface="Arial"/>
              <a:ea typeface="Arial"/>
              <a:cs typeface="Arial"/>
              <a:sym typeface="Arial"/>
            </a:endParaRPr>
          </a:p>
        </p:txBody>
      </p:sp>
      <p:sp>
        <p:nvSpPr>
          <p:cNvPr id="2102" name="Google Shape;2102;g276a1c4e488_0_18"/>
          <p:cNvSpPr txBox="1">
            <a:spLocks noGrp="1"/>
          </p:cNvSpPr>
          <p:nvPr>
            <p:ph type="body" idx="4294967295"/>
          </p:nvPr>
        </p:nvSpPr>
        <p:spPr>
          <a:xfrm>
            <a:off x="3236925" y="2503850"/>
            <a:ext cx="2822700" cy="3283200"/>
          </a:xfrm>
          <a:prstGeom prst="rect">
            <a:avLst/>
          </a:prstGeom>
          <a:solidFill>
            <a:srgbClr val="907680">
              <a:alpha val="316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tabLst>
                <a:tab pos="2417763" algn="l"/>
              </a:tabLst>
            </a:pPr>
            <a:r>
              <a:rPr lang="en-IE" sz="1600" dirty="0">
                <a:latin typeface="Public Sans Medium"/>
                <a:ea typeface="Public Sans Medium"/>
                <a:cs typeface="Public Sans Medium"/>
                <a:sym typeface="Public Sans Medium"/>
              </a:rPr>
              <a:t>Sample size for fully Bayesian (e.g. credible intervals)</a:t>
            </a:r>
            <a:endParaRPr sz="1600" dirty="0">
              <a:latin typeface="Public Sans Medium"/>
              <a:ea typeface="Public Sans Medium"/>
              <a:cs typeface="Public Sans Medium"/>
              <a:sym typeface="Public Sans Medium"/>
            </a:endParaRPr>
          </a:p>
          <a:p>
            <a:pPr marL="0" lvl="0" indent="0" algn="l" rtl="0">
              <a:spcBef>
                <a:spcPts val="0"/>
              </a:spcBef>
              <a:spcAft>
                <a:spcPts val="0"/>
              </a:spcAft>
              <a:buNone/>
              <a:tabLst>
                <a:tab pos="2417763" algn="l"/>
              </a:tabLst>
            </a:pPr>
            <a:endParaRPr sz="1800" dirty="0"/>
          </a:p>
          <a:p>
            <a:pPr marL="0" lvl="0" indent="0" algn="l" rtl="0">
              <a:spcBef>
                <a:spcPts val="0"/>
              </a:spcBef>
              <a:spcAft>
                <a:spcPts val="0"/>
              </a:spcAft>
              <a:buNone/>
              <a:tabLst>
                <a:tab pos="2417763" algn="l"/>
              </a:tabLst>
            </a:pPr>
            <a:r>
              <a:rPr lang="en-IE" sz="1600" dirty="0">
                <a:latin typeface="Public Sans Medium"/>
                <a:ea typeface="Public Sans Medium"/>
                <a:cs typeface="Public Sans Medium"/>
                <a:sym typeface="Public Sans Medium"/>
              </a:rPr>
              <a:t>+ Hybrid Bayes/Frequentist methods and designs (e.g. Assurance)</a:t>
            </a:r>
            <a:endParaRPr sz="1600" dirty="0">
              <a:latin typeface="Public Sans Medium"/>
              <a:ea typeface="Public Sans Medium"/>
              <a:cs typeface="Public Sans Medium"/>
              <a:sym typeface="Public Sans Medium"/>
            </a:endParaRPr>
          </a:p>
        </p:txBody>
      </p:sp>
      <p:sp>
        <p:nvSpPr>
          <p:cNvPr id="2103" name="Google Shape;2103;g276a1c4e488_0_18"/>
          <p:cNvSpPr txBox="1">
            <a:spLocks noGrp="1"/>
          </p:cNvSpPr>
          <p:nvPr>
            <p:ph type="body" idx="4294967295"/>
          </p:nvPr>
        </p:nvSpPr>
        <p:spPr>
          <a:xfrm>
            <a:off x="6131725" y="2503850"/>
            <a:ext cx="2822700" cy="3283200"/>
          </a:xfrm>
          <a:prstGeom prst="rect">
            <a:avLst/>
          </a:prstGeom>
          <a:solidFill>
            <a:srgbClr val="C6C39E">
              <a:alpha val="2785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dirty="0">
                <a:latin typeface="Public Sans Medium"/>
                <a:ea typeface="Public Sans Medium"/>
                <a:cs typeface="Public Sans Medium"/>
                <a:sym typeface="Public Sans Medium"/>
              </a:rPr>
              <a:t>Sample size and power for early stage and confirmatory clinical trial</a:t>
            </a: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r>
              <a:rPr lang="en-IE" sz="1600" dirty="0">
                <a:latin typeface="Public Sans Medium"/>
                <a:ea typeface="Public Sans Medium"/>
                <a:cs typeface="Public Sans Medium"/>
                <a:sym typeface="Public Sans Medium"/>
              </a:rPr>
              <a:t>Adaptive Designs and tools for monitoring and adjustment in-trial</a:t>
            </a:r>
            <a:endParaRPr sz="1600" dirty="0">
              <a:latin typeface="Public Sans Medium"/>
              <a:ea typeface="Public Sans Medium"/>
              <a:cs typeface="Public Sans Medium"/>
              <a:sym typeface="Public Sans Medium"/>
            </a:endParaRPr>
          </a:p>
        </p:txBody>
      </p:sp>
      <p:sp>
        <p:nvSpPr>
          <p:cNvPr id="2104" name="Google Shape;2104;g276a1c4e488_0_18"/>
          <p:cNvSpPr txBox="1">
            <a:spLocks noGrp="1"/>
          </p:cNvSpPr>
          <p:nvPr>
            <p:ph type="body" idx="4294967295"/>
          </p:nvPr>
        </p:nvSpPr>
        <p:spPr>
          <a:xfrm>
            <a:off x="9026525" y="2503850"/>
            <a:ext cx="2822700" cy="3283200"/>
          </a:xfrm>
          <a:prstGeom prst="rect">
            <a:avLst/>
          </a:prstGeom>
          <a:solidFill>
            <a:srgbClr val="152430">
              <a:alpha val="13920"/>
            </a:srgbClr>
          </a:solidFill>
          <a:ln w="9525" cap="flat" cmpd="sng">
            <a:solidFill>
              <a:srgbClr val="E7E7E7"/>
            </a:solidFill>
            <a:prstDash val="solid"/>
            <a:round/>
            <a:headEnd type="none" w="sm" len="sm"/>
            <a:tailEnd type="none" w="sm" len="sm"/>
          </a:ln>
        </p:spPr>
        <p:txBody>
          <a:bodyPr spcFirstLastPara="1" wrap="square" lIns="198000" tIns="198000" rIns="198000" bIns="198000" anchor="t" anchorCtr="0">
            <a:noAutofit/>
          </a:bodyPr>
          <a:lstStyle/>
          <a:p>
            <a:pPr marL="0" lvl="0" indent="0" algn="l" rtl="0">
              <a:spcBef>
                <a:spcPts val="0"/>
              </a:spcBef>
              <a:spcAft>
                <a:spcPts val="0"/>
              </a:spcAft>
              <a:buNone/>
            </a:pPr>
            <a:r>
              <a:rPr lang="en-IE" sz="1600" dirty="0">
                <a:latin typeface="Public Sans Medium"/>
                <a:ea typeface="Public Sans Medium"/>
                <a:cs typeface="Public Sans Medium"/>
                <a:sym typeface="Public Sans Medium"/>
              </a:rPr>
              <a:t>Additional tools for study design and monitoring </a:t>
            </a: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endParaRPr sz="1600" dirty="0">
              <a:latin typeface="Public Sans Medium"/>
              <a:ea typeface="Public Sans Medium"/>
              <a:cs typeface="Public Sans Medium"/>
              <a:sym typeface="Public Sans Medium"/>
            </a:endParaRPr>
          </a:p>
          <a:p>
            <a:pPr marL="0" lvl="0" indent="0" algn="l" rtl="0">
              <a:spcBef>
                <a:spcPts val="0"/>
              </a:spcBef>
              <a:spcAft>
                <a:spcPts val="0"/>
              </a:spcAft>
              <a:buNone/>
            </a:pPr>
            <a:r>
              <a:rPr lang="en-IE" sz="1600" dirty="0" err="1">
                <a:latin typeface="Public Sans Medium"/>
                <a:ea typeface="Public Sans Medium"/>
                <a:cs typeface="Public Sans Medium"/>
                <a:sym typeface="Public Sans Medium"/>
              </a:rPr>
              <a:t>Incl</a:t>
            </a:r>
            <a:r>
              <a:rPr lang="en-IE" sz="1600" dirty="0">
                <a:latin typeface="Public Sans Medium"/>
                <a:ea typeface="Public Sans Medium"/>
                <a:cs typeface="Public Sans Medium"/>
                <a:sym typeface="Public Sans Medium"/>
              </a:rPr>
              <a:t> milestone prediction for </a:t>
            </a:r>
            <a:r>
              <a:rPr lang="en-IE" sz="1600" dirty="0" err="1">
                <a:latin typeface="Public Sans Medium"/>
                <a:ea typeface="Public Sans Medium"/>
                <a:cs typeface="Public Sans Medium"/>
                <a:sym typeface="Public Sans Medium"/>
              </a:rPr>
              <a:t>enrollment</a:t>
            </a:r>
            <a:r>
              <a:rPr lang="en-IE" sz="1600" dirty="0">
                <a:latin typeface="Public Sans Medium"/>
                <a:ea typeface="Public Sans Medium"/>
                <a:cs typeface="Public Sans Medium"/>
                <a:sym typeface="Public Sans Medium"/>
              </a:rPr>
              <a:t> and (survival) event targets</a:t>
            </a:r>
            <a:endParaRPr sz="1600" dirty="0">
              <a:latin typeface="Public Sans Medium"/>
              <a:ea typeface="Public Sans Medium"/>
              <a:cs typeface="Public Sans Medium"/>
              <a:sym typeface="Public Sans Medium"/>
            </a:endParaRPr>
          </a:p>
        </p:txBody>
      </p:sp>
      <p:sp>
        <p:nvSpPr>
          <p:cNvPr id="2105" name="Google Shape;2105;g276a1c4e488_0_18"/>
          <p:cNvSpPr txBox="1">
            <a:spLocks noGrp="1"/>
          </p:cNvSpPr>
          <p:nvPr>
            <p:ph type="sldNum" idx="12"/>
          </p:nvPr>
        </p:nvSpPr>
        <p:spPr>
          <a:xfrm>
            <a:off x="342900" y="6591107"/>
            <a:ext cx="892200" cy="1575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IE"/>
              <a:t>5</a:t>
            </a:fld>
            <a:endParaRPr/>
          </a:p>
        </p:txBody>
      </p:sp>
      <p:sp>
        <p:nvSpPr>
          <p:cNvPr id="2106" name="Google Shape;2106;g276a1c4e488_0_18"/>
          <p:cNvSpPr txBox="1">
            <a:spLocks noGrp="1"/>
          </p:cNvSpPr>
          <p:nvPr>
            <p:ph type="body" idx="4294967295"/>
          </p:nvPr>
        </p:nvSpPr>
        <p:spPr>
          <a:xfrm>
            <a:off x="3236925" y="1802675"/>
            <a:ext cx="2822700" cy="639000"/>
          </a:xfrm>
          <a:prstGeom prst="rect">
            <a:avLst/>
          </a:prstGeom>
          <a:solidFill>
            <a:schemeClr val="accent4"/>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PLUS</a:t>
            </a:r>
            <a:endParaRPr sz="2100" b="1">
              <a:solidFill>
                <a:schemeClr val="lt1"/>
              </a:solidFill>
              <a:latin typeface="Public Sans"/>
              <a:ea typeface="Public Sans"/>
              <a:cs typeface="Public Sans"/>
              <a:sym typeface="Public Sans"/>
            </a:endParaRPr>
          </a:p>
        </p:txBody>
      </p:sp>
      <p:sp>
        <p:nvSpPr>
          <p:cNvPr id="2107" name="Google Shape;2107;g276a1c4e488_0_18"/>
          <p:cNvSpPr txBox="1">
            <a:spLocks noGrp="1"/>
          </p:cNvSpPr>
          <p:nvPr>
            <p:ph type="body" idx="4294967295"/>
          </p:nvPr>
        </p:nvSpPr>
        <p:spPr>
          <a:xfrm>
            <a:off x="342925" y="2503850"/>
            <a:ext cx="2822700" cy="3283200"/>
          </a:xfrm>
          <a:prstGeom prst="rect">
            <a:avLst/>
          </a:prstGeom>
          <a:solidFill>
            <a:srgbClr val="2EC99B">
              <a:alpha val="26580"/>
            </a:srgbClr>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dirty="0">
                <a:latin typeface="Public Sans Medium"/>
                <a:ea typeface="Public Sans Medium"/>
                <a:cs typeface="Public Sans Medium"/>
                <a:sym typeface="Public Sans Medium"/>
              </a:rPr>
              <a:t>Sample size and power for fixed terms trials</a:t>
            </a:r>
          </a:p>
          <a:p>
            <a:pPr marL="0" lvl="0" indent="0" algn="l" rtl="0">
              <a:spcBef>
                <a:spcPts val="0"/>
              </a:spcBef>
              <a:spcAft>
                <a:spcPts val="0"/>
              </a:spcAft>
              <a:buNone/>
            </a:pPr>
            <a:endParaRPr lang="en-IE" dirty="0">
              <a:latin typeface="Public Sans Medium"/>
              <a:ea typeface="Public Sans Medium"/>
              <a:cs typeface="Public Sans Medium"/>
              <a:sym typeface="Public Sans Medium"/>
            </a:endParaRPr>
          </a:p>
          <a:p>
            <a:pPr marL="0" lvl="0" indent="0" algn="l" rtl="0">
              <a:spcBef>
                <a:spcPts val="0"/>
              </a:spcBef>
              <a:spcAft>
                <a:spcPts val="0"/>
              </a:spcAft>
              <a:buNone/>
            </a:pPr>
            <a:r>
              <a:rPr lang="en-IE" dirty="0">
                <a:latin typeface="Public Sans Medium"/>
                <a:ea typeface="Public Sans Medium"/>
                <a:cs typeface="Public Sans Medium"/>
                <a:sym typeface="Public Sans Medium"/>
              </a:rPr>
              <a:t>100’s of designs,</a:t>
            </a:r>
            <a:endParaRPr dirty="0">
              <a:latin typeface="Public Sans Medium"/>
              <a:ea typeface="Public Sans Medium"/>
              <a:cs typeface="Public Sans Medium"/>
              <a:sym typeface="Public Sans Medium"/>
            </a:endParaRPr>
          </a:p>
          <a:p>
            <a:pPr marL="0" lvl="0" indent="0" algn="l" rtl="0">
              <a:spcBef>
                <a:spcPts val="0"/>
              </a:spcBef>
              <a:spcAft>
                <a:spcPts val="0"/>
              </a:spcAft>
              <a:buNone/>
            </a:pPr>
            <a:r>
              <a:rPr lang="en-IE" dirty="0">
                <a:latin typeface="Public Sans Medium"/>
                <a:ea typeface="Public Sans Medium"/>
                <a:cs typeface="Public Sans Medium"/>
                <a:sym typeface="Public Sans Medium"/>
              </a:rPr>
              <a:t>endpoints and hypothesis types</a:t>
            </a:r>
            <a:endParaRPr dirty="0">
              <a:latin typeface="Public Sans Medium"/>
              <a:ea typeface="Public Sans Medium"/>
              <a:cs typeface="Public Sans Medium"/>
              <a:sym typeface="Public Sans Medium"/>
            </a:endParaRPr>
          </a:p>
        </p:txBody>
      </p:sp>
      <p:sp>
        <p:nvSpPr>
          <p:cNvPr id="2108" name="Google Shape;2108;g276a1c4e488_0_18"/>
          <p:cNvSpPr txBox="1">
            <a:spLocks noGrp="1"/>
          </p:cNvSpPr>
          <p:nvPr>
            <p:ph type="body" idx="4294967295"/>
          </p:nvPr>
        </p:nvSpPr>
        <p:spPr>
          <a:xfrm>
            <a:off x="342925" y="1802675"/>
            <a:ext cx="2822700" cy="639000"/>
          </a:xfrm>
          <a:prstGeom prst="rect">
            <a:avLst/>
          </a:prstGeom>
          <a:solidFill>
            <a:srgbClr val="2EC99B"/>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dirty="0">
                <a:solidFill>
                  <a:schemeClr val="lt1"/>
                </a:solidFill>
                <a:latin typeface="Public Sans"/>
                <a:ea typeface="Public Sans"/>
                <a:cs typeface="Public Sans"/>
                <a:sym typeface="Public Sans"/>
              </a:rPr>
              <a:t>BASE</a:t>
            </a:r>
            <a:endParaRPr sz="2100" b="1" dirty="0">
              <a:solidFill>
                <a:schemeClr val="lt1"/>
              </a:solidFill>
              <a:latin typeface="Public Sans"/>
              <a:ea typeface="Public Sans"/>
              <a:cs typeface="Public Sans"/>
              <a:sym typeface="Public Sans"/>
            </a:endParaRPr>
          </a:p>
        </p:txBody>
      </p:sp>
      <p:sp>
        <p:nvSpPr>
          <p:cNvPr id="2109" name="Google Shape;2109;g276a1c4e488_0_18"/>
          <p:cNvSpPr txBox="1">
            <a:spLocks noGrp="1"/>
          </p:cNvSpPr>
          <p:nvPr>
            <p:ph type="body" idx="4294967295"/>
          </p:nvPr>
        </p:nvSpPr>
        <p:spPr>
          <a:xfrm>
            <a:off x="6130925" y="1802675"/>
            <a:ext cx="2822700" cy="639000"/>
          </a:xfrm>
          <a:prstGeom prst="rect">
            <a:avLst/>
          </a:prstGeom>
          <a:solidFill>
            <a:schemeClr val="accent3"/>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PRO</a:t>
            </a:r>
            <a:endParaRPr sz="2100" b="1">
              <a:solidFill>
                <a:schemeClr val="lt1"/>
              </a:solidFill>
              <a:latin typeface="Public Sans"/>
              <a:ea typeface="Public Sans"/>
              <a:cs typeface="Public Sans"/>
              <a:sym typeface="Public Sans"/>
            </a:endParaRPr>
          </a:p>
        </p:txBody>
      </p:sp>
      <p:sp>
        <p:nvSpPr>
          <p:cNvPr id="2110" name="Google Shape;2110;g276a1c4e488_0_18"/>
          <p:cNvSpPr txBox="1">
            <a:spLocks noGrp="1"/>
          </p:cNvSpPr>
          <p:nvPr>
            <p:ph type="body" idx="4294967295"/>
          </p:nvPr>
        </p:nvSpPr>
        <p:spPr>
          <a:xfrm>
            <a:off x="9026525" y="1802675"/>
            <a:ext cx="2822700" cy="639000"/>
          </a:xfrm>
          <a:prstGeom prst="rect">
            <a:avLst/>
          </a:prstGeom>
          <a:solidFill>
            <a:schemeClr val="accent1"/>
          </a:solidFill>
          <a:ln>
            <a:noFill/>
          </a:ln>
        </p:spPr>
        <p:txBody>
          <a:bodyPr spcFirstLastPara="1" wrap="square" lIns="198000" tIns="198000" rIns="198000" bIns="198000" anchor="t" anchorCtr="0">
            <a:noAutofit/>
          </a:bodyPr>
          <a:lstStyle/>
          <a:p>
            <a:pPr marL="0" lvl="0" indent="0" algn="l" rtl="0">
              <a:spcBef>
                <a:spcPts val="0"/>
              </a:spcBef>
              <a:spcAft>
                <a:spcPts val="0"/>
              </a:spcAft>
              <a:buNone/>
            </a:pPr>
            <a:r>
              <a:rPr lang="en-IE" sz="2100" b="1">
                <a:solidFill>
                  <a:schemeClr val="lt1"/>
                </a:solidFill>
                <a:latin typeface="Public Sans"/>
                <a:ea typeface="Public Sans"/>
                <a:cs typeface="Public Sans"/>
                <a:sym typeface="Public Sans"/>
              </a:rPr>
              <a:t>EXPERT</a:t>
            </a:r>
            <a:endParaRPr sz="2100" b="1">
              <a:solidFill>
                <a:schemeClr val="lt1"/>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1</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Cluster Randomized</a:t>
            </a:r>
            <a:br>
              <a:rPr lang="en-IE" sz="3600" dirty="0">
                <a:solidFill>
                  <a:schemeClr val="accent2"/>
                </a:solidFill>
              </a:rPr>
            </a:br>
            <a:r>
              <a:rPr lang="en-IE" sz="3600" dirty="0">
                <a:solidFill>
                  <a:schemeClr val="accent2"/>
                </a:solidFill>
              </a:rPr>
              <a:t>Trials Overview</a:t>
            </a:r>
            <a:endParaRPr dirty="0"/>
          </a:p>
        </p:txBody>
      </p:sp>
    </p:spTree>
    <p:extLst>
      <p:ext uri="{BB962C8B-B14F-4D97-AF65-F5344CB8AC3E}">
        <p14:creationId xmlns:p14="http://schemas.microsoft.com/office/powerpoint/2010/main" val="395568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DEE91B92-F329-3102-6C34-D27F0BCED4C9}"/>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2AC4E6FA-175A-FA30-DA57-F82BC54B897C}"/>
              </a:ext>
            </a:extLst>
          </p:cNvPr>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Calibri"/>
              <a:buNone/>
            </a:pPr>
            <a:r>
              <a:rPr lang="en-IE" dirty="0"/>
              <a:t>Trial Randomization Introduction</a:t>
            </a:r>
            <a:endParaRPr dirty="0"/>
          </a:p>
        </p:txBody>
      </p:sp>
      <p:sp>
        <p:nvSpPr>
          <p:cNvPr id="2128" name="Google Shape;2128;g2b148969348_0_114">
            <a:extLst>
              <a:ext uri="{FF2B5EF4-FFF2-40B4-BE49-F238E27FC236}">
                <a16:creationId xmlns:a16="http://schemas.microsoft.com/office/drawing/2014/main" id="{AD1C264C-5430-3640-AD18-041408766689}"/>
              </a:ext>
            </a:extLst>
          </p:cNvPr>
          <p:cNvSpPr txBox="1">
            <a:spLocks noGrp="1"/>
          </p:cNvSpPr>
          <p:nvPr>
            <p:ph type="body" idx="1"/>
          </p:nvPr>
        </p:nvSpPr>
        <p:spPr>
          <a:xfrm>
            <a:off x="632297" y="1355651"/>
            <a:ext cx="10719881" cy="4953074"/>
          </a:xfrm>
          <a:prstGeom prst="rect">
            <a:avLst/>
          </a:prstGeom>
          <a:noFill/>
          <a:ln>
            <a:noFill/>
          </a:ln>
        </p:spPr>
        <p:txBody>
          <a:bodyPr spcFirstLastPara="1" wrap="square" lIns="0" tIns="0" rIns="0" bIns="0" anchor="t" anchorCtr="0">
            <a:noAutofit/>
          </a:bodyPr>
          <a:lstStyle/>
          <a:p>
            <a:pPr marL="0" indent="-76200">
              <a:lnSpc>
                <a:spcPct val="100000"/>
              </a:lnSpc>
              <a:buSzPts val="2400"/>
            </a:pPr>
            <a:r>
              <a:rPr lang="en-GB" sz="2400" dirty="0"/>
              <a:t>Randomization is vital in clinical trials to ensure causal inferential validity</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chemeClr val="bg1">
                    <a:lumMod val="50000"/>
                  </a:schemeClr>
                </a:solidFill>
              </a:rPr>
              <a:t>Converts complexity into explainable error that is accounted for by the trial design </a:t>
            </a:r>
            <a:endParaRPr kumimoji="0" lang="en-GB" sz="2400" b="0" i="0" u="none" strike="noStrike" kern="0" cap="none" spc="0" normalizeH="0" baseline="0" noProof="0" dirty="0">
              <a:ln>
                <a:noFill/>
              </a:ln>
              <a:solidFill>
                <a:schemeClr val="bg1">
                  <a:lumMod val="50000"/>
                </a:schemeClr>
              </a:solidFill>
              <a:effectLst/>
              <a:uLnTx/>
              <a:uFillTx/>
              <a:latin typeface="Public Sans Light"/>
              <a:sym typeface="Public Sans Light"/>
            </a:endParaRPr>
          </a:p>
          <a:p>
            <a:pPr marL="0" indent="-76200">
              <a:lnSpc>
                <a:spcPct val="100000"/>
              </a:lnSpc>
              <a:buSzPts val="2400"/>
            </a:pPr>
            <a:endParaRPr lang="en-GB" sz="2400" dirty="0"/>
          </a:p>
          <a:p>
            <a:pPr marL="0" indent="-76200">
              <a:lnSpc>
                <a:spcPct val="100000"/>
              </a:lnSpc>
              <a:buSzPts val="2400"/>
            </a:pPr>
            <a:r>
              <a:rPr lang="en-GB" sz="2400" dirty="0"/>
              <a:t>Most common randomization scheme in trials is individual randomization where each subject is randomly assigned to a given study group</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Practically, assignment often done via block randomization rather than full randomization</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indent="-76200">
              <a:lnSpc>
                <a:spcPct val="100000"/>
              </a:lnSpc>
              <a:buSzPts val="2400"/>
            </a:pPr>
            <a:endParaRPr lang="en-GB" sz="2400" dirty="0"/>
          </a:p>
          <a:p>
            <a:pPr marL="0" marR="0" lvl="0" indent="-7620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kumimoji="0" lang="en-GB" sz="2400" b="0" i="0" u="none" strike="noStrike" kern="0" cap="none" spc="0" normalizeH="0" baseline="0" noProof="0" dirty="0">
                <a:ln>
                  <a:noFill/>
                </a:ln>
                <a:solidFill>
                  <a:srgbClr val="152430"/>
                </a:solidFill>
                <a:effectLst/>
                <a:uLnTx/>
                <a:uFillTx/>
                <a:latin typeface="Public Sans Light"/>
                <a:sym typeface="Public Sans Light"/>
              </a:rPr>
              <a:t>Cluster Randomization is a common alternative where randomization is at the level of a cluster (e.g. hospital, school) rather than individual</a:t>
            </a:r>
          </a:p>
          <a:p>
            <a:pPr marL="0" indent="0">
              <a:lnSpc>
                <a:spcPct val="100000"/>
              </a:lnSpc>
              <a:buSzPts val="2400"/>
            </a:pPr>
            <a:r>
              <a:rPr lang="en-GB" sz="2000" dirty="0">
                <a:solidFill>
                  <a:srgbClr val="7F7F7F"/>
                </a:solidFill>
              </a:rPr>
              <a:t>Choice of randomization scheme will often follow from logistical or statistical concerns</a:t>
            </a:r>
            <a:endParaRPr lang="en-GB" sz="2400" dirty="0">
              <a:solidFill>
                <a:srgbClr val="152430"/>
              </a:solidFill>
            </a:endParaRPr>
          </a:p>
          <a:p>
            <a:pPr marL="0" indent="0">
              <a:lnSpc>
                <a:spcPct val="100000"/>
              </a:lnSpc>
              <a:buSzPts val="2400"/>
            </a:pPr>
            <a:endParaRPr lang="en-GB" sz="2000" dirty="0">
              <a:solidFill>
                <a:srgbClr val="7F7F7F"/>
              </a:solidFill>
            </a:endParaRPr>
          </a:p>
          <a:p>
            <a:pPr marL="0" indent="0">
              <a:lnSpc>
                <a:spcPct val="100000"/>
              </a:lnSpc>
              <a:buSzPts val="2400"/>
            </a:pPr>
            <a:r>
              <a:rPr lang="en-GB" sz="2400" dirty="0">
                <a:solidFill>
                  <a:schemeClr val="tx1"/>
                </a:solidFill>
              </a:rPr>
              <a:t>This webinar will focus on what cluster randomization is, why it is used, different types of cluster randomization and the effect of cluster randomization on sample size determination and power calculations</a:t>
            </a:r>
          </a:p>
        </p:txBody>
      </p:sp>
    </p:spTree>
    <p:extLst>
      <p:ext uri="{BB962C8B-B14F-4D97-AF65-F5344CB8AC3E}">
        <p14:creationId xmlns:p14="http://schemas.microsoft.com/office/powerpoint/2010/main" val="144993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6">
          <a:extLst>
            <a:ext uri="{FF2B5EF4-FFF2-40B4-BE49-F238E27FC236}">
              <a16:creationId xmlns:a16="http://schemas.microsoft.com/office/drawing/2014/main" id="{DFF2F612-9D32-4BC0-4BD3-74908702D795}"/>
            </a:ext>
          </a:extLst>
        </p:cNvPr>
        <p:cNvGrpSpPr/>
        <p:nvPr/>
      </p:nvGrpSpPr>
      <p:grpSpPr>
        <a:xfrm>
          <a:off x="0" y="0"/>
          <a:ext cx="0" cy="0"/>
          <a:chOff x="0" y="0"/>
          <a:chExt cx="0" cy="0"/>
        </a:xfrm>
      </p:grpSpPr>
      <p:sp>
        <p:nvSpPr>
          <p:cNvPr id="2127" name="Google Shape;2127;g2b148969348_0_114">
            <a:extLst>
              <a:ext uri="{FF2B5EF4-FFF2-40B4-BE49-F238E27FC236}">
                <a16:creationId xmlns:a16="http://schemas.microsoft.com/office/drawing/2014/main" id="{CC42167E-3DE0-0E74-0CCB-6494716674E9}"/>
              </a:ext>
            </a:extLst>
          </p:cNvPr>
          <p:cNvSpPr txBox="1">
            <a:spLocks noGrp="1"/>
          </p:cNvSpPr>
          <p:nvPr>
            <p:ph type="title"/>
          </p:nvPr>
        </p:nvSpPr>
        <p:spPr>
          <a:xfrm>
            <a:off x="632297" y="342900"/>
            <a:ext cx="11117263" cy="710648"/>
          </a:xfrm>
          <a:prstGeom prst="rect">
            <a:avLst/>
          </a:prstGeom>
          <a:noFill/>
          <a:ln>
            <a:noFill/>
          </a:ln>
        </p:spPr>
        <p:txBody>
          <a:bodyPr spcFirstLastPara="1" wrap="square" lIns="0" tIns="0" rIns="0" bIns="0" anchor="b" anchorCtr="0">
            <a:noAutofit/>
          </a:bodyPr>
          <a:lstStyle/>
          <a:p>
            <a:pPr lvl="0">
              <a:buSzPts val="4400"/>
            </a:pPr>
            <a:r>
              <a:rPr lang="en-US" dirty="0"/>
              <a:t>Cluster Randomization Overview</a:t>
            </a:r>
            <a:endParaRPr dirty="0"/>
          </a:p>
        </p:txBody>
      </p:sp>
      <p:sp>
        <p:nvSpPr>
          <p:cNvPr id="2128" name="Google Shape;2128;g2b148969348_0_114">
            <a:extLst>
              <a:ext uri="{FF2B5EF4-FFF2-40B4-BE49-F238E27FC236}">
                <a16:creationId xmlns:a16="http://schemas.microsoft.com/office/drawing/2014/main" id="{0A6EC9A2-B2E8-056F-4918-8B3BDD98F9BC}"/>
              </a:ext>
            </a:extLst>
          </p:cNvPr>
          <p:cNvSpPr txBox="1">
            <a:spLocks noGrp="1"/>
          </p:cNvSpPr>
          <p:nvPr>
            <p:ph type="body" idx="1"/>
          </p:nvPr>
        </p:nvSpPr>
        <p:spPr>
          <a:xfrm>
            <a:off x="632297" y="1355651"/>
            <a:ext cx="10719881" cy="4953074"/>
          </a:xfrm>
          <a:prstGeom prst="rect">
            <a:avLst/>
          </a:prstGeom>
          <a:noFill/>
          <a:ln>
            <a:noFill/>
          </a:ln>
        </p:spPr>
        <p:txBody>
          <a:bodyPr spcFirstLastPara="1" wrap="square" lIns="0" tIns="0" rIns="0" bIns="0" anchor="t" anchorCtr="0">
            <a:noAutofit/>
          </a:bodyPr>
          <a:lstStyle/>
          <a:p>
            <a:pPr marL="0" lvl="0" indent="-76200">
              <a:lnSpc>
                <a:spcPct val="100000"/>
              </a:lnSpc>
              <a:buClr>
                <a:srgbClr val="152430"/>
              </a:buClr>
              <a:buSzPts val="2400"/>
              <a:defRPr/>
            </a:pPr>
            <a:r>
              <a:rPr lang="en-GB" sz="2400" dirty="0">
                <a:solidFill>
                  <a:srgbClr val="152430"/>
                </a:solidFill>
              </a:rPr>
              <a:t>Cluster Randomization is a common alternative where randomization is at the level of a cluster (e.g. hospital, school) rather than individual</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kumimoji="0" lang="en-GB" sz="2000" b="0" i="0" u="none" strike="noStrike" kern="0" cap="none" spc="0" normalizeH="0" baseline="0" noProof="0" dirty="0">
                <a:ln>
                  <a:noFill/>
                </a:ln>
                <a:solidFill>
                  <a:schemeClr val="bg1">
                    <a:lumMod val="50000"/>
                  </a:schemeClr>
                </a:solidFill>
                <a:effectLst/>
                <a:uLnTx/>
                <a:uFillTx/>
                <a:latin typeface="Public Sans Light"/>
                <a:sym typeface="Public Sans Light"/>
              </a:rPr>
              <a:t>e.g. every patient in a hospital is given the random treatment assigned to that hospital </a:t>
            </a:r>
            <a:endParaRPr kumimoji="0" lang="en-GB" sz="2400" b="0" i="0" u="none" strike="noStrike" kern="0" cap="none" spc="0" normalizeH="0" baseline="0" noProof="0" dirty="0">
              <a:ln>
                <a:noFill/>
              </a:ln>
              <a:solidFill>
                <a:schemeClr val="bg1">
                  <a:lumMod val="50000"/>
                </a:schemeClr>
              </a:solidFill>
              <a:effectLst/>
              <a:uLnTx/>
              <a:uFillTx/>
              <a:latin typeface="Public Sans Light"/>
              <a:sym typeface="Public Sans Light"/>
            </a:endParaRPr>
          </a:p>
          <a:p>
            <a:pPr marL="0" indent="-76200">
              <a:lnSpc>
                <a:spcPct val="100000"/>
              </a:lnSpc>
              <a:buSzPts val="2400"/>
            </a:pPr>
            <a:endParaRPr lang="en-GB" sz="2400" dirty="0"/>
          </a:p>
          <a:p>
            <a:pPr marL="0" indent="-76200">
              <a:lnSpc>
                <a:spcPct val="100000"/>
              </a:lnSpc>
              <a:buSzPts val="2400"/>
            </a:pPr>
            <a:r>
              <a:rPr lang="en-GB" sz="2400" dirty="0"/>
              <a:t>Can reduce trial costs and logistical complexity (especially in larger trials), prevent treatment contamination and provide cluster-level inferences </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kumimoji="0" lang="en-GB" sz="2000" b="0" i="0" u="none" strike="noStrike" kern="0" cap="none" spc="0" normalizeH="0" baseline="0" noProof="0" dirty="0">
                <a:ln>
                  <a:noFill/>
                </a:ln>
                <a:solidFill>
                  <a:srgbClr val="7F7F7F"/>
                </a:solidFill>
                <a:effectLst/>
                <a:uLnTx/>
                <a:uFillTx/>
                <a:latin typeface="Public Sans Light"/>
                <a:sym typeface="Public Sans Light"/>
              </a:rPr>
              <a:t>Individual randomization may not be possible </a:t>
            </a:r>
            <a:r>
              <a:rPr kumimoji="0" lang="en-GB" sz="2000" b="0" i="0" u="none" strike="noStrike" kern="0" cap="none" spc="0" normalizeH="0" baseline="0" noProof="0" dirty="0" err="1">
                <a:ln>
                  <a:noFill/>
                </a:ln>
                <a:solidFill>
                  <a:srgbClr val="7F7F7F"/>
                </a:solidFill>
                <a:effectLst/>
                <a:uLnTx/>
                <a:uFillTx/>
                <a:latin typeface="Public Sans Light"/>
                <a:sym typeface="Public Sans Light"/>
              </a:rPr>
              <a:t>e.g</a:t>
            </a:r>
            <a:r>
              <a:rPr lang="en-GB" sz="2000" dirty="0">
                <a:solidFill>
                  <a:srgbClr val="7F7F7F"/>
                </a:solidFill>
              </a:rPr>
              <a:t>. pragmatic trials, classroom interventions</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indent="-76200">
              <a:lnSpc>
                <a:spcPct val="100000"/>
              </a:lnSpc>
              <a:buSzPts val="2400"/>
            </a:pPr>
            <a:endParaRPr lang="en-GB" sz="2400" dirty="0"/>
          </a:p>
          <a:p>
            <a:pPr marL="0" marR="0" lvl="0" indent="-7620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400" dirty="0">
                <a:solidFill>
                  <a:srgbClr val="152430"/>
                </a:solidFill>
              </a:rPr>
              <a:t>But will require more complex inference (mixed model, GEE), provide lower power (within-cluster similarly) and open to bias (recruitment, imbalance) </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Need appropriate design + strategy to maintain valid randomization (+ blinding if assumed)</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indent="0">
              <a:lnSpc>
                <a:spcPct val="100000"/>
              </a:lnSpc>
              <a:buSzPts val="2400"/>
            </a:pPr>
            <a:endParaRPr lang="en-GB" sz="2000" dirty="0">
              <a:solidFill>
                <a:srgbClr val="7F7F7F"/>
              </a:solidFill>
            </a:endParaRPr>
          </a:p>
          <a:p>
            <a:pPr marL="0" indent="0">
              <a:lnSpc>
                <a:spcPct val="100000"/>
              </a:lnSpc>
              <a:buSzPts val="2400"/>
            </a:pPr>
            <a:r>
              <a:rPr lang="en-GB" sz="2400" dirty="0">
                <a:solidFill>
                  <a:schemeClr val="tx1"/>
                </a:solidFill>
              </a:rPr>
              <a:t>Cluster Randomization can be applied to wide variety of trials with differing endpoints, trial designs and number of hierarchal structures </a:t>
            </a:r>
          </a:p>
          <a:p>
            <a:pPr marL="0" marR="0" lvl="0" indent="0" algn="l" defTabSz="914400" rtl="0" eaLnBrk="1" fontAlgn="auto" latinLnBrk="0" hangingPunct="1">
              <a:lnSpc>
                <a:spcPct val="100000"/>
              </a:lnSpc>
              <a:spcBef>
                <a:spcPts val="0"/>
              </a:spcBef>
              <a:spcAft>
                <a:spcPts val="0"/>
              </a:spcAft>
              <a:buClr>
                <a:srgbClr val="152430"/>
              </a:buClr>
              <a:buSzPts val="2400"/>
              <a:buFont typeface="Public Sans Light"/>
              <a:buNone/>
              <a:tabLst/>
              <a:defRPr/>
            </a:pPr>
            <a:r>
              <a:rPr lang="en-GB" sz="2000" dirty="0">
                <a:solidFill>
                  <a:srgbClr val="7F7F7F"/>
                </a:solidFill>
              </a:rPr>
              <a:t>Wide variety of cluster randomization types for differing trial objectives and designs </a:t>
            </a:r>
            <a:endParaRPr kumimoji="0" lang="en-GB" sz="2400" b="0" i="0" u="none" strike="noStrike" kern="0" cap="none" spc="0" normalizeH="0" baseline="0" noProof="0" dirty="0">
              <a:ln>
                <a:noFill/>
              </a:ln>
              <a:solidFill>
                <a:srgbClr val="152430"/>
              </a:solidFill>
              <a:effectLst/>
              <a:uLnTx/>
              <a:uFillTx/>
              <a:latin typeface="Public Sans Light"/>
              <a:sym typeface="Public Sans Light"/>
            </a:endParaRPr>
          </a:p>
          <a:p>
            <a:pPr marL="0" indent="0">
              <a:lnSpc>
                <a:spcPct val="100000"/>
              </a:lnSpc>
              <a:buSzPts val="2400"/>
            </a:pPr>
            <a:endParaRPr lang="en-GB" sz="2400" dirty="0">
              <a:solidFill>
                <a:schemeClr val="tx1"/>
              </a:solidFill>
            </a:endParaRPr>
          </a:p>
        </p:txBody>
      </p:sp>
    </p:spTree>
    <p:extLst>
      <p:ext uri="{BB962C8B-B14F-4D97-AF65-F5344CB8AC3E}">
        <p14:creationId xmlns:p14="http://schemas.microsoft.com/office/powerpoint/2010/main" val="356660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25"/>
          <p:cNvSpPr txBox="1">
            <a:spLocks noGrp="1"/>
          </p:cNvSpPr>
          <p:nvPr>
            <p:ph type="body" idx="1"/>
          </p:nvPr>
        </p:nvSpPr>
        <p:spPr>
          <a:xfrm>
            <a:off x="197732" y="2735629"/>
            <a:ext cx="3923905" cy="50873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4700"/>
              <a:buFont typeface="Public Sans SemiBold"/>
              <a:buNone/>
            </a:pPr>
            <a:r>
              <a:rPr lang="en-IE" sz="3600" dirty="0"/>
              <a:t>Part 2</a:t>
            </a:r>
            <a:endParaRPr dirty="0"/>
          </a:p>
          <a:p>
            <a:pPr marL="457200" lvl="0" indent="-228600" algn="l" rtl="0">
              <a:lnSpc>
                <a:spcPct val="100000"/>
              </a:lnSpc>
              <a:spcBef>
                <a:spcPts val="0"/>
              </a:spcBef>
              <a:spcAft>
                <a:spcPts val="0"/>
              </a:spcAft>
              <a:buClr>
                <a:schemeClr val="dk1"/>
              </a:buClr>
              <a:buSzPts val="4700"/>
              <a:buFont typeface="Public Sans SemiBold"/>
              <a:buNone/>
            </a:pPr>
            <a:endParaRPr sz="3600" dirty="0"/>
          </a:p>
        </p:txBody>
      </p:sp>
      <p:sp>
        <p:nvSpPr>
          <p:cNvPr id="2146" name="Google Shape;2146;p25"/>
          <p:cNvSpPr txBox="1">
            <a:spLocks noGrp="1"/>
          </p:cNvSpPr>
          <p:nvPr>
            <p:ph type="title" idx="4294967295"/>
          </p:nvPr>
        </p:nvSpPr>
        <p:spPr>
          <a:xfrm>
            <a:off x="397525" y="3613639"/>
            <a:ext cx="9096375" cy="666750"/>
          </a:xfrm>
          <a:prstGeom prst="rect">
            <a:avLst/>
          </a:prstGeom>
          <a:noFill/>
          <a:ln>
            <a:noFill/>
          </a:ln>
        </p:spPr>
        <p:txBody>
          <a:bodyPr spcFirstLastPara="1" wrap="square" lIns="27425" tIns="27425" rIns="27425" bIns="27425" anchor="b" anchorCtr="0">
            <a:normAutofit fontScale="90000"/>
          </a:bodyPr>
          <a:lstStyle/>
          <a:p>
            <a:pPr marL="0" marR="0" lvl="0" indent="0" algn="l" rtl="0">
              <a:lnSpc>
                <a:spcPct val="90000"/>
              </a:lnSpc>
              <a:spcBef>
                <a:spcPts val="0"/>
              </a:spcBef>
              <a:spcAft>
                <a:spcPts val="0"/>
              </a:spcAft>
              <a:buClr>
                <a:schemeClr val="dk1"/>
              </a:buClr>
              <a:buSzPts val="4000"/>
              <a:buFont typeface="Public Sans SemiBold"/>
              <a:buNone/>
            </a:pPr>
            <a:r>
              <a:rPr lang="en-IE" sz="3600" dirty="0">
                <a:solidFill>
                  <a:schemeClr val="accent2"/>
                </a:solidFill>
              </a:rPr>
              <a:t>Types of Cluster </a:t>
            </a:r>
            <a:br>
              <a:rPr lang="en-IE" sz="3600" dirty="0">
                <a:solidFill>
                  <a:schemeClr val="accent2"/>
                </a:solidFill>
              </a:rPr>
            </a:br>
            <a:r>
              <a:rPr lang="en-IE" sz="3600" dirty="0">
                <a:solidFill>
                  <a:schemeClr val="accent2"/>
                </a:solidFill>
              </a:rPr>
              <a:t>Randomization</a:t>
            </a:r>
            <a:endParaRPr dirty="0"/>
          </a:p>
        </p:txBody>
      </p:sp>
    </p:spTree>
  </p:cSld>
  <p:clrMapOvr>
    <a:masterClrMapping/>
  </p:clrMapOvr>
</p:sld>
</file>

<file path=ppt/theme/theme1.xml><?xml version="1.0" encoding="utf-8"?>
<a:theme xmlns:a="http://schemas.openxmlformats.org/drawingml/2006/main" name="Office Theme">
  <a:themeElements>
    <a:clrScheme name="Dotmatics 1">
      <a:dk1>
        <a:srgbClr val="152430"/>
      </a:dk1>
      <a:lt1>
        <a:srgbClr val="FFFFFF"/>
      </a:lt1>
      <a:dk2>
        <a:srgbClr val="BAC0B8"/>
      </a:dk2>
      <a:lt2>
        <a:srgbClr val="DBDFD4"/>
      </a:lt2>
      <a:accent1>
        <a:srgbClr val="152430"/>
      </a:accent1>
      <a:accent2>
        <a:srgbClr val="2EC99B"/>
      </a:accent2>
      <a:accent3>
        <a:srgbClr val="C6C39E"/>
      </a:accent3>
      <a:accent4>
        <a:srgbClr val="907680"/>
      </a:accent4>
      <a:accent5>
        <a:srgbClr val="BAC0B8"/>
      </a:accent5>
      <a:accent6>
        <a:srgbClr val="DBDFD4"/>
      </a:accent6>
      <a:hlink>
        <a:srgbClr val="702636"/>
      </a:hlink>
      <a:folHlink>
        <a:srgbClr val="9475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19885</TotalTime>
  <Words>5689</Words>
  <Application>Microsoft Office PowerPoint</Application>
  <PresentationFormat>Widescreen</PresentationFormat>
  <Paragraphs>447</Paragraphs>
  <Slides>30</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Public Sans ExtraLight</vt:lpstr>
      <vt:lpstr>Public Sans Medium</vt:lpstr>
      <vt:lpstr>Arial</vt:lpstr>
      <vt:lpstr>Tw Cen MT</vt:lpstr>
      <vt:lpstr>Public Sans</vt:lpstr>
      <vt:lpstr>Calibri</vt:lpstr>
      <vt:lpstr>Public Sans SemiBold</vt:lpstr>
      <vt:lpstr>Public Sans Light</vt:lpstr>
      <vt:lpstr>Cambria Math</vt:lpstr>
      <vt:lpstr>Office Theme</vt:lpstr>
      <vt:lpstr>Design Considerations for Cluster Randomized Trials</vt:lpstr>
      <vt:lpstr>PowerPoint Presentation</vt:lpstr>
      <vt:lpstr>PowerPoint Presentation</vt:lpstr>
      <vt:lpstr>PowerPoint Presentation</vt:lpstr>
      <vt:lpstr>nQuery Licensing nQuery operates on a tiered licensing model</vt:lpstr>
      <vt:lpstr>Cluster Randomized Trials Overview</vt:lpstr>
      <vt:lpstr>Trial Randomization Introduction</vt:lpstr>
      <vt:lpstr>Cluster Randomization Overview</vt:lpstr>
      <vt:lpstr>Types of Cluster  Randomization</vt:lpstr>
      <vt:lpstr>Cluster Randomization Types</vt:lpstr>
      <vt:lpstr>PowerPoint Presentation</vt:lpstr>
      <vt:lpstr>Choosing Cluster Randomization Approach</vt:lpstr>
      <vt:lpstr>Sample Size for Cluster  Randomized Trials</vt:lpstr>
      <vt:lpstr>Sample Size for Cluster Randomized Trials</vt:lpstr>
      <vt:lpstr>2-Level CRT Example 1</vt:lpstr>
      <vt:lpstr>2-Level CRT Example 2</vt:lpstr>
      <vt:lpstr>3-Level CRT Example</vt:lpstr>
      <vt:lpstr>Matched-Pair CRT Example</vt:lpstr>
      <vt:lpstr>Stepped-Wedge CRT Example</vt:lpstr>
      <vt:lpstr>Discussion and Conclusions</vt:lpstr>
      <vt:lpstr>nQuery 9.5 Update (June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Liam</dc:creator>
  <cp:lastModifiedBy>Ronan Fitzpatrick</cp:lastModifiedBy>
  <cp:revision>73</cp:revision>
  <dcterms:modified xsi:type="dcterms:W3CDTF">2025-09-16T15:16:43Z</dcterms:modified>
</cp:coreProperties>
</file>