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62" r:id="rId6"/>
    <p:sldId id="974" r:id="rId7"/>
    <p:sldId id="961" r:id="rId8"/>
    <p:sldId id="971" r:id="rId9"/>
    <p:sldId id="975" r:id="rId10"/>
    <p:sldId id="268" r:id="rId11"/>
    <p:sldId id="984" r:id="rId12"/>
    <p:sldId id="982" r:id="rId13"/>
    <p:sldId id="265" r:id="rId14"/>
    <p:sldId id="983" r:id="rId15"/>
    <p:sldId id="976" r:id="rId16"/>
    <p:sldId id="293" r:id="rId17"/>
    <p:sldId id="981" r:id="rId18"/>
    <p:sldId id="297" r:id="rId19"/>
    <p:sldId id="980" r:id="rId20"/>
    <p:sldId id="978" r:id="rId21"/>
    <p:sldId id="977" r:id="rId22"/>
    <p:sldId id="264" r:id="rId23"/>
    <p:sldId id="985" r:id="rId24"/>
    <p:sldId id="306" r:id="rId25"/>
    <p:sldId id="286" r:id="rId26"/>
    <p:sldId id="989" r:id="rId27"/>
    <p:sldId id="285" r:id="rId28"/>
  </p:sldIdLst>
  <p:sldSz cx="12192000" cy="6858000"/>
  <p:notesSz cx="6858000" cy="9144000"/>
  <p:embeddedFontLst>
    <p:embeddedFont>
      <p:font typeface="Public Sans" panose="020B0604020202020204" charset="0"/>
      <p:regular r:id="rId30"/>
      <p:bold r:id="rId31"/>
      <p:italic r:id="rId32"/>
      <p:boldItalic r:id="rId33"/>
    </p:embeddedFont>
    <p:embeddedFont>
      <p:font typeface="Public Sans Light" panose="020B0604020202020204" charset="0"/>
      <p:regular r:id="rId34"/>
      <p:bold r:id="rId35"/>
      <p:italic r:id="rId36"/>
      <p:boldItalic r:id="rId37"/>
    </p:embeddedFont>
    <p:embeddedFont>
      <p:font typeface="Public Sans SemiBold" panose="020B0604020202020204" charset="0"/>
      <p:regular r:id="rId38"/>
      <p:bold r:id="rId39"/>
      <p:italic r:id="rId40"/>
      <p:boldItalic r:id="rId41"/>
    </p:embeddedFont>
    <p:embeddedFont>
      <p:font typeface="Tw Cen MT" panose="020B06020201040206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u2hltL+M79Qv0yuAnKtw9C7Z/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29DF5-F05A-43AD-BE3B-3C07E6A64CC2}">
  <a:tblStyle styleId="{19429DF5-F05A-43AD-BE3B-3C07E6A64C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2B7E97-284C-4B15-86DC-515691CF9EB3}" styleName="Table_1">
    <a:wholeTbl>
      <a:tcTxStyle b="off" i="off">
        <a:font>
          <a:latin typeface="Public Sans"/>
          <a:ea typeface="Public Sans"/>
          <a:cs typeface="Public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A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1" name="Google Shape;20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620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066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072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2b148969348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g2b148969348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50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4" name="Google Shape;22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928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2b1c0db431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g2b1c0db431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9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6" name="Google Shape;21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6" name="Google Shape;2256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7" name="Google Shape;2257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23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8" name="Google Shape;2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6379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2b14896934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8" name="Google Shape;2048;g2b1489693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4" name="Google Shape;20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1" name="Google Shape;20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2" name="Google Shape;20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6" name="Google Shape;20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0" name="Google Shape;21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491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0" name="Google Shape;21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2b148969348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g2b148969348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79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4" name="Google Shape;22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317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 2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0" name="Google Shape;100;p7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4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74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7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9" name="Google Shape;109;p7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1">
  <p:cSld name="Key Content Silo 1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7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2" name="Google Shape;112;p77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3" name="Google Shape;113;p7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15" name="Google Shape;11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7"/>
          <p:cNvSpPr>
            <a:spLocks noGrp="1"/>
          </p:cNvSpPr>
          <p:nvPr>
            <p:ph type="pic" idx="2"/>
          </p:nvPr>
        </p:nvSpPr>
        <p:spPr>
          <a:xfrm>
            <a:off x="723759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9" name="Google Shape;119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120" name="Google Shape;120;p77"/>
            <p:cNvSpPr/>
            <p:nvPr/>
          </p:nvSpPr>
          <p:spPr>
            <a:xfrm>
              <a:off x="7043738" y="1908175"/>
              <a:ext cx="598488" cy="495300"/>
            </a:xfrm>
            <a:custGeom>
              <a:avLst/>
              <a:gdLst/>
              <a:ahLst/>
              <a:cxnLst/>
              <a:rect l="l" t="t" r="r" b="b"/>
              <a:pathLst>
                <a:path w="370" h="306" extrusionOk="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1" name="Google Shape;121;p77"/>
            <p:cNvSpPr/>
            <p:nvPr/>
          </p:nvSpPr>
          <p:spPr>
            <a:xfrm>
              <a:off x="6272213" y="1901825"/>
              <a:ext cx="608013" cy="504825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2" name="Google Shape;122;p77"/>
            <p:cNvSpPr/>
            <p:nvPr/>
          </p:nvSpPr>
          <p:spPr>
            <a:xfrm>
              <a:off x="7467601" y="2389188"/>
              <a:ext cx="334963" cy="706438"/>
            </a:xfrm>
            <a:custGeom>
              <a:avLst/>
              <a:gdLst/>
              <a:ahLst/>
              <a:cxnLst/>
              <a:rect l="l" t="t" r="r" b="b"/>
              <a:pathLst>
                <a:path w="207" h="436" extrusionOk="0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3" name="Google Shape;123;p77"/>
            <p:cNvSpPr/>
            <p:nvPr/>
          </p:nvSpPr>
          <p:spPr>
            <a:xfrm>
              <a:off x="6116638" y="2395538"/>
              <a:ext cx="334963" cy="709613"/>
            </a:xfrm>
            <a:custGeom>
              <a:avLst/>
              <a:gdLst/>
              <a:ahLst/>
              <a:cxnLst/>
              <a:rect l="l" t="t" r="r" b="b"/>
              <a:pathLst>
                <a:path w="207" h="438" extrusionOk="0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4" name="Google Shape;124;p77"/>
            <p:cNvSpPr/>
            <p:nvPr/>
          </p:nvSpPr>
          <p:spPr>
            <a:xfrm>
              <a:off x="7043738" y="3086100"/>
              <a:ext cx="604838" cy="500063"/>
            </a:xfrm>
            <a:custGeom>
              <a:avLst/>
              <a:gdLst/>
              <a:ahLst/>
              <a:cxnLst/>
              <a:rect l="l" t="t" r="r" b="b"/>
              <a:pathLst>
                <a:path w="374" h="309" extrusionOk="0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5" name="Google Shape;125;p77"/>
            <p:cNvSpPr/>
            <p:nvPr/>
          </p:nvSpPr>
          <p:spPr>
            <a:xfrm>
              <a:off x="6286501" y="3089275"/>
              <a:ext cx="600075" cy="496888"/>
            </a:xfrm>
            <a:custGeom>
              <a:avLst/>
              <a:gdLst/>
              <a:ahLst/>
              <a:cxnLst/>
              <a:rect l="l" t="t" r="r" b="b"/>
              <a:pathLst>
                <a:path w="370" h="307" extrusionOk="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26" name="Google Shape;126;p7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7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1">
  <p:cSld name="Bio Slide, Square 1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8"/>
          <p:cNvSpPr txBox="1">
            <a:spLocks noGrp="1"/>
          </p:cNvSpPr>
          <p:nvPr>
            <p:ph type="body" idx="1"/>
          </p:nvPr>
        </p:nvSpPr>
        <p:spPr>
          <a:xfrm>
            <a:off x="795884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8"/>
          <p:cNvSpPr txBox="1">
            <a:spLocks noGrp="1"/>
          </p:cNvSpPr>
          <p:nvPr>
            <p:ph type="body" idx="2"/>
          </p:nvPr>
        </p:nvSpPr>
        <p:spPr>
          <a:xfrm>
            <a:off x="4648200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78"/>
          <p:cNvSpPr txBox="1">
            <a:spLocks noGrp="1"/>
          </p:cNvSpPr>
          <p:nvPr>
            <p:ph type="body" idx="3"/>
          </p:nvPr>
        </p:nvSpPr>
        <p:spPr>
          <a:xfrm>
            <a:off x="8529251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7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35" name="Google Shape;135;p78"/>
          <p:cNvSpPr>
            <a:spLocks noGrp="1"/>
          </p:cNvSpPr>
          <p:nvPr>
            <p:ph type="pic" idx="4"/>
          </p:nvPr>
        </p:nvSpPr>
        <p:spPr>
          <a:xfrm>
            <a:off x="342900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78"/>
          <p:cNvSpPr>
            <a:spLocks noGrp="1"/>
          </p:cNvSpPr>
          <p:nvPr>
            <p:ph type="pic" idx="5"/>
          </p:nvPr>
        </p:nvSpPr>
        <p:spPr>
          <a:xfrm>
            <a:off x="4202113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" name="Google Shape;137;p78"/>
          <p:cNvSpPr>
            <a:spLocks noGrp="1"/>
          </p:cNvSpPr>
          <p:nvPr>
            <p:ph type="pic" idx="6"/>
          </p:nvPr>
        </p:nvSpPr>
        <p:spPr>
          <a:xfrm>
            <a:off x="8070759" y="1543918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" name="Google Shape;138;p7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Content">
  <p:cSld name="Numbered Content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2" name="Google Shape;142;p79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7288" y="949759"/>
            <a:ext cx="5290094" cy="54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9"/>
          <p:cNvSpPr txBox="1">
            <a:spLocks noGrp="1"/>
          </p:cNvSpPr>
          <p:nvPr>
            <p:ph type="body" idx="2"/>
          </p:nvPr>
        </p:nvSpPr>
        <p:spPr>
          <a:xfrm>
            <a:off x="6131583" y="1363663"/>
            <a:ext cx="5519738" cy="50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429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7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0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1" name="Google Shape;15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0"/>
          <p:cNvSpPr>
            <a:spLocks noGrp="1"/>
          </p:cNvSpPr>
          <p:nvPr>
            <p:ph type="pic" idx="2"/>
          </p:nvPr>
        </p:nvSpPr>
        <p:spPr>
          <a:xfrm>
            <a:off x="6130926" y="0"/>
            <a:ext cx="606107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8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1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9" name="Google Shape;15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1"/>
          <p:cNvSpPr>
            <a:spLocks noGrp="1"/>
          </p:cNvSpPr>
          <p:nvPr>
            <p:ph type="pic" idx="2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Google Shape;163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123" y="1901178"/>
            <a:ext cx="1686758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1_Title Slide 2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2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8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9" name="Google Shape;16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2">
  <p:cSld name="Key Content Silo 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3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5" name="Google Shape;175;p83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6" name="Google Shape;176;p83"/>
          <p:cNvSpPr>
            <a:spLocks noGrp="1"/>
          </p:cNvSpPr>
          <p:nvPr>
            <p:ph type="pic" idx="2"/>
          </p:nvPr>
        </p:nvSpPr>
        <p:spPr>
          <a:xfrm>
            <a:off x="566302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" name="Google Shape;177;p8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8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80" name="Google Shape;18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3"/>
          <p:cNvSpPr/>
          <p:nvPr/>
        </p:nvSpPr>
        <p:spPr>
          <a:xfrm>
            <a:off x="5945188" y="1917701"/>
            <a:ext cx="1673225" cy="1662113"/>
          </a:xfrm>
          <a:custGeom>
            <a:avLst/>
            <a:gdLst/>
            <a:ahLst/>
            <a:cxnLst/>
            <a:rect l="l" t="t" r="r" b="b"/>
            <a:pathLst>
              <a:path w="1040" h="1033" extrusionOk="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2" name="Google Shape;182;p83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8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/ Break / End">
  <p:cSld name="1_Block Page / Break / En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9"/>
          <p:cNvSpPr txBox="1">
            <a:spLocks noGrp="1"/>
          </p:cNvSpPr>
          <p:nvPr>
            <p:ph type="sldNum" idx="12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1">
  <p:cSld name="Key Content Circle 1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" name="Google Shape;187;p8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" name="Google Shape;18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263" y="2218451"/>
            <a:ext cx="2545564" cy="2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4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0" name="Google Shape;190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84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8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2">
  <p:cSld name="Key Content Circle 2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7" name="Google Shape;197;p8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85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9" name="Google Shape;199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85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8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3">
  <p:cSld name="Key Content Circle 3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4" name="Google Shape;204;p8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5" name="Google Shape;205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377" y="826451"/>
            <a:ext cx="5276999" cy="51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8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8" name="Google Shape;208;p8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86"/>
          <p:cNvSpPr>
            <a:spLocks noGrp="1"/>
          </p:cNvSpPr>
          <p:nvPr>
            <p:ph type="pic" idx="2"/>
          </p:nvPr>
        </p:nvSpPr>
        <p:spPr>
          <a:xfrm>
            <a:off x="7353962" y="1322387"/>
            <a:ext cx="4214813" cy="42132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210" name="Google Shape;210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86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8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8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14" name="Google Shape;214;p8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15" name="Google Shape;215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6" name="Google Shape;216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7" name="Google Shape;217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8" name="Google Shape;218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9" name="Google Shape;219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0" name="Google Shape;220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1" name="Google Shape;221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2" name="Google Shape;222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23" name="Google Shape;223;p8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24" name="Google Shape;224;p8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1">
  <p:cSld name="Key Content Square 1">
    <p:bg>
      <p:bgPr>
        <a:solidFill>
          <a:schemeClr val="accent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7" name="Google Shape;227;p8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29" name="Google Shape;229;p8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0" name="Google Shape;230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87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8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2">
  <p:cSld name="Key Content Square 2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5" name="Google Shape;235;p8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37" name="Google Shape;237;p8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8" name="Google Shape;238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88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8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Numbered Content">
  <p:cSld name="Key Numbered Content">
    <p:bg>
      <p:bgPr>
        <a:solidFill>
          <a:schemeClr val="lt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9"/>
          <p:cNvSpPr>
            <a:spLocks noGrp="1"/>
          </p:cNvSpPr>
          <p:nvPr>
            <p:ph type="pic" idx="2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" name="Google Shape;243;p8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8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45" name="Google Shape;245;p89"/>
          <p:cNvSpPr txBox="1">
            <a:spLocks noGrp="1"/>
          </p:cNvSpPr>
          <p:nvPr>
            <p:ph type="body" idx="1"/>
          </p:nvPr>
        </p:nvSpPr>
        <p:spPr>
          <a:xfrm>
            <a:off x="778024" y="1139688"/>
            <a:ext cx="4316264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89"/>
          <p:cNvSpPr txBox="1">
            <a:spLocks noGrp="1"/>
          </p:cNvSpPr>
          <p:nvPr>
            <p:ph type="body" idx="3"/>
          </p:nvPr>
        </p:nvSpPr>
        <p:spPr>
          <a:xfrm>
            <a:off x="777875" y="2113722"/>
            <a:ext cx="4316413" cy="42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bg>
      <p:bgPr>
        <a:solidFill>
          <a:schemeClr val="dk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9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51" name="Google Shape;251;p90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90"/>
          <p:cNvSpPr>
            <a:spLocks noGrp="1"/>
          </p:cNvSpPr>
          <p:nvPr>
            <p:ph type="pic" idx="2"/>
          </p:nvPr>
        </p:nvSpPr>
        <p:spPr>
          <a:xfrm>
            <a:off x="5883964" y="1855304"/>
            <a:ext cx="3279915" cy="327868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53" name="Google Shape;253;p9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90"/>
          <p:cNvGrpSpPr/>
          <p:nvPr/>
        </p:nvGrpSpPr>
        <p:grpSpPr>
          <a:xfrm>
            <a:off x="10782300" y="2744028"/>
            <a:ext cx="1377320" cy="1377320"/>
            <a:chOff x="11388726" y="157163"/>
            <a:chExt cx="1409700" cy="1409700"/>
          </a:xfrm>
        </p:grpSpPr>
        <p:sp>
          <p:nvSpPr>
            <p:cNvPr id="255" name="Google Shape;255;p90"/>
            <p:cNvSpPr/>
            <p:nvPr/>
          </p:nvSpPr>
          <p:spPr>
            <a:xfrm>
              <a:off x="12004676" y="157163"/>
              <a:ext cx="176213" cy="152400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6" name="Google Shape;256;p90"/>
            <p:cNvSpPr/>
            <p:nvPr/>
          </p:nvSpPr>
          <p:spPr>
            <a:xfrm>
              <a:off x="12004676" y="1412875"/>
              <a:ext cx="176213" cy="153988"/>
            </a:xfrm>
            <a:custGeom>
              <a:avLst/>
              <a:gdLst/>
              <a:ahLst/>
              <a:cxnLst/>
              <a:rect l="l" t="t" r="r" b="b"/>
              <a:pathLst>
                <a:path w="111" h="97" extrusionOk="0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7" name="Google Shape;257;p90"/>
            <p:cNvSpPr/>
            <p:nvPr/>
          </p:nvSpPr>
          <p:spPr>
            <a:xfrm>
              <a:off x="12482513" y="125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8" name="Google Shape;258;p90"/>
            <p:cNvSpPr/>
            <p:nvPr/>
          </p:nvSpPr>
          <p:spPr>
            <a:xfrm>
              <a:off x="11533188" y="300038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9" name="Google Shape;259;p90"/>
            <p:cNvSpPr/>
            <p:nvPr/>
          </p:nvSpPr>
          <p:spPr>
            <a:xfrm>
              <a:off x="11533188" y="1250950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0" name="Google Shape;260;p90"/>
            <p:cNvSpPr/>
            <p:nvPr/>
          </p:nvSpPr>
          <p:spPr>
            <a:xfrm>
              <a:off x="12482513" y="30003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1" name="Google Shape;261;p90"/>
            <p:cNvSpPr/>
            <p:nvPr/>
          </p:nvSpPr>
          <p:spPr>
            <a:xfrm>
              <a:off x="11388726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2" name="Google Shape;262;p90"/>
            <p:cNvSpPr/>
            <p:nvPr/>
          </p:nvSpPr>
          <p:spPr>
            <a:xfrm>
              <a:off x="12644438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263" name="Google Shape;263;p9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4" name="Google Shape;264;p90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65" name="Google Shape;265;p9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66" name="Google Shape;266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7" name="Google Shape;267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8" name="Google Shape;268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9" name="Google Shape;269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0" name="Google Shape;270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1" name="Google Shape;271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2" name="Google Shape;272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3" name="Google Shape;273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74" name="Google Shape;274;p9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75" name="Google Shape;275;p9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bg>
      <p:bgPr>
        <a:solidFill>
          <a:schemeClr val="dk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91"/>
          <p:cNvGrpSpPr/>
          <p:nvPr/>
        </p:nvGrpSpPr>
        <p:grpSpPr>
          <a:xfrm>
            <a:off x="8844540" y="1483801"/>
            <a:ext cx="3646488" cy="3881437"/>
            <a:chOff x="835291" y="449539"/>
            <a:chExt cx="3646488" cy="3881437"/>
          </a:xfrm>
        </p:grpSpPr>
        <p:grpSp>
          <p:nvGrpSpPr>
            <p:cNvPr id="278" name="Google Shape;278;p91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279" name="Google Shape;279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1" name="Google Shape;281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2" name="Google Shape;282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3" name="Google Shape;283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4" name="Google Shape;284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5" name="Google Shape;285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6" name="Google Shape;286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2" name="Google Shape;292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3" name="Google Shape;293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1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8" name="Google Shape;478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79" name="Google Shape;479;p91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480" name="Google Shape;480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6" name="Google Shape;486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7" name="Google Shape;487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3" name="Google Shape;493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4" name="Google Shape;494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1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1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1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9" name="Google Shape;679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680" name="Google Shape;680;p91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681" name="Google Shape;681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2" name="Google Shape;682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3" name="Google Shape;683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4" name="Google Shape;684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5" name="Google Shape;685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6" name="Google Shape;686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7" name="Google Shape;687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8" name="Google Shape;688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9" name="Google Shape;689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0" name="Google Shape;690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1" name="Google Shape;691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2" name="Google Shape;692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3" name="Google Shape;693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4" name="Google Shape;694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5" name="Google Shape;695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6" name="Google Shape;696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7" name="Google Shape;697;p91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8" name="Google Shape;698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9" name="Google Shape;699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0" name="Google Shape;700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1" name="Google Shape;701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2" name="Google Shape;702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3" name="Google Shape;703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4" name="Google Shape;704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5" name="Google Shape;705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6" name="Google Shape;706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7" name="Google Shape;707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8" name="Google Shape;708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9" name="Google Shape;709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0" name="Google Shape;710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1" name="Google Shape;711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2" name="Google Shape;712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3" name="Google Shape;713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4" name="Google Shape;714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5" name="Google Shape;715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6" name="Google Shape;716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7" name="Google Shape;717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8" name="Google Shape;718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9" name="Google Shape;719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0" name="Google Shape;720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1" name="Google Shape;721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2" name="Google Shape;722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3" name="Google Shape;723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4" name="Google Shape;724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5" name="Google Shape;725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6" name="Google Shape;726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7" name="Google Shape;727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8" name="Google Shape;728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9" name="Google Shape;729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0" name="Google Shape;730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1" name="Google Shape;731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2" name="Google Shape;732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3" name="Google Shape;733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4" name="Google Shape;734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5" name="Google Shape;735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6" name="Google Shape;736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7" name="Google Shape;737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8" name="Google Shape;738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9" name="Google Shape;739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0" name="Google Shape;740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1" name="Google Shape;741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2" name="Google Shape;742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3" name="Google Shape;743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4" name="Google Shape;744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5" name="Google Shape;745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6" name="Google Shape;746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7" name="Google Shape;747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8" name="Google Shape;748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9" name="Google Shape;749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0" name="Google Shape;750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1" name="Google Shape;751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2" name="Google Shape;752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3" name="Google Shape;753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4" name="Google Shape;754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5" name="Google Shape;755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6" name="Google Shape;756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7" name="Google Shape;757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8" name="Google Shape;758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9" name="Google Shape;759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0" name="Google Shape;760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1" name="Google Shape;761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2" name="Google Shape;762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3" name="Google Shape;763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4" name="Google Shape;764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5" name="Google Shape;765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6" name="Google Shape;766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7" name="Google Shape;767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8" name="Google Shape;768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9" name="Google Shape;769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0" name="Google Shape;770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1" name="Google Shape;771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2" name="Google Shape;772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3" name="Google Shape;773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4" name="Google Shape;774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5" name="Google Shape;775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6" name="Google Shape;776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7" name="Google Shape;777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8" name="Google Shape;778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9" name="Google Shape;779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0" name="Google Shape;780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1" name="Google Shape;781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2" name="Google Shape;782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3" name="Google Shape;783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4" name="Google Shape;784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5" name="Google Shape;785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6" name="Google Shape;786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7" name="Google Shape;787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8" name="Google Shape;788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9" name="Google Shape;789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0" name="Google Shape;790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1" name="Google Shape;791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2" name="Google Shape;792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3" name="Google Shape;793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4" name="Google Shape;794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5" name="Google Shape;795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6" name="Google Shape;796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7" name="Google Shape;797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8" name="Google Shape;798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9" name="Google Shape;799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0" name="Google Shape;800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1" name="Google Shape;801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2" name="Google Shape;802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3" name="Google Shape;803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4" name="Google Shape;804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5" name="Google Shape;805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6" name="Google Shape;806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7" name="Google Shape;807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8" name="Google Shape;808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9" name="Google Shape;809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0" name="Google Shape;810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1" name="Google Shape;811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2" name="Google Shape;812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3" name="Google Shape;813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4" name="Google Shape;814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5" name="Google Shape;815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6" name="Google Shape;816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7" name="Google Shape;817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8" name="Google Shape;818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9" name="Google Shape;819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0" name="Google Shape;820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1" name="Google Shape;821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2" name="Google Shape;822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3" name="Google Shape;823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4" name="Google Shape;824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5" name="Google Shape;825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6" name="Google Shape;826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7" name="Google Shape;827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8" name="Google Shape;828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9" name="Google Shape;829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0" name="Google Shape;830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1" name="Google Shape;831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2" name="Google Shape;832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3" name="Google Shape;833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4" name="Google Shape;834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5" name="Google Shape;835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6" name="Google Shape;836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7" name="Google Shape;837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8" name="Google Shape;838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9" name="Google Shape;839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0" name="Google Shape;840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1" name="Google Shape;841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2" name="Google Shape;842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3" name="Google Shape;843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4" name="Google Shape;844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5" name="Google Shape;845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6" name="Google Shape;846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7" name="Google Shape;847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8" name="Google Shape;848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9" name="Google Shape;849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0" name="Google Shape;850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1" name="Google Shape;851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2" name="Google Shape;852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3" name="Google Shape;853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4" name="Google Shape;854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5" name="Google Shape;855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6" name="Google Shape;856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7" name="Google Shape;857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8" name="Google Shape;858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9" name="Google Shape;859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0" name="Google Shape;860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1" name="Google Shape;861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2" name="Google Shape;862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3" name="Google Shape;863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4" name="Google Shape;864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5" name="Google Shape;865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6" name="Google Shape;866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7" name="Google Shape;867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8" name="Google Shape;868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9" name="Google Shape;869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0" name="Google Shape;870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1" name="Google Shape;871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2" name="Google Shape;872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3" name="Google Shape;873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4" name="Google Shape;874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5" name="Google Shape;875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6" name="Google Shape;876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7" name="Google Shape;877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8" name="Google Shape;878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9" name="Google Shape;879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0" name="Google Shape;880;p91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881" name="Google Shape;881;p91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2" name="Google Shape;882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3" name="Google Shape;883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4" name="Google Shape;884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5" name="Google Shape;885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6" name="Google Shape;886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7" name="Google Shape;887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8" name="Google Shape;888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3" name="Google Shape;913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4" name="Google Shape;914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5" name="Google Shape;915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6" name="Google Shape;916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1" name="Google Shape;931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2" name="Google Shape;932;p91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3" name="Google Shape;933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4" name="Google Shape;934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5" name="Google Shape;935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6" name="Google Shape;936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7" name="Google Shape;937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8" name="Google Shape;938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9" name="Google Shape;939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0" name="Google Shape;940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1" name="Google Shape;941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2" name="Google Shape;942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3" name="Google Shape;943;p91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44" name="Google Shape;944;p9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9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46" name="Google Shape;946;p91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7" name="Google Shape;94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4818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92304" y="1202636"/>
            <a:ext cx="4443766" cy="44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449" y="2427240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69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2" name="Google Shape;952;p91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53" name="Google Shape;953;p9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54" name="Google Shape;954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5" name="Google Shape;955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6" name="Google Shape;956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7" name="Google Shape;957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8" name="Google Shape;958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9" name="Google Shape;959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0" name="Google Shape;960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1" name="Google Shape;961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62" name="Google Shape;962;p9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63" name="Google Shape;963;p9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67" name="Google Shape;967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8" name="Google Shape;968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0" name="Google Shape;970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1" name="Google Shape;971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2" name="Google Shape;972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3" name="Google Shape;973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4" name="Google Shape;974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5" name="Google Shape;975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6" name="Google Shape;976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7" name="Google Shape;977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8" name="Google Shape;978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9" name="Google Shape;979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2" name="Google Shape;1172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73" name="Google Shape;1173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9" name="Google Shape;1179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0" name="Google Shape;1180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73" name="Google Shape;1373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74" name="Google Shape;1374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0" name="Google Shape;1380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1" name="Google Shape;1381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74" name="Google Shape;1574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5" name="Google Shape;1575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6" name="Google Shape;1576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7" name="Google Shape;1577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8" name="Google Shape;1578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9" name="Google Shape;1579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0" name="Google Shape;1580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1" name="Google Shape;1581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37" name="Google Shape;163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92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40" name="Google Shape;1640;p92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41" name="Google Shape;1641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2" name="Google Shape;1642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3" name="Google Shape;1643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4" name="Google Shape;1644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5" name="Google Shape;1645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6" name="Google Shape;1646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7" name="Google Shape;1647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8" name="Google Shape;1648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49" name="Google Shape;1649;p92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0" name="Google Shape;1650;p92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Map Slide">
    <p:bg>
      <p:bgPr>
        <a:solidFill>
          <a:schemeClr val="lt1"/>
        </a:solidFill>
        <a:effectLst/>
      </p:bgPr>
    </p:bg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3" name="Google Shape;1653;p9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9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55" name="Google Shape;1655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621" y="1625618"/>
            <a:ext cx="9579936" cy="45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6" name="Google Shape;1656;p93"/>
          <p:cNvSpPr txBox="1"/>
          <p:nvPr/>
        </p:nvSpPr>
        <p:spPr>
          <a:xfrm>
            <a:off x="613033" y="2966930"/>
            <a:ext cx="12440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93"/>
          <p:cNvSpPr txBox="1"/>
          <p:nvPr/>
        </p:nvSpPr>
        <p:spPr>
          <a:xfrm>
            <a:off x="1846484" y="3390794"/>
            <a:ext cx="11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93"/>
          <p:cNvSpPr txBox="1"/>
          <p:nvPr/>
        </p:nvSpPr>
        <p:spPr>
          <a:xfrm>
            <a:off x="3746203" y="2971316"/>
            <a:ext cx="1447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93"/>
          <p:cNvSpPr txBox="1"/>
          <p:nvPr/>
        </p:nvSpPr>
        <p:spPr>
          <a:xfrm>
            <a:off x="6498229" y="2228802"/>
            <a:ext cx="6574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93"/>
          <p:cNvSpPr txBox="1"/>
          <p:nvPr/>
        </p:nvSpPr>
        <p:spPr>
          <a:xfrm>
            <a:off x="9792288" y="2720709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93"/>
          <p:cNvSpPr txBox="1"/>
          <p:nvPr/>
        </p:nvSpPr>
        <p:spPr>
          <a:xfrm>
            <a:off x="9019622" y="3250251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93"/>
          <p:cNvSpPr txBox="1"/>
          <p:nvPr/>
        </p:nvSpPr>
        <p:spPr>
          <a:xfrm>
            <a:off x="10351239" y="4895679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93"/>
          <p:cNvSpPr txBox="1"/>
          <p:nvPr/>
        </p:nvSpPr>
        <p:spPr>
          <a:xfrm>
            <a:off x="10862249" y="5284866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3"/>
          <p:cNvSpPr/>
          <p:nvPr/>
        </p:nvSpPr>
        <p:spPr>
          <a:xfrm>
            <a:off x="1944210" y="297308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5" name="Google Shape;1665;p93"/>
          <p:cNvSpPr/>
          <p:nvPr/>
        </p:nvSpPr>
        <p:spPr>
          <a:xfrm>
            <a:off x="3580384" y="2550960"/>
            <a:ext cx="331638" cy="33163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6" name="Google Shape;1666;p93"/>
          <p:cNvSpPr/>
          <p:nvPr/>
        </p:nvSpPr>
        <p:spPr>
          <a:xfrm>
            <a:off x="6287917" y="249114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7" name="Google Shape;1667;p93"/>
          <p:cNvSpPr/>
          <p:nvPr/>
        </p:nvSpPr>
        <p:spPr>
          <a:xfrm>
            <a:off x="9246355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8" name="Google Shape;1668;p93"/>
          <p:cNvSpPr/>
          <p:nvPr/>
        </p:nvSpPr>
        <p:spPr>
          <a:xfrm>
            <a:off x="9606452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9" name="Google Shape;1669;p93"/>
          <p:cNvSpPr/>
          <p:nvPr/>
        </p:nvSpPr>
        <p:spPr>
          <a:xfrm>
            <a:off x="10157226" y="5203720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0" name="Google Shape;1670;p93"/>
          <p:cNvSpPr/>
          <p:nvPr/>
        </p:nvSpPr>
        <p:spPr>
          <a:xfrm>
            <a:off x="10602315" y="557916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1" name="Google Shape;1671;p93"/>
          <p:cNvSpPr txBox="1"/>
          <p:nvPr/>
        </p:nvSpPr>
        <p:spPr>
          <a:xfrm>
            <a:off x="5226763" y="2490760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93"/>
          <p:cNvSpPr/>
          <p:nvPr/>
        </p:nvSpPr>
        <p:spPr>
          <a:xfrm>
            <a:off x="5448321" y="280233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3" name="Google Shape;1673;p93"/>
          <p:cNvSpPr/>
          <p:nvPr/>
        </p:nvSpPr>
        <p:spPr>
          <a:xfrm>
            <a:off x="2061401" y="314509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4" name="Google Shape;1674;p9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p93"/>
          <p:cNvSpPr txBox="1"/>
          <p:nvPr/>
        </p:nvSpPr>
        <p:spPr>
          <a:xfrm>
            <a:off x="5060722" y="2036464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93"/>
          <p:cNvSpPr/>
          <p:nvPr/>
        </p:nvSpPr>
        <p:spPr>
          <a:xfrm>
            <a:off x="5282280" y="234803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4" name="Google Shape;34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35" name="Google Shape;35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8" name="Google Shape;3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 2">
  <p:cSld name="1_Custom Layout 2">
    <p:bg>
      <p:bgPr>
        <a:solidFill>
          <a:schemeClr val="accent4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8" name="Google Shape;1678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340" y="2091709"/>
            <a:ext cx="3588857" cy="31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240" y="2386854"/>
            <a:ext cx="3259296" cy="25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9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1" name="Google Shape;1681;p9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9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83" name="Google Shape;1683;p9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4" name="Google Shape;1684;p9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5" name="Google Shape;1685;p9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6" name="Google Shape;1686;p9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7" name="Google Shape;1687;p94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88" name="Google Shape;1688;p94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89" name="Google Shape;1689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0" name="Google Shape;1690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1" name="Google Shape;1691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2" name="Google Shape;1692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3" name="Google Shape;1693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4" name="Google Shape;1694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5" name="Google Shape;1695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6" name="Google Shape;1696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97" name="Google Shape;1697;p94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98" name="Google Shape;1698;p94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3">
  <p:cSld name="Framing Slide 3">
    <p:bg>
      <p:bgPr>
        <a:solidFill>
          <a:schemeClr val="dk1"/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" name="Google Shape;1700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2" name="Google Shape;1702;p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9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9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05" name="Google Shape;1705;p95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6" name="Google Shape;1706;p95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7" name="Google Shape;1707;p95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8" name="Google Shape;1708;p9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9" name="Google Shape;1709;p95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10" name="Google Shape;1710;p95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11" name="Google Shape;1711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2" name="Google Shape;1712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3" name="Google Shape;1713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4" name="Google Shape;1714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5" name="Google Shape;1715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6" name="Google Shape;1716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7" name="Google Shape;1717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8" name="Google Shape;1718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19" name="Google Shape;1719;p95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0" name="Google Shape;1720;p95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4">
  <p:cSld name="Framing Slide 4">
    <p:bg>
      <p:bgPr>
        <a:solidFill>
          <a:schemeClr val="dk1"/>
        </a:solidFill>
        <a:effectLst/>
      </p:bgPr>
    </p:bg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9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9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4" name="Google Shape;1724;p9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25" name="Google Shape;1725;p96"/>
          <p:cNvSpPr>
            <a:spLocks noGrp="1"/>
          </p:cNvSpPr>
          <p:nvPr>
            <p:ph type="pic" idx="2"/>
          </p:nvPr>
        </p:nvSpPr>
        <p:spPr>
          <a:xfrm>
            <a:off x="139546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6" name="Google Shape;1726;p96"/>
          <p:cNvSpPr>
            <a:spLocks noGrp="1"/>
          </p:cNvSpPr>
          <p:nvPr>
            <p:ph type="pic" idx="3"/>
          </p:nvPr>
        </p:nvSpPr>
        <p:spPr>
          <a:xfrm>
            <a:off x="-104254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7" name="Google Shape;1727;p96"/>
          <p:cNvSpPr>
            <a:spLocks noGrp="1"/>
          </p:cNvSpPr>
          <p:nvPr>
            <p:ph type="pic" idx="4"/>
          </p:nvPr>
        </p:nvSpPr>
        <p:spPr>
          <a:xfrm>
            <a:off x="6271478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8" name="Google Shape;1728;p96"/>
          <p:cNvSpPr>
            <a:spLocks noGrp="1"/>
          </p:cNvSpPr>
          <p:nvPr>
            <p:ph type="pic" idx="5"/>
          </p:nvPr>
        </p:nvSpPr>
        <p:spPr>
          <a:xfrm>
            <a:off x="3833470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9" name="Google Shape;1729;p96"/>
          <p:cNvSpPr>
            <a:spLocks noGrp="1"/>
          </p:cNvSpPr>
          <p:nvPr>
            <p:ph type="pic" idx="6"/>
          </p:nvPr>
        </p:nvSpPr>
        <p:spPr>
          <a:xfrm>
            <a:off x="1114749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0" name="Google Shape;1730;p96"/>
          <p:cNvSpPr>
            <a:spLocks noGrp="1"/>
          </p:cNvSpPr>
          <p:nvPr>
            <p:ph type="pic" idx="7"/>
          </p:nvPr>
        </p:nvSpPr>
        <p:spPr>
          <a:xfrm>
            <a:off x="870948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1" name="Google Shape;1731;p9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2" name="Google Shape;1732;p9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33" name="Google Shape;1733;p9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34" name="Google Shape;1734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5" name="Google Shape;1735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6" name="Google Shape;1736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7" name="Google Shape;1737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8" name="Google Shape;1738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9" name="Google Shape;1739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0" name="Google Shape;1740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1" name="Google Shape;1741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2" name="Google Shape;1742;p9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43" name="Google Shape;1743;p9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1">
  <p:cSld name="Bio Slide, Circles 1">
    <p:bg>
      <p:bgPr>
        <a:solidFill>
          <a:schemeClr val="lt1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9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" name="Google Shape;1746;p9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9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48" name="Google Shape;1748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5132" y="1309356"/>
            <a:ext cx="2920100" cy="290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91" y="694551"/>
            <a:ext cx="4211246" cy="41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97"/>
          <p:cNvSpPr>
            <a:spLocks noGrp="1"/>
          </p:cNvSpPr>
          <p:nvPr>
            <p:ph type="pic" idx="2"/>
          </p:nvPr>
        </p:nvSpPr>
        <p:spPr>
          <a:xfrm>
            <a:off x="1280152" y="1547332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1" name="Google Shape;1751;p97"/>
          <p:cNvSpPr txBox="1">
            <a:spLocks noGrp="1"/>
          </p:cNvSpPr>
          <p:nvPr>
            <p:ph type="body" idx="1"/>
          </p:nvPr>
        </p:nvSpPr>
        <p:spPr>
          <a:xfrm>
            <a:off x="1639094" y="4215810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2" name="Google Shape;1752;p97"/>
          <p:cNvSpPr>
            <a:spLocks noGrp="1"/>
          </p:cNvSpPr>
          <p:nvPr>
            <p:ph type="pic" idx="3"/>
          </p:nvPr>
        </p:nvSpPr>
        <p:spPr>
          <a:xfrm>
            <a:off x="4785765" y="15405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3" name="Google Shape;1753;p97"/>
          <p:cNvSpPr txBox="1">
            <a:spLocks noGrp="1"/>
          </p:cNvSpPr>
          <p:nvPr>
            <p:ph type="body" idx="4"/>
          </p:nvPr>
        </p:nvSpPr>
        <p:spPr>
          <a:xfrm>
            <a:off x="5144707" y="42090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97"/>
          <p:cNvSpPr>
            <a:spLocks noGrp="1"/>
          </p:cNvSpPr>
          <p:nvPr>
            <p:ph type="pic" idx="5"/>
          </p:nvPr>
        </p:nvSpPr>
        <p:spPr>
          <a:xfrm>
            <a:off x="8273618" y="15379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5" name="Google Shape;1755;p97"/>
          <p:cNvSpPr txBox="1">
            <a:spLocks noGrp="1"/>
          </p:cNvSpPr>
          <p:nvPr>
            <p:ph type="body" idx="6"/>
          </p:nvPr>
        </p:nvSpPr>
        <p:spPr>
          <a:xfrm>
            <a:off x="8632560" y="42064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6" name="Google Shape;1756;p9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2">
  <p:cSld name="Bio Slide, Square 2">
    <p:bg>
      <p:bgPr>
        <a:solidFill>
          <a:schemeClr val="lt1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98"/>
          <p:cNvSpPr txBox="1">
            <a:spLocks noGrp="1"/>
          </p:cNvSpPr>
          <p:nvPr>
            <p:ph type="body" idx="1"/>
          </p:nvPr>
        </p:nvSpPr>
        <p:spPr>
          <a:xfrm>
            <a:off x="10066202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98"/>
          <p:cNvSpPr txBox="1">
            <a:spLocks noGrp="1"/>
          </p:cNvSpPr>
          <p:nvPr>
            <p:ph type="body" idx="2"/>
          </p:nvPr>
        </p:nvSpPr>
        <p:spPr>
          <a:xfrm>
            <a:off x="53912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98"/>
          <p:cNvSpPr txBox="1">
            <a:spLocks noGrp="1"/>
          </p:cNvSpPr>
          <p:nvPr>
            <p:ph type="body" idx="3"/>
          </p:nvPr>
        </p:nvSpPr>
        <p:spPr>
          <a:xfrm>
            <a:off x="292068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98"/>
          <p:cNvSpPr txBox="1">
            <a:spLocks noGrp="1"/>
          </p:cNvSpPr>
          <p:nvPr>
            <p:ph type="body" idx="4"/>
          </p:nvPr>
        </p:nvSpPr>
        <p:spPr>
          <a:xfrm>
            <a:off x="530059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2" name="Google Shape;1762;p98"/>
          <p:cNvSpPr txBox="1">
            <a:spLocks noGrp="1"/>
          </p:cNvSpPr>
          <p:nvPr>
            <p:ph type="body" idx="5"/>
          </p:nvPr>
        </p:nvSpPr>
        <p:spPr>
          <a:xfrm>
            <a:off x="7678079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9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9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9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66" name="Google Shape;1766;p98"/>
          <p:cNvSpPr>
            <a:spLocks noGrp="1"/>
          </p:cNvSpPr>
          <p:nvPr>
            <p:ph type="pic" idx="6"/>
          </p:nvPr>
        </p:nvSpPr>
        <p:spPr>
          <a:xfrm>
            <a:off x="342900" y="1537464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7" name="Google Shape;1767;p98"/>
          <p:cNvSpPr>
            <a:spLocks noGrp="1"/>
          </p:cNvSpPr>
          <p:nvPr>
            <p:ph type="pic" idx="7"/>
          </p:nvPr>
        </p:nvSpPr>
        <p:spPr>
          <a:xfrm>
            <a:off x="271353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8" name="Google Shape;1768;p98"/>
          <p:cNvSpPr>
            <a:spLocks noGrp="1"/>
          </p:cNvSpPr>
          <p:nvPr>
            <p:ph type="pic" idx="8"/>
          </p:nvPr>
        </p:nvSpPr>
        <p:spPr>
          <a:xfrm>
            <a:off x="5105178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9" name="Google Shape;1769;p98"/>
          <p:cNvSpPr>
            <a:spLocks noGrp="1"/>
          </p:cNvSpPr>
          <p:nvPr>
            <p:ph type="pic" idx="9"/>
          </p:nvPr>
        </p:nvSpPr>
        <p:spPr>
          <a:xfrm>
            <a:off x="747555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0" name="Google Shape;1770;p98"/>
          <p:cNvSpPr>
            <a:spLocks noGrp="1"/>
          </p:cNvSpPr>
          <p:nvPr>
            <p:ph type="pic" idx="13"/>
          </p:nvPr>
        </p:nvSpPr>
        <p:spPr>
          <a:xfrm>
            <a:off x="9858153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1" name="Google Shape;1771;p9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>
  <p:cSld name="3 Bucket Slide">
    <p:bg>
      <p:bgPr>
        <a:solidFill>
          <a:schemeClr val="lt1"/>
        </a:solidFill>
        <a:effectLst/>
      </p:bgPr>
    </p:bg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76" name="Google Shape;1776;p99"/>
          <p:cNvSpPr txBox="1">
            <a:spLocks noGrp="1"/>
          </p:cNvSpPr>
          <p:nvPr>
            <p:ph type="body" idx="1"/>
          </p:nvPr>
        </p:nvSpPr>
        <p:spPr>
          <a:xfrm>
            <a:off x="342901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7" name="Google Shape;1777;p99"/>
          <p:cNvCxnSpPr/>
          <p:nvPr/>
        </p:nvCxnSpPr>
        <p:spPr>
          <a:xfrm>
            <a:off x="342901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8" name="Google Shape;1778;p99"/>
          <p:cNvSpPr txBox="1">
            <a:spLocks noGrp="1"/>
          </p:cNvSpPr>
          <p:nvPr>
            <p:ph type="body" idx="2"/>
          </p:nvPr>
        </p:nvSpPr>
        <p:spPr>
          <a:xfrm>
            <a:off x="4202114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9" name="Google Shape;1779;p99"/>
          <p:cNvCxnSpPr/>
          <p:nvPr/>
        </p:nvCxnSpPr>
        <p:spPr>
          <a:xfrm>
            <a:off x="4202114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0" name="Google Shape;1780;p99"/>
          <p:cNvSpPr txBox="1">
            <a:spLocks noGrp="1"/>
          </p:cNvSpPr>
          <p:nvPr>
            <p:ph type="body" idx="3"/>
          </p:nvPr>
        </p:nvSpPr>
        <p:spPr>
          <a:xfrm>
            <a:off x="8061327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1" name="Google Shape;1781;p99"/>
          <p:cNvCxnSpPr/>
          <p:nvPr/>
        </p:nvCxnSpPr>
        <p:spPr>
          <a:xfrm>
            <a:off x="8061327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2" name="Google Shape;1782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4 Bucket Slide">
    <p:bg>
      <p:bgPr>
        <a:solidFill>
          <a:schemeClr val="lt1"/>
        </a:solidFill>
        <a:effectLst/>
      </p:bgPr>
    </p:bg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00"/>
          <p:cNvSpPr txBox="1">
            <a:spLocks noGrp="1"/>
          </p:cNvSpPr>
          <p:nvPr>
            <p:ph type="body" idx="1"/>
          </p:nvPr>
        </p:nvSpPr>
        <p:spPr>
          <a:xfrm>
            <a:off x="342901" y="1975273"/>
            <a:ext cx="2822574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100"/>
          <p:cNvSpPr txBox="1">
            <a:spLocks noGrp="1"/>
          </p:cNvSpPr>
          <p:nvPr>
            <p:ph type="body" idx="2"/>
          </p:nvPr>
        </p:nvSpPr>
        <p:spPr>
          <a:xfrm>
            <a:off x="3236913" y="1970985"/>
            <a:ext cx="2822575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100"/>
          <p:cNvSpPr txBox="1">
            <a:spLocks noGrp="1"/>
          </p:cNvSpPr>
          <p:nvPr>
            <p:ph type="body" idx="3"/>
          </p:nvPr>
        </p:nvSpPr>
        <p:spPr>
          <a:xfrm>
            <a:off x="6130926" y="1970985"/>
            <a:ext cx="2822574" cy="387692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100"/>
          <p:cNvSpPr txBox="1">
            <a:spLocks noGrp="1"/>
          </p:cNvSpPr>
          <p:nvPr>
            <p:ph type="body" idx="4"/>
          </p:nvPr>
        </p:nvSpPr>
        <p:spPr>
          <a:xfrm>
            <a:off x="9026526" y="1975273"/>
            <a:ext cx="2822574" cy="386834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10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10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10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791" name="Google Shape;1791;p100"/>
          <p:cNvCxnSpPr/>
          <p:nvPr/>
        </p:nvCxnSpPr>
        <p:spPr>
          <a:xfrm>
            <a:off x="342901" y="1939855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2" name="Google Shape;1792;p100"/>
          <p:cNvCxnSpPr/>
          <p:nvPr/>
        </p:nvCxnSpPr>
        <p:spPr>
          <a:xfrm rot="10800000" flipH="1">
            <a:off x="3236913" y="1939854"/>
            <a:ext cx="2822575" cy="1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3" name="Google Shape;1793;p100"/>
          <p:cNvCxnSpPr/>
          <p:nvPr/>
        </p:nvCxnSpPr>
        <p:spPr>
          <a:xfrm>
            <a:off x="61309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4" name="Google Shape;1794;p100"/>
          <p:cNvCxnSpPr/>
          <p:nvPr/>
        </p:nvCxnSpPr>
        <p:spPr>
          <a:xfrm>
            <a:off x="90265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5" name="Google Shape;1795;p10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1_4 Bucket Slide">
    <p:bg>
      <p:bgPr>
        <a:solidFill>
          <a:schemeClr val="lt1"/>
        </a:solidFill>
        <a:effectLst/>
      </p:bgPr>
    </p:bg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8" name="Google Shape;1798;p10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9" name="Google Shape;1799;p10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0" name="Google Shape;1800;p10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ucket Slide">
  <p:cSld name="6 Bucket Slide">
    <p:bg>
      <p:bgPr>
        <a:solidFill>
          <a:schemeClr val="lt2"/>
        </a:solidFill>
        <a:effectLst/>
      </p:bgPr>
    </p:bg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0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10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10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5" name="Google Shape;1805;p102"/>
          <p:cNvSpPr txBox="1">
            <a:spLocks noGrp="1"/>
          </p:cNvSpPr>
          <p:nvPr>
            <p:ph type="body" idx="1"/>
          </p:nvPr>
        </p:nvSpPr>
        <p:spPr>
          <a:xfrm>
            <a:off x="342901" y="1612929"/>
            <a:ext cx="3787774" cy="22451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6" name="Google Shape;1806;p102"/>
          <p:cNvCxnSpPr/>
          <p:nvPr/>
        </p:nvCxnSpPr>
        <p:spPr>
          <a:xfrm>
            <a:off x="342901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7" name="Google Shape;1807;p102"/>
          <p:cNvSpPr txBox="1">
            <a:spLocks noGrp="1"/>
          </p:cNvSpPr>
          <p:nvPr>
            <p:ph type="body" idx="2"/>
          </p:nvPr>
        </p:nvSpPr>
        <p:spPr>
          <a:xfrm>
            <a:off x="4202114" y="1612928"/>
            <a:ext cx="3787774" cy="22451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8" name="Google Shape;1808;p102"/>
          <p:cNvCxnSpPr/>
          <p:nvPr/>
        </p:nvCxnSpPr>
        <p:spPr>
          <a:xfrm>
            <a:off x="4202114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9" name="Google Shape;1809;p102"/>
          <p:cNvSpPr txBox="1">
            <a:spLocks noGrp="1"/>
          </p:cNvSpPr>
          <p:nvPr>
            <p:ph type="body" idx="3"/>
          </p:nvPr>
        </p:nvSpPr>
        <p:spPr>
          <a:xfrm>
            <a:off x="8061327" y="1612927"/>
            <a:ext cx="3787774" cy="2245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0" name="Google Shape;1810;p102"/>
          <p:cNvCxnSpPr/>
          <p:nvPr/>
        </p:nvCxnSpPr>
        <p:spPr>
          <a:xfrm>
            <a:off x="8061327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1" name="Google Shape;1811;p102"/>
          <p:cNvSpPr txBox="1">
            <a:spLocks noGrp="1"/>
          </p:cNvSpPr>
          <p:nvPr>
            <p:ph type="body" idx="4"/>
          </p:nvPr>
        </p:nvSpPr>
        <p:spPr>
          <a:xfrm>
            <a:off x="342900" y="4016397"/>
            <a:ext cx="3787774" cy="2251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2" name="Google Shape;1812;p102"/>
          <p:cNvCxnSpPr/>
          <p:nvPr/>
        </p:nvCxnSpPr>
        <p:spPr>
          <a:xfrm>
            <a:off x="342900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3" name="Google Shape;1813;p102"/>
          <p:cNvSpPr txBox="1">
            <a:spLocks noGrp="1"/>
          </p:cNvSpPr>
          <p:nvPr>
            <p:ph type="body" idx="5"/>
          </p:nvPr>
        </p:nvSpPr>
        <p:spPr>
          <a:xfrm>
            <a:off x="4202113" y="4016396"/>
            <a:ext cx="3787774" cy="2251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4" name="Google Shape;1814;p102"/>
          <p:cNvCxnSpPr/>
          <p:nvPr/>
        </p:nvCxnSpPr>
        <p:spPr>
          <a:xfrm>
            <a:off x="4202113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5" name="Google Shape;1815;p102"/>
          <p:cNvSpPr txBox="1">
            <a:spLocks noGrp="1"/>
          </p:cNvSpPr>
          <p:nvPr>
            <p:ph type="body" idx="6"/>
          </p:nvPr>
        </p:nvSpPr>
        <p:spPr>
          <a:xfrm>
            <a:off x="8061326" y="4016395"/>
            <a:ext cx="3787774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6" name="Google Shape;1816;p102"/>
          <p:cNvCxnSpPr/>
          <p:nvPr/>
        </p:nvCxnSpPr>
        <p:spPr>
          <a:xfrm>
            <a:off x="8061326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7" name="Google Shape;1817;p10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Process Slide">
  <p:cSld name="Arrow Process Slide">
    <p:bg>
      <p:bgPr>
        <a:solidFill>
          <a:schemeClr val="lt1"/>
        </a:solidFill>
        <a:effectLst/>
      </p:bgPr>
    </p:bg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0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10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10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2" name="Google Shape;1822;p103"/>
          <p:cNvSpPr txBox="1">
            <a:spLocks noGrp="1"/>
          </p:cNvSpPr>
          <p:nvPr>
            <p:ph type="body" idx="1"/>
          </p:nvPr>
        </p:nvSpPr>
        <p:spPr>
          <a:xfrm>
            <a:off x="789649" y="3849202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3" name="Google Shape;1823;p103"/>
          <p:cNvSpPr txBox="1">
            <a:spLocks noGrp="1"/>
          </p:cNvSpPr>
          <p:nvPr>
            <p:ph type="body" idx="2"/>
          </p:nvPr>
        </p:nvSpPr>
        <p:spPr>
          <a:xfrm>
            <a:off x="3093689" y="3849201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4" name="Google Shape;1824;p103"/>
          <p:cNvSpPr txBox="1">
            <a:spLocks noGrp="1"/>
          </p:cNvSpPr>
          <p:nvPr>
            <p:ph type="body" idx="3"/>
          </p:nvPr>
        </p:nvSpPr>
        <p:spPr>
          <a:xfrm>
            <a:off x="5305133" y="3849200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5" name="Google Shape;1825;p103"/>
          <p:cNvSpPr txBox="1">
            <a:spLocks noGrp="1"/>
          </p:cNvSpPr>
          <p:nvPr>
            <p:ph type="body" idx="4"/>
          </p:nvPr>
        </p:nvSpPr>
        <p:spPr>
          <a:xfrm>
            <a:off x="7557087" y="3849199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6" name="Google Shape;1826;p103"/>
          <p:cNvSpPr txBox="1">
            <a:spLocks noGrp="1"/>
          </p:cNvSpPr>
          <p:nvPr>
            <p:ph type="body" idx="5"/>
          </p:nvPr>
        </p:nvSpPr>
        <p:spPr>
          <a:xfrm>
            <a:off x="9722231" y="3849196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7" name="Google Shape;1827;p10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1_Title Slide 1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7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47" name="Google Shape;4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Timeline Slide">
    <p:bg>
      <p:bgPr>
        <a:solidFill>
          <a:schemeClr val="lt1"/>
        </a:solidFill>
        <a:effectLst/>
      </p:bgPr>
    </p:bg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0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0" name="Google Shape;1830;p10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10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32" name="Google Shape;1832;p104"/>
          <p:cNvCxnSpPr/>
          <p:nvPr/>
        </p:nvCxnSpPr>
        <p:spPr>
          <a:xfrm>
            <a:off x="-92149" y="3659707"/>
            <a:ext cx="12376298" cy="0"/>
          </a:xfrm>
          <a:prstGeom prst="straightConnector1">
            <a:avLst/>
          </a:prstGeom>
          <a:noFill/>
          <a:ln w="139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3" name="Google Shape;1833;p10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1">
  <p:cSld name="4 Segment Slide 1">
    <p:bg>
      <p:bgPr>
        <a:solidFill>
          <a:schemeClr val="lt1"/>
        </a:solidFill>
        <a:effectLst/>
      </p:bgPr>
    </p:bg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10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0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37" name="Google Shape;1837;p10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8" name="Google Shape;1838;p105"/>
          <p:cNvSpPr txBox="1">
            <a:spLocks noGrp="1"/>
          </p:cNvSpPr>
          <p:nvPr>
            <p:ph type="body" idx="2"/>
          </p:nvPr>
        </p:nvSpPr>
        <p:spPr>
          <a:xfrm>
            <a:off x="4701929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9" name="Google Shape;1839;p105"/>
          <p:cNvSpPr txBox="1">
            <a:spLocks noGrp="1"/>
          </p:cNvSpPr>
          <p:nvPr>
            <p:ph type="body" idx="3"/>
          </p:nvPr>
        </p:nvSpPr>
        <p:spPr>
          <a:xfrm>
            <a:off x="4707245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0" name="Google Shape;1840;p105"/>
          <p:cNvSpPr txBox="1">
            <a:spLocks noGrp="1"/>
          </p:cNvSpPr>
          <p:nvPr>
            <p:ph type="body" idx="4"/>
          </p:nvPr>
        </p:nvSpPr>
        <p:spPr>
          <a:xfrm>
            <a:off x="10507306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1" name="Google Shape;1841;p105"/>
          <p:cNvSpPr txBox="1">
            <a:spLocks noGrp="1"/>
          </p:cNvSpPr>
          <p:nvPr>
            <p:ph type="body" idx="5"/>
          </p:nvPr>
        </p:nvSpPr>
        <p:spPr>
          <a:xfrm>
            <a:off x="10512622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2" name="Google Shape;1842;p105"/>
          <p:cNvSpPr/>
          <p:nvPr/>
        </p:nvSpPr>
        <p:spPr>
          <a:xfrm>
            <a:off x="5613400" y="1073150"/>
            <a:ext cx="5151438" cy="51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43" name="Google Shape;184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4" name="Google Shape;1844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5" name="Google Shape;1845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6" name="Google Shape;1846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7" name="Google Shape;184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8" name="Google Shape;1848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9" name="Google Shape;1849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0" name="Google Shape;1850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51" name="Google Shape;1851;p105"/>
          <p:cNvSpPr/>
          <p:nvPr/>
        </p:nvSpPr>
        <p:spPr>
          <a:xfrm>
            <a:off x="8204200" y="5688013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2" name="Google Shape;1852;p105"/>
          <p:cNvSpPr/>
          <p:nvPr/>
        </p:nvSpPr>
        <p:spPr>
          <a:xfrm>
            <a:off x="8205788" y="56880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3" name="Google Shape;1853;p105"/>
          <p:cNvSpPr/>
          <p:nvPr/>
        </p:nvSpPr>
        <p:spPr>
          <a:xfrm>
            <a:off x="8204200" y="1365251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4" name="Google Shape;1854;p105"/>
          <p:cNvSpPr/>
          <p:nvPr/>
        </p:nvSpPr>
        <p:spPr>
          <a:xfrm>
            <a:off x="8205788" y="136525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5" name="Google Shape;1855;p105"/>
          <p:cNvSpPr/>
          <p:nvPr/>
        </p:nvSpPr>
        <p:spPr>
          <a:xfrm>
            <a:off x="8245624" y="1368426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6" name="Google Shape;1856;p105"/>
          <p:cNvSpPr/>
          <p:nvPr/>
        </p:nvSpPr>
        <p:spPr>
          <a:xfrm>
            <a:off x="6026299" y="1368426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7" name="Google Shape;1857;p105"/>
          <p:cNvSpPr/>
          <p:nvPr/>
        </p:nvSpPr>
        <p:spPr>
          <a:xfrm>
            <a:off x="8245624" y="3589338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8" name="Google Shape;1858;p105"/>
          <p:cNvSpPr/>
          <p:nvPr/>
        </p:nvSpPr>
        <p:spPr>
          <a:xfrm>
            <a:off x="6026299" y="3589338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9" name="Google Shape;1859;p105"/>
          <p:cNvSpPr>
            <a:spLocks noGrp="1"/>
          </p:cNvSpPr>
          <p:nvPr>
            <p:ph type="pic" idx="6"/>
          </p:nvPr>
        </p:nvSpPr>
        <p:spPr>
          <a:xfrm>
            <a:off x="7415570" y="2733545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0" name="Google Shape;1860;p10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2">
  <p:cSld name="4 Segment Slide 2">
    <p:bg>
      <p:bgPr>
        <a:solidFill>
          <a:schemeClr val="lt1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10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10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65" name="Google Shape;1865;p106"/>
          <p:cNvSpPr/>
          <p:nvPr/>
        </p:nvSpPr>
        <p:spPr>
          <a:xfrm>
            <a:off x="6181726" y="1756515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6" name="Google Shape;1866;p106"/>
          <p:cNvSpPr/>
          <p:nvPr/>
        </p:nvSpPr>
        <p:spPr>
          <a:xfrm>
            <a:off x="3962401" y="1756515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7" name="Google Shape;1867;p106"/>
          <p:cNvSpPr/>
          <p:nvPr/>
        </p:nvSpPr>
        <p:spPr>
          <a:xfrm>
            <a:off x="6181726" y="3977427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8" name="Google Shape;1868;p106"/>
          <p:cNvSpPr/>
          <p:nvPr/>
        </p:nvSpPr>
        <p:spPr>
          <a:xfrm>
            <a:off x="3962401" y="3977427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9" name="Google Shape;1869;p106"/>
          <p:cNvSpPr txBox="1">
            <a:spLocks noGrp="1"/>
          </p:cNvSpPr>
          <p:nvPr>
            <p:ph type="body" idx="1"/>
          </p:nvPr>
        </p:nvSpPr>
        <p:spPr>
          <a:xfrm>
            <a:off x="1732454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0" name="Google Shape;1870;p106"/>
          <p:cNvSpPr txBox="1">
            <a:spLocks noGrp="1"/>
          </p:cNvSpPr>
          <p:nvPr>
            <p:ph type="body" idx="2"/>
          </p:nvPr>
        </p:nvSpPr>
        <p:spPr>
          <a:xfrm>
            <a:off x="1732453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1" name="Google Shape;1871;p106"/>
          <p:cNvSpPr txBox="1">
            <a:spLocks noGrp="1"/>
          </p:cNvSpPr>
          <p:nvPr>
            <p:ph type="body" idx="3"/>
          </p:nvPr>
        </p:nvSpPr>
        <p:spPr>
          <a:xfrm>
            <a:off x="9017263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2" name="Google Shape;1872;p106"/>
          <p:cNvSpPr txBox="1">
            <a:spLocks noGrp="1"/>
          </p:cNvSpPr>
          <p:nvPr>
            <p:ph type="body" idx="4"/>
          </p:nvPr>
        </p:nvSpPr>
        <p:spPr>
          <a:xfrm>
            <a:off x="9017262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3" name="Google Shape;1873;p10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gment Slide">
  <p:cSld name="6 Segment Slide">
    <p:bg>
      <p:bgPr>
        <a:solidFill>
          <a:schemeClr val="lt1"/>
        </a:solidFill>
        <a:effectLst/>
      </p:bgPr>
    </p:bg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10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10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7" name="Google Shape;1877;p10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8" name="Google Shape;1878;p107"/>
          <p:cNvSpPr txBox="1">
            <a:spLocks noGrp="1"/>
          </p:cNvSpPr>
          <p:nvPr>
            <p:ph type="body" idx="1"/>
          </p:nvPr>
        </p:nvSpPr>
        <p:spPr>
          <a:xfrm>
            <a:off x="1732453" y="1754374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07"/>
          <p:cNvSpPr txBox="1">
            <a:spLocks noGrp="1"/>
          </p:cNvSpPr>
          <p:nvPr>
            <p:ph type="body" idx="2"/>
          </p:nvPr>
        </p:nvSpPr>
        <p:spPr>
          <a:xfrm>
            <a:off x="1701367" y="3339690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80" name="Google Shape;1880;p107"/>
          <p:cNvGrpSpPr/>
          <p:nvPr/>
        </p:nvGrpSpPr>
        <p:grpSpPr>
          <a:xfrm>
            <a:off x="3947692" y="1754374"/>
            <a:ext cx="4329235" cy="4327450"/>
            <a:chOff x="2862262" y="195262"/>
            <a:chExt cx="6471475" cy="6468808"/>
          </a:xfrm>
        </p:grpSpPr>
        <p:sp>
          <p:nvSpPr>
            <p:cNvPr id="1881" name="Google Shape;1881;p107"/>
            <p:cNvSpPr/>
            <p:nvPr/>
          </p:nvSpPr>
          <p:spPr>
            <a:xfrm>
              <a:off x="3339274" y="195262"/>
              <a:ext cx="2667952" cy="2251138"/>
            </a:xfrm>
            <a:custGeom>
              <a:avLst/>
              <a:gdLst/>
              <a:ahLst/>
              <a:cxnLst/>
              <a:rect l="l" t="t" r="r" b="b"/>
              <a:pathLst>
                <a:path w="2667952" h="2251138" extrusionOk="0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2" name="Google Shape;1882;p107"/>
            <p:cNvSpPr/>
            <p:nvPr/>
          </p:nvSpPr>
          <p:spPr>
            <a:xfrm>
              <a:off x="6188772" y="195262"/>
              <a:ext cx="2659380" cy="2217134"/>
            </a:xfrm>
            <a:custGeom>
              <a:avLst/>
              <a:gdLst/>
              <a:ahLst/>
              <a:cxnLst/>
              <a:rect l="l" t="t" r="r" b="b"/>
              <a:pathLst>
                <a:path w="2659380" h="2217134" extrusionOk="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3" name="Google Shape;1883;p107"/>
            <p:cNvSpPr/>
            <p:nvPr/>
          </p:nvSpPr>
          <p:spPr>
            <a:xfrm>
              <a:off x="7745158" y="1880901"/>
              <a:ext cx="1588579" cy="3089243"/>
            </a:xfrm>
            <a:custGeom>
              <a:avLst/>
              <a:gdLst/>
              <a:ahLst/>
              <a:cxnLst/>
              <a:rect l="l" t="t" r="r" b="b"/>
              <a:pathLst>
                <a:path w="1588579" h="3089243" extrusionOk="0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4" name="Google Shape;1884;p107"/>
            <p:cNvSpPr/>
            <p:nvPr/>
          </p:nvSpPr>
          <p:spPr>
            <a:xfrm>
              <a:off x="6188772" y="4434839"/>
              <a:ext cx="2664428" cy="2229231"/>
            </a:xfrm>
            <a:custGeom>
              <a:avLst/>
              <a:gdLst/>
              <a:ahLst/>
              <a:cxnLst/>
              <a:rect l="l" t="t" r="r" b="b"/>
              <a:pathLst>
                <a:path w="2664428" h="2229231" extrusionOk="0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5" name="Google Shape;1885;p107"/>
            <p:cNvSpPr/>
            <p:nvPr/>
          </p:nvSpPr>
          <p:spPr>
            <a:xfrm>
              <a:off x="3334416" y="4400930"/>
              <a:ext cx="2672810" cy="2263140"/>
            </a:xfrm>
            <a:custGeom>
              <a:avLst/>
              <a:gdLst/>
              <a:ahLst/>
              <a:cxnLst/>
              <a:rect l="l" t="t" r="r" b="b"/>
              <a:pathLst>
                <a:path w="2672810" h="2263140" extrusionOk="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6" name="Google Shape;1886;p107"/>
            <p:cNvSpPr/>
            <p:nvPr/>
          </p:nvSpPr>
          <p:spPr>
            <a:xfrm>
              <a:off x="2862262" y="1895188"/>
              <a:ext cx="1618297" cy="3060668"/>
            </a:xfrm>
            <a:custGeom>
              <a:avLst/>
              <a:gdLst/>
              <a:ahLst/>
              <a:cxnLst/>
              <a:rect l="l" t="t" r="r" b="b"/>
              <a:pathLst>
                <a:path w="1618297" h="3060668" extrusionOk="0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887" name="Google Shape;1887;p107"/>
          <p:cNvSpPr txBox="1">
            <a:spLocks noGrp="1"/>
          </p:cNvSpPr>
          <p:nvPr>
            <p:ph type="body" idx="3"/>
          </p:nvPr>
        </p:nvSpPr>
        <p:spPr>
          <a:xfrm>
            <a:off x="1701367" y="50353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8" name="Google Shape;1888;p107"/>
          <p:cNvSpPr txBox="1">
            <a:spLocks noGrp="1"/>
          </p:cNvSpPr>
          <p:nvPr>
            <p:ph type="body" idx="4"/>
          </p:nvPr>
        </p:nvSpPr>
        <p:spPr>
          <a:xfrm>
            <a:off x="9027085" y="1754139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107"/>
          <p:cNvSpPr txBox="1">
            <a:spLocks noGrp="1"/>
          </p:cNvSpPr>
          <p:nvPr>
            <p:ph type="body" idx="5"/>
          </p:nvPr>
        </p:nvSpPr>
        <p:spPr>
          <a:xfrm>
            <a:off x="8995999" y="3339455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0" name="Google Shape;1890;p107"/>
          <p:cNvSpPr txBox="1">
            <a:spLocks noGrp="1"/>
          </p:cNvSpPr>
          <p:nvPr>
            <p:ph type="body" idx="6"/>
          </p:nvPr>
        </p:nvSpPr>
        <p:spPr>
          <a:xfrm>
            <a:off x="8995999" y="5035112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1" name="Google Shape;1891;p10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1">
  <p:cSld name="Product Features Slide 1">
    <p:bg>
      <p:bgPr>
        <a:solidFill>
          <a:schemeClr val="dk1"/>
        </a:solidFill>
        <a:effectLst/>
      </p:bgPr>
    </p:bg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10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4" name="Google Shape;1894;p10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95" name="Google Shape;1895;p10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6" name="Google Shape;1896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10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98" name="Google Shape;1898;p108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899" name="Google Shape;1899;p108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00" name="Google Shape;1900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1" name="Google Shape;1901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2" name="Google Shape;1902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3" name="Google Shape;1903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4" name="Google Shape;1904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5" name="Google Shape;1905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6" name="Google Shape;1906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7" name="Google Shape;1907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08" name="Google Shape;1908;p108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09" name="Google Shape;1909;p108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2">
  <p:cSld name="Product Features Slide 2">
    <p:bg>
      <p:bgPr>
        <a:solidFill>
          <a:schemeClr val="dk1"/>
        </a:solidFill>
        <a:effectLst/>
      </p:bgPr>
    </p:bg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0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0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13" name="Google Shape;1913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p109"/>
          <p:cNvSpPr txBox="1">
            <a:spLocks noGrp="1"/>
          </p:cNvSpPr>
          <p:nvPr>
            <p:ph type="body" idx="1"/>
          </p:nvPr>
        </p:nvSpPr>
        <p:spPr>
          <a:xfrm>
            <a:off x="788987" y="1775637"/>
            <a:ext cx="3001962" cy="423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04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5" name="Google Shape;1915;p10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10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17" name="Google Shape;1917;p109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18" name="Google Shape;1918;p109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19" name="Google Shape;1919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0" name="Google Shape;1920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1" name="Google Shape;1921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2" name="Google Shape;1922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3" name="Google Shape;1923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4" name="Google Shape;1924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5" name="Google Shape;1925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6" name="Google Shape;1926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27" name="Google Shape;1927;p109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28" name="Google Shape;1928;p109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">
  <p:cSld name="Department Wins Slide">
    <p:bg>
      <p:bgPr>
        <a:solidFill>
          <a:schemeClr val="dk1"/>
        </a:solidFill>
        <a:effectLst/>
      </p:bgPr>
    </p:bg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110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11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11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33" name="Google Shape;1933;p110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34" name="Google Shape;1934;p11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35" name="Google Shape;1935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6" name="Google Shape;1936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7" name="Google Shape;1937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8" name="Google Shape;1938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9" name="Google Shape;1939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0" name="Google Shape;1940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1" name="Google Shape;1941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2" name="Google Shape;1942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43" name="Google Shape;1943;p11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44" name="Google Shape;1944;p11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45" name="Google Shape;1945;p11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ny Wins Slide">
  <p:cSld name="Company Wins Slide">
    <p:bg>
      <p:bgPr>
        <a:solidFill>
          <a:schemeClr val="accent2"/>
        </a:solidFill>
        <a:effectLst/>
      </p:bgPr>
    </p:bg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111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11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11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50" name="Google Shape;1950;p111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51" name="Google Shape;1951;p11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52" name="Google Shape;1952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3" name="Google Shape;1953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4" name="Google Shape;1954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5" name="Google Shape;1955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6" name="Google Shape;1956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7" name="Google Shape;1957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8" name="Google Shape;1958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9" name="Google Shape;1959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60" name="Google Shape;1960;p11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61" name="Google Shape;1961;p11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62" name="Google Shape;1962;p111"/>
          <p:cNvSpPr>
            <a:spLocks noGrp="1"/>
          </p:cNvSpPr>
          <p:nvPr>
            <p:ph type="pic" idx="2"/>
          </p:nvPr>
        </p:nvSpPr>
        <p:spPr>
          <a:xfrm>
            <a:off x="342900" y="1312863"/>
            <a:ext cx="2822575" cy="15478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3" name="Google Shape;1963;p11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loyee Cheers Slide">
  <p:cSld name="Employee Cheers Slide">
    <p:bg>
      <p:bgPr>
        <a:solidFill>
          <a:schemeClr val="lt1"/>
        </a:solid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9906" y="1989570"/>
            <a:ext cx="3853373" cy="401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66" name="Google Shape;1966;p112"/>
          <p:cNvSpPr>
            <a:spLocks noGrp="1"/>
          </p:cNvSpPr>
          <p:nvPr>
            <p:ph type="pic" idx="2"/>
          </p:nvPr>
        </p:nvSpPr>
        <p:spPr>
          <a:xfrm>
            <a:off x="1109626" y="2634840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7" name="Google Shape;1967;p112"/>
          <p:cNvSpPr txBox="1">
            <a:spLocks noGrp="1"/>
          </p:cNvSpPr>
          <p:nvPr>
            <p:ph type="title"/>
          </p:nvPr>
        </p:nvSpPr>
        <p:spPr>
          <a:xfrm>
            <a:off x="4163141" y="305808"/>
            <a:ext cx="58594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11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11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70" name="Google Shape;1970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1" name="Google Shape;1971;p112"/>
          <p:cNvSpPr txBox="1">
            <a:spLocks noGrp="1"/>
          </p:cNvSpPr>
          <p:nvPr>
            <p:ph type="body" idx="1"/>
          </p:nvPr>
        </p:nvSpPr>
        <p:spPr>
          <a:xfrm>
            <a:off x="4197876" y="2222053"/>
            <a:ext cx="6686024" cy="116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2" name="Google Shape;1972;p112"/>
          <p:cNvSpPr txBox="1">
            <a:spLocks noGrp="1"/>
          </p:cNvSpPr>
          <p:nvPr>
            <p:ph type="body" idx="3"/>
          </p:nvPr>
        </p:nvSpPr>
        <p:spPr>
          <a:xfrm>
            <a:off x="4265289" y="3470939"/>
            <a:ext cx="5653411" cy="31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892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3" name="Google Shape;1973;p112"/>
          <p:cNvSpPr txBox="1">
            <a:spLocks noGrp="1"/>
          </p:cNvSpPr>
          <p:nvPr>
            <p:ph type="body" idx="4"/>
          </p:nvPr>
        </p:nvSpPr>
        <p:spPr>
          <a:xfrm>
            <a:off x="9385696" y="188908"/>
            <a:ext cx="2463404" cy="79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4" name="Google Shape;1974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816" y="632689"/>
            <a:ext cx="2286068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11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 2">
  <p:cSld name="Department Wins Slide 2">
    <p:bg>
      <p:bgPr>
        <a:solidFill>
          <a:schemeClr val="dk1"/>
        </a:solidFill>
        <a:effectLst/>
      </p:bgPr>
    </p:bg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113"/>
          <p:cNvSpPr/>
          <p:nvPr/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0F1A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978" name="Google Shape;1978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9" name="Google Shape;1979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Google Shape;1980;p11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11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11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83" name="Google Shape;1983;p113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4" name="Google Shape;1984;p113"/>
          <p:cNvSpPr>
            <a:spLocks noGrp="1"/>
          </p:cNvSpPr>
          <p:nvPr>
            <p:ph type="pic" idx="3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5" name="Google Shape;1985;p113"/>
          <p:cNvSpPr txBox="1">
            <a:spLocks noGrp="1"/>
          </p:cNvSpPr>
          <p:nvPr>
            <p:ph type="body" idx="1"/>
          </p:nvPr>
        </p:nvSpPr>
        <p:spPr>
          <a:xfrm>
            <a:off x="4862011" y="5307728"/>
            <a:ext cx="2463404" cy="49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6" name="Google Shape;1986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187" y="3367382"/>
            <a:ext cx="2399379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1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8" name="Google Shape;1988;p113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89" name="Google Shape;1989;p113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90" name="Google Shape;1990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1" name="Google Shape;1991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2" name="Google Shape;1992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3" name="Google Shape;1993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4" name="Google Shape;1994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5" name="Google Shape;1995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6" name="Google Shape;1996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7" name="Google Shape;1997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98" name="Google Shape;1998;p113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99" name="Google Shape;1999;p113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" name="Google Shape;70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ming Slide 1">
  <p:cSld name="Framing Slide 1">
    <p:bg>
      <p:bgPr>
        <a:solidFill>
          <a:schemeClr val="lt2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1" name="Google Shape;2001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058" y="2070022"/>
            <a:ext cx="3276133" cy="32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2" name="Google Shape;2002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720" y="1569845"/>
            <a:ext cx="3962014" cy="40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3" name="Google Shape;2003;p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4" name="Google Shape;2004;p11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5" name="Google Shape;2005;p11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06" name="Google Shape;2006;p11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7" name="Google Shape;2007;p11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8" name="Google Shape;2008;p11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9" name="Google Shape;2009;p11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ntinuous Columns">
  <p:cSld name="Title and Content, Two Continuous Columns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1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115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3" name="Google Shape;2013;p11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11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5" name="Google Shape;2015;p11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lumns">
  <p:cSld name="Title and Content, Two Columns"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11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8" name="Google Shape;2018;p116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5526088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9" name="Google Shape;2019;p11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0" name="Google Shape;2020;p116"/>
          <p:cNvSpPr txBox="1">
            <a:spLocks noGrp="1"/>
          </p:cNvSpPr>
          <p:nvPr>
            <p:ph type="body" idx="2"/>
          </p:nvPr>
        </p:nvSpPr>
        <p:spPr>
          <a:xfrm>
            <a:off x="6130925" y="1477963"/>
            <a:ext cx="5519738" cy="472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1" name="Google Shape;2021;p11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37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511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073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61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One Column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8420100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1"/>
          <p:cNvSpPr/>
          <p:nvPr/>
        </p:nvSpPr>
        <p:spPr>
          <a:xfrm>
            <a:off x="0" y="0"/>
            <a:ext cx="43164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2" name="Google Shape;82;p7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2334" y="557046"/>
            <a:ext cx="3827014" cy="707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3"/>
          <p:cNvSpPr/>
          <p:nvPr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3" r:id="rId54"/>
    <p:sldLayoutId id="2147483704" r:id="rId55"/>
    <p:sldLayoutId id="2147483705" r:id="rId56"/>
    <p:sldLayoutId id="2147483706" r:id="rId5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atsol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Guidances/ucm071590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"/>
          <p:cNvSpPr/>
          <p:nvPr/>
        </p:nvSpPr>
        <p:spPr>
          <a:xfrm>
            <a:off x="605050" y="1830275"/>
            <a:ext cx="7620300" cy="142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1"/>
          <p:cNvSpPr txBox="1">
            <a:spLocks noGrp="1"/>
          </p:cNvSpPr>
          <p:nvPr>
            <p:ph type="ctrTitle"/>
          </p:nvPr>
        </p:nvSpPr>
        <p:spPr>
          <a:xfrm>
            <a:off x="715300" y="1904000"/>
            <a:ext cx="751005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US" sz="3600" b="1" dirty="0"/>
              <a:t>Design and Evaluation of Complex Sequential Analysis Trials</a:t>
            </a:r>
            <a:endParaRPr sz="6600" dirty="0"/>
          </a:p>
        </p:txBody>
      </p:sp>
      <p:sp>
        <p:nvSpPr>
          <p:cNvPr id="2035" name="Google Shape;2035;p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© nQuery   |   Proprietary &amp; Conﬁdential</a:t>
            </a:r>
            <a:endParaRPr/>
          </a:p>
        </p:txBody>
      </p:sp>
      <p:pic>
        <p:nvPicPr>
          <p:cNvPr id="2036" name="Google Shape;20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13" y="86650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1"/>
          <p:cNvSpPr txBox="1"/>
          <p:nvPr/>
        </p:nvSpPr>
        <p:spPr>
          <a:xfrm>
            <a:off x="803275" y="3578200"/>
            <a:ext cx="2841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E" sz="2200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June</a:t>
            </a:r>
            <a:r>
              <a:rPr lang="en-IE" sz="22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2024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2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</p:txBody>
      </p:sp>
      <p:sp>
        <p:nvSpPr>
          <p:cNvPr id="2133" name="Google Shape;2133;p25"/>
          <p:cNvSpPr txBox="1">
            <a:spLocks noGrp="1"/>
          </p:cNvSpPr>
          <p:nvPr>
            <p:ph type="title" idx="4294967295"/>
          </p:nvPr>
        </p:nvSpPr>
        <p:spPr>
          <a:xfrm>
            <a:off x="378069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Group Sequential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Design Simulation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GSD Simulation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US" sz="2000" b="1" i="1" dirty="0"/>
              <a:t>Uses simulated study data to predict group sequential design characteristics.</a:t>
            </a:r>
          </a:p>
          <a:p>
            <a:endParaRPr lang="en-US" sz="2000" dirty="0"/>
          </a:p>
          <a:p>
            <a:r>
              <a:rPr lang="en-US" sz="2000" dirty="0"/>
              <a:t>Very useful in understanding more complex GSDs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verification of original (closed form) design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Verify Type I error (α), Type II error/Power (β/1-β), Expected Sample Size/Stopping Time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Can be used directly in GS/boundary calculations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exploration of alternative design/study scenarios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Can evaluate alternative hypotheses, e.g. treatment effect more/less than expected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Changes to interim analyses/information fractions</a:t>
            </a:r>
          </a:p>
          <a:p>
            <a:endParaRPr lang="en-US" sz="2000" dirty="0"/>
          </a:p>
          <a:p>
            <a:r>
              <a:rPr lang="en-US" sz="2000" dirty="0"/>
              <a:t>Avoids some closed form analyses constraints and aids in communication to non-statisticians</a:t>
            </a:r>
          </a:p>
          <a:p>
            <a:endParaRPr lang="en-US" sz="2000" dirty="0"/>
          </a:p>
          <a:p>
            <a:r>
              <a:rPr lang="en-US" sz="2000" dirty="0"/>
              <a:t>Regulatory guidance on simulation is widely positive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6131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GSD Simulation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US" sz="2000" dirty="0"/>
              <a:t>Steps in designing </a:t>
            </a:r>
            <a:r>
              <a:rPr lang="en-US" sz="2000"/>
              <a:t>Simulated GST:</a:t>
            </a:r>
            <a:endParaRPr lang="en-I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1 - Generating model assumptions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2 - Design assumptions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3 - Boundary/Information assumptions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4 – Simulation Control assumptions</a:t>
            </a:r>
          </a:p>
          <a:p>
            <a:endParaRPr lang="en-US" sz="2000" dirty="0"/>
          </a:p>
          <a:p>
            <a:endParaRPr lang="en-I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5626E-495F-8E48-D0B4-B47BF64E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26" y="1480797"/>
            <a:ext cx="5023473" cy="2491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3A099-4A86-2C4D-DFD1-9C7B401A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72" y="3823134"/>
            <a:ext cx="4411041" cy="2885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FDC139-F665-6B04-2548-DA40255D228B}"/>
              </a:ext>
            </a:extLst>
          </p:cNvPr>
          <p:cNvSpPr txBox="1"/>
          <p:nvPr/>
        </p:nvSpPr>
        <p:spPr>
          <a:xfrm>
            <a:off x="5685831" y="4097531"/>
            <a:ext cx="6029353" cy="219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dk1"/>
              </a:solidFill>
              <a:latin typeface="Public Sans Light"/>
              <a:sym typeface="Public Sans Ligh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Public Sans Light"/>
              <a:buNone/>
              <a:tabLst/>
              <a:defRPr/>
            </a:pP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Questions: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152430"/>
                </a:solidFill>
                <a:latin typeface="Public Sans Light"/>
                <a:sym typeface="Public Sans Light"/>
              </a:rPr>
              <a:t>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ow to justify population </a:t>
            </a: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assumptions?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How to avoid extrapolation issues?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How to model survival/accrual process?</a:t>
            </a:r>
          </a:p>
        </p:txBody>
      </p:sp>
    </p:spTree>
    <p:extLst>
      <p:ext uri="{BB962C8B-B14F-4D97-AF65-F5344CB8AC3E}">
        <p14:creationId xmlns:p14="http://schemas.microsoft.com/office/powerpoint/2010/main" val="89653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07488"/>
            <a:ext cx="11117263" cy="710648"/>
          </a:xfrm>
        </p:spPr>
        <p:txBody>
          <a:bodyPr>
            <a:normAutofit/>
          </a:bodyPr>
          <a:lstStyle/>
          <a:p>
            <a:r>
              <a:rPr lang="en-US" sz="3600" dirty="0"/>
              <a:t>Group Sequential|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81265"/>
            <a:ext cx="4686300" cy="4953074"/>
          </a:xfrm>
        </p:spPr>
        <p:txBody>
          <a:bodyPr/>
          <a:lstStyle/>
          <a:p>
            <a:pPr marL="0" indent="0" algn="just">
              <a:buNone/>
            </a:pPr>
            <a:r>
              <a:rPr lang="en-GB" sz="1800" dirty="0"/>
              <a:t>“A sample size of 242 subjects (121 per treatment group) provides at least 80% power to detect a relative difference of 53% between botulinum toxin A and standardized anticholinergic therapy, assuming a treatment difference of -0.80 and a common SD of 2.1 (effect size = 0.381), and a two-sided type I error rate of 5%. Sample size has been adjusted to allow for a 10% loss (ED: Equivalent to pre-dropout n = 109) to follow-up over the 6-months of treatment as well as one interim analysis to stop early for benefit.”</a:t>
            </a:r>
          </a:p>
          <a:p>
            <a:pPr marL="0" indent="0" algn="just">
              <a:buNone/>
            </a:pP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90DF0E-EFFC-97BE-F6BE-17C38977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6" y="1303919"/>
            <a:ext cx="4802042" cy="13089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Google Shape;2140;g2b148969348_0_181">
            <a:extLst>
              <a:ext uri="{FF2B5EF4-FFF2-40B4-BE49-F238E27FC236}">
                <a16:creationId xmlns:a16="http://schemas.microsoft.com/office/drawing/2014/main" id="{60BA06BD-E664-4E8A-E45D-7991AD7AA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41229"/>
              </p:ext>
            </p:extLst>
          </p:nvPr>
        </p:nvGraphicFramePr>
        <p:xfrm>
          <a:off x="6007956" y="2798659"/>
          <a:ext cx="5429825" cy="3651856"/>
        </p:xfrm>
        <a:graphic>
          <a:graphicData uri="http://schemas.openxmlformats.org/drawingml/2006/table">
            <a:tbl>
              <a:tblPr firstRow="1">
                <a:noFill/>
                <a:tableStyleId>{19429DF5-F05A-43AD-BE3B-3C07E6A64CC2}</a:tableStyleId>
              </a:tblPr>
              <a:tblGrid>
                <a:gridCol w="341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>
                          <a:solidFill>
                            <a:schemeClr val="accent3"/>
                          </a:solidFill>
                        </a:rPr>
                        <a:t>Parameter</a:t>
                      </a:r>
                      <a:endParaRPr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>
                          <a:solidFill>
                            <a:schemeClr val="accent3"/>
                          </a:solidFill>
                        </a:rPr>
                        <a:t>Value</a:t>
                      </a:r>
                      <a:endParaRPr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/>
                        <a:t>Significance Level (2-sided)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/>
                        <a:t>0.05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 err="1"/>
                        <a:t>OnabotulinumtoxinA</a:t>
                      </a:r>
                      <a:r>
                        <a:rPr lang="en-IE" sz="2000" u="none" strike="noStrike" cap="none" dirty="0"/>
                        <a:t> Mean</a:t>
                      </a: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/>
                        <a:t>-2.3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/>
                        <a:t>Anticholinergic Mean</a:t>
                      </a: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-1.5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Standard Deviation (Both)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2000" dirty="0">
                          <a:effectLst/>
                        </a:rPr>
                        <a:t>2.1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790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/>
                        <a:t>Sample Size (per arm)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</a:t>
                      </a:r>
                      <a:r>
                        <a:rPr lang="en-IE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/>
                        <a:t>Analysis Timing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/>
                        <a:t>0.5,1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Efficacy Boundary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O’Brien-Fleming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0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2b148969348_0_201"/>
          <p:cNvSpPr/>
          <p:nvPr/>
        </p:nvSpPr>
        <p:spPr>
          <a:xfrm>
            <a:off x="707966" y="1562528"/>
            <a:ext cx="5692800" cy="4954500"/>
          </a:xfrm>
          <a:prstGeom prst="roundRect">
            <a:avLst>
              <a:gd name="adj" fmla="val 0"/>
            </a:avLst>
          </a:prstGeom>
          <a:solidFill>
            <a:srgbClr val="585A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g2b148969348_0_201"/>
          <p:cNvSpPr txBox="1">
            <a:spLocks noGrp="1"/>
          </p:cNvSpPr>
          <p:nvPr>
            <p:ph type="title"/>
          </p:nvPr>
        </p:nvSpPr>
        <p:spPr>
          <a:xfrm>
            <a:off x="778598" y="394173"/>
            <a:ext cx="10872201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/>
              <a:t>Group Sequential| Example 1 Continued</a:t>
            </a:r>
            <a:endParaRPr sz="3600" dirty="0"/>
          </a:p>
        </p:txBody>
      </p:sp>
      <p:graphicFrame>
        <p:nvGraphicFramePr>
          <p:cNvPr id="2165" name="Google Shape;2165;g2b148969348_0_201"/>
          <p:cNvGraphicFramePr/>
          <p:nvPr>
            <p:extLst>
              <p:ext uri="{D42A27DB-BD31-4B8C-83A1-F6EECF244321}">
                <p14:modId xmlns:p14="http://schemas.microsoft.com/office/powerpoint/2010/main" val="329730807"/>
              </p:ext>
            </p:extLst>
          </p:nvPr>
        </p:nvGraphicFramePr>
        <p:xfrm>
          <a:off x="707966" y="2477838"/>
          <a:ext cx="5692850" cy="3514384"/>
        </p:xfrm>
        <a:graphic>
          <a:graphicData uri="http://schemas.openxmlformats.org/drawingml/2006/table">
            <a:tbl>
              <a:tblPr firstRow="1">
                <a:noFill/>
                <a:tableStyleId>{19429DF5-F05A-43AD-BE3B-3C07E6A64CC2}</a:tableStyleId>
              </a:tblPr>
              <a:tblGrid>
                <a:gridCol w="35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 dirty="0">
                          <a:solidFill>
                            <a:schemeClr val="dk2"/>
                          </a:solidFill>
                        </a:rPr>
                        <a:t>Hypothesis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 dirty="0">
                          <a:solidFill>
                            <a:schemeClr val="dk2"/>
                          </a:solidFill>
                        </a:rPr>
                        <a:t>Test Case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I Error </a:t>
                      </a: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Diff.  = 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to Treatment Effect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Diff. = 1,0.5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684376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to variance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Antichol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Std. Dev. = 2.8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to Information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looks, early bias, later bias, uneven allocation 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Deviation Assumption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Pooled Vs </a:t>
                      </a:r>
                      <a:r>
                        <a:rPr lang="en-IE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Unpooled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Randomisation routine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Fixed Vs Complete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66" name="Google Shape;2166;g2b148969348_0_201"/>
          <p:cNvSpPr txBox="1"/>
          <p:nvPr/>
        </p:nvSpPr>
        <p:spPr>
          <a:xfrm>
            <a:off x="707966" y="1697018"/>
            <a:ext cx="56928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Simulation Exploratory Situations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47F0C4-9FB6-0778-58CE-2471EC77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57" y="1411830"/>
            <a:ext cx="4802042" cy="13089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Google Shape;2140;g2b148969348_0_181">
            <a:extLst>
              <a:ext uri="{FF2B5EF4-FFF2-40B4-BE49-F238E27FC236}">
                <a16:creationId xmlns:a16="http://schemas.microsoft.com/office/drawing/2014/main" id="{D2B63B75-24BC-4120-6874-430AE223B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976167"/>
              </p:ext>
            </p:extLst>
          </p:nvPr>
        </p:nvGraphicFramePr>
        <p:xfrm>
          <a:off x="7242771" y="2882254"/>
          <a:ext cx="4587819" cy="3261450"/>
        </p:xfrm>
        <a:graphic>
          <a:graphicData uri="http://schemas.openxmlformats.org/drawingml/2006/table">
            <a:tbl>
              <a:tblPr firstRow="1">
                <a:noFill/>
                <a:tableStyleId>{19429DF5-F05A-43AD-BE3B-3C07E6A64CC2}</a:tableStyleId>
              </a:tblPr>
              <a:tblGrid>
                <a:gridCol w="288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600" u="none" strike="noStrike" cap="none" dirty="0">
                          <a:solidFill>
                            <a:schemeClr val="accent3"/>
                          </a:solidFill>
                        </a:rPr>
                        <a:t>Parameter</a:t>
                      </a:r>
                      <a:endParaRPr sz="12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600" u="none" strike="noStrike" cap="none" dirty="0">
                          <a:solidFill>
                            <a:schemeClr val="accent3"/>
                          </a:solidFill>
                        </a:rPr>
                        <a:t>Value</a:t>
                      </a:r>
                      <a:endParaRPr sz="12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/>
                        <a:t>Significance Level (2-sided)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/>
                        <a:t>0.05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 err="1"/>
                        <a:t>OnabotulinumtoxinA</a:t>
                      </a:r>
                      <a:r>
                        <a:rPr lang="en-IE" sz="1800" u="none" strike="noStrike" cap="none" dirty="0"/>
                        <a:t> Mean</a:t>
                      </a: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/>
                        <a:t>-2.3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/>
                        <a:t>Anticholinergic Mean</a:t>
                      </a: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800" b="0" dirty="0">
                          <a:effectLst/>
                        </a:rPr>
                        <a:t>Standard Deviation (Both)</a:t>
                      </a:r>
                      <a:endParaRPr lang="en-I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</a:rPr>
                        <a:t>2.1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endParaRPr lang="en-I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790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/>
                        <a:t>Sample Size (per arm)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</a:t>
                      </a:r>
                      <a:r>
                        <a:rPr lang="en-IE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/>
                        <a:t>Analysis Timing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cap="none" dirty="0"/>
                        <a:t>0.5,1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9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Efficacy Boundary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O’Brien-Fleming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0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76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2"/>
          <p:cNvSpPr txBox="1"/>
          <p:nvPr/>
        </p:nvSpPr>
        <p:spPr>
          <a:xfrm>
            <a:off x="197733" y="2735629"/>
            <a:ext cx="3073006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Part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b="0" i="0" u="none" strike="noStrike" cap="none" dirty="0">
              <a:solidFill>
                <a:schemeClr val="dk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227" name="Google Shape;2227;p32"/>
          <p:cNvSpPr txBox="1"/>
          <p:nvPr/>
        </p:nvSpPr>
        <p:spPr>
          <a:xfrm>
            <a:off x="378069" y="3095624"/>
            <a:ext cx="9096375" cy="124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Survival Group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Sequential Design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50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Power for Survival Analysis</a:t>
            </a:r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43F34-E89A-4CBB-CDC9-B0A0F3A84495}"/>
              </a:ext>
            </a:extLst>
          </p:cNvPr>
          <p:cNvSpPr txBox="1"/>
          <p:nvPr/>
        </p:nvSpPr>
        <p:spPr>
          <a:xfrm>
            <a:off x="770603" y="1370257"/>
            <a:ext cx="53695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for TTE related to several choices: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Design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Parallel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One-Arm, Complex)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Statistical Method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Log-Rank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Cox)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Endpoint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Hazard Ratio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Survival Time)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Survival Dist.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Exponential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Weibull)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is driven (primarily) by number of events (E) </a:t>
            </a:r>
            <a:r>
              <a:rPr lang="en-IE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NOT</a:t>
            </a: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sample size (N)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Often calculate E separate from N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Follow-up relevant for complex cases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Sample size determination interested in no. subjects to reach this events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Often via flexible “meta-model” which includes accrual, dropout, crossover etc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38F3C-A921-9782-E561-E81CD1C8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06" y="1368328"/>
            <a:ext cx="2639391" cy="785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489EB2-31D0-30F6-13DA-602856C7C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59" y="1368329"/>
            <a:ext cx="1976500" cy="7855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4691BF-E595-18D9-970B-47868468B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187" y="2404862"/>
            <a:ext cx="3504504" cy="1609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F6D4CE-2281-7072-AE4C-1FB4452AC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334" y="4918146"/>
            <a:ext cx="2378105" cy="10305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1A0C89-C5FB-1F67-A913-9135431E4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526" y="4404525"/>
            <a:ext cx="3223722" cy="5594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AD0981-6433-273E-C607-FD5663BE1300}"/>
              </a:ext>
            </a:extLst>
          </p:cNvPr>
          <p:cNvSpPr txBox="1"/>
          <p:nvPr/>
        </p:nvSpPr>
        <p:spPr>
          <a:xfrm>
            <a:off x="7013280" y="2055163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D Schoenfeld (1981)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3D910-8B53-9F6F-06C6-585594128821}"/>
              </a:ext>
            </a:extLst>
          </p:cNvPr>
          <p:cNvSpPr txBox="1"/>
          <p:nvPr/>
        </p:nvSpPr>
        <p:spPr>
          <a:xfrm>
            <a:off x="8056396" y="3878636"/>
            <a:ext cx="3223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J.M. </a:t>
            </a:r>
            <a:r>
              <a:rPr lang="en-IE" sz="1200" kern="1200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Lachin</a:t>
            </a: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 &amp; M.A Foulkes (1986)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7DAF11-AAC0-A7E2-20E1-2A638E7BB2D1}"/>
              </a:ext>
            </a:extLst>
          </p:cNvPr>
          <p:cNvSpPr txBox="1"/>
          <p:nvPr/>
        </p:nvSpPr>
        <p:spPr>
          <a:xfrm>
            <a:off x="7392019" y="5905535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E Lakatos (1988)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A3F4A4-6419-CEFB-3014-42911BA3DC7E}"/>
              </a:ext>
            </a:extLst>
          </p:cNvPr>
          <p:cNvSpPr txBox="1"/>
          <p:nvPr/>
        </p:nvSpPr>
        <p:spPr>
          <a:xfrm>
            <a:off x="9602640" y="2059402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L.S. Freedman (1982)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BD7E3A2-B53E-9C0C-4B91-A1A71877EA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845"/>
          <a:stretch/>
        </p:blipFill>
        <p:spPr>
          <a:xfrm>
            <a:off x="9686616" y="4375483"/>
            <a:ext cx="1676634" cy="4752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555093-4315-7CE9-58D7-3FCC092BC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9984" y="4850781"/>
            <a:ext cx="400106" cy="4953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69EE7C9-0CA8-8A89-AB74-F39DA93C1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793" y="4914662"/>
            <a:ext cx="2022756" cy="495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81EBA28-029D-5B3B-E4B4-8235C6AD5E3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0079" b="1"/>
          <a:stretch/>
        </p:blipFill>
        <p:spPr>
          <a:xfrm>
            <a:off x="9525229" y="5470213"/>
            <a:ext cx="2331670" cy="4992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A51B4DC-F54A-648C-87B7-AD1D7E2B4566}"/>
              </a:ext>
            </a:extLst>
          </p:cNvPr>
          <p:cNvSpPr txBox="1"/>
          <p:nvPr/>
        </p:nvSpPr>
        <p:spPr>
          <a:xfrm>
            <a:off x="9929508" y="6029463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Y. Tang (2021/2022)</a:t>
            </a:r>
          </a:p>
        </p:txBody>
      </p:sp>
    </p:spTree>
    <p:extLst>
      <p:ext uri="{BB962C8B-B14F-4D97-AF65-F5344CB8AC3E}">
        <p14:creationId xmlns:p14="http://schemas.microsoft.com/office/powerpoint/2010/main" val="16208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GSD Complications</a:t>
            </a:r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43F34-E89A-4CBB-CDC9-B0A0F3A84495}"/>
              </a:ext>
            </a:extLst>
          </p:cNvPr>
          <p:cNvSpPr txBox="1"/>
          <p:nvPr/>
        </p:nvSpPr>
        <p:spPr>
          <a:xfrm>
            <a:off x="770603" y="1370257"/>
            <a:ext cx="53695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Unknown follow-up means more interim planning uncertainty</a:t>
            </a:r>
            <a:endParaRPr lang="en-IE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Can be difficult to predict time when interim analysis will occur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Higher numbers likely in active cohort when interim analysis occurs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PFS or OS at each look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nn-NO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Planning USSR? – Freidlin &amp; Korn 2017</a:t>
            </a: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Survival GSDs often require additional assumptions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Assume constant effect? NPH?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Interim Events dependant on two factors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Increase sample size – Biases early trends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Increase time – Biases later trends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AC440-7D11-46E6-B683-9A9F98BD6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69" y="4297232"/>
            <a:ext cx="4551628" cy="1994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EE3EE-7EC6-6E4C-C0E7-C5B1F60E1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18" y="2238488"/>
            <a:ext cx="5892364" cy="11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GSD| Example 2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DEAF51-757A-C447-54AD-8C63E301A4F3}"/>
              </a:ext>
            </a:extLst>
          </p:cNvPr>
          <p:cNvSpPr txBox="1">
            <a:spLocks/>
          </p:cNvSpPr>
          <p:nvPr/>
        </p:nvSpPr>
        <p:spPr>
          <a:xfrm>
            <a:off x="800100" y="1521905"/>
            <a:ext cx="46863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“Using an unstratified log-rank test at the one-sided 2.5% significance level, a 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of 282 events would allow 92.6% power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demonstrate a 33% risk reduction (hazard ratio for RAD/placebo of about 0.67, as calculated from an anticipated 50% increase in median PFS, from 6 months in placebo arm to 9 months in the RAD001 arm).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 uniform accrual of approximately 23 patients per month over 74 weeks and a minimum follow up of 39 weeks, a 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of 352 patients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be required to obtain 282 PFS events, assuming an exponential progression-free survival distribution with a median of 6 months in the Placebo arm and of 9 months in RAD001 arm.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an estimated 10% lost to follow up patients, a total sample size of 392 patients should be randomized.”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FFD5BB5-54FA-4894-3406-A633720B3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121902"/>
              </p:ext>
            </p:extLst>
          </p:nvPr>
        </p:nvGraphicFramePr>
        <p:xfrm>
          <a:off x="5962061" y="2253692"/>
          <a:ext cx="5429839" cy="3701976"/>
        </p:xfrm>
        <a:graphic>
          <a:graphicData uri="http://schemas.openxmlformats.org/drawingml/2006/table">
            <a:tbl>
              <a:tblPr firstRow="1"/>
              <a:tblGrid>
                <a:gridCol w="4071505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35833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(1-Sided)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Everolimus</a:t>
                      </a:r>
                      <a:r>
                        <a:rPr lang="en-IE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Power % (under constant HR)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4B8595E-595B-4C8B-C387-EA77B280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08" y="1521906"/>
            <a:ext cx="4402392" cy="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2b148969348_0_201"/>
          <p:cNvSpPr/>
          <p:nvPr/>
        </p:nvSpPr>
        <p:spPr>
          <a:xfrm>
            <a:off x="707966" y="1562528"/>
            <a:ext cx="5692800" cy="4954500"/>
          </a:xfrm>
          <a:prstGeom prst="roundRect">
            <a:avLst>
              <a:gd name="adj" fmla="val 0"/>
            </a:avLst>
          </a:prstGeom>
          <a:solidFill>
            <a:srgbClr val="585A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g2b148969348_0_2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GSD| Example 2 Continued</a:t>
            </a:r>
            <a:endParaRPr dirty="0"/>
          </a:p>
        </p:txBody>
      </p:sp>
      <p:graphicFrame>
        <p:nvGraphicFramePr>
          <p:cNvPr id="2165" name="Google Shape;2165;g2b148969348_0_201"/>
          <p:cNvGraphicFramePr/>
          <p:nvPr>
            <p:extLst>
              <p:ext uri="{D42A27DB-BD31-4B8C-83A1-F6EECF244321}">
                <p14:modId xmlns:p14="http://schemas.microsoft.com/office/powerpoint/2010/main" val="444897616"/>
              </p:ext>
            </p:extLst>
          </p:nvPr>
        </p:nvGraphicFramePr>
        <p:xfrm>
          <a:off x="707966" y="2477838"/>
          <a:ext cx="5692850" cy="4073354"/>
        </p:xfrm>
        <a:graphic>
          <a:graphicData uri="http://schemas.openxmlformats.org/drawingml/2006/table">
            <a:tbl>
              <a:tblPr firstRow="1">
                <a:noFill/>
                <a:tableStyleId>{19429DF5-F05A-43AD-BE3B-3C07E6A64CC2}</a:tableStyleId>
              </a:tblPr>
              <a:tblGrid>
                <a:gridCol w="35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>
                          <a:solidFill>
                            <a:schemeClr val="dk2"/>
                          </a:solidFill>
                        </a:rPr>
                        <a:t>Parameter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 dirty="0">
                          <a:solidFill>
                            <a:schemeClr val="dk2"/>
                          </a:solidFill>
                        </a:rPr>
                        <a:t>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ooks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(Equally Spaced)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Boundaries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Efficacy (LDM) &amp; 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Futility (NB LDM)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684376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Alpha Spending Function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Exponential (0.8)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 Spending Function 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T-Distributed (0.5,0.2,5)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Survival T</a:t>
                      </a: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ime</a:t>
                      </a: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Periods (Months)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6, 18.5, 28.25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Exp. Hazard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.077, 0.09,0.077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Dropout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0.1, 0,0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Everolimus</a:t>
                      </a: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Dropout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0, 0.05, 0.1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6" name="Google Shape;2166;g2b148969348_0_201"/>
          <p:cNvSpPr txBox="1"/>
          <p:nvPr/>
        </p:nvSpPr>
        <p:spPr>
          <a:xfrm>
            <a:off x="707966" y="1697018"/>
            <a:ext cx="569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Assuming following Parameters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GSD and Piecewise Survival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F5FCA5E5-6E9F-32D2-A8BF-F1E69E8C7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463290"/>
              </p:ext>
            </p:extLst>
          </p:nvPr>
        </p:nvGraphicFramePr>
        <p:xfrm>
          <a:off x="6925901" y="2477838"/>
          <a:ext cx="4465999" cy="4010454"/>
        </p:xfrm>
        <a:graphic>
          <a:graphicData uri="http://schemas.openxmlformats.org/drawingml/2006/table">
            <a:tbl>
              <a:tblPr firstRow="1"/>
              <a:tblGrid>
                <a:gridCol w="3348780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117219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(1-Sided)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Everolimus</a:t>
                      </a:r>
                      <a:r>
                        <a:rPr lang="en-IE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Power % (under constant HR)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EA5991E-EEAE-098F-DE60-F2980FAE7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08" y="1521906"/>
            <a:ext cx="4402392" cy="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2b148969348_0_0"/>
          <p:cNvSpPr txBox="1">
            <a:spLocks noGrp="1"/>
          </p:cNvSpPr>
          <p:nvPr>
            <p:ph type="body" idx="1"/>
          </p:nvPr>
        </p:nvSpPr>
        <p:spPr>
          <a:xfrm>
            <a:off x="778025" y="4258651"/>
            <a:ext cx="43830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/>
              <a:t>Brian Fox</a:t>
            </a:r>
            <a:endParaRPr sz="4000" b="1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IE" sz="2800"/>
              <a:t>Research Statistician</a:t>
            </a:r>
            <a:endParaRPr sz="28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/>
          </a:p>
        </p:txBody>
      </p:sp>
      <p:sp>
        <p:nvSpPr>
          <p:cNvPr id="2051" name="Google Shape;2051;g2b148969348_0_0"/>
          <p:cNvSpPr txBox="1"/>
          <p:nvPr/>
        </p:nvSpPr>
        <p:spPr>
          <a:xfrm>
            <a:off x="8390314" y="1897141"/>
            <a:ext cx="40308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2052" name="Google Shape;2052;g2b148969348_0_0" descr="A person smiling for the camera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943" y="1530899"/>
            <a:ext cx="2531162" cy="253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g2b148969348_0_0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858" y="6004175"/>
            <a:ext cx="1670367" cy="4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2"/>
          <p:cNvSpPr txBox="1"/>
          <p:nvPr/>
        </p:nvSpPr>
        <p:spPr>
          <a:xfrm>
            <a:off x="197733" y="2735629"/>
            <a:ext cx="3073006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Part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b="0" i="0" u="none" strike="noStrike" cap="none" dirty="0">
              <a:solidFill>
                <a:schemeClr val="dk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227" name="Google Shape;2227;p32"/>
          <p:cNvSpPr txBox="1"/>
          <p:nvPr/>
        </p:nvSpPr>
        <p:spPr>
          <a:xfrm>
            <a:off x="378069" y="3095624"/>
            <a:ext cx="9096375" cy="113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Discussion &amp;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Conclusions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05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2b1c0db4310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Discussion and Conclusions</a:t>
            </a:r>
            <a:endParaRPr/>
          </a:p>
        </p:txBody>
      </p:sp>
      <p:sp>
        <p:nvSpPr>
          <p:cNvPr id="2245" name="Google Shape;2245;g2b1c0db4310_0_114"/>
          <p:cNvSpPr txBox="1">
            <a:spLocks noGrp="1"/>
          </p:cNvSpPr>
          <p:nvPr>
            <p:ph type="body" idx="4294967295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000" dirty="0"/>
              <a:t>Multiple complex sequential designs available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GSD allow interim analyses and facilitate interim decisions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Real life sequential studies can be complex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Statistical and logistical considerations to be made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Simulation for GSD very useful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Allows verification of operating characteristics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Allows exploration of alternative scenarios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Survival sequential designs require additional considerations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Difficult to predict interim timing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Endpoint for interim looks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Effect of varying HR, dropout, etc. 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53156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14"/>
          <p:cNvSpPr txBox="1">
            <a:spLocks noGrp="1"/>
          </p:cNvSpPr>
          <p:nvPr>
            <p:ph type="title"/>
          </p:nvPr>
        </p:nvSpPr>
        <p:spPr>
          <a:xfrm>
            <a:off x="800100" y="342900"/>
            <a:ext cx="10850562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IE" dirty="0"/>
              <a:t>Group Sequential Update Overview</a:t>
            </a:r>
            <a:endParaRPr dirty="0"/>
          </a:p>
        </p:txBody>
      </p:sp>
      <p:sp>
        <p:nvSpPr>
          <p:cNvPr id="2109" name="Google Shape;2109;p14"/>
          <p:cNvSpPr txBox="1">
            <a:spLocks noGrp="1"/>
          </p:cNvSpPr>
          <p:nvPr>
            <p:ph type="body" idx="1"/>
          </p:nvPr>
        </p:nvSpPr>
        <p:spPr>
          <a:xfrm>
            <a:off x="800100" y="1189396"/>
            <a:ext cx="10553699" cy="590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400" b="1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Statistical Upgrades</a:t>
            </a:r>
            <a:endParaRPr sz="1400" b="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3 Additional Group Sequential </a:t>
            </a:r>
            <a:r>
              <a:rPr lang="en-IE" sz="1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M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ethods (Haybittle-</a:t>
            </a:r>
            <a:r>
              <a:rPr lang="en-IE" sz="1400" i="0" u="none" strike="noStrike" dirty="0" err="1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Peto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, Wang-</a:t>
            </a:r>
            <a:r>
              <a:rPr lang="en-IE" sz="1400" i="0" u="none" strike="noStrike" dirty="0" err="1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Tsiatis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, Unified Family)</a:t>
            </a:r>
            <a:endParaRPr sz="1400" i="0" u="none" strike="noStrike" dirty="0">
              <a:solidFill>
                <a:srgbClr val="1524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Fully Custom Input Boundaries for Efficacy &amp; Futility on Z-statistic, p-value, Score Statistic, Effect </a:t>
            </a:r>
            <a:r>
              <a:rPr lang="en-IE" sz="1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S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ize, Error spending and Conditional </a:t>
            </a:r>
            <a:r>
              <a:rPr lang="en-IE" sz="1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P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ower (futility only) scales</a:t>
            </a:r>
            <a:endParaRPr sz="1400" i="0" u="none" strike="noStrike" dirty="0">
              <a:solidFill>
                <a:srgbClr val="1524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11 Spending Functions (7 New) - O’Brien-Fleming, Pocock, Hwang-Shih-</a:t>
            </a:r>
            <a:r>
              <a:rPr lang="en-IE" sz="1400" i="0" u="none" strike="noStrike" dirty="0" err="1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DeCani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 (Gamm</a:t>
            </a:r>
            <a:r>
              <a:rPr lang="en-IE" sz="1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a), Power Family (Kim-</a:t>
            </a:r>
            <a:r>
              <a:rPr lang="en-IE" sz="1400" dirty="0" err="1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DeMets</a:t>
            </a:r>
            <a:r>
              <a:rPr lang="en-IE" sz="1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), 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2-Parameter Family (x3), Exponential, Beta, t-distribution, User Defined</a:t>
            </a:r>
            <a:endParaRPr sz="140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2-sided Futility Boundaries + Skippable Looks (i.e. Efficacy/Futility only at specific Look)</a:t>
            </a:r>
            <a:endParaRPr sz="1400" dirty="0">
              <a:solidFill>
                <a:srgbClr val="1524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Boundary Parameterization Conversion + In-table Options for Solver Tuning</a:t>
            </a:r>
          </a:p>
          <a:p>
            <a:pPr indent="-215900">
              <a:buSzPts val="1400"/>
              <a:buFont typeface="Arial"/>
              <a:buChar char="•"/>
            </a:pPr>
            <a:r>
              <a:rPr lang="en-US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Simulation for Operating Characteristics for Group Sequential Tables</a:t>
            </a:r>
          </a:p>
          <a:p>
            <a:pPr indent="-215900">
              <a:buSzPts val="1400"/>
              <a:buFont typeface="Arial"/>
              <a:buChar char="•"/>
            </a:pPr>
            <a:r>
              <a:rPr lang="en-US" sz="1400" dirty="0">
                <a:solidFill>
                  <a:srgbClr val="152430"/>
                </a:solidFill>
                <a:latin typeface="Public Sans"/>
                <a:ea typeface="Arial"/>
                <a:cs typeface="Arial"/>
                <a:sym typeface="Public Sans"/>
              </a:rPr>
              <a:t>Survival GSD</a:t>
            </a:r>
            <a:endParaRPr sz="1400" i="0" u="none" strike="noStrike" dirty="0">
              <a:solidFill>
                <a:srgbClr val="1524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400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400" b="1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Feature Upgrades</a:t>
            </a:r>
            <a:endParaRPr sz="1400" b="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Detailed Group Sequential Report for Operating Characteristics</a:t>
            </a:r>
            <a:endParaRPr sz="140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Improved Boundary Plot with Table</a:t>
            </a:r>
            <a:endParaRPr sz="140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New Error Spending Plot</a:t>
            </a:r>
            <a:endParaRPr sz="140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New dynamic UI and side-table template</a:t>
            </a:r>
            <a:endParaRPr sz="14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400" b="1" i="0" u="none" strike="noStrike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400" b="1" dirty="0">
                <a:latin typeface="Public Sans"/>
                <a:ea typeface="Public Sans"/>
                <a:cs typeface="Public Sans"/>
                <a:sym typeface="Public Sans"/>
              </a:rPr>
              <a:t>Roadmap:</a:t>
            </a:r>
            <a:endParaRPr sz="1400" b="1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Additional Endpoints (One Group, Count Endpoints, NI/Equivalence, Regression)</a:t>
            </a:r>
            <a:endParaRPr sz="140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Additional Group Sequential Methods (</a:t>
            </a:r>
            <a:r>
              <a:rPr lang="en-IE" sz="140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Whitehead, </a:t>
            </a: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Optimal Designs, SPRT)</a:t>
            </a:r>
            <a:endParaRPr sz="1400" dirty="0"/>
          </a:p>
          <a:p>
            <a:pPr marL="4572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IE" sz="1400" b="0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Overhauled GSD Monitoring + Promising Zone (Improved UI + Additional Methods)</a:t>
            </a:r>
            <a:endParaRPr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9" name="Google Shape;2259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" y="625575"/>
            <a:ext cx="12209398" cy="62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0" name="Google Shape;2260;g2b1c0db4310_0_171"/>
          <p:cNvSpPr txBox="1"/>
          <p:nvPr/>
        </p:nvSpPr>
        <p:spPr>
          <a:xfrm>
            <a:off x="0" y="-276600"/>
            <a:ext cx="12209400" cy="90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statsols.com/nquery-demo</a:t>
            </a:r>
            <a:endParaRPr lang="en-IE" sz="5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5"/>
          <p:cNvSpPr txBox="1">
            <a:spLocks noGrp="1"/>
          </p:cNvSpPr>
          <p:nvPr>
            <p:ph type="body" idx="1"/>
          </p:nvPr>
        </p:nvSpPr>
        <p:spPr>
          <a:xfrm>
            <a:off x="122050" y="2100621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Thank You.</a:t>
            </a:r>
            <a:endParaRPr sz="3600" dirty="0"/>
          </a:p>
        </p:txBody>
      </p:sp>
      <p:sp>
        <p:nvSpPr>
          <p:cNvPr id="2111" name="Google Shape;2111;p15"/>
          <p:cNvSpPr txBox="1">
            <a:spLocks noGrp="1"/>
          </p:cNvSpPr>
          <p:nvPr>
            <p:ph type="title" idx="4294967295"/>
          </p:nvPr>
        </p:nvSpPr>
        <p:spPr>
          <a:xfrm>
            <a:off x="317586" y="3429000"/>
            <a:ext cx="5342549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Contact us: </a:t>
            </a:r>
            <a:r>
              <a:rPr lang="en-IE" sz="3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info@statsols.com</a:t>
            </a:r>
            <a:br>
              <a:rPr lang="en-IE" sz="3600" dirty="0">
                <a:solidFill>
                  <a:schemeClr val="accent2"/>
                </a:solidFill>
              </a:rPr>
            </a:b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More info: </a:t>
            </a:r>
            <a:r>
              <a:rPr lang="en-IE" sz="3600" u="sng" dirty="0">
                <a:solidFill>
                  <a:schemeClr val="accent2"/>
                </a:solidFill>
              </a:rPr>
              <a:t>www.statsols.com</a:t>
            </a:r>
            <a:br>
              <a:rPr lang="en-IE" sz="3600" dirty="0">
                <a:solidFill>
                  <a:schemeClr val="accent2"/>
                </a:solidFill>
              </a:rPr>
            </a:br>
            <a:endParaRPr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31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(Survival Analysis)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9DB772-7B38-A17C-6E61-0BD4D1208B3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Cox, D.R. and Oakes, D., 1984. Analysis of survival data.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Cox, D.R., 1972. Regression models and life‐tables. Journal of the Royal Statistical Society: Series B (Methodological), 34(2), 187-202.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Collett, D., 2015. Modelling survival data in medical research.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Fleming, T.R. and Harrington, D.P., 2013. Counting processes and survival analysis. John Wiley &amp; Sons.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Klein, J.P., Van </a:t>
            </a:r>
            <a:r>
              <a:rPr lang="en-GB" sz="1200" dirty="0" err="1"/>
              <a:t>Houwelingen</a:t>
            </a:r>
            <a:r>
              <a:rPr lang="en-GB" sz="1200" dirty="0"/>
              <a:t>, H.C., Ibrahim, J.G. and </a:t>
            </a:r>
            <a:r>
              <a:rPr lang="en-GB" sz="1200" dirty="0" err="1"/>
              <a:t>Scheike</a:t>
            </a:r>
            <a:r>
              <a:rPr lang="en-GB" sz="1200" dirty="0"/>
              <a:t>, T.H. eds., 2016. Handbook of survival analysis.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Andersen, P.K., </a:t>
            </a:r>
            <a:r>
              <a:rPr lang="en-GB" sz="1200" dirty="0" err="1"/>
              <a:t>Borgan</a:t>
            </a:r>
            <a:r>
              <a:rPr lang="en-GB" sz="1200" dirty="0"/>
              <a:t>, O., Gill, R.D. and </a:t>
            </a:r>
            <a:r>
              <a:rPr lang="en-GB" sz="1200" dirty="0" err="1"/>
              <a:t>Keiding</a:t>
            </a:r>
            <a:r>
              <a:rPr lang="en-GB" sz="1200" dirty="0"/>
              <a:t>, N., 2012. Statistical models based on counting processes. Springer Science &amp; Business Media.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Lin, H. and </a:t>
            </a:r>
            <a:r>
              <a:rPr lang="en-GB" sz="1200" dirty="0" err="1"/>
              <a:t>Zelterman</a:t>
            </a:r>
            <a:r>
              <a:rPr lang="en-GB" sz="1200" dirty="0"/>
              <a:t>, D., 2002. </a:t>
            </a:r>
            <a:r>
              <a:rPr lang="en-GB" sz="1200" dirty="0" err="1"/>
              <a:t>Modeling</a:t>
            </a:r>
            <a:r>
              <a:rPr lang="en-GB" sz="1200" dirty="0"/>
              <a:t> survival data: extending the Cox model.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Klein, J.P. and </a:t>
            </a:r>
            <a:r>
              <a:rPr lang="en-GB" sz="1200" dirty="0" err="1"/>
              <a:t>Moeschberger</a:t>
            </a:r>
            <a:r>
              <a:rPr lang="en-GB" sz="1200" dirty="0"/>
              <a:t>, M.L., 2003. Survival analysis: techniques for censored and truncated data. New York: Springer.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 err="1"/>
              <a:t>Lemeshow</a:t>
            </a:r>
            <a:r>
              <a:rPr lang="en-GB" sz="1200" dirty="0"/>
              <a:t>, S., May, S. and Hosmer Jr, D.W., 2011. Applied survival analysis: regression </a:t>
            </a:r>
            <a:r>
              <a:rPr lang="en-GB" sz="1200" dirty="0" err="1"/>
              <a:t>modeling</a:t>
            </a:r>
            <a:r>
              <a:rPr lang="en-GB" sz="1200" dirty="0"/>
              <a:t> of time-to-event data. John Wiley &amp; Sons.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Aalen, O., </a:t>
            </a:r>
            <a:r>
              <a:rPr lang="en-GB" sz="1200" dirty="0" err="1"/>
              <a:t>Borgan</a:t>
            </a:r>
            <a:r>
              <a:rPr lang="en-GB" sz="1200" dirty="0"/>
              <a:t>, O. and </a:t>
            </a:r>
            <a:r>
              <a:rPr lang="en-GB" sz="1200" dirty="0" err="1"/>
              <a:t>Gjessing</a:t>
            </a:r>
            <a:r>
              <a:rPr lang="en-GB" sz="1200" dirty="0"/>
              <a:t>, H., 2008. Survival and event history analysis: a process point of view. Springer Science &amp; Business Media.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U.S. Food and Drug Administration, Clinical Trial Endpoints for the Approval of Cancer Drugs and Biologics. December 2018 Available from: </a:t>
            </a:r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http://www.fda.gov/downloads/Drugs/GuidanceComplianceRegulatoryInformation/Guidances/ucm071590.pdf</a:t>
            </a:r>
            <a:endParaRPr lang="en-GB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(Group Sequential Methods)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sym typeface="Public Sans Light"/>
              </a:rPr>
              <a:t>Haybittle, J.L. (1971) Repeated assessment of results in clinical trials of cancer treatment. The British Journal of Radiology 44: 793-797. </a:t>
            </a:r>
          </a:p>
          <a:p>
            <a:pPr marL="0" indent="0">
              <a:buNone/>
            </a:pPr>
            <a:r>
              <a:rPr lang="en-US" sz="1100" dirty="0" err="1">
                <a:sym typeface="Public Sans Light"/>
              </a:rPr>
              <a:t>Peto</a:t>
            </a:r>
            <a:r>
              <a:rPr lang="en-US" sz="1100" dirty="0">
                <a:sym typeface="Public Sans Light"/>
              </a:rPr>
              <a:t>, R., M.C. Pike, P. Armitage, N.E. Breslow, D.R. Cox, S.V. Howard, N. Mantel, K. McPherson, J. </a:t>
            </a:r>
            <a:r>
              <a:rPr lang="en-US" sz="1100" dirty="0" err="1">
                <a:sym typeface="Public Sans Light"/>
              </a:rPr>
              <a:t>Peto</a:t>
            </a:r>
            <a:r>
              <a:rPr lang="en-US" sz="1100" dirty="0">
                <a:sym typeface="Public Sans Light"/>
              </a:rPr>
              <a:t>, and P.G. Smith. (1976). Design and analysis of randomized clinical trials requiring prolonged observation of each patient. I. Introduction and design. British Journal of Cancer 34 (6): 585–612.</a:t>
            </a:r>
          </a:p>
          <a:p>
            <a:pPr marL="0" indent="0">
              <a:buNone/>
            </a:pPr>
            <a:r>
              <a:rPr lang="en-US" sz="1100" dirty="0">
                <a:sym typeface="Public Sans Light"/>
              </a:rPr>
              <a:t>O'Brien, P.C. &amp; Fleming, T.R. (1979). A multiple testing procedure for clinical trials. Biometrics, 35, 549-556. </a:t>
            </a:r>
          </a:p>
          <a:p>
            <a:pPr marL="0" indent="0">
              <a:buNone/>
            </a:pPr>
            <a:r>
              <a:rPr lang="en-US" sz="1100" dirty="0">
                <a:sym typeface="Public Sans Light"/>
              </a:rPr>
              <a:t>Pocock, S. J. (1977). Group sequential methods in the design and analysis of clinical trials. </a:t>
            </a:r>
            <a:r>
              <a:rPr lang="en-US" sz="1100" dirty="0" err="1">
                <a:sym typeface="Public Sans Light"/>
              </a:rPr>
              <a:t>Biometrika</a:t>
            </a:r>
            <a:r>
              <a:rPr lang="en-US" sz="1100" dirty="0">
                <a:sym typeface="Public Sans Light"/>
              </a:rPr>
              <a:t>, 64(2), 191–199. </a:t>
            </a:r>
          </a:p>
          <a:p>
            <a:pPr marL="0" indent="0">
              <a:buNone/>
            </a:pPr>
            <a:r>
              <a:rPr lang="en-IE" sz="1100" dirty="0">
                <a:sym typeface="Public Sans Light"/>
              </a:rPr>
              <a:t>Whitehead, J. &amp; Stratton, I. (1983) Group Sequential clinical trials with triangular continuation regions. Biometrics, 39, 227-236.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Whitehead, J. (2001). “Use of the Triangular Test in Sequential Clinical Trials.” In Handbook of Statistics in Clinical Oncology,  211–228. New York: Marcel Dekker.</a:t>
            </a:r>
            <a:endParaRPr lang="en-IE" sz="1100" dirty="0">
              <a:sym typeface="Public Sans Light"/>
            </a:endParaRPr>
          </a:p>
          <a:p>
            <a:pPr marL="0" indent="0">
              <a:buNone/>
            </a:pPr>
            <a:r>
              <a:rPr lang="en-US" sz="1100" dirty="0">
                <a:sym typeface="Public Sans Light"/>
              </a:rPr>
              <a:t>Lan, K. K. G., &amp; </a:t>
            </a:r>
            <a:r>
              <a:rPr lang="en-US" sz="1100" dirty="0" err="1">
                <a:sym typeface="Public Sans Light"/>
              </a:rPr>
              <a:t>DeMets</a:t>
            </a:r>
            <a:r>
              <a:rPr lang="en-US" sz="1100" dirty="0">
                <a:sym typeface="Public Sans Light"/>
              </a:rPr>
              <a:t>, D. L. (1983). Discrete Sequential Boundaries for Clinical Trials. </a:t>
            </a:r>
            <a:r>
              <a:rPr lang="en-US" sz="1100" dirty="0" err="1">
                <a:sym typeface="Public Sans Light"/>
              </a:rPr>
              <a:t>Biometrika</a:t>
            </a:r>
            <a:r>
              <a:rPr lang="en-US" sz="1100" dirty="0">
                <a:sym typeface="Public Sans Light"/>
              </a:rPr>
              <a:t>, 70(3), 659–663. 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Kim, K., and </a:t>
            </a:r>
            <a:r>
              <a:rPr lang="en-GB" sz="1100" dirty="0" err="1">
                <a:sym typeface="Public Sans Light"/>
              </a:rPr>
              <a:t>DeMets</a:t>
            </a:r>
            <a:r>
              <a:rPr lang="en-GB" sz="1100" dirty="0">
                <a:sym typeface="Public Sans Light"/>
              </a:rPr>
              <a:t>, D. L. (1987). “Design and Analysis of Group Sequential Tests Based on the Type I Error Spending Rate Function.” </a:t>
            </a:r>
            <a:r>
              <a:rPr lang="en-GB" sz="1100" dirty="0" err="1">
                <a:sym typeface="Public Sans Light"/>
              </a:rPr>
              <a:t>Biometrika</a:t>
            </a:r>
            <a:r>
              <a:rPr lang="en-GB" sz="1100" dirty="0">
                <a:sym typeface="Public Sans Light"/>
              </a:rPr>
              <a:t> 74:149–154.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Hwang IK, Shih WJ, and </a:t>
            </a:r>
            <a:r>
              <a:rPr lang="en-GB" sz="1100" dirty="0" err="1">
                <a:sym typeface="Public Sans Light"/>
              </a:rPr>
              <a:t>DeCani</a:t>
            </a:r>
            <a:r>
              <a:rPr lang="en-GB" sz="1100" dirty="0">
                <a:sym typeface="Public Sans Light"/>
              </a:rPr>
              <a:t> JS (1990). Group sequential designs using a family of type I error probability spending functions. Statistics in Medicine, 9, 1439-1445.</a:t>
            </a:r>
            <a:endParaRPr lang="en-US" sz="1100" dirty="0">
              <a:sym typeface="Public Sans Light"/>
            </a:endParaRP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Lan, K. K. G., W. F. Rosenberger, and J. M. Lachin. (1993). Use of Spending Functions for Occasional or Continuous Monitoring of Data in Clinical Trials. Statistics in Medicine 12 (23):2219–31..</a:t>
            </a:r>
          </a:p>
          <a:p>
            <a:pPr marL="0" indent="0">
              <a:buNone/>
            </a:pPr>
            <a:r>
              <a:rPr lang="en-GB" sz="1100" dirty="0" err="1">
                <a:sym typeface="Public Sans Light"/>
              </a:rPr>
              <a:t>Demets</a:t>
            </a:r>
            <a:r>
              <a:rPr lang="en-GB" sz="1100" dirty="0">
                <a:sym typeface="Public Sans Light"/>
              </a:rPr>
              <a:t>, D. L., &amp; Lan, K. G. (1994). Interim analysis: the alpha spending function approach. Statistics in medicine, 13(13‐14), 1341-1352.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Wang SK and </a:t>
            </a:r>
            <a:r>
              <a:rPr lang="en-GB" sz="1100" dirty="0" err="1">
                <a:sym typeface="Public Sans Light"/>
              </a:rPr>
              <a:t>Tsiatis</a:t>
            </a:r>
            <a:r>
              <a:rPr lang="en-GB" sz="1100" dirty="0">
                <a:sym typeface="Public Sans Light"/>
              </a:rPr>
              <a:t> AA (1987). Approximately optimal one-parameter boundaries for group sequential trials. Biometrics, 43, 193-99.</a:t>
            </a:r>
          </a:p>
          <a:p>
            <a:pPr marL="0" indent="0">
              <a:buNone/>
            </a:pPr>
            <a:r>
              <a:rPr lang="en-US" sz="1100" dirty="0" err="1">
                <a:sym typeface="Public Sans Light"/>
              </a:rPr>
              <a:t>Pampallona</a:t>
            </a:r>
            <a:r>
              <a:rPr lang="en-US" sz="1100" dirty="0">
                <a:sym typeface="Public Sans Light"/>
              </a:rPr>
              <a:t> S, </a:t>
            </a:r>
            <a:r>
              <a:rPr lang="en-US" sz="1100" dirty="0" err="1">
                <a:sym typeface="Public Sans Light"/>
              </a:rPr>
              <a:t>Tsiatis</a:t>
            </a:r>
            <a:r>
              <a:rPr lang="en-US" sz="1100" dirty="0">
                <a:sym typeface="Public Sans Light"/>
              </a:rPr>
              <a:t> AA and Kim K (2001). Interim monitoring of group sequential trials using spending functions for the type I and type II error probabilities. Drug Information Journal, 35, 1113-1121.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Emerson, S. S., and Fleming, T. R. (1989). “Symmetric Group Sequential Designs.” Biometrics 45:905–923.</a:t>
            </a:r>
          </a:p>
          <a:p>
            <a:pPr marL="0" indent="0">
              <a:buNone/>
            </a:pPr>
            <a:r>
              <a:rPr lang="en-GB" sz="1100" dirty="0" err="1">
                <a:sym typeface="Public Sans Light"/>
              </a:rPr>
              <a:t>Kittelson</a:t>
            </a:r>
            <a:r>
              <a:rPr lang="en-GB" sz="1100" dirty="0">
                <a:sym typeface="Public Sans Light"/>
              </a:rPr>
              <a:t>, J. M., and Emerson, S. S. (1999). “A Unifying Family of Group Sequential Test Designs.” Biometrics 55:874–882.</a:t>
            </a:r>
          </a:p>
          <a:p>
            <a:pPr marL="0" indent="0">
              <a:buNone/>
            </a:pPr>
            <a:endParaRPr lang="en-US" sz="1100" dirty="0">
              <a:sym typeface="Public Sans Light"/>
            </a:endParaRPr>
          </a:p>
          <a:p>
            <a:pPr marL="0" indent="0">
              <a:buNone/>
            </a:pPr>
            <a:endParaRPr lang="en-GB" sz="1100" dirty="0">
              <a:sym typeface="Public Sans Light"/>
            </a:endParaRPr>
          </a:p>
          <a:p>
            <a:pPr marL="0" indent="0">
              <a:buNone/>
            </a:pPr>
            <a:endParaRPr lang="en-US" sz="1100" dirty="0">
              <a:sym typeface="Public Sans Light"/>
            </a:endParaRPr>
          </a:p>
          <a:p>
            <a:pPr marL="0" indent="0">
              <a:buNone/>
            </a:pPr>
            <a:endParaRPr lang="en-IE" sz="1100" dirty="0">
              <a:sym typeface="Public Sans Light"/>
            </a:endParaRPr>
          </a:p>
          <a:p>
            <a:pPr marL="0" indent="0">
              <a:buNone/>
            </a:pPr>
            <a:endParaRPr lang="en-GB" sz="1100" dirty="0">
              <a:sym typeface="Public Sans Light"/>
            </a:endParaRPr>
          </a:p>
          <a:p>
            <a:pPr marL="0" indent="0">
              <a:buNone/>
            </a:pPr>
            <a:endParaRPr lang="en-IE" sz="1100" dirty="0">
              <a:sym typeface="Public Sans Light"/>
            </a:endParaRPr>
          </a:p>
          <a:p>
            <a:pPr marL="0" indent="0">
              <a:buNone/>
            </a:pPr>
            <a:endParaRPr lang="en-GB" sz="14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612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2625D8-8DFD-97E6-C30C-96D356F42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0100" y="1355725"/>
            <a:ext cx="8802688" cy="495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050" dirty="0"/>
              <a:t>Jennison, C., &amp; Turnbull, B. W. (1999). </a:t>
            </a:r>
            <a:r>
              <a:rPr lang="en-IE" sz="1050" i="1" dirty="0"/>
              <a:t>Group sequential methods with applications to clinical trials</a:t>
            </a:r>
            <a:r>
              <a:rPr lang="en-IE" sz="1050" dirty="0"/>
              <a:t>. CRC Press. </a:t>
            </a:r>
          </a:p>
          <a:p>
            <a:pPr marL="0" indent="0">
              <a:buNone/>
            </a:pPr>
            <a:r>
              <a:rPr lang="en-US" sz="1050" dirty="0" err="1"/>
              <a:t>Gsponer</a:t>
            </a:r>
            <a:r>
              <a:rPr lang="en-US" sz="1050" dirty="0"/>
              <a:t> T, Gerber F, </a:t>
            </a:r>
            <a:r>
              <a:rPr lang="en-US" sz="1050" dirty="0" err="1"/>
              <a:t>Bornkamp</a:t>
            </a:r>
            <a:r>
              <a:rPr lang="en-US" sz="1050" dirty="0"/>
              <a:t> B, </a:t>
            </a:r>
            <a:r>
              <a:rPr lang="en-US" sz="1050" dirty="0" err="1"/>
              <a:t>Ohlssen</a:t>
            </a:r>
            <a:r>
              <a:rPr lang="en-US" sz="1050" dirty="0"/>
              <a:t> D, </a:t>
            </a:r>
            <a:r>
              <a:rPr lang="en-US" sz="1050" dirty="0" err="1"/>
              <a:t>Vandemeulebroecke</a:t>
            </a:r>
            <a:r>
              <a:rPr lang="en-US" sz="1050" dirty="0"/>
              <a:t> M, </a:t>
            </a:r>
            <a:r>
              <a:rPr lang="en-US" sz="1050" dirty="0" err="1"/>
              <a:t>Schmidli</a:t>
            </a:r>
            <a:r>
              <a:rPr lang="en-US" sz="1050" dirty="0"/>
              <a:t> H (2014). A Practical Guide to Bayesian Group Sequential Designs. Pharmaceutical Statistics, 13(1) 71-80</a:t>
            </a:r>
          </a:p>
          <a:p>
            <a:pPr marL="0" indent="0">
              <a:buNone/>
            </a:pPr>
            <a:r>
              <a:rPr lang="en-GB" sz="1050" dirty="0"/>
              <a:t>Berry, S. M., Carlin, B. P., Lee, J. J., &amp; Muller, P. (2010). Bayesian adaptive methods for clinical trials. CRC press.</a:t>
            </a:r>
            <a:r>
              <a:rPr lang="en-US" sz="1050" dirty="0"/>
              <a:t> </a:t>
            </a:r>
          </a:p>
          <a:p>
            <a:pPr marL="0" indent="0">
              <a:buNone/>
            </a:pPr>
            <a:r>
              <a:rPr lang="en-GB" sz="1050" dirty="0"/>
              <a:t>ICH E20 Concept Paper - https://database.ich.org/sites/default/files/E20_FinalConceptPaper_2019_1107_0.pdf</a:t>
            </a:r>
          </a:p>
          <a:p>
            <a:pPr marL="0" indent="0">
              <a:buNone/>
            </a:pPr>
            <a:r>
              <a:rPr lang="en-GB" sz="1050" dirty="0"/>
              <a:t>Bauer, P., </a:t>
            </a:r>
            <a:r>
              <a:rPr lang="en-GB" sz="1050" dirty="0" err="1"/>
              <a:t>Bretz</a:t>
            </a:r>
            <a:r>
              <a:rPr lang="en-GB" sz="1050" dirty="0"/>
              <a:t>, F., </a:t>
            </a:r>
            <a:r>
              <a:rPr lang="en-GB" sz="1050" dirty="0" err="1"/>
              <a:t>Dragalin</a:t>
            </a:r>
            <a:r>
              <a:rPr lang="en-GB" sz="1050" dirty="0"/>
              <a:t>, V., König, F. and </a:t>
            </a:r>
            <a:r>
              <a:rPr lang="en-GB" sz="1050" dirty="0" err="1"/>
              <a:t>Wassmer</a:t>
            </a:r>
            <a:r>
              <a:rPr lang="en-GB" sz="1050" dirty="0"/>
              <a:t>, G., (2016). Twenty‐five years of confirmatory adaptive designs: opportunities and pitfalls. Statistics in Medicine, 35(3), pp.325-347.</a:t>
            </a:r>
          </a:p>
          <a:p>
            <a:pPr marL="0" indent="0">
              <a:buNone/>
            </a:pPr>
            <a:r>
              <a:rPr lang="en-GB" sz="1050" dirty="0"/>
              <a:t>Kelly, P. J., </a:t>
            </a:r>
            <a:r>
              <a:rPr lang="en-GB" sz="1050" dirty="0" err="1"/>
              <a:t>Roshini</a:t>
            </a:r>
            <a:r>
              <a:rPr lang="en-GB" sz="1050" dirty="0"/>
              <a:t> </a:t>
            </a:r>
            <a:r>
              <a:rPr lang="en-GB" sz="1050" dirty="0" err="1"/>
              <a:t>Sooriyarachchi</a:t>
            </a:r>
            <a:r>
              <a:rPr lang="en-GB" sz="1050" dirty="0"/>
              <a:t>, M., Stallard, N., &amp; Todd, S. (2005). A practical comparison of group-sequential and adaptive designs. Journal of Biopharmaceutical Statistics, 15(4), 719-738.</a:t>
            </a:r>
          </a:p>
          <a:p>
            <a:pPr marL="0" indent="0">
              <a:buNone/>
            </a:pPr>
            <a:r>
              <a:rPr lang="en-GB" sz="1050" dirty="0"/>
              <a:t>Cui, L., Hung, H. J., &amp; Wang, S. J. (1999). Modification of sample size in group sequential clinical trials. Biometrics, 55(3), 853-857.</a:t>
            </a:r>
          </a:p>
          <a:p>
            <a:pPr marL="0" indent="0">
              <a:buNone/>
            </a:pPr>
            <a:r>
              <a:rPr lang="en-GB" sz="1050" dirty="0"/>
              <a:t>Mehta, C. R., and </a:t>
            </a:r>
            <a:r>
              <a:rPr lang="en-GB" sz="1050" dirty="0" err="1"/>
              <a:t>Tsiatis</a:t>
            </a:r>
            <a:r>
              <a:rPr lang="en-GB" sz="1050" dirty="0"/>
              <a:t>, A. A. (2001). “Flexible Sample Size Considerations under Information Based Interim Monitoring.” Drug Information Journal 35:1095–1112.</a:t>
            </a:r>
          </a:p>
          <a:p>
            <a:pPr marL="0" indent="0">
              <a:buNone/>
            </a:pPr>
            <a:r>
              <a:rPr lang="en-GB" sz="1050" dirty="0"/>
              <a:t>Chen, Y. J., </a:t>
            </a:r>
            <a:r>
              <a:rPr lang="en-GB" sz="1050" dirty="0" err="1"/>
              <a:t>DeMets</a:t>
            </a:r>
            <a:r>
              <a:rPr lang="en-GB" sz="1050" dirty="0"/>
              <a:t>, D. L., &amp; Gordon Lan, K. K. (2004). Increasing the sample size when the unblinded interim result is promising. Statistics in medicine, 23(7), 1023-1038. </a:t>
            </a:r>
          </a:p>
          <a:p>
            <a:pPr marL="0" indent="0">
              <a:buNone/>
            </a:pPr>
            <a:r>
              <a:rPr lang="en-GB" sz="1050" dirty="0" err="1"/>
              <a:t>Freidlin</a:t>
            </a:r>
            <a:r>
              <a:rPr lang="en-GB" sz="1050" dirty="0"/>
              <a:t>, B., &amp; Korn, E. L. (2017). Sample size adjustment designs with time-to-event outcomes: a caution. Clinical Trials, 14(6), 597-604.</a:t>
            </a:r>
          </a:p>
          <a:p>
            <a:pPr marL="0" indent="0">
              <a:buNone/>
            </a:pPr>
            <a:r>
              <a:rPr lang="en-GB" sz="1050" dirty="0"/>
              <a:t>Muller, H-H. and Schafer, H. (2001). Adaptive group sequential designs for clinical trials: Combining the advantages of adaptive and of classical group sequential approaches. Biometrics, 57, 886-891.</a:t>
            </a:r>
          </a:p>
          <a:p>
            <a:pPr marL="0" indent="0">
              <a:buNone/>
            </a:pPr>
            <a:r>
              <a:rPr lang="en-GB" sz="1050" dirty="0" err="1"/>
              <a:t>Wassmer</a:t>
            </a:r>
            <a:r>
              <a:rPr lang="en-GB" sz="1050" dirty="0"/>
              <a:t>, G. (2006). Planning and </a:t>
            </a:r>
            <a:r>
              <a:rPr lang="en-GB" sz="1050" dirty="0" err="1"/>
              <a:t>analyzing</a:t>
            </a:r>
            <a:r>
              <a:rPr lang="en-GB" sz="1050" dirty="0"/>
              <a:t> adaptive group sequential survival trials. Biometrical Journal: Journal of Mathematical Methods in Biosciences, 48(4), 714-729.</a:t>
            </a:r>
          </a:p>
          <a:p>
            <a:pPr marL="0" indent="0">
              <a:buNone/>
            </a:pPr>
            <a:r>
              <a:rPr lang="en-GB" sz="1050" dirty="0" err="1"/>
              <a:t>Zelen</a:t>
            </a:r>
            <a:r>
              <a:rPr lang="en-GB" sz="1050" dirty="0"/>
              <a:t>, M. (1969). Play the winner rule and the controlled clinical trial. Journal of the American Statistical Association, 64(325), 131-146. </a:t>
            </a:r>
          </a:p>
          <a:p>
            <a:pPr marL="0" indent="0">
              <a:buNone/>
            </a:pPr>
            <a:r>
              <a:rPr lang="en-GB" sz="1050" dirty="0"/>
              <a:t>Ghosh, P., Liu, L., </a:t>
            </a:r>
            <a:r>
              <a:rPr lang="en-GB" sz="1050" dirty="0" err="1"/>
              <a:t>Senchaudhuri</a:t>
            </a:r>
            <a:r>
              <a:rPr lang="en-GB" sz="1050" dirty="0"/>
              <a:t>, P., Gao, P. and Mehta, C., (2017). Design and monitoring of multi‐arm multi‐stage clinical trials. Biometrics, 73(4), pp.1289-1299.</a:t>
            </a:r>
          </a:p>
          <a:p>
            <a:pPr marL="0" indent="0">
              <a:buNone/>
            </a:pPr>
            <a:r>
              <a:rPr lang="en-GB" sz="1050" dirty="0"/>
              <a:t>Ghosh, P., Liu, L. and Mehta, C., (2020). Adaptive </a:t>
            </a:r>
            <a:r>
              <a:rPr lang="en-GB" sz="1050" dirty="0" err="1"/>
              <a:t>multiarm</a:t>
            </a:r>
            <a:r>
              <a:rPr lang="en-GB" sz="1050" dirty="0"/>
              <a:t> multistage clinical trials. Statistics in Medicine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IE" sz="1050" dirty="0"/>
          </a:p>
          <a:p>
            <a:pPr marL="0" indent="0">
              <a:buNone/>
            </a:pPr>
            <a:endParaRPr lang="en-IE" sz="1050" dirty="0"/>
          </a:p>
          <a:p>
            <a:pPr marL="0" indent="0">
              <a:buNone/>
            </a:pPr>
            <a:endParaRPr lang="en-GB" sz="105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IE" sz="1050" dirty="0"/>
          </a:p>
          <a:p>
            <a:pPr marL="0" indent="0">
              <a:buNone/>
            </a:pPr>
            <a:endParaRPr lang="en-GB" sz="1050" b="0" dirty="0">
              <a:solidFill>
                <a:srgbClr val="222222"/>
              </a:solidFill>
              <a:effectLst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C9EDB97-414F-B80E-2DFD-EF1A20B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</p:spPr>
        <p:txBody>
          <a:bodyPr/>
          <a:lstStyle/>
          <a:p>
            <a:r>
              <a:rPr lang="en-IE" dirty="0"/>
              <a:t>References (Group Sequential Methods)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3"/>
          <p:cNvSpPr txBox="1">
            <a:spLocks noGrp="1"/>
          </p:cNvSpPr>
          <p:nvPr>
            <p:ph type="ctrTitle"/>
          </p:nvPr>
        </p:nvSpPr>
        <p:spPr>
          <a:xfrm>
            <a:off x="2333384" y="882947"/>
            <a:ext cx="5484398" cy="75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 fontScale="9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Public Sans Light"/>
              <a:buNone/>
            </a:pPr>
            <a:r>
              <a:rPr lang="en-IE">
                <a:solidFill>
                  <a:schemeClr val="accent2"/>
                </a:solidFill>
              </a:rPr>
              <a:t>Agenda</a:t>
            </a:r>
            <a:endParaRPr/>
          </a:p>
        </p:txBody>
      </p:sp>
      <p:sp>
        <p:nvSpPr>
          <p:cNvPr id="2067" name="Google Shape;2067;p3"/>
          <p:cNvSpPr txBox="1">
            <a:spLocks noGrp="1"/>
          </p:cNvSpPr>
          <p:nvPr>
            <p:ph type="body" idx="4294967295"/>
          </p:nvPr>
        </p:nvSpPr>
        <p:spPr>
          <a:xfrm>
            <a:off x="2333384" y="1923933"/>
            <a:ext cx="7637463" cy="342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en-IE" sz="2400" b="1" dirty="0">
                <a:solidFill>
                  <a:schemeClr val="accent2"/>
                </a:solidFill>
              </a:rPr>
              <a:t>1. </a:t>
            </a:r>
            <a:r>
              <a:rPr lang="en-IE" sz="2400" dirty="0">
                <a:solidFill>
                  <a:schemeClr val="lt1"/>
                </a:solidFill>
              </a:rPr>
              <a:t>Complex Group Sequential Design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2. </a:t>
            </a:r>
            <a:r>
              <a:rPr lang="en-IE" sz="2400" dirty="0">
                <a:solidFill>
                  <a:schemeClr val="lt1"/>
                </a:solidFill>
              </a:rPr>
              <a:t>Group Sequential Design Simulation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3. </a:t>
            </a:r>
            <a:r>
              <a:rPr lang="en-IE" sz="2400" dirty="0">
                <a:solidFill>
                  <a:schemeClr val="lt1"/>
                </a:solidFill>
              </a:rPr>
              <a:t>Survival Group Sequential Design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4.</a:t>
            </a:r>
            <a:r>
              <a:rPr lang="en-IE" sz="2400" dirty="0">
                <a:solidFill>
                  <a:schemeClr val="lt1"/>
                </a:solidFill>
              </a:rPr>
              <a:t> Discussion &amp; Conclusion</a:t>
            </a:r>
            <a:br>
              <a:rPr lang="en-IE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  <p:sp>
        <p:nvSpPr>
          <p:cNvPr id="2068" name="Google Shape;2068;p3"/>
          <p:cNvSpPr txBox="1"/>
          <p:nvPr/>
        </p:nvSpPr>
        <p:spPr>
          <a:xfrm>
            <a:off x="2561984" y="5351959"/>
            <a:ext cx="60974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b="1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Questions welcome throughout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4"/>
          <p:cNvSpPr/>
          <p:nvPr/>
        </p:nvSpPr>
        <p:spPr>
          <a:xfrm>
            <a:off x="3434725" y="5042188"/>
            <a:ext cx="2073900" cy="1622400"/>
          </a:xfrm>
          <a:prstGeom prst="roundRect">
            <a:avLst>
              <a:gd name="adj" fmla="val 7996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75" name="Google Shape;20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5813" y="3810625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76" name="Google Shape;2076;p4"/>
          <p:cNvSpPr txBox="1"/>
          <p:nvPr/>
        </p:nvSpPr>
        <p:spPr>
          <a:xfrm>
            <a:off x="0" y="0"/>
            <a:ext cx="12192000" cy="11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nQuery: The complete solution </a:t>
            </a:r>
            <a:b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</a:br>
            <a: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for optimizing your clinical trial designs</a:t>
            </a:r>
            <a:endParaRPr sz="3300" b="0" i="0" u="none" strike="noStrike" cap="none">
              <a:solidFill>
                <a:srgbClr val="FFFFFF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77" name="Google Shape;2077;p4"/>
          <p:cNvSpPr/>
          <p:nvPr/>
        </p:nvSpPr>
        <p:spPr>
          <a:xfrm>
            <a:off x="636125" y="3334063"/>
            <a:ext cx="2073900" cy="1622400"/>
          </a:xfrm>
          <a:prstGeom prst="roundRect">
            <a:avLst>
              <a:gd name="adj" fmla="val 5828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78" name="Google Shape;2078;p4"/>
          <p:cNvSpPr/>
          <p:nvPr/>
        </p:nvSpPr>
        <p:spPr>
          <a:xfrm>
            <a:off x="3434725" y="1536700"/>
            <a:ext cx="2073900" cy="1760700"/>
          </a:xfrm>
          <a:prstGeom prst="roundRect">
            <a:avLst>
              <a:gd name="adj" fmla="val 8677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2079" name="Google Shape;2079;p4"/>
          <p:cNvCxnSpPr>
            <a:stCxn id="2075" idx="1"/>
            <a:endCxn id="2077" idx="3"/>
          </p:cNvCxnSpPr>
          <p:nvPr/>
        </p:nvCxnSpPr>
        <p:spPr>
          <a:xfrm rot="10800000">
            <a:off x="2710013" y="4145268"/>
            <a:ext cx="62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0" name="Google Shape;2080;p4"/>
          <p:cNvCxnSpPr>
            <a:stCxn id="2075" idx="0"/>
            <a:endCxn id="2078" idx="2"/>
          </p:cNvCxnSpPr>
          <p:nvPr/>
        </p:nvCxnSpPr>
        <p:spPr>
          <a:xfrm rot="10800000">
            <a:off x="4471675" y="3297325"/>
            <a:ext cx="0" cy="51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1" name="Google Shape;2081;p4"/>
          <p:cNvSpPr/>
          <p:nvPr/>
        </p:nvSpPr>
        <p:spPr>
          <a:xfrm>
            <a:off x="6681800" y="2147725"/>
            <a:ext cx="4202100" cy="3991200"/>
          </a:xfrm>
          <a:prstGeom prst="roundRect">
            <a:avLst>
              <a:gd name="adj" fmla="val 6754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7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 Adaptive &amp;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8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2082" name="Google Shape;2082;p4"/>
          <p:cNvCxnSpPr>
            <a:stCxn id="2075" idx="2"/>
            <a:endCxn id="2074" idx="0"/>
          </p:cNvCxnSpPr>
          <p:nvPr/>
        </p:nvCxnSpPr>
        <p:spPr>
          <a:xfrm>
            <a:off x="4471675" y="4479910"/>
            <a:ext cx="0" cy="562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3" name="Google Shape;2083;p4"/>
          <p:cNvCxnSpPr>
            <a:endCxn id="2081" idx="1"/>
          </p:cNvCxnSpPr>
          <p:nvPr/>
        </p:nvCxnSpPr>
        <p:spPr>
          <a:xfrm>
            <a:off x="5732600" y="4143325"/>
            <a:ext cx="94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7"/>
          <p:cNvSpPr txBox="1">
            <a:spLocks noGrp="1"/>
          </p:cNvSpPr>
          <p:nvPr>
            <p:ph type="title"/>
          </p:nvPr>
        </p:nvSpPr>
        <p:spPr>
          <a:xfrm>
            <a:off x="525212" y="186226"/>
            <a:ext cx="10779369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/>
              <a:t>nQuery Licensing</a:t>
            </a:r>
            <a:br>
              <a:rPr lang="en-IE"/>
            </a:br>
            <a:r>
              <a:rPr lang="en-IE" sz="2200"/>
              <a:t>nQuery operates on a tiered licensing model</a:t>
            </a:r>
            <a:endParaRPr/>
          </a:p>
        </p:txBody>
      </p:sp>
      <p:sp>
        <p:nvSpPr>
          <p:cNvPr id="2089" name="Google Shape;2089;p7"/>
          <p:cNvSpPr txBox="1">
            <a:spLocks noGrp="1"/>
          </p:cNvSpPr>
          <p:nvPr>
            <p:ph type="body" idx="4294967295"/>
          </p:nvPr>
        </p:nvSpPr>
        <p:spPr>
          <a:xfrm>
            <a:off x="3165465" y="2814867"/>
            <a:ext cx="7683300" cy="710700"/>
          </a:xfrm>
          <a:prstGeom prst="rect">
            <a:avLst/>
          </a:prstGeom>
          <a:solidFill>
            <a:srgbClr val="2F98D4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for fully Bayesian (e.g. credible intervals)</a:t>
            </a:r>
            <a:b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+ hybrid Bayes/Frequentist methods and designs (e.g. Assurance)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0" name="Google Shape;2090;p7"/>
          <p:cNvSpPr txBox="1">
            <a:spLocks noGrp="1"/>
          </p:cNvSpPr>
          <p:nvPr>
            <p:ph type="body" idx="4294967295"/>
          </p:nvPr>
        </p:nvSpPr>
        <p:spPr>
          <a:xfrm>
            <a:off x="3165540" y="3843570"/>
            <a:ext cx="7683300" cy="710700"/>
          </a:xfrm>
          <a:prstGeom prst="rect">
            <a:avLst/>
          </a:prstGeom>
          <a:solidFill>
            <a:srgbClr val="3475B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and power for range of early stage and confirmatory clinical trial </a:t>
            </a:r>
            <a:b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Adaptive Designs and tools for monitoring and adjustment in-trial</a:t>
            </a:r>
            <a:endParaRPr/>
          </a:p>
        </p:txBody>
      </p:sp>
      <p:sp>
        <p:nvSpPr>
          <p:cNvPr id="2091" name="Google Shape;2091;p7"/>
          <p:cNvSpPr txBox="1">
            <a:spLocks noGrp="1"/>
          </p:cNvSpPr>
          <p:nvPr>
            <p:ph type="body" idx="4294967295"/>
          </p:nvPr>
        </p:nvSpPr>
        <p:spPr>
          <a:xfrm>
            <a:off x="3165539" y="4871775"/>
            <a:ext cx="7683300" cy="710700"/>
          </a:xfrm>
          <a:prstGeom prst="rect">
            <a:avLst/>
          </a:prstGeom>
          <a:solidFill>
            <a:srgbClr val="333C4E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Additional tools for study design and monitoring. Focus currently on milestone prediction for enrollment and (survival) event targets</a:t>
            </a:r>
            <a:endParaRPr/>
          </a:p>
        </p:txBody>
      </p:sp>
      <p:sp>
        <p:nvSpPr>
          <p:cNvPr id="2092" name="Google Shape;2092;p7"/>
          <p:cNvSpPr txBox="1">
            <a:spLocks noGrp="1"/>
          </p:cNvSpPr>
          <p:nvPr>
            <p:ph type="body" idx="4294967295"/>
          </p:nvPr>
        </p:nvSpPr>
        <p:spPr>
          <a:xfrm>
            <a:off x="1518211" y="2815358"/>
            <a:ext cx="1647300" cy="710700"/>
          </a:xfrm>
          <a:prstGeom prst="rect">
            <a:avLst/>
          </a:prstGeom>
          <a:solidFill>
            <a:srgbClr val="2F98D4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3" name="Google Shape;2093;p7"/>
          <p:cNvSpPr txBox="1">
            <a:spLocks noGrp="1"/>
          </p:cNvSpPr>
          <p:nvPr>
            <p:ph type="body" idx="4294967295"/>
          </p:nvPr>
        </p:nvSpPr>
        <p:spPr>
          <a:xfrm>
            <a:off x="1518186" y="3843821"/>
            <a:ext cx="1647300" cy="710700"/>
          </a:xfrm>
          <a:prstGeom prst="rect">
            <a:avLst/>
          </a:prstGeom>
          <a:solidFill>
            <a:srgbClr val="3475B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4" name="Google Shape;2094;p7"/>
          <p:cNvSpPr txBox="1">
            <a:spLocks noGrp="1"/>
          </p:cNvSpPr>
          <p:nvPr>
            <p:ph type="body" idx="4294967295"/>
          </p:nvPr>
        </p:nvSpPr>
        <p:spPr>
          <a:xfrm>
            <a:off x="1518211" y="4871876"/>
            <a:ext cx="1647300" cy="710700"/>
          </a:xfrm>
          <a:prstGeom prst="rect">
            <a:avLst/>
          </a:prstGeom>
          <a:solidFill>
            <a:srgbClr val="333C4E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5" name="Google Shape;2095;p7"/>
          <p:cNvSpPr txBox="1"/>
          <p:nvPr/>
        </p:nvSpPr>
        <p:spPr>
          <a:xfrm>
            <a:off x="3165475" y="1785025"/>
            <a:ext cx="7683300" cy="7107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 sz="16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and power for fixed terms trials over 100’s of designs,</a:t>
            </a:r>
            <a:br>
              <a:rPr lang="en-IE" sz="16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 sz="16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endpoints and hypothesis types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7"/>
          <p:cNvSpPr txBox="1"/>
          <p:nvPr/>
        </p:nvSpPr>
        <p:spPr>
          <a:xfrm>
            <a:off x="1518224" y="1786066"/>
            <a:ext cx="1647300" cy="7107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 sz="24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7"/>
          <p:cNvSpPr txBox="1"/>
          <p:nvPr/>
        </p:nvSpPr>
        <p:spPr>
          <a:xfrm>
            <a:off x="2103696" y="5900056"/>
            <a:ext cx="8274301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1</a:t>
            </a:r>
            <a:endParaRPr dirty="0"/>
          </a:p>
        </p:txBody>
      </p:sp>
      <p:sp>
        <p:nvSpPr>
          <p:cNvPr id="2133" name="Google Shape;2133;p25"/>
          <p:cNvSpPr txBox="1">
            <a:spLocks noGrp="1"/>
          </p:cNvSpPr>
          <p:nvPr>
            <p:ph type="title" idx="4294967295"/>
          </p:nvPr>
        </p:nvSpPr>
        <p:spPr>
          <a:xfrm>
            <a:off x="378069" y="3613639"/>
            <a:ext cx="9096375" cy="62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Complex Group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Sequential Design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77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Sequential Design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IE" sz="2000" dirty="0"/>
              <a:t>Fully Sequential Vs Group Sequential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Continuous Vs Cohorts of Subjects, i.e. ‘Groups’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r>
              <a:rPr lang="en-IE" sz="2000" dirty="0"/>
              <a:t>Trial can stop early or adjustments made at each interim analysis </a:t>
            </a:r>
          </a:p>
          <a:p>
            <a:pPr marL="800100" lvl="1" indent="-342900"/>
            <a:r>
              <a:rPr lang="en-IE" sz="1800" dirty="0"/>
              <a:t>Most common stopping criteria are for Efficacy and/or Futility</a:t>
            </a:r>
          </a:p>
          <a:p>
            <a:pPr marL="800100" lvl="1" indent="-342900"/>
            <a:endParaRPr lang="en-US" sz="2000" dirty="0"/>
          </a:p>
          <a:p>
            <a:r>
              <a:rPr lang="en-IE" sz="2000" dirty="0"/>
              <a:t>Allows multiple chances for a trial to “succeed”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Naive analysis will inflate Type I error e.g. 5 looks: 0.05 -&gt; 0.142 (Armitage)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r>
              <a:rPr lang="en-US" sz="2000" dirty="0"/>
              <a:t>Need to account for effect of multiple analyses</a:t>
            </a:r>
            <a:r>
              <a:rPr lang="en-IE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Each analysis shares data – can use this to increase efficiency vs MCP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Wide range of methods available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389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Group Sequential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20036"/>
              </p:ext>
            </p:extLst>
          </p:nvPr>
        </p:nvGraphicFramePr>
        <p:xfrm>
          <a:off x="800100" y="1173467"/>
          <a:ext cx="10553700" cy="4846320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1623256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930444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Error Spending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Spend alpha (efficacy) and/or beta (futility) errors across interim looks using “spending function” – highly flexible during design and analysis stage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 err="1">
                          <a:solidFill>
                            <a:schemeClr val="bg1"/>
                          </a:solidFill>
                        </a:rPr>
                        <a:t>Haybittle-Peto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(efficacy) boundaries in terms of unadjusted p-values – </a:t>
                      </a:r>
                      <a:r>
                        <a:rPr lang="en-IE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Haybittle-Peto</a:t>
                      </a: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method finds adjusted final p-value to retain Type I error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Wang-</a:t>
                      </a:r>
                      <a:r>
                        <a:rPr lang="en-IE" sz="1800" b="1" dirty="0" err="1">
                          <a:solidFill>
                            <a:schemeClr val="bg1"/>
                          </a:solidFill>
                        </a:rPr>
                        <a:t>Tsiatis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(efficacy only) or 2 (efficacy + futility – </a:t>
                      </a:r>
                      <a:r>
                        <a:rPr lang="en-IE" sz="18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Pampallona-Tsiatis</a:t>
                      </a:r>
                      <a:r>
                        <a:rPr lang="en-IE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Parameter Method – includes “optimal GSD” proposal to minimize average sample size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“Classic”  Designs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O’Brien-Fleming &amp; Pocock – fixed boundaries and less flexible during monitoring –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to be confused with O’Brien-Fleming &amp; Pocock error spending functions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Unified Family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Unified 2-parameter method which includes Wang-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Tsiatis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“Classic” designs as subsets – all three less flexible during monitoring than error spending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Whitehead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Extension of fully sequential SPRT to group sequential setting – sometimes referred to as “Triangular” or “Christmas Tree” designs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  <a:tr h="450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Others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 Futility (e.g. Conditional Power), Adaptive GSD (incl. SSR), MAMS GSD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4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0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Group Sequential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9927749" cy="4953074"/>
          </a:xfrm>
        </p:spPr>
        <p:txBody>
          <a:bodyPr/>
          <a:lstStyle/>
          <a:p>
            <a:r>
              <a:rPr lang="en-IE" sz="2000" dirty="0"/>
              <a:t>Survival Group Sequential Designs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Patient follow-up – Until end or for fixed period?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Non-proportional hazards?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Dealing with Complex Accrual, Survival, Dropout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Stratified analyses?</a:t>
            </a:r>
          </a:p>
          <a:p>
            <a:pPr marL="457200" lvl="1" indent="0">
              <a:buNone/>
            </a:pPr>
            <a:endParaRPr lang="en-IE" sz="2000" dirty="0"/>
          </a:p>
          <a:p>
            <a:r>
              <a:rPr lang="en-IE" sz="2000" dirty="0"/>
              <a:t>Adaptive Group Sequential Designs – Type I error Control?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Treatment Arms – MAMS GSD/Drop the loser/Pick the winner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Sample Size – BSSR/USSR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Patient Subgroups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Bayesian approach?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75A50-432C-EA70-C436-A8A490ABD8CB}"/>
              </a:ext>
            </a:extLst>
          </p:cNvPr>
          <p:cNvSpPr txBox="1"/>
          <p:nvPr/>
        </p:nvSpPr>
        <p:spPr>
          <a:xfrm>
            <a:off x="5432078" y="6603573"/>
            <a:ext cx="7713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https://www.mrcctu.ucl.ac.uk/our-research/methodology/design/multi-arm-multi-stage-mams-platform-trials/</a:t>
            </a:r>
            <a:endParaRPr lang="en-IE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BD012E-2F3B-02E2-A891-17B06AD9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001" y="5004832"/>
            <a:ext cx="5644374" cy="1605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FC317-0C23-4C3B-5E82-AF13D804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034" y="1434347"/>
            <a:ext cx="4551628" cy="19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3279</Words>
  <Application>Microsoft Office PowerPoint</Application>
  <PresentationFormat>Widescreen</PresentationFormat>
  <Paragraphs>361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Public Sans Light</vt:lpstr>
      <vt:lpstr>Tw Cen MT</vt:lpstr>
      <vt:lpstr>Public Sans</vt:lpstr>
      <vt:lpstr>Noto Sans Symbols</vt:lpstr>
      <vt:lpstr>Arial</vt:lpstr>
      <vt:lpstr>Calibri</vt:lpstr>
      <vt:lpstr>Public Sans SemiBold</vt:lpstr>
      <vt:lpstr>Office Theme</vt:lpstr>
      <vt:lpstr>Design and Evaluation of Complex Sequential Analysis Trials</vt:lpstr>
      <vt:lpstr>PowerPoint Presentation</vt:lpstr>
      <vt:lpstr>Agenda</vt:lpstr>
      <vt:lpstr>PowerPoint Presentation</vt:lpstr>
      <vt:lpstr>nQuery Licensing nQuery operates on a tiered licensing model</vt:lpstr>
      <vt:lpstr>Complex Group  Sequential Design </vt:lpstr>
      <vt:lpstr>Group Sequential Design Introduction</vt:lpstr>
      <vt:lpstr>Types of Group Sequential Design</vt:lpstr>
      <vt:lpstr>Complex Group Sequential Design</vt:lpstr>
      <vt:lpstr>Group Sequential Design Simulation</vt:lpstr>
      <vt:lpstr>GSD Simulation Introduction</vt:lpstr>
      <vt:lpstr>GSD Simulation Considerations</vt:lpstr>
      <vt:lpstr>Group Sequential| Example 1</vt:lpstr>
      <vt:lpstr>Group Sequential| Example 1 Continued</vt:lpstr>
      <vt:lpstr>PowerPoint Presentation</vt:lpstr>
      <vt:lpstr>Power for Survival Analysis</vt:lpstr>
      <vt:lpstr>Survival GSD Complications</vt:lpstr>
      <vt:lpstr>Survival GSD| Example 2</vt:lpstr>
      <vt:lpstr>Survival GSD| Example 2 Continued</vt:lpstr>
      <vt:lpstr>PowerPoint Presentation</vt:lpstr>
      <vt:lpstr>Discussion and Conclusions</vt:lpstr>
      <vt:lpstr>Group Sequential Update Overview</vt:lpstr>
      <vt:lpstr>PowerPoint Presentation</vt:lpstr>
      <vt:lpstr>Contact us: info@statsols.com  More info: www.statsols.com </vt:lpstr>
      <vt:lpstr>References (Survival Analysis)</vt:lpstr>
      <vt:lpstr>References (Group Sequential Methods)</vt:lpstr>
      <vt:lpstr>References (Group Sequential Methods)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Here</dc:title>
  <dc:creator>Liam</dc:creator>
  <cp:lastModifiedBy>Brian Fox</cp:lastModifiedBy>
  <cp:revision>22</cp:revision>
  <dcterms:modified xsi:type="dcterms:W3CDTF">2024-06-26T16:53:23Z</dcterms:modified>
</cp:coreProperties>
</file>