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461" r:id="rId2"/>
    <p:sldId id="758" r:id="rId3"/>
    <p:sldId id="886" r:id="rId4"/>
    <p:sldId id="667" r:id="rId5"/>
    <p:sldId id="717" r:id="rId6"/>
    <p:sldId id="734" r:id="rId7"/>
    <p:sldId id="875" r:id="rId8"/>
    <p:sldId id="889" r:id="rId9"/>
    <p:sldId id="705" r:id="rId10"/>
    <p:sldId id="435" r:id="rId11"/>
    <p:sldId id="873" r:id="rId12"/>
    <p:sldId id="890" r:id="rId13"/>
    <p:sldId id="892" r:id="rId14"/>
    <p:sldId id="874" r:id="rId15"/>
    <p:sldId id="898" r:id="rId16"/>
    <p:sldId id="893" r:id="rId17"/>
    <p:sldId id="887" r:id="rId18"/>
    <p:sldId id="894" r:id="rId19"/>
    <p:sldId id="676" r:id="rId20"/>
    <p:sldId id="679" r:id="rId21"/>
    <p:sldId id="351" r:id="rId22"/>
    <p:sldId id="897" r:id="rId23"/>
    <p:sldId id="896" r:id="rId24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4BB"/>
    <a:srgbClr val="2C99D4"/>
    <a:srgbClr val="FF9966"/>
    <a:srgbClr val="43BDCA"/>
    <a:srgbClr val="565755"/>
    <a:srgbClr val="333C4E"/>
    <a:srgbClr val="4CB5AD"/>
    <a:srgbClr val="2FC2D4"/>
    <a:srgbClr val="46B8B7"/>
    <a:srgbClr val="35C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8484" autoAdjust="0"/>
  </p:normalViewPr>
  <p:slideViewPr>
    <p:cSldViewPr snapToGrid="0">
      <p:cViewPr varScale="1">
        <p:scale>
          <a:sx n="101" d="100"/>
          <a:sy n="101" d="100"/>
        </p:scale>
        <p:origin x="1020" y="108"/>
      </p:cViewPr>
      <p:guideLst>
        <p:guide orient="horz" pos="164"/>
        <p:guide pos="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E250-D276-497A-9F07-4905F809DE2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ADAE-2FF0-40B3-BDE7-75A3141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DCC6-C72B-49C6-B645-1841276323FF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C105-A9A4-43A2-AD8C-C3B057DA5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www.Statsols.com/trial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1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91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0111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5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6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9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4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847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665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6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08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3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Layout - Compres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886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912" y="235586"/>
            <a:ext cx="9720073" cy="1499616"/>
          </a:xfrm>
          <a:prstGeom prst="rect">
            <a:avLst/>
          </a:prstGeom>
        </p:spPr>
        <p:txBody>
          <a:bodyPr/>
          <a:lstStyle>
            <a:lvl1pPr algn="ctr">
              <a:defRPr cap="none">
                <a:solidFill>
                  <a:schemeClr val="bg1"/>
                </a:solidFill>
                <a:latin typeface="Fut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"/>
              </a:defRPr>
            </a:lvl1pPr>
            <a:lvl2pPr>
              <a:defRPr>
                <a:solidFill>
                  <a:schemeClr val="bg1"/>
                </a:solidFill>
                <a:latin typeface="Futura"/>
              </a:defRPr>
            </a:lvl2pPr>
            <a:lvl3pPr>
              <a:defRPr>
                <a:solidFill>
                  <a:schemeClr val="bg1"/>
                </a:solidFill>
                <a:latin typeface="Futura"/>
              </a:defRPr>
            </a:lvl3pPr>
            <a:lvl4pPr>
              <a:defRPr>
                <a:solidFill>
                  <a:schemeClr val="bg1"/>
                </a:solidFill>
                <a:latin typeface="Futura"/>
              </a:defRPr>
            </a:lvl4pPr>
            <a:lvl5pPr>
              <a:defRPr>
                <a:solidFill>
                  <a:schemeClr val="bg1"/>
                </a:solidFill>
                <a:latin typeface="Futur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9D748BD-93E2-47BD-A264-42A381FF7F2F}" type="datetimeFigureOut">
              <a:rPr lang="en-GB" smtClean="0"/>
              <a:t>15/04/2021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25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F5BF-485D-4A6E-9FE5-040B9403B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0922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E9F86A-A553-4D28-9680-53E441E49DB2}"/>
              </a:ext>
            </a:extLst>
          </p:cNvPr>
          <p:cNvCxnSpPr>
            <a:cxnSpLocks/>
          </p:cNvCxnSpPr>
          <p:nvPr userDrawn="1"/>
        </p:nvCxnSpPr>
        <p:spPr>
          <a:xfrm>
            <a:off x="1400175" y="1182269"/>
            <a:ext cx="905168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20" name="Title 49">
            <a:extLst>
              <a:ext uri="{FF2B5EF4-FFF2-40B4-BE49-F238E27FC236}">
                <a16:creationId xmlns:a16="http://schemas.microsoft.com/office/drawing/2014/main" id="{4580DDCE-74FA-4F43-978E-F233DB7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530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F5BF-485D-4A6E-9FE5-040B9403B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0922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20" name="Title 49">
            <a:extLst>
              <a:ext uri="{FF2B5EF4-FFF2-40B4-BE49-F238E27FC236}">
                <a16:creationId xmlns:a16="http://schemas.microsoft.com/office/drawing/2014/main" id="{4580DDCE-74FA-4F43-978E-F233DB7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089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F2F784-6B3B-4752-A5C9-5FDAF61D7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D47D2AA-864B-4255-B73E-C01031D46B1C}"/>
              </a:ext>
            </a:extLst>
          </p:cNvPr>
          <p:cNvSpPr txBox="1">
            <a:spLocks/>
          </p:cNvSpPr>
          <p:nvPr userDrawn="1"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F048F4-787C-48EF-8677-65E3177F6E06}"/>
              </a:ext>
            </a:extLst>
          </p:cNvPr>
          <p:cNvSpPr/>
          <p:nvPr userDrawn="1"/>
        </p:nvSpPr>
        <p:spPr>
          <a:xfrm>
            <a:off x="392677" y="3076533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B9DB461-A46A-4620-B2A5-699891D5AF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83" y="3253783"/>
            <a:ext cx="2481517" cy="92333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Part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EB305EF-1BCA-49F5-9FB0-D664354C5E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042032" y="3214209"/>
            <a:ext cx="2481517" cy="92333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Part </a:t>
            </a:r>
          </a:p>
        </p:txBody>
      </p:sp>
    </p:spTree>
    <p:extLst>
      <p:ext uri="{BB962C8B-B14F-4D97-AF65-F5344CB8AC3E}">
        <p14:creationId xmlns:p14="http://schemas.microsoft.com/office/powerpoint/2010/main" val="160668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9B0A-3A37-4A17-B597-11628BB4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EA6D5-40D3-4D53-A58C-9E3C05B9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9D748BD-93E2-47BD-A264-42A381FF7F2F}" type="datetimeFigureOut">
              <a:rPr lang="en-GB" smtClean="0"/>
              <a:t>15/04/2021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7C2A6-C67E-4F6F-B2F9-5F29150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720B1-6C66-4635-8E77-753256D7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5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693F455-1E6F-433E-909A-F4955E4AB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647" r="1094"/>
          <a:stretch/>
        </p:blipFill>
        <p:spPr>
          <a:xfrm>
            <a:off x="323850" y="0"/>
            <a:ext cx="1186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D748BD-93E2-47BD-A264-42A381FF7F2F}" type="datetimeFigureOut">
              <a:rPr lang="en-GB" smtClean="0"/>
              <a:t>15/04/2021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3" r:id="rId3"/>
    <p:sldLayoutId id="2147483718" r:id="rId4"/>
    <p:sldLayoutId id="2147483709" r:id="rId5"/>
    <p:sldLayoutId id="2147483712" r:id="rId6"/>
    <p:sldLayoutId id="2147483719" r:id="rId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nj.com/coronavirus/ensemble-1-study-protocol" TargetMode="External"/><Relationship Id="rId3" Type="http://schemas.openxmlformats.org/officeDocument/2006/relationships/hyperlink" Target="http://www.senns.uk/Blogs.html" TargetMode="External"/><Relationship Id="rId7" Type="http://schemas.openxmlformats.org/officeDocument/2006/relationships/hyperlink" Target="https://www.modernatx.com/sites/default/files/mRNA-1273-P301-Protocol.pdf" TargetMode="External"/><Relationship Id="rId2" Type="http://schemas.openxmlformats.org/officeDocument/2006/relationships/hyperlink" Target="https://www.psiweb.org/vod/item/psi-vaccine-sig-webinar-statistical-topics-on-covid-19-vaccine-and-therapeutic-clinical-trials#video_46891639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3.amazonaws.com/ctr-med-7111/D8110C00001/52bec400-80f6-4c1b-8791-0483923d0867/c8070a4e-6a9d-46f9-8c32-cece903592b9/D8110C00001_CSP-v2.pdf" TargetMode="External"/><Relationship Id="rId5" Type="http://schemas.openxmlformats.org/officeDocument/2006/relationships/hyperlink" Target="https://web.archive.org/web/20210323233602/https:/pfe-pfizercom-d8-prod.s3.amazonaws.com/2020-09/C4591001_Clinical_Protocol.pdf" TargetMode="External"/><Relationship Id="rId4" Type="http://schemas.openxmlformats.org/officeDocument/2006/relationships/hyperlink" Target="https://www.berryconsultants.com/berry-consultants-webinar-on-sars-cov-2-vaccine-trial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39.jpeg"/><Relationship Id="rId3" Type="http://schemas.openxmlformats.org/officeDocument/2006/relationships/image" Target="../media/image17.jpg"/><Relationship Id="rId21" Type="http://schemas.openxmlformats.org/officeDocument/2006/relationships/image" Target="../media/image35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24" Type="http://schemas.openxmlformats.org/officeDocument/2006/relationships/image" Target="../media/image16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6F26A0-14ED-46AD-BC14-95AC038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966" y="2344191"/>
            <a:ext cx="12261291" cy="2024439"/>
          </a:xfrm>
        </p:spPr>
        <p:txBody>
          <a:bodyPr>
            <a:noAutofit/>
          </a:bodyPr>
          <a:lstStyle/>
          <a:p>
            <a:pPr algn="ctr"/>
            <a:r>
              <a:rPr lang="en-GB" sz="7000" b="1" cap="none" spc="0" dirty="0">
                <a:solidFill>
                  <a:schemeClr val="bg1"/>
                </a:solidFill>
              </a:rPr>
              <a:t>Design and Sample Size</a:t>
            </a:r>
            <a:br>
              <a:rPr lang="en-GB" sz="7000" b="1" cap="none" spc="0" dirty="0">
                <a:solidFill>
                  <a:schemeClr val="bg1"/>
                </a:solidFill>
              </a:rPr>
            </a:br>
            <a:r>
              <a:rPr lang="en-GB" sz="7000" b="1" cap="none" spc="0" dirty="0">
                <a:solidFill>
                  <a:schemeClr val="bg1"/>
                </a:solidFill>
              </a:rPr>
              <a:t>for Vaccine Trials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4653F7-C673-4068-BD67-61452C1EA145}"/>
              </a:ext>
            </a:extLst>
          </p:cNvPr>
          <p:cNvSpPr txBox="1">
            <a:spLocks/>
          </p:cNvSpPr>
          <p:nvPr/>
        </p:nvSpPr>
        <p:spPr>
          <a:xfrm>
            <a:off x="894343" y="4449003"/>
            <a:ext cx="9983755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4400" cap="none" dirty="0">
                <a:solidFill>
                  <a:schemeClr val="bg1"/>
                </a:solidFill>
              </a:rPr>
              <a:t>Case Study of Covid-19 Vaccine Trials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B8AC8F-AC2C-4F8F-85CE-C07CCD90AD64}"/>
              </a:ext>
            </a:extLst>
          </p:cNvPr>
          <p:cNvCxnSpPr>
            <a:cxnSpLocks/>
          </p:cNvCxnSpPr>
          <p:nvPr/>
        </p:nvCxnSpPr>
        <p:spPr>
          <a:xfrm>
            <a:off x="1571625" y="4368630"/>
            <a:ext cx="8696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819A1E-5E3F-4365-8934-B5EA47E6630A}"/>
              </a:ext>
            </a:extLst>
          </p:cNvPr>
          <p:cNvSpPr txBox="1">
            <a:spLocks/>
          </p:cNvSpPr>
          <p:nvPr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solidFill>
                  <a:schemeClr val="bg1"/>
                </a:solidFill>
              </a:rPr>
              <a:t>Demonstrated on </a:t>
            </a:r>
            <a:endParaRPr lang="en-GB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9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550" y="1647577"/>
            <a:ext cx="5331125" cy="4023360"/>
          </a:xfrm>
        </p:spPr>
        <p:txBody>
          <a:bodyPr>
            <a:noAutofit/>
          </a:bodyPr>
          <a:lstStyle/>
          <a:p>
            <a:r>
              <a:rPr lang="en-GB" sz="2400" dirty="0"/>
              <a:t>“For the total effect among children, it was assumed that the laboratory confirmed influenza attack rate would be 5% per year (or 5 per 100 person/years) in the unvaccinated group, and we decided the minimum detectable effectiveness should be 50%. To assess total protection, 785 households are required per study group for 95% power. This was based on a conservative assumption of a coefficient of variation of 0.25 for the rates; with about 2 vaccine-eligible children per household”</a:t>
            </a:r>
            <a:br>
              <a:rPr lang="en-IE" sz="2400" dirty="0"/>
            </a:br>
            <a:endParaRPr lang="en-IE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dirty="0"/>
              <a:t>Vaccine Trial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9701" y="5594026"/>
            <a:ext cx="258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</a:t>
            </a:r>
            <a:r>
              <a:rPr lang="en-IE" sz="1600" dirty="0">
                <a:solidFill>
                  <a:prstClr val="black"/>
                </a:solidFill>
                <a:latin typeface="Tw Cen MT" panose="020B0602020104020603"/>
              </a:rPr>
              <a:t>Vaccine (2012)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682444"/>
              </p:ext>
            </p:extLst>
          </p:nvPr>
        </p:nvGraphicFramePr>
        <p:xfrm>
          <a:off x="6096000" y="2103139"/>
          <a:ext cx="5739450" cy="21945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733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/>
                        <a:t>Value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Significance Level (2-sided)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0.05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Control Incidence Rate 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0.05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Treatment Incidence Rate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0.025 (VE = 50%)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Coefficient of Variation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0.25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Sample Size per Cluster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2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Power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95%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46449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44E9F75-2883-4112-BE3D-77301BED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56" y="4445335"/>
            <a:ext cx="5984538" cy="11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0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3214210"/>
            <a:ext cx="7724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Covid-19 Vaccine Trials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2</a:t>
            </a:r>
            <a:endParaRPr lang="en-I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7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56" y="0"/>
            <a:ext cx="912641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sz="5000" cap="none" dirty="0"/>
              <a:t>Covid-19 Vaccine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807" y="1417320"/>
            <a:ext cx="9572915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600" dirty="0"/>
              <a:t>Covid-19 Pandemic represented variety of unique challenges</a:t>
            </a:r>
          </a:p>
          <a:p>
            <a:pPr lvl="1"/>
            <a:r>
              <a:rPr lang="en-IE" sz="2600" dirty="0"/>
              <a:t>Speed was priority, had knock-on effect on every design choice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Symptomatic disease is primary endpoint but other endpoints vital</a:t>
            </a:r>
          </a:p>
          <a:p>
            <a:pPr lvl="1"/>
            <a:r>
              <a:rPr lang="en-IE" sz="2600" dirty="0"/>
              <a:t>FDA: H0: VE &lt; 30% &amp; VE Point Estimate &gt; 50% (NB: R </a:t>
            </a:r>
            <a:r>
              <a:rPr lang="en-IE" sz="2600" dirty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IE" sz="2600" dirty="0"/>
              <a:t> 2)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Interim analysis key aspect of trial design in all Covid-19 trials</a:t>
            </a:r>
          </a:p>
          <a:p>
            <a:pPr lvl="1"/>
            <a:r>
              <a:rPr lang="en-IE" sz="2600" dirty="0"/>
              <a:t>Different approaches: Group sequential, SPRT, Bayesian Sequential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SSD event driven, “sample size” derived from ad-hoc rate calculation</a:t>
            </a:r>
          </a:p>
          <a:p>
            <a:pPr lvl="1"/>
            <a:r>
              <a:rPr lang="en-IE" sz="2600" dirty="0"/>
              <a:t>Actual trajectory of pandemic led to unprecedented speed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7351D1-0BD6-4D12-960E-ABCAEB768740}"/>
              </a:ext>
            </a:extLst>
          </p:cNvPr>
          <p:cNvSpPr/>
          <p:nvPr/>
        </p:nvSpPr>
        <p:spPr>
          <a:xfrm flipH="1" flipV="1">
            <a:off x="448052" y="1516458"/>
            <a:ext cx="47246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E9C7D3-6B19-4A4D-81CD-464D114FFA81}"/>
              </a:ext>
            </a:extLst>
          </p:cNvPr>
          <p:cNvSpPr/>
          <p:nvPr/>
        </p:nvSpPr>
        <p:spPr>
          <a:xfrm flipH="1" flipV="1">
            <a:off x="448539" y="2866700"/>
            <a:ext cx="52386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7688AC-952E-4E92-B14B-52F07E5FD0DF}"/>
              </a:ext>
            </a:extLst>
          </p:cNvPr>
          <p:cNvSpPr/>
          <p:nvPr/>
        </p:nvSpPr>
        <p:spPr>
          <a:xfrm flipH="1" flipV="1">
            <a:off x="442912" y="4163635"/>
            <a:ext cx="52387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187314-21ED-4E05-8541-22DC949EC76C}"/>
              </a:ext>
            </a:extLst>
          </p:cNvPr>
          <p:cNvSpPr/>
          <p:nvPr/>
        </p:nvSpPr>
        <p:spPr>
          <a:xfrm flipH="1" flipV="1">
            <a:off x="446690" y="5460570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28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3076CE5-FF40-4968-AE5A-E9B4FC58C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857640"/>
              </p:ext>
            </p:extLst>
          </p:nvPr>
        </p:nvGraphicFramePr>
        <p:xfrm>
          <a:off x="705473" y="1689501"/>
          <a:ext cx="10587848" cy="402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61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78">
                  <a:extLst>
                    <a:ext uri="{9D8B030D-6E8A-4147-A177-3AD203B41FA5}">
                      <a16:colId xmlns:a16="http://schemas.microsoft.com/office/drawing/2014/main" val="734566564"/>
                    </a:ext>
                  </a:extLst>
                </a:gridCol>
                <a:gridCol w="1806578">
                  <a:extLst>
                    <a:ext uri="{9D8B030D-6E8A-4147-A177-3AD203B41FA5}">
                      <a16:colId xmlns:a16="http://schemas.microsoft.com/office/drawing/2014/main" val="2625232195"/>
                    </a:ext>
                  </a:extLst>
                </a:gridCol>
                <a:gridCol w="1806578">
                  <a:extLst>
                    <a:ext uri="{9D8B030D-6E8A-4147-A177-3AD203B41FA5}">
                      <a16:colId xmlns:a16="http://schemas.microsoft.com/office/drawing/2014/main" val="141769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AstraZeneca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Janssen (J&amp;J)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/>
                        <a:t>Moderna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Pfizer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Sample Size (</a:t>
                      </a:r>
                      <a:r>
                        <a:rPr lang="en-IE" sz="2000" dirty="0" err="1">
                          <a:effectLst/>
                        </a:rPr>
                        <a:t>Trt:Control</a:t>
                      </a:r>
                      <a:r>
                        <a:rPr lang="en-IE" sz="2000" dirty="0">
                          <a:effectLst/>
                        </a:rPr>
                        <a:t>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30000 (2:1)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60000 (1:1)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30000 (1:1)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44000 (1:1)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Max Events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150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Statistical Method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Poisson Regression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Binomial (Event Split)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Cox PH Regression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Binomial (Event Split)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VE for 90% Power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0.6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Interim Analysis Method (#)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Sequential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Sequential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Bayesian Sequential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Events (Alpha)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75 (0.00155)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Weekly (after 20 events)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53,106 (0.0002, 0.0073)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32,62,92,120 (P(VE&gt;30%) &gt; 0.995)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464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Placebo Rate (6-month)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2801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Seropositive @ Baseline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5351702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FACACB48-7FCF-4AE8-863E-AC3FD8BE121C}"/>
              </a:ext>
            </a:extLst>
          </p:cNvPr>
          <p:cNvSpPr txBox="1">
            <a:spLocks/>
          </p:cNvSpPr>
          <p:nvPr/>
        </p:nvSpPr>
        <p:spPr>
          <a:xfrm>
            <a:off x="1141056" y="0"/>
            <a:ext cx="912641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cap="none" dirty="0"/>
              <a:t>Per-Trial Summary</a:t>
            </a:r>
          </a:p>
        </p:txBody>
      </p:sp>
    </p:spTree>
    <p:extLst>
      <p:ext uri="{BB962C8B-B14F-4D97-AF65-F5344CB8AC3E}">
        <p14:creationId xmlns:p14="http://schemas.microsoft.com/office/powerpoint/2010/main" val="253092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971017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Worked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Examples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3</a:t>
            </a:r>
            <a:endParaRPr lang="en-I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2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ACACB48-7FCF-4AE8-863E-AC3FD8BE121C}"/>
              </a:ext>
            </a:extLst>
          </p:cNvPr>
          <p:cNvSpPr txBox="1">
            <a:spLocks/>
          </p:cNvSpPr>
          <p:nvPr/>
        </p:nvSpPr>
        <p:spPr>
          <a:xfrm>
            <a:off x="1141056" y="0"/>
            <a:ext cx="912641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cap="none" dirty="0"/>
              <a:t>Conversion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44C468-444E-456C-8CD9-B84A0BE399F7}"/>
                  </a:ext>
                </a:extLst>
              </p:cNvPr>
              <p:cNvSpPr txBox="1"/>
              <p:nvPr/>
            </p:nvSpPr>
            <p:spPr>
              <a:xfrm>
                <a:off x="3411259" y="1399955"/>
                <a:ext cx="43157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𝑉𝐸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≤0.3    </m:t>
                      </m:r>
                      <m:sSub>
                        <m:sSubPr>
                          <m:ctrlP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𝑉𝐸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44C468-444E-456C-8CD9-B84A0BE39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59" y="1399955"/>
                <a:ext cx="431573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874A2E-A9A3-4708-A06F-2792BA5616BF}"/>
                  </a:ext>
                </a:extLst>
              </p:cNvPr>
              <p:cNvSpPr txBox="1"/>
              <p:nvPr/>
            </p:nvSpPr>
            <p:spPr>
              <a:xfrm>
                <a:off x="603000" y="2169836"/>
                <a:ext cx="1094395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E" sz="2200" b="0" i="1" smtClean="0">
                              <a:latin typeface="Cambria Math" panose="02040503050406030204" pitchFamily="18" charset="0"/>
                            </a:rPr>
                            <m:t>𝑃𝑙𝑎𝑐𝑒𝑏𝑜</m:t>
                          </m:r>
                        </m:sub>
                      </m:sSub>
                      <m:r>
                        <a:rPr lang="en-I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200" b="0" i="1" smtClean="0">
                              <a:latin typeface="Cambria Math" panose="02040503050406030204" pitchFamily="18" charset="0"/>
                            </a:rPr>
                            <m:t>𝑆𝑦𝑚𝑝𝑜𝑚𝑎𝑡𝑖𝑐</m:t>
                          </m:r>
                          <m:r>
                            <a:rPr lang="en-IE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E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IE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e>
                        <m:e>
                          <m:r>
                            <a:rPr lang="en-IE" sz="2200" b="0" i="1" smtClean="0">
                              <a:latin typeface="Cambria Math" panose="02040503050406030204" pitchFamily="18" charset="0"/>
                            </a:rPr>
                            <m:t>𝑃𝑙𝑎𝑐𝑒𝑏𝑜</m:t>
                          </m:r>
                        </m:e>
                      </m:d>
                      <m:r>
                        <a:rPr lang="en-IE" sz="2200" b="0" i="1" smtClean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en-I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𝑉𝑎𝑐𝑐𝑖𝑛𝑒</m:t>
                          </m:r>
                        </m:sub>
                      </m:sSub>
                      <m:r>
                        <a:rPr lang="en-IE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200" i="1">
                              <a:latin typeface="Cambria Math" panose="02040503050406030204" pitchFamily="18" charset="0"/>
                            </a:rPr>
                            <m:t>𝑆𝑦𝑚𝑝𝑜𝑚𝑎𝑡𝑖𝑐</m:t>
                          </m:r>
                          <m:r>
                            <a:rPr lang="en-IE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E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IE" sz="2200" i="1">
                              <a:latin typeface="Cambria Math" panose="02040503050406030204" pitchFamily="18" charset="0"/>
                            </a:rPr>
                            <m:t>−19</m:t>
                          </m:r>
                        </m:e>
                        <m:e>
                          <m:r>
                            <a:rPr lang="en-IE" sz="2200" b="0" i="1" smtClean="0">
                              <a:latin typeface="Cambria Math" panose="02040503050406030204" pitchFamily="18" charset="0"/>
                            </a:rPr>
                            <m:t>𝑉𝑎𝑐𝑐𝑖𝑛𝑒</m:t>
                          </m:r>
                        </m:e>
                      </m:d>
                    </m:oMath>
                  </m:oMathPara>
                </a14:m>
                <a:endParaRPr lang="en-IE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874A2E-A9A3-4708-A06F-2792BA5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00" y="2169836"/>
                <a:ext cx="10943958" cy="338554"/>
              </a:xfrm>
              <a:prstGeom prst="rect">
                <a:avLst/>
              </a:prstGeom>
              <a:blipFill>
                <a:blip r:embed="rId3"/>
                <a:stretch>
                  <a:fillRect b="-3454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193DEF-74DF-4BBB-8DB5-521063B246FF}"/>
                  </a:ext>
                </a:extLst>
              </p:cNvPr>
              <p:cNvSpPr txBox="1"/>
              <p:nvPr/>
            </p:nvSpPr>
            <p:spPr>
              <a:xfrm>
                <a:off x="2360116" y="2888506"/>
                <a:ext cx="7429726" cy="779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I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I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I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𝑉𝑎𝑐𝑐𝑖𝑛𝑒</m:t>
                          </m:r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𝐶𝑎𝑠𝑒</m:t>
                          </m:r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𝐶𝑎𝑠𝑒</m:t>
                          </m:r>
                        </m:e>
                      </m:d>
                      <m:r>
                        <a:rPr lang="en-I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𝑃𝑙𝑎𝑐𝑒𝑏𝑜</m:t>
                              </m:r>
                            </m:sub>
                          </m:sSub>
                          <m:d>
                            <m:d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𝑉𝐸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𝑃𝑙𝑎𝑐𝑒𝑏𝑜</m:t>
                              </m:r>
                            </m:sub>
                          </m:sSub>
                          <m:d>
                            <m:d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𝑉𝐸</m:t>
                              </m:r>
                            </m:e>
                          </m:d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𝑃𝑙𝑎𝑐𝑒𝑏𝑜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193DEF-74DF-4BBB-8DB5-521063B24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116" y="2888506"/>
                <a:ext cx="7429726" cy="779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C61A0D-0657-42A4-B30D-E3DB562966D6}"/>
              </a:ext>
            </a:extLst>
          </p:cNvPr>
          <p:cNvSpPr txBox="1"/>
          <p:nvPr/>
        </p:nvSpPr>
        <p:spPr>
          <a:xfrm>
            <a:off x="484144" y="3932063"/>
            <a:ext cx="1044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Assume N = # Cases &amp; V = # Vaccine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D5B712-7266-4F5C-A977-9225DFD019AF}"/>
                  </a:ext>
                </a:extLst>
              </p:cNvPr>
              <p:cNvSpPr txBox="1"/>
              <p:nvPr/>
            </p:nvSpPr>
            <p:spPr>
              <a:xfrm>
                <a:off x="1796847" y="4719652"/>
                <a:ext cx="7814832" cy="500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𝐵𝑖𝑛𝑜𝑚𝑖𝑎𝑙</m:t>
                      </m:r>
                      <m:d>
                        <m:d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;  1−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I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D5B712-7266-4F5C-A977-9225DFD01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47" y="4719652"/>
                <a:ext cx="7814832" cy="500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45E40C-C4A4-4D2E-9B55-3C423B8EBA23}"/>
                  </a:ext>
                </a:extLst>
              </p:cNvPr>
              <p:cNvSpPr txBox="1"/>
              <p:nvPr/>
            </p:nvSpPr>
            <p:spPr>
              <a:xfrm>
                <a:off x="1110543" y="5484927"/>
                <a:ext cx="9928872" cy="755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IE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IE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I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0.08(1−0.3)</m:t>
                          </m:r>
                        </m:num>
                        <m:den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0.08</m:t>
                          </m:r>
                          <m:d>
                            <m:dPr>
                              <m:ctrlPr>
                                <a:rPr lang="en-I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2400" b="0" i="1" smtClean="0">
                                  <a:latin typeface="Cambria Math" panose="02040503050406030204" pitchFamily="18" charset="0"/>
                                </a:rPr>
                                <m:t>1−0.3</m:t>
                              </m:r>
                            </m:e>
                          </m:d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+0.08</m:t>
                          </m:r>
                        </m:den>
                      </m:f>
                      <m:r>
                        <a:rPr lang="en-IE" sz="24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IE" sz="2400" b="0" i="1" smtClean="0">
                          <a:latin typeface="Cambria Math" panose="02040503050406030204" pitchFamily="18" charset="0"/>
                        </a:rPr>
                        <m:t>4118;</m:t>
                      </m:r>
                      <m:sSub>
                        <m:sSub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I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I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0.08(1−0.</m:t>
                          </m:r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0.08</m:t>
                          </m:r>
                          <m:d>
                            <m:d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1−0.</m:t>
                              </m:r>
                              <m:r>
                                <a:rPr lang="en-IE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+0.08</m:t>
                          </m:r>
                        </m:den>
                      </m:f>
                      <m:r>
                        <a:rPr lang="en-IE" sz="2400" i="1">
                          <a:latin typeface="Cambria Math" panose="02040503050406030204" pitchFamily="18" charset="0"/>
                        </a:rPr>
                        <m:t>=0.2857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45E40C-C4A4-4D2E-9B55-3C423B8E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43" y="5484927"/>
                <a:ext cx="9928872" cy="755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54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99121-DDD5-4A98-8297-B4500E641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57" y="267836"/>
            <a:ext cx="7219297" cy="63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82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3204685"/>
            <a:ext cx="7724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Discussion &amp; Conclusion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3</a:t>
            </a:r>
            <a:endParaRPr lang="en-I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88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56" y="0"/>
            <a:ext cx="912641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sz="5000" cap="none" dirty="0"/>
              <a:t>Discussion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806" y="1417320"/>
            <a:ext cx="10080749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600" dirty="0"/>
              <a:t>Vaccine development is a complex and unique area</a:t>
            </a:r>
          </a:p>
          <a:p>
            <a:pPr lvl="1"/>
            <a:r>
              <a:rPr lang="en-IE" sz="2600" dirty="0"/>
              <a:t>Wider target population affects size and concerns in trial design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Distinct set of parameterizations and models for vaccines</a:t>
            </a:r>
          </a:p>
          <a:p>
            <a:pPr lvl="1"/>
            <a:r>
              <a:rPr lang="en-IE" sz="2600" dirty="0"/>
              <a:t>VE = 1 – RR/HR; count, proportions, survival all viable models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Covid-19 presented unique challenge and opportunity for trial design</a:t>
            </a:r>
          </a:p>
          <a:p>
            <a:pPr lvl="1"/>
            <a:r>
              <a:rPr lang="en-IE" sz="2600" dirty="0"/>
              <a:t>Focus on speed in response to huge consequences of C-19 pandemic 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Interim analysis was central aspect of design to respond to clinical need</a:t>
            </a:r>
          </a:p>
          <a:p>
            <a:pPr lvl="1"/>
            <a:r>
              <a:rPr lang="en-IE" sz="2600" dirty="0"/>
              <a:t>Success of vaccines shown has led to current rapid vaccination programs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7351D1-0BD6-4D12-960E-ABCAEB768740}"/>
              </a:ext>
            </a:extLst>
          </p:cNvPr>
          <p:cNvSpPr/>
          <p:nvPr/>
        </p:nvSpPr>
        <p:spPr>
          <a:xfrm flipH="1" flipV="1">
            <a:off x="448052" y="1516458"/>
            <a:ext cx="47246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E9C7D3-6B19-4A4D-81CD-464D114FFA81}"/>
              </a:ext>
            </a:extLst>
          </p:cNvPr>
          <p:cNvSpPr/>
          <p:nvPr/>
        </p:nvSpPr>
        <p:spPr>
          <a:xfrm flipH="1" flipV="1">
            <a:off x="448539" y="2866700"/>
            <a:ext cx="52386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7688AC-952E-4E92-B14B-52F07E5FD0DF}"/>
              </a:ext>
            </a:extLst>
          </p:cNvPr>
          <p:cNvSpPr/>
          <p:nvPr/>
        </p:nvSpPr>
        <p:spPr>
          <a:xfrm flipH="1" flipV="1">
            <a:off x="442912" y="4163635"/>
            <a:ext cx="52387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187314-21ED-4E05-8541-22DC949EC76C}"/>
              </a:ext>
            </a:extLst>
          </p:cNvPr>
          <p:cNvSpPr/>
          <p:nvPr/>
        </p:nvSpPr>
        <p:spPr>
          <a:xfrm flipH="1" flipV="1">
            <a:off x="446690" y="5460570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3201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5E408-8CD2-4C5C-A974-22AF1F034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" b="14432"/>
          <a:stretch/>
        </p:blipFill>
        <p:spPr>
          <a:xfrm>
            <a:off x="-2" y="644470"/>
            <a:ext cx="12192001" cy="621352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644470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0" y="-82955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43BDCA"/>
                </a:solidFill>
              </a:rPr>
              <a:t>  Statsols.com/trial</a:t>
            </a:r>
            <a:endParaRPr lang="en-IE" sz="4400" b="1" dirty="0">
              <a:solidFill>
                <a:srgbClr val="43BD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6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569B29-A3AA-4CC6-B4A0-EB302C6310C5}"/>
              </a:ext>
            </a:extLst>
          </p:cNvPr>
          <p:cNvGraphicFramePr>
            <a:graphicFrameLocks noGrp="1"/>
          </p:cNvGraphicFramePr>
          <p:nvPr/>
        </p:nvGraphicFramePr>
        <p:xfrm>
          <a:off x="1351681" y="1134353"/>
          <a:ext cx="5335287" cy="480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287">
                  <a:extLst>
                    <a:ext uri="{9D8B030D-6E8A-4147-A177-3AD203B41FA5}">
                      <a16:colId xmlns:a16="http://schemas.microsoft.com/office/drawing/2014/main" val="3371235385"/>
                    </a:ext>
                  </a:extLst>
                </a:gridCol>
              </a:tblGrid>
              <a:tr h="89907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3200" b="1" i="1" u="none" dirty="0">
                        <a:solidFill>
                          <a:srgbClr val="2C98D4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482610"/>
                  </a:ext>
                </a:extLst>
              </a:tr>
              <a:tr h="92216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Head of Statistics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886784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nQuery</a:t>
                      </a: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Lead Researcher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174533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FDA Guest Speaker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96045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Guest Lecturer</a:t>
                      </a:r>
                      <a:endParaRPr lang="en-GB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34151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9900870-0895-4527-8E84-F42EE1CCA501}"/>
              </a:ext>
            </a:extLst>
          </p:cNvPr>
          <p:cNvSpPr/>
          <p:nvPr/>
        </p:nvSpPr>
        <p:spPr>
          <a:xfrm>
            <a:off x="6372801" y="4551146"/>
            <a:ext cx="31967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srgbClr val="52CAD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HOSTED BY: </a:t>
            </a:r>
            <a:b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IE" sz="3200" b="1" i="1" u="none" strike="noStrike" kern="1200" cap="none" spc="0" normalizeH="0" baseline="0" noProof="0" dirty="0">
                <a:ln>
                  <a:noFill/>
                </a:ln>
                <a:solidFill>
                  <a:srgbClr val="2C98D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Ronan Fitzpatrick</a:t>
            </a:r>
          </a:p>
        </p:txBody>
      </p:sp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9C8B78F-0857-4BC5-BD2E-128DF2721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59" y="1583618"/>
            <a:ext cx="3038095" cy="30380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A32784-A795-4854-9CEF-0901B7B6A1C9}"/>
              </a:ext>
            </a:extLst>
          </p:cNvPr>
          <p:cNvCxnSpPr>
            <a:cxnSpLocks/>
          </p:cNvCxnSpPr>
          <p:nvPr/>
        </p:nvCxnSpPr>
        <p:spPr>
          <a:xfrm>
            <a:off x="6454588" y="4616626"/>
            <a:ext cx="5737412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2E5A4B5-92F8-4A6C-9EEE-BE5535D5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985" y="304557"/>
            <a:ext cx="6525163" cy="1104111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+mj-lt"/>
              </a:rPr>
              <a:t>Webinar Host</a:t>
            </a:r>
          </a:p>
        </p:txBody>
      </p:sp>
    </p:spTree>
    <p:extLst>
      <p:ext uri="{BB962C8B-B14F-4D97-AF65-F5344CB8AC3E}">
        <p14:creationId xmlns:p14="http://schemas.microsoft.com/office/powerpoint/2010/main" val="222059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animal, fish&#10;&#10;Description automatically generated">
            <a:extLst>
              <a:ext uri="{FF2B5EF4-FFF2-40B4-BE49-F238E27FC236}">
                <a16:creationId xmlns:a16="http://schemas.microsoft.com/office/drawing/2014/main" id="{3FBD4584-4826-4821-929B-1C62CFC4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20216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7A7B9C-34DE-4F03-99FA-86E8857CB4AF}"/>
              </a:ext>
            </a:extLst>
          </p:cNvPr>
          <p:cNvSpPr/>
          <p:nvPr/>
        </p:nvSpPr>
        <p:spPr>
          <a:xfrm>
            <a:off x="-10160" y="6136339"/>
            <a:ext cx="12192000" cy="726065"/>
          </a:xfrm>
          <a:prstGeom prst="rect">
            <a:avLst/>
          </a:prstGeom>
          <a:solidFill>
            <a:srgbClr val="39C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67C1E6-9023-4AFE-910B-F4AB5159DFE2}"/>
              </a:ext>
            </a:extLst>
          </p:cNvPr>
          <p:cNvSpPr txBox="1">
            <a:spLocks/>
          </p:cNvSpPr>
          <p:nvPr/>
        </p:nvSpPr>
        <p:spPr>
          <a:xfrm>
            <a:off x="447039" y="6205465"/>
            <a:ext cx="10932161" cy="8099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Further information at Statsols.com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40458-1DEE-40F5-A915-55E319B8BC6F}"/>
              </a:ext>
            </a:extLst>
          </p:cNvPr>
          <p:cNvGrpSpPr/>
          <p:nvPr/>
        </p:nvGrpSpPr>
        <p:grpSpPr>
          <a:xfrm>
            <a:off x="3957932" y="2967650"/>
            <a:ext cx="4276136" cy="828675"/>
            <a:chOff x="2147377" y="4773666"/>
            <a:chExt cx="2403048" cy="1514475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48A621B-76A4-41B4-8674-30EBD84DD79B}"/>
                </a:ext>
              </a:extLst>
            </p:cNvPr>
            <p:cNvSpPr txBox="1">
              <a:spLocks/>
            </p:cNvSpPr>
            <p:nvPr/>
          </p:nvSpPr>
          <p:spPr>
            <a:xfrm>
              <a:off x="2147377" y="4773666"/>
              <a:ext cx="2403048" cy="1514475"/>
            </a:xfrm>
            <a:prstGeom prst="roundRect">
              <a:avLst>
                <a:gd name="adj" fmla="val 5438"/>
              </a:avLst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 b="1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7A8F3CD-24D6-4DFB-AA2C-FB9788E0E895}"/>
                </a:ext>
              </a:extLst>
            </p:cNvPr>
            <p:cNvSpPr txBox="1">
              <a:spLocks/>
            </p:cNvSpPr>
            <p:nvPr/>
          </p:nvSpPr>
          <p:spPr>
            <a:xfrm>
              <a:off x="2232927" y="4941491"/>
              <a:ext cx="2282610" cy="1280765"/>
            </a:xfrm>
            <a:prstGeom prst="rect">
              <a:avLst/>
            </a:prstGeom>
          </p:spPr>
          <p:txBody>
            <a:bodyPr vert="horz" lIns="45720" tIns="45720" rIns="45720" bIns="45720" rtlCol="0" anchor="ctr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sz="5900" b="1" dirty="0">
                  <a:solidFill>
                    <a:srgbClr val="48B7AC"/>
                  </a:solidFill>
                  <a:latin typeface="Century Gothic" panose="020B0502020202020204" pitchFamily="34" charset="0"/>
                </a:rPr>
                <a:t>Questions?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E4A1C-7539-447D-9569-42E1430472AF}"/>
              </a:ext>
            </a:extLst>
          </p:cNvPr>
          <p:cNvSpPr/>
          <p:nvPr/>
        </p:nvSpPr>
        <p:spPr>
          <a:xfrm>
            <a:off x="3804943" y="1397993"/>
            <a:ext cx="4429125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89F85-3339-4D20-B687-3CF3C7F39D43}"/>
              </a:ext>
            </a:extLst>
          </p:cNvPr>
          <p:cNvSpPr/>
          <p:nvPr/>
        </p:nvSpPr>
        <p:spPr>
          <a:xfrm>
            <a:off x="2178992" y="4257986"/>
            <a:ext cx="825532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info@statsols.com</a:t>
            </a:r>
          </a:p>
        </p:txBody>
      </p:sp>
    </p:spTree>
    <p:extLst>
      <p:ext uri="{BB962C8B-B14F-4D97-AF65-F5344CB8AC3E}">
        <p14:creationId xmlns:p14="http://schemas.microsoft.com/office/powerpoint/2010/main" val="27963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03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cap="none" dirty="0">
                <a:latin typeface="+mj-lt"/>
              </a:rPr>
              <a:t>References (Vaccine Trials)</a:t>
            </a:r>
            <a:endParaRPr lang="en-IE" sz="2400" dirty="0">
              <a:latin typeface="+mj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273" y="1768053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Fleiss, J.L., Levin, B. and Paik, M.C., 2013. Statistical methods for rates and proportions. john </a:t>
            </a:r>
            <a:r>
              <a:rPr lang="en-GB" sz="1400" dirty="0" err="1"/>
              <a:t>wiley</a:t>
            </a:r>
            <a:r>
              <a:rPr lang="en-GB" sz="1400" dirty="0"/>
              <a:t> &amp; sons.</a:t>
            </a:r>
          </a:p>
          <a:p>
            <a:pPr marL="0" indent="0">
              <a:buNone/>
            </a:pPr>
            <a:r>
              <a:rPr lang="en-GB" sz="1400" dirty="0"/>
              <a:t>Halloran, M.E., </a:t>
            </a:r>
            <a:r>
              <a:rPr lang="en-GB" sz="1400" dirty="0" err="1"/>
              <a:t>Longini</a:t>
            </a:r>
            <a:r>
              <a:rPr lang="en-GB" sz="1400" dirty="0"/>
              <a:t>, I.M., </a:t>
            </a:r>
            <a:r>
              <a:rPr lang="en-GB" sz="1400" dirty="0" err="1"/>
              <a:t>Struchiner</a:t>
            </a:r>
            <a:r>
              <a:rPr lang="en-GB" sz="1400" dirty="0"/>
              <a:t>, C.J. and </a:t>
            </a:r>
            <a:r>
              <a:rPr lang="en-GB" sz="1400" dirty="0" err="1"/>
              <a:t>Longini</a:t>
            </a:r>
            <a:r>
              <a:rPr lang="en-GB" sz="1400" dirty="0"/>
              <a:t>, I.M., 2010. Design and analysis of vaccine studies (Vol. 18). New York, NY: Springer.</a:t>
            </a:r>
          </a:p>
          <a:p>
            <a:pPr marL="0" indent="0">
              <a:buNone/>
            </a:pPr>
            <a:r>
              <a:rPr lang="en-GB" sz="1400" dirty="0"/>
              <a:t>Singh, K. and Mehta, S., 2016. The clinical development process for a novel preventive vaccine: An overview. Journal of postgraduate medicine, 62(1), p.4.</a:t>
            </a:r>
          </a:p>
          <a:p>
            <a:pPr marL="0" indent="0">
              <a:buNone/>
            </a:pPr>
            <a:r>
              <a:rPr lang="en-GB" sz="1400" dirty="0"/>
              <a:t>O’Neill, R.T., 1988. On sample sizes to estimate the protective efficacy of a vaccine. Statistics in Medicine, 7(12), pp.1279-1288.</a:t>
            </a:r>
          </a:p>
          <a:p>
            <a:pPr marL="0" indent="0">
              <a:buNone/>
            </a:pPr>
            <a:r>
              <a:rPr lang="en-GB" sz="1400" dirty="0"/>
              <a:t>Chan, I.S. and </a:t>
            </a:r>
            <a:r>
              <a:rPr lang="en-GB" sz="1400" dirty="0" err="1"/>
              <a:t>Bohidar</a:t>
            </a:r>
            <a:r>
              <a:rPr lang="en-GB" sz="1400" dirty="0"/>
              <a:t>, N.R., 1998. Exact power and sample size for vaccine efficacy studies. Communications in Statistics-Theory and Methods, 27(6), pp.1305-1322.</a:t>
            </a:r>
          </a:p>
          <a:p>
            <a:pPr marL="0" indent="0">
              <a:buNone/>
            </a:pPr>
            <a:r>
              <a:rPr lang="en-GB" sz="1400" dirty="0"/>
              <a:t>Gu, K., Ng, H.K.T., Tang, M.L. and </a:t>
            </a:r>
            <a:r>
              <a:rPr lang="en-GB" sz="1400" dirty="0" err="1"/>
              <a:t>Schucany</a:t>
            </a:r>
            <a:r>
              <a:rPr lang="en-GB" sz="1400" dirty="0"/>
              <a:t>, W.R., 2008. Testing the ratio of two </a:t>
            </a:r>
            <a:r>
              <a:rPr lang="en-GB" sz="1400" dirty="0" err="1"/>
              <a:t>poisson</a:t>
            </a:r>
            <a:r>
              <a:rPr lang="en-GB" sz="1400" dirty="0"/>
              <a:t> rates. Biometrical Journal: Journal of Mathematical Methods in Biosciences, 50(2), pp.283-298.</a:t>
            </a:r>
          </a:p>
          <a:p>
            <a:pPr marL="0" indent="0">
              <a:buNone/>
            </a:pPr>
            <a:r>
              <a:rPr lang="en-GB" sz="1400" dirty="0"/>
              <a:t>Schoenfeld, D.A., 1983. Sample-size formula for the proportional-hazards regression model. Biometrics, pp.499-503.</a:t>
            </a:r>
          </a:p>
          <a:p>
            <a:pPr marL="0" indent="0">
              <a:buNone/>
            </a:pPr>
            <a:r>
              <a:rPr lang="en-IE" sz="1400" dirty="0" err="1"/>
              <a:t>Callegaro</a:t>
            </a:r>
            <a:r>
              <a:rPr lang="en-IE" sz="1400" dirty="0"/>
              <a:t>, A., Curran, D. and Matthews, S., 2020. Burden‐of‐illness vaccine efficacy. Pharmaceutical statistics, 19(5), pp.636-645.</a:t>
            </a:r>
          </a:p>
          <a:p>
            <a:pPr marL="0" indent="0">
              <a:buNone/>
            </a:pPr>
            <a:r>
              <a:rPr lang="en-GB" sz="1400" dirty="0"/>
              <a:t>Chow, S.C., Shao, J., Wang, H. and </a:t>
            </a:r>
            <a:r>
              <a:rPr lang="en-GB" sz="1400" dirty="0" err="1"/>
              <a:t>Lokhnygina</a:t>
            </a:r>
            <a:r>
              <a:rPr lang="en-GB" sz="1400" dirty="0"/>
              <a:t>, Y., 2017. Sample size calculations in clinical research. CRC press.</a:t>
            </a:r>
          </a:p>
          <a:p>
            <a:pPr marL="0" indent="0">
              <a:buNone/>
            </a:pPr>
            <a:r>
              <a:rPr lang="en-IE" sz="1400" dirty="0" err="1"/>
              <a:t>Sullender</a:t>
            </a:r>
            <a:r>
              <a:rPr lang="en-IE" sz="1400" dirty="0"/>
              <a:t>, W., Fowler, K., Krishnan, A., Gupta, V., Moulton, L.H., Lafond, K., Widdowson, M.A., Lal, R.B. and </a:t>
            </a:r>
            <a:r>
              <a:rPr lang="en-IE" sz="1400" dirty="0" err="1"/>
              <a:t>Broor</a:t>
            </a:r>
            <a:r>
              <a:rPr lang="en-IE" sz="1400" dirty="0"/>
              <a:t>, S., 2012. Design and initiation of a study to assess the direct and indirect effects of influenza vaccine given to children in rural India. Vaccine, 30(35), pp.5235-5239.</a:t>
            </a:r>
          </a:p>
        </p:txBody>
      </p:sp>
    </p:spTree>
    <p:extLst>
      <p:ext uri="{BB962C8B-B14F-4D97-AF65-F5344CB8AC3E}">
        <p14:creationId xmlns:p14="http://schemas.microsoft.com/office/powerpoint/2010/main" val="1477759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03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cap="none" dirty="0">
                <a:latin typeface="+mj-lt"/>
              </a:rPr>
              <a:t>References (Covid-19 Trials)</a:t>
            </a:r>
            <a:endParaRPr lang="en-IE" sz="2400" dirty="0">
              <a:latin typeface="+mj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273" y="1768053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World Health Organization, 2020. Design of vaccine efficacy trials to be used during public health emergencies—points of considerations and key principles.</a:t>
            </a:r>
          </a:p>
          <a:p>
            <a:pPr marL="0" indent="0"/>
            <a:r>
              <a:rPr lang="en-GB" sz="1400" dirty="0"/>
              <a:t>Haque, A. and Pant, A.B., 2020. Efforts at COVID-19 Vaccine Development: Challenges and Successes. Vaccines, 8(4), p.739.</a:t>
            </a:r>
          </a:p>
          <a:p>
            <a:pPr marL="0" indent="0">
              <a:buNone/>
            </a:pPr>
            <a:r>
              <a:rPr lang="en-GB" sz="1400" dirty="0"/>
              <a:t>Doshi, P., 2020. Covid-19 vaccine trial protocols released.</a:t>
            </a:r>
          </a:p>
          <a:p>
            <a:pPr marL="0" indent="0">
              <a:buNone/>
            </a:pPr>
            <a:r>
              <a:rPr lang="en-GB" sz="1400" dirty="0"/>
              <a:t>Polack, F.P., Thomas, S.J., </a:t>
            </a:r>
            <a:r>
              <a:rPr lang="en-GB" sz="1400" dirty="0" err="1"/>
              <a:t>Kitchin</a:t>
            </a:r>
            <a:r>
              <a:rPr lang="en-GB" sz="1400" dirty="0"/>
              <a:t>, N., </a:t>
            </a:r>
            <a:r>
              <a:rPr lang="en-GB" sz="1400" dirty="0" err="1"/>
              <a:t>Absalon</a:t>
            </a:r>
            <a:r>
              <a:rPr lang="en-GB" sz="1400" dirty="0"/>
              <a:t>, J., </a:t>
            </a:r>
            <a:r>
              <a:rPr lang="en-GB" sz="1400" dirty="0" err="1"/>
              <a:t>Gurtman</a:t>
            </a:r>
            <a:r>
              <a:rPr lang="en-GB" sz="1400" dirty="0"/>
              <a:t>, A., Lockhart, S., Perez, J.L., Pérez Marc, G., Moreira, E.D., </a:t>
            </a:r>
            <a:r>
              <a:rPr lang="en-GB" sz="1400" dirty="0" err="1"/>
              <a:t>Zerbini</a:t>
            </a:r>
            <a:r>
              <a:rPr lang="en-GB" sz="1400" dirty="0"/>
              <a:t>, C. and Bailey, R., 2020. Safety and efficacy of the BNT162b2 mRNA Covid-19 vaccine. New England Journal of Medicine, 383(27), pp.2603-2615.</a:t>
            </a:r>
          </a:p>
          <a:p>
            <a:pPr marL="0" indent="0">
              <a:buNone/>
            </a:pPr>
            <a:r>
              <a:rPr lang="en-GB" sz="1400" dirty="0"/>
              <a:t>Baden, L.R., El </a:t>
            </a:r>
            <a:r>
              <a:rPr lang="en-GB" sz="1400" dirty="0" err="1"/>
              <a:t>Sahly</a:t>
            </a:r>
            <a:r>
              <a:rPr lang="en-GB" sz="1400" dirty="0"/>
              <a:t>, H.M., </a:t>
            </a:r>
            <a:r>
              <a:rPr lang="en-GB" sz="1400" dirty="0" err="1"/>
              <a:t>Essink</a:t>
            </a:r>
            <a:r>
              <a:rPr lang="en-GB" sz="1400" dirty="0"/>
              <a:t>, B., </a:t>
            </a:r>
            <a:r>
              <a:rPr lang="en-GB" sz="1400" dirty="0" err="1"/>
              <a:t>Kotloff</a:t>
            </a:r>
            <a:r>
              <a:rPr lang="en-GB" sz="1400" dirty="0"/>
              <a:t>, K., Frey, S., Novak, R., </a:t>
            </a:r>
            <a:r>
              <a:rPr lang="en-GB" sz="1400" dirty="0" err="1"/>
              <a:t>Diemert</a:t>
            </a:r>
            <a:r>
              <a:rPr lang="en-GB" sz="1400" dirty="0"/>
              <a:t>, D., Spector, S.A., </a:t>
            </a:r>
            <a:r>
              <a:rPr lang="en-GB" sz="1400" dirty="0" err="1"/>
              <a:t>Rouphael</a:t>
            </a:r>
            <a:r>
              <a:rPr lang="en-GB" sz="1400" dirty="0"/>
              <a:t>, N., Creech, C.B. and McGettigan, J., 2021. Efficacy and safety of the mRNA-1273 SARS-CoV-2 vaccine. New England Journal of Medicine, 384(5), pp.403-416.</a:t>
            </a:r>
          </a:p>
          <a:p>
            <a:pPr marL="0" indent="0">
              <a:buNone/>
            </a:pPr>
            <a:r>
              <a:rPr lang="en-GB" sz="1400" dirty="0" err="1"/>
              <a:t>Voysey</a:t>
            </a:r>
            <a:r>
              <a:rPr lang="en-GB" sz="1400" dirty="0"/>
              <a:t>, M., Clemens, S.A.C., </a:t>
            </a:r>
            <a:r>
              <a:rPr lang="en-GB" sz="1400" dirty="0" err="1"/>
              <a:t>Madhi</a:t>
            </a:r>
            <a:r>
              <a:rPr lang="en-GB" sz="1400" dirty="0"/>
              <a:t>, S.A., </a:t>
            </a:r>
            <a:r>
              <a:rPr lang="en-GB" sz="1400" dirty="0" err="1"/>
              <a:t>Weckx</a:t>
            </a:r>
            <a:r>
              <a:rPr lang="en-GB" sz="1400" dirty="0"/>
              <a:t>, L.Y., </a:t>
            </a:r>
            <a:r>
              <a:rPr lang="en-GB" sz="1400" dirty="0" err="1"/>
              <a:t>Folegatti</a:t>
            </a:r>
            <a:r>
              <a:rPr lang="en-GB" sz="1400" dirty="0"/>
              <a:t>, P.M., </a:t>
            </a:r>
            <a:r>
              <a:rPr lang="en-GB" sz="1400" dirty="0" err="1"/>
              <a:t>Aley</a:t>
            </a:r>
            <a:r>
              <a:rPr lang="en-GB" sz="1400" dirty="0"/>
              <a:t>, P.K., Angus, B., Baillie, V.L., Barnabas, S.L., </a:t>
            </a:r>
            <a:r>
              <a:rPr lang="en-GB" sz="1400" dirty="0" err="1"/>
              <a:t>Bhorat</a:t>
            </a:r>
            <a:r>
              <a:rPr lang="en-GB" sz="1400" dirty="0"/>
              <a:t>, Q.E. and Bibi, S., 2021. Safety and efficacy of the ChAdOx1 nCoV-19 vaccine (AZD1222) against SARS-CoV-2: an interim analysis of four randomised controlled trials in Brazil, South Africa, and the UK. The Lancet, 397(10269), pp.99-111.</a:t>
            </a:r>
          </a:p>
          <a:p>
            <a:pPr marL="0" indent="0">
              <a:buNone/>
            </a:pPr>
            <a:r>
              <a:rPr lang="en-GB" sz="1400" dirty="0" err="1"/>
              <a:t>Sadoff</a:t>
            </a:r>
            <a:r>
              <a:rPr lang="en-GB" sz="1400" dirty="0"/>
              <a:t>, J., Le Gars, M., </a:t>
            </a:r>
            <a:r>
              <a:rPr lang="en-GB" sz="1400" dirty="0" err="1"/>
              <a:t>Shukarev</a:t>
            </a:r>
            <a:r>
              <a:rPr lang="en-GB" sz="1400" dirty="0"/>
              <a:t>, G., </a:t>
            </a:r>
            <a:r>
              <a:rPr lang="en-GB" sz="1400" dirty="0" err="1"/>
              <a:t>Heerwegh</a:t>
            </a:r>
            <a:r>
              <a:rPr lang="en-GB" sz="1400" dirty="0"/>
              <a:t>, D., </a:t>
            </a:r>
            <a:r>
              <a:rPr lang="en-GB" sz="1400" dirty="0" err="1"/>
              <a:t>Truyers</a:t>
            </a:r>
            <a:r>
              <a:rPr lang="en-GB" sz="1400" dirty="0"/>
              <a:t>, C., de Groot, A.M., Stoop, J., Tete, S., Van Damme, W., Leroux-</a:t>
            </a:r>
            <a:r>
              <a:rPr lang="en-GB" sz="1400" dirty="0" err="1"/>
              <a:t>Roels</a:t>
            </a:r>
            <a:r>
              <a:rPr lang="en-GB" sz="1400" dirty="0"/>
              <a:t>, I. and </a:t>
            </a:r>
            <a:r>
              <a:rPr lang="en-GB" sz="1400" dirty="0" err="1"/>
              <a:t>Berghmans</a:t>
            </a:r>
            <a:r>
              <a:rPr lang="en-GB" sz="1400" dirty="0"/>
              <a:t>, P.J., 2021. Interim Results of a Phase 1–2a Trial of Ad26. COV2. S Covid-19 Vaccine. New England Journal of Medicine.</a:t>
            </a:r>
          </a:p>
          <a:p>
            <a:pPr marL="0" indent="0">
              <a:buNone/>
            </a:pPr>
            <a:r>
              <a:rPr lang="en-GB" sz="1400" dirty="0" err="1"/>
              <a:t>Logunov</a:t>
            </a:r>
            <a:r>
              <a:rPr lang="en-GB" sz="1400" dirty="0"/>
              <a:t>, D.Y., </a:t>
            </a:r>
            <a:r>
              <a:rPr lang="en-GB" sz="1400" dirty="0" err="1"/>
              <a:t>Dolzhikova</a:t>
            </a:r>
            <a:r>
              <a:rPr lang="en-GB" sz="1400" dirty="0"/>
              <a:t>, I.V., </a:t>
            </a:r>
            <a:r>
              <a:rPr lang="en-GB" sz="1400" dirty="0" err="1"/>
              <a:t>Shcheblyakov</a:t>
            </a:r>
            <a:r>
              <a:rPr lang="en-GB" sz="1400" dirty="0"/>
              <a:t>, D.V., </a:t>
            </a:r>
            <a:r>
              <a:rPr lang="en-GB" sz="1400" dirty="0" err="1"/>
              <a:t>Tukhvatulin</a:t>
            </a:r>
            <a:r>
              <a:rPr lang="en-GB" sz="1400" dirty="0"/>
              <a:t>, A.I., Zubkova, O.V., </a:t>
            </a:r>
            <a:r>
              <a:rPr lang="en-GB" sz="1400" dirty="0" err="1"/>
              <a:t>Dzharullaeva</a:t>
            </a:r>
            <a:r>
              <a:rPr lang="en-GB" sz="1400" dirty="0"/>
              <a:t>, A.S., </a:t>
            </a:r>
            <a:r>
              <a:rPr lang="en-GB" sz="1400" dirty="0" err="1"/>
              <a:t>Kovyrshina</a:t>
            </a:r>
            <a:r>
              <a:rPr lang="en-GB" sz="1400" dirty="0"/>
              <a:t>, A.V., </a:t>
            </a:r>
            <a:r>
              <a:rPr lang="en-GB" sz="1400" dirty="0" err="1"/>
              <a:t>Lubenets</a:t>
            </a:r>
            <a:r>
              <a:rPr lang="en-GB" sz="1400" dirty="0"/>
              <a:t>, N.L., </a:t>
            </a:r>
            <a:r>
              <a:rPr lang="en-GB" sz="1400" dirty="0" err="1"/>
              <a:t>Grousova</a:t>
            </a:r>
            <a:r>
              <a:rPr lang="en-GB" sz="1400" dirty="0"/>
              <a:t>, D.M., </a:t>
            </a:r>
            <a:r>
              <a:rPr lang="en-GB" sz="1400" dirty="0" err="1"/>
              <a:t>Erokhova</a:t>
            </a:r>
            <a:r>
              <a:rPr lang="en-GB" sz="1400" dirty="0"/>
              <a:t>, A.S. and </a:t>
            </a:r>
            <a:r>
              <a:rPr lang="en-GB" sz="1400" dirty="0" err="1"/>
              <a:t>Botikov</a:t>
            </a:r>
            <a:r>
              <a:rPr lang="en-GB" sz="1400" dirty="0"/>
              <a:t>, A.G., 2021. Safety and efficacy of an rAd26 and rAd5 vector-based heterologous prime-boost COVID-19 vaccine: an interim analysis of a randomised controlled phase 3 trial in Russia. The Lancet, 397(10275), pp.671-681.</a:t>
            </a:r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329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03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cap="none" dirty="0">
                <a:latin typeface="+mj-lt"/>
              </a:rPr>
              <a:t>Resources (Covid-19 Trials)</a:t>
            </a:r>
            <a:endParaRPr lang="en-IE" sz="2400" dirty="0">
              <a:latin typeface="+mj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273" y="1768053"/>
            <a:ext cx="9720073" cy="4023360"/>
          </a:xfrm>
        </p:spPr>
        <p:txBody>
          <a:bodyPr>
            <a:noAutofit/>
          </a:bodyPr>
          <a:lstStyle/>
          <a:p>
            <a:pPr algn="l"/>
            <a:r>
              <a:rPr lang="en-GB" sz="2000" b="0" i="0" dirty="0">
                <a:solidFill>
                  <a:srgbClr val="00B05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PSI Vaccine SIG Webinar: Statistical Topics on COVID-19 vaccine and therapeutic clinical trials</a:t>
            </a:r>
            <a:endParaRPr lang="en-GB" sz="2000" b="0" i="0" dirty="0">
              <a:solidFill>
                <a:srgbClr val="00B050"/>
              </a:solidFill>
              <a:effectLst/>
            </a:endParaRPr>
          </a:p>
          <a:p>
            <a:pPr algn="l"/>
            <a:r>
              <a:rPr lang="en-GB" sz="2000" dirty="0">
                <a:solidFill>
                  <a:srgbClr val="6B9F2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Stephen </a:t>
            </a:r>
            <a:r>
              <a:rPr lang="en-GB" sz="2000" dirty="0" err="1">
                <a:solidFill>
                  <a:srgbClr val="6B9F2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Senn</a:t>
            </a:r>
            <a:r>
              <a:rPr lang="en-GB" sz="20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Blogs and Web Papers</a:t>
            </a:r>
            <a:endParaRPr lang="en-GB" sz="2000" dirty="0">
              <a:solidFill>
                <a:srgbClr val="00B050"/>
              </a:solidFill>
            </a:endParaRPr>
          </a:p>
          <a:p>
            <a:pPr algn="l"/>
            <a:r>
              <a:rPr lang="en-GB" sz="20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Berry Consultants Webinar on SARS-COV-2 Vaccine Trials</a:t>
            </a:r>
            <a:endParaRPr lang="en-GB" sz="2000" dirty="0">
              <a:solidFill>
                <a:srgbClr val="00B050"/>
              </a:solidFill>
            </a:endParaRPr>
          </a:p>
          <a:p>
            <a:pPr algn="l"/>
            <a:r>
              <a:rPr lang="en-GB" sz="2000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Pfizer Trial Protocol</a:t>
            </a:r>
            <a:endParaRPr lang="en-GB" sz="2000" dirty="0">
              <a:solidFill>
                <a:srgbClr val="00B050"/>
              </a:solidFill>
            </a:endParaRPr>
          </a:p>
          <a:p>
            <a:pPr algn="l"/>
            <a:r>
              <a:rPr lang="en-GB" sz="2000" dirty="0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AstraZeneca Protocol</a:t>
            </a:r>
            <a:endParaRPr lang="en-GB" sz="2000" dirty="0">
              <a:solidFill>
                <a:srgbClr val="00B050"/>
              </a:solidFill>
            </a:endParaRPr>
          </a:p>
          <a:p>
            <a:pPr algn="l"/>
            <a:r>
              <a:rPr lang="en-GB" sz="2000" dirty="0">
                <a:solidFill>
                  <a:srgbClr val="00B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Moderna Protocol</a:t>
            </a:r>
            <a:endParaRPr lang="en-GB" sz="2000" dirty="0">
              <a:solidFill>
                <a:srgbClr val="00B050"/>
              </a:solidFill>
            </a:endParaRPr>
          </a:p>
          <a:p>
            <a:pPr algn="l"/>
            <a:r>
              <a:rPr lang="en-GB" sz="2000" dirty="0">
                <a:solidFill>
                  <a:srgbClr val="00B05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Janssen/J&amp;J Protocol</a:t>
            </a:r>
            <a:endParaRPr lang="en-GB" sz="2000" dirty="0">
              <a:solidFill>
                <a:srgbClr val="00B050"/>
              </a:solidFill>
            </a:endParaRPr>
          </a:p>
          <a:p>
            <a:pPr algn="l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9663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C3242D-AF34-42A6-AEE8-6A4D3B973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6"/>
            <a:ext cx="12192000" cy="68715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CC239-C783-4DD1-9421-26EFB6A133A4}"/>
              </a:ext>
            </a:extLst>
          </p:cNvPr>
          <p:cNvSpPr/>
          <p:nvPr/>
        </p:nvSpPr>
        <p:spPr>
          <a:xfrm>
            <a:off x="576072" y="210864"/>
            <a:ext cx="10945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chemeClr val="bg1"/>
                </a:solidFill>
              </a:rPr>
              <a:t>AGENDA</a:t>
            </a:r>
            <a:endParaRPr lang="en-IE" sz="4000" b="1" u="sng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B10A0-5945-4CD7-AB93-46A15EFF1044}"/>
              </a:ext>
            </a:extLst>
          </p:cNvPr>
          <p:cNvSpPr/>
          <p:nvPr/>
        </p:nvSpPr>
        <p:spPr>
          <a:xfrm>
            <a:off x="1148997" y="1675832"/>
            <a:ext cx="1057414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bg1"/>
              </a:buClr>
            </a:pPr>
            <a:r>
              <a:rPr lang="en-GB" sz="3600" b="1" dirty="0">
                <a:solidFill>
                  <a:schemeClr val="bg1"/>
                </a:solidFill>
              </a:rPr>
              <a:t>1) </a:t>
            </a:r>
            <a:r>
              <a:rPr lang="en-US" sz="3600" b="1" dirty="0">
                <a:solidFill>
                  <a:schemeClr val="bg1"/>
                </a:solidFill>
              </a:rPr>
              <a:t>Vaccine Trial Design</a:t>
            </a:r>
          </a:p>
          <a:p>
            <a:pPr lvl="1">
              <a:buClr>
                <a:schemeClr val="bg1"/>
              </a:buClr>
            </a:pPr>
            <a:endParaRPr lang="en-GB" sz="36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sz="3600" b="1" dirty="0">
                <a:solidFill>
                  <a:schemeClr val="bg1"/>
                </a:solidFill>
              </a:rPr>
              <a:t>2) Covid-19 Trial Design </a:t>
            </a:r>
          </a:p>
          <a:p>
            <a:pPr lvl="1">
              <a:buClr>
                <a:schemeClr val="bg1"/>
              </a:buClr>
            </a:pPr>
            <a:endParaRPr lang="en-GB" sz="36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sz="3600" b="1" dirty="0">
                <a:solidFill>
                  <a:schemeClr val="bg1"/>
                </a:solidFill>
              </a:rPr>
              <a:t>3) Worked Examples</a:t>
            </a:r>
          </a:p>
          <a:p>
            <a:pPr marL="447675" lvl="2">
              <a:buClr>
                <a:schemeClr val="bg1"/>
              </a:buClr>
            </a:pPr>
            <a:endParaRPr lang="en-GB" sz="32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GB" sz="3600" b="1" dirty="0">
                <a:solidFill>
                  <a:schemeClr val="bg1"/>
                </a:solidFill>
              </a:rPr>
              <a:t>4) Discussion &amp; Conclusion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7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rge, umbrella, blue, sign&#10;&#10;Description automatically generated">
            <a:extLst>
              <a:ext uri="{FF2B5EF4-FFF2-40B4-BE49-F238E27FC236}">
                <a16:creationId xmlns:a16="http://schemas.microsoft.com/office/drawing/2014/main" id="{D4BD3D78-35F5-4246-B5B4-4EF78445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86DF1C0-5B9B-4998-BDB6-DC0BF8A0E7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F9730E-C43D-4D26-B517-9E2576F5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38" y="5315559"/>
            <a:ext cx="10282335" cy="10070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3200" b="0" dirty="0">
                <a:solidFill>
                  <a:schemeClr val="bg1"/>
                </a:solidFill>
              </a:rPr>
              <a:t>The complete trial design platform </a:t>
            </a:r>
            <a:r>
              <a:rPr lang="en-GB" sz="3200" b="0" dirty="0">
                <a:solidFill>
                  <a:schemeClr val="bg1"/>
                </a:solidFill>
              </a:rPr>
              <a:t>to make clinical trials faster, less costly and more successful</a:t>
            </a:r>
            <a:r>
              <a:rPr lang="en-IE" sz="32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522B2A5-BCD8-492B-A904-732B6EF15470}"/>
              </a:ext>
            </a:extLst>
          </p:cNvPr>
          <p:cNvSpPr txBox="1">
            <a:spLocks/>
          </p:cNvSpPr>
          <p:nvPr/>
        </p:nvSpPr>
        <p:spPr>
          <a:xfrm>
            <a:off x="1360072" y="961968"/>
            <a:ext cx="9126415" cy="371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E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06CBFAC-F8E8-4D01-B6D5-E5E8BA542D3C}"/>
              </a:ext>
            </a:extLst>
          </p:cNvPr>
          <p:cNvSpPr txBox="1">
            <a:spLocks/>
          </p:cNvSpPr>
          <p:nvPr/>
        </p:nvSpPr>
        <p:spPr>
          <a:xfrm>
            <a:off x="430025" y="1372245"/>
            <a:ext cx="11111152" cy="83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E" b="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8BF879-B37C-4462-9661-9F8AB905B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7" y="1832506"/>
            <a:ext cx="8116754" cy="29476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455563-EE76-4434-8A56-CEC514046C8C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0F75CF6-0781-4234-8948-CE3FE320BF3D}"/>
              </a:ext>
            </a:extLst>
          </p:cNvPr>
          <p:cNvSpPr txBox="1">
            <a:spLocks/>
          </p:cNvSpPr>
          <p:nvPr/>
        </p:nvSpPr>
        <p:spPr>
          <a:xfrm>
            <a:off x="-10100" y="-79728"/>
            <a:ext cx="12191999" cy="86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The solution for optimizing clinical trials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FF9493-A8A1-4A34-BFC1-44D7312218B9}"/>
              </a:ext>
            </a:extLst>
          </p:cNvPr>
          <p:cNvGrpSpPr/>
          <p:nvPr/>
        </p:nvGrpSpPr>
        <p:grpSpPr>
          <a:xfrm>
            <a:off x="989045" y="5323757"/>
            <a:ext cx="10282335" cy="906523"/>
            <a:chOff x="884904" y="4858052"/>
            <a:chExt cx="1634092" cy="46055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8EA4BE-9A0A-42ED-B78C-F8B60154A012}"/>
                </a:ext>
              </a:extLst>
            </p:cNvPr>
            <p:cNvSpPr/>
            <p:nvPr/>
          </p:nvSpPr>
          <p:spPr>
            <a:xfrm>
              <a:off x="884904" y="4858052"/>
              <a:ext cx="1634091" cy="460558"/>
            </a:xfrm>
            <a:prstGeom prst="roundRect">
              <a:avLst>
                <a:gd name="adj" fmla="val 517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F231BB-DB2F-446C-A1BE-732E02B8B843}"/>
                </a:ext>
              </a:extLst>
            </p:cNvPr>
            <p:cNvSpPr/>
            <p:nvPr/>
          </p:nvSpPr>
          <p:spPr>
            <a:xfrm>
              <a:off x="884905" y="4894200"/>
              <a:ext cx="1634091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en-I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50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ish&#10;&#10;Description automatically generated">
            <a:extLst>
              <a:ext uri="{FF2B5EF4-FFF2-40B4-BE49-F238E27FC236}">
                <a16:creationId xmlns:a16="http://schemas.microsoft.com/office/drawing/2014/main" id="{0BF8615B-F55D-43D5-8BBA-90EC23AA5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0" y="67901"/>
            <a:ext cx="12212200" cy="6790099"/>
          </a:xfrm>
          <a:prstGeom prst="rect">
            <a:avLst/>
          </a:prstGeom>
        </p:spPr>
      </p:pic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4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2AC8A3-A48E-4D5A-A6E6-5CBAFD45D95A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1928578" y="2312134"/>
            <a:ext cx="8353623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spc="0" dirty="0">
                <a:latin typeface="Century Gothic" panose="020B0502020202020204" pitchFamily="34" charset="0"/>
              </a:rPr>
              <a:t>In 2020, </a:t>
            </a:r>
            <a:r>
              <a:rPr lang="en-GB" sz="2000" b="1" spc="0" dirty="0">
                <a:latin typeface="Century Gothic" panose="020B0502020202020204" pitchFamily="34" charset="0"/>
              </a:rPr>
              <a:t>91%</a:t>
            </a:r>
            <a:r>
              <a:rPr lang="en-GB" sz="2000" spc="0" dirty="0">
                <a:latin typeface="Century Gothic" panose="020B0502020202020204" pitchFamily="34" charset="0"/>
              </a:rPr>
              <a:t> of organizations with clinical trials approved by </a:t>
            </a:r>
            <a:br>
              <a:rPr lang="en-GB" sz="2000" spc="0" dirty="0">
                <a:latin typeface="Century Gothic" panose="020B0502020202020204" pitchFamily="34" charset="0"/>
              </a:rPr>
            </a:br>
            <a:r>
              <a:rPr lang="en-GB" sz="2000" spc="0" dirty="0">
                <a:latin typeface="Century Gothic" panose="020B0502020202020204" pitchFamily="34" charset="0"/>
              </a:rPr>
              <a:t>the FDA </a:t>
            </a:r>
            <a:r>
              <a:rPr lang="en-GB" sz="2000" b="1" spc="0" dirty="0">
                <a:latin typeface="Century Gothic" panose="020B0502020202020204" pitchFamily="34" charset="0"/>
              </a:rPr>
              <a:t>used nQuery</a:t>
            </a:r>
            <a:endParaRPr lang="en-GB" sz="2000" spc="0" dirty="0">
              <a:latin typeface="Century Gothic" panose="020B0502020202020204" pitchFamily="34" charset="0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6328034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6372134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6362333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6357044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6333606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6302604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6280048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6358758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6350698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6322722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6372134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6322722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6299420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6355886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6356172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6308191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27" y="991841"/>
            <a:ext cx="3394212" cy="12326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026" name="Picture 2" descr="nQuery-Clinical-Trial-Software">
            <a:extLst>
              <a:ext uri="{FF2B5EF4-FFF2-40B4-BE49-F238E27FC236}">
                <a16:creationId xmlns:a16="http://schemas.microsoft.com/office/drawing/2014/main" id="{061B6411-6CB8-44F9-8215-F75C69E9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00" y="49258"/>
            <a:ext cx="509862" cy="6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Query-G2-Review-1-Example-1">
            <a:extLst>
              <a:ext uri="{FF2B5EF4-FFF2-40B4-BE49-F238E27FC236}">
                <a16:creationId xmlns:a16="http://schemas.microsoft.com/office/drawing/2014/main" id="{4C8422BA-4B5A-42F8-B368-E37E3D42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39" y="3287180"/>
            <a:ext cx="2230943" cy="2738753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3214210"/>
            <a:ext cx="7724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Vaccine Trial Design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1</a:t>
            </a:r>
            <a:endParaRPr lang="en-I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3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56" y="0"/>
            <a:ext cx="912641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sz="5000" cap="none" dirty="0"/>
              <a:t>Vaccine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807" y="1417320"/>
            <a:ext cx="9572915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600" dirty="0"/>
              <a:t>Development of vaccines is traditionally long and uniquely challenging</a:t>
            </a:r>
          </a:p>
          <a:p>
            <a:pPr lvl="1"/>
            <a:r>
              <a:rPr lang="en-IE" sz="2600" dirty="0"/>
              <a:t>Focus today will be on challenges in Phase III confirmatory trials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Phase III vaccine trials will tend to be large even by Phase III standards</a:t>
            </a:r>
          </a:p>
          <a:p>
            <a:pPr lvl="1"/>
            <a:r>
              <a:rPr lang="en-IE" sz="2600" dirty="0"/>
              <a:t>Reflects fact that many vaccinations will never be “activated”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This scale and other unique issues mean distinct approach/vocab</a:t>
            </a:r>
          </a:p>
          <a:p>
            <a:pPr lvl="1"/>
            <a:r>
              <a:rPr lang="en-IE" sz="2600" dirty="0"/>
              <a:t>However, most can easily be mapped back &amp; forth from other areas 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Will focus on general vaccine trials and then extend to Covid-19 trials</a:t>
            </a:r>
          </a:p>
          <a:p>
            <a:pPr lvl="1"/>
            <a:r>
              <a:rPr lang="en-IE" sz="2600" dirty="0"/>
              <a:t>C-19 has introduced a number of approaches rarer in vaccine trials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7351D1-0BD6-4D12-960E-ABCAEB768740}"/>
              </a:ext>
            </a:extLst>
          </p:cNvPr>
          <p:cNvSpPr/>
          <p:nvPr/>
        </p:nvSpPr>
        <p:spPr>
          <a:xfrm flipH="1" flipV="1">
            <a:off x="448052" y="1516458"/>
            <a:ext cx="47246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E9C7D3-6B19-4A4D-81CD-464D114FFA81}"/>
              </a:ext>
            </a:extLst>
          </p:cNvPr>
          <p:cNvSpPr/>
          <p:nvPr/>
        </p:nvSpPr>
        <p:spPr>
          <a:xfrm flipH="1" flipV="1">
            <a:off x="448539" y="2866700"/>
            <a:ext cx="52386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7688AC-952E-4E92-B14B-52F07E5FD0DF}"/>
              </a:ext>
            </a:extLst>
          </p:cNvPr>
          <p:cNvSpPr/>
          <p:nvPr/>
        </p:nvSpPr>
        <p:spPr>
          <a:xfrm flipH="1" flipV="1">
            <a:off x="442912" y="4163635"/>
            <a:ext cx="52387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187314-21ED-4E05-8541-22DC949EC76C}"/>
              </a:ext>
            </a:extLst>
          </p:cNvPr>
          <p:cNvSpPr/>
          <p:nvPr/>
        </p:nvSpPr>
        <p:spPr>
          <a:xfrm flipH="1" flipV="1">
            <a:off x="446690" y="5460570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169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56" y="0"/>
            <a:ext cx="912641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sz="5000" cap="none" dirty="0"/>
              <a:t>Vaccine Trial 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807" y="1417320"/>
            <a:ext cx="9572915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600" dirty="0"/>
              <a:t>Vaccine Trials will tend to be “event” driven and thus very large</a:t>
            </a:r>
          </a:p>
          <a:p>
            <a:pPr lvl="1"/>
            <a:r>
              <a:rPr lang="en-IE" sz="2600" dirty="0"/>
              <a:t>Can affect design (e.g. cluster randomization, cohort designs)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Vaccine trials place even higher standard on safety concerns</a:t>
            </a:r>
          </a:p>
          <a:p>
            <a:pPr lvl="1"/>
            <a:r>
              <a:rPr lang="en-IE" sz="2600" dirty="0"/>
              <a:t>NB: Vaccines are given much wider population than therapeutics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Decisions required on choice of endpoint and statistical methods</a:t>
            </a:r>
          </a:p>
          <a:p>
            <a:pPr lvl="1"/>
            <a:r>
              <a:rPr lang="en-IE" sz="2600" dirty="0"/>
              <a:t>Incidence vs. severity (composite?), proportion/count/TTE?</a:t>
            </a:r>
            <a:br>
              <a:rPr lang="en-IE" sz="2600" dirty="0"/>
            </a:br>
            <a:endParaRPr lang="en-IE" sz="2600" dirty="0"/>
          </a:p>
          <a:p>
            <a:pPr marL="0" indent="0">
              <a:buNone/>
            </a:pPr>
            <a:r>
              <a:rPr lang="en-IE" sz="2600" dirty="0"/>
              <a:t>Length (5-10 years) &amp; N (10000s) mean less focus on adaptive design </a:t>
            </a:r>
          </a:p>
          <a:p>
            <a:pPr lvl="1"/>
            <a:r>
              <a:rPr lang="en-IE" sz="2600" dirty="0"/>
              <a:t>Accuracy (especially on safety endpoints) over speed in vaccines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7351D1-0BD6-4D12-960E-ABCAEB768740}"/>
              </a:ext>
            </a:extLst>
          </p:cNvPr>
          <p:cNvSpPr/>
          <p:nvPr/>
        </p:nvSpPr>
        <p:spPr>
          <a:xfrm flipH="1" flipV="1">
            <a:off x="448052" y="1516458"/>
            <a:ext cx="47246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E9C7D3-6B19-4A4D-81CD-464D114FFA81}"/>
              </a:ext>
            </a:extLst>
          </p:cNvPr>
          <p:cNvSpPr/>
          <p:nvPr/>
        </p:nvSpPr>
        <p:spPr>
          <a:xfrm flipH="1" flipV="1">
            <a:off x="448539" y="2866700"/>
            <a:ext cx="52386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7688AC-952E-4E92-B14B-52F07E5FD0DF}"/>
              </a:ext>
            </a:extLst>
          </p:cNvPr>
          <p:cNvSpPr/>
          <p:nvPr/>
        </p:nvSpPr>
        <p:spPr>
          <a:xfrm flipH="1" flipV="1">
            <a:off x="442912" y="4163635"/>
            <a:ext cx="52387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187314-21ED-4E05-8541-22DC949EC76C}"/>
              </a:ext>
            </a:extLst>
          </p:cNvPr>
          <p:cNvSpPr/>
          <p:nvPr/>
        </p:nvSpPr>
        <p:spPr>
          <a:xfrm flipH="1" flipV="1">
            <a:off x="446690" y="5460570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239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323C742-8FD5-4266-B0EA-28F018518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659251"/>
              </p:ext>
            </p:extLst>
          </p:nvPr>
        </p:nvGraphicFramePr>
        <p:xfrm>
          <a:off x="0" y="0"/>
          <a:ext cx="12191999" cy="692727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4109">
                  <a:extLst>
                    <a:ext uri="{9D8B030D-6E8A-4147-A177-3AD203B41FA5}">
                      <a16:colId xmlns:a16="http://schemas.microsoft.com/office/drawing/2014/main" val="1135098805"/>
                    </a:ext>
                  </a:extLst>
                </a:gridCol>
                <a:gridCol w="5634182">
                  <a:extLst>
                    <a:ext uri="{9D8B030D-6E8A-4147-A177-3AD203B41FA5}">
                      <a16:colId xmlns:a16="http://schemas.microsoft.com/office/drawing/2014/main" val="2398151709"/>
                    </a:ext>
                  </a:extLst>
                </a:gridCol>
                <a:gridCol w="6123708">
                  <a:extLst>
                    <a:ext uri="{9D8B030D-6E8A-4147-A177-3AD203B41FA5}">
                      <a16:colId xmlns:a16="http://schemas.microsoft.com/office/drawing/2014/main" val="2058989989"/>
                    </a:ext>
                  </a:extLst>
                </a:gridCol>
              </a:tblGrid>
              <a:tr h="982790">
                <a:tc gridSpan="3">
                  <a:txBody>
                    <a:bodyPr/>
                    <a:lstStyle/>
                    <a:p>
                      <a:pPr algn="ctr"/>
                      <a:r>
                        <a:rPr lang="en-IE" sz="4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Vaccine Methods/SSD Examples</a:t>
                      </a:r>
                      <a:endParaRPr lang="en-IE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3374BB">
                            <a:alpha val="58000"/>
                          </a:srgbClr>
                        </a:gs>
                        <a:gs pos="58000">
                          <a:srgbClr val="4CB6AC"/>
                        </a:gs>
                      </a:gsLst>
                      <a:lin ang="7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79284"/>
                  </a:ext>
                </a:extLst>
              </a:tr>
              <a:tr h="81761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1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Confidence Interval for VE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O’Neill (1988) – Case-Control, Cohort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1763272"/>
                  </a:ext>
                </a:extLst>
              </a:tr>
              <a:tr h="81761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2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1" dirty="0"/>
                        <a:t>One Proportions Tests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1" dirty="0">
                          <a:solidFill>
                            <a:schemeClr val="accent2"/>
                          </a:solidFill>
                        </a:rPr>
                        <a:t>“Event-Driven”, Standard Tests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2854451"/>
                  </a:ext>
                </a:extLst>
              </a:tr>
              <a:tr h="81761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Two Proportions Tests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VE = 1 – RR, Apply usual RR Tests/SSD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3115724"/>
                  </a:ext>
                </a:extLst>
              </a:tr>
              <a:tr h="932458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Composite Models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0" dirty="0">
                          <a:solidFill>
                            <a:schemeClr val="accent2"/>
                          </a:solidFill>
                        </a:rPr>
                        <a:t>Incidence + Severity, </a:t>
                      </a:r>
                      <a:r>
                        <a:rPr lang="en-IE" sz="2800" b="0" dirty="0" err="1">
                          <a:solidFill>
                            <a:schemeClr val="accent2"/>
                          </a:solidFill>
                        </a:rPr>
                        <a:t>Callegaro</a:t>
                      </a:r>
                      <a:r>
                        <a:rPr lang="en-IE" sz="2800" b="0" dirty="0">
                          <a:solidFill>
                            <a:schemeClr val="accent2"/>
                          </a:solidFill>
                        </a:rPr>
                        <a:t> (2020).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9750026"/>
                  </a:ext>
                </a:extLst>
              </a:tr>
              <a:tr h="81761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1" dirty="0"/>
                        <a:t>Count (Poisson/NB) Models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chemeClr val="accent2"/>
                          </a:solidFill>
                        </a:rPr>
                        <a:t>“Standard” + “Rare Event” Approach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1802375"/>
                  </a:ext>
                </a:extLst>
              </a:tr>
              <a:tr h="923951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IE" sz="2800" b="0" dirty="0"/>
                        <a:t>Cox Regression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dirty="0">
                          <a:solidFill>
                            <a:schemeClr val="accent2"/>
                          </a:solidFill>
                        </a:rPr>
                        <a:t>Common for NI/SM Hypotheses</a:t>
                      </a:r>
                      <a:endParaRPr lang="en-IE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65420433"/>
                  </a:ext>
                </a:extLst>
              </a:tr>
              <a:tr h="81761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IE" sz="2800" b="1" dirty="0"/>
                        <a:t>Cluster Randomized Designs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Counts/Props - Hayes &amp; Bennett (1999)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430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33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1924</Words>
  <Application>Microsoft Office PowerPoint</Application>
  <PresentationFormat>Widescreen</PresentationFormat>
  <Paragraphs>204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Futura</vt:lpstr>
      <vt:lpstr>Tw Cen MT</vt:lpstr>
      <vt:lpstr>Wingdings</vt:lpstr>
      <vt:lpstr>Wingdings 3</vt:lpstr>
      <vt:lpstr>3_Integral</vt:lpstr>
      <vt:lpstr>Design and Sample Size for Vaccine Trials</vt:lpstr>
      <vt:lpstr>Webinar Host</vt:lpstr>
      <vt:lpstr>PowerPoint Presentation</vt:lpstr>
      <vt:lpstr>The complete trial design platform to make clinical trials faster, less costly and more successful </vt:lpstr>
      <vt:lpstr>PowerPoint Presentation</vt:lpstr>
      <vt:lpstr>PowerPoint Presentation</vt:lpstr>
      <vt:lpstr>Vaccine Trials</vt:lpstr>
      <vt:lpstr>Vaccine Trial Design Issues</vt:lpstr>
      <vt:lpstr>PowerPoint Presentation</vt:lpstr>
      <vt:lpstr>Vaccine Trial EXAMPLE</vt:lpstr>
      <vt:lpstr>PowerPoint Presentation</vt:lpstr>
      <vt:lpstr>Covid-19 Vaccine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and Conclusions</vt:lpstr>
      <vt:lpstr>PowerPoint Presentation</vt:lpstr>
      <vt:lpstr>PowerPoint Presentation</vt:lpstr>
      <vt:lpstr>References (Vaccine Trials)</vt:lpstr>
      <vt:lpstr>References (Covid-19 Trials)</vt:lpstr>
      <vt:lpstr>Resources (Covid-19 Trials)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2020-07-21T14:23:40Z</dcterms:created>
  <dcterms:modified xsi:type="dcterms:W3CDTF">2021-04-15T15:35:10Z</dcterms:modified>
</cp:coreProperties>
</file>