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32"/>
  </p:notesMasterIdLst>
  <p:handoutMasterIdLst>
    <p:handoutMasterId r:id="rId33"/>
  </p:handoutMasterIdLst>
  <p:sldIdLst>
    <p:sldId id="461" r:id="rId2"/>
    <p:sldId id="401" r:id="rId3"/>
    <p:sldId id="666" r:id="rId4"/>
    <p:sldId id="667" r:id="rId5"/>
    <p:sldId id="668" r:id="rId6"/>
    <p:sldId id="671" r:id="rId7"/>
    <p:sldId id="694" r:id="rId8"/>
    <p:sldId id="704" r:id="rId9"/>
    <p:sldId id="686" r:id="rId10"/>
    <p:sldId id="672" r:id="rId11"/>
    <p:sldId id="695" r:id="rId12"/>
    <p:sldId id="701" r:id="rId13"/>
    <p:sldId id="702" r:id="rId14"/>
    <p:sldId id="703" r:id="rId15"/>
    <p:sldId id="706" r:id="rId16"/>
    <p:sldId id="673" r:id="rId17"/>
    <p:sldId id="581" r:id="rId18"/>
    <p:sldId id="696" r:id="rId19"/>
    <p:sldId id="310" r:id="rId20"/>
    <p:sldId id="698" r:id="rId21"/>
    <p:sldId id="699" r:id="rId22"/>
    <p:sldId id="432" r:id="rId23"/>
    <p:sldId id="679" r:id="rId24"/>
    <p:sldId id="676" r:id="rId25"/>
    <p:sldId id="677" r:id="rId26"/>
    <p:sldId id="680" r:id="rId27"/>
    <p:sldId id="459" r:id="rId28"/>
    <p:sldId id="351" r:id="rId29"/>
    <p:sldId id="508" r:id="rId30"/>
    <p:sldId id="700" r:id="rId31"/>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 userDrawn="1">
          <p15:clr>
            <a:srgbClr val="A4A3A4"/>
          </p15:clr>
        </p15:guide>
        <p15:guide id="2" pos="2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DCA"/>
    <a:srgbClr val="565755"/>
    <a:srgbClr val="3474BB"/>
    <a:srgbClr val="333C4E"/>
    <a:srgbClr val="4CB5AD"/>
    <a:srgbClr val="2FC2D4"/>
    <a:srgbClr val="46B8B7"/>
    <a:srgbClr val="2C99D4"/>
    <a:srgbClr val="35C2D5"/>
    <a:srgbClr val="48B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5226" autoAdjust="0"/>
  </p:normalViewPr>
  <p:slideViewPr>
    <p:cSldViewPr snapToGrid="0">
      <p:cViewPr varScale="1">
        <p:scale>
          <a:sx n="105" d="100"/>
          <a:sy n="105" d="100"/>
        </p:scale>
        <p:origin x="912" y="102"/>
      </p:cViewPr>
      <p:guideLst>
        <p:guide orient="horz" pos="51"/>
        <p:guide pos="27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99AE250-D276-497A-9F07-4905F809DE26}" type="datetimeFigureOut">
              <a:rPr lang="en-GB" smtClean="0"/>
              <a:t>18/05/2020</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DBF2ADAE-2FF0-40B3-BDE7-75A3141408A5}" type="slidenum">
              <a:rPr lang="en-GB" smtClean="0"/>
              <a:t>‹#›</a:t>
            </a:fld>
            <a:endParaRPr lang="en-GB"/>
          </a:p>
        </p:txBody>
      </p:sp>
    </p:spTree>
    <p:extLst>
      <p:ext uri="{BB962C8B-B14F-4D97-AF65-F5344CB8AC3E}">
        <p14:creationId xmlns:p14="http://schemas.microsoft.com/office/powerpoint/2010/main" val="104897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941DCC6-C72B-49C6-B645-1841276323FF}" type="datetimeFigureOut">
              <a:rPr lang="en-GB" smtClean="0"/>
              <a:t>18/05/2020</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EB6C105-A9A4-43A2-AD8C-C3B057DA5EDE}" type="slidenum">
              <a:rPr lang="en-GB" smtClean="0"/>
              <a:t>‹#›</a:t>
            </a:fld>
            <a:endParaRPr lang="en-GB"/>
          </a:p>
        </p:txBody>
      </p:sp>
    </p:spTree>
    <p:extLst>
      <p:ext uri="{BB962C8B-B14F-4D97-AF65-F5344CB8AC3E}">
        <p14:creationId xmlns:p14="http://schemas.microsoft.com/office/powerpoint/2010/main" val="26834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6C105-A9A4-43A2-AD8C-C3B057DA5EDE}" type="slidenum">
              <a:rPr lang="en-GB" smtClean="0"/>
              <a:t>1</a:t>
            </a:fld>
            <a:endParaRPr lang="en-GB"/>
          </a:p>
        </p:txBody>
      </p:sp>
    </p:spTree>
    <p:extLst>
      <p:ext uri="{BB962C8B-B14F-4D97-AF65-F5344CB8AC3E}">
        <p14:creationId xmlns:p14="http://schemas.microsoft.com/office/powerpoint/2010/main" val="44611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Phase II/III</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943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Phase I/II</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6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54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16</a:t>
            </a:fld>
            <a:endParaRPr lang="en-GB"/>
          </a:p>
        </p:txBody>
      </p:sp>
    </p:spTree>
    <p:extLst>
      <p:ext uri="{BB962C8B-B14F-4D97-AF65-F5344CB8AC3E}">
        <p14:creationId xmlns:p14="http://schemas.microsoft.com/office/powerpoint/2010/main" val="95916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18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18</a:t>
            </a:fld>
            <a:endParaRPr lang="en-GB"/>
          </a:p>
        </p:txBody>
      </p:sp>
    </p:spTree>
    <p:extLst>
      <p:ext uri="{BB962C8B-B14F-4D97-AF65-F5344CB8AC3E}">
        <p14:creationId xmlns:p14="http://schemas.microsoft.com/office/powerpoint/2010/main" val="690120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 sequential trials differ from the fixed period trials in that the data from the trial is analysed at one or more stages prior to the conclusion of the trial. </a:t>
            </a:r>
          </a:p>
          <a:p>
            <a:endParaRPr lang="en-IE" dirty="0"/>
          </a:p>
          <a:p>
            <a:r>
              <a:rPr lang="en-IE" dirty="0"/>
              <a:t>As a result the alpha value applied at each analysis or ‘look’ must be adjusted to preserve the overall Type 1 error.</a:t>
            </a:r>
          </a:p>
          <a:p>
            <a:endParaRPr lang="en-IE" dirty="0"/>
          </a:p>
          <a:p>
            <a:r>
              <a:rPr lang="en-IE" dirty="0"/>
              <a:t>So, in effect you are ‘spending’ some of your alpha at each ‘look’. The alpha values used at each look are calculated based upon the spending function chosen, the number of looks to be taken during the course of the trial as well as the overall Type 1 error rate. </a:t>
            </a:r>
          </a:p>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59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395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21</a:t>
            </a:fld>
            <a:endParaRPr lang="en-GB"/>
          </a:p>
        </p:txBody>
      </p:sp>
    </p:spTree>
    <p:extLst>
      <p:ext uri="{BB962C8B-B14F-4D97-AF65-F5344CB8AC3E}">
        <p14:creationId xmlns:p14="http://schemas.microsoft.com/office/powerpoint/2010/main" val="2944143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81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bullet point</a:t>
            </a:r>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3</a:t>
            </a:fld>
            <a:endParaRPr lang="en-GB"/>
          </a:p>
        </p:txBody>
      </p:sp>
    </p:spTree>
    <p:extLst>
      <p:ext uri="{BB962C8B-B14F-4D97-AF65-F5344CB8AC3E}">
        <p14:creationId xmlns:p14="http://schemas.microsoft.com/office/powerpoint/2010/main" val="714019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23</a:t>
            </a:fld>
            <a:endParaRPr lang="en-GB"/>
          </a:p>
        </p:txBody>
      </p:sp>
    </p:spTree>
    <p:extLst>
      <p:ext uri="{BB962C8B-B14F-4D97-AF65-F5344CB8AC3E}">
        <p14:creationId xmlns:p14="http://schemas.microsoft.com/office/powerpoint/2010/main" val="1881961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24</a:t>
            </a:fld>
            <a:endParaRPr lang="en-GB"/>
          </a:p>
        </p:txBody>
      </p:sp>
    </p:spTree>
    <p:extLst>
      <p:ext uri="{BB962C8B-B14F-4D97-AF65-F5344CB8AC3E}">
        <p14:creationId xmlns:p14="http://schemas.microsoft.com/office/powerpoint/2010/main" val="4279156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25</a:t>
            </a:fld>
            <a:endParaRPr lang="en-GB"/>
          </a:p>
        </p:txBody>
      </p:sp>
    </p:spTree>
    <p:extLst>
      <p:ext uri="{BB962C8B-B14F-4D97-AF65-F5344CB8AC3E}">
        <p14:creationId xmlns:p14="http://schemas.microsoft.com/office/powerpoint/2010/main" val="380282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www.Statsols.com/trial</a:t>
            </a:r>
          </a:p>
        </p:txBody>
      </p:sp>
      <p:sp>
        <p:nvSpPr>
          <p:cNvPr id="4" name="Slide Number Placeholder 3"/>
          <p:cNvSpPr>
            <a:spLocks noGrp="1"/>
          </p:cNvSpPr>
          <p:nvPr>
            <p:ph type="sldNum" sz="quarter" idx="5"/>
          </p:nvPr>
        </p:nvSpPr>
        <p:spPr/>
        <p:txBody>
          <a:bodyPr/>
          <a:lstStyle/>
          <a:p>
            <a:fld id="{2EB6C105-A9A4-43A2-AD8C-C3B057DA5EDE}" type="slidenum">
              <a:rPr lang="en-GB" smtClean="0"/>
              <a:t>5</a:t>
            </a:fld>
            <a:endParaRPr lang="en-GB"/>
          </a:p>
        </p:txBody>
      </p:sp>
    </p:spTree>
    <p:extLst>
      <p:ext uri="{BB962C8B-B14F-4D97-AF65-F5344CB8AC3E}">
        <p14:creationId xmlns:p14="http://schemas.microsoft.com/office/powerpoint/2010/main" val="2955759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6</a:t>
            </a:fld>
            <a:endParaRPr lang="en-GB"/>
          </a:p>
        </p:txBody>
      </p:sp>
    </p:spTree>
    <p:extLst>
      <p:ext uri="{BB962C8B-B14F-4D97-AF65-F5344CB8AC3E}">
        <p14:creationId xmlns:p14="http://schemas.microsoft.com/office/powerpoint/2010/main" val="336004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7</a:t>
            </a:fld>
            <a:endParaRPr lang="en-GB"/>
          </a:p>
        </p:txBody>
      </p:sp>
    </p:spTree>
    <p:extLst>
      <p:ext uri="{BB962C8B-B14F-4D97-AF65-F5344CB8AC3E}">
        <p14:creationId xmlns:p14="http://schemas.microsoft.com/office/powerpoint/2010/main" val="365342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9</a:t>
            </a:fld>
            <a:endParaRPr lang="en-GB"/>
          </a:p>
        </p:txBody>
      </p:sp>
    </p:spTree>
    <p:extLst>
      <p:ext uri="{BB962C8B-B14F-4D97-AF65-F5344CB8AC3E}">
        <p14:creationId xmlns:p14="http://schemas.microsoft.com/office/powerpoint/2010/main" val="362876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10</a:t>
            </a:fld>
            <a:endParaRPr lang="en-GB"/>
          </a:p>
        </p:txBody>
      </p:sp>
    </p:spTree>
    <p:extLst>
      <p:ext uri="{BB962C8B-B14F-4D97-AF65-F5344CB8AC3E}">
        <p14:creationId xmlns:p14="http://schemas.microsoft.com/office/powerpoint/2010/main" val="307062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11</a:t>
            </a:fld>
            <a:endParaRPr lang="en-GB"/>
          </a:p>
        </p:txBody>
      </p:sp>
    </p:spTree>
    <p:extLst>
      <p:ext uri="{BB962C8B-B14F-4D97-AF65-F5344CB8AC3E}">
        <p14:creationId xmlns:p14="http://schemas.microsoft.com/office/powerpoint/2010/main" val="238192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Phase II/III</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067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2 Style _Title Header">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E0D7B69-8278-4E96-B2C1-B0C905615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9746" y="0"/>
            <a:ext cx="6572250" cy="6858000"/>
          </a:xfrm>
          <a:prstGeom prst="rect">
            <a:avLst/>
          </a:prstGeom>
        </p:spPr>
      </p:pic>
      <p:sp>
        <p:nvSpPr>
          <p:cNvPr id="7" name="Rectangle 6">
            <a:extLst>
              <a:ext uri="{FF2B5EF4-FFF2-40B4-BE49-F238E27FC236}">
                <a16:creationId xmlns:a16="http://schemas.microsoft.com/office/drawing/2014/main" id="{65719FAB-749E-4CE6-BCE0-A00AF54A68D4}"/>
              </a:ext>
            </a:extLst>
          </p:cNvPr>
          <p:cNvSpPr/>
          <p:nvPr userDrawn="1"/>
        </p:nvSpPr>
        <p:spPr>
          <a:xfrm>
            <a:off x="2508287" y="0"/>
            <a:ext cx="75347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2554365" y="6470704"/>
            <a:ext cx="2154143" cy="274320"/>
          </a:xfrm>
        </p:spPr>
        <p:txBody>
          <a:bodyPr/>
          <a:lstStyle/>
          <a:p>
            <a:fld id="{1BB5BC3A-9C1E-4AFA-BF44-335DF752F3A1}" type="datetimeFigureOut">
              <a:rPr lang="en-GB" smtClean="0"/>
              <a:t>18/05/2020</a:t>
            </a:fld>
            <a:endParaRPr lang="en-GB" dirty="0"/>
          </a:p>
        </p:txBody>
      </p:sp>
      <p:sp>
        <p:nvSpPr>
          <p:cNvPr id="6" name="Slide Number Placeholder 5"/>
          <p:cNvSpPr>
            <a:spLocks noGrp="1"/>
          </p:cNvSpPr>
          <p:nvPr>
            <p:ph type="sldNum" sz="quarter" idx="12"/>
          </p:nvPr>
        </p:nvSpPr>
        <p:spPr>
          <a:xfrm>
            <a:off x="11371952" y="6470704"/>
            <a:ext cx="256397" cy="274320"/>
          </a:xfrm>
        </p:spPr>
        <p:txBody>
          <a:bodyPr/>
          <a:lstStyle/>
          <a:p>
            <a:fld id="{CB9A3D1F-5457-4AF7-A8EE-685C85A2612B}" type="slidenum">
              <a:rPr lang="en-GB" smtClean="0"/>
              <a:t>‹#›</a:t>
            </a:fld>
            <a:endParaRPr lang="en-GB" dirty="0"/>
          </a:p>
        </p:txBody>
      </p:sp>
      <p:sp>
        <p:nvSpPr>
          <p:cNvPr id="9" name="Freeform 27"/>
          <p:cNvSpPr/>
          <p:nvPr userDrawn="1"/>
        </p:nvSpPr>
        <p:spPr>
          <a:xfrm>
            <a:off x="8611484" y="0"/>
            <a:ext cx="3379169" cy="6858000"/>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 name="Picture 9">
            <a:extLst>
              <a:ext uri="{FF2B5EF4-FFF2-40B4-BE49-F238E27FC236}">
                <a16:creationId xmlns:a16="http://schemas.microsoft.com/office/drawing/2014/main" id="{1447DD4F-A207-4749-99A2-9527F92E36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sp>
        <p:nvSpPr>
          <p:cNvPr id="5" name="Footer Placeholder 4"/>
          <p:cNvSpPr>
            <a:spLocks noGrp="1"/>
          </p:cNvSpPr>
          <p:nvPr>
            <p:ph type="ftr" sz="quarter" idx="11"/>
          </p:nvPr>
        </p:nvSpPr>
        <p:spPr>
          <a:xfrm>
            <a:off x="4985747" y="6470704"/>
            <a:ext cx="1709442" cy="274320"/>
          </a:xfrm>
        </p:spPr>
        <p:txBody>
          <a:bodyPr/>
          <a:lstStyle/>
          <a:p>
            <a:endParaRPr lang="en-GB" dirty="0"/>
          </a:p>
        </p:txBody>
      </p:sp>
      <p:sp>
        <p:nvSpPr>
          <p:cNvPr id="2" name="Title 1"/>
          <p:cNvSpPr>
            <a:spLocks noGrp="1"/>
          </p:cNvSpPr>
          <p:nvPr>
            <p:ph type="title" hasCustomPrompt="1"/>
          </p:nvPr>
        </p:nvSpPr>
        <p:spPr>
          <a:xfrm>
            <a:off x="2101148" y="3250779"/>
            <a:ext cx="2607351" cy="1827719"/>
          </a:xfrm>
        </p:spPr>
        <p:txBody>
          <a:bodyPr anchor="t">
            <a:noAutofit/>
          </a:bodyPr>
          <a:lstStyle>
            <a:lvl1pPr>
              <a:defRPr sz="6600"/>
            </a:lvl1pPr>
          </a:lstStyle>
          <a:p>
            <a:r>
              <a:rPr lang="en-US" dirty="0"/>
              <a:t>Part 1</a:t>
            </a:r>
            <a:endParaRPr lang="en-GB" dirty="0"/>
          </a:p>
        </p:txBody>
      </p:sp>
      <p:sp>
        <p:nvSpPr>
          <p:cNvPr id="3" name="Text Placeholder 2"/>
          <p:cNvSpPr>
            <a:spLocks noGrp="1"/>
          </p:cNvSpPr>
          <p:nvPr>
            <p:ph type="body" idx="1"/>
          </p:nvPr>
        </p:nvSpPr>
        <p:spPr>
          <a:xfrm>
            <a:off x="5271925" y="3570948"/>
            <a:ext cx="5029143" cy="57610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0668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2 Style - Title and Content No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1C0207-C591-48E4-869A-200DCE70D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18/05/2020</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
        <p:nvSpPr>
          <p:cNvPr id="9" name="Title 1">
            <a:extLst>
              <a:ext uri="{FF2B5EF4-FFF2-40B4-BE49-F238E27FC236}">
                <a16:creationId xmlns:a16="http://schemas.microsoft.com/office/drawing/2014/main" id="{F2EBD049-258F-4BEA-BFD1-B84C893BC97A}"/>
              </a:ext>
            </a:extLst>
          </p:cNvPr>
          <p:cNvSpPr>
            <a:spLocks noGrp="1"/>
          </p:cNvSpPr>
          <p:nvPr>
            <p:ph type="title" hasCustomPrompt="1"/>
          </p:nvPr>
        </p:nvSpPr>
        <p:spPr>
          <a:xfrm>
            <a:off x="457200" y="165728"/>
            <a:ext cx="9126415" cy="1343466"/>
          </a:xfrm>
        </p:spPr>
        <p:txBody>
          <a:bodyPr>
            <a:normAutofit/>
          </a:bodyPr>
          <a:lstStyle>
            <a:lvl1pPr algn="ctr">
              <a:defRPr sz="3600" b="1" cap="none">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28530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V2 Style - Title and Content No Logo">
    <p:spTree>
      <p:nvGrpSpPr>
        <p:cNvPr id="1" name=""/>
        <p:cNvGrpSpPr/>
        <p:nvPr/>
      </p:nvGrpSpPr>
      <p:grpSpPr>
        <a:xfrm>
          <a:off x="0" y="0"/>
          <a:ext cx="0" cy="0"/>
          <a:chOff x="0" y="0"/>
          <a:chExt cx="0" cy="0"/>
        </a:xfrm>
      </p:grpSpPr>
      <p:pic>
        <p:nvPicPr>
          <p:cNvPr id="1026" name="Picture 2" descr="https://lh3.googleusercontent.com/-HW3lL73YVk0/W-1MUpTInoI/AAAAAAAAAG4/cCKTJffwf64kt402VyC4G6_8T_lh_rAhgCL0BGAYYCw/h3043/2018-11-15.jpg">
            <a:extLst>
              <a:ext uri="{FF2B5EF4-FFF2-40B4-BE49-F238E27FC236}">
                <a16:creationId xmlns:a16="http://schemas.microsoft.com/office/drawing/2014/main" id="{EAE14DCD-CC1A-47D9-901B-16F6FCC9F4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18/05/2020</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
        <p:nvSpPr>
          <p:cNvPr id="9" name="Title 1">
            <a:extLst>
              <a:ext uri="{FF2B5EF4-FFF2-40B4-BE49-F238E27FC236}">
                <a16:creationId xmlns:a16="http://schemas.microsoft.com/office/drawing/2014/main" id="{37B39789-2955-4E25-B800-2D2C767979A5}"/>
              </a:ext>
            </a:extLst>
          </p:cNvPr>
          <p:cNvSpPr>
            <a:spLocks noGrp="1"/>
          </p:cNvSpPr>
          <p:nvPr>
            <p:ph type="title" hasCustomPrompt="1"/>
          </p:nvPr>
        </p:nvSpPr>
        <p:spPr>
          <a:xfrm>
            <a:off x="457200" y="165728"/>
            <a:ext cx="9126415" cy="1343466"/>
          </a:xfrm>
        </p:spPr>
        <p:txBody>
          <a:bodyPr>
            <a:normAutofit/>
          </a:bodyPr>
          <a:lstStyle>
            <a:lvl1pPr algn="ctr">
              <a:defRPr sz="3600" b="1" cap="none">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278231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9B0A-3A37-4A17-B597-11628BB4F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3EA6D5-40D3-4D53-A58C-9E3C05B9B63A}"/>
              </a:ext>
            </a:extLst>
          </p:cNvPr>
          <p:cNvSpPr>
            <a:spLocks noGrp="1"/>
          </p:cNvSpPr>
          <p:nvPr>
            <p:ph type="dt" sz="half" idx="10"/>
          </p:nvPr>
        </p:nvSpPr>
        <p:spPr/>
        <p:txBody>
          <a:bodyPr/>
          <a:lstStyle/>
          <a:p>
            <a:fld id="{C9D748BD-93E2-47BD-A264-42A381FF7F2F}" type="datetimeFigureOut">
              <a:rPr lang="en-GB" smtClean="0"/>
              <a:t>18/05/2020</a:t>
            </a:fld>
            <a:endParaRPr lang="en-GB" dirty="0"/>
          </a:p>
        </p:txBody>
      </p:sp>
      <p:sp>
        <p:nvSpPr>
          <p:cNvPr id="4" name="Footer Placeholder 3">
            <a:extLst>
              <a:ext uri="{FF2B5EF4-FFF2-40B4-BE49-F238E27FC236}">
                <a16:creationId xmlns:a16="http://schemas.microsoft.com/office/drawing/2014/main" id="{1427C2A6-C67E-4F6F-B2F9-5F29150C77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5B720B1-6C66-4635-8E77-753256D7266A}"/>
              </a:ext>
            </a:extLst>
          </p:cNvPr>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424175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6693F455-1E6F-433E-909A-F4955E4AB3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63" t="1647" r="1094"/>
          <a:stretch/>
        </p:blipFill>
        <p:spPr>
          <a:xfrm>
            <a:off x="323850" y="0"/>
            <a:ext cx="11868150" cy="6858000"/>
          </a:xfrm>
          <a:prstGeom prst="rect">
            <a:avLst/>
          </a:prstGeom>
        </p:spPr>
      </p:pic>
    </p:spTree>
    <p:extLst>
      <p:ext uri="{BB962C8B-B14F-4D97-AF65-F5344CB8AC3E}">
        <p14:creationId xmlns:p14="http://schemas.microsoft.com/office/powerpoint/2010/main" val="298833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WHITE - 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6912" y="235586"/>
            <a:ext cx="9720073" cy="1499616"/>
          </a:xfrm>
        </p:spPr>
        <p:txBody>
          <a:bodyPr/>
          <a:lstStyle>
            <a:lvl1pPr algn="ctr">
              <a:defRPr cap="none">
                <a:solidFill>
                  <a:schemeClr val="bg1"/>
                </a:solidFill>
                <a:latin typeface="Futura"/>
              </a:defRPr>
            </a:lvl1pPr>
          </a:lstStyle>
          <a:p>
            <a:r>
              <a:rPr lang="en-US" dirty="0"/>
              <a:t>Click To Edit Master Title Style</a:t>
            </a:r>
          </a:p>
        </p:txBody>
      </p:sp>
      <p:sp>
        <p:nvSpPr>
          <p:cNvPr id="3" name="Content Placeholder 2"/>
          <p:cNvSpPr>
            <a:spLocks noGrp="1"/>
          </p:cNvSpPr>
          <p:nvPr>
            <p:ph idx="1"/>
          </p:nvPr>
        </p:nvSpPr>
        <p:spPr>
          <a:xfrm>
            <a:off x="731784" y="1978269"/>
            <a:ext cx="9720073" cy="4023360"/>
          </a:xfrm>
          <a:prstGeom prst="rect">
            <a:avLst/>
          </a:prstGeom>
        </p:spPr>
        <p:txBody>
          <a:bodyPr/>
          <a:lstStyle>
            <a:lvl1pPr>
              <a:defRPr>
                <a:solidFill>
                  <a:schemeClr val="bg1"/>
                </a:solidFill>
                <a:latin typeface="Futura"/>
              </a:defRPr>
            </a:lvl1pPr>
            <a:lvl2pPr>
              <a:defRPr>
                <a:solidFill>
                  <a:schemeClr val="bg1"/>
                </a:solidFill>
                <a:latin typeface="Futura"/>
              </a:defRPr>
            </a:lvl2pPr>
            <a:lvl3pPr>
              <a:defRPr>
                <a:solidFill>
                  <a:schemeClr val="bg1"/>
                </a:solidFill>
                <a:latin typeface="Futura"/>
              </a:defRPr>
            </a:lvl3pPr>
            <a:lvl4pPr>
              <a:defRPr>
                <a:solidFill>
                  <a:schemeClr val="bg1"/>
                </a:solidFill>
                <a:latin typeface="Futura"/>
              </a:defRPr>
            </a:lvl4pPr>
            <a:lvl5pPr>
              <a:defRPr>
                <a:solidFill>
                  <a:schemeClr val="bg1"/>
                </a:solidFill>
                <a:latin typeface="Futur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C9D748BD-93E2-47BD-A264-42A381FF7F2F}" type="datetimeFigureOut">
              <a:rPr lang="en-GB" smtClean="0"/>
              <a:t>18/05/2020</a:t>
            </a:fld>
            <a:endParaRPr lang="en-GB" dirty="0"/>
          </a:p>
        </p:txBody>
      </p:sp>
      <p:sp>
        <p:nvSpPr>
          <p:cNvPr id="5" name="Footer Placeholder 4"/>
          <p:cNvSpPr>
            <a:spLocks noGrp="1"/>
          </p:cNvSpPr>
          <p:nvPr>
            <p:ph type="ftr" sz="quarter" idx="11"/>
          </p:nvPr>
        </p:nvSpPr>
        <p:spPr>
          <a:xfrm>
            <a:off x="7086600" y="6470704"/>
            <a:ext cx="3657791" cy="274320"/>
          </a:xfrm>
          <a:prstGeom prst="rect">
            <a:avLst/>
          </a:prstGeom>
        </p:spPr>
        <p:txBody>
          <a:bodyPr/>
          <a:lstStyle/>
          <a:p>
            <a:endParaRPr lang="en-GB"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217425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D748BD-93E2-47BD-A264-42A381FF7F2F}" type="datetimeFigureOut">
              <a:rPr lang="en-GB" smtClean="0"/>
              <a:t>18/05/2020</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75F547-EB03-4195-A2E2-64BCF17C6108}" type="slidenum">
              <a:rPr lang="en-GB" smtClean="0"/>
              <a:t>‹#›</a:t>
            </a:fld>
            <a:endParaRPr lang="en-GB" dirty="0"/>
          </a:p>
        </p:txBody>
      </p:sp>
    </p:spTree>
    <p:extLst>
      <p:ext uri="{BB962C8B-B14F-4D97-AF65-F5344CB8AC3E}">
        <p14:creationId xmlns:p14="http://schemas.microsoft.com/office/powerpoint/2010/main" val="1077051990"/>
      </p:ext>
    </p:extLst>
  </p:cSld>
  <p:clrMap bg1="lt1" tx1="dk1" bg2="lt2" tx2="dk2" accent1="accent1" accent2="accent2" accent3="accent3" accent4="accent4" accent5="accent5" accent6="accent6" hlink="hlink" folHlink="folHlink"/>
  <p:sldLayoutIdLst>
    <p:sldLayoutId id="2147483709" r:id="rId1"/>
    <p:sldLayoutId id="2147483713" r:id="rId2"/>
    <p:sldLayoutId id="2147483714" r:id="rId3"/>
    <p:sldLayoutId id="2147483712" r:id="rId4"/>
    <p:sldLayoutId id="2147483715" r:id="rId5"/>
    <p:sldLayoutId id="2147483716" r:id="rId6"/>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49.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hyperlink" Target="https://www.fda.gov/media/120721/download" TargetMode="External"/><Relationship Id="rId2" Type="http://schemas.openxmlformats.org/officeDocument/2006/relationships/hyperlink" Target="https://www.eupati.eu/clinical-development-and-trials/new-approaches-to-clinical-trials-adaptive-design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jpg"/><Relationship Id="rId21" Type="http://schemas.openxmlformats.org/officeDocument/2006/relationships/image" Target="../media/image33.png"/><Relationship Id="rId7" Type="http://schemas.openxmlformats.org/officeDocument/2006/relationships/image" Target="../media/image19.jpe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6.png"/><Relationship Id="rId2" Type="http://schemas.openxmlformats.org/officeDocument/2006/relationships/notesSlide" Target="../notesSlides/notesSlide3.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8.jpeg"/><Relationship Id="rId11" Type="http://schemas.openxmlformats.org/officeDocument/2006/relationships/image" Target="../media/image23.png"/><Relationship Id="rId24" Type="http://schemas.openxmlformats.org/officeDocument/2006/relationships/image" Target="../media/image14.pn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6F26A0-14ED-46AD-BC14-95AC038C7F63}"/>
              </a:ext>
            </a:extLst>
          </p:cNvPr>
          <p:cNvSpPr>
            <a:spLocks noGrp="1"/>
          </p:cNvSpPr>
          <p:nvPr>
            <p:ph type="title"/>
          </p:nvPr>
        </p:nvSpPr>
        <p:spPr>
          <a:xfrm>
            <a:off x="683582" y="2581866"/>
            <a:ext cx="10928410" cy="639192"/>
          </a:xfrm>
        </p:spPr>
        <p:txBody>
          <a:bodyPr>
            <a:noAutofit/>
          </a:bodyPr>
          <a:lstStyle/>
          <a:p>
            <a:pPr algn="ctr"/>
            <a:r>
              <a:rPr lang="en-GB" sz="5400" b="1" dirty="0">
                <a:solidFill>
                  <a:schemeClr val="bg1"/>
                </a:solidFill>
              </a:rPr>
              <a:t>Designing MAMS Trials </a:t>
            </a:r>
          </a:p>
        </p:txBody>
      </p:sp>
      <p:sp>
        <p:nvSpPr>
          <p:cNvPr id="6" name="Title 1">
            <a:extLst>
              <a:ext uri="{FF2B5EF4-FFF2-40B4-BE49-F238E27FC236}">
                <a16:creationId xmlns:a16="http://schemas.microsoft.com/office/drawing/2014/main" id="{D34653F7-C673-4068-BD67-61452C1EA145}"/>
              </a:ext>
            </a:extLst>
          </p:cNvPr>
          <p:cNvSpPr txBox="1">
            <a:spLocks/>
          </p:cNvSpPr>
          <p:nvPr/>
        </p:nvSpPr>
        <p:spPr>
          <a:xfrm>
            <a:off x="3144555" y="3981498"/>
            <a:ext cx="6006463" cy="6391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4800" cap="none" dirty="0">
                <a:solidFill>
                  <a:schemeClr val="bg1"/>
                </a:solidFill>
              </a:rPr>
              <a:t>Advantages, issues and sample size</a:t>
            </a:r>
          </a:p>
        </p:txBody>
      </p:sp>
      <p:cxnSp>
        <p:nvCxnSpPr>
          <p:cNvPr id="7" name="Straight Connector 6">
            <a:extLst>
              <a:ext uri="{FF2B5EF4-FFF2-40B4-BE49-F238E27FC236}">
                <a16:creationId xmlns:a16="http://schemas.microsoft.com/office/drawing/2014/main" id="{C8B8AC8F-AC2C-4F8F-85CE-C07CCD90AD64}"/>
              </a:ext>
            </a:extLst>
          </p:cNvPr>
          <p:cNvCxnSpPr>
            <a:cxnSpLocks/>
          </p:cNvCxnSpPr>
          <p:nvPr/>
        </p:nvCxnSpPr>
        <p:spPr>
          <a:xfrm>
            <a:off x="2116454" y="3485755"/>
            <a:ext cx="79590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F58B06D-389D-46FF-A04F-8C609B65A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0408" y="6228106"/>
            <a:ext cx="1193506" cy="433424"/>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CA819A1E-5E3F-4365-8934-B5EA47E6630A}"/>
              </a:ext>
            </a:extLst>
          </p:cNvPr>
          <p:cNvSpPr txBox="1">
            <a:spLocks/>
          </p:cNvSpPr>
          <p:nvPr/>
        </p:nvSpPr>
        <p:spPr>
          <a:xfrm>
            <a:off x="9078730" y="6285021"/>
            <a:ext cx="1799368" cy="31959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1200" dirty="0">
                <a:solidFill>
                  <a:schemeClr val="bg1"/>
                </a:solidFill>
              </a:rPr>
              <a:t>Demonstrated on </a:t>
            </a:r>
            <a:endParaRPr lang="en-GB" sz="1200" cap="none" dirty="0">
              <a:solidFill>
                <a:schemeClr val="bg1"/>
              </a:solidFill>
            </a:endParaRPr>
          </a:p>
        </p:txBody>
      </p:sp>
      <p:sp>
        <p:nvSpPr>
          <p:cNvPr id="2" name="TextBox 1">
            <a:extLst>
              <a:ext uri="{FF2B5EF4-FFF2-40B4-BE49-F238E27FC236}">
                <a16:creationId xmlns:a16="http://schemas.microsoft.com/office/drawing/2014/main" id="{77EA36E8-C0F3-455B-AFBC-0C58A9D14A1E}"/>
              </a:ext>
            </a:extLst>
          </p:cNvPr>
          <p:cNvSpPr txBox="1"/>
          <p:nvPr/>
        </p:nvSpPr>
        <p:spPr>
          <a:xfrm>
            <a:off x="3527128" y="5683300"/>
            <a:ext cx="6006463" cy="923330"/>
          </a:xfrm>
          <a:prstGeom prst="rect">
            <a:avLst/>
          </a:prstGeom>
          <a:noFill/>
        </p:spPr>
        <p:txBody>
          <a:bodyPr wrap="square" rtlCol="0">
            <a:spAutoFit/>
          </a:bodyPr>
          <a:lstStyle/>
          <a:p>
            <a:pPr marL="285750" indent="-285750">
              <a:buFont typeface="Arial" panose="020B0604020202020204" pitchFamily="34" charset="0"/>
              <a:buChar char="•"/>
            </a:pPr>
            <a:r>
              <a:rPr lang="en-IE" dirty="0">
                <a:solidFill>
                  <a:schemeClr val="bg1"/>
                </a:solidFill>
              </a:rPr>
              <a:t>Start Time 10am EDT / 3pm GMT</a:t>
            </a:r>
            <a:br>
              <a:rPr lang="en-IE" dirty="0">
                <a:solidFill>
                  <a:schemeClr val="bg1"/>
                </a:solidFill>
              </a:rPr>
            </a:br>
            <a:endParaRPr lang="en-IE" dirty="0">
              <a:solidFill>
                <a:schemeClr val="bg1"/>
              </a:solidFill>
            </a:endParaRPr>
          </a:p>
          <a:p>
            <a:pPr marL="285750" indent="-285750">
              <a:buFont typeface="Arial" panose="020B0604020202020204" pitchFamily="34" charset="0"/>
              <a:buChar char="•"/>
            </a:pPr>
            <a:r>
              <a:rPr lang="en-IE" dirty="0">
                <a:solidFill>
                  <a:schemeClr val="bg1"/>
                </a:solidFill>
              </a:rPr>
              <a:t>       If your audio does not activate, click on screen</a:t>
            </a:r>
          </a:p>
        </p:txBody>
      </p:sp>
      <p:pic>
        <p:nvPicPr>
          <p:cNvPr id="17" name="Picture 16" descr="A close up of a logo&#10;&#10;Description automatically generated">
            <a:extLst>
              <a:ext uri="{FF2B5EF4-FFF2-40B4-BE49-F238E27FC236}">
                <a16:creationId xmlns:a16="http://schemas.microsoft.com/office/drawing/2014/main" id="{8A8BFD41-2B7B-4CDF-9250-EAEA9195CF3D}"/>
              </a:ext>
            </a:extLst>
          </p:cNvPr>
          <p:cNvPicPr>
            <a:picLocks noChangeAspect="1"/>
          </p:cNvPicPr>
          <p:nvPr/>
        </p:nvPicPr>
        <p:blipFill>
          <a:blip r:embed="rId5">
            <a:alphaModFix amt="70000"/>
            <a:biLevel thresh="75000"/>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896242" y="6284563"/>
            <a:ext cx="260862" cy="260862"/>
          </a:xfrm>
          <a:prstGeom prst="rect">
            <a:avLst/>
          </a:prstGeom>
        </p:spPr>
      </p:pic>
    </p:spTree>
    <p:extLst>
      <p:ext uri="{BB962C8B-B14F-4D97-AF65-F5344CB8AC3E}">
        <p14:creationId xmlns:p14="http://schemas.microsoft.com/office/powerpoint/2010/main" val="33463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32988" y="3214210"/>
            <a:ext cx="7997620" cy="923330"/>
          </a:xfrm>
          <a:prstGeom prst="rect">
            <a:avLst/>
          </a:prstGeom>
        </p:spPr>
        <p:txBody>
          <a:bodyPr wrap="square">
            <a:spAutoFit/>
          </a:bodyPr>
          <a:lstStyle/>
          <a:p>
            <a:pPr algn="ctr"/>
            <a:r>
              <a:rPr lang="en-GB" sz="5400" dirty="0">
                <a:solidFill>
                  <a:schemeClr val="bg1"/>
                </a:solidFill>
              </a:rPr>
              <a:t>Common MAMS Designs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2</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3975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Types of MAMS Design Trials</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6" y="1617878"/>
            <a:ext cx="10369313" cy="4354904"/>
          </a:xfrm>
        </p:spPr>
        <p:txBody>
          <a:bodyPr>
            <a:normAutofit/>
          </a:bodyPr>
          <a:lstStyle/>
          <a:p>
            <a:pPr marL="514350" lvl="0" indent="-514350">
              <a:buClr>
                <a:srgbClr val="1CADE4"/>
              </a:buClr>
              <a:buFont typeface="+mj-lt"/>
              <a:buAutoNum type="arabicPeriod"/>
            </a:pPr>
            <a:r>
              <a:rPr lang="en-IE" sz="3200" dirty="0">
                <a:solidFill>
                  <a:prstClr val="black"/>
                </a:solidFill>
              </a:rPr>
              <a:t>Platform Trial</a:t>
            </a:r>
          </a:p>
          <a:p>
            <a:pPr marL="745236" lvl="1" indent="-571500">
              <a:buClr>
                <a:srgbClr val="1CADE4"/>
              </a:buClr>
            </a:pPr>
            <a:r>
              <a:rPr lang="en-IE" sz="2800" dirty="0">
                <a:solidFill>
                  <a:prstClr val="black"/>
                </a:solidFill>
              </a:rPr>
              <a:t>Multiple therapies added/dropped for single disease over time</a:t>
            </a:r>
          </a:p>
          <a:p>
            <a:pPr marL="514350" lvl="0" indent="-514350">
              <a:buClr>
                <a:srgbClr val="1CADE4"/>
              </a:buClr>
              <a:buFont typeface="+mj-lt"/>
              <a:buAutoNum type="arabicPeriod"/>
            </a:pPr>
            <a:r>
              <a:rPr lang="en-IE" sz="3200" dirty="0">
                <a:solidFill>
                  <a:prstClr val="black"/>
                </a:solidFill>
              </a:rPr>
              <a:t>Umbrella Trial</a:t>
            </a:r>
          </a:p>
          <a:p>
            <a:pPr marL="688086" lvl="1" indent="-514350">
              <a:buClr>
                <a:srgbClr val="1CADE4"/>
              </a:buClr>
            </a:pPr>
            <a:r>
              <a:rPr lang="en-IE" sz="2800" dirty="0">
                <a:solidFill>
                  <a:prstClr val="black"/>
                </a:solidFill>
              </a:rPr>
              <a:t>Multiple targeted therapies for single disease (by gene/biomarker)</a:t>
            </a:r>
          </a:p>
          <a:p>
            <a:pPr marL="514350" lvl="0" indent="-514350">
              <a:buClr>
                <a:srgbClr val="1CADE4"/>
              </a:buClr>
              <a:buFont typeface="+mj-lt"/>
              <a:buAutoNum type="arabicPeriod"/>
            </a:pPr>
            <a:r>
              <a:rPr lang="en-IE" sz="3200" dirty="0">
                <a:solidFill>
                  <a:prstClr val="black"/>
                </a:solidFill>
              </a:rPr>
              <a:t>Basket Trial</a:t>
            </a:r>
          </a:p>
          <a:p>
            <a:pPr marL="688086" lvl="1" indent="-514350">
              <a:buClr>
                <a:srgbClr val="1CADE4"/>
              </a:buClr>
            </a:pPr>
            <a:r>
              <a:rPr lang="en-IE" sz="2800" dirty="0">
                <a:solidFill>
                  <a:prstClr val="black"/>
                </a:solidFill>
              </a:rPr>
              <a:t>Single targeted therapy for multiple diseases or disease subtypes</a:t>
            </a:r>
          </a:p>
          <a:p>
            <a:pPr marL="0" lvl="0" indent="0">
              <a:buClr>
                <a:srgbClr val="1CADE4"/>
              </a:buClr>
              <a:buNone/>
            </a:pPr>
            <a:r>
              <a:rPr lang="en-IE" sz="3200" dirty="0">
                <a:solidFill>
                  <a:prstClr val="black"/>
                </a:solidFill>
              </a:rPr>
              <a:t>All typically use master protocol for clinical trial design &amp; adaptive umbrella/basket can be seen as platform trials</a:t>
            </a: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57200" y="162877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57684" y="26764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57200" y="3767657"/>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57200" y="4858870"/>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1663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1785" y="1839769"/>
            <a:ext cx="5684005" cy="4300360"/>
          </a:xfrm>
        </p:spPr>
        <p:txBody>
          <a:bodyPr>
            <a:normAutofit fontScale="40000" lnSpcReduction="20000"/>
          </a:bodyPr>
          <a:lstStyle/>
          <a:p>
            <a:pPr marL="0" indent="0">
              <a:buNone/>
            </a:pPr>
            <a:r>
              <a:rPr lang="en-IE" sz="7000" dirty="0"/>
              <a:t>Trial where multiple therapies evaluated and can add/drop arms</a:t>
            </a:r>
          </a:p>
          <a:p>
            <a:pPr lvl="1"/>
            <a:r>
              <a:rPr lang="en-IE" sz="6000" dirty="0">
                <a:solidFill>
                  <a:schemeClr val="bg1">
                    <a:lumMod val="50000"/>
                  </a:schemeClr>
                </a:solidFill>
              </a:rPr>
              <a:t>Can create “perpetual” master trial</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Platform trial allows continuous evaluation of new possible treatments  </a:t>
            </a:r>
          </a:p>
          <a:p>
            <a:pPr lvl="1"/>
            <a:r>
              <a:rPr lang="en-IE" sz="6000" dirty="0">
                <a:solidFill>
                  <a:schemeClr val="bg1">
                    <a:lumMod val="50000"/>
                  </a:schemeClr>
                </a:solidFill>
              </a:rPr>
              <a:t>Master protocol removes need to set up “new” trial for every possible treatment </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Great interest due to increased flexibility &amp; savings (shared control) </a:t>
            </a:r>
          </a:p>
          <a:p>
            <a:pPr lvl="1"/>
            <a:r>
              <a:rPr lang="en-IE" sz="6000" dirty="0">
                <a:solidFill>
                  <a:schemeClr val="bg1">
                    <a:lumMod val="50000"/>
                  </a:schemeClr>
                </a:solidFill>
              </a:rPr>
              <a:t>Examples include RECAP-CAP, STAMPEDE, I-SPY with latter 2 leading to seamless II/III</a:t>
            </a:r>
          </a:p>
          <a:p>
            <a:endParaRPr lang="en-IE" dirty="0"/>
          </a:p>
        </p:txBody>
      </p:sp>
      <p:sp>
        <p:nvSpPr>
          <p:cNvPr id="2" name="Title 1"/>
          <p:cNvSpPr>
            <a:spLocks noGrp="1"/>
          </p:cNvSpPr>
          <p:nvPr>
            <p:ph type="title"/>
          </p:nvPr>
        </p:nvSpPr>
        <p:spPr/>
        <p:txBody>
          <a:bodyPr>
            <a:noAutofit/>
          </a:bodyPr>
          <a:lstStyle/>
          <a:p>
            <a:r>
              <a:rPr lang="en-IE" dirty="0"/>
              <a:t>Platform Trial</a:t>
            </a:r>
          </a:p>
        </p:txBody>
      </p:sp>
      <p:pic>
        <p:nvPicPr>
          <p:cNvPr id="3" name="Picture 2">
            <a:extLst>
              <a:ext uri="{FF2B5EF4-FFF2-40B4-BE49-F238E27FC236}">
                <a16:creationId xmlns:a16="http://schemas.microsoft.com/office/drawing/2014/main" id="{0CEEB62A-B87E-444E-B48F-BF496F03BAD9}"/>
              </a:ext>
            </a:extLst>
          </p:cNvPr>
          <p:cNvPicPr>
            <a:picLocks noChangeAspect="1"/>
          </p:cNvPicPr>
          <p:nvPr/>
        </p:nvPicPr>
        <p:blipFill>
          <a:blip r:embed="rId3"/>
          <a:stretch>
            <a:fillRect/>
          </a:stretch>
        </p:blipFill>
        <p:spPr>
          <a:xfrm>
            <a:off x="6827519" y="2320289"/>
            <a:ext cx="4774344" cy="2895851"/>
          </a:xfrm>
          <a:prstGeom prst="rect">
            <a:avLst/>
          </a:prstGeom>
        </p:spPr>
      </p:pic>
      <p:sp>
        <p:nvSpPr>
          <p:cNvPr id="7" name="TextBox 6">
            <a:extLst>
              <a:ext uri="{FF2B5EF4-FFF2-40B4-BE49-F238E27FC236}">
                <a16:creationId xmlns:a16="http://schemas.microsoft.com/office/drawing/2014/main" id="{94F88501-F003-4356-A6E0-D047F9345DC8}"/>
              </a:ext>
            </a:extLst>
          </p:cNvPr>
          <p:cNvSpPr txBox="1"/>
          <p:nvPr/>
        </p:nvSpPr>
        <p:spPr>
          <a:xfrm>
            <a:off x="8078134" y="5242559"/>
            <a:ext cx="352900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prstClr val="black"/>
                </a:solidFill>
                <a:effectLst/>
                <a:uLnTx/>
                <a:uFillTx/>
                <a:latin typeface="Tw Cen MT" panose="020B0602020104020603"/>
                <a:ea typeface="+mn-ea"/>
                <a:cs typeface="+mn-cs"/>
              </a:rPr>
              <a:t>Source: </a:t>
            </a:r>
            <a:r>
              <a:rPr lang="en-IE" sz="2000" dirty="0">
                <a:solidFill>
                  <a:prstClr val="black"/>
                </a:solidFill>
                <a:latin typeface="Tw Cen MT" panose="020B0602020104020603"/>
              </a:rPr>
              <a:t>Park, JJH et al. (2019)</a:t>
            </a:r>
            <a:endParaRPr kumimoji="0" lang="en-IE" sz="2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01603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1785" y="1839769"/>
            <a:ext cx="5684005" cy="4300360"/>
          </a:xfrm>
        </p:spPr>
        <p:txBody>
          <a:bodyPr>
            <a:normAutofit fontScale="40000" lnSpcReduction="20000"/>
          </a:bodyPr>
          <a:lstStyle/>
          <a:p>
            <a:pPr marL="0" indent="0">
              <a:buNone/>
            </a:pPr>
            <a:r>
              <a:rPr lang="en-IE" sz="7000" dirty="0"/>
              <a:t>Trial where multiple therapies evaluated for single disease type</a:t>
            </a:r>
          </a:p>
          <a:p>
            <a:pPr lvl="1"/>
            <a:r>
              <a:rPr lang="en-IE" sz="6000" dirty="0">
                <a:solidFill>
                  <a:schemeClr val="bg1">
                    <a:lumMod val="50000"/>
                  </a:schemeClr>
                </a:solidFill>
              </a:rPr>
              <a:t>Therapies usually targeted at specific subpopulation e.g. gene, biomarker</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Different umbrella trial designs depending on disease &amp; resources</a:t>
            </a:r>
          </a:p>
          <a:p>
            <a:pPr lvl="1"/>
            <a:r>
              <a:rPr lang="en-IE" sz="6000" dirty="0">
                <a:solidFill>
                  <a:schemeClr val="bg1">
                    <a:lumMod val="50000"/>
                  </a:schemeClr>
                </a:solidFill>
              </a:rPr>
              <a:t>Controls?, randomized?, patient in &gt;1 pop. </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High interest in oncology due to high degree of within-disease variation</a:t>
            </a:r>
          </a:p>
          <a:p>
            <a:pPr lvl="1"/>
            <a:r>
              <a:rPr lang="en-IE" sz="6000" dirty="0">
                <a:solidFill>
                  <a:schemeClr val="bg1">
                    <a:lumMod val="50000"/>
                  </a:schemeClr>
                </a:solidFill>
              </a:rPr>
              <a:t>Examples include Lung-MAP, FOCUS4 and </a:t>
            </a:r>
            <a:r>
              <a:rPr lang="en-IE" sz="6000" dirty="0" err="1">
                <a:solidFill>
                  <a:schemeClr val="bg1">
                    <a:lumMod val="50000"/>
                  </a:schemeClr>
                </a:solidFill>
              </a:rPr>
              <a:t>plasmaMATCH</a:t>
            </a:r>
            <a:r>
              <a:rPr lang="en-IE" sz="6000" dirty="0">
                <a:solidFill>
                  <a:schemeClr val="bg1">
                    <a:lumMod val="50000"/>
                  </a:schemeClr>
                </a:solidFill>
              </a:rPr>
              <a:t> </a:t>
            </a:r>
          </a:p>
          <a:p>
            <a:endParaRPr lang="en-IE" dirty="0"/>
          </a:p>
        </p:txBody>
      </p:sp>
      <p:sp>
        <p:nvSpPr>
          <p:cNvPr id="2" name="Title 1"/>
          <p:cNvSpPr>
            <a:spLocks noGrp="1"/>
          </p:cNvSpPr>
          <p:nvPr>
            <p:ph type="title"/>
          </p:nvPr>
        </p:nvSpPr>
        <p:spPr/>
        <p:txBody>
          <a:bodyPr>
            <a:noAutofit/>
          </a:bodyPr>
          <a:lstStyle/>
          <a:p>
            <a:r>
              <a:rPr lang="en-IE" dirty="0"/>
              <a:t>Umbrella Trial</a:t>
            </a:r>
          </a:p>
        </p:txBody>
      </p:sp>
      <p:pic>
        <p:nvPicPr>
          <p:cNvPr id="2050" name="Picture 2" descr="image">
            <a:extLst>
              <a:ext uri="{FF2B5EF4-FFF2-40B4-BE49-F238E27FC236}">
                <a16:creationId xmlns:a16="http://schemas.microsoft.com/office/drawing/2014/main" id="{7F20230E-3D8D-4067-8682-9AAAF1D04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656" y="1839769"/>
            <a:ext cx="4318023" cy="43461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7CCD675-16CE-4614-A1ED-ADFF2D399679}"/>
              </a:ext>
            </a:extLst>
          </p:cNvPr>
          <p:cNvSpPr txBox="1"/>
          <p:nvPr/>
        </p:nvSpPr>
        <p:spPr>
          <a:xfrm>
            <a:off x="7931211" y="6231660"/>
            <a:ext cx="352900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prstClr val="black"/>
                </a:solidFill>
                <a:effectLst/>
                <a:uLnTx/>
                <a:uFillTx/>
                <a:latin typeface="Tw Cen MT" panose="020B0602020104020603"/>
                <a:ea typeface="+mn-ea"/>
                <a:cs typeface="+mn-cs"/>
              </a:rPr>
              <a:t>Source: </a:t>
            </a:r>
            <a:r>
              <a:rPr lang="en-IE" sz="2000" dirty="0">
                <a:solidFill>
                  <a:prstClr val="black"/>
                </a:solidFill>
                <a:latin typeface="Tw Cen MT" panose="020B0602020104020603"/>
              </a:rPr>
              <a:t>Park, JJH et al. (2020)</a:t>
            </a:r>
            <a:endParaRPr kumimoji="0" lang="en-IE" sz="2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9533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1785" y="1839769"/>
            <a:ext cx="5684005" cy="4300360"/>
          </a:xfrm>
        </p:spPr>
        <p:txBody>
          <a:bodyPr>
            <a:normAutofit fontScale="40000" lnSpcReduction="20000"/>
          </a:bodyPr>
          <a:lstStyle/>
          <a:p>
            <a:pPr marL="0" indent="0">
              <a:buNone/>
            </a:pPr>
            <a:r>
              <a:rPr lang="en-IE" sz="7000" dirty="0"/>
              <a:t>Trial where single therapy evaluated for multiple diseases/subtypes</a:t>
            </a:r>
          </a:p>
          <a:p>
            <a:pPr lvl="1"/>
            <a:r>
              <a:rPr lang="en-IE" sz="6000" dirty="0">
                <a:solidFill>
                  <a:schemeClr val="bg1">
                    <a:lumMod val="50000"/>
                  </a:schemeClr>
                </a:solidFill>
              </a:rPr>
              <a:t>Therapy can evaluated for success in specific candidate populations</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Want predictive risk factor to define “basket” of possible conditions</a:t>
            </a:r>
          </a:p>
          <a:p>
            <a:pPr lvl="1"/>
            <a:r>
              <a:rPr lang="en-IE" sz="6000" dirty="0">
                <a:solidFill>
                  <a:schemeClr val="bg1">
                    <a:lumMod val="50000"/>
                  </a:schemeClr>
                </a:solidFill>
              </a:rPr>
              <a:t>Common biomarker or gene pathway across cancer types and histology</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Find “best” places for a treatment</a:t>
            </a:r>
          </a:p>
          <a:p>
            <a:pPr lvl="1"/>
            <a:r>
              <a:rPr lang="en-IE" sz="6000" dirty="0">
                <a:solidFill>
                  <a:schemeClr val="bg1">
                    <a:lumMod val="50000"/>
                  </a:schemeClr>
                </a:solidFill>
              </a:rPr>
              <a:t>E.g. NCI-Match, BRAF V600 Vemurafenib, Ado‐trastuzumab </a:t>
            </a:r>
            <a:r>
              <a:rPr lang="en-IE" sz="6000" dirty="0" err="1">
                <a:solidFill>
                  <a:schemeClr val="bg1">
                    <a:lumMod val="50000"/>
                  </a:schemeClr>
                </a:solidFill>
              </a:rPr>
              <a:t>Emtasine</a:t>
            </a:r>
            <a:r>
              <a:rPr lang="en-IE" sz="6000" dirty="0">
                <a:solidFill>
                  <a:schemeClr val="bg1">
                    <a:lumMod val="50000"/>
                  </a:schemeClr>
                </a:solidFill>
              </a:rPr>
              <a:t> HER2</a:t>
            </a:r>
          </a:p>
          <a:p>
            <a:endParaRPr lang="en-IE" dirty="0"/>
          </a:p>
        </p:txBody>
      </p:sp>
      <p:sp>
        <p:nvSpPr>
          <p:cNvPr id="2" name="Title 1"/>
          <p:cNvSpPr>
            <a:spLocks noGrp="1"/>
          </p:cNvSpPr>
          <p:nvPr>
            <p:ph type="title"/>
          </p:nvPr>
        </p:nvSpPr>
        <p:spPr/>
        <p:txBody>
          <a:bodyPr>
            <a:noAutofit/>
          </a:bodyPr>
          <a:lstStyle/>
          <a:p>
            <a:r>
              <a:rPr lang="en-IE" dirty="0"/>
              <a:t>Basket Trial</a:t>
            </a:r>
          </a:p>
        </p:txBody>
      </p:sp>
      <p:sp>
        <p:nvSpPr>
          <p:cNvPr id="5" name="TextBox 4">
            <a:extLst>
              <a:ext uri="{FF2B5EF4-FFF2-40B4-BE49-F238E27FC236}">
                <a16:creationId xmlns:a16="http://schemas.microsoft.com/office/drawing/2014/main" id="{FE46E2D5-2A1C-49D7-8DE1-1A9B57038E45}"/>
              </a:ext>
            </a:extLst>
          </p:cNvPr>
          <p:cNvSpPr txBox="1"/>
          <p:nvPr/>
        </p:nvSpPr>
        <p:spPr>
          <a:xfrm>
            <a:off x="7931211" y="6231660"/>
            <a:ext cx="352900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prstClr val="black"/>
                </a:solidFill>
                <a:effectLst/>
                <a:uLnTx/>
                <a:uFillTx/>
                <a:latin typeface="Tw Cen MT" panose="020B0602020104020603"/>
                <a:ea typeface="+mn-ea"/>
                <a:cs typeface="+mn-cs"/>
              </a:rPr>
              <a:t>Source: </a:t>
            </a:r>
            <a:r>
              <a:rPr lang="en-IE" sz="2000" dirty="0">
                <a:solidFill>
                  <a:prstClr val="black"/>
                </a:solidFill>
                <a:latin typeface="Tw Cen MT" panose="020B0602020104020603"/>
              </a:rPr>
              <a:t>Park, JJH et al. (2020)</a:t>
            </a:r>
            <a:endParaRPr kumimoji="0" lang="en-IE" sz="2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1026" name="Picture 2" descr="image">
            <a:extLst>
              <a:ext uri="{FF2B5EF4-FFF2-40B4-BE49-F238E27FC236}">
                <a16:creationId xmlns:a16="http://schemas.microsoft.com/office/drawing/2014/main" id="{3A4AB8F7-1139-4F8E-9F0A-FA67106AF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9728" y="1839769"/>
            <a:ext cx="4550487" cy="439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14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t>MAMS and Trial Design</a:t>
            </a:r>
            <a:endParaRPr lang="en-IE" cap="none" dirty="0">
              <a:latin typeface="+mj-lt"/>
            </a:endParaRPr>
          </a:p>
        </p:txBody>
      </p:sp>
      <p:sp>
        <p:nvSpPr>
          <p:cNvPr id="3" name="Content Placeholder 2"/>
          <p:cNvSpPr>
            <a:spLocks noGrp="1"/>
          </p:cNvSpPr>
          <p:nvPr>
            <p:ph idx="1"/>
          </p:nvPr>
        </p:nvSpPr>
        <p:spPr>
          <a:xfrm>
            <a:off x="711121" y="1710619"/>
            <a:ext cx="9720073" cy="4023360"/>
          </a:xfrm>
        </p:spPr>
        <p:txBody>
          <a:bodyPr>
            <a:noAutofit/>
          </a:bodyPr>
          <a:lstStyle/>
          <a:p>
            <a:pPr marL="0" indent="0">
              <a:lnSpc>
                <a:spcPct val="100000"/>
              </a:lnSpc>
              <a:buNone/>
            </a:pPr>
            <a:r>
              <a:rPr lang="en-IE" sz="3200" dirty="0"/>
              <a:t>MAMS terminology can refer to study design and/or statistical model(s) of interest</a:t>
            </a:r>
          </a:p>
          <a:p>
            <a:pPr marL="516636" lvl="1" indent="-342900">
              <a:lnSpc>
                <a:spcPct val="100000"/>
              </a:lnSpc>
            </a:pPr>
            <a:r>
              <a:rPr lang="en-IE" sz="2800" dirty="0"/>
              <a:t>Most closely related to platform trial concept</a:t>
            </a:r>
          </a:p>
          <a:p>
            <a:pPr marL="516636" lvl="1" indent="-342900">
              <a:lnSpc>
                <a:spcPct val="100000"/>
              </a:lnSpc>
            </a:pPr>
            <a:r>
              <a:rPr lang="en-IE" sz="2800" dirty="0"/>
              <a:t>But as previously, adaptive umbrella/basket </a:t>
            </a:r>
            <a:r>
              <a:rPr lang="en-IE" sz="2800" dirty="0">
                <a:latin typeface="Calibri" panose="020F0502020204030204" pitchFamily="34" charset="0"/>
                <a:cs typeface="Calibri" panose="020F0502020204030204" pitchFamily="34" charset="0"/>
              </a:rPr>
              <a:t>≈ platform trials</a:t>
            </a:r>
            <a:endParaRPr lang="en-IE" sz="2800" dirty="0"/>
          </a:p>
          <a:p>
            <a:pPr marL="0" indent="0">
              <a:lnSpc>
                <a:spcPct val="100000"/>
              </a:lnSpc>
              <a:buNone/>
            </a:pPr>
            <a:r>
              <a:rPr lang="en-IE" sz="3200" dirty="0"/>
              <a:t>Focus today mostly on MAMS via statistical methods lens </a:t>
            </a:r>
          </a:p>
          <a:p>
            <a:pPr marL="585216" lvl="1" indent="-457200">
              <a:lnSpc>
                <a:spcPct val="100000"/>
              </a:lnSpc>
            </a:pPr>
            <a:r>
              <a:rPr lang="en-IE" sz="2800" dirty="0"/>
              <a:t>Reflects design considerations of interest today e.g. power</a:t>
            </a:r>
          </a:p>
          <a:p>
            <a:pPr marL="585216" lvl="1" indent="-457200">
              <a:lnSpc>
                <a:spcPct val="100000"/>
              </a:lnSpc>
            </a:pPr>
            <a:r>
              <a:rPr lang="en-IE" sz="2800" dirty="0"/>
              <a:t>But practical issues will have large effect on actual study </a:t>
            </a:r>
          </a:p>
          <a:p>
            <a:pPr marL="411480" indent="-457200">
              <a:lnSpc>
                <a:spcPct val="100000"/>
              </a:lnSpc>
            </a:pPr>
            <a:endParaRPr lang="en-IE" sz="3200" dirty="0"/>
          </a:p>
        </p:txBody>
      </p:sp>
    </p:spTree>
    <p:extLst>
      <p:ext uri="{BB962C8B-B14F-4D97-AF65-F5344CB8AC3E}">
        <p14:creationId xmlns:p14="http://schemas.microsoft.com/office/powerpoint/2010/main" val="268715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32988" y="3214210"/>
            <a:ext cx="7997620" cy="923330"/>
          </a:xfrm>
          <a:prstGeom prst="rect">
            <a:avLst/>
          </a:prstGeom>
        </p:spPr>
        <p:txBody>
          <a:bodyPr wrap="square">
            <a:spAutoFit/>
          </a:bodyPr>
          <a:lstStyle/>
          <a:p>
            <a:pPr algn="ctr"/>
            <a:r>
              <a:rPr lang="en-GB" sz="5400" dirty="0">
                <a:solidFill>
                  <a:schemeClr val="bg1"/>
                </a:solidFill>
              </a:rPr>
              <a:t>Designing MAMS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3</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5291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latin typeface="+mj-lt"/>
              </a:rPr>
              <a:t>MAMS Design Overview</a:t>
            </a:r>
            <a:endParaRPr lang="en-IE" cap="none" dirty="0">
              <a:latin typeface="+mj-lt"/>
            </a:endParaRPr>
          </a:p>
        </p:txBody>
      </p:sp>
      <p:sp>
        <p:nvSpPr>
          <p:cNvPr id="3" name="Content Placeholder 2"/>
          <p:cNvSpPr>
            <a:spLocks noGrp="1"/>
          </p:cNvSpPr>
          <p:nvPr>
            <p:ph idx="1"/>
          </p:nvPr>
        </p:nvSpPr>
        <p:spPr>
          <a:xfrm>
            <a:off x="711121" y="1647825"/>
            <a:ext cx="9720073" cy="4086154"/>
          </a:xfrm>
        </p:spPr>
        <p:txBody>
          <a:bodyPr>
            <a:noAutofit/>
          </a:bodyPr>
          <a:lstStyle/>
          <a:p>
            <a:pPr marL="0" indent="0">
              <a:lnSpc>
                <a:spcPct val="100000"/>
              </a:lnSpc>
              <a:buNone/>
            </a:pPr>
            <a:r>
              <a:rPr lang="en-IE" sz="3200" dirty="0"/>
              <a:t>Multi-arm multi-stage design combines usual design issues seen from multiplicity and adaptive design</a:t>
            </a:r>
          </a:p>
          <a:p>
            <a:pPr marL="516636" lvl="1" indent="-342900">
              <a:lnSpc>
                <a:spcPct val="100000"/>
              </a:lnSpc>
            </a:pPr>
            <a:r>
              <a:rPr lang="en-IE" sz="2800" dirty="0"/>
              <a:t>Adaptive Design: Blinding, Pre-specification, efficiency, sim.</a:t>
            </a:r>
          </a:p>
          <a:p>
            <a:pPr marL="516636" lvl="1" indent="-342900">
              <a:lnSpc>
                <a:spcPct val="100000"/>
              </a:lnSpc>
            </a:pPr>
            <a:r>
              <a:rPr lang="en-IE" sz="2800" dirty="0"/>
              <a:t>Multiplicity: FWER control, direct comparisons, choice limits </a:t>
            </a:r>
          </a:p>
          <a:p>
            <a:pPr marL="0" indent="0">
              <a:lnSpc>
                <a:spcPct val="100000"/>
              </a:lnSpc>
              <a:buNone/>
            </a:pPr>
            <a:r>
              <a:rPr lang="en-IE" sz="3200" dirty="0"/>
              <a:t>Disease and treatment characteristics effect model choice</a:t>
            </a:r>
          </a:p>
          <a:p>
            <a:pPr marL="585216" lvl="1" indent="-457200">
              <a:lnSpc>
                <a:spcPct val="100000"/>
              </a:lnSpc>
            </a:pPr>
            <a:r>
              <a:rPr lang="en-IE" sz="2800" dirty="0"/>
              <a:t>Rare subtypes, common control possible, multiple diseases </a:t>
            </a:r>
          </a:p>
          <a:p>
            <a:pPr marL="0" indent="0">
              <a:lnSpc>
                <a:spcPct val="100000"/>
              </a:lnSpc>
              <a:buNone/>
            </a:pPr>
            <a:r>
              <a:rPr lang="en-IE" sz="3200" dirty="0"/>
              <a:t>Need statistical model that can accommodate choices</a:t>
            </a:r>
          </a:p>
          <a:p>
            <a:pPr marL="585216" lvl="1" indent="-457200">
              <a:lnSpc>
                <a:spcPct val="100000"/>
              </a:lnSpc>
            </a:pPr>
            <a:r>
              <a:rPr lang="en-IE" sz="2800" dirty="0"/>
              <a:t>Add arms, drop arms, stop early, target # winners/losers?</a:t>
            </a:r>
          </a:p>
        </p:txBody>
      </p:sp>
      <p:sp>
        <p:nvSpPr>
          <p:cNvPr id="5" name="Rectangle: Rounded Corners 4">
            <a:extLst>
              <a:ext uri="{FF2B5EF4-FFF2-40B4-BE49-F238E27FC236}">
                <a16:creationId xmlns:a16="http://schemas.microsoft.com/office/drawing/2014/main" id="{6A6CE14A-CDEB-45B2-8452-BD34731E6DDD}"/>
              </a:ext>
            </a:extLst>
          </p:cNvPr>
          <p:cNvSpPr/>
          <p:nvPr/>
        </p:nvSpPr>
        <p:spPr>
          <a:xfrm flipH="1" flipV="1">
            <a:off x="457200" y="1763751"/>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D768FFB-3177-4209-830E-B2D6FAD688E3}"/>
              </a:ext>
            </a:extLst>
          </p:cNvPr>
          <p:cNvSpPr/>
          <p:nvPr/>
        </p:nvSpPr>
        <p:spPr>
          <a:xfrm flipH="1" flipV="1">
            <a:off x="457684" y="38355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1EAFF548-CFBE-4A0E-B66C-00C5841501C1}"/>
              </a:ext>
            </a:extLst>
          </p:cNvPr>
          <p:cNvSpPr/>
          <p:nvPr/>
        </p:nvSpPr>
        <p:spPr>
          <a:xfrm flipH="1" flipV="1">
            <a:off x="457198" y="5080259"/>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52591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MAMS Group Sequential Design</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7" y="1617878"/>
            <a:ext cx="9720073" cy="4354904"/>
          </a:xfrm>
        </p:spPr>
        <p:txBody>
          <a:bodyPr>
            <a:normAutofit/>
          </a:bodyPr>
          <a:lstStyle/>
          <a:p>
            <a:pPr marL="0" lvl="0" indent="0">
              <a:buClr>
                <a:srgbClr val="1CADE4"/>
              </a:buClr>
              <a:buNone/>
            </a:pPr>
            <a:r>
              <a:rPr lang="en-IE" sz="3200" dirty="0">
                <a:solidFill>
                  <a:prstClr val="black"/>
                </a:solidFill>
              </a:rPr>
              <a:t>Can extend group sequential design to accommodate multiple arms by using Dunnett’s test to control FWER</a:t>
            </a:r>
          </a:p>
          <a:p>
            <a:pPr marL="0" lvl="0" indent="0">
              <a:buClr>
                <a:srgbClr val="1CADE4"/>
              </a:buClr>
              <a:buNone/>
            </a:pPr>
            <a:r>
              <a:rPr lang="en-IE" sz="3200" dirty="0">
                <a:solidFill>
                  <a:prstClr val="black"/>
                </a:solidFill>
              </a:rPr>
              <a:t>Can use standard group sequential design approaches (error spending) if test for maximum effect size</a:t>
            </a:r>
          </a:p>
          <a:p>
            <a:pPr marL="0" lvl="0" indent="0">
              <a:buClr>
                <a:srgbClr val="1CADE4"/>
              </a:buClr>
              <a:buNone/>
            </a:pPr>
            <a:r>
              <a:rPr lang="en-IE" sz="3200" dirty="0">
                <a:solidFill>
                  <a:prstClr val="black"/>
                </a:solidFill>
              </a:rPr>
              <a:t>Efficacy: max(ES) &gt; efficacy bound (i.e. </a:t>
            </a:r>
            <a:r>
              <a:rPr lang="en-IE" sz="3200" dirty="0">
                <a:solidFill>
                  <a:prstClr val="black"/>
                </a:solidFill>
                <a:latin typeface="Calibri" panose="020F0502020204030204" pitchFamily="34" charset="0"/>
                <a:cs typeface="Calibri" panose="020F0502020204030204" pitchFamily="34" charset="0"/>
              </a:rPr>
              <a:t>≥</a:t>
            </a:r>
            <a:r>
              <a:rPr lang="en-IE" sz="3200" dirty="0">
                <a:solidFill>
                  <a:prstClr val="black"/>
                </a:solidFill>
              </a:rPr>
              <a:t>1 </a:t>
            </a:r>
            <a:r>
              <a:rPr lang="en-IE" sz="3200" dirty="0" err="1">
                <a:solidFill>
                  <a:prstClr val="black"/>
                </a:solidFill>
              </a:rPr>
              <a:t>trt</a:t>
            </a:r>
            <a:r>
              <a:rPr lang="en-IE" sz="3200" dirty="0">
                <a:solidFill>
                  <a:prstClr val="black"/>
                </a:solidFill>
              </a:rPr>
              <a:t>. “succeeds”),  Futility: max(ES) &lt; futility bound (i.e. all arms “fail”) </a:t>
            </a:r>
          </a:p>
          <a:p>
            <a:pPr marL="0" lvl="0" indent="0">
              <a:buClr>
                <a:srgbClr val="1CADE4"/>
              </a:buClr>
              <a:buNone/>
            </a:pPr>
            <a:r>
              <a:rPr lang="en-IE" sz="3200" dirty="0">
                <a:solidFill>
                  <a:prstClr val="black"/>
                </a:solidFill>
              </a:rPr>
              <a:t>However, can continue trial if desired but note requires common control group &amp; not making direct comparisons</a:t>
            </a: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57200" y="162877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57684" y="26764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57200" y="3767657"/>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57200" y="4858870"/>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2551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4"/>
            <a:ext cx="9126415" cy="1499616"/>
          </a:xfrm>
        </p:spPr>
        <p:txBody>
          <a:bodyPr>
            <a:normAutofit/>
          </a:bodyPr>
          <a:lstStyle/>
          <a:p>
            <a:r>
              <a:rPr lang="en-IE" dirty="0">
                <a:latin typeface="+mj-lt"/>
              </a:rPr>
              <a:t>Group Sequential Design</a:t>
            </a:r>
          </a:p>
        </p:txBody>
      </p:sp>
      <p:sp>
        <p:nvSpPr>
          <p:cNvPr id="3" name="Content Placeholder 2"/>
          <p:cNvSpPr>
            <a:spLocks noGrp="1"/>
          </p:cNvSpPr>
          <p:nvPr>
            <p:ph idx="1"/>
          </p:nvPr>
        </p:nvSpPr>
        <p:spPr>
          <a:xfrm>
            <a:off x="695089" y="1412240"/>
            <a:ext cx="6219493" cy="5120268"/>
          </a:xfrm>
        </p:spPr>
        <p:txBody>
          <a:bodyPr>
            <a:normAutofit fontScale="25000" lnSpcReduction="20000"/>
          </a:bodyPr>
          <a:lstStyle/>
          <a:p>
            <a:pPr marL="0" indent="0">
              <a:buNone/>
            </a:pPr>
            <a:r>
              <a:rPr lang="en-IE" sz="11200" dirty="0"/>
              <a:t>2 early stopping criteria (work similar)</a:t>
            </a:r>
          </a:p>
          <a:p>
            <a:pPr marL="971550" lvl="1" indent="-514350">
              <a:buFont typeface="+mj-lt"/>
              <a:buAutoNum type="arabicPeriod"/>
            </a:pPr>
            <a:r>
              <a:rPr lang="en-IE" sz="9600" dirty="0"/>
              <a:t>Efficacy (</a:t>
            </a:r>
            <a:r>
              <a:rPr lang="el-GR" sz="9600" dirty="0"/>
              <a:t>α</a:t>
            </a:r>
            <a:r>
              <a:rPr lang="en-IE" sz="9600" dirty="0"/>
              <a:t>-spending)</a:t>
            </a:r>
          </a:p>
          <a:p>
            <a:pPr marL="971550" lvl="1" indent="-514350">
              <a:buFont typeface="+mj-lt"/>
              <a:buAutoNum type="arabicPeriod"/>
            </a:pPr>
            <a:r>
              <a:rPr lang="en-IE" sz="9600" dirty="0"/>
              <a:t>Futility (</a:t>
            </a:r>
            <a:r>
              <a:rPr lang="el-GR" sz="9600" dirty="0"/>
              <a:t>β</a:t>
            </a:r>
            <a:r>
              <a:rPr lang="en-IE" sz="9600" dirty="0"/>
              <a:t>-spending)</a:t>
            </a:r>
          </a:p>
          <a:p>
            <a:pPr marL="0" indent="0">
              <a:buNone/>
            </a:pPr>
            <a:r>
              <a:rPr lang="en-IE" sz="11200" dirty="0"/>
              <a:t>Use Lan &amp; </a:t>
            </a:r>
            <a:r>
              <a:rPr lang="en-IE" sz="11200" dirty="0" err="1"/>
              <a:t>DeMets</a:t>
            </a:r>
            <a:r>
              <a:rPr lang="en-IE" sz="11200" dirty="0"/>
              <a:t> “spending function” to account for multiple analyses/chances</a:t>
            </a:r>
          </a:p>
          <a:p>
            <a:pPr lvl="1"/>
            <a:r>
              <a:rPr lang="en-IE" sz="9600" dirty="0"/>
              <a:t>Spend proportion of total error at each look</a:t>
            </a:r>
          </a:p>
          <a:p>
            <a:pPr lvl="1"/>
            <a:r>
              <a:rPr lang="en-IE" sz="9600" dirty="0"/>
              <a:t>More conservative N vs. fixed term analysis</a:t>
            </a:r>
          </a:p>
          <a:p>
            <a:pPr marL="0" indent="0">
              <a:buNone/>
            </a:pPr>
            <a:r>
              <a:rPr lang="en-IE" sz="11200" dirty="0"/>
              <a:t>Multiple SF available (incl. custom)</a:t>
            </a:r>
          </a:p>
          <a:p>
            <a:pPr lvl="1"/>
            <a:r>
              <a:rPr lang="en-IE" sz="9600" dirty="0"/>
              <a:t>O’Brien-Fleming (conservative), Pocock (liberal)</a:t>
            </a:r>
          </a:p>
          <a:p>
            <a:pPr lvl="1"/>
            <a:r>
              <a:rPr lang="en-IE" sz="9600" dirty="0"/>
              <a:t>Power Family, Hwang-Shih-</a:t>
            </a:r>
            <a:r>
              <a:rPr lang="en-IE" sz="9600" dirty="0" err="1"/>
              <a:t>DeCani</a:t>
            </a:r>
            <a:r>
              <a:rPr lang="en-IE" sz="9600" dirty="0"/>
              <a:t> (flexible)</a:t>
            </a:r>
          </a:p>
          <a:p>
            <a:pPr marL="0" indent="0">
              <a:buNone/>
            </a:pPr>
            <a:r>
              <a:rPr lang="en-IE" sz="11200" dirty="0"/>
              <a:t>Different heuristics for efficacy/futility</a:t>
            </a:r>
          </a:p>
          <a:p>
            <a:pPr lvl="1"/>
            <a:r>
              <a:rPr lang="en-IE" sz="9600" dirty="0"/>
              <a:t>Conservative SF expected for efficacy</a:t>
            </a:r>
          </a:p>
          <a:p>
            <a:pPr lvl="1"/>
            <a:r>
              <a:rPr lang="en-IE" sz="9600" dirty="0"/>
              <a:t>More flexibility for futility (less problematic)</a:t>
            </a:r>
          </a:p>
          <a:p>
            <a:pPr lvl="1"/>
            <a:br>
              <a:rPr lang="en-IE" sz="3200" dirty="0"/>
            </a:br>
            <a:endParaRPr lang="en-IE" sz="3600" dirty="0"/>
          </a:p>
          <a:p>
            <a:pPr marL="0" indent="0">
              <a:buNone/>
            </a:pPr>
            <a:br>
              <a:rPr lang="en-IE" sz="2800" dirty="0"/>
            </a:br>
            <a:endParaRPr lang="en-IE" sz="3200" dirty="0"/>
          </a:p>
          <a:p>
            <a:pPr marL="0" indent="0">
              <a:buNone/>
            </a:pPr>
            <a:br>
              <a:rPr lang="en-IE" sz="2800" dirty="0"/>
            </a:br>
            <a:endParaRPr lang="en-IE" sz="3200" dirty="0"/>
          </a:p>
        </p:txBody>
      </p:sp>
      <p:sp>
        <p:nvSpPr>
          <p:cNvPr id="12" name="Rectangle: Rounded Corners 11">
            <a:extLst>
              <a:ext uri="{FF2B5EF4-FFF2-40B4-BE49-F238E27FC236}">
                <a16:creationId xmlns:a16="http://schemas.microsoft.com/office/drawing/2014/main" id="{1565B45F-12B4-4209-ACF8-A5F104557441}"/>
              </a:ext>
            </a:extLst>
          </p:cNvPr>
          <p:cNvSpPr/>
          <p:nvPr/>
        </p:nvSpPr>
        <p:spPr>
          <a:xfrm flipH="1" flipV="1">
            <a:off x="460142" y="1455839"/>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Rounded Corners 12">
            <a:extLst>
              <a:ext uri="{FF2B5EF4-FFF2-40B4-BE49-F238E27FC236}">
                <a16:creationId xmlns:a16="http://schemas.microsoft.com/office/drawing/2014/main" id="{82110A24-B65C-4D95-A794-54B25D18CDC0}"/>
              </a:ext>
            </a:extLst>
          </p:cNvPr>
          <p:cNvSpPr/>
          <p:nvPr/>
        </p:nvSpPr>
        <p:spPr>
          <a:xfrm flipH="1" flipV="1">
            <a:off x="460141" y="2558766"/>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Rounded Corners 13">
            <a:extLst>
              <a:ext uri="{FF2B5EF4-FFF2-40B4-BE49-F238E27FC236}">
                <a16:creationId xmlns:a16="http://schemas.microsoft.com/office/drawing/2014/main" id="{55E20E3A-7BF8-4BA1-B955-C65FCFB38318}"/>
              </a:ext>
            </a:extLst>
          </p:cNvPr>
          <p:cNvSpPr/>
          <p:nvPr/>
        </p:nvSpPr>
        <p:spPr>
          <a:xfrm flipH="1" flipV="1">
            <a:off x="460141" y="3972374"/>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8F0EBE-D025-4ADA-BBF8-23A0E68C1169}"/>
                  </a:ext>
                </a:extLst>
              </p:cNvPr>
              <p:cNvSpPr txBox="1"/>
              <p:nvPr/>
            </p:nvSpPr>
            <p:spPr>
              <a:xfrm>
                <a:off x="7354672" y="4551927"/>
                <a:ext cx="4457887" cy="1106521"/>
              </a:xfrm>
              <a:prstGeom prst="rect">
                <a:avLst/>
              </a:prstGeom>
              <a:solidFill>
                <a:schemeClr val="bg1"/>
              </a:solid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e>
                      </m:d>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m:rPr>
                              <m:sty m:val="p"/>
                            </m:r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Φ</m:t>
                          </m:r>
                          <m:d>
                            <m:d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e>
                                    <m:sub>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num>
                                <m:den>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den>
                              </m:f>
                            </m:e>
                          </m:d>
                        </m:e>
                      </m:d>
                    </m:oMath>
                  </m:oMathPara>
                </a14:m>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Choice>
        <mc:Fallback xmlns="">
          <p:sp>
            <p:nvSpPr>
              <p:cNvPr id="9" name="TextBox 8">
                <a:extLst>
                  <a:ext uri="{FF2B5EF4-FFF2-40B4-BE49-F238E27FC236}">
                    <a16:creationId xmlns:a16="http://schemas.microsoft.com/office/drawing/2014/main" id="{178F0EBE-D025-4ADA-BBF8-23A0E68C1169}"/>
                  </a:ext>
                </a:extLst>
              </p:cNvPr>
              <p:cNvSpPr txBox="1">
                <a:spLocks noRot="1" noChangeAspect="1" noMove="1" noResize="1" noEditPoints="1" noAdjustHandles="1" noChangeArrowheads="1" noChangeShapeType="1" noTextEdit="1"/>
              </p:cNvSpPr>
              <p:nvPr/>
            </p:nvSpPr>
            <p:spPr>
              <a:xfrm>
                <a:off x="7354672" y="4551927"/>
                <a:ext cx="4457887" cy="1106521"/>
              </a:xfrm>
              <a:prstGeom prst="rect">
                <a:avLst/>
              </a:prstGeom>
              <a:blipFill>
                <a:blip r:embed="rId3"/>
                <a:stretch>
                  <a:fillRect/>
                </a:stretch>
              </a:blipFill>
            </p:spPr>
            <p:txBody>
              <a:bodyPr/>
              <a:lstStyle/>
              <a:p>
                <a:r>
                  <a:rPr lang="en-IE">
                    <a:noFill/>
                  </a:rPr>
                  <a:t> </a:t>
                </a:r>
              </a:p>
            </p:txBody>
          </p:sp>
        </mc:Fallback>
      </mc:AlternateContent>
      <p:pic>
        <p:nvPicPr>
          <p:cNvPr id="6" name="Picture 5">
            <a:extLst>
              <a:ext uri="{FF2B5EF4-FFF2-40B4-BE49-F238E27FC236}">
                <a16:creationId xmlns:a16="http://schemas.microsoft.com/office/drawing/2014/main" id="{CF8A08D9-6B59-4DC7-A235-3C7A1FABC345}"/>
              </a:ext>
            </a:extLst>
          </p:cNvPr>
          <p:cNvPicPr>
            <a:picLocks noChangeAspect="1"/>
          </p:cNvPicPr>
          <p:nvPr/>
        </p:nvPicPr>
        <p:blipFill>
          <a:blip r:embed="rId4"/>
          <a:stretch>
            <a:fillRect/>
          </a:stretch>
        </p:blipFill>
        <p:spPr>
          <a:xfrm>
            <a:off x="7105833" y="1972035"/>
            <a:ext cx="4955564" cy="2327199"/>
          </a:xfrm>
          <a:prstGeom prst="rect">
            <a:avLst/>
          </a:prstGeom>
        </p:spPr>
      </p:pic>
      <p:sp>
        <p:nvSpPr>
          <p:cNvPr id="7" name="TextBox 6">
            <a:extLst>
              <a:ext uri="{FF2B5EF4-FFF2-40B4-BE49-F238E27FC236}">
                <a16:creationId xmlns:a16="http://schemas.microsoft.com/office/drawing/2014/main" id="{6666B028-D677-44EF-BA1D-958475D4B804}"/>
              </a:ext>
            </a:extLst>
          </p:cNvPr>
          <p:cNvSpPr txBox="1"/>
          <p:nvPr/>
        </p:nvSpPr>
        <p:spPr>
          <a:xfrm>
            <a:off x="7354672" y="5680308"/>
            <a:ext cx="4578712" cy="461665"/>
          </a:xfrm>
          <a:prstGeom prst="rect">
            <a:avLst/>
          </a:prstGeom>
          <a:solidFill>
            <a:schemeClr val="bg1"/>
          </a:solidFill>
        </p:spPr>
        <p:txBody>
          <a:bodyPr wrap="square" rtlCol="0">
            <a:spAutoFit/>
          </a:bodyPr>
          <a:lstStyle/>
          <a:p>
            <a:r>
              <a:rPr lang="en-IE" sz="2400" dirty="0"/>
              <a:t>O’Brien-Fleming Spending Function</a:t>
            </a:r>
          </a:p>
        </p:txBody>
      </p:sp>
      <p:sp>
        <p:nvSpPr>
          <p:cNvPr id="11" name="Rectangle: Rounded Corners 10">
            <a:extLst>
              <a:ext uri="{FF2B5EF4-FFF2-40B4-BE49-F238E27FC236}">
                <a16:creationId xmlns:a16="http://schemas.microsoft.com/office/drawing/2014/main" id="{522E48A5-39AF-43FE-BB6A-6E54D74FE81E}"/>
              </a:ext>
            </a:extLst>
          </p:cNvPr>
          <p:cNvSpPr/>
          <p:nvPr/>
        </p:nvSpPr>
        <p:spPr>
          <a:xfrm flipH="1" flipV="1">
            <a:off x="460141" y="5105187"/>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7729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B569B29-A3AA-4CC6-B4A0-EB302C6310C5}"/>
              </a:ext>
            </a:extLst>
          </p:cNvPr>
          <p:cNvGraphicFramePr>
            <a:graphicFrameLocks noGrp="1"/>
          </p:cNvGraphicFramePr>
          <p:nvPr>
            <p:extLst>
              <p:ext uri="{D42A27DB-BD31-4B8C-83A1-F6EECF244321}">
                <p14:modId xmlns:p14="http://schemas.microsoft.com/office/powerpoint/2010/main" val="1227226691"/>
              </p:ext>
            </p:extLst>
          </p:nvPr>
        </p:nvGraphicFramePr>
        <p:xfrm>
          <a:off x="1351681" y="1134353"/>
          <a:ext cx="5335287" cy="4803031"/>
        </p:xfrm>
        <a:graphic>
          <a:graphicData uri="http://schemas.openxmlformats.org/drawingml/2006/table">
            <a:tbl>
              <a:tblPr firstRow="1" bandRow="1">
                <a:tableStyleId>{5C22544A-7EE6-4342-B048-85BDC9FD1C3A}</a:tableStyleId>
              </a:tblPr>
              <a:tblGrid>
                <a:gridCol w="5335287">
                  <a:extLst>
                    <a:ext uri="{9D8B030D-6E8A-4147-A177-3AD203B41FA5}">
                      <a16:colId xmlns:a16="http://schemas.microsoft.com/office/drawing/2014/main" val="3371235385"/>
                    </a:ext>
                  </a:extLst>
                </a:gridCol>
              </a:tblGrid>
              <a:tr h="89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i="1" u="none" dirty="0">
                        <a:solidFill>
                          <a:srgbClr val="2C98D4"/>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6482610"/>
                  </a:ext>
                </a:extLst>
              </a:tr>
              <a:tr h="922160">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dirty="0">
                          <a:solidFill>
                            <a:schemeClr val="tx1">
                              <a:lumMod val="85000"/>
                              <a:lumOff val="15000"/>
                            </a:schemeClr>
                          </a:solidFill>
                        </a:rPr>
                        <a:t>Head of Statistics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886784"/>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err="1">
                          <a:solidFill>
                            <a:schemeClr val="tx1">
                              <a:lumMod val="85000"/>
                              <a:lumOff val="15000"/>
                            </a:schemeClr>
                          </a:solidFill>
                          <a:latin typeface="+mn-lt"/>
                          <a:ea typeface="+mn-ea"/>
                          <a:cs typeface="+mn-cs"/>
                        </a:rPr>
                        <a:t>nQuery</a:t>
                      </a:r>
                      <a:r>
                        <a:rPr lang="en-IE" sz="2800" kern="1200" dirty="0">
                          <a:solidFill>
                            <a:schemeClr val="tx1">
                              <a:lumMod val="85000"/>
                              <a:lumOff val="15000"/>
                            </a:schemeClr>
                          </a:solidFill>
                          <a:latin typeface="+mn-lt"/>
                          <a:ea typeface="+mn-ea"/>
                          <a:cs typeface="+mn-cs"/>
                        </a:rPr>
                        <a:t> Lead Researcher</a:t>
                      </a: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174533"/>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FDA Guest Speaker</a:t>
                      </a:r>
                    </a:p>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endParaRPr lang="en-IE" sz="2800" kern="1200" dirty="0">
                        <a:solidFill>
                          <a:schemeClr val="tx1">
                            <a:lumMod val="85000"/>
                            <a:lumOff val="1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6596045"/>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Guest Lecturer</a:t>
                      </a:r>
                      <a:endParaRPr lang="en-GB" sz="2800" kern="1200" dirty="0">
                        <a:solidFill>
                          <a:schemeClr val="tx1">
                            <a:lumMod val="85000"/>
                            <a:lumOff val="1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7341517"/>
                  </a:ext>
                </a:extLst>
              </a:tr>
            </a:tbl>
          </a:graphicData>
        </a:graphic>
      </p:graphicFrame>
      <p:sp>
        <p:nvSpPr>
          <p:cNvPr id="6" name="Title 1">
            <a:extLst>
              <a:ext uri="{FF2B5EF4-FFF2-40B4-BE49-F238E27FC236}">
                <a16:creationId xmlns:a16="http://schemas.microsoft.com/office/drawing/2014/main" id="{95089E93-50E6-4B37-9279-6A0669C69C6D}"/>
              </a:ext>
            </a:extLst>
          </p:cNvPr>
          <p:cNvSpPr>
            <a:spLocks noGrp="1"/>
          </p:cNvSpPr>
          <p:nvPr>
            <p:ph type="title"/>
          </p:nvPr>
        </p:nvSpPr>
        <p:spPr>
          <a:xfrm>
            <a:off x="443133" y="89089"/>
            <a:ext cx="9126415" cy="1499616"/>
          </a:xfrm>
        </p:spPr>
        <p:txBody>
          <a:bodyPr/>
          <a:lstStyle/>
          <a:p>
            <a:r>
              <a:rPr lang="en-GB" dirty="0"/>
              <a:t>Webinar Host</a:t>
            </a:r>
          </a:p>
        </p:txBody>
      </p:sp>
      <p:sp>
        <p:nvSpPr>
          <p:cNvPr id="8" name="Rectangle 7">
            <a:extLst>
              <a:ext uri="{FF2B5EF4-FFF2-40B4-BE49-F238E27FC236}">
                <a16:creationId xmlns:a16="http://schemas.microsoft.com/office/drawing/2014/main" id="{A9900870-0895-4527-8E84-F42EE1CCA501}"/>
              </a:ext>
            </a:extLst>
          </p:cNvPr>
          <p:cNvSpPr/>
          <p:nvPr/>
        </p:nvSpPr>
        <p:spPr>
          <a:xfrm>
            <a:off x="6372801" y="4551146"/>
            <a:ext cx="304130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52CADB"/>
                </a:solidFill>
                <a:effectLst/>
                <a:uLnTx/>
                <a:uFillTx/>
                <a:latin typeface="Tw Cen MT" panose="020B0602020104020603"/>
                <a:ea typeface="+mn-ea"/>
                <a:cs typeface="+mn-cs"/>
              </a:rPr>
              <a:t>HOSTED BY: </a:t>
            </a:r>
            <a:br>
              <a:rPr kumimoji="0" lang="en-IE" sz="3200" b="0" i="0" u="none" strike="noStrike" kern="1200" cap="none" spc="0" normalizeH="0" baseline="0" noProof="0" dirty="0">
                <a:ln>
                  <a:noFill/>
                </a:ln>
                <a:solidFill>
                  <a:prstClr val="black">
                    <a:lumMod val="85000"/>
                    <a:lumOff val="15000"/>
                  </a:prstClr>
                </a:solidFill>
                <a:effectLst/>
                <a:uLnTx/>
                <a:uFillTx/>
                <a:latin typeface="Tw Cen MT" panose="020B0602020104020603"/>
                <a:ea typeface="+mn-ea"/>
                <a:cs typeface="+mn-cs"/>
              </a:rPr>
            </a:br>
            <a:r>
              <a:rPr kumimoji="0" lang="en-IE" sz="3200" b="1" i="1" u="none" strike="noStrike" kern="1200" cap="none" spc="0" normalizeH="0" baseline="0" noProof="0" dirty="0">
                <a:ln>
                  <a:noFill/>
                </a:ln>
                <a:solidFill>
                  <a:srgbClr val="2C98D4"/>
                </a:solidFill>
                <a:effectLst/>
                <a:uLnTx/>
                <a:uFillTx/>
                <a:latin typeface="Tw Cen MT" panose="020B0602020104020603"/>
                <a:ea typeface="+mn-ea"/>
                <a:cs typeface="+mn-cs"/>
              </a:rPr>
              <a:t>Ronan Fitzpatrick</a:t>
            </a:r>
          </a:p>
        </p:txBody>
      </p:sp>
      <p:pic>
        <p:nvPicPr>
          <p:cNvPr id="9" name="Picture 8" descr="A person wearing glasses posing for the camera&#10;&#10;Description automatically generated">
            <a:extLst>
              <a:ext uri="{FF2B5EF4-FFF2-40B4-BE49-F238E27FC236}">
                <a16:creationId xmlns:a16="http://schemas.microsoft.com/office/drawing/2014/main" id="{B9C8B78F-0857-4BC5-BD2E-128DF2721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59" y="1583618"/>
            <a:ext cx="3038095" cy="3038095"/>
          </a:xfrm>
          <a:prstGeom prst="rect">
            <a:avLst/>
          </a:prstGeom>
        </p:spPr>
      </p:pic>
      <p:cxnSp>
        <p:nvCxnSpPr>
          <p:cNvPr id="7" name="Straight Connector 6">
            <a:extLst>
              <a:ext uri="{FF2B5EF4-FFF2-40B4-BE49-F238E27FC236}">
                <a16:creationId xmlns:a16="http://schemas.microsoft.com/office/drawing/2014/main" id="{5CA32784-A795-4854-9CEF-0901B7B6A1C9}"/>
              </a:ext>
            </a:extLst>
          </p:cNvPr>
          <p:cNvCxnSpPr>
            <a:cxnSpLocks/>
          </p:cNvCxnSpPr>
          <p:nvPr/>
        </p:nvCxnSpPr>
        <p:spPr>
          <a:xfrm>
            <a:off x="6454588" y="4616626"/>
            <a:ext cx="5737412" cy="0"/>
          </a:xfrm>
          <a:prstGeom prst="line">
            <a:avLst/>
          </a:prstGeom>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445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13AE9D-FC92-445B-9104-CDE60EFD49BB}"/>
              </a:ext>
            </a:extLst>
          </p:cNvPr>
          <p:cNvSpPr txBox="1"/>
          <p:nvPr/>
        </p:nvSpPr>
        <p:spPr>
          <a:xfrm>
            <a:off x="457197" y="1304008"/>
            <a:ext cx="2137118" cy="408623"/>
          </a:xfrm>
          <a:prstGeom prst="roundRect">
            <a:avLst/>
          </a:prstGeom>
          <a:solidFill>
            <a:srgbClr val="39C1D1"/>
          </a:solidFill>
        </p:spPr>
        <p:txBody>
          <a:bodyPr wrap="square" rtlCol="0">
            <a:spAutoFit/>
          </a:bodyPr>
          <a:lstStyle/>
          <a:p>
            <a:r>
              <a:rPr lang="en-IE" b="1" dirty="0">
                <a:solidFill>
                  <a:schemeClr val="bg1"/>
                </a:solidFill>
              </a:rPr>
              <a:t>Worked Example</a:t>
            </a:r>
            <a:endParaRPr lang="en-IE" b="1" i="1" dirty="0">
              <a:solidFill>
                <a:schemeClr val="bg1"/>
              </a:solidFill>
            </a:endParaRPr>
          </a:p>
        </p:txBody>
      </p:sp>
      <p:graphicFrame>
        <p:nvGraphicFramePr>
          <p:cNvPr id="10" name="Content Placeholder 2">
            <a:extLst>
              <a:ext uri="{FF2B5EF4-FFF2-40B4-BE49-F238E27FC236}">
                <a16:creationId xmlns:a16="http://schemas.microsoft.com/office/drawing/2014/main" id="{6B96AEDA-C3FA-490B-A13E-9DCC73119AFD}"/>
              </a:ext>
            </a:extLst>
          </p:cNvPr>
          <p:cNvGraphicFramePr>
            <a:graphicFrameLocks/>
          </p:cNvGraphicFramePr>
          <p:nvPr>
            <p:extLst>
              <p:ext uri="{D42A27DB-BD31-4B8C-83A1-F6EECF244321}">
                <p14:modId xmlns:p14="http://schemas.microsoft.com/office/powerpoint/2010/main" val="1428533912"/>
              </p:ext>
            </p:extLst>
          </p:nvPr>
        </p:nvGraphicFramePr>
        <p:xfrm>
          <a:off x="6507015" y="1696929"/>
          <a:ext cx="5331125" cy="3535680"/>
        </p:xfrm>
        <a:graphic>
          <a:graphicData uri="http://schemas.openxmlformats.org/drawingml/2006/table">
            <a:tbl>
              <a:tblPr firstRow="1" bandRow="1">
                <a:effectLst/>
                <a:tableStyleId>{8EC20E35-A176-4012-BC5E-935CFFF8708E}</a:tableStyleId>
              </a:tblPr>
              <a:tblGrid>
                <a:gridCol w="3329713">
                  <a:extLst>
                    <a:ext uri="{9D8B030D-6E8A-4147-A177-3AD203B41FA5}">
                      <a16:colId xmlns:a16="http://schemas.microsoft.com/office/drawing/2014/main" val="20000"/>
                    </a:ext>
                  </a:extLst>
                </a:gridCol>
                <a:gridCol w="2001412">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(1-Sided)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Number of Arms (N 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4 (1:1:1:1)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5904797"/>
                  </a:ext>
                </a:extLst>
              </a:tr>
              <a:tr h="0">
                <a:tc>
                  <a:txBody>
                    <a:bodyPr/>
                    <a:lstStyle/>
                    <a:p>
                      <a:r>
                        <a:rPr lang="en-IE" sz="2000" dirty="0"/>
                        <a:t>Number of Stages (incl. final)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05647027"/>
                  </a:ext>
                </a:extLst>
              </a:tr>
              <a:tr h="0">
                <a:tc>
                  <a:txBody>
                    <a:bodyPr/>
                    <a:lstStyle/>
                    <a:p>
                      <a:r>
                        <a:rPr lang="en-IE" sz="2000" dirty="0"/>
                        <a:t>Minimum FEV1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Maximum FEV1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Common Standard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Spending Function (Efficacy)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O’Brien-Fleming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sp>
        <p:nvSpPr>
          <p:cNvPr id="2" name="Rectangle 1">
            <a:extLst>
              <a:ext uri="{FF2B5EF4-FFF2-40B4-BE49-F238E27FC236}">
                <a16:creationId xmlns:a16="http://schemas.microsoft.com/office/drawing/2014/main" id="{B34CB7A8-0871-478D-800F-457E64C5967A}"/>
              </a:ext>
            </a:extLst>
          </p:cNvPr>
          <p:cNvSpPr/>
          <p:nvPr/>
        </p:nvSpPr>
        <p:spPr>
          <a:xfrm>
            <a:off x="457196" y="1859280"/>
            <a:ext cx="5638803" cy="4801314"/>
          </a:xfrm>
          <a:prstGeom prst="rect">
            <a:avLst/>
          </a:prstGeom>
        </p:spPr>
        <p:txBody>
          <a:bodyPr wrap="square">
            <a:spAutoFit/>
          </a:bodyPr>
          <a:lstStyle/>
          <a:p>
            <a:r>
              <a:rPr lang="en-GB" dirty="0"/>
              <a:t>… (INHANCE) was a randomized clinical trial for the treatment of (COPD) in which four doses (75 mg, 150 mg, 300 mg, 500 mg) of inhaled indacaterol … were compared to placebo. The primary efficacy objective was to show the superiority of at least one dose over placebo at week 12 with respect to 24- hour post-dose (trough) forced expiratory volume in 1 second (FEV1). The improvement in FEV1 for indacaterol versus placebo, denoted by δ, was expected to be between 0.14 and 0.18 </a:t>
            </a:r>
            <a:r>
              <a:rPr lang="en-GB" dirty="0" err="1"/>
              <a:t>liters</a:t>
            </a:r>
            <a:r>
              <a:rPr lang="en-GB" dirty="0"/>
              <a:t> and the between-subject variability was assumed to be σ = 0.5. … we will use this setting to illustrate a MAMS design comprising three pair-wise comparisons (150 mg, 300 mg, 500 mg) to placebo over up to four equally spaced looks at the accumulating data. The design will utilize the Lan and </a:t>
            </a:r>
            <a:r>
              <a:rPr lang="en-GB" dirty="0" err="1"/>
              <a:t>DeMets</a:t>
            </a:r>
            <a:r>
              <a:rPr lang="en-GB" dirty="0"/>
              <a:t> (1983) error spending function to generate O’Brien-Fleming (1979) type boundaries … to generate early stopping efficacy boundaries.</a:t>
            </a:r>
            <a:endParaRPr lang="en-IE" dirty="0"/>
          </a:p>
        </p:txBody>
      </p:sp>
      <p:pic>
        <p:nvPicPr>
          <p:cNvPr id="4" name="Picture 3">
            <a:extLst>
              <a:ext uri="{FF2B5EF4-FFF2-40B4-BE49-F238E27FC236}">
                <a16:creationId xmlns:a16="http://schemas.microsoft.com/office/drawing/2014/main" id="{57F2AF43-888F-414E-AEAD-C6052BF9EC3D}"/>
              </a:ext>
            </a:extLst>
          </p:cNvPr>
          <p:cNvPicPr>
            <a:picLocks noChangeAspect="1"/>
          </p:cNvPicPr>
          <p:nvPr/>
        </p:nvPicPr>
        <p:blipFill>
          <a:blip r:embed="rId3"/>
          <a:stretch>
            <a:fillRect/>
          </a:stretch>
        </p:blipFill>
        <p:spPr>
          <a:xfrm>
            <a:off x="6507015" y="5423301"/>
            <a:ext cx="5331125" cy="1119106"/>
          </a:xfrm>
          <a:prstGeom prst="rect">
            <a:avLst/>
          </a:prstGeom>
        </p:spPr>
      </p:pic>
    </p:spTree>
    <p:extLst>
      <p:ext uri="{BB962C8B-B14F-4D97-AF65-F5344CB8AC3E}">
        <p14:creationId xmlns:p14="http://schemas.microsoft.com/office/powerpoint/2010/main" val="185275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MAMS GSD Considerations</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7" y="1617878"/>
            <a:ext cx="9720073" cy="4354904"/>
          </a:xfrm>
        </p:spPr>
        <p:txBody>
          <a:bodyPr>
            <a:normAutofit/>
          </a:bodyPr>
          <a:lstStyle/>
          <a:p>
            <a:pPr marL="0" lvl="0" indent="0">
              <a:buClr>
                <a:srgbClr val="1CADE4"/>
              </a:buClr>
              <a:buNone/>
            </a:pPr>
            <a:r>
              <a:rPr lang="en-IE" sz="3200" dirty="0">
                <a:solidFill>
                  <a:prstClr val="black"/>
                </a:solidFill>
              </a:rPr>
              <a:t>Same logistical considerations e.g. overshoot and restrictions e.g. broken assumptions effect, as for GSD </a:t>
            </a:r>
          </a:p>
          <a:p>
            <a:pPr marL="0" lvl="0" indent="0">
              <a:buClr>
                <a:srgbClr val="1CADE4"/>
              </a:buClr>
              <a:buNone/>
            </a:pPr>
            <a:r>
              <a:rPr lang="en-IE" sz="3200" dirty="0">
                <a:solidFill>
                  <a:prstClr val="black"/>
                </a:solidFill>
              </a:rPr>
              <a:t>Shared control group is key assumption &amp; need appropriate size (√K, optimal) &amp; definition</a:t>
            </a:r>
          </a:p>
          <a:p>
            <a:pPr marL="0" lvl="0" indent="0">
              <a:buClr>
                <a:srgbClr val="1CADE4"/>
              </a:buClr>
              <a:buNone/>
            </a:pPr>
            <a:r>
              <a:rPr lang="en-IE" sz="3200" dirty="0">
                <a:solidFill>
                  <a:prstClr val="black"/>
                </a:solidFill>
              </a:rPr>
              <a:t>No direct comparison between treatments (and note power definition) so more a “filter” for effect sizes</a:t>
            </a:r>
          </a:p>
          <a:p>
            <a:pPr marL="0" indent="0">
              <a:buClr>
                <a:srgbClr val="1CADE4"/>
              </a:buClr>
              <a:buNone/>
            </a:pPr>
            <a:r>
              <a:rPr lang="en-IE" sz="3200" dirty="0">
                <a:solidFill>
                  <a:prstClr val="black"/>
                </a:solidFill>
              </a:rPr>
              <a:t>Extension possible to more complex designs such as sample size re-estimation and ability to add arms </a:t>
            </a:r>
          </a:p>
          <a:p>
            <a:pPr marL="0" lvl="0" indent="0">
              <a:buClr>
                <a:srgbClr val="1CADE4"/>
              </a:buClr>
              <a:buNone/>
            </a:pPr>
            <a:endParaRPr lang="en-IE" sz="3200" dirty="0">
              <a:solidFill>
                <a:prstClr val="black"/>
              </a:solidFill>
            </a:endParaRPr>
          </a:p>
          <a:p>
            <a:pPr marL="0" lvl="0" indent="0">
              <a:buClr>
                <a:srgbClr val="1CADE4"/>
              </a:buClr>
              <a:buNone/>
            </a:pPr>
            <a:endParaRPr lang="en-IE" sz="3200" dirty="0">
              <a:solidFill>
                <a:prstClr val="black"/>
              </a:solidFill>
            </a:endParaRP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59103" y="163250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57684" y="26764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57200" y="3767657"/>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57200" y="4858870"/>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11095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5" y="192171"/>
            <a:ext cx="9179511" cy="1125044"/>
          </a:xfrm>
        </p:spPr>
        <p:txBody>
          <a:bodyPr>
            <a:normAutofit/>
          </a:bodyPr>
          <a:lstStyle/>
          <a:p>
            <a:r>
              <a:rPr lang="en-IE" cap="none" dirty="0">
                <a:latin typeface="+mj-lt"/>
              </a:rPr>
              <a:t>Discussion and Conclusions</a:t>
            </a:r>
          </a:p>
        </p:txBody>
      </p:sp>
      <p:sp>
        <p:nvSpPr>
          <p:cNvPr id="4" name="Rectangle: Rounded Corners 3">
            <a:extLst>
              <a:ext uri="{FF2B5EF4-FFF2-40B4-BE49-F238E27FC236}">
                <a16:creationId xmlns:a16="http://schemas.microsoft.com/office/drawing/2014/main" id="{A4CF1186-08F0-45EB-AD71-68C74B30CC79}"/>
              </a:ext>
            </a:extLst>
          </p:cNvPr>
          <p:cNvSpPr/>
          <p:nvPr/>
        </p:nvSpPr>
        <p:spPr>
          <a:xfrm flipH="1" flipV="1">
            <a:off x="489642" y="1656931"/>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79A69845-5940-49B0-AF7E-87684333BD24}"/>
              </a:ext>
            </a:extLst>
          </p:cNvPr>
          <p:cNvSpPr/>
          <p:nvPr/>
        </p:nvSpPr>
        <p:spPr>
          <a:xfrm flipH="1" flipV="1">
            <a:off x="489642" y="2709819"/>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538C38A4-7306-4006-B5C1-971A8A80B3DF}"/>
              </a:ext>
            </a:extLst>
          </p:cNvPr>
          <p:cNvSpPr/>
          <p:nvPr/>
        </p:nvSpPr>
        <p:spPr>
          <a:xfrm flipH="1" flipV="1">
            <a:off x="489642" y="3773593"/>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873157" y="1526304"/>
            <a:ext cx="9579424"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IE" sz="3200" dirty="0"/>
              <a:t>Multi-arm Multi-stage designs are flexible design option</a:t>
            </a:r>
          </a:p>
          <a:p>
            <a:pPr lvl="1"/>
            <a:r>
              <a:rPr lang="en-IE" sz="2800" dirty="0"/>
              <a:t>Useful for seamless designs, personalized medicine etc.</a:t>
            </a:r>
          </a:p>
          <a:p>
            <a:pPr marL="0" indent="0">
              <a:buFont typeface="Tw Cen MT" panose="020B0602020104020603" pitchFamily="34" charset="0"/>
              <a:buNone/>
            </a:pPr>
            <a:r>
              <a:rPr lang="en-IE" sz="3200" dirty="0"/>
              <a:t>Several increasingly popular trial designs can use MAMS</a:t>
            </a:r>
          </a:p>
          <a:p>
            <a:pPr lvl="1"/>
            <a:r>
              <a:rPr lang="en-IE" sz="2800" dirty="0"/>
              <a:t>Platform trials, umbrella trials, basket trials, adaptive versions </a:t>
            </a:r>
            <a:endParaRPr lang="en-IE" sz="2800" b="1" dirty="0"/>
          </a:p>
          <a:p>
            <a:pPr marL="0" indent="0">
              <a:buFont typeface="Tw Cen MT" panose="020B0602020104020603" pitchFamily="34" charset="0"/>
              <a:buNone/>
            </a:pPr>
            <a:r>
              <a:rPr lang="en-IE" sz="3200" dirty="0"/>
              <a:t>New stats methods being developed to accommodate </a:t>
            </a:r>
          </a:p>
          <a:p>
            <a:pPr lvl="1"/>
            <a:r>
              <a:rPr lang="en-IE" sz="2800" dirty="0"/>
              <a:t>Common: p value-combination, MAMS GSD, Bayesian models</a:t>
            </a:r>
          </a:p>
          <a:p>
            <a:pPr marL="0" indent="0">
              <a:buNone/>
            </a:pPr>
            <a:r>
              <a:rPr lang="en-IE" sz="3200" dirty="0"/>
              <a:t>MAMS Group Sequential Design extends GSD for MAMS</a:t>
            </a:r>
          </a:p>
          <a:p>
            <a:pPr lvl="1"/>
            <a:r>
              <a:rPr lang="en-IE" sz="2800" dirty="0"/>
              <a:t>Uses same framework and allows flexible dropping of arms</a:t>
            </a:r>
          </a:p>
          <a:p>
            <a:pPr marL="173736" lvl="1" indent="0">
              <a:buNone/>
            </a:pPr>
            <a:endParaRPr lang="en-IE" sz="2800" dirty="0"/>
          </a:p>
          <a:p>
            <a:pPr marL="630936" lvl="1" indent="-457200"/>
            <a:endParaRPr lang="en-IE" sz="2800" dirty="0"/>
          </a:p>
          <a:p>
            <a:pPr marL="173736" lvl="1" indent="0">
              <a:buNone/>
            </a:pPr>
            <a:endParaRPr lang="en-IE" sz="3200" dirty="0"/>
          </a:p>
        </p:txBody>
      </p:sp>
      <p:sp>
        <p:nvSpPr>
          <p:cNvPr id="9" name="Rectangle: Rounded Corners 8">
            <a:extLst>
              <a:ext uri="{FF2B5EF4-FFF2-40B4-BE49-F238E27FC236}">
                <a16:creationId xmlns:a16="http://schemas.microsoft.com/office/drawing/2014/main" id="{4E9F6E48-6879-4696-9DD1-C682E0B9268C}"/>
              </a:ext>
            </a:extLst>
          </p:cNvPr>
          <p:cNvSpPr/>
          <p:nvPr/>
        </p:nvSpPr>
        <p:spPr>
          <a:xfrm flipH="1" flipV="1">
            <a:off x="489641" y="4837367"/>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2844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animal, fish&#10;&#10;Description automatically generated">
            <a:extLst>
              <a:ext uri="{FF2B5EF4-FFF2-40B4-BE49-F238E27FC236}">
                <a16:creationId xmlns:a16="http://schemas.microsoft.com/office/drawing/2014/main" id="{3FBD4584-4826-4821-929B-1C62CFC4F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sp>
        <p:nvSpPr>
          <p:cNvPr id="20" name="Rectangle 19">
            <a:extLst>
              <a:ext uri="{FF2B5EF4-FFF2-40B4-BE49-F238E27FC236}">
                <a16:creationId xmlns:a16="http://schemas.microsoft.com/office/drawing/2014/main" id="{737A7B9C-34DE-4F03-99FA-86E8857CB4AF}"/>
              </a:ext>
            </a:extLst>
          </p:cNvPr>
          <p:cNvSpPr/>
          <p:nvPr/>
        </p:nvSpPr>
        <p:spPr>
          <a:xfrm>
            <a:off x="-10160" y="6136339"/>
            <a:ext cx="12192000" cy="726065"/>
          </a:xfrm>
          <a:prstGeom prst="rect">
            <a:avLst/>
          </a:prstGeom>
          <a:solidFill>
            <a:srgbClr val="39C2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6267C1E6-9023-4AFE-910B-F4AB5159DFE2}"/>
              </a:ext>
            </a:extLst>
          </p:cNvPr>
          <p:cNvSpPr txBox="1">
            <a:spLocks/>
          </p:cNvSpPr>
          <p:nvPr/>
        </p:nvSpPr>
        <p:spPr>
          <a:xfrm>
            <a:off x="447039" y="6205465"/>
            <a:ext cx="10932161" cy="809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GB" sz="3600" dirty="0">
                <a:solidFill>
                  <a:schemeClr val="bg1"/>
                </a:solidFill>
              </a:rPr>
              <a:t>Further information at Statsols.com</a:t>
            </a:r>
          </a:p>
        </p:txBody>
      </p:sp>
      <p:grpSp>
        <p:nvGrpSpPr>
          <p:cNvPr id="8" name="Group 7">
            <a:extLst>
              <a:ext uri="{FF2B5EF4-FFF2-40B4-BE49-F238E27FC236}">
                <a16:creationId xmlns:a16="http://schemas.microsoft.com/office/drawing/2014/main" id="{64E40458-1DEE-40F5-A915-55E319B8BC6F}"/>
              </a:ext>
            </a:extLst>
          </p:cNvPr>
          <p:cNvGrpSpPr/>
          <p:nvPr/>
        </p:nvGrpSpPr>
        <p:grpSpPr>
          <a:xfrm>
            <a:off x="3957932" y="2967650"/>
            <a:ext cx="4276136" cy="828675"/>
            <a:chOff x="2147377" y="4773666"/>
            <a:chExt cx="2403048" cy="1514475"/>
          </a:xfrm>
        </p:grpSpPr>
        <p:sp>
          <p:nvSpPr>
            <p:cNvPr id="17" name="Content Placeholder 2">
              <a:extLst>
                <a:ext uri="{FF2B5EF4-FFF2-40B4-BE49-F238E27FC236}">
                  <a16:creationId xmlns:a16="http://schemas.microsoft.com/office/drawing/2014/main" id="{F48A621B-76A4-41B4-8674-30EBD84DD79B}"/>
                </a:ext>
              </a:extLst>
            </p:cNvPr>
            <p:cNvSpPr txBox="1">
              <a:spLocks/>
            </p:cNvSpPr>
            <p:nvPr/>
          </p:nvSpPr>
          <p:spPr>
            <a:xfrm>
              <a:off x="2147377" y="4773666"/>
              <a:ext cx="2403048" cy="1514475"/>
            </a:xfrm>
            <a:prstGeom prst="roundRect">
              <a:avLst>
                <a:gd name="adj" fmla="val 5438"/>
              </a:avLst>
            </a:prstGeom>
            <a:solidFill>
              <a:schemeClr val="bg1">
                <a:alpha val="8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b="1" dirty="0"/>
            </a:p>
          </p:txBody>
        </p:sp>
        <p:sp>
          <p:nvSpPr>
            <p:cNvPr id="13" name="Content Placeholder 2">
              <a:extLst>
                <a:ext uri="{FF2B5EF4-FFF2-40B4-BE49-F238E27FC236}">
                  <a16:creationId xmlns:a16="http://schemas.microsoft.com/office/drawing/2014/main" id="{F7A8F3CD-24D6-4DFB-AA2C-FB9788E0E895}"/>
                </a:ext>
              </a:extLst>
            </p:cNvPr>
            <p:cNvSpPr txBox="1">
              <a:spLocks/>
            </p:cNvSpPr>
            <p:nvPr/>
          </p:nvSpPr>
          <p:spPr>
            <a:xfrm>
              <a:off x="2232927" y="4941491"/>
              <a:ext cx="2282610" cy="1280765"/>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spcBef>
                  <a:spcPct val="0"/>
                </a:spcBef>
                <a:buNone/>
              </a:pPr>
              <a:r>
                <a:rPr lang="en-US" sz="5900" b="1" dirty="0">
                  <a:solidFill>
                    <a:srgbClr val="48B7AC"/>
                  </a:solidFill>
                  <a:latin typeface="Century Gothic" panose="020B0502020202020204" pitchFamily="34" charset="0"/>
                </a:rPr>
                <a:t>Questions?</a:t>
              </a:r>
            </a:p>
          </p:txBody>
        </p:sp>
      </p:grpSp>
      <p:sp>
        <p:nvSpPr>
          <p:cNvPr id="15" name="Rectangle 14">
            <a:extLst>
              <a:ext uri="{FF2B5EF4-FFF2-40B4-BE49-F238E27FC236}">
                <a16:creationId xmlns:a16="http://schemas.microsoft.com/office/drawing/2014/main" id="{610E4A1C-7539-447D-9569-42E1430472AF}"/>
              </a:ext>
            </a:extLst>
          </p:cNvPr>
          <p:cNvSpPr/>
          <p:nvPr/>
        </p:nvSpPr>
        <p:spPr>
          <a:xfrm>
            <a:off x="3804943" y="1397993"/>
            <a:ext cx="4429125"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Thank You</a:t>
            </a:r>
          </a:p>
        </p:txBody>
      </p:sp>
      <p:sp>
        <p:nvSpPr>
          <p:cNvPr id="9" name="Rectangle 8">
            <a:extLst>
              <a:ext uri="{FF2B5EF4-FFF2-40B4-BE49-F238E27FC236}">
                <a16:creationId xmlns:a16="http://schemas.microsoft.com/office/drawing/2014/main" id="{60989F85-3339-4D20-B687-3CF3C7F39D43}"/>
              </a:ext>
            </a:extLst>
          </p:cNvPr>
          <p:cNvSpPr/>
          <p:nvPr/>
        </p:nvSpPr>
        <p:spPr>
          <a:xfrm>
            <a:off x="2178992" y="4257986"/>
            <a:ext cx="8255328"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info@statsols.com</a:t>
            </a:r>
          </a:p>
        </p:txBody>
      </p:sp>
    </p:spTree>
    <p:extLst>
      <p:ext uri="{BB962C8B-B14F-4D97-AF65-F5344CB8AC3E}">
        <p14:creationId xmlns:p14="http://schemas.microsoft.com/office/powerpoint/2010/main" val="27963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783A0DED-58E7-4D72-A9A6-86853A232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602"/>
            <a:ext cx="12192000" cy="6509288"/>
          </a:xfrm>
          <a:prstGeom prst="rect">
            <a:avLst/>
          </a:prstGeom>
        </p:spPr>
      </p:pic>
      <p:sp>
        <p:nvSpPr>
          <p:cNvPr id="4" name="Title 2">
            <a:extLst>
              <a:ext uri="{FF2B5EF4-FFF2-40B4-BE49-F238E27FC236}">
                <a16:creationId xmlns:a16="http://schemas.microsoft.com/office/drawing/2014/main" id="{933245A2-A381-4972-B3AE-C52A6F35DB4B}"/>
              </a:ext>
            </a:extLst>
          </p:cNvPr>
          <p:cNvSpPr txBox="1">
            <a:spLocks/>
          </p:cNvSpPr>
          <p:nvPr/>
        </p:nvSpPr>
        <p:spPr>
          <a:xfrm>
            <a:off x="0" y="-55424"/>
            <a:ext cx="12192000" cy="1045128"/>
          </a:xfrm>
          <a:prstGeom prst="rect">
            <a:avLst/>
          </a:prstGeom>
          <a:solidFill>
            <a:srgbClr val="333C4E"/>
          </a:solidFill>
        </p:spPr>
        <p:txBody>
          <a:bodyPr vert="horz" lIns="91440" tIns="45720" rIns="91440" bIns="45720" rtlCol="0" anchor="b">
            <a:normAutofit fontScale="97500"/>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pPr>
              <a:lnSpc>
                <a:spcPct val="100000"/>
              </a:lnSpc>
            </a:pPr>
            <a:endParaRPr lang="en-IE" sz="2400" dirty="0">
              <a:solidFill>
                <a:schemeClr val="bg1"/>
              </a:solidFill>
            </a:endParaRPr>
          </a:p>
        </p:txBody>
      </p:sp>
      <p:sp>
        <p:nvSpPr>
          <p:cNvPr id="2" name="Rectangle 1">
            <a:extLst>
              <a:ext uri="{FF2B5EF4-FFF2-40B4-BE49-F238E27FC236}">
                <a16:creationId xmlns:a16="http://schemas.microsoft.com/office/drawing/2014/main" id="{8F1E7818-511B-4651-9A4F-CA890F7B8184}"/>
              </a:ext>
            </a:extLst>
          </p:cNvPr>
          <p:cNvSpPr/>
          <p:nvPr/>
        </p:nvSpPr>
        <p:spPr>
          <a:xfrm>
            <a:off x="1531855" y="-221214"/>
            <a:ext cx="7747185" cy="1323439"/>
          </a:xfrm>
          <a:prstGeom prst="rect">
            <a:avLst/>
          </a:prstGeom>
        </p:spPr>
        <p:txBody>
          <a:bodyPr wrap="none">
            <a:spAutoFit/>
          </a:bodyPr>
          <a:lstStyle/>
          <a:p>
            <a:pPr>
              <a:lnSpc>
                <a:spcPct val="100000"/>
              </a:lnSpc>
            </a:pPr>
            <a:r>
              <a:rPr lang="en-US" sz="8000" b="1" dirty="0">
                <a:solidFill>
                  <a:srgbClr val="43BDCA"/>
                </a:solidFill>
              </a:rPr>
              <a:t>Statsols.com/trial</a:t>
            </a:r>
            <a:endParaRPr lang="en-IE" sz="8000" b="1" dirty="0">
              <a:solidFill>
                <a:srgbClr val="43BDCA"/>
              </a:solidFill>
            </a:endParaRPr>
          </a:p>
        </p:txBody>
      </p:sp>
    </p:spTree>
    <p:extLst>
      <p:ext uri="{BB962C8B-B14F-4D97-AF65-F5344CB8AC3E}">
        <p14:creationId xmlns:p14="http://schemas.microsoft.com/office/powerpoint/2010/main" val="695065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 using a computer&#10;&#10;Description automatically generated">
            <a:extLst>
              <a:ext uri="{FF2B5EF4-FFF2-40B4-BE49-F238E27FC236}">
                <a16:creationId xmlns:a16="http://schemas.microsoft.com/office/drawing/2014/main" id="{DC597FB6-90E9-48A7-A2DD-D66B85164912}"/>
              </a:ext>
            </a:extLst>
          </p:cNvPr>
          <p:cNvPicPr>
            <a:picLocks noChangeAspect="1"/>
          </p:cNvPicPr>
          <p:nvPr/>
        </p:nvPicPr>
        <p:blipFill rotWithShape="1">
          <a:blip r:embed="rId3">
            <a:extLst>
              <a:ext uri="{28A0092B-C50C-407E-A947-70E740481C1C}">
                <a14:useLocalDpi xmlns:a14="http://schemas.microsoft.com/office/drawing/2010/main" val="0"/>
              </a:ext>
            </a:extLst>
          </a:blip>
          <a:srcRect l="20147" r="9034"/>
          <a:stretch/>
        </p:blipFill>
        <p:spPr>
          <a:xfrm>
            <a:off x="0" y="122108"/>
            <a:ext cx="7329879" cy="6735892"/>
          </a:xfrm>
          <a:prstGeom prst="rect">
            <a:avLst/>
          </a:prstGeom>
        </p:spPr>
      </p:pic>
      <p:pic>
        <p:nvPicPr>
          <p:cNvPr id="13" name="Content Placeholder 6">
            <a:extLst>
              <a:ext uri="{FF2B5EF4-FFF2-40B4-BE49-F238E27FC236}">
                <a16:creationId xmlns:a16="http://schemas.microsoft.com/office/drawing/2014/main" id="{937B193A-816D-450B-B6AF-B163226D5374}"/>
              </a:ext>
            </a:extLst>
          </p:cNvPr>
          <p:cNvPicPr>
            <a:picLocks noChangeAspect="1"/>
          </p:cNvPicPr>
          <p:nvPr/>
        </p:nvPicPr>
        <p:blipFill>
          <a:blip r:embed="rId4">
            <a:alphaModFix amt="80000"/>
            <a:extLst>
              <a:ext uri="{28A0092B-C50C-407E-A947-70E740481C1C}">
                <a14:useLocalDpi xmlns:a14="http://schemas.microsoft.com/office/drawing/2010/main" val="0"/>
              </a:ext>
            </a:extLst>
          </a:blip>
          <a:stretch>
            <a:fillRect/>
          </a:stretch>
        </p:blipFill>
        <p:spPr>
          <a:xfrm>
            <a:off x="1" y="-15474"/>
            <a:ext cx="12192000" cy="6873474"/>
          </a:xfrm>
          <a:prstGeom prst="rect">
            <a:avLst/>
          </a:prstGeom>
        </p:spPr>
      </p:pic>
      <p:sp>
        <p:nvSpPr>
          <p:cNvPr id="27" name="Rectangle 26">
            <a:extLst>
              <a:ext uri="{FF2B5EF4-FFF2-40B4-BE49-F238E27FC236}">
                <a16:creationId xmlns:a16="http://schemas.microsoft.com/office/drawing/2014/main" id="{56883DE2-43D6-46D3-A8A3-D07FD61684E6}"/>
              </a:ext>
            </a:extLst>
          </p:cNvPr>
          <p:cNvSpPr/>
          <p:nvPr/>
        </p:nvSpPr>
        <p:spPr>
          <a:xfrm>
            <a:off x="4761188" y="-15474"/>
            <a:ext cx="7430807" cy="6873475"/>
          </a:xfrm>
          <a:prstGeom prst="rect">
            <a:avLst/>
          </a:prstGeom>
          <a:solidFill>
            <a:srgbClr val="F0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4F0B45A6-7A59-4644-971B-0531EF805A70}"/>
              </a:ext>
            </a:extLst>
          </p:cNvPr>
          <p:cNvSpPr/>
          <p:nvPr/>
        </p:nvSpPr>
        <p:spPr>
          <a:xfrm>
            <a:off x="216840" y="3429000"/>
            <a:ext cx="4088305" cy="6901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itle 1">
            <a:extLst>
              <a:ext uri="{FF2B5EF4-FFF2-40B4-BE49-F238E27FC236}">
                <a16:creationId xmlns:a16="http://schemas.microsoft.com/office/drawing/2014/main" id="{3ED1714F-D3A4-45E7-BCD0-4F94C58B7739}"/>
              </a:ext>
            </a:extLst>
          </p:cNvPr>
          <p:cNvSpPr txBox="1">
            <a:spLocks/>
          </p:cNvSpPr>
          <p:nvPr/>
        </p:nvSpPr>
        <p:spPr>
          <a:xfrm>
            <a:off x="52622" y="2346959"/>
            <a:ext cx="4591629" cy="1082040"/>
          </a:xfrm>
          <a:prstGeom prst="rect">
            <a:avLst/>
          </a:prstGeom>
          <a:ln>
            <a:noFill/>
          </a:ln>
        </p:spPr>
        <p:txBody>
          <a:bodyPr vert="horz" lIns="91440" tIns="45720" rIns="91440" bIns="45720" rtlCol="0" anchor="ctr">
            <a:normAutofit/>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r>
              <a:rPr lang="en-US" sz="3200" dirty="0">
                <a:solidFill>
                  <a:schemeClr val="bg1"/>
                </a:solidFill>
                <a:latin typeface="+mn-lt"/>
              </a:rPr>
              <a:t>For video tutorials</a:t>
            </a:r>
            <a:br>
              <a:rPr lang="en-US" sz="3200" dirty="0">
                <a:solidFill>
                  <a:schemeClr val="bg1"/>
                </a:solidFill>
                <a:latin typeface="+mn-lt"/>
              </a:rPr>
            </a:br>
            <a:r>
              <a:rPr lang="en-US" sz="3200" dirty="0">
                <a:solidFill>
                  <a:schemeClr val="bg1"/>
                </a:solidFill>
                <a:latin typeface="+mn-lt"/>
              </a:rPr>
              <a:t>and worked examples</a:t>
            </a:r>
            <a:endParaRPr lang="en-IE" sz="3200" dirty="0">
              <a:solidFill>
                <a:schemeClr val="bg1"/>
              </a:solidFill>
              <a:latin typeface="+mn-lt"/>
            </a:endParaRPr>
          </a:p>
        </p:txBody>
      </p:sp>
      <p:cxnSp>
        <p:nvCxnSpPr>
          <p:cNvPr id="8" name="Straight Connector 7">
            <a:extLst>
              <a:ext uri="{FF2B5EF4-FFF2-40B4-BE49-F238E27FC236}">
                <a16:creationId xmlns:a16="http://schemas.microsoft.com/office/drawing/2014/main" id="{EBE41213-EC70-40B2-81B8-B939160479D2}"/>
              </a:ext>
            </a:extLst>
          </p:cNvPr>
          <p:cNvCxnSpPr/>
          <p:nvPr/>
        </p:nvCxnSpPr>
        <p:spPr>
          <a:xfrm>
            <a:off x="5954444" y="67405"/>
            <a:ext cx="0" cy="14484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0BBD98B-828B-468D-999D-B05A861CD9DA}"/>
              </a:ext>
            </a:extLst>
          </p:cNvPr>
          <p:cNvPicPr>
            <a:picLocks noChangeAspect="1"/>
          </p:cNvPicPr>
          <p:nvPr/>
        </p:nvPicPr>
        <p:blipFill>
          <a:blip r:embed="rId5"/>
          <a:stretch>
            <a:fillRect/>
          </a:stretch>
        </p:blipFill>
        <p:spPr>
          <a:xfrm>
            <a:off x="4817998" y="0"/>
            <a:ext cx="7061221" cy="2440447"/>
          </a:xfrm>
          <a:prstGeom prst="rect">
            <a:avLst/>
          </a:prstGeom>
        </p:spPr>
      </p:pic>
      <p:sp>
        <p:nvSpPr>
          <p:cNvPr id="26" name="Title 1">
            <a:extLst>
              <a:ext uri="{FF2B5EF4-FFF2-40B4-BE49-F238E27FC236}">
                <a16:creationId xmlns:a16="http://schemas.microsoft.com/office/drawing/2014/main" id="{77599979-DA87-45E3-BD8F-3F47B91D7713}"/>
              </a:ext>
            </a:extLst>
          </p:cNvPr>
          <p:cNvSpPr txBox="1">
            <a:spLocks/>
          </p:cNvSpPr>
          <p:nvPr/>
        </p:nvSpPr>
        <p:spPr>
          <a:xfrm>
            <a:off x="169560" y="3355481"/>
            <a:ext cx="4204898" cy="954307"/>
          </a:xfrm>
          <a:prstGeom prst="rect">
            <a:avLst/>
          </a:prstGeom>
          <a:ln>
            <a:noFill/>
          </a:ln>
        </p:spPr>
        <p:txBody>
          <a:bodyPr vert="horz" lIns="91440" tIns="45720" rIns="91440" bIns="45720" rtlCol="0" anchor="ctr">
            <a:normAutofit/>
          </a:bodyPr>
          <a:lstStyle>
            <a:lvl1pPr algn="ctr" defTabSz="914400">
              <a:lnSpc>
                <a:spcPct val="80000"/>
              </a:lnSpc>
              <a:spcBef>
                <a:spcPct val="0"/>
              </a:spcBef>
              <a:buNone/>
              <a:defRPr sz="3600" b="1" cap="none" spc="100" baseline="0">
                <a:solidFill>
                  <a:srgbClr val="41AAC8"/>
                </a:solidFill>
                <a:latin typeface="Century Gothic" panose="020B0502020202020204" pitchFamily="34" charset="0"/>
                <a:ea typeface="+mj-ea"/>
                <a:cs typeface="+mj-cs"/>
              </a:defRPr>
            </a:lvl1pPr>
          </a:lstStyle>
          <a:p>
            <a:r>
              <a:rPr lang="en-US" sz="3200" dirty="0"/>
              <a:t>Statsols.com/start</a:t>
            </a:r>
            <a:endParaRPr lang="en-IE" sz="3200" dirty="0"/>
          </a:p>
        </p:txBody>
      </p:sp>
      <p:pic>
        <p:nvPicPr>
          <p:cNvPr id="25" name="Picture 24">
            <a:extLst>
              <a:ext uri="{FF2B5EF4-FFF2-40B4-BE49-F238E27FC236}">
                <a16:creationId xmlns:a16="http://schemas.microsoft.com/office/drawing/2014/main" id="{4E87391C-712C-4B27-8216-B33CF5CE2199}"/>
              </a:ext>
            </a:extLst>
          </p:cNvPr>
          <p:cNvPicPr>
            <a:picLocks noChangeAspect="1"/>
          </p:cNvPicPr>
          <p:nvPr/>
        </p:nvPicPr>
        <p:blipFill>
          <a:blip r:embed="rId6"/>
          <a:stretch>
            <a:fillRect/>
          </a:stretch>
        </p:blipFill>
        <p:spPr>
          <a:xfrm>
            <a:off x="4807136" y="2196228"/>
            <a:ext cx="7168024" cy="2465541"/>
          </a:xfrm>
          <a:prstGeom prst="rect">
            <a:avLst/>
          </a:prstGeom>
        </p:spPr>
      </p:pic>
      <p:pic>
        <p:nvPicPr>
          <p:cNvPr id="28" name="Picture 27">
            <a:extLst>
              <a:ext uri="{FF2B5EF4-FFF2-40B4-BE49-F238E27FC236}">
                <a16:creationId xmlns:a16="http://schemas.microsoft.com/office/drawing/2014/main" id="{2A3CCE74-B3E2-4693-A6E6-5ECEC459EB91}"/>
              </a:ext>
            </a:extLst>
          </p:cNvPr>
          <p:cNvPicPr>
            <a:picLocks noChangeAspect="1"/>
          </p:cNvPicPr>
          <p:nvPr/>
        </p:nvPicPr>
        <p:blipFill rotWithShape="1">
          <a:blip r:embed="rId7"/>
          <a:srcRect t="1018"/>
          <a:stretch/>
        </p:blipFill>
        <p:spPr>
          <a:xfrm>
            <a:off x="4817999" y="4350148"/>
            <a:ext cx="7168024" cy="2440447"/>
          </a:xfrm>
          <a:prstGeom prst="rect">
            <a:avLst/>
          </a:prstGeom>
        </p:spPr>
      </p:pic>
    </p:spTree>
    <p:extLst>
      <p:ext uri="{BB962C8B-B14F-4D97-AF65-F5344CB8AC3E}">
        <p14:creationId xmlns:p14="http://schemas.microsoft.com/office/powerpoint/2010/main" val="393000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 name="Group 2057">
            <a:extLst>
              <a:ext uri="{FF2B5EF4-FFF2-40B4-BE49-F238E27FC236}">
                <a16:creationId xmlns:a16="http://schemas.microsoft.com/office/drawing/2014/main" id="{88D5EDE9-F597-4E36-BA26-18C2C12B38AB}"/>
              </a:ext>
            </a:extLst>
          </p:cNvPr>
          <p:cNvGrpSpPr/>
          <p:nvPr/>
        </p:nvGrpSpPr>
        <p:grpSpPr>
          <a:xfrm>
            <a:off x="-10100" y="-9524"/>
            <a:ext cx="12235739" cy="6858000"/>
            <a:chOff x="-1711" y="0"/>
            <a:chExt cx="12193711" cy="6864437"/>
          </a:xfrm>
        </p:grpSpPr>
        <p:pic>
          <p:nvPicPr>
            <p:cNvPr id="4" name="Picture 3" descr="A close up of a piece of paper&#10;&#10;Description automatically generated">
              <a:extLst>
                <a:ext uri="{FF2B5EF4-FFF2-40B4-BE49-F238E27FC236}">
                  <a16:creationId xmlns:a16="http://schemas.microsoft.com/office/drawing/2014/main" id="{7A6CD044-2591-4E01-9737-33249267B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7" name="Rectangle 2056">
              <a:extLst>
                <a:ext uri="{FF2B5EF4-FFF2-40B4-BE49-F238E27FC236}">
                  <a16:creationId xmlns:a16="http://schemas.microsoft.com/office/drawing/2014/main" id="{5B794144-541C-4886-BDAE-342C1AB86480}"/>
                </a:ext>
              </a:extLst>
            </p:cNvPr>
            <p:cNvSpPr/>
            <p:nvPr/>
          </p:nvSpPr>
          <p:spPr>
            <a:xfrm>
              <a:off x="-1711" y="2421380"/>
              <a:ext cx="7066341" cy="44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grpSp>
      <p:sp>
        <p:nvSpPr>
          <p:cNvPr id="7" name="Rectangle 6">
            <a:extLst>
              <a:ext uri="{FF2B5EF4-FFF2-40B4-BE49-F238E27FC236}">
                <a16:creationId xmlns:a16="http://schemas.microsoft.com/office/drawing/2014/main" id="{41E55917-E61D-4AF4-8C8E-0A9A400B39C5}"/>
              </a:ext>
            </a:extLst>
          </p:cNvPr>
          <p:cNvSpPr/>
          <p:nvPr/>
        </p:nvSpPr>
        <p:spPr>
          <a:xfrm>
            <a:off x="-11721" y="-1"/>
            <a:ext cx="12203721" cy="3317941"/>
          </a:xfrm>
          <a:prstGeom prst="rect">
            <a:avLst/>
          </a:prstGeom>
          <a:gradFill flip="none" rotWithShape="1">
            <a:gsLst>
              <a:gs pos="0">
                <a:srgbClr val="46A6B0">
                  <a:alpha val="85000"/>
                </a:srgbClr>
              </a:gs>
              <a:gs pos="40000">
                <a:schemeClr val="bg1"/>
              </a:gs>
              <a:gs pos="100000">
                <a:schemeClr val="bg1">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latin typeface="Century Gothic" panose="020B0502020202020204" pitchFamily="34" charset="0"/>
            </a:endParaRPr>
          </a:p>
        </p:txBody>
      </p:sp>
      <p:pic>
        <p:nvPicPr>
          <p:cNvPr id="23" name="Content Placeholder 4">
            <a:extLst>
              <a:ext uri="{FF2B5EF4-FFF2-40B4-BE49-F238E27FC236}">
                <a16:creationId xmlns:a16="http://schemas.microsoft.com/office/drawing/2014/main" id="{6898E7BC-D36C-4DBD-8E35-DF1FD58EF70E}"/>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radius="12"/>
                    </a14:imgEffect>
                  </a14:imgLayer>
                </a14:imgProps>
              </a:ext>
              <a:ext uri="{28A0092B-C50C-407E-A947-70E740481C1C}">
                <a14:useLocalDpi xmlns:a14="http://schemas.microsoft.com/office/drawing/2010/main" val="0"/>
              </a:ext>
            </a:extLst>
          </a:blip>
          <a:srcRect l="172"/>
          <a:stretch/>
        </p:blipFill>
        <p:spPr>
          <a:xfrm>
            <a:off x="-11722" y="0"/>
            <a:ext cx="12234022" cy="6858000"/>
          </a:xfrm>
          <a:prstGeom prst="rect">
            <a:avLst/>
          </a:prstGeom>
        </p:spPr>
      </p:pic>
      <p:sp>
        <p:nvSpPr>
          <p:cNvPr id="10" name="Rectangle: Rounded Corners 9">
            <a:extLst>
              <a:ext uri="{FF2B5EF4-FFF2-40B4-BE49-F238E27FC236}">
                <a16:creationId xmlns:a16="http://schemas.microsoft.com/office/drawing/2014/main" id="{E1864C13-FB04-440D-AE64-A89F2EB142D4}"/>
              </a:ext>
            </a:extLst>
          </p:cNvPr>
          <p:cNvSpPr/>
          <p:nvPr/>
        </p:nvSpPr>
        <p:spPr>
          <a:xfrm>
            <a:off x="-8385" y="1010"/>
            <a:ext cx="12220585" cy="775932"/>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bg1"/>
              </a:solidFill>
              <a:latin typeface="Century Gothic" panose="020B0502020202020204" pitchFamily="34" charset="0"/>
            </a:endParaRPr>
          </a:p>
        </p:txBody>
      </p:sp>
      <p:sp>
        <p:nvSpPr>
          <p:cNvPr id="11" name="Title 3">
            <a:extLst>
              <a:ext uri="{FF2B5EF4-FFF2-40B4-BE49-F238E27FC236}">
                <a16:creationId xmlns:a16="http://schemas.microsoft.com/office/drawing/2014/main" id="{A7728DE8-EE8B-49F9-9961-2CA878882368}"/>
              </a:ext>
            </a:extLst>
          </p:cNvPr>
          <p:cNvSpPr txBox="1">
            <a:spLocks/>
          </p:cNvSpPr>
          <p:nvPr/>
        </p:nvSpPr>
        <p:spPr>
          <a:xfrm>
            <a:off x="-10100" y="-79728"/>
            <a:ext cx="12191999" cy="865745"/>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50000"/>
              </a:lnSpc>
            </a:pPr>
            <a:r>
              <a:rPr lang="en-US" sz="3200" dirty="0">
                <a:latin typeface="Century Gothic" panose="020B0502020202020204" pitchFamily="34" charset="0"/>
              </a:rPr>
              <a:t>The solution for optimizing clinical trials</a:t>
            </a:r>
          </a:p>
        </p:txBody>
      </p:sp>
      <p:pic>
        <p:nvPicPr>
          <p:cNvPr id="19" name="Picture 18" descr="A close up of a logo&#10;&#10;Description automatically generated">
            <a:extLst>
              <a:ext uri="{FF2B5EF4-FFF2-40B4-BE49-F238E27FC236}">
                <a16:creationId xmlns:a16="http://schemas.microsoft.com/office/drawing/2014/main" id="{170B1D96-A76E-41BF-B5BC-B7FE52B01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613" y="2505546"/>
            <a:ext cx="2876919" cy="3143448"/>
          </a:xfrm>
          <a:prstGeom prst="rect">
            <a:avLst/>
          </a:prstGeom>
          <a:effectLst>
            <a:outerShdw blurRad="76200" dist="12700" dir="5400000" sx="101000" sy="101000" algn="ctr" rotWithShape="0">
              <a:schemeClr val="bg1">
                <a:alpha val="20000"/>
              </a:schemeClr>
            </a:outerShdw>
          </a:effectLst>
        </p:spPr>
      </p:pic>
      <p:sp>
        <p:nvSpPr>
          <p:cNvPr id="3" name="Rectangle 2">
            <a:extLst>
              <a:ext uri="{FF2B5EF4-FFF2-40B4-BE49-F238E27FC236}">
                <a16:creationId xmlns:a16="http://schemas.microsoft.com/office/drawing/2014/main" id="{4A89D41A-86D2-4B85-814D-084D3946E46B}"/>
              </a:ext>
            </a:extLst>
          </p:cNvPr>
          <p:cNvSpPr/>
          <p:nvPr/>
        </p:nvSpPr>
        <p:spPr>
          <a:xfrm>
            <a:off x="1785444" y="3360950"/>
            <a:ext cx="1443109" cy="523220"/>
          </a:xfrm>
          <a:prstGeom prst="rect">
            <a:avLst/>
          </a:prstGeom>
        </p:spPr>
        <p:txBody>
          <a:bodyPr wrap="square">
            <a:spAutoFit/>
          </a:bodyPr>
          <a:lstStyle/>
          <a:p>
            <a:pPr algn="r"/>
            <a:r>
              <a:rPr lang="en-IE" sz="1400" b="1" dirty="0">
                <a:solidFill>
                  <a:schemeClr val="bg1"/>
                </a:solidFill>
                <a:latin typeface="Century Gothic" panose="020B0502020202020204" pitchFamily="34" charset="0"/>
              </a:rPr>
              <a:t>PRE-CLINICAL</a:t>
            </a:r>
            <a:br>
              <a:rPr lang="en-IE" sz="1400" b="1" dirty="0">
                <a:solidFill>
                  <a:schemeClr val="bg1"/>
                </a:solidFill>
                <a:latin typeface="Century Gothic" panose="020B0502020202020204" pitchFamily="34" charset="0"/>
              </a:rPr>
            </a:br>
            <a:r>
              <a:rPr lang="en-IE" sz="1400" b="1" dirty="0">
                <a:solidFill>
                  <a:schemeClr val="bg1"/>
                </a:solidFill>
                <a:latin typeface="Century Gothic" panose="020B0502020202020204" pitchFamily="34" charset="0"/>
              </a:rPr>
              <a:t>/ RESEARCH</a:t>
            </a:r>
            <a:endParaRPr lang="en-IE" sz="1400" b="1" i="0" dirty="0">
              <a:solidFill>
                <a:schemeClr val="bg1"/>
              </a:solidFill>
              <a:effectLst/>
              <a:latin typeface="Century Gothic" panose="020B0502020202020204" pitchFamily="34" charset="0"/>
            </a:endParaRPr>
          </a:p>
        </p:txBody>
      </p:sp>
      <p:sp>
        <p:nvSpPr>
          <p:cNvPr id="5" name="Rectangle 4">
            <a:extLst>
              <a:ext uri="{FF2B5EF4-FFF2-40B4-BE49-F238E27FC236}">
                <a16:creationId xmlns:a16="http://schemas.microsoft.com/office/drawing/2014/main" id="{F2F61ECD-20F6-4AD5-9047-4D1D10CADDCB}"/>
              </a:ext>
            </a:extLst>
          </p:cNvPr>
          <p:cNvSpPr/>
          <p:nvPr/>
        </p:nvSpPr>
        <p:spPr>
          <a:xfrm>
            <a:off x="3943231" y="2078337"/>
            <a:ext cx="1770129" cy="307777"/>
          </a:xfrm>
          <a:prstGeom prst="rect">
            <a:avLst/>
          </a:prstGeom>
        </p:spPr>
        <p:txBody>
          <a:bodyPr wrap="square">
            <a:spAutoFit/>
          </a:bodyPr>
          <a:lstStyle/>
          <a:p>
            <a:r>
              <a:rPr lang="en-IE" sz="1400" b="1" dirty="0">
                <a:solidFill>
                  <a:schemeClr val="bg1"/>
                </a:solidFill>
                <a:latin typeface="Century Gothic" panose="020B0502020202020204" pitchFamily="34" charset="0"/>
              </a:rPr>
              <a:t>EARLY PHASE</a:t>
            </a:r>
            <a:endParaRPr lang="en-IE" sz="1400" b="1" i="0" dirty="0">
              <a:solidFill>
                <a:schemeClr val="bg1"/>
              </a:solidFill>
              <a:effectLst/>
              <a:latin typeface="Century Gothic" panose="020B0502020202020204" pitchFamily="34" charset="0"/>
            </a:endParaRPr>
          </a:p>
        </p:txBody>
      </p:sp>
      <p:sp>
        <p:nvSpPr>
          <p:cNvPr id="12" name="Rectangle 11">
            <a:extLst>
              <a:ext uri="{FF2B5EF4-FFF2-40B4-BE49-F238E27FC236}">
                <a16:creationId xmlns:a16="http://schemas.microsoft.com/office/drawing/2014/main" id="{88051A78-50E6-4D6F-A05D-352B0B71268C}"/>
              </a:ext>
            </a:extLst>
          </p:cNvPr>
          <p:cNvSpPr/>
          <p:nvPr/>
        </p:nvSpPr>
        <p:spPr>
          <a:xfrm>
            <a:off x="5843644" y="3384206"/>
            <a:ext cx="2365264" cy="400110"/>
          </a:xfrm>
          <a:prstGeom prst="rect">
            <a:avLst/>
          </a:prstGeom>
        </p:spPr>
        <p:txBody>
          <a:bodyPr wrap="square">
            <a:spAutoFit/>
          </a:bodyPr>
          <a:lstStyle/>
          <a:p>
            <a:r>
              <a:rPr lang="en-IE" sz="2000" b="1" dirty="0">
                <a:solidFill>
                  <a:schemeClr val="bg1"/>
                </a:solidFill>
                <a:latin typeface="Century Gothic" panose="020B0502020202020204" pitchFamily="34" charset="0"/>
              </a:rPr>
              <a:t>CONFIRMATORY</a:t>
            </a:r>
            <a:endParaRPr lang="en-IE" sz="2000" b="1" i="0" dirty="0">
              <a:solidFill>
                <a:schemeClr val="bg1"/>
              </a:solidFill>
              <a:effectLst/>
              <a:latin typeface="Century Gothic" panose="020B0502020202020204" pitchFamily="34" charset="0"/>
            </a:endParaRPr>
          </a:p>
        </p:txBody>
      </p:sp>
      <p:sp>
        <p:nvSpPr>
          <p:cNvPr id="13" name="Rectangle 12">
            <a:extLst>
              <a:ext uri="{FF2B5EF4-FFF2-40B4-BE49-F238E27FC236}">
                <a16:creationId xmlns:a16="http://schemas.microsoft.com/office/drawing/2014/main" id="{91CB1C34-3F7A-4C20-BE07-D40BF38C0CD5}"/>
              </a:ext>
            </a:extLst>
          </p:cNvPr>
          <p:cNvSpPr/>
          <p:nvPr/>
        </p:nvSpPr>
        <p:spPr>
          <a:xfrm>
            <a:off x="6200067" y="5862041"/>
            <a:ext cx="1966375" cy="307777"/>
          </a:xfrm>
          <a:prstGeom prst="rect">
            <a:avLst/>
          </a:prstGeom>
        </p:spPr>
        <p:txBody>
          <a:bodyPr wrap="square">
            <a:spAutoFit/>
          </a:bodyPr>
          <a:lstStyle/>
          <a:p>
            <a:pPr algn="ctr"/>
            <a:r>
              <a:rPr lang="en-IE" sz="1400" b="1" dirty="0">
                <a:solidFill>
                  <a:schemeClr val="bg1"/>
                </a:solidFill>
                <a:latin typeface="Century Gothic" panose="020B0502020202020204" pitchFamily="34" charset="0"/>
              </a:rPr>
              <a:t>POSTMARKETING</a:t>
            </a:r>
            <a:endParaRPr lang="en-IE" sz="1400" b="1" i="0" dirty="0">
              <a:solidFill>
                <a:schemeClr val="bg1"/>
              </a:solidFill>
              <a:effectLst/>
              <a:latin typeface="Century Gothic" panose="020B0502020202020204" pitchFamily="34" charset="0"/>
            </a:endParaRPr>
          </a:p>
        </p:txBody>
      </p:sp>
      <p:sp>
        <p:nvSpPr>
          <p:cNvPr id="2053" name="Right Brace 2052">
            <a:extLst>
              <a:ext uri="{FF2B5EF4-FFF2-40B4-BE49-F238E27FC236}">
                <a16:creationId xmlns:a16="http://schemas.microsoft.com/office/drawing/2014/main" id="{82E2B8DE-FAD1-4E3E-A91D-C01DA8A858DF}"/>
              </a:ext>
            </a:extLst>
          </p:cNvPr>
          <p:cNvSpPr/>
          <p:nvPr/>
        </p:nvSpPr>
        <p:spPr>
          <a:xfrm>
            <a:off x="1553446" y="3362094"/>
            <a:ext cx="342933" cy="536943"/>
          </a:xfrm>
          <a:prstGeom prst="rightBrace">
            <a:avLst/>
          </a:prstGeom>
          <a:ln>
            <a:solidFill>
              <a:srgbClr val="2975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42" name="Rectangle 41">
            <a:extLst>
              <a:ext uri="{FF2B5EF4-FFF2-40B4-BE49-F238E27FC236}">
                <a16:creationId xmlns:a16="http://schemas.microsoft.com/office/drawing/2014/main" id="{EEC671A9-F74C-48C1-85A2-F748B03BFF28}"/>
              </a:ext>
            </a:extLst>
          </p:cNvPr>
          <p:cNvSpPr/>
          <p:nvPr/>
        </p:nvSpPr>
        <p:spPr>
          <a:xfrm>
            <a:off x="67760" y="3375817"/>
            <a:ext cx="1551963" cy="523220"/>
          </a:xfrm>
          <a:prstGeom prst="rect">
            <a:avLst/>
          </a:prstGeom>
        </p:spPr>
        <p:txBody>
          <a:bodyPr wrap="square">
            <a:spAutoFit/>
          </a:bodyPr>
          <a:lstStyle/>
          <a:p>
            <a:pPr algn="r"/>
            <a:r>
              <a:rPr lang="en-IE" sz="1400" dirty="0">
                <a:solidFill>
                  <a:schemeClr val="bg1"/>
                </a:solidFill>
                <a:latin typeface="+mj-lt"/>
              </a:rPr>
              <a:t>Animal Studies</a:t>
            </a:r>
            <a:br>
              <a:rPr lang="en-IE" sz="1400" dirty="0">
                <a:solidFill>
                  <a:schemeClr val="bg1"/>
                </a:solidFill>
                <a:latin typeface="+mj-lt"/>
              </a:rPr>
            </a:br>
            <a:r>
              <a:rPr lang="en-IE" sz="1400" dirty="0">
                <a:solidFill>
                  <a:schemeClr val="bg1"/>
                </a:solidFill>
                <a:latin typeface="+mj-lt"/>
              </a:rPr>
              <a:t>ANOVA / ANCOVA</a:t>
            </a:r>
          </a:p>
        </p:txBody>
      </p:sp>
      <p:sp>
        <p:nvSpPr>
          <p:cNvPr id="43" name="Rectangle 42">
            <a:extLst>
              <a:ext uri="{FF2B5EF4-FFF2-40B4-BE49-F238E27FC236}">
                <a16:creationId xmlns:a16="http://schemas.microsoft.com/office/drawing/2014/main" id="{A4FB22EE-2A1F-4B2E-9A81-7C617A11CCBC}"/>
              </a:ext>
            </a:extLst>
          </p:cNvPr>
          <p:cNvSpPr/>
          <p:nvPr/>
        </p:nvSpPr>
        <p:spPr>
          <a:xfrm>
            <a:off x="8231258" y="1359570"/>
            <a:ext cx="3791717" cy="3049786"/>
          </a:xfrm>
          <a:prstGeom prst="rect">
            <a:avLst/>
          </a:prstGeom>
        </p:spPr>
        <p:txBody>
          <a:bodyPr wrap="square">
            <a:noAutofit/>
          </a:bodyPr>
          <a:lstStyle/>
          <a:p>
            <a:r>
              <a:rPr lang="en-IE" sz="2000" b="1" u="sng" dirty="0">
                <a:solidFill>
                  <a:schemeClr val="bg1"/>
                </a:solidFill>
                <a:latin typeface="+mj-lt"/>
              </a:rPr>
              <a:t>1000+ Scenarios for Fixed Term, Adaptive &amp; Bayesian Methods</a:t>
            </a:r>
          </a:p>
          <a:p>
            <a:endParaRPr lang="en-IE" dirty="0">
              <a:solidFill>
                <a:schemeClr val="bg1"/>
              </a:solidFill>
              <a:latin typeface="+mj-lt"/>
            </a:endParaRPr>
          </a:p>
          <a:p>
            <a:r>
              <a:rPr lang="en-IE" dirty="0">
                <a:solidFill>
                  <a:schemeClr val="bg1"/>
                </a:solidFill>
                <a:latin typeface="+mj-lt"/>
              </a:rPr>
              <a:t>Survival, Means, Proportions &amp;</a:t>
            </a:r>
            <a:br>
              <a:rPr lang="en-IE" dirty="0">
                <a:solidFill>
                  <a:schemeClr val="bg1"/>
                </a:solidFill>
                <a:latin typeface="+mj-lt"/>
              </a:rPr>
            </a:br>
            <a:r>
              <a:rPr lang="en-IE" dirty="0">
                <a:solidFill>
                  <a:schemeClr val="bg1"/>
                </a:solidFill>
                <a:latin typeface="+mj-lt"/>
              </a:rPr>
              <a:t>Count endpoints</a:t>
            </a:r>
          </a:p>
          <a:p>
            <a:endParaRPr lang="en-IE" dirty="0">
              <a:solidFill>
                <a:schemeClr val="bg1"/>
              </a:solidFill>
              <a:latin typeface="+mj-lt"/>
            </a:endParaRPr>
          </a:p>
          <a:p>
            <a:r>
              <a:rPr lang="en-IE" dirty="0">
                <a:solidFill>
                  <a:schemeClr val="bg1"/>
                </a:solidFill>
                <a:latin typeface="+mj-lt"/>
              </a:rPr>
              <a:t>Sample Size Re-Estimation</a:t>
            </a:r>
            <a:br>
              <a:rPr lang="en-IE" dirty="0">
                <a:solidFill>
                  <a:schemeClr val="bg1"/>
                </a:solidFill>
                <a:latin typeface="+mj-lt"/>
              </a:rPr>
            </a:br>
            <a:endParaRPr lang="en-IE" dirty="0">
              <a:solidFill>
                <a:schemeClr val="bg1"/>
              </a:solidFill>
              <a:latin typeface="+mj-lt"/>
            </a:endParaRPr>
          </a:p>
          <a:p>
            <a:r>
              <a:rPr lang="en-IE" b="0" i="0" dirty="0">
                <a:solidFill>
                  <a:schemeClr val="bg1"/>
                </a:solidFill>
                <a:effectLst/>
                <a:latin typeface="+mj-lt"/>
              </a:rPr>
              <a:t>Group Sequential Trials</a:t>
            </a:r>
          </a:p>
          <a:p>
            <a:endParaRPr lang="en-IE" b="0" i="0" dirty="0">
              <a:solidFill>
                <a:schemeClr val="bg1"/>
              </a:solidFill>
              <a:effectLst/>
              <a:latin typeface="+mj-lt"/>
            </a:endParaRPr>
          </a:p>
          <a:p>
            <a:r>
              <a:rPr lang="en-IE" dirty="0">
                <a:solidFill>
                  <a:schemeClr val="bg1"/>
                </a:solidFill>
                <a:latin typeface="+mj-lt"/>
              </a:rPr>
              <a:t>Bayesian Assurance</a:t>
            </a:r>
          </a:p>
          <a:p>
            <a:endParaRPr lang="en-IE" b="0" i="0" dirty="0">
              <a:solidFill>
                <a:schemeClr val="bg1"/>
              </a:solidFill>
              <a:effectLst/>
              <a:latin typeface="+mj-lt"/>
            </a:endParaRPr>
          </a:p>
          <a:p>
            <a:r>
              <a:rPr lang="en-IE" dirty="0">
                <a:solidFill>
                  <a:schemeClr val="bg1"/>
                </a:solidFill>
                <a:latin typeface="+mj-lt"/>
              </a:rPr>
              <a:t>Cross over &amp; personalized medicine</a:t>
            </a:r>
            <a:endParaRPr lang="en-IE" b="0" i="0" dirty="0">
              <a:solidFill>
                <a:schemeClr val="bg1"/>
              </a:solidFill>
              <a:effectLst/>
              <a:latin typeface="+mj-lt"/>
            </a:endParaRPr>
          </a:p>
        </p:txBody>
      </p:sp>
      <p:sp>
        <p:nvSpPr>
          <p:cNvPr id="44" name="Right Brace 43">
            <a:extLst>
              <a:ext uri="{FF2B5EF4-FFF2-40B4-BE49-F238E27FC236}">
                <a16:creationId xmlns:a16="http://schemas.microsoft.com/office/drawing/2014/main" id="{7BD0D89F-8F4C-4418-9A9B-9F986FE29B1E}"/>
              </a:ext>
            </a:extLst>
          </p:cNvPr>
          <p:cNvSpPr/>
          <p:nvPr/>
        </p:nvSpPr>
        <p:spPr>
          <a:xfrm flipH="1">
            <a:off x="7951680" y="1219200"/>
            <a:ext cx="559156" cy="4016724"/>
          </a:xfrm>
          <a:prstGeom prst="rightBrace">
            <a:avLst>
              <a:gd name="adj1" fmla="val 8333"/>
              <a:gd name="adj2" fmla="val 58572"/>
            </a:avLst>
          </a:prstGeom>
          <a:ln>
            <a:solidFill>
              <a:srgbClr val="35C2D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45" name="Right Brace 44">
            <a:extLst>
              <a:ext uri="{FF2B5EF4-FFF2-40B4-BE49-F238E27FC236}">
                <a16:creationId xmlns:a16="http://schemas.microsoft.com/office/drawing/2014/main" id="{A85F88EF-5BA9-4A85-A4B4-702C7B97B46A}"/>
              </a:ext>
            </a:extLst>
          </p:cNvPr>
          <p:cNvSpPr/>
          <p:nvPr/>
        </p:nvSpPr>
        <p:spPr>
          <a:xfrm rot="16200000" flipH="1">
            <a:off x="4306035" y="753193"/>
            <a:ext cx="531933" cy="2114023"/>
          </a:xfrm>
          <a:prstGeom prst="rightBrace">
            <a:avLst/>
          </a:prstGeom>
          <a:ln>
            <a:solidFill>
              <a:srgbClr val="2998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2055" name="Rectangle 2054">
            <a:extLst>
              <a:ext uri="{FF2B5EF4-FFF2-40B4-BE49-F238E27FC236}">
                <a16:creationId xmlns:a16="http://schemas.microsoft.com/office/drawing/2014/main" id="{5EE98DF1-81A1-4C67-846C-12500CDB6C71}"/>
              </a:ext>
            </a:extLst>
          </p:cNvPr>
          <p:cNvSpPr/>
          <p:nvPr/>
        </p:nvSpPr>
        <p:spPr>
          <a:xfrm>
            <a:off x="3270427" y="944072"/>
            <a:ext cx="2621951" cy="830997"/>
          </a:xfrm>
          <a:prstGeom prst="rect">
            <a:avLst/>
          </a:prstGeom>
        </p:spPr>
        <p:txBody>
          <a:bodyPr wrap="square">
            <a:spAutoFit/>
          </a:bodyPr>
          <a:lstStyle/>
          <a:p>
            <a:pPr algn="ctr"/>
            <a:r>
              <a:rPr lang="en-IE" sz="1600" dirty="0">
                <a:solidFill>
                  <a:schemeClr val="bg1"/>
                </a:solidFill>
                <a:latin typeface="Century Gothic" panose="020B0502020202020204" pitchFamily="34" charset="0"/>
              </a:rPr>
              <a:t>CRM</a:t>
            </a:r>
          </a:p>
          <a:p>
            <a:pPr algn="ctr"/>
            <a:r>
              <a:rPr lang="en-IE" sz="1600" dirty="0">
                <a:solidFill>
                  <a:schemeClr val="bg1"/>
                </a:solidFill>
                <a:latin typeface="Century Gothic" panose="020B0502020202020204" pitchFamily="34" charset="0"/>
              </a:rPr>
              <a:t>MCP-Mod</a:t>
            </a:r>
          </a:p>
          <a:p>
            <a:pPr algn="ctr"/>
            <a:r>
              <a:rPr lang="en-IE" sz="1600" dirty="0">
                <a:solidFill>
                  <a:schemeClr val="bg1"/>
                </a:solidFill>
                <a:latin typeface="Century Gothic" panose="020B0502020202020204" pitchFamily="34" charset="0"/>
              </a:rPr>
              <a:t>Simon’s Two Stage</a:t>
            </a:r>
          </a:p>
        </p:txBody>
      </p:sp>
      <p:sp>
        <p:nvSpPr>
          <p:cNvPr id="2056" name="Rectangle 2055">
            <a:extLst>
              <a:ext uri="{FF2B5EF4-FFF2-40B4-BE49-F238E27FC236}">
                <a16:creationId xmlns:a16="http://schemas.microsoft.com/office/drawing/2014/main" id="{6211CB6F-B6D5-4061-9DBB-6B98D4ED2DDB}"/>
              </a:ext>
            </a:extLst>
          </p:cNvPr>
          <p:cNvSpPr/>
          <p:nvPr/>
        </p:nvSpPr>
        <p:spPr>
          <a:xfrm>
            <a:off x="8301835" y="5677134"/>
            <a:ext cx="1966375" cy="584775"/>
          </a:xfrm>
          <a:prstGeom prst="rect">
            <a:avLst/>
          </a:prstGeom>
        </p:spPr>
        <p:txBody>
          <a:bodyPr wrap="square">
            <a:spAutoFit/>
          </a:bodyPr>
          <a:lstStyle/>
          <a:p>
            <a:r>
              <a:rPr lang="en-IE" sz="1600" dirty="0">
                <a:solidFill>
                  <a:schemeClr val="bg1"/>
                </a:solidFill>
                <a:latin typeface="+mj-lt"/>
              </a:rPr>
              <a:t>Cohort Study</a:t>
            </a:r>
          </a:p>
          <a:p>
            <a:r>
              <a:rPr lang="en-IE" sz="1600" dirty="0">
                <a:solidFill>
                  <a:schemeClr val="bg1"/>
                </a:solidFill>
                <a:latin typeface="+mj-lt"/>
              </a:rPr>
              <a:t>Case-control Study</a:t>
            </a:r>
          </a:p>
        </p:txBody>
      </p:sp>
      <p:sp>
        <p:nvSpPr>
          <p:cNvPr id="51" name="Right Brace 50">
            <a:extLst>
              <a:ext uri="{FF2B5EF4-FFF2-40B4-BE49-F238E27FC236}">
                <a16:creationId xmlns:a16="http://schemas.microsoft.com/office/drawing/2014/main" id="{CEF3AD7D-1D35-44AA-B61A-401265727671}"/>
              </a:ext>
            </a:extLst>
          </p:cNvPr>
          <p:cNvSpPr/>
          <p:nvPr/>
        </p:nvSpPr>
        <p:spPr>
          <a:xfrm rot="10800000">
            <a:off x="7990792" y="5693911"/>
            <a:ext cx="490060" cy="558405"/>
          </a:xfrm>
          <a:prstGeom prst="rightBrace">
            <a:avLst>
              <a:gd name="adj1" fmla="val 8333"/>
              <a:gd name="adj2" fmla="val 47622"/>
            </a:avLst>
          </a:prstGeom>
          <a:ln>
            <a:solidFill>
              <a:srgbClr val="48B7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Tree>
    <p:extLst>
      <p:ext uri="{BB962C8B-B14F-4D97-AF65-F5344CB8AC3E}">
        <p14:creationId xmlns:p14="http://schemas.microsoft.com/office/powerpoint/2010/main" val="3108806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37" y="155277"/>
            <a:ext cx="9126415" cy="1328468"/>
          </a:xfrm>
        </p:spPr>
        <p:txBody>
          <a:bodyPr>
            <a:normAutofit/>
          </a:bodyPr>
          <a:lstStyle/>
          <a:p>
            <a:r>
              <a:rPr lang="en-IE" cap="none" dirty="0">
                <a:latin typeface="+mj-lt"/>
              </a:rPr>
              <a:t>References</a:t>
            </a:r>
            <a:endParaRPr lang="en-IE" sz="2000" dirty="0">
              <a:latin typeface="+mj-lt"/>
            </a:endParaRPr>
          </a:p>
        </p:txBody>
      </p:sp>
      <p:sp>
        <p:nvSpPr>
          <p:cNvPr id="4" name="Content Placeholder 2"/>
          <p:cNvSpPr>
            <a:spLocks noGrp="1"/>
          </p:cNvSpPr>
          <p:nvPr>
            <p:ph idx="1"/>
          </p:nvPr>
        </p:nvSpPr>
        <p:spPr>
          <a:xfrm>
            <a:off x="749036" y="1861926"/>
            <a:ext cx="9720073" cy="4023360"/>
          </a:xfrm>
        </p:spPr>
        <p:txBody>
          <a:bodyPr>
            <a:noAutofit/>
          </a:bodyPr>
          <a:lstStyle/>
          <a:p>
            <a:pPr marL="0" indent="0">
              <a:buNone/>
            </a:pPr>
            <a:r>
              <a:rPr lang="en-GB" sz="1800" dirty="0"/>
              <a:t>Millen, G.C. and Yap, C., 2019. Adaptive trial designs: what are </a:t>
            </a:r>
            <a:r>
              <a:rPr lang="en-GB" sz="1800" dirty="0" err="1"/>
              <a:t>multiarm</a:t>
            </a:r>
            <a:r>
              <a:rPr lang="en-GB" sz="1800" dirty="0"/>
              <a:t>, multistage trials?. Archives of Disease in Childhood-Education and Practice.</a:t>
            </a:r>
          </a:p>
          <a:p>
            <a:pPr marL="0" indent="0">
              <a:buNone/>
            </a:pPr>
            <a:r>
              <a:rPr lang="en-GB" sz="1800" dirty="0"/>
              <a:t>Jaki, T., 2015. Multi-arm clinical trials with treatment selection: what can be gained and at what price?. Clinical Investigation, 5(4), pp.393-399.</a:t>
            </a:r>
          </a:p>
          <a:p>
            <a:pPr marL="0" indent="0">
              <a:buNone/>
            </a:pPr>
            <a:r>
              <a:rPr lang="en-GB" sz="1800" dirty="0"/>
              <a:t>Ghosh, P., Liu, L. and Mehta, C., 2020. Adaptive </a:t>
            </a:r>
            <a:r>
              <a:rPr lang="en-GB" sz="1800" dirty="0" err="1"/>
              <a:t>multiarm</a:t>
            </a:r>
            <a:r>
              <a:rPr lang="en-GB" sz="1800" dirty="0"/>
              <a:t> multistage clinical trials. Statistics in Medicine.</a:t>
            </a:r>
          </a:p>
          <a:p>
            <a:pPr marL="0" indent="0">
              <a:buNone/>
            </a:pPr>
            <a:r>
              <a:rPr lang="en-GB" sz="1800" dirty="0"/>
              <a:t>European Patients’ Academy, New approaches to clinical trials: Adaptive designs, 2015, Available from: </a:t>
            </a:r>
            <a:r>
              <a:rPr lang="en-IE" sz="1800" dirty="0">
                <a:hlinkClick r:id="rId2"/>
              </a:rPr>
              <a:t>https://www.eupati.eu/clinical-development-and-trials/new-approaches-to-clinical-trials-adaptive-designs/</a:t>
            </a:r>
            <a:endParaRPr lang="en-GB" sz="1800" dirty="0"/>
          </a:p>
          <a:p>
            <a:pPr marL="0" indent="0">
              <a:buNone/>
            </a:pPr>
            <a:r>
              <a:rPr lang="en-GB" sz="1800" dirty="0"/>
              <a:t>U.S. Food and Drug Administration, Master Protocols: Efficient Clinical Trial Design Strategies To Expedite Development of Oncology Drugs and Biologics (Draft Guidance), October 2018 Available from: </a:t>
            </a:r>
            <a:r>
              <a:rPr lang="en-IE" sz="1800" dirty="0">
                <a:hlinkClick r:id="rId3"/>
              </a:rPr>
              <a:t>https://www.fda.gov/media/120721/download</a:t>
            </a:r>
            <a:endParaRPr lang="en-IE" sz="1800" dirty="0"/>
          </a:p>
          <a:p>
            <a:pPr marL="0" indent="0">
              <a:buNone/>
            </a:pPr>
            <a:r>
              <a:rPr lang="en-GB" sz="1800" dirty="0" err="1"/>
              <a:t>Friede</a:t>
            </a:r>
            <a:r>
              <a:rPr lang="en-GB" sz="1800" dirty="0"/>
              <a:t>, T. and Stallard, N., 2008. A comparison of methods for adaptive treatment selection. Biometrical Journal: Journal of Mathematical Methods in Biosciences, 50(5), pp.767-781.</a:t>
            </a:r>
            <a:endParaRPr lang="en-IE" sz="1800" dirty="0"/>
          </a:p>
          <a:p>
            <a:pPr marL="0" indent="0">
              <a:buNone/>
            </a:pPr>
            <a:r>
              <a:rPr lang="en-IE" sz="1800" dirty="0" err="1"/>
              <a:t>Magirr</a:t>
            </a:r>
            <a:r>
              <a:rPr lang="en-IE" sz="1800" dirty="0"/>
              <a:t> D., Jaki T., Whitehead J., 2012, A generalized Dunnett test for multi-arm multi-stage clinical studies with treatment selection. </a:t>
            </a:r>
            <a:r>
              <a:rPr lang="en-IE" sz="1800" dirty="0" err="1"/>
              <a:t>Biometrika</a:t>
            </a:r>
            <a:r>
              <a:rPr lang="en-IE" sz="1800" dirty="0"/>
              <a:t>, 99(2), pp.494-501.</a:t>
            </a:r>
          </a:p>
          <a:p>
            <a:pPr marL="0" indent="0">
              <a:buNone/>
            </a:pPr>
            <a:endParaRPr lang="en-IE" sz="1800" dirty="0"/>
          </a:p>
          <a:p>
            <a:pPr marL="0" indent="0">
              <a:buNone/>
            </a:pPr>
            <a:endParaRPr lang="en-IE" sz="1800" dirty="0"/>
          </a:p>
          <a:p>
            <a:pPr marL="0" indent="0">
              <a:buNone/>
            </a:pPr>
            <a:endParaRPr lang="en-IE" sz="2000" dirty="0"/>
          </a:p>
          <a:p>
            <a:pPr marL="0" indent="0">
              <a:buNone/>
            </a:pPr>
            <a:endParaRPr lang="en-IE" sz="2000" dirty="0"/>
          </a:p>
          <a:p>
            <a:pPr marL="0" indent="0">
              <a:buNone/>
            </a:pPr>
            <a:endParaRPr lang="en-IE" sz="2400" dirty="0"/>
          </a:p>
          <a:p>
            <a:pPr marL="0" indent="0">
              <a:buNone/>
            </a:pPr>
            <a:endParaRPr lang="en-IE" sz="2000" dirty="0"/>
          </a:p>
          <a:p>
            <a:pPr marL="0" indent="0">
              <a:buNone/>
            </a:pPr>
            <a:endParaRPr lang="en-IE" sz="2000" dirty="0"/>
          </a:p>
        </p:txBody>
      </p:sp>
    </p:spTree>
    <p:extLst>
      <p:ext uri="{BB962C8B-B14F-4D97-AF65-F5344CB8AC3E}">
        <p14:creationId xmlns:p14="http://schemas.microsoft.com/office/powerpoint/2010/main" val="1994892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normAutofit/>
          </a:bodyPr>
          <a:lstStyle/>
          <a:p>
            <a:r>
              <a:rPr lang="en-IE" cap="none" dirty="0">
                <a:latin typeface="+mj-lt"/>
              </a:rPr>
              <a:t>References</a:t>
            </a:r>
            <a:endParaRPr lang="en-IE" sz="2400" dirty="0">
              <a:latin typeface="+mj-lt"/>
            </a:endParaRPr>
          </a:p>
        </p:txBody>
      </p:sp>
      <p:sp>
        <p:nvSpPr>
          <p:cNvPr id="4" name="Content Placeholder 2"/>
          <p:cNvSpPr>
            <a:spLocks noGrp="1"/>
          </p:cNvSpPr>
          <p:nvPr>
            <p:ph idx="1"/>
          </p:nvPr>
        </p:nvSpPr>
        <p:spPr>
          <a:xfrm>
            <a:off x="696273" y="1768053"/>
            <a:ext cx="9720073" cy="4023360"/>
          </a:xfrm>
        </p:spPr>
        <p:txBody>
          <a:bodyPr>
            <a:noAutofit/>
          </a:bodyPr>
          <a:lstStyle/>
          <a:p>
            <a:pPr marL="0" indent="0">
              <a:buNone/>
            </a:pPr>
            <a:r>
              <a:rPr lang="en-GB" sz="1800" dirty="0" err="1"/>
              <a:t>Magirr</a:t>
            </a:r>
            <a:r>
              <a:rPr lang="en-GB" sz="1800" dirty="0"/>
              <a:t>, D., Stallard, N. and Jaki, T., 2014. Flexible sequential designs for multi‐arm clinical trials. Statistics in Medicine, 33(19), pp.3269-3279.</a:t>
            </a:r>
          </a:p>
          <a:p>
            <a:pPr marL="0" indent="0">
              <a:buNone/>
            </a:pPr>
            <a:r>
              <a:rPr lang="en-GB" sz="1800" dirty="0"/>
              <a:t>Gao, P., Liu, L. and Mehta, C., 2014. Adaptive sequential testing for multiple comparisons. Journal of biopharmaceutical statistics, 24(5), pp.1035-1058.</a:t>
            </a:r>
            <a:endParaRPr lang="en-IE" sz="1800" dirty="0"/>
          </a:p>
          <a:p>
            <a:pPr marL="0" indent="0">
              <a:buNone/>
            </a:pPr>
            <a:r>
              <a:rPr lang="en-IE" sz="1800" dirty="0"/>
              <a:t>Ghosh, P., Liu, L., </a:t>
            </a:r>
            <a:r>
              <a:rPr lang="en-IE" sz="1800" dirty="0" err="1"/>
              <a:t>Senchaudhuri</a:t>
            </a:r>
            <a:r>
              <a:rPr lang="en-IE" sz="1800" dirty="0"/>
              <a:t>, P., Gao, P. and Mehta, C., 2017. Design and monitoring of multi‐arm multi‐stage clinical trials. Biometrics, 73(4), pp.1289-1299.</a:t>
            </a:r>
          </a:p>
          <a:p>
            <a:pPr marL="0" indent="0">
              <a:buNone/>
            </a:pPr>
            <a:r>
              <a:rPr lang="en-GB" sz="1800" dirty="0" err="1"/>
              <a:t>Wason</a:t>
            </a:r>
            <a:r>
              <a:rPr lang="en-GB" sz="1800" dirty="0"/>
              <a:t>, J., Stallard, N., Bowden, J. and Jennison, C., 2017. A multi-stage drop-the-losers design for multi-arm clinical trials. Statistical methods in medical research, 26(1), pp.508-524.</a:t>
            </a:r>
          </a:p>
          <a:p>
            <a:pPr marL="0" indent="0">
              <a:buNone/>
            </a:pPr>
            <a:r>
              <a:rPr lang="en-GB" sz="1800" dirty="0" err="1"/>
              <a:t>Wason</a:t>
            </a:r>
            <a:r>
              <a:rPr lang="en-GB" sz="1800" dirty="0"/>
              <a:t>, J.M. and Jaki, T., 2012. Optimal design of multi‐arm multi‐stage trials. Statistics in medicine, 31(30), pp.4269-4279.</a:t>
            </a:r>
          </a:p>
          <a:p>
            <a:pPr marL="0" indent="0">
              <a:buNone/>
            </a:pPr>
            <a:r>
              <a:rPr lang="en-GB" sz="1800" dirty="0"/>
              <a:t>Royston, P., Barthel, F.M., Parmar, M.K., </a:t>
            </a:r>
            <a:r>
              <a:rPr lang="en-GB" sz="1800" dirty="0" err="1"/>
              <a:t>Choodari-Oskooei</a:t>
            </a:r>
            <a:r>
              <a:rPr lang="en-GB" sz="1800" dirty="0"/>
              <a:t>, B. and </a:t>
            </a:r>
            <a:r>
              <a:rPr lang="en-GB" sz="1800" dirty="0" err="1"/>
              <a:t>Isham</a:t>
            </a:r>
            <a:r>
              <a:rPr lang="en-GB" sz="1800" dirty="0"/>
              <a:t>, V., 2011. Designs for clinical trials with time-to-event outcomes based on stopping guidelines for lack of benefit. Trials, 12(1), p.81.</a:t>
            </a:r>
          </a:p>
          <a:p>
            <a:pPr marL="0" indent="0">
              <a:buNone/>
            </a:pPr>
            <a:r>
              <a:rPr lang="en-GB" sz="1800" dirty="0"/>
              <a:t>Royston, P., Parmar, M.K. and Qian, W., 2003. Novel designs for multi‐arm clinical trials with survival outcomes with an application in ovarian cancer. Statistics in medicine, 22(14), pp.2239-2256.</a:t>
            </a:r>
          </a:p>
          <a:p>
            <a:pPr marL="0" indent="0">
              <a:buNone/>
            </a:pPr>
            <a:endParaRPr lang="en-IE" sz="1800" dirty="0"/>
          </a:p>
        </p:txBody>
      </p:sp>
    </p:spTree>
    <p:extLst>
      <p:ext uri="{BB962C8B-B14F-4D97-AF65-F5344CB8AC3E}">
        <p14:creationId xmlns:p14="http://schemas.microsoft.com/office/powerpoint/2010/main" val="1477759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normAutofit/>
          </a:bodyPr>
          <a:lstStyle/>
          <a:p>
            <a:r>
              <a:rPr lang="en-IE" cap="none" dirty="0">
                <a:latin typeface="+mj-lt"/>
              </a:rPr>
              <a:t>References</a:t>
            </a:r>
            <a:endParaRPr lang="en-IE" sz="2400" dirty="0">
              <a:latin typeface="+mj-lt"/>
            </a:endParaRPr>
          </a:p>
        </p:txBody>
      </p:sp>
      <p:sp>
        <p:nvSpPr>
          <p:cNvPr id="4" name="Content Placeholder 2"/>
          <p:cNvSpPr>
            <a:spLocks noGrp="1"/>
          </p:cNvSpPr>
          <p:nvPr>
            <p:ph idx="1"/>
          </p:nvPr>
        </p:nvSpPr>
        <p:spPr>
          <a:xfrm>
            <a:off x="765284" y="1854317"/>
            <a:ext cx="9720073" cy="4023360"/>
          </a:xfrm>
        </p:spPr>
        <p:txBody>
          <a:bodyPr>
            <a:noAutofit/>
          </a:bodyPr>
          <a:lstStyle/>
          <a:p>
            <a:pPr marL="0" indent="0">
              <a:buNone/>
            </a:pPr>
            <a:r>
              <a:rPr lang="it-IT" sz="1800" dirty="0"/>
              <a:t>Choodari-Oskooei, B., Bratton D.J., Gannon M.R., Meade A.M., Sydes M.R., Parmar M., 2020. </a:t>
            </a:r>
            <a:r>
              <a:rPr lang="en-GB" sz="1800" dirty="0"/>
              <a:t>Adding new experimental arms to randomised clinical trials: Impact on error rates. Clinical Trials. </a:t>
            </a:r>
            <a:r>
              <a:rPr lang="en-GB" sz="1800" dirty="0" err="1"/>
              <a:t>OnlineFirst</a:t>
            </a:r>
            <a:endParaRPr lang="en-IE" sz="1800" dirty="0"/>
          </a:p>
          <a:p>
            <a:pPr marL="0" indent="0">
              <a:buNone/>
            </a:pPr>
            <a:r>
              <a:rPr lang="en-IE" sz="1800" dirty="0" err="1"/>
              <a:t>Sydes</a:t>
            </a:r>
            <a:r>
              <a:rPr lang="en-IE" sz="1800" dirty="0"/>
              <a:t>, M.R., Parmar, M.K., Mason, M.D., Clarke, N.W., Amos, C., Anderson, J., de Bono, J., </a:t>
            </a:r>
            <a:r>
              <a:rPr lang="en-IE" sz="1800" dirty="0" err="1"/>
              <a:t>Dearnaley</a:t>
            </a:r>
            <a:r>
              <a:rPr lang="en-IE" sz="1800" dirty="0"/>
              <a:t>, D.P., Dwyer, J., Green, C. and </a:t>
            </a:r>
            <a:r>
              <a:rPr lang="en-IE" sz="1800" dirty="0" err="1"/>
              <a:t>Jovic</a:t>
            </a:r>
            <a:r>
              <a:rPr lang="en-IE" sz="1800" dirty="0"/>
              <a:t>, G., 2012. Flexible trial design in practice-stopping arms for lack-of-benefit and adding research arms mid-trial in STAMPEDE: a multi-arm multi-stage randomized controlled trial. Trials, 13(1), p.168.</a:t>
            </a:r>
          </a:p>
          <a:p>
            <a:pPr marL="0" indent="0">
              <a:buNone/>
            </a:pPr>
            <a:r>
              <a:rPr lang="en-IE" sz="1800" dirty="0" err="1"/>
              <a:t>Posch</a:t>
            </a:r>
            <a:r>
              <a:rPr lang="en-IE" sz="1800" dirty="0"/>
              <a:t>, M., Koenig, F., Branson, M., </a:t>
            </a:r>
            <a:r>
              <a:rPr lang="en-IE" sz="1800" dirty="0" err="1"/>
              <a:t>Brannath</a:t>
            </a:r>
            <a:r>
              <a:rPr lang="en-IE" sz="1800" dirty="0"/>
              <a:t>, W., </a:t>
            </a:r>
            <a:r>
              <a:rPr lang="en-IE" sz="1800" dirty="0" err="1"/>
              <a:t>Dunger‐Baldauf</a:t>
            </a:r>
            <a:r>
              <a:rPr lang="en-IE" sz="1800" dirty="0"/>
              <a:t>, C. and Bauer, P., 2005. Testing and estimation in flexible group sequential designs with adaptive treatment selection. Statistics in medicine, 24(24), pp.3697-3714.</a:t>
            </a:r>
          </a:p>
          <a:p>
            <a:pPr marL="0" indent="0">
              <a:buNone/>
            </a:pPr>
            <a:r>
              <a:rPr lang="en-GB" sz="1800" dirty="0"/>
              <a:t>Whitehead, J., Cleary, F. and Turner, A., 2015. Bayesian sample sizes for exploratory clinical trials comparing multiple experimental treatments with a control. Statistics in medicine, 34(12), pp.2048-2061.</a:t>
            </a:r>
          </a:p>
          <a:p>
            <a:pPr marL="0" indent="0">
              <a:buNone/>
            </a:pPr>
            <a:r>
              <a:rPr lang="en-GB" sz="1800" dirty="0"/>
              <a:t>Woodcock, J. and </a:t>
            </a:r>
            <a:r>
              <a:rPr lang="en-GB" sz="1800" dirty="0" err="1"/>
              <a:t>LaVange</a:t>
            </a:r>
            <a:r>
              <a:rPr lang="en-GB" sz="1800" dirty="0"/>
              <a:t>, L.M., 2017. Master protocols to study multiple therapies, multiple diseases, or both. New England Journal of Medicine, 377(1), pp.62-70.</a:t>
            </a:r>
          </a:p>
        </p:txBody>
      </p:sp>
    </p:spTree>
    <p:extLst>
      <p:ext uri="{BB962C8B-B14F-4D97-AF65-F5344CB8AC3E}">
        <p14:creationId xmlns:p14="http://schemas.microsoft.com/office/powerpoint/2010/main" val="114994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4">
            <a:extLst>
              <a:ext uri="{FF2B5EF4-FFF2-40B4-BE49-F238E27FC236}">
                <a16:creationId xmlns:a16="http://schemas.microsoft.com/office/drawing/2014/main" id="{C2C7511C-6F6B-41A0-8905-47D31EE71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Content Placeholder 6">
            <a:extLst>
              <a:ext uri="{FF2B5EF4-FFF2-40B4-BE49-F238E27FC236}">
                <a16:creationId xmlns:a16="http://schemas.microsoft.com/office/drawing/2014/main" id="{4B5773CD-4D40-4F03-8943-0EA75219F458}"/>
              </a:ext>
            </a:extLst>
          </p:cNvPr>
          <p:cNvPicPr>
            <a:picLocks noChangeAspect="1"/>
          </p:cNvPicPr>
          <p:nvPr/>
        </p:nvPicPr>
        <p:blipFill>
          <a:blip r:embed="rId4">
            <a:alphaModFix amt="62000"/>
            <a:extLst>
              <a:ext uri="{28A0092B-C50C-407E-A947-70E740481C1C}">
                <a14:useLocalDpi xmlns:a14="http://schemas.microsoft.com/office/drawing/2010/main" val="0"/>
              </a:ext>
            </a:extLst>
          </a:blip>
          <a:stretch>
            <a:fillRect/>
          </a:stretch>
        </p:blipFill>
        <p:spPr>
          <a:xfrm>
            <a:off x="0" y="-7737"/>
            <a:ext cx="12191999" cy="6873473"/>
          </a:xfrm>
          <a:prstGeom prst="rect">
            <a:avLst/>
          </a:prstGeom>
        </p:spPr>
      </p:pic>
      <p:sp>
        <p:nvSpPr>
          <p:cNvPr id="3" name="Rectangle 2">
            <a:extLst>
              <a:ext uri="{FF2B5EF4-FFF2-40B4-BE49-F238E27FC236}">
                <a16:creationId xmlns:a16="http://schemas.microsoft.com/office/drawing/2014/main" id="{704CC239-C783-4DD1-9421-26EFB6A133A4}"/>
              </a:ext>
            </a:extLst>
          </p:cNvPr>
          <p:cNvSpPr/>
          <p:nvPr/>
        </p:nvSpPr>
        <p:spPr>
          <a:xfrm>
            <a:off x="1154368" y="468528"/>
            <a:ext cx="3219450" cy="769441"/>
          </a:xfrm>
          <a:prstGeom prst="rect">
            <a:avLst/>
          </a:prstGeom>
        </p:spPr>
        <p:txBody>
          <a:bodyPr wrap="square">
            <a:spAutoFit/>
          </a:bodyPr>
          <a:lstStyle/>
          <a:p>
            <a:pPr algn="ctr"/>
            <a:r>
              <a:rPr lang="en-US" sz="4400" b="1" u="sng" dirty="0">
                <a:solidFill>
                  <a:schemeClr val="bg1"/>
                </a:solidFill>
              </a:rPr>
              <a:t>AGENDA</a:t>
            </a:r>
            <a:endParaRPr lang="en-IE" sz="3600" b="1" u="sng" dirty="0">
              <a:solidFill>
                <a:schemeClr val="bg1"/>
              </a:solidFill>
            </a:endParaRPr>
          </a:p>
        </p:txBody>
      </p:sp>
      <p:sp>
        <p:nvSpPr>
          <p:cNvPr id="2" name="Rectangle 1">
            <a:extLst>
              <a:ext uri="{FF2B5EF4-FFF2-40B4-BE49-F238E27FC236}">
                <a16:creationId xmlns:a16="http://schemas.microsoft.com/office/drawing/2014/main" id="{E0CB10A0-5945-4CD7-AB93-46A15EFF1044}"/>
              </a:ext>
            </a:extLst>
          </p:cNvPr>
          <p:cNvSpPr/>
          <p:nvPr/>
        </p:nvSpPr>
        <p:spPr>
          <a:xfrm>
            <a:off x="1154368" y="1245705"/>
            <a:ext cx="10574147" cy="3894015"/>
          </a:xfrm>
          <a:prstGeom prst="rect">
            <a:avLst/>
          </a:prstGeom>
        </p:spPr>
        <p:txBody>
          <a:bodyPr wrap="square">
            <a:spAutoFit/>
          </a:bodyPr>
          <a:lstStyle/>
          <a:p>
            <a:pPr marL="971550" lvl="1" indent="-514350">
              <a:lnSpc>
                <a:spcPct val="200000"/>
              </a:lnSpc>
              <a:buClr>
                <a:schemeClr val="bg1"/>
              </a:buClr>
              <a:buFont typeface="+mj-lt"/>
              <a:buAutoNum type="arabicPeriod"/>
            </a:pPr>
            <a:r>
              <a:rPr lang="en-GB" sz="3200" dirty="0">
                <a:solidFill>
                  <a:schemeClr val="bg1"/>
                </a:solidFill>
              </a:rPr>
              <a:t>Introduction to MAMS</a:t>
            </a:r>
          </a:p>
          <a:p>
            <a:pPr marL="971550" lvl="1" indent="-514350">
              <a:lnSpc>
                <a:spcPct val="200000"/>
              </a:lnSpc>
              <a:buClr>
                <a:schemeClr val="bg1"/>
              </a:buClr>
              <a:buFont typeface="+mj-lt"/>
              <a:buAutoNum type="arabicPeriod"/>
            </a:pPr>
            <a:r>
              <a:rPr lang="en-GB" sz="3200" dirty="0">
                <a:solidFill>
                  <a:schemeClr val="bg1"/>
                </a:solidFill>
              </a:rPr>
              <a:t>Common MAMS Designs</a:t>
            </a:r>
          </a:p>
          <a:p>
            <a:pPr marL="971550" lvl="1" indent="-514350">
              <a:lnSpc>
                <a:spcPct val="200000"/>
              </a:lnSpc>
              <a:buClr>
                <a:schemeClr val="bg1"/>
              </a:buClr>
              <a:buFont typeface="+mj-lt"/>
              <a:buAutoNum type="arabicPeriod"/>
            </a:pPr>
            <a:r>
              <a:rPr lang="en-GB" sz="3200" dirty="0">
                <a:solidFill>
                  <a:schemeClr val="bg1"/>
                </a:solidFill>
              </a:rPr>
              <a:t>Designing MAMS – MAMS GSD</a:t>
            </a:r>
          </a:p>
          <a:p>
            <a:pPr marL="971550" lvl="1" indent="-514350">
              <a:lnSpc>
                <a:spcPct val="200000"/>
              </a:lnSpc>
              <a:buClr>
                <a:schemeClr val="bg1"/>
              </a:buClr>
              <a:buFont typeface="+mj-lt"/>
              <a:buAutoNum type="arabicPeriod"/>
            </a:pPr>
            <a:r>
              <a:rPr lang="en-GB" sz="3200" dirty="0">
                <a:solidFill>
                  <a:schemeClr val="bg1"/>
                </a:solidFill>
              </a:rPr>
              <a:t>Conclusions and Discussion</a:t>
            </a:r>
          </a:p>
        </p:txBody>
      </p:sp>
    </p:spTree>
    <p:extLst>
      <p:ext uri="{BB962C8B-B14F-4D97-AF65-F5344CB8AC3E}">
        <p14:creationId xmlns:p14="http://schemas.microsoft.com/office/powerpoint/2010/main" val="1503071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normAutofit/>
          </a:bodyPr>
          <a:lstStyle/>
          <a:p>
            <a:r>
              <a:rPr lang="en-IE" cap="none" dirty="0">
                <a:latin typeface="+mj-lt"/>
              </a:rPr>
              <a:t>References</a:t>
            </a:r>
            <a:endParaRPr lang="en-IE" sz="2400" dirty="0">
              <a:latin typeface="+mj-lt"/>
            </a:endParaRPr>
          </a:p>
        </p:txBody>
      </p:sp>
      <p:sp>
        <p:nvSpPr>
          <p:cNvPr id="4" name="Content Placeholder 2"/>
          <p:cNvSpPr>
            <a:spLocks noGrp="1"/>
          </p:cNvSpPr>
          <p:nvPr>
            <p:ph idx="1"/>
          </p:nvPr>
        </p:nvSpPr>
        <p:spPr>
          <a:xfrm>
            <a:off x="765284" y="1854317"/>
            <a:ext cx="9720073" cy="4023360"/>
          </a:xfrm>
        </p:spPr>
        <p:txBody>
          <a:bodyPr>
            <a:noAutofit/>
          </a:bodyPr>
          <a:lstStyle/>
          <a:p>
            <a:pPr marL="0" indent="0">
              <a:buNone/>
            </a:pPr>
            <a:r>
              <a:rPr lang="en-IE" sz="1800" dirty="0"/>
              <a:t>Park, J.J., </a:t>
            </a:r>
            <a:r>
              <a:rPr lang="en-IE" sz="1800" dirty="0" err="1"/>
              <a:t>Siden</a:t>
            </a:r>
            <a:r>
              <a:rPr lang="en-IE" sz="1800" dirty="0"/>
              <a:t>, E., </a:t>
            </a:r>
            <a:r>
              <a:rPr lang="en-IE" sz="1800" dirty="0" err="1"/>
              <a:t>Zoratti</a:t>
            </a:r>
            <a:r>
              <a:rPr lang="en-IE" sz="1800" dirty="0"/>
              <a:t>, M.J., </a:t>
            </a:r>
            <a:r>
              <a:rPr lang="en-IE" sz="1800" dirty="0" err="1"/>
              <a:t>Dron</a:t>
            </a:r>
            <a:r>
              <a:rPr lang="en-IE" sz="1800" dirty="0"/>
              <a:t>, L., Harari, O., Singer, J., Lester, R.T., </a:t>
            </a:r>
            <a:r>
              <a:rPr lang="en-IE" sz="1800" dirty="0" err="1"/>
              <a:t>Thorlund</a:t>
            </a:r>
            <a:r>
              <a:rPr lang="en-IE" sz="1800" dirty="0"/>
              <a:t>, K. and Mills, E.J., 2019. Systematic review of basket trials, umbrella trials, and platform trials: a landscape analysis of master protocols. Trials, 20(1), pp.1-10.</a:t>
            </a:r>
            <a:endParaRPr lang="en-GB" sz="1800" dirty="0"/>
          </a:p>
          <a:p>
            <a:pPr marL="0" indent="0">
              <a:buNone/>
            </a:pPr>
            <a:r>
              <a:rPr lang="en-GB" sz="1800" dirty="0"/>
              <a:t>Park, J.J., Hsu, G., </a:t>
            </a:r>
            <a:r>
              <a:rPr lang="en-GB" sz="1800" dirty="0" err="1"/>
              <a:t>Siden</a:t>
            </a:r>
            <a:r>
              <a:rPr lang="en-GB" sz="1800" dirty="0"/>
              <a:t>, E.G., </a:t>
            </a:r>
            <a:r>
              <a:rPr lang="en-GB" sz="1800" dirty="0" err="1"/>
              <a:t>Thorlund</a:t>
            </a:r>
            <a:r>
              <a:rPr lang="en-GB" sz="1800" dirty="0"/>
              <a:t>, K. and Mills, E.J., 2020. An overview of precision oncology basket and umbrella trials for clinicians. CA: A Cancer Journal for Clinicians, 70(2), pp.125-137.</a:t>
            </a:r>
          </a:p>
          <a:p>
            <a:pPr marL="0" indent="0">
              <a:buNone/>
            </a:pPr>
            <a:r>
              <a:rPr lang="en-IE" sz="1800" dirty="0" err="1"/>
              <a:t>Strzebonska</a:t>
            </a:r>
            <a:r>
              <a:rPr lang="en-IE" sz="1800" dirty="0"/>
              <a:t>, K. and </a:t>
            </a:r>
            <a:r>
              <a:rPr lang="en-IE" sz="1800" dirty="0" err="1"/>
              <a:t>Waligora</a:t>
            </a:r>
            <a:r>
              <a:rPr lang="en-IE" sz="1800" dirty="0"/>
              <a:t>, M., 2019. Umbrella and basket trials in oncology: ethical challenges. BMC medical ethics, 20(1), p.58.</a:t>
            </a:r>
          </a:p>
          <a:p>
            <a:pPr marL="0" indent="0">
              <a:buNone/>
            </a:pPr>
            <a:r>
              <a:rPr lang="en-GB" sz="1800" dirty="0" err="1"/>
              <a:t>Wason</a:t>
            </a:r>
            <a:r>
              <a:rPr lang="en-GB" sz="1800" dirty="0"/>
              <a:t>, J., </a:t>
            </a:r>
            <a:r>
              <a:rPr lang="en-GB" sz="1800" dirty="0" err="1"/>
              <a:t>Magirr</a:t>
            </a:r>
            <a:r>
              <a:rPr lang="en-GB" sz="1800" dirty="0"/>
              <a:t>, D., Law, M. and Jaki, T., 2016. Some recommendations for multi-arm multi-stage trials. Statistical methods in medical research, 25(2), pp.716-727.</a:t>
            </a:r>
          </a:p>
          <a:p>
            <a:pPr marL="0" indent="0">
              <a:buNone/>
            </a:pPr>
            <a:r>
              <a:rPr lang="en-IE" sz="1800" dirty="0"/>
              <a:t>Jennison, C., &amp; Turnbull, B. W. (1999). Group sequential methods with applications to clinical trials. CRC Press.</a:t>
            </a:r>
          </a:p>
          <a:p>
            <a:pPr marL="0" indent="0">
              <a:buNone/>
            </a:pPr>
            <a:r>
              <a:rPr lang="en-GB" sz="1800" dirty="0"/>
              <a:t>Dunnett, C.W., 1955. A multiple comparison procedure for comparing several treatments with a control. Journal of the American Statistical Association, 50(272), pp.1096-1121.</a:t>
            </a:r>
            <a:endParaRPr lang="en-IE" sz="1800" dirty="0"/>
          </a:p>
          <a:p>
            <a:pPr marL="0" indent="0">
              <a:buNone/>
            </a:pPr>
            <a:endParaRPr lang="en-IE" sz="1800" dirty="0"/>
          </a:p>
        </p:txBody>
      </p:sp>
    </p:spTree>
    <p:extLst>
      <p:ext uri="{BB962C8B-B14F-4D97-AF65-F5344CB8AC3E}">
        <p14:creationId xmlns:p14="http://schemas.microsoft.com/office/powerpoint/2010/main" val="313264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large, umbrella, blue, sign&#10;&#10;Description automatically generated">
            <a:extLst>
              <a:ext uri="{FF2B5EF4-FFF2-40B4-BE49-F238E27FC236}">
                <a16:creationId xmlns:a16="http://schemas.microsoft.com/office/drawing/2014/main" id="{D4BD3D78-35F5-4246-B5B4-4EF784457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Content Placeholder 6">
            <a:extLst>
              <a:ext uri="{FF2B5EF4-FFF2-40B4-BE49-F238E27FC236}">
                <a16:creationId xmlns:a16="http://schemas.microsoft.com/office/drawing/2014/main" id="{586DF1C0-5B9B-4998-BDB6-DC0BF8A0E794}"/>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3" name="Title 2">
            <a:extLst>
              <a:ext uri="{FF2B5EF4-FFF2-40B4-BE49-F238E27FC236}">
                <a16:creationId xmlns:a16="http://schemas.microsoft.com/office/drawing/2014/main" id="{0CF9730E-C43D-4D26-B517-9E2576F515A4}"/>
              </a:ext>
            </a:extLst>
          </p:cNvPr>
          <p:cNvSpPr>
            <a:spLocks noGrp="1"/>
          </p:cNvSpPr>
          <p:nvPr>
            <p:ph type="title"/>
          </p:nvPr>
        </p:nvSpPr>
        <p:spPr>
          <a:xfrm>
            <a:off x="591267" y="5315559"/>
            <a:ext cx="10356365" cy="1007000"/>
          </a:xfrm>
        </p:spPr>
        <p:txBody>
          <a:bodyPr>
            <a:normAutofit fontScale="90000"/>
          </a:bodyPr>
          <a:lstStyle/>
          <a:p>
            <a:r>
              <a:rPr lang="en-IE" sz="3200" b="0" dirty="0">
                <a:solidFill>
                  <a:schemeClr val="bg1"/>
                </a:solidFill>
              </a:rPr>
              <a:t>The complete trial design platform </a:t>
            </a:r>
            <a:r>
              <a:rPr lang="en-GB" sz="3200" b="0" dirty="0">
                <a:solidFill>
                  <a:schemeClr val="bg1"/>
                </a:solidFill>
              </a:rPr>
              <a:t>to make clinical trials faster, less costly and more successful</a:t>
            </a:r>
            <a:r>
              <a:rPr lang="en-IE" sz="3200" b="0" dirty="0">
                <a:solidFill>
                  <a:schemeClr val="bg1"/>
                </a:solidFill>
              </a:rPr>
              <a:t> </a:t>
            </a:r>
          </a:p>
        </p:txBody>
      </p:sp>
      <p:sp>
        <p:nvSpPr>
          <p:cNvPr id="4" name="Title 2">
            <a:extLst>
              <a:ext uri="{FF2B5EF4-FFF2-40B4-BE49-F238E27FC236}">
                <a16:creationId xmlns:a16="http://schemas.microsoft.com/office/drawing/2014/main" id="{E522B2A5-BCD8-492B-A904-732B6EF15470}"/>
              </a:ext>
            </a:extLst>
          </p:cNvPr>
          <p:cNvSpPr txBox="1">
            <a:spLocks/>
          </p:cNvSpPr>
          <p:nvPr/>
        </p:nvSpPr>
        <p:spPr>
          <a:xfrm>
            <a:off x="1360072" y="961968"/>
            <a:ext cx="9126415" cy="3717674"/>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endParaRPr lang="en-IE" sz="5400" dirty="0">
              <a:solidFill>
                <a:schemeClr val="bg1"/>
              </a:solidFill>
              <a:latin typeface="+mn-lt"/>
            </a:endParaRPr>
          </a:p>
        </p:txBody>
      </p:sp>
      <p:sp>
        <p:nvSpPr>
          <p:cNvPr id="6" name="Title 2">
            <a:extLst>
              <a:ext uri="{FF2B5EF4-FFF2-40B4-BE49-F238E27FC236}">
                <a16:creationId xmlns:a16="http://schemas.microsoft.com/office/drawing/2014/main" id="{406CBFAC-F8E8-4D01-B6D5-E5E8BA542D3C}"/>
              </a:ext>
            </a:extLst>
          </p:cNvPr>
          <p:cNvSpPr txBox="1">
            <a:spLocks/>
          </p:cNvSpPr>
          <p:nvPr/>
        </p:nvSpPr>
        <p:spPr>
          <a:xfrm>
            <a:off x="430025" y="1372245"/>
            <a:ext cx="11111152" cy="837234"/>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endParaRPr lang="en-IE" b="0" dirty="0">
              <a:solidFill>
                <a:schemeClr val="bg1"/>
              </a:solidFill>
            </a:endParaRPr>
          </a:p>
        </p:txBody>
      </p:sp>
      <p:pic>
        <p:nvPicPr>
          <p:cNvPr id="7" name="Picture 6" descr="A picture containing drawing&#10;&#10;Description automatically generated">
            <a:extLst>
              <a:ext uri="{FF2B5EF4-FFF2-40B4-BE49-F238E27FC236}">
                <a16:creationId xmlns:a16="http://schemas.microsoft.com/office/drawing/2014/main" id="{718BF879-B37C-4462-9661-9F8AB905B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897" y="1832506"/>
            <a:ext cx="8116754" cy="2947613"/>
          </a:xfrm>
          <a:prstGeom prst="rect">
            <a:avLst/>
          </a:prstGeom>
          <a:effectLst>
            <a:outerShdw blurRad="50800" dist="38100" dir="8100000" algn="tr" rotWithShape="0">
              <a:prstClr val="black">
                <a:alpha val="30000"/>
              </a:prstClr>
            </a:outerShdw>
          </a:effectLst>
        </p:spPr>
      </p:pic>
      <p:sp>
        <p:nvSpPr>
          <p:cNvPr id="12" name="Rectangle: Rounded Corners 11">
            <a:extLst>
              <a:ext uri="{FF2B5EF4-FFF2-40B4-BE49-F238E27FC236}">
                <a16:creationId xmlns:a16="http://schemas.microsoft.com/office/drawing/2014/main" id="{AC455563-EE76-4434-8A56-CEC514046C8C}"/>
              </a:ext>
            </a:extLst>
          </p:cNvPr>
          <p:cNvSpPr/>
          <p:nvPr/>
        </p:nvSpPr>
        <p:spPr>
          <a:xfrm>
            <a:off x="-10100" y="0"/>
            <a:ext cx="12212200" cy="755068"/>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latin typeface="Century Gothic" panose="020B0502020202020204" pitchFamily="34" charset="0"/>
            </a:endParaRPr>
          </a:p>
        </p:txBody>
      </p:sp>
      <p:sp>
        <p:nvSpPr>
          <p:cNvPr id="14" name="Title 3">
            <a:extLst>
              <a:ext uri="{FF2B5EF4-FFF2-40B4-BE49-F238E27FC236}">
                <a16:creationId xmlns:a16="http://schemas.microsoft.com/office/drawing/2014/main" id="{80F75CF6-0781-4234-8948-CE3FE320BF3D}"/>
              </a:ext>
            </a:extLst>
          </p:cNvPr>
          <p:cNvSpPr txBox="1">
            <a:spLocks/>
          </p:cNvSpPr>
          <p:nvPr/>
        </p:nvSpPr>
        <p:spPr>
          <a:xfrm>
            <a:off x="-10100" y="-79728"/>
            <a:ext cx="12191999" cy="865745"/>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50000"/>
              </a:lnSpc>
            </a:pPr>
            <a:r>
              <a:rPr lang="en-US" sz="3200" dirty="0">
                <a:latin typeface="Century Gothic" panose="020B0502020202020204" pitchFamily="34" charset="0"/>
              </a:rPr>
              <a:t>The solution for optimizing clinical trials</a:t>
            </a:r>
          </a:p>
        </p:txBody>
      </p:sp>
      <p:grpSp>
        <p:nvGrpSpPr>
          <p:cNvPr id="15" name="Group 14">
            <a:extLst>
              <a:ext uri="{FF2B5EF4-FFF2-40B4-BE49-F238E27FC236}">
                <a16:creationId xmlns:a16="http://schemas.microsoft.com/office/drawing/2014/main" id="{2AFF9493-A8A1-4A34-BFC1-44D7312218B9}"/>
              </a:ext>
            </a:extLst>
          </p:cNvPr>
          <p:cNvGrpSpPr/>
          <p:nvPr/>
        </p:nvGrpSpPr>
        <p:grpSpPr>
          <a:xfrm>
            <a:off x="749165" y="5323757"/>
            <a:ext cx="10081021" cy="906523"/>
            <a:chOff x="884904" y="4858052"/>
            <a:chExt cx="1634092" cy="460558"/>
          </a:xfrm>
        </p:grpSpPr>
        <p:sp>
          <p:nvSpPr>
            <p:cNvPr id="16" name="Rectangle: Rounded Corners 15">
              <a:extLst>
                <a:ext uri="{FF2B5EF4-FFF2-40B4-BE49-F238E27FC236}">
                  <a16:creationId xmlns:a16="http://schemas.microsoft.com/office/drawing/2014/main" id="{638EA4BE-9A0A-42ED-B78C-F8B60154A012}"/>
                </a:ext>
              </a:extLst>
            </p:cNvPr>
            <p:cNvSpPr/>
            <p:nvPr/>
          </p:nvSpPr>
          <p:spPr>
            <a:xfrm>
              <a:off x="884904" y="4858052"/>
              <a:ext cx="1634091" cy="460558"/>
            </a:xfrm>
            <a:prstGeom prst="roundRect">
              <a:avLst>
                <a:gd name="adj" fmla="val 51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7" name="Rectangle 16">
              <a:extLst>
                <a:ext uri="{FF2B5EF4-FFF2-40B4-BE49-F238E27FC236}">
                  <a16:creationId xmlns:a16="http://schemas.microsoft.com/office/drawing/2014/main" id="{12F231BB-DB2F-446C-A1BE-732E02B8B843}"/>
                </a:ext>
              </a:extLst>
            </p:cNvPr>
            <p:cNvSpPr/>
            <p:nvPr/>
          </p:nvSpPr>
          <p:spPr>
            <a:xfrm>
              <a:off x="884905" y="4894200"/>
              <a:ext cx="1634091" cy="369332"/>
            </a:xfrm>
            <a:prstGeom prst="rect">
              <a:avLst/>
            </a:prstGeom>
          </p:spPr>
          <p:txBody>
            <a:bodyPr wrap="square" anchor="ctr">
              <a:spAutoFit/>
            </a:bodyPr>
            <a:lstStyle/>
            <a:p>
              <a:pPr algn="ctr"/>
              <a:endParaRPr lang="en-IE" dirty="0">
                <a:solidFill>
                  <a:schemeClr val="bg1"/>
                </a:solidFill>
              </a:endParaRPr>
            </a:p>
          </p:txBody>
        </p:sp>
      </p:grpSp>
    </p:spTree>
    <p:extLst>
      <p:ext uri="{BB962C8B-B14F-4D97-AF65-F5344CB8AC3E}">
        <p14:creationId xmlns:p14="http://schemas.microsoft.com/office/powerpoint/2010/main" val="370150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ish&#10;&#10;Description automatically generated">
            <a:extLst>
              <a:ext uri="{FF2B5EF4-FFF2-40B4-BE49-F238E27FC236}">
                <a16:creationId xmlns:a16="http://schemas.microsoft.com/office/drawing/2014/main" id="{0BF8615B-F55D-43D5-8BBA-90EC23AA5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 y="67901"/>
            <a:ext cx="12212200" cy="6790099"/>
          </a:xfrm>
          <a:prstGeom prst="rect">
            <a:avLst/>
          </a:prstGeom>
        </p:spPr>
      </p:pic>
      <p:pic>
        <p:nvPicPr>
          <p:cNvPr id="33" name="Picture 8" descr="nQuery-G2-Review-2">
            <a:extLst>
              <a:ext uri="{FF2B5EF4-FFF2-40B4-BE49-F238E27FC236}">
                <a16:creationId xmlns:a16="http://schemas.microsoft.com/office/drawing/2014/main" id="{E9437BBC-A752-4018-BDBC-D9F09F0DE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49"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849061371">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251198" y="-82622"/>
                          <a:pt x="1582484" y="30500"/>
                          <a:pt x="2485026" y="0"/>
                        </a:cubicBezTo>
                        <a:cubicBezTo>
                          <a:pt x="2633630" y="663376"/>
                          <a:pt x="2591559" y="1894180"/>
                          <a:pt x="2485026" y="3050671"/>
                        </a:cubicBezTo>
                        <a:cubicBezTo>
                          <a:pt x="1781641" y="2915503"/>
                          <a:pt x="1224172" y="3220633"/>
                          <a:pt x="0" y="3050671"/>
                        </a:cubicBezTo>
                        <a:cubicBezTo>
                          <a:pt x="-33673" y="2591933"/>
                          <a:pt x="-134435" y="664728"/>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4" name="Picture 14" descr="nQuery-G2-Review-3">
            <a:extLst>
              <a:ext uri="{FF2B5EF4-FFF2-40B4-BE49-F238E27FC236}">
                <a16:creationId xmlns:a16="http://schemas.microsoft.com/office/drawing/2014/main" id="{5E28CA44-7C59-4F6D-85BB-6D13641D6E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743"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211229773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1229191" y="-95273"/>
                          <a:pt x="1347303" y="40334"/>
                          <a:pt x="2485026" y="0"/>
                        </a:cubicBezTo>
                        <a:cubicBezTo>
                          <a:pt x="2484363" y="1409795"/>
                          <a:pt x="2572182" y="2043776"/>
                          <a:pt x="2485026" y="3050671"/>
                        </a:cubicBezTo>
                        <a:cubicBezTo>
                          <a:pt x="1851316" y="3030554"/>
                          <a:pt x="839454" y="2901840"/>
                          <a:pt x="0" y="3050671"/>
                        </a:cubicBezTo>
                        <a:cubicBezTo>
                          <a:pt x="97792" y="2284858"/>
                          <a:pt x="125311" y="864854"/>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5" name="Picture 6" descr="nQuery-G2-Review-2">
            <a:extLst>
              <a:ext uri="{FF2B5EF4-FFF2-40B4-BE49-F238E27FC236}">
                <a16:creationId xmlns:a16="http://schemas.microsoft.com/office/drawing/2014/main" id="{D45DAD02-7073-46CD-BF2A-3ADA5AA5A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678"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163477992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935525" y="-133403"/>
                          <a:pt x="2152704" y="-36934"/>
                          <a:pt x="2485026" y="0"/>
                        </a:cubicBezTo>
                        <a:cubicBezTo>
                          <a:pt x="2504039" y="1224398"/>
                          <a:pt x="2562784" y="1933590"/>
                          <a:pt x="2485026" y="3050671"/>
                        </a:cubicBezTo>
                        <a:cubicBezTo>
                          <a:pt x="2063383" y="2927523"/>
                          <a:pt x="557899" y="2942498"/>
                          <a:pt x="0" y="3050671"/>
                        </a:cubicBezTo>
                        <a:cubicBezTo>
                          <a:pt x="-137416" y="2185246"/>
                          <a:pt x="150040" y="339576"/>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6" name="Picture 12" descr="nQuery-G2-Review-5">
            <a:extLst>
              <a:ext uri="{FF2B5EF4-FFF2-40B4-BE49-F238E27FC236}">
                <a16:creationId xmlns:a16="http://schemas.microsoft.com/office/drawing/2014/main" id="{C3D22A39-3CA7-4D24-BADD-D705317FA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7195"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52657929">
                  <a:custGeom>
                    <a:avLst/>
                    <a:gdLst>
                      <a:gd name="connsiteX0" fmla="*/ 0 w 2410617"/>
                      <a:gd name="connsiteY0" fmla="*/ 0 h 2959325"/>
                      <a:gd name="connsiteX1" fmla="*/ 2410617 w 2410617"/>
                      <a:gd name="connsiteY1" fmla="*/ 0 h 2959325"/>
                      <a:gd name="connsiteX2" fmla="*/ 2410617 w 2410617"/>
                      <a:gd name="connsiteY2" fmla="*/ 2959325 h 2959325"/>
                      <a:gd name="connsiteX3" fmla="*/ 0 w 2410617"/>
                      <a:gd name="connsiteY3" fmla="*/ 2959325 h 2959325"/>
                      <a:gd name="connsiteX4" fmla="*/ 0 w 2410617"/>
                      <a:gd name="connsiteY4" fmla="*/ 0 h 295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17" h="2959325" extrusionOk="0">
                        <a:moveTo>
                          <a:pt x="0" y="0"/>
                        </a:moveTo>
                        <a:cubicBezTo>
                          <a:pt x="993242" y="-98322"/>
                          <a:pt x="1634998" y="-78723"/>
                          <a:pt x="2410617" y="0"/>
                        </a:cubicBezTo>
                        <a:cubicBezTo>
                          <a:pt x="2262092" y="1079841"/>
                          <a:pt x="2365652" y="1717688"/>
                          <a:pt x="2410617" y="2959325"/>
                        </a:cubicBezTo>
                        <a:cubicBezTo>
                          <a:pt x="2133113" y="3050712"/>
                          <a:pt x="550164" y="2849771"/>
                          <a:pt x="0" y="2959325"/>
                        </a:cubicBezTo>
                        <a:cubicBezTo>
                          <a:pt x="91681" y="1744527"/>
                          <a:pt x="-90978" y="375731"/>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7" name="Picture 10" descr="nQuery-G2-Review-4">
            <a:extLst>
              <a:ext uri="{FF2B5EF4-FFF2-40B4-BE49-F238E27FC236}">
                <a16:creationId xmlns:a16="http://schemas.microsoft.com/office/drawing/2014/main" id="{428C0B0F-E220-4F1C-BA92-1756E99BC9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2647"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
        <p:nvSpPr>
          <p:cNvPr id="39" name="Content Placeholder 2">
            <a:extLst>
              <a:ext uri="{FF2B5EF4-FFF2-40B4-BE49-F238E27FC236}">
                <a16:creationId xmlns:a16="http://schemas.microsoft.com/office/drawing/2014/main" id="{F69E7F7F-FBD1-48FB-BDC2-E6EFECD3084D}"/>
              </a:ext>
            </a:extLst>
          </p:cNvPr>
          <p:cNvSpPr txBox="1">
            <a:spLocks/>
          </p:cNvSpPr>
          <p:nvPr/>
        </p:nvSpPr>
        <p:spPr>
          <a:xfrm>
            <a:off x="3635529" y="1406242"/>
            <a:ext cx="9080099" cy="1284028"/>
          </a:xfrm>
          <a:prstGeom prst="rect">
            <a:avLst/>
          </a:prstGeom>
        </p:spPr>
        <p:txBody>
          <a:bodyPr vert="horz" lIns="45720" tIns="45720" rIns="4572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9pPr>
          </a:lstStyle>
          <a:p>
            <a:endParaRPr lang="en-GB" dirty="0">
              <a:solidFill>
                <a:schemeClr val="bg1"/>
              </a:solidFill>
            </a:endParaRPr>
          </a:p>
        </p:txBody>
      </p:sp>
      <p:sp>
        <p:nvSpPr>
          <p:cNvPr id="40" name="Rectangle: Rounded Corners 39">
            <a:extLst>
              <a:ext uri="{FF2B5EF4-FFF2-40B4-BE49-F238E27FC236}">
                <a16:creationId xmlns:a16="http://schemas.microsoft.com/office/drawing/2014/main" id="{3E2AC8A3-A48E-4D5A-A6E6-5CBAFD45D95A}"/>
              </a:ext>
            </a:extLst>
          </p:cNvPr>
          <p:cNvSpPr/>
          <p:nvPr/>
        </p:nvSpPr>
        <p:spPr>
          <a:xfrm>
            <a:off x="-10100" y="0"/>
            <a:ext cx="12212200" cy="755068"/>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latin typeface="Century Gothic" panose="020B0502020202020204" pitchFamily="34" charset="0"/>
            </a:endParaRPr>
          </a:p>
        </p:txBody>
      </p:sp>
      <p:sp>
        <p:nvSpPr>
          <p:cNvPr id="41" name="Title 3">
            <a:extLst>
              <a:ext uri="{FF2B5EF4-FFF2-40B4-BE49-F238E27FC236}">
                <a16:creationId xmlns:a16="http://schemas.microsoft.com/office/drawing/2014/main" id="{0F0FC644-A625-4114-9EE1-F6FFADDDD317}"/>
              </a:ext>
            </a:extLst>
          </p:cNvPr>
          <p:cNvSpPr txBox="1">
            <a:spLocks/>
          </p:cNvSpPr>
          <p:nvPr/>
        </p:nvSpPr>
        <p:spPr>
          <a:xfrm>
            <a:off x="1928578" y="2312134"/>
            <a:ext cx="7791261" cy="840981"/>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00000"/>
              </a:lnSpc>
            </a:pPr>
            <a:r>
              <a:rPr lang="en-GB" sz="2000" spc="0" dirty="0">
                <a:latin typeface="Century Gothic" panose="020B0502020202020204" pitchFamily="34" charset="0"/>
              </a:rPr>
              <a:t>In 2019, </a:t>
            </a:r>
            <a:r>
              <a:rPr lang="en-GB" sz="2000" b="1" spc="0" dirty="0">
                <a:latin typeface="Century Gothic" panose="020B0502020202020204" pitchFamily="34" charset="0"/>
              </a:rPr>
              <a:t>90%</a:t>
            </a:r>
            <a:r>
              <a:rPr lang="en-GB" sz="2000" spc="0" dirty="0">
                <a:latin typeface="Century Gothic" panose="020B0502020202020204" pitchFamily="34" charset="0"/>
              </a:rPr>
              <a:t> of organizations with clinical trials approved by </a:t>
            </a:r>
            <a:br>
              <a:rPr lang="en-GB" sz="2000" spc="0" dirty="0">
                <a:latin typeface="Century Gothic" panose="020B0502020202020204" pitchFamily="34" charset="0"/>
              </a:rPr>
            </a:br>
            <a:r>
              <a:rPr lang="en-GB" sz="2000" spc="0" dirty="0">
                <a:latin typeface="Century Gothic" panose="020B0502020202020204" pitchFamily="34" charset="0"/>
              </a:rPr>
              <a:t>the FDA </a:t>
            </a:r>
            <a:r>
              <a:rPr lang="en-GB" sz="2000" b="1" spc="0" dirty="0">
                <a:latin typeface="Century Gothic" panose="020B0502020202020204" pitchFamily="34" charset="0"/>
              </a:rPr>
              <a:t>used nQuery</a:t>
            </a:r>
            <a:endParaRPr lang="en-GB" sz="2000" spc="0" dirty="0">
              <a:latin typeface="Century Gothic" panose="020B0502020202020204" pitchFamily="34" charset="0"/>
            </a:endParaRPr>
          </a:p>
        </p:txBody>
      </p:sp>
      <p:pic>
        <p:nvPicPr>
          <p:cNvPr id="43" name="Picture 42" descr="A close up of a logo&#10;&#10;Description automatically generated">
            <a:extLst>
              <a:ext uri="{FF2B5EF4-FFF2-40B4-BE49-F238E27FC236}">
                <a16:creationId xmlns:a16="http://schemas.microsoft.com/office/drawing/2014/main" id="{0DB1C739-2CA4-4747-BC19-E8F72F956B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4" y="6328034"/>
            <a:ext cx="485977" cy="219899"/>
          </a:xfrm>
          <a:prstGeom prst="rect">
            <a:avLst/>
          </a:prstGeom>
        </p:spPr>
      </p:pic>
      <p:pic>
        <p:nvPicPr>
          <p:cNvPr id="44" name="Picture 43" descr="A close up of a logo&#10;&#10;Description automatically generated">
            <a:extLst>
              <a:ext uri="{FF2B5EF4-FFF2-40B4-BE49-F238E27FC236}">
                <a16:creationId xmlns:a16="http://schemas.microsoft.com/office/drawing/2014/main" id="{27AEEB91-7901-46C9-AAC7-6A45A47CFA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6046" y="6372134"/>
            <a:ext cx="533910" cy="131698"/>
          </a:xfrm>
          <a:prstGeom prst="rect">
            <a:avLst/>
          </a:prstGeom>
        </p:spPr>
      </p:pic>
      <p:pic>
        <p:nvPicPr>
          <p:cNvPr id="45" name="Picture 44" descr="A close up of a logo&#10;&#10;Description automatically generated">
            <a:extLst>
              <a:ext uri="{FF2B5EF4-FFF2-40B4-BE49-F238E27FC236}">
                <a16:creationId xmlns:a16="http://schemas.microsoft.com/office/drawing/2014/main" id="{41534330-CF2F-45C6-BB7B-F59773E577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15210" y="6362333"/>
            <a:ext cx="588388" cy="151300"/>
          </a:xfrm>
          <a:prstGeom prst="rect">
            <a:avLst/>
          </a:prstGeom>
        </p:spPr>
      </p:pic>
      <p:pic>
        <p:nvPicPr>
          <p:cNvPr id="46" name="Picture 45" descr="A close up of a logo&#10;&#10;Description automatically generated">
            <a:extLst>
              <a:ext uri="{FF2B5EF4-FFF2-40B4-BE49-F238E27FC236}">
                <a16:creationId xmlns:a16="http://schemas.microsoft.com/office/drawing/2014/main" id="{694F9984-3CCA-4D52-BCF2-13B7B4422C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02051" y="6357044"/>
            <a:ext cx="480150" cy="161879"/>
          </a:xfrm>
          <a:prstGeom prst="rect">
            <a:avLst/>
          </a:prstGeom>
        </p:spPr>
      </p:pic>
      <p:pic>
        <p:nvPicPr>
          <p:cNvPr id="47" name="Picture 46" descr="A close up of a logo&#10;&#10;Description automatically generated">
            <a:extLst>
              <a:ext uri="{FF2B5EF4-FFF2-40B4-BE49-F238E27FC236}">
                <a16:creationId xmlns:a16="http://schemas.microsoft.com/office/drawing/2014/main" id="{AD90B7F8-51E6-41FC-9397-F42597599F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16853" y="6333606"/>
            <a:ext cx="632592" cy="208755"/>
          </a:xfrm>
          <a:prstGeom prst="rect">
            <a:avLst/>
          </a:prstGeom>
        </p:spPr>
      </p:pic>
      <p:pic>
        <p:nvPicPr>
          <p:cNvPr id="48" name="Picture 47" descr="A close up of a logo&#10;&#10;Description automatically generated">
            <a:extLst>
              <a:ext uri="{FF2B5EF4-FFF2-40B4-BE49-F238E27FC236}">
                <a16:creationId xmlns:a16="http://schemas.microsoft.com/office/drawing/2014/main" id="{D3FCA941-459E-4CED-B474-4983196D35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5400" y="6302604"/>
            <a:ext cx="307681" cy="270759"/>
          </a:xfrm>
          <a:prstGeom prst="rect">
            <a:avLst/>
          </a:prstGeom>
        </p:spPr>
      </p:pic>
      <p:pic>
        <p:nvPicPr>
          <p:cNvPr id="49" name="Picture 48" descr="A close up of a logo&#10;&#10;Description automatically generated">
            <a:extLst>
              <a:ext uri="{FF2B5EF4-FFF2-40B4-BE49-F238E27FC236}">
                <a16:creationId xmlns:a16="http://schemas.microsoft.com/office/drawing/2014/main" id="{FCFC053C-0A26-463F-AA3E-6EC74FCC6B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46833" y="6280048"/>
            <a:ext cx="261978" cy="315871"/>
          </a:xfrm>
          <a:prstGeom prst="rect">
            <a:avLst/>
          </a:prstGeom>
        </p:spPr>
      </p:pic>
      <p:pic>
        <p:nvPicPr>
          <p:cNvPr id="50" name="Picture 49" descr="A close up of a logo&#10;&#10;Description automatically generated">
            <a:extLst>
              <a:ext uri="{FF2B5EF4-FFF2-40B4-BE49-F238E27FC236}">
                <a16:creationId xmlns:a16="http://schemas.microsoft.com/office/drawing/2014/main" id="{A5B5EBDB-D204-464F-9CA5-D5300F8AAB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6823" y="6358758"/>
            <a:ext cx="411557" cy="158450"/>
          </a:xfrm>
          <a:prstGeom prst="rect">
            <a:avLst/>
          </a:prstGeom>
        </p:spPr>
      </p:pic>
      <p:pic>
        <p:nvPicPr>
          <p:cNvPr id="51" name="Picture 50" descr="A close up of a logo&#10;&#10;Description automatically generated">
            <a:extLst>
              <a:ext uri="{FF2B5EF4-FFF2-40B4-BE49-F238E27FC236}">
                <a16:creationId xmlns:a16="http://schemas.microsoft.com/office/drawing/2014/main" id="{1F4D7F59-9087-456B-9152-2B7B4733D8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80654" y="6350698"/>
            <a:ext cx="985485" cy="174571"/>
          </a:xfrm>
          <a:prstGeom prst="rect">
            <a:avLst/>
          </a:prstGeom>
        </p:spPr>
      </p:pic>
      <p:pic>
        <p:nvPicPr>
          <p:cNvPr id="52" name="Picture 51" descr="A close up of a logo&#10;&#10;Description automatically generated">
            <a:extLst>
              <a:ext uri="{FF2B5EF4-FFF2-40B4-BE49-F238E27FC236}">
                <a16:creationId xmlns:a16="http://schemas.microsoft.com/office/drawing/2014/main" id="{D6887FA9-0237-4932-83C9-48C5B12C2B2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64599" y="6322722"/>
            <a:ext cx="197028" cy="230522"/>
          </a:xfrm>
          <a:prstGeom prst="rect">
            <a:avLst/>
          </a:prstGeom>
        </p:spPr>
      </p:pic>
      <p:pic>
        <p:nvPicPr>
          <p:cNvPr id="53" name="Picture 52" descr="A close up of a logo&#10;&#10;Description automatically generated">
            <a:extLst>
              <a:ext uri="{FF2B5EF4-FFF2-40B4-BE49-F238E27FC236}">
                <a16:creationId xmlns:a16="http://schemas.microsoft.com/office/drawing/2014/main" id="{439E280A-3585-4559-B6FD-88C7AD8DF3C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25964" y="6372134"/>
            <a:ext cx="591629" cy="131698"/>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4ACBDC9E-2C62-4DC1-B9D1-E04305152E3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01064" y="6322722"/>
            <a:ext cx="815693" cy="230522"/>
          </a:xfrm>
          <a:prstGeom prst="rect">
            <a:avLst/>
          </a:prstGeom>
        </p:spPr>
      </p:pic>
      <p:pic>
        <p:nvPicPr>
          <p:cNvPr id="55" name="Picture 54" descr="A picture containing drawing, shirt&#10;&#10;Description automatically generated">
            <a:extLst>
              <a:ext uri="{FF2B5EF4-FFF2-40B4-BE49-F238E27FC236}">
                <a16:creationId xmlns:a16="http://schemas.microsoft.com/office/drawing/2014/main" id="{DF205AD4-A382-42CA-8A40-5289368C3452}"/>
              </a:ext>
            </a:extLst>
          </p:cNvPr>
          <p:cNvPicPr>
            <a:picLocks noChangeAspect="1"/>
          </p:cNvPicPr>
          <p:nvPr/>
        </p:nvPicPr>
        <p:blipFill rotWithShape="1">
          <a:blip r:embed="rId20">
            <a:extLst>
              <a:ext uri="{28A0092B-C50C-407E-A947-70E740481C1C}">
                <a14:useLocalDpi xmlns:a14="http://schemas.microsoft.com/office/drawing/2010/main" val="0"/>
              </a:ext>
            </a:extLst>
          </a:blip>
          <a:srcRect t="28487" b="28791"/>
          <a:stretch/>
        </p:blipFill>
        <p:spPr>
          <a:xfrm>
            <a:off x="7153939" y="6299420"/>
            <a:ext cx="648672" cy="2771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4459B203-0089-480B-85F6-D0A548FEF5D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47898" y="6355886"/>
            <a:ext cx="590472" cy="164195"/>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17E5928C-B3ED-48CF-B9DE-E8F6BF93CBB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407264" y="6356172"/>
            <a:ext cx="548222" cy="163623"/>
          </a:xfrm>
          <a:prstGeom prst="rect">
            <a:avLst/>
          </a:prstGeom>
        </p:spPr>
      </p:pic>
      <p:pic>
        <p:nvPicPr>
          <p:cNvPr id="58" name="Picture 57" descr="A close up of a sign&#10;&#10;Description automatically generated">
            <a:extLst>
              <a:ext uri="{FF2B5EF4-FFF2-40B4-BE49-F238E27FC236}">
                <a16:creationId xmlns:a16="http://schemas.microsoft.com/office/drawing/2014/main" id="{F44C94AF-21F4-47FF-B04F-25B375AF9A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48409" y="6308191"/>
            <a:ext cx="469991" cy="259585"/>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9B9D3A38-B73B-4165-A83B-A33D20A85FA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49727" y="991841"/>
            <a:ext cx="3394212" cy="1232614"/>
          </a:xfrm>
          <a:prstGeom prst="rect">
            <a:avLst/>
          </a:prstGeom>
          <a:effectLst>
            <a:outerShdw blurRad="50800" dist="38100" dir="8100000" algn="tr" rotWithShape="0">
              <a:prstClr val="black">
                <a:alpha val="30000"/>
              </a:prstClr>
            </a:outerShdw>
          </a:effectLst>
        </p:spPr>
      </p:pic>
      <p:pic>
        <p:nvPicPr>
          <p:cNvPr id="1026" name="Picture 2" descr="nQuery-Clinical-Trial-Software">
            <a:extLst>
              <a:ext uri="{FF2B5EF4-FFF2-40B4-BE49-F238E27FC236}">
                <a16:creationId xmlns:a16="http://schemas.microsoft.com/office/drawing/2014/main" id="{061B6411-6CB8-44F9-8215-F75C69E99B1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39300" y="49258"/>
            <a:ext cx="509862" cy="64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35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70555" y="3214210"/>
            <a:ext cx="7724097" cy="923330"/>
          </a:xfrm>
          <a:prstGeom prst="rect">
            <a:avLst/>
          </a:prstGeom>
        </p:spPr>
        <p:txBody>
          <a:bodyPr wrap="square">
            <a:spAutoFit/>
          </a:bodyPr>
          <a:lstStyle/>
          <a:p>
            <a:pPr algn="ctr"/>
            <a:r>
              <a:rPr lang="en-GB" sz="5400" dirty="0">
                <a:solidFill>
                  <a:schemeClr val="bg1"/>
                </a:solidFill>
              </a:rPr>
              <a:t>Introduction to MAMS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1</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6590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MAMS Overview</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7" y="1628774"/>
            <a:ext cx="9720073" cy="4344007"/>
          </a:xfrm>
        </p:spPr>
        <p:txBody>
          <a:bodyPr>
            <a:normAutofit/>
          </a:bodyPr>
          <a:lstStyle/>
          <a:p>
            <a:pPr marL="0" lvl="0" indent="0">
              <a:buClr>
                <a:srgbClr val="1CADE4"/>
              </a:buClr>
              <a:buNone/>
            </a:pPr>
            <a:r>
              <a:rPr lang="en-IE" sz="3200" dirty="0">
                <a:solidFill>
                  <a:prstClr val="black"/>
                </a:solidFill>
              </a:rPr>
              <a:t>Multi-arm Multi-stage designs compare multiple treatments (&gt;2) with multiple stages (&gt;1) for adaptions</a:t>
            </a:r>
          </a:p>
          <a:p>
            <a:pPr marL="0" lvl="0" indent="0">
              <a:buClr>
                <a:srgbClr val="1CADE4"/>
              </a:buClr>
              <a:buNone/>
            </a:pPr>
            <a:r>
              <a:rPr lang="en-IE" sz="3200" dirty="0">
                <a:solidFill>
                  <a:prstClr val="black"/>
                </a:solidFill>
              </a:rPr>
              <a:t>Different choices available for adaptions at each stage</a:t>
            </a:r>
          </a:p>
          <a:p>
            <a:pPr marL="516636" lvl="1" indent="-342900">
              <a:buClr>
                <a:srgbClr val="1CADE4"/>
              </a:buClr>
            </a:pPr>
            <a:r>
              <a:rPr lang="en-IE" sz="2800" dirty="0">
                <a:solidFill>
                  <a:prstClr val="black"/>
                </a:solidFill>
              </a:rPr>
              <a:t>Drop arms/pick “winner(s)”, add arms, stop early, increase N </a:t>
            </a:r>
          </a:p>
          <a:p>
            <a:pPr marL="0" indent="0">
              <a:buClr>
                <a:srgbClr val="1CADE4"/>
              </a:buClr>
              <a:buNone/>
            </a:pPr>
            <a:r>
              <a:rPr lang="en-IE" sz="3200" dirty="0">
                <a:solidFill>
                  <a:prstClr val="black"/>
                </a:solidFill>
              </a:rPr>
              <a:t>MAMS designs provide flexibility to assess wide range of treatments and </a:t>
            </a:r>
            <a:r>
              <a:rPr lang="en-IE" sz="3200" dirty="0" err="1">
                <a:solidFill>
                  <a:prstClr val="black"/>
                </a:solidFill>
              </a:rPr>
              <a:t>mold</a:t>
            </a:r>
            <a:r>
              <a:rPr lang="en-IE" sz="3200" dirty="0">
                <a:solidFill>
                  <a:prstClr val="black"/>
                </a:solidFill>
              </a:rPr>
              <a:t> trial towards desired end state</a:t>
            </a:r>
          </a:p>
          <a:p>
            <a:pPr marL="0" indent="0">
              <a:buClr>
                <a:srgbClr val="1CADE4"/>
              </a:buClr>
              <a:buNone/>
            </a:pPr>
            <a:r>
              <a:rPr lang="en-IE" sz="3200" dirty="0">
                <a:solidFill>
                  <a:prstClr val="black"/>
                </a:solidFill>
              </a:rPr>
              <a:t>Increasing interest in MAMS designs to allow seamless designs &amp; allow quicker evaluation of multiple treatments</a:t>
            </a:r>
          </a:p>
          <a:p>
            <a:pPr marL="0" lvl="0" indent="0">
              <a:buClr>
                <a:srgbClr val="1CADE4"/>
              </a:buClr>
              <a:buNone/>
            </a:pPr>
            <a:endParaRPr lang="en-IE" sz="3200" dirty="0">
              <a:solidFill>
                <a:prstClr val="black"/>
              </a:solidFill>
            </a:endParaRP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57200" y="162877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57684" y="26764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57200" y="3767657"/>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57200" y="4858870"/>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2464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F6AE-8503-47FF-8063-CF6FF7BD02CC}"/>
              </a:ext>
            </a:extLst>
          </p:cNvPr>
          <p:cNvSpPr>
            <a:spLocks noGrp="1"/>
          </p:cNvSpPr>
          <p:nvPr>
            <p:ph type="title"/>
          </p:nvPr>
        </p:nvSpPr>
        <p:spPr>
          <a:xfrm>
            <a:off x="443132" y="0"/>
            <a:ext cx="9126415" cy="1360714"/>
          </a:xfrm>
        </p:spPr>
        <p:txBody>
          <a:bodyPr>
            <a:normAutofit/>
          </a:bodyPr>
          <a:lstStyle/>
          <a:p>
            <a:r>
              <a:rPr lang="en-IE" dirty="0">
                <a:latin typeface="+mj-lt"/>
              </a:rPr>
              <a:t>MAMS Review</a:t>
            </a:r>
            <a:endParaRPr lang="en-IE" dirty="0"/>
          </a:p>
        </p:txBody>
      </p:sp>
      <p:sp>
        <p:nvSpPr>
          <p:cNvPr id="3" name="Content Placeholder 2">
            <a:extLst>
              <a:ext uri="{FF2B5EF4-FFF2-40B4-BE49-F238E27FC236}">
                <a16:creationId xmlns:a16="http://schemas.microsoft.com/office/drawing/2014/main" id="{5CB6E641-085F-45FE-AF3E-DAF583AB93CF}"/>
              </a:ext>
            </a:extLst>
          </p:cNvPr>
          <p:cNvSpPr>
            <a:spLocks noGrp="1"/>
          </p:cNvSpPr>
          <p:nvPr>
            <p:ph idx="1"/>
          </p:nvPr>
        </p:nvSpPr>
        <p:spPr>
          <a:xfrm>
            <a:off x="443132" y="2011295"/>
            <a:ext cx="5077141" cy="4023360"/>
          </a:xfrm>
          <a:solidFill>
            <a:schemeClr val="bg1"/>
          </a:solidFill>
          <a:ln w="57150">
            <a:solidFill>
              <a:srgbClr val="1CADE4"/>
            </a:solidFill>
          </a:ln>
        </p:spPr>
        <p:txBody>
          <a:bodyPr>
            <a:normAutofit/>
          </a:bodyPr>
          <a:lstStyle/>
          <a:p>
            <a:pPr marL="87312" indent="0" algn="ctr">
              <a:buNone/>
            </a:pPr>
            <a:r>
              <a:rPr lang="en-IE" sz="3200" b="1" u="sng" dirty="0">
                <a:solidFill>
                  <a:srgbClr val="4CB6AC"/>
                </a:solidFill>
              </a:rPr>
              <a:t>Advantages</a:t>
            </a:r>
          </a:p>
          <a:p>
            <a:pPr marL="514350" indent="-427038">
              <a:buFont typeface="+mj-lt"/>
              <a:buAutoNum type="arabicPeriod"/>
            </a:pPr>
            <a:r>
              <a:rPr lang="en-IE" sz="3200" dirty="0"/>
              <a:t>Efficiency vs multiple trials</a:t>
            </a:r>
          </a:p>
          <a:p>
            <a:pPr marL="514350" indent="-427038">
              <a:buFont typeface="+mj-lt"/>
              <a:buAutoNum type="arabicPeriod"/>
            </a:pPr>
            <a:r>
              <a:rPr lang="en-IE" sz="3200" dirty="0"/>
              <a:t>Seamless Trial Designs</a:t>
            </a:r>
          </a:p>
          <a:p>
            <a:pPr marL="514350" indent="-427038">
              <a:buFont typeface="+mj-lt"/>
              <a:buAutoNum type="arabicPeriod"/>
            </a:pPr>
            <a:r>
              <a:rPr lang="en-IE" sz="3200" dirty="0"/>
              <a:t>Flexibility to add/drop </a:t>
            </a:r>
            <a:r>
              <a:rPr lang="en-IE" sz="3200" dirty="0" err="1"/>
              <a:t>trt</a:t>
            </a:r>
            <a:r>
              <a:rPr lang="en-IE" sz="3200" dirty="0"/>
              <a:t>.</a:t>
            </a:r>
          </a:p>
          <a:p>
            <a:pPr marL="514350" indent="-427038">
              <a:buFont typeface="+mj-lt"/>
              <a:buAutoNum type="arabicPeriod"/>
            </a:pPr>
            <a:r>
              <a:rPr lang="en-IE" sz="3200" dirty="0"/>
              <a:t>Shared Control</a:t>
            </a:r>
          </a:p>
          <a:p>
            <a:pPr marL="514350" indent="-427038">
              <a:buFont typeface="+mj-lt"/>
              <a:buAutoNum type="arabicPeriod"/>
            </a:pPr>
            <a:r>
              <a:rPr lang="en-IE" sz="3200" dirty="0"/>
              <a:t>More patients on </a:t>
            </a:r>
            <a:r>
              <a:rPr lang="en-IE" sz="3200" dirty="0" err="1"/>
              <a:t>trt</a:t>
            </a:r>
            <a:r>
              <a:rPr lang="en-IE" sz="3200" dirty="0"/>
              <a:t>. arms</a:t>
            </a:r>
          </a:p>
          <a:p>
            <a:pPr marL="514350" indent="-427038">
              <a:buFont typeface="+mj-lt"/>
              <a:buAutoNum type="arabicPeriod"/>
            </a:pPr>
            <a:endParaRPr lang="en-IE" sz="3200" dirty="0"/>
          </a:p>
          <a:p>
            <a:pPr marL="514350" indent="-427038">
              <a:buFont typeface="+mj-lt"/>
              <a:buAutoNum type="arabicPeriod"/>
            </a:pPr>
            <a:endParaRPr lang="en-IE" sz="3200" dirty="0"/>
          </a:p>
          <a:p>
            <a:pPr marL="87312" indent="0">
              <a:buNone/>
            </a:pPr>
            <a:endParaRPr lang="en-IE" sz="3200" dirty="0"/>
          </a:p>
        </p:txBody>
      </p:sp>
      <p:sp>
        <p:nvSpPr>
          <p:cNvPr id="4" name="Content Placeholder 2">
            <a:extLst>
              <a:ext uri="{FF2B5EF4-FFF2-40B4-BE49-F238E27FC236}">
                <a16:creationId xmlns:a16="http://schemas.microsoft.com/office/drawing/2014/main" id="{A7383C9B-E78F-4C2E-9EBE-9A69DA8D4B4E}"/>
              </a:ext>
            </a:extLst>
          </p:cNvPr>
          <p:cNvSpPr txBox="1">
            <a:spLocks/>
          </p:cNvSpPr>
          <p:nvPr/>
        </p:nvSpPr>
        <p:spPr>
          <a:xfrm>
            <a:off x="5520273" y="2011295"/>
            <a:ext cx="5236029" cy="4023360"/>
          </a:xfrm>
          <a:prstGeom prst="rect">
            <a:avLst/>
          </a:prstGeom>
          <a:solidFill>
            <a:schemeClr val="bg1"/>
          </a:solidFill>
          <a:ln w="57150">
            <a:solidFill>
              <a:srgbClr val="1CADE4"/>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71463" marR="0" lvl="0" indent="0" algn="ctr" defTabSz="914400" rtl="0" eaLnBrk="1" fontAlgn="auto" latinLnBrk="0" hangingPunct="1">
              <a:lnSpc>
                <a:spcPct val="90000"/>
              </a:lnSpc>
              <a:spcBef>
                <a:spcPts val="1200"/>
              </a:spcBef>
              <a:spcAft>
                <a:spcPts val="200"/>
              </a:spcAft>
              <a:buClr>
                <a:srgbClr val="1CADE4"/>
              </a:buClr>
              <a:buSzPct val="100000"/>
              <a:buNone/>
              <a:tabLst/>
              <a:defRPr/>
            </a:pPr>
            <a:r>
              <a:rPr kumimoji="0" lang="en-IE" sz="3200" b="1" i="0" u="sng" strike="noStrike" kern="1200" cap="none" spc="0" normalizeH="0" baseline="0" noProof="0" dirty="0">
                <a:ln>
                  <a:noFill/>
                </a:ln>
                <a:solidFill>
                  <a:srgbClr val="FFC000"/>
                </a:solidFill>
                <a:effectLst/>
                <a:uLnTx/>
                <a:uFillTx/>
                <a:latin typeface="Tw Cen MT" panose="020B0602020104020603"/>
                <a:ea typeface="+mn-ea"/>
                <a:cs typeface="+mn-cs"/>
              </a:rPr>
              <a:t>Disadvantages</a:t>
            </a:r>
          </a:p>
          <a:p>
            <a:pPr marL="804863" indent="-533400">
              <a:buClr>
                <a:srgbClr val="1CADE4"/>
              </a:buClr>
              <a:buFont typeface="+mj-lt"/>
              <a:buAutoNum type="arabicPeriod"/>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More Complex </a:t>
            </a:r>
            <a:r>
              <a:rPr lang="en-IE" sz="3200" dirty="0">
                <a:solidFill>
                  <a:prstClr val="black"/>
                </a:solidFill>
                <a:latin typeface="Tw Cen MT" panose="020B0602020104020603"/>
              </a:rPr>
              <a:t>(Time Bias)</a:t>
            </a:r>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3200" dirty="0">
                <a:solidFill>
                  <a:prstClr val="black"/>
                </a:solidFill>
                <a:latin typeface="Tw Cen MT" panose="020B0602020104020603"/>
              </a:rPr>
              <a:t>Logistical Issues </a:t>
            </a: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3200" dirty="0">
                <a:solidFill>
                  <a:prstClr val="black"/>
                </a:solidFill>
                <a:latin typeface="Tw Cen MT" panose="020B0602020104020603"/>
              </a:rPr>
              <a:t>Uncertain Costs/Duration</a:t>
            </a:r>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u="none" strike="noStrike" kern="1200" cap="none" spc="0" normalizeH="0" baseline="0" noProof="0" dirty="0">
                <a:ln>
                  <a:noFill/>
                </a:ln>
                <a:solidFill>
                  <a:prstClr val="black"/>
                </a:solidFill>
                <a:effectLst/>
                <a:uLnTx/>
                <a:uFillTx/>
                <a:latin typeface="Tw Cen MT" panose="020B0602020104020603"/>
                <a:ea typeface="+mn-ea"/>
                <a:cs typeface="+mn-cs"/>
              </a:rPr>
              <a:t>Regulatory Approval</a:t>
            </a:r>
          </a:p>
          <a:p>
            <a:pPr marL="804863" indent="-533400">
              <a:buClr>
                <a:srgbClr val="1CADE4"/>
              </a:buClr>
              <a:buFont typeface="+mj-lt"/>
              <a:buAutoNum type="arabicPeriod"/>
              <a:defRPr/>
            </a:pPr>
            <a:r>
              <a:rPr lang="en-IE" sz="3200" dirty="0">
                <a:solidFill>
                  <a:prstClr val="black"/>
                </a:solidFill>
                <a:latin typeface="Tw Cen MT" panose="020B0602020104020603"/>
              </a:rPr>
              <a:t>No Direct </a:t>
            </a:r>
            <a:r>
              <a:rPr lang="en-IE" sz="3200" dirty="0" err="1">
                <a:solidFill>
                  <a:prstClr val="black"/>
                </a:solidFill>
                <a:latin typeface="Tw Cen MT" panose="020B0602020104020603"/>
              </a:rPr>
              <a:t>Trt</a:t>
            </a:r>
            <a:r>
              <a:rPr lang="en-IE" sz="3200" dirty="0">
                <a:solidFill>
                  <a:prstClr val="black"/>
                </a:solidFill>
                <a:latin typeface="Tw Cen MT" panose="020B0602020104020603"/>
              </a:rPr>
              <a:t>. Comparisons</a:t>
            </a: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3200" b="0" u="none" strike="noStrike" kern="1200" cap="none" spc="0" normalizeH="0" baseline="0" noProof="0" dirty="0">
              <a:ln>
                <a:noFill/>
              </a:ln>
              <a:solidFill>
                <a:prstClr val="black"/>
              </a:solidFill>
              <a:effectLst/>
              <a:uLnTx/>
              <a:uFillTx/>
              <a:latin typeface="Tw Cen MT" panose="020B0602020104020603"/>
              <a:ea typeface="+mn-ea"/>
              <a:cs typeface="+mn-cs"/>
            </a:endParaRP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3200" b="0" i="0" u="sng"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9892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8323C742-8FD5-4266-B0EA-28F0185183F4}"/>
              </a:ext>
            </a:extLst>
          </p:cNvPr>
          <p:cNvGraphicFramePr>
            <a:graphicFrameLocks/>
          </p:cNvGraphicFramePr>
          <p:nvPr>
            <p:extLst>
              <p:ext uri="{D42A27DB-BD31-4B8C-83A1-F6EECF244321}">
                <p14:modId xmlns:p14="http://schemas.microsoft.com/office/powerpoint/2010/main" val="3870340865"/>
              </p:ext>
            </p:extLst>
          </p:nvPr>
        </p:nvGraphicFramePr>
        <p:xfrm>
          <a:off x="0" y="0"/>
          <a:ext cx="12191999" cy="6927274"/>
        </p:xfrm>
        <a:graphic>
          <a:graphicData uri="http://schemas.openxmlformats.org/drawingml/2006/table">
            <a:tbl>
              <a:tblPr firstRow="1" bandRow="1">
                <a:tableStyleId>{68D230F3-CF80-4859-8CE7-A43EE81993B5}</a:tableStyleId>
              </a:tblPr>
              <a:tblGrid>
                <a:gridCol w="434109">
                  <a:extLst>
                    <a:ext uri="{9D8B030D-6E8A-4147-A177-3AD203B41FA5}">
                      <a16:colId xmlns:a16="http://schemas.microsoft.com/office/drawing/2014/main" val="1135098805"/>
                    </a:ext>
                  </a:extLst>
                </a:gridCol>
                <a:gridCol w="5634182">
                  <a:extLst>
                    <a:ext uri="{9D8B030D-6E8A-4147-A177-3AD203B41FA5}">
                      <a16:colId xmlns:a16="http://schemas.microsoft.com/office/drawing/2014/main" val="2398151709"/>
                    </a:ext>
                  </a:extLst>
                </a:gridCol>
                <a:gridCol w="6123708">
                  <a:extLst>
                    <a:ext uri="{9D8B030D-6E8A-4147-A177-3AD203B41FA5}">
                      <a16:colId xmlns:a16="http://schemas.microsoft.com/office/drawing/2014/main" val="2058989989"/>
                    </a:ext>
                  </a:extLst>
                </a:gridCol>
              </a:tblGrid>
              <a:tr h="982790">
                <a:tc gridSpan="3">
                  <a:txBody>
                    <a:bodyPr/>
                    <a:lstStyle/>
                    <a:p>
                      <a:pPr algn="ctr"/>
                      <a:r>
                        <a:rPr lang="en-IE" sz="4800" b="1" kern="1200" dirty="0">
                          <a:solidFill>
                            <a:schemeClr val="bg1"/>
                          </a:solidFill>
                          <a:latin typeface="+mn-lt"/>
                          <a:ea typeface="+mn-ea"/>
                          <a:cs typeface="+mn-cs"/>
                        </a:rPr>
                        <a:t>MAMS Methods Examples</a:t>
                      </a:r>
                      <a:endParaRPr lang="en-IE" sz="4800" dirty="0">
                        <a:solidFill>
                          <a:schemeClr val="bg1"/>
                        </a:solidFill>
                      </a:endParaRPr>
                    </a:p>
                  </a:txBody>
                  <a:tcPr anchor="ctr">
                    <a:gradFill>
                      <a:gsLst>
                        <a:gs pos="0">
                          <a:srgbClr val="3374BB">
                            <a:alpha val="58000"/>
                          </a:srgbClr>
                        </a:gs>
                        <a:gs pos="58000">
                          <a:srgbClr val="4CB6AC"/>
                        </a:gs>
                      </a:gsLst>
                      <a:lin ang="7200000" scaled="0"/>
                    </a:gradFill>
                  </a:tcPr>
                </a:tc>
                <a:tc hMerge="1">
                  <a:txBody>
                    <a:bodyPr/>
                    <a:lstStyle/>
                    <a:p>
                      <a:pPr algn="ctr"/>
                      <a:endParaRPr lang="en-IE" sz="2800" dirty="0">
                        <a:solidFill>
                          <a:schemeClr val="bg1"/>
                        </a:solidFill>
                      </a:endParaRPr>
                    </a:p>
                  </a:txBody>
                  <a:tcPr anchor="ctr">
                    <a:solidFill>
                      <a:srgbClr val="75C0B4"/>
                    </a:solidFill>
                  </a:tcPr>
                </a:tc>
                <a:tc hMerge="1">
                  <a:txBody>
                    <a:bodyPr/>
                    <a:lstStyle/>
                    <a:p>
                      <a:pPr algn="ctr"/>
                      <a:endParaRPr lang="en-IE" sz="2800" dirty="0">
                        <a:solidFill>
                          <a:schemeClr val="bg1"/>
                        </a:solidFill>
                      </a:endParaRPr>
                    </a:p>
                  </a:txBody>
                  <a:tcPr anchor="ctr">
                    <a:solidFill>
                      <a:srgbClr val="75C0B4"/>
                    </a:solidFill>
                  </a:tcPr>
                </a:tc>
                <a:extLst>
                  <a:ext uri="{0D108BD9-81ED-4DB2-BD59-A6C34878D82A}">
                    <a16:rowId xmlns:a16="http://schemas.microsoft.com/office/drawing/2014/main" val="3815279284"/>
                  </a:ext>
                </a:extLst>
              </a:tr>
              <a:tr h="817615">
                <a:tc>
                  <a:txBody>
                    <a:bodyPr/>
                    <a:lstStyle/>
                    <a:p>
                      <a:pPr algn="ctr"/>
                      <a:r>
                        <a:rPr lang="en-IE" sz="2800">
                          <a:solidFill>
                            <a:srgbClr val="75C0B4"/>
                          </a:solidFill>
                        </a:rPr>
                        <a:t>1</a:t>
                      </a:r>
                      <a:endParaRPr lang="en-IE" sz="2800" dirty="0">
                        <a:solidFill>
                          <a:srgbClr val="75C0B4"/>
                        </a:solidFill>
                      </a:endParaRPr>
                    </a:p>
                  </a:txBody>
                  <a:tcPr anchor="ctr"/>
                </a:tc>
                <a:tc>
                  <a:txBody>
                    <a:bodyPr/>
                    <a:lstStyle/>
                    <a:p>
                      <a:pPr algn="r"/>
                      <a:r>
                        <a:rPr lang="en-IE" sz="2800" b="1" dirty="0"/>
                        <a:t>MAMS Group Sequential Design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err="1">
                          <a:solidFill>
                            <a:schemeClr val="accent2"/>
                          </a:solidFill>
                        </a:rPr>
                        <a:t>Magirr</a:t>
                      </a:r>
                      <a:r>
                        <a:rPr lang="en-IE" sz="2800" dirty="0">
                          <a:solidFill>
                            <a:schemeClr val="accent2"/>
                          </a:solidFill>
                        </a:rPr>
                        <a:t> et al. (2012), Gao et al (2014)</a:t>
                      </a:r>
                      <a:endParaRPr lang="en-IE" sz="2800" b="1" dirty="0">
                        <a:solidFill>
                          <a:schemeClr val="accent2"/>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581763272"/>
                  </a:ext>
                </a:extLst>
              </a:tr>
              <a:tr h="817615">
                <a:tc>
                  <a:txBody>
                    <a:bodyPr/>
                    <a:lstStyle/>
                    <a:p>
                      <a:pPr algn="ctr"/>
                      <a:r>
                        <a:rPr lang="en-IE" sz="2800">
                          <a:solidFill>
                            <a:srgbClr val="75C0B4"/>
                          </a:solidFill>
                        </a:rPr>
                        <a:t>2</a:t>
                      </a:r>
                      <a:endParaRPr lang="en-IE" sz="2800" dirty="0">
                        <a:solidFill>
                          <a:srgbClr val="75C0B4"/>
                        </a:solidFill>
                      </a:endParaRPr>
                    </a:p>
                  </a:txBody>
                  <a:tcPr anchor="ctr"/>
                </a:tc>
                <a:tc>
                  <a:txBody>
                    <a:bodyPr/>
                    <a:lstStyle/>
                    <a:p>
                      <a:pPr algn="r"/>
                      <a:r>
                        <a:rPr lang="en-IE" sz="2800" b="0" dirty="0"/>
                        <a:t>Fixed K Drop the Loser Design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err="1">
                          <a:solidFill>
                            <a:schemeClr val="accent2"/>
                          </a:solidFill>
                        </a:rPr>
                        <a:t>Wason</a:t>
                      </a:r>
                      <a:r>
                        <a:rPr lang="en-IE" sz="2800" dirty="0">
                          <a:solidFill>
                            <a:schemeClr val="accent2"/>
                          </a:solidFill>
                        </a:rPr>
                        <a:t> et al. (2017)</a:t>
                      </a:r>
                      <a:endParaRPr lang="en-IE" sz="2800" b="1" dirty="0">
                        <a:solidFill>
                          <a:schemeClr val="accent2"/>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52854451"/>
                  </a:ext>
                </a:extLst>
              </a:tr>
              <a:tr h="817615">
                <a:tc>
                  <a:txBody>
                    <a:bodyPr/>
                    <a:lstStyle/>
                    <a:p>
                      <a:pPr algn="ctr"/>
                      <a:r>
                        <a:rPr lang="en-IE" sz="2800" dirty="0">
                          <a:solidFill>
                            <a:srgbClr val="75C0B4"/>
                          </a:solidFill>
                        </a:rPr>
                        <a:t>3</a:t>
                      </a:r>
                    </a:p>
                  </a:txBody>
                  <a:tcPr anchor="ctr"/>
                </a:tc>
                <a:tc>
                  <a:txBody>
                    <a:bodyPr/>
                    <a:lstStyle/>
                    <a:p>
                      <a:pPr algn="r"/>
                      <a:r>
                        <a:rPr lang="en-IE" sz="2800" b="0" dirty="0"/>
                        <a:t>Optimal MAMS GSD</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err="1">
                          <a:ln>
                            <a:noFill/>
                          </a:ln>
                          <a:solidFill>
                            <a:schemeClr val="accent2"/>
                          </a:solidFill>
                          <a:effectLst/>
                          <a:uLnTx/>
                          <a:uFillTx/>
                          <a:latin typeface="Calibri" panose="020F0502020204030204"/>
                          <a:ea typeface="+mn-ea"/>
                          <a:cs typeface="+mn-cs"/>
                        </a:rPr>
                        <a:t>Wason</a:t>
                      </a:r>
                      <a:r>
                        <a:rPr kumimoji="0" lang="en-IE" sz="2800" b="0" i="0" u="none" strike="noStrike" kern="1200" cap="none" spc="0" normalizeH="0" baseline="0" noProof="0" dirty="0">
                          <a:ln>
                            <a:noFill/>
                          </a:ln>
                          <a:solidFill>
                            <a:schemeClr val="accent2"/>
                          </a:solidFill>
                          <a:effectLst/>
                          <a:uLnTx/>
                          <a:uFillTx/>
                          <a:latin typeface="Calibri" panose="020F0502020204030204"/>
                          <a:ea typeface="+mn-ea"/>
                          <a:cs typeface="+mn-cs"/>
                        </a:rPr>
                        <a:t> and Jaki (2012)</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153115724"/>
                  </a:ext>
                </a:extLst>
              </a:tr>
              <a:tr h="932458">
                <a:tc>
                  <a:txBody>
                    <a:bodyPr/>
                    <a:lstStyle/>
                    <a:p>
                      <a:pPr algn="ctr"/>
                      <a:r>
                        <a:rPr lang="en-IE" sz="2800" dirty="0">
                          <a:solidFill>
                            <a:srgbClr val="75C0B4"/>
                          </a:solidFill>
                        </a:rPr>
                        <a:t>4</a:t>
                      </a:r>
                    </a:p>
                  </a:txBody>
                  <a:tcPr anchor="ctr"/>
                </a:tc>
                <a:tc>
                  <a:txBody>
                    <a:bodyPr/>
                    <a:lstStyle/>
                    <a:p>
                      <a:pPr algn="r"/>
                      <a:r>
                        <a:rPr lang="en-IE" sz="2800" b="0" dirty="0"/>
                        <a:t>I-outcome/D-outcome MAMS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b="0" dirty="0">
                          <a:solidFill>
                            <a:schemeClr val="accent2"/>
                          </a:solidFill>
                        </a:rPr>
                        <a:t>Royston et al. (2011)</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9750026"/>
                  </a:ext>
                </a:extLst>
              </a:tr>
              <a:tr h="817615">
                <a:tc>
                  <a:txBody>
                    <a:bodyPr/>
                    <a:lstStyle/>
                    <a:p>
                      <a:pPr algn="ctr"/>
                      <a:r>
                        <a:rPr lang="en-IE" sz="2800" dirty="0">
                          <a:solidFill>
                            <a:srgbClr val="75C0B4"/>
                          </a:solidFill>
                        </a:rPr>
                        <a:t>5</a:t>
                      </a:r>
                    </a:p>
                  </a:txBody>
                  <a:tcPr anchor="ctr"/>
                </a:tc>
                <a:tc>
                  <a:txBody>
                    <a:bodyPr/>
                    <a:lstStyle/>
                    <a:p>
                      <a:pPr algn="r"/>
                      <a:r>
                        <a:rPr lang="en-IE" sz="2800" b="0" dirty="0"/>
                        <a:t>Add Arms Designs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buFont typeface="+mj-lt"/>
                        <a:buNone/>
                      </a:pPr>
                      <a:r>
                        <a:rPr lang="en-IE" sz="2800" dirty="0" err="1">
                          <a:solidFill>
                            <a:schemeClr val="accent2"/>
                          </a:solidFill>
                        </a:rPr>
                        <a:t>Choodari-Oskooei</a:t>
                      </a:r>
                      <a:r>
                        <a:rPr lang="en-IE" sz="2800" dirty="0">
                          <a:solidFill>
                            <a:schemeClr val="accent2"/>
                          </a:solidFill>
                        </a:rPr>
                        <a:t> et al (2020)</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151802375"/>
                  </a:ext>
                </a:extLst>
              </a:tr>
              <a:tr h="923951">
                <a:tc>
                  <a:txBody>
                    <a:bodyPr/>
                    <a:lstStyle/>
                    <a:p>
                      <a:pPr algn="ctr"/>
                      <a:r>
                        <a:rPr lang="en-IE" sz="2800" dirty="0">
                          <a:solidFill>
                            <a:srgbClr val="75C0B4"/>
                          </a:solidFill>
                        </a:rPr>
                        <a:t>6</a:t>
                      </a:r>
                    </a:p>
                  </a:txBody>
                  <a:tcPr anchor="ctr"/>
                </a:tc>
                <a:tc>
                  <a:txBody>
                    <a:bodyPr/>
                    <a:lstStyle/>
                    <a:p>
                      <a:pPr lvl="0" algn="r"/>
                      <a:r>
                        <a:rPr lang="en-IE" sz="2800" b="0" dirty="0"/>
                        <a:t>(2 Stage) P-value Combination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err="1">
                          <a:solidFill>
                            <a:schemeClr val="accent2"/>
                          </a:solidFill>
                        </a:rPr>
                        <a:t>Posch</a:t>
                      </a:r>
                      <a:r>
                        <a:rPr lang="en-IE" sz="2800" dirty="0">
                          <a:solidFill>
                            <a:schemeClr val="accent2"/>
                          </a:solidFill>
                        </a:rPr>
                        <a:t> et al. (2005)</a:t>
                      </a:r>
                      <a:endParaRPr lang="en-IE" sz="2800" b="1" dirty="0">
                        <a:solidFill>
                          <a:schemeClr val="accent2"/>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5420433"/>
                  </a:ext>
                </a:extLst>
              </a:tr>
              <a:tr h="817615">
                <a:tc>
                  <a:txBody>
                    <a:bodyPr/>
                    <a:lstStyle/>
                    <a:p>
                      <a:pPr algn="ctr"/>
                      <a:r>
                        <a:rPr lang="en-IE" sz="2800" dirty="0">
                          <a:solidFill>
                            <a:srgbClr val="75C0B4"/>
                          </a:solidFill>
                        </a:rPr>
                        <a:t>7</a:t>
                      </a:r>
                    </a:p>
                  </a:txBody>
                  <a:tcPr anchor="ctr"/>
                </a:tc>
                <a:tc>
                  <a:txBody>
                    <a:bodyPr/>
                    <a:lstStyle/>
                    <a:p>
                      <a:pPr algn="r"/>
                      <a:r>
                        <a:rPr lang="en-IE" sz="2800" b="0" dirty="0"/>
                        <a:t>Bayesian MAMS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dirty="0">
                          <a:solidFill>
                            <a:schemeClr val="accent2"/>
                          </a:solidFill>
                        </a:rPr>
                        <a:t>Whitehead et al. (2015)</a:t>
                      </a:r>
                      <a:endParaRPr kumimoji="0" lang="en-IE" sz="2800" b="1" i="0" u="none" strike="noStrike" kern="1200" cap="none" spc="0" normalizeH="0" baseline="0" noProof="0" dirty="0">
                        <a:ln>
                          <a:noFill/>
                        </a:ln>
                        <a:solidFill>
                          <a:schemeClr val="accent2"/>
                        </a:solidFill>
                        <a:effectLst/>
                        <a:uLnTx/>
                        <a:uFillTx/>
                        <a:latin typeface="Calibri" panose="020F0502020204030204"/>
                        <a:ea typeface="+mn-ea"/>
                        <a:cs typeface="+mn-cs"/>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4094301179"/>
                  </a:ext>
                </a:extLst>
              </a:tr>
            </a:tbl>
          </a:graphicData>
        </a:graphic>
      </p:graphicFrame>
    </p:spTree>
    <p:extLst>
      <p:ext uri="{BB962C8B-B14F-4D97-AF65-F5344CB8AC3E}">
        <p14:creationId xmlns:p14="http://schemas.microsoft.com/office/powerpoint/2010/main" val="2891336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2653</Words>
  <PresentationFormat>Widescreen</PresentationFormat>
  <Paragraphs>267</Paragraphs>
  <Slides>30</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Cambria Math</vt:lpstr>
      <vt:lpstr>Century Gothic</vt:lpstr>
      <vt:lpstr>Futura</vt:lpstr>
      <vt:lpstr>Tw Cen MT</vt:lpstr>
      <vt:lpstr>Wingdings</vt:lpstr>
      <vt:lpstr>Wingdings 3</vt:lpstr>
      <vt:lpstr>3_Integral</vt:lpstr>
      <vt:lpstr>Designing MAMS Trials </vt:lpstr>
      <vt:lpstr>Webinar Host</vt:lpstr>
      <vt:lpstr>PowerPoint Presentation</vt:lpstr>
      <vt:lpstr>The complete trial design platform to make clinical trials faster, less costly and more successful </vt:lpstr>
      <vt:lpstr>PowerPoint Presentation</vt:lpstr>
      <vt:lpstr>PowerPoint Presentation</vt:lpstr>
      <vt:lpstr>MAMS Overview</vt:lpstr>
      <vt:lpstr>MAMS Review</vt:lpstr>
      <vt:lpstr>PowerPoint Presentation</vt:lpstr>
      <vt:lpstr>PowerPoint Presentation</vt:lpstr>
      <vt:lpstr>Types of MAMS Design Trials</vt:lpstr>
      <vt:lpstr>Platform Trial</vt:lpstr>
      <vt:lpstr>Umbrella Trial</vt:lpstr>
      <vt:lpstr>Basket Trial</vt:lpstr>
      <vt:lpstr>MAMS and Trial Design</vt:lpstr>
      <vt:lpstr>PowerPoint Presentation</vt:lpstr>
      <vt:lpstr>MAMS Design Overview</vt:lpstr>
      <vt:lpstr>MAMS Group Sequential Design</vt:lpstr>
      <vt:lpstr>Group Sequential Design</vt:lpstr>
      <vt:lpstr>PowerPoint Presentation</vt:lpstr>
      <vt:lpstr>MAMS GSD Considerations</vt:lpstr>
      <vt:lpstr>Discussion and Conclusions</vt:lpstr>
      <vt:lpstr>PowerPoint Presentation</vt:lpstr>
      <vt:lpstr>PowerPoint Presentation</vt:lpstr>
      <vt:lpstr>PowerPoint Presentation</vt:lpstr>
      <vt:lpstr>PowerPoint Presentation</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2019-02-12T11:10:19Z</dcterms:created>
  <dcterms:modified xsi:type="dcterms:W3CDTF">2020-05-18T15:24:22Z</dcterms:modified>
</cp:coreProperties>
</file>