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461" r:id="rId2"/>
    <p:sldId id="401" r:id="rId3"/>
    <p:sldId id="666" r:id="rId4"/>
    <p:sldId id="667" r:id="rId5"/>
    <p:sldId id="668" r:id="rId6"/>
    <p:sldId id="671" r:id="rId7"/>
    <p:sldId id="472" r:id="rId8"/>
    <p:sldId id="473" r:id="rId9"/>
    <p:sldId id="690" r:id="rId10"/>
    <p:sldId id="686" r:id="rId11"/>
    <p:sldId id="672" r:id="rId12"/>
    <p:sldId id="691" r:id="rId13"/>
    <p:sldId id="455" r:id="rId14"/>
    <p:sldId id="413" r:id="rId15"/>
    <p:sldId id="673" r:id="rId16"/>
    <p:sldId id="474" r:id="rId17"/>
    <p:sldId id="310" r:id="rId18"/>
    <p:sldId id="692" r:id="rId19"/>
    <p:sldId id="313" r:id="rId20"/>
    <p:sldId id="432" r:id="rId21"/>
    <p:sldId id="679" r:id="rId22"/>
    <p:sldId id="676" r:id="rId23"/>
    <p:sldId id="677" r:id="rId24"/>
    <p:sldId id="680" r:id="rId25"/>
    <p:sldId id="619" r:id="rId26"/>
    <p:sldId id="483" r:id="rId27"/>
    <p:sldId id="693" r:id="rId28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8D4"/>
    <a:srgbClr val="3399FF"/>
    <a:srgbClr val="3366CC"/>
    <a:srgbClr val="0000FF"/>
    <a:srgbClr val="1B789A"/>
    <a:srgbClr val="156DAD"/>
    <a:srgbClr val="48B7AC"/>
    <a:srgbClr val="35C2D6"/>
    <a:srgbClr val="2975BB"/>
    <a:srgbClr val="347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78731" autoAdjust="0"/>
  </p:normalViewPr>
  <p:slideViewPr>
    <p:cSldViewPr snapToGrid="0">
      <p:cViewPr varScale="1">
        <p:scale>
          <a:sx n="86" d="100"/>
          <a:sy n="86" d="100"/>
        </p:scale>
        <p:origin x="672" y="84"/>
      </p:cViewPr>
      <p:guideLst>
        <p:guide orient="horz" pos="51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250-D276-497A-9F07-4905F809DE26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ADAE-2FF0-40B3-BDE7-75A3141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DCC6-C72B-49C6-B645-1841276323FF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C105-A9A4-43A2-AD8C-C3B057DA5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11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34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39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11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61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56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29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0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1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4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03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64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62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16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Style _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0D7B69-8278-4E96-B2C1-B0C905615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6" y="0"/>
            <a:ext cx="6572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19FAB-749E-4CE6-BCE0-A00AF54A68D4}"/>
              </a:ext>
            </a:extLst>
          </p:cNvPr>
          <p:cNvSpPr/>
          <p:nvPr userDrawn="1"/>
        </p:nvSpPr>
        <p:spPr>
          <a:xfrm>
            <a:off x="2508287" y="0"/>
            <a:ext cx="75347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4365" y="6470704"/>
            <a:ext cx="2154143" cy="274320"/>
          </a:xfrm>
        </p:spPr>
        <p:txBody>
          <a:bodyPr/>
          <a:lstStyle/>
          <a:p>
            <a:fld id="{1BB5BC3A-9C1E-4AFA-BF44-335DF752F3A1}" type="datetimeFigureOut">
              <a:rPr lang="en-GB" smtClean="0"/>
              <a:t>09/03/2020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952" y="6470704"/>
            <a:ext cx="256397" cy="274320"/>
          </a:xfrm>
        </p:spPr>
        <p:txBody>
          <a:bodyPr/>
          <a:lstStyle/>
          <a:p>
            <a:fld id="{CB9A3D1F-5457-4AF7-A8EE-685C85A261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 27"/>
          <p:cNvSpPr/>
          <p:nvPr userDrawn="1"/>
        </p:nvSpPr>
        <p:spPr>
          <a:xfrm>
            <a:off x="8611484" y="0"/>
            <a:ext cx="3379169" cy="685800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47DD4F-A207-4749-99A2-9527F92E3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5747" y="6470704"/>
            <a:ext cx="1709442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1148" y="3250779"/>
            <a:ext cx="2607351" cy="1827719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Part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1925" y="3570948"/>
            <a:ext cx="5029143" cy="576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68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1C0207-C591-48E4-869A-200DCE70D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09/03/2020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EBD049-258F-4BEA-BFD1-B84C893BC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36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3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-HW3lL73YVk0/W-1MUpTInoI/AAAAAAAAAG4/cCKTJffwf64kt402VyC4G6_8T_lh_rAhgCL0BGAYYCw/h3043/2018-11-15.jpg">
            <a:extLst>
              <a:ext uri="{FF2B5EF4-FFF2-40B4-BE49-F238E27FC236}">
                <a16:creationId xmlns:a16="http://schemas.microsoft.com/office/drawing/2014/main" id="{EAE14DCD-CC1A-47D9-901B-16F6FCC9F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09/03/2020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B39789-2955-4E25-B800-2D2C76797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36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31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B0A-3A37-4A17-B597-11628BB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A6D5-40D3-4D53-A58C-9E3C05B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09/03/2020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7C2A6-C67E-4F6F-B2F9-5F29150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720B1-6C66-4635-8E77-753256D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5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693F455-1E6F-433E-909A-F4955E4AB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647" r="1094"/>
          <a:stretch/>
        </p:blipFill>
        <p:spPr>
          <a:xfrm>
            <a:off x="323850" y="0"/>
            <a:ext cx="1186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912" y="235586"/>
            <a:ext cx="9720073" cy="1499616"/>
          </a:xfrm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Fut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"/>
              </a:defRPr>
            </a:lvl1pPr>
            <a:lvl2pPr>
              <a:defRPr>
                <a:solidFill>
                  <a:schemeClr val="bg1"/>
                </a:solidFill>
                <a:latin typeface="Futura"/>
              </a:defRPr>
            </a:lvl2pPr>
            <a:lvl3pPr>
              <a:defRPr>
                <a:solidFill>
                  <a:schemeClr val="bg1"/>
                </a:solidFill>
                <a:latin typeface="Futura"/>
              </a:defRPr>
            </a:lvl3pPr>
            <a:lvl4pPr>
              <a:defRPr>
                <a:solidFill>
                  <a:schemeClr val="bg1"/>
                </a:solidFill>
                <a:latin typeface="Futura"/>
              </a:defRPr>
            </a:lvl4pPr>
            <a:lvl5pPr>
              <a:defRPr>
                <a:solidFill>
                  <a:schemeClr val="bg1"/>
                </a:solidFill>
                <a:latin typeface="Futur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09/03/2020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D748BD-93E2-47BD-A264-42A381FF7F2F}" type="datetimeFigureOut">
              <a:rPr lang="en-GB" smtClean="0"/>
              <a:t>09/03/2020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  <p:sldLayoutId id="2147483714" r:id="rId3"/>
    <p:sldLayoutId id="2147483712" r:id="rId4"/>
    <p:sldLayoutId id="2147483715" r:id="rId5"/>
    <p:sldLayoutId id="2147483716" r:id="rId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iweb.org/docs/default-source/resources/psi-subgroups/scientific/2016/time-to-event-and-recurrent-event-endpoints/jrogers.pdf?sfvrsn=a86d2db_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2.jpg"/><Relationship Id="rId21" Type="http://schemas.openxmlformats.org/officeDocument/2006/relationships/image" Target="../media/image31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jpe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6F26A0-14ED-46AD-BC14-95AC038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3065756"/>
            <a:ext cx="12011024" cy="639192"/>
          </a:xfrm>
        </p:spPr>
        <p:txBody>
          <a:bodyPr>
            <a:no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</a:rPr>
              <a:t>DESIGNING STUDIES with Recurrent Events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4653F7-C673-4068-BD67-61452C1EA145}"/>
              </a:ext>
            </a:extLst>
          </p:cNvPr>
          <p:cNvSpPr txBox="1">
            <a:spLocks/>
          </p:cNvSpPr>
          <p:nvPr/>
        </p:nvSpPr>
        <p:spPr>
          <a:xfrm>
            <a:off x="371474" y="3819283"/>
            <a:ext cx="11382375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cap="none" dirty="0">
                <a:solidFill>
                  <a:schemeClr val="bg1"/>
                </a:solidFill>
              </a:rPr>
              <a:t>Model choices, pitfalls and group sequential design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8AC8F-AC2C-4F8F-85CE-C07CCD90AD64}"/>
              </a:ext>
            </a:extLst>
          </p:cNvPr>
          <p:cNvCxnSpPr>
            <a:cxnSpLocks/>
          </p:cNvCxnSpPr>
          <p:nvPr/>
        </p:nvCxnSpPr>
        <p:spPr>
          <a:xfrm flipV="1">
            <a:off x="419100" y="3742930"/>
            <a:ext cx="11382375" cy="194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dist="12700" dir="5820000" sx="96000" sy="96000" algn="tl" rotWithShape="0">
              <a:schemeClr val="bg1">
                <a:lumMod val="50000"/>
                <a:alpha val="14000"/>
              </a:scheme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819A1E-5E3F-4365-8934-B5EA47E6630A}"/>
              </a:ext>
            </a:extLst>
          </p:cNvPr>
          <p:cNvSpPr txBox="1">
            <a:spLocks/>
          </p:cNvSpPr>
          <p:nvPr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solidFill>
                  <a:schemeClr val="bg1"/>
                </a:solidFill>
              </a:rPr>
              <a:t>Demonstrated on </a:t>
            </a:r>
            <a:endParaRPr lang="en-GB" sz="12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9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323C742-8FD5-4266-B0EA-28F018518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308198"/>
              </p:ext>
            </p:extLst>
          </p:nvPr>
        </p:nvGraphicFramePr>
        <p:xfrm>
          <a:off x="0" y="0"/>
          <a:ext cx="12191999" cy="68579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2026">
                  <a:extLst>
                    <a:ext uri="{9D8B030D-6E8A-4147-A177-3AD203B41FA5}">
                      <a16:colId xmlns:a16="http://schemas.microsoft.com/office/drawing/2014/main" val="1135098805"/>
                    </a:ext>
                  </a:extLst>
                </a:gridCol>
                <a:gridCol w="5087565">
                  <a:extLst>
                    <a:ext uri="{9D8B030D-6E8A-4147-A177-3AD203B41FA5}">
                      <a16:colId xmlns:a16="http://schemas.microsoft.com/office/drawing/2014/main" val="2398151709"/>
                    </a:ext>
                  </a:extLst>
                </a:gridCol>
                <a:gridCol w="6462408">
                  <a:extLst>
                    <a:ext uri="{9D8B030D-6E8A-4147-A177-3AD203B41FA5}">
                      <a16:colId xmlns:a16="http://schemas.microsoft.com/office/drawing/2014/main" val="2058989989"/>
                    </a:ext>
                  </a:extLst>
                </a:gridCol>
              </a:tblGrid>
              <a:tr h="1005052">
                <a:tc gridSpan="3">
                  <a:txBody>
                    <a:bodyPr/>
                    <a:lstStyle/>
                    <a:p>
                      <a:pPr algn="ctr"/>
                      <a:r>
                        <a:rPr lang="en-IE" sz="4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Count Model Examples</a:t>
                      </a:r>
                      <a:endParaRPr lang="en-IE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3374BB">
                            <a:alpha val="58000"/>
                          </a:srgbClr>
                        </a:gs>
                        <a:gs pos="58000">
                          <a:srgbClr val="4CB6AC"/>
                        </a:gs>
                      </a:gsLst>
                      <a:lin ang="7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7928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IE" sz="2800" b="1" dirty="0"/>
                        <a:t>            Poisson Model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dirty="0">
                          <a:solidFill>
                            <a:srgbClr val="2C98D3"/>
                          </a:solidFill>
                        </a:rPr>
                        <a:t> Event Rates, rate ratio, constant rate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1763272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1" dirty="0"/>
                        <a:t>         Negative Binomial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Event Rates, RR, event rate/subject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2854451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1" dirty="0"/>
                        <a:t>                    Andersen-Gill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Time-to-Events, intensity/hazard of all 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4242996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Wei-Lin-</a:t>
                      </a:r>
                      <a:r>
                        <a:rPr lang="en-IE" sz="2800" b="0" dirty="0" err="1"/>
                        <a:t>Weissfeld</a:t>
                      </a:r>
                      <a:endParaRPr lang="en-IE" sz="2800" b="0" dirty="0"/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Time-to-Events, time </a:t>
                      </a:r>
                      <a:r>
                        <a:rPr lang="en-IE" sz="2800" dirty="0" err="1">
                          <a:solidFill>
                            <a:srgbClr val="2D98D3"/>
                          </a:solidFill>
                        </a:rPr>
                        <a:t>til</a:t>
                      </a: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1</a:t>
                      </a:r>
                      <a:r>
                        <a:rPr lang="en-IE" sz="2800" baseline="30000" dirty="0">
                          <a:solidFill>
                            <a:srgbClr val="2D98D3"/>
                          </a:solidFill>
                        </a:rPr>
                        <a:t>st</a:t>
                      </a: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K events, HR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962314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Prentice-Williams-Peterson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Time-to-Events, gap between 1</a:t>
                      </a:r>
                      <a:r>
                        <a:rPr lang="en-IE" sz="2800" baseline="30000" dirty="0">
                          <a:solidFill>
                            <a:srgbClr val="2D98D3"/>
                          </a:solidFill>
                        </a:rPr>
                        <a:t>st</a:t>
                      </a: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K E’s, HR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2329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                          MCF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Non-parametric, # events at time 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0405873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1" dirty="0"/>
                        <a:t>Approximate Models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Survival models (1</a:t>
                      </a:r>
                      <a:r>
                        <a:rPr lang="en-IE" sz="2800" baseline="30000" dirty="0">
                          <a:solidFill>
                            <a:srgbClr val="2D98D3"/>
                          </a:solidFill>
                        </a:rPr>
                        <a:t>st</a:t>
                      </a: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E), t-test, event “rates”</a:t>
                      </a:r>
                      <a:endParaRPr kumimoji="0" lang="en-IE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403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33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Sample Size for Recurrent Event Models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2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5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89F2-D33E-418A-9B79-61581222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14"/>
            <a:ext cx="9354510" cy="1325615"/>
          </a:xfrm>
        </p:spPr>
        <p:txBody>
          <a:bodyPr>
            <a:normAutofit/>
          </a:bodyPr>
          <a:lstStyle/>
          <a:p>
            <a:r>
              <a:rPr lang="en-IE" dirty="0">
                <a:latin typeface="+mj-lt"/>
              </a:rPr>
              <a:t>Example Models for SSD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E59B8A-159A-45D8-9239-DB58068E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0" y="1438275"/>
            <a:ext cx="9958140" cy="461465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IE" sz="3200" b="1" dirty="0"/>
              <a:t>Poisson: </a:t>
            </a:r>
            <a:r>
              <a:rPr lang="en-IE" sz="3200" dirty="0" err="1"/>
              <a:t>Signorini</a:t>
            </a:r>
            <a:r>
              <a:rPr lang="en-IE" sz="3200" dirty="0"/>
              <a:t> (1991), Lehr (1992), Gu et .al. (2008)</a:t>
            </a:r>
          </a:p>
          <a:p>
            <a:pPr marL="630936" lvl="1" indent="-457200"/>
            <a:r>
              <a:rPr lang="en-IE" sz="2800" dirty="0"/>
              <a:t>Parametric model for rate ratio, assumes constant rate ratio</a:t>
            </a:r>
          </a:p>
          <a:p>
            <a:pPr marL="630936" lvl="1" indent="-457200"/>
            <a:r>
              <a:rPr lang="en-IE" sz="2800" dirty="0"/>
              <a:t>Rate constant over time, same rate per subject unless quasi-P</a:t>
            </a:r>
          </a:p>
          <a:p>
            <a:pPr marL="514350" indent="-514350">
              <a:buFont typeface="+mj-lt"/>
              <a:buAutoNum type="arabicParenR"/>
            </a:pPr>
            <a:r>
              <a:rPr lang="en-IE" sz="3200" b="1" dirty="0"/>
              <a:t>Negative Binomial: </a:t>
            </a:r>
            <a:r>
              <a:rPr lang="en-IE" sz="3200" dirty="0"/>
              <a:t>Zhu &amp; </a:t>
            </a:r>
            <a:r>
              <a:rPr lang="en-IE" sz="3200" dirty="0" err="1"/>
              <a:t>Lakkis</a:t>
            </a:r>
            <a:r>
              <a:rPr lang="en-IE" sz="3200" dirty="0"/>
              <a:t> (2014), Tang (2015,18)</a:t>
            </a:r>
          </a:p>
          <a:p>
            <a:pPr marL="630936" lvl="1" indent="-457200"/>
            <a:r>
              <a:rPr lang="en-IE" sz="2800" dirty="0"/>
              <a:t>Parametric model for rate ratio, assumes constant rate ratio</a:t>
            </a:r>
          </a:p>
          <a:p>
            <a:pPr marL="630936" lvl="1" indent="-457200"/>
            <a:r>
              <a:rPr lang="en-IE" sz="2800" dirty="0"/>
              <a:t>Rate constant over T, Poisson rate/subject from gamma dist.</a:t>
            </a:r>
          </a:p>
          <a:p>
            <a:pPr marL="514350" indent="-514350">
              <a:buFont typeface="+mj-lt"/>
              <a:buAutoNum type="arabicParenR"/>
            </a:pPr>
            <a:r>
              <a:rPr lang="en-IE" sz="3200" b="1" dirty="0"/>
              <a:t>Andersen-Gill: </a:t>
            </a:r>
            <a:r>
              <a:rPr lang="en-IE" sz="3200" dirty="0"/>
              <a:t>Bernardo &amp; Harrington (2001), Tang &amp; Fitzpatrick (2019)</a:t>
            </a:r>
          </a:p>
          <a:p>
            <a:pPr marL="630936" lvl="1" indent="-457200"/>
            <a:r>
              <a:rPr lang="en-IE" sz="2800" dirty="0"/>
              <a:t>Semi-Parametric for intensity/hazard, assume constant RR here</a:t>
            </a:r>
          </a:p>
          <a:p>
            <a:pPr marL="630936" lvl="1" indent="-457200"/>
            <a:r>
              <a:rPr lang="en-IE" sz="2800" dirty="0"/>
              <a:t>Arbitrary rate over T (e.g. Weibull), need proportional hazards</a:t>
            </a:r>
          </a:p>
          <a:p>
            <a:pPr marL="630936" lvl="1" indent="-457200"/>
            <a:endParaRPr lang="en-IE" sz="2800" dirty="0"/>
          </a:p>
          <a:p>
            <a:pPr marL="173736" lvl="1" indent="0">
              <a:buNone/>
            </a:pPr>
            <a:endParaRPr lang="en-IE" sz="2800" dirty="0"/>
          </a:p>
          <a:p>
            <a:pPr marL="173736" lvl="1" indent="0">
              <a:buNone/>
            </a:pPr>
            <a:br>
              <a:rPr lang="en-IE" sz="2800" dirty="0"/>
            </a:br>
            <a:endParaRPr lang="en-IE" sz="2800" dirty="0"/>
          </a:p>
          <a:p>
            <a:pPr marL="630936" lvl="1" indent="-457200"/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99014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C895B9-7797-4B12-B301-949CDDB115ED}"/>
              </a:ext>
            </a:extLst>
          </p:cNvPr>
          <p:cNvSpPr/>
          <p:nvPr/>
        </p:nvSpPr>
        <p:spPr>
          <a:xfrm>
            <a:off x="6029325" y="1599470"/>
            <a:ext cx="5827769" cy="4620355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DD3B7-F9C6-4F7F-9B26-D58B20F4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414" y="44031"/>
            <a:ext cx="9365942" cy="1259528"/>
          </a:xfrm>
        </p:spPr>
        <p:txBody>
          <a:bodyPr/>
          <a:lstStyle/>
          <a:p>
            <a:r>
              <a:rPr lang="en-IE" dirty="0">
                <a:latin typeface="+mj-lt"/>
              </a:rPr>
              <a:t>Sample Size for Recurrent Events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836D48-454E-457A-8D55-DC403AF03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2"/>
          <a:stretch/>
        </p:blipFill>
        <p:spPr>
          <a:xfrm>
            <a:off x="6306944" y="1676855"/>
            <a:ext cx="2665843" cy="853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6194-6190-4DF7-9D26-70B49CFB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77" y="1303559"/>
            <a:ext cx="5173633" cy="55104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700" dirty="0"/>
              <a:t>SSD initially focussed on simple approx. assuming Poisson (e.g. √)</a:t>
            </a:r>
          </a:p>
          <a:p>
            <a:pPr marL="0" indent="0">
              <a:buNone/>
            </a:pPr>
            <a:br>
              <a:rPr lang="en-IE" sz="2700" dirty="0"/>
            </a:br>
            <a:r>
              <a:rPr lang="en-IE" sz="2700" dirty="0"/>
              <a:t>More work done for Poisson regression (&amp; Quasi-Poisson</a:t>
            </a:r>
          </a:p>
          <a:p>
            <a:pPr marL="0" indent="0">
              <a:buNone/>
            </a:pPr>
            <a:br>
              <a:rPr lang="en-IE" sz="2700" dirty="0"/>
            </a:br>
            <a:r>
              <a:rPr lang="en-IE" sz="2700" dirty="0"/>
              <a:t>Recent work on Neg. Binomial and  extend it &amp; Poisson for unequal follow-up, dropout &amp; NI/</a:t>
            </a:r>
            <a:r>
              <a:rPr lang="en-IE" sz="2700" dirty="0" err="1"/>
              <a:t>equiv</a:t>
            </a:r>
            <a:br>
              <a:rPr lang="en-IE" sz="2700" dirty="0"/>
            </a:br>
            <a:br>
              <a:rPr lang="en-IE" sz="2700" dirty="0"/>
            </a:br>
            <a:r>
              <a:rPr lang="en-IE" sz="2700" dirty="0"/>
              <a:t>SSD also derived for Andersen-Gill incl. flexible approach for design and hazard function assumptions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AE6A0-B425-4FAD-AD36-EAAEC91CDB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1" r="34980"/>
          <a:stretch/>
        </p:blipFill>
        <p:spPr>
          <a:xfrm>
            <a:off x="6528213" y="3109821"/>
            <a:ext cx="1916383" cy="1039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1FEFFF-E8AD-4228-BFB6-A3DFEEDEB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97"/>
          <a:stretch/>
        </p:blipFill>
        <p:spPr>
          <a:xfrm>
            <a:off x="8756512" y="3109821"/>
            <a:ext cx="3006721" cy="1077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0E1DAF-4B72-4229-A670-55AEDA1CA682}"/>
              </a:ext>
            </a:extLst>
          </p:cNvPr>
          <p:cNvSpPr txBox="1"/>
          <p:nvPr/>
        </p:nvSpPr>
        <p:spPr>
          <a:xfrm>
            <a:off x="6495559" y="2404038"/>
            <a:ext cx="2227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R. </a:t>
            </a:r>
            <a:r>
              <a:rPr lang="en-IE" sz="1600" dirty="0">
                <a:latin typeface="Tw Cen MT" panose="020B0602020104020603"/>
              </a:rPr>
              <a:t>Lehr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(1992)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C2164A-A0CE-44B9-A21E-6E4CD86C7D1B}"/>
              </a:ext>
            </a:extLst>
          </p:cNvPr>
          <p:cNvSpPr txBox="1"/>
          <p:nvPr/>
        </p:nvSpPr>
        <p:spPr>
          <a:xfrm>
            <a:off x="6164620" y="4287091"/>
            <a:ext cx="3043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1"/>
                </a:solidFill>
                <a:latin typeface="Tw Cen MT" panose="020B0602020104020603"/>
              </a:defRPr>
            </a:lvl1pPr>
          </a:lstStyle>
          <a:p>
            <a:r>
              <a:rPr lang="en-IE" dirty="0"/>
              <a:t>Source: </a:t>
            </a:r>
            <a:r>
              <a:rPr lang="en-IE" dirty="0">
                <a:solidFill>
                  <a:schemeClr val="tx1"/>
                </a:solidFill>
              </a:rPr>
              <a:t>H. Zhu &amp; H. </a:t>
            </a:r>
            <a:r>
              <a:rPr lang="en-IE" dirty="0" err="1">
                <a:solidFill>
                  <a:schemeClr val="tx1"/>
                </a:solidFill>
              </a:rPr>
              <a:t>Lakkis</a:t>
            </a:r>
            <a:r>
              <a:rPr lang="en-IE" dirty="0">
                <a:solidFill>
                  <a:schemeClr val="tx1"/>
                </a:solidFill>
              </a:rPr>
              <a:t> (2014)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1F849-0C2B-4925-BE92-5F3744871FE8}"/>
              </a:ext>
            </a:extLst>
          </p:cNvPr>
          <p:cNvSpPr txBox="1"/>
          <p:nvPr/>
        </p:nvSpPr>
        <p:spPr>
          <a:xfrm>
            <a:off x="9343081" y="4306067"/>
            <a:ext cx="2242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accent1"/>
                </a:solidFill>
                <a:latin typeface="Tw Cen MT" panose="020B0602020104020603"/>
              </a:defRPr>
            </a:lvl1pPr>
          </a:lstStyle>
          <a:p>
            <a:r>
              <a:rPr lang="en-IE" dirty="0"/>
              <a:t>Source: </a:t>
            </a:r>
            <a:r>
              <a:rPr lang="en-IE" dirty="0">
                <a:solidFill>
                  <a:schemeClr val="tx1"/>
                </a:solidFill>
              </a:rPr>
              <a:t>Y. Tang (2015)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A42DE-59E8-4A10-B219-42A25EDB7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9166" y="1963475"/>
            <a:ext cx="3006721" cy="2905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6DD976-09AD-429E-9AE3-2C0521C2880E}"/>
              </a:ext>
            </a:extLst>
          </p:cNvPr>
          <p:cNvSpPr txBox="1"/>
          <p:nvPr/>
        </p:nvSpPr>
        <p:spPr>
          <a:xfrm>
            <a:off x="9097287" y="2388485"/>
            <a:ext cx="247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E" sz="1600" dirty="0">
                <a:solidFill>
                  <a:schemeClr val="accent1"/>
                </a:solidFill>
                <a:latin typeface="Tw Cen MT" panose="020B0602020104020603"/>
              </a:rPr>
              <a:t>Source: </a:t>
            </a:r>
            <a:r>
              <a:rPr lang="en-IE" sz="1600" dirty="0">
                <a:latin typeface="Tw Cen MT" panose="020B0602020104020603"/>
              </a:rPr>
              <a:t>D. </a:t>
            </a:r>
            <a:r>
              <a:rPr lang="en-IE" sz="1600" dirty="0" err="1">
                <a:latin typeface="Tw Cen MT" panose="020B0602020104020603"/>
              </a:rPr>
              <a:t>Signorini</a:t>
            </a:r>
            <a:r>
              <a:rPr lang="en-IE" sz="1600" dirty="0">
                <a:latin typeface="Tw Cen MT" panose="020B0602020104020603"/>
              </a:rPr>
              <a:t> (1991)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ED81D-14FB-408A-8001-57A4FFED58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944" y="5060636"/>
            <a:ext cx="2559076" cy="812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592BDA-6EED-4B4C-A5CC-963D6357C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325" y="5002150"/>
            <a:ext cx="2809875" cy="9048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28D821-3E3F-4387-B019-A83F6522371D}"/>
              </a:ext>
            </a:extLst>
          </p:cNvPr>
          <p:cNvSpPr txBox="1"/>
          <p:nvPr/>
        </p:nvSpPr>
        <p:spPr>
          <a:xfrm>
            <a:off x="7488114" y="5861196"/>
            <a:ext cx="3683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600" dirty="0">
                <a:solidFill>
                  <a:schemeClr val="accent1"/>
                </a:solidFill>
                <a:latin typeface="Tw Cen MT" panose="020B0602020104020603"/>
              </a:rPr>
              <a:t>Source: </a:t>
            </a:r>
            <a:r>
              <a:rPr lang="en-IE" sz="1600" dirty="0">
                <a:latin typeface="Tw Cen MT" panose="020B0602020104020603"/>
              </a:rPr>
              <a:t>Y. Tang &amp; R. Fitzpatrick (2019)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19DB1E-A366-482B-AAE0-495E8127703F}"/>
              </a:ext>
            </a:extLst>
          </p:cNvPr>
          <p:cNvSpPr/>
          <p:nvPr/>
        </p:nvSpPr>
        <p:spPr>
          <a:xfrm flipH="1" flipV="1">
            <a:off x="457200" y="1349995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A85C3CE-B3E1-47A7-8209-854C51CADB48}"/>
              </a:ext>
            </a:extLst>
          </p:cNvPr>
          <p:cNvSpPr/>
          <p:nvPr/>
        </p:nvSpPr>
        <p:spPr>
          <a:xfrm flipH="1" flipV="1">
            <a:off x="457684" y="2629821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20F8F5-199B-47DC-A078-E47C6BB47042}"/>
              </a:ext>
            </a:extLst>
          </p:cNvPr>
          <p:cNvSpPr/>
          <p:nvPr/>
        </p:nvSpPr>
        <p:spPr>
          <a:xfrm flipH="1" flipV="1">
            <a:off x="457200" y="3909647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AE7FEA-4A01-43A2-9EC2-99DCE6E4C735}"/>
              </a:ext>
            </a:extLst>
          </p:cNvPr>
          <p:cNvSpPr/>
          <p:nvPr/>
        </p:nvSpPr>
        <p:spPr>
          <a:xfrm flipH="1" flipV="1">
            <a:off x="457200" y="5454587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6960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499717" cy="1499616"/>
          </a:xfrm>
        </p:spPr>
        <p:txBody>
          <a:bodyPr>
            <a:normAutofit/>
          </a:bodyPr>
          <a:lstStyle/>
          <a:p>
            <a:pPr algn="l"/>
            <a:r>
              <a:rPr lang="en-IE" dirty="0"/>
              <a:t>Worked Example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8819"/>
            <a:ext cx="5364216" cy="4023360"/>
          </a:xfrm>
        </p:spPr>
        <p:txBody>
          <a:bodyPr>
            <a:noAutofit/>
          </a:bodyPr>
          <a:lstStyle/>
          <a:p>
            <a:r>
              <a:rPr lang="en-IE" sz="2400" dirty="0"/>
              <a:t>“On the basis of previous studies of ﬂuticasone propionate–salmeterol combinations we assumed a yearly exacerbation rate with vilanterol of 1·4 and a dispersion parameter of 0·7. Thus, we calculated that a sample size of 390 assessable patients per group in each study would provide each study with 90% power to detect a 25% reduction in exacerbations in the ﬂuticasone </a:t>
            </a:r>
            <a:r>
              <a:rPr lang="en-IE" sz="2400" dirty="0" err="1"/>
              <a:t>furoate</a:t>
            </a:r>
            <a:r>
              <a:rPr lang="en-IE" sz="2400" dirty="0"/>
              <a:t> and vilanterol groups versus the vilanterol only group at a two-sided 5% signiﬁcance level”</a:t>
            </a:r>
          </a:p>
          <a:p>
            <a:pPr marL="0" indent="0">
              <a:buNone/>
            </a:pPr>
            <a:endParaRPr lang="en-IE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88063" y="6122318"/>
            <a:ext cx="412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Lancet Respiratory Medicine (2013)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045469"/>
              </p:ext>
            </p:extLst>
          </p:nvPr>
        </p:nvGraphicFramePr>
        <p:xfrm>
          <a:off x="6370582" y="1868819"/>
          <a:ext cx="5331125" cy="2743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2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(Two-Sided)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Control Incidence Rate (per year)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Ratio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Exposure Time (Years)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Dispersion 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805C6D8-127E-4A4C-9F7D-9EC924A1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193" y="4835489"/>
            <a:ext cx="4503901" cy="1286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46AADC-6E5E-42AF-9661-9361EF003C26}"/>
              </a:ext>
            </a:extLst>
          </p:cNvPr>
          <p:cNvSpPr txBox="1"/>
          <p:nvPr/>
        </p:nvSpPr>
        <p:spPr>
          <a:xfrm>
            <a:off x="528219" y="1295304"/>
            <a:ext cx="4603618" cy="408623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Negative Binomial/ Recurrent Events Example</a:t>
            </a:r>
          </a:p>
        </p:txBody>
      </p:sp>
    </p:spTree>
    <p:extLst>
      <p:ext uri="{BB962C8B-B14F-4D97-AF65-F5344CB8AC3E}">
        <p14:creationId xmlns:p14="http://schemas.microsoft.com/office/powerpoint/2010/main" val="177207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Group Sequential Design for Recurrent Events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3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1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CC7EA-9FB9-4915-A032-73F38939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78" y="190426"/>
            <a:ext cx="9126415" cy="1064586"/>
          </a:xfrm>
        </p:spPr>
        <p:txBody>
          <a:bodyPr>
            <a:noAutofit/>
          </a:bodyPr>
          <a:lstStyle/>
          <a:p>
            <a:r>
              <a:rPr lang="en-IE" dirty="0">
                <a:solidFill>
                  <a:prstClr val="black">
                    <a:lumMod val="95000"/>
                    <a:lumOff val="5000"/>
                  </a:prstClr>
                </a:solidFill>
              </a:rPr>
              <a:t>Group Sequential Designs (GSD)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EA9D33-6A18-4906-A2A0-B868BD71D9E2}"/>
              </a:ext>
            </a:extLst>
          </p:cNvPr>
          <p:cNvSpPr/>
          <p:nvPr/>
        </p:nvSpPr>
        <p:spPr>
          <a:xfrm flipH="1" flipV="1">
            <a:off x="455119" y="173662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8B2496-BBEF-4F98-8763-765EEDEFA8C5}"/>
              </a:ext>
            </a:extLst>
          </p:cNvPr>
          <p:cNvSpPr/>
          <p:nvPr/>
        </p:nvSpPr>
        <p:spPr>
          <a:xfrm flipH="1" flipV="1">
            <a:off x="455119" y="2929116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1BE4CC-6D5A-49EA-888B-AF2D9A2C5472}"/>
              </a:ext>
            </a:extLst>
          </p:cNvPr>
          <p:cNvSpPr/>
          <p:nvPr/>
        </p:nvSpPr>
        <p:spPr>
          <a:xfrm flipH="1" flipV="1">
            <a:off x="455119" y="3894045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2D8ED3-759F-40B8-9830-C773CF2CFD7D}"/>
              </a:ext>
            </a:extLst>
          </p:cNvPr>
          <p:cNvSpPr/>
          <p:nvPr/>
        </p:nvSpPr>
        <p:spPr>
          <a:xfrm flipH="1" flipV="1">
            <a:off x="457703" y="4858974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2D37D6-155D-4640-98D1-3AD75F8064DA}"/>
              </a:ext>
            </a:extLst>
          </p:cNvPr>
          <p:cNvSpPr txBox="1">
            <a:spLocks/>
          </p:cNvSpPr>
          <p:nvPr/>
        </p:nvSpPr>
        <p:spPr>
          <a:xfrm>
            <a:off x="6493546" y="1916851"/>
            <a:ext cx="5240752" cy="426129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“Group sequential trials can provide ethical and efficiency advantages by reducing the expected sample size and calendar time of clinical trials and by accelerating the approval of effective new treatments.</a:t>
            </a:r>
          </a:p>
          <a:p>
            <a:pPr algn="just"/>
            <a:r>
              <a:rPr lang="en-IE" sz="2400" dirty="0">
                <a:solidFill>
                  <a:schemeClr val="bg1">
                    <a:lumMod val="50000"/>
                  </a:schemeClr>
                </a:solidFill>
              </a:rPr>
              <a:t>For example, a group sequential design with a single interim analysis and can reduce the expected sample size of the trial by roughly 15 percent relative to a comparable non-adaptive trial.”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6A671C3-ABA2-4CB1-A523-D4E273B03786}"/>
              </a:ext>
            </a:extLst>
          </p:cNvPr>
          <p:cNvSpPr/>
          <p:nvPr/>
        </p:nvSpPr>
        <p:spPr>
          <a:xfrm>
            <a:off x="6493546" y="1749898"/>
            <a:ext cx="5374604" cy="4184177"/>
          </a:xfrm>
          <a:prstGeom prst="roundRect">
            <a:avLst>
              <a:gd name="adj" fmla="val 7788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4362717-BAB6-40C5-AC07-54A8801F7025}"/>
              </a:ext>
            </a:extLst>
          </p:cNvPr>
          <p:cNvSpPr txBox="1">
            <a:spLocks/>
          </p:cNvSpPr>
          <p:nvPr/>
        </p:nvSpPr>
        <p:spPr>
          <a:xfrm>
            <a:off x="718572" y="1711805"/>
            <a:ext cx="5559824" cy="46508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800" dirty="0"/>
              <a:t>GSD allows interim analyses to stop early</a:t>
            </a:r>
          </a:p>
          <a:p>
            <a:pPr lvl="1"/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Interim: look while trial is on-going 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IE" sz="2800" dirty="0"/>
              <a:t>Looks occur at pre-specified times</a:t>
            </a:r>
          </a:p>
          <a:p>
            <a:pPr lvl="1">
              <a:lnSpc>
                <a:spcPct val="100000"/>
              </a:lnSpc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E.g. After 50% subjects measured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IE" sz="2800" dirty="0"/>
              <a:t>Can stop for benefit and/or futility </a:t>
            </a:r>
          </a:p>
          <a:p>
            <a:pPr lvl="1">
              <a:lnSpc>
                <a:spcPct val="110000"/>
              </a:lnSpc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Neither? Continue until end/next look</a:t>
            </a:r>
          </a:p>
          <a:p>
            <a:pPr marL="0" indent="-45720">
              <a:buFont typeface="Tw Cen MT" panose="020B0602020104020603" pitchFamily="34" charset="0"/>
              <a:buNone/>
            </a:pPr>
            <a:r>
              <a:rPr lang="en-IE" sz="2800" dirty="0"/>
              <a:t>However, need to account for effect of multiple analyses</a:t>
            </a:r>
          </a:p>
          <a:p>
            <a:pPr lvl="1">
              <a:lnSpc>
                <a:spcPct val="120000"/>
              </a:lnSpc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Do by “spending” error at each look</a:t>
            </a:r>
          </a:p>
        </p:txBody>
      </p:sp>
    </p:spTree>
    <p:extLst>
      <p:ext uri="{BB962C8B-B14F-4D97-AF65-F5344CB8AC3E}">
        <p14:creationId xmlns:p14="http://schemas.microsoft.com/office/powerpoint/2010/main" val="297177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4"/>
            <a:ext cx="9126415" cy="1499616"/>
          </a:xfrm>
        </p:spPr>
        <p:txBody>
          <a:bodyPr>
            <a:normAutofit/>
          </a:bodyPr>
          <a:lstStyle/>
          <a:p>
            <a:r>
              <a:rPr lang="en-IE" dirty="0">
                <a:latin typeface="+mj-lt"/>
              </a:rPr>
              <a:t>GSD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516" y="1497332"/>
            <a:ext cx="5954830" cy="51202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E" sz="11200" dirty="0"/>
              <a:t>2 early stopping criteria (work similar)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9600" dirty="0"/>
              <a:t>Efficacy (</a:t>
            </a:r>
            <a:r>
              <a:rPr lang="el-GR" sz="9600" dirty="0"/>
              <a:t>α</a:t>
            </a:r>
            <a:r>
              <a:rPr lang="en-IE" sz="9600" dirty="0"/>
              <a:t>-spending)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E" sz="9600" dirty="0"/>
              <a:t>Futility (</a:t>
            </a:r>
            <a:r>
              <a:rPr lang="el-GR" sz="9600" dirty="0"/>
              <a:t>β</a:t>
            </a:r>
            <a:r>
              <a:rPr lang="en-IE" sz="9600" dirty="0"/>
              <a:t>-spending)</a:t>
            </a:r>
          </a:p>
          <a:p>
            <a:pPr marL="0" indent="0">
              <a:buNone/>
            </a:pPr>
            <a:r>
              <a:rPr lang="en-IE" sz="11200" dirty="0"/>
              <a:t>Use “spending function” to account for multiple analyses/”chances”</a:t>
            </a:r>
          </a:p>
          <a:p>
            <a:pPr lvl="1"/>
            <a:r>
              <a:rPr lang="en-IE" sz="9600" dirty="0"/>
              <a:t>Spend proportion of total error at each look</a:t>
            </a:r>
          </a:p>
          <a:p>
            <a:pPr lvl="1"/>
            <a:r>
              <a:rPr lang="en-IE" sz="9600" dirty="0"/>
              <a:t>More conservative N vs. fixed term analysis</a:t>
            </a:r>
          </a:p>
          <a:p>
            <a:pPr marL="0" indent="0">
              <a:buNone/>
            </a:pPr>
            <a:r>
              <a:rPr lang="en-IE" sz="11200" dirty="0"/>
              <a:t>Multiple SF available (incl. custom)</a:t>
            </a:r>
          </a:p>
          <a:p>
            <a:pPr lvl="1"/>
            <a:r>
              <a:rPr lang="en-IE" sz="9600" dirty="0"/>
              <a:t>O’Brien-Fleming (conservative), Pocock (liberal), Power, Hwang-Shih-</a:t>
            </a:r>
            <a:r>
              <a:rPr lang="en-IE" sz="9600" dirty="0" err="1"/>
              <a:t>DeCani</a:t>
            </a:r>
            <a:r>
              <a:rPr lang="en-IE" sz="9600" dirty="0"/>
              <a:t> (flexible)</a:t>
            </a:r>
          </a:p>
          <a:p>
            <a:pPr marL="0" indent="0">
              <a:buNone/>
            </a:pPr>
            <a:r>
              <a:rPr lang="en-IE" sz="11200" dirty="0"/>
              <a:t>Different heuristics for efficacy/futility</a:t>
            </a:r>
          </a:p>
          <a:p>
            <a:pPr lvl="1"/>
            <a:r>
              <a:rPr lang="en-IE" sz="9600" dirty="0"/>
              <a:t>Conservative SF expected for efficacy</a:t>
            </a:r>
          </a:p>
          <a:p>
            <a:pPr lvl="1"/>
            <a:r>
              <a:rPr lang="en-IE" sz="9600" dirty="0"/>
              <a:t>More flexibility for futility (less problematic)</a:t>
            </a:r>
            <a:br>
              <a:rPr lang="en-IE" sz="3200" dirty="0"/>
            </a:br>
            <a:endParaRPr lang="en-IE" sz="3600" dirty="0"/>
          </a:p>
          <a:p>
            <a:pPr marL="0" indent="0">
              <a:buNone/>
            </a:pPr>
            <a:br>
              <a:rPr lang="en-IE" sz="2800" dirty="0"/>
            </a:br>
            <a:endParaRPr lang="en-IE" sz="3200" dirty="0"/>
          </a:p>
          <a:p>
            <a:pPr marL="0" indent="0">
              <a:buNone/>
            </a:pPr>
            <a:br>
              <a:rPr lang="en-IE" sz="2800" dirty="0"/>
            </a:br>
            <a:endParaRPr lang="en-I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F0EBE-D025-4ADA-BBF8-23A0E68C1169}"/>
                  </a:ext>
                </a:extLst>
              </p:cNvPr>
              <p:cNvSpPr txBox="1"/>
              <p:nvPr/>
            </p:nvSpPr>
            <p:spPr>
              <a:xfrm>
                <a:off x="7100597" y="4521478"/>
                <a:ext cx="4457887" cy="11065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E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𝛼</m:t>
                      </m:r>
                      <m:d>
                        <m:dPr>
                          <m:ctrlPr>
                            <a:rPr kumimoji="0" lang="en-IE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E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</m:d>
                      <m:r>
                        <a:rPr kumimoji="0" lang="en-IE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=2</m:t>
                      </m:r>
                      <m:d>
                        <m:dPr>
                          <m:ctrlPr>
                            <a:rPr kumimoji="0" lang="en-IE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IE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kumimoji="0" lang="el-G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Φ</m:t>
                          </m:r>
                          <m:d>
                            <m:dPr>
                              <m:ctrlPr>
                                <a:rPr kumimoji="0" lang="el-G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l-GR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kumimoji="0" lang="el-GR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IE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kumimoji="0" lang="el-GR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𝛼</m:t>
                                      </m:r>
                                      <m:r>
                                        <a:rPr kumimoji="0" lang="en-IE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kumimoji="0" lang="el-GR" sz="3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kumimoji="0" lang="en-IE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8F0EBE-D025-4ADA-BBF8-23A0E68C1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597" y="4521478"/>
                <a:ext cx="4457887" cy="11065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F8A08D9-6B59-4DC7-A235-3C7A1FABC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821" y="1949526"/>
            <a:ext cx="5280086" cy="2479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66B028-D677-44EF-BA1D-958475D4B804}"/>
              </a:ext>
            </a:extLst>
          </p:cNvPr>
          <p:cNvSpPr txBox="1"/>
          <p:nvPr/>
        </p:nvSpPr>
        <p:spPr>
          <a:xfrm>
            <a:off x="7038873" y="5641919"/>
            <a:ext cx="458133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E" sz="2400" dirty="0"/>
              <a:t>O’Brien-Fleming Spending Function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7F469F-33C4-4A04-B8B3-06898A720B1E}"/>
              </a:ext>
            </a:extLst>
          </p:cNvPr>
          <p:cNvSpPr/>
          <p:nvPr/>
        </p:nvSpPr>
        <p:spPr>
          <a:xfrm flipH="1" flipV="1">
            <a:off x="455119" y="1497332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A2D60AA-0A7E-4B93-8210-1184F5DD8125}"/>
              </a:ext>
            </a:extLst>
          </p:cNvPr>
          <p:cNvSpPr/>
          <p:nvPr/>
        </p:nvSpPr>
        <p:spPr>
          <a:xfrm flipH="1" flipV="1">
            <a:off x="455119" y="2647643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07FD88-A2A8-4906-8D9B-94D8287CDDFD}"/>
              </a:ext>
            </a:extLst>
          </p:cNvPr>
          <p:cNvSpPr/>
          <p:nvPr/>
        </p:nvSpPr>
        <p:spPr>
          <a:xfrm flipH="1" flipV="1">
            <a:off x="455119" y="4057466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7271D37-4921-42BD-8126-3934AA08C387}"/>
              </a:ext>
            </a:extLst>
          </p:cNvPr>
          <p:cNvSpPr/>
          <p:nvPr/>
        </p:nvSpPr>
        <p:spPr>
          <a:xfrm flipH="1" flipV="1">
            <a:off x="457703" y="5140429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7296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A5AD2A-9193-42C2-907E-33E5D9C5116B}"/>
              </a:ext>
            </a:extLst>
          </p:cNvPr>
          <p:cNvSpPr/>
          <p:nvPr/>
        </p:nvSpPr>
        <p:spPr>
          <a:xfrm>
            <a:off x="6303699" y="1622329"/>
            <a:ext cx="5553395" cy="4620355"/>
          </a:xfrm>
          <a:prstGeom prst="roundRect">
            <a:avLst>
              <a:gd name="adj" fmla="val 3643"/>
            </a:avLst>
          </a:prstGeom>
          <a:solidFill>
            <a:schemeClr val="bg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126415" cy="1499616"/>
          </a:xfrm>
        </p:spPr>
        <p:txBody>
          <a:bodyPr>
            <a:normAutofit/>
          </a:bodyPr>
          <a:lstStyle/>
          <a:p>
            <a:r>
              <a:rPr lang="en-IE" dirty="0">
                <a:latin typeface="+mj-lt"/>
              </a:rPr>
              <a:t>Recurrent Events GSD Issues</a:t>
            </a:r>
            <a:endParaRPr lang="en-IE" cap="non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21" y="1499616"/>
            <a:ext cx="5384879" cy="42915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2800" dirty="0"/>
              <a:t>Appropriate MLE and test for GST</a:t>
            </a:r>
            <a:endParaRPr lang="en-IE" sz="2400" dirty="0"/>
          </a:p>
          <a:p>
            <a:pPr marL="516636" lvl="1" indent="-342900">
              <a:lnSpc>
                <a:spcPct val="100000"/>
              </a:lnSpc>
            </a:pPr>
            <a:r>
              <a:rPr lang="en-IE" sz="2400" dirty="0"/>
              <a:t>Normal approx. if t same per subject?</a:t>
            </a:r>
          </a:p>
          <a:p>
            <a:pPr marL="516636" lvl="1" indent="-342900">
              <a:lnSpc>
                <a:spcPct val="100000"/>
              </a:lnSpc>
            </a:pPr>
            <a:r>
              <a:rPr lang="en-IE" sz="2400" dirty="0"/>
              <a:t>For NB, no closed form if t differs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2800" dirty="0"/>
              <a:t>How turn info. time into “real” time</a:t>
            </a:r>
          </a:p>
          <a:p>
            <a:pPr marL="516636" lvl="1" indent="-342900">
              <a:lnSpc>
                <a:spcPct val="100000"/>
              </a:lnSpc>
            </a:pPr>
            <a:r>
              <a:rPr lang="en-GB" sz="2400" dirty="0"/>
              <a:t>Info. time related to follow-up times, n, rates and dispersion parameter </a:t>
            </a:r>
          </a:p>
          <a:p>
            <a:pPr marL="516636" lvl="1" indent="-342900">
              <a:lnSpc>
                <a:spcPct val="100000"/>
              </a:lnSpc>
            </a:pPr>
            <a:r>
              <a:rPr lang="en-IE" sz="2400" dirty="0"/>
              <a:t>Equal t ~ Means, Unequal ~ TTE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IE" sz="2800" dirty="0"/>
              <a:t>Type I Error ↑ if low N/high </a:t>
            </a:r>
            <a:r>
              <a:rPr lang="el-GR" sz="2800" dirty="0"/>
              <a:t>κ</a:t>
            </a:r>
            <a:endParaRPr lang="en-IE" sz="2800" dirty="0"/>
          </a:p>
          <a:p>
            <a:pPr marL="516636" lvl="1" indent="-342900">
              <a:lnSpc>
                <a:spcPct val="100000"/>
              </a:lnSpc>
            </a:pPr>
            <a:r>
              <a:rPr lang="en-IE" sz="2400" dirty="0"/>
              <a:t>No Exact, some proposed altered stats</a:t>
            </a:r>
          </a:p>
          <a:p>
            <a:pPr marL="516636" lvl="1" indent="-342900">
              <a:lnSpc>
                <a:spcPct val="100000"/>
              </a:lnSpc>
            </a:pPr>
            <a:r>
              <a:rPr lang="en-IE" sz="2400" dirty="0"/>
              <a:t>t-distribution GSD better for low N</a:t>
            </a:r>
          </a:p>
          <a:p>
            <a:pPr marL="411480" indent="-457200">
              <a:lnSpc>
                <a:spcPct val="100000"/>
              </a:lnSpc>
            </a:pPr>
            <a:endParaRPr lang="en-IE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3AA34-F7F6-4F7B-A7F5-F888D9071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745" y="1935585"/>
            <a:ext cx="4086225" cy="666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C7A2E6-CA32-4D61-A7E2-FB91C5B79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080" y="2734615"/>
            <a:ext cx="2952750" cy="847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EB753F-A0CD-4676-B528-1B087FE79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869" y="3823500"/>
            <a:ext cx="3609975" cy="76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7D9184-D333-4EAA-BBC0-0DCA6C561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2080" y="4693896"/>
            <a:ext cx="3295650" cy="72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C2C94-31C7-4CE9-989A-3DA5395A19AF}"/>
              </a:ext>
            </a:extLst>
          </p:cNvPr>
          <p:cNvSpPr txBox="1"/>
          <p:nvPr/>
        </p:nvSpPr>
        <p:spPr>
          <a:xfrm>
            <a:off x="6512768" y="5660963"/>
            <a:ext cx="5169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IE" sz="1600" dirty="0">
                <a:solidFill>
                  <a:schemeClr val="accent1"/>
                </a:solidFill>
                <a:latin typeface="Tw Cen MT" panose="020B0602020104020603"/>
              </a:rPr>
              <a:t>Source: </a:t>
            </a:r>
            <a:r>
              <a:rPr lang="de-DE" sz="1600" dirty="0">
                <a:solidFill>
                  <a:prstClr val="black"/>
                </a:solidFill>
                <a:latin typeface="Tw Cen MT" panose="020B0602020104020603"/>
              </a:rPr>
              <a:t>Mütze, T., Glimm, E., Schmidli, H., &amp; Friede, T. (2019).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1D6E17-4DEE-4C60-9F01-AFDDD9BD3BA0}"/>
              </a:ext>
            </a:extLst>
          </p:cNvPr>
          <p:cNvSpPr/>
          <p:nvPr/>
        </p:nvSpPr>
        <p:spPr>
          <a:xfrm flipH="1" flipV="1">
            <a:off x="455119" y="162232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FE344D-E58B-47C3-B3F2-DA3DB1BDF291}"/>
              </a:ext>
            </a:extLst>
          </p:cNvPr>
          <p:cNvSpPr/>
          <p:nvPr/>
        </p:nvSpPr>
        <p:spPr>
          <a:xfrm flipH="1" flipV="1">
            <a:off x="455119" y="3102140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A9BE7F-937E-4EED-AF43-4E6CB121C4E2}"/>
              </a:ext>
            </a:extLst>
          </p:cNvPr>
          <p:cNvSpPr/>
          <p:nvPr/>
        </p:nvSpPr>
        <p:spPr>
          <a:xfrm flipH="1" flipV="1">
            <a:off x="457703" y="4908811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2156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C9EE6B-3935-4DDF-9914-879356A5E61B}"/>
              </a:ext>
            </a:extLst>
          </p:cNvPr>
          <p:cNvSpPr/>
          <p:nvPr/>
        </p:nvSpPr>
        <p:spPr>
          <a:xfrm>
            <a:off x="75305" y="4306453"/>
            <a:ext cx="12005534" cy="258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3AE9D-FC92-445B-9104-CDE60EFD49BB}"/>
              </a:ext>
            </a:extLst>
          </p:cNvPr>
          <p:cNvSpPr txBox="1"/>
          <p:nvPr/>
        </p:nvSpPr>
        <p:spPr>
          <a:xfrm>
            <a:off x="457196" y="1304008"/>
            <a:ext cx="4816139" cy="408623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</a:rPr>
              <a:t>Group Sequential Design for Negative Binomial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814E6917-709F-4E24-989B-590092976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593201"/>
              </p:ext>
            </p:extLst>
          </p:nvPr>
        </p:nvGraphicFramePr>
        <p:xfrm>
          <a:off x="6403679" y="4039364"/>
          <a:ext cx="5331125" cy="23469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45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N</a:t>
                      </a:r>
                      <a:r>
                        <a:rPr lang="en-IE" sz="2000" dirty="0"/>
                        <a:t>umber of Looks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Efficacy Bound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O’Brien Fleming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en-I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utility Bound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Non-Binding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B</a:t>
                      </a:r>
                      <a:r>
                        <a:rPr lang="en-IE" sz="2000" dirty="0"/>
                        <a:t>eta Spending Function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Hwang-Shih-</a:t>
                      </a:r>
                      <a:r>
                        <a:rPr lang="en-US" sz="2000" dirty="0" err="1"/>
                        <a:t>DeCani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HSD 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-1.25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32BA48-69A3-4979-A3D9-EDCE0E4E01E1}"/>
              </a:ext>
            </a:extLst>
          </p:cNvPr>
          <p:cNvSpPr txBox="1"/>
          <p:nvPr/>
        </p:nvSpPr>
        <p:spPr>
          <a:xfrm>
            <a:off x="6403678" y="1979010"/>
            <a:ext cx="5331125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E" sz="2400" b="1" i="1" dirty="0"/>
              <a:t>Extend previous example to group sequential design </a:t>
            </a:r>
            <a:r>
              <a:rPr lang="en-IE" sz="2400" dirty="0"/>
              <a:t>with 2 interim analyses with O’Brien Fleming efficacy bound and non-binding Hwang-Shih-</a:t>
            </a:r>
            <a:r>
              <a:rPr lang="en-IE" sz="2400" dirty="0" err="1"/>
              <a:t>DeCani</a:t>
            </a:r>
            <a:r>
              <a:rPr lang="en-IE" sz="2400" dirty="0"/>
              <a:t> futility bound with gamma = -1.25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AC7FEF4-36C3-4E96-8C67-78B9D575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268" y="-5289"/>
            <a:ext cx="9126415" cy="1499616"/>
          </a:xfrm>
        </p:spPr>
        <p:txBody>
          <a:bodyPr>
            <a:normAutofit/>
          </a:bodyPr>
          <a:lstStyle/>
          <a:p>
            <a:pPr algn="l"/>
            <a:r>
              <a:rPr lang="en-IE" dirty="0"/>
              <a:t>Worked Example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A0B1B1-33C0-447B-A763-0DA45BBC7CA5}"/>
              </a:ext>
            </a:extLst>
          </p:cNvPr>
          <p:cNvSpPr txBox="1"/>
          <p:nvPr/>
        </p:nvSpPr>
        <p:spPr>
          <a:xfrm>
            <a:off x="364977" y="6232509"/>
            <a:ext cx="412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Lancet Respiratory Medicine (2013)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A8E97CE-1ED4-4555-AD0C-40C80865E0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830842"/>
              </p:ext>
            </p:extLst>
          </p:nvPr>
        </p:nvGraphicFramePr>
        <p:xfrm>
          <a:off x="457196" y="1979010"/>
          <a:ext cx="5331125" cy="27432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2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(Two-Sided)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Control Incidence Rate (per year)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Rate Ratio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Exposure Time (Years)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Dispersion 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A087A62D-7C25-4137-9C22-27999E8F0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4910369"/>
            <a:ext cx="4503901" cy="12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569B29-A3AA-4CC6-B4A0-EB302C631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92321"/>
              </p:ext>
            </p:extLst>
          </p:nvPr>
        </p:nvGraphicFramePr>
        <p:xfrm>
          <a:off x="1351681" y="1134353"/>
          <a:ext cx="5335287" cy="4803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287">
                  <a:extLst>
                    <a:ext uri="{9D8B030D-6E8A-4147-A177-3AD203B41FA5}">
                      <a16:colId xmlns:a16="http://schemas.microsoft.com/office/drawing/2014/main" val="3371235385"/>
                    </a:ext>
                  </a:extLst>
                </a:gridCol>
              </a:tblGrid>
              <a:tr h="899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3200" b="1" i="1" u="none" dirty="0">
                        <a:solidFill>
                          <a:srgbClr val="2C98D4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482610"/>
                  </a:ext>
                </a:extLst>
              </a:tr>
              <a:tr h="9221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Head of Statistics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886784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nQuery</a:t>
                      </a: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Lead Researcher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174533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FDA Guest Speaker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en-IE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96045"/>
                  </a:ext>
                </a:extLst>
              </a:tr>
              <a:tr h="9939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IE" sz="28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Guest Lecturer</a:t>
                      </a:r>
                      <a:endParaRPr lang="en-GB" sz="28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IE" sz="28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34151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5089E93-50E6-4B37-9279-6A0669C6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3" y="89089"/>
            <a:ext cx="9126415" cy="1499616"/>
          </a:xfrm>
        </p:spPr>
        <p:txBody>
          <a:bodyPr/>
          <a:lstStyle/>
          <a:p>
            <a:r>
              <a:rPr lang="en-GB" dirty="0"/>
              <a:t>Webinar 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00870-0895-4527-8E84-F42EE1CCA501}"/>
              </a:ext>
            </a:extLst>
          </p:cNvPr>
          <p:cNvSpPr/>
          <p:nvPr/>
        </p:nvSpPr>
        <p:spPr>
          <a:xfrm>
            <a:off x="6372801" y="4551146"/>
            <a:ext cx="30413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600" b="0" i="0" u="none" strike="noStrike" kern="1200" cap="none" spc="0" normalizeH="0" baseline="0" noProof="0" dirty="0">
                <a:ln>
                  <a:noFill/>
                </a:ln>
                <a:solidFill>
                  <a:srgbClr val="52CADB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HOSTED BY: </a:t>
            </a:r>
            <a:b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r>
              <a:rPr kumimoji="0" lang="en-IE" sz="3200" b="1" i="1" u="none" strike="noStrike" kern="1200" cap="none" spc="0" normalizeH="0" baseline="0" noProof="0" dirty="0">
                <a:ln>
                  <a:noFill/>
                </a:ln>
                <a:solidFill>
                  <a:srgbClr val="2C98D4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Ronan Fitzpatrick</a:t>
            </a:r>
          </a:p>
        </p:txBody>
      </p:sp>
      <p:pic>
        <p:nvPicPr>
          <p:cNvPr id="9" name="Picture 8" descr="A person wearing glasses posing for the camera&#10;&#10;Description automatically generated">
            <a:extLst>
              <a:ext uri="{FF2B5EF4-FFF2-40B4-BE49-F238E27FC236}">
                <a16:creationId xmlns:a16="http://schemas.microsoft.com/office/drawing/2014/main" id="{B9C8B78F-0857-4BC5-BD2E-128DF2721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59" y="1583618"/>
            <a:ext cx="3038095" cy="30380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A32784-A795-4854-9CEF-0901B7B6A1C9}"/>
              </a:ext>
            </a:extLst>
          </p:cNvPr>
          <p:cNvCxnSpPr>
            <a:cxnSpLocks/>
          </p:cNvCxnSpPr>
          <p:nvPr/>
        </p:nvCxnSpPr>
        <p:spPr>
          <a:xfrm>
            <a:off x="6445063" y="4607101"/>
            <a:ext cx="5737412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45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825" y="192171"/>
            <a:ext cx="9179511" cy="1125044"/>
          </a:xfrm>
        </p:spPr>
        <p:txBody>
          <a:bodyPr>
            <a:normAutofit/>
          </a:bodyPr>
          <a:lstStyle/>
          <a:p>
            <a:r>
              <a:rPr lang="en-IE" cap="none" dirty="0">
                <a:latin typeface="+mj-lt"/>
              </a:rPr>
              <a:t>Discussion and 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1186-08F0-45EB-AD71-68C74B30CC79}"/>
              </a:ext>
            </a:extLst>
          </p:cNvPr>
          <p:cNvSpPr/>
          <p:nvPr/>
        </p:nvSpPr>
        <p:spPr>
          <a:xfrm flipH="1" flipV="1">
            <a:off x="445826" y="1647406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A69845-5940-49B0-AF7E-87684333BD24}"/>
              </a:ext>
            </a:extLst>
          </p:cNvPr>
          <p:cNvSpPr/>
          <p:nvPr/>
        </p:nvSpPr>
        <p:spPr>
          <a:xfrm flipH="1" flipV="1">
            <a:off x="445826" y="2700294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8C38A4-7306-4006-B5C1-971A8A80B3DF}"/>
              </a:ext>
            </a:extLst>
          </p:cNvPr>
          <p:cNvSpPr/>
          <p:nvPr/>
        </p:nvSpPr>
        <p:spPr>
          <a:xfrm flipH="1" flipV="1">
            <a:off x="445826" y="3764068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636269" y="1647406"/>
            <a:ext cx="11064186" cy="419004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IE" sz="3200" dirty="0"/>
              <a:t>Recurrent Events/Count data common in clinical trials</a:t>
            </a:r>
          </a:p>
          <a:p>
            <a:pPr lvl="1"/>
            <a:r>
              <a:rPr lang="en-IE" sz="2800" dirty="0"/>
              <a:t>Move away from approximations to modelling process fully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IE" sz="3200" dirty="0"/>
              <a:t>Variety of models depending on scientific question</a:t>
            </a:r>
          </a:p>
          <a:p>
            <a:pPr lvl="1"/>
            <a:r>
              <a:rPr lang="en-IE" sz="2800" dirty="0"/>
              <a:t>Parametric: event rate; Semi-parametric: t between/to event</a:t>
            </a:r>
            <a:r>
              <a:rPr lang="en-IE" sz="2800" b="1" dirty="0"/>
              <a:t>s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n-IE" sz="3200" dirty="0"/>
              <a:t>SSD methods available for most common models</a:t>
            </a:r>
          </a:p>
          <a:p>
            <a:pPr lvl="1"/>
            <a:r>
              <a:rPr lang="en-IE" sz="2800" dirty="0"/>
              <a:t>Negative Binomial, Poisson, Andersen-Gill; one less barrier</a:t>
            </a:r>
          </a:p>
          <a:p>
            <a:pPr marL="0" indent="0">
              <a:buNone/>
            </a:pPr>
            <a:r>
              <a:rPr lang="en-IE" sz="3200" dirty="0"/>
              <a:t>GSD methods available for recurrent events growing</a:t>
            </a:r>
          </a:p>
          <a:p>
            <a:pPr lvl="1"/>
            <a:r>
              <a:rPr lang="en-IE" sz="2800" dirty="0"/>
              <a:t>Approx. work adequately for standard Phase III assumptions</a:t>
            </a:r>
          </a:p>
          <a:p>
            <a:pPr marL="173736" lvl="1" indent="0">
              <a:buNone/>
            </a:pPr>
            <a:endParaRPr lang="en-IE" sz="2800" dirty="0"/>
          </a:p>
          <a:p>
            <a:pPr marL="630936" lvl="1" indent="-457200"/>
            <a:endParaRPr lang="en-IE" sz="2800" dirty="0"/>
          </a:p>
          <a:p>
            <a:pPr marL="173736" lvl="1" indent="0">
              <a:buNone/>
            </a:pPr>
            <a:endParaRPr lang="en-IE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9F6E48-6879-4696-9DD1-C682E0B9268C}"/>
              </a:ext>
            </a:extLst>
          </p:cNvPr>
          <p:cNvSpPr/>
          <p:nvPr/>
        </p:nvSpPr>
        <p:spPr>
          <a:xfrm flipH="1" flipV="1">
            <a:off x="445825" y="4827842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844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3FBD4584-4826-4821-929B-1C62CFC4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7A7B9C-34DE-4F03-99FA-86E8857CB4AF}"/>
              </a:ext>
            </a:extLst>
          </p:cNvPr>
          <p:cNvSpPr/>
          <p:nvPr/>
        </p:nvSpPr>
        <p:spPr>
          <a:xfrm>
            <a:off x="-10160" y="6136339"/>
            <a:ext cx="12192000" cy="726065"/>
          </a:xfrm>
          <a:prstGeom prst="rect">
            <a:avLst/>
          </a:prstGeom>
          <a:solidFill>
            <a:srgbClr val="39C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67C1E6-9023-4AFE-910B-F4AB5159DFE2}"/>
              </a:ext>
            </a:extLst>
          </p:cNvPr>
          <p:cNvSpPr txBox="1">
            <a:spLocks/>
          </p:cNvSpPr>
          <p:nvPr/>
        </p:nvSpPr>
        <p:spPr>
          <a:xfrm>
            <a:off x="447039" y="6205465"/>
            <a:ext cx="10932161" cy="8099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Further information at Statsols.com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40458-1DEE-40F5-A915-55E319B8BC6F}"/>
              </a:ext>
            </a:extLst>
          </p:cNvPr>
          <p:cNvGrpSpPr/>
          <p:nvPr/>
        </p:nvGrpSpPr>
        <p:grpSpPr>
          <a:xfrm>
            <a:off x="3957932" y="2967650"/>
            <a:ext cx="4276136" cy="828675"/>
            <a:chOff x="2147377" y="4773666"/>
            <a:chExt cx="2403048" cy="1514475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48A621B-76A4-41B4-8674-30EBD84DD79B}"/>
                </a:ext>
              </a:extLst>
            </p:cNvPr>
            <p:cNvSpPr txBox="1">
              <a:spLocks/>
            </p:cNvSpPr>
            <p:nvPr/>
          </p:nvSpPr>
          <p:spPr>
            <a:xfrm>
              <a:off x="2147377" y="4773666"/>
              <a:ext cx="2403048" cy="1514475"/>
            </a:xfrm>
            <a:prstGeom prst="roundRect">
              <a:avLst>
                <a:gd name="adj" fmla="val 5438"/>
              </a:avLst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 b="1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7A8F3CD-24D6-4DFB-AA2C-FB9788E0E895}"/>
                </a:ext>
              </a:extLst>
            </p:cNvPr>
            <p:cNvSpPr txBox="1">
              <a:spLocks/>
            </p:cNvSpPr>
            <p:nvPr/>
          </p:nvSpPr>
          <p:spPr>
            <a:xfrm>
              <a:off x="2232927" y="4941491"/>
              <a:ext cx="2282610" cy="1280765"/>
            </a:xfrm>
            <a:prstGeom prst="rect">
              <a:avLst/>
            </a:prstGeom>
          </p:spPr>
          <p:txBody>
            <a:bodyPr vert="horz" lIns="45720" tIns="45720" rIns="45720" bIns="45720" rtlCol="0" anchor="ctr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sz="5900" b="1" dirty="0">
                  <a:solidFill>
                    <a:srgbClr val="48B7AC"/>
                  </a:solidFill>
                  <a:latin typeface="Century Gothic" panose="020B0502020202020204" pitchFamily="34" charset="0"/>
                </a:rPr>
                <a:t>Questions?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E4A1C-7539-447D-9569-42E1430472AF}"/>
              </a:ext>
            </a:extLst>
          </p:cNvPr>
          <p:cNvSpPr/>
          <p:nvPr/>
        </p:nvSpPr>
        <p:spPr>
          <a:xfrm>
            <a:off x="3804943" y="1397993"/>
            <a:ext cx="4429125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89F85-3339-4D20-B687-3CF3C7F39D43}"/>
              </a:ext>
            </a:extLst>
          </p:cNvPr>
          <p:cNvSpPr/>
          <p:nvPr/>
        </p:nvSpPr>
        <p:spPr>
          <a:xfrm>
            <a:off x="2178992" y="4257986"/>
            <a:ext cx="825532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info@statsols.com</a:t>
            </a:r>
          </a:p>
        </p:txBody>
      </p:sp>
    </p:spTree>
    <p:extLst>
      <p:ext uri="{BB962C8B-B14F-4D97-AF65-F5344CB8AC3E}">
        <p14:creationId xmlns:p14="http://schemas.microsoft.com/office/powerpoint/2010/main" val="27963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3A0DED-58E7-4D72-A9A6-86853A23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02"/>
            <a:ext cx="12192000" cy="650928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0" y="-55424"/>
            <a:ext cx="12192000" cy="1045128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1531855" y="-221214"/>
            <a:ext cx="77471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0" b="1" dirty="0">
                <a:solidFill>
                  <a:srgbClr val="43BDCA"/>
                </a:solidFill>
              </a:rPr>
              <a:t>Statsols.com/trial</a:t>
            </a:r>
            <a:endParaRPr lang="en-IE" sz="8000" b="1" dirty="0">
              <a:solidFill>
                <a:srgbClr val="43BD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65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DC597FB6-90E9-48A7-A2DD-D66B851649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7" r="9034"/>
          <a:stretch/>
        </p:blipFill>
        <p:spPr>
          <a:xfrm>
            <a:off x="0" y="122108"/>
            <a:ext cx="7329879" cy="6735892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937B193A-816D-450B-B6AF-B163226D537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74"/>
            <a:ext cx="12192000" cy="687347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6883DE2-43D6-46D3-A8A3-D07FD61684E6}"/>
              </a:ext>
            </a:extLst>
          </p:cNvPr>
          <p:cNvSpPr/>
          <p:nvPr/>
        </p:nvSpPr>
        <p:spPr>
          <a:xfrm>
            <a:off x="4761188" y="-15474"/>
            <a:ext cx="7430807" cy="6873475"/>
          </a:xfrm>
          <a:prstGeom prst="rect">
            <a:avLst/>
          </a:prstGeom>
          <a:solidFill>
            <a:srgbClr val="F0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0B45A6-7A59-4644-971B-0531EF805A70}"/>
              </a:ext>
            </a:extLst>
          </p:cNvPr>
          <p:cNvSpPr/>
          <p:nvPr/>
        </p:nvSpPr>
        <p:spPr>
          <a:xfrm>
            <a:off x="216840" y="3429000"/>
            <a:ext cx="4088305" cy="6901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D1714F-D3A4-45E7-BCD0-4F94C58B7739}"/>
              </a:ext>
            </a:extLst>
          </p:cNvPr>
          <p:cNvSpPr txBox="1">
            <a:spLocks/>
          </p:cNvSpPr>
          <p:nvPr/>
        </p:nvSpPr>
        <p:spPr>
          <a:xfrm>
            <a:off x="52622" y="2346959"/>
            <a:ext cx="4591629" cy="10820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For video tutorials</a:t>
            </a:r>
            <a:br>
              <a:rPr lang="en-US" sz="3200" dirty="0">
                <a:solidFill>
                  <a:schemeClr val="bg1"/>
                </a:solidFill>
                <a:latin typeface="+mn-lt"/>
              </a:rPr>
            </a:br>
            <a:r>
              <a:rPr lang="en-US" sz="3200" dirty="0">
                <a:solidFill>
                  <a:schemeClr val="bg1"/>
                </a:solidFill>
                <a:latin typeface="+mn-lt"/>
              </a:rPr>
              <a:t>and worked examples</a:t>
            </a:r>
            <a:endParaRPr lang="en-IE" sz="3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41213-EC70-40B2-81B8-B939160479D2}"/>
              </a:ext>
            </a:extLst>
          </p:cNvPr>
          <p:cNvCxnSpPr/>
          <p:nvPr/>
        </p:nvCxnSpPr>
        <p:spPr>
          <a:xfrm>
            <a:off x="5954444" y="67405"/>
            <a:ext cx="0" cy="14484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70BBD98B-828B-468D-999D-B05A861CD9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998" y="0"/>
            <a:ext cx="7061221" cy="244044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77599979-DA87-45E3-BD8F-3F47B91D7713}"/>
              </a:ext>
            </a:extLst>
          </p:cNvPr>
          <p:cNvSpPr txBox="1">
            <a:spLocks/>
          </p:cNvSpPr>
          <p:nvPr/>
        </p:nvSpPr>
        <p:spPr>
          <a:xfrm>
            <a:off x="169560" y="3355481"/>
            <a:ext cx="4204898" cy="95430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>
              <a:lnSpc>
                <a:spcPct val="80000"/>
              </a:lnSpc>
              <a:spcBef>
                <a:spcPct val="0"/>
              </a:spcBef>
              <a:buNone/>
              <a:defRPr sz="3600" b="1" cap="none" spc="100" baseline="0">
                <a:solidFill>
                  <a:srgbClr val="41AAC8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Statsols.com/start</a:t>
            </a:r>
            <a:endParaRPr lang="en-IE" sz="3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87391C-712C-4B27-8216-B33CF5CE2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136" y="2196228"/>
            <a:ext cx="7168024" cy="24655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3CCE74-B3E2-4693-A6E6-5ECEC459EB9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8"/>
          <a:stretch/>
        </p:blipFill>
        <p:spPr>
          <a:xfrm>
            <a:off x="4817999" y="4350148"/>
            <a:ext cx="7168024" cy="244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0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88D5EDE9-F597-4E36-BA26-18C2C12B38AB}"/>
              </a:ext>
            </a:extLst>
          </p:cNvPr>
          <p:cNvGrpSpPr/>
          <p:nvPr/>
        </p:nvGrpSpPr>
        <p:grpSpPr>
          <a:xfrm>
            <a:off x="-10100" y="-9524"/>
            <a:ext cx="12235739" cy="6858000"/>
            <a:chOff x="-1711" y="0"/>
            <a:chExt cx="12193711" cy="6864437"/>
          </a:xfrm>
        </p:grpSpPr>
        <p:pic>
          <p:nvPicPr>
            <p:cNvPr id="4" name="Picture 3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7A6CD044-2591-4E01-9737-33249267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5B794144-541C-4886-BDAE-342C1AB86480}"/>
                </a:ext>
              </a:extLst>
            </p:cNvPr>
            <p:cNvSpPr/>
            <p:nvPr/>
          </p:nvSpPr>
          <p:spPr>
            <a:xfrm>
              <a:off x="-1711" y="2421380"/>
              <a:ext cx="7066341" cy="4443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1E55917-E61D-4AF4-8C8E-0A9A400B39C5}"/>
              </a:ext>
            </a:extLst>
          </p:cNvPr>
          <p:cNvSpPr/>
          <p:nvPr/>
        </p:nvSpPr>
        <p:spPr>
          <a:xfrm>
            <a:off x="-11721" y="-1"/>
            <a:ext cx="12203721" cy="3317941"/>
          </a:xfrm>
          <a:prstGeom prst="rect">
            <a:avLst/>
          </a:prstGeom>
          <a:gradFill flip="none" rotWithShape="1">
            <a:gsLst>
              <a:gs pos="0">
                <a:srgbClr val="46A6B0">
                  <a:alpha val="85000"/>
                </a:srgbClr>
              </a:gs>
              <a:gs pos="40000">
                <a:schemeClr val="bg1"/>
              </a:gs>
              <a:gs pos="100000">
                <a:schemeClr val="bg1"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6898E7BC-D36C-4DBD-8E35-DF1FD58EF7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"/>
          <a:stretch/>
        </p:blipFill>
        <p:spPr>
          <a:xfrm>
            <a:off x="-11722" y="0"/>
            <a:ext cx="12234022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864C13-FB04-440D-AE64-A89F2EB142D4}"/>
              </a:ext>
            </a:extLst>
          </p:cNvPr>
          <p:cNvSpPr/>
          <p:nvPr/>
        </p:nvSpPr>
        <p:spPr>
          <a:xfrm>
            <a:off x="-8385" y="1010"/>
            <a:ext cx="12220585" cy="775932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728DE8-EE8B-49F9-9961-2CA878882368}"/>
              </a:ext>
            </a:extLst>
          </p:cNvPr>
          <p:cNvSpPr txBox="1">
            <a:spLocks/>
          </p:cNvSpPr>
          <p:nvPr/>
        </p:nvSpPr>
        <p:spPr>
          <a:xfrm>
            <a:off x="-10100" y="-79728"/>
            <a:ext cx="12191999" cy="86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The solution for optimizing clinical trials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0B1D96-A76E-41BF-B5BC-B7FE52B01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3" y="2505546"/>
            <a:ext cx="2876919" cy="3143448"/>
          </a:xfrm>
          <a:prstGeom prst="rect">
            <a:avLst/>
          </a:prstGeom>
          <a:effectLst>
            <a:outerShdw blurRad="76200" dist="12700" dir="5400000" sx="101000" sy="101000" algn="ctr" rotWithShape="0">
              <a:schemeClr val="bg1">
                <a:alpha val="20000"/>
              </a:scheme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89D41A-86D2-4B85-814D-084D3946E46B}"/>
              </a:ext>
            </a:extLst>
          </p:cNvPr>
          <p:cNvSpPr/>
          <p:nvPr/>
        </p:nvSpPr>
        <p:spPr>
          <a:xfrm>
            <a:off x="1785444" y="3360950"/>
            <a:ext cx="1443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b="1" dirty="0">
                <a:solidFill>
                  <a:srgbClr val="2998D4"/>
                </a:solidFill>
                <a:latin typeface="Century Gothic" panose="020B0502020202020204" pitchFamily="34" charset="0"/>
              </a:rPr>
              <a:t>PRE-CLINICAL</a:t>
            </a:r>
            <a:br>
              <a:rPr lang="en-IE" sz="1400" b="1" dirty="0">
                <a:solidFill>
                  <a:srgbClr val="2998D4"/>
                </a:solidFill>
                <a:latin typeface="Century Gothic" panose="020B0502020202020204" pitchFamily="34" charset="0"/>
              </a:rPr>
            </a:br>
            <a:r>
              <a:rPr lang="en-IE" sz="1400" b="1" dirty="0">
                <a:solidFill>
                  <a:srgbClr val="2998D4"/>
                </a:solidFill>
                <a:latin typeface="Century Gothic" panose="020B0502020202020204" pitchFamily="34" charset="0"/>
              </a:rPr>
              <a:t>/ RESEARCH</a:t>
            </a:r>
            <a:endParaRPr lang="en-IE" sz="1400" b="1" i="0" dirty="0">
              <a:solidFill>
                <a:srgbClr val="2998D4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F61ECD-20F6-4AD5-9047-4D1D10CADDCB}"/>
              </a:ext>
            </a:extLst>
          </p:cNvPr>
          <p:cNvSpPr/>
          <p:nvPr/>
        </p:nvSpPr>
        <p:spPr>
          <a:xfrm>
            <a:off x="3943231" y="2078337"/>
            <a:ext cx="17701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rgbClr val="3399FF"/>
                </a:solidFill>
                <a:latin typeface="Century Gothic" panose="020B0502020202020204" pitchFamily="34" charset="0"/>
              </a:rPr>
              <a:t>EARLY PHASE</a:t>
            </a:r>
            <a:endParaRPr lang="en-IE" sz="1400" b="1" i="0" dirty="0">
              <a:solidFill>
                <a:srgbClr val="3399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51A78-50E6-4D6F-A05D-352B0B71268C}"/>
              </a:ext>
            </a:extLst>
          </p:cNvPr>
          <p:cNvSpPr/>
          <p:nvPr/>
        </p:nvSpPr>
        <p:spPr>
          <a:xfrm>
            <a:off x="5843644" y="3384206"/>
            <a:ext cx="236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35C2D6"/>
                </a:solidFill>
                <a:latin typeface="Century Gothic" panose="020B0502020202020204" pitchFamily="34" charset="0"/>
              </a:rPr>
              <a:t>CONFIRMATORY</a:t>
            </a:r>
            <a:endParaRPr lang="en-IE" sz="2000" b="1" i="0" dirty="0">
              <a:solidFill>
                <a:srgbClr val="35C2D6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CB1C34-3F7A-4C20-BE07-D40BF38C0CD5}"/>
              </a:ext>
            </a:extLst>
          </p:cNvPr>
          <p:cNvSpPr/>
          <p:nvPr/>
        </p:nvSpPr>
        <p:spPr>
          <a:xfrm>
            <a:off x="6200067" y="5862041"/>
            <a:ext cx="1966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solidFill>
                  <a:srgbClr val="48B7AC"/>
                </a:solidFill>
                <a:latin typeface="Century Gothic" panose="020B0502020202020204" pitchFamily="34" charset="0"/>
              </a:rPr>
              <a:t>POSTMARKETING</a:t>
            </a:r>
            <a:endParaRPr lang="en-IE" sz="1400" b="1" i="0" dirty="0">
              <a:solidFill>
                <a:srgbClr val="48B7AC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053" name="Right Brace 2052">
            <a:extLst>
              <a:ext uri="{FF2B5EF4-FFF2-40B4-BE49-F238E27FC236}">
                <a16:creationId xmlns:a16="http://schemas.microsoft.com/office/drawing/2014/main" id="{82E2B8DE-FAD1-4E3E-A91D-C01DA8A858DF}"/>
              </a:ext>
            </a:extLst>
          </p:cNvPr>
          <p:cNvSpPr/>
          <p:nvPr/>
        </p:nvSpPr>
        <p:spPr>
          <a:xfrm>
            <a:off x="1553446" y="3362094"/>
            <a:ext cx="342933" cy="536943"/>
          </a:xfrm>
          <a:prstGeom prst="rightBrace">
            <a:avLst/>
          </a:prstGeom>
          <a:ln>
            <a:solidFill>
              <a:srgbClr val="299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C671A9-F74C-48C1-85A2-F748B03BFF28}"/>
              </a:ext>
            </a:extLst>
          </p:cNvPr>
          <p:cNvSpPr/>
          <p:nvPr/>
        </p:nvSpPr>
        <p:spPr>
          <a:xfrm>
            <a:off x="67760" y="3375817"/>
            <a:ext cx="155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dirty="0">
                <a:solidFill>
                  <a:schemeClr val="bg1"/>
                </a:solidFill>
                <a:latin typeface="+mj-lt"/>
              </a:rPr>
              <a:t>Animal Studies</a:t>
            </a:r>
            <a:br>
              <a:rPr lang="en-IE" sz="1400" dirty="0">
                <a:solidFill>
                  <a:schemeClr val="bg1"/>
                </a:solidFill>
                <a:latin typeface="+mj-lt"/>
              </a:rPr>
            </a:br>
            <a:r>
              <a:rPr lang="en-IE" sz="1400" dirty="0">
                <a:solidFill>
                  <a:schemeClr val="bg1"/>
                </a:solidFill>
                <a:latin typeface="+mj-lt"/>
              </a:rPr>
              <a:t>ANOVA / ANCOVA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FB22EE-2A1F-4B2E-9A81-7C617A11CCBC}"/>
              </a:ext>
            </a:extLst>
          </p:cNvPr>
          <p:cNvSpPr/>
          <p:nvPr/>
        </p:nvSpPr>
        <p:spPr>
          <a:xfrm>
            <a:off x="8231258" y="1359570"/>
            <a:ext cx="3791717" cy="30497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IE" sz="2000" b="1" u="sng" dirty="0">
                <a:solidFill>
                  <a:schemeClr val="bg1"/>
                </a:solidFill>
                <a:latin typeface="+mj-lt"/>
              </a:rPr>
              <a:t>1000+ Scenarios for Fixed Term, Adaptive &amp; Bayesian Methods</a:t>
            </a:r>
          </a:p>
          <a:p>
            <a:endParaRPr lang="en-IE" dirty="0">
              <a:solidFill>
                <a:schemeClr val="bg1"/>
              </a:solidFill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Survival, Means, Proportions &amp;</a:t>
            </a:r>
            <a:br>
              <a:rPr lang="en-IE" dirty="0">
                <a:solidFill>
                  <a:schemeClr val="bg1"/>
                </a:solidFill>
                <a:latin typeface="+mj-lt"/>
              </a:rPr>
            </a:br>
            <a:r>
              <a:rPr lang="en-IE" dirty="0">
                <a:solidFill>
                  <a:schemeClr val="bg1"/>
                </a:solidFill>
                <a:latin typeface="+mj-lt"/>
              </a:rPr>
              <a:t>Count endpoints</a:t>
            </a:r>
          </a:p>
          <a:p>
            <a:endParaRPr lang="en-IE" dirty="0">
              <a:solidFill>
                <a:schemeClr val="bg1"/>
              </a:solidFill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Sample Size Re-Estimation</a:t>
            </a:r>
            <a:br>
              <a:rPr lang="en-IE" dirty="0">
                <a:solidFill>
                  <a:schemeClr val="bg1"/>
                </a:solidFill>
                <a:latin typeface="+mj-lt"/>
              </a:rPr>
            </a:br>
            <a:endParaRPr lang="en-IE" dirty="0">
              <a:solidFill>
                <a:schemeClr val="bg1"/>
              </a:solidFill>
              <a:latin typeface="+mj-lt"/>
            </a:endParaRPr>
          </a:p>
          <a:p>
            <a:r>
              <a:rPr lang="en-IE" b="0" i="0" dirty="0">
                <a:solidFill>
                  <a:schemeClr val="bg1"/>
                </a:solidFill>
                <a:effectLst/>
                <a:latin typeface="+mj-lt"/>
              </a:rPr>
              <a:t>Group Sequential Trials</a:t>
            </a:r>
          </a:p>
          <a:p>
            <a:endParaRPr lang="en-IE" b="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Bayesian Assurance</a:t>
            </a:r>
          </a:p>
          <a:p>
            <a:endParaRPr lang="en-IE" b="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dirty="0">
                <a:solidFill>
                  <a:schemeClr val="bg1"/>
                </a:solidFill>
                <a:latin typeface="+mj-lt"/>
              </a:rPr>
              <a:t>Cross over &amp; personalized medicine</a:t>
            </a:r>
            <a:endParaRPr lang="en-IE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7BD0D89F-8F4C-4418-9A9B-9F986FE29B1E}"/>
              </a:ext>
            </a:extLst>
          </p:cNvPr>
          <p:cNvSpPr/>
          <p:nvPr/>
        </p:nvSpPr>
        <p:spPr>
          <a:xfrm flipH="1">
            <a:off x="7951680" y="1219200"/>
            <a:ext cx="559156" cy="4016724"/>
          </a:xfrm>
          <a:prstGeom prst="rightBrace">
            <a:avLst>
              <a:gd name="adj1" fmla="val 8333"/>
              <a:gd name="adj2" fmla="val 58572"/>
            </a:avLst>
          </a:prstGeom>
          <a:ln>
            <a:solidFill>
              <a:srgbClr val="35C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A85F88EF-5BA9-4A85-A4B4-702C7B97B46A}"/>
              </a:ext>
            </a:extLst>
          </p:cNvPr>
          <p:cNvSpPr/>
          <p:nvPr/>
        </p:nvSpPr>
        <p:spPr>
          <a:xfrm rot="16200000" flipH="1">
            <a:off x="4306035" y="753193"/>
            <a:ext cx="531933" cy="2114023"/>
          </a:xfrm>
          <a:prstGeom prst="rightBrace">
            <a:avLst/>
          </a:prstGeom>
          <a:ln>
            <a:solidFill>
              <a:srgbClr val="299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E98DF1-81A1-4C67-846C-12500CDB6C71}"/>
              </a:ext>
            </a:extLst>
          </p:cNvPr>
          <p:cNvSpPr/>
          <p:nvPr/>
        </p:nvSpPr>
        <p:spPr>
          <a:xfrm>
            <a:off x="3270427" y="944072"/>
            <a:ext cx="2621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CRM</a:t>
            </a: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MCP-Mod</a:t>
            </a:r>
          </a:p>
          <a:p>
            <a:pPr algn="ctr"/>
            <a:r>
              <a:rPr lang="en-IE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Simon’s Two Stage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6211CB6F-B6D5-4061-9DBB-6B98D4ED2DDB}"/>
              </a:ext>
            </a:extLst>
          </p:cNvPr>
          <p:cNvSpPr/>
          <p:nvPr/>
        </p:nvSpPr>
        <p:spPr>
          <a:xfrm>
            <a:off x="8301835" y="5677134"/>
            <a:ext cx="196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bg1"/>
                </a:solidFill>
                <a:latin typeface="+mj-lt"/>
              </a:rPr>
              <a:t>Cohort Study</a:t>
            </a:r>
          </a:p>
          <a:p>
            <a:r>
              <a:rPr lang="en-IE" sz="1600" dirty="0">
                <a:solidFill>
                  <a:schemeClr val="bg1"/>
                </a:solidFill>
                <a:latin typeface="+mj-lt"/>
              </a:rPr>
              <a:t>Case-control Study</a:t>
            </a: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CEF3AD7D-1D35-44AA-B61A-401265727671}"/>
              </a:ext>
            </a:extLst>
          </p:cNvPr>
          <p:cNvSpPr/>
          <p:nvPr/>
        </p:nvSpPr>
        <p:spPr>
          <a:xfrm rot="10800000">
            <a:off x="7990792" y="5693911"/>
            <a:ext cx="490060" cy="558405"/>
          </a:xfrm>
          <a:prstGeom prst="rightBrace">
            <a:avLst>
              <a:gd name="adj1" fmla="val 8333"/>
              <a:gd name="adj2" fmla="val 47622"/>
            </a:avLst>
          </a:prstGeom>
          <a:ln>
            <a:solidFill>
              <a:srgbClr val="4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06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561019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Cameron, A. C., &amp; Trivedi, P. K. (2013). Regression analysis of count data. Cambridge university press.</a:t>
            </a:r>
          </a:p>
          <a:p>
            <a:pPr marL="0" indent="0">
              <a:buNone/>
            </a:pPr>
            <a:r>
              <a:rPr lang="en-GB" sz="2000" dirty="0"/>
              <a:t>Cook, R. J., &amp; Lawless, J. (2007). The statistical analysis of recurrent events. Springer Science &amp; Business Media.</a:t>
            </a:r>
          </a:p>
          <a:p>
            <a:pPr marL="0" indent="0">
              <a:buNone/>
            </a:pPr>
            <a:r>
              <a:rPr lang="en-GB" sz="2000" dirty="0"/>
              <a:t>The Analysis of Recurrent Events: A Summary of Methodology; </a:t>
            </a:r>
            <a:r>
              <a:rPr lang="en-IE" sz="2000" dirty="0"/>
              <a:t>J Rogers, Oxford: </a:t>
            </a:r>
            <a:r>
              <a:rPr lang="en-IE" sz="2000" dirty="0">
                <a:hlinkClick r:id="rId2"/>
              </a:rPr>
              <a:t>https://www.psiweb.org/docs/default-source/resources/psi-subgroups/scientific/2016/time-to-event-and-recurrent-event-endpoints/jrogers.pdf?sfvrsn=a86d2db_2</a:t>
            </a:r>
            <a:endParaRPr lang="en-IE" sz="2000" dirty="0"/>
          </a:p>
          <a:p>
            <a:pPr marL="0" indent="0">
              <a:buNone/>
            </a:pPr>
            <a:r>
              <a:rPr lang="en-IE" sz="2000" dirty="0"/>
              <a:t>Lehr, R. (1992). Sixteen S‐squared over D‐squared: A relation for crude sample size estimates. Statistics in medicine, 11(8), 1099-1102.</a:t>
            </a:r>
          </a:p>
          <a:p>
            <a:pPr marL="0" indent="0">
              <a:buNone/>
            </a:pPr>
            <a:r>
              <a:rPr lang="en-GB" sz="2000" dirty="0" err="1"/>
              <a:t>Signorini</a:t>
            </a:r>
            <a:r>
              <a:rPr lang="en-GB" sz="2000" dirty="0"/>
              <a:t>, D. F. (1991). Sample size for Poisson regression. </a:t>
            </a:r>
            <a:r>
              <a:rPr lang="en-GB" sz="2000" dirty="0" err="1"/>
              <a:t>Biometrika</a:t>
            </a:r>
            <a:r>
              <a:rPr lang="en-GB" sz="2000" dirty="0"/>
              <a:t>, 78(2), 446-450.</a:t>
            </a:r>
            <a:endParaRPr lang="en-IE" sz="2000" dirty="0"/>
          </a:p>
          <a:p>
            <a:pPr marL="0" indent="0">
              <a:buNone/>
            </a:pPr>
            <a:r>
              <a:rPr lang="en-IE" sz="2000" dirty="0"/>
              <a:t>Gu, K., Ng, H. K. T., Tang, M. L., &amp; </a:t>
            </a:r>
            <a:r>
              <a:rPr lang="en-IE" sz="2000" dirty="0" err="1"/>
              <a:t>Schucany</a:t>
            </a:r>
            <a:r>
              <a:rPr lang="en-IE" sz="2000" dirty="0"/>
              <a:t>, W. R. (2008). Testing the ratio of two </a:t>
            </a:r>
            <a:r>
              <a:rPr lang="en-IE" sz="2000" dirty="0" err="1"/>
              <a:t>poisson</a:t>
            </a:r>
            <a:r>
              <a:rPr lang="en-IE" sz="2000" dirty="0"/>
              <a:t> rates. Biometrical Journal, 50(2), 283-298.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1AB0BA-6C7C-43B1-96C9-A360CC40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22" y="17755"/>
            <a:ext cx="9126415" cy="1499616"/>
          </a:xfrm>
        </p:spPr>
        <p:txBody>
          <a:bodyPr>
            <a:normAutofit/>
          </a:bodyPr>
          <a:lstStyle/>
          <a:p>
            <a:r>
              <a:rPr lang="en-IE" sz="4000" cap="none" dirty="0"/>
              <a:t>References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71888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22" y="17755"/>
            <a:ext cx="9126415" cy="1499616"/>
          </a:xfrm>
        </p:spPr>
        <p:txBody>
          <a:bodyPr>
            <a:normAutofit/>
          </a:bodyPr>
          <a:lstStyle/>
          <a:p>
            <a:r>
              <a:rPr lang="en-IE" sz="4000" cap="none" dirty="0"/>
              <a:t>References</a:t>
            </a:r>
            <a:endParaRPr lang="en-IE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561019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000" dirty="0"/>
              <a:t>Zhu, H. (2017). Sample size calculation for comparing two </a:t>
            </a:r>
            <a:r>
              <a:rPr lang="en-IE" sz="2000" dirty="0" err="1"/>
              <a:t>poisson</a:t>
            </a:r>
            <a:r>
              <a:rPr lang="en-IE" sz="2000" dirty="0"/>
              <a:t> or negative binomial rates in noninferiority or equivalence trials. Statistics in Biopharmaceutical Research, 9(1), 107-115.</a:t>
            </a:r>
          </a:p>
          <a:p>
            <a:pPr marL="0" indent="0">
              <a:buNone/>
            </a:pPr>
            <a:r>
              <a:rPr lang="en-IE" sz="2000" dirty="0"/>
              <a:t>Zhu, H., &amp; </a:t>
            </a:r>
            <a:r>
              <a:rPr lang="en-IE" sz="2000" dirty="0" err="1"/>
              <a:t>Lakkis</a:t>
            </a:r>
            <a:r>
              <a:rPr lang="en-IE" sz="2000" dirty="0"/>
              <a:t>, H. (2015). Sample size calculation for comparing two negative binomial rates. Statistics in medicine, 33(3), 376-387.</a:t>
            </a:r>
          </a:p>
          <a:p>
            <a:pPr marL="0" indent="0">
              <a:buNone/>
            </a:pPr>
            <a:r>
              <a:rPr lang="en-IE" sz="2000" dirty="0"/>
              <a:t>Tang, Y. (2015). Sample size estimation for negative binomial regression comparing rates of recurrent events with unequal follow-up time. Journal of biopharmaceutical statistics, 25(5), 1100-1113.</a:t>
            </a:r>
          </a:p>
          <a:p>
            <a:pPr marL="0" indent="0">
              <a:buNone/>
            </a:pPr>
            <a:r>
              <a:rPr lang="en-IE" sz="2000" dirty="0"/>
              <a:t>Tang, Y. (2017). Sample size for comparing negative binomial rates in noninferiority and equivalence trials with unequal follow-up times. Journal of biopharmaceutical statistics, 1-17.</a:t>
            </a:r>
          </a:p>
          <a:p>
            <a:pPr marL="0" indent="0">
              <a:buNone/>
            </a:pPr>
            <a:r>
              <a:rPr lang="en-GB" sz="2000" dirty="0"/>
              <a:t>Tang, Y., &amp; Fitzpatrick, R. (2019). Sample size calculation for the Andersen‐Gill model comparing rates of recurrent events. Statistics in Medicine, 38(24), 4819-4827.</a:t>
            </a:r>
            <a:endParaRPr lang="en-IE" sz="2000" dirty="0"/>
          </a:p>
          <a:p>
            <a:pPr marL="0" indent="0">
              <a:buNone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987201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322" y="17755"/>
            <a:ext cx="9126415" cy="1499616"/>
          </a:xfrm>
        </p:spPr>
        <p:txBody>
          <a:bodyPr>
            <a:normAutofit/>
          </a:bodyPr>
          <a:lstStyle/>
          <a:p>
            <a:r>
              <a:rPr lang="en-IE" sz="4000" cap="none" dirty="0"/>
              <a:t>References</a:t>
            </a:r>
            <a:endParaRPr lang="en-IE" sz="2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96273" y="1561019"/>
            <a:ext cx="9720073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000" dirty="0"/>
              <a:t>Dransfield, M. T., et. al. (2013). Once-daily inhaled fluticasone furoate and vilanterol versus vilanterol only for prevention of exacerbations of COPD: two replicate double-blind, parallel-group, randomised controlled trials. The lancet Respiratory medicine, 1(3), 210-223.</a:t>
            </a:r>
          </a:p>
          <a:p>
            <a:pPr marL="0" indent="0">
              <a:buNone/>
            </a:pPr>
            <a:r>
              <a:rPr lang="en-IE" sz="2000" dirty="0"/>
              <a:t>Jennison, C., &amp; Turnbull, B. W. (1999). Group sequential methods with applications to clinical trials. CRC Press.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Cook R. &amp; Lawless J. (1996). Interim monitoring of longitudinal comparative studies with recurrent event responses. Biometrics 52: 1311–1323.</a:t>
            </a:r>
            <a:endParaRPr lang="en-IE" sz="2000" dirty="0"/>
          </a:p>
          <a:p>
            <a:pPr marL="0" indent="0">
              <a:buNone/>
            </a:pPr>
            <a:r>
              <a:rPr lang="en-GB" sz="2000" dirty="0" err="1"/>
              <a:t>Mütze</a:t>
            </a:r>
            <a:r>
              <a:rPr lang="en-GB" sz="2000" dirty="0"/>
              <a:t>, T., </a:t>
            </a:r>
            <a:r>
              <a:rPr lang="en-GB" sz="2000" dirty="0" err="1"/>
              <a:t>Glimm</a:t>
            </a:r>
            <a:r>
              <a:rPr lang="en-GB" sz="2000" dirty="0"/>
              <a:t>, E., </a:t>
            </a:r>
            <a:r>
              <a:rPr lang="en-GB" sz="2000" dirty="0" err="1"/>
              <a:t>Schmidli</a:t>
            </a:r>
            <a:r>
              <a:rPr lang="en-GB" sz="2000" dirty="0"/>
              <a:t>, H., &amp; </a:t>
            </a:r>
            <a:r>
              <a:rPr lang="en-GB" sz="2000" dirty="0" err="1"/>
              <a:t>Friede</a:t>
            </a:r>
            <a:r>
              <a:rPr lang="en-GB" sz="2000" dirty="0"/>
              <a:t>, T. (2019). Group sequential designs for negative binomial outcomes. Statistical methods in medical research, 28(8), 2326-2347.</a:t>
            </a:r>
          </a:p>
          <a:p>
            <a:pPr marL="0" indent="0">
              <a:buNone/>
            </a:pPr>
            <a:r>
              <a:rPr lang="en-GB" sz="2000" dirty="0" err="1"/>
              <a:t>Mutze</a:t>
            </a:r>
            <a:r>
              <a:rPr lang="en-GB" sz="2000" dirty="0"/>
              <a:t>, T., E. </a:t>
            </a:r>
            <a:r>
              <a:rPr lang="en-GB" sz="2000" dirty="0" err="1"/>
              <a:t>Glimm</a:t>
            </a:r>
            <a:r>
              <a:rPr lang="en-GB" sz="2000" dirty="0"/>
              <a:t>, H. </a:t>
            </a:r>
            <a:r>
              <a:rPr lang="en-GB" sz="2000" dirty="0" err="1"/>
              <a:t>Schmidli</a:t>
            </a:r>
            <a:r>
              <a:rPr lang="en-GB" sz="2000" dirty="0"/>
              <a:t>, and T. </a:t>
            </a:r>
            <a:r>
              <a:rPr lang="en-GB" sz="2000" dirty="0" err="1"/>
              <a:t>Friede</a:t>
            </a:r>
            <a:r>
              <a:rPr lang="en-GB" sz="2000" dirty="0"/>
              <a:t>. (2019). Group sequential designs with robust semiparametric recurrent event models. Statistical Methods in Medical Research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99056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C2C7511C-6F6B-41A0-8905-47D31EE7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5773CD-4D40-4F03-8943-0EA75219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7"/>
            <a:ext cx="12191999" cy="68734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CC239-C783-4DD1-9421-26EFB6A133A4}"/>
              </a:ext>
            </a:extLst>
          </p:cNvPr>
          <p:cNvSpPr/>
          <p:nvPr/>
        </p:nvSpPr>
        <p:spPr>
          <a:xfrm>
            <a:off x="1154368" y="468528"/>
            <a:ext cx="3219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solidFill>
                  <a:schemeClr val="bg1"/>
                </a:solidFill>
              </a:rPr>
              <a:t>AGENDA</a:t>
            </a:r>
            <a:endParaRPr lang="en-IE" sz="3600" b="1" u="sng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B10A0-5945-4CD7-AB93-46A15EFF1044}"/>
              </a:ext>
            </a:extLst>
          </p:cNvPr>
          <p:cNvSpPr/>
          <p:nvPr/>
        </p:nvSpPr>
        <p:spPr>
          <a:xfrm>
            <a:off x="1154368" y="1245705"/>
            <a:ext cx="10574147" cy="389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Recurrent Event Data and Models Introduction </a:t>
            </a:r>
          </a:p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Sample Size for Recurrent Event Models</a:t>
            </a:r>
          </a:p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Group Sequential Design for Recurrent Events</a:t>
            </a:r>
          </a:p>
          <a:p>
            <a:pPr marL="971550" lvl="1" indent="-514350">
              <a:lnSpc>
                <a:spcPct val="20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3200" dirty="0">
                <a:solidFill>
                  <a:schemeClr val="bg1"/>
                </a:solidFill>
              </a:rPr>
              <a:t>Conclusions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503071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rge, umbrella, blue, sign&#10;&#10;Description automatically generated">
            <a:extLst>
              <a:ext uri="{FF2B5EF4-FFF2-40B4-BE49-F238E27FC236}">
                <a16:creationId xmlns:a16="http://schemas.microsoft.com/office/drawing/2014/main" id="{D4BD3D78-35F5-4246-B5B4-4EF78445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86DF1C0-5B9B-4998-BDB6-DC0BF8A0E7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F9730E-C43D-4D26-B517-9E2576F5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67" y="5315559"/>
            <a:ext cx="10356365" cy="1007000"/>
          </a:xfrm>
        </p:spPr>
        <p:txBody>
          <a:bodyPr>
            <a:normAutofit fontScale="90000"/>
          </a:bodyPr>
          <a:lstStyle/>
          <a:p>
            <a:r>
              <a:rPr lang="en-IE" sz="3200" b="0" dirty="0">
                <a:solidFill>
                  <a:schemeClr val="bg1"/>
                </a:solidFill>
              </a:rPr>
              <a:t>The complete trial design platform </a:t>
            </a:r>
            <a:r>
              <a:rPr lang="en-GB" sz="3200" b="0" dirty="0">
                <a:solidFill>
                  <a:schemeClr val="bg1"/>
                </a:solidFill>
              </a:rPr>
              <a:t>to make clinical trials faster, less costly and more successful</a:t>
            </a:r>
            <a:r>
              <a:rPr lang="en-IE" sz="32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522B2A5-BCD8-492B-A904-732B6EF15470}"/>
              </a:ext>
            </a:extLst>
          </p:cNvPr>
          <p:cNvSpPr txBox="1">
            <a:spLocks/>
          </p:cNvSpPr>
          <p:nvPr/>
        </p:nvSpPr>
        <p:spPr>
          <a:xfrm>
            <a:off x="1360072" y="961968"/>
            <a:ext cx="9126415" cy="3717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E" sz="5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06CBFAC-F8E8-4D01-B6D5-E5E8BA542D3C}"/>
              </a:ext>
            </a:extLst>
          </p:cNvPr>
          <p:cNvSpPr txBox="1">
            <a:spLocks/>
          </p:cNvSpPr>
          <p:nvPr/>
        </p:nvSpPr>
        <p:spPr>
          <a:xfrm>
            <a:off x="430025" y="1372245"/>
            <a:ext cx="11111152" cy="837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endParaRPr lang="en-IE" b="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18BF879-B37C-4462-9661-9F8AB905B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7" y="1832506"/>
            <a:ext cx="8116754" cy="2947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455563-EE76-4434-8A56-CEC514046C8C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0F75CF6-0781-4234-8948-CE3FE320BF3D}"/>
              </a:ext>
            </a:extLst>
          </p:cNvPr>
          <p:cNvSpPr txBox="1">
            <a:spLocks/>
          </p:cNvSpPr>
          <p:nvPr/>
        </p:nvSpPr>
        <p:spPr>
          <a:xfrm>
            <a:off x="-10100" y="-79728"/>
            <a:ext cx="12191999" cy="86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The solution for optimizing clinical trials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FF9493-A8A1-4A34-BFC1-44D7312218B9}"/>
              </a:ext>
            </a:extLst>
          </p:cNvPr>
          <p:cNvGrpSpPr/>
          <p:nvPr/>
        </p:nvGrpSpPr>
        <p:grpSpPr>
          <a:xfrm>
            <a:off x="749165" y="5323757"/>
            <a:ext cx="10081021" cy="906523"/>
            <a:chOff x="884904" y="4858052"/>
            <a:chExt cx="1634092" cy="46055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8EA4BE-9A0A-42ED-B78C-F8B60154A012}"/>
                </a:ext>
              </a:extLst>
            </p:cNvPr>
            <p:cNvSpPr/>
            <p:nvPr/>
          </p:nvSpPr>
          <p:spPr>
            <a:xfrm>
              <a:off x="884904" y="4858052"/>
              <a:ext cx="1634091" cy="460558"/>
            </a:xfrm>
            <a:prstGeom prst="roundRect">
              <a:avLst>
                <a:gd name="adj" fmla="val 517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F231BB-DB2F-446C-A1BE-732E02B8B843}"/>
                </a:ext>
              </a:extLst>
            </p:cNvPr>
            <p:cNvSpPr/>
            <p:nvPr/>
          </p:nvSpPr>
          <p:spPr>
            <a:xfrm>
              <a:off x="884905" y="4894200"/>
              <a:ext cx="1634091" cy="3693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endParaRPr lang="en-I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50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D3042-E78E-4124-89B2-95657DB1F01E}"/>
              </a:ext>
            </a:extLst>
          </p:cNvPr>
          <p:cNvGrpSpPr/>
          <p:nvPr/>
        </p:nvGrpSpPr>
        <p:grpSpPr>
          <a:xfrm>
            <a:off x="2600" y="0"/>
            <a:ext cx="12192000" cy="6858000"/>
            <a:chOff x="2600" y="0"/>
            <a:chExt cx="12192000" cy="6858000"/>
          </a:xfrm>
        </p:grpSpPr>
        <p:pic>
          <p:nvPicPr>
            <p:cNvPr id="3" name="Picture 2" descr="A picture containing large, umbrella, blue, sign&#10;&#10;Description automatically generated">
              <a:extLst>
                <a:ext uri="{FF2B5EF4-FFF2-40B4-BE49-F238E27FC236}">
                  <a16:creationId xmlns:a16="http://schemas.microsoft.com/office/drawing/2014/main" id="{B9535A9E-4D11-4E1E-BA37-5C87518A6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" y="0"/>
              <a:ext cx="12192000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8C547BC-D11C-48DC-8FD1-AA4888B3D253}"/>
                </a:ext>
              </a:extLst>
            </p:cNvPr>
            <p:cNvSpPr/>
            <p:nvPr/>
          </p:nvSpPr>
          <p:spPr>
            <a:xfrm rot="2606669">
              <a:off x="598433" y="841246"/>
              <a:ext cx="2205975" cy="755068"/>
            </a:xfrm>
            <a:prstGeom prst="rect">
              <a:avLst/>
            </a:prstGeom>
            <a:solidFill>
              <a:srgbClr val="2878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33" name="Picture 8" descr="nQuery-G2-Review-2">
            <a:extLst>
              <a:ext uri="{FF2B5EF4-FFF2-40B4-BE49-F238E27FC236}">
                <a16:creationId xmlns:a16="http://schemas.microsoft.com/office/drawing/2014/main" id="{E9437BBC-A752-4018-BDBC-D9F09F0D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49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49061371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251198" y="-82622"/>
                          <a:pt x="1582484" y="30500"/>
                          <a:pt x="2485026" y="0"/>
                        </a:cubicBezTo>
                        <a:cubicBezTo>
                          <a:pt x="2633630" y="663376"/>
                          <a:pt x="2591559" y="1894180"/>
                          <a:pt x="2485026" y="3050671"/>
                        </a:cubicBezTo>
                        <a:cubicBezTo>
                          <a:pt x="1781641" y="2915503"/>
                          <a:pt x="1224172" y="3220633"/>
                          <a:pt x="0" y="3050671"/>
                        </a:cubicBezTo>
                        <a:cubicBezTo>
                          <a:pt x="-33673" y="2591933"/>
                          <a:pt x="-134435" y="66472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43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8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95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647" y="3351188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2AC8A3-A48E-4D5A-A6E6-5CBAFD45D95A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4209605" y="1770077"/>
            <a:ext cx="7791261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spc="0" dirty="0">
                <a:latin typeface="Century Gothic" panose="020B0502020202020204" pitchFamily="34" charset="0"/>
              </a:rPr>
              <a:t>In 2019, </a:t>
            </a:r>
            <a:r>
              <a:rPr lang="en-GB" sz="2000" b="1" spc="0" dirty="0">
                <a:latin typeface="Century Gothic" panose="020B0502020202020204" pitchFamily="34" charset="0"/>
              </a:rPr>
              <a:t>90%</a:t>
            </a:r>
            <a:r>
              <a:rPr lang="en-GB" sz="2000" spc="0" dirty="0">
                <a:latin typeface="Century Gothic" panose="020B0502020202020204" pitchFamily="34" charset="0"/>
              </a:rPr>
              <a:t> of organizations with clinical trials approved by </a:t>
            </a:r>
            <a:br>
              <a:rPr lang="en-GB" sz="2000" spc="0" dirty="0">
                <a:latin typeface="Century Gothic" panose="020B0502020202020204" pitchFamily="34" charset="0"/>
              </a:rPr>
            </a:br>
            <a:r>
              <a:rPr lang="en-GB" sz="2000" spc="0" dirty="0">
                <a:latin typeface="Century Gothic" panose="020B0502020202020204" pitchFamily="34" charset="0"/>
              </a:rPr>
              <a:t>the FDA </a:t>
            </a:r>
            <a:r>
              <a:rPr lang="en-GB" sz="2000" b="1" spc="0" dirty="0">
                <a:latin typeface="Century Gothic" panose="020B0502020202020204" pitchFamily="34" charset="0"/>
              </a:rPr>
              <a:t>used nQuery</a:t>
            </a:r>
            <a:endParaRPr lang="en-GB" sz="2000" spc="0" dirty="0">
              <a:latin typeface="Century Gothic" panose="020B0502020202020204" pitchFamily="34" charset="0"/>
            </a:endParaRPr>
          </a:p>
        </p:txBody>
      </p:sp>
      <p:pic>
        <p:nvPicPr>
          <p:cNvPr id="38" name="Picture 2" descr="nQuery-Clinical-Trial-Software">
            <a:extLst>
              <a:ext uri="{FF2B5EF4-FFF2-40B4-BE49-F238E27FC236}">
                <a16:creationId xmlns:a16="http://schemas.microsoft.com/office/drawing/2014/main" id="{CD52CBF0-770D-4518-B0AA-0B73A22F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9" y="-6330"/>
            <a:ext cx="2865123" cy="32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6392042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6436142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6426341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6421052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6397614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6366612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6344056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6422766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6414706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6386730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6436142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6386730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6363428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6419894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6420180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6372199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91" y="1079520"/>
            <a:ext cx="1901566" cy="6905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35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798712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Recurrent Event Data </a:t>
            </a:r>
          </a:p>
          <a:p>
            <a:pPr algn="ctr"/>
            <a:r>
              <a:rPr lang="en-GB" sz="540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Part 1</a:t>
            </a:r>
            <a:endParaRPr lang="en-IE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0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285D-145F-4B20-8603-B609F33A6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102"/>
            <a:ext cx="9126415" cy="1499616"/>
          </a:xfrm>
        </p:spPr>
        <p:txBody>
          <a:bodyPr>
            <a:normAutofit/>
          </a:bodyPr>
          <a:lstStyle/>
          <a:p>
            <a:r>
              <a:rPr lang="en-IE" dirty="0">
                <a:latin typeface="+mj-lt"/>
              </a:rPr>
              <a:t>Recurrent Events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67" y="1590205"/>
            <a:ext cx="10430908" cy="4354904"/>
          </a:xfrm>
        </p:spPr>
        <p:txBody>
          <a:bodyPr>
            <a:normAutofit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Recurrent event processes are endpoints where subject can have &gt;1 informative event in time period 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Common endpoint in clinical trials esp. chronic diseases</a:t>
            </a:r>
          </a:p>
          <a:p>
            <a:pPr marL="516636" lvl="1" indent="-342900">
              <a:buClr>
                <a:srgbClr val="1CADE4"/>
              </a:buClr>
            </a:pPr>
            <a:r>
              <a:rPr lang="en-IE" sz="2800" dirty="0">
                <a:solidFill>
                  <a:prstClr val="black"/>
                </a:solidFill>
              </a:rPr>
              <a:t>COPD/asthma exacerbations, MS relapses, migraines, seizures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Similar considerations and methods also relevant in case of count data e.g. imaging, epidemiology</a:t>
            </a:r>
          </a:p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Should use events/counts “as-is” for better estimation but historically often “simplified” to other endpoints</a:t>
            </a:r>
          </a:p>
          <a:p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457200" y="1628775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22BF1-B4F9-427A-99F4-E2943FD282DB}"/>
              </a:ext>
            </a:extLst>
          </p:cNvPr>
          <p:cNvSpPr/>
          <p:nvPr/>
        </p:nvSpPr>
        <p:spPr>
          <a:xfrm flipH="1" flipV="1">
            <a:off x="457684" y="2676444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457200" y="3767657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62531E-6591-4BE7-A622-D244CCB1EF64}"/>
              </a:ext>
            </a:extLst>
          </p:cNvPr>
          <p:cNvSpPr/>
          <p:nvPr/>
        </p:nvSpPr>
        <p:spPr>
          <a:xfrm flipH="1" flipV="1">
            <a:off x="457200" y="4858870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0069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89F2-D33E-418A-9B79-61581222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14"/>
            <a:ext cx="9354510" cy="1325615"/>
          </a:xfrm>
        </p:spPr>
        <p:txBody>
          <a:bodyPr>
            <a:normAutofit/>
          </a:bodyPr>
          <a:lstStyle/>
          <a:p>
            <a:r>
              <a:rPr lang="en-IE" dirty="0">
                <a:latin typeface="+mj-lt"/>
              </a:rPr>
              <a:t>Recurrent Event Analysis Approaches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E59B8A-159A-45D8-9239-DB58068E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17" y="1631562"/>
            <a:ext cx="9612139" cy="4421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200" dirty="0"/>
              <a:t>Event Rate Models: Estimate # of events per time unit</a:t>
            </a:r>
          </a:p>
          <a:p>
            <a:pPr marL="630936" lvl="1" indent="-457200"/>
            <a:r>
              <a:rPr lang="en-IE" sz="2800" dirty="0"/>
              <a:t>Parametric models for (constant over time) event rate ratio</a:t>
            </a:r>
          </a:p>
          <a:p>
            <a:pPr marL="630936" lvl="1" indent="-457200"/>
            <a:r>
              <a:rPr lang="en-IE" sz="2800" dirty="0"/>
              <a:t>e.g. Poisson (incl. quasi-P), negative binomial (both ZI, ZT)</a:t>
            </a:r>
          </a:p>
          <a:p>
            <a:pPr marL="173736" lvl="1" indent="0">
              <a:buNone/>
            </a:pPr>
            <a:endParaRPr lang="en-IE" sz="2800" dirty="0"/>
          </a:p>
          <a:p>
            <a:pPr marL="173736" lvl="1" indent="0">
              <a:buNone/>
            </a:pPr>
            <a:r>
              <a:rPr lang="en-IE" sz="3200" dirty="0"/>
              <a:t>Time-to-Events Models: Time(s) between/</a:t>
            </a:r>
            <a:r>
              <a:rPr lang="en-IE" sz="3200" dirty="0" err="1"/>
              <a:t>til</a:t>
            </a:r>
            <a:r>
              <a:rPr lang="en-IE" sz="3200" dirty="0"/>
              <a:t> next event</a:t>
            </a:r>
          </a:p>
          <a:p>
            <a:pPr marL="630936" lvl="1" indent="-457200"/>
            <a:r>
              <a:rPr lang="en-IE" sz="2800" dirty="0"/>
              <a:t>Semi-parametric models for hazard from each event</a:t>
            </a:r>
          </a:p>
          <a:p>
            <a:pPr marL="630936" lvl="1" indent="-457200"/>
            <a:r>
              <a:rPr lang="en-IE" sz="2800" dirty="0"/>
              <a:t>e.g. Andersen-Gill, Wei-Lin-</a:t>
            </a:r>
            <a:r>
              <a:rPr lang="en-IE" sz="2800" dirty="0" err="1"/>
              <a:t>Weissfeld</a:t>
            </a:r>
            <a:r>
              <a:rPr lang="en-IE" sz="2800" dirty="0"/>
              <a:t>, Prentice-Williams-Peterson</a:t>
            </a:r>
          </a:p>
          <a:p>
            <a:pPr marL="0" indent="0">
              <a:buNone/>
            </a:pPr>
            <a:r>
              <a:rPr lang="en-IE" sz="3200" dirty="0"/>
              <a:t>Mean Cumulative Event Function: E(Events) at time t</a:t>
            </a:r>
          </a:p>
          <a:p>
            <a:pPr marL="630936" lvl="1" indent="-457200"/>
            <a:r>
              <a:rPr lang="en-IE" sz="2800" dirty="0"/>
              <a:t>Non-parametric method for cumulative E’s e.g. Nelson-Aalen</a:t>
            </a:r>
            <a:br>
              <a:rPr lang="en-IE" sz="2800" dirty="0"/>
            </a:br>
            <a:endParaRPr lang="en-IE" sz="2800" dirty="0"/>
          </a:p>
          <a:p>
            <a:pPr marL="630936" lvl="1" indent="-457200"/>
            <a:endParaRPr lang="en-IE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4436F7-51B3-4051-8705-56E5E98A36C9}"/>
              </a:ext>
            </a:extLst>
          </p:cNvPr>
          <p:cNvSpPr/>
          <p:nvPr/>
        </p:nvSpPr>
        <p:spPr>
          <a:xfrm flipH="1" flipV="1">
            <a:off x="457661" y="1631562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00E764-CB9C-484C-AD70-067F8A68A36A}"/>
              </a:ext>
            </a:extLst>
          </p:cNvPr>
          <p:cNvSpPr/>
          <p:nvPr/>
        </p:nvSpPr>
        <p:spPr>
          <a:xfrm flipH="1" flipV="1">
            <a:off x="457661" y="3558381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5D0F94-BFE6-421B-85ED-74A25FEF3ACA}"/>
              </a:ext>
            </a:extLst>
          </p:cNvPr>
          <p:cNvSpPr/>
          <p:nvPr/>
        </p:nvSpPr>
        <p:spPr>
          <a:xfrm flipH="1" flipV="1">
            <a:off x="454366" y="5485200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449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89F2-D33E-418A-9B79-61581222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14"/>
            <a:ext cx="9354510" cy="1325615"/>
          </a:xfrm>
        </p:spPr>
        <p:txBody>
          <a:bodyPr>
            <a:normAutofit/>
          </a:bodyPr>
          <a:lstStyle/>
          <a:p>
            <a:r>
              <a:rPr lang="en-IE" dirty="0">
                <a:latin typeface="+mj-lt"/>
              </a:rPr>
              <a:t>Issues in Recurrent Event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E59B8A-159A-45D8-9239-DB58068E0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0" y="1631562"/>
            <a:ext cx="9720262" cy="4421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3200" dirty="0"/>
              <a:t>What is the question/target of interest in study?</a:t>
            </a:r>
          </a:p>
          <a:p>
            <a:pPr marL="630936" lvl="1" indent="-457200"/>
            <a:r>
              <a:rPr lang="en-IE" sz="2800" dirty="0"/>
              <a:t>Use event rate, time between events, # of events?</a:t>
            </a:r>
          </a:p>
          <a:p>
            <a:pPr marL="630936" lvl="1" indent="-457200"/>
            <a:r>
              <a:rPr lang="en-IE" sz="2800" dirty="0"/>
              <a:t>Compare groups via rate ratio, # events, intensity/HR? </a:t>
            </a:r>
          </a:p>
          <a:p>
            <a:pPr marL="630936" lvl="1" indent="-457200"/>
            <a:r>
              <a:rPr lang="en-IE" sz="2800" dirty="0"/>
              <a:t>Interested in first K events, later events, more intense events?</a:t>
            </a:r>
          </a:p>
          <a:p>
            <a:pPr marL="173736" lvl="1" indent="0">
              <a:buNone/>
            </a:pPr>
            <a:endParaRPr lang="en-IE" sz="2800" dirty="0"/>
          </a:p>
          <a:p>
            <a:pPr marL="173736" lvl="1" indent="0">
              <a:buNone/>
            </a:pPr>
            <a:r>
              <a:rPr lang="en-IE" sz="3200" dirty="0"/>
              <a:t>What assumptions are reasonable for data?</a:t>
            </a:r>
          </a:p>
          <a:p>
            <a:pPr marL="630936" lvl="1" indent="-457200"/>
            <a:r>
              <a:rPr lang="en-IE" sz="2800" dirty="0"/>
              <a:t>Independent events, non-informative censoring, </a:t>
            </a:r>
          </a:p>
          <a:p>
            <a:pPr marL="630936" lvl="1" indent="-457200"/>
            <a:r>
              <a:rPr lang="en-IE" sz="2800" dirty="0"/>
              <a:t>Event process differs per subject, process changes over time</a:t>
            </a:r>
          </a:p>
          <a:p>
            <a:pPr marL="630936" lvl="1" indent="-457200"/>
            <a:r>
              <a:rPr lang="en-IE" sz="2800" dirty="0"/>
              <a:t>Some events more important, effect of terminal events</a:t>
            </a:r>
          </a:p>
          <a:p>
            <a:pPr marL="0" indent="0">
              <a:buNone/>
            </a:pPr>
            <a:br>
              <a:rPr lang="en-IE" sz="2800" dirty="0"/>
            </a:br>
            <a:endParaRPr lang="en-IE" sz="2800" dirty="0"/>
          </a:p>
          <a:p>
            <a:pPr marL="630936" lvl="1" indent="-457200"/>
            <a:endParaRPr lang="en-IE" sz="2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4436F7-51B3-4051-8705-56E5E98A36C9}"/>
              </a:ext>
            </a:extLst>
          </p:cNvPr>
          <p:cNvSpPr/>
          <p:nvPr/>
        </p:nvSpPr>
        <p:spPr>
          <a:xfrm flipH="1" flipV="1">
            <a:off x="457661" y="1631562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00E764-CB9C-484C-AD70-067F8A68A36A}"/>
              </a:ext>
            </a:extLst>
          </p:cNvPr>
          <p:cNvSpPr/>
          <p:nvPr/>
        </p:nvSpPr>
        <p:spPr>
          <a:xfrm flipH="1" flipV="1">
            <a:off x="457661" y="4037775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4387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1991</Words>
  <Application>Microsoft Office PowerPoint</Application>
  <PresentationFormat>Widescreen</PresentationFormat>
  <Paragraphs>255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Cambria Math</vt:lpstr>
      <vt:lpstr>Century Gothic</vt:lpstr>
      <vt:lpstr>Futura</vt:lpstr>
      <vt:lpstr>Tw Cen MT</vt:lpstr>
      <vt:lpstr>Wingdings</vt:lpstr>
      <vt:lpstr>Wingdings 3</vt:lpstr>
      <vt:lpstr>3_Integral</vt:lpstr>
      <vt:lpstr>DESIGNING STUDIES with Recurrent Events</vt:lpstr>
      <vt:lpstr>Webinar Host</vt:lpstr>
      <vt:lpstr>PowerPoint Presentation</vt:lpstr>
      <vt:lpstr>The complete trial design platform to make clinical trials faster, less costly and more successful </vt:lpstr>
      <vt:lpstr>PowerPoint Presentation</vt:lpstr>
      <vt:lpstr>PowerPoint Presentation</vt:lpstr>
      <vt:lpstr>Recurrent Events Overview</vt:lpstr>
      <vt:lpstr>Recurrent Event Analysis Approaches</vt:lpstr>
      <vt:lpstr>Issues in Recurrent Event Analysis</vt:lpstr>
      <vt:lpstr>PowerPoint Presentation</vt:lpstr>
      <vt:lpstr>PowerPoint Presentation</vt:lpstr>
      <vt:lpstr>Example Models for SSD </vt:lpstr>
      <vt:lpstr>Sample Size for Recurrent Events</vt:lpstr>
      <vt:lpstr>Worked Example 1</vt:lpstr>
      <vt:lpstr>PowerPoint Presentation</vt:lpstr>
      <vt:lpstr>Group Sequential Designs (GSD)</vt:lpstr>
      <vt:lpstr>GSD Details</vt:lpstr>
      <vt:lpstr>Recurrent Events GSD Issues</vt:lpstr>
      <vt:lpstr>Worked Example 2</vt:lpstr>
      <vt:lpstr>Discussion and Conclusions</vt:lpstr>
      <vt:lpstr>PowerPoint Presentation</vt:lpstr>
      <vt:lpstr>PowerPoint Presentation</vt:lpstr>
      <vt:lpstr>PowerPoint Presentation</vt:lpstr>
      <vt:lpstr>PowerPoint Presentation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2019-02-12T11:10:19Z</dcterms:created>
  <dcterms:modified xsi:type="dcterms:W3CDTF">2020-03-09T12:48:16Z</dcterms:modified>
</cp:coreProperties>
</file>