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93" r:id="rId9"/>
    <p:sldId id="298" r:id="rId10"/>
    <p:sldId id="295" r:id="rId11"/>
    <p:sldId id="296" r:id="rId12"/>
    <p:sldId id="297" r:id="rId13"/>
    <p:sldId id="299" r:id="rId14"/>
    <p:sldId id="300" r:id="rId15"/>
    <p:sldId id="303" r:id="rId16"/>
    <p:sldId id="304" r:id="rId17"/>
    <p:sldId id="305" r:id="rId18"/>
    <p:sldId id="301" r:id="rId19"/>
    <p:sldId id="280" r:id="rId20"/>
    <p:sldId id="283" r:id="rId21"/>
    <p:sldId id="306" r:id="rId22"/>
    <p:sldId id="286" r:id="rId23"/>
    <p:sldId id="307" r:id="rId24"/>
    <p:sldId id="313" r:id="rId25"/>
    <p:sldId id="308" r:id="rId26"/>
    <p:sldId id="314" r:id="rId27"/>
    <p:sldId id="315" r:id="rId28"/>
    <p:sldId id="316" r:id="rId29"/>
  </p:sldIdLst>
  <p:sldSz cx="12192000" cy="6858000"/>
  <p:notesSz cx="6858000" cy="9144000"/>
  <p:embeddedFontLst>
    <p:embeddedFont>
      <p:font typeface="Public Sans" panose="020B0604020202020204" charset="0"/>
      <p:regular r:id="rId31"/>
      <p:bold r:id="rId32"/>
      <p:italic r:id="rId33"/>
      <p:boldItalic r:id="rId34"/>
    </p:embeddedFont>
    <p:embeddedFont>
      <p:font typeface="Public Sans Light" panose="020B0604020202020204" charset="0"/>
      <p:regular r:id="rId35"/>
      <p:bold r:id="rId36"/>
      <p:italic r:id="rId37"/>
      <p:boldItalic r:id="rId38"/>
    </p:embeddedFont>
    <p:embeddedFont>
      <p:font typeface="Public Sans SemiBold" panose="020B0604020202020204" charset="0"/>
      <p:regular r:id="rId39"/>
      <p:bold r:id="rId40"/>
      <p:italic r:id="rId41"/>
      <p:boldItalic r:id="rId42"/>
    </p:embeddedFont>
    <p:embeddedFont>
      <p:font typeface="Tw Cen MT" panose="020B0602020104020603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taUlVSuO6oaO45XdB+eOLuhz6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7E4283-AC48-4A9D-BE43-48485B96102C}">
  <a:tblStyle styleId="{EF7E4283-AC48-4A9D-BE43-48485B9610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46A101D-44D2-4ADC-8296-DFB1C77DEBF0}" styleName="Table_1">
    <a:wholeTbl>
      <a:tcTxStyle b="off" i="off">
        <a:font>
          <a:latin typeface="Public Sans"/>
          <a:ea typeface="Public Sans"/>
          <a:cs typeface="Public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ACB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1" name="Google Shape;20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497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694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072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8" name="Google Shape;21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2652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5869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083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74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6893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6048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2b1c0db43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8" name="Google Shape;2238;g2b1c0db43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2b148969348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6" name="Google Shape;2056;g2b1489693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6" name="Google Shape;2256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57" name="Google Shape;2257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8" name="Google Shape;21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6379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8294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717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6778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2493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6607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79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2" name="Google Shape;20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9" name="Google Shape;20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0" name="Google Shape;20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4" name="Google Shape;20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8" name="Google Shape;21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620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8" name="Google Shape;21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075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 2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7" name="Google Shape;107;p7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74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74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16" name="Google Shape;116;p7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1">
  <p:cSld name="Key Content Silo 1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7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19" name="Google Shape;119;p77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20" name="Google Shape;120;p7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22" name="Google Shape;12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7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7"/>
          <p:cNvSpPr>
            <a:spLocks noGrp="1"/>
          </p:cNvSpPr>
          <p:nvPr>
            <p:ph type="pic" idx="2"/>
          </p:nvPr>
        </p:nvSpPr>
        <p:spPr>
          <a:xfrm>
            <a:off x="723759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6" name="Google Shape;126;p77"/>
          <p:cNvGrpSpPr/>
          <p:nvPr/>
        </p:nvGrpSpPr>
        <p:grpSpPr>
          <a:xfrm>
            <a:off x="6116638" y="1901825"/>
            <a:ext cx="1685926" cy="1684338"/>
            <a:chOff x="6116638" y="1901825"/>
            <a:chExt cx="1685926" cy="1684338"/>
          </a:xfrm>
        </p:grpSpPr>
        <p:sp>
          <p:nvSpPr>
            <p:cNvPr id="127" name="Google Shape;127;p77"/>
            <p:cNvSpPr/>
            <p:nvPr/>
          </p:nvSpPr>
          <p:spPr>
            <a:xfrm>
              <a:off x="7043738" y="1908175"/>
              <a:ext cx="598488" cy="495300"/>
            </a:xfrm>
            <a:custGeom>
              <a:avLst/>
              <a:gdLst/>
              <a:ahLst/>
              <a:cxnLst/>
              <a:rect l="l" t="t" r="r" b="b"/>
              <a:pathLst>
                <a:path w="370" h="306" extrusionOk="0">
                  <a:moveTo>
                    <a:pt x="212" y="306"/>
                  </a:moveTo>
                  <a:cubicBezTo>
                    <a:pt x="370" y="213"/>
                    <a:pt x="370" y="213"/>
                    <a:pt x="370" y="213"/>
                  </a:cubicBezTo>
                  <a:cubicBezTo>
                    <a:pt x="285" y="95"/>
                    <a:pt x="152" y="14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6" y="197"/>
                    <a:pt x="161" y="241"/>
                    <a:pt x="212" y="3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8" name="Google Shape;128;p77"/>
            <p:cNvSpPr/>
            <p:nvPr/>
          </p:nvSpPr>
          <p:spPr>
            <a:xfrm>
              <a:off x="6272213" y="1901825"/>
              <a:ext cx="608013" cy="504825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375" y="186"/>
                  </a:moveTo>
                  <a:cubicBezTo>
                    <a:pt x="375" y="0"/>
                    <a:pt x="375" y="0"/>
                    <a:pt x="375" y="0"/>
                  </a:cubicBezTo>
                  <a:cubicBezTo>
                    <a:pt x="220" y="15"/>
                    <a:pt x="85" y="98"/>
                    <a:pt x="0" y="219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212" y="245"/>
                    <a:pt x="288" y="199"/>
                    <a:pt x="375" y="1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9" name="Google Shape;129;p77"/>
            <p:cNvSpPr/>
            <p:nvPr/>
          </p:nvSpPr>
          <p:spPr>
            <a:xfrm>
              <a:off x="7467601" y="2389188"/>
              <a:ext cx="334963" cy="706438"/>
            </a:xfrm>
            <a:custGeom>
              <a:avLst/>
              <a:gdLst/>
              <a:ahLst/>
              <a:cxnLst/>
              <a:rect l="l" t="t" r="r" b="b"/>
              <a:pathLst>
                <a:path w="207" h="436" extrusionOk="0">
                  <a:moveTo>
                    <a:pt x="25" y="220"/>
                  </a:moveTo>
                  <a:cubicBezTo>
                    <a:pt x="25" y="264"/>
                    <a:pt x="17" y="306"/>
                    <a:pt x="2" y="345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90" y="370"/>
                    <a:pt x="207" y="297"/>
                    <a:pt x="206" y="219"/>
                  </a:cubicBezTo>
                  <a:cubicBezTo>
                    <a:pt x="206" y="141"/>
                    <a:pt x="189" y="67"/>
                    <a:pt x="15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32"/>
                    <a:pt x="25" y="175"/>
                    <a:pt x="25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30" name="Google Shape;130;p77"/>
            <p:cNvSpPr/>
            <p:nvPr/>
          </p:nvSpPr>
          <p:spPr>
            <a:xfrm>
              <a:off x="6116638" y="2395538"/>
              <a:ext cx="334963" cy="709613"/>
            </a:xfrm>
            <a:custGeom>
              <a:avLst/>
              <a:gdLst/>
              <a:ahLst/>
              <a:cxnLst/>
              <a:rect l="l" t="t" r="r" b="b"/>
              <a:pathLst>
                <a:path w="207" h="438" extrusionOk="0">
                  <a:moveTo>
                    <a:pt x="207" y="344"/>
                  </a:moveTo>
                  <a:cubicBezTo>
                    <a:pt x="192" y="305"/>
                    <a:pt x="183" y="263"/>
                    <a:pt x="183" y="219"/>
                  </a:cubicBezTo>
                  <a:cubicBezTo>
                    <a:pt x="183" y="174"/>
                    <a:pt x="191" y="131"/>
                    <a:pt x="207" y="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67"/>
                    <a:pt x="0" y="141"/>
                    <a:pt x="0" y="219"/>
                  </a:cubicBezTo>
                  <a:cubicBezTo>
                    <a:pt x="1" y="297"/>
                    <a:pt x="18" y="371"/>
                    <a:pt x="48" y="438"/>
                  </a:cubicBezTo>
                  <a:cubicBezTo>
                    <a:pt x="49" y="437"/>
                    <a:pt x="50" y="437"/>
                    <a:pt x="50" y="437"/>
                  </a:cubicBezTo>
                  <a:lnTo>
                    <a:pt x="207" y="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31" name="Google Shape;131;p77"/>
            <p:cNvSpPr/>
            <p:nvPr/>
          </p:nvSpPr>
          <p:spPr>
            <a:xfrm>
              <a:off x="7043738" y="3086100"/>
              <a:ext cx="604838" cy="500063"/>
            </a:xfrm>
            <a:custGeom>
              <a:avLst/>
              <a:gdLst/>
              <a:ahLst/>
              <a:cxnLst/>
              <a:rect l="l" t="t" r="r" b="b"/>
              <a:pathLst>
                <a:path w="374" h="309" extrusionOk="0">
                  <a:moveTo>
                    <a:pt x="0" y="125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55" y="295"/>
                    <a:pt x="289" y="212"/>
                    <a:pt x="374" y="9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4" y="66"/>
                    <a:pt x="87" y="113"/>
                    <a:pt x="0" y="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32" name="Google Shape;132;p77"/>
            <p:cNvSpPr/>
            <p:nvPr/>
          </p:nvSpPr>
          <p:spPr>
            <a:xfrm>
              <a:off x="6286501" y="3089275"/>
              <a:ext cx="600075" cy="496888"/>
            </a:xfrm>
            <a:custGeom>
              <a:avLst/>
              <a:gdLst/>
              <a:ahLst/>
              <a:cxnLst/>
              <a:rect l="l" t="t" r="r" b="b"/>
              <a:pathLst>
                <a:path w="370" h="307" extrusionOk="0">
                  <a:moveTo>
                    <a:pt x="157" y="0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84" y="212"/>
                    <a:pt x="218" y="293"/>
                    <a:pt x="370" y="307"/>
                  </a:cubicBezTo>
                  <a:cubicBezTo>
                    <a:pt x="370" y="123"/>
                    <a:pt x="370" y="123"/>
                    <a:pt x="370" y="123"/>
                  </a:cubicBezTo>
                  <a:cubicBezTo>
                    <a:pt x="284" y="111"/>
                    <a:pt x="209" y="65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33" name="Google Shape;133;p7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1">
  <p:cSld name="Bio Slide, Square 1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8"/>
          <p:cNvSpPr txBox="1">
            <a:spLocks noGrp="1"/>
          </p:cNvSpPr>
          <p:nvPr>
            <p:ph type="body" idx="1"/>
          </p:nvPr>
        </p:nvSpPr>
        <p:spPr>
          <a:xfrm>
            <a:off x="795884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8"/>
          <p:cNvSpPr txBox="1">
            <a:spLocks noGrp="1"/>
          </p:cNvSpPr>
          <p:nvPr>
            <p:ph type="body" idx="2"/>
          </p:nvPr>
        </p:nvSpPr>
        <p:spPr>
          <a:xfrm>
            <a:off x="4648200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78"/>
          <p:cNvSpPr txBox="1">
            <a:spLocks noGrp="1"/>
          </p:cNvSpPr>
          <p:nvPr>
            <p:ph type="body" idx="3"/>
          </p:nvPr>
        </p:nvSpPr>
        <p:spPr>
          <a:xfrm>
            <a:off x="8529251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7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42" name="Google Shape;142;p78"/>
          <p:cNvSpPr>
            <a:spLocks noGrp="1"/>
          </p:cNvSpPr>
          <p:nvPr>
            <p:ph type="pic" idx="4"/>
          </p:nvPr>
        </p:nvSpPr>
        <p:spPr>
          <a:xfrm>
            <a:off x="342900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" name="Google Shape;143;p78"/>
          <p:cNvSpPr>
            <a:spLocks noGrp="1"/>
          </p:cNvSpPr>
          <p:nvPr>
            <p:ph type="pic" idx="5"/>
          </p:nvPr>
        </p:nvSpPr>
        <p:spPr>
          <a:xfrm>
            <a:off x="4202113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" name="Google Shape;144;p78"/>
          <p:cNvSpPr>
            <a:spLocks noGrp="1"/>
          </p:cNvSpPr>
          <p:nvPr>
            <p:ph type="pic" idx="6"/>
          </p:nvPr>
        </p:nvSpPr>
        <p:spPr>
          <a:xfrm>
            <a:off x="8070759" y="1543918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5" name="Google Shape;145;p7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Content">
  <p:cSld name="Numbered Content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49" name="Google Shape;149;p79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0" name="Google Shape;150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7288" y="949759"/>
            <a:ext cx="5290094" cy="54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9"/>
          <p:cNvSpPr txBox="1">
            <a:spLocks noGrp="1"/>
          </p:cNvSpPr>
          <p:nvPr>
            <p:ph type="body" idx="2"/>
          </p:nvPr>
        </p:nvSpPr>
        <p:spPr>
          <a:xfrm>
            <a:off x="6131583" y="1363663"/>
            <a:ext cx="5519738" cy="50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AutoNum type="arabicPeriod"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42900" algn="l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7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0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8" name="Google Shape;15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0"/>
          <p:cNvSpPr>
            <a:spLocks noGrp="1"/>
          </p:cNvSpPr>
          <p:nvPr>
            <p:ph type="pic" idx="2"/>
          </p:nvPr>
        </p:nvSpPr>
        <p:spPr>
          <a:xfrm>
            <a:off x="6130926" y="0"/>
            <a:ext cx="606107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8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1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6" name="Google Shape;16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1"/>
          <p:cNvSpPr>
            <a:spLocks noGrp="1"/>
          </p:cNvSpPr>
          <p:nvPr>
            <p:ph type="pic" idx="2"/>
          </p:nvPr>
        </p:nvSpPr>
        <p:spPr>
          <a:xfrm>
            <a:off x="1331278" y="-190175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0" name="Google Shape;170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123" y="1901178"/>
            <a:ext cx="1686758" cy="16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1_Title Slide 2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2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8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8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6" name="Google Shape;176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2">
  <p:cSld name="Key Content Silo 2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3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2" name="Google Shape;182;p83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3" name="Google Shape;183;p83"/>
          <p:cNvSpPr>
            <a:spLocks noGrp="1"/>
          </p:cNvSpPr>
          <p:nvPr>
            <p:ph type="pic" idx="2"/>
          </p:nvPr>
        </p:nvSpPr>
        <p:spPr>
          <a:xfrm>
            <a:off x="566302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4" name="Google Shape;184;p83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87" name="Google Shape;18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703" y="1641614"/>
            <a:ext cx="1941703" cy="25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3"/>
          <p:cNvSpPr/>
          <p:nvPr/>
        </p:nvSpPr>
        <p:spPr>
          <a:xfrm>
            <a:off x="5945188" y="1917701"/>
            <a:ext cx="1673225" cy="1662113"/>
          </a:xfrm>
          <a:custGeom>
            <a:avLst/>
            <a:gdLst/>
            <a:ahLst/>
            <a:cxnLst/>
            <a:rect l="l" t="t" r="r" b="b"/>
            <a:pathLst>
              <a:path w="1040" h="1033" extrusionOk="0">
                <a:moveTo>
                  <a:pt x="587" y="1033"/>
                </a:moveTo>
                <a:cubicBezTo>
                  <a:pt x="581" y="984"/>
                  <a:pt x="581" y="984"/>
                  <a:pt x="581" y="984"/>
                </a:cubicBezTo>
                <a:cubicBezTo>
                  <a:pt x="643" y="976"/>
                  <a:pt x="701" y="956"/>
                  <a:pt x="755" y="925"/>
                </a:cubicBezTo>
                <a:cubicBezTo>
                  <a:pt x="780" y="968"/>
                  <a:pt x="780" y="968"/>
                  <a:pt x="780" y="968"/>
                </a:cubicBezTo>
                <a:cubicBezTo>
                  <a:pt x="720" y="1003"/>
                  <a:pt x="656" y="1025"/>
                  <a:pt x="587" y="1033"/>
                </a:cubicBezTo>
                <a:close/>
                <a:moveTo>
                  <a:pt x="451" y="1032"/>
                </a:moveTo>
                <a:cubicBezTo>
                  <a:pt x="429" y="1029"/>
                  <a:pt x="406" y="1024"/>
                  <a:pt x="385" y="1019"/>
                </a:cubicBezTo>
                <a:cubicBezTo>
                  <a:pt x="397" y="971"/>
                  <a:pt x="397" y="971"/>
                  <a:pt x="397" y="971"/>
                </a:cubicBezTo>
                <a:cubicBezTo>
                  <a:pt x="417" y="976"/>
                  <a:pt x="437" y="980"/>
                  <a:pt x="458" y="983"/>
                </a:cubicBezTo>
                <a:lnTo>
                  <a:pt x="451" y="1032"/>
                </a:lnTo>
                <a:close/>
                <a:moveTo>
                  <a:pt x="258" y="969"/>
                </a:moveTo>
                <a:cubicBezTo>
                  <a:pt x="198" y="936"/>
                  <a:pt x="146" y="891"/>
                  <a:pt x="104" y="836"/>
                </a:cubicBezTo>
                <a:cubicBezTo>
                  <a:pt x="144" y="806"/>
                  <a:pt x="144" y="806"/>
                  <a:pt x="144" y="806"/>
                </a:cubicBezTo>
                <a:cubicBezTo>
                  <a:pt x="181" y="855"/>
                  <a:pt x="228" y="896"/>
                  <a:pt x="282" y="926"/>
                </a:cubicBezTo>
                <a:lnTo>
                  <a:pt x="258" y="969"/>
                </a:lnTo>
                <a:close/>
                <a:moveTo>
                  <a:pt x="888" y="885"/>
                </a:moveTo>
                <a:cubicBezTo>
                  <a:pt x="853" y="850"/>
                  <a:pt x="853" y="850"/>
                  <a:pt x="853" y="850"/>
                </a:cubicBezTo>
                <a:cubicBezTo>
                  <a:pt x="867" y="836"/>
                  <a:pt x="881" y="820"/>
                  <a:pt x="893" y="804"/>
                </a:cubicBezTo>
                <a:cubicBezTo>
                  <a:pt x="933" y="834"/>
                  <a:pt x="933" y="834"/>
                  <a:pt x="933" y="834"/>
                </a:cubicBezTo>
                <a:cubicBezTo>
                  <a:pt x="919" y="852"/>
                  <a:pt x="904" y="869"/>
                  <a:pt x="888" y="885"/>
                </a:cubicBezTo>
                <a:close/>
                <a:moveTo>
                  <a:pt x="38" y="717"/>
                </a:moveTo>
                <a:cubicBezTo>
                  <a:pt x="30" y="696"/>
                  <a:pt x="23" y="674"/>
                  <a:pt x="17" y="652"/>
                </a:cubicBezTo>
                <a:cubicBezTo>
                  <a:pt x="65" y="640"/>
                  <a:pt x="65" y="640"/>
                  <a:pt x="65" y="640"/>
                </a:cubicBezTo>
                <a:cubicBezTo>
                  <a:pt x="70" y="660"/>
                  <a:pt x="77" y="680"/>
                  <a:pt x="84" y="699"/>
                </a:cubicBezTo>
                <a:lnTo>
                  <a:pt x="38" y="717"/>
                </a:lnTo>
                <a:close/>
                <a:moveTo>
                  <a:pt x="1001" y="716"/>
                </a:moveTo>
                <a:cubicBezTo>
                  <a:pt x="955" y="697"/>
                  <a:pt x="955" y="697"/>
                  <a:pt x="955" y="697"/>
                </a:cubicBezTo>
                <a:cubicBezTo>
                  <a:pt x="979" y="640"/>
                  <a:pt x="991" y="579"/>
                  <a:pt x="991" y="517"/>
                </a:cubicBezTo>
                <a:cubicBezTo>
                  <a:pt x="991" y="515"/>
                  <a:pt x="991" y="515"/>
                  <a:pt x="991" y="515"/>
                </a:cubicBezTo>
                <a:cubicBezTo>
                  <a:pt x="1040" y="515"/>
                  <a:pt x="1040" y="515"/>
                  <a:pt x="1040" y="515"/>
                </a:cubicBezTo>
                <a:cubicBezTo>
                  <a:pt x="1040" y="517"/>
                  <a:pt x="1040" y="517"/>
                  <a:pt x="1040" y="517"/>
                </a:cubicBezTo>
                <a:cubicBezTo>
                  <a:pt x="1040" y="586"/>
                  <a:pt x="1027" y="653"/>
                  <a:pt x="1001" y="716"/>
                </a:cubicBezTo>
                <a:close/>
                <a:moveTo>
                  <a:pt x="0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447"/>
                  <a:pt x="13" y="381"/>
                  <a:pt x="38" y="318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61" y="393"/>
                  <a:pt x="50" y="454"/>
                  <a:pt x="50" y="517"/>
                </a:cubicBezTo>
                <a:lnTo>
                  <a:pt x="0" y="517"/>
                </a:lnTo>
                <a:close/>
                <a:moveTo>
                  <a:pt x="975" y="393"/>
                </a:moveTo>
                <a:cubicBezTo>
                  <a:pt x="969" y="374"/>
                  <a:pt x="963" y="354"/>
                  <a:pt x="955" y="335"/>
                </a:cubicBezTo>
                <a:cubicBezTo>
                  <a:pt x="1000" y="316"/>
                  <a:pt x="1000" y="316"/>
                  <a:pt x="1000" y="316"/>
                </a:cubicBezTo>
                <a:cubicBezTo>
                  <a:pt x="1009" y="337"/>
                  <a:pt x="1017" y="359"/>
                  <a:pt x="1023" y="380"/>
                </a:cubicBezTo>
                <a:lnTo>
                  <a:pt x="975" y="393"/>
                </a:lnTo>
                <a:close/>
                <a:moveTo>
                  <a:pt x="893" y="229"/>
                </a:moveTo>
                <a:cubicBezTo>
                  <a:pt x="855" y="179"/>
                  <a:pt x="808" y="139"/>
                  <a:pt x="754" y="108"/>
                </a:cubicBezTo>
                <a:cubicBezTo>
                  <a:pt x="779" y="65"/>
                  <a:pt x="779" y="65"/>
                  <a:pt x="779" y="65"/>
                </a:cubicBezTo>
                <a:cubicBezTo>
                  <a:pt x="839" y="99"/>
                  <a:pt x="890" y="144"/>
                  <a:pt x="932" y="198"/>
                </a:cubicBezTo>
                <a:lnTo>
                  <a:pt x="893" y="229"/>
                </a:lnTo>
                <a:close/>
                <a:moveTo>
                  <a:pt x="144" y="228"/>
                </a:moveTo>
                <a:cubicBezTo>
                  <a:pt x="104" y="198"/>
                  <a:pt x="104" y="198"/>
                  <a:pt x="104" y="198"/>
                </a:cubicBezTo>
                <a:cubicBezTo>
                  <a:pt x="117" y="180"/>
                  <a:pt x="132" y="163"/>
                  <a:pt x="148" y="147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9" y="196"/>
                  <a:pt x="156" y="212"/>
                  <a:pt x="144" y="228"/>
                </a:cubicBezTo>
                <a:close/>
                <a:moveTo>
                  <a:pt x="282" y="108"/>
                </a:moveTo>
                <a:cubicBezTo>
                  <a:pt x="257" y="64"/>
                  <a:pt x="257" y="64"/>
                  <a:pt x="257" y="64"/>
                </a:cubicBezTo>
                <a:cubicBezTo>
                  <a:pt x="315" y="33"/>
                  <a:pt x="380" y="11"/>
                  <a:pt x="450" y="1"/>
                </a:cubicBezTo>
                <a:cubicBezTo>
                  <a:pt x="457" y="51"/>
                  <a:pt x="457" y="51"/>
                  <a:pt x="457" y="51"/>
                </a:cubicBezTo>
                <a:cubicBezTo>
                  <a:pt x="393" y="60"/>
                  <a:pt x="334" y="79"/>
                  <a:pt x="282" y="108"/>
                </a:cubicBezTo>
                <a:close/>
                <a:moveTo>
                  <a:pt x="640" y="61"/>
                </a:moveTo>
                <a:cubicBezTo>
                  <a:pt x="621" y="55"/>
                  <a:pt x="600" y="51"/>
                  <a:pt x="580" y="49"/>
                </a:cubicBezTo>
                <a:cubicBezTo>
                  <a:pt x="586" y="0"/>
                  <a:pt x="586" y="0"/>
                  <a:pt x="586" y="0"/>
                </a:cubicBezTo>
                <a:cubicBezTo>
                  <a:pt x="609" y="2"/>
                  <a:pt x="631" y="7"/>
                  <a:pt x="653" y="13"/>
                </a:cubicBezTo>
                <a:lnTo>
                  <a:pt x="640" y="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9" name="Google Shape;189;p83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8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1">
  <p:cSld name="Key Content Circle 1"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8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4" name="Google Shape;194;p8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8263" y="2218451"/>
            <a:ext cx="2545564" cy="25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4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97" name="Google Shape;197;p84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4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8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2">
  <p:cSld name="Key Content Circle 2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1710" y="2161973"/>
            <a:ext cx="2557390" cy="255261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4" name="Google Shape;204;p8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85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206" name="Google Shape;206;p85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5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8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3">
  <p:cSld name="Key Content Circle 3"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11" name="Google Shape;211;p8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12" name="Google Shape;212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377" y="826451"/>
            <a:ext cx="5276999" cy="515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8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15" name="Google Shape;215;p8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86"/>
          <p:cNvSpPr>
            <a:spLocks noGrp="1"/>
          </p:cNvSpPr>
          <p:nvPr>
            <p:ph type="pic" idx="2"/>
          </p:nvPr>
        </p:nvSpPr>
        <p:spPr>
          <a:xfrm>
            <a:off x="7353962" y="1322387"/>
            <a:ext cx="4214813" cy="42132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217" name="Google Shape;217;p86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86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8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0" name="Google Shape;220;p8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21" name="Google Shape;221;p8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22" name="Google Shape;222;p8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3" name="Google Shape;223;p8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4" name="Google Shape;224;p8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5" name="Google Shape;225;p8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6" name="Google Shape;226;p8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7" name="Google Shape;227;p8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8" name="Google Shape;228;p8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9" name="Google Shape;229;p8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30" name="Google Shape;230;p8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31" name="Google Shape;231;p8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1">
  <p:cSld name="Key Content Square 1">
    <p:bg>
      <p:bgPr>
        <a:solidFill>
          <a:schemeClr val="accent4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4" name="Google Shape;234;p8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8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36" name="Google Shape;236;p8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7" name="Google Shape;237;p87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87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8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2">
  <p:cSld name="Key Content Square 2">
    <p:bg>
      <p:bgPr>
        <a:solidFill>
          <a:schemeClr val="accent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2" name="Google Shape;242;p8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8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44" name="Google Shape;244;p8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5" name="Google Shape;245;p88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88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8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Numbered Content">
  <p:cSld name="Key Numbered Content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9"/>
          <p:cNvSpPr>
            <a:spLocks noGrp="1"/>
          </p:cNvSpPr>
          <p:nvPr>
            <p:ph type="pic" idx="2"/>
          </p:nvPr>
        </p:nvSpPr>
        <p:spPr>
          <a:xfrm>
            <a:off x="6102335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" name="Google Shape;250;p8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52" name="Google Shape;252;p89"/>
          <p:cNvSpPr txBox="1">
            <a:spLocks noGrp="1"/>
          </p:cNvSpPr>
          <p:nvPr>
            <p:ph type="body" idx="1"/>
          </p:nvPr>
        </p:nvSpPr>
        <p:spPr>
          <a:xfrm>
            <a:off x="778024" y="1139688"/>
            <a:ext cx="4316264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blic Sans SemiBold"/>
              <a:buNone/>
              <a:defRPr sz="32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89"/>
          <p:cNvSpPr txBox="1">
            <a:spLocks noGrp="1"/>
          </p:cNvSpPr>
          <p:nvPr>
            <p:ph type="body" idx="3"/>
          </p:nvPr>
        </p:nvSpPr>
        <p:spPr>
          <a:xfrm>
            <a:off x="777875" y="2113722"/>
            <a:ext cx="4316413" cy="42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AutoNum type="arabicPeriod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8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bg>
      <p:bgPr>
        <a:solidFill>
          <a:schemeClr val="dk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9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58" name="Google Shape;258;p90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90"/>
          <p:cNvSpPr>
            <a:spLocks noGrp="1"/>
          </p:cNvSpPr>
          <p:nvPr>
            <p:ph type="pic" idx="2"/>
          </p:nvPr>
        </p:nvSpPr>
        <p:spPr>
          <a:xfrm>
            <a:off x="5883964" y="1855304"/>
            <a:ext cx="3279915" cy="327868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60" name="Google Shape;260;p9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19494" y="1166194"/>
            <a:ext cx="4427880" cy="441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90"/>
          <p:cNvGrpSpPr/>
          <p:nvPr/>
        </p:nvGrpSpPr>
        <p:grpSpPr>
          <a:xfrm>
            <a:off x="10782300" y="2744028"/>
            <a:ext cx="1377320" cy="1377320"/>
            <a:chOff x="11388726" y="157163"/>
            <a:chExt cx="1409700" cy="1409700"/>
          </a:xfrm>
        </p:grpSpPr>
        <p:sp>
          <p:nvSpPr>
            <p:cNvPr id="262" name="Google Shape;262;p90"/>
            <p:cNvSpPr/>
            <p:nvPr/>
          </p:nvSpPr>
          <p:spPr>
            <a:xfrm>
              <a:off x="12004676" y="157163"/>
              <a:ext cx="176213" cy="152400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56" y="0"/>
                  </a:moveTo>
                  <a:lnTo>
                    <a:pt x="111" y="0"/>
                  </a:lnTo>
                  <a:lnTo>
                    <a:pt x="84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3" name="Google Shape;263;p90"/>
            <p:cNvSpPr/>
            <p:nvPr/>
          </p:nvSpPr>
          <p:spPr>
            <a:xfrm>
              <a:off x="12004676" y="1412875"/>
              <a:ext cx="176213" cy="153988"/>
            </a:xfrm>
            <a:custGeom>
              <a:avLst/>
              <a:gdLst/>
              <a:ahLst/>
              <a:cxnLst/>
              <a:rect l="l" t="t" r="r" b="b"/>
              <a:pathLst>
                <a:path w="111" h="97" extrusionOk="0">
                  <a:moveTo>
                    <a:pt x="56" y="97"/>
                  </a:moveTo>
                  <a:lnTo>
                    <a:pt x="0" y="97"/>
                  </a:lnTo>
                  <a:lnTo>
                    <a:pt x="28" y="48"/>
                  </a:lnTo>
                  <a:lnTo>
                    <a:pt x="56" y="0"/>
                  </a:lnTo>
                  <a:lnTo>
                    <a:pt x="84" y="48"/>
                  </a:lnTo>
                  <a:lnTo>
                    <a:pt x="111" y="97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4" name="Google Shape;264;p90"/>
            <p:cNvSpPr/>
            <p:nvPr/>
          </p:nvSpPr>
          <p:spPr>
            <a:xfrm>
              <a:off x="12482513" y="12509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68"/>
                  </a:moveTo>
                  <a:lnTo>
                    <a:pt x="29" y="108"/>
                  </a:lnTo>
                  <a:lnTo>
                    <a:pt x="14" y="54"/>
                  </a:lnTo>
                  <a:lnTo>
                    <a:pt x="0" y="0"/>
                  </a:lnTo>
                  <a:lnTo>
                    <a:pt x="54" y="15"/>
                  </a:lnTo>
                  <a:lnTo>
                    <a:pt x="108" y="29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5" name="Google Shape;265;p90"/>
            <p:cNvSpPr/>
            <p:nvPr/>
          </p:nvSpPr>
          <p:spPr>
            <a:xfrm>
              <a:off x="11533188" y="300038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40"/>
                  </a:moveTo>
                  <a:lnTo>
                    <a:pt x="78" y="0"/>
                  </a:lnTo>
                  <a:lnTo>
                    <a:pt x="93" y="54"/>
                  </a:lnTo>
                  <a:lnTo>
                    <a:pt x="107" y="108"/>
                  </a:lnTo>
                  <a:lnTo>
                    <a:pt x="53" y="93"/>
                  </a:lnTo>
                  <a:lnTo>
                    <a:pt x="0" y="79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6" name="Google Shape;266;p90"/>
            <p:cNvSpPr/>
            <p:nvPr/>
          </p:nvSpPr>
          <p:spPr>
            <a:xfrm>
              <a:off x="11533188" y="1250950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68"/>
                  </a:moveTo>
                  <a:lnTo>
                    <a:pt x="0" y="29"/>
                  </a:lnTo>
                  <a:lnTo>
                    <a:pt x="53" y="15"/>
                  </a:lnTo>
                  <a:lnTo>
                    <a:pt x="107" y="0"/>
                  </a:lnTo>
                  <a:lnTo>
                    <a:pt x="93" y="54"/>
                  </a:lnTo>
                  <a:lnTo>
                    <a:pt x="78" y="108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7" name="Google Shape;267;p90"/>
            <p:cNvSpPr/>
            <p:nvPr/>
          </p:nvSpPr>
          <p:spPr>
            <a:xfrm>
              <a:off x="12482513" y="30003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40"/>
                  </a:moveTo>
                  <a:lnTo>
                    <a:pt x="108" y="79"/>
                  </a:lnTo>
                  <a:lnTo>
                    <a:pt x="54" y="93"/>
                  </a:lnTo>
                  <a:lnTo>
                    <a:pt x="0" y="108"/>
                  </a:lnTo>
                  <a:lnTo>
                    <a:pt x="14" y="54"/>
                  </a:lnTo>
                  <a:lnTo>
                    <a:pt x="29" y="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8" name="Google Shape;268;p90"/>
            <p:cNvSpPr/>
            <p:nvPr/>
          </p:nvSpPr>
          <p:spPr>
            <a:xfrm>
              <a:off x="11388726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0" y="56"/>
                  </a:moveTo>
                  <a:lnTo>
                    <a:pt x="0" y="0"/>
                  </a:lnTo>
                  <a:lnTo>
                    <a:pt x="49" y="28"/>
                  </a:lnTo>
                  <a:lnTo>
                    <a:pt x="97" y="56"/>
                  </a:lnTo>
                  <a:lnTo>
                    <a:pt x="49" y="83"/>
                  </a:lnTo>
                  <a:lnTo>
                    <a:pt x="0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9" name="Google Shape;269;p90"/>
            <p:cNvSpPr/>
            <p:nvPr/>
          </p:nvSpPr>
          <p:spPr>
            <a:xfrm>
              <a:off x="12644438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97" y="56"/>
                  </a:moveTo>
                  <a:lnTo>
                    <a:pt x="97" y="111"/>
                  </a:lnTo>
                  <a:lnTo>
                    <a:pt x="48" y="83"/>
                  </a:lnTo>
                  <a:lnTo>
                    <a:pt x="0" y="56"/>
                  </a:lnTo>
                  <a:lnTo>
                    <a:pt x="48" y="28"/>
                  </a:lnTo>
                  <a:lnTo>
                    <a:pt x="97" y="0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270" name="Google Shape;270;p9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90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72" name="Google Shape;272;p9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73" name="Google Shape;273;p9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4" name="Google Shape;274;p9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5" name="Google Shape;275;p9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6" name="Google Shape;276;p9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7" name="Google Shape;277;p9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8" name="Google Shape;278;p9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9" name="Google Shape;279;p9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0" name="Google Shape;280;p9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81" name="Google Shape;281;p9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82" name="Google Shape;282;p9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bg>
      <p:bgPr>
        <a:solidFill>
          <a:schemeClr val="dk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91"/>
          <p:cNvGrpSpPr/>
          <p:nvPr/>
        </p:nvGrpSpPr>
        <p:grpSpPr>
          <a:xfrm>
            <a:off x="8844540" y="1483801"/>
            <a:ext cx="3646488" cy="3881437"/>
            <a:chOff x="835291" y="449539"/>
            <a:chExt cx="3646488" cy="3881437"/>
          </a:xfrm>
        </p:grpSpPr>
        <p:grpSp>
          <p:nvGrpSpPr>
            <p:cNvPr id="285" name="Google Shape;285;p91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286" name="Google Shape;286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7" name="Google Shape;287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8" name="Google Shape;288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9" name="Google Shape;289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0" name="Google Shape;290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1" name="Google Shape;291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2" name="Google Shape;292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3" name="Google Shape;293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4" name="Google Shape;294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5" name="Google Shape;295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6" name="Google Shape;296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7" name="Google Shape;297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8" name="Google Shape;298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9" name="Google Shape;299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0" name="Google Shape;300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1" name="Google Shape;301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2" name="Google Shape;302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3" name="Google Shape;303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4" name="Google Shape;304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5" name="Google Shape;305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6" name="Google Shape;306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7" name="Google Shape;307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8" name="Google Shape;308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9" name="Google Shape;309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0" name="Google Shape;310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1" name="Google Shape;311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2" name="Google Shape;312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3" name="Google Shape;313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4" name="Google Shape;314;p91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5" name="Google Shape;315;p91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6" name="Google Shape;316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7" name="Google Shape;317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8" name="Google Shape;318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9" name="Google Shape;319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0" name="Google Shape;320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1" name="Google Shape;321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2" name="Google Shape;322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3" name="Google Shape;323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4" name="Google Shape;324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5" name="Google Shape;325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6" name="Google Shape;326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7" name="Google Shape;327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8" name="Google Shape;328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9" name="Google Shape;329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0" name="Google Shape;330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1" name="Google Shape;331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2" name="Google Shape;332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3" name="Google Shape;333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4" name="Google Shape;334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5" name="Google Shape;335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6" name="Google Shape;336;p91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7" name="Google Shape;337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8" name="Google Shape;338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9" name="Google Shape;339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0" name="Google Shape;340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1" name="Google Shape;341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2" name="Google Shape;342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3" name="Google Shape;343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4" name="Google Shape;344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5" name="Google Shape;345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6" name="Google Shape;346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7" name="Google Shape;347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8" name="Google Shape;348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9" name="Google Shape;349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0" name="Google Shape;350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1" name="Google Shape;351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2" name="Google Shape;352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3" name="Google Shape;353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4" name="Google Shape;354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5" name="Google Shape;355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6" name="Google Shape;356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7" name="Google Shape;357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8" name="Google Shape;358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9" name="Google Shape;359;p91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0" name="Google Shape;360;p91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1" name="Google Shape;361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2" name="Google Shape;362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3" name="Google Shape;363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4" name="Google Shape;364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5" name="Google Shape;365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6" name="Google Shape;366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7" name="Google Shape;367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8" name="Google Shape;368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9" name="Google Shape;369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0" name="Google Shape;370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1" name="Google Shape;371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2" name="Google Shape;372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3" name="Google Shape;373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4" name="Google Shape;374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5" name="Google Shape;375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6" name="Google Shape;376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7" name="Google Shape;377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8" name="Google Shape;378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9" name="Google Shape;379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0" name="Google Shape;380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1" name="Google Shape;381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2" name="Google Shape;382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3" name="Google Shape;383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4" name="Google Shape;384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5" name="Google Shape;385;p91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6" name="Google Shape;386;p91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7" name="Google Shape;387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8" name="Google Shape;388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9" name="Google Shape;389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0" name="Google Shape;390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1" name="Google Shape;391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2" name="Google Shape;392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3" name="Google Shape;393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4" name="Google Shape;394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5" name="Google Shape;395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6" name="Google Shape;396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7" name="Google Shape;397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8" name="Google Shape;398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9" name="Google Shape;399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0" name="Google Shape;400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1" name="Google Shape;401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2" name="Google Shape;402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3" name="Google Shape;403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4" name="Google Shape;404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5" name="Google Shape;405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6" name="Google Shape;406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7" name="Google Shape;407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8" name="Google Shape;408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9" name="Google Shape;409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0" name="Google Shape;410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1" name="Google Shape;411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2" name="Google Shape;412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3" name="Google Shape;413;p91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4" name="Google Shape;414;p91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5" name="Google Shape;415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6" name="Google Shape;416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7" name="Google Shape;417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8" name="Google Shape;418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9" name="Google Shape;419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0" name="Google Shape;420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1" name="Google Shape;421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2" name="Google Shape;422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3" name="Google Shape;423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4" name="Google Shape;424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5" name="Google Shape;425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6" name="Google Shape;426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7" name="Google Shape;427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8" name="Google Shape;428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9" name="Google Shape;429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0" name="Google Shape;430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1" name="Google Shape;431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2" name="Google Shape;432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3" name="Google Shape;433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4" name="Google Shape;434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5" name="Google Shape;435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6" name="Google Shape;436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7" name="Google Shape;437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8" name="Google Shape;438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9" name="Google Shape;439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0" name="Google Shape;440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1" name="Google Shape;441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2" name="Google Shape;442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3" name="Google Shape;443;p91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4" name="Google Shape;444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5" name="Google Shape;445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6" name="Google Shape;446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7" name="Google Shape;447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8" name="Google Shape;448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9" name="Google Shape;449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0" name="Google Shape;450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1" name="Google Shape;451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2" name="Google Shape;452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3" name="Google Shape;453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4" name="Google Shape;454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5" name="Google Shape;455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6" name="Google Shape;456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7" name="Google Shape;457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8" name="Google Shape;458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9" name="Google Shape;459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0" name="Google Shape;460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1" name="Google Shape;461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2" name="Google Shape;462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3" name="Google Shape;463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4" name="Google Shape;464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5" name="Google Shape;465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6" name="Google Shape;466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7" name="Google Shape;467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8" name="Google Shape;468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9" name="Google Shape;469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0" name="Google Shape;470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1" name="Google Shape;471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2" name="Google Shape;472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3" name="Google Shape;473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4" name="Google Shape;474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5" name="Google Shape;475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6" name="Google Shape;476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7" name="Google Shape;477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8" name="Google Shape;478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9" name="Google Shape;479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0" name="Google Shape;480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1" name="Google Shape;481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2" name="Google Shape;482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3" name="Google Shape;483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4" name="Google Shape;484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5" name="Google Shape;485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486" name="Google Shape;486;p91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487" name="Google Shape;487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8" name="Google Shape;488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9" name="Google Shape;489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0" name="Google Shape;490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1" name="Google Shape;491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2" name="Google Shape;492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3" name="Google Shape;493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4" name="Google Shape;494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5" name="Google Shape;495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6" name="Google Shape;496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7" name="Google Shape;497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8" name="Google Shape;498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9" name="Google Shape;499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0" name="Google Shape;500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1" name="Google Shape;501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2" name="Google Shape;502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3" name="Google Shape;503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4" name="Google Shape;504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5" name="Google Shape;505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6" name="Google Shape;506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7" name="Google Shape;507;p91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8" name="Google Shape;508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9" name="Google Shape;509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0" name="Google Shape;510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1" name="Google Shape;511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2" name="Google Shape;512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3" name="Google Shape;513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4" name="Google Shape;514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5" name="Google Shape;515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6" name="Google Shape;516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7" name="Google Shape;517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8" name="Google Shape;518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9" name="Google Shape;519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0" name="Google Shape;520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1" name="Google Shape;521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2" name="Google Shape;522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3" name="Google Shape;523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4" name="Google Shape;524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5" name="Google Shape;525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6" name="Google Shape;526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7" name="Google Shape;527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8" name="Google Shape;528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9" name="Google Shape;529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0" name="Google Shape;530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1" name="Google Shape;531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2" name="Google Shape;532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3" name="Google Shape;533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4" name="Google Shape;534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5" name="Google Shape;535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6" name="Google Shape;536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7" name="Google Shape;537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8" name="Google Shape;538;p91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9" name="Google Shape;539;p91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0" name="Google Shape;540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1" name="Google Shape;541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2" name="Google Shape;542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3" name="Google Shape;543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4" name="Google Shape;544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5" name="Google Shape;545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6" name="Google Shape;546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7" name="Google Shape;547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8" name="Google Shape;548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9" name="Google Shape;549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0" name="Google Shape;550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1" name="Google Shape;551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2" name="Google Shape;552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3" name="Google Shape;553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4" name="Google Shape;554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5" name="Google Shape;555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6" name="Google Shape;556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7" name="Google Shape;557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8" name="Google Shape;558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9" name="Google Shape;559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0" name="Google Shape;560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1" name="Google Shape;561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2" name="Google Shape;562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3" name="Google Shape;563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4" name="Google Shape;564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5" name="Google Shape;565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6" name="Google Shape;566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7" name="Google Shape;567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8" name="Google Shape;568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9" name="Google Shape;569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0" name="Google Shape;570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1" name="Google Shape;571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2" name="Google Shape;572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3" name="Google Shape;573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4" name="Google Shape;574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5" name="Google Shape;575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6" name="Google Shape;576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7" name="Google Shape;577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8" name="Google Shape;578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9" name="Google Shape;579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0" name="Google Shape;580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1" name="Google Shape;581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2" name="Google Shape;582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3" name="Google Shape;583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4" name="Google Shape;584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5" name="Google Shape;585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6" name="Google Shape;586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7" name="Google Shape;587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8" name="Google Shape;588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9" name="Google Shape;589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0" name="Google Shape;590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1" name="Google Shape;591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2" name="Google Shape;592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3" name="Google Shape;593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4" name="Google Shape;594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5" name="Google Shape;595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6" name="Google Shape;596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7" name="Google Shape;597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8" name="Google Shape;598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9" name="Google Shape;599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0" name="Google Shape;600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1" name="Google Shape;601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2" name="Google Shape;602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3" name="Google Shape;603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4" name="Google Shape;604;p91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5" name="Google Shape;605;p91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6" name="Google Shape;606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7" name="Google Shape;607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8" name="Google Shape;608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9" name="Google Shape;609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0" name="Google Shape;610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1" name="Google Shape;611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2" name="Google Shape;612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3" name="Google Shape;613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4" name="Google Shape;614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5" name="Google Shape;615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6" name="Google Shape;616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7" name="Google Shape;617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8" name="Google Shape;618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9" name="Google Shape;619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0" name="Google Shape;620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1" name="Google Shape;621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2" name="Google Shape;622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3" name="Google Shape;623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4" name="Google Shape;624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5" name="Google Shape;625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6" name="Google Shape;626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7" name="Google Shape;627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8" name="Google Shape;628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9" name="Google Shape;629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0" name="Google Shape;630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1" name="Google Shape;631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2" name="Google Shape;632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3" name="Google Shape;633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4" name="Google Shape;634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5" name="Google Shape;635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6" name="Google Shape;636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7" name="Google Shape;637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8" name="Google Shape;638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9" name="Google Shape;639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0" name="Google Shape;640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1" name="Google Shape;641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2" name="Google Shape;642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3" name="Google Shape;643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4" name="Google Shape;644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5" name="Google Shape;645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6" name="Google Shape;646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7" name="Google Shape;647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8" name="Google Shape;648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9" name="Google Shape;649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0" name="Google Shape;650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1" name="Google Shape;651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2" name="Google Shape;652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3" name="Google Shape;653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4" name="Google Shape;654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5" name="Google Shape;655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6" name="Google Shape;656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7" name="Google Shape;657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8" name="Google Shape;658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9" name="Google Shape;659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0" name="Google Shape;660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1" name="Google Shape;661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2" name="Google Shape;662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3" name="Google Shape;663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4" name="Google Shape;664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5" name="Google Shape;665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6" name="Google Shape;666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7" name="Google Shape;667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8" name="Google Shape;668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9" name="Google Shape;669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0" name="Google Shape;670;p91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1" name="Google Shape;671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2" name="Google Shape;672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3" name="Google Shape;673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4" name="Google Shape;674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5" name="Google Shape;675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6" name="Google Shape;676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7" name="Google Shape;677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8" name="Google Shape;678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9" name="Google Shape;679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0" name="Google Shape;680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1" name="Google Shape;681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2" name="Google Shape;682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3" name="Google Shape;683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4" name="Google Shape;684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5" name="Google Shape;685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6" name="Google Shape;686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687" name="Google Shape;687;p91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688" name="Google Shape;688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9" name="Google Shape;689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0" name="Google Shape;690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1" name="Google Shape;691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2" name="Google Shape;692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3" name="Google Shape;693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4" name="Google Shape;694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5" name="Google Shape;695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6" name="Google Shape;696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7" name="Google Shape;697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8" name="Google Shape;698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9" name="Google Shape;699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0" name="Google Shape;700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1" name="Google Shape;701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2" name="Google Shape;702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3" name="Google Shape;703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4" name="Google Shape;704;p91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5" name="Google Shape;705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6" name="Google Shape;706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7" name="Google Shape;707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8" name="Google Shape;708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9" name="Google Shape;709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0" name="Google Shape;710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1" name="Google Shape;711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2" name="Google Shape;712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3" name="Google Shape;713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4" name="Google Shape;714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5" name="Google Shape;715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6" name="Google Shape;716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7" name="Google Shape;717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8" name="Google Shape;718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9" name="Google Shape;719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0" name="Google Shape;720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1" name="Google Shape;721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2" name="Google Shape;722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3" name="Google Shape;723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4" name="Google Shape;724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5" name="Google Shape;725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6" name="Google Shape;726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7" name="Google Shape;727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8" name="Google Shape;728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9" name="Google Shape;729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0" name="Google Shape;730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1" name="Google Shape;731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2" name="Google Shape;732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3" name="Google Shape;733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4" name="Google Shape;734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5" name="Google Shape;735;p91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6" name="Google Shape;736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7" name="Google Shape;737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8" name="Google Shape;738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9" name="Google Shape;739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0" name="Google Shape;740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1" name="Google Shape;741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2" name="Google Shape;742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3" name="Google Shape;743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4" name="Google Shape;744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5" name="Google Shape;745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6" name="Google Shape;746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7" name="Google Shape;747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8" name="Google Shape;748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9" name="Google Shape;749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0" name="Google Shape;750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1" name="Google Shape;751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2" name="Google Shape;752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3" name="Google Shape;753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4" name="Google Shape;754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5" name="Google Shape;755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6" name="Google Shape;756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7" name="Google Shape;757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8" name="Google Shape;758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9" name="Google Shape;759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0" name="Google Shape;760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1" name="Google Shape;761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2" name="Google Shape;762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3" name="Google Shape;763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4" name="Google Shape;764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5" name="Google Shape;765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6" name="Google Shape;766;p91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7" name="Google Shape;767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8" name="Google Shape;768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9" name="Google Shape;769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0" name="Google Shape;770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1" name="Google Shape;771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2" name="Google Shape;772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3" name="Google Shape;773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4" name="Google Shape;774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5" name="Google Shape;775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6" name="Google Shape;776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7" name="Google Shape;777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8" name="Google Shape;778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9" name="Google Shape;779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0" name="Google Shape;780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1" name="Google Shape;781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2" name="Google Shape;782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3" name="Google Shape;783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4" name="Google Shape;784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5" name="Google Shape;785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6" name="Google Shape;786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7" name="Google Shape;787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8" name="Google Shape;788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9" name="Google Shape;789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0" name="Google Shape;790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1" name="Google Shape;791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2" name="Google Shape;792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3" name="Google Shape;793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4" name="Google Shape;794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5" name="Google Shape;795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6" name="Google Shape;796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7" name="Google Shape;797;p91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8" name="Google Shape;798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9" name="Google Shape;799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0" name="Google Shape;800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1" name="Google Shape;801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2" name="Google Shape;802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3" name="Google Shape;803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4" name="Google Shape;804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5" name="Google Shape;805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6" name="Google Shape;806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7" name="Google Shape;807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8" name="Google Shape;808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9" name="Google Shape;809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0" name="Google Shape;810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1" name="Google Shape;811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2" name="Google Shape;812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3" name="Google Shape;813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4" name="Google Shape;814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5" name="Google Shape;815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6" name="Google Shape;816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7" name="Google Shape;817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8" name="Google Shape;818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9" name="Google Shape;819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0" name="Google Shape;820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1" name="Google Shape;821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2" name="Google Shape;822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3" name="Google Shape;823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4" name="Google Shape;824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5" name="Google Shape;825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6" name="Google Shape;826;p91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7" name="Google Shape;827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8" name="Google Shape;828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9" name="Google Shape;829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0" name="Google Shape;830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1" name="Google Shape;831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2" name="Google Shape;832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3" name="Google Shape;833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4" name="Google Shape;834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5" name="Google Shape;835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6" name="Google Shape;836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7" name="Google Shape;837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8" name="Google Shape;838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9" name="Google Shape;839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0" name="Google Shape;840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1" name="Google Shape;841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2" name="Google Shape;842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3" name="Google Shape;843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4" name="Google Shape;844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5" name="Google Shape;845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6" name="Google Shape;846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7" name="Google Shape;847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8" name="Google Shape;848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9" name="Google Shape;849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0" name="Google Shape;850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1" name="Google Shape;851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2" name="Google Shape;852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3" name="Google Shape;853;p91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4" name="Google Shape;854;p91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5" name="Google Shape;855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6" name="Google Shape;856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7" name="Google Shape;857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8" name="Google Shape;858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9" name="Google Shape;859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0" name="Google Shape;860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1" name="Google Shape;861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2" name="Google Shape;862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3" name="Google Shape;863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4" name="Google Shape;864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5" name="Google Shape;865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6" name="Google Shape;866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7" name="Google Shape;867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8" name="Google Shape;868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9" name="Google Shape;869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0" name="Google Shape;870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1" name="Google Shape;871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2" name="Google Shape;872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3" name="Google Shape;873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4" name="Google Shape;874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5" name="Google Shape;875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6" name="Google Shape;876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7" name="Google Shape;877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8" name="Google Shape;878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9" name="Google Shape;879;p91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0" name="Google Shape;880;p91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1" name="Google Shape;881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2" name="Google Shape;882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3" name="Google Shape;883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4" name="Google Shape;884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5" name="Google Shape;885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6" name="Google Shape;886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7" name="Google Shape;887;p91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3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888" name="Google Shape;888;p91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9" name="Google Shape;889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0" name="Google Shape;890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1" name="Google Shape;891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2" name="Google Shape;892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3" name="Google Shape;893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4" name="Google Shape;894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5" name="Google Shape;895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7" name="Google Shape;897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8" name="Google Shape;898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9" name="Google Shape;899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0" name="Google Shape;900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1" name="Google Shape;901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2" name="Google Shape;902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3" name="Google Shape;903;p91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4" name="Google Shape;904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5" name="Google Shape;905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6" name="Google Shape;906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7" name="Google Shape;907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8" name="Google Shape;908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9" name="Google Shape;909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0" name="Google Shape;910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1" name="Google Shape;911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2" name="Google Shape;912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3" name="Google Shape;913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4" name="Google Shape;914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5" name="Google Shape;915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6" name="Google Shape;916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7" name="Google Shape;917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8" name="Google Shape;918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9" name="Google Shape;919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0" name="Google Shape;920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1" name="Google Shape;921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2" name="Google Shape;922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3" name="Google Shape;923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4" name="Google Shape;924;p91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5" name="Google Shape;925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6" name="Google Shape;926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7" name="Google Shape;927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8" name="Google Shape;928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9" name="Google Shape;929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0" name="Google Shape;930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1" name="Google Shape;931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2" name="Google Shape;932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3" name="Google Shape;933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4" name="Google Shape;934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5" name="Google Shape;935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6" name="Google Shape;936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7" name="Google Shape;937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8" name="Google Shape;938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9" name="Google Shape;939;p91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0" name="Google Shape;940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1" name="Google Shape;941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2" name="Google Shape;942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3" name="Google Shape;943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4" name="Google Shape;944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5" name="Google Shape;945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6" name="Google Shape;946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7" name="Google Shape;947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8" name="Google Shape;948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9" name="Google Shape;949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0" name="Google Shape;950;p91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951" name="Google Shape;951;p9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9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53" name="Google Shape;953;p91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4" name="Google Shape;954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4818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392304" y="1202636"/>
            <a:ext cx="4443766" cy="44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449" y="2427240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569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9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9" name="Google Shape;959;p91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60" name="Google Shape;960;p9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61" name="Google Shape;961;p9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2" name="Google Shape;962;p9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3" name="Google Shape;963;p9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4" name="Google Shape;964;p9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5" name="Google Shape;965;p9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6" name="Google Shape;966;p9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7" name="Google Shape;967;p9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8" name="Google Shape;968;p9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69" name="Google Shape;969;p9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0" name="Google Shape;970;p9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74" name="Google Shape;974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5" name="Google Shape;97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7" name="Google Shape;977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978" name="Google Shape;978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9" name="Google Shape;979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2" name="Google Shape;1172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3" name="Google Shape;1173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9" name="Google Shape;1179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80" name="Google Shape;1180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3" name="Google Shape;1373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4" name="Google Shape;1374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80" name="Google Shape;1380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81" name="Google Shape;1381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4" name="Google Shape;1574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5" name="Google Shape;1575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6" name="Google Shape;1576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7" name="Google Shape;1577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8" name="Google Shape;1578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9" name="Google Shape;1579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0" name="Google Shape;1580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81" name="Google Shape;1581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7" name="Google Shape;1637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8" name="Google Shape;1638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9" name="Google Shape;1639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0" name="Google Shape;1640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1" name="Google Shape;1641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2" name="Google Shape;1642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3" name="Google Shape;1643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1644" name="Google Shape;1644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6" name="Google Shape;1646;p92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47" name="Google Shape;1647;p92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48" name="Google Shape;1648;p92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9" name="Google Shape;1649;p92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0" name="Google Shape;1650;p92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1" name="Google Shape;1651;p92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2" name="Google Shape;1652;p92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3" name="Google Shape;1653;p92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4" name="Google Shape;1654;p92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5" name="Google Shape;1655;p92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56" name="Google Shape;1656;p92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7" name="Google Shape;1657;p92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1_Title Slide 1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7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41" name="Google Shape;4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Map Slide">
    <p:bg>
      <p:bgPr>
        <a:solidFill>
          <a:schemeClr val="lt1"/>
        </a:solidFill>
        <a:effectLst/>
      </p:bgPr>
    </p:bg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9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0" name="Google Shape;1660;p9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p9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62" name="Google Shape;1662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621" y="1625618"/>
            <a:ext cx="9579936" cy="455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93"/>
          <p:cNvSpPr txBox="1"/>
          <p:nvPr/>
        </p:nvSpPr>
        <p:spPr>
          <a:xfrm>
            <a:off x="613033" y="2966930"/>
            <a:ext cx="12440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93"/>
          <p:cNvSpPr txBox="1"/>
          <p:nvPr/>
        </p:nvSpPr>
        <p:spPr>
          <a:xfrm>
            <a:off x="1846484" y="3390794"/>
            <a:ext cx="11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93"/>
          <p:cNvSpPr txBox="1"/>
          <p:nvPr/>
        </p:nvSpPr>
        <p:spPr>
          <a:xfrm>
            <a:off x="3746203" y="2971316"/>
            <a:ext cx="1447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Boston (HQ)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93"/>
          <p:cNvSpPr txBox="1"/>
          <p:nvPr/>
        </p:nvSpPr>
        <p:spPr>
          <a:xfrm>
            <a:off x="6498229" y="2228802"/>
            <a:ext cx="6574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Kiev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93"/>
          <p:cNvSpPr txBox="1"/>
          <p:nvPr/>
        </p:nvSpPr>
        <p:spPr>
          <a:xfrm>
            <a:off x="9792288" y="2720709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Tokyo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93"/>
          <p:cNvSpPr txBox="1"/>
          <p:nvPr/>
        </p:nvSpPr>
        <p:spPr>
          <a:xfrm>
            <a:off x="9019622" y="3250251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Seoul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93"/>
          <p:cNvSpPr txBox="1"/>
          <p:nvPr/>
        </p:nvSpPr>
        <p:spPr>
          <a:xfrm>
            <a:off x="10351239" y="4895679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Brisbane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93"/>
          <p:cNvSpPr txBox="1"/>
          <p:nvPr/>
        </p:nvSpPr>
        <p:spPr>
          <a:xfrm>
            <a:off x="10862249" y="5284866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Auckland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93"/>
          <p:cNvSpPr/>
          <p:nvPr/>
        </p:nvSpPr>
        <p:spPr>
          <a:xfrm>
            <a:off x="1944210" y="297308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2" name="Google Shape;1672;p93"/>
          <p:cNvSpPr/>
          <p:nvPr/>
        </p:nvSpPr>
        <p:spPr>
          <a:xfrm>
            <a:off x="3580384" y="2550960"/>
            <a:ext cx="331638" cy="33163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3" name="Google Shape;1673;p93"/>
          <p:cNvSpPr/>
          <p:nvPr/>
        </p:nvSpPr>
        <p:spPr>
          <a:xfrm>
            <a:off x="6287917" y="249114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4" name="Google Shape;1674;p93"/>
          <p:cNvSpPr/>
          <p:nvPr/>
        </p:nvSpPr>
        <p:spPr>
          <a:xfrm>
            <a:off x="9246355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5" name="Google Shape;1675;p93"/>
          <p:cNvSpPr/>
          <p:nvPr/>
        </p:nvSpPr>
        <p:spPr>
          <a:xfrm>
            <a:off x="9606452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6" name="Google Shape;1676;p93"/>
          <p:cNvSpPr/>
          <p:nvPr/>
        </p:nvSpPr>
        <p:spPr>
          <a:xfrm>
            <a:off x="10157226" y="5203720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7" name="Google Shape;1677;p93"/>
          <p:cNvSpPr/>
          <p:nvPr/>
        </p:nvSpPr>
        <p:spPr>
          <a:xfrm>
            <a:off x="10602315" y="557916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8" name="Google Shape;1678;p93"/>
          <p:cNvSpPr txBox="1"/>
          <p:nvPr/>
        </p:nvSpPr>
        <p:spPr>
          <a:xfrm>
            <a:off x="5226763" y="2490760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London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93"/>
          <p:cNvSpPr/>
          <p:nvPr/>
        </p:nvSpPr>
        <p:spPr>
          <a:xfrm>
            <a:off x="5448321" y="280233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0" name="Google Shape;1680;p93"/>
          <p:cNvSpPr/>
          <p:nvPr/>
        </p:nvSpPr>
        <p:spPr>
          <a:xfrm>
            <a:off x="2061401" y="314509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1" name="Google Shape;1681;p9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93"/>
          <p:cNvSpPr txBox="1"/>
          <p:nvPr/>
        </p:nvSpPr>
        <p:spPr>
          <a:xfrm>
            <a:off x="5060722" y="2036464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93"/>
          <p:cNvSpPr/>
          <p:nvPr/>
        </p:nvSpPr>
        <p:spPr>
          <a:xfrm>
            <a:off x="5282280" y="234803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 2">
  <p:cSld name="1_Custom Layout 2">
    <p:bg>
      <p:bgPr>
        <a:solidFill>
          <a:schemeClr val="accent4"/>
        </a:solidFill>
        <a:effectLst/>
      </p:bgPr>
    </p:bg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340" y="2091709"/>
            <a:ext cx="3588857" cy="31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240" y="2386854"/>
            <a:ext cx="3259296" cy="25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9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8" name="Google Shape;1688;p9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p9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90" name="Google Shape;1690;p9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1" name="Google Shape;1691;p9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2" name="Google Shape;1692;p9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3" name="Google Shape;1693;p9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94" name="Google Shape;1694;p94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95" name="Google Shape;1695;p94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96" name="Google Shape;1696;p94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7" name="Google Shape;1697;p94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8" name="Google Shape;1698;p94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9" name="Google Shape;1699;p94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0" name="Google Shape;1700;p94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1" name="Google Shape;1701;p94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2" name="Google Shape;1702;p94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3" name="Google Shape;1703;p94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04" name="Google Shape;1704;p94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05" name="Google Shape;1705;p94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3">
  <p:cSld name="Framing Slide 3">
    <p:bg>
      <p:bgPr>
        <a:solidFill>
          <a:schemeClr val="dk1"/>
        </a:solidFill>
        <a:effectLst/>
      </p:bgPr>
    </p:bg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" name="Google Shape;1707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9" name="Google Shape;1709;p9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9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9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12" name="Google Shape;1712;p95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3" name="Google Shape;1713;p95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4" name="Google Shape;1714;p95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5" name="Google Shape;1715;p9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16" name="Google Shape;1716;p95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17" name="Google Shape;1717;p95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18" name="Google Shape;1718;p95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9" name="Google Shape;1719;p95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0" name="Google Shape;1720;p95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1" name="Google Shape;1721;p95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2" name="Google Shape;1722;p95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3" name="Google Shape;1723;p95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4" name="Google Shape;1724;p95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5" name="Google Shape;1725;p95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26" name="Google Shape;1726;p95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27" name="Google Shape;1727;p95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4">
  <p:cSld name="Framing Slide 4">
    <p:bg>
      <p:bgPr>
        <a:solidFill>
          <a:schemeClr val="dk1"/>
        </a:solidFill>
        <a:effectLst/>
      </p:bgPr>
    </p:bg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9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9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p9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32" name="Google Shape;1732;p96"/>
          <p:cNvSpPr>
            <a:spLocks noGrp="1"/>
          </p:cNvSpPr>
          <p:nvPr>
            <p:ph type="pic" idx="2"/>
          </p:nvPr>
        </p:nvSpPr>
        <p:spPr>
          <a:xfrm>
            <a:off x="139546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3" name="Google Shape;1733;p96"/>
          <p:cNvSpPr>
            <a:spLocks noGrp="1"/>
          </p:cNvSpPr>
          <p:nvPr>
            <p:ph type="pic" idx="3"/>
          </p:nvPr>
        </p:nvSpPr>
        <p:spPr>
          <a:xfrm>
            <a:off x="-104254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4" name="Google Shape;1734;p96"/>
          <p:cNvSpPr>
            <a:spLocks noGrp="1"/>
          </p:cNvSpPr>
          <p:nvPr>
            <p:ph type="pic" idx="4"/>
          </p:nvPr>
        </p:nvSpPr>
        <p:spPr>
          <a:xfrm>
            <a:off x="6271478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5" name="Google Shape;1735;p96"/>
          <p:cNvSpPr>
            <a:spLocks noGrp="1"/>
          </p:cNvSpPr>
          <p:nvPr>
            <p:ph type="pic" idx="5"/>
          </p:nvPr>
        </p:nvSpPr>
        <p:spPr>
          <a:xfrm>
            <a:off x="3833470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6" name="Google Shape;1736;p96"/>
          <p:cNvSpPr>
            <a:spLocks noGrp="1"/>
          </p:cNvSpPr>
          <p:nvPr>
            <p:ph type="pic" idx="6"/>
          </p:nvPr>
        </p:nvSpPr>
        <p:spPr>
          <a:xfrm>
            <a:off x="1114749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7" name="Google Shape;1737;p96"/>
          <p:cNvSpPr>
            <a:spLocks noGrp="1"/>
          </p:cNvSpPr>
          <p:nvPr>
            <p:ph type="pic" idx="7"/>
          </p:nvPr>
        </p:nvSpPr>
        <p:spPr>
          <a:xfrm>
            <a:off x="870948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8" name="Google Shape;1738;p9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9" name="Google Shape;1739;p9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40" name="Google Shape;1740;p9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41" name="Google Shape;1741;p9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2" name="Google Shape;1742;p9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3" name="Google Shape;1743;p9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4" name="Google Shape;1744;p9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5" name="Google Shape;1745;p9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6" name="Google Shape;1746;p9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7" name="Google Shape;1747;p9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8" name="Google Shape;1748;p9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49" name="Google Shape;1749;p9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50" name="Google Shape;1750;p9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1">
  <p:cSld name="Bio Slide, Circles 1">
    <p:bg>
      <p:bgPr>
        <a:solidFill>
          <a:schemeClr val="lt1"/>
        </a:solidFill>
        <a:effectLst/>
      </p:bgPr>
    </p:bg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9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9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9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55" name="Google Shape;1755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5132" y="1309356"/>
            <a:ext cx="2920100" cy="290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6" name="Google Shape;1756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891" y="694551"/>
            <a:ext cx="4211246" cy="411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7" name="Google Shape;1757;p97"/>
          <p:cNvSpPr>
            <a:spLocks noGrp="1"/>
          </p:cNvSpPr>
          <p:nvPr>
            <p:ph type="pic" idx="2"/>
          </p:nvPr>
        </p:nvSpPr>
        <p:spPr>
          <a:xfrm>
            <a:off x="1280152" y="1547332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8" name="Google Shape;1758;p97"/>
          <p:cNvSpPr txBox="1">
            <a:spLocks noGrp="1"/>
          </p:cNvSpPr>
          <p:nvPr>
            <p:ph type="body" idx="1"/>
          </p:nvPr>
        </p:nvSpPr>
        <p:spPr>
          <a:xfrm>
            <a:off x="1639094" y="4215810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97"/>
          <p:cNvSpPr>
            <a:spLocks noGrp="1"/>
          </p:cNvSpPr>
          <p:nvPr>
            <p:ph type="pic" idx="3"/>
          </p:nvPr>
        </p:nvSpPr>
        <p:spPr>
          <a:xfrm>
            <a:off x="4785765" y="15405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0" name="Google Shape;1760;p97"/>
          <p:cNvSpPr txBox="1">
            <a:spLocks noGrp="1"/>
          </p:cNvSpPr>
          <p:nvPr>
            <p:ph type="body" idx="4"/>
          </p:nvPr>
        </p:nvSpPr>
        <p:spPr>
          <a:xfrm>
            <a:off x="5144707" y="42090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97"/>
          <p:cNvSpPr>
            <a:spLocks noGrp="1"/>
          </p:cNvSpPr>
          <p:nvPr>
            <p:ph type="pic" idx="5"/>
          </p:nvPr>
        </p:nvSpPr>
        <p:spPr>
          <a:xfrm>
            <a:off x="8273618" y="15379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2" name="Google Shape;1762;p97"/>
          <p:cNvSpPr txBox="1">
            <a:spLocks noGrp="1"/>
          </p:cNvSpPr>
          <p:nvPr>
            <p:ph type="body" idx="6"/>
          </p:nvPr>
        </p:nvSpPr>
        <p:spPr>
          <a:xfrm>
            <a:off x="8632560" y="42064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3" name="Google Shape;1763;p9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2">
  <p:cSld name="Bio Slide, Square 2">
    <p:bg>
      <p:bgPr>
        <a:solidFill>
          <a:schemeClr val="lt1"/>
        </a:solidFill>
        <a:effectLst/>
      </p:bgPr>
    </p:bg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98"/>
          <p:cNvSpPr txBox="1">
            <a:spLocks noGrp="1"/>
          </p:cNvSpPr>
          <p:nvPr>
            <p:ph type="body" idx="1"/>
          </p:nvPr>
        </p:nvSpPr>
        <p:spPr>
          <a:xfrm>
            <a:off x="10066202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6" name="Google Shape;1766;p98"/>
          <p:cNvSpPr txBox="1">
            <a:spLocks noGrp="1"/>
          </p:cNvSpPr>
          <p:nvPr>
            <p:ph type="body" idx="2"/>
          </p:nvPr>
        </p:nvSpPr>
        <p:spPr>
          <a:xfrm>
            <a:off x="53912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7" name="Google Shape;1767;p98"/>
          <p:cNvSpPr txBox="1">
            <a:spLocks noGrp="1"/>
          </p:cNvSpPr>
          <p:nvPr>
            <p:ph type="body" idx="3"/>
          </p:nvPr>
        </p:nvSpPr>
        <p:spPr>
          <a:xfrm>
            <a:off x="292068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8" name="Google Shape;1768;p98"/>
          <p:cNvSpPr txBox="1">
            <a:spLocks noGrp="1"/>
          </p:cNvSpPr>
          <p:nvPr>
            <p:ph type="body" idx="4"/>
          </p:nvPr>
        </p:nvSpPr>
        <p:spPr>
          <a:xfrm>
            <a:off x="530059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9" name="Google Shape;1769;p98"/>
          <p:cNvSpPr txBox="1">
            <a:spLocks noGrp="1"/>
          </p:cNvSpPr>
          <p:nvPr>
            <p:ph type="body" idx="5"/>
          </p:nvPr>
        </p:nvSpPr>
        <p:spPr>
          <a:xfrm>
            <a:off x="7678079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0" name="Google Shape;1770;p9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9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9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73" name="Google Shape;1773;p98"/>
          <p:cNvSpPr>
            <a:spLocks noGrp="1"/>
          </p:cNvSpPr>
          <p:nvPr>
            <p:ph type="pic" idx="6"/>
          </p:nvPr>
        </p:nvSpPr>
        <p:spPr>
          <a:xfrm>
            <a:off x="342900" y="1537464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p98"/>
          <p:cNvSpPr>
            <a:spLocks noGrp="1"/>
          </p:cNvSpPr>
          <p:nvPr>
            <p:ph type="pic" idx="7"/>
          </p:nvPr>
        </p:nvSpPr>
        <p:spPr>
          <a:xfrm>
            <a:off x="271353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5" name="Google Shape;1775;p98"/>
          <p:cNvSpPr>
            <a:spLocks noGrp="1"/>
          </p:cNvSpPr>
          <p:nvPr>
            <p:ph type="pic" idx="8"/>
          </p:nvPr>
        </p:nvSpPr>
        <p:spPr>
          <a:xfrm>
            <a:off x="5105178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6" name="Google Shape;1776;p98"/>
          <p:cNvSpPr>
            <a:spLocks noGrp="1"/>
          </p:cNvSpPr>
          <p:nvPr>
            <p:ph type="pic" idx="9"/>
          </p:nvPr>
        </p:nvSpPr>
        <p:spPr>
          <a:xfrm>
            <a:off x="747555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7" name="Google Shape;1777;p98"/>
          <p:cNvSpPr>
            <a:spLocks noGrp="1"/>
          </p:cNvSpPr>
          <p:nvPr>
            <p:ph type="pic" idx="13"/>
          </p:nvPr>
        </p:nvSpPr>
        <p:spPr>
          <a:xfrm>
            <a:off x="9858153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8" name="Google Shape;1778;p9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ucket Slide">
  <p:cSld name="3 Bucket Slide">
    <p:bg>
      <p:bgPr>
        <a:solidFill>
          <a:schemeClr val="lt1"/>
        </a:solidFill>
        <a:effectLst/>
      </p:bgPr>
    </p:bg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9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9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83" name="Google Shape;1783;p99"/>
          <p:cNvSpPr txBox="1">
            <a:spLocks noGrp="1"/>
          </p:cNvSpPr>
          <p:nvPr>
            <p:ph type="body" idx="1"/>
          </p:nvPr>
        </p:nvSpPr>
        <p:spPr>
          <a:xfrm>
            <a:off x="342901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4" name="Google Shape;1784;p99"/>
          <p:cNvCxnSpPr/>
          <p:nvPr/>
        </p:nvCxnSpPr>
        <p:spPr>
          <a:xfrm>
            <a:off x="342901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5" name="Google Shape;1785;p99"/>
          <p:cNvSpPr txBox="1">
            <a:spLocks noGrp="1"/>
          </p:cNvSpPr>
          <p:nvPr>
            <p:ph type="body" idx="2"/>
          </p:nvPr>
        </p:nvSpPr>
        <p:spPr>
          <a:xfrm>
            <a:off x="4202114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6" name="Google Shape;1786;p99"/>
          <p:cNvCxnSpPr/>
          <p:nvPr/>
        </p:nvCxnSpPr>
        <p:spPr>
          <a:xfrm>
            <a:off x="4202114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7" name="Google Shape;1787;p99"/>
          <p:cNvSpPr txBox="1">
            <a:spLocks noGrp="1"/>
          </p:cNvSpPr>
          <p:nvPr>
            <p:ph type="body" idx="3"/>
          </p:nvPr>
        </p:nvSpPr>
        <p:spPr>
          <a:xfrm>
            <a:off x="8061327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8" name="Google Shape;1788;p99"/>
          <p:cNvCxnSpPr/>
          <p:nvPr/>
        </p:nvCxnSpPr>
        <p:spPr>
          <a:xfrm>
            <a:off x="8061327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9" name="Google Shape;1789;p9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4 Bucket Slide">
    <p:bg>
      <p:bgPr>
        <a:solidFill>
          <a:schemeClr val="lt1"/>
        </a:solidFill>
        <a:effectLst/>
      </p:bgPr>
    </p:bg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00"/>
          <p:cNvSpPr txBox="1">
            <a:spLocks noGrp="1"/>
          </p:cNvSpPr>
          <p:nvPr>
            <p:ph type="body" idx="1"/>
          </p:nvPr>
        </p:nvSpPr>
        <p:spPr>
          <a:xfrm>
            <a:off x="342901" y="1975273"/>
            <a:ext cx="2822574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2" name="Google Shape;1792;p100"/>
          <p:cNvSpPr txBox="1">
            <a:spLocks noGrp="1"/>
          </p:cNvSpPr>
          <p:nvPr>
            <p:ph type="body" idx="2"/>
          </p:nvPr>
        </p:nvSpPr>
        <p:spPr>
          <a:xfrm>
            <a:off x="3236913" y="1970985"/>
            <a:ext cx="2822575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3" name="Google Shape;1793;p100"/>
          <p:cNvSpPr txBox="1">
            <a:spLocks noGrp="1"/>
          </p:cNvSpPr>
          <p:nvPr>
            <p:ph type="body" idx="3"/>
          </p:nvPr>
        </p:nvSpPr>
        <p:spPr>
          <a:xfrm>
            <a:off x="6130926" y="1970985"/>
            <a:ext cx="2822574" cy="387692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4" name="Google Shape;1794;p100"/>
          <p:cNvSpPr txBox="1">
            <a:spLocks noGrp="1"/>
          </p:cNvSpPr>
          <p:nvPr>
            <p:ph type="body" idx="4"/>
          </p:nvPr>
        </p:nvSpPr>
        <p:spPr>
          <a:xfrm>
            <a:off x="9026526" y="1975273"/>
            <a:ext cx="2822574" cy="386834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5" name="Google Shape;1795;p10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6" name="Google Shape;1796;p10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7" name="Google Shape;1797;p10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798" name="Google Shape;1798;p100"/>
          <p:cNvCxnSpPr/>
          <p:nvPr/>
        </p:nvCxnSpPr>
        <p:spPr>
          <a:xfrm>
            <a:off x="342901" y="1939855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9" name="Google Shape;1799;p100"/>
          <p:cNvCxnSpPr/>
          <p:nvPr/>
        </p:nvCxnSpPr>
        <p:spPr>
          <a:xfrm rot="10800000" flipH="1">
            <a:off x="3236913" y="1939854"/>
            <a:ext cx="2822575" cy="1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0" name="Google Shape;1800;p100"/>
          <p:cNvCxnSpPr/>
          <p:nvPr/>
        </p:nvCxnSpPr>
        <p:spPr>
          <a:xfrm>
            <a:off x="61309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1" name="Google Shape;1801;p100"/>
          <p:cNvCxnSpPr/>
          <p:nvPr/>
        </p:nvCxnSpPr>
        <p:spPr>
          <a:xfrm>
            <a:off x="90265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2" name="Google Shape;1802;p10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1_4 Bucket Slide">
    <p:bg>
      <p:bgPr>
        <a:solidFill>
          <a:schemeClr val="lt1"/>
        </a:solidFill>
        <a:effectLst/>
      </p:bgPr>
    </p:bg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5" name="Google Shape;1805;p10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10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7" name="Google Shape;1807;p10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ucket Slide">
  <p:cSld name="6 Bucket Slide">
    <p:bg>
      <p:bgPr>
        <a:solidFill>
          <a:schemeClr val="lt2"/>
        </a:solidFill>
        <a:effectLst/>
      </p:bgPr>
    </p:bg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02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10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1" name="Google Shape;1811;p10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12" name="Google Shape;1812;p102"/>
          <p:cNvSpPr txBox="1">
            <a:spLocks noGrp="1"/>
          </p:cNvSpPr>
          <p:nvPr>
            <p:ph type="body" idx="1"/>
          </p:nvPr>
        </p:nvSpPr>
        <p:spPr>
          <a:xfrm>
            <a:off x="342901" y="1612929"/>
            <a:ext cx="3787774" cy="22451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3" name="Google Shape;1813;p102"/>
          <p:cNvCxnSpPr/>
          <p:nvPr/>
        </p:nvCxnSpPr>
        <p:spPr>
          <a:xfrm>
            <a:off x="342901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4" name="Google Shape;1814;p102"/>
          <p:cNvSpPr txBox="1">
            <a:spLocks noGrp="1"/>
          </p:cNvSpPr>
          <p:nvPr>
            <p:ph type="body" idx="2"/>
          </p:nvPr>
        </p:nvSpPr>
        <p:spPr>
          <a:xfrm>
            <a:off x="4202114" y="1612928"/>
            <a:ext cx="3787774" cy="22451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5" name="Google Shape;1815;p102"/>
          <p:cNvCxnSpPr/>
          <p:nvPr/>
        </p:nvCxnSpPr>
        <p:spPr>
          <a:xfrm>
            <a:off x="4202114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6" name="Google Shape;1816;p102"/>
          <p:cNvSpPr txBox="1">
            <a:spLocks noGrp="1"/>
          </p:cNvSpPr>
          <p:nvPr>
            <p:ph type="body" idx="3"/>
          </p:nvPr>
        </p:nvSpPr>
        <p:spPr>
          <a:xfrm>
            <a:off x="8061327" y="1612927"/>
            <a:ext cx="3787774" cy="2245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7" name="Google Shape;1817;p102"/>
          <p:cNvCxnSpPr/>
          <p:nvPr/>
        </p:nvCxnSpPr>
        <p:spPr>
          <a:xfrm>
            <a:off x="8061327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8" name="Google Shape;1818;p102"/>
          <p:cNvSpPr txBox="1">
            <a:spLocks noGrp="1"/>
          </p:cNvSpPr>
          <p:nvPr>
            <p:ph type="body" idx="4"/>
          </p:nvPr>
        </p:nvSpPr>
        <p:spPr>
          <a:xfrm>
            <a:off x="342900" y="4016397"/>
            <a:ext cx="3787774" cy="22514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9" name="Google Shape;1819;p102"/>
          <p:cNvCxnSpPr/>
          <p:nvPr/>
        </p:nvCxnSpPr>
        <p:spPr>
          <a:xfrm>
            <a:off x="342900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0" name="Google Shape;1820;p102"/>
          <p:cNvSpPr txBox="1">
            <a:spLocks noGrp="1"/>
          </p:cNvSpPr>
          <p:nvPr>
            <p:ph type="body" idx="5"/>
          </p:nvPr>
        </p:nvSpPr>
        <p:spPr>
          <a:xfrm>
            <a:off x="4202113" y="4016396"/>
            <a:ext cx="3787774" cy="2251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21" name="Google Shape;1821;p102"/>
          <p:cNvCxnSpPr/>
          <p:nvPr/>
        </p:nvCxnSpPr>
        <p:spPr>
          <a:xfrm>
            <a:off x="4202113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2" name="Google Shape;1822;p102"/>
          <p:cNvSpPr txBox="1">
            <a:spLocks noGrp="1"/>
          </p:cNvSpPr>
          <p:nvPr>
            <p:ph type="body" idx="6"/>
          </p:nvPr>
        </p:nvSpPr>
        <p:spPr>
          <a:xfrm>
            <a:off x="8061326" y="4016395"/>
            <a:ext cx="3787774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23" name="Google Shape;1823;p102"/>
          <p:cNvCxnSpPr/>
          <p:nvPr/>
        </p:nvCxnSpPr>
        <p:spPr>
          <a:xfrm>
            <a:off x="8061326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4" name="Google Shape;1824;p10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7" name="Google Shape;47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 Process Slide">
  <p:cSld name="Arrow Process Slide">
    <p:bg>
      <p:bgPr>
        <a:solidFill>
          <a:schemeClr val="lt1"/>
        </a:solidFill>
        <a:effectLst/>
      </p:bgPr>
    </p:bg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10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p10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10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29" name="Google Shape;1829;p103"/>
          <p:cNvSpPr txBox="1">
            <a:spLocks noGrp="1"/>
          </p:cNvSpPr>
          <p:nvPr>
            <p:ph type="body" idx="1"/>
          </p:nvPr>
        </p:nvSpPr>
        <p:spPr>
          <a:xfrm>
            <a:off x="789649" y="3849202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0" name="Google Shape;1830;p103"/>
          <p:cNvSpPr txBox="1">
            <a:spLocks noGrp="1"/>
          </p:cNvSpPr>
          <p:nvPr>
            <p:ph type="body" idx="2"/>
          </p:nvPr>
        </p:nvSpPr>
        <p:spPr>
          <a:xfrm>
            <a:off x="3093689" y="3849201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1" name="Google Shape;1831;p103"/>
          <p:cNvSpPr txBox="1">
            <a:spLocks noGrp="1"/>
          </p:cNvSpPr>
          <p:nvPr>
            <p:ph type="body" idx="3"/>
          </p:nvPr>
        </p:nvSpPr>
        <p:spPr>
          <a:xfrm>
            <a:off x="5305133" y="3849200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2" name="Google Shape;1832;p103"/>
          <p:cNvSpPr txBox="1">
            <a:spLocks noGrp="1"/>
          </p:cNvSpPr>
          <p:nvPr>
            <p:ph type="body" idx="4"/>
          </p:nvPr>
        </p:nvSpPr>
        <p:spPr>
          <a:xfrm>
            <a:off x="7557087" y="3849199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3" name="Google Shape;1833;p103"/>
          <p:cNvSpPr txBox="1">
            <a:spLocks noGrp="1"/>
          </p:cNvSpPr>
          <p:nvPr>
            <p:ph type="body" idx="5"/>
          </p:nvPr>
        </p:nvSpPr>
        <p:spPr>
          <a:xfrm>
            <a:off x="9722231" y="3849196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4" name="Google Shape;1834;p10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Timeline Slide">
    <p:bg>
      <p:bgPr>
        <a:solidFill>
          <a:schemeClr val="lt1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10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7" name="Google Shape;1837;p10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0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39" name="Google Shape;1839;p104"/>
          <p:cNvCxnSpPr/>
          <p:nvPr/>
        </p:nvCxnSpPr>
        <p:spPr>
          <a:xfrm>
            <a:off x="-92149" y="3659707"/>
            <a:ext cx="12376298" cy="0"/>
          </a:xfrm>
          <a:prstGeom prst="straightConnector1">
            <a:avLst/>
          </a:prstGeom>
          <a:noFill/>
          <a:ln w="139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0" name="Google Shape;1840;p10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1">
  <p:cSld name="4 Segment Slide 1"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0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0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44" name="Google Shape;1844;p10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5" name="Google Shape;1845;p105"/>
          <p:cNvSpPr txBox="1">
            <a:spLocks noGrp="1"/>
          </p:cNvSpPr>
          <p:nvPr>
            <p:ph type="body" idx="2"/>
          </p:nvPr>
        </p:nvSpPr>
        <p:spPr>
          <a:xfrm>
            <a:off x="4701929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6" name="Google Shape;1846;p105"/>
          <p:cNvSpPr txBox="1">
            <a:spLocks noGrp="1"/>
          </p:cNvSpPr>
          <p:nvPr>
            <p:ph type="body" idx="3"/>
          </p:nvPr>
        </p:nvSpPr>
        <p:spPr>
          <a:xfrm>
            <a:off x="4707245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7" name="Google Shape;1847;p105"/>
          <p:cNvSpPr txBox="1">
            <a:spLocks noGrp="1"/>
          </p:cNvSpPr>
          <p:nvPr>
            <p:ph type="body" idx="4"/>
          </p:nvPr>
        </p:nvSpPr>
        <p:spPr>
          <a:xfrm>
            <a:off x="10507306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8" name="Google Shape;1848;p105"/>
          <p:cNvSpPr txBox="1">
            <a:spLocks noGrp="1"/>
          </p:cNvSpPr>
          <p:nvPr>
            <p:ph type="body" idx="5"/>
          </p:nvPr>
        </p:nvSpPr>
        <p:spPr>
          <a:xfrm>
            <a:off x="10512622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p105"/>
          <p:cNvSpPr/>
          <p:nvPr/>
        </p:nvSpPr>
        <p:spPr>
          <a:xfrm>
            <a:off x="5613400" y="1073150"/>
            <a:ext cx="5151438" cy="515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1850" name="Google Shape;1850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1" name="Google Shape;1851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2" name="Google Shape;1852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3" name="Google Shape;1853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4" name="Google Shape;1854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5" name="Google Shape;1855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6" name="Google Shape;1856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7" name="Google Shape;1857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58" name="Google Shape;1858;p105"/>
          <p:cNvSpPr/>
          <p:nvPr/>
        </p:nvSpPr>
        <p:spPr>
          <a:xfrm>
            <a:off x="8204200" y="5688013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9" name="Google Shape;1859;p105"/>
          <p:cNvSpPr/>
          <p:nvPr/>
        </p:nvSpPr>
        <p:spPr>
          <a:xfrm>
            <a:off x="8205788" y="56880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0" name="Google Shape;1860;p105"/>
          <p:cNvSpPr/>
          <p:nvPr/>
        </p:nvSpPr>
        <p:spPr>
          <a:xfrm>
            <a:off x="8204200" y="1365251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1" name="Google Shape;1861;p105"/>
          <p:cNvSpPr/>
          <p:nvPr/>
        </p:nvSpPr>
        <p:spPr>
          <a:xfrm>
            <a:off x="8205788" y="136525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2" name="Google Shape;1862;p105"/>
          <p:cNvSpPr/>
          <p:nvPr/>
        </p:nvSpPr>
        <p:spPr>
          <a:xfrm>
            <a:off x="8245624" y="1368426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3" name="Google Shape;1863;p105"/>
          <p:cNvSpPr/>
          <p:nvPr/>
        </p:nvSpPr>
        <p:spPr>
          <a:xfrm>
            <a:off x="6026299" y="1368426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4" name="Google Shape;1864;p105"/>
          <p:cNvSpPr/>
          <p:nvPr/>
        </p:nvSpPr>
        <p:spPr>
          <a:xfrm>
            <a:off x="8245624" y="3589338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5" name="Google Shape;1865;p105"/>
          <p:cNvSpPr/>
          <p:nvPr/>
        </p:nvSpPr>
        <p:spPr>
          <a:xfrm>
            <a:off x="6026299" y="3589338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6" name="Google Shape;1866;p105"/>
          <p:cNvSpPr>
            <a:spLocks noGrp="1"/>
          </p:cNvSpPr>
          <p:nvPr>
            <p:ph type="pic" idx="6"/>
          </p:nvPr>
        </p:nvSpPr>
        <p:spPr>
          <a:xfrm>
            <a:off x="7415570" y="2733545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7" name="Google Shape;1867;p10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2">
  <p:cSld name="4 Segment Slide 2">
    <p:bg>
      <p:bgPr>
        <a:solidFill>
          <a:schemeClr val="lt1"/>
        </a:solidFill>
        <a:effectLst/>
      </p:bgPr>
    </p:bg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10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0" name="Google Shape;1870;p10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1" name="Google Shape;1871;p10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2" name="Google Shape;1872;p106"/>
          <p:cNvSpPr/>
          <p:nvPr/>
        </p:nvSpPr>
        <p:spPr>
          <a:xfrm>
            <a:off x="6181726" y="1756515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3" name="Google Shape;1873;p106"/>
          <p:cNvSpPr/>
          <p:nvPr/>
        </p:nvSpPr>
        <p:spPr>
          <a:xfrm>
            <a:off x="3962401" y="1756515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4" name="Google Shape;1874;p106"/>
          <p:cNvSpPr/>
          <p:nvPr/>
        </p:nvSpPr>
        <p:spPr>
          <a:xfrm>
            <a:off x="6181726" y="3977427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5" name="Google Shape;1875;p106"/>
          <p:cNvSpPr/>
          <p:nvPr/>
        </p:nvSpPr>
        <p:spPr>
          <a:xfrm>
            <a:off x="3962401" y="3977427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6" name="Google Shape;1876;p106"/>
          <p:cNvSpPr txBox="1">
            <a:spLocks noGrp="1"/>
          </p:cNvSpPr>
          <p:nvPr>
            <p:ph type="body" idx="1"/>
          </p:nvPr>
        </p:nvSpPr>
        <p:spPr>
          <a:xfrm>
            <a:off x="1732454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7" name="Google Shape;1877;p106"/>
          <p:cNvSpPr txBox="1">
            <a:spLocks noGrp="1"/>
          </p:cNvSpPr>
          <p:nvPr>
            <p:ph type="body" idx="2"/>
          </p:nvPr>
        </p:nvSpPr>
        <p:spPr>
          <a:xfrm>
            <a:off x="1732453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8" name="Google Shape;1878;p106"/>
          <p:cNvSpPr txBox="1">
            <a:spLocks noGrp="1"/>
          </p:cNvSpPr>
          <p:nvPr>
            <p:ph type="body" idx="3"/>
          </p:nvPr>
        </p:nvSpPr>
        <p:spPr>
          <a:xfrm>
            <a:off x="9017263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06"/>
          <p:cNvSpPr txBox="1">
            <a:spLocks noGrp="1"/>
          </p:cNvSpPr>
          <p:nvPr>
            <p:ph type="body" idx="4"/>
          </p:nvPr>
        </p:nvSpPr>
        <p:spPr>
          <a:xfrm>
            <a:off x="9017262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10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egment Slide">
  <p:cSld name="6 Segment Slide">
    <p:bg>
      <p:bgPr>
        <a:solidFill>
          <a:schemeClr val="lt1"/>
        </a:solidFill>
        <a:effectLst/>
      </p:bgPr>
    </p:bg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10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3" name="Google Shape;1883;p10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10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85" name="Google Shape;1885;p107"/>
          <p:cNvSpPr txBox="1">
            <a:spLocks noGrp="1"/>
          </p:cNvSpPr>
          <p:nvPr>
            <p:ph type="body" idx="1"/>
          </p:nvPr>
        </p:nvSpPr>
        <p:spPr>
          <a:xfrm>
            <a:off x="1732453" y="1754374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6" name="Google Shape;1886;p107"/>
          <p:cNvSpPr txBox="1">
            <a:spLocks noGrp="1"/>
          </p:cNvSpPr>
          <p:nvPr>
            <p:ph type="body" idx="2"/>
          </p:nvPr>
        </p:nvSpPr>
        <p:spPr>
          <a:xfrm>
            <a:off x="1701367" y="3339690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87" name="Google Shape;1887;p107"/>
          <p:cNvGrpSpPr/>
          <p:nvPr/>
        </p:nvGrpSpPr>
        <p:grpSpPr>
          <a:xfrm>
            <a:off x="3947692" y="1754374"/>
            <a:ext cx="4329235" cy="4327450"/>
            <a:chOff x="2862262" y="195262"/>
            <a:chExt cx="6471475" cy="6468808"/>
          </a:xfrm>
        </p:grpSpPr>
        <p:sp>
          <p:nvSpPr>
            <p:cNvPr id="1888" name="Google Shape;1888;p107"/>
            <p:cNvSpPr/>
            <p:nvPr/>
          </p:nvSpPr>
          <p:spPr>
            <a:xfrm>
              <a:off x="3339274" y="195262"/>
              <a:ext cx="2667952" cy="2251138"/>
            </a:xfrm>
            <a:custGeom>
              <a:avLst/>
              <a:gdLst/>
              <a:ahLst/>
              <a:cxnLst/>
              <a:rect l="l" t="t" r="r" b="b"/>
              <a:pathLst>
                <a:path w="2667952" h="2251138" extrusionOk="0">
                  <a:moveTo>
                    <a:pt x="2667953" y="1395508"/>
                  </a:moveTo>
                  <a:lnTo>
                    <a:pt x="2667953" y="0"/>
                  </a:lnTo>
                  <a:cubicBezTo>
                    <a:pt x="1538954" y="31147"/>
                    <a:pt x="554450" y="640461"/>
                    <a:pt x="0" y="1542669"/>
                  </a:cubicBezTo>
                  <a:lnTo>
                    <a:pt x="1228535" y="2251139"/>
                  </a:lnTo>
                  <a:cubicBezTo>
                    <a:pt x="1534097" y="1765268"/>
                    <a:pt x="2061019" y="1433036"/>
                    <a:pt x="2667953" y="1395508"/>
                  </a:cubicBez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9" name="Google Shape;1889;p107"/>
            <p:cNvSpPr/>
            <p:nvPr/>
          </p:nvSpPr>
          <p:spPr>
            <a:xfrm>
              <a:off x="6188772" y="195262"/>
              <a:ext cx="2659380" cy="2217134"/>
            </a:xfrm>
            <a:custGeom>
              <a:avLst/>
              <a:gdLst/>
              <a:ahLst/>
              <a:cxnLst/>
              <a:rect l="l" t="t" r="r" b="b"/>
              <a:pathLst>
                <a:path w="2659380" h="2217134" extrusionOk="0">
                  <a:moveTo>
                    <a:pt x="1465707" y="2217134"/>
                  </a:moveTo>
                  <a:lnTo>
                    <a:pt x="2659380" y="1528763"/>
                  </a:lnTo>
                  <a:cubicBezTo>
                    <a:pt x="2103406" y="634175"/>
                    <a:pt x="1123188" y="30956"/>
                    <a:pt x="0" y="0"/>
                  </a:cubicBezTo>
                  <a:lnTo>
                    <a:pt x="0" y="1392746"/>
                  </a:lnTo>
                  <a:cubicBezTo>
                    <a:pt x="612838" y="1414653"/>
                    <a:pt x="1148906" y="1737074"/>
                    <a:pt x="1465707" y="2217134"/>
                  </a:cubicBezTo>
                  <a:close/>
                </a:path>
              </a:pathLst>
            </a:custGeom>
            <a:solidFill>
              <a:srgbClr val="947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0" name="Google Shape;1890;p107"/>
            <p:cNvSpPr/>
            <p:nvPr/>
          </p:nvSpPr>
          <p:spPr>
            <a:xfrm>
              <a:off x="7745158" y="1880901"/>
              <a:ext cx="1588579" cy="3089243"/>
            </a:xfrm>
            <a:custGeom>
              <a:avLst/>
              <a:gdLst/>
              <a:ahLst/>
              <a:cxnLst/>
              <a:rect l="l" t="t" r="r" b="b"/>
              <a:pathLst>
                <a:path w="1588579" h="3089243" extrusionOk="0">
                  <a:moveTo>
                    <a:pt x="212217" y="1541145"/>
                  </a:moveTo>
                  <a:cubicBezTo>
                    <a:pt x="212217" y="1850612"/>
                    <a:pt x="135350" y="2141982"/>
                    <a:pt x="0" y="2397824"/>
                  </a:cubicBezTo>
                  <a:lnTo>
                    <a:pt x="1199007" y="3089243"/>
                  </a:lnTo>
                  <a:cubicBezTo>
                    <a:pt x="1447419" y="2631186"/>
                    <a:pt x="1588579" y="2106549"/>
                    <a:pt x="1588579" y="1548860"/>
                  </a:cubicBezTo>
                  <a:cubicBezTo>
                    <a:pt x="1588579" y="991172"/>
                    <a:pt x="1445704" y="460058"/>
                    <a:pt x="1194435" y="0"/>
                  </a:cubicBezTo>
                  <a:lnTo>
                    <a:pt x="1905" y="687705"/>
                  </a:lnTo>
                  <a:cubicBezTo>
                    <a:pt x="136112" y="942689"/>
                    <a:pt x="212121" y="1233011"/>
                    <a:pt x="212121" y="1541145"/>
                  </a:cubicBezTo>
                  <a:close/>
                </a:path>
              </a:pathLst>
            </a:custGeom>
            <a:solidFill>
              <a:srgbClr val="EE9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1" name="Google Shape;1891;p107"/>
            <p:cNvSpPr/>
            <p:nvPr/>
          </p:nvSpPr>
          <p:spPr>
            <a:xfrm>
              <a:off x="6188772" y="4434839"/>
              <a:ext cx="2664428" cy="2229231"/>
            </a:xfrm>
            <a:custGeom>
              <a:avLst/>
              <a:gdLst/>
              <a:ahLst/>
              <a:cxnLst/>
              <a:rect l="l" t="t" r="r" b="b"/>
              <a:pathLst>
                <a:path w="2664428" h="2229231" extrusionOk="0">
                  <a:moveTo>
                    <a:pt x="0" y="821150"/>
                  </a:moveTo>
                  <a:lnTo>
                    <a:pt x="0" y="2229231"/>
                  </a:lnTo>
                  <a:cubicBezTo>
                    <a:pt x="1126617" y="2198180"/>
                    <a:pt x="2109311" y="1591342"/>
                    <a:pt x="2664428" y="692372"/>
                  </a:cubicBezTo>
                  <a:lnTo>
                    <a:pt x="1463707" y="0"/>
                  </a:lnTo>
                  <a:cubicBezTo>
                    <a:pt x="1146620" y="478250"/>
                    <a:pt x="611505" y="799434"/>
                    <a:pt x="0" y="821246"/>
                  </a:cubicBezTo>
                  <a:close/>
                </a:path>
              </a:pathLst>
            </a:custGeom>
            <a:solidFill>
              <a:srgbClr val="7026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2" name="Google Shape;1892;p107"/>
            <p:cNvSpPr/>
            <p:nvPr/>
          </p:nvSpPr>
          <p:spPr>
            <a:xfrm>
              <a:off x="3334416" y="4400930"/>
              <a:ext cx="2672810" cy="2263140"/>
            </a:xfrm>
            <a:custGeom>
              <a:avLst/>
              <a:gdLst/>
              <a:ahLst/>
              <a:cxnLst/>
              <a:rect l="l" t="t" r="r" b="b"/>
              <a:pathLst>
                <a:path w="2672810" h="2263140" extrusionOk="0">
                  <a:moveTo>
                    <a:pt x="1235488" y="0"/>
                  </a:moveTo>
                  <a:lnTo>
                    <a:pt x="0" y="712470"/>
                  </a:lnTo>
                  <a:cubicBezTo>
                    <a:pt x="553498" y="1618964"/>
                    <a:pt x="1540478" y="2231898"/>
                    <a:pt x="2672810" y="2263140"/>
                  </a:cubicBezTo>
                  <a:lnTo>
                    <a:pt x="2672810" y="852392"/>
                  </a:lnTo>
                  <a:cubicBezTo>
                    <a:pt x="2067306" y="814959"/>
                    <a:pt x="1541336" y="484060"/>
                    <a:pt x="1235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3" name="Google Shape;1893;p107"/>
            <p:cNvSpPr/>
            <p:nvPr/>
          </p:nvSpPr>
          <p:spPr>
            <a:xfrm>
              <a:off x="2862262" y="1895188"/>
              <a:ext cx="1618297" cy="3060668"/>
            </a:xfrm>
            <a:custGeom>
              <a:avLst/>
              <a:gdLst/>
              <a:ahLst/>
              <a:cxnLst/>
              <a:rect l="l" t="t" r="r" b="b"/>
              <a:pathLst>
                <a:path w="1618297" h="3060668" extrusionOk="0">
                  <a:moveTo>
                    <a:pt x="1424654" y="1526857"/>
                  </a:moveTo>
                  <a:cubicBezTo>
                    <a:pt x="1424654" y="1233106"/>
                    <a:pt x="1493901" y="955643"/>
                    <a:pt x="1616678" y="709517"/>
                  </a:cubicBezTo>
                  <a:lnTo>
                    <a:pt x="386334" y="0"/>
                  </a:lnTo>
                  <a:cubicBezTo>
                    <a:pt x="139922" y="456629"/>
                    <a:pt x="0" y="979170"/>
                    <a:pt x="0" y="1534478"/>
                  </a:cubicBezTo>
                  <a:cubicBezTo>
                    <a:pt x="0" y="2089785"/>
                    <a:pt x="138208" y="2606040"/>
                    <a:pt x="381953" y="3060668"/>
                  </a:cubicBezTo>
                  <a:lnTo>
                    <a:pt x="1618298" y="2347627"/>
                  </a:lnTo>
                  <a:cubicBezTo>
                    <a:pt x="1494568" y="2100644"/>
                    <a:pt x="1424654" y="1821847"/>
                    <a:pt x="1424654" y="1526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894" name="Google Shape;1894;p107"/>
          <p:cNvSpPr txBox="1">
            <a:spLocks noGrp="1"/>
          </p:cNvSpPr>
          <p:nvPr>
            <p:ph type="body" idx="3"/>
          </p:nvPr>
        </p:nvSpPr>
        <p:spPr>
          <a:xfrm>
            <a:off x="1701367" y="50353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5" name="Google Shape;1895;p107"/>
          <p:cNvSpPr txBox="1">
            <a:spLocks noGrp="1"/>
          </p:cNvSpPr>
          <p:nvPr>
            <p:ph type="body" idx="4"/>
          </p:nvPr>
        </p:nvSpPr>
        <p:spPr>
          <a:xfrm>
            <a:off x="9027085" y="1754139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6" name="Google Shape;1896;p107"/>
          <p:cNvSpPr txBox="1">
            <a:spLocks noGrp="1"/>
          </p:cNvSpPr>
          <p:nvPr>
            <p:ph type="body" idx="5"/>
          </p:nvPr>
        </p:nvSpPr>
        <p:spPr>
          <a:xfrm>
            <a:off x="8995999" y="3339455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07"/>
          <p:cNvSpPr txBox="1">
            <a:spLocks noGrp="1"/>
          </p:cNvSpPr>
          <p:nvPr>
            <p:ph type="body" idx="6"/>
          </p:nvPr>
        </p:nvSpPr>
        <p:spPr>
          <a:xfrm>
            <a:off x="8995999" y="5035112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8" name="Google Shape;1898;p10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1">
  <p:cSld name="Product Features Slide 1">
    <p:bg>
      <p:bgPr>
        <a:solidFill>
          <a:schemeClr val="dk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10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p10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02" name="Google Shape;1902;p10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03" name="Google Shape;1903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04" name="Google Shape;1904;p10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5" name="Google Shape;1905;p108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06" name="Google Shape;1906;p108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07" name="Google Shape;1907;p108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8" name="Google Shape;1908;p108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9" name="Google Shape;1909;p108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0" name="Google Shape;1910;p108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1" name="Google Shape;1911;p108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2" name="Google Shape;1912;p108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3" name="Google Shape;1913;p108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4" name="Google Shape;1914;p108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15" name="Google Shape;1915;p108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16" name="Google Shape;1916;p108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2">
  <p:cSld name="Product Features Slide 2">
    <p:bg>
      <p:bgPr>
        <a:solidFill>
          <a:schemeClr val="dk1"/>
        </a:solidFill>
        <a:effectLst/>
      </p:bgPr>
    </p:bg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0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9" name="Google Shape;1919;p10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20" name="Google Shape;1920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109"/>
          <p:cNvSpPr txBox="1">
            <a:spLocks noGrp="1"/>
          </p:cNvSpPr>
          <p:nvPr>
            <p:ph type="body" idx="1"/>
          </p:nvPr>
        </p:nvSpPr>
        <p:spPr>
          <a:xfrm>
            <a:off x="788987" y="1775637"/>
            <a:ext cx="3001962" cy="423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ublic Sans SemiBold"/>
              <a:buNone/>
              <a:defRPr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04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Light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2" name="Google Shape;1922;p10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10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4" name="Google Shape;1924;p109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25" name="Google Shape;1925;p109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26" name="Google Shape;1926;p109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7" name="Google Shape;1927;p109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8" name="Google Shape;1928;p109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9" name="Google Shape;1929;p109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0" name="Google Shape;1930;p109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1" name="Google Shape;1931;p109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2" name="Google Shape;1932;p109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3" name="Google Shape;1933;p109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34" name="Google Shape;1934;p109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35" name="Google Shape;1935;p109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">
  <p:cSld name="Department Wins Slide">
    <p:bg>
      <p:bgPr>
        <a:solidFill>
          <a:schemeClr val="dk1"/>
        </a:solidFill>
        <a:effectLst/>
      </p:bgPr>
    </p:bg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10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ublic Sans SemiBold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8" name="Google Shape;1938;p11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1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40" name="Google Shape;1940;p110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41" name="Google Shape;1941;p11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42" name="Google Shape;1942;p11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3" name="Google Shape;1943;p11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4" name="Google Shape;1944;p11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5" name="Google Shape;1945;p11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6" name="Google Shape;1946;p11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7" name="Google Shape;1947;p11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8" name="Google Shape;1948;p11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9" name="Google Shape;1949;p11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50" name="Google Shape;1950;p11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51" name="Google Shape;1951;p11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52" name="Google Shape;1952;p11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ny Wins Slide">
  <p:cSld name="Company Wins Slide">
    <p:bg>
      <p:bgPr>
        <a:solidFill>
          <a:schemeClr val="accent2"/>
        </a:solidFill>
        <a:effectLst/>
      </p:bgPr>
    </p:bg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111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ublic Sans SemiBold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11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11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57" name="Google Shape;1957;p111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58" name="Google Shape;1958;p11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59" name="Google Shape;1959;p11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0" name="Google Shape;1960;p11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1" name="Google Shape;1961;p11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2" name="Google Shape;1962;p11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3" name="Google Shape;1963;p11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4" name="Google Shape;1964;p11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5" name="Google Shape;1965;p11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6" name="Google Shape;1966;p11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67" name="Google Shape;1967;p11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68" name="Google Shape;1968;p11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69" name="Google Shape;1969;p111"/>
          <p:cNvSpPr>
            <a:spLocks noGrp="1"/>
          </p:cNvSpPr>
          <p:nvPr>
            <p:ph type="pic" idx="2"/>
          </p:nvPr>
        </p:nvSpPr>
        <p:spPr>
          <a:xfrm>
            <a:off x="342900" y="1312863"/>
            <a:ext cx="2822575" cy="15478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0" name="Google Shape;1970;p11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loyee Cheers Slide">
  <p:cSld name="Employee Cheers Slide">
    <p:bg>
      <p:bgPr>
        <a:solidFill>
          <a:schemeClr val="lt1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2" name="Google Shape;1972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9906" y="1989570"/>
            <a:ext cx="3853373" cy="4012341"/>
          </a:xfrm>
          <a:prstGeom prst="rect">
            <a:avLst/>
          </a:prstGeom>
          <a:noFill/>
          <a:ln>
            <a:noFill/>
          </a:ln>
        </p:spPr>
      </p:pic>
      <p:sp>
        <p:nvSpPr>
          <p:cNvPr id="1973" name="Google Shape;1973;p112"/>
          <p:cNvSpPr>
            <a:spLocks noGrp="1"/>
          </p:cNvSpPr>
          <p:nvPr>
            <p:ph type="pic" idx="2"/>
          </p:nvPr>
        </p:nvSpPr>
        <p:spPr>
          <a:xfrm>
            <a:off x="1109626" y="2634840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4" name="Google Shape;1974;p112"/>
          <p:cNvSpPr txBox="1">
            <a:spLocks noGrp="1"/>
          </p:cNvSpPr>
          <p:nvPr>
            <p:ph type="title"/>
          </p:nvPr>
        </p:nvSpPr>
        <p:spPr>
          <a:xfrm>
            <a:off x="4163141" y="305808"/>
            <a:ext cx="58594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SemiBold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5" name="Google Shape;1975;p11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6" name="Google Shape;1976;p11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977" name="Google Shape;1977;p112"/>
          <p:cNvCxnSpPr/>
          <p:nvPr/>
        </p:nvCxnSpPr>
        <p:spPr>
          <a:xfrm>
            <a:off x="342900" y="1536700"/>
            <a:ext cx="115062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8" name="Google Shape;1978;p112"/>
          <p:cNvSpPr txBox="1">
            <a:spLocks noGrp="1"/>
          </p:cNvSpPr>
          <p:nvPr>
            <p:ph type="body" idx="1"/>
          </p:nvPr>
        </p:nvSpPr>
        <p:spPr>
          <a:xfrm>
            <a:off x="4197876" y="2222053"/>
            <a:ext cx="6686024" cy="116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ublic Sans SemiBold"/>
              <a:buNone/>
              <a:defRPr sz="1400" cap="non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9" name="Google Shape;1979;p112"/>
          <p:cNvSpPr txBox="1">
            <a:spLocks noGrp="1"/>
          </p:cNvSpPr>
          <p:nvPr>
            <p:ph type="body" idx="3"/>
          </p:nvPr>
        </p:nvSpPr>
        <p:spPr>
          <a:xfrm>
            <a:off x="4265289" y="3470939"/>
            <a:ext cx="5653411" cy="31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892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Noto Sans Symbols"/>
              <a:buChar char="⚫"/>
              <a:defRPr sz="11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228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0" name="Google Shape;1980;p112"/>
          <p:cNvSpPr txBox="1">
            <a:spLocks noGrp="1"/>
          </p:cNvSpPr>
          <p:nvPr>
            <p:ph type="body" idx="4"/>
          </p:nvPr>
        </p:nvSpPr>
        <p:spPr>
          <a:xfrm>
            <a:off x="9385696" y="188908"/>
            <a:ext cx="2463404" cy="79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ublic Sans SemiBold"/>
              <a:buNone/>
              <a:defRPr sz="210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1" name="Google Shape;198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816" y="632689"/>
            <a:ext cx="2286068" cy="56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Google Shape;1982;p11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One Column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0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8420100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3" name="Google Shape;73;p7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 2">
  <p:cSld name="Department Wins Slide 2">
    <p:bg>
      <p:bgPr>
        <a:solidFill>
          <a:schemeClr val="dk1"/>
        </a:solidFill>
        <a:effectLst/>
      </p:bgPr>
    </p:bg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113"/>
          <p:cNvSpPr/>
          <p:nvPr/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0F1A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985" name="Google Shape;1985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Google Shape;1986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1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8" name="Google Shape;1988;p11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9" name="Google Shape;1989;p11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90" name="Google Shape;1990;p113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1" name="Google Shape;1991;p113"/>
          <p:cNvSpPr>
            <a:spLocks noGrp="1"/>
          </p:cNvSpPr>
          <p:nvPr>
            <p:ph type="pic" idx="3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2" name="Google Shape;1992;p113"/>
          <p:cNvSpPr txBox="1">
            <a:spLocks noGrp="1"/>
          </p:cNvSpPr>
          <p:nvPr>
            <p:ph type="body" idx="1"/>
          </p:nvPr>
        </p:nvSpPr>
        <p:spPr>
          <a:xfrm>
            <a:off x="4862011" y="5307728"/>
            <a:ext cx="2463404" cy="49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SemiBold"/>
              <a:buNone/>
              <a:defRPr sz="21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93" name="Google Shape;1993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187" y="3367382"/>
            <a:ext cx="2399379" cy="5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94" name="Google Shape;1994;p11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5" name="Google Shape;1995;p113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96" name="Google Shape;1996;p113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97" name="Google Shape;1997;p113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8" name="Google Shape;1998;p113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9" name="Google Shape;1999;p113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0" name="Google Shape;2000;p113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1" name="Google Shape;2001;p113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2" name="Google Shape;2002;p113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3" name="Google Shape;2003;p113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4" name="Google Shape;2004;p113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862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005" name="Google Shape;2005;p113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006" name="Google Shape;2006;p113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ming Slide 1">
  <p:cSld name="Framing Slide 1">
    <p:bg>
      <p:bgPr>
        <a:solidFill>
          <a:schemeClr val="lt2"/>
        </a:solidFill>
        <a:effectLst/>
      </p:bgPr>
    </p:bg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" name="Google Shape;2008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3058" y="2070022"/>
            <a:ext cx="3276133" cy="32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9" name="Google Shape;2009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720" y="1569845"/>
            <a:ext cx="3962014" cy="40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11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11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13" name="Google Shape;2013;p11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4" name="Google Shape;2014;p11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5" name="Google Shape;2015;p11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p11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ntinuous Columns">
  <p:cSld name="Title and Content, Two Continuous Columns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1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9" name="Google Shape;2019;p115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0" name="Google Shape;2020;p11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1" name="Google Shape;2021;p11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2" name="Google Shape;2022;p11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lumns">
  <p:cSld name="Title and Content, Two Columns"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1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116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5526088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6" name="Google Shape;2026;p11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7" name="Google Shape;2027;p116"/>
          <p:cNvSpPr txBox="1">
            <a:spLocks noGrp="1"/>
          </p:cNvSpPr>
          <p:nvPr>
            <p:ph type="body" idx="2"/>
          </p:nvPr>
        </p:nvSpPr>
        <p:spPr>
          <a:xfrm>
            <a:off x="6130925" y="1477963"/>
            <a:ext cx="5519738" cy="472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8" name="Google Shape;2028;p11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/>
          <p:nvPr/>
        </p:nvSpPr>
        <p:spPr>
          <a:xfrm>
            <a:off x="608850" y="1134825"/>
            <a:ext cx="10745100" cy="4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/ Break / End">
  <p:cSld name="1_Block Page / Break / End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E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000" y="2913570"/>
            <a:ext cx="4060856" cy="1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9"/>
          <p:cNvSpPr txBox="1"/>
          <p:nvPr/>
        </p:nvSpPr>
        <p:spPr>
          <a:xfrm>
            <a:off x="617781" y="6468518"/>
            <a:ext cx="58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Confidential and proprietary – for SoftGenetics only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9"/>
          <p:cNvSpPr txBox="1">
            <a:spLocks noGrp="1"/>
          </p:cNvSpPr>
          <p:nvPr>
            <p:ph type="sldNum" idx="12"/>
          </p:nvPr>
        </p:nvSpPr>
        <p:spPr>
          <a:xfrm>
            <a:off x="113624" y="6468518"/>
            <a:ext cx="6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1"/>
          <p:cNvSpPr/>
          <p:nvPr/>
        </p:nvSpPr>
        <p:spPr>
          <a:xfrm>
            <a:off x="0" y="0"/>
            <a:ext cx="43164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93" name="Google Shape;93;p7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5" name="Google Shape;95;p71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1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71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7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2334" y="557046"/>
            <a:ext cx="3827014" cy="707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atsols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Guidances/ucm071590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"/>
          <p:cNvSpPr txBox="1">
            <a:spLocks noGrp="1"/>
          </p:cNvSpPr>
          <p:nvPr>
            <p:ph type="ctrTitle"/>
          </p:nvPr>
        </p:nvSpPr>
        <p:spPr>
          <a:xfrm>
            <a:off x="581733" y="1730688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US" sz="4000" b="1" dirty="0"/>
              <a:t>Exploring Survival Analysis Designs for Clinical Trials</a:t>
            </a:r>
            <a:endParaRPr sz="6900" dirty="0"/>
          </a:p>
        </p:txBody>
      </p:sp>
      <p:sp>
        <p:nvSpPr>
          <p:cNvPr id="2034" name="Google Shape;2034;p1"/>
          <p:cNvSpPr txBox="1">
            <a:spLocks noGrp="1"/>
          </p:cNvSpPr>
          <p:nvPr>
            <p:ph type="ftr" idx="11"/>
          </p:nvPr>
        </p:nvSpPr>
        <p:spPr>
          <a:xfrm>
            <a:off x="58736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© nQuery   |   Proprietary &amp; Conﬁdential</a:t>
            </a:r>
            <a:endParaRPr/>
          </a:p>
        </p:txBody>
      </p:sp>
      <p:pic>
        <p:nvPicPr>
          <p:cNvPr id="2035" name="Google Shape;20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50" y="706100"/>
            <a:ext cx="2686974" cy="7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Google Shape;2036;p1"/>
          <p:cNvSpPr txBox="1"/>
          <p:nvPr/>
        </p:nvSpPr>
        <p:spPr>
          <a:xfrm>
            <a:off x="605050" y="5403550"/>
            <a:ext cx="2841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E" sz="2200" b="0" i="0" u="none" strike="noStrike" cap="non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May 2024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1"/>
          <p:cNvSpPr txBox="1">
            <a:spLocks noGrp="1"/>
          </p:cNvSpPr>
          <p:nvPr>
            <p:ph type="ctrTitle"/>
          </p:nvPr>
        </p:nvSpPr>
        <p:spPr>
          <a:xfrm>
            <a:off x="581733" y="3963999"/>
            <a:ext cx="6888916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US" sz="2800" b="1" dirty="0"/>
              <a:t>Identifying &amp; Addressing Challenges With Survival Sample Size &amp; Power</a:t>
            </a:r>
            <a:br>
              <a:rPr lang="en-US" sz="2800" b="1" dirty="0"/>
            </a:b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Design Issues for Survival Analysis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DEA19F-A513-564F-CD68-17517BC6F2E9}"/>
              </a:ext>
            </a:extLst>
          </p:cNvPr>
          <p:cNvSpPr txBox="1">
            <a:spLocks/>
          </p:cNvSpPr>
          <p:nvPr/>
        </p:nvSpPr>
        <p:spPr>
          <a:xfrm>
            <a:off x="800099" y="1355651"/>
            <a:ext cx="10553699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Survival Distribution Issues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(Parametric) Survival Distribution (e.g. Exponential)? Non-Proportional Hazards (e.g. Delayed Effect)? Time-Varying?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Design and Method Issues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Groups Compared? Endpoint (e.g. OS and/or PFS)? Test Statistic (e.g. Hazard Ratio)? Statistical Test (e.g. Log-Rank)? Adaptive Design?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 Issues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Accrual Period Length? Accrual Pattern Expected (e.g. uniform)? Event-Driven vs Time-Driven Study Length?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Censoring (e.g. Fixed Follow-up)?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Issues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Dropout (Simple vs. Dropout Distribution)? Drop-in/Non-Compliance? Cure Fraction? Competing Risks? Effect on Estimand Strategy?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7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Analysis Power Inputs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366D87-6480-36BC-1F59-9E8D00AEA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04936"/>
              </p:ext>
            </p:extLst>
          </p:nvPr>
        </p:nvGraphicFramePr>
        <p:xfrm>
          <a:off x="711662" y="1560946"/>
          <a:ext cx="11027756" cy="4536447"/>
        </p:xfrm>
        <a:graphic>
          <a:graphicData uri="http://schemas.openxmlformats.org/drawingml/2006/table">
            <a:tbl>
              <a:tblPr bandCol="1"/>
              <a:tblGrid>
                <a:gridCol w="2576483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451273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142748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ct val="129032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Survival Distribution /Effect Size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i="1" dirty="0"/>
                        <a:t>Survival Distribution: </a:t>
                      </a:r>
                      <a:r>
                        <a:rPr lang="en-IE" sz="1800" dirty="0"/>
                        <a:t>Hazard Rate (Constant or Piecewise), Surviving Proportion Time, Median Survival, Distribution-Specific Parameters (e.g. Weibull Shape/Scale)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IE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800" i="1" dirty="0"/>
                        <a:t>Effect Size Choice + Estimate: </a:t>
                      </a:r>
                      <a:r>
                        <a:rPr lang="en-IE" sz="1800" dirty="0"/>
                        <a:t>Hazard Ratio, Relative Time, Survival Time Differences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1489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12713" indent="-1127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Pct val="129032"/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Accrual/Follow-up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800" i="1" noProof="0" dirty="0"/>
                        <a:t>Follow-up/Study Length: </a:t>
                      </a:r>
                      <a:r>
                        <a:rPr lang="en-IE" sz="1800" noProof="0" dirty="0"/>
                        <a:t>Length of Subject Follow-up (Fixed Follow-up vs Event-Driven), Length of Study (Event-Driven vs Pre-Defined Time) -&gt; Both feed into censoring strategy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E" sz="1800" i="1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800" i="1" noProof="0" dirty="0"/>
                        <a:t>Accrual: </a:t>
                      </a:r>
                      <a:r>
                        <a:rPr lang="en-IE" sz="1800" i="0" noProof="0" dirty="0"/>
                        <a:t>Define via </a:t>
                      </a:r>
                      <a:r>
                        <a:rPr lang="en-IE" sz="1800" noProof="0" dirty="0"/>
                        <a:t>Accrual Period Length or Accrual Rate, Provide Accrual Process Pattern (Uniform/Constant Accrual, Parametric (e.g. truncated exponential), Piecewise)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1489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ct val="129032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Processes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i="1" dirty="0"/>
                        <a:t>Dropout:</a:t>
                      </a:r>
                      <a:r>
                        <a:rPr lang="en-US" sz="1800" dirty="0"/>
                        <a:t> As % of Total N vs Modelling as Survival-like Hazard Rate/Pattern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800" i="1" dirty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i="1" dirty="0"/>
                        <a:t>Group Cross-over: </a:t>
                      </a:r>
                      <a:r>
                        <a:rPr lang="en-US" sz="1800" dirty="0"/>
                        <a:t>Non-compliance (</a:t>
                      </a:r>
                      <a:r>
                        <a:rPr lang="en-US" sz="1800" dirty="0" err="1"/>
                        <a:t>trt</a:t>
                      </a:r>
                      <a:r>
                        <a:rPr lang="en-US" sz="1800" dirty="0"/>
                        <a:t> -&gt; Ctrl) &amp; Drop-in (Ctrl -&gt; </a:t>
                      </a:r>
                      <a:r>
                        <a:rPr lang="en-US" sz="1800" dirty="0" err="1"/>
                        <a:t>Trt</a:t>
                      </a:r>
                      <a:r>
                        <a:rPr lang="en-US" sz="1800" dirty="0"/>
                        <a:t>) rates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i="1" dirty="0"/>
                        <a:t>Other Processes: </a:t>
                      </a:r>
                      <a:r>
                        <a:rPr lang="en-US" sz="1800" dirty="0"/>
                        <a:t>Cure Event Rate/Pattern, Competing Risk Hazard Rate/Pattern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67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Analysis | Example 1 ( Log-Rank)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DEAF51-757A-C447-54AD-8C63E301A4F3}"/>
              </a:ext>
            </a:extLst>
          </p:cNvPr>
          <p:cNvSpPr txBox="1">
            <a:spLocks/>
          </p:cNvSpPr>
          <p:nvPr/>
        </p:nvSpPr>
        <p:spPr>
          <a:xfrm>
            <a:off x="800100" y="1521905"/>
            <a:ext cx="46863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“Using an unstratified log-rank test at the one-sided 2.5% significance level, a </a:t>
            </a:r>
            <a:r>
              <a:rPr kumimoji="0" lang="en-IE" sz="1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of 282 events would allow 92.6% power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demonstrate a 33% risk reduction (hazard ratio for RAD/placebo of about 0.67, as calculated from an anticipated 50% increase in median PFS, from 6 months in placebo arm to 9 months in the RAD001 arm).</a:t>
            </a:r>
            <a:b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 uniform accrual of approximately 23 patients per month over 74 weeks and a minimum follow up of 39 weeks, a </a:t>
            </a:r>
            <a:r>
              <a:rPr kumimoji="0" lang="en-IE" sz="1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of 352 patients 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be required to obtain 282 PFS events, assuming an exponential progression-free survival distribution with a median of 6 months in the Placebo arm and of 9 months in RAD001 arm.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an estimated 10% lost to follow up patients, a total sample size of 392 patients should be randomized.”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FFD5BB5-54FA-4894-3406-A633720B3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797104"/>
              </p:ext>
            </p:extLst>
          </p:nvPr>
        </p:nvGraphicFramePr>
        <p:xfrm>
          <a:off x="5923961" y="2666133"/>
          <a:ext cx="5429839" cy="3940269"/>
        </p:xfrm>
        <a:graphic>
          <a:graphicData uri="http://schemas.openxmlformats.org/drawingml/2006/table">
            <a:tbl>
              <a:tblPr firstRow="1"/>
              <a:tblGrid>
                <a:gridCol w="4071505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358334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(1-Sided)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Everolimus</a:t>
                      </a:r>
                      <a:r>
                        <a:rPr lang="en-IE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Power % (under constant HR)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4B8595E-595B-4C8B-C387-EA77B280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38" y="1521905"/>
            <a:ext cx="5652462" cy="9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15"/>
          <p:cNvSpPr txBox="1">
            <a:spLocks noGrp="1"/>
          </p:cNvSpPr>
          <p:nvPr>
            <p:ph type="body" idx="1"/>
          </p:nvPr>
        </p:nvSpPr>
        <p:spPr>
          <a:xfrm>
            <a:off x="222634" y="2192061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3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11" name="Google Shape;2111;p15"/>
          <p:cNvSpPr txBox="1">
            <a:spLocks noGrp="1"/>
          </p:cNvSpPr>
          <p:nvPr>
            <p:ph type="title" idx="4294967295"/>
          </p:nvPr>
        </p:nvSpPr>
        <p:spPr>
          <a:xfrm>
            <a:off x="335875" y="1822850"/>
            <a:ext cx="46083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Non-Proportional Hazards</a:t>
            </a:r>
            <a:endParaRPr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5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Non-Proportional Hazards ( NPH )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DDFA2-2C5B-5A68-F49B-59AC27266F41}"/>
              </a:ext>
            </a:extLst>
          </p:cNvPr>
          <p:cNvSpPr txBox="1"/>
          <p:nvPr/>
        </p:nvSpPr>
        <p:spPr>
          <a:xfrm>
            <a:off x="770603" y="1370257"/>
            <a:ext cx="55604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Common methods like Log-Rank/Cox Model assume “proportional hazards”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PH = Constant Hazard Ratio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Growing interest in “non-proportional hazards” scenarios like “delayed effects”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NPH = Hazard Ratio varies over time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Immunotherapies often have delayed effect </a:t>
            </a:r>
          </a:p>
          <a:p>
            <a:pPr>
              <a:buClrTx/>
              <a:buFontTx/>
              <a:buNone/>
            </a:pPr>
            <a:endParaRPr lang="en-IE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Significant interest in finding NPH-robust methods for clinical trials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On-going debate between various methods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Method ideally would be robust vs multiple survival pattern scenarios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26242-B442-1922-A1A6-FFDE79250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6" r="3732"/>
          <a:stretch/>
        </p:blipFill>
        <p:spPr>
          <a:xfrm>
            <a:off x="6331017" y="1586360"/>
            <a:ext cx="5465807" cy="37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C89D8-0E06-CD2A-68A6-496700F220BC}"/>
              </a:ext>
            </a:extLst>
          </p:cNvPr>
          <p:cNvSpPr txBox="1"/>
          <p:nvPr/>
        </p:nvSpPr>
        <p:spPr>
          <a:xfrm>
            <a:off x="7964543" y="5408364"/>
            <a:ext cx="264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Satrajit </a:t>
            </a:r>
            <a:r>
              <a:rPr lang="en-IE" kern="1200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Roychoudhury</a:t>
            </a:r>
            <a:r>
              <a:rPr lang="en-IE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251558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Non-Proportional Hazards Methods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906B2A-29D2-A29B-4784-20AC833B4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93173"/>
              </p:ext>
            </p:extLst>
          </p:nvPr>
        </p:nvGraphicFramePr>
        <p:xfrm>
          <a:off x="662940" y="1444495"/>
          <a:ext cx="10553700" cy="5070605"/>
        </p:xfrm>
        <a:graphic>
          <a:graphicData uri="http://schemas.openxmlformats.org/drawingml/2006/table">
            <a:tbl>
              <a:tblPr bandCol="1"/>
              <a:tblGrid>
                <a:gridCol w="1623256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930444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697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Log-Rank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  <a:alpha val="50196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“Average Hazard Ratio” – same as from univariate Cox Regression model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C2D6">
                        <a:lumMod val="20000"/>
                        <a:lumOff val="8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697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Linear-Rank (Weighted)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  <a:alpha val="50196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Gehan</a:t>
                      </a: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-Breslow-Wilcoxon, </a:t>
                      </a:r>
                      <a:r>
                        <a:rPr lang="en-I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Tarone</a:t>
                      </a: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-Ware, Farrington-Manning, </a:t>
                      </a:r>
                      <a:r>
                        <a:rPr lang="en-I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Peto-Peto</a:t>
                      </a: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Threshold Lag, Modestly Weighted Linear-Rank (MWLRT)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C2D6">
                        <a:lumMod val="20000"/>
                        <a:lumOff val="8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697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Piecewise Linear-Rank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  <a:alpha val="50196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2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Piecewise Parametric, Weighted Piecewise Model (e.g. APPLE), Change Point Models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C2D6">
                        <a:lumMod val="20000"/>
                        <a:lumOff val="8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697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Combination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  <a:alpha val="50196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Combination (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MaxCombo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Test Procedure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C2D6">
                        <a:lumMod val="20000"/>
                        <a:lumOff val="8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697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Survival Time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  <a:alpha val="50196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Milestone Survival (KM), Restricted Mean Survival Time, Landmark Analysis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C2D6">
                        <a:lumMod val="20000"/>
                        <a:lumOff val="8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697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Relative Time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  <a:alpha val="50196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Ratio of Times to Reach Event Proportion, Accelerated Failure Time Models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C2D6">
                        <a:lumMod val="20000"/>
                        <a:lumOff val="8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  <a:tr h="6971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Others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  <a:alpha val="50196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Responder-Based, Frailty Models, </a:t>
                      </a:r>
                      <a:r>
                        <a:rPr lang="en-I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Renyi</a:t>
                      </a: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Models, Net Benefit (</a:t>
                      </a:r>
                      <a:r>
                        <a:rPr lang="en-I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Buyse</a:t>
                      </a: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C2D6">
                        <a:lumMod val="20000"/>
                        <a:lumOff val="80000"/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4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20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Maximum Combination (</a:t>
            </a:r>
            <a:r>
              <a:rPr lang="en-US" dirty="0" err="1"/>
              <a:t>MaxCombo</a:t>
            </a:r>
            <a:r>
              <a:rPr lang="en-US" dirty="0"/>
              <a:t>) Test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68297-99BD-D009-391F-FB97F6C905C0}"/>
              </a:ext>
            </a:extLst>
          </p:cNvPr>
          <p:cNvSpPr txBox="1"/>
          <p:nvPr/>
        </p:nvSpPr>
        <p:spPr>
          <a:xfrm>
            <a:off x="622824" y="1370257"/>
            <a:ext cx="53992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2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MaxCombo</a:t>
            </a: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tests combination of multiple linear-rank tests simultaneously</a:t>
            </a:r>
          </a:p>
          <a:p>
            <a:pPr>
              <a:buClrTx/>
              <a:buFontTx/>
              <a:buNone/>
            </a:pPr>
            <a:endParaRPr lang="en-IE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MaxCombo</a:t>
            </a: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controls Type I error while selecting “best” test from candidates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Typically, 2-4 candidate tests considered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Fleming-Harrington most common since flexible &amp; includes Log-Rank + </a:t>
            </a:r>
            <a:r>
              <a:rPr lang="en-IE" sz="2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Peto-Peto</a:t>
            </a:r>
            <a:endParaRPr lang="en-IE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457200" lvl="1">
              <a:buClrTx/>
              <a:buFontTx/>
              <a:buNone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4601D3-ED81-2E2C-D11C-5783EF423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66572"/>
              </p:ext>
            </p:extLst>
          </p:nvPr>
        </p:nvGraphicFramePr>
        <p:xfrm>
          <a:off x="6169890" y="2647927"/>
          <a:ext cx="5800437" cy="3200400"/>
        </p:xfrm>
        <a:graphic>
          <a:graphicData uri="http://schemas.openxmlformats.org/drawingml/2006/table">
            <a:tbl>
              <a:tblPr firstRow="1"/>
              <a:tblGrid>
                <a:gridCol w="2697019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3103418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24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sz="1800" b="1" dirty="0">
                          <a:solidFill>
                            <a:schemeClr val="tx1"/>
                          </a:solidFill>
                        </a:rPr>
                        <a:t>F-H (G) Tests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1800" b="1" dirty="0">
                          <a:solidFill>
                            <a:schemeClr val="tx1"/>
                          </a:solidFill>
                        </a:rPr>
                        <a:t>Proposal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24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G(0,1; 1,0)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Lee (2007)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24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G(0,0*; 0,1; 1,0)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Karrison</a:t>
                      </a:r>
                      <a:r>
                        <a:rPr kumimoji="0" lang="en-I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(2016)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24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G(0,0; 0,1; 1,0; 1,1)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Lin et al (2020)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24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G(0,0; 0,0.5; 0.5,0; 0.5,0.5)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>
                        <a:buFont typeface="+mj-lt"/>
                        <a:buNone/>
                      </a:pPr>
                      <a:r>
                        <a:rPr lang="en-I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Roychoudhury</a:t>
                      </a: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 (2021)</a:t>
                      </a:r>
                      <a:endParaRPr lang="en-IE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24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G(0,0; 0,0.5)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algn="l">
                        <a:buFont typeface="+mj-lt"/>
                        <a:buNone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Mukhopadhyay et al (2022)</a:t>
                      </a:r>
                      <a:endParaRPr lang="en-IE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33756"/>
                  </a:ext>
                </a:extLst>
              </a:tr>
              <a:tr h="2449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G(0,0; 0,0.5; 0.5,0)</a:t>
                      </a: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Mukhopadhyay et al (2022)</a:t>
                      </a:r>
                      <a:endParaRPr lang="en-IE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490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57B7C3-08C1-47F8-A82F-293B1C5AAC87}"/>
              </a:ext>
            </a:extLst>
          </p:cNvPr>
          <p:cNvSpPr txBox="1"/>
          <p:nvPr/>
        </p:nvSpPr>
        <p:spPr>
          <a:xfrm>
            <a:off x="7961746" y="5848327"/>
            <a:ext cx="4771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*F-H(0,0) = Log-Rank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61957-1AD0-0F9C-5193-2F467593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13" y="1611405"/>
            <a:ext cx="3801143" cy="77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4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Maximum Combination Test Issues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055CD-3D9D-6C64-97EA-670030DE4BAD}"/>
              </a:ext>
            </a:extLst>
          </p:cNvPr>
          <p:cNvSpPr txBox="1"/>
          <p:nvPr/>
        </p:nvSpPr>
        <p:spPr>
          <a:xfrm>
            <a:off x="533399" y="1204874"/>
            <a:ext cx="5873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Critics have focussed on Type I error control issues and </a:t>
            </a:r>
            <a:r>
              <a:rPr lang="en-IE" sz="2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estimand</a:t>
            </a: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>
              <a:buClrTx/>
              <a:buFontTx/>
              <a:buNone/>
            </a:pPr>
            <a:endParaRPr lang="en-IE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Statistical issues include significant</a:t>
            </a:r>
            <a:r>
              <a:rPr lang="en-GB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results even if treatment always worse/equal or high “late efficacy” shown</a:t>
            </a:r>
          </a:p>
          <a:p>
            <a:pPr>
              <a:buClrTx/>
              <a:buFontTx/>
              <a:buNone/>
            </a:pPr>
            <a:endParaRPr lang="en-GB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Alternatives: Change F-M from 1-&gt;0.5 in </a:t>
            </a:r>
            <a:r>
              <a:rPr lang="en-IE" sz="20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MaxCombo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; Modestly Weighted LR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EC03E-D9DC-CBE4-474C-16244394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49" y="1370257"/>
            <a:ext cx="4527750" cy="3620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F7014-212A-D333-39FC-E23E1B90E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295" y="4832757"/>
            <a:ext cx="4980413" cy="1009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32D336-5857-4063-BA19-2F48EFBE34E3}"/>
              </a:ext>
            </a:extLst>
          </p:cNvPr>
          <p:cNvSpPr txBox="1"/>
          <p:nvPr/>
        </p:nvSpPr>
        <p:spPr>
          <a:xfrm>
            <a:off x="10106064" y="5886858"/>
            <a:ext cx="208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1200" kern="1200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Magirr</a:t>
            </a: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 (2020)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C415E-7AA2-382D-502A-A12EF2BAE330}"/>
              </a:ext>
            </a:extLst>
          </p:cNvPr>
          <p:cNvSpPr txBox="1"/>
          <p:nvPr/>
        </p:nvSpPr>
        <p:spPr>
          <a:xfrm>
            <a:off x="533399" y="4804487"/>
            <a:ext cx="61234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Issues around interpretability of using the average hazard ratio as the </a:t>
            </a:r>
            <a:r>
              <a:rPr lang="en-IE" sz="2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estimand</a:t>
            </a: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>
              <a:buClrTx/>
              <a:buFontTx/>
              <a:buNone/>
            </a:pPr>
            <a:r>
              <a:rPr lang="en-IE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</a:t>
            </a:r>
            <a:endParaRPr lang="en-GB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Suggestion – Use </a:t>
            </a:r>
            <a:r>
              <a:rPr lang="en-IE" sz="20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MaxCombo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for the analysis but an alternative (RMST) for communicating results</a:t>
            </a:r>
          </a:p>
          <a:p>
            <a:pPr>
              <a:buClrTx/>
              <a:buFontTx/>
              <a:buNone/>
            </a:pPr>
            <a:endParaRPr lang="en-IE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IE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37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Analysis | Example 2 ( NPH )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AC304-712E-3CF1-AFEF-86F3C5B7FAD4}"/>
              </a:ext>
            </a:extLst>
          </p:cNvPr>
          <p:cNvSpPr txBox="1">
            <a:spLocks/>
          </p:cNvSpPr>
          <p:nvPr/>
        </p:nvSpPr>
        <p:spPr>
          <a:xfrm>
            <a:off x="800100" y="1521905"/>
            <a:ext cx="46863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 us assume a study with expected results the same as the Everolimus study except assume no effect (i.e. a delayed effect) where HR = 1 for first 6 months and then the original desired hazard ratio (0.666…) occurs for the remainder of the study.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compare the results of the Log-Rank Test vs MaxCombo vs MaxCombo Test Choice (G(0,1)) vs 6-month Threshold Lag (APPLE)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86359E-BBB4-D1A9-E7DE-0B841519C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974812"/>
              </p:ext>
            </p:extLst>
          </p:nvPr>
        </p:nvGraphicFramePr>
        <p:xfrm>
          <a:off x="5923961" y="1521905"/>
          <a:ext cx="5429839" cy="4917568"/>
        </p:xfrm>
        <a:graphic>
          <a:graphicData uri="http://schemas.openxmlformats.org/drawingml/2006/table">
            <a:tbl>
              <a:tblPr firstRow="1"/>
              <a:tblGrid>
                <a:gridCol w="4071505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358334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(1-Sided)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Everolimus</a:t>
                      </a:r>
                      <a:r>
                        <a:rPr lang="en-IE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Power % (under constant HR)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  <a:tr h="527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b="0" i="1" dirty="0"/>
                        <a:t>“Artificial Delay” (Months)</a:t>
                      </a:r>
                    </a:p>
                  </a:txBody>
                  <a:tcPr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b="0" i="1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3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50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2b1c0db4310_0_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sz="4400" cap="none" dirty="0">
                <a:latin typeface="Calibri"/>
                <a:ea typeface="Calibri"/>
                <a:cs typeface="Calibri"/>
                <a:sym typeface="Calibri"/>
              </a:rPr>
              <a:t>Discussion and Conclusions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FCE28-9FC3-8CCE-55E2-CF4EB69560E2}"/>
              </a:ext>
            </a:extLst>
          </p:cNvPr>
          <p:cNvSpPr txBox="1">
            <a:spLocks/>
          </p:cNvSpPr>
          <p:nvPr/>
        </p:nvSpPr>
        <p:spPr>
          <a:xfrm>
            <a:off x="690372" y="1467873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Survival Analysis is one of the common statistical areas in clinical trials particularly in clinical areas such as oncology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analysis and sample size determination for survival involves finding the number of events required and sample size – the latter being more flexible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 considerations for power analysis include study design, statistical test, choice of endpoint and effect size, accrual and follow-up + dropout and cross-over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recent area of interest has been methods for non-proportional hazards, such as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MaxCombo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Test, with power methods becoming available in this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2b148969348_0_14"/>
          <p:cNvSpPr txBox="1">
            <a:spLocks noGrp="1"/>
          </p:cNvSpPr>
          <p:nvPr>
            <p:ph type="body" idx="1"/>
          </p:nvPr>
        </p:nvSpPr>
        <p:spPr>
          <a:xfrm>
            <a:off x="778024" y="4258641"/>
            <a:ext cx="4383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4000" b="1"/>
              <a:t>Paul Murphy</a:t>
            </a:r>
            <a:endParaRPr sz="40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2800"/>
              <a:t>Research Statistician</a:t>
            </a:r>
            <a:endParaRPr sz="2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 sz="2800"/>
          </a:p>
        </p:txBody>
      </p:sp>
      <p:sp>
        <p:nvSpPr>
          <p:cNvPr id="2059" name="Google Shape;2059;g2b148969348_0_14"/>
          <p:cNvSpPr txBox="1"/>
          <p:nvPr/>
        </p:nvSpPr>
        <p:spPr>
          <a:xfrm>
            <a:off x="8390314" y="1897141"/>
            <a:ext cx="403080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2060" name="Google Shape;2060;g2b148969348_0_14" descr="A blu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858" y="6004175"/>
            <a:ext cx="1670367" cy="42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g2b148969348_0_14" descr="A person smiling for the camera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3951" t="3951" r="3951" b="3951"/>
          <a:stretch/>
        </p:blipFill>
        <p:spPr>
          <a:xfrm>
            <a:off x="1808475" y="1635531"/>
            <a:ext cx="2322300" cy="2325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9" name="Google Shape;2259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" y="625575"/>
            <a:ext cx="12209398" cy="62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0" name="Google Shape;2260;g2b1c0db4310_0_171"/>
          <p:cNvSpPr txBox="1"/>
          <p:nvPr/>
        </p:nvSpPr>
        <p:spPr>
          <a:xfrm>
            <a:off x="0" y="-276600"/>
            <a:ext cx="12209400" cy="90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Statsols.com/trial</a:t>
            </a:r>
            <a:endParaRPr sz="4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15"/>
          <p:cNvSpPr txBox="1">
            <a:spLocks noGrp="1"/>
          </p:cNvSpPr>
          <p:nvPr>
            <p:ph type="body" idx="1"/>
          </p:nvPr>
        </p:nvSpPr>
        <p:spPr>
          <a:xfrm>
            <a:off x="122050" y="2100621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Thank You.</a:t>
            </a:r>
            <a:endParaRPr sz="3600" dirty="0"/>
          </a:p>
        </p:txBody>
      </p:sp>
      <p:sp>
        <p:nvSpPr>
          <p:cNvPr id="2111" name="Google Shape;2111;p15"/>
          <p:cNvSpPr txBox="1">
            <a:spLocks noGrp="1"/>
          </p:cNvSpPr>
          <p:nvPr>
            <p:ph type="title" idx="4294967295"/>
          </p:nvPr>
        </p:nvSpPr>
        <p:spPr>
          <a:xfrm>
            <a:off x="317586" y="3429000"/>
            <a:ext cx="5342549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Contact us: </a:t>
            </a:r>
            <a:r>
              <a:rPr lang="en-IE" sz="3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info@statsols.com</a:t>
            </a:r>
            <a:br>
              <a:rPr lang="en-IE" sz="3600" dirty="0">
                <a:solidFill>
                  <a:schemeClr val="accent2"/>
                </a:solidFill>
              </a:rPr>
            </a:b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More info: </a:t>
            </a:r>
            <a:r>
              <a:rPr lang="en-IE" sz="3600" u="sng" dirty="0">
                <a:solidFill>
                  <a:schemeClr val="accent2"/>
                </a:solidFill>
              </a:rPr>
              <a:t>www.statsols.com</a:t>
            </a:r>
            <a:br>
              <a:rPr lang="en-IE" sz="3600" dirty="0">
                <a:solidFill>
                  <a:schemeClr val="accent2"/>
                </a:solidFill>
              </a:rPr>
            </a:br>
            <a:endParaRPr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31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(Survival Analysis)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9DB772-7B38-A17C-6E61-0BD4D1208B3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222222"/>
                </a:solidFill>
                <a:latin typeface="Calibri" panose="020F0502020204030204"/>
              </a:rPr>
              <a:t>Cox, D.R. and Oakes, D., 1984. Analysis of survival data.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Cox, D.R., 1972. Regression models and life‐tables. Journal of the Royal Statistical Society: Series B (Methodological), 34(2), 187-202.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Collett, D., 2015. Modelling survival data in medical research.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Fleming, T.R. and Harrington, D.P., 2013. Counting processes and survival analysis. John Wiley &amp; Sons.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Klein, J.P., Van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Houwelingen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H.C., Ibrahim, J.G.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Scheike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T.H. eds., 2016. Handbook of survival analysis.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Andersen, P.K.,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Borgan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O., Gill, R.D.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Keiding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N., 2012. Statistical models based on counting processes. Springer Science &amp; Business Media.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Lin, H.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Zelterman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D., 2002.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Modeling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survival data: extending the Cox model.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Klein, J.P.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Moeschberger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M.L., 2003. Survival analysis: techniques for censored and truncated data. New York: Springer.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Lemeshow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S., May, S. and Hosmer Jr, D.W., 2011. Applied survival analysis: regression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modeling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of time-to-event data. John Wiley &amp; Sons.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Aalen, O.,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Borgan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O.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Gjessing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H., 2008. Survival and event history analysis: a process point of view. Springer Science &amp; Business Media.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U.S. Food and Drug Administration, Clinical Trial Endpoints for the Approval of Cancer Drugs and Biologics. December 2018 Available from: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http://www.fda.gov/downloads/Drugs/GuidanceComplianceRegulatoryInformation/Guidances/ucm071590.pdf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(Survival Power Analysis)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738E5A-14B0-B3B0-53E3-781EF9DA7B32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Kilickap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S., Demirci, U.,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Karadurmus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N., Dogan, M., Akinci, B. and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Sendur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M.A.N., 2018. Endpoints in oncology clinical trials. J BUON, 23, 1-6.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Freedman, L. S. 1982. Tables of the number of patients required in clinical trials using the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logrank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 test. Statistics in medicine, 1(2), 121-129.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Schoenfeld, D. A. 1983. Sample-size formula for the proportional-hazards regression model. Biometrics, 499-503.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Lachin, J. M., &amp; Foulkes, M. A. 1986. Evaluation of sample size and power for analyses of survival with allowance for nonuniform patient entry, losses to follow-up, noncompliance, and stratification. Biometrics, 507-519.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Lakatos, E. 1988. Sample sizes based on the log-rank statistic in complex clinical trials. Biometrics, 229-241.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Lakatos, E., &amp; Lan, K. K. G., 1992. A comparison of sample size methods for the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logrank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statistic. Statistics in Medicine, 11(2), 179–191.</a:t>
            </a:r>
            <a:endParaRPr lang="en-I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Bariani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G.M., de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Celis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F., Anezka, C.R.,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Precivale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M., Arai, R., Saad, E.D. and Riechelmann, R.P., 2015. Sample size calculation in oncology trials. American journal of clinical oncology, 38(6), 570-574.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Tang Y. 2021. A unified approach to power and sample size determination for log-rank tests under proportional and nonproportional hazards. Statistical Methods in Medical Research ,Vol. 30(5) 1211–1234. 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Tang, Y., 2022. Complex survival trial design by the product integration method. Statistics in medicine, 41(4), 798-814.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Hsieh, F.Y.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Lavori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P.W., 2000. Sample-size calculations for the Cox proportional hazards regression model with nonbinary covariates. Controlled clinical trials, 21(6), 552-560.</a:t>
            </a:r>
            <a:endParaRPr lang="en-I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9688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(Survival Power Analysis)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72DC3A-263D-00F7-8512-B078FE2A3FBF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Wu, J. (2014). Sample size calculation for the one-sample log-rank test. Pharmaceutical Statistics, 14(1), 26–33.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Phadnis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M.A., 2019. Sample size calculation for small sample single-arm trials for time-to-event data: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Logrank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test with normal approximation or test statistic based on exact chi-square distribution?. Contemporary clinical trials communications, 15, p.100360.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Jung S. H. (2008). Sample size calculation for the weighted rank statistics with paired survival data. Statistics in medicine, 27(17), 3350–3365.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Lachin, J.M., 2013. Sample size and power for a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logrank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test and Cox proportional hazards model with multiple groups and strata, or a quantitative covariate with multiple strata. Statistics in medicine, 32(25), 4413-4425.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Litwin, S., Wong, Y.-N.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Hudes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G. 2007, Early stopping designs based on progression-free survival at an early time point in the initial cohort. Statistics in Medicine, Vol. 26(14) 4400-4415.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Liu, Y., &amp; Lim, P. (2017). Sample size increase during a survival trial when interim results are promising. Communications in Statistics-Theory and Methods, 46(14), 6846-6863.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Freidlin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B., &amp; Korn, E. L. (2017). Sample size adjustment designs with time-to-event outcomes: a caution. Clinical Trials, 14(6), 597-604.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Ren, S., &amp; Oakley, J. E. (2014). Assurance calculations for planning clinical trials with time‐to‐event outcomes. Statistics in medicine, 33(1), 31-45.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Yao, J. C., et. al. 2011.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Everolimus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 for advanced pancreatic neuroendocrine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tumors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. New England Journal of Medicine, 364(6), 514-523.</a:t>
            </a:r>
          </a:p>
        </p:txBody>
      </p:sp>
    </p:spTree>
    <p:extLst>
      <p:ext uri="{BB962C8B-B14F-4D97-AF65-F5344CB8AC3E}">
        <p14:creationId xmlns:p14="http://schemas.microsoft.com/office/powerpoint/2010/main" val="172992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(Non-Proportional Hazards)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781FA5-23EA-06C1-63DA-8C8C00D9B850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Fine, G. D., 2007. Consequences of delayed treatment effects on analysis of time-to-event endpoints. Drug Information Journal, 41(4), 535-539.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Alexander, B.M., Schoenfeld, J.D.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Trippa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L., 2018. Hazards of hazard ratios-deviations from model assumptions in immunotherapy. The New England journal of medicine, 378(12), pp.1158-1159.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Public Workshop: Oncology Clinical Trials in the Presence of Non‐Proportional Hazards, The Duke‐Margolis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Center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for Health Policy, Feb. 2018. Available at: https://slideplayer.com/slide/14007912/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Royston, P. and B Parmar, M.K., 2020. A simulation study comparing the power of nine tests of the treatment effect in randomized controlled trials with a time-to-event outcome. Trials, 21(1), pp.1-17.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Logan, B.R., Klein, J.P. and Zhang, M.J., 2008. Comparing treatments in the presence of crossing survival curves: an application to bone marrow transplantation. Biometrics, 64(3), pp.733-740.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Fleming, T.R. and Harrington, D.P., 1981. A class of hypothesis tests for one and two sample censored survival data. Communications in Statistics-Theory and Methods, 10(8), pp.763-794.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Pepe, M.S. and Fleming, T.R., 1989. Weighted Kaplan-Meier statistics: a class of distance tests for censored survival data. Biometrics, pp.497-507.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Breslow, N. E.,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Edler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L., &amp; Berger, J., 1984. A two-sample censored-data rank test for acceleration. Biometrics, 1049-1062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Lan, K.K.G. and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Wittes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J., 1990. Linear rank tests for survival data: equivalence of two formulations. The American Statistician, 44(1), 23-26.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Yang, S and Prentice, R, 2010. Improved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Logrank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‐Type Tests for Survival Data Using Adaptive Weights, Biometrics 66:  30‐38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402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(Non-Proportional Hazards)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574BB0-C411-FC5F-BD1E-2980E64B8E87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Lee, S. H., 2007. On the versatility of the combination of the weighted log-rank statistics. Computational statistics &amp; data analysis, 51(12), 6557-6564. 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Hasegawa, T., 2014. Sample size determination for the weighted log-rank test with the Fleming–Harrington class of weights in cancer vaccine studies. Pharmaceutical Statistics, 13(2), 128–135. 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Karrison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T., 2016. Versatile tests for comparing survival curves based on weighted log-rank statistics. Stata Journal,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StataCorp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LP, vol. 16(3), 678–690.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Lin, R.S., Lin, J.,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Roychoudhury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S., Anderson, K.M., Hu, T., Huang, B., Leon, L.F., Liao, J.J., Liu, R., Luo, X. and Mukhopadhyay, P., 2020. Alternative Analysis Methods for Time to Event Endpoints Under Nonproportional Hazards: A Comparative Analysis. Statistics in Biopharmaceutical Research, 12(2),  187-198.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Roychoudhury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S., Anderson, K.M., Ye, J. and Mukhopadhyay, P., 2021. Robust Design and Analysis of Clinical Trials With Nonproportional Hazards: A Straw Man Guidance From a Cross-Pharma Working Group. Statistics in Biopharmaceutical Research, 1-15.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Mukhopadhyay, P., Ye, J., Anderson, K.M.,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Roychoudhury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S., Rubin, E.H.,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Halabi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S. and Chappell, R.J., 2022. Log-rank test vs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MaxCombo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and difference in restricted mean survival time tests for comparing survival under nonproportional hazards in immuno-oncology trials: a systematic review and meta-analysis. JAMA oncology.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Freidlin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B. and Korn, E.L., 2019. Methods for accommodating nonproportional hazards in clinical trials: ready for the primary analysis?. Journal of Clinical Oncology, 37(35), 3455.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Bartlett, J.W., Morris, T.P.,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Stensrud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M.J., Daniel, R.M.,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Vansteelandt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S.K. and Burman, C.F., 2020. The hazards of period specific and weighted hazard ratios. Statistics in Biopharmaceutical Research, 12(4), p.518.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1073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(Non-Proportional Hazards)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096125-52B4-1ABB-E5E7-A4719267406C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Magirr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D. and Burman, C.F., 2019. Modestly weighted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logrank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tests. Statistics in medicine, 38(20), 3782-3790.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Magirr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D., 2021. Non‐proportional hazards in immuno‐oncology: Is an old perspective needed?. Pharmaceutical Statistics, 20(3), pp.512-527.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Magirr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D., &amp; Burman, C. F., 2023. The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MaxCombo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Test Severely Violates the Type I Error Rate. JAMA oncology, 9(4), 571–572. 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Mukhopadhyay, P.,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Roychoudhury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S. and Anderson, K.M., 2023. The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MaxCombo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Test Severely Violates the Type I Error Rate—Reply. JAMA oncology, 9(4), 572-572.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Royston, P. and Parmar, M.K., 2013. Restricted mean survival time: an alternative to the hazard ratio for the design and analysis of randomized trials with a time-to-event outcome. BMC medical research methodology, 13(1), 1-15.</a:t>
            </a:r>
            <a:endParaRPr lang="en-I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Uno, H., Claggett, B., Tian, L., Inoue, E., Gallo, P., Miyata, T.,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Schrag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D., Takeuchi, M.,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Uyama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Y., Zhao, L. and </a:t>
            </a:r>
            <a:r>
              <a:rPr lang="en-IE" sz="1600" dirty="0" err="1">
                <a:solidFill>
                  <a:prstClr val="black"/>
                </a:solidFill>
                <a:latin typeface="Calibri" panose="020F0502020204030204"/>
              </a:rPr>
              <a:t>Skali</a:t>
            </a: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, H., 2014. Moving beyond the hazard ratio in quantifying the between-group difference in survival analysis. Journal of clinical Oncology, 32(22),  2380.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srgbClr val="333333"/>
                </a:solidFill>
                <a:latin typeface="Calibri" panose="020F0502020204030204"/>
              </a:rPr>
              <a:t>Uno, H., </a:t>
            </a:r>
            <a:r>
              <a:rPr lang="en-IE" sz="1600" dirty="0" err="1">
                <a:solidFill>
                  <a:srgbClr val="333333"/>
                </a:solidFill>
                <a:latin typeface="Calibri" panose="020F0502020204030204"/>
              </a:rPr>
              <a:t>Wittes</a:t>
            </a:r>
            <a:r>
              <a:rPr lang="en-IE" sz="1600" dirty="0">
                <a:solidFill>
                  <a:srgbClr val="333333"/>
                </a:solidFill>
                <a:latin typeface="Calibri" panose="020F0502020204030204"/>
              </a:rPr>
              <a:t>, J., Fu, H., Solomon, S., Claggett, B., Tian, L., Cai, T., Pfeffer, M., Evans, S. and Wei, L., 2015 Alternatives to Hazard Ratios for Comparing the Efficacy or Safety of Therapies in Noninferiority Studies, Annals of Internal Medicine, 163(2), p.127 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Kim, D.H., Uno, H. and Wei, L.J., 2017. Restricted mean survival time as a measure to interpret clinical trial results. JAMA cardiology, 2(11), 1179-1180.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Uno, H. and Tian, L., 2020. Is the log-rank and hazard ratio test/estimation the best approach for primary analysis for all trials?. Journal of clinical oncology: official journal of the American Society of Clinical Oncology, 38(17), pp.2000-2001.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I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I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IE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2850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(Non-Proportional Hazards)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337B84-6823-243F-5E3C-59418039AAEC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333333"/>
                </a:solidFill>
                <a:latin typeface="Calibri" panose="020F0502020204030204"/>
              </a:rPr>
              <a:t>Eaton, A., </a:t>
            </a:r>
            <a:r>
              <a:rPr lang="en-GB" sz="1600" dirty="0" err="1">
                <a:solidFill>
                  <a:srgbClr val="333333"/>
                </a:solidFill>
                <a:latin typeface="Calibri" panose="020F0502020204030204"/>
              </a:rPr>
              <a:t>Therneau</a:t>
            </a:r>
            <a:r>
              <a:rPr lang="en-GB" sz="1600" dirty="0">
                <a:solidFill>
                  <a:srgbClr val="333333"/>
                </a:solidFill>
                <a:latin typeface="Calibri" panose="020F0502020204030204"/>
              </a:rPr>
              <a:t>, T. and Le-Rademacher, J., 2020. Designing clinical trials with (restricted) mean survival time endpoint: Practical considerations. Clinical Trials, 17(3), 285-294.</a:t>
            </a:r>
            <a:endParaRPr lang="en-I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IE" sz="1600" dirty="0">
                <a:solidFill>
                  <a:prstClr val="black"/>
                </a:solidFill>
                <a:latin typeface="Calibri" panose="020F0502020204030204"/>
              </a:rPr>
              <a:t>Xu, Z., Zhen, B., Park, Y., &amp; Zhu, B., 2017. Designing therapeutic cancer vaccine trials with delayed treatment effect, Statistics in medicine, 36(4),  592-605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Xu, Z., Park, Y., Zhen, B. and Zhu, B., 2018. Designing cancer immunotherapy trials with random treatment time‐lag effect. Statistics in medicine, 37(30),  4589-4609.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Xu, Z., Park, Y., Liu, K. and Zhu, B., 2020. Treating non-responders: pitfalls and implications for cancer immunotherapy trial design. Journal of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hematology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&amp; oncology, 13(1),  1-11.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Phadnis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M. A., Mayo, M. S., 2021. Sample size calculation for two-arm trials with time-to-event endpoint for non-proportional hazards using the concept of Relative Time when inference is built on comparing Weibull distributions. Biometrical Journal, 63(7), 1406-1433</a:t>
            </a:r>
            <a:endParaRPr lang="en-I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Anderson, K.M., 1991. A nonproportional hazards Weibull accelerated failure time regression model. Biometrics, 281-288.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Balan, T.A. and Putter, H., 2020. A tutorial on frailty models. Statistical Methods in Medical Research, 29(11), 3424-3454.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Chen, L.M., Ibrahim, J.G. and Chu, H., 2014. Sample size determination in shared frailty models for multivariate time-to-event data. Journal of biopharmaceutical statistics, 24(4), 908-923.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Rényi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A., 1953. On the theory of order statistics. Acta Math. Acad. Sci. Hung, 4(2), pp.48-89.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Buyse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, M., 2010. Generalized pairwise comparisons of prioritized outcomes in the two‐sample problem. Statistics in medicine, 29(30), pp.3245-3257.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910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"/>
          <p:cNvSpPr txBox="1">
            <a:spLocks noGrp="1"/>
          </p:cNvSpPr>
          <p:nvPr>
            <p:ph type="ctrTitle"/>
          </p:nvPr>
        </p:nvSpPr>
        <p:spPr>
          <a:xfrm>
            <a:off x="2333384" y="882947"/>
            <a:ext cx="5484398" cy="75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 fontScale="9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Public Sans Light"/>
              <a:buNone/>
            </a:pPr>
            <a:r>
              <a:rPr lang="en-IE" dirty="0">
                <a:solidFill>
                  <a:schemeClr val="accent2"/>
                </a:solidFill>
              </a:rPr>
              <a:t>Agenda</a:t>
            </a:r>
            <a:endParaRPr dirty="0"/>
          </a:p>
        </p:txBody>
      </p:sp>
      <p:sp>
        <p:nvSpPr>
          <p:cNvPr id="2075" name="Google Shape;2075;p3"/>
          <p:cNvSpPr txBox="1">
            <a:spLocks noGrp="1"/>
          </p:cNvSpPr>
          <p:nvPr>
            <p:ph type="body" idx="4294967295"/>
          </p:nvPr>
        </p:nvSpPr>
        <p:spPr>
          <a:xfrm>
            <a:off x="2333384" y="1923933"/>
            <a:ext cx="7637463" cy="342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en-IE" sz="2400" b="1" dirty="0">
                <a:solidFill>
                  <a:schemeClr val="accent2"/>
                </a:solidFill>
              </a:rPr>
              <a:t>1. </a:t>
            </a:r>
            <a:r>
              <a:rPr lang="en-IE" sz="2400" dirty="0">
                <a:solidFill>
                  <a:schemeClr val="lt1"/>
                </a:solidFill>
              </a:rPr>
              <a:t>Power for Survival Analysis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2. </a:t>
            </a:r>
            <a:r>
              <a:rPr lang="en-IE" sz="2400" dirty="0">
                <a:solidFill>
                  <a:schemeClr val="lt1"/>
                </a:solidFill>
              </a:rPr>
              <a:t>Survival Analysis Design Issues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3. </a:t>
            </a:r>
            <a:r>
              <a:rPr lang="en-IE" sz="2400" dirty="0">
                <a:solidFill>
                  <a:schemeClr val="lt1"/>
                </a:solidFill>
              </a:rPr>
              <a:t>Non-Proportional Hazards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4.</a:t>
            </a:r>
            <a:r>
              <a:rPr lang="en-IE" sz="2400" dirty="0">
                <a:solidFill>
                  <a:schemeClr val="lt1"/>
                </a:solidFill>
              </a:rPr>
              <a:t> Discussion and Conclusions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br>
              <a:rPr lang="en-IE" dirty="0">
                <a:solidFill>
                  <a:schemeClr val="lt1"/>
                </a:solidFill>
              </a:rPr>
            </a:br>
            <a:endParaRPr lang="en-IE" dirty="0">
              <a:solidFill>
                <a:schemeClr val="lt1"/>
              </a:solidFill>
            </a:endParaRPr>
          </a:p>
        </p:txBody>
      </p:sp>
      <p:sp>
        <p:nvSpPr>
          <p:cNvPr id="2076" name="Google Shape;2076;p3"/>
          <p:cNvSpPr txBox="1"/>
          <p:nvPr/>
        </p:nvSpPr>
        <p:spPr>
          <a:xfrm>
            <a:off x="2221153" y="5181131"/>
            <a:ext cx="804505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b="1" i="0" u="none" strike="noStrike" cap="none" dirty="0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Questions welcome throughout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endParaRPr lang="en-IE" sz="2400" b="1" i="0" u="none" strike="noStrike" cap="none" dirty="0"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b="1" dirty="0">
                <a:solidFill>
                  <a:schemeClr val="accent2"/>
                </a:solidFill>
                <a:latin typeface="Public Sans Light"/>
                <a:sym typeface="Public Sans Light"/>
              </a:rPr>
              <a:t>All example files will be available after the webinar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4"/>
          <p:cNvSpPr/>
          <p:nvPr/>
        </p:nvSpPr>
        <p:spPr>
          <a:xfrm>
            <a:off x="3434725" y="5042188"/>
            <a:ext cx="2073900" cy="1622400"/>
          </a:xfrm>
          <a:prstGeom prst="roundRect">
            <a:avLst>
              <a:gd name="adj" fmla="val 7996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83" name="Google Shape;20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5813" y="3810625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84" name="Google Shape;2084;p4"/>
          <p:cNvSpPr txBox="1"/>
          <p:nvPr/>
        </p:nvSpPr>
        <p:spPr>
          <a:xfrm>
            <a:off x="0" y="0"/>
            <a:ext cx="12192000" cy="11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nQuery: The complete solution </a:t>
            </a:r>
            <a:b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</a:br>
            <a: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for optimizing your clinical trial designs</a:t>
            </a:r>
            <a:endParaRPr sz="3300" b="0" i="0" u="none" strike="noStrike" cap="none">
              <a:solidFill>
                <a:srgbClr val="FFFFFF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85" name="Google Shape;2085;p4"/>
          <p:cNvSpPr/>
          <p:nvPr/>
        </p:nvSpPr>
        <p:spPr>
          <a:xfrm>
            <a:off x="636125" y="3334063"/>
            <a:ext cx="2073900" cy="1622400"/>
          </a:xfrm>
          <a:prstGeom prst="roundRect">
            <a:avLst>
              <a:gd name="adj" fmla="val 5828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86" name="Google Shape;2086;p4"/>
          <p:cNvSpPr/>
          <p:nvPr/>
        </p:nvSpPr>
        <p:spPr>
          <a:xfrm>
            <a:off x="3434725" y="1536700"/>
            <a:ext cx="2073900" cy="1760700"/>
          </a:xfrm>
          <a:prstGeom prst="roundRect">
            <a:avLst>
              <a:gd name="adj" fmla="val 8677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2087" name="Google Shape;2087;p4"/>
          <p:cNvCxnSpPr>
            <a:stCxn id="2083" idx="1"/>
            <a:endCxn id="2085" idx="3"/>
          </p:cNvCxnSpPr>
          <p:nvPr/>
        </p:nvCxnSpPr>
        <p:spPr>
          <a:xfrm rot="10800000">
            <a:off x="2710013" y="4145268"/>
            <a:ext cx="62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8" name="Google Shape;2088;p4"/>
          <p:cNvCxnSpPr>
            <a:stCxn id="2083" idx="0"/>
            <a:endCxn id="2086" idx="2"/>
          </p:cNvCxnSpPr>
          <p:nvPr/>
        </p:nvCxnSpPr>
        <p:spPr>
          <a:xfrm rot="10800000">
            <a:off x="4471675" y="3297325"/>
            <a:ext cx="0" cy="51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9" name="Google Shape;2089;p4"/>
          <p:cNvSpPr/>
          <p:nvPr/>
        </p:nvSpPr>
        <p:spPr>
          <a:xfrm>
            <a:off x="6681800" y="2147725"/>
            <a:ext cx="4202100" cy="3991200"/>
          </a:xfrm>
          <a:prstGeom prst="roundRect">
            <a:avLst>
              <a:gd name="adj" fmla="val 6754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 Adaptive &amp;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8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2090" name="Google Shape;2090;p4"/>
          <p:cNvCxnSpPr>
            <a:stCxn id="2083" idx="2"/>
            <a:endCxn id="2082" idx="0"/>
          </p:cNvCxnSpPr>
          <p:nvPr/>
        </p:nvCxnSpPr>
        <p:spPr>
          <a:xfrm>
            <a:off x="4471675" y="4479910"/>
            <a:ext cx="0" cy="562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1" name="Google Shape;2091;p4"/>
          <p:cNvCxnSpPr>
            <a:endCxn id="2089" idx="1"/>
          </p:cNvCxnSpPr>
          <p:nvPr/>
        </p:nvCxnSpPr>
        <p:spPr>
          <a:xfrm>
            <a:off x="5732600" y="4143325"/>
            <a:ext cx="94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7"/>
          <p:cNvSpPr txBox="1">
            <a:spLocks noGrp="1"/>
          </p:cNvSpPr>
          <p:nvPr>
            <p:ph type="title"/>
          </p:nvPr>
        </p:nvSpPr>
        <p:spPr>
          <a:xfrm>
            <a:off x="525212" y="186226"/>
            <a:ext cx="10779369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 dirty="0" err="1"/>
              <a:t>nQuery</a:t>
            </a:r>
            <a:r>
              <a:rPr lang="en-IE" dirty="0"/>
              <a:t> Licensing</a:t>
            </a:r>
            <a:br>
              <a:rPr lang="en-IE" dirty="0"/>
            </a:br>
            <a:r>
              <a:rPr lang="en-IE" sz="2200" dirty="0" err="1"/>
              <a:t>nQuery</a:t>
            </a:r>
            <a:r>
              <a:rPr lang="en-IE" sz="2200" dirty="0"/>
              <a:t> operates on a tiered licensing model</a:t>
            </a:r>
            <a:endParaRPr dirty="0"/>
          </a:p>
        </p:txBody>
      </p:sp>
      <p:sp>
        <p:nvSpPr>
          <p:cNvPr id="2097" name="Google Shape;2097;p7"/>
          <p:cNvSpPr txBox="1">
            <a:spLocks noGrp="1"/>
          </p:cNvSpPr>
          <p:nvPr>
            <p:ph type="body" idx="4294967295"/>
          </p:nvPr>
        </p:nvSpPr>
        <p:spPr>
          <a:xfrm>
            <a:off x="3165465" y="2814867"/>
            <a:ext cx="7683300" cy="710700"/>
          </a:xfrm>
          <a:prstGeom prst="rect">
            <a:avLst/>
          </a:prstGeom>
          <a:solidFill>
            <a:srgbClr val="2F98D4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for fully Bayesian (e.g. credible intervals)</a:t>
            </a:r>
            <a:b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+ hybrid Bayes/Frequentist methods and designs (e.g. Assurance)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8" name="Google Shape;2098;p7"/>
          <p:cNvSpPr txBox="1">
            <a:spLocks noGrp="1"/>
          </p:cNvSpPr>
          <p:nvPr>
            <p:ph type="body" idx="4294967295"/>
          </p:nvPr>
        </p:nvSpPr>
        <p:spPr>
          <a:xfrm>
            <a:off x="3165540" y="3843570"/>
            <a:ext cx="7683300" cy="710700"/>
          </a:xfrm>
          <a:prstGeom prst="rect">
            <a:avLst/>
          </a:prstGeom>
          <a:solidFill>
            <a:srgbClr val="3475B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and power for range of early stage and confirmatory clinical trial </a:t>
            </a:r>
            <a:b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Adaptive Designs and tools for monitoring and adjustment in-trial</a:t>
            </a:r>
            <a:endParaRPr/>
          </a:p>
        </p:txBody>
      </p:sp>
      <p:sp>
        <p:nvSpPr>
          <p:cNvPr id="2099" name="Google Shape;2099;p7"/>
          <p:cNvSpPr txBox="1">
            <a:spLocks noGrp="1"/>
          </p:cNvSpPr>
          <p:nvPr>
            <p:ph type="body" idx="4294967295"/>
          </p:nvPr>
        </p:nvSpPr>
        <p:spPr>
          <a:xfrm>
            <a:off x="3165539" y="4871775"/>
            <a:ext cx="7683300" cy="710700"/>
          </a:xfrm>
          <a:prstGeom prst="rect">
            <a:avLst/>
          </a:prstGeom>
          <a:solidFill>
            <a:srgbClr val="333C4E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Additional tools for study design and monitoring. Focus currently on milestone prediction for enrollment and (survival) event targets</a:t>
            </a:r>
            <a:endParaRPr/>
          </a:p>
        </p:txBody>
      </p:sp>
      <p:sp>
        <p:nvSpPr>
          <p:cNvPr id="2100" name="Google Shape;2100;p7"/>
          <p:cNvSpPr txBox="1">
            <a:spLocks noGrp="1"/>
          </p:cNvSpPr>
          <p:nvPr>
            <p:ph type="body" idx="4294967295"/>
          </p:nvPr>
        </p:nvSpPr>
        <p:spPr>
          <a:xfrm>
            <a:off x="1518211" y="2815358"/>
            <a:ext cx="1647300" cy="710700"/>
          </a:xfrm>
          <a:prstGeom prst="rect">
            <a:avLst/>
          </a:prstGeom>
          <a:solidFill>
            <a:srgbClr val="2F98D4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1" name="Google Shape;2101;p7"/>
          <p:cNvSpPr txBox="1">
            <a:spLocks noGrp="1"/>
          </p:cNvSpPr>
          <p:nvPr>
            <p:ph type="body" idx="4294967295"/>
          </p:nvPr>
        </p:nvSpPr>
        <p:spPr>
          <a:xfrm>
            <a:off x="1518186" y="3843821"/>
            <a:ext cx="1647300" cy="710700"/>
          </a:xfrm>
          <a:prstGeom prst="rect">
            <a:avLst/>
          </a:prstGeom>
          <a:solidFill>
            <a:srgbClr val="3475B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2" name="Google Shape;2102;p7"/>
          <p:cNvSpPr txBox="1">
            <a:spLocks noGrp="1"/>
          </p:cNvSpPr>
          <p:nvPr>
            <p:ph type="body" idx="4294967295"/>
          </p:nvPr>
        </p:nvSpPr>
        <p:spPr>
          <a:xfrm>
            <a:off x="1518211" y="4871876"/>
            <a:ext cx="1647300" cy="710700"/>
          </a:xfrm>
          <a:prstGeom prst="rect">
            <a:avLst/>
          </a:prstGeom>
          <a:solidFill>
            <a:srgbClr val="333C4E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3" name="Google Shape;2103;p7"/>
          <p:cNvSpPr txBox="1"/>
          <p:nvPr/>
        </p:nvSpPr>
        <p:spPr>
          <a:xfrm>
            <a:off x="3165475" y="1785025"/>
            <a:ext cx="7683300" cy="7107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 sz="1600" b="0" i="0" u="none" strike="noStrike" cap="non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and power for fixed terms trials over 100’s of designs,</a:t>
            </a:r>
            <a:br>
              <a:rPr lang="en-IE" sz="1600" b="0" i="0" u="none" strike="noStrike" cap="non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 sz="1600" b="0" i="0" u="none" strike="noStrike" cap="non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endpoints and hypothesis types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7"/>
          <p:cNvSpPr txBox="1"/>
          <p:nvPr/>
        </p:nvSpPr>
        <p:spPr>
          <a:xfrm>
            <a:off x="1518224" y="1786066"/>
            <a:ext cx="1647300" cy="7107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 sz="24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7"/>
          <p:cNvSpPr txBox="1"/>
          <p:nvPr/>
        </p:nvSpPr>
        <p:spPr>
          <a:xfrm>
            <a:off x="2103696" y="5900056"/>
            <a:ext cx="8274301" cy="3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15"/>
          <p:cNvSpPr txBox="1">
            <a:spLocks noGrp="1"/>
          </p:cNvSpPr>
          <p:nvPr>
            <p:ph type="body" idx="1"/>
          </p:nvPr>
        </p:nvSpPr>
        <p:spPr>
          <a:xfrm>
            <a:off x="222634" y="2192061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1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11" name="Google Shape;2111;p15"/>
          <p:cNvSpPr txBox="1">
            <a:spLocks noGrp="1"/>
          </p:cNvSpPr>
          <p:nvPr>
            <p:ph type="title" idx="4294967295"/>
          </p:nvPr>
        </p:nvSpPr>
        <p:spPr>
          <a:xfrm>
            <a:off x="335875" y="1822850"/>
            <a:ext cx="46083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Power for Survival Analysis</a:t>
            </a:r>
            <a:endParaRPr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Analysis Introduction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7B5C-B1DE-52E8-10FD-D8B6A395C30D}"/>
              </a:ext>
            </a:extLst>
          </p:cNvPr>
          <p:cNvSpPr txBox="1">
            <a:spLocks/>
          </p:cNvSpPr>
          <p:nvPr/>
        </p:nvSpPr>
        <p:spPr>
          <a:xfrm>
            <a:off x="653796" y="1373939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Survival Analysis (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a.k.a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time-to-event (TTE) analysis) is concerned with inferences regarding the expected length of time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“event” of interest occurs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Events: Death (Overall Survival – OS – “Gold Standard”), Disease Progression (Progression Free Survival – PFS), Disease Occurrence/Recurrence, Symptom Expression</a:t>
            </a:r>
            <a:b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Survival analysis is one of the most widely used set of statistical tools in clinical trials  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 panose="020F0502020204030204"/>
              </a:rPr>
              <a:t>Survival analysis very common in clinical areas such as oncology and cardiology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 panose="020F0502020204030204"/>
              </a:rPr>
              <a:t>Note earlier stage trials may often not use survival analysis and rely on “response rates” e.g. ORR  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this webinar, we look at survival analysis and focus in on the challenges in finding the power and sample size for a number of survival analysis procedures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available survival analysis tests, their power formulae and common input requirements 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examples for Log-Rank Tests, Linear-Rank (i.e. Weighted) Tests and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MaxCombo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Power for Survival Analysis</a:t>
            </a:r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43F34-E89A-4CBB-CDC9-B0A0F3A84495}"/>
              </a:ext>
            </a:extLst>
          </p:cNvPr>
          <p:cNvSpPr txBox="1"/>
          <p:nvPr/>
        </p:nvSpPr>
        <p:spPr>
          <a:xfrm>
            <a:off x="770603" y="1370257"/>
            <a:ext cx="53695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for TTE related to several choices: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Design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Parallel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One-Arm, Complex)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Statistical Method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Log-Rank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Cox)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Endpoint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Hazard Ratio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Survival Time)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Survival Dist.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Exponential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Weibull)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is driven (primarily) by number of events (E) </a:t>
            </a:r>
            <a:r>
              <a:rPr lang="en-IE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NOT</a:t>
            </a: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sample size (N)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Often calculate E separate from N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Total Follow-up relevant for complex cases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Sample size determination interested in no. subjects to reach this events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Often via flexible “meta-model” which includes accrual, dropout, crossover etc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38F3C-A921-9782-E561-E81CD1C8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06" y="1368328"/>
            <a:ext cx="2639391" cy="7855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489EB2-31D0-30F6-13DA-602856C7C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859" y="1368329"/>
            <a:ext cx="1976500" cy="7855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4691BF-E595-18D9-970B-47868468B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187" y="2404862"/>
            <a:ext cx="3504504" cy="1609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F6D4CE-2281-7072-AE4C-1FB4452AC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334" y="4918146"/>
            <a:ext cx="2378105" cy="10305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1A0C89-C5FB-1F67-A913-9135431E4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526" y="4404525"/>
            <a:ext cx="3223722" cy="5594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AD0981-6433-273E-C607-FD5663BE1300}"/>
              </a:ext>
            </a:extLst>
          </p:cNvPr>
          <p:cNvSpPr txBox="1"/>
          <p:nvPr/>
        </p:nvSpPr>
        <p:spPr>
          <a:xfrm>
            <a:off x="7013280" y="2055163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D Schoenfeld (1981)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23D910-8B53-9F6F-06C6-585594128821}"/>
              </a:ext>
            </a:extLst>
          </p:cNvPr>
          <p:cNvSpPr txBox="1"/>
          <p:nvPr/>
        </p:nvSpPr>
        <p:spPr>
          <a:xfrm>
            <a:off x="8056396" y="3878636"/>
            <a:ext cx="3223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J.M. </a:t>
            </a:r>
            <a:r>
              <a:rPr lang="en-IE" sz="1200" kern="1200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Lachin</a:t>
            </a: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 &amp; M.A Foulkes (1986)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7DAF11-AAC0-A7E2-20E1-2A638E7BB2D1}"/>
              </a:ext>
            </a:extLst>
          </p:cNvPr>
          <p:cNvSpPr txBox="1"/>
          <p:nvPr/>
        </p:nvSpPr>
        <p:spPr>
          <a:xfrm>
            <a:off x="7392019" y="5905535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E Lakatos (1988)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A3F4A4-6419-CEFB-3014-42911BA3DC7E}"/>
              </a:ext>
            </a:extLst>
          </p:cNvPr>
          <p:cNvSpPr txBox="1"/>
          <p:nvPr/>
        </p:nvSpPr>
        <p:spPr>
          <a:xfrm>
            <a:off x="9602640" y="2059402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L.S. Freedman (1982)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BD7E3A2-B53E-9C0C-4B91-A1A71877EA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845"/>
          <a:stretch/>
        </p:blipFill>
        <p:spPr>
          <a:xfrm>
            <a:off x="9686616" y="4375483"/>
            <a:ext cx="1676634" cy="4752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555093-4315-7CE9-58D7-3FCC092BC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9984" y="4850781"/>
            <a:ext cx="400106" cy="4953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69EE7C9-0CA8-8A89-AB74-F39DA93C1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793" y="4914662"/>
            <a:ext cx="2022756" cy="495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81EBA28-029D-5B3B-E4B4-8235C6AD5E3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0079" b="1"/>
          <a:stretch/>
        </p:blipFill>
        <p:spPr>
          <a:xfrm>
            <a:off x="9525229" y="5470213"/>
            <a:ext cx="2331670" cy="4992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A51B4DC-F54A-648C-87B7-AD1D7E2B4566}"/>
              </a:ext>
            </a:extLst>
          </p:cNvPr>
          <p:cNvSpPr txBox="1"/>
          <p:nvPr/>
        </p:nvSpPr>
        <p:spPr>
          <a:xfrm>
            <a:off x="9929508" y="6029463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Y. Tang (2021/2022)</a:t>
            </a:r>
          </a:p>
        </p:txBody>
      </p:sp>
    </p:spTree>
    <p:extLst>
      <p:ext uri="{BB962C8B-B14F-4D97-AF65-F5344CB8AC3E}">
        <p14:creationId xmlns:p14="http://schemas.microsoft.com/office/powerpoint/2010/main" val="16208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15"/>
          <p:cNvSpPr txBox="1">
            <a:spLocks noGrp="1"/>
          </p:cNvSpPr>
          <p:nvPr>
            <p:ph type="body" idx="1"/>
          </p:nvPr>
        </p:nvSpPr>
        <p:spPr>
          <a:xfrm>
            <a:off x="222634" y="2192061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2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11" name="Google Shape;2111;p15"/>
          <p:cNvSpPr txBox="1">
            <a:spLocks noGrp="1"/>
          </p:cNvSpPr>
          <p:nvPr>
            <p:ph type="title" idx="4294967295"/>
          </p:nvPr>
        </p:nvSpPr>
        <p:spPr>
          <a:xfrm>
            <a:off x="335875" y="1822850"/>
            <a:ext cx="46083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Survival Analysis Design Issues</a:t>
            </a:r>
            <a:endParaRPr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13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4293</Words>
  <Application>Microsoft Office PowerPoint</Application>
  <PresentationFormat>Widescreen</PresentationFormat>
  <Paragraphs>303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Noto Sans Symbols</vt:lpstr>
      <vt:lpstr>Public Sans</vt:lpstr>
      <vt:lpstr>Calibri</vt:lpstr>
      <vt:lpstr>Public Sans Light</vt:lpstr>
      <vt:lpstr>Wingdings</vt:lpstr>
      <vt:lpstr>Arial</vt:lpstr>
      <vt:lpstr>Tw Cen MT</vt:lpstr>
      <vt:lpstr>Public Sans SemiBold</vt:lpstr>
      <vt:lpstr>Office Theme</vt:lpstr>
      <vt:lpstr>Exploring Survival Analysis Designs for Clinical Trials</vt:lpstr>
      <vt:lpstr>PowerPoint Presentation</vt:lpstr>
      <vt:lpstr>Agenda</vt:lpstr>
      <vt:lpstr>PowerPoint Presentation</vt:lpstr>
      <vt:lpstr>nQuery Licensing nQuery operates on a tiered licensing model</vt:lpstr>
      <vt:lpstr>Power for Survival Analysis</vt:lpstr>
      <vt:lpstr>Survival Analysis Introduction</vt:lpstr>
      <vt:lpstr>Power for Survival Analysis</vt:lpstr>
      <vt:lpstr>Survival Analysis Design Issues</vt:lpstr>
      <vt:lpstr>Design Issues for Survival Analysis</vt:lpstr>
      <vt:lpstr>Survival Analysis Power Inputs</vt:lpstr>
      <vt:lpstr>Survival Analysis | Example 1 ( Log-Rank)</vt:lpstr>
      <vt:lpstr>Non-Proportional Hazards</vt:lpstr>
      <vt:lpstr>Non-Proportional Hazards ( NPH )</vt:lpstr>
      <vt:lpstr>Non-Proportional Hazards Methods</vt:lpstr>
      <vt:lpstr>Maximum Combination (MaxCombo) Test</vt:lpstr>
      <vt:lpstr>Maximum Combination Test Issues</vt:lpstr>
      <vt:lpstr>Survival Analysis | Example 2 ( NPH )</vt:lpstr>
      <vt:lpstr>Discussion and Conclusions</vt:lpstr>
      <vt:lpstr>PowerPoint Presentation</vt:lpstr>
      <vt:lpstr>Contact us: info@statsols.com  More info: www.statsols.com </vt:lpstr>
      <vt:lpstr>References (Survival Analysis)</vt:lpstr>
      <vt:lpstr>References (Survival Power Analysis)</vt:lpstr>
      <vt:lpstr>References (Survival Power Analysis)</vt:lpstr>
      <vt:lpstr>References (Non-Proportional Hazards)</vt:lpstr>
      <vt:lpstr>References (Non-Proportional Hazards)</vt:lpstr>
      <vt:lpstr>References (Non-Proportional Hazards)</vt:lpstr>
      <vt:lpstr>References (Non-Proportional Hazards)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Goes Here</dc:title>
  <dc:creator>Liam</dc:creator>
  <cp:lastModifiedBy>Paul Murphy</cp:lastModifiedBy>
  <cp:revision>11</cp:revision>
  <dcterms:modified xsi:type="dcterms:W3CDTF">2024-05-21T08:52:27Z</dcterms:modified>
</cp:coreProperties>
</file>