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461" r:id="rId2"/>
    <p:sldId id="401" r:id="rId3"/>
    <p:sldId id="371" r:id="rId4"/>
    <p:sldId id="420" r:id="rId5"/>
    <p:sldId id="405" r:id="rId6"/>
    <p:sldId id="385" r:id="rId7"/>
    <p:sldId id="273" r:id="rId8"/>
    <p:sldId id="436" r:id="rId9"/>
    <p:sldId id="382" r:id="rId10"/>
    <p:sldId id="437" r:id="rId11"/>
    <p:sldId id="458" r:id="rId12"/>
    <p:sldId id="438" r:id="rId13"/>
    <p:sldId id="459" r:id="rId14"/>
    <p:sldId id="430" r:id="rId15"/>
    <p:sldId id="439" r:id="rId16"/>
    <p:sldId id="310" r:id="rId17"/>
    <p:sldId id="311" r:id="rId18"/>
    <p:sldId id="313" r:id="rId19"/>
    <p:sldId id="451" r:id="rId20"/>
    <p:sldId id="452" r:id="rId21"/>
    <p:sldId id="453" r:id="rId22"/>
    <p:sldId id="440" r:id="rId23"/>
    <p:sldId id="455" r:id="rId24"/>
    <p:sldId id="450" r:id="rId25"/>
    <p:sldId id="378" r:id="rId26"/>
    <p:sldId id="432" r:id="rId27"/>
    <p:sldId id="457" r:id="rId28"/>
    <p:sldId id="380" r:id="rId29"/>
    <p:sldId id="460" r:id="rId30"/>
    <p:sldId id="351" r:id="rId31"/>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6AC"/>
    <a:srgbClr val="35C2D6"/>
    <a:srgbClr val="2D98D3"/>
    <a:srgbClr val="3474BB"/>
    <a:srgbClr val="67A5D5"/>
    <a:srgbClr val="75C0B4"/>
    <a:srgbClr val="1CADE4"/>
    <a:srgbClr val="71C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6242" autoAdjust="0"/>
  </p:normalViewPr>
  <p:slideViewPr>
    <p:cSldViewPr snapToGrid="0">
      <p:cViewPr varScale="1">
        <p:scale>
          <a:sx n="83" d="100"/>
          <a:sy n="83" d="100"/>
        </p:scale>
        <p:origin x="547" y="58"/>
      </p:cViewPr>
      <p:guideLst>
        <p:guide orient="horz" pos="3249"/>
        <p:guide pos="3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15/11/2018</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15/11/2018</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6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Actual mean values taken from elsewhere in paper.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9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78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Actual mean values taken from elsewhere in paper.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9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94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7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64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40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24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4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66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9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Multiple</a:t>
            </a:r>
            <a:r>
              <a:rPr lang="en-IE" baseline="0" dirty="0"/>
              <a:t> looks = multiple chance to find significance. Need to have adjustment for that. Note that beta-spending actually decreases chance of finding significance (since futility stops future alpha tests) and thus actually inflates critical p-value. See futility example only. </a:t>
            </a:r>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95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15/11/2018</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8800"/>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165728"/>
            <a:ext cx="9126415"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15/11/2018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165728"/>
            <a:ext cx="9126415"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15/11/2018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15/11/2018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pic>
        <p:nvPicPr>
          <p:cNvPr id="11" name="Picture 10">
            <a:extLst>
              <a:ext uri="{FF2B5EF4-FFF2-40B4-BE49-F238E27FC236}">
                <a16:creationId xmlns:a16="http://schemas.microsoft.com/office/drawing/2014/main" id="{9AA6AE98-7D19-4701-8EAE-6AC4CB4F1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84844" y="149184"/>
            <a:ext cx="826156" cy="300020"/>
          </a:xfrm>
          <a:prstGeom prst="rect">
            <a:avLst/>
          </a:prstGeom>
        </p:spPr>
      </p:pic>
    </p:spTree>
    <p:extLst>
      <p:ext uri="{BB962C8B-B14F-4D97-AF65-F5344CB8AC3E}">
        <p14:creationId xmlns:p14="http://schemas.microsoft.com/office/powerpoint/2010/main" val="151866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15/11/2018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spTree>
    <p:extLst>
      <p:ext uri="{BB962C8B-B14F-4D97-AF65-F5344CB8AC3E}">
        <p14:creationId xmlns:p14="http://schemas.microsoft.com/office/powerpoint/2010/main" val="11435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15/11/2018</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15/11/2018</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0" r:id="rId4"/>
    <p:sldLayoutId id="2147483711" r:id="rId5"/>
    <p:sldLayoutId id="2147483712"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da.gov/downloads/drugs/guidances/ucm201790.pdf" TargetMode="External"/><Relationship Id="rId2" Type="http://schemas.openxmlformats.org/officeDocument/2006/relationships/hyperlink" Target="https://www.statsols.com/whats-new" TargetMode="External"/><Relationship Id="rId1" Type="http://schemas.openxmlformats.org/officeDocument/2006/relationships/slideLayout" Target="../slideLayouts/slideLayout2.xml"/><Relationship Id="rId5" Type="http://schemas.openxmlformats.org/officeDocument/2006/relationships/hyperlink" Target="https://blog.statsols.com/new-fda-guidance-on-adaptive-clinical-trial-design" TargetMode="External"/><Relationship Id="rId4" Type="http://schemas.openxmlformats.org/officeDocument/2006/relationships/hyperlink" Target="https://www.federalregister.gov/documents/2018/10/01/2018-21314/adaptive-designs-for-clinical-trials-of-drugs-and-biologics-draft-guidance-for-industry-availab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fif"/><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1.jp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FA0ADD-9931-441C-9698-3B7383BB9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44948" cy="6303523"/>
          </a:xfrm>
          <a:prstGeom prst="rect">
            <a:avLst/>
          </a:prstGeom>
        </p:spPr>
      </p:pic>
    </p:spTree>
    <p:extLst>
      <p:ext uri="{BB962C8B-B14F-4D97-AF65-F5344CB8AC3E}">
        <p14:creationId xmlns:p14="http://schemas.microsoft.com/office/powerpoint/2010/main" val="33463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0" y="30957"/>
            <a:ext cx="9144001" cy="1499616"/>
          </a:xfrm>
        </p:spPr>
        <p:txBody>
          <a:bodyPr>
            <a:normAutofit/>
          </a:bodyPr>
          <a:lstStyle/>
          <a:p>
            <a:r>
              <a:rPr lang="en-IE" cap="none" dirty="0"/>
              <a:t>Adaptive Trials Regulatory Context</a:t>
            </a:r>
          </a:p>
        </p:txBody>
      </p:sp>
      <p:sp>
        <p:nvSpPr>
          <p:cNvPr id="3" name="Content Placeholder 2"/>
          <p:cNvSpPr>
            <a:spLocks noGrp="1"/>
          </p:cNvSpPr>
          <p:nvPr>
            <p:ph idx="1"/>
          </p:nvPr>
        </p:nvSpPr>
        <p:spPr>
          <a:xfrm>
            <a:off x="681154" y="1626465"/>
            <a:ext cx="9720073" cy="4535900"/>
          </a:xfrm>
        </p:spPr>
        <p:txBody>
          <a:bodyPr>
            <a:noAutofit/>
          </a:bodyPr>
          <a:lstStyle/>
          <a:p>
            <a:pPr marL="0" indent="0">
              <a:buNone/>
            </a:pPr>
            <a:r>
              <a:rPr lang="en-IE" sz="3200" dirty="0"/>
              <a:t>Draft FDA CBER/CDER Guidance published in 2010</a:t>
            </a:r>
          </a:p>
          <a:p>
            <a:pPr marL="630936" lvl="1" indent="-457200"/>
            <a:r>
              <a:rPr lang="en-IE" sz="2800" dirty="0"/>
              <a:t>“Well-understood” and “Less well-understood” Designs</a:t>
            </a:r>
          </a:p>
          <a:p>
            <a:pPr marL="630936" lvl="1" indent="-457200"/>
            <a:r>
              <a:rPr lang="en-IE" sz="2800" dirty="0"/>
              <a:t>EMA published similar reflection paper (2007)</a:t>
            </a:r>
          </a:p>
          <a:p>
            <a:pPr marL="0" indent="0">
              <a:lnSpc>
                <a:spcPct val="150000"/>
              </a:lnSpc>
              <a:buNone/>
            </a:pPr>
            <a:r>
              <a:rPr lang="en-IE" sz="3200" dirty="0"/>
              <a:t>Increase in interest in encouraging adaptive design</a:t>
            </a:r>
          </a:p>
          <a:p>
            <a:pPr marL="630936" lvl="1" indent="-457200"/>
            <a:r>
              <a:rPr lang="en-IE" sz="2800" dirty="0"/>
              <a:t>US: Innovative Cures Act, EU: Adaptive Pathways </a:t>
            </a:r>
          </a:p>
          <a:p>
            <a:pPr marL="630936" lvl="1" indent="-457200"/>
            <a:r>
              <a:rPr lang="en-IE" sz="2800" dirty="0"/>
              <a:t>New FDA Guidance currently at comments stage (next slide) </a:t>
            </a:r>
          </a:p>
          <a:p>
            <a:pPr marL="0" indent="0">
              <a:lnSpc>
                <a:spcPct val="200000"/>
              </a:lnSpc>
              <a:buNone/>
            </a:pPr>
            <a:r>
              <a:rPr lang="en-IE" sz="3200" dirty="0"/>
              <a:t>Will likely see proliferation of new designs soon</a:t>
            </a:r>
          </a:p>
          <a:p>
            <a:pPr marL="630936" lvl="1" indent="-457200"/>
            <a:r>
              <a:rPr lang="en-IE" sz="2800" dirty="0"/>
              <a:t>Master protocol, expansion cohort design etc.</a:t>
            </a:r>
          </a:p>
        </p:txBody>
      </p:sp>
      <p:sp>
        <p:nvSpPr>
          <p:cNvPr id="4" name="Rectangle: Rounded Corners 3">
            <a:extLst>
              <a:ext uri="{FF2B5EF4-FFF2-40B4-BE49-F238E27FC236}">
                <a16:creationId xmlns:a16="http://schemas.microsoft.com/office/drawing/2014/main" id="{F5FFC462-C9AE-41FC-9397-D94C7D2A2BD2}"/>
              </a:ext>
            </a:extLst>
          </p:cNvPr>
          <p:cNvSpPr/>
          <p:nvPr/>
        </p:nvSpPr>
        <p:spPr>
          <a:xfrm flipH="1" flipV="1">
            <a:off x="476175" y="160091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0446B51D-A664-4271-8F75-192C187411EA}"/>
              </a:ext>
            </a:extLst>
          </p:cNvPr>
          <p:cNvSpPr/>
          <p:nvPr/>
        </p:nvSpPr>
        <p:spPr>
          <a:xfrm flipH="1" flipV="1">
            <a:off x="452760" y="335312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6989D0C9-92D6-40C0-8544-A34827FB0BC5}"/>
              </a:ext>
            </a:extLst>
          </p:cNvPr>
          <p:cNvSpPr/>
          <p:nvPr/>
        </p:nvSpPr>
        <p:spPr>
          <a:xfrm flipH="1" flipV="1">
            <a:off x="453315" y="5258012"/>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8131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11" y="6679"/>
            <a:ext cx="9126415" cy="1499616"/>
          </a:xfrm>
        </p:spPr>
        <p:txBody>
          <a:bodyPr>
            <a:normAutofit/>
          </a:bodyPr>
          <a:lstStyle/>
          <a:p>
            <a:r>
              <a:rPr lang="en-IE" cap="none" dirty="0"/>
              <a:t>FDA CBER/CDER Adaptive Guidance (2018)</a:t>
            </a:r>
          </a:p>
        </p:txBody>
      </p:sp>
      <p:sp>
        <p:nvSpPr>
          <p:cNvPr id="3" name="Content Placeholder 2"/>
          <p:cNvSpPr>
            <a:spLocks noGrp="1"/>
          </p:cNvSpPr>
          <p:nvPr>
            <p:ph idx="1"/>
          </p:nvPr>
        </p:nvSpPr>
        <p:spPr>
          <a:xfrm>
            <a:off x="654997" y="1665344"/>
            <a:ext cx="9720073" cy="4023360"/>
          </a:xfrm>
        </p:spPr>
        <p:txBody>
          <a:bodyPr>
            <a:noAutofit/>
          </a:bodyPr>
          <a:lstStyle/>
          <a:p>
            <a:pPr marL="0" indent="0">
              <a:buNone/>
            </a:pPr>
            <a:r>
              <a:rPr lang="en-IE" sz="2800" dirty="0"/>
              <a:t>New draft guidance published in Oct 2018 (PDUFA VI requirement)</a:t>
            </a:r>
          </a:p>
          <a:p>
            <a:pPr lvl="1"/>
            <a:r>
              <a:rPr lang="en-IE" sz="2400" dirty="0"/>
              <a:t>Comments up to Nov. 30</a:t>
            </a:r>
            <a:r>
              <a:rPr lang="en-IE" sz="2400" baseline="30000" dirty="0"/>
              <a:t>th</a:t>
            </a:r>
            <a:endParaRPr lang="en-IE" sz="2400" dirty="0"/>
          </a:p>
          <a:p>
            <a:pPr marL="0" indent="0">
              <a:lnSpc>
                <a:spcPct val="150000"/>
              </a:lnSpc>
              <a:buNone/>
            </a:pPr>
            <a:r>
              <a:rPr lang="en-IE" sz="2800" dirty="0"/>
              <a:t>Far less categorical than 2010 draft</a:t>
            </a:r>
          </a:p>
          <a:p>
            <a:pPr lvl="1"/>
            <a:r>
              <a:rPr lang="en-IE" sz="2400" dirty="0"/>
              <a:t>Emphasizes early collaboration with FDA</a:t>
            </a:r>
          </a:p>
          <a:p>
            <a:pPr lvl="1"/>
            <a:r>
              <a:rPr lang="en-IE" sz="2400" dirty="0"/>
              <a:t>Focus on design issues and Type I error</a:t>
            </a:r>
          </a:p>
          <a:p>
            <a:pPr lvl="1"/>
            <a:r>
              <a:rPr lang="en-IE" sz="2400" dirty="0"/>
              <a:t>e.g. pre-specification, blinding, simulation</a:t>
            </a:r>
          </a:p>
          <a:p>
            <a:pPr marL="0" indent="0">
              <a:lnSpc>
                <a:spcPct val="150000"/>
              </a:lnSpc>
              <a:buNone/>
            </a:pPr>
            <a:r>
              <a:rPr lang="en-IE" sz="2800" dirty="0"/>
              <a:t>In-depth on certain adaptive designs</a:t>
            </a:r>
          </a:p>
          <a:p>
            <a:pPr lvl="1"/>
            <a:r>
              <a:rPr lang="en-IE" sz="2400" dirty="0"/>
              <a:t>SSR, enrichment, switching, multiple treats</a:t>
            </a:r>
          </a:p>
          <a:p>
            <a:pPr lvl="1"/>
            <a:r>
              <a:rPr lang="en-IE" sz="2400" dirty="0"/>
              <a:t>Also views on Bayesian and Complex</a:t>
            </a:r>
          </a:p>
          <a:p>
            <a:pPr marL="516636" lvl="1" indent="-342900"/>
            <a:endParaRPr lang="en-IE" sz="2400" dirty="0"/>
          </a:p>
          <a:p>
            <a:pPr marL="516636" lvl="1" indent="-342900">
              <a:buFont typeface="Wingdings" panose="05000000000000000000" pitchFamily="2" charset="2"/>
              <a:buChar char="§"/>
            </a:pPr>
            <a:endParaRPr lang="en-IE" sz="2400" dirty="0"/>
          </a:p>
        </p:txBody>
      </p:sp>
      <p:sp>
        <p:nvSpPr>
          <p:cNvPr id="4" name="Content Placeholder 2">
            <a:extLst>
              <a:ext uri="{FF2B5EF4-FFF2-40B4-BE49-F238E27FC236}">
                <a16:creationId xmlns:a16="http://schemas.microsoft.com/office/drawing/2014/main" id="{9674571A-4B4A-4FCC-B379-CA08364A2557}"/>
              </a:ext>
            </a:extLst>
          </p:cNvPr>
          <p:cNvSpPr txBox="1">
            <a:spLocks/>
          </p:cNvSpPr>
          <p:nvPr/>
        </p:nvSpPr>
        <p:spPr>
          <a:xfrm>
            <a:off x="7107151" y="2543476"/>
            <a:ext cx="4546305" cy="35580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2800" dirty="0">
                <a:solidFill>
                  <a:schemeClr val="accent2"/>
                </a:solidFill>
              </a:rPr>
              <a:t>“Adaptive designs have the potential to improve ... study power and reduce</a:t>
            </a:r>
            <a:br>
              <a:rPr lang="en-IE" sz="2800" dirty="0">
                <a:solidFill>
                  <a:schemeClr val="accent2"/>
                </a:solidFill>
              </a:rPr>
            </a:br>
            <a:r>
              <a:rPr lang="en-IE" sz="2800" dirty="0">
                <a:solidFill>
                  <a:schemeClr val="accent2"/>
                </a:solidFill>
              </a:rPr>
              <a:t>the sample size and total cost" for investigational drugs, including "targeted medicines that are being put into development today”</a:t>
            </a:r>
            <a:br>
              <a:rPr lang="en-IE" sz="2800" dirty="0">
                <a:solidFill>
                  <a:schemeClr val="accent2"/>
                </a:solidFill>
              </a:rPr>
            </a:br>
            <a:r>
              <a:rPr lang="en-IE" sz="2400" dirty="0"/>
              <a:t>Scott Gottlieb (FDA Commissioner)</a:t>
            </a:r>
            <a:endParaRPr lang="en-IE" sz="3000" dirty="0"/>
          </a:p>
        </p:txBody>
      </p:sp>
      <p:sp>
        <p:nvSpPr>
          <p:cNvPr id="6" name="Rectangle: Rounded Corners 5">
            <a:extLst>
              <a:ext uri="{FF2B5EF4-FFF2-40B4-BE49-F238E27FC236}">
                <a16:creationId xmlns:a16="http://schemas.microsoft.com/office/drawing/2014/main" id="{4C340B8E-265A-450C-BEFD-F36D4F087412}"/>
              </a:ext>
            </a:extLst>
          </p:cNvPr>
          <p:cNvSpPr/>
          <p:nvPr/>
        </p:nvSpPr>
        <p:spPr>
          <a:xfrm>
            <a:off x="6786559" y="2310815"/>
            <a:ext cx="4948241" cy="402336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BDA06844-0B2E-4FDD-BF7A-BD3A3CFCF0AF}"/>
              </a:ext>
            </a:extLst>
          </p:cNvPr>
          <p:cNvSpPr/>
          <p:nvPr/>
        </p:nvSpPr>
        <p:spPr>
          <a:xfrm flipH="1" flipV="1">
            <a:off x="486573" y="159589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8A2C8595-1E6D-4BC7-A5F6-FED56D8142A8}"/>
              </a:ext>
            </a:extLst>
          </p:cNvPr>
          <p:cNvSpPr/>
          <p:nvPr/>
        </p:nvSpPr>
        <p:spPr>
          <a:xfrm flipH="1" flipV="1">
            <a:off x="473046" y="2762282"/>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B9B93B90-01F1-4509-A206-5D10FFF0F534}"/>
              </a:ext>
            </a:extLst>
          </p:cNvPr>
          <p:cNvSpPr/>
          <p:nvPr/>
        </p:nvSpPr>
        <p:spPr>
          <a:xfrm flipH="1" flipV="1">
            <a:off x="468411" y="473661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380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43132" y="0"/>
            <a:ext cx="9126415" cy="1499616"/>
          </a:xfrm>
        </p:spPr>
        <p:txBody>
          <a:bodyPr/>
          <a:lstStyle/>
          <a:p>
            <a:r>
              <a:rPr lang="en-IE" dirty="0"/>
              <a:t>Adaptive Trials Evaluation</a:t>
            </a:r>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1018859" y="2028548"/>
            <a:ext cx="4962526" cy="4023360"/>
          </a:xfrm>
          <a:ln w="57150">
            <a:solidFill>
              <a:srgbClr val="1CADE4"/>
            </a:solidFill>
          </a:ln>
        </p:spPr>
        <p:txBody>
          <a:bodyPr>
            <a:normAutofit/>
          </a:bodyPr>
          <a:lstStyle/>
          <a:p>
            <a:pPr algn="ctr"/>
            <a:r>
              <a:rPr lang="en-IE" sz="3200" u="sng" dirty="0"/>
              <a:t>Opportunities</a:t>
            </a:r>
          </a:p>
          <a:p>
            <a:pPr marL="514350" indent="-514350">
              <a:buFont typeface="+mj-lt"/>
              <a:buAutoNum type="arabicPeriod"/>
            </a:pPr>
            <a:r>
              <a:rPr lang="en-IE" sz="3200" dirty="0"/>
              <a:t>Earlier Decisions</a:t>
            </a:r>
          </a:p>
          <a:p>
            <a:pPr marL="514350" indent="-514350">
              <a:buFont typeface="+mj-lt"/>
              <a:buAutoNum type="arabicPeriod"/>
            </a:pPr>
            <a:r>
              <a:rPr lang="en-IE" sz="3200" dirty="0"/>
              <a:t>Reduced Potential Cost</a:t>
            </a:r>
          </a:p>
          <a:p>
            <a:pPr marL="514350" indent="-514350">
              <a:buFont typeface="+mj-lt"/>
              <a:buAutoNum type="arabicPeriod"/>
            </a:pPr>
            <a:r>
              <a:rPr lang="en-IE" sz="3200" dirty="0"/>
              <a:t>Higher Potential Success</a:t>
            </a:r>
          </a:p>
          <a:p>
            <a:pPr marL="514350" indent="-514350">
              <a:buFont typeface="+mj-lt"/>
              <a:buAutoNum type="arabicPeriod"/>
            </a:pPr>
            <a:r>
              <a:rPr lang="en-IE" sz="3200" dirty="0"/>
              <a:t>Greater Generalizability</a:t>
            </a:r>
          </a:p>
          <a:p>
            <a:pPr marL="514350" indent="-514350">
              <a:buFont typeface="+mj-lt"/>
              <a:buAutoNum type="arabicPeriod"/>
            </a:pPr>
            <a:r>
              <a:rPr lang="en-IE" sz="3200" dirty="0"/>
              <a:t>Stakeholder Buy-in</a:t>
            </a:r>
          </a:p>
          <a:p>
            <a:pPr marL="514350" indent="-514350">
              <a:buFont typeface="+mj-lt"/>
              <a:buAutoNum type="arabicPeriod"/>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981384" y="2028548"/>
            <a:ext cx="4962526" cy="4023360"/>
          </a:xfrm>
          <a:prstGeom prst="rect">
            <a:avLst/>
          </a:prstGeom>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rPr>
              <a:t>Risks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Complex/Different Stats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Logistical Costs and Issues</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Bias/Unblinding (IDMC)</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Type I Error Inflation </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Potential Lower Efficiency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3611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77" y="0"/>
            <a:ext cx="9126415" cy="1499616"/>
          </a:xfrm>
        </p:spPr>
        <p:txBody>
          <a:bodyPr>
            <a:normAutofit/>
          </a:bodyPr>
          <a:lstStyle/>
          <a:p>
            <a:r>
              <a:rPr lang="en-IE" cap="none" dirty="0"/>
              <a:t>Sample Size Re-estimation (SSR) Guidance</a:t>
            </a:r>
          </a:p>
        </p:txBody>
      </p:sp>
      <p:sp>
        <p:nvSpPr>
          <p:cNvPr id="3" name="Content Placeholder 2"/>
          <p:cNvSpPr>
            <a:spLocks noGrp="1"/>
          </p:cNvSpPr>
          <p:nvPr>
            <p:ph idx="1"/>
          </p:nvPr>
        </p:nvSpPr>
        <p:spPr>
          <a:xfrm>
            <a:off x="798690" y="1402080"/>
            <a:ext cx="9720073" cy="4432917"/>
          </a:xfrm>
        </p:spPr>
        <p:txBody>
          <a:bodyPr>
            <a:noAutofit/>
          </a:bodyPr>
          <a:lstStyle/>
          <a:p>
            <a:pPr marL="0" indent="0">
              <a:buNone/>
            </a:pPr>
            <a:r>
              <a:rPr lang="en-IE" sz="3200" dirty="0"/>
              <a:t>Non-comparative (blinded) SSR is “attractive choice”</a:t>
            </a:r>
          </a:p>
          <a:p>
            <a:pPr lvl="1"/>
            <a:r>
              <a:rPr lang="en-IE" sz="2800" dirty="0"/>
              <a:t>With adequate pre-specification, “</a:t>
            </a:r>
            <a:r>
              <a:rPr lang="en-IE" sz="2800" dirty="0" err="1"/>
              <a:t>neglible</a:t>
            </a:r>
            <a:r>
              <a:rPr lang="en-IE" sz="2800" dirty="0"/>
              <a:t>” effect on </a:t>
            </a:r>
            <a:r>
              <a:rPr lang="el-GR" sz="2800" dirty="0">
                <a:latin typeface="Calibri" panose="020F0502020204030204" pitchFamily="34" charset="0"/>
                <a:cs typeface="Calibri" panose="020F0502020204030204" pitchFamily="34" charset="0"/>
              </a:rPr>
              <a:t>α</a:t>
            </a:r>
            <a:endParaRPr lang="en-IE" sz="2800" dirty="0"/>
          </a:p>
          <a:p>
            <a:pPr marL="0" indent="0">
              <a:lnSpc>
                <a:spcPct val="150000"/>
              </a:lnSpc>
              <a:buNone/>
            </a:pPr>
            <a:r>
              <a:rPr lang="en-IE" sz="3200" dirty="0"/>
              <a:t>Comparative (unblinded SSR) “can provide efficiency”</a:t>
            </a:r>
          </a:p>
          <a:p>
            <a:pPr lvl="1"/>
            <a:r>
              <a:rPr lang="en-IE" sz="2800" dirty="0"/>
              <a:t>Help trial have power if effect size is less than hypothesized</a:t>
            </a:r>
          </a:p>
          <a:p>
            <a:pPr marL="0" indent="0">
              <a:lnSpc>
                <a:spcPct val="150000"/>
              </a:lnSpc>
              <a:buNone/>
            </a:pPr>
            <a:r>
              <a:rPr lang="en-IE" sz="3200" dirty="0"/>
              <a:t>NB: Design and rule pre-specification; </a:t>
            </a:r>
            <a:r>
              <a:rPr lang="el-GR" sz="3200" dirty="0">
                <a:latin typeface="Calibri" panose="020F0502020204030204" pitchFamily="34" charset="0"/>
                <a:cs typeface="Calibri" panose="020F0502020204030204" pitchFamily="34" charset="0"/>
              </a:rPr>
              <a:t>α</a:t>
            </a:r>
            <a:r>
              <a:rPr lang="en-IE" sz="3200" dirty="0">
                <a:latin typeface="Calibri" panose="020F0502020204030204" pitchFamily="34" charset="0"/>
                <a:cs typeface="Calibri" panose="020F0502020204030204" pitchFamily="34" charset="0"/>
              </a:rPr>
              <a:t> </a:t>
            </a:r>
            <a:r>
              <a:rPr lang="en-IE" sz="3200" dirty="0"/>
              <a:t>error inflation</a:t>
            </a:r>
          </a:p>
          <a:p>
            <a:pPr lvl="1"/>
            <a:r>
              <a:rPr lang="en-IE" sz="2800" dirty="0"/>
              <a:t>Specific mention of p-value combination (subset of AGSD)</a:t>
            </a:r>
          </a:p>
          <a:p>
            <a:pPr marL="0" indent="0">
              <a:lnSpc>
                <a:spcPct val="150000"/>
              </a:lnSpc>
              <a:buNone/>
            </a:pPr>
            <a:r>
              <a:rPr lang="en-IE" sz="3200" dirty="0"/>
              <a:t>Logistical issues similar to GSD (</a:t>
            </a:r>
            <a:r>
              <a:rPr lang="en-IE" sz="3200" dirty="0" err="1"/>
              <a:t>e.g</a:t>
            </a:r>
            <a:r>
              <a:rPr lang="en-IE" sz="3200" dirty="0"/>
              <a:t> recruitment lag)</a:t>
            </a:r>
          </a:p>
          <a:p>
            <a:pPr lvl="1"/>
            <a:r>
              <a:rPr lang="en-IE" sz="2800" dirty="0"/>
              <a:t>Must stop effect size reverse-calc., unique issues with TTE</a:t>
            </a:r>
          </a:p>
          <a:p>
            <a:pPr lvl="1"/>
            <a:endParaRPr lang="en-IE" sz="2800" dirty="0"/>
          </a:p>
        </p:txBody>
      </p:sp>
      <p:sp>
        <p:nvSpPr>
          <p:cNvPr id="4" name="Rectangle: Rounded Corners 3">
            <a:extLst>
              <a:ext uri="{FF2B5EF4-FFF2-40B4-BE49-F238E27FC236}">
                <a16:creationId xmlns:a16="http://schemas.microsoft.com/office/drawing/2014/main" id="{B1DE783D-6301-44DE-A2AA-D8E584DC531B}"/>
              </a:ext>
            </a:extLst>
          </p:cNvPr>
          <p:cNvSpPr/>
          <p:nvPr/>
        </p:nvSpPr>
        <p:spPr>
          <a:xfrm flipH="1" flipV="1">
            <a:off x="531591" y="1375843"/>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F6C5BE37-82F6-4ED5-B234-C8D3BF44599D}"/>
              </a:ext>
            </a:extLst>
          </p:cNvPr>
          <p:cNvSpPr/>
          <p:nvPr/>
        </p:nvSpPr>
        <p:spPr>
          <a:xfrm flipH="1" flipV="1">
            <a:off x="518064" y="268112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FBF99B2F-8F37-43F6-AFEE-2E06C8C8F5A4}"/>
              </a:ext>
            </a:extLst>
          </p:cNvPr>
          <p:cNvSpPr/>
          <p:nvPr/>
        </p:nvSpPr>
        <p:spPr>
          <a:xfrm flipH="1" flipV="1">
            <a:off x="513429" y="405357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783469B4-F784-4CA6-8951-308C666378A2}"/>
              </a:ext>
            </a:extLst>
          </p:cNvPr>
          <p:cNvSpPr/>
          <p:nvPr/>
        </p:nvSpPr>
        <p:spPr>
          <a:xfrm flipH="1" flipV="1">
            <a:off x="495777" y="5413865"/>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8518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950743-2FB6-4377-B370-B940D44543C2}"/>
              </a:ext>
            </a:extLst>
          </p:cNvPr>
          <p:cNvSpPr>
            <a:spLocks noGrp="1"/>
          </p:cNvSpPr>
          <p:nvPr>
            <p:ph type="title"/>
          </p:nvPr>
        </p:nvSpPr>
        <p:spPr>
          <a:xfrm>
            <a:off x="2003897" y="3254985"/>
            <a:ext cx="2791841" cy="821495"/>
          </a:xfrm>
        </p:spPr>
        <p:txBody>
          <a:bodyPr>
            <a:noAutofit/>
          </a:bodyPr>
          <a:lstStyle/>
          <a:p>
            <a:r>
              <a:rPr lang="en-GB" sz="8800" dirty="0"/>
              <a:t>Part 3</a:t>
            </a:r>
          </a:p>
        </p:txBody>
      </p:sp>
      <p:sp>
        <p:nvSpPr>
          <p:cNvPr id="10" name="Text Placeholder 2">
            <a:extLst>
              <a:ext uri="{FF2B5EF4-FFF2-40B4-BE49-F238E27FC236}">
                <a16:creationId xmlns:a16="http://schemas.microsoft.com/office/drawing/2014/main" id="{648EE84E-EF12-4344-9663-7565CEE66FD4}"/>
              </a:ext>
            </a:extLst>
          </p:cNvPr>
          <p:cNvSpPr>
            <a:spLocks noGrp="1"/>
          </p:cNvSpPr>
          <p:nvPr>
            <p:ph type="body" idx="1"/>
          </p:nvPr>
        </p:nvSpPr>
        <p:spPr>
          <a:xfrm>
            <a:off x="5155659" y="3425218"/>
            <a:ext cx="6606017" cy="1500187"/>
          </a:xfrm>
        </p:spPr>
        <p:txBody>
          <a:bodyPr>
            <a:normAutofit/>
          </a:bodyPr>
          <a:lstStyle/>
          <a:p>
            <a:r>
              <a:rPr lang="en-IE" sz="4000" dirty="0"/>
              <a:t>Sample Size Re-estimation</a:t>
            </a:r>
            <a:endParaRPr lang="en-GB" dirty="0"/>
          </a:p>
        </p:txBody>
      </p:sp>
      <p:cxnSp>
        <p:nvCxnSpPr>
          <p:cNvPr id="11" name="Straight Connector 10">
            <a:extLst>
              <a:ext uri="{FF2B5EF4-FFF2-40B4-BE49-F238E27FC236}">
                <a16:creationId xmlns:a16="http://schemas.microsoft.com/office/drawing/2014/main" id="{13DB9CC7-FC45-48D7-98FB-E879FA84053F}"/>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42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Sample Size Re-estimation (SSR)</a:t>
            </a:r>
            <a:endParaRPr lang="en-IE" cap="none" dirty="0"/>
          </a:p>
        </p:txBody>
      </p:sp>
      <p:sp>
        <p:nvSpPr>
          <p:cNvPr id="3" name="Content Placeholder 2"/>
          <p:cNvSpPr>
            <a:spLocks noGrp="1"/>
          </p:cNvSpPr>
          <p:nvPr>
            <p:ph idx="1"/>
          </p:nvPr>
        </p:nvSpPr>
        <p:spPr>
          <a:xfrm>
            <a:off x="693868" y="1417320"/>
            <a:ext cx="9720073" cy="4023360"/>
          </a:xfrm>
        </p:spPr>
        <p:txBody>
          <a:bodyPr>
            <a:noAutofit/>
          </a:bodyPr>
          <a:lstStyle/>
          <a:p>
            <a:pPr marL="0" indent="0">
              <a:lnSpc>
                <a:spcPct val="100000"/>
              </a:lnSpc>
              <a:buNone/>
            </a:pPr>
            <a:r>
              <a:rPr lang="en-IE" sz="3200" dirty="0"/>
              <a:t>Will focus here on specific adaptive design of SSR</a:t>
            </a:r>
          </a:p>
          <a:p>
            <a:pPr marL="0" indent="0">
              <a:lnSpc>
                <a:spcPct val="150000"/>
              </a:lnSpc>
              <a:buNone/>
            </a:pPr>
            <a:r>
              <a:rPr lang="en-IE" sz="3200" dirty="0"/>
              <a:t>Adaptive Trial focused on higher sample size if needed</a:t>
            </a:r>
          </a:p>
          <a:p>
            <a:pPr marL="516636" lvl="1" indent="-342900"/>
            <a:r>
              <a:rPr lang="en-IE" sz="2800" dirty="0"/>
              <a:t>Obvious adaption target due to intrinsic SSD uncertainty</a:t>
            </a:r>
          </a:p>
          <a:p>
            <a:pPr marL="516636" lvl="1" indent="-342900"/>
            <a:r>
              <a:rPr lang="en-IE" sz="2800" dirty="0"/>
              <a:t>Note that more suited to knowable/short follow-up</a:t>
            </a:r>
          </a:p>
          <a:p>
            <a:pPr marL="516636" lvl="1" indent="-342900"/>
            <a:r>
              <a:rPr lang="en-IE" sz="2800" dirty="0"/>
              <a:t>Could also adaptively lower N but not encouraged</a:t>
            </a:r>
          </a:p>
          <a:p>
            <a:pPr marL="0" indent="0">
              <a:lnSpc>
                <a:spcPct val="150000"/>
              </a:lnSpc>
              <a:buNone/>
            </a:pPr>
            <a:r>
              <a:rPr lang="en-IE" sz="3200" dirty="0"/>
              <a:t>Two Primary Types: 1) Unblinded SSR; 2) Blinded SSR</a:t>
            </a:r>
            <a:endParaRPr lang="en-IE" sz="2800" dirty="0"/>
          </a:p>
          <a:p>
            <a:pPr marL="516636" lvl="1" indent="-342900"/>
            <a:r>
              <a:rPr lang="en-IE" sz="2800" dirty="0"/>
              <a:t>Differ on whether decision made on blinded data or not</a:t>
            </a:r>
          </a:p>
          <a:p>
            <a:pPr marL="516636" lvl="1" indent="-342900"/>
            <a:r>
              <a:rPr lang="en-IE" sz="2800" dirty="0"/>
              <a:t>Both target different aspects of initial SSD uncertainty</a:t>
            </a:r>
          </a:p>
        </p:txBody>
      </p:sp>
      <p:sp>
        <p:nvSpPr>
          <p:cNvPr id="4" name="Rectangle: Rounded Corners 3">
            <a:extLst>
              <a:ext uri="{FF2B5EF4-FFF2-40B4-BE49-F238E27FC236}">
                <a16:creationId xmlns:a16="http://schemas.microsoft.com/office/drawing/2014/main" id="{EB68F633-A319-4E64-B5AF-45961DB418F4}"/>
              </a:ext>
            </a:extLst>
          </p:cNvPr>
          <p:cNvSpPr/>
          <p:nvPr/>
        </p:nvSpPr>
        <p:spPr>
          <a:xfrm flipH="1" flipV="1">
            <a:off x="475362" y="141056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FD4CB81B-D0E8-484E-9EC0-F81E2C02C819}"/>
              </a:ext>
            </a:extLst>
          </p:cNvPr>
          <p:cNvSpPr/>
          <p:nvPr/>
        </p:nvSpPr>
        <p:spPr>
          <a:xfrm flipH="1" flipV="1">
            <a:off x="471071" y="2197557"/>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DA2E8A55-2862-435E-924B-122D17206FAD}"/>
              </a:ext>
            </a:extLst>
          </p:cNvPr>
          <p:cNvSpPr/>
          <p:nvPr/>
        </p:nvSpPr>
        <p:spPr>
          <a:xfrm flipH="1" flipV="1">
            <a:off x="457200" y="451656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027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
            <a:ext cx="9126415" cy="1499616"/>
          </a:xfrm>
        </p:spPr>
        <p:txBody>
          <a:bodyPr/>
          <a:lstStyle/>
          <a:p>
            <a:r>
              <a:rPr lang="en-IE" dirty="0"/>
              <a:t>Group Sequential Designs (GSD)</a:t>
            </a:r>
          </a:p>
        </p:txBody>
      </p:sp>
      <p:sp>
        <p:nvSpPr>
          <p:cNvPr id="3" name="Content Placeholder 2"/>
          <p:cNvSpPr>
            <a:spLocks noGrp="1"/>
          </p:cNvSpPr>
          <p:nvPr>
            <p:ph idx="1"/>
          </p:nvPr>
        </p:nvSpPr>
        <p:spPr>
          <a:xfrm>
            <a:off x="717016" y="1412240"/>
            <a:ext cx="7116344" cy="5120268"/>
          </a:xfrm>
        </p:spPr>
        <p:txBody>
          <a:bodyPr>
            <a:normAutofit fontScale="92500" lnSpcReduction="10000"/>
          </a:bodyPr>
          <a:lstStyle/>
          <a:p>
            <a:pPr marL="0" indent="0">
              <a:buNone/>
            </a:pPr>
            <a:r>
              <a:rPr lang="en-IE" sz="3200" dirty="0"/>
              <a:t>GSD facilitates interim analyses</a:t>
            </a:r>
          </a:p>
          <a:p>
            <a:pPr lvl="1"/>
            <a:r>
              <a:rPr lang="en-IE" sz="2800" dirty="0"/>
              <a:t>Interim analyses occur while trial on-going</a:t>
            </a:r>
            <a:br>
              <a:rPr lang="en-IE" sz="2800" dirty="0"/>
            </a:br>
            <a:endParaRPr lang="en-IE" sz="3200" dirty="0"/>
          </a:p>
          <a:p>
            <a:pPr marL="0" indent="0">
              <a:buNone/>
            </a:pPr>
            <a:r>
              <a:rPr lang="en-IE" sz="3200" dirty="0"/>
              <a:t>Interim data analysed at pre-specified times</a:t>
            </a:r>
          </a:p>
          <a:p>
            <a:pPr lvl="1"/>
            <a:r>
              <a:rPr lang="en-IE" sz="2800" dirty="0"/>
              <a:t>E.g. After 1/2 subjects measured</a:t>
            </a:r>
            <a:br>
              <a:rPr lang="en-IE" sz="2800" dirty="0"/>
            </a:br>
            <a:endParaRPr lang="en-IE" sz="3200" dirty="0"/>
          </a:p>
          <a:p>
            <a:pPr marL="0" indent="0">
              <a:buNone/>
            </a:pPr>
            <a:r>
              <a:rPr lang="en-IE" sz="3200" dirty="0"/>
              <a:t>Can stop for benefit or futility </a:t>
            </a:r>
          </a:p>
          <a:p>
            <a:pPr lvl="1"/>
            <a:r>
              <a:rPr lang="en-IE" sz="2800" dirty="0"/>
              <a:t>If neither, continue </a:t>
            </a:r>
            <a:r>
              <a:rPr lang="en-IE" sz="2800" dirty="0" err="1"/>
              <a:t>til</a:t>
            </a:r>
            <a:r>
              <a:rPr lang="en-IE" sz="2800" dirty="0"/>
              <a:t> end/next look</a:t>
            </a:r>
            <a:br>
              <a:rPr lang="en-IE" sz="2800" dirty="0"/>
            </a:br>
            <a:endParaRPr lang="en-IE" sz="3200" dirty="0"/>
          </a:p>
          <a:p>
            <a:pPr marL="0" indent="-45720">
              <a:buNone/>
            </a:pPr>
            <a:r>
              <a:rPr lang="en-IE" sz="3200" dirty="0"/>
              <a:t>Must account for multiple analyses</a:t>
            </a:r>
            <a:endParaRPr lang="en-IE" sz="2800" dirty="0"/>
          </a:p>
          <a:p>
            <a:pPr lvl="1"/>
            <a:r>
              <a:rPr lang="en-IE" sz="2800" dirty="0"/>
              <a:t>Use “spending” of </a:t>
            </a:r>
            <a:r>
              <a:rPr lang="el-GR" sz="2800" dirty="0">
                <a:cs typeface="Calibri" panose="020F0502020204030204" pitchFamily="34" charset="0"/>
              </a:rPr>
              <a:t>α</a:t>
            </a:r>
            <a:r>
              <a:rPr lang="en-IE" sz="2800" dirty="0">
                <a:cs typeface="Calibri" panose="020F0502020204030204" pitchFamily="34" charset="0"/>
              </a:rPr>
              <a:t> and/or </a:t>
            </a:r>
            <a:r>
              <a:rPr lang="el-GR" sz="2800" dirty="0">
                <a:cs typeface="Calibri" panose="020F0502020204030204" pitchFamily="34" charset="0"/>
              </a:rPr>
              <a:t>β</a:t>
            </a:r>
            <a:r>
              <a:rPr lang="en-IE" sz="2800" dirty="0">
                <a:cs typeface="Calibri" panose="020F0502020204030204" pitchFamily="34" charset="0"/>
              </a:rPr>
              <a:t> </a:t>
            </a:r>
            <a:r>
              <a:rPr lang="en-IE" sz="2800" dirty="0"/>
              <a:t>errors</a:t>
            </a:r>
          </a:p>
        </p:txBody>
      </p:sp>
      <p:sp>
        <p:nvSpPr>
          <p:cNvPr id="4" name="Content Placeholder 2">
            <a:extLst>
              <a:ext uri="{FF2B5EF4-FFF2-40B4-BE49-F238E27FC236}">
                <a16:creationId xmlns:a16="http://schemas.microsoft.com/office/drawing/2014/main" id="{E5B029BA-C8C3-4306-860F-16503890AE43}"/>
              </a:ext>
            </a:extLst>
          </p:cNvPr>
          <p:cNvSpPr txBox="1">
            <a:spLocks/>
          </p:cNvSpPr>
          <p:nvPr/>
        </p:nvSpPr>
        <p:spPr>
          <a:xfrm>
            <a:off x="8011643" y="1994582"/>
            <a:ext cx="3901440" cy="3545547"/>
          </a:xfrm>
          <a:prstGeom prst="rect">
            <a:avLst/>
          </a:prstGeom>
          <a:ln w="57150">
            <a:solidFill>
              <a:srgbClr val="1CADE4"/>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800" b="0" i="0" u="sng" strike="noStrike" kern="1200" cap="none" spc="0" normalizeH="0" baseline="0" noProof="0" dirty="0">
                <a:ln>
                  <a:noFill/>
                </a:ln>
                <a:solidFill>
                  <a:prstClr val="black"/>
                </a:solidFill>
                <a:effectLst/>
                <a:uLnTx/>
                <a:uFillTx/>
                <a:latin typeface="Tw Cen MT" panose="020B0602020104020603"/>
                <a:ea typeface="+mn-ea"/>
                <a:cs typeface="+mn-cs"/>
              </a:rPr>
              <a:t>GSD Changes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Futility Only Designs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Additional Outputs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New Two Sample TTE</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One Sample Mean GSD</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One Sample Prop GSD</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Rectangle: Rounded Corners 11">
            <a:extLst>
              <a:ext uri="{FF2B5EF4-FFF2-40B4-BE49-F238E27FC236}">
                <a16:creationId xmlns:a16="http://schemas.microsoft.com/office/drawing/2014/main" id="{1565B45F-12B4-4209-ACF8-A5F104557441}"/>
              </a:ext>
            </a:extLst>
          </p:cNvPr>
          <p:cNvSpPr/>
          <p:nvPr/>
        </p:nvSpPr>
        <p:spPr>
          <a:xfrm flipH="1" flipV="1">
            <a:off x="493014" y="1340862"/>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82110A24-B65C-4D95-A794-54B25D18CDC0}"/>
              </a:ext>
            </a:extLst>
          </p:cNvPr>
          <p:cNvSpPr/>
          <p:nvPr/>
        </p:nvSpPr>
        <p:spPr>
          <a:xfrm flipH="1" flipV="1">
            <a:off x="479487" y="25953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55E20E3A-7BF8-4BA1-B955-C65FCFB38318}"/>
              </a:ext>
            </a:extLst>
          </p:cNvPr>
          <p:cNvSpPr/>
          <p:nvPr/>
        </p:nvSpPr>
        <p:spPr>
          <a:xfrm flipH="1" flipV="1">
            <a:off x="474852" y="388651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19BDC94C-A39B-4D36-B2BB-387C926431D9}"/>
              </a:ext>
            </a:extLst>
          </p:cNvPr>
          <p:cNvSpPr/>
          <p:nvPr/>
        </p:nvSpPr>
        <p:spPr>
          <a:xfrm flipH="1" flipV="1">
            <a:off x="457200" y="523664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7729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56" y="10593"/>
            <a:ext cx="9126415" cy="1499616"/>
          </a:xfrm>
        </p:spPr>
        <p:txBody>
          <a:bodyPr>
            <a:normAutofit/>
          </a:bodyPr>
          <a:lstStyle/>
          <a:p>
            <a:r>
              <a:rPr lang="en-IE" dirty="0"/>
              <a:t>Error Spending (Lan &amp; </a:t>
            </a:r>
            <a:r>
              <a:rPr lang="en-IE" dirty="0" err="1"/>
              <a:t>DeMets</a:t>
            </a:r>
            <a:r>
              <a:rPr lang="en-IE" dirty="0"/>
              <a:t>)</a:t>
            </a:r>
          </a:p>
        </p:txBody>
      </p:sp>
      <p:sp>
        <p:nvSpPr>
          <p:cNvPr id="3" name="Content Placeholder 2"/>
          <p:cNvSpPr>
            <a:spLocks noGrp="1"/>
          </p:cNvSpPr>
          <p:nvPr>
            <p:ph idx="1"/>
          </p:nvPr>
        </p:nvSpPr>
        <p:spPr>
          <a:xfrm>
            <a:off x="622177" y="1490177"/>
            <a:ext cx="5568374" cy="4886960"/>
          </a:xfrm>
        </p:spPr>
        <p:txBody>
          <a:bodyPr>
            <a:noAutofit/>
          </a:bodyPr>
          <a:lstStyle/>
          <a:p>
            <a:r>
              <a:rPr lang="en-IE" sz="2800" dirty="0"/>
              <a:t>Two Criteria for early stopping</a:t>
            </a:r>
          </a:p>
          <a:p>
            <a:pPr marL="971550" lvl="1" indent="-514350">
              <a:buFont typeface="+mj-lt"/>
              <a:buAutoNum type="arabicPeriod"/>
            </a:pPr>
            <a:r>
              <a:rPr lang="en-IE" sz="2000" dirty="0"/>
              <a:t>Efficacy (</a:t>
            </a:r>
            <a:r>
              <a:rPr lang="el-GR" sz="2000" dirty="0"/>
              <a:t>α</a:t>
            </a:r>
            <a:r>
              <a:rPr lang="en-IE" sz="2000" dirty="0"/>
              <a:t>-spending)</a:t>
            </a:r>
          </a:p>
          <a:p>
            <a:pPr marL="971550" lvl="1" indent="-514350">
              <a:buFont typeface="+mj-lt"/>
              <a:buAutoNum type="arabicPeriod"/>
            </a:pPr>
            <a:r>
              <a:rPr lang="en-IE" sz="2000" dirty="0"/>
              <a:t>Futility (</a:t>
            </a:r>
            <a:r>
              <a:rPr lang="el-GR" sz="2000" dirty="0"/>
              <a:t>β</a:t>
            </a:r>
            <a:r>
              <a:rPr lang="en-IE" sz="2000" dirty="0"/>
              <a:t>-spending)</a:t>
            </a:r>
          </a:p>
          <a:p>
            <a:pPr marL="128016" lvl="1" indent="0">
              <a:lnSpc>
                <a:spcPct val="150000"/>
              </a:lnSpc>
              <a:buNone/>
            </a:pPr>
            <a:r>
              <a:rPr lang="en-IE" sz="2800" dirty="0"/>
              <a:t>Multiple Error Spending Functions </a:t>
            </a:r>
          </a:p>
          <a:p>
            <a:pPr lvl="2">
              <a:buFont typeface="Wingdings" panose="05000000000000000000" pitchFamily="2" charset="2"/>
              <a:buChar char="§"/>
            </a:pPr>
            <a:r>
              <a:rPr lang="en-IE" sz="2000" dirty="0"/>
              <a:t>O’Brien Fleming, </a:t>
            </a:r>
            <a:r>
              <a:rPr lang="en-IE" sz="2000" dirty="0" err="1"/>
              <a:t>Pocock</a:t>
            </a:r>
            <a:r>
              <a:rPr lang="en-IE" sz="2000" dirty="0"/>
              <a:t> etc.</a:t>
            </a:r>
          </a:p>
          <a:p>
            <a:pPr lvl="2">
              <a:buFont typeface="Wingdings" panose="05000000000000000000" pitchFamily="2" charset="2"/>
              <a:buChar char="§"/>
            </a:pPr>
            <a:r>
              <a:rPr lang="en-IE" sz="2000" dirty="0"/>
              <a:t>Both </a:t>
            </a:r>
            <a:r>
              <a:rPr lang="el-GR" sz="2000" dirty="0"/>
              <a:t>α</a:t>
            </a:r>
            <a:r>
              <a:rPr lang="en-IE" sz="2000" dirty="0"/>
              <a:t> and </a:t>
            </a:r>
            <a:r>
              <a:rPr lang="el-GR" sz="2000" dirty="0"/>
              <a:t>β</a:t>
            </a:r>
            <a:r>
              <a:rPr lang="en-IE" sz="2000" dirty="0"/>
              <a:t> spending work similarly</a:t>
            </a:r>
          </a:p>
          <a:p>
            <a:pPr lvl="2">
              <a:buFont typeface="Wingdings" panose="05000000000000000000" pitchFamily="2" charset="2"/>
              <a:buChar char="§"/>
            </a:pPr>
            <a:r>
              <a:rPr lang="en-IE" sz="2000" dirty="0"/>
              <a:t>Can be very liberal or conservative</a:t>
            </a:r>
          </a:p>
          <a:p>
            <a:pPr marL="57150" indent="0">
              <a:lnSpc>
                <a:spcPct val="100000"/>
              </a:lnSpc>
              <a:buNone/>
            </a:pPr>
            <a:r>
              <a:rPr lang="en-IE" sz="2800" dirty="0"/>
              <a:t>At each interim analysis, spending a proportion of the total error</a:t>
            </a:r>
          </a:p>
          <a:p>
            <a:pPr marL="573786" lvl="1" indent="-342900"/>
            <a:r>
              <a:rPr lang="en-IE" sz="2000" dirty="0"/>
              <a:t>Makes analysis at endpoint more conservative</a:t>
            </a:r>
            <a:endParaRPr lang="en-IE" sz="2400" dirty="0"/>
          </a:p>
          <a:p>
            <a:pPr lvl="2">
              <a:buFont typeface="Wingdings" panose="05000000000000000000" pitchFamily="2" charset="2"/>
              <a:buChar char="§"/>
            </a:pPr>
            <a:endParaRPr lang="en-IE" sz="2000" dirty="0"/>
          </a:p>
          <a:p>
            <a:pPr marL="971550" lvl="1" indent="-514350">
              <a:buFont typeface="+mj-lt"/>
              <a:buAutoNum type="arabicPeriod"/>
            </a:pPr>
            <a:endParaRPr lang="en-IE" dirty="0"/>
          </a:p>
        </p:txBody>
      </p:sp>
      <mc:AlternateContent xmlns:mc="http://schemas.openxmlformats.org/markup-compatibility/2006" xmlns:a14="http://schemas.microsoft.com/office/drawing/2010/main">
        <mc:Choice Requires="a14">
          <p:sp>
            <p:nvSpPr>
              <p:cNvPr id="4" name="TextBox 3"/>
              <p:cNvSpPr txBox="1"/>
              <p:nvPr/>
            </p:nvSpPr>
            <p:spPr>
              <a:xfrm>
                <a:off x="7111936" y="4991078"/>
                <a:ext cx="4457887" cy="110652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m:rPr>
                              <m:sty m:val="p"/>
                            </m:r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d>
                            <m:d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den>
                              </m:f>
                            </m:e>
                          </m:d>
                        </m:e>
                      </m:d>
                    </m:oMath>
                  </m:oMathPara>
                </a14:m>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111936" y="4991078"/>
                <a:ext cx="4457887" cy="1106521"/>
              </a:xfrm>
              <a:prstGeom prst="rect">
                <a:avLst/>
              </a:prstGeom>
              <a:blipFill>
                <a:blip r:embed="rId3"/>
                <a:stretch>
                  <a:fillRect/>
                </a:stretch>
              </a:blipFill>
            </p:spPr>
            <p:txBody>
              <a:bodyPr/>
              <a:lstStyle/>
              <a:p>
                <a:r>
                  <a:rPr lang="en-IE">
                    <a:noFill/>
                  </a:rPr>
                  <a:t> </a:t>
                </a:r>
              </a:p>
            </p:txBody>
          </p:sp>
        </mc:Fallback>
      </mc:AlternateContent>
      <p:pic>
        <p:nvPicPr>
          <p:cNvPr id="5" name="Picture 4"/>
          <p:cNvPicPr>
            <a:picLocks noChangeAspect="1"/>
          </p:cNvPicPr>
          <p:nvPr/>
        </p:nvPicPr>
        <p:blipFill>
          <a:blip r:embed="rId4"/>
          <a:stretch>
            <a:fillRect/>
          </a:stretch>
        </p:blipFill>
        <p:spPr>
          <a:xfrm>
            <a:off x="7196577" y="1991209"/>
            <a:ext cx="3994321" cy="2878886"/>
          </a:xfrm>
          <a:prstGeom prst="rect">
            <a:avLst/>
          </a:prstGeom>
        </p:spPr>
      </p:pic>
      <p:sp>
        <p:nvSpPr>
          <p:cNvPr id="6" name="Rectangle: Rounded Corners 5">
            <a:extLst>
              <a:ext uri="{FF2B5EF4-FFF2-40B4-BE49-F238E27FC236}">
                <a16:creationId xmlns:a16="http://schemas.microsoft.com/office/drawing/2014/main" id="{3085DD81-F48C-43B6-BBE6-C9CBA55AF08B}"/>
              </a:ext>
            </a:extLst>
          </p:cNvPr>
          <p:cNvSpPr/>
          <p:nvPr/>
        </p:nvSpPr>
        <p:spPr>
          <a:xfrm flipH="1" flipV="1">
            <a:off x="473718" y="141056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F1FA33A7-CDBF-4C80-B269-A3EDEFA981B7}"/>
              </a:ext>
            </a:extLst>
          </p:cNvPr>
          <p:cNvSpPr/>
          <p:nvPr/>
        </p:nvSpPr>
        <p:spPr>
          <a:xfrm flipH="1" flipV="1">
            <a:off x="460191" y="275057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30BE972B-E37A-4ACF-9EBC-07D8B1A2A57E}"/>
              </a:ext>
            </a:extLst>
          </p:cNvPr>
          <p:cNvSpPr/>
          <p:nvPr/>
        </p:nvSpPr>
        <p:spPr>
          <a:xfrm flipH="1" flipV="1">
            <a:off x="455556" y="456286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1795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8" y="-5289"/>
            <a:ext cx="9126415" cy="1499616"/>
          </a:xfrm>
        </p:spPr>
        <p:txBody>
          <a:bodyPr>
            <a:normAutofit/>
          </a:bodyPr>
          <a:lstStyle/>
          <a:p>
            <a:r>
              <a:rPr lang="en-IE" dirty="0"/>
              <a:t>Group Sequential Example</a:t>
            </a:r>
          </a:p>
        </p:txBody>
      </p:sp>
      <p:sp>
        <p:nvSpPr>
          <p:cNvPr id="3" name="Content Placeholder 2"/>
          <p:cNvSpPr>
            <a:spLocks noGrp="1"/>
          </p:cNvSpPr>
          <p:nvPr>
            <p:ph idx="1"/>
          </p:nvPr>
        </p:nvSpPr>
        <p:spPr>
          <a:xfrm>
            <a:off x="600623" y="1768078"/>
            <a:ext cx="5711400" cy="4611556"/>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en-IE" sz="2800" dirty="0">
                <a:solidFill>
                  <a:schemeClr val="tx1"/>
                </a:solidFill>
              </a:rPr>
              <a:t>“A </a:t>
            </a:r>
            <a:r>
              <a:rPr lang="en-IE" sz="2800" b="1" i="1" dirty="0">
                <a:solidFill>
                  <a:schemeClr val="tx1"/>
                </a:solidFill>
              </a:rPr>
              <a:t>sample size of 242 subjects (121 per treatment group)</a:t>
            </a:r>
            <a:r>
              <a:rPr lang="en-IE" sz="2800" dirty="0">
                <a:solidFill>
                  <a:schemeClr val="tx1"/>
                </a:solidFill>
              </a:rPr>
              <a:t> provides at least 80% power to detect a relative difference of 53% between botulinum toxin A and standardized anticholinergic therapy, assuming a treatment difference of -0.80 and a common SD of 2.1 (effect size = 0.381), and a two-sided type I error rate of 5%. Sample size has been adjusted to allow for a 10% loss to follow-up over the 6-months of treatment as well as one interim analysis to stop early for benefit.”</a:t>
            </a:r>
          </a:p>
          <a:p>
            <a:pPr marL="0" indent="0">
              <a:buNone/>
            </a:pPr>
            <a:endParaRPr lang="en-IE"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335" y="4970149"/>
            <a:ext cx="4802042" cy="13089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161584411"/>
              </p:ext>
            </p:extLst>
          </p:nvPr>
        </p:nvGraphicFramePr>
        <p:xfrm>
          <a:off x="6635871" y="1818628"/>
          <a:ext cx="5090623" cy="3073989"/>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41423">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Significance Level (2-sided)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err="1">
                          <a:effectLst/>
                        </a:rPr>
                        <a:t>OnabotulinumtoxinA</a:t>
                      </a:r>
                      <a:r>
                        <a:rPr lang="en-IE" sz="2000" b="0" dirty="0">
                          <a:effectLst/>
                        </a:rPr>
                        <a:t> Mean</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-2.3</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a:effectLst/>
                        </a:rPr>
                        <a:t>Anticholinergic</a:t>
                      </a:r>
                      <a:r>
                        <a:rPr lang="en-IE" sz="2000" b="0" baseline="0" dirty="0">
                          <a:effectLst/>
                        </a:rPr>
                        <a:t> </a:t>
                      </a:r>
                      <a:r>
                        <a:rPr lang="en-IE" sz="2000" b="0" dirty="0">
                          <a:effectLst/>
                        </a:rPr>
                        <a:t>Mean</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rPr>
                        <a:t>Standard Deviation (Both)</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423">
                <a:tc>
                  <a:txBody>
                    <a:bodyPr/>
                    <a:lstStyle/>
                    <a:p>
                      <a:pPr algn="l">
                        <a:spcAft>
                          <a:spcPts val="0"/>
                        </a:spcAft>
                      </a:pPr>
                      <a:r>
                        <a:rPr lang="en-IE" sz="2000" b="0" dirty="0">
                          <a:effectLst/>
                        </a:rPr>
                        <a:t>Power</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80%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 Interim Analyses</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l-GR" sz="2000" b="0" dirty="0">
                          <a:effectLst/>
                        </a:rPr>
                        <a:t>α</a:t>
                      </a:r>
                      <a:r>
                        <a:rPr lang="en-IE" sz="2000" b="0" dirty="0">
                          <a:effectLst/>
                        </a:rPr>
                        <a:t> Spending Function</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O’Brien-Fleming</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423">
                <a:tc>
                  <a:txBody>
                    <a:bodyPr/>
                    <a:lstStyle/>
                    <a:p>
                      <a:pPr algn="l">
                        <a:spcAft>
                          <a:spcPts val="0"/>
                        </a:spcAft>
                      </a:pPr>
                      <a:r>
                        <a:rPr lang="en-IE" sz="2000" b="0" dirty="0">
                          <a:effectLst/>
                        </a:rPr>
                        <a:t>Expected Dropout</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10%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TextBox 10"/>
          <p:cNvSpPr txBox="1"/>
          <p:nvPr/>
        </p:nvSpPr>
        <p:spPr>
          <a:xfrm>
            <a:off x="9145447" y="2861358"/>
            <a:ext cx="404777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(2012)</a:t>
            </a:r>
          </a:p>
        </p:txBody>
      </p:sp>
      <p:grpSp>
        <p:nvGrpSpPr>
          <p:cNvPr id="8" name="Group 7">
            <a:extLst>
              <a:ext uri="{FF2B5EF4-FFF2-40B4-BE49-F238E27FC236}">
                <a16:creationId xmlns:a16="http://schemas.microsoft.com/office/drawing/2014/main" id="{9050F667-3D0A-4439-A214-BDF620E3F1D2}"/>
              </a:ext>
            </a:extLst>
          </p:cNvPr>
          <p:cNvGrpSpPr/>
          <p:nvPr/>
        </p:nvGrpSpPr>
        <p:grpSpPr>
          <a:xfrm>
            <a:off x="-31865" y="0"/>
            <a:ext cx="2317865" cy="1819275"/>
            <a:chOff x="-31865" y="0"/>
            <a:chExt cx="2317865" cy="1819275"/>
          </a:xfrm>
        </p:grpSpPr>
        <p:sp>
          <p:nvSpPr>
            <p:cNvPr id="9" name="Diagonal Stripe 8">
              <a:extLst>
                <a:ext uri="{FF2B5EF4-FFF2-40B4-BE49-F238E27FC236}">
                  <a16:creationId xmlns:a16="http://schemas.microsoft.com/office/drawing/2014/main" id="{916F611D-D6CC-47F8-B7FF-84FEB0967937}"/>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Content Placeholder 1">
              <a:extLst>
                <a:ext uri="{FF2B5EF4-FFF2-40B4-BE49-F238E27FC236}">
                  <a16:creationId xmlns:a16="http://schemas.microsoft.com/office/drawing/2014/main" id="{732409CB-83AE-44AA-8D74-5A6747B14E5A}"/>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1</a:t>
              </a:r>
            </a:p>
          </p:txBody>
        </p:sp>
      </p:grpSp>
    </p:spTree>
    <p:extLst>
      <p:ext uri="{BB962C8B-B14F-4D97-AF65-F5344CB8AC3E}">
        <p14:creationId xmlns:p14="http://schemas.microsoft.com/office/powerpoint/2010/main" val="341761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50" y="369"/>
            <a:ext cx="9126415" cy="1499616"/>
          </a:xfrm>
        </p:spPr>
        <p:txBody>
          <a:bodyPr/>
          <a:lstStyle/>
          <a:p>
            <a:r>
              <a:rPr lang="en-IE" dirty="0"/>
              <a:t>Conditional Power (CP)</a:t>
            </a:r>
          </a:p>
        </p:txBody>
      </p:sp>
      <p:sp>
        <p:nvSpPr>
          <p:cNvPr id="3" name="Content Placeholder 2"/>
          <p:cNvSpPr>
            <a:spLocks noGrp="1"/>
          </p:cNvSpPr>
          <p:nvPr>
            <p:ph idx="1"/>
          </p:nvPr>
        </p:nvSpPr>
        <p:spPr>
          <a:xfrm>
            <a:off x="725444" y="1499985"/>
            <a:ext cx="9720073" cy="4866639"/>
          </a:xfrm>
        </p:spPr>
        <p:txBody>
          <a:bodyPr>
            <a:normAutofit fontScale="92500" lnSpcReduction="10000"/>
          </a:bodyPr>
          <a:lstStyle/>
          <a:p>
            <a:pPr marL="0" indent="0">
              <a:buNone/>
            </a:pPr>
            <a:r>
              <a:rPr lang="en-IE" sz="3500" dirty="0"/>
              <a:t>CP gives prob. of rejecting null given interim test statistic</a:t>
            </a:r>
          </a:p>
          <a:p>
            <a:pPr marL="516636" lvl="1" indent="-342900"/>
            <a:r>
              <a:rPr lang="en-IE" sz="3000" dirty="0"/>
              <a:t>Calculation still depends on what “true” difference set to</a:t>
            </a:r>
          </a:p>
          <a:p>
            <a:pPr marL="0" indent="0">
              <a:lnSpc>
                <a:spcPct val="160000"/>
              </a:lnSpc>
              <a:buNone/>
            </a:pPr>
            <a:r>
              <a:rPr lang="en-IE" sz="3500" dirty="0"/>
              <a:t>Often used as ad-hoc criteria for futility testing in GSD</a:t>
            </a:r>
          </a:p>
          <a:p>
            <a:pPr marL="630936" lvl="1" indent="-457200"/>
            <a:r>
              <a:rPr lang="en-IE" sz="3000" dirty="0"/>
              <a:t>More flexible than </a:t>
            </a:r>
            <a:r>
              <a:rPr lang="en-IE" sz="3000" dirty="0">
                <a:latin typeface="Calibri" panose="020F0502020204030204" pitchFamily="34" charset="0"/>
                <a:cs typeface="Calibri" panose="020F0502020204030204" pitchFamily="34" charset="0"/>
              </a:rPr>
              <a:t>β-spending but less error guarantee</a:t>
            </a:r>
          </a:p>
          <a:p>
            <a:pPr marL="0" indent="0">
              <a:lnSpc>
                <a:spcPct val="150000"/>
              </a:lnSpc>
              <a:buNone/>
            </a:pPr>
            <a:r>
              <a:rPr lang="en-IE" sz="3500" dirty="0">
                <a:cs typeface="Calibri" panose="020F0502020204030204" pitchFamily="34" charset="0"/>
              </a:rPr>
              <a:t>Focus here on CP as measure of “promising” results</a:t>
            </a:r>
          </a:p>
          <a:p>
            <a:pPr marL="630936" lvl="1" indent="-457200"/>
            <a:r>
              <a:rPr lang="en-IE" sz="3000" dirty="0">
                <a:cs typeface="Calibri" panose="020F0502020204030204" pitchFamily="34" charset="0"/>
              </a:rPr>
              <a:t>“Promising” meaning less than target but close to target power</a:t>
            </a:r>
          </a:p>
          <a:p>
            <a:pPr marL="0" indent="0">
              <a:lnSpc>
                <a:spcPct val="160000"/>
              </a:lnSpc>
              <a:buNone/>
            </a:pPr>
            <a:r>
              <a:rPr lang="en-IE" sz="3500" dirty="0">
                <a:cs typeface="Calibri" panose="020F0502020204030204" pitchFamily="34" charset="0"/>
              </a:rPr>
              <a:t>Note existence of related Bayesian Predictive Power</a:t>
            </a:r>
          </a:p>
          <a:p>
            <a:pPr marL="630936" lvl="1" indent="-457200"/>
            <a:r>
              <a:rPr lang="en-IE" sz="3000" dirty="0">
                <a:cs typeface="Calibri" panose="020F0502020204030204" pitchFamily="34" charset="0"/>
              </a:rPr>
              <a:t>Essentially conditional power averaged over prior for effect</a:t>
            </a:r>
            <a:endParaRPr lang="en-IE" sz="3000" dirty="0"/>
          </a:p>
          <a:p>
            <a:pPr marL="630936" lvl="1" indent="-457200"/>
            <a:endParaRPr lang="en-IE" sz="2800" dirty="0"/>
          </a:p>
        </p:txBody>
      </p:sp>
      <p:sp>
        <p:nvSpPr>
          <p:cNvPr id="7" name="Rectangle: Rounded Corners 6">
            <a:extLst>
              <a:ext uri="{FF2B5EF4-FFF2-40B4-BE49-F238E27FC236}">
                <a16:creationId xmlns:a16="http://schemas.microsoft.com/office/drawing/2014/main" id="{AA64A3EE-DBD3-42D0-917D-36699FB863DE}"/>
              </a:ext>
            </a:extLst>
          </p:cNvPr>
          <p:cNvSpPr/>
          <p:nvPr/>
        </p:nvSpPr>
        <p:spPr>
          <a:xfrm flipH="1" flipV="1">
            <a:off x="496164" y="1387418"/>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3C265AA3-2D00-4912-838E-44D29086EB40}"/>
              </a:ext>
            </a:extLst>
          </p:cNvPr>
          <p:cNvSpPr/>
          <p:nvPr/>
        </p:nvSpPr>
        <p:spPr>
          <a:xfrm flipH="1" flipV="1">
            <a:off x="482637" y="259110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EE78E2A3-400D-4FBC-8A20-91223DE4235E}"/>
              </a:ext>
            </a:extLst>
          </p:cNvPr>
          <p:cNvSpPr/>
          <p:nvPr/>
        </p:nvSpPr>
        <p:spPr>
          <a:xfrm flipH="1" flipV="1">
            <a:off x="478002" y="396355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1517AC19-A98E-4D16-A63C-B33D1AD1E515}"/>
              </a:ext>
            </a:extLst>
          </p:cNvPr>
          <p:cNvSpPr/>
          <p:nvPr/>
        </p:nvSpPr>
        <p:spPr>
          <a:xfrm flipH="1" flipV="1">
            <a:off x="460350" y="532384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9932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B4CFA-BED8-412D-A661-2D23C2E86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16" y="1604458"/>
            <a:ext cx="3041303" cy="3041303"/>
          </a:xfrm>
          <a:prstGeom prst="rect">
            <a:avLst/>
          </a:prstGeom>
        </p:spPr>
      </p:pic>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extLst>
              <p:ext uri="{D42A27DB-BD31-4B8C-83A1-F6EECF244321}">
                <p14:modId xmlns:p14="http://schemas.microsoft.com/office/powerpoint/2010/main" val="1227226691"/>
              </p:ext>
            </p:extLst>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a:xfrm>
            <a:off x="443133" y="78208"/>
            <a:ext cx="9126415" cy="1499616"/>
          </a:xfrm>
        </p:spPr>
        <p:txBody>
          <a:bodyPr/>
          <a:lstStyle/>
          <a:p>
            <a:r>
              <a:rPr lang="en-GB" dirty="0"/>
              <a:t>Webinar Host</a:t>
            </a:r>
          </a:p>
        </p:txBody>
      </p:sp>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5566299" y="4638142"/>
            <a:ext cx="6625701"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900870-0895-4527-8E84-F42EE1CCA501}"/>
              </a:ext>
            </a:extLst>
          </p:cNvPr>
          <p:cNvSpPr/>
          <p:nvPr/>
        </p:nvSpPr>
        <p:spPr>
          <a:xfrm>
            <a:off x="5464253" y="4584874"/>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88" y="39315"/>
            <a:ext cx="9126415" cy="1499616"/>
          </a:xfrm>
        </p:spPr>
        <p:txBody>
          <a:bodyPr/>
          <a:lstStyle/>
          <a:p>
            <a:r>
              <a:rPr lang="en-IE" dirty="0"/>
              <a:t>Conditional Power &amp; Unblinded SSR</a:t>
            </a:r>
          </a:p>
        </p:txBody>
      </p:sp>
      <p:sp>
        <p:nvSpPr>
          <p:cNvPr id="3" name="Content Placeholder 2"/>
          <p:cNvSpPr>
            <a:spLocks noGrp="1"/>
          </p:cNvSpPr>
          <p:nvPr>
            <p:ph idx="1"/>
          </p:nvPr>
        </p:nvSpPr>
        <p:spPr>
          <a:xfrm>
            <a:off x="651196" y="1507375"/>
            <a:ext cx="9720073" cy="4927600"/>
          </a:xfrm>
        </p:spPr>
        <p:txBody>
          <a:bodyPr>
            <a:normAutofit fontScale="92500" lnSpcReduction="20000"/>
          </a:bodyPr>
          <a:lstStyle/>
          <a:p>
            <a:pPr marL="0" indent="0">
              <a:buNone/>
            </a:pPr>
            <a:r>
              <a:rPr lang="en-IE" sz="3200" dirty="0"/>
              <a:t>Most common criteria proposed for unblinded SSR is CP</a:t>
            </a:r>
          </a:p>
          <a:p>
            <a:pPr marL="0" indent="0">
              <a:lnSpc>
                <a:spcPct val="170000"/>
              </a:lnSpc>
              <a:buNone/>
            </a:pPr>
            <a:r>
              <a:rPr lang="en-IE" sz="3200" dirty="0"/>
              <a:t>SSR suggested when interim results “promising” (Chen et al)</a:t>
            </a:r>
          </a:p>
          <a:p>
            <a:pPr marL="630936" lvl="1" indent="-457200"/>
            <a:r>
              <a:rPr lang="en-IE" sz="2800" dirty="0"/>
              <a:t>Gives third option vs GSD: continue, stop early, </a:t>
            </a:r>
            <a:r>
              <a:rPr lang="en-IE" sz="2800" b="1" dirty="0"/>
              <a:t>increase N</a:t>
            </a:r>
          </a:p>
          <a:p>
            <a:pPr marL="630936" lvl="1" indent="-457200"/>
            <a:r>
              <a:rPr lang="en-IE" sz="2800" dirty="0"/>
              <a:t>“Promising” user-defined but based on unblinded effect size</a:t>
            </a:r>
          </a:p>
          <a:p>
            <a:pPr marL="630936" lvl="1" indent="-457200"/>
            <a:r>
              <a:rPr lang="en-IE" sz="2800" dirty="0"/>
              <a:t>Power for optimistic effect but increase N for lower relevant effects?</a:t>
            </a:r>
          </a:p>
          <a:p>
            <a:pPr marL="0" indent="0">
              <a:lnSpc>
                <a:spcPct val="170000"/>
              </a:lnSpc>
              <a:buNone/>
            </a:pPr>
            <a:r>
              <a:rPr lang="en-IE" sz="3200" dirty="0"/>
              <a:t>2 methods here: Chen, </a:t>
            </a:r>
            <a:r>
              <a:rPr lang="en-IE" sz="3200" dirty="0" err="1"/>
              <a:t>DeMets</a:t>
            </a:r>
            <a:r>
              <a:rPr lang="en-IE" sz="3200" dirty="0"/>
              <a:t> &amp; Lan; Cui, Hung &amp; Wang</a:t>
            </a:r>
          </a:p>
          <a:p>
            <a:pPr marL="630936" lvl="1" indent="-457200"/>
            <a:r>
              <a:rPr lang="en-IE" sz="2800" dirty="0"/>
              <a:t>1</a:t>
            </a:r>
            <a:r>
              <a:rPr lang="en-IE" sz="2800" baseline="30000" dirty="0"/>
              <a:t>st</a:t>
            </a:r>
            <a:r>
              <a:rPr lang="en-IE" sz="2800" dirty="0"/>
              <a:t> uses GSD statistics but only penultimate look &amp; high CP</a:t>
            </a:r>
          </a:p>
          <a:p>
            <a:pPr marL="630936" lvl="1" indent="-457200"/>
            <a:r>
              <a:rPr lang="en-IE" sz="2800" dirty="0"/>
              <a:t>2</a:t>
            </a:r>
            <a:r>
              <a:rPr lang="en-IE" sz="2800" baseline="30000" dirty="0"/>
              <a:t>nd</a:t>
            </a:r>
            <a:r>
              <a:rPr lang="en-IE" sz="2800" dirty="0"/>
              <a:t> uses weighted statistic but allowed at any look and CP</a:t>
            </a:r>
          </a:p>
          <a:p>
            <a:pPr marL="0" indent="0">
              <a:lnSpc>
                <a:spcPct val="170000"/>
              </a:lnSpc>
              <a:buNone/>
            </a:pPr>
            <a:r>
              <a:rPr lang="en-IE" sz="3200" dirty="0"/>
              <a:t>Initial </a:t>
            </a:r>
            <a:r>
              <a:rPr lang="en-IE" sz="3200" dirty="0" err="1"/>
              <a:t>nQuery</a:t>
            </a:r>
            <a:r>
              <a:rPr lang="en-IE" sz="3200" dirty="0"/>
              <a:t> Adapt release will be two means &amp; proportions</a:t>
            </a:r>
          </a:p>
          <a:p>
            <a:pPr marL="630936" lvl="1" indent="-457200"/>
            <a:endParaRPr lang="en-IE" sz="2800" dirty="0"/>
          </a:p>
        </p:txBody>
      </p:sp>
      <p:sp>
        <p:nvSpPr>
          <p:cNvPr id="4" name="Rectangle: Rounded Corners 3">
            <a:extLst>
              <a:ext uri="{FF2B5EF4-FFF2-40B4-BE49-F238E27FC236}">
                <a16:creationId xmlns:a16="http://schemas.microsoft.com/office/drawing/2014/main" id="{B71E024D-D461-4B43-A611-56455EBDC620}"/>
              </a:ext>
            </a:extLst>
          </p:cNvPr>
          <p:cNvSpPr/>
          <p:nvPr/>
        </p:nvSpPr>
        <p:spPr>
          <a:xfrm flipH="1" flipV="1">
            <a:off x="449983" y="1387418"/>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9EF4F02F-E33D-41DF-8646-FC63738D5CDC}"/>
              </a:ext>
            </a:extLst>
          </p:cNvPr>
          <p:cNvSpPr/>
          <p:nvPr/>
        </p:nvSpPr>
        <p:spPr>
          <a:xfrm flipH="1" flipV="1">
            <a:off x="454912" y="2224078"/>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DA66985-A95D-4A2E-BE27-438DE9521554}"/>
              </a:ext>
            </a:extLst>
          </p:cNvPr>
          <p:cNvSpPr/>
          <p:nvPr/>
        </p:nvSpPr>
        <p:spPr>
          <a:xfrm flipH="1" flipV="1">
            <a:off x="431821" y="4074388"/>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FBA467BA-AAF9-443E-B8C8-45E31D50FB33}"/>
              </a:ext>
            </a:extLst>
          </p:cNvPr>
          <p:cNvSpPr/>
          <p:nvPr/>
        </p:nvSpPr>
        <p:spPr>
          <a:xfrm flipH="1" flipV="1">
            <a:off x="414169" y="5573216"/>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407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Unblinded SSR Example</a:t>
            </a:r>
          </a:p>
        </p:txBody>
      </p:sp>
      <p:sp>
        <p:nvSpPr>
          <p:cNvPr id="3" name="Content Placeholder 2"/>
          <p:cNvSpPr>
            <a:spLocks noGrp="1"/>
          </p:cNvSpPr>
          <p:nvPr>
            <p:ph idx="1"/>
          </p:nvPr>
        </p:nvSpPr>
        <p:spPr>
          <a:xfrm>
            <a:off x="558779" y="1842116"/>
            <a:ext cx="5364216" cy="402336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0" indent="0">
              <a:buNone/>
            </a:pPr>
            <a:r>
              <a:rPr lang="en-IE" sz="2800" dirty="0">
                <a:solidFill>
                  <a:schemeClr val="tx1"/>
                </a:solidFill>
              </a:rPr>
              <a:t>Assume same design as GSD Example (Example 3) with HSD (</a:t>
            </a:r>
            <a:r>
              <a:rPr lang="el-GR" sz="2800" dirty="0">
                <a:solidFill>
                  <a:schemeClr val="tx1"/>
                </a:solidFill>
                <a:cs typeface="Calibri" panose="020F0502020204030204" pitchFamily="34" charset="0"/>
              </a:rPr>
              <a:t>γ</a:t>
            </a:r>
            <a:r>
              <a:rPr lang="en-IE" sz="2800" dirty="0">
                <a:solidFill>
                  <a:schemeClr val="tx1"/>
                </a:solidFill>
                <a:latin typeface="Calibri" panose="020F0502020204030204" pitchFamily="34" charset="0"/>
                <a:cs typeface="Calibri" panose="020F0502020204030204" pitchFamily="34" charset="0"/>
              </a:rPr>
              <a:t>=1.5)</a:t>
            </a:r>
            <a:r>
              <a:rPr lang="en-IE" sz="2800" dirty="0">
                <a:solidFill>
                  <a:schemeClr val="tx1"/>
                </a:solidFill>
              </a:rPr>
              <a:t> futility variant (n = 114)</a:t>
            </a:r>
          </a:p>
          <a:p>
            <a:pPr marL="0" indent="0">
              <a:buNone/>
            </a:pPr>
            <a:r>
              <a:rPr lang="en-IE" sz="2800" dirty="0">
                <a:solidFill>
                  <a:schemeClr val="tx1"/>
                </a:solidFill>
              </a:rPr>
              <a:t>Assume interim difference = 0.6, interim common SD = 2.31and interim n of 57 per group with nominal alpha of 0.0245 for final look.</a:t>
            </a:r>
          </a:p>
          <a:p>
            <a:pPr marL="0" indent="0">
              <a:buNone/>
            </a:pPr>
            <a:r>
              <a:rPr lang="en-IE" sz="2800" dirty="0">
                <a:solidFill>
                  <a:schemeClr val="tx1"/>
                </a:solidFill>
              </a:rPr>
              <a:t>What will required N be for SSR for Chen-</a:t>
            </a:r>
            <a:r>
              <a:rPr lang="en-IE" sz="2800" dirty="0" err="1">
                <a:solidFill>
                  <a:schemeClr val="tx1"/>
                </a:solidFill>
              </a:rPr>
              <a:t>Demets</a:t>
            </a:r>
            <a:r>
              <a:rPr lang="en-IE" sz="2800" dirty="0">
                <a:solidFill>
                  <a:schemeClr val="tx1"/>
                </a:solidFill>
              </a:rPr>
              <a:t>-Lan, Cui-Hung-Wang assuming multiplier = 2?</a:t>
            </a:r>
            <a:endParaRPr lang="en-IE" sz="2400" b="1" dirty="0"/>
          </a:p>
        </p:txBody>
      </p:sp>
      <p:pic>
        <p:nvPicPr>
          <p:cNvPr id="4" name="Picture 3">
            <a:extLst>
              <a:ext uri="{FF2B5EF4-FFF2-40B4-BE49-F238E27FC236}">
                <a16:creationId xmlns:a16="http://schemas.microsoft.com/office/drawing/2014/main" id="{053B4DD9-AE93-45B3-88CC-F3CC9F525918}"/>
              </a:ext>
            </a:extLst>
          </p:cNvPr>
          <p:cNvPicPr>
            <a:picLocks noChangeAspect="1"/>
          </p:cNvPicPr>
          <p:nvPr/>
        </p:nvPicPr>
        <p:blipFill>
          <a:blip r:embed="rId3">
            <a:alphaModFix amt="70000"/>
          </a:blip>
          <a:stretch>
            <a:fillRect/>
          </a:stretch>
        </p:blipFill>
        <p:spPr>
          <a:xfrm>
            <a:off x="7895100" y="5227301"/>
            <a:ext cx="2162175" cy="1276350"/>
          </a:xfrm>
          <a:prstGeom prst="rect">
            <a:avLst/>
          </a:prstGeom>
        </p:spPr>
      </p:pic>
      <p:graphicFrame>
        <p:nvGraphicFramePr>
          <p:cNvPr id="6" name="Table 5">
            <a:extLst>
              <a:ext uri="{FF2B5EF4-FFF2-40B4-BE49-F238E27FC236}">
                <a16:creationId xmlns:a16="http://schemas.microsoft.com/office/drawing/2014/main" id="{E6EEA76D-1EFC-4CC3-83A1-18623137034A}"/>
              </a:ext>
            </a:extLst>
          </p:cNvPr>
          <p:cNvGraphicFramePr>
            <a:graphicFrameLocks noGrp="1"/>
          </p:cNvGraphicFramePr>
          <p:nvPr>
            <p:extLst>
              <p:ext uri="{D42A27DB-BD31-4B8C-83A1-F6EECF244321}">
                <p14:modId xmlns:p14="http://schemas.microsoft.com/office/powerpoint/2010/main" val="3872837204"/>
              </p:ext>
            </p:extLst>
          </p:nvPr>
        </p:nvGraphicFramePr>
        <p:xfrm>
          <a:off x="6269007" y="1875898"/>
          <a:ext cx="5090623" cy="3045102"/>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12536">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Nominal Final Look Sig. Level</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0.0245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a:effectLst/>
                        </a:rPr>
                        <a:t>Interim Difference</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-0.6</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a:effectLst/>
                        </a:rPr>
                        <a:t>Interim SD (Both)</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2.31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latin typeface="Calibri"/>
                          <a:ea typeface="Calibri"/>
                          <a:cs typeface="Times New Roman"/>
                        </a:rPr>
                        <a:t>Initial N per Group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114</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423">
                <a:tc>
                  <a:txBody>
                    <a:bodyPr/>
                    <a:lstStyle/>
                    <a:p>
                      <a:pPr algn="l">
                        <a:spcAft>
                          <a:spcPts val="0"/>
                        </a:spcAft>
                      </a:pPr>
                      <a:r>
                        <a:rPr lang="en-IE" sz="2000" b="0" dirty="0">
                          <a:effectLst/>
                        </a:rPr>
                        <a:t>Interim N per Group</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57</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Maximum N per group</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228</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n-IE" sz="2000" b="0" dirty="0">
                          <a:effectLst/>
                        </a:rPr>
                        <a:t>Lower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Derived/40%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423">
                <a:tc>
                  <a:txBody>
                    <a:bodyPr/>
                    <a:lstStyle/>
                    <a:p>
                      <a:pPr algn="l">
                        <a:spcAft>
                          <a:spcPts val="0"/>
                        </a:spcAft>
                      </a:pPr>
                      <a:r>
                        <a:rPr lang="en-IE" sz="2000" b="0" dirty="0">
                          <a:effectLst/>
                        </a:rPr>
                        <a:t>Upper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80%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638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52" y="0"/>
            <a:ext cx="9126415" cy="1499616"/>
          </a:xfrm>
        </p:spPr>
        <p:txBody>
          <a:bodyPr>
            <a:normAutofit/>
          </a:bodyPr>
          <a:lstStyle/>
          <a:p>
            <a:r>
              <a:rPr lang="en-IE" dirty="0"/>
              <a:t>Blinded Sample Size Re-estimation</a:t>
            </a:r>
            <a:endParaRPr lang="en-IE" cap="none" dirty="0"/>
          </a:p>
        </p:txBody>
      </p:sp>
      <p:sp>
        <p:nvSpPr>
          <p:cNvPr id="3" name="Content Placeholder 2"/>
          <p:cNvSpPr>
            <a:spLocks noGrp="1"/>
          </p:cNvSpPr>
          <p:nvPr>
            <p:ph idx="1"/>
          </p:nvPr>
        </p:nvSpPr>
        <p:spPr>
          <a:xfrm>
            <a:off x="875745" y="1441142"/>
            <a:ext cx="9720073" cy="4023360"/>
          </a:xfrm>
        </p:spPr>
        <p:txBody>
          <a:bodyPr>
            <a:noAutofit/>
          </a:bodyPr>
          <a:lstStyle/>
          <a:p>
            <a:pPr marL="0" indent="0">
              <a:buNone/>
            </a:pPr>
            <a:r>
              <a:rPr lang="en-IE" sz="3200" dirty="0"/>
              <a:t>BSSR uses interim blinded nuisance parameter estimate</a:t>
            </a:r>
          </a:p>
          <a:p>
            <a:pPr marL="516636" lvl="1" indent="-342900"/>
            <a:r>
              <a:rPr lang="en-IE" sz="2800" dirty="0"/>
              <a:t>Use of blinded data reduces logistical/regulatory issues</a:t>
            </a:r>
          </a:p>
          <a:p>
            <a:pPr marL="516636" lvl="1" indent="-342900"/>
            <a:r>
              <a:rPr lang="en-IE" sz="2800" dirty="0"/>
              <a:t>Considered a “well understood” type of adaptive design</a:t>
            </a:r>
          </a:p>
          <a:p>
            <a:pPr marL="0" indent="0">
              <a:lnSpc>
                <a:spcPct val="150000"/>
              </a:lnSpc>
              <a:buNone/>
            </a:pPr>
            <a:r>
              <a:rPr lang="en-IE" sz="3200" dirty="0"/>
              <a:t>Multiple methods but focus on internal pilot approach</a:t>
            </a:r>
          </a:p>
          <a:p>
            <a:pPr marL="516636" lvl="1" indent="-342900"/>
            <a:r>
              <a:rPr lang="en-IE" sz="2800" dirty="0"/>
              <a:t>Update N based on parameter estimate from internal pilot </a:t>
            </a:r>
          </a:p>
          <a:p>
            <a:pPr marL="516636" lvl="1" indent="-342900"/>
            <a:r>
              <a:rPr lang="en-IE" sz="2800" dirty="0"/>
              <a:t>Use same methods as fixed term trial incl. pilot data</a:t>
            </a:r>
          </a:p>
          <a:p>
            <a:pPr marL="0" indent="0">
              <a:lnSpc>
                <a:spcPct val="150000"/>
              </a:lnSpc>
              <a:buNone/>
            </a:pPr>
            <a:r>
              <a:rPr lang="en-IE" sz="3200" dirty="0"/>
              <a:t>Small error inflation but negligible for most cases</a:t>
            </a:r>
          </a:p>
          <a:p>
            <a:pPr marL="516636" lvl="1" indent="-342900"/>
            <a:r>
              <a:rPr lang="en-IE" sz="2800" dirty="0"/>
              <a:t>Other methods control error but use p-value combination </a:t>
            </a:r>
          </a:p>
          <a:p>
            <a:pPr marL="516636" lvl="1" indent="-342900"/>
            <a:endParaRPr lang="en-IE" sz="2400" dirty="0"/>
          </a:p>
        </p:txBody>
      </p:sp>
      <p:sp>
        <p:nvSpPr>
          <p:cNvPr id="4" name="Rectangle: Rounded Corners 3">
            <a:extLst>
              <a:ext uri="{FF2B5EF4-FFF2-40B4-BE49-F238E27FC236}">
                <a16:creationId xmlns:a16="http://schemas.microsoft.com/office/drawing/2014/main" id="{0B5370D2-89B7-44D6-9BA4-19F7238F88B8}"/>
              </a:ext>
            </a:extLst>
          </p:cNvPr>
          <p:cNvSpPr/>
          <p:nvPr/>
        </p:nvSpPr>
        <p:spPr>
          <a:xfrm flipH="1" flipV="1">
            <a:off x="493014" y="1398772"/>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ADE0F029-51BF-49BC-9A15-5EDEFCC01C97}"/>
              </a:ext>
            </a:extLst>
          </p:cNvPr>
          <p:cNvSpPr/>
          <p:nvPr/>
        </p:nvSpPr>
        <p:spPr>
          <a:xfrm flipH="1" flipV="1">
            <a:off x="479487" y="3147401"/>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7ACBBF36-382C-4530-9254-8321170E9131}"/>
              </a:ext>
            </a:extLst>
          </p:cNvPr>
          <p:cNvSpPr/>
          <p:nvPr/>
        </p:nvSpPr>
        <p:spPr>
          <a:xfrm flipH="1" flipV="1">
            <a:off x="474852" y="495395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90374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57200" y="0"/>
            <a:ext cx="9126415" cy="1499616"/>
          </a:xfrm>
        </p:spPr>
        <p:txBody>
          <a:bodyPr/>
          <a:lstStyle/>
          <a:p>
            <a:r>
              <a:rPr lang="en-IE" dirty="0"/>
              <a:t>Blinded SSR nQuery Summary (Winter 2018)</a:t>
            </a:r>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1107633" y="1850995"/>
            <a:ext cx="4757547" cy="4023360"/>
          </a:xfrm>
          <a:ln w="57150">
            <a:solidFill>
              <a:srgbClr val="1CADE4"/>
            </a:solidFill>
          </a:ln>
        </p:spPr>
        <p:txBody>
          <a:bodyPr>
            <a:normAutofit/>
          </a:bodyPr>
          <a:lstStyle/>
          <a:p>
            <a:pPr algn="ctr"/>
            <a:r>
              <a:rPr lang="en-IE" sz="3200" u="sng" dirty="0"/>
              <a:t>Blinded SSR Means</a:t>
            </a:r>
          </a:p>
          <a:p>
            <a:pPr marL="0" indent="0" algn="ctr">
              <a:buNone/>
            </a:pPr>
            <a:r>
              <a:rPr lang="en-IE" sz="3200" i="1" dirty="0"/>
              <a:t>SSR Criteria: Variance</a:t>
            </a:r>
          </a:p>
          <a:p>
            <a:pPr marL="0" indent="0" algn="ctr">
              <a:buNone/>
            </a:pPr>
            <a:r>
              <a:rPr lang="en-IE" sz="3200" i="1" dirty="0"/>
              <a:t>Three </a:t>
            </a:r>
            <a:r>
              <a:rPr lang="el-GR" sz="3200" i="1" dirty="0">
                <a:latin typeface="Calibri" panose="020F0502020204030204" pitchFamily="34" charset="0"/>
                <a:cs typeface="Calibri" panose="020F0502020204030204" pitchFamily="34" charset="0"/>
              </a:rPr>
              <a:t>σ</a:t>
            </a:r>
            <a:r>
              <a:rPr lang="en-IE" sz="3200" i="1" baseline="30000" dirty="0">
                <a:latin typeface="Calibri" panose="020F0502020204030204" pitchFamily="34" charset="0"/>
                <a:cs typeface="Calibri" panose="020F0502020204030204" pitchFamily="34" charset="0"/>
              </a:rPr>
              <a:t>2</a:t>
            </a:r>
            <a:r>
              <a:rPr lang="en-IE" sz="3200" i="1" dirty="0"/>
              <a:t> Estimate Methods</a:t>
            </a:r>
          </a:p>
          <a:p>
            <a:pPr marL="514350" indent="-514350">
              <a:buFont typeface="+mj-lt"/>
              <a:buAutoNum type="arabicPeriod"/>
            </a:pPr>
            <a:r>
              <a:rPr lang="en-IE" sz="3200" dirty="0"/>
              <a:t>Two Sample Inequality</a:t>
            </a:r>
          </a:p>
          <a:p>
            <a:pPr marL="514350" indent="-514350">
              <a:buFont typeface="+mj-lt"/>
              <a:buAutoNum type="arabicPeriod"/>
            </a:pPr>
            <a:r>
              <a:rPr lang="en-IE" sz="3200" dirty="0"/>
              <a:t>Two Sample NI</a:t>
            </a:r>
          </a:p>
          <a:p>
            <a:pPr marL="514350" indent="-514350">
              <a:buFont typeface="+mj-lt"/>
              <a:buAutoNum type="arabicPeriod"/>
            </a:pPr>
            <a:r>
              <a:rPr lang="en-IE" sz="3200" dirty="0"/>
              <a:t>Two Sample </a:t>
            </a:r>
            <a:r>
              <a:rPr lang="en-IE" sz="3200" dirty="0" err="1"/>
              <a:t>Equiv</a:t>
            </a:r>
            <a:endParaRPr lang="en-IE" sz="3200" dirty="0"/>
          </a:p>
          <a:p>
            <a:pPr marL="514350" indent="-514350">
              <a:buFont typeface="+mj-lt"/>
              <a:buAutoNum type="arabicPeriod"/>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865180" y="1850995"/>
            <a:ext cx="4757547" cy="4023360"/>
          </a:xfrm>
          <a:prstGeom prst="rect">
            <a:avLst/>
          </a:prstGeom>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rPr>
              <a:t>Blinded SSR Props</a:t>
            </a: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1" u="none" strike="noStrike" kern="1200" cap="none" spc="0" normalizeH="0" baseline="0" noProof="0" dirty="0">
                <a:ln>
                  <a:noFill/>
                </a:ln>
                <a:solidFill>
                  <a:prstClr val="black"/>
                </a:solidFill>
                <a:effectLst/>
                <a:uLnTx/>
                <a:uFillTx/>
                <a:latin typeface="Tw Cen MT" panose="020B0602020104020603"/>
                <a:ea typeface="+mn-ea"/>
                <a:cs typeface="+mn-cs"/>
              </a:rPr>
              <a:t>SSR Criteria: Overall Success Rate</a:t>
            </a: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1" u="none" strike="noStrike" kern="1200" cap="none" spc="0" normalizeH="0" baseline="0" noProof="0" dirty="0">
                <a:ln>
                  <a:noFill/>
                </a:ln>
                <a:solidFill>
                  <a:prstClr val="black"/>
                </a:solidFill>
                <a:effectLst/>
                <a:uLnTx/>
                <a:uFillTx/>
                <a:latin typeface="Tw Cen MT" panose="020B0602020104020603"/>
                <a:ea typeface="+mn-ea"/>
                <a:cs typeface="+mn-cs"/>
              </a:rPr>
              <a:t>Assumes effect size true</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Two Sample Inequality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Two Sample NI</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48728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07567" y="0"/>
            <a:ext cx="8035636" cy="1499616"/>
          </a:xfrm>
        </p:spPr>
        <p:txBody>
          <a:bodyPr>
            <a:normAutofit/>
          </a:bodyPr>
          <a:lstStyle/>
          <a:p>
            <a:r>
              <a:rPr lang="en-IE" dirty="0"/>
              <a:t>Two Sample Mean Blinded SSR Example</a:t>
            </a:r>
          </a:p>
        </p:txBody>
      </p:sp>
      <p:sp>
        <p:nvSpPr>
          <p:cNvPr id="9" name="Content Placeholder 1">
            <a:extLst>
              <a:ext uri="{FF2B5EF4-FFF2-40B4-BE49-F238E27FC236}">
                <a16:creationId xmlns:a16="http://schemas.microsoft.com/office/drawing/2014/main" id="{6FCAD12E-EE10-40D5-9BE5-E1007CE4623F}"/>
              </a:ext>
            </a:extLst>
          </p:cNvPr>
          <p:cNvSpPr>
            <a:spLocks noGrp="1"/>
          </p:cNvSpPr>
          <p:nvPr>
            <p:ph idx="1"/>
          </p:nvPr>
        </p:nvSpPr>
        <p:spPr>
          <a:xfrm>
            <a:off x="582572" y="1768078"/>
            <a:ext cx="4976558" cy="4023360"/>
          </a:xfrm>
        </p:spPr>
        <p:txBody>
          <a:bodyPr>
            <a:noAutofit/>
          </a:bodyPr>
          <a:lstStyle/>
          <a:p>
            <a:pPr>
              <a:lnSpc>
                <a:spcPct val="110000"/>
              </a:lnSpc>
            </a:pPr>
            <a:r>
              <a:rPr lang="en-IE" sz="2800" dirty="0"/>
              <a:t>“We estimated that we would need to enrol 160 patients, given an expected mean (±SD) annual decline in the FVC of 9±16 percent of the predicted value and a dropout rate of 15 percent, to achieve a two-sided alpha level of 0.05 and a statistical power of 90 percent.”</a:t>
            </a:r>
          </a:p>
        </p:txBody>
      </p:sp>
      <p:graphicFrame>
        <p:nvGraphicFramePr>
          <p:cNvPr id="8" name="Content Placeholder 2"/>
          <p:cNvGraphicFramePr>
            <a:graphicFrameLocks/>
          </p:cNvGraphicFramePr>
          <p:nvPr>
            <p:extLst>
              <p:ext uri="{D42A27DB-BD31-4B8C-83A1-F6EECF244321}">
                <p14:modId xmlns:p14="http://schemas.microsoft.com/office/powerpoint/2010/main" val="653846763"/>
              </p:ext>
            </p:extLst>
          </p:nvPr>
        </p:nvGraphicFramePr>
        <p:xfrm>
          <a:off x="6289827" y="1768078"/>
          <a:ext cx="5331125" cy="2743200"/>
        </p:xfrm>
        <a:graphic>
          <a:graphicData uri="http://schemas.openxmlformats.org/drawingml/2006/table">
            <a:tbl>
              <a:tblPr firstRow="1" bandRow="1">
                <a:tableStyleId>{8EC20E35-A176-4012-BC5E-935CFFF8708E}</a:tableStyleId>
              </a:tblPr>
              <a:tblGrid>
                <a:gridCol w="3044372">
                  <a:extLst>
                    <a:ext uri="{9D8B030D-6E8A-4147-A177-3AD203B41FA5}">
                      <a16:colId xmlns:a16="http://schemas.microsoft.com/office/drawing/2014/main" val="20000"/>
                    </a:ext>
                  </a:extLst>
                </a:gridCol>
                <a:gridCol w="2286753">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(2-Sided)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Mean Difference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Standard Deviation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16</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Dropout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Target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Nuisance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5706904"/>
                  </a:ext>
                </a:extLst>
              </a:tr>
            </a:tbl>
          </a:graphicData>
        </a:graphic>
      </p:graphicFrame>
      <p:pic>
        <p:nvPicPr>
          <p:cNvPr id="5" name="Picture 4">
            <a:extLst>
              <a:ext uri="{FF2B5EF4-FFF2-40B4-BE49-F238E27FC236}">
                <a16:creationId xmlns:a16="http://schemas.microsoft.com/office/drawing/2014/main" id="{DB10123E-94BF-4670-A7E8-E28BB4EE3CF1}"/>
              </a:ext>
            </a:extLst>
          </p:cNvPr>
          <p:cNvPicPr>
            <a:picLocks noChangeAspect="1"/>
          </p:cNvPicPr>
          <p:nvPr/>
        </p:nvPicPr>
        <p:blipFill>
          <a:blip r:embed="rId2"/>
          <a:stretch>
            <a:fillRect/>
          </a:stretch>
        </p:blipFill>
        <p:spPr>
          <a:xfrm>
            <a:off x="6272071" y="4520156"/>
            <a:ext cx="5275581" cy="1625219"/>
          </a:xfrm>
          <a:prstGeom prst="rect">
            <a:avLst/>
          </a:prstGeom>
        </p:spPr>
      </p:pic>
      <p:sp>
        <p:nvSpPr>
          <p:cNvPr id="2" name="Diagonal Stripe 1">
            <a:extLst>
              <a:ext uri="{FF2B5EF4-FFF2-40B4-BE49-F238E27FC236}">
                <a16:creationId xmlns:a16="http://schemas.microsoft.com/office/drawing/2014/main" id="{DE0BBF68-425A-42C1-B22D-6A998D3A0420}"/>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Content Placeholder 1">
            <a:extLst>
              <a:ext uri="{FF2B5EF4-FFF2-40B4-BE49-F238E27FC236}">
                <a16:creationId xmlns:a16="http://schemas.microsoft.com/office/drawing/2014/main" id="{C3306FBD-A4C9-407D-8A98-BC44CA4DFCD5}"/>
              </a:ext>
            </a:extLst>
          </p:cNvPr>
          <p:cNvSpPr txBox="1">
            <a:spLocks/>
          </p:cNvSpPr>
          <p:nvPr/>
        </p:nvSpPr>
        <p:spPr>
          <a:xfrm rot="19315698">
            <a:off x="-31865" y="581451"/>
            <a:ext cx="2109976" cy="59988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2</a:t>
            </a:r>
          </a:p>
        </p:txBody>
      </p:sp>
      <p:sp>
        <p:nvSpPr>
          <p:cNvPr id="7" name="TextBox 6"/>
          <p:cNvSpPr txBox="1"/>
          <p:nvPr/>
        </p:nvSpPr>
        <p:spPr>
          <a:xfrm>
            <a:off x="6227681" y="6103453"/>
            <a:ext cx="195608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(2006)</a:t>
            </a:r>
          </a:p>
        </p:txBody>
      </p:sp>
    </p:spTree>
    <p:extLst>
      <p:ext uri="{BB962C8B-B14F-4D97-AF65-F5344CB8AC3E}">
        <p14:creationId xmlns:p14="http://schemas.microsoft.com/office/powerpoint/2010/main" val="349615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EFD2-C900-45E2-B24E-F80A2A7A38BD}"/>
              </a:ext>
            </a:extLst>
          </p:cNvPr>
          <p:cNvSpPr>
            <a:spLocks noGrp="1"/>
          </p:cNvSpPr>
          <p:nvPr>
            <p:ph type="title"/>
          </p:nvPr>
        </p:nvSpPr>
        <p:spPr>
          <a:xfrm>
            <a:off x="2081719" y="3254985"/>
            <a:ext cx="2714019" cy="821495"/>
          </a:xfrm>
        </p:spPr>
        <p:txBody>
          <a:bodyPr>
            <a:noAutofit/>
          </a:bodyPr>
          <a:lstStyle/>
          <a:p>
            <a:r>
              <a:rPr lang="en-GB" sz="8800" dirty="0"/>
              <a:t>Part 4</a:t>
            </a:r>
          </a:p>
        </p:txBody>
      </p:sp>
      <p:sp>
        <p:nvSpPr>
          <p:cNvPr id="9" name="Text Placeholder 2">
            <a:extLst>
              <a:ext uri="{FF2B5EF4-FFF2-40B4-BE49-F238E27FC236}">
                <a16:creationId xmlns:a16="http://schemas.microsoft.com/office/drawing/2014/main" id="{D03EB5D8-D85E-46D3-A754-1043AA2C989C}"/>
              </a:ext>
            </a:extLst>
          </p:cNvPr>
          <p:cNvSpPr>
            <a:spLocks noGrp="1"/>
          </p:cNvSpPr>
          <p:nvPr>
            <p:ph type="body" idx="1"/>
          </p:nvPr>
        </p:nvSpPr>
        <p:spPr>
          <a:xfrm>
            <a:off x="5155660" y="3425218"/>
            <a:ext cx="6482966" cy="1500187"/>
          </a:xfrm>
        </p:spPr>
        <p:txBody>
          <a:bodyPr>
            <a:normAutofit/>
          </a:bodyPr>
          <a:lstStyle/>
          <a:p>
            <a:r>
              <a:rPr lang="en-IE" sz="4000" dirty="0"/>
              <a:t>Sample Size Re-estimation</a:t>
            </a:r>
            <a:endParaRPr lang="en-GB" dirty="0"/>
          </a:p>
        </p:txBody>
      </p:sp>
      <p:cxnSp>
        <p:nvCxnSpPr>
          <p:cNvPr id="10" name="Straight Connector 9">
            <a:extLst>
              <a:ext uri="{FF2B5EF4-FFF2-40B4-BE49-F238E27FC236}">
                <a16:creationId xmlns:a16="http://schemas.microsoft.com/office/drawing/2014/main" id="{AD43AEF0-B805-43A3-8435-A539D5692424}"/>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69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06" y="106641"/>
            <a:ext cx="9179511" cy="1499616"/>
          </a:xfrm>
        </p:spPr>
        <p:txBody>
          <a:bodyPr>
            <a:normAutofit/>
          </a:bodyPr>
          <a:lstStyle/>
          <a:p>
            <a:r>
              <a:rPr lang="en-IE" cap="none" dirty="0"/>
              <a:t>Discussion and Conclusions</a:t>
            </a:r>
          </a:p>
        </p:txBody>
      </p:sp>
      <p:sp>
        <p:nvSpPr>
          <p:cNvPr id="3" name="Content Placeholder 2"/>
          <p:cNvSpPr>
            <a:spLocks noGrp="1"/>
          </p:cNvSpPr>
          <p:nvPr>
            <p:ph idx="1"/>
          </p:nvPr>
        </p:nvSpPr>
        <p:spPr>
          <a:xfrm>
            <a:off x="848035" y="1421984"/>
            <a:ext cx="9720073" cy="4291959"/>
          </a:xfrm>
        </p:spPr>
        <p:txBody>
          <a:bodyPr>
            <a:noAutofit/>
          </a:bodyPr>
          <a:lstStyle/>
          <a:p>
            <a:pPr marL="0" indent="0">
              <a:buNone/>
            </a:pPr>
            <a:r>
              <a:rPr lang="en-IE" sz="3200" dirty="0"/>
              <a:t>Adaptive Trials expected to become more common</a:t>
            </a:r>
          </a:p>
          <a:p>
            <a:pPr marL="516636" lvl="1" indent="-342900"/>
            <a:r>
              <a:rPr lang="en-IE" sz="2800" dirty="0"/>
              <a:t>Regulatory &amp; legislative environment increasingly positive</a:t>
            </a:r>
          </a:p>
          <a:p>
            <a:pPr marL="0" indent="0">
              <a:lnSpc>
                <a:spcPct val="150000"/>
              </a:lnSpc>
              <a:buNone/>
            </a:pPr>
            <a:r>
              <a:rPr lang="en-IE" sz="3200" dirty="0"/>
              <a:t>Major barriers are error control, logistics and resources</a:t>
            </a:r>
          </a:p>
          <a:p>
            <a:pPr marL="516636" lvl="1" indent="-342900">
              <a:buClr>
                <a:srgbClr val="1CADE4"/>
              </a:buClr>
            </a:pPr>
            <a:r>
              <a:rPr lang="en-IE" sz="2800" dirty="0">
                <a:solidFill>
                  <a:prstClr val="black"/>
                </a:solidFill>
              </a:rPr>
              <a:t>Pre-specification, FDA collaboration, software solutions</a:t>
            </a:r>
            <a:endParaRPr lang="en-IE" sz="2800" dirty="0"/>
          </a:p>
          <a:p>
            <a:pPr marL="0" indent="0">
              <a:lnSpc>
                <a:spcPct val="150000"/>
              </a:lnSpc>
              <a:buNone/>
            </a:pPr>
            <a:r>
              <a:rPr lang="en-IE" sz="3200" dirty="0"/>
              <a:t>SSR continues to be a common form of adaptive trial</a:t>
            </a:r>
            <a:endParaRPr lang="en-IE" sz="2800" dirty="0">
              <a:solidFill>
                <a:prstClr val="black"/>
              </a:solidFill>
            </a:endParaRPr>
          </a:p>
          <a:p>
            <a:pPr marL="516636" lvl="1" indent="-342900">
              <a:buClr>
                <a:srgbClr val="1CADE4"/>
              </a:buClr>
            </a:pPr>
            <a:r>
              <a:rPr lang="en-IE" sz="2800" dirty="0"/>
              <a:t>Blinded widely accepted, unblinded likely to grow</a:t>
            </a:r>
          </a:p>
          <a:p>
            <a:pPr marL="0" indent="0">
              <a:lnSpc>
                <a:spcPct val="150000"/>
              </a:lnSpc>
              <a:buNone/>
            </a:pPr>
            <a:r>
              <a:rPr lang="en-IE" sz="3200" dirty="0"/>
              <a:t>Challenges for SSD within context of complex trials</a:t>
            </a:r>
          </a:p>
          <a:p>
            <a:pPr marL="516636" lvl="1" indent="-342900">
              <a:buClr>
                <a:srgbClr val="1CADE4"/>
              </a:buClr>
            </a:pPr>
            <a:r>
              <a:rPr lang="en-IE" sz="2800" dirty="0">
                <a:solidFill>
                  <a:prstClr val="black"/>
                </a:solidFill>
              </a:rPr>
              <a:t>Simulation key but how to account for branching paths</a:t>
            </a:r>
          </a:p>
          <a:p>
            <a:pPr marL="0" indent="0">
              <a:buNone/>
            </a:pPr>
            <a:endParaRPr lang="en-IE" sz="3200" dirty="0"/>
          </a:p>
          <a:p>
            <a:pPr marL="0" indent="0">
              <a:buNone/>
            </a:pPr>
            <a:endParaRPr lang="en-IE" sz="3200" dirty="0"/>
          </a:p>
          <a:p>
            <a:pPr lvl="1"/>
            <a:endParaRPr lang="en-IE" sz="2800" dirty="0"/>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70820" y="134906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57293" y="2654343"/>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52658" y="4026795"/>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3569CD1D-9AD8-4F68-8E01-4E4C29652B28}"/>
              </a:ext>
            </a:extLst>
          </p:cNvPr>
          <p:cNvSpPr/>
          <p:nvPr/>
        </p:nvSpPr>
        <p:spPr>
          <a:xfrm flipH="1" flipV="1">
            <a:off x="435006" y="5387083"/>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844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786" y="40805"/>
            <a:ext cx="8298829" cy="1499616"/>
          </a:xfrm>
        </p:spPr>
        <p:txBody>
          <a:bodyPr>
            <a:noAutofit/>
          </a:bodyPr>
          <a:lstStyle/>
          <a:p>
            <a:r>
              <a:rPr lang="en-IE" sz="5400" dirty="0"/>
              <a:t>nQuery Winter 2018 Update</a:t>
            </a:r>
          </a:p>
        </p:txBody>
      </p:sp>
      <p:sp>
        <p:nvSpPr>
          <p:cNvPr id="4" name="Content Placeholder 3"/>
          <p:cNvSpPr>
            <a:spLocks noGrp="1"/>
          </p:cNvSpPr>
          <p:nvPr>
            <p:ph idx="1"/>
          </p:nvPr>
        </p:nvSpPr>
        <p:spPr>
          <a:xfrm>
            <a:off x="756924" y="1266084"/>
            <a:ext cx="9720073" cy="4023360"/>
          </a:xfrm>
        </p:spPr>
        <p:txBody>
          <a:bodyPr>
            <a:normAutofit/>
          </a:bodyPr>
          <a:lstStyle/>
          <a:p>
            <a:pPr marL="0" indent="0" algn="ctr">
              <a:buNone/>
            </a:pPr>
            <a:br>
              <a:rPr lang="en-IE" sz="2400" dirty="0"/>
            </a:br>
            <a:r>
              <a:rPr lang="en-IE" sz="2400" dirty="0"/>
              <a:t>Winter 2018 release adds nQuery Adapt module, 32 new tables &amp; undo/redo </a:t>
            </a:r>
          </a:p>
        </p:txBody>
      </p:sp>
      <p:cxnSp>
        <p:nvCxnSpPr>
          <p:cNvPr id="6" name="Straight Connector 5">
            <a:extLst>
              <a:ext uri="{FF2B5EF4-FFF2-40B4-BE49-F238E27FC236}">
                <a16:creationId xmlns:a16="http://schemas.microsoft.com/office/drawing/2014/main" id="{F963A4C3-2BDE-4B3E-9248-FD95685E9560}"/>
              </a:ext>
            </a:extLst>
          </p:cNvPr>
          <p:cNvCxnSpPr>
            <a:cxnSpLocks/>
          </p:cNvCxnSpPr>
          <p:nvPr/>
        </p:nvCxnSpPr>
        <p:spPr>
          <a:xfrm>
            <a:off x="4088022" y="3785193"/>
            <a:ext cx="0" cy="2320332"/>
          </a:xfrm>
          <a:prstGeom prst="line">
            <a:avLst/>
          </a:prstGeom>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888EF16D-3A66-4E57-B9F4-CEDBD07B32AF}"/>
              </a:ext>
            </a:extLst>
          </p:cNvPr>
          <p:cNvSpPr txBox="1">
            <a:spLocks/>
          </p:cNvSpPr>
          <p:nvPr/>
        </p:nvSpPr>
        <p:spPr>
          <a:xfrm>
            <a:off x="1302728" y="4895492"/>
            <a:ext cx="2294480" cy="7483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400" b="0" i="0" u="none" strike="noStrike" kern="1200" cap="none" spc="0" normalizeH="0" baseline="0" noProof="0" dirty="0">
                <a:ln>
                  <a:noFill/>
                </a:ln>
                <a:solidFill>
                  <a:prstClr val="black"/>
                </a:solidFill>
                <a:effectLst/>
                <a:uLnTx/>
                <a:uFillTx/>
                <a:latin typeface="Tw Cen MT" panose="020B0602020104020603"/>
                <a:ea typeface="+mn-ea"/>
                <a:cs typeface="+mn-cs"/>
              </a:rPr>
              <a:t>New Core Tables</a:t>
            </a:r>
          </a:p>
        </p:txBody>
      </p:sp>
      <p:grpSp>
        <p:nvGrpSpPr>
          <p:cNvPr id="32" name="Group 31">
            <a:extLst>
              <a:ext uri="{FF2B5EF4-FFF2-40B4-BE49-F238E27FC236}">
                <a16:creationId xmlns:a16="http://schemas.microsoft.com/office/drawing/2014/main" id="{848B5873-B273-4C75-83BA-9DB544AA25B7}"/>
              </a:ext>
            </a:extLst>
          </p:cNvPr>
          <p:cNvGrpSpPr/>
          <p:nvPr/>
        </p:nvGrpSpPr>
        <p:grpSpPr>
          <a:xfrm>
            <a:off x="1284786" y="2738653"/>
            <a:ext cx="9848131" cy="651536"/>
            <a:chOff x="1284787" y="2505862"/>
            <a:chExt cx="9848131" cy="651536"/>
          </a:xfrm>
        </p:grpSpPr>
        <p:grpSp>
          <p:nvGrpSpPr>
            <p:cNvPr id="26" name="Group 25">
              <a:extLst>
                <a:ext uri="{FF2B5EF4-FFF2-40B4-BE49-F238E27FC236}">
                  <a16:creationId xmlns:a16="http://schemas.microsoft.com/office/drawing/2014/main" id="{5559FB70-5075-4922-870D-A1B5DC819A71}"/>
                </a:ext>
              </a:extLst>
            </p:cNvPr>
            <p:cNvGrpSpPr/>
            <p:nvPr/>
          </p:nvGrpSpPr>
          <p:grpSpPr>
            <a:xfrm>
              <a:off x="1302729" y="2519991"/>
              <a:ext cx="9821523" cy="598493"/>
              <a:chOff x="1224094" y="2519154"/>
              <a:chExt cx="9821523" cy="598493"/>
            </a:xfrm>
          </p:grpSpPr>
          <p:sp>
            <p:nvSpPr>
              <p:cNvPr id="22" name="Rectangle: Rounded Corners 21">
                <a:extLst>
                  <a:ext uri="{FF2B5EF4-FFF2-40B4-BE49-F238E27FC236}">
                    <a16:creationId xmlns:a16="http://schemas.microsoft.com/office/drawing/2014/main" id="{F6C885EC-30D7-44EA-B8A8-2E7753B8E856}"/>
                  </a:ext>
                </a:extLst>
              </p:cNvPr>
              <p:cNvSpPr/>
              <p:nvPr/>
            </p:nvSpPr>
            <p:spPr>
              <a:xfrm>
                <a:off x="1224094" y="2519154"/>
                <a:ext cx="2151444" cy="582363"/>
              </a:xfrm>
              <a:prstGeom prst="roundRect">
                <a:avLst/>
              </a:prstGeom>
              <a:solidFill>
                <a:srgbClr val="5F84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Rectangle: Rounded Corners 22">
                <a:extLst>
                  <a:ext uri="{FF2B5EF4-FFF2-40B4-BE49-F238E27FC236}">
                    <a16:creationId xmlns:a16="http://schemas.microsoft.com/office/drawing/2014/main" id="{CB4DAAC5-D8D2-4535-AE80-148E4D4F393A}"/>
                  </a:ext>
                </a:extLst>
              </p:cNvPr>
              <p:cNvSpPr/>
              <p:nvPr/>
            </p:nvSpPr>
            <p:spPr>
              <a:xfrm>
                <a:off x="3780788" y="2522680"/>
                <a:ext cx="2151443" cy="594966"/>
              </a:xfrm>
              <a:prstGeom prst="roundRect">
                <a:avLst/>
              </a:prstGeom>
              <a:solidFill>
                <a:srgbClr val="67A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4" name="Rectangle: Rounded Corners 23">
                <a:extLst>
                  <a:ext uri="{FF2B5EF4-FFF2-40B4-BE49-F238E27FC236}">
                    <a16:creationId xmlns:a16="http://schemas.microsoft.com/office/drawing/2014/main" id="{6703AEA5-47D0-4241-A6D3-F4B98E3343AA}"/>
                  </a:ext>
                </a:extLst>
              </p:cNvPr>
              <p:cNvSpPr/>
              <p:nvPr/>
            </p:nvSpPr>
            <p:spPr>
              <a:xfrm>
                <a:off x="6337482" y="2522680"/>
                <a:ext cx="2151442" cy="594967"/>
              </a:xfrm>
              <a:prstGeom prst="roundRect">
                <a:avLst/>
              </a:prstGeom>
              <a:solidFill>
                <a:srgbClr val="71C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Rectangle: Rounded Corners 24">
                <a:extLst>
                  <a:ext uri="{FF2B5EF4-FFF2-40B4-BE49-F238E27FC236}">
                    <a16:creationId xmlns:a16="http://schemas.microsoft.com/office/drawing/2014/main" id="{DC50DB6B-83F0-40C5-9A35-F58C533A7ACD}"/>
                  </a:ext>
                </a:extLst>
              </p:cNvPr>
              <p:cNvSpPr/>
              <p:nvPr/>
            </p:nvSpPr>
            <p:spPr>
              <a:xfrm>
                <a:off x="8894175" y="2528982"/>
                <a:ext cx="2151442" cy="582364"/>
              </a:xfrm>
              <a:prstGeom prst="roundRect">
                <a:avLst/>
              </a:prstGeom>
              <a:solidFill>
                <a:srgbClr val="75C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28" name="Content Placeholder 2">
              <a:extLst>
                <a:ext uri="{FF2B5EF4-FFF2-40B4-BE49-F238E27FC236}">
                  <a16:creationId xmlns:a16="http://schemas.microsoft.com/office/drawing/2014/main" id="{827F5846-DF37-44A9-A099-7AEDAD5A689E}"/>
                </a:ext>
              </a:extLst>
            </p:cNvPr>
            <p:cNvSpPr txBox="1">
              <a:spLocks/>
            </p:cNvSpPr>
            <p:nvPr/>
          </p:nvSpPr>
          <p:spPr>
            <a:xfrm>
              <a:off x="1284787" y="2505862"/>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Proportions + Crossover </a:t>
              </a:r>
            </a:p>
          </p:txBody>
        </p:sp>
        <p:sp>
          <p:nvSpPr>
            <p:cNvPr id="29" name="Content Placeholder 2">
              <a:extLst>
                <a:ext uri="{FF2B5EF4-FFF2-40B4-BE49-F238E27FC236}">
                  <a16:creationId xmlns:a16="http://schemas.microsoft.com/office/drawing/2014/main" id="{35B78B89-434F-4D63-963B-10A0C3FE1964}"/>
                </a:ext>
              </a:extLst>
            </p:cNvPr>
            <p:cNvSpPr txBox="1">
              <a:spLocks/>
            </p:cNvSpPr>
            <p:nvPr/>
          </p:nvSpPr>
          <p:spPr>
            <a:xfrm>
              <a:off x="3859423" y="2522790"/>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Assurance</a:t>
              </a:r>
            </a:p>
          </p:txBody>
        </p:sp>
        <p:sp>
          <p:nvSpPr>
            <p:cNvPr id="30" name="Content Placeholder 2">
              <a:extLst>
                <a:ext uri="{FF2B5EF4-FFF2-40B4-BE49-F238E27FC236}">
                  <a16:creationId xmlns:a16="http://schemas.microsoft.com/office/drawing/2014/main" id="{9832347F-1F29-4EF8-BAE0-A5915BDA551C}"/>
                </a:ext>
              </a:extLst>
            </p:cNvPr>
            <p:cNvSpPr txBox="1">
              <a:spLocks/>
            </p:cNvSpPr>
            <p:nvPr/>
          </p:nvSpPr>
          <p:spPr>
            <a:xfrm>
              <a:off x="6401953" y="2515595"/>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Conditional  Power</a:t>
              </a:r>
            </a:p>
          </p:txBody>
        </p:sp>
        <p:sp>
          <p:nvSpPr>
            <p:cNvPr id="31" name="Content Placeholder 2">
              <a:extLst>
                <a:ext uri="{FF2B5EF4-FFF2-40B4-BE49-F238E27FC236}">
                  <a16:creationId xmlns:a16="http://schemas.microsoft.com/office/drawing/2014/main" id="{92B52453-6B19-44FD-8EC1-BE79B4FB183E}"/>
                </a:ext>
              </a:extLst>
            </p:cNvPr>
            <p:cNvSpPr txBox="1">
              <a:spLocks/>
            </p:cNvSpPr>
            <p:nvPr/>
          </p:nvSpPr>
          <p:spPr>
            <a:xfrm>
              <a:off x="8963533" y="2514346"/>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GST + SSR</a:t>
              </a:r>
            </a:p>
          </p:txBody>
        </p:sp>
      </p:grpSp>
      <p:cxnSp>
        <p:nvCxnSpPr>
          <p:cNvPr id="33" name="Straight Connector 32">
            <a:extLst>
              <a:ext uri="{FF2B5EF4-FFF2-40B4-BE49-F238E27FC236}">
                <a16:creationId xmlns:a16="http://schemas.microsoft.com/office/drawing/2014/main" id="{074E088E-5E84-456E-BDF3-748E9EF4AD08}"/>
              </a:ext>
            </a:extLst>
          </p:cNvPr>
          <p:cNvCxnSpPr>
            <a:cxnSpLocks/>
          </p:cNvCxnSpPr>
          <p:nvPr/>
        </p:nvCxnSpPr>
        <p:spPr>
          <a:xfrm flipH="1">
            <a:off x="1331298" y="3785193"/>
            <a:ext cx="980326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Rectangle 19">
            <a:extLst>
              <a:ext uri="{FF2B5EF4-FFF2-40B4-BE49-F238E27FC236}">
                <a16:creationId xmlns:a16="http://schemas.microsoft.com/office/drawing/2014/main" id="{AD6FC53E-B6A9-4FBF-BF1D-B953E5BE5C73}"/>
              </a:ext>
            </a:extLst>
          </p:cNvPr>
          <p:cNvSpPr/>
          <p:nvPr/>
        </p:nvSpPr>
        <p:spPr>
          <a:xfrm>
            <a:off x="1737272" y="4133823"/>
            <a:ext cx="1430632"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Tw Cen MT" panose="020B0602020104020603"/>
                <a:ea typeface="+mn-ea"/>
                <a:cs typeface="+mn-cs"/>
              </a:rPr>
              <a:t>20</a:t>
            </a:r>
          </a:p>
        </p:txBody>
      </p:sp>
      <p:sp>
        <p:nvSpPr>
          <p:cNvPr id="21" name="Content Placeholder 2">
            <a:extLst>
              <a:ext uri="{FF2B5EF4-FFF2-40B4-BE49-F238E27FC236}">
                <a16:creationId xmlns:a16="http://schemas.microsoft.com/office/drawing/2014/main" id="{C2CDFAE1-310A-4AB5-9295-ADAD50581F35}"/>
              </a:ext>
            </a:extLst>
          </p:cNvPr>
          <p:cNvSpPr txBox="1">
            <a:spLocks/>
          </p:cNvSpPr>
          <p:nvPr/>
        </p:nvSpPr>
        <p:spPr>
          <a:xfrm>
            <a:off x="4688807" y="4870698"/>
            <a:ext cx="2924444" cy="7483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400" b="0" i="0" u="none" strike="noStrike" kern="1200" cap="none" spc="0" normalizeH="0" baseline="0" noProof="0" dirty="0" err="1">
                <a:ln>
                  <a:noFill/>
                </a:ln>
                <a:solidFill>
                  <a:prstClr val="black"/>
                </a:solidFill>
                <a:effectLst/>
                <a:uLnTx/>
                <a:uFillTx/>
                <a:latin typeface="Tw Cen MT" panose="020B0602020104020603"/>
                <a:ea typeface="+mn-ea"/>
                <a:cs typeface="+mn-cs"/>
              </a:rPr>
              <a:t>nQuery</a:t>
            </a:r>
            <a:r>
              <a:rPr kumimoji="0" lang="en-IE" sz="2400" b="0" i="0" u="none" strike="noStrike" kern="1200" cap="none" spc="0" normalizeH="0" baseline="0" noProof="0" dirty="0">
                <a:ln>
                  <a:noFill/>
                </a:ln>
                <a:solidFill>
                  <a:prstClr val="black"/>
                </a:solidFill>
                <a:effectLst/>
                <a:uLnTx/>
                <a:uFillTx/>
                <a:latin typeface="Tw Cen MT" panose="020B0602020104020603"/>
                <a:ea typeface="+mn-ea"/>
                <a:cs typeface="+mn-cs"/>
              </a:rPr>
              <a:t> Bayes Tables</a:t>
            </a:r>
          </a:p>
        </p:txBody>
      </p:sp>
      <p:sp>
        <p:nvSpPr>
          <p:cNvPr id="27" name="Rectangle 26">
            <a:extLst>
              <a:ext uri="{FF2B5EF4-FFF2-40B4-BE49-F238E27FC236}">
                <a16:creationId xmlns:a16="http://schemas.microsoft.com/office/drawing/2014/main" id="{14937202-5E32-4823-9BFC-341C09C4B7CE}"/>
              </a:ext>
            </a:extLst>
          </p:cNvPr>
          <p:cNvSpPr/>
          <p:nvPr/>
        </p:nvSpPr>
        <p:spPr>
          <a:xfrm>
            <a:off x="5132708" y="4146807"/>
            <a:ext cx="1430632"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Tw Cen MT" panose="020B0602020104020603"/>
                <a:ea typeface="+mn-ea"/>
                <a:cs typeface="+mn-cs"/>
              </a:rPr>
              <a:t>12</a:t>
            </a:r>
          </a:p>
        </p:txBody>
      </p:sp>
      <p:cxnSp>
        <p:nvCxnSpPr>
          <p:cNvPr id="34" name="Straight Connector 33">
            <a:extLst>
              <a:ext uri="{FF2B5EF4-FFF2-40B4-BE49-F238E27FC236}">
                <a16:creationId xmlns:a16="http://schemas.microsoft.com/office/drawing/2014/main" id="{83F61ACF-56E7-48C5-B895-30BE28E729E9}"/>
              </a:ext>
            </a:extLst>
          </p:cNvPr>
          <p:cNvCxnSpPr>
            <a:cxnSpLocks/>
          </p:cNvCxnSpPr>
          <p:nvPr/>
        </p:nvCxnSpPr>
        <p:spPr>
          <a:xfrm>
            <a:off x="7882588" y="3785193"/>
            <a:ext cx="0" cy="2320332"/>
          </a:xfrm>
          <a:prstGeom prst="line">
            <a:avLst/>
          </a:prstGeom>
        </p:spPr>
        <p:style>
          <a:lnRef idx="2">
            <a:schemeClr val="accent1"/>
          </a:lnRef>
          <a:fillRef idx="0">
            <a:schemeClr val="accent1"/>
          </a:fillRef>
          <a:effectRef idx="1">
            <a:schemeClr val="accent1"/>
          </a:effectRef>
          <a:fontRef idx="minor">
            <a:schemeClr val="tx1"/>
          </a:fontRef>
        </p:style>
      </p:cxnSp>
      <p:sp>
        <p:nvSpPr>
          <p:cNvPr id="35" name="Content Placeholder 2">
            <a:extLst>
              <a:ext uri="{FF2B5EF4-FFF2-40B4-BE49-F238E27FC236}">
                <a16:creationId xmlns:a16="http://schemas.microsoft.com/office/drawing/2014/main" id="{D992FCFE-1365-4CE3-B074-8149D3EAD954}"/>
              </a:ext>
            </a:extLst>
          </p:cNvPr>
          <p:cNvSpPr txBox="1">
            <a:spLocks/>
          </p:cNvSpPr>
          <p:nvPr/>
        </p:nvSpPr>
        <p:spPr>
          <a:xfrm>
            <a:off x="8421264" y="4870698"/>
            <a:ext cx="3013812" cy="7483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400" b="0" i="0" u="none" strike="noStrike" kern="1200" cap="none" spc="0" normalizeH="0" baseline="0" noProof="0" dirty="0" err="1">
                <a:ln>
                  <a:noFill/>
                </a:ln>
                <a:solidFill>
                  <a:prstClr val="black"/>
                </a:solidFill>
                <a:effectLst/>
                <a:uLnTx/>
                <a:uFillTx/>
                <a:latin typeface="Tw Cen MT" panose="020B0602020104020603"/>
                <a:ea typeface="+mn-ea"/>
                <a:cs typeface="+mn-cs"/>
              </a:rPr>
              <a:t>nQuery</a:t>
            </a:r>
            <a:r>
              <a:rPr kumimoji="0" lang="en-IE" sz="2400" b="0" i="0" u="none" strike="noStrike" kern="1200" cap="none" spc="0" normalizeH="0" baseline="0" noProof="0" dirty="0">
                <a:ln>
                  <a:noFill/>
                </a:ln>
                <a:solidFill>
                  <a:prstClr val="black"/>
                </a:solidFill>
                <a:effectLst/>
                <a:uLnTx/>
                <a:uFillTx/>
                <a:latin typeface="Tw Cen MT" panose="020B0602020104020603"/>
                <a:ea typeface="+mn-ea"/>
                <a:cs typeface="+mn-cs"/>
              </a:rPr>
              <a:t> Adapt Tables</a:t>
            </a:r>
          </a:p>
        </p:txBody>
      </p:sp>
      <p:sp>
        <p:nvSpPr>
          <p:cNvPr id="36" name="Rectangle 35">
            <a:extLst>
              <a:ext uri="{FF2B5EF4-FFF2-40B4-BE49-F238E27FC236}">
                <a16:creationId xmlns:a16="http://schemas.microsoft.com/office/drawing/2014/main" id="{BAF92F90-F309-4FB8-B274-C37EE768F137}"/>
              </a:ext>
            </a:extLst>
          </p:cNvPr>
          <p:cNvSpPr/>
          <p:nvPr/>
        </p:nvSpPr>
        <p:spPr>
          <a:xfrm>
            <a:off x="9024096" y="4162728"/>
            <a:ext cx="1430632"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Tw Cen MT" panose="020B0602020104020603"/>
                <a:ea typeface="+mn-ea"/>
                <a:cs typeface="+mn-cs"/>
              </a:rPr>
              <a:t>15</a:t>
            </a:r>
          </a:p>
        </p:txBody>
      </p:sp>
    </p:spTree>
    <p:extLst>
      <p:ext uri="{BB962C8B-B14F-4D97-AF65-F5344CB8AC3E}">
        <p14:creationId xmlns:p14="http://schemas.microsoft.com/office/powerpoint/2010/main" val="2901626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7" y="0"/>
            <a:ext cx="9126415" cy="1431021"/>
          </a:xfrm>
        </p:spPr>
        <p:txBody>
          <a:bodyPr>
            <a:normAutofit/>
          </a:bodyPr>
          <a:lstStyle/>
          <a:p>
            <a:r>
              <a:rPr lang="en-IE" sz="5400" cap="none" dirty="0"/>
              <a:t>Q&amp;A</a:t>
            </a:r>
            <a:endParaRPr lang="en-GB" cap="none" dirty="0"/>
          </a:p>
        </p:txBody>
      </p:sp>
      <p:sp>
        <p:nvSpPr>
          <p:cNvPr id="5" name="Content Placeholder 2"/>
          <p:cNvSpPr txBox="1">
            <a:spLocks/>
          </p:cNvSpPr>
          <p:nvPr/>
        </p:nvSpPr>
        <p:spPr>
          <a:xfrm>
            <a:off x="322159" y="2260949"/>
            <a:ext cx="5221979" cy="35729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srgbClr val="67A5D5"/>
                </a:solidFill>
                <a:effectLst/>
                <a:uLnTx/>
                <a:uFillTx/>
                <a:latin typeface="Tw Cen MT" panose="020B0602020104020603"/>
                <a:ea typeface="+mn-ea"/>
                <a:cs typeface="+mn-cs"/>
              </a:rPr>
              <a:t>Any Questions?</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Tw Cen MT" panose="020B0602020104020603"/>
                <a:ea typeface="+mn-ea"/>
                <a:cs typeface="+mn-cs"/>
              </a:rPr>
              <a:t>For further details, contact at: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Tw Cen MT" panose="020B0602020104020603"/>
                <a:ea typeface="+mn-ea"/>
                <a:cs typeface="+mn-cs"/>
              </a:rPr>
              <a:t>info@statsols.com</a:t>
            </a:r>
          </a:p>
        </p:txBody>
      </p:sp>
      <p:pic>
        <p:nvPicPr>
          <p:cNvPr id="6" name="Picture 5">
            <a:extLst>
              <a:ext uri="{FF2B5EF4-FFF2-40B4-BE49-F238E27FC236}">
                <a16:creationId xmlns:a16="http://schemas.microsoft.com/office/drawing/2014/main" id="{8DF48E68-25EF-4FA4-93D7-B7E1999D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994" y="1665344"/>
            <a:ext cx="6604052" cy="3828511"/>
          </a:xfrm>
          <a:prstGeom prst="rect">
            <a:avLst/>
          </a:prstGeom>
        </p:spPr>
      </p:pic>
      <p:sp>
        <p:nvSpPr>
          <p:cNvPr id="7" name="Content Placeholder 2">
            <a:extLst>
              <a:ext uri="{FF2B5EF4-FFF2-40B4-BE49-F238E27FC236}">
                <a16:creationId xmlns:a16="http://schemas.microsoft.com/office/drawing/2014/main" id="{C0FA0B61-7FC6-476F-8160-33BF6BC686DB}"/>
              </a:ext>
            </a:extLst>
          </p:cNvPr>
          <p:cNvSpPr txBox="1">
            <a:spLocks/>
          </p:cNvSpPr>
          <p:nvPr/>
        </p:nvSpPr>
        <p:spPr>
          <a:xfrm>
            <a:off x="322159" y="4348638"/>
            <a:ext cx="5261727" cy="82103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srgbClr val="75C0B4"/>
                </a:solidFill>
                <a:effectLst/>
                <a:uLnTx/>
                <a:uFillTx/>
                <a:latin typeface="Tw Cen MT" panose="020B0602020104020603"/>
                <a:ea typeface="+mn-ea"/>
                <a:cs typeface="+mn-cs"/>
              </a:rPr>
              <a:t>Thanks for listening!</a:t>
            </a:r>
          </a:p>
        </p:txBody>
      </p:sp>
    </p:spTree>
    <p:extLst>
      <p:ext uri="{BB962C8B-B14F-4D97-AF65-F5344CB8AC3E}">
        <p14:creationId xmlns:p14="http://schemas.microsoft.com/office/powerpoint/2010/main" val="1546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lstStyle/>
          <a:p>
            <a:r>
              <a:rPr lang="en-IE" sz="5400" cap="none" dirty="0"/>
              <a:t>Resources</a:t>
            </a:r>
            <a:endParaRPr lang="en-IE" dirty="0"/>
          </a:p>
        </p:txBody>
      </p:sp>
      <p:sp>
        <p:nvSpPr>
          <p:cNvPr id="4" name="Content Placeholder 2"/>
          <p:cNvSpPr>
            <a:spLocks noGrp="1"/>
          </p:cNvSpPr>
          <p:nvPr>
            <p:ph idx="1"/>
          </p:nvPr>
        </p:nvSpPr>
        <p:spPr>
          <a:xfrm>
            <a:off x="660762" y="1665344"/>
            <a:ext cx="9720073" cy="4908176"/>
          </a:xfrm>
        </p:spPr>
        <p:txBody>
          <a:bodyPr>
            <a:noAutofit/>
          </a:bodyPr>
          <a:lstStyle/>
          <a:p>
            <a:pPr algn="ctr">
              <a:buFont typeface="Wingdings" panose="05000000000000000000" pitchFamily="2" charset="2"/>
              <a:buChar char="§"/>
            </a:pPr>
            <a:r>
              <a:rPr lang="en-IE" sz="3200" b="1" dirty="0"/>
              <a:t>Summary of what’s new in </a:t>
            </a:r>
            <a:r>
              <a:rPr lang="en-IE" sz="3200" b="1" dirty="0" err="1"/>
              <a:t>nQuery’s</a:t>
            </a:r>
            <a:r>
              <a:rPr lang="en-IE" sz="3200" b="1" dirty="0"/>
              <a:t> Adaptive module: </a:t>
            </a:r>
            <a:r>
              <a:rPr lang="en-IE" sz="3200" dirty="0">
                <a:hlinkClick r:id="rId2"/>
              </a:rPr>
              <a:t>https://www.statsols.com/whats-new</a:t>
            </a:r>
            <a:br>
              <a:rPr lang="en-IE" sz="2400" dirty="0"/>
            </a:br>
            <a:r>
              <a:rPr lang="en-IE" sz="2400" dirty="0"/>
              <a:t>______________________________________________________________</a:t>
            </a:r>
          </a:p>
          <a:p>
            <a:pPr>
              <a:buFont typeface="Wingdings" panose="05000000000000000000" pitchFamily="2" charset="2"/>
              <a:buChar char="§"/>
            </a:pPr>
            <a:r>
              <a:rPr lang="en-IE" sz="2400" dirty="0"/>
              <a:t>FDA Draft Guidance: </a:t>
            </a:r>
            <a:r>
              <a:rPr lang="en-IE" sz="2400" dirty="0">
                <a:hlinkClick r:id="rId3"/>
              </a:rPr>
              <a:t>https://www.fda.gov/downloads/drugs/guidances/ucm201790.pdf</a:t>
            </a:r>
            <a:endParaRPr lang="en-IE" sz="2400" dirty="0"/>
          </a:p>
          <a:p>
            <a:pPr>
              <a:buFont typeface="Wingdings" panose="05000000000000000000" pitchFamily="2" charset="2"/>
              <a:buChar char="§"/>
            </a:pPr>
            <a:r>
              <a:rPr lang="en-IE" sz="2400" dirty="0"/>
              <a:t>Draft Comments/Submissions (30</a:t>
            </a:r>
            <a:r>
              <a:rPr lang="en-IE" sz="2400" baseline="30000" dirty="0"/>
              <a:t>th</a:t>
            </a:r>
            <a:r>
              <a:rPr lang="en-IE" sz="2400" dirty="0"/>
              <a:t> November): </a:t>
            </a:r>
            <a:r>
              <a:rPr lang="en-IE" sz="2400" dirty="0">
                <a:hlinkClick r:id="rId4"/>
              </a:rPr>
              <a:t>https://www.federalregister.gov/documents/2018/10/01/2018-21314/adaptive-designs-for-clinical-trials-of-drugs-and-biologics-draft-guidance-for-industry-availability</a:t>
            </a:r>
            <a:endParaRPr lang="en-IE" sz="2400" dirty="0"/>
          </a:p>
          <a:p>
            <a:pPr>
              <a:buFont typeface="Wingdings" panose="05000000000000000000" pitchFamily="2" charset="2"/>
              <a:buChar char="§"/>
            </a:pPr>
            <a:r>
              <a:rPr lang="en-IE" sz="2400" dirty="0"/>
              <a:t>Statsols Blog on FDA Guidance:</a:t>
            </a:r>
            <a:br>
              <a:rPr lang="en-IE" sz="2400" dirty="0"/>
            </a:br>
            <a:r>
              <a:rPr lang="en-IE" sz="2400" dirty="0">
                <a:hlinkClick r:id="rId5"/>
              </a:rPr>
              <a:t>https://blog.statsols.com/new-fda-guidance-on-adaptive-clinical-trial-design</a:t>
            </a:r>
            <a:endParaRPr lang="en-IE" sz="2400" dirty="0"/>
          </a:p>
          <a:p>
            <a:pPr>
              <a:buFont typeface="Wingdings" panose="05000000000000000000" pitchFamily="2" charset="2"/>
              <a:buChar char="§"/>
            </a:pPr>
            <a:r>
              <a:rPr lang="en-IE" sz="2400" dirty="0"/>
              <a:t>More detail: See references and </a:t>
            </a:r>
            <a:r>
              <a:rPr lang="en-IE" sz="2400" dirty="0" err="1"/>
              <a:t>nQuery</a:t>
            </a:r>
            <a:r>
              <a:rPr lang="en-IE" sz="2400" dirty="0"/>
              <a:t> 8.3.0.0 Manual - Chapter 4</a:t>
            </a:r>
          </a:p>
        </p:txBody>
      </p:sp>
    </p:spTree>
    <p:extLst>
      <p:ext uri="{BB962C8B-B14F-4D97-AF65-F5344CB8AC3E}">
        <p14:creationId xmlns:p14="http://schemas.microsoft.com/office/powerpoint/2010/main" val="211209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0FC1-9EC7-4DDB-A8E3-AD8F5F504761}"/>
              </a:ext>
            </a:extLst>
          </p:cNvPr>
          <p:cNvSpPr>
            <a:spLocks noGrp="1"/>
          </p:cNvSpPr>
          <p:nvPr>
            <p:ph type="title"/>
          </p:nvPr>
        </p:nvSpPr>
        <p:spPr>
          <a:xfrm>
            <a:off x="775964" y="104465"/>
            <a:ext cx="8807651" cy="1499616"/>
          </a:xfrm>
        </p:spPr>
        <p:txBody>
          <a:bodyPr/>
          <a:lstStyle/>
          <a:p>
            <a:r>
              <a:rPr lang="en-GB" dirty="0"/>
              <a:t>Webinar Overview</a:t>
            </a:r>
          </a:p>
        </p:txBody>
      </p:sp>
      <p:grpSp>
        <p:nvGrpSpPr>
          <p:cNvPr id="13" name="Group 12">
            <a:extLst>
              <a:ext uri="{FF2B5EF4-FFF2-40B4-BE49-F238E27FC236}">
                <a16:creationId xmlns:a16="http://schemas.microsoft.com/office/drawing/2014/main" id="{7138D766-2E9F-412A-A6ED-4548BCBDC536}"/>
              </a:ext>
            </a:extLst>
          </p:cNvPr>
          <p:cNvGrpSpPr/>
          <p:nvPr/>
        </p:nvGrpSpPr>
        <p:grpSpPr>
          <a:xfrm>
            <a:off x="2132341" y="1801947"/>
            <a:ext cx="1000929" cy="4002246"/>
            <a:chOff x="4210069" y="1476291"/>
            <a:chExt cx="1000929" cy="4002246"/>
          </a:xfrm>
        </p:grpSpPr>
        <p:pic>
          <p:nvPicPr>
            <p:cNvPr id="4" name="Picture 3">
              <a:extLst>
                <a:ext uri="{FF2B5EF4-FFF2-40B4-BE49-F238E27FC236}">
                  <a16:creationId xmlns:a16="http://schemas.microsoft.com/office/drawing/2014/main" id="{179E4A5B-84B5-4040-BCB1-D77B51DB7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069" y="4456418"/>
              <a:ext cx="780242" cy="780242"/>
            </a:xfrm>
            <a:prstGeom prst="rect">
              <a:avLst/>
            </a:prstGeom>
          </p:spPr>
        </p:pic>
        <p:pic>
          <p:nvPicPr>
            <p:cNvPr id="5" name="Picture 4">
              <a:extLst>
                <a:ext uri="{FF2B5EF4-FFF2-40B4-BE49-F238E27FC236}">
                  <a16:creationId xmlns:a16="http://schemas.microsoft.com/office/drawing/2014/main" id="{FEFF2CD1-6C30-494F-88FC-FBCFB673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257" y="1476754"/>
              <a:ext cx="717660" cy="669248"/>
            </a:xfrm>
            <a:prstGeom prst="rect">
              <a:avLst/>
            </a:prstGeom>
          </p:spPr>
        </p:pic>
        <p:pic>
          <p:nvPicPr>
            <p:cNvPr id="7" name="Picture 6">
              <a:extLst>
                <a:ext uri="{FF2B5EF4-FFF2-40B4-BE49-F238E27FC236}">
                  <a16:creationId xmlns:a16="http://schemas.microsoft.com/office/drawing/2014/main" id="{45198F36-BC07-4734-975C-4F3E9F468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104" y="3499076"/>
              <a:ext cx="655966" cy="655966"/>
            </a:xfrm>
            <a:prstGeom prst="rect">
              <a:avLst/>
            </a:prstGeom>
          </p:spPr>
        </p:pic>
        <p:pic>
          <p:nvPicPr>
            <p:cNvPr id="8" name="Picture 7">
              <a:extLst>
                <a:ext uri="{FF2B5EF4-FFF2-40B4-BE49-F238E27FC236}">
                  <a16:creationId xmlns:a16="http://schemas.microsoft.com/office/drawing/2014/main" id="{D527EF08-0ACA-4350-B62F-6393DD28C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517" y="2509998"/>
              <a:ext cx="593346" cy="593346"/>
            </a:xfrm>
            <a:prstGeom prst="rect">
              <a:avLst/>
            </a:prstGeom>
          </p:spPr>
        </p:pic>
        <p:cxnSp>
          <p:nvCxnSpPr>
            <p:cNvPr id="9" name="Straight Connector 8">
              <a:extLst>
                <a:ext uri="{FF2B5EF4-FFF2-40B4-BE49-F238E27FC236}">
                  <a16:creationId xmlns:a16="http://schemas.microsoft.com/office/drawing/2014/main" id="{7A97EF8C-A475-4DCD-AD17-71716715DE0D}"/>
                </a:ext>
              </a:extLst>
            </p:cNvPr>
            <p:cNvCxnSpPr>
              <a:cxnSpLocks/>
            </p:cNvCxnSpPr>
            <p:nvPr/>
          </p:nvCxnSpPr>
          <p:spPr>
            <a:xfrm>
              <a:off x="5210998" y="1476291"/>
              <a:ext cx="0" cy="400224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Content Placeholder 2">
            <a:extLst>
              <a:ext uri="{FF2B5EF4-FFF2-40B4-BE49-F238E27FC236}">
                <a16:creationId xmlns:a16="http://schemas.microsoft.com/office/drawing/2014/main" id="{FE4AE8B7-73AB-499E-8D03-A567F7F0373B}"/>
              </a:ext>
            </a:extLst>
          </p:cNvPr>
          <p:cNvSpPr txBox="1">
            <a:spLocks/>
          </p:cNvSpPr>
          <p:nvPr/>
        </p:nvSpPr>
        <p:spPr>
          <a:xfrm>
            <a:off x="3384349" y="1514168"/>
            <a:ext cx="8807651" cy="50837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Introduction to Adaptiv</a:t>
            </a:r>
            <a:r>
              <a:rPr lang="en-IE" sz="2800" dirty="0">
                <a:solidFill>
                  <a:prstClr val="black"/>
                </a:solidFill>
                <a:latin typeface="Tw Cen MT" panose="020B0602020104020603"/>
              </a:rPr>
              <a:t>e Design</a:t>
            </a:r>
            <a:endPar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rPr>
              <a:t>Adaptive Design Regulatory Context</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Sample Size Re-estimation &amp; Worked Example</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Discussion and Conclusions</a:t>
            </a:r>
          </a:p>
        </p:txBody>
      </p:sp>
    </p:spTree>
    <p:extLst>
      <p:ext uri="{BB962C8B-B14F-4D97-AF65-F5344CB8AC3E}">
        <p14:creationId xmlns:p14="http://schemas.microsoft.com/office/powerpoint/2010/main" val="332057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lstStyle/>
          <a:p>
            <a:r>
              <a:rPr lang="en-IE" sz="5400" cap="none" dirty="0"/>
              <a:t>References</a:t>
            </a:r>
            <a:endParaRPr lang="en-IE" dirty="0"/>
          </a:p>
        </p:txBody>
      </p:sp>
      <p:sp>
        <p:nvSpPr>
          <p:cNvPr id="4" name="Content Placeholder 2"/>
          <p:cNvSpPr>
            <a:spLocks noGrp="1"/>
          </p:cNvSpPr>
          <p:nvPr>
            <p:ph idx="1"/>
          </p:nvPr>
        </p:nvSpPr>
        <p:spPr>
          <a:xfrm>
            <a:off x="696273" y="1561019"/>
            <a:ext cx="9720073" cy="4023360"/>
          </a:xfrm>
        </p:spPr>
        <p:txBody>
          <a:bodyPr>
            <a:noAutofit/>
          </a:bodyPr>
          <a:lstStyle/>
          <a:p>
            <a:pPr marL="0" indent="0">
              <a:buNone/>
            </a:pPr>
            <a:r>
              <a:rPr lang="en-IE" sz="1800" dirty="0"/>
              <a:t>Jennison, C., &amp; Turnbull, B. W. (1999). Group sequential methods with applications to clinical trials. CRC Press.</a:t>
            </a:r>
          </a:p>
          <a:p>
            <a:pPr marL="0" indent="0">
              <a:buNone/>
            </a:pPr>
            <a:r>
              <a:rPr lang="en-IE" sz="1800" dirty="0" err="1"/>
              <a:t>Visco</a:t>
            </a:r>
            <a:r>
              <a:rPr lang="en-IE" sz="1800" dirty="0"/>
              <a:t>, A. G., et al (2012). Anticholinergic therapy vs. </a:t>
            </a:r>
            <a:r>
              <a:rPr lang="en-IE" sz="1800" dirty="0" err="1"/>
              <a:t>onabotulinumtoxina</a:t>
            </a:r>
            <a:r>
              <a:rPr lang="en-IE" sz="1800" dirty="0"/>
              <a:t> for urgency urinary incontinence. New England Journal of Medicine, 367(19), 1803-1813.</a:t>
            </a:r>
          </a:p>
          <a:p>
            <a:pPr marL="0" indent="0">
              <a:buNone/>
            </a:pPr>
            <a:r>
              <a:rPr lang="en-IE" sz="1800" dirty="0"/>
              <a:t>Chen, Y. J., </a:t>
            </a:r>
            <a:r>
              <a:rPr lang="en-IE" sz="1800" dirty="0" err="1"/>
              <a:t>DeMets</a:t>
            </a:r>
            <a:r>
              <a:rPr lang="en-IE" sz="1800" dirty="0"/>
              <a:t>, D. L., &amp; Gordon Lan, K. K. (2004). Increasing the sample size when the unblinded interim result is promising. Statistics in medicine, 23(7), 1023-1038.</a:t>
            </a:r>
          </a:p>
          <a:p>
            <a:pPr marL="0" indent="0">
              <a:buNone/>
            </a:pPr>
            <a:r>
              <a:rPr lang="en-IE" sz="1800" dirty="0"/>
              <a:t>Cui, L., Hung, H. J., &amp; Wang, S. J. (1999). Modification of sample size in group sequential clinical trials. </a:t>
            </a:r>
            <a:r>
              <a:rPr lang="en-IE" sz="1800" i="1" dirty="0"/>
              <a:t>Biometrics</a:t>
            </a:r>
            <a:r>
              <a:rPr lang="en-IE" sz="1800" dirty="0"/>
              <a:t>, </a:t>
            </a:r>
            <a:r>
              <a:rPr lang="en-IE" sz="1800" i="1" dirty="0"/>
              <a:t>55</a:t>
            </a:r>
            <a:r>
              <a:rPr lang="en-IE" sz="1800" dirty="0"/>
              <a:t>(3), 853-857.</a:t>
            </a:r>
          </a:p>
          <a:p>
            <a:pPr marL="0" indent="0">
              <a:buNone/>
            </a:pPr>
            <a:r>
              <a:rPr lang="en-IE" sz="1800" dirty="0"/>
              <a:t>Mehta, C.R. and Pocock, S.J., 2011. Adaptive increase in sample size when interim results are promising: a practical guide with examples. Statistics in medicine, 30(28), pp.3267-3284.</a:t>
            </a:r>
          </a:p>
          <a:p>
            <a:pPr marL="0" indent="0">
              <a:buNone/>
            </a:pPr>
            <a:r>
              <a:rPr lang="en-IE" sz="1800" dirty="0" err="1"/>
              <a:t>Friede</a:t>
            </a:r>
            <a:r>
              <a:rPr lang="en-IE" sz="1800" dirty="0"/>
              <a:t>, T., &amp; </a:t>
            </a:r>
            <a:r>
              <a:rPr lang="en-IE" sz="1800" dirty="0" err="1"/>
              <a:t>Kieser</a:t>
            </a:r>
            <a:r>
              <a:rPr lang="en-IE" sz="1800" dirty="0"/>
              <a:t>, M. (2006). Sample size recalculation in internal pilot study designs: a review. Biometrical Journal: Journal of Mathematical Methods in Biosciences, 48(4), 537-555..</a:t>
            </a:r>
          </a:p>
          <a:p>
            <a:pPr marL="0" indent="0">
              <a:buNone/>
            </a:pPr>
            <a:r>
              <a:rPr lang="en-IE" sz="1800" dirty="0" err="1"/>
              <a:t>Tashkin</a:t>
            </a:r>
            <a:r>
              <a:rPr lang="en-IE" sz="1800" dirty="0"/>
              <a:t>, D. P., </a:t>
            </a:r>
            <a:r>
              <a:rPr lang="en-IE" sz="1800" dirty="0" err="1"/>
              <a:t>Elashoff</a:t>
            </a:r>
            <a:r>
              <a:rPr lang="en-IE" sz="1800" dirty="0"/>
              <a:t>, R., Clements, P. J., Goldin, J., Roth, M. D., </a:t>
            </a:r>
            <a:r>
              <a:rPr lang="en-IE" sz="1800" dirty="0" err="1"/>
              <a:t>Furst</a:t>
            </a:r>
            <a:r>
              <a:rPr lang="en-IE" sz="1800" dirty="0"/>
              <a:t>, D. E., ... &amp; Seibold, J. R. (2006). Cyclophosphamide versus placebo in scleroderma lung disease. New England Journal of Medicine, 354(25), 2655-2666.</a:t>
            </a:r>
          </a:p>
          <a:p>
            <a:pPr marL="0" indent="0">
              <a:buNone/>
            </a:pPr>
            <a:endParaRPr lang="en-IE" sz="1800" dirty="0"/>
          </a:p>
        </p:txBody>
      </p:sp>
    </p:spTree>
    <p:extLst>
      <p:ext uri="{BB962C8B-B14F-4D97-AF65-F5344CB8AC3E}">
        <p14:creationId xmlns:p14="http://schemas.microsoft.com/office/powerpoint/2010/main" val="147775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BD80-28F0-4557-B6BA-195B087AFD2C}"/>
              </a:ext>
            </a:extLst>
          </p:cNvPr>
          <p:cNvSpPr>
            <a:spLocks noGrp="1"/>
          </p:cNvSpPr>
          <p:nvPr>
            <p:ph type="title"/>
          </p:nvPr>
        </p:nvSpPr>
        <p:spPr>
          <a:xfrm>
            <a:off x="524803" y="106563"/>
            <a:ext cx="9126415" cy="1499616"/>
          </a:xfrm>
        </p:spPr>
        <p:txBody>
          <a:bodyPr/>
          <a:lstStyle/>
          <a:p>
            <a:r>
              <a:rPr lang="en-US" dirty="0"/>
              <a:t>Worked Examples Overview</a:t>
            </a:r>
            <a:endParaRPr lang="en-GB" dirty="0"/>
          </a:p>
        </p:txBody>
      </p:sp>
      <p:sp>
        <p:nvSpPr>
          <p:cNvPr id="4" name="Content Placeholder 3">
            <a:extLst>
              <a:ext uri="{FF2B5EF4-FFF2-40B4-BE49-F238E27FC236}">
                <a16:creationId xmlns:a16="http://schemas.microsoft.com/office/drawing/2014/main" id="{43B79819-D6A3-40F0-ABD7-86C5378E164F}"/>
              </a:ext>
            </a:extLst>
          </p:cNvPr>
          <p:cNvSpPr>
            <a:spLocks noGrp="1"/>
          </p:cNvSpPr>
          <p:nvPr>
            <p:ph idx="1"/>
          </p:nvPr>
        </p:nvSpPr>
        <p:spPr/>
        <p:txBody>
          <a:bodyPr>
            <a:normAutofit/>
          </a:bodyPr>
          <a:lstStyle/>
          <a:p>
            <a:pPr>
              <a:buFont typeface="Wingdings" panose="05000000000000000000" pitchFamily="2" charset="2"/>
              <a:buChar char="ü"/>
            </a:pPr>
            <a:r>
              <a:rPr lang="en-IE" b="1" dirty="0"/>
              <a:t>Two Means Group Sequential Trial</a:t>
            </a:r>
          </a:p>
          <a:p>
            <a:pPr>
              <a:buFont typeface="Wingdings" panose="05000000000000000000" pitchFamily="2" charset="2"/>
              <a:buChar char="ü"/>
            </a:pPr>
            <a:r>
              <a:rPr lang="en-IE" b="1" dirty="0"/>
              <a:t>Unblinded SSR Example</a:t>
            </a:r>
          </a:p>
          <a:p>
            <a:pPr>
              <a:buFont typeface="Wingdings" panose="05000000000000000000" pitchFamily="2" charset="2"/>
              <a:buChar char="ü"/>
            </a:pPr>
            <a:r>
              <a:rPr lang="en-IE" b="1" dirty="0"/>
              <a:t>Two Means Conditional Power</a:t>
            </a:r>
          </a:p>
          <a:p>
            <a:pPr>
              <a:buFont typeface="Wingdings" panose="05000000000000000000" pitchFamily="2" charset="2"/>
              <a:buChar char="ü"/>
            </a:pPr>
            <a:r>
              <a:rPr lang="en-IE" b="1" dirty="0"/>
              <a:t>Two Means Blinded SSR</a:t>
            </a:r>
          </a:p>
          <a:p>
            <a:pPr>
              <a:buFont typeface="Wingdings" panose="05000000000000000000" pitchFamily="2" charset="2"/>
              <a:buChar char="ü"/>
            </a:pPr>
            <a:endParaRPr lang="en-IE" b="1" dirty="0"/>
          </a:p>
          <a:p>
            <a:pPr marL="0" indent="0">
              <a:buNone/>
            </a:pPr>
            <a:endParaRPr lang="en-IE" b="1" dirty="0"/>
          </a:p>
        </p:txBody>
      </p:sp>
      <p:pic>
        <p:nvPicPr>
          <p:cNvPr id="6" name="Picture 5">
            <a:extLst>
              <a:ext uri="{FF2B5EF4-FFF2-40B4-BE49-F238E27FC236}">
                <a16:creationId xmlns:a16="http://schemas.microsoft.com/office/drawing/2014/main" id="{C34071DE-9586-42ED-821C-F93112892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03" y="1731967"/>
            <a:ext cx="6423552" cy="3487733"/>
          </a:xfrm>
          <a:prstGeom prst="rect">
            <a:avLst/>
          </a:prstGeom>
        </p:spPr>
      </p:pic>
      <p:pic>
        <p:nvPicPr>
          <p:cNvPr id="12" name="Picture 11">
            <a:extLst>
              <a:ext uri="{FF2B5EF4-FFF2-40B4-BE49-F238E27FC236}">
                <a16:creationId xmlns:a16="http://schemas.microsoft.com/office/drawing/2014/main" id="{565D2B69-8777-4267-BD30-086DEF83B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518" y="3120574"/>
            <a:ext cx="2277336" cy="2277336"/>
          </a:xfrm>
          <a:prstGeom prst="rect">
            <a:avLst/>
          </a:prstGeom>
        </p:spPr>
      </p:pic>
      <p:grpSp>
        <p:nvGrpSpPr>
          <p:cNvPr id="3" name="Group 2">
            <a:extLst>
              <a:ext uri="{FF2B5EF4-FFF2-40B4-BE49-F238E27FC236}">
                <a16:creationId xmlns:a16="http://schemas.microsoft.com/office/drawing/2014/main" id="{1E26239B-B600-4CED-9386-39B519481714}"/>
              </a:ext>
            </a:extLst>
          </p:cNvPr>
          <p:cNvGrpSpPr/>
          <p:nvPr/>
        </p:nvGrpSpPr>
        <p:grpSpPr>
          <a:xfrm>
            <a:off x="6734848" y="1958840"/>
            <a:ext cx="4252299" cy="518889"/>
            <a:chOff x="7039648" y="1958840"/>
            <a:chExt cx="4252299" cy="518889"/>
          </a:xfrm>
        </p:grpSpPr>
        <p:sp>
          <p:nvSpPr>
            <p:cNvPr id="8" name="Content Placeholder 3">
              <a:extLst>
                <a:ext uri="{FF2B5EF4-FFF2-40B4-BE49-F238E27FC236}">
                  <a16:creationId xmlns:a16="http://schemas.microsoft.com/office/drawing/2014/main" id="{AACF2723-EC7C-4F2B-BF11-C9C1ACD92B70}"/>
                </a:ext>
              </a:extLst>
            </p:cNvPr>
            <p:cNvSpPr txBox="1">
              <a:spLocks/>
            </p:cNvSpPr>
            <p:nvPr/>
          </p:nvSpPr>
          <p:spPr>
            <a:xfrm>
              <a:off x="7059560" y="1958840"/>
              <a:ext cx="4232387" cy="518889"/>
            </a:xfrm>
            <a:prstGeom prst="rect">
              <a:avLst/>
            </a:prstGeom>
            <a:solidFill>
              <a:srgbClr val="36C2D6"/>
            </a:solidFill>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200" b="1" i="0" u="none" strike="noStrike" kern="1200" cap="none" spc="0" normalizeH="0" baseline="0" noProof="0" dirty="0">
                  <a:ln>
                    <a:noFill/>
                  </a:ln>
                  <a:solidFill>
                    <a:prstClr val="white"/>
                  </a:solidFill>
                  <a:effectLst/>
                  <a:uLnTx/>
                  <a:uFillTx/>
                  <a:latin typeface="Tw Cen MT" panose="020B0602020104020603"/>
                  <a:ea typeface="+mn-ea"/>
                  <a:cs typeface="+mn-cs"/>
                </a:rPr>
                <a:t>WORKED EXAMPLES</a:t>
              </a:r>
            </a:p>
          </p:txBody>
        </p:sp>
        <p:pic>
          <p:nvPicPr>
            <p:cNvPr id="14" name="Picture 13">
              <a:extLst>
                <a:ext uri="{FF2B5EF4-FFF2-40B4-BE49-F238E27FC236}">
                  <a16:creationId xmlns:a16="http://schemas.microsoft.com/office/drawing/2014/main" id="{FA51DBE5-325C-4A49-ABC6-D053F9B5A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648" y="1963025"/>
              <a:ext cx="509942" cy="509942"/>
            </a:xfrm>
            <a:prstGeom prst="rect">
              <a:avLst/>
            </a:prstGeom>
          </p:spPr>
        </p:pic>
      </p:grpSp>
      <p:sp>
        <p:nvSpPr>
          <p:cNvPr id="9" name="Content Placeholder 3">
            <a:extLst>
              <a:ext uri="{FF2B5EF4-FFF2-40B4-BE49-F238E27FC236}">
                <a16:creationId xmlns:a16="http://schemas.microsoft.com/office/drawing/2014/main" id="{DB1C5309-125E-450B-A69F-FE695B735D5C}"/>
              </a:ext>
            </a:extLst>
          </p:cNvPr>
          <p:cNvSpPr txBox="1">
            <a:spLocks/>
          </p:cNvSpPr>
          <p:nvPr/>
        </p:nvSpPr>
        <p:spPr>
          <a:xfrm>
            <a:off x="6754761" y="2674657"/>
            <a:ext cx="4607637" cy="292018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ü"/>
            </a:pPr>
            <a:r>
              <a:rPr lang="en-IE" b="1"/>
              <a:t>Two Means Group Sequential Trial</a:t>
            </a:r>
          </a:p>
          <a:p>
            <a:pPr>
              <a:buFont typeface="Wingdings" panose="05000000000000000000" pitchFamily="2" charset="2"/>
              <a:buChar char="ü"/>
            </a:pPr>
            <a:r>
              <a:rPr lang="en-IE" b="1"/>
              <a:t>Unblinded SSR Example</a:t>
            </a:r>
          </a:p>
          <a:p>
            <a:pPr>
              <a:buFont typeface="Wingdings" panose="05000000000000000000" pitchFamily="2" charset="2"/>
              <a:buChar char="ü"/>
            </a:pPr>
            <a:r>
              <a:rPr lang="en-IE" b="1"/>
              <a:t>Two Means Conditional Power</a:t>
            </a:r>
          </a:p>
          <a:p>
            <a:pPr>
              <a:buFont typeface="Wingdings" panose="05000000000000000000" pitchFamily="2" charset="2"/>
              <a:buChar char="ü"/>
            </a:pPr>
            <a:r>
              <a:rPr lang="en-IE" b="1"/>
              <a:t>Two Means Blinded SSR</a:t>
            </a:r>
          </a:p>
          <a:p>
            <a:pPr>
              <a:buFont typeface="Wingdings" panose="05000000000000000000" pitchFamily="2" charset="2"/>
              <a:buChar char="ü"/>
            </a:pPr>
            <a:endParaRPr lang="en-IE" b="1"/>
          </a:p>
          <a:p>
            <a:pPr marL="0" indent="0">
              <a:buFont typeface="Tw Cen MT" panose="020B0602020104020603" pitchFamily="34" charset="0"/>
              <a:buNone/>
            </a:pPr>
            <a:endParaRPr lang="en-IE" b="1" dirty="0"/>
          </a:p>
        </p:txBody>
      </p:sp>
    </p:spTree>
    <p:extLst>
      <p:ext uri="{BB962C8B-B14F-4D97-AF65-F5344CB8AC3E}">
        <p14:creationId xmlns:p14="http://schemas.microsoft.com/office/powerpoint/2010/main" val="233532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5546243-E921-4415-8942-9F51C0E36FAB}"/>
              </a:ext>
            </a:extLst>
          </p:cNvPr>
          <p:cNvSpPr/>
          <p:nvPr/>
        </p:nvSpPr>
        <p:spPr>
          <a:xfrm>
            <a:off x="1047014" y="1873449"/>
            <a:ext cx="9824224" cy="1108261"/>
          </a:xfrm>
          <a:prstGeom prst="roundRect">
            <a:avLst/>
          </a:prstGeom>
          <a:noFill/>
          <a:ln w="19050">
            <a:solidFill>
              <a:srgbClr val="40BC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1508734" y="2003837"/>
            <a:ext cx="9720073" cy="1280153"/>
          </a:xfrm>
        </p:spPr>
        <p:txBody>
          <a:bodyPr>
            <a:noAutofit/>
          </a:bodyPr>
          <a:lstStyle/>
          <a:p>
            <a:pPr marL="0" indent="0">
              <a:buNone/>
            </a:pPr>
            <a:r>
              <a:rPr lang="en-GB" sz="2800" dirty="0">
                <a:solidFill>
                  <a:schemeClr val="bg1">
                    <a:lumMod val="50000"/>
                  </a:schemeClr>
                </a:solidFill>
              </a:rPr>
              <a:t>In 2017, </a:t>
            </a:r>
            <a:r>
              <a:rPr lang="en-GB" sz="2800" b="1" dirty="0">
                <a:solidFill>
                  <a:schemeClr val="bg1">
                    <a:lumMod val="50000"/>
                  </a:schemeClr>
                </a:solidFill>
              </a:rPr>
              <a:t>90%</a:t>
            </a:r>
            <a:r>
              <a:rPr lang="en-GB" sz="2800" dirty="0">
                <a:solidFill>
                  <a:schemeClr val="bg1">
                    <a:lumMod val="50000"/>
                  </a:schemeClr>
                </a:solidFill>
              </a:rPr>
              <a:t> of organizations with clinical trials approved</a:t>
            </a:r>
            <a:br>
              <a:rPr lang="en-GB" sz="2800" dirty="0">
                <a:solidFill>
                  <a:schemeClr val="bg1">
                    <a:lumMod val="50000"/>
                  </a:schemeClr>
                </a:solidFill>
              </a:rPr>
            </a:br>
            <a:r>
              <a:rPr lang="en-GB" sz="2800" dirty="0">
                <a:solidFill>
                  <a:schemeClr val="bg1">
                    <a:lumMod val="50000"/>
                  </a:schemeClr>
                </a:solidFill>
              </a:rPr>
              <a:t>by the FDA used nQuery for sample size and power calculation</a:t>
            </a:r>
            <a:br>
              <a:rPr lang="en-GB" sz="2800" dirty="0"/>
            </a:br>
            <a:endParaRPr lang="en-GB" sz="2800" dirty="0"/>
          </a:p>
        </p:txBody>
      </p:sp>
      <p:pic>
        <p:nvPicPr>
          <p:cNvPr id="11" name="Picture 10">
            <a:extLst>
              <a:ext uri="{FF2B5EF4-FFF2-40B4-BE49-F238E27FC236}">
                <a16:creationId xmlns:a16="http://schemas.microsoft.com/office/drawing/2014/main" id="{63EB8EDF-AB86-41BC-8515-66E309F94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65" y="1799670"/>
            <a:ext cx="710747" cy="625459"/>
          </a:xfrm>
          <a:prstGeom prst="rect">
            <a:avLst/>
          </a:prstGeom>
        </p:spPr>
      </p:pic>
      <p:pic>
        <p:nvPicPr>
          <p:cNvPr id="13" name="Picture 12">
            <a:extLst>
              <a:ext uri="{FF2B5EF4-FFF2-40B4-BE49-F238E27FC236}">
                <a16:creationId xmlns:a16="http://schemas.microsoft.com/office/drawing/2014/main" id="{65B07F41-47B2-402A-A09B-BC656C377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039" y="2400799"/>
            <a:ext cx="715842" cy="631532"/>
          </a:xfrm>
          <a:prstGeom prst="rect">
            <a:avLst/>
          </a:prstGeom>
        </p:spPr>
      </p:pic>
      <p:pic>
        <p:nvPicPr>
          <p:cNvPr id="18" name="Picture 17">
            <a:extLst>
              <a:ext uri="{FF2B5EF4-FFF2-40B4-BE49-F238E27FC236}">
                <a16:creationId xmlns:a16="http://schemas.microsoft.com/office/drawing/2014/main" id="{B048E5DA-BC56-45C1-A5C9-86A8CFEFF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261" y="4363270"/>
            <a:ext cx="1141978" cy="281016"/>
          </a:xfrm>
          <a:prstGeom prst="rect">
            <a:avLst/>
          </a:prstGeom>
        </p:spPr>
      </p:pic>
      <p:pic>
        <p:nvPicPr>
          <p:cNvPr id="30" name="Picture 29">
            <a:extLst>
              <a:ext uri="{FF2B5EF4-FFF2-40B4-BE49-F238E27FC236}">
                <a16:creationId xmlns:a16="http://schemas.microsoft.com/office/drawing/2014/main" id="{54384E8C-AB9C-4E77-BF1C-FCC66BC18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8117" y="4349845"/>
            <a:ext cx="1400424" cy="390380"/>
          </a:xfrm>
          <a:prstGeom prst="rect">
            <a:avLst/>
          </a:prstGeom>
        </p:spPr>
      </p:pic>
      <p:pic>
        <p:nvPicPr>
          <p:cNvPr id="40" name="Picture 39">
            <a:extLst>
              <a:ext uri="{FF2B5EF4-FFF2-40B4-BE49-F238E27FC236}">
                <a16:creationId xmlns:a16="http://schemas.microsoft.com/office/drawing/2014/main" id="{4D812382-3865-43BC-9434-F1BDB1DA61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3250" y="3634797"/>
            <a:ext cx="1346802" cy="248161"/>
          </a:xfrm>
          <a:prstGeom prst="rect">
            <a:avLst/>
          </a:prstGeom>
        </p:spPr>
      </p:pic>
      <p:pic>
        <p:nvPicPr>
          <p:cNvPr id="48" name="Picture 47">
            <a:extLst>
              <a:ext uri="{FF2B5EF4-FFF2-40B4-BE49-F238E27FC236}">
                <a16:creationId xmlns:a16="http://schemas.microsoft.com/office/drawing/2014/main" id="{A07D6F12-1F23-4800-BCCF-B7435D8724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2746" y="3694794"/>
            <a:ext cx="877851" cy="224949"/>
          </a:xfrm>
          <a:prstGeom prst="rect">
            <a:avLst/>
          </a:prstGeom>
        </p:spPr>
      </p:pic>
      <p:pic>
        <p:nvPicPr>
          <p:cNvPr id="1026" name="Picture 2" descr="https://www.bms.com/assets/bms/us/en-us/downloads/BMS-logo.jpg">
            <a:extLst>
              <a:ext uri="{FF2B5EF4-FFF2-40B4-BE49-F238E27FC236}">
                <a16:creationId xmlns:a16="http://schemas.microsoft.com/office/drawing/2014/main" id="{EB5ED497-1D2B-4F65-8D84-8318C98B8F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7074" y="5170026"/>
            <a:ext cx="1541610" cy="2028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D4CCBF66-E675-473F-8D90-01094523EA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8010" y="3571971"/>
            <a:ext cx="776901" cy="420692"/>
          </a:xfrm>
          <a:prstGeom prst="rect">
            <a:avLst/>
          </a:prstGeom>
        </p:spPr>
      </p:pic>
      <p:pic>
        <p:nvPicPr>
          <p:cNvPr id="5" name="Picture 4">
            <a:extLst>
              <a:ext uri="{FF2B5EF4-FFF2-40B4-BE49-F238E27FC236}">
                <a16:creationId xmlns:a16="http://schemas.microsoft.com/office/drawing/2014/main" id="{4896C5AE-11FE-4CD0-B682-58784FA309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5495" y="4363270"/>
            <a:ext cx="889759" cy="256918"/>
          </a:xfrm>
          <a:prstGeom prst="rect">
            <a:avLst/>
          </a:prstGeom>
        </p:spPr>
      </p:pic>
      <p:pic>
        <p:nvPicPr>
          <p:cNvPr id="7" name="Picture 6">
            <a:extLst>
              <a:ext uri="{FF2B5EF4-FFF2-40B4-BE49-F238E27FC236}">
                <a16:creationId xmlns:a16="http://schemas.microsoft.com/office/drawing/2014/main" id="{FF040A90-3845-41E7-A387-63FCFD0789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40528" y="5109175"/>
            <a:ext cx="1204184" cy="331151"/>
          </a:xfrm>
          <a:prstGeom prst="rect">
            <a:avLst/>
          </a:prstGeom>
        </p:spPr>
      </p:pic>
      <p:pic>
        <p:nvPicPr>
          <p:cNvPr id="9" name="Picture 8">
            <a:extLst>
              <a:ext uri="{FF2B5EF4-FFF2-40B4-BE49-F238E27FC236}">
                <a16:creationId xmlns:a16="http://schemas.microsoft.com/office/drawing/2014/main" id="{5D4F19A1-1898-4AAE-9546-3DE9B993F1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9667" y="3533996"/>
            <a:ext cx="1453107" cy="351895"/>
          </a:xfrm>
          <a:prstGeom prst="rect">
            <a:avLst/>
          </a:prstGeom>
        </p:spPr>
      </p:pic>
      <p:pic>
        <p:nvPicPr>
          <p:cNvPr id="12" name="Picture 11">
            <a:extLst>
              <a:ext uri="{FF2B5EF4-FFF2-40B4-BE49-F238E27FC236}">
                <a16:creationId xmlns:a16="http://schemas.microsoft.com/office/drawing/2014/main" id="{61414C7D-7BA3-462B-8417-21AC10B896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4186" y="5118038"/>
            <a:ext cx="841384" cy="293334"/>
          </a:xfrm>
          <a:prstGeom prst="rect">
            <a:avLst/>
          </a:prstGeom>
        </p:spPr>
      </p:pic>
      <p:pic>
        <p:nvPicPr>
          <p:cNvPr id="17" name="Picture 16">
            <a:extLst>
              <a:ext uri="{FF2B5EF4-FFF2-40B4-BE49-F238E27FC236}">
                <a16:creationId xmlns:a16="http://schemas.microsoft.com/office/drawing/2014/main" id="{61ECE885-4EBE-483B-805D-062F3AA5491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62225" y="5951887"/>
            <a:ext cx="1031308" cy="150620"/>
          </a:xfrm>
          <a:prstGeom prst="rect">
            <a:avLst/>
          </a:prstGeom>
        </p:spPr>
      </p:pic>
      <p:pic>
        <p:nvPicPr>
          <p:cNvPr id="21" name="Picture 20">
            <a:extLst>
              <a:ext uri="{FF2B5EF4-FFF2-40B4-BE49-F238E27FC236}">
                <a16:creationId xmlns:a16="http://schemas.microsoft.com/office/drawing/2014/main" id="{C4F37CDF-94BA-4A72-A20F-F48248DCCD3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1860" y="4349845"/>
            <a:ext cx="1568238" cy="391843"/>
          </a:xfrm>
          <a:prstGeom prst="rect">
            <a:avLst/>
          </a:prstGeom>
        </p:spPr>
      </p:pic>
      <p:pic>
        <p:nvPicPr>
          <p:cNvPr id="23" name="Picture 22">
            <a:extLst>
              <a:ext uri="{FF2B5EF4-FFF2-40B4-BE49-F238E27FC236}">
                <a16:creationId xmlns:a16="http://schemas.microsoft.com/office/drawing/2014/main" id="{B31055CC-A7CF-4423-826C-0646E06FC12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84568" y="5842467"/>
            <a:ext cx="554205" cy="303427"/>
          </a:xfrm>
          <a:prstGeom prst="rect">
            <a:avLst/>
          </a:prstGeom>
        </p:spPr>
      </p:pic>
      <p:pic>
        <p:nvPicPr>
          <p:cNvPr id="26" name="Picture 25">
            <a:extLst>
              <a:ext uri="{FF2B5EF4-FFF2-40B4-BE49-F238E27FC236}">
                <a16:creationId xmlns:a16="http://schemas.microsoft.com/office/drawing/2014/main" id="{C0B5234F-F96E-4809-9596-660A6B566B6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20352" y="5868436"/>
            <a:ext cx="1293707" cy="324796"/>
          </a:xfrm>
          <a:prstGeom prst="rect">
            <a:avLst/>
          </a:prstGeom>
        </p:spPr>
      </p:pic>
      <p:pic>
        <p:nvPicPr>
          <p:cNvPr id="28" name="Picture 27">
            <a:extLst>
              <a:ext uri="{FF2B5EF4-FFF2-40B4-BE49-F238E27FC236}">
                <a16:creationId xmlns:a16="http://schemas.microsoft.com/office/drawing/2014/main" id="{FDA4DB85-5486-4C8A-872B-F7F84B513D5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1167" y="5807537"/>
            <a:ext cx="495270" cy="394261"/>
          </a:xfrm>
          <a:prstGeom prst="rect">
            <a:avLst/>
          </a:prstGeom>
        </p:spPr>
      </p:pic>
      <p:pic>
        <p:nvPicPr>
          <p:cNvPr id="31" name="Picture 30">
            <a:extLst>
              <a:ext uri="{FF2B5EF4-FFF2-40B4-BE49-F238E27FC236}">
                <a16:creationId xmlns:a16="http://schemas.microsoft.com/office/drawing/2014/main" id="{8B83F1B7-058C-4AEC-822B-EEEE3F68C16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08808" y="5128145"/>
            <a:ext cx="863662" cy="271454"/>
          </a:xfrm>
          <a:prstGeom prst="rect">
            <a:avLst/>
          </a:prstGeom>
        </p:spPr>
      </p:pic>
      <p:pic>
        <p:nvPicPr>
          <p:cNvPr id="33" name="Picture 32">
            <a:extLst>
              <a:ext uri="{FF2B5EF4-FFF2-40B4-BE49-F238E27FC236}">
                <a16:creationId xmlns:a16="http://schemas.microsoft.com/office/drawing/2014/main" id="{41010D3D-E9EE-493D-8A5C-FC8D362C274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36704" y="5661708"/>
            <a:ext cx="914556" cy="685918"/>
          </a:xfrm>
          <a:prstGeom prst="rect">
            <a:avLst/>
          </a:prstGeom>
        </p:spPr>
      </p:pic>
      <p:pic>
        <p:nvPicPr>
          <p:cNvPr id="37" name="Picture 36">
            <a:extLst>
              <a:ext uri="{FF2B5EF4-FFF2-40B4-BE49-F238E27FC236}">
                <a16:creationId xmlns:a16="http://schemas.microsoft.com/office/drawing/2014/main" id="{778A1EA2-FA00-422B-B740-87032BB097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879697" y="5900471"/>
            <a:ext cx="698221" cy="234603"/>
          </a:xfrm>
          <a:prstGeom prst="rect">
            <a:avLst/>
          </a:prstGeom>
        </p:spPr>
      </p:pic>
      <p:pic>
        <p:nvPicPr>
          <p:cNvPr id="49" name="Picture 48">
            <a:extLst>
              <a:ext uri="{FF2B5EF4-FFF2-40B4-BE49-F238E27FC236}">
                <a16:creationId xmlns:a16="http://schemas.microsoft.com/office/drawing/2014/main" id="{E8EC2DFE-9E6E-4082-A86A-73B81996FBA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02472" y="4420956"/>
            <a:ext cx="1346966" cy="290945"/>
          </a:xfrm>
          <a:prstGeom prst="rect">
            <a:avLst/>
          </a:prstGeom>
        </p:spPr>
      </p:pic>
      <p:pic>
        <p:nvPicPr>
          <p:cNvPr id="53" name="Picture 52">
            <a:extLst>
              <a:ext uri="{FF2B5EF4-FFF2-40B4-BE49-F238E27FC236}">
                <a16:creationId xmlns:a16="http://schemas.microsoft.com/office/drawing/2014/main" id="{D661971D-082B-485B-805F-ECCCE8E6896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9340" y="3624673"/>
            <a:ext cx="520405" cy="413478"/>
          </a:xfrm>
          <a:prstGeom prst="rect">
            <a:avLst/>
          </a:prstGeom>
        </p:spPr>
      </p:pic>
      <p:pic>
        <p:nvPicPr>
          <p:cNvPr id="55" name="Picture 54">
            <a:extLst>
              <a:ext uri="{FF2B5EF4-FFF2-40B4-BE49-F238E27FC236}">
                <a16:creationId xmlns:a16="http://schemas.microsoft.com/office/drawing/2014/main" id="{6796ECE4-F072-4997-A14A-4C89C95A23C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5420" y="5202101"/>
            <a:ext cx="578802" cy="170781"/>
          </a:xfrm>
          <a:prstGeom prst="rect">
            <a:avLst/>
          </a:prstGeom>
        </p:spPr>
      </p:pic>
      <p:pic>
        <p:nvPicPr>
          <p:cNvPr id="52" name="Picture 51">
            <a:extLst>
              <a:ext uri="{FF2B5EF4-FFF2-40B4-BE49-F238E27FC236}">
                <a16:creationId xmlns:a16="http://schemas.microsoft.com/office/drawing/2014/main" id="{C8FE2FEC-ABF5-43BE-8772-2A6656D8B7B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88341" y="3611111"/>
            <a:ext cx="1830291" cy="436454"/>
          </a:xfrm>
          <a:prstGeom prst="rect">
            <a:avLst/>
          </a:prstGeom>
        </p:spPr>
      </p:pic>
      <p:pic>
        <p:nvPicPr>
          <p:cNvPr id="6" name="Picture 5">
            <a:extLst>
              <a:ext uri="{FF2B5EF4-FFF2-40B4-BE49-F238E27FC236}">
                <a16:creationId xmlns:a16="http://schemas.microsoft.com/office/drawing/2014/main" id="{96425255-E6D9-4081-93CC-653B60504AE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91167" y="4478370"/>
            <a:ext cx="331832" cy="331832"/>
          </a:xfrm>
          <a:prstGeom prst="rect">
            <a:avLst/>
          </a:prstGeom>
        </p:spPr>
      </p:pic>
      <p:pic>
        <p:nvPicPr>
          <p:cNvPr id="32" name="Picture 31">
            <a:extLst>
              <a:ext uri="{FF2B5EF4-FFF2-40B4-BE49-F238E27FC236}">
                <a16:creationId xmlns:a16="http://schemas.microsoft.com/office/drawing/2014/main" id="{80618EDD-8825-44F4-BB94-B72E9375F49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72081" y="5145513"/>
            <a:ext cx="1141978" cy="247810"/>
          </a:xfrm>
          <a:prstGeom prst="rect">
            <a:avLst/>
          </a:prstGeom>
        </p:spPr>
      </p:pic>
      <p:sp>
        <p:nvSpPr>
          <p:cNvPr id="36" name="Title 1">
            <a:extLst>
              <a:ext uri="{FF2B5EF4-FFF2-40B4-BE49-F238E27FC236}">
                <a16:creationId xmlns:a16="http://schemas.microsoft.com/office/drawing/2014/main" id="{D50B75E7-FE44-4FA3-94BB-7A9CF9D069DF}"/>
              </a:ext>
            </a:extLst>
          </p:cNvPr>
          <p:cNvSpPr>
            <a:spLocks noGrp="1"/>
          </p:cNvSpPr>
          <p:nvPr>
            <p:ph type="title"/>
          </p:nvPr>
        </p:nvSpPr>
        <p:spPr>
          <a:xfrm>
            <a:off x="1047014" y="23026"/>
            <a:ext cx="9126415" cy="1499616"/>
          </a:xfrm>
        </p:spPr>
        <p:txBody>
          <a:bodyPr/>
          <a:lstStyle/>
          <a:p>
            <a:r>
              <a:rPr lang="en-US" dirty="0"/>
              <a:t>About nQuery</a:t>
            </a:r>
            <a:endParaRPr lang="en-GB" dirty="0"/>
          </a:p>
        </p:txBody>
      </p:sp>
    </p:spTree>
    <p:extLst>
      <p:ext uri="{BB962C8B-B14F-4D97-AF65-F5344CB8AC3E}">
        <p14:creationId xmlns:p14="http://schemas.microsoft.com/office/powerpoint/2010/main" val="42702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485" y="3254985"/>
            <a:ext cx="2747253" cy="821495"/>
          </a:xfrm>
        </p:spPr>
        <p:txBody>
          <a:bodyPr>
            <a:noAutofit/>
          </a:bodyPr>
          <a:lstStyle/>
          <a:p>
            <a:r>
              <a:rPr lang="en-GB" sz="8800" dirty="0"/>
              <a:t>Part 1</a:t>
            </a:r>
          </a:p>
        </p:txBody>
      </p:sp>
      <p:sp>
        <p:nvSpPr>
          <p:cNvPr id="3" name="Text Placeholder 2"/>
          <p:cNvSpPr>
            <a:spLocks noGrp="1"/>
          </p:cNvSpPr>
          <p:nvPr>
            <p:ph type="body" idx="1"/>
          </p:nvPr>
        </p:nvSpPr>
        <p:spPr>
          <a:xfrm>
            <a:off x="5155659" y="3425218"/>
            <a:ext cx="6606017" cy="1500187"/>
          </a:xfrm>
        </p:spPr>
        <p:txBody>
          <a:bodyPr>
            <a:normAutofit/>
          </a:bodyPr>
          <a:lstStyle/>
          <a:p>
            <a:r>
              <a:rPr lang="en-IE" sz="4000" dirty="0"/>
              <a:t>Adaptive Design Background</a:t>
            </a:r>
          </a:p>
          <a:p>
            <a:endParaRPr lang="en-GB" dirty="0"/>
          </a:p>
        </p:txBody>
      </p:sp>
      <p:cxnSp>
        <p:nvCxnSpPr>
          <p:cNvPr id="5" name="Straight Connector 4">
            <a:extLst>
              <a:ext uri="{FF2B5EF4-FFF2-40B4-BE49-F238E27FC236}">
                <a16:creationId xmlns:a16="http://schemas.microsoft.com/office/drawing/2014/main" id="{9D2204F8-6436-4D73-9523-41F95F825443}"/>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86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34"/>
            <a:ext cx="9126415" cy="1499616"/>
          </a:xfrm>
        </p:spPr>
        <p:txBody>
          <a:bodyPr>
            <a:normAutofit/>
          </a:bodyPr>
          <a:lstStyle/>
          <a:p>
            <a:r>
              <a:rPr lang="en-IE" dirty="0"/>
              <a:t>Context</a:t>
            </a:r>
            <a:endParaRPr lang="en-IE" cap="none" dirty="0"/>
          </a:p>
        </p:txBody>
      </p:sp>
      <p:sp>
        <p:nvSpPr>
          <p:cNvPr id="3" name="Content Placeholder 2"/>
          <p:cNvSpPr>
            <a:spLocks noGrp="1"/>
          </p:cNvSpPr>
          <p:nvPr>
            <p:ph idx="1"/>
          </p:nvPr>
        </p:nvSpPr>
        <p:spPr>
          <a:xfrm>
            <a:off x="697993" y="1467284"/>
            <a:ext cx="9720073" cy="4714240"/>
          </a:xfrm>
        </p:spPr>
        <p:txBody>
          <a:bodyPr>
            <a:noAutofit/>
          </a:bodyPr>
          <a:lstStyle/>
          <a:p>
            <a:pPr marL="0" indent="0">
              <a:buNone/>
            </a:pPr>
            <a:r>
              <a:rPr lang="en-IE" sz="3200" dirty="0"/>
              <a:t>SSD finds the appropriate sample size for your study   </a:t>
            </a:r>
          </a:p>
          <a:p>
            <a:pPr marL="516636" lvl="1" indent="-342900"/>
            <a:r>
              <a:rPr lang="en-IE" sz="2800" dirty="0"/>
              <a:t>Common metrics are statistical power, interval width or cost </a:t>
            </a:r>
          </a:p>
          <a:p>
            <a:pPr marL="0" indent="0">
              <a:lnSpc>
                <a:spcPct val="150000"/>
              </a:lnSpc>
              <a:buNone/>
            </a:pPr>
            <a:r>
              <a:rPr lang="en-IE" sz="3200" dirty="0"/>
              <a:t>SSD seeks to balance ethical and practical issues</a:t>
            </a:r>
          </a:p>
          <a:p>
            <a:pPr marL="516636" lvl="1" indent="-342900"/>
            <a:r>
              <a:rPr lang="en-IE" sz="2800" dirty="0"/>
              <a:t>Crucial to arrive at valid conclusions, Type M/S errors</a:t>
            </a:r>
          </a:p>
          <a:p>
            <a:pPr marL="0" indent="0">
              <a:lnSpc>
                <a:spcPct val="150000"/>
              </a:lnSpc>
              <a:buNone/>
            </a:pPr>
            <a:r>
              <a:rPr lang="en-IE" sz="3200" dirty="0"/>
              <a:t>High cost of failed clinical trials drug development</a:t>
            </a:r>
          </a:p>
          <a:p>
            <a:pPr marL="516636" lvl="1" indent="-342900"/>
            <a:r>
              <a:rPr lang="en-IE" sz="2800" dirty="0"/>
              <a:t>Currently, only 10-20% of trial pathways end in success</a:t>
            </a:r>
          </a:p>
          <a:p>
            <a:pPr marL="0" indent="0">
              <a:lnSpc>
                <a:spcPct val="150000"/>
              </a:lnSpc>
              <a:buNone/>
            </a:pPr>
            <a:r>
              <a:rPr lang="en-IE" sz="3200" dirty="0"/>
              <a:t>Adaptive designs presented as part of cost reduction</a:t>
            </a:r>
          </a:p>
          <a:p>
            <a:pPr marL="630936" lvl="1" indent="-457200"/>
            <a:r>
              <a:rPr lang="en-IE" sz="2800" dirty="0"/>
              <a:t>Where does SSD fit into the adaptive design framework?</a:t>
            </a:r>
          </a:p>
        </p:txBody>
      </p:sp>
      <p:sp>
        <p:nvSpPr>
          <p:cNvPr id="4" name="Rectangle: Rounded Corners 3">
            <a:extLst>
              <a:ext uri="{FF2B5EF4-FFF2-40B4-BE49-F238E27FC236}">
                <a16:creationId xmlns:a16="http://schemas.microsoft.com/office/drawing/2014/main" id="{C22DEE55-8AA6-43B1-A2C5-738AE9C83BB8}"/>
              </a:ext>
            </a:extLst>
          </p:cNvPr>
          <p:cNvSpPr/>
          <p:nvPr/>
        </p:nvSpPr>
        <p:spPr>
          <a:xfrm flipH="1" flipV="1">
            <a:off x="493014" y="1422142"/>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37A6889-1FE3-41F0-BF4A-006EF0201CA4}"/>
              </a:ext>
            </a:extLst>
          </p:cNvPr>
          <p:cNvSpPr/>
          <p:nvPr/>
        </p:nvSpPr>
        <p:spPr>
          <a:xfrm flipH="1" flipV="1">
            <a:off x="479487" y="272742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06C581CE-0DB9-4A6F-A4ED-93EA74CC1D36}"/>
              </a:ext>
            </a:extLst>
          </p:cNvPr>
          <p:cNvSpPr/>
          <p:nvPr/>
        </p:nvSpPr>
        <p:spPr>
          <a:xfrm flipH="1" flipV="1">
            <a:off x="474852" y="409987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31134A39-E72E-47D3-9F84-8D82905034DC}"/>
              </a:ext>
            </a:extLst>
          </p:cNvPr>
          <p:cNvSpPr/>
          <p:nvPr/>
        </p:nvSpPr>
        <p:spPr>
          <a:xfrm flipH="1" flipV="1">
            <a:off x="457200" y="546016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8901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0" y="0"/>
            <a:ext cx="9144001" cy="1499616"/>
          </a:xfrm>
        </p:spPr>
        <p:txBody>
          <a:bodyPr>
            <a:normAutofit/>
          </a:bodyPr>
          <a:lstStyle/>
          <a:p>
            <a:r>
              <a:rPr lang="en-IE" cap="none" dirty="0"/>
              <a:t>Adaptive Trials Overview</a:t>
            </a:r>
          </a:p>
        </p:txBody>
      </p:sp>
      <p:sp>
        <p:nvSpPr>
          <p:cNvPr id="3" name="Content Placeholder 2"/>
          <p:cNvSpPr>
            <a:spLocks noGrp="1"/>
          </p:cNvSpPr>
          <p:nvPr>
            <p:ph idx="1"/>
          </p:nvPr>
        </p:nvSpPr>
        <p:spPr>
          <a:xfrm>
            <a:off x="729367" y="1433720"/>
            <a:ext cx="9720073" cy="2536399"/>
          </a:xfrm>
        </p:spPr>
        <p:txBody>
          <a:bodyPr>
            <a:noAutofit/>
          </a:bodyPr>
          <a:lstStyle/>
          <a:p>
            <a:pPr marL="0" indent="0">
              <a:buNone/>
            </a:pPr>
            <a:r>
              <a:rPr lang="en-IE" sz="3200" dirty="0"/>
              <a:t>Adaptive Trials are any trial where a change or decision is made to a trial while still on-going</a:t>
            </a:r>
          </a:p>
          <a:p>
            <a:pPr marL="0" indent="0">
              <a:lnSpc>
                <a:spcPct val="150000"/>
              </a:lnSpc>
              <a:buNone/>
            </a:pPr>
            <a:r>
              <a:rPr lang="en-IE" sz="3200" dirty="0"/>
              <a:t>Encompasses a wide variety of potential adaptions</a:t>
            </a:r>
          </a:p>
          <a:p>
            <a:pPr marL="630936" lvl="1" indent="-457200">
              <a:buFont typeface="Wingdings" panose="05000000000000000000" pitchFamily="2" charset="2"/>
              <a:buChar char="§"/>
            </a:pPr>
            <a:r>
              <a:rPr lang="en-IE" sz="2800" dirty="0"/>
              <a:t>e.g. Early stopping, SSR, enrichment, seamless, dose-finding</a:t>
            </a:r>
            <a:endParaRPr lang="en-IE" sz="3200" dirty="0"/>
          </a:p>
        </p:txBody>
      </p:sp>
      <p:sp>
        <p:nvSpPr>
          <p:cNvPr id="4" name="Rectangle: Rounded Corners 3">
            <a:extLst>
              <a:ext uri="{FF2B5EF4-FFF2-40B4-BE49-F238E27FC236}">
                <a16:creationId xmlns:a16="http://schemas.microsoft.com/office/drawing/2014/main" id="{629A82C0-13EB-4CE0-A05E-76A449BB6A21}"/>
              </a:ext>
            </a:extLst>
          </p:cNvPr>
          <p:cNvSpPr/>
          <p:nvPr/>
        </p:nvSpPr>
        <p:spPr>
          <a:xfrm flipH="1" flipV="1">
            <a:off x="488574" y="1433719"/>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A16822D6-CCA7-4BCF-A922-10AB024496D3}"/>
              </a:ext>
            </a:extLst>
          </p:cNvPr>
          <p:cNvSpPr/>
          <p:nvPr/>
        </p:nvSpPr>
        <p:spPr>
          <a:xfrm flipH="1" flipV="1">
            <a:off x="475047" y="2665849"/>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99057FD0-A454-41C8-8168-993B1B16277B}"/>
              </a:ext>
            </a:extLst>
          </p:cNvPr>
          <p:cNvSpPr/>
          <p:nvPr/>
        </p:nvSpPr>
        <p:spPr>
          <a:xfrm flipH="1" flipV="1">
            <a:off x="470412" y="4038301"/>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4C4638BE-B490-4DBD-8844-3FEB85BB33C3}"/>
              </a:ext>
            </a:extLst>
          </p:cNvPr>
          <p:cNvSpPr/>
          <p:nvPr/>
        </p:nvSpPr>
        <p:spPr>
          <a:xfrm flipH="1" flipV="1">
            <a:off x="452760" y="5398589"/>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C642B00D-23D0-4E09-9AFA-1B8895DAAEA5}"/>
              </a:ext>
            </a:extLst>
          </p:cNvPr>
          <p:cNvSpPr/>
          <p:nvPr/>
        </p:nvSpPr>
        <p:spPr>
          <a:xfrm>
            <a:off x="711205" y="4065155"/>
            <a:ext cx="8630856" cy="1077218"/>
          </a:xfrm>
          <a:prstGeom prst="rect">
            <a:avLst/>
          </a:prstGeom>
        </p:spPr>
        <p:txBody>
          <a:bodyPr wrap="square">
            <a:spAutoFit/>
          </a:bodyPr>
          <a:lstStyle/>
          <a:p>
            <a:pPr marL="0" lvl="1" indent="0">
              <a:buNone/>
            </a:pPr>
            <a:r>
              <a:rPr lang="en-IE" sz="3200" dirty="0"/>
              <a:t>Adaptive trials seek to give control to trialist to improve trial based on all available information</a:t>
            </a:r>
            <a:endParaRPr lang="en-IE" sz="2800" dirty="0"/>
          </a:p>
        </p:txBody>
      </p:sp>
      <p:sp>
        <p:nvSpPr>
          <p:cNvPr id="9" name="Rectangle 8">
            <a:extLst>
              <a:ext uri="{FF2B5EF4-FFF2-40B4-BE49-F238E27FC236}">
                <a16:creationId xmlns:a16="http://schemas.microsoft.com/office/drawing/2014/main" id="{5CED57A8-E8B9-45DC-A9C9-F443E070B3CD}"/>
              </a:ext>
            </a:extLst>
          </p:cNvPr>
          <p:cNvSpPr/>
          <p:nvPr/>
        </p:nvSpPr>
        <p:spPr>
          <a:xfrm>
            <a:off x="674490" y="5189055"/>
            <a:ext cx="10408529" cy="1323439"/>
          </a:xfrm>
          <a:prstGeom prst="rect">
            <a:avLst/>
          </a:prstGeom>
        </p:spPr>
        <p:txBody>
          <a:bodyPr wrap="square">
            <a:spAutoFit/>
          </a:bodyPr>
          <a:lstStyle/>
          <a:p>
            <a:pPr defTabSz="914400">
              <a:lnSpc>
                <a:spcPct val="150000"/>
              </a:lnSpc>
              <a:buClr>
                <a:schemeClr val="accent1"/>
              </a:buClr>
            </a:pPr>
            <a:r>
              <a:rPr lang="en-IE" sz="3200" dirty="0"/>
              <a:t>Adaptive trials can decrease costs &amp; better inferences</a:t>
            </a:r>
          </a:p>
          <a:p>
            <a:pPr marL="630936" lvl="1" indent="-457200" defTabSz="914400">
              <a:buClr>
                <a:schemeClr val="accent1"/>
              </a:buClr>
              <a:buFont typeface="Wingdings" panose="05000000000000000000" pitchFamily="2" charset="2"/>
              <a:buChar char="§"/>
            </a:pPr>
            <a:r>
              <a:rPr lang="en-IE" sz="3200" dirty="0"/>
              <a:t>Increasing interest but desire for more regulatory certainty</a:t>
            </a:r>
          </a:p>
        </p:txBody>
      </p:sp>
    </p:spTree>
    <p:extLst>
      <p:ext uri="{BB962C8B-B14F-4D97-AF65-F5344CB8AC3E}">
        <p14:creationId xmlns:p14="http://schemas.microsoft.com/office/powerpoint/2010/main" val="375585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2847E5-55B0-4E24-B41F-DAC34884DBAB}"/>
              </a:ext>
            </a:extLst>
          </p:cNvPr>
          <p:cNvSpPr>
            <a:spLocks noGrp="1"/>
          </p:cNvSpPr>
          <p:nvPr>
            <p:ph type="title"/>
          </p:nvPr>
        </p:nvSpPr>
        <p:spPr>
          <a:xfrm>
            <a:off x="2091453" y="3254985"/>
            <a:ext cx="2704285" cy="821495"/>
          </a:xfrm>
        </p:spPr>
        <p:txBody>
          <a:bodyPr>
            <a:noAutofit/>
          </a:bodyPr>
          <a:lstStyle/>
          <a:p>
            <a:r>
              <a:rPr lang="en-GB" sz="8800" dirty="0"/>
              <a:t>Part </a:t>
            </a:r>
            <a:r>
              <a:rPr lang="en-GB" dirty="0"/>
              <a:t>2</a:t>
            </a:r>
            <a:endParaRPr lang="en-GB" sz="8800" dirty="0"/>
          </a:p>
        </p:txBody>
      </p:sp>
      <p:sp>
        <p:nvSpPr>
          <p:cNvPr id="11" name="Text Placeholder 2">
            <a:extLst>
              <a:ext uri="{FF2B5EF4-FFF2-40B4-BE49-F238E27FC236}">
                <a16:creationId xmlns:a16="http://schemas.microsoft.com/office/drawing/2014/main" id="{7D51C5C5-69BD-4D35-ABF3-AFA915381118}"/>
              </a:ext>
            </a:extLst>
          </p:cNvPr>
          <p:cNvSpPr>
            <a:spLocks noGrp="1"/>
          </p:cNvSpPr>
          <p:nvPr>
            <p:ph type="body" idx="1"/>
          </p:nvPr>
        </p:nvSpPr>
        <p:spPr>
          <a:xfrm>
            <a:off x="5155659" y="3425218"/>
            <a:ext cx="6606017" cy="1500187"/>
          </a:xfrm>
        </p:spPr>
        <p:txBody>
          <a:bodyPr>
            <a:normAutofit/>
          </a:bodyPr>
          <a:lstStyle/>
          <a:p>
            <a:r>
              <a:rPr lang="en-IE" sz="4000" dirty="0"/>
              <a:t>Regulatory Context</a:t>
            </a:r>
            <a:endParaRPr lang="en-GB" dirty="0"/>
          </a:p>
        </p:txBody>
      </p:sp>
      <p:cxnSp>
        <p:nvCxnSpPr>
          <p:cNvPr id="12" name="Straight Connector 11">
            <a:extLst>
              <a:ext uri="{FF2B5EF4-FFF2-40B4-BE49-F238E27FC236}">
                <a16:creationId xmlns:a16="http://schemas.microsoft.com/office/drawing/2014/main" id="{E6533DCC-CE50-49D6-B29F-619851140638}"/>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778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38564</TotalTime>
  <Words>4252</Words>
  <Application>Microsoft Office PowerPoint</Application>
  <PresentationFormat>Widescreen</PresentationFormat>
  <Paragraphs>437</Paragraphs>
  <Slides>30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Black</vt:lpstr>
      <vt:lpstr>Calibri</vt:lpstr>
      <vt:lpstr>Cambria Math</vt:lpstr>
      <vt:lpstr>Times New Roman</vt:lpstr>
      <vt:lpstr>Tw Cen MT</vt:lpstr>
      <vt:lpstr>Tw Cen MT Condensed</vt:lpstr>
      <vt:lpstr>Wingdings</vt:lpstr>
      <vt:lpstr>Wingdings 3</vt:lpstr>
      <vt:lpstr>3_Integral</vt:lpstr>
      <vt:lpstr>PowerPoint Presentation</vt:lpstr>
      <vt:lpstr>Webinar Host</vt:lpstr>
      <vt:lpstr>Webinar Overview</vt:lpstr>
      <vt:lpstr>Worked Examples Overview</vt:lpstr>
      <vt:lpstr>About nQuery</vt:lpstr>
      <vt:lpstr>Part 1</vt:lpstr>
      <vt:lpstr>Context</vt:lpstr>
      <vt:lpstr>Adaptive Trials Overview</vt:lpstr>
      <vt:lpstr>Part 2</vt:lpstr>
      <vt:lpstr>Adaptive Trials Regulatory Context</vt:lpstr>
      <vt:lpstr>FDA CBER/CDER Adaptive Guidance (2018)</vt:lpstr>
      <vt:lpstr>Adaptive Trials Evaluation</vt:lpstr>
      <vt:lpstr>Sample Size Re-estimation (SSR) Guidance</vt:lpstr>
      <vt:lpstr>Part 3</vt:lpstr>
      <vt:lpstr>Sample Size Re-estimation (SSR)</vt:lpstr>
      <vt:lpstr>Group Sequential Designs (GSD)</vt:lpstr>
      <vt:lpstr>Error Spending (Lan &amp; DeMets)</vt:lpstr>
      <vt:lpstr>Group Sequential Example</vt:lpstr>
      <vt:lpstr>Conditional Power (CP)</vt:lpstr>
      <vt:lpstr>Conditional Power &amp; Unblinded SSR</vt:lpstr>
      <vt:lpstr>Unblinded SSR Example</vt:lpstr>
      <vt:lpstr>Blinded Sample Size Re-estimation</vt:lpstr>
      <vt:lpstr>Blinded SSR nQuery Summary (Winter 2018)</vt:lpstr>
      <vt:lpstr>Two Sample Mean Blinded SSR Example</vt:lpstr>
      <vt:lpstr>Part 4</vt:lpstr>
      <vt:lpstr>Discussion and Conclusions</vt:lpstr>
      <vt:lpstr>nQuery Winter 2018 Update</vt:lpstr>
      <vt:lpstr>Q&amp;A</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Liam Burke</cp:lastModifiedBy>
  <cp:revision>5</cp:revision>
  <cp:lastPrinted>2016-08-25T14:00:26Z</cp:lastPrinted>
  <dcterms:created xsi:type="dcterms:W3CDTF">2016-07-09T09:38:38Z</dcterms:created>
  <dcterms:modified xsi:type="dcterms:W3CDTF">2018-11-15T12:06:24Z</dcterms:modified>
</cp:coreProperties>
</file>