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1"/>
  </p:sldMasterIdLst>
  <p:notesMasterIdLst>
    <p:notesMasterId r:id="rId38"/>
  </p:notesMasterIdLst>
  <p:handoutMasterIdLst>
    <p:handoutMasterId r:id="rId39"/>
  </p:handoutMasterIdLst>
  <p:sldIdLst>
    <p:sldId id="461" r:id="rId2"/>
    <p:sldId id="401" r:id="rId3"/>
    <p:sldId id="666" r:id="rId4"/>
    <p:sldId id="667" r:id="rId5"/>
    <p:sldId id="717" r:id="rId6"/>
    <p:sldId id="671" r:id="rId7"/>
    <p:sldId id="706" r:id="rId8"/>
    <p:sldId id="707" r:id="rId9"/>
    <p:sldId id="708" r:id="rId10"/>
    <p:sldId id="672" r:id="rId11"/>
    <p:sldId id="710" r:id="rId12"/>
    <p:sldId id="711" r:id="rId13"/>
    <p:sldId id="712" r:id="rId14"/>
    <p:sldId id="713" r:id="rId15"/>
    <p:sldId id="673" r:id="rId16"/>
    <p:sldId id="701" r:id="rId17"/>
    <p:sldId id="702" r:id="rId18"/>
    <p:sldId id="703" r:id="rId19"/>
    <p:sldId id="705" r:id="rId20"/>
    <p:sldId id="704" r:id="rId21"/>
    <p:sldId id="696" r:id="rId22"/>
    <p:sldId id="310" r:id="rId23"/>
    <p:sldId id="698" r:id="rId24"/>
    <p:sldId id="699" r:id="rId25"/>
    <p:sldId id="432" r:id="rId26"/>
    <p:sldId id="679" r:id="rId27"/>
    <p:sldId id="676" r:id="rId28"/>
    <p:sldId id="677" r:id="rId29"/>
    <p:sldId id="680" r:id="rId30"/>
    <p:sldId id="715" r:id="rId31"/>
    <p:sldId id="716" r:id="rId32"/>
    <p:sldId id="714" r:id="rId33"/>
    <p:sldId id="459" r:id="rId34"/>
    <p:sldId id="351" r:id="rId35"/>
    <p:sldId id="508" r:id="rId36"/>
    <p:sldId id="700" r:id="rId37"/>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27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DCA"/>
    <a:srgbClr val="565755"/>
    <a:srgbClr val="3474BB"/>
    <a:srgbClr val="333C4E"/>
    <a:srgbClr val="4CB5AD"/>
    <a:srgbClr val="2FC2D4"/>
    <a:srgbClr val="46B8B7"/>
    <a:srgbClr val="2C99D4"/>
    <a:srgbClr val="35C2D5"/>
    <a:srgbClr val="48B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191" autoAdjust="0"/>
    <p:restoredTop sz="89322" autoAdjust="0"/>
  </p:normalViewPr>
  <p:slideViewPr>
    <p:cSldViewPr snapToGrid="0">
      <p:cViewPr varScale="1">
        <p:scale>
          <a:sx n="73" d="100"/>
          <a:sy n="73" d="100"/>
        </p:scale>
        <p:origin x="254" y="43"/>
      </p:cViewPr>
      <p:guideLst>
        <p:guide orient="horz" pos="1162"/>
        <p:guide pos="27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02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199AE250-D276-497A-9F07-4905F809DE26}" type="datetimeFigureOut">
              <a:rPr lang="en-GB" smtClean="0"/>
              <a:t>21/07/2020</a:t>
            </a:fld>
            <a:endParaRPr lang="en-GB"/>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DBF2ADAE-2FF0-40B3-BDE7-75A3141408A5}" type="slidenum">
              <a:rPr lang="en-GB" smtClean="0"/>
              <a:t>‹#›</a:t>
            </a:fld>
            <a:endParaRPr lang="en-GB"/>
          </a:p>
        </p:txBody>
      </p:sp>
    </p:spTree>
    <p:extLst>
      <p:ext uri="{BB962C8B-B14F-4D97-AF65-F5344CB8AC3E}">
        <p14:creationId xmlns:p14="http://schemas.microsoft.com/office/powerpoint/2010/main" val="1048977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941DCC6-C72B-49C6-B645-1841276323FF}" type="datetimeFigureOut">
              <a:rPr lang="en-GB" smtClean="0"/>
              <a:t>21/07/2020</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2EB6C105-A9A4-43A2-AD8C-C3B057DA5EDE}" type="slidenum">
              <a:rPr lang="en-GB" smtClean="0"/>
              <a:t>‹#›</a:t>
            </a:fld>
            <a:endParaRPr lang="en-GB"/>
          </a:p>
        </p:txBody>
      </p:sp>
    </p:spTree>
    <p:extLst>
      <p:ext uri="{BB962C8B-B14F-4D97-AF65-F5344CB8AC3E}">
        <p14:creationId xmlns:p14="http://schemas.microsoft.com/office/powerpoint/2010/main" val="2683453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rsos.royalsocietypublishing.org/content/1/3/140216"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www.Statsols.com/trial</a:t>
            </a:r>
          </a:p>
        </p:txBody>
      </p:sp>
      <p:sp>
        <p:nvSpPr>
          <p:cNvPr id="4" name="Slide Number Placeholder 3"/>
          <p:cNvSpPr>
            <a:spLocks noGrp="1"/>
          </p:cNvSpPr>
          <p:nvPr>
            <p:ph type="sldNum" sz="quarter" idx="5"/>
          </p:nvPr>
        </p:nvSpPr>
        <p:spPr/>
        <p:txBody>
          <a:bodyPr/>
          <a:lstStyle/>
          <a:p>
            <a:fld id="{2EB6C105-A9A4-43A2-AD8C-C3B057DA5EDE}" type="slidenum">
              <a:rPr lang="en-GB" smtClean="0"/>
              <a:t>1</a:t>
            </a:fld>
            <a:endParaRPr lang="en-GB"/>
          </a:p>
        </p:txBody>
      </p:sp>
    </p:spTree>
    <p:extLst>
      <p:ext uri="{BB962C8B-B14F-4D97-AF65-F5344CB8AC3E}">
        <p14:creationId xmlns:p14="http://schemas.microsoft.com/office/powerpoint/2010/main" val="44611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12</a:t>
            </a:fld>
            <a:endParaRPr lang="en-GB"/>
          </a:p>
        </p:txBody>
      </p:sp>
    </p:spTree>
    <p:extLst>
      <p:ext uri="{BB962C8B-B14F-4D97-AF65-F5344CB8AC3E}">
        <p14:creationId xmlns:p14="http://schemas.microsoft.com/office/powerpoint/2010/main" val="365342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p:txBody>
      </p:sp>
      <p:sp>
        <p:nvSpPr>
          <p:cNvPr id="4" name="Slide Number Placeholder 3"/>
          <p:cNvSpPr>
            <a:spLocks noGrp="1"/>
          </p:cNvSpPr>
          <p:nvPr>
            <p:ph type="sldNum" sz="quarter" idx="5"/>
          </p:nvPr>
        </p:nvSpPr>
        <p:spPr/>
        <p:txBody>
          <a:bodyPr/>
          <a:lstStyle/>
          <a:p>
            <a:fld id="{2EB6C105-A9A4-43A2-AD8C-C3B057DA5EDE}" type="slidenum">
              <a:rPr lang="en-GB" smtClean="0"/>
              <a:t>13</a:t>
            </a:fld>
            <a:endParaRPr lang="en-GB"/>
          </a:p>
        </p:txBody>
      </p:sp>
    </p:spTree>
    <p:extLst>
      <p:ext uri="{BB962C8B-B14F-4D97-AF65-F5344CB8AC3E}">
        <p14:creationId xmlns:p14="http://schemas.microsoft.com/office/powerpoint/2010/main" val="1360691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15</a:t>
            </a:fld>
            <a:endParaRPr lang="en-GB"/>
          </a:p>
        </p:txBody>
      </p:sp>
    </p:spTree>
    <p:extLst>
      <p:ext uri="{BB962C8B-B14F-4D97-AF65-F5344CB8AC3E}">
        <p14:creationId xmlns:p14="http://schemas.microsoft.com/office/powerpoint/2010/main" val="95916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16</a:t>
            </a:fld>
            <a:endParaRPr lang="en-GB"/>
          </a:p>
        </p:txBody>
      </p:sp>
    </p:spTree>
    <p:extLst>
      <p:ext uri="{BB962C8B-B14F-4D97-AF65-F5344CB8AC3E}">
        <p14:creationId xmlns:p14="http://schemas.microsoft.com/office/powerpoint/2010/main" val="365342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18</a:t>
            </a:fld>
            <a:endParaRPr lang="en-GB"/>
          </a:p>
        </p:txBody>
      </p:sp>
    </p:spTree>
    <p:extLst>
      <p:ext uri="{BB962C8B-B14F-4D97-AF65-F5344CB8AC3E}">
        <p14:creationId xmlns:p14="http://schemas.microsoft.com/office/powerpoint/2010/main" val="3628764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5184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20</a:t>
            </a:fld>
            <a:endParaRPr lang="en-GB"/>
          </a:p>
        </p:txBody>
      </p:sp>
    </p:spTree>
    <p:extLst>
      <p:ext uri="{BB962C8B-B14F-4D97-AF65-F5344CB8AC3E}">
        <p14:creationId xmlns:p14="http://schemas.microsoft.com/office/powerpoint/2010/main" val="2381925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21</a:t>
            </a:fld>
            <a:endParaRPr lang="en-GB"/>
          </a:p>
        </p:txBody>
      </p:sp>
    </p:spTree>
    <p:extLst>
      <p:ext uri="{BB962C8B-B14F-4D97-AF65-F5344CB8AC3E}">
        <p14:creationId xmlns:p14="http://schemas.microsoft.com/office/powerpoint/2010/main" val="690120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Group sequential trials differ from the fixed period trials in that the data from the trial is analysed at one or more stages prior to the conclusion of the trial. </a:t>
            </a:r>
          </a:p>
          <a:p>
            <a:endParaRPr lang="en-IE" dirty="0"/>
          </a:p>
          <a:p>
            <a:r>
              <a:rPr lang="en-IE" dirty="0"/>
              <a:t>As a result the alpha value applied at each analysis or ‘look’ must be adjusted to preserve the overall Type 1 error.</a:t>
            </a:r>
          </a:p>
          <a:p>
            <a:endParaRPr lang="en-IE" dirty="0"/>
          </a:p>
          <a:p>
            <a:r>
              <a:rPr lang="en-IE" dirty="0"/>
              <a:t>So, in effect you are ‘spending’ some of your alpha at each ‘look’. The alpha values used at each look are calculated based upon the spending function chosen, the number of looks to be taken during the course of the trial as well as the overall Type 1 error rate. </a:t>
            </a:r>
          </a:p>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597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0395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3</a:t>
            </a:fld>
            <a:endParaRPr lang="en-GB"/>
          </a:p>
        </p:txBody>
      </p:sp>
    </p:spTree>
    <p:extLst>
      <p:ext uri="{BB962C8B-B14F-4D97-AF65-F5344CB8AC3E}">
        <p14:creationId xmlns:p14="http://schemas.microsoft.com/office/powerpoint/2010/main" val="714019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24</a:t>
            </a:fld>
            <a:endParaRPr lang="en-GB"/>
          </a:p>
        </p:txBody>
      </p:sp>
    </p:spTree>
    <p:extLst>
      <p:ext uri="{BB962C8B-B14F-4D97-AF65-F5344CB8AC3E}">
        <p14:creationId xmlns:p14="http://schemas.microsoft.com/office/powerpoint/2010/main" val="2944143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b="0" i="0" kern="1200" dirty="0">
              <a:solidFill>
                <a:schemeClr val="tx1"/>
              </a:solidFill>
              <a:effectLst/>
              <a:latin typeface="+mn-lt"/>
              <a:ea typeface="+mn-ea"/>
              <a:cs typeface="+mn-cs"/>
              <a:hlinkClick r:id="rId3"/>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8117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26</a:t>
            </a:fld>
            <a:endParaRPr lang="en-GB"/>
          </a:p>
        </p:txBody>
      </p:sp>
    </p:spTree>
    <p:extLst>
      <p:ext uri="{BB962C8B-B14F-4D97-AF65-F5344CB8AC3E}">
        <p14:creationId xmlns:p14="http://schemas.microsoft.com/office/powerpoint/2010/main" val="1881961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27</a:t>
            </a:fld>
            <a:endParaRPr lang="en-GB"/>
          </a:p>
        </p:txBody>
      </p:sp>
    </p:spTree>
    <p:extLst>
      <p:ext uri="{BB962C8B-B14F-4D97-AF65-F5344CB8AC3E}">
        <p14:creationId xmlns:p14="http://schemas.microsoft.com/office/powerpoint/2010/main" val="4279156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28</a:t>
            </a:fld>
            <a:endParaRPr lang="en-GB"/>
          </a:p>
        </p:txBody>
      </p:sp>
    </p:spTree>
    <p:extLst>
      <p:ext uri="{BB962C8B-B14F-4D97-AF65-F5344CB8AC3E}">
        <p14:creationId xmlns:p14="http://schemas.microsoft.com/office/powerpoint/2010/main" val="3802829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4</a:t>
            </a:fld>
            <a:endParaRPr lang="en-GB"/>
          </a:p>
        </p:txBody>
      </p:sp>
    </p:spTree>
    <p:extLst>
      <p:ext uri="{BB962C8B-B14F-4D97-AF65-F5344CB8AC3E}">
        <p14:creationId xmlns:p14="http://schemas.microsoft.com/office/powerpoint/2010/main" val="2772395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6C105-A9A4-43A2-AD8C-C3B057DA5EDE}" type="slidenum">
              <a:rPr lang="en-GB" smtClean="0"/>
              <a:t>5</a:t>
            </a:fld>
            <a:endParaRPr lang="en-GB"/>
          </a:p>
        </p:txBody>
      </p:sp>
    </p:spTree>
    <p:extLst>
      <p:ext uri="{BB962C8B-B14F-4D97-AF65-F5344CB8AC3E}">
        <p14:creationId xmlns:p14="http://schemas.microsoft.com/office/powerpoint/2010/main" val="295575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6</a:t>
            </a:fld>
            <a:endParaRPr lang="en-GB"/>
          </a:p>
        </p:txBody>
      </p:sp>
    </p:spTree>
    <p:extLst>
      <p:ext uri="{BB962C8B-B14F-4D97-AF65-F5344CB8AC3E}">
        <p14:creationId xmlns:p14="http://schemas.microsoft.com/office/powerpoint/2010/main" val="336004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8E6CD1-9FF9-40CB-9E08-D88E3A0FE9A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65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b="0" dirty="0"/>
          </a:p>
        </p:txBody>
      </p:sp>
      <p:sp>
        <p:nvSpPr>
          <p:cNvPr id="4" name="Slide Number Placeholder 3"/>
          <p:cNvSpPr>
            <a:spLocks noGrp="1"/>
          </p:cNvSpPr>
          <p:nvPr>
            <p:ph type="sldNum" sz="quarter" idx="5"/>
          </p:nvPr>
        </p:nvSpPr>
        <p:spPr/>
        <p:txBody>
          <a:bodyPr/>
          <a:lstStyle/>
          <a:p>
            <a:fld id="{2EB6C105-A9A4-43A2-AD8C-C3B057DA5EDE}" type="slidenum">
              <a:rPr lang="en-GB" smtClean="0"/>
              <a:t>9</a:t>
            </a:fld>
            <a:endParaRPr lang="en-GB"/>
          </a:p>
        </p:txBody>
      </p:sp>
    </p:spTree>
    <p:extLst>
      <p:ext uri="{BB962C8B-B14F-4D97-AF65-F5344CB8AC3E}">
        <p14:creationId xmlns:p14="http://schemas.microsoft.com/office/powerpoint/2010/main" val="136069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2EB6C105-A9A4-43A2-AD8C-C3B057DA5EDE}" type="slidenum">
              <a:rPr lang="en-GB" smtClean="0"/>
              <a:t>10</a:t>
            </a:fld>
            <a:endParaRPr lang="en-GB"/>
          </a:p>
        </p:txBody>
      </p:sp>
    </p:spTree>
    <p:extLst>
      <p:ext uri="{BB962C8B-B14F-4D97-AF65-F5344CB8AC3E}">
        <p14:creationId xmlns:p14="http://schemas.microsoft.com/office/powerpoint/2010/main" val="3070623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B6C105-A9A4-43A2-AD8C-C3B057DA5EDE}" type="slidenum">
              <a:rPr lang="en-GB" smtClean="0"/>
              <a:t>11</a:t>
            </a:fld>
            <a:endParaRPr lang="en-GB"/>
          </a:p>
        </p:txBody>
      </p:sp>
    </p:spTree>
    <p:extLst>
      <p:ext uri="{BB962C8B-B14F-4D97-AF65-F5344CB8AC3E}">
        <p14:creationId xmlns:p14="http://schemas.microsoft.com/office/powerpoint/2010/main" val="3653422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2 Style _Title Header">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E0D7B69-8278-4E96-B2C1-B0C9056154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9746" y="0"/>
            <a:ext cx="6572250" cy="6858000"/>
          </a:xfrm>
          <a:prstGeom prst="rect">
            <a:avLst/>
          </a:prstGeom>
        </p:spPr>
      </p:pic>
      <p:sp>
        <p:nvSpPr>
          <p:cNvPr id="7" name="Rectangle 6">
            <a:extLst>
              <a:ext uri="{FF2B5EF4-FFF2-40B4-BE49-F238E27FC236}">
                <a16:creationId xmlns:a16="http://schemas.microsoft.com/office/drawing/2014/main" id="{65719FAB-749E-4CE6-BCE0-A00AF54A68D4}"/>
              </a:ext>
            </a:extLst>
          </p:cNvPr>
          <p:cNvSpPr/>
          <p:nvPr userDrawn="1"/>
        </p:nvSpPr>
        <p:spPr>
          <a:xfrm>
            <a:off x="2508287" y="0"/>
            <a:ext cx="75347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p:cNvSpPr>
            <a:spLocks noGrp="1"/>
          </p:cNvSpPr>
          <p:nvPr>
            <p:ph type="dt" sz="half" idx="10"/>
          </p:nvPr>
        </p:nvSpPr>
        <p:spPr>
          <a:xfrm>
            <a:off x="2554365" y="6470704"/>
            <a:ext cx="2154143" cy="274320"/>
          </a:xfrm>
        </p:spPr>
        <p:txBody>
          <a:bodyPr/>
          <a:lstStyle/>
          <a:p>
            <a:fld id="{1BB5BC3A-9C1E-4AFA-BF44-335DF752F3A1}" type="datetimeFigureOut">
              <a:rPr lang="en-GB" smtClean="0"/>
              <a:t>21/07/2020</a:t>
            </a:fld>
            <a:endParaRPr lang="en-GB" dirty="0"/>
          </a:p>
        </p:txBody>
      </p:sp>
      <p:sp>
        <p:nvSpPr>
          <p:cNvPr id="6" name="Slide Number Placeholder 5"/>
          <p:cNvSpPr>
            <a:spLocks noGrp="1"/>
          </p:cNvSpPr>
          <p:nvPr>
            <p:ph type="sldNum" sz="quarter" idx="12"/>
          </p:nvPr>
        </p:nvSpPr>
        <p:spPr>
          <a:xfrm>
            <a:off x="11371952" y="6470704"/>
            <a:ext cx="256397" cy="274320"/>
          </a:xfrm>
        </p:spPr>
        <p:txBody>
          <a:bodyPr/>
          <a:lstStyle/>
          <a:p>
            <a:fld id="{CB9A3D1F-5457-4AF7-A8EE-685C85A2612B}" type="slidenum">
              <a:rPr lang="en-GB" smtClean="0"/>
              <a:t>‹#›</a:t>
            </a:fld>
            <a:endParaRPr lang="en-GB" dirty="0"/>
          </a:p>
        </p:txBody>
      </p:sp>
      <p:sp>
        <p:nvSpPr>
          <p:cNvPr id="9" name="Freeform 27"/>
          <p:cNvSpPr/>
          <p:nvPr userDrawn="1"/>
        </p:nvSpPr>
        <p:spPr>
          <a:xfrm>
            <a:off x="8611484" y="0"/>
            <a:ext cx="3379169" cy="6858000"/>
          </a:xfrm>
          <a:custGeom>
            <a:avLst/>
            <a:gdLst>
              <a:gd name="connsiteX0" fmla="*/ 0 w 10318750"/>
              <a:gd name="connsiteY0" fmla="*/ 0 h 6857999"/>
              <a:gd name="connsiteX1" fmla="*/ 4997450 w 10318750"/>
              <a:gd name="connsiteY1" fmla="*/ 0 h 6857999"/>
              <a:gd name="connsiteX2" fmla="*/ 10318750 w 10318750"/>
              <a:gd name="connsiteY2" fmla="*/ 6857999 h 6857999"/>
              <a:gd name="connsiteX3" fmla="*/ 4997450 w 10318750"/>
              <a:gd name="connsiteY3" fmla="*/ 6857999 h 6857999"/>
              <a:gd name="connsiteX4" fmla="*/ 0 w 1031875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8750" h="6857999">
                <a:moveTo>
                  <a:pt x="0" y="0"/>
                </a:moveTo>
                <a:lnTo>
                  <a:pt x="4997450" y="0"/>
                </a:lnTo>
                <a:lnTo>
                  <a:pt x="10318750" y="6857999"/>
                </a:lnTo>
                <a:lnTo>
                  <a:pt x="499745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pic>
        <p:nvPicPr>
          <p:cNvPr id="10" name="Picture 9">
            <a:extLst>
              <a:ext uri="{FF2B5EF4-FFF2-40B4-BE49-F238E27FC236}">
                <a16:creationId xmlns:a16="http://schemas.microsoft.com/office/drawing/2014/main" id="{1447DD4F-A207-4749-99A2-9527F92E36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 y="0"/>
            <a:ext cx="12192000" cy="6858000"/>
          </a:xfrm>
          <a:prstGeom prst="rect">
            <a:avLst/>
          </a:prstGeom>
        </p:spPr>
      </p:pic>
      <p:sp>
        <p:nvSpPr>
          <p:cNvPr id="5" name="Footer Placeholder 4"/>
          <p:cNvSpPr>
            <a:spLocks noGrp="1"/>
          </p:cNvSpPr>
          <p:nvPr>
            <p:ph type="ftr" sz="quarter" idx="11"/>
          </p:nvPr>
        </p:nvSpPr>
        <p:spPr>
          <a:xfrm>
            <a:off x="4985747" y="6470704"/>
            <a:ext cx="1709442" cy="274320"/>
          </a:xfrm>
        </p:spPr>
        <p:txBody>
          <a:bodyPr/>
          <a:lstStyle/>
          <a:p>
            <a:endParaRPr lang="en-GB" dirty="0"/>
          </a:p>
        </p:txBody>
      </p:sp>
      <p:sp>
        <p:nvSpPr>
          <p:cNvPr id="2" name="Title 1"/>
          <p:cNvSpPr>
            <a:spLocks noGrp="1"/>
          </p:cNvSpPr>
          <p:nvPr>
            <p:ph type="title" hasCustomPrompt="1"/>
          </p:nvPr>
        </p:nvSpPr>
        <p:spPr>
          <a:xfrm>
            <a:off x="2101148" y="3250779"/>
            <a:ext cx="2607351" cy="1827719"/>
          </a:xfrm>
        </p:spPr>
        <p:txBody>
          <a:bodyPr anchor="t">
            <a:noAutofit/>
          </a:bodyPr>
          <a:lstStyle>
            <a:lvl1pPr>
              <a:defRPr sz="6600"/>
            </a:lvl1pPr>
          </a:lstStyle>
          <a:p>
            <a:r>
              <a:rPr lang="en-US" dirty="0"/>
              <a:t>Part 1</a:t>
            </a:r>
            <a:endParaRPr lang="en-GB" dirty="0"/>
          </a:p>
        </p:txBody>
      </p:sp>
      <p:sp>
        <p:nvSpPr>
          <p:cNvPr id="3" name="Text Placeholder 2"/>
          <p:cNvSpPr>
            <a:spLocks noGrp="1"/>
          </p:cNvSpPr>
          <p:nvPr>
            <p:ph type="body" idx="1"/>
          </p:nvPr>
        </p:nvSpPr>
        <p:spPr>
          <a:xfrm>
            <a:off x="5271925" y="3570948"/>
            <a:ext cx="5029143" cy="57610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0668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2 Style - Title and Content No Log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1C0207-C591-48E4-869A-200DCE70D4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21/07/2020</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F2EBD049-258F-4BEA-BFD1-B84C893BC97A}"/>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mj-lt"/>
              </a:defRPr>
            </a:lvl1pPr>
          </a:lstStyle>
          <a:p>
            <a:r>
              <a:rPr lang="en-US" dirty="0"/>
              <a:t>Click To Edit Master Title Style</a:t>
            </a:r>
          </a:p>
        </p:txBody>
      </p:sp>
    </p:spTree>
    <p:extLst>
      <p:ext uri="{BB962C8B-B14F-4D97-AF65-F5344CB8AC3E}">
        <p14:creationId xmlns:p14="http://schemas.microsoft.com/office/powerpoint/2010/main" val="328530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V2 Style - Title and Content No Logo">
    <p:spTree>
      <p:nvGrpSpPr>
        <p:cNvPr id="1" name=""/>
        <p:cNvGrpSpPr/>
        <p:nvPr/>
      </p:nvGrpSpPr>
      <p:grpSpPr>
        <a:xfrm>
          <a:off x="0" y="0"/>
          <a:ext cx="0" cy="0"/>
          <a:chOff x="0" y="0"/>
          <a:chExt cx="0" cy="0"/>
        </a:xfrm>
      </p:grpSpPr>
      <p:pic>
        <p:nvPicPr>
          <p:cNvPr id="1026" name="Picture 2" descr="https://lh3.googleusercontent.com/-HW3lL73YVk0/W-1MUpTInoI/AAAAAAAAAG4/cCKTJffwf64kt402VyC4G6_8T_lh_rAhgCL0BGAYYCw/h3043/2018-11-15.jpg">
            <a:extLst>
              <a:ext uri="{FF2B5EF4-FFF2-40B4-BE49-F238E27FC236}">
                <a16:creationId xmlns:a16="http://schemas.microsoft.com/office/drawing/2014/main" id="{EAE14DCD-CC1A-47D9-901B-16F6FCC9F4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userDrawn="1"/>
        </p:nvSpPr>
        <p:spPr>
          <a:xfrm>
            <a:off x="0" y="0"/>
            <a:ext cx="12192000" cy="6858000"/>
          </a:xfrm>
          <a:prstGeom prst="rect">
            <a:avLst/>
          </a:prstGeom>
          <a:no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731784" y="1978269"/>
            <a:ext cx="9720073"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9D748BD-93E2-47BD-A264-42A381FF7F2F}" type="datetimeFigureOut">
              <a:rPr lang="en-GB" smtClean="0"/>
              <a:t>21/07/2020</a:t>
            </a:fld>
            <a:endParaRPr lang="en-GB" dirty="0"/>
          </a:p>
        </p:txBody>
      </p:sp>
      <p:sp>
        <p:nvSpPr>
          <p:cNvPr id="5" name="Footer Placeholder 4"/>
          <p:cNvSpPr>
            <a:spLocks noGrp="1"/>
          </p:cNvSpPr>
          <p:nvPr>
            <p:ph type="ftr" sz="quarter" idx="11"/>
          </p:nvPr>
        </p:nvSpPr>
        <p:spPr>
          <a:xfrm>
            <a:off x="7086600" y="6470704"/>
            <a:ext cx="3657791" cy="274320"/>
          </a:xfrm>
        </p:spPr>
        <p:txBody>
          <a:bodyPr/>
          <a:lstStyle/>
          <a:p>
            <a:endParaRPr lang="en-GB" dirty="0"/>
          </a:p>
        </p:txBody>
      </p:sp>
      <p:sp>
        <p:nvSpPr>
          <p:cNvPr id="6" name="Slide Number Placeholder 5"/>
          <p:cNvSpPr>
            <a:spLocks noGrp="1"/>
          </p:cNvSpPr>
          <p:nvPr>
            <p:ph type="sldNum" sz="quarter" idx="12"/>
          </p:nvPr>
        </p:nvSpPr>
        <p:spPr/>
        <p:txBody>
          <a:bodyPr/>
          <a:lstStyle/>
          <a:p>
            <a:fld id="{C575F547-EB03-4195-A2E2-64BCF17C6108}" type="slidenum">
              <a:rPr lang="en-GB" smtClean="0"/>
              <a:t>‹#›</a:t>
            </a:fld>
            <a:endParaRPr lang="en-GB" dirty="0"/>
          </a:p>
        </p:txBody>
      </p:sp>
      <p:sp>
        <p:nvSpPr>
          <p:cNvPr id="9" name="Title 1">
            <a:extLst>
              <a:ext uri="{FF2B5EF4-FFF2-40B4-BE49-F238E27FC236}">
                <a16:creationId xmlns:a16="http://schemas.microsoft.com/office/drawing/2014/main" id="{37B39789-2955-4E25-B800-2D2C767979A5}"/>
              </a:ext>
            </a:extLst>
          </p:cNvPr>
          <p:cNvSpPr>
            <a:spLocks noGrp="1"/>
          </p:cNvSpPr>
          <p:nvPr>
            <p:ph type="title" hasCustomPrompt="1"/>
          </p:nvPr>
        </p:nvSpPr>
        <p:spPr>
          <a:xfrm>
            <a:off x="457200" y="165728"/>
            <a:ext cx="9126415" cy="1343466"/>
          </a:xfrm>
        </p:spPr>
        <p:txBody>
          <a:bodyPr>
            <a:normAutofit/>
          </a:bodyPr>
          <a:lstStyle>
            <a:lvl1pPr algn="ctr">
              <a:defRPr sz="3600" b="1" cap="none">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278231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09B0A-3A37-4A17-B597-11628BB4F9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23EA6D5-40D3-4D53-A58C-9E3C05B9B63A}"/>
              </a:ext>
            </a:extLst>
          </p:cNvPr>
          <p:cNvSpPr>
            <a:spLocks noGrp="1"/>
          </p:cNvSpPr>
          <p:nvPr>
            <p:ph type="dt" sz="half" idx="10"/>
          </p:nvPr>
        </p:nvSpPr>
        <p:spPr/>
        <p:txBody>
          <a:bodyPr/>
          <a:lstStyle/>
          <a:p>
            <a:fld id="{C9D748BD-93E2-47BD-A264-42A381FF7F2F}" type="datetimeFigureOut">
              <a:rPr lang="en-GB" smtClean="0"/>
              <a:t>21/07/2020</a:t>
            </a:fld>
            <a:endParaRPr lang="en-GB" dirty="0"/>
          </a:p>
        </p:txBody>
      </p:sp>
      <p:sp>
        <p:nvSpPr>
          <p:cNvPr id="4" name="Footer Placeholder 3">
            <a:extLst>
              <a:ext uri="{FF2B5EF4-FFF2-40B4-BE49-F238E27FC236}">
                <a16:creationId xmlns:a16="http://schemas.microsoft.com/office/drawing/2014/main" id="{1427C2A6-C67E-4F6F-B2F9-5F29150C772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5B720B1-6C66-4635-8E77-753256D7266A}"/>
              </a:ext>
            </a:extLst>
          </p:cNvPr>
          <p:cNvSpPr>
            <a:spLocks noGrp="1"/>
          </p:cNvSpPr>
          <p:nvPr>
            <p:ph type="sldNum" sz="quarter" idx="12"/>
          </p:nvPr>
        </p:nvSpPr>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424175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6693F455-1E6F-433E-909A-F4955E4AB3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63" t="1647" r="1094"/>
          <a:stretch/>
        </p:blipFill>
        <p:spPr>
          <a:xfrm>
            <a:off x="323850" y="0"/>
            <a:ext cx="11868150" cy="6858000"/>
          </a:xfrm>
          <a:prstGeom prst="rect">
            <a:avLst/>
          </a:prstGeom>
        </p:spPr>
      </p:pic>
    </p:spTree>
    <p:extLst>
      <p:ext uri="{BB962C8B-B14F-4D97-AF65-F5344CB8AC3E}">
        <p14:creationId xmlns:p14="http://schemas.microsoft.com/office/powerpoint/2010/main" val="298833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WHITE - Title and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16912" y="235586"/>
            <a:ext cx="9720073" cy="1499616"/>
          </a:xfrm>
        </p:spPr>
        <p:txBody>
          <a:bodyPr/>
          <a:lstStyle>
            <a:lvl1pPr algn="ctr">
              <a:defRPr cap="none">
                <a:solidFill>
                  <a:schemeClr val="bg1"/>
                </a:solidFill>
                <a:latin typeface="Futura"/>
              </a:defRPr>
            </a:lvl1pPr>
          </a:lstStyle>
          <a:p>
            <a:r>
              <a:rPr lang="en-US" dirty="0"/>
              <a:t>Click To Edit Master Title Style</a:t>
            </a:r>
          </a:p>
        </p:txBody>
      </p:sp>
      <p:sp>
        <p:nvSpPr>
          <p:cNvPr id="3" name="Content Placeholder 2"/>
          <p:cNvSpPr>
            <a:spLocks noGrp="1"/>
          </p:cNvSpPr>
          <p:nvPr>
            <p:ph idx="1"/>
          </p:nvPr>
        </p:nvSpPr>
        <p:spPr>
          <a:xfrm>
            <a:off x="731784" y="1978269"/>
            <a:ext cx="9720073" cy="4023360"/>
          </a:xfrm>
          <a:prstGeom prst="rect">
            <a:avLst/>
          </a:prstGeom>
        </p:spPr>
        <p:txBody>
          <a:bodyPr/>
          <a:lstStyle>
            <a:lvl1pPr>
              <a:defRPr>
                <a:solidFill>
                  <a:schemeClr val="bg1"/>
                </a:solidFill>
                <a:latin typeface="Futura"/>
              </a:defRPr>
            </a:lvl1pPr>
            <a:lvl2pPr>
              <a:defRPr>
                <a:solidFill>
                  <a:schemeClr val="bg1"/>
                </a:solidFill>
                <a:latin typeface="Futura"/>
              </a:defRPr>
            </a:lvl2pPr>
            <a:lvl3pPr>
              <a:defRPr>
                <a:solidFill>
                  <a:schemeClr val="bg1"/>
                </a:solidFill>
                <a:latin typeface="Futura"/>
              </a:defRPr>
            </a:lvl3pPr>
            <a:lvl4pPr>
              <a:defRPr>
                <a:solidFill>
                  <a:schemeClr val="bg1"/>
                </a:solidFill>
                <a:latin typeface="Futura"/>
              </a:defRPr>
            </a:lvl4pPr>
            <a:lvl5pPr>
              <a:defRPr>
                <a:solidFill>
                  <a:schemeClr val="bg1"/>
                </a:solidFill>
                <a:latin typeface="Futur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24129" y="6470704"/>
            <a:ext cx="2154143" cy="274320"/>
          </a:xfrm>
          <a:prstGeom prst="rect">
            <a:avLst/>
          </a:prstGeom>
        </p:spPr>
        <p:txBody>
          <a:bodyPr/>
          <a:lstStyle/>
          <a:p>
            <a:fld id="{C9D748BD-93E2-47BD-A264-42A381FF7F2F}" type="datetimeFigureOut">
              <a:rPr lang="en-GB" smtClean="0"/>
              <a:t>21/07/2020</a:t>
            </a:fld>
            <a:endParaRPr lang="en-GB" dirty="0"/>
          </a:p>
        </p:txBody>
      </p:sp>
      <p:sp>
        <p:nvSpPr>
          <p:cNvPr id="5" name="Footer Placeholder 4"/>
          <p:cNvSpPr>
            <a:spLocks noGrp="1"/>
          </p:cNvSpPr>
          <p:nvPr>
            <p:ph type="ftr" sz="quarter" idx="11"/>
          </p:nvPr>
        </p:nvSpPr>
        <p:spPr>
          <a:xfrm>
            <a:off x="7086600" y="6470704"/>
            <a:ext cx="3657791" cy="274320"/>
          </a:xfrm>
          <a:prstGeom prst="rect">
            <a:avLst/>
          </a:prstGeom>
        </p:spPr>
        <p:txBody>
          <a:bodyPr/>
          <a:lstStyle/>
          <a:p>
            <a:endParaRPr lang="en-GB" dirty="0"/>
          </a:p>
        </p:txBody>
      </p:sp>
      <p:sp>
        <p:nvSpPr>
          <p:cNvPr id="6" name="Slide Number Placeholder 5"/>
          <p:cNvSpPr>
            <a:spLocks noGrp="1"/>
          </p:cNvSpPr>
          <p:nvPr>
            <p:ph type="sldNum" sz="quarter" idx="12"/>
          </p:nvPr>
        </p:nvSpPr>
        <p:spPr>
          <a:xfrm>
            <a:off x="10837333" y="6470704"/>
            <a:ext cx="973667" cy="274320"/>
          </a:xfrm>
          <a:prstGeom prst="rect">
            <a:avLst/>
          </a:prstGeom>
        </p:spPr>
        <p:txBody>
          <a:bodyPr/>
          <a:lstStyle/>
          <a:p>
            <a:fld id="{C575F547-EB03-4195-A2E2-64BCF17C6108}" type="slidenum">
              <a:rPr lang="en-GB" smtClean="0"/>
              <a:t>‹#›</a:t>
            </a:fld>
            <a:endParaRPr lang="en-GB" dirty="0"/>
          </a:p>
        </p:txBody>
      </p:sp>
    </p:spTree>
    <p:extLst>
      <p:ext uri="{BB962C8B-B14F-4D97-AF65-F5344CB8AC3E}">
        <p14:creationId xmlns:p14="http://schemas.microsoft.com/office/powerpoint/2010/main" val="217425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9D748BD-93E2-47BD-A264-42A381FF7F2F}" type="datetimeFigureOut">
              <a:rPr lang="en-GB" smtClean="0"/>
              <a:t>21/07/2020</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575F547-EB03-4195-A2E2-64BCF17C6108}" type="slidenum">
              <a:rPr lang="en-GB" smtClean="0"/>
              <a:t>‹#›</a:t>
            </a:fld>
            <a:endParaRPr lang="en-GB" dirty="0"/>
          </a:p>
        </p:txBody>
      </p:sp>
    </p:spTree>
    <p:extLst>
      <p:ext uri="{BB962C8B-B14F-4D97-AF65-F5344CB8AC3E}">
        <p14:creationId xmlns:p14="http://schemas.microsoft.com/office/powerpoint/2010/main" val="1077051990"/>
      </p:ext>
    </p:extLst>
  </p:cSld>
  <p:clrMap bg1="lt1" tx1="dk1" bg2="lt2" tx2="dk2" accent1="accent1" accent2="accent2" accent3="accent3" accent4="accent4" accent5="accent5" accent6="accent6" hlink="hlink" folHlink="folHlink"/>
  <p:sldLayoutIdLst>
    <p:sldLayoutId id="2147483709" r:id="rId1"/>
    <p:sldLayoutId id="2147483713" r:id="rId2"/>
    <p:sldLayoutId id="2147483714" r:id="rId3"/>
    <p:sldLayoutId id="2147483712" r:id="rId4"/>
    <p:sldLayoutId id="2147483715" r:id="rId5"/>
    <p:sldLayoutId id="2147483716" r:id="rId6"/>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jpg"/><Relationship Id="rId1" Type="http://schemas.openxmlformats.org/officeDocument/2006/relationships/slideLayout" Target="../slideLayouts/slideLayout5.xml"/><Relationship Id="rId5" Type="http://schemas.openxmlformats.org/officeDocument/2006/relationships/image" Target="../media/image5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da.gov/media/120721/download" TargetMode="External"/><Relationship Id="rId2" Type="http://schemas.openxmlformats.org/officeDocument/2006/relationships/hyperlink" Target="https://www.eupati.eu/clinical-development-and-trials/new-approaches-to-clinical-trials-adaptive-design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image" Target="../media/image14.jpg"/><Relationship Id="rId21" Type="http://schemas.openxmlformats.org/officeDocument/2006/relationships/image" Target="../media/image32.png"/><Relationship Id="rId7" Type="http://schemas.openxmlformats.org/officeDocument/2006/relationships/image" Target="../media/image18.jpe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5.png"/><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31.png"/><Relationship Id="rId1" Type="http://schemas.openxmlformats.org/officeDocument/2006/relationships/slideLayout" Target="../slideLayouts/slideLayout4.xml"/><Relationship Id="rId6" Type="http://schemas.openxmlformats.org/officeDocument/2006/relationships/image" Target="../media/image17.jpeg"/><Relationship Id="rId11" Type="http://schemas.openxmlformats.org/officeDocument/2006/relationships/image" Target="../media/image22.png"/><Relationship Id="rId24" Type="http://schemas.openxmlformats.org/officeDocument/2006/relationships/image" Target="../media/image13.png"/><Relationship Id="rId5" Type="http://schemas.openxmlformats.org/officeDocument/2006/relationships/image" Target="../media/image16.jpe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png"/><Relationship Id="rId19" Type="http://schemas.openxmlformats.org/officeDocument/2006/relationships/image" Target="../media/image30.png"/><Relationship Id="rId4" Type="http://schemas.openxmlformats.org/officeDocument/2006/relationships/image" Target="../media/image15.jpe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66F26A0-14ED-46AD-BC14-95AC038C7F63}"/>
              </a:ext>
            </a:extLst>
          </p:cNvPr>
          <p:cNvSpPr>
            <a:spLocks noGrp="1"/>
          </p:cNvSpPr>
          <p:nvPr>
            <p:ph type="title"/>
          </p:nvPr>
        </p:nvSpPr>
        <p:spPr>
          <a:xfrm>
            <a:off x="683582" y="2581866"/>
            <a:ext cx="10928410" cy="639192"/>
          </a:xfrm>
        </p:spPr>
        <p:txBody>
          <a:bodyPr>
            <a:noAutofit/>
          </a:bodyPr>
          <a:lstStyle/>
          <a:p>
            <a:pPr algn="ctr"/>
            <a:r>
              <a:rPr lang="en-GB" sz="5400" b="1" dirty="0">
                <a:solidFill>
                  <a:schemeClr val="bg1"/>
                </a:solidFill>
              </a:rPr>
              <a:t>Flexible Clinical Trial Design</a:t>
            </a:r>
          </a:p>
        </p:txBody>
      </p:sp>
      <p:sp>
        <p:nvSpPr>
          <p:cNvPr id="6" name="Title 1">
            <a:extLst>
              <a:ext uri="{FF2B5EF4-FFF2-40B4-BE49-F238E27FC236}">
                <a16:creationId xmlns:a16="http://schemas.microsoft.com/office/drawing/2014/main" id="{D34653F7-C673-4068-BD67-61452C1EA145}"/>
              </a:ext>
            </a:extLst>
          </p:cNvPr>
          <p:cNvSpPr txBox="1">
            <a:spLocks/>
          </p:cNvSpPr>
          <p:nvPr/>
        </p:nvSpPr>
        <p:spPr>
          <a:xfrm>
            <a:off x="2721857" y="3981498"/>
            <a:ext cx="6748286" cy="639192"/>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4800" cap="none" dirty="0">
                <a:solidFill>
                  <a:schemeClr val="bg1"/>
                </a:solidFill>
              </a:rPr>
              <a:t>Survival, Stepped-Wedge &amp; MAMS Designs</a:t>
            </a:r>
          </a:p>
        </p:txBody>
      </p:sp>
      <p:cxnSp>
        <p:nvCxnSpPr>
          <p:cNvPr id="7" name="Straight Connector 6">
            <a:extLst>
              <a:ext uri="{FF2B5EF4-FFF2-40B4-BE49-F238E27FC236}">
                <a16:creationId xmlns:a16="http://schemas.microsoft.com/office/drawing/2014/main" id="{C8B8AC8F-AC2C-4F8F-85CE-C07CCD90AD64}"/>
              </a:ext>
            </a:extLst>
          </p:cNvPr>
          <p:cNvCxnSpPr>
            <a:cxnSpLocks/>
          </p:cNvCxnSpPr>
          <p:nvPr/>
        </p:nvCxnSpPr>
        <p:spPr>
          <a:xfrm>
            <a:off x="2116454" y="3485755"/>
            <a:ext cx="79590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F58B06D-389D-46FF-A04F-8C609B65A0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0408" y="6228106"/>
            <a:ext cx="1193506" cy="433424"/>
          </a:xfrm>
          <a:prstGeom prst="rect">
            <a:avLst/>
          </a:prstGeom>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A819A1E-5E3F-4365-8934-B5EA47E6630A}"/>
              </a:ext>
            </a:extLst>
          </p:cNvPr>
          <p:cNvSpPr txBox="1">
            <a:spLocks/>
          </p:cNvSpPr>
          <p:nvPr/>
        </p:nvSpPr>
        <p:spPr>
          <a:xfrm>
            <a:off x="9078730" y="6285021"/>
            <a:ext cx="1799368" cy="31959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GB" sz="1200" dirty="0">
                <a:solidFill>
                  <a:schemeClr val="bg1"/>
                </a:solidFill>
              </a:rPr>
              <a:t>Demonstrated on </a:t>
            </a:r>
            <a:endParaRPr lang="en-GB" sz="1200" cap="none" dirty="0">
              <a:solidFill>
                <a:schemeClr val="bg1"/>
              </a:solidFill>
            </a:endParaRPr>
          </a:p>
        </p:txBody>
      </p:sp>
    </p:spTree>
    <p:extLst>
      <p:ext uri="{BB962C8B-B14F-4D97-AF65-F5344CB8AC3E}">
        <p14:creationId xmlns:p14="http://schemas.microsoft.com/office/powerpoint/2010/main" val="3346397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3214210"/>
            <a:ext cx="7997620" cy="923330"/>
          </a:xfrm>
          <a:prstGeom prst="rect">
            <a:avLst/>
          </a:prstGeom>
        </p:spPr>
        <p:txBody>
          <a:bodyPr wrap="square">
            <a:spAutoFit/>
          </a:bodyPr>
          <a:lstStyle/>
          <a:p>
            <a:pPr algn="ctr"/>
            <a:r>
              <a:rPr lang="en-GB" sz="5400" dirty="0">
                <a:solidFill>
                  <a:schemeClr val="bg1"/>
                </a:solidFill>
              </a:rPr>
              <a:t>Stepped-Wedge CRT</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2</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3975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Stepped-Wedge Designs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17232" y="1904079"/>
            <a:ext cx="5793494" cy="4558310"/>
          </a:xfrm>
        </p:spPr>
        <p:txBody>
          <a:bodyPr>
            <a:normAutofit fontScale="92500" lnSpcReduction="10000"/>
          </a:bodyPr>
          <a:lstStyle/>
          <a:p>
            <a:pPr marL="0" indent="0">
              <a:buNone/>
            </a:pPr>
            <a:r>
              <a:rPr lang="en-IE" sz="3200" dirty="0"/>
              <a:t>RCT where subjects move from treatment to control over time</a:t>
            </a:r>
          </a:p>
          <a:p>
            <a:pPr lvl="1"/>
            <a:r>
              <a:rPr lang="en-IE" sz="2800" dirty="0"/>
              <a:t>1-way crossover, all control @ baseline</a:t>
            </a:r>
          </a:p>
          <a:p>
            <a:pPr marL="0" indent="0">
              <a:buNone/>
            </a:pPr>
            <a:r>
              <a:rPr lang="en-IE" sz="3200" dirty="0"/>
              <a:t>Often used w/ cluster randomization</a:t>
            </a:r>
          </a:p>
          <a:p>
            <a:pPr lvl="1"/>
            <a:r>
              <a:rPr lang="en-GB" sz="2800" dirty="0"/>
              <a:t>“Unit” becomes cluster not subject</a:t>
            </a:r>
            <a:endParaRPr lang="en-IE" sz="2800" dirty="0"/>
          </a:p>
          <a:p>
            <a:pPr marL="0" indent="0">
              <a:buNone/>
            </a:pPr>
            <a:r>
              <a:rPr lang="en-IE" sz="3200" dirty="0"/>
              <a:t>Useful for practical and statistical reasons, though some drawbacks</a:t>
            </a:r>
          </a:p>
          <a:p>
            <a:pPr lvl="1"/>
            <a:r>
              <a:rPr lang="en-IE" sz="2800" dirty="0"/>
              <a:t>Uses: Treatment “scarcity”, patient recruitment, within-cluster analysis</a:t>
            </a:r>
          </a:p>
          <a:p>
            <a:pPr lvl="1"/>
            <a:r>
              <a:rPr lang="en-IE" sz="2800" dirty="0"/>
              <a:t>Drawbacks: Allocation bias, expensive, complex analysis</a:t>
            </a:r>
          </a:p>
          <a:p>
            <a:pPr lvl="1"/>
            <a:endParaRPr lang="en-IE" sz="2800" dirty="0"/>
          </a:p>
          <a:p>
            <a:pPr lvl="1"/>
            <a:endParaRPr lang="en-IE" sz="3200" dirty="0"/>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46690" y="1914976"/>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46690" y="3193613"/>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46690" y="4171033"/>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26" name="Picture 2" descr="Stepped Wedge Design | Beth | Flickr">
            <a:extLst>
              <a:ext uri="{FF2B5EF4-FFF2-40B4-BE49-F238E27FC236}">
                <a16:creationId xmlns:a16="http://schemas.microsoft.com/office/drawing/2014/main" id="{6FF3E289-8CB3-4CBB-871D-3044AF5C4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039" y="1914976"/>
            <a:ext cx="4863328" cy="19529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83AF0B3-7DCC-47A5-90E1-A8F7A79D3428}"/>
              </a:ext>
            </a:extLst>
          </p:cNvPr>
          <p:cNvPicPr>
            <a:picLocks noChangeAspect="1"/>
          </p:cNvPicPr>
          <p:nvPr/>
        </p:nvPicPr>
        <p:blipFill>
          <a:blip r:embed="rId4"/>
          <a:stretch>
            <a:fillRect/>
          </a:stretch>
        </p:blipFill>
        <p:spPr>
          <a:xfrm>
            <a:off x="7847015" y="4060247"/>
            <a:ext cx="2619375" cy="1238250"/>
          </a:xfrm>
          <a:prstGeom prst="rect">
            <a:avLst/>
          </a:prstGeom>
        </p:spPr>
      </p:pic>
      <p:pic>
        <p:nvPicPr>
          <p:cNvPr id="9" name="Picture 8">
            <a:extLst>
              <a:ext uri="{FF2B5EF4-FFF2-40B4-BE49-F238E27FC236}">
                <a16:creationId xmlns:a16="http://schemas.microsoft.com/office/drawing/2014/main" id="{AD0CDC90-3A63-4FA2-A514-E65D6735350B}"/>
              </a:ext>
            </a:extLst>
          </p:cNvPr>
          <p:cNvPicPr>
            <a:picLocks noChangeAspect="1"/>
          </p:cNvPicPr>
          <p:nvPr/>
        </p:nvPicPr>
        <p:blipFill>
          <a:blip r:embed="rId5"/>
          <a:stretch>
            <a:fillRect/>
          </a:stretch>
        </p:blipFill>
        <p:spPr>
          <a:xfrm>
            <a:off x="7632702" y="5298497"/>
            <a:ext cx="3048000" cy="971550"/>
          </a:xfrm>
          <a:prstGeom prst="rect">
            <a:avLst/>
          </a:prstGeom>
        </p:spPr>
      </p:pic>
    </p:spTree>
    <p:extLst>
      <p:ext uri="{BB962C8B-B14F-4D97-AF65-F5344CB8AC3E}">
        <p14:creationId xmlns:p14="http://schemas.microsoft.com/office/powerpoint/2010/main" val="292916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Stepped-Wedge Design Issues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707329"/>
            <a:ext cx="9720073" cy="4354904"/>
          </a:xfrm>
        </p:spPr>
        <p:txBody>
          <a:bodyPr>
            <a:normAutofit/>
          </a:bodyPr>
          <a:lstStyle/>
          <a:p>
            <a:pPr marL="0" lvl="0" indent="0">
              <a:buClr>
                <a:srgbClr val="1CADE4"/>
              </a:buClr>
              <a:buNone/>
            </a:pPr>
            <a:r>
              <a:rPr lang="en-IE" sz="3200" dirty="0">
                <a:solidFill>
                  <a:prstClr val="black"/>
                </a:solidFill>
              </a:rPr>
              <a:t>Model must account for between-cluster &amp; within-cluster variance, temporal effects and stepped-wedge structure  </a:t>
            </a:r>
          </a:p>
          <a:p>
            <a:pPr marL="0" lvl="0" indent="0">
              <a:buClr>
                <a:srgbClr val="1CADE4"/>
              </a:buClr>
              <a:buNone/>
            </a:pPr>
            <a:r>
              <a:rPr lang="en-IE" sz="3200" dirty="0">
                <a:solidFill>
                  <a:prstClr val="black"/>
                </a:solidFill>
              </a:rPr>
              <a:t>Different choices available for stepped-wedge design</a:t>
            </a:r>
          </a:p>
          <a:p>
            <a:pPr marL="516636" lvl="1" indent="-342900">
              <a:buClr>
                <a:srgbClr val="1CADE4"/>
              </a:buClr>
            </a:pPr>
            <a:r>
              <a:rPr lang="en-IE" sz="2800" dirty="0">
                <a:solidFill>
                  <a:prstClr val="black"/>
                </a:solidFill>
              </a:rPr>
              <a:t>Complete, incomplete, “missing” observations, partial effects</a:t>
            </a:r>
          </a:p>
          <a:p>
            <a:pPr marL="0" indent="0">
              <a:buClr>
                <a:srgbClr val="1CADE4"/>
              </a:buClr>
              <a:buNone/>
            </a:pPr>
            <a:r>
              <a:rPr lang="en-IE" sz="3200" dirty="0">
                <a:solidFill>
                  <a:prstClr val="black"/>
                </a:solidFill>
              </a:rPr>
              <a:t>For cluster randomization, need to account for “self-similarity” within clusters using ICC, COV or similar</a:t>
            </a:r>
          </a:p>
          <a:p>
            <a:pPr marL="0" indent="0">
              <a:buClr>
                <a:srgbClr val="1CADE4"/>
              </a:buClr>
              <a:buNone/>
            </a:pPr>
            <a:r>
              <a:rPr lang="en-IE" sz="3200" dirty="0">
                <a:solidFill>
                  <a:prstClr val="black"/>
                </a:solidFill>
              </a:rPr>
              <a:t>SSD well-developed for cross-sectional (new subjects per time) SW-CRT for common endpoints (mean, props, rates)</a:t>
            </a: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46690" y="1787799"/>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47174" y="2835468"/>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46690" y="3926681"/>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46690" y="501789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2478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794076"/>
            <a:ext cx="5484450" cy="4532324"/>
          </a:xfrm>
        </p:spPr>
        <p:txBody>
          <a:bodyPr>
            <a:noAutofit/>
          </a:bodyPr>
          <a:lstStyle/>
          <a:p>
            <a:pPr marL="0" indent="0" algn="just">
              <a:buNone/>
            </a:pPr>
            <a:r>
              <a:rPr lang="en-IE" sz="1800" dirty="0"/>
              <a:t>“</a:t>
            </a:r>
            <a:r>
              <a:rPr lang="en-GB" sz="1800" dirty="0"/>
              <a:t>We estimated that there would be approximately 12 births after 40 weeks gestation per week in each team. Birth data were collected for each team from 12 weeks prior to training until 12 weeks following training. Given this fixed sample size, we determined what difference in the primary outcome (proportion of women swept) would be detectable with 80% power. … We were guided by a review of estimates of ICCs which found that their values are typically in the range of 0.02–0.1. A small audit suggested … 32% of nulliparous women and 57% of multiparous women were currently being swept. … It was estimated that at 5% significance (two-tailed) and 80% power, for ICCs in the range of 0.02–0.1 and for baseline event rates of 20–60%, the study would have power to detect around a 10% absolute increase in proportion of women being swept. This was an increase felt to be clinically worthwhile.”</a:t>
            </a:r>
            <a:endParaRPr lang="en-IE" sz="1800" b="1" dirty="0"/>
          </a:p>
        </p:txBody>
      </p:sp>
      <p:sp>
        <p:nvSpPr>
          <p:cNvPr id="7" name="TextBox 6"/>
          <p:cNvSpPr txBox="1"/>
          <p:nvPr/>
        </p:nvSpPr>
        <p:spPr>
          <a:xfrm>
            <a:off x="9859572" y="2709542"/>
            <a:ext cx="13795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nejm.org</a:t>
            </a:r>
          </a:p>
        </p:txBody>
      </p:sp>
      <p:graphicFrame>
        <p:nvGraphicFramePr>
          <p:cNvPr id="8" name="Content Placeholder 2"/>
          <p:cNvGraphicFramePr>
            <a:graphicFrameLocks/>
          </p:cNvGraphicFramePr>
          <p:nvPr>
            <p:extLst>
              <p:ext uri="{D42A27DB-BD31-4B8C-83A1-F6EECF244321}">
                <p14:modId xmlns:p14="http://schemas.microsoft.com/office/powerpoint/2010/main" val="2221545050"/>
              </p:ext>
            </p:extLst>
          </p:nvPr>
        </p:nvGraphicFramePr>
        <p:xfrm>
          <a:off x="6250354" y="1739080"/>
          <a:ext cx="5484449" cy="3139440"/>
        </p:xfrm>
        <a:graphic>
          <a:graphicData uri="http://schemas.openxmlformats.org/drawingml/2006/table">
            <a:tbl>
              <a:tblPr firstRow="1" bandRow="1">
                <a:tableStyleId>{8EC20E35-A176-4012-BC5E-935CFFF8708E}</a:tableStyleId>
              </a:tblPr>
              <a:tblGrid>
                <a:gridCol w="4090148">
                  <a:extLst>
                    <a:ext uri="{9D8B030D-6E8A-4147-A177-3AD203B41FA5}">
                      <a16:colId xmlns:a16="http://schemas.microsoft.com/office/drawing/2014/main" val="20000"/>
                    </a:ext>
                  </a:extLst>
                </a:gridCol>
                <a:gridCol w="139430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(Two-Sided)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Time Measurements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a:solidFill>
                            <a:schemeClr val="dk1"/>
                          </a:solidFill>
                          <a:effectLst/>
                          <a:latin typeface="+mn-lt"/>
                          <a:ea typeface="+mn-ea"/>
                          <a:cs typeface="+mn-cs"/>
                        </a:rPr>
                        <a:t>Number of Clusters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Measurements Per Cluster per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ICC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 – 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Baseline Proportion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
        <p:nvSpPr>
          <p:cNvPr id="9" name="TextBox 8">
            <a:extLst>
              <a:ext uri="{FF2B5EF4-FFF2-40B4-BE49-F238E27FC236}">
                <a16:creationId xmlns:a16="http://schemas.microsoft.com/office/drawing/2014/main" id="{54B761E0-954D-44FF-AC3C-78CB62146A20}"/>
              </a:ext>
            </a:extLst>
          </p:cNvPr>
          <p:cNvSpPr txBox="1"/>
          <p:nvPr/>
        </p:nvSpPr>
        <p:spPr>
          <a:xfrm>
            <a:off x="457198" y="1330457"/>
            <a:ext cx="2151186" cy="408623"/>
          </a:xfrm>
          <a:prstGeom prst="roundRect">
            <a:avLst/>
          </a:prstGeom>
          <a:solidFill>
            <a:srgbClr val="39C1D1"/>
          </a:solidFill>
        </p:spPr>
        <p:txBody>
          <a:bodyPr wrap="square" rtlCol="0">
            <a:spAutoFit/>
          </a:bodyPr>
          <a:lstStyle/>
          <a:p>
            <a:r>
              <a:rPr lang="en-IE" b="1" dirty="0">
                <a:solidFill>
                  <a:schemeClr val="bg1"/>
                </a:solidFill>
              </a:rPr>
              <a:t>Worked Example 2</a:t>
            </a:r>
            <a:endParaRPr lang="en-IE" b="1" i="1" dirty="0">
              <a:solidFill>
                <a:schemeClr val="bg1"/>
              </a:solidFill>
            </a:endParaRPr>
          </a:p>
        </p:txBody>
      </p:sp>
      <p:pic>
        <p:nvPicPr>
          <p:cNvPr id="3" name="Picture 2">
            <a:extLst>
              <a:ext uri="{FF2B5EF4-FFF2-40B4-BE49-F238E27FC236}">
                <a16:creationId xmlns:a16="http://schemas.microsoft.com/office/drawing/2014/main" id="{939A9621-6134-4255-AAC8-040D9C385673}"/>
              </a:ext>
            </a:extLst>
          </p:cNvPr>
          <p:cNvPicPr>
            <a:picLocks noChangeAspect="1"/>
          </p:cNvPicPr>
          <p:nvPr/>
        </p:nvPicPr>
        <p:blipFill>
          <a:blip r:embed="rId3"/>
          <a:stretch>
            <a:fillRect/>
          </a:stretch>
        </p:blipFill>
        <p:spPr>
          <a:xfrm>
            <a:off x="7088278" y="5014762"/>
            <a:ext cx="3808599" cy="1203920"/>
          </a:xfrm>
          <a:prstGeom prst="rect">
            <a:avLst/>
          </a:prstGeom>
        </p:spPr>
      </p:pic>
      <p:sp>
        <p:nvSpPr>
          <p:cNvPr id="4" name="Rectangle 3">
            <a:extLst>
              <a:ext uri="{FF2B5EF4-FFF2-40B4-BE49-F238E27FC236}">
                <a16:creationId xmlns:a16="http://schemas.microsoft.com/office/drawing/2014/main" id="{F5194747-DA00-440D-9F5A-B68EF15FE45A}"/>
              </a:ext>
            </a:extLst>
          </p:cNvPr>
          <p:cNvSpPr/>
          <p:nvPr/>
        </p:nvSpPr>
        <p:spPr>
          <a:xfrm>
            <a:off x="9158407" y="6354924"/>
            <a:ext cx="2080762" cy="369332"/>
          </a:xfrm>
          <a:prstGeom prst="rect">
            <a:avLst/>
          </a:prstGeom>
        </p:spPr>
        <p:txBody>
          <a:bodyPr wrap="none">
            <a:spAutoFit/>
          </a:bodyPr>
          <a:lstStyle/>
          <a:p>
            <a:pPr lvl="0" algn="r">
              <a:defRPr/>
            </a:pPr>
            <a:r>
              <a:rPr lang="en-IE" dirty="0">
                <a:solidFill>
                  <a:prstClr val="black"/>
                </a:solidFill>
                <a:latin typeface="Tw Cen MT" panose="020B0602020104020603"/>
              </a:rPr>
              <a:t>Source: Trials (2017)</a:t>
            </a:r>
          </a:p>
        </p:txBody>
      </p:sp>
    </p:spTree>
    <p:extLst>
      <p:ext uri="{BB962C8B-B14F-4D97-AF65-F5344CB8AC3E}">
        <p14:creationId xmlns:p14="http://schemas.microsoft.com/office/powerpoint/2010/main" val="84194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AE2DAE-4BA7-4FDC-9898-225B517082AF}"/>
              </a:ext>
            </a:extLst>
          </p:cNvPr>
          <p:cNvPicPr/>
          <p:nvPr/>
        </p:nvPicPr>
        <p:blipFill rotWithShape="1">
          <a:blip r:embed="rId2" cstate="print">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p:spPr>
      </p:pic>
    </p:spTree>
    <p:extLst>
      <p:ext uri="{BB962C8B-B14F-4D97-AF65-F5344CB8AC3E}">
        <p14:creationId xmlns:p14="http://schemas.microsoft.com/office/powerpoint/2010/main" val="288929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32988" y="3214210"/>
            <a:ext cx="7997620" cy="923330"/>
          </a:xfrm>
          <a:prstGeom prst="rect">
            <a:avLst/>
          </a:prstGeom>
        </p:spPr>
        <p:txBody>
          <a:bodyPr wrap="square">
            <a:spAutoFit/>
          </a:bodyPr>
          <a:lstStyle/>
          <a:p>
            <a:pPr algn="ctr"/>
            <a:r>
              <a:rPr lang="en-GB" sz="5400" dirty="0">
                <a:solidFill>
                  <a:schemeClr val="bg1"/>
                </a:solidFill>
              </a:rPr>
              <a:t>Designing MAMS GSD</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3</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5291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MAMS Overview</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0" lvl="0" indent="0">
              <a:buClr>
                <a:srgbClr val="1CADE4"/>
              </a:buClr>
              <a:buNone/>
            </a:pPr>
            <a:r>
              <a:rPr lang="en-IE" sz="3200" dirty="0">
                <a:solidFill>
                  <a:prstClr val="black"/>
                </a:solidFill>
              </a:rPr>
              <a:t>Multi-arm Multi-stage designs compare multiple treatments (&gt;2) with multiple stages (&gt;1) for adaptions</a:t>
            </a:r>
          </a:p>
          <a:p>
            <a:pPr marL="0" lvl="0" indent="0">
              <a:buClr>
                <a:srgbClr val="1CADE4"/>
              </a:buClr>
              <a:buNone/>
            </a:pPr>
            <a:r>
              <a:rPr lang="en-IE" sz="3200" dirty="0">
                <a:solidFill>
                  <a:prstClr val="black"/>
                </a:solidFill>
              </a:rPr>
              <a:t>Different choices available for adaptions at each stage</a:t>
            </a:r>
          </a:p>
          <a:p>
            <a:pPr marL="516636" lvl="1" indent="-342900">
              <a:buClr>
                <a:srgbClr val="1CADE4"/>
              </a:buClr>
            </a:pPr>
            <a:r>
              <a:rPr lang="en-IE" sz="2800" dirty="0">
                <a:solidFill>
                  <a:prstClr val="black"/>
                </a:solidFill>
              </a:rPr>
              <a:t>Drop arms/pick “winner(s)”, add arms, stop early, increase N </a:t>
            </a:r>
          </a:p>
          <a:p>
            <a:pPr marL="0" indent="0">
              <a:buClr>
                <a:srgbClr val="1CADE4"/>
              </a:buClr>
              <a:buNone/>
            </a:pPr>
            <a:r>
              <a:rPr lang="en-IE" sz="3200" dirty="0">
                <a:solidFill>
                  <a:prstClr val="black"/>
                </a:solidFill>
              </a:rPr>
              <a:t>MAMS designs provide flexibility to assess wide range of treatments and </a:t>
            </a:r>
            <a:r>
              <a:rPr lang="en-IE" sz="3200" dirty="0" err="1">
                <a:solidFill>
                  <a:prstClr val="black"/>
                </a:solidFill>
              </a:rPr>
              <a:t>mold</a:t>
            </a:r>
            <a:r>
              <a:rPr lang="en-IE" sz="3200" dirty="0">
                <a:solidFill>
                  <a:prstClr val="black"/>
                </a:solidFill>
              </a:rPr>
              <a:t> trial towards desired end state</a:t>
            </a:r>
          </a:p>
          <a:p>
            <a:pPr marL="0" indent="0">
              <a:buClr>
                <a:srgbClr val="1CADE4"/>
              </a:buClr>
              <a:buNone/>
            </a:pPr>
            <a:r>
              <a:rPr lang="en-IE" sz="3200" dirty="0">
                <a:solidFill>
                  <a:prstClr val="black"/>
                </a:solidFill>
              </a:rPr>
              <a:t>Increasing interest in MAMS designs to allow seamless designs &amp; allow quicker evaluation of multiple treatments</a:t>
            </a: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36180" y="173810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36664" y="2785773"/>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36180" y="3857108"/>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36180" y="4898626"/>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2464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8F6AE-8503-47FF-8063-CF6FF7BD02CC}"/>
              </a:ext>
            </a:extLst>
          </p:cNvPr>
          <p:cNvSpPr>
            <a:spLocks noGrp="1"/>
          </p:cNvSpPr>
          <p:nvPr>
            <p:ph type="title"/>
          </p:nvPr>
        </p:nvSpPr>
        <p:spPr>
          <a:xfrm>
            <a:off x="443132" y="0"/>
            <a:ext cx="9126415" cy="1360714"/>
          </a:xfrm>
        </p:spPr>
        <p:txBody>
          <a:bodyPr>
            <a:normAutofit/>
          </a:bodyPr>
          <a:lstStyle/>
          <a:p>
            <a:r>
              <a:rPr lang="en-IE" dirty="0">
                <a:latin typeface="+mj-lt"/>
              </a:rPr>
              <a:t>MAMS Review</a:t>
            </a:r>
            <a:endParaRPr lang="en-IE" dirty="0"/>
          </a:p>
        </p:txBody>
      </p:sp>
      <p:sp>
        <p:nvSpPr>
          <p:cNvPr id="3" name="Content Placeholder 2">
            <a:extLst>
              <a:ext uri="{FF2B5EF4-FFF2-40B4-BE49-F238E27FC236}">
                <a16:creationId xmlns:a16="http://schemas.microsoft.com/office/drawing/2014/main" id="{5CB6E641-085F-45FE-AF3E-DAF583AB93CF}"/>
              </a:ext>
            </a:extLst>
          </p:cNvPr>
          <p:cNvSpPr>
            <a:spLocks noGrp="1"/>
          </p:cNvSpPr>
          <p:nvPr>
            <p:ph idx="1"/>
          </p:nvPr>
        </p:nvSpPr>
        <p:spPr>
          <a:xfrm>
            <a:off x="443132" y="2011295"/>
            <a:ext cx="5077141" cy="4023360"/>
          </a:xfrm>
          <a:solidFill>
            <a:schemeClr val="bg1"/>
          </a:solidFill>
          <a:ln w="57150">
            <a:solidFill>
              <a:srgbClr val="1CADE4"/>
            </a:solidFill>
          </a:ln>
        </p:spPr>
        <p:txBody>
          <a:bodyPr>
            <a:normAutofit/>
          </a:bodyPr>
          <a:lstStyle/>
          <a:p>
            <a:pPr marL="87312" indent="0" algn="ctr">
              <a:buNone/>
            </a:pPr>
            <a:r>
              <a:rPr lang="en-IE" sz="3200" b="1" u="sng" dirty="0">
                <a:solidFill>
                  <a:srgbClr val="4CB6AC"/>
                </a:solidFill>
              </a:rPr>
              <a:t>Advantages</a:t>
            </a:r>
          </a:p>
          <a:p>
            <a:pPr marL="514350" indent="-427038">
              <a:buFont typeface="+mj-lt"/>
              <a:buAutoNum type="arabicPeriod"/>
            </a:pPr>
            <a:r>
              <a:rPr lang="en-IE" sz="3200" dirty="0"/>
              <a:t>Efficiency vs multiple trials</a:t>
            </a:r>
          </a:p>
          <a:p>
            <a:pPr marL="514350" indent="-427038">
              <a:buFont typeface="+mj-lt"/>
              <a:buAutoNum type="arabicPeriod"/>
            </a:pPr>
            <a:r>
              <a:rPr lang="en-IE" sz="3200" dirty="0"/>
              <a:t>Seamless Trial Designs</a:t>
            </a:r>
          </a:p>
          <a:p>
            <a:pPr marL="514350" indent="-427038">
              <a:buFont typeface="+mj-lt"/>
              <a:buAutoNum type="arabicPeriod"/>
            </a:pPr>
            <a:r>
              <a:rPr lang="en-IE" sz="3200" dirty="0"/>
              <a:t>Flexibility to add/drop </a:t>
            </a:r>
            <a:r>
              <a:rPr lang="en-IE" sz="3200" dirty="0" err="1"/>
              <a:t>trt</a:t>
            </a:r>
            <a:r>
              <a:rPr lang="en-IE" sz="3200" dirty="0"/>
              <a:t>.</a:t>
            </a:r>
          </a:p>
          <a:p>
            <a:pPr marL="514350" indent="-427038">
              <a:buFont typeface="+mj-lt"/>
              <a:buAutoNum type="arabicPeriod"/>
            </a:pPr>
            <a:r>
              <a:rPr lang="en-IE" sz="3200" dirty="0"/>
              <a:t>Shared Control</a:t>
            </a:r>
          </a:p>
          <a:p>
            <a:pPr marL="514350" indent="-427038">
              <a:buFont typeface="+mj-lt"/>
              <a:buAutoNum type="arabicPeriod"/>
            </a:pPr>
            <a:r>
              <a:rPr lang="en-IE" sz="3200" dirty="0"/>
              <a:t>More patients on </a:t>
            </a:r>
            <a:r>
              <a:rPr lang="en-IE" sz="3200" dirty="0" err="1"/>
              <a:t>trt</a:t>
            </a:r>
            <a:r>
              <a:rPr lang="en-IE" sz="3200" dirty="0"/>
              <a:t>. arms</a:t>
            </a:r>
          </a:p>
          <a:p>
            <a:pPr marL="514350" indent="-427038">
              <a:buFont typeface="+mj-lt"/>
              <a:buAutoNum type="arabicPeriod"/>
            </a:pPr>
            <a:endParaRPr lang="en-IE" sz="3200" dirty="0"/>
          </a:p>
          <a:p>
            <a:pPr marL="514350" indent="-427038">
              <a:buFont typeface="+mj-lt"/>
              <a:buAutoNum type="arabicPeriod"/>
            </a:pPr>
            <a:endParaRPr lang="en-IE" sz="3200" dirty="0"/>
          </a:p>
          <a:p>
            <a:pPr marL="87312" indent="0">
              <a:buNone/>
            </a:pPr>
            <a:endParaRPr lang="en-IE" sz="3200" dirty="0"/>
          </a:p>
        </p:txBody>
      </p:sp>
      <p:sp>
        <p:nvSpPr>
          <p:cNvPr id="4" name="Content Placeholder 2">
            <a:extLst>
              <a:ext uri="{FF2B5EF4-FFF2-40B4-BE49-F238E27FC236}">
                <a16:creationId xmlns:a16="http://schemas.microsoft.com/office/drawing/2014/main" id="{A7383C9B-E78F-4C2E-9EBE-9A69DA8D4B4E}"/>
              </a:ext>
            </a:extLst>
          </p:cNvPr>
          <p:cNvSpPr txBox="1">
            <a:spLocks/>
          </p:cNvSpPr>
          <p:nvPr/>
        </p:nvSpPr>
        <p:spPr>
          <a:xfrm>
            <a:off x="5520273" y="2011295"/>
            <a:ext cx="5236029" cy="4023360"/>
          </a:xfrm>
          <a:prstGeom prst="rect">
            <a:avLst/>
          </a:prstGeom>
          <a:solidFill>
            <a:schemeClr val="bg1"/>
          </a:solidFill>
          <a:ln w="57150">
            <a:solidFill>
              <a:srgbClr val="1CADE4"/>
            </a:solidFill>
          </a:ln>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271463" marR="0" lvl="0" indent="0" algn="ctr" defTabSz="914400" rtl="0" eaLnBrk="1" fontAlgn="auto" latinLnBrk="0" hangingPunct="1">
              <a:lnSpc>
                <a:spcPct val="90000"/>
              </a:lnSpc>
              <a:spcBef>
                <a:spcPts val="1200"/>
              </a:spcBef>
              <a:spcAft>
                <a:spcPts val="200"/>
              </a:spcAft>
              <a:buClr>
                <a:srgbClr val="1CADE4"/>
              </a:buClr>
              <a:buSzPct val="100000"/>
              <a:buNone/>
              <a:tabLst/>
              <a:defRPr/>
            </a:pPr>
            <a:r>
              <a:rPr kumimoji="0" lang="en-IE" sz="3200" b="1" i="0" u="sng" strike="noStrike" kern="1200" cap="none" spc="0" normalizeH="0" baseline="0" noProof="0" dirty="0">
                <a:ln>
                  <a:noFill/>
                </a:ln>
                <a:solidFill>
                  <a:srgbClr val="FFC000"/>
                </a:solidFill>
                <a:effectLst/>
                <a:uLnTx/>
                <a:uFillTx/>
                <a:latin typeface="Tw Cen MT" panose="020B0602020104020603"/>
                <a:ea typeface="+mn-ea"/>
                <a:cs typeface="+mn-cs"/>
              </a:rPr>
              <a:t>Disadvantages</a:t>
            </a:r>
          </a:p>
          <a:p>
            <a:pPr marL="804863" indent="-533400">
              <a:buClr>
                <a:srgbClr val="1CADE4"/>
              </a:buClr>
              <a:buFont typeface="+mj-lt"/>
              <a:buAutoNum type="arabicPeriod"/>
              <a:defRPr/>
            </a:pPr>
            <a:r>
              <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rPr>
              <a:t>More Complex </a:t>
            </a:r>
            <a:r>
              <a:rPr lang="en-IE" sz="3200" dirty="0">
                <a:solidFill>
                  <a:prstClr val="black"/>
                </a:solidFill>
                <a:latin typeface="Tw Cen MT" panose="020B0602020104020603"/>
              </a:rPr>
              <a:t>(Time Bias)</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Logistical Issues </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lang="en-IE" sz="3200" dirty="0">
                <a:solidFill>
                  <a:prstClr val="black"/>
                </a:solidFill>
                <a:latin typeface="Tw Cen MT" panose="020B0602020104020603"/>
              </a:rPr>
              <a:t>Uncertain Costs/Duration</a:t>
            </a:r>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IE" sz="3200" b="0" u="none" strike="noStrike" kern="1200" cap="none" spc="0" normalizeH="0" baseline="0" noProof="0" dirty="0">
                <a:ln>
                  <a:noFill/>
                </a:ln>
                <a:solidFill>
                  <a:prstClr val="black"/>
                </a:solidFill>
                <a:effectLst/>
                <a:uLnTx/>
                <a:uFillTx/>
                <a:latin typeface="Tw Cen MT" panose="020B0602020104020603"/>
                <a:ea typeface="+mn-ea"/>
                <a:cs typeface="+mn-cs"/>
              </a:rPr>
              <a:t>Regulatory Approval</a:t>
            </a:r>
          </a:p>
          <a:p>
            <a:pPr marL="804863" indent="-533400">
              <a:buClr>
                <a:srgbClr val="1CADE4"/>
              </a:buClr>
              <a:buFont typeface="+mj-lt"/>
              <a:buAutoNum type="arabicPeriod"/>
              <a:defRPr/>
            </a:pPr>
            <a:r>
              <a:rPr lang="en-IE" sz="3200" dirty="0">
                <a:solidFill>
                  <a:prstClr val="black"/>
                </a:solidFill>
                <a:latin typeface="Tw Cen MT" panose="020B0602020104020603"/>
              </a:rPr>
              <a:t>No Direct </a:t>
            </a:r>
            <a:r>
              <a:rPr lang="en-IE" sz="3200" dirty="0" err="1">
                <a:solidFill>
                  <a:prstClr val="black"/>
                </a:solidFill>
                <a:latin typeface="Tw Cen MT" panose="020B0602020104020603"/>
              </a:rPr>
              <a:t>Trt</a:t>
            </a:r>
            <a:r>
              <a:rPr lang="en-IE" sz="3200" dirty="0">
                <a:solidFill>
                  <a:prstClr val="black"/>
                </a:solidFill>
                <a:latin typeface="Tw Cen MT" panose="020B0602020104020603"/>
              </a:rPr>
              <a:t>. Comparisons</a:t>
            </a: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u="none" strike="noStrike" kern="1200" cap="none" spc="0" normalizeH="0" baseline="0" noProof="0" dirty="0">
              <a:ln>
                <a:noFill/>
              </a:ln>
              <a:solidFill>
                <a:prstClr val="black"/>
              </a:solidFill>
              <a:effectLst/>
              <a:uLnTx/>
              <a:uFillTx/>
              <a:latin typeface="Tw Cen MT" panose="020B0602020104020603"/>
              <a:ea typeface="+mn-ea"/>
              <a:cs typeface="+mn-cs"/>
            </a:endParaRPr>
          </a:p>
          <a:p>
            <a:pPr marL="804863" marR="0" lvl="0" indent="-5334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endParaRPr kumimoji="0" lang="en-IE" sz="3200" b="0" i="0" u="sng"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9892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8323C742-8FD5-4266-B0EA-28F0185183F4}"/>
              </a:ext>
            </a:extLst>
          </p:cNvPr>
          <p:cNvGraphicFramePr>
            <a:graphicFrameLocks/>
          </p:cNvGraphicFramePr>
          <p:nvPr/>
        </p:nvGraphicFramePr>
        <p:xfrm>
          <a:off x="0" y="0"/>
          <a:ext cx="12191999" cy="6927274"/>
        </p:xfrm>
        <a:graphic>
          <a:graphicData uri="http://schemas.openxmlformats.org/drawingml/2006/table">
            <a:tbl>
              <a:tblPr firstRow="1" bandRow="1">
                <a:tableStyleId>{68D230F3-CF80-4859-8CE7-A43EE81993B5}</a:tableStyleId>
              </a:tblPr>
              <a:tblGrid>
                <a:gridCol w="434109">
                  <a:extLst>
                    <a:ext uri="{9D8B030D-6E8A-4147-A177-3AD203B41FA5}">
                      <a16:colId xmlns:a16="http://schemas.microsoft.com/office/drawing/2014/main" val="1135098805"/>
                    </a:ext>
                  </a:extLst>
                </a:gridCol>
                <a:gridCol w="5634182">
                  <a:extLst>
                    <a:ext uri="{9D8B030D-6E8A-4147-A177-3AD203B41FA5}">
                      <a16:colId xmlns:a16="http://schemas.microsoft.com/office/drawing/2014/main" val="2398151709"/>
                    </a:ext>
                  </a:extLst>
                </a:gridCol>
                <a:gridCol w="6123708">
                  <a:extLst>
                    <a:ext uri="{9D8B030D-6E8A-4147-A177-3AD203B41FA5}">
                      <a16:colId xmlns:a16="http://schemas.microsoft.com/office/drawing/2014/main" val="2058989989"/>
                    </a:ext>
                  </a:extLst>
                </a:gridCol>
              </a:tblGrid>
              <a:tr h="982790">
                <a:tc gridSpan="3">
                  <a:txBody>
                    <a:bodyPr/>
                    <a:lstStyle/>
                    <a:p>
                      <a:pPr algn="ctr"/>
                      <a:r>
                        <a:rPr lang="en-IE" sz="4800" b="1" kern="1200" dirty="0">
                          <a:solidFill>
                            <a:schemeClr val="bg1"/>
                          </a:solidFill>
                          <a:latin typeface="+mn-lt"/>
                          <a:ea typeface="+mn-ea"/>
                          <a:cs typeface="+mn-cs"/>
                        </a:rPr>
                        <a:t>MAMS Methods Examples</a:t>
                      </a:r>
                      <a:endParaRPr lang="en-IE" sz="4800" dirty="0">
                        <a:solidFill>
                          <a:schemeClr val="bg1"/>
                        </a:solidFill>
                      </a:endParaRPr>
                    </a:p>
                  </a:txBody>
                  <a:tcPr anchor="ctr">
                    <a:gradFill>
                      <a:gsLst>
                        <a:gs pos="0">
                          <a:srgbClr val="3374BB">
                            <a:alpha val="58000"/>
                          </a:srgbClr>
                        </a:gs>
                        <a:gs pos="58000">
                          <a:srgbClr val="4CB6AC"/>
                        </a:gs>
                      </a:gsLst>
                      <a:lin ang="7200000" scaled="0"/>
                    </a:gradFill>
                  </a:tcPr>
                </a:tc>
                <a:tc hMerge="1">
                  <a:txBody>
                    <a:bodyPr/>
                    <a:lstStyle/>
                    <a:p>
                      <a:pPr algn="ctr"/>
                      <a:endParaRPr lang="en-IE" sz="2800" dirty="0">
                        <a:solidFill>
                          <a:schemeClr val="bg1"/>
                        </a:solidFill>
                      </a:endParaRPr>
                    </a:p>
                  </a:txBody>
                  <a:tcPr anchor="ctr">
                    <a:solidFill>
                      <a:srgbClr val="75C0B4"/>
                    </a:solidFill>
                  </a:tcPr>
                </a:tc>
                <a:tc hMerge="1">
                  <a:txBody>
                    <a:bodyPr/>
                    <a:lstStyle/>
                    <a:p>
                      <a:pPr algn="ctr"/>
                      <a:endParaRPr lang="en-IE" sz="2800" dirty="0">
                        <a:solidFill>
                          <a:schemeClr val="bg1"/>
                        </a:solidFill>
                      </a:endParaRPr>
                    </a:p>
                  </a:txBody>
                  <a:tcPr anchor="ctr">
                    <a:solidFill>
                      <a:srgbClr val="75C0B4"/>
                    </a:solidFill>
                  </a:tcPr>
                </a:tc>
                <a:extLst>
                  <a:ext uri="{0D108BD9-81ED-4DB2-BD59-A6C34878D82A}">
                    <a16:rowId xmlns:a16="http://schemas.microsoft.com/office/drawing/2014/main" val="3815279284"/>
                  </a:ext>
                </a:extLst>
              </a:tr>
              <a:tr h="817615">
                <a:tc>
                  <a:txBody>
                    <a:bodyPr/>
                    <a:lstStyle/>
                    <a:p>
                      <a:pPr algn="ctr"/>
                      <a:r>
                        <a:rPr lang="en-IE" sz="2800">
                          <a:solidFill>
                            <a:srgbClr val="75C0B4"/>
                          </a:solidFill>
                        </a:rPr>
                        <a:t>1</a:t>
                      </a:r>
                      <a:endParaRPr lang="en-IE" sz="2800" dirty="0">
                        <a:solidFill>
                          <a:srgbClr val="75C0B4"/>
                        </a:solidFill>
                      </a:endParaRPr>
                    </a:p>
                  </a:txBody>
                  <a:tcPr anchor="ctr"/>
                </a:tc>
                <a:tc>
                  <a:txBody>
                    <a:bodyPr/>
                    <a:lstStyle/>
                    <a:p>
                      <a:pPr algn="r"/>
                      <a:r>
                        <a:rPr lang="en-IE" sz="2800" b="1" dirty="0"/>
                        <a:t>MAMS Group Sequential Design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err="1">
                          <a:solidFill>
                            <a:schemeClr val="accent2"/>
                          </a:solidFill>
                        </a:rPr>
                        <a:t>Magirr</a:t>
                      </a:r>
                      <a:r>
                        <a:rPr lang="en-IE" sz="2800" dirty="0">
                          <a:solidFill>
                            <a:schemeClr val="accent2"/>
                          </a:solidFill>
                        </a:rPr>
                        <a:t> et al. (2012), Gao et al (2014)</a:t>
                      </a:r>
                      <a:endParaRPr lang="en-IE" sz="2800" b="1"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581763272"/>
                  </a:ext>
                </a:extLst>
              </a:tr>
              <a:tr h="817615">
                <a:tc>
                  <a:txBody>
                    <a:bodyPr/>
                    <a:lstStyle/>
                    <a:p>
                      <a:pPr algn="ctr"/>
                      <a:r>
                        <a:rPr lang="en-IE" sz="2800">
                          <a:solidFill>
                            <a:srgbClr val="75C0B4"/>
                          </a:solidFill>
                        </a:rPr>
                        <a:t>2</a:t>
                      </a:r>
                      <a:endParaRPr lang="en-IE" sz="2800" dirty="0">
                        <a:solidFill>
                          <a:srgbClr val="75C0B4"/>
                        </a:solidFill>
                      </a:endParaRPr>
                    </a:p>
                  </a:txBody>
                  <a:tcPr anchor="ctr"/>
                </a:tc>
                <a:tc>
                  <a:txBody>
                    <a:bodyPr/>
                    <a:lstStyle/>
                    <a:p>
                      <a:pPr algn="r"/>
                      <a:r>
                        <a:rPr lang="en-IE" sz="2800" b="0" dirty="0"/>
                        <a:t>Fixed K Drop the Loser Design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err="1">
                          <a:solidFill>
                            <a:schemeClr val="accent2"/>
                          </a:solidFill>
                        </a:rPr>
                        <a:t>Wason</a:t>
                      </a:r>
                      <a:r>
                        <a:rPr lang="en-IE" sz="2800" dirty="0">
                          <a:solidFill>
                            <a:schemeClr val="accent2"/>
                          </a:solidFill>
                        </a:rPr>
                        <a:t> et al. (2017)</a:t>
                      </a:r>
                      <a:endParaRPr lang="en-IE" sz="2800" b="1"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652854451"/>
                  </a:ext>
                </a:extLst>
              </a:tr>
              <a:tr h="817615">
                <a:tc>
                  <a:txBody>
                    <a:bodyPr/>
                    <a:lstStyle/>
                    <a:p>
                      <a:pPr algn="ctr"/>
                      <a:r>
                        <a:rPr lang="en-IE" sz="2800" dirty="0">
                          <a:solidFill>
                            <a:srgbClr val="75C0B4"/>
                          </a:solidFill>
                        </a:rPr>
                        <a:t>3</a:t>
                      </a:r>
                    </a:p>
                  </a:txBody>
                  <a:tcPr anchor="ctr"/>
                </a:tc>
                <a:tc>
                  <a:txBody>
                    <a:bodyPr/>
                    <a:lstStyle/>
                    <a:p>
                      <a:pPr algn="r"/>
                      <a:r>
                        <a:rPr lang="en-IE" sz="2800" b="0" dirty="0"/>
                        <a:t>Optimal MAMS GSD</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800" b="0" i="0" u="none" strike="noStrike" kern="1200" cap="none" spc="0" normalizeH="0" baseline="0" noProof="0" dirty="0" err="1">
                          <a:ln>
                            <a:noFill/>
                          </a:ln>
                          <a:solidFill>
                            <a:schemeClr val="accent2"/>
                          </a:solidFill>
                          <a:effectLst/>
                          <a:uLnTx/>
                          <a:uFillTx/>
                          <a:latin typeface="Calibri" panose="020F0502020204030204"/>
                          <a:ea typeface="+mn-ea"/>
                          <a:cs typeface="+mn-cs"/>
                        </a:rPr>
                        <a:t>Wason</a:t>
                      </a:r>
                      <a:r>
                        <a:rPr kumimoji="0" lang="en-IE" sz="2800" b="0" i="0" u="none" strike="noStrike" kern="1200" cap="none" spc="0" normalizeH="0" baseline="0" noProof="0" dirty="0">
                          <a:ln>
                            <a:noFill/>
                          </a:ln>
                          <a:solidFill>
                            <a:schemeClr val="accent2"/>
                          </a:solidFill>
                          <a:effectLst/>
                          <a:uLnTx/>
                          <a:uFillTx/>
                          <a:latin typeface="Calibri" panose="020F0502020204030204"/>
                          <a:ea typeface="+mn-ea"/>
                          <a:cs typeface="+mn-cs"/>
                        </a:rPr>
                        <a:t> and Jaki (2012)</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3115724"/>
                  </a:ext>
                </a:extLst>
              </a:tr>
              <a:tr h="932458">
                <a:tc>
                  <a:txBody>
                    <a:bodyPr/>
                    <a:lstStyle/>
                    <a:p>
                      <a:pPr algn="ctr"/>
                      <a:r>
                        <a:rPr lang="en-IE" sz="2800" dirty="0">
                          <a:solidFill>
                            <a:srgbClr val="75C0B4"/>
                          </a:solidFill>
                        </a:rPr>
                        <a:t>4</a:t>
                      </a:r>
                    </a:p>
                  </a:txBody>
                  <a:tcPr anchor="ctr"/>
                </a:tc>
                <a:tc>
                  <a:txBody>
                    <a:bodyPr/>
                    <a:lstStyle/>
                    <a:p>
                      <a:pPr algn="r"/>
                      <a:r>
                        <a:rPr lang="en-IE" sz="2800" b="0" dirty="0"/>
                        <a:t>I-outcome/D-outcome MAMS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b="0" dirty="0">
                          <a:solidFill>
                            <a:schemeClr val="accent2"/>
                          </a:solidFill>
                        </a:rPr>
                        <a:t>Royston et al. (2011)</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9750026"/>
                  </a:ext>
                </a:extLst>
              </a:tr>
              <a:tr h="817615">
                <a:tc>
                  <a:txBody>
                    <a:bodyPr/>
                    <a:lstStyle/>
                    <a:p>
                      <a:pPr algn="ctr"/>
                      <a:r>
                        <a:rPr lang="en-IE" sz="2800" dirty="0">
                          <a:solidFill>
                            <a:srgbClr val="75C0B4"/>
                          </a:solidFill>
                        </a:rPr>
                        <a:t>5</a:t>
                      </a:r>
                    </a:p>
                  </a:txBody>
                  <a:tcPr anchor="ctr"/>
                </a:tc>
                <a:tc>
                  <a:txBody>
                    <a:bodyPr/>
                    <a:lstStyle/>
                    <a:p>
                      <a:pPr algn="r"/>
                      <a:r>
                        <a:rPr lang="en-IE" sz="2800" b="0" dirty="0"/>
                        <a:t>Add Arms Designs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buFont typeface="+mj-lt"/>
                        <a:buNone/>
                      </a:pPr>
                      <a:r>
                        <a:rPr lang="en-IE" sz="2800" dirty="0" err="1">
                          <a:solidFill>
                            <a:schemeClr val="accent2"/>
                          </a:solidFill>
                        </a:rPr>
                        <a:t>Choodari-Oskooei</a:t>
                      </a:r>
                      <a:r>
                        <a:rPr lang="en-IE" sz="2800" dirty="0">
                          <a:solidFill>
                            <a:schemeClr val="accent2"/>
                          </a:solidFill>
                        </a:rPr>
                        <a:t> et al (2020)</a:t>
                      </a: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151802375"/>
                  </a:ext>
                </a:extLst>
              </a:tr>
              <a:tr h="923951">
                <a:tc>
                  <a:txBody>
                    <a:bodyPr/>
                    <a:lstStyle/>
                    <a:p>
                      <a:pPr algn="ctr"/>
                      <a:r>
                        <a:rPr lang="en-IE" sz="2800" dirty="0">
                          <a:solidFill>
                            <a:srgbClr val="75C0B4"/>
                          </a:solidFill>
                        </a:rPr>
                        <a:t>6</a:t>
                      </a:r>
                    </a:p>
                  </a:txBody>
                  <a:tcPr anchor="ctr"/>
                </a:tc>
                <a:tc>
                  <a:txBody>
                    <a:bodyPr/>
                    <a:lstStyle/>
                    <a:p>
                      <a:pPr lvl="0" algn="r"/>
                      <a:r>
                        <a:rPr lang="en-IE" sz="2800" b="0" dirty="0"/>
                        <a:t>(2 Stage) P-value Combination</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indent="0" algn="l">
                        <a:buFont typeface="Wingdings" panose="05000000000000000000" pitchFamily="2" charset="2"/>
                        <a:buNone/>
                      </a:pPr>
                      <a:r>
                        <a:rPr lang="en-IE" sz="2800" dirty="0" err="1">
                          <a:solidFill>
                            <a:schemeClr val="accent2"/>
                          </a:solidFill>
                        </a:rPr>
                        <a:t>Posch</a:t>
                      </a:r>
                      <a:r>
                        <a:rPr lang="en-IE" sz="2800" dirty="0">
                          <a:solidFill>
                            <a:schemeClr val="accent2"/>
                          </a:solidFill>
                        </a:rPr>
                        <a:t> et al. (2005)</a:t>
                      </a:r>
                      <a:endParaRPr lang="en-IE" sz="2800" b="1" dirty="0">
                        <a:solidFill>
                          <a:schemeClr val="accent2"/>
                        </a:solidFill>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665420433"/>
                  </a:ext>
                </a:extLst>
              </a:tr>
              <a:tr h="817615">
                <a:tc>
                  <a:txBody>
                    <a:bodyPr/>
                    <a:lstStyle/>
                    <a:p>
                      <a:pPr algn="ctr"/>
                      <a:r>
                        <a:rPr lang="en-IE" sz="2800" dirty="0">
                          <a:solidFill>
                            <a:srgbClr val="75C0B4"/>
                          </a:solidFill>
                        </a:rPr>
                        <a:t>7</a:t>
                      </a:r>
                    </a:p>
                  </a:txBody>
                  <a:tcPr anchor="ctr"/>
                </a:tc>
                <a:tc>
                  <a:txBody>
                    <a:bodyPr/>
                    <a:lstStyle/>
                    <a:p>
                      <a:pPr algn="r"/>
                      <a:r>
                        <a:rPr lang="en-IE" sz="2800" b="0" dirty="0"/>
                        <a:t>Bayesian MAMS</a:t>
                      </a:r>
                    </a:p>
                  </a:txBody>
                  <a:tcPr anchor="ctr">
                    <a:lnR w="28575" cap="flat" cmpd="sng" algn="ctr">
                      <a:solidFill>
                        <a:schemeClr val="bg1">
                          <a:lumMod val="65000"/>
                        </a:schemeClr>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dirty="0">
                          <a:solidFill>
                            <a:schemeClr val="accent2"/>
                          </a:solidFill>
                        </a:rPr>
                        <a:t>Whitehead et al. (2015)</a:t>
                      </a:r>
                      <a:endParaRPr kumimoji="0" lang="en-IE" sz="2800" b="1" i="0" u="none" strike="noStrike" kern="1200" cap="none" spc="0" normalizeH="0" baseline="0" noProof="0" dirty="0">
                        <a:ln>
                          <a:noFill/>
                        </a:ln>
                        <a:solidFill>
                          <a:schemeClr val="accent2"/>
                        </a:solidFill>
                        <a:effectLst/>
                        <a:uLnTx/>
                        <a:uFillTx/>
                        <a:latin typeface="Calibri" panose="020F0502020204030204"/>
                        <a:ea typeface="+mn-ea"/>
                        <a:cs typeface="+mn-cs"/>
                      </a:endParaRPr>
                    </a:p>
                  </a:txBody>
                  <a:tcPr anchor="ctr">
                    <a:lnL w="285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4094301179"/>
                  </a:ext>
                </a:extLst>
              </a:tr>
            </a:tbl>
          </a:graphicData>
        </a:graphic>
      </p:graphicFrame>
    </p:spTree>
    <p:extLst>
      <p:ext uri="{BB962C8B-B14F-4D97-AF65-F5344CB8AC3E}">
        <p14:creationId xmlns:p14="http://schemas.microsoft.com/office/powerpoint/2010/main" val="289133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9126415" cy="1499616"/>
          </a:xfrm>
        </p:spPr>
        <p:txBody>
          <a:bodyPr>
            <a:normAutofit/>
          </a:bodyPr>
          <a:lstStyle/>
          <a:p>
            <a:r>
              <a:rPr lang="en-IE" dirty="0">
                <a:latin typeface="+mj-lt"/>
              </a:rPr>
              <a:t>MAMS Design Overview</a:t>
            </a:r>
            <a:endParaRPr lang="en-IE" cap="none" dirty="0">
              <a:latin typeface="+mj-lt"/>
            </a:endParaRPr>
          </a:p>
        </p:txBody>
      </p:sp>
      <p:sp>
        <p:nvSpPr>
          <p:cNvPr id="3" name="Content Placeholder 2"/>
          <p:cNvSpPr>
            <a:spLocks noGrp="1"/>
          </p:cNvSpPr>
          <p:nvPr>
            <p:ph idx="1"/>
          </p:nvPr>
        </p:nvSpPr>
        <p:spPr>
          <a:xfrm>
            <a:off x="711121" y="1710619"/>
            <a:ext cx="9720073" cy="4023360"/>
          </a:xfrm>
        </p:spPr>
        <p:txBody>
          <a:bodyPr>
            <a:noAutofit/>
          </a:bodyPr>
          <a:lstStyle/>
          <a:p>
            <a:pPr marL="0" indent="0">
              <a:lnSpc>
                <a:spcPct val="100000"/>
              </a:lnSpc>
              <a:buNone/>
            </a:pPr>
            <a:r>
              <a:rPr lang="en-IE" sz="3200" dirty="0"/>
              <a:t>Multi-arm multi-stage design combines usual design issues seen from multiplicity and adaptive design</a:t>
            </a:r>
          </a:p>
          <a:p>
            <a:pPr marL="516636" lvl="1" indent="-342900">
              <a:lnSpc>
                <a:spcPct val="100000"/>
              </a:lnSpc>
            </a:pPr>
            <a:r>
              <a:rPr lang="en-IE" sz="2800" dirty="0"/>
              <a:t>Adaptive Design: Blinding, Pre-specification, efficiency, sim.</a:t>
            </a:r>
          </a:p>
          <a:p>
            <a:pPr marL="516636" lvl="1" indent="-342900">
              <a:lnSpc>
                <a:spcPct val="100000"/>
              </a:lnSpc>
            </a:pPr>
            <a:r>
              <a:rPr lang="en-IE" sz="2800" dirty="0"/>
              <a:t>Multiplicity: FWER control, direct comparisons, choice limits </a:t>
            </a:r>
          </a:p>
          <a:p>
            <a:pPr marL="0" indent="0">
              <a:lnSpc>
                <a:spcPct val="100000"/>
              </a:lnSpc>
              <a:buNone/>
            </a:pPr>
            <a:r>
              <a:rPr lang="en-IE" sz="3200" dirty="0"/>
              <a:t>Disease and treatment characteristics effect model choice</a:t>
            </a:r>
          </a:p>
          <a:p>
            <a:pPr marL="585216" lvl="1" indent="-457200">
              <a:lnSpc>
                <a:spcPct val="100000"/>
              </a:lnSpc>
            </a:pPr>
            <a:r>
              <a:rPr lang="en-IE" sz="2800" dirty="0"/>
              <a:t>Rare subtypes, common control possible, multiple diseases </a:t>
            </a:r>
          </a:p>
          <a:p>
            <a:pPr marL="0" indent="0">
              <a:lnSpc>
                <a:spcPct val="100000"/>
              </a:lnSpc>
              <a:buNone/>
            </a:pPr>
            <a:r>
              <a:rPr lang="en-IE" sz="3200" dirty="0"/>
              <a:t>Need statistical model that can accommodate choices</a:t>
            </a:r>
          </a:p>
          <a:p>
            <a:pPr marL="585216" lvl="1" indent="-457200">
              <a:lnSpc>
                <a:spcPct val="100000"/>
              </a:lnSpc>
            </a:pPr>
            <a:r>
              <a:rPr lang="en-IE" sz="2800" dirty="0"/>
              <a:t>Add arms, drop arms, stop early, target # winners/losers?</a:t>
            </a:r>
          </a:p>
        </p:txBody>
      </p:sp>
      <p:sp>
        <p:nvSpPr>
          <p:cNvPr id="5" name="Rectangle: Rounded Corners 4">
            <a:extLst>
              <a:ext uri="{FF2B5EF4-FFF2-40B4-BE49-F238E27FC236}">
                <a16:creationId xmlns:a16="http://schemas.microsoft.com/office/drawing/2014/main" id="{AA083467-7729-4770-A873-BF95DD93EE98}"/>
              </a:ext>
            </a:extLst>
          </p:cNvPr>
          <p:cNvSpPr/>
          <p:nvPr/>
        </p:nvSpPr>
        <p:spPr>
          <a:xfrm flipH="1" flipV="1">
            <a:off x="445106" y="186170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F4923E87-4DF4-4751-A9BE-0893D0C5F1C8}"/>
              </a:ext>
            </a:extLst>
          </p:cNvPr>
          <p:cNvSpPr/>
          <p:nvPr/>
        </p:nvSpPr>
        <p:spPr>
          <a:xfrm flipH="1" flipV="1">
            <a:off x="448930" y="4039904"/>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1818744A-2889-4463-9583-17990AC2F620}"/>
              </a:ext>
            </a:extLst>
          </p:cNvPr>
          <p:cNvSpPr/>
          <p:nvPr/>
        </p:nvSpPr>
        <p:spPr>
          <a:xfrm flipH="1" flipV="1">
            <a:off x="448930" y="5191169"/>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852591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B569B29-A3AA-4CC6-B4A0-EB302C6310C5}"/>
              </a:ext>
            </a:extLst>
          </p:cNvPr>
          <p:cNvGraphicFramePr>
            <a:graphicFrameLocks noGrp="1"/>
          </p:cNvGraphicFramePr>
          <p:nvPr>
            <p:extLst>
              <p:ext uri="{D42A27DB-BD31-4B8C-83A1-F6EECF244321}">
                <p14:modId xmlns:p14="http://schemas.microsoft.com/office/powerpoint/2010/main" val="1227226691"/>
              </p:ext>
            </p:extLst>
          </p:nvPr>
        </p:nvGraphicFramePr>
        <p:xfrm>
          <a:off x="1351681" y="1134353"/>
          <a:ext cx="5335287" cy="4803031"/>
        </p:xfrm>
        <a:graphic>
          <a:graphicData uri="http://schemas.openxmlformats.org/drawingml/2006/table">
            <a:tbl>
              <a:tblPr firstRow="1" bandRow="1">
                <a:tableStyleId>{5C22544A-7EE6-4342-B048-85BDC9FD1C3A}</a:tableStyleId>
              </a:tblPr>
              <a:tblGrid>
                <a:gridCol w="5335287">
                  <a:extLst>
                    <a:ext uri="{9D8B030D-6E8A-4147-A177-3AD203B41FA5}">
                      <a16:colId xmlns:a16="http://schemas.microsoft.com/office/drawing/2014/main" val="3371235385"/>
                    </a:ext>
                  </a:extLst>
                </a:gridCol>
              </a:tblGrid>
              <a:tr h="8990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3200" b="1" i="1" u="none" dirty="0">
                        <a:solidFill>
                          <a:srgbClr val="2C98D4"/>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6482610"/>
                  </a:ext>
                </a:extLst>
              </a:tr>
              <a:tr h="922160">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dirty="0">
                          <a:solidFill>
                            <a:schemeClr val="tx1">
                              <a:lumMod val="85000"/>
                              <a:lumOff val="15000"/>
                            </a:schemeClr>
                          </a:solidFill>
                        </a:rPr>
                        <a:t>Head of Statistics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886784"/>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err="1">
                          <a:solidFill>
                            <a:schemeClr val="tx1">
                              <a:lumMod val="85000"/>
                              <a:lumOff val="15000"/>
                            </a:schemeClr>
                          </a:solidFill>
                          <a:latin typeface="+mn-lt"/>
                          <a:ea typeface="+mn-ea"/>
                          <a:cs typeface="+mn-cs"/>
                        </a:rPr>
                        <a:t>nQuery</a:t>
                      </a:r>
                      <a:r>
                        <a:rPr lang="en-IE" sz="2800" kern="1200" dirty="0">
                          <a:solidFill>
                            <a:schemeClr val="tx1">
                              <a:lumMod val="85000"/>
                              <a:lumOff val="15000"/>
                            </a:schemeClr>
                          </a:solidFill>
                          <a:latin typeface="+mn-lt"/>
                          <a:ea typeface="+mn-ea"/>
                          <a:cs typeface="+mn-cs"/>
                        </a:rPr>
                        <a:t> Lead Researcher</a:t>
                      </a: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6174533"/>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FDA Guest Speaker</a:t>
                      </a:r>
                    </a:p>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endParaRPr lang="en-IE" sz="2800" kern="1200" dirty="0">
                        <a:solidFill>
                          <a:schemeClr val="tx1">
                            <a:lumMod val="85000"/>
                            <a:lumOff val="15000"/>
                          </a:schemeClr>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6596045"/>
                  </a:ext>
                </a:extLst>
              </a:tr>
              <a:tr h="993933">
                <a:tc>
                  <a:txBody>
                    <a:bodyPr/>
                    <a:lstStyle/>
                    <a:p>
                      <a:pPr marL="342900" marR="0" lvl="0" indent="-34290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Char char="§"/>
                        <a:tabLst/>
                        <a:defRPr/>
                      </a:pPr>
                      <a:r>
                        <a:rPr lang="en-IE" sz="2800" kern="1200" dirty="0">
                          <a:solidFill>
                            <a:schemeClr val="tx1">
                              <a:lumMod val="85000"/>
                              <a:lumOff val="15000"/>
                            </a:schemeClr>
                          </a:solidFill>
                          <a:latin typeface="+mn-lt"/>
                          <a:ea typeface="+mn-ea"/>
                          <a:cs typeface="+mn-cs"/>
                        </a:rPr>
                        <a:t>Guest Lecturer</a:t>
                      </a:r>
                      <a:endParaRPr lang="en-GB" sz="2800" kern="1200" dirty="0">
                        <a:solidFill>
                          <a:schemeClr val="tx1">
                            <a:lumMod val="85000"/>
                            <a:lumOff val="15000"/>
                          </a:schemeClr>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1"/>
                        </a:buClr>
                        <a:buSzTx/>
                        <a:buFont typeface="Wingdings" panose="05000000000000000000" pitchFamily="2" charset="2"/>
                        <a:buNone/>
                        <a:tabLst/>
                        <a:defRPr/>
                      </a:pPr>
                      <a:endParaRPr lang="en-IE" sz="2800" dirty="0">
                        <a:solidFill>
                          <a:schemeClr val="tx1">
                            <a:lumMod val="85000"/>
                            <a:lumOff val="15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7341517"/>
                  </a:ext>
                </a:extLst>
              </a:tr>
            </a:tbl>
          </a:graphicData>
        </a:graphic>
      </p:graphicFrame>
      <p:sp>
        <p:nvSpPr>
          <p:cNvPr id="6" name="Title 1">
            <a:extLst>
              <a:ext uri="{FF2B5EF4-FFF2-40B4-BE49-F238E27FC236}">
                <a16:creationId xmlns:a16="http://schemas.microsoft.com/office/drawing/2014/main" id="{95089E93-50E6-4B37-9279-6A0669C69C6D}"/>
              </a:ext>
            </a:extLst>
          </p:cNvPr>
          <p:cNvSpPr>
            <a:spLocks noGrp="1"/>
          </p:cNvSpPr>
          <p:nvPr>
            <p:ph type="title"/>
          </p:nvPr>
        </p:nvSpPr>
        <p:spPr>
          <a:xfrm>
            <a:off x="443133" y="89089"/>
            <a:ext cx="9126415" cy="1499616"/>
          </a:xfrm>
        </p:spPr>
        <p:txBody>
          <a:bodyPr/>
          <a:lstStyle/>
          <a:p>
            <a:r>
              <a:rPr lang="en-GB" dirty="0"/>
              <a:t>Webinar Host</a:t>
            </a:r>
          </a:p>
        </p:txBody>
      </p:sp>
      <p:sp>
        <p:nvSpPr>
          <p:cNvPr id="8" name="Rectangle 7">
            <a:extLst>
              <a:ext uri="{FF2B5EF4-FFF2-40B4-BE49-F238E27FC236}">
                <a16:creationId xmlns:a16="http://schemas.microsoft.com/office/drawing/2014/main" id="{A9900870-0895-4527-8E84-F42EE1CCA501}"/>
              </a:ext>
            </a:extLst>
          </p:cNvPr>
          <p:cNvSpPr/>
          <p:nvPr/>
        </p:nvSpPr>
        <p:spPr>
          <a:xfrm>
            <a:off x="6372801" y="4551146"/>
            <a:ext cx="3041303" cy="11387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dirty="0">
                <a:ln>
                  <a:noFill/>
                </a:ln>
                <a:solidFill>
                  <a:srgbClr val="52CADB"/>
                </a:solidFill>
                <a:effectLst/>
                <a:uLnTx/>
                <a:uFillTx/>
                <a:latin typeface="Tw Cen MT" panose="020B0602020104020603"/>
                <a:ea typeface="+mn-ea"/>
                <a:cs typeface="+mn-cs"/>
              </a:rPr>
              <a:t>HOSTED BY: </a:t>
            </a:r>
            <a:br>
              <a:rPr kumimoji="0" lang="en-IE" sz="3200" b="0" i="0" u="none" strike="noStrike" kern="1200" cap="none" spc="0" normalizeH="0" baseline="0" noProof="0" dirty="0">
                <a:ln>
                  <a:noFill/>
                </a:ln>
                <a:solidFill>
                  <a:prstClr val="black">
                    <a:lumMod val="85000"/>
                    <a:lumOff val="15000"/>
                  </a:prstClr>
                </a:solidFill>
                <a:effectLst/>
                <a:uLnTx/>
                <a:uFillTx/>
                <a:latin typeface="Tw Cen MT" panose="020B0602020104020603"/>
                <a:ea typeface="+mn-ea"/>
                <a:cs typeface="+mn-cs"/>
              </a:rPr>
            </a:br>
            <a:r>
              <a:rPr kumimoji="0" lang="en-IE" sz="3200" b="1" i="1" u="none" strike="noStrike" kern="1200" cap="none" spc="0" normalizeH="0" baseline="0" noProof="0" dirty="0">
                <a:ln>
                  <a:noFill/>
                </a:ln>
                <a:solidFill>
                  <a:srgbClr val="2C98D4"/>
                </a:solidFill>
                <a:effectLst/>
                <a:uLnTx/>
                <a:uFillTx/>
                <a:latin typeface="Tw Cen MT" panose="020B0602020104020603"/>
                <a:ea typeface="+mn-ea"/>
                <a:cs typeface="+mn-cs"/>
              </a:rPr>
              <a:t>Ronan Fitzpatrick</a:t>
            </a:r>
          </a:p>
        </p:txBody>
      </p:sp>
      <p:pic>
        <p:nvPicPr>
          <p:cNvPr id="9" name="Picture 8" descr="A person wearing glasses posing for the camera&#10;&#10;Description automatically generated">
            <a:extLst>
              <a:ext uri="{FF2B5EF4-FFF2-40B4-BE49-F238E27FC236}">
                <a16:creationId xmlns:a16="http://schemas.microsoft.com/office/drawing/2014/main" id="{B9C8B78F-0857-4BC5-BD2E-128DF2721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7759" y="1583618"/>
            <a:ext cx="3038095" cy="3038095"/>
          </a:xfrm>
          <a:prstGeom prst="rect">
            <a:avLst/>
          </a:prstGeom>
        </p:spPr>
      </p:pic>
      <p:cxnSp>
        <p:nvCxnSpPr>
          <p:cNvPr id="7" name="Straight Connector 6">
            <a:extLst>
              <a:ext uri="{FF2B5EF4-FFF2-40B4-BE49-F238E27FC236}">
                <a16:creationId xmlns:a16="http://schemas.microsoft.com/office/drawing/2014/main" id="{5CA32784-A795-4854-9CEF-0901B7B6A1C9}"/>
              </a:ext>
            </a:extLst>
          </p:cNvPr>
          <p:cNvCxnSpPr>
            <a:cxnSpLocks/>
          </p:cNvCxnSpPr>
          <p:nvPr/>
        </p:nvCxnSpPr>
        <p:spPr>
          <a:xfrm>
            <a:off x="6454588" y="4616626"/>
            <a:ext cx="5737412" cy="0"/>
          </a:xfrm>
          <a:prstGeom prst="line">
            <a:avLst/>
          </a:prstGeom>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7445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Types of MAMS Design Trials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6" y="1881188"/>
            <a:ext cx="10369313" cy="4091594"/>
          </a:xfrm>
        </p:spPr>
        <p:txBody>
          <a:bodyPr>
            <a:normAutofit lnSpcReduction="10000"/>
          </a:bodyPr>
          <a:lstStyle/>
          <a:p>
            <a:pPr marL="514350" lvl="0" indent="-514350">
              <a:buClr>
                <a:srgbClr val="1CADE4"/>
              </a:buClr>
              <a:buFont typeface="+mj-lt"/>
              <a:buAutoNum type="arabicPeriod"/>
            </a:pPr>
            <a:r>
              <a:rPr lang="en-IE" sz="3200" dirty="0">
                <a:solidFill>
                  <a:prstClr val="black"/>
                </a:solidFill>
              </a:rPr>
              <a:t>Platform Trial</a:t>
            </a:r>
          </a:p>
          <a:p>
            <a:pPr marL="745236" lvl="1" indent="-571500">
              <a:buClr>
                <a:srgbClr val="1CADE4"/>
              </a:buClr>
            </a:pPr>
            <a:r>
              <a:rPr lang="en-IE" sz="2800" dirty="0">
                <a:solidFill>
                  <a:prstClr val="black"/>
                </a:solidFill>
              </a:rPr>
              <a:t>Multiple therapies added/dropped for single disease over time</a:t>
            </a:r>
          </a:p>
          <a:p>
            <a:pPr marL="514350" lvl="0" indent="-514350">
              <a:buClr>
                <a:srgbClr val="1CADE4"/>
              </a:buClr>
              <a:buFont typeface="+mj-lt"/>
              <a:buAutoNum type="arabicPeriod"/>
            </a:pPr>
            <a:r>
              <a:rPr lang="en-IE" sz="3200" dirty="0">
                <a:solidFill>
                  <a:prstClr val="black"/>
                </a:solidFill>
              </a:rPr>
              <a:t>Umbrella Trial</a:t>
            </a:r>
          </a:p>
          <a:p>
            <a:pPr marL="688086" lvl="1" indent="-514350">
              <a:buClr>
                <a:srgbClr val="1CADE4"/>
              </a:buClr>
            </a:pPr>
            <a:r>
              <a:rPr lang="en-IE" sz="2800" dirty="0">
                <a:solidFill>
                  <a:prstClr val="black"/>
                </a:solidFill>
              </a:rPr>
              <a:t>Multiple targeted therapies for single disease (by gene/biomarker)</a:t>
            </a:r>
          </a:p>
          <a:p>
            <a:pPr marL="514350" lvl="0" indent="-514350">
              <a:buClr>
                <a:srgbClr val="1CADE4"/>
              </a:buClr>
              <a:buFont typeface="+mj-lt"/>
              <a:buAutoNum type="arabicPeriod"/>
            </a:pPr>
            <a:r>
              <a:rPr lang="en-IE" sz="3200" dirty="0">
                <a:solidFill>
                  <a:prstClr val="black"/>
                </a:solidFill>
              </a:rPr>
              <a:t>Basket Trial</a:t>
            </a:r>
          </a:p>
          <a:p>
            <a:pPr marL="688086" lvl="1" indent="-514350">
              <a:buClr>
                <a:srgbClr val="1CADE4"/>
              </a:buClr>
            </a:pPr>
            <a:r>
              <a:rPr lang="en-IE" sz="2800" dirty="0">
                <a:solidFill>
                  <a:prstClr val="black"/>
                </a:solidFill>
              </a:rPr>
              <a:t>Single targeted therapy for multiple diseases or disease subtypes</a:t>
            </a:r>
          </a:p>
          <a:p>
            <a:pPr marL="0" lvl="0" indent="0">
              <a:buClr>
                <a:srgbClr val="1CADE4"/>
              </a:buClr>
              <a:buNone/>
            </a:pPr>
            <a:r>
              <a:rPr lang="en-IE" sz="3200" dirty="0">
                <a:solidFill>
                  <a:prstClr val="black"/>
                </a:solidFill>
              </a:rPr>
              <a:t>All typically use master protocol for clinical trial design &amp; adaptive umbrella/basket can be seen as platform trials</a:t>
            </a: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46690" y="1881188"/>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47174" y="2928857"/>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46690" y="397652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46690" y="487274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416630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MAMS Group Sequential Design</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817575"/>
            <a:ext cx="9720073" cy="4354904"/>
          </a:xfrm>
        </p:spPr>
        <p:txBody>
          <a:bodyPr>
            <a:normAutofit/>
          </a:bodyPr>
          <a:lstStyle/>
          <a:p>
            <a:pPr marL="0" lvl="0" indent="0">
              <a:buClr>
                <a:srgbClr val="1CADE4"/>
              </a:buClr>
              <a:buNone/>
            </a:pPr>
            <a:r>
              <a:rPr lang="en-IE" sz="3200" dirty="0">
                <a:solidFill>
                  <a:prstClr val="black"/>
                </a:solidFill>
              </a:rPr>
              <a:t>Can extend group sequential design to accommodate multiple arms by using Dunnett’s test to control FWER</a:t>
            </a:r>
          </a:p>
          <a:p>
            <a:pPr marL="0" lvl="0" indent="0">
              <a:buClr>
                <a:srgbClr val="1CADE4"/>
              </a:buClr>
              <a:buNone/>
            </a:pPr>
            <a:r>
              <a:rPr lang="en-IE" sz="3200" dirty="0">
                <a:solidFill>
                  <a:prstClr val="black"/>
                </a:solidFill>
              </a:rPr>
              <a:t>Can use standard group sequential design approaches (error spending) if test for maximum effect size</a:t>
            </a:r>
          </a:p>
          <a:p>
            <a:pPr marL="0" lvl="0" indent="0">
              <a:buClr>
                <a:srgbClr val="1CADE4"/>
              </a:buClr>
              <a:buNone/>
            </a:pPr>
            <a:r>
              <a:rPr lang="en-IE" sz="3200" dirty="0">
                <a:solidFill>
                  <a:prstClr val="black"/>
                </a:solidFill>
              </a:rPr>
              <a:t>Efficacy: max(ES) &gt; efficacy bound (i.e. </a:t>
            </a:r>
            <a:r>
              <a:rPr lang="en-IE" sz="3200" dirty="0">
                <a:solidFill>
                  <a:prstClr val="black"/>
                </a:solidFill>
                <a:latin typeface="Calibri" panose="020F0502020204030204" pitchFamily="34" charset="0"/>
                <a:cs typeface="Calibri" panose="020F0502020204030204" pitchFamily="34" charset="0"/>
              </a:rPr>
              <a:t>≥</a:t>
            </a:r>
            <a:r>
              <a:rPr lang="en-IE" sz="3200" dirty="0">
                <a:solidFill>
                  <a:prstClr val="black"/>
                </a:solidFill>
              </a:rPr>
              <a:t>1 </a:t>
            </a:r>
            <a:r>
              <a:rPr lang="en-IE" sz="3200" dirty="0" err="1">
                <a:solidFill>
                  <a:prstClr val="black"/>
                </a:solidFill>
              </a:rPr>
              <a:t>trt</a:t>
            </a:r>
            <a:r>
              <a:rPr lang="en-IE" sz="3200" dirty="0">
                <a:solidFill>
                  <a:prstClr val="black"/>
                </a:solidFill>
              </a:rPr>
              <a:t>. “succeeds”),  Futility: max(ES) &lt; futility bound (i.e. all arms “fail”) </a:t>
            </a:r>
          </a:p>
          <a:p>
            <a:pPr marL="0" lvl="0" indent="0">
              <a:buClr>
                <a:srgbClr val="1CADE4"/>
              </a:buClr>
              <a:buNone/>
            </a:pPr>
            <a:r>
              <a:rPr lang="en-IE" sz="3200" dirty="0">
                <a:solidFill>
                  <a:prstClr val="black"/>
                </a:solidFill>
              </a:rPr>
              <a:t>However, can continue trial if desired but note requires common control group &amp; not making direct comparisons</a:t>
            </a: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46690" y="1899910"/>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47174" y="2947579"/>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46690" y="4038792"/>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46690" y="5130005"/>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2551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4"/>
            <a:ext cx="9126415" cy="1499616"/>
          </a:xfrm>
        </p:spPr>
        <p:txBody>
          <a:bodyPr>
            <a:normAutofit/>
          </a:bodyPr>
          <a:lstStyle/>
          <a:p>
            <a:r>
              <a:rPr lang="en-IE" dirty="0">
                <a:latin typeface="+mj-lt"/>
              </a:rPr>
              <a:t>Group Sequential Design</a:t>
            </a:r>
          </a:p>
        </p:txBody>
      </p:sp>
      <p:sp>
        <p:nvSpPr>
          <p:cNvPr id="3" name="Content Placeholder 2"/>
          <p:cNvSpPr>
            <a:spLocks noGrp="1"/>
          </p:cNvSpPr>
          <p:nvPr>
            <p:ph idx="1"/>
          </p:nvPr>
        </p:nvSpPr>
        <p:spPr>
          <a:xfrm>
            <a:off x="671407" y="1668505"/>
            <a:ext cx="6473324" cy="5120268"/>
          </a:xfrm>
        </p:spPr>
        <p:txBody>
          <a:bodyPr>
            <a:normAutofit fontScale="25000" lnSpcReduction="20000"/>
          </a:bodyPr>
          <a:lstStyle/>
          <a:p>
            <a:pPr marL="0" indent="0">
              <a:buNone/>
            </a:pPr>
            <a:r>
              <a:rPr lang="en-IE" sz="11200" dirty="0"/>
              <a:t>2 early stopping criteria (work similar)</a:t>
            </a:r>
          </a:p>
          <a:p>
            <a:pPr marL="971550" lvl="1" indent="-514350">
              <a:buFont typeface="+mj-lt"/>
              <a:buAutoNum type="arabicPeriod"/>
            </a:pPr>
            <a:r>
              <a:rPr lang="en-IE" sz="9600" dirty="0"/>
              <a:t>Efficacy (</a:t>
            </a:r>
            <a:r>
              <a:rPr lang="el-GR" sz="9600" dirty="0"/>
              <a:t>α</a:t>
            </a:r>
            <a:r>
              <a:rPr lang="en-IE" sz="9600" dirty="0"/>
              <a:t>-spending)</a:t>
            </a:r>
          </a:p>
          <a:p>
            <a:pPr marL="971550" lvl="1" indent="-514350">
              <a:buFont typeface="+mj-lt"/>
              <a:buAutoNum type="arabicPeriod"/>
            </a:pPr>
            <a:r>
              <a:rPr lang="en-IE" sz="9600" dirty="0"/>
              <a:t>Futility (</a:t>
            </a:r>
            <a:r>
              <a:rPr lang="el-GR" sz="9600" dirty="0"/>
              <a:t>β</a:t>
            </a:r>
            <a:r>
              <a:rPr lang="en-IE" sz="9600" dirty="0"/>
              <a:t>-spending)</a:t>
            </a:r>
          </a:p>
          <a:p>
            <a:pPr marL="0" indent="0">
              <a:buNone/>
            </a:pPr>
            <a:r>
              <a:rPr lang="en-IE" sz="11200" dirty="0"/>
              <a:t>Use Lan &amp; </a:t>
            </a:r>
            <a:r>
              <a:rPr lang="en-IE" sz="11200" dirty="0" err="1"/>
              <a:t>DeMets</a:t>
            </a:r>
            <a:r>
              <a:rPr lang="en-IE" sz="11200" dirty="0"/>
              <a:t> “spending function” to account for multiple analyses/chances</a:t>
            </a:r>
          </a:p>
          <a:p>
            <a:pPr lvl="1"/>
            <a:r>
              <a:rPr lang="en-IE" sz="9600" dirty="0"/>
              <a:t>Spend proportion of total error at each look</a:t>
            </a:r>
          </a:p>
          <a:p>
            <a:pPr lvl="1"/>
            <a:r>
              <a:rPr lang="en-IE" sz="9600" dirty="0"/>
              <a:t>More conservative N vs. fixed term analysis</a:t>
            </a:r>
          </a:p>
          <a:p>
            <a:pPr marL="0" indent="0">
              <a:buNone/>
            </a:pPr>
            <a:r>
              <a:rPr lang="en-IE" sz="11200" dirty="0"/>
              <a:t>Multiple SF available (incl. custom)</a:t>
            </a:r>
          </a:p>
          <a:p>
            <a:pPr lvl="1"/>
            <a:r>
              <a:rPr lang="en-IE" sz="9600" dirty="0"/>
              <a:t>O’Brien-Fleming (conservative), Pocock (liberal)</a:t>
            </a:r>
          </a:p>
          <a:p>
            <a:pPr lvl="1"/>
            <a:r>
              <a:rPr lang="en-IE" sz="9600" dirty="0"/>
              <a:t>Power Family, Hwang-Shih-</a:t>
            </a:r>
            <a:r>
              <a:rPr lang="en-IE" sz="9600" dirty="0" err="1"/>
              <a:t>DeCani</a:t>
            </a:r>
            <a:r>
              <a:rPr lang="en-IE" sz="9600" dirty="0"/>
              <a:t> (flexible)</a:t>
            </a:r>
          </a:p>
          <a:p>
            <a:pPr marL="0" indent="0">
              <a:buNone/>
            </a:pPr>
            <a:r>
              <a:rPr lang="en-IE" sz="11200" dirty="0"/>
              <a:t>Different heuristics for efficacy/futility</a:t>
            </a:r>
          </a:p>
          <a:p>
            <a:pPr lvl="1"/>
            <a:r>
              <a:rPr lang="en-IE" sz="9600" dirty="0"/>
              <a:t>Conservative SF expected for efficacy</a:t>
            </a:r>
          </a:p>
          <a:p>
            <a:pPr lvl="1"/>
            <a:r>
              <a:rPr lang="en-IE" sz="9600" dirty="0"/>
              <a:t>More flexibility for futility (less problematic)</a:t>
            </a:r>
          </a:p>
          <a:p>
            <a:pPr lvl="1"/>
            <a:br>
              <a:rPr lang="en-IE" sz="3200" dirty="0"/>
            </a:br>
            <a:endParaRPr lang="en-IE" sz="3600" dirty="0"/>
          </a:p>
          <a:p>
            <a:pPr marL="0" indent="0">
              <a:buNone/>
            </a:pPr>
            <a:br>
              <a:rPr lang="en-IE" sz="2800" dirty="0"/>
            </a:br>
            <a:endParaRPr lang="en-IE" sz="3200" dirty="0"/>
          </a:p>
          <a:p>
            <a:pPr marL="0" indent="0">
              <a:buNone/>
            </a:pPr>
            <a:br>
              <a:rPr lang="en-IE" sz="2800" dirty="0"/>
            </a:br>
            <a:endParaRPr lang="en-IE" sz="32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78F0EBE-D025-4ADA-BBF8-23A0E68C1169}"/>
                  </a:ext>
                </a:extLst>
              </p:cNvPr>
              <p:cNvSpPr txBox="1"/>
              <p:nvPr/>
            </p:nvSpPr>
            <p:spPr>
              <a:xfrm>
                <a:off x="7354672" y="4551927"/>
                <a:ext cx="4457887" cy="1106521"/>
              </a:xfrm>
              <a:prstGeom prst="rect">
                <a:avLst/>
              </a:prstGeom>
              <a:solidFill>
                <a:schemeClr val="bg1"/>
              </a:solid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e>
                      </m:d>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d>
                        <m:dPr>
                          <m:ctrlP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1−</m:t>
                          </m:r>
                          <m:r>
                            <m:rPr>
                              <m:sty m:val="p"/>
                            </m:rPr>
                            <a:rPr kumimoji="0" lang="el-GR" sz="32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Φ</m:t>
                          </m:r>
                          <m:d>
                            <m:d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dPr>
                            <m:e>
                              <m:f>
                                <m:f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fPr>
                                <m:num>
                                  <m:sSub>
                                    <m:sSubPr>
                                      <m:ctrlP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ctrlPr>
                                    </m:sSubPr>
                                    <m:e>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𝑧</m:t>
                                      </m:r>
                                    </m:e>
                                    <m:sub>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IE"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num>
                                <m:den>
                                  <m:r>
                                    <a:rPr kumimoji="0" lang="el-GR"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𝜏</m:t>
                                  </m:r>
                                </m:den>
                              </m:f>
                            </m:e>
                          </m:d>
                        </m:e>
                      </m:d>
                    </m:oMath>
                  </m:oMathPara>
                </a14:m>
                <a:endParaRPr kumimoji="0" lang="en-IE"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mc:Choice>
        <mc:Fallback xmlns="">
          <p:sp>
            <p:nvSpPr>
              <p:cNvPr id="9" name="TextBox 8">
                <a:extLst>
                  <a:ext uri="{FF2B5EF4-FFF2-40B4-BE49-F238E27FC236}">
                    <a16:creationId xmlns:a16="http://schemas.microsoft.com/office/drawing/2014/main" id="{178F0EBE-D025-4ADA-BBF8-23A0E68C1169}"/>
                  </a:ext>
                </a:extLst>
              </p:cNvPr>
              <p:cNvSpPr txBox="1">
                <a:spLocks noRot="1" noChangeAspect="1" noMove="1" noResize="1" noEditPoints="1" noAdjustHandles="1" noChangeArrowheads="1" noChangeShapeType="1" noTextEdit="1"/>
              </p:cNvSpPr>
              <p:nvPr/>
            </p:nvSpPr>
            <p:spPr>
              <a:xfrm>
                <a:off x="7354672" y="4551927"/>
                <a:ext cx="4457887" cy="1106521"/>
              </a:xfrm>
              <a:prstGeom prst="rect">
                <a:avLst/>
              </a:prstGeom>
              <a:blipFill>
                <a:blip r:embed="rId3"/>
                <a:stretch>
                  <a:fillRect/>
                </a:stretch>
              </a:blipFill>
            </p:spPr>
            <p:txBody>
              <a:bodyPr/>
              <a:lstStyle/>
              <a:p>
                <a:r>
                  <a:rPr lang="en-IE">
                    <a:noFill/>
                  </a:rPr>
                  <a:t> </a:t>
                </a:r>
              </a:p>
            </p:txBody>
          </p:sp>
        </mc:Fallback>
      </mc:AlternateContent>
      <p:pic>
        <p:nvPicPr>
          <p:cNvPr id="6" name="Picture 5">
            <a:extLst>
              <a:ext uri="{FF2B5EF4-FFF2-40B4-BE49-F238E27FC236}">
                <a16:creationId xmlns:a16="http://schemas.microsoft.com/office/drawing/2014/main" id="{CF8A08D9-6B59-4DC7-A235-3C7A1FABC345}"/>
              </a:ext>
            </a:extLst>
          </p:cNvPr>
          <p:cNvPicPr>
            <a:picLocks noChangeAspect="1"/>
          </p:cNvPicPr>
          <p:nvPr/>
        </p:nvPicPr>
        <p:blipFill>
          <a:blip r:embed="rId4"/>
          <a:stretch>
            <a:fillRect/>
          </a:stretch>
        </p:blipFill>
        <p:spPr>
          <a:xfrm>
            <a:off x="7105833" y="1972035"/>
            <a:ext cx="4955564" cy="2327199"/>
          </a:xfrm>
          <a:prstGeom prst="rect">
            <a:avLst/>
          </a:prstGeom>
        </p:spPr>
      </p:pic>
      <p:sp>
        <p:nvSpPr>
          <p:cNvPr id="7" name="TextBox 6">
            <a:extLst>
              <a:ext uri="{FF2B5EF4-FFF2-40B4-BE49-F238E27FC236}">
                <a16:creationId xmlns:a16="http://schemas.microsoft.com/office/drawing/2014/main" id="{6666B028-D677-44EF-BA1D-958475D4B804}"/>
              </a:ext>
            </a:extLst>
          </p:cNvPr>
          <p:cNvSpPr txBox="1"/>
          <p:nvPr/>
        </p:nvSpPr>
        <p:spPr>
          <a:xfrm>
            <a:off x="7354672" y="5680308"/>
            <a:ext cx="4578712" cy="461665"/>
          </a:xfrm>
          <a:prstGeom prst="rect">
            <a:avLst/>
          </a:prstGeom>
          <a:solidFill>
            <a:schemeClr val="bg1"/>
          </a:solidFill>
        </p:spPr>
        <p:txBody>
          <a:bodyPr wrap="square" rtlCol="0">
            <a:spAutoFit/>
          </a:bodyPr>
          <a:lstStyle/>
          <a:p>
            <a:r>
              <a:rPr lang="en-IE" sz="2400" dirty="0"/>
              <a:t>O’Brien-Fleming Spending Function</a:t>
            </a:r>
          </a:p>
        </p:txBody>
      </p:sp>
      <p:sp>
        <p:nvSpPr>
          <p:cNvPr id="4" name="Rectangle: Rounded Corners 3">
            <a:extLst>
              <a:ext uri="{FF2B5EF4-FFF2-40B4-BE49-F238E27FC236}">
                <a16:creationId xmlns:a16="http://schemas.microsoft.com/office/drawing/2014/main" id="{3244CEDB-387D-49B4-B957-D4A4C863E823}"/>
              </a:ext>
            </a:extLst>
          </p:cNvPr>
          <p:cNvSpPr/>
          <p:nvPr/>
        </p:nvSpPr>
        <p:spPr>
          <a:xfrm flipH="1" flipV="1">
            <a:off x="445106" y="1729980"/>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A4F01BA0-2668-41C8-B5CA-E11AA97346E3}"/>
              </a:ext>
            </a:extLst>
          </p:cNvPr>
          <p:cNvSpPr/>
          <p:nvPr/>
        </p:nvSpPr>
        <p:spPr>
          <a:xfrm flipH="1" flipV="1">
            <a:off x="448930" y="2804936"/>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3C4EB85F-B8C4-48FA-BA28-F758072ACE13}"/>
              </a:ext>
            </a:extLst>
          </p:cNvPr>
          <p:cNvSpPr/>
          <p:nvPr/>
        </p:nvSpPr>
        <p:spPr>
          <a:xfrm flipH="1" flipV="1">
            <a:off x="448930" y="4314005"/>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Rounded Corners 9">
            <a:extLst>
              <a:ext uri="{FF2B5EF4-FFF2-40B4-BE49-F238E27FC236}">
                <a16:creationId xmlns:a16="http://schemas.microsoft.com/office/drawing/2014/main" id="{54CA3793-0D0F-4C5C-8132-3697483AD1CC}"/>
              </a:ext>
            </a:extLst>
          </p:cNvPr>
          <p:cNvSpPr/>
          <p:nvPr/>
        </p:nvSpPr>
        <p:spPr>
          <a:xfrm flipH="1" flipV="1">
            <a:off x="449162" y="5425514"/>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77296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913AE9D-FC92-445B-9104-CDE60EFD49BB}"/>
              </a:ext>
            </a:extLst>
          </p:cNvPr>
          <p:cNvSpPr txBox="1"/>
          <p:nvPr/>
        </p:nvSpPr>
        <p:spPr>
          <a:xfrm>
            <a:off x="457197" y="1304008"/>
            <a:ext cx="2137118" cy="408623"/>
          </a:xfrm>
          <a:prstGeom prst="roundRect">
            <a:avLst/>
          </a:prstGeom>
          <a:solidFill>
            <a:srgbClr val="39C1D1"/>
          </a:solidFill>
        </p:spPr>
        <p:txBody>
          <a:bodyPr wrap="square" rtlCol="0">
            <a:spAutoFit/>
          </a:bodyPr>
          <a:lstStyle/>
          <a:p>
            <a:r>
              <a:rPr lang="en-IE" b="1" dirty="0">
                <a:solidFill>
                  <a:schemeClr val="bg1"/>
                </a:solidFill>
              </a:rPr>
              <a:t>Worked Example 3</a:t>
            </a:r>
            <a:endParaRPr lang="en-IE" b="1" i="1" dirty="0">
              <a:solidFill>
                <a:schemeClr val="bg1"/>
              </a:solidFill>
            </a:endParaRPr>
          </a:p>
        </p:txBody>
      </p:sp>
      <p:graphicFrame>
        <p:nvGraphicFramePr>
          <p:cNvPr id="10" name="Content Placeholder 2">
            <a:extLst>
              <a:ext uri="{FF2B5EF4-FFF2-40B4-BE49-F238E27FC236}">
                <a16:creationId xmlns:a16="http://schemas.microsoft.com/office/drawing/2014/main" id="{6B96AEDA-C3FA-490B-A13E-9DCC73119AFD}"/>
              </a:ext>
            </a:extLst>
          </p:cNvPr>
          <p:cNvGraphicFramePr>
            <a:graphicFrameLocks/>
          </p:cNvGraphicFramePr>
          <p:nvPr>
            <p:extLst>
              <p:ext uri="{D42A27DB-BD31-4B8C-83A1-F6EECF244321}">
                <p14:modId xmlns:p14="http://schemas.microsoft.com/office/powerpoint/2010/main" val="2506426437"/>
              </p:ext>
            </p:extLst>
          </p:nvPr>
        </p:nvGraphicFramePr>
        <p:xfrm>
          <a:off x="6507014" y="1661160"/>
          <a:ext cx="5331125" cy="3535680"/>
        </p:xfrm>
        <a:graphic>
          <a:graphicData uri="http://schemas.openxmlformats.org/drawingml/2006/table">
            <a:tbl>
              <a:tblPr firstRow="1" bandRow="1">
                <a:effectLst/>
                <a:tableStyleId>{8EC20E35-A176-4012-BC5E-935CFFF8708E}</a:tableStyleId>
              </a:tblPr>
              <a:tblGrid>
                <a:gridCol w="3329713">
                  <a:extLst>
                    <a:ext uri="{9D8B030D-6E8A-4147-A177-3AD203B41FA5}">
                      <a16:colId xmlns:a16="http://schemas.microsoft.com/office/drawing/2014/main" val="20000"/>
                    </a:ext>
                  </a:extLst>
                </a:gridCol>
                <a:gridCol w="2001412">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(1-Sided)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Number of Arms (N Ratio)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4 (1:1:1:1)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75904797"/>
                  </a:ext>
                </a:extLst>
              </a:tr>
              <a:tr h="0">
                <a:tc>
                  <a:txBody>
                    <a:bodyPr/>
                    <a:lstStyle/>
                    <a:p>
                      <a:r>
                        <a:rPr lang="en-IE" sz="2000" dirty="0"/>
                        <a:t>Number of Stages (incl. final)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05647027"/>
                  </a:ext>
                </a:extLst>
              </a:tr>
              <a:tr h="0">
                <a:tc>
                  <a:txBody>
                    <a:bodyPr/>
                    <a:lstStyle/>
                    <a:p>
                      <a:r>
                        <a:rPr lang="en-IE" sz="2000" dirty="0"/>
                        <a:t>FEV Means (0 =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0,0.14,0.16,0.18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r>
                        <a:rPr lang="en-IE" sz="2000" dirty="0"/>
                        <a:t>Common Standard Deviation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Power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Spending Function (Efficacy)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O’Brien-Fleming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0">
                <a:tc>
                  <a:txBody>
                    <a:bodyPr/>
                    <a:lstStyle/>
                    <a:p>
                      <a:r>
                        <a:rPr lang="en-IE" sz="2000" dirty="0"/>
                        <a:t>SF (Non-binding - Futility)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O’Brien-Fleming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27414122"/>
                  </a:ext>
                </a:extLst>
              </a:tr>
            </a:tbl>
          </a:graphicData>
        </a:graphic>
      </p:graphicFrame>
      <p:sp>
        <p:nvSpPr>
          <p:cNvPr id="2" name="Rectangle 1">
            <a:extLst>
              <a:ext uri="{FF2B5EF4-FFF2-40B4-BE49-F238E27FC236}">
                <a16:creationId xmlns:a16="http://schemas.microsoft.com/office/drawing/2014/main" id="{B34CB7A8-0871-478D-800F-457E64C5967A}"/>
              </a:ext>
            </a:extLst>
          </p:cNvPr>
          <p:cNvSpPr/>
          <p:nvPr/>
        </p:nvSpPr>
        <p:spPr>
          <a:xfrm>
            <a:off x="457196" y="1859280"/>
            <a:ext cx="5638803" cy="4801314"/>
          </a:xfrm>
          <a:prstGeom prst="rect">
            <a:avLst/>
          </a:prstGeom>
        </p:spPr>
        <p:txBody>
          <a:bodyPr wrap="square">
            <a:spAutoFit/>
          </a:bodyPr>
          <a:lstStyle/>
          <a:p>
            <a:r>
              <a:rPr lang="en-GB" dirty="0"/>
              <a:t>… (INHANCE) was a randomized clinical trial for the treatment of (COPD) in which four doses (75 mg, 150 mg, 300 mg, 500 mg) of inhaled indacaterol … were compared to placebo. The primary efficacy objective was to show the superiority of at least one dose over placebo at week 12 with respect to 24- hour post-dose (trough) forced expiratory volume in 1 second (FEV1). The improvement in FEV1 for indacaterol versus placebo, denoted by δ, was expected to be between 0.14 and 0.18 </a:t>
            </a:r>
            <a:r>
              <a:rPr lang="en-GB" dirty="0" err="1"/>
              <a:t>liters</a:t>
            </a:r>
            <a:r>
              <a:rPr lang="en-GB" dirty="0"/>
              <a:t> and the between-subject variability was assumed to be σ = 0.5. … we will use this setting to illustrate a MAMS design comprising three pair-wise comparisons (150 mg, 300 mg, 500 mg) to placebo over up to four equally spaced looks at the accumulating data. The design will utilize the Lan and </a:t>
            </a:r>
            <a:r>
              <a:rPr lang="en-GB" dirty="0" err="1"/>
              <a:t>DeMets</a:t>
            </a:r>
            <a:r>
              <a:rPr lang="en-GB" dirty="0"/>
              <a:t> (1983) error spending function to generate O’Brien-Fleming (1979) type boundaries … to generate early stopping efficacy boundaries.</a:t>
            </a:r>
            <a:endParaRPr lang="en-IE" dirty="0"/>
          </a:p>
        </p:txBody>
      </p:sp>
      <p:pic>
        <p:nvPicPr>
          <p:cNvPr id="4" name="Picture 3">
            <a:extLst>
              <a:ext uri="{FF2B5EF4-FFF2-40B4-BE49-F238E27FC236}">
                <a16:creationId xmlns:a16="http://schemas.microsoft.com/office/drawing/2014/main" id="{57F2AF43-888F-414E-AEAD-C6052BF9EC3D}"/>
              </a:ext>
            </a:extLst>
          </p:cNvPr>
          <p:cNvPicPr>
            <a:picLocks noChangeAspect="1"/>
          </p:cNvPicPr>
          <p:nvPr/>
        </p:nvPicPr>
        <p:blipFill>
          <a:blip r:embed="rId3"/>
          <a:stretch>
            <a:fillRect/>
          </a:stretch>
        </p:blipFill>
        <p:spPr>
          <a:xfrm>
            <a:off x="6507014" y="5323422"/>
            <a:ext cx="5331125" cy="1119106"/>
          </a:xfrm>
          <a:prstGeom prst="rect">
            <a:avLst/>
          </a:prstGeom>
        </p:spPr>
      </p:pic>
    </p:spTree>
    <p:extLst>
      <p:ext uri="{BB962C8B-B14F-4D97-AF65-F5344CB8AC3E}">
        <p14:creationId xmlns:p14="http://schemas.microsoft.com/office/powerpoint/2010/main" val="1852753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285D-145F-4B20-8603-B609F33A613E}"/>
              </a:ext>
            </a:extLst>
          </p:cNvPr>
          <p:cNvSpPr>
            <a:spLocks noGrp="1"/>
          </p:cNvSpPr>
          <p:nvPr>
            <p:ph type="title"/>
          </p:nvPr>
        </p:nvSpPr>
        <p:spPr>
          <a:xfrm>
            <a:off x="457200" y="-41102"/>
            <a:ext cx="9126415" cy="1499616"/>
          </a:xfrm>
        </p:spPr>
        <p:txBody>
          <a:bodyPr>
            <a:normAutofit/>
          </a:bodyPr>
          <a:lstStyle/>
          <a:p>
            <a:r>
              <a:rPr lang="en-IE" dirty="0">
                <a:latin typeface="+mj-lt"/>
              </a:rPr>
              <a:t>MAMS GSD Considerations</a:t>
            </a:r>
          </a:p>
        </p:txBody>
      </p:sp>
      <p:sp>
        <p:nvSpPr>
          <p:cNvPr id="3" name="Content Placeholder 2">
            <a:extLst>
              <a:ext uri="{FF2B5EF4-FFF2-40B4-BE49-F238E27FC236}">
                <a16:creationId xmlns:a16="http://schemas.microsoft.com/office/drawing/2014/main" id="{C886659A-CE9E-4F38-AA0E-5D0BDA989DD7}"/>
              </a:ext>
            </a:extLst>
          </p:cNvPr>
          <p:cNvSpPr>
            <a:spLocks noGrp="1"/>
          </p:cNvSpPr>
          <p:nvPr>
            <p:ph idx="1"/>
          </p:nvPr>
        </p:nvSpPr>
        <p:spPr>
          <a:xfrm>
            <a:off x="760967" y="1617878"/>
            <a:ext cx="9720073" cy="4354904"/>
          </a:xfrm>
        </p:spPr>
        <p:txBody>
          <a:bodyPr>
            <a:normAutofit/>
          </a:bodyPr>
          <a:lstStyle/>
          <a:p>
            <a:pPr marL="0" lvl="0" indent="0">
              <a:buClr>
                <a:srgbClr val="1CADE4"/>
              </a:buClr>
              <a:buNone/>
            </a:pPr>
            <a:r>
              <a:rPr lang="en-IE" sz="3200" dirty="0">
                <a:solidFill>
                  <a:prstClr val="black"/>
                </a:solidFill>
              </a:rPr>
              <a:t>Same logistical considerations e.g. overshoot and restrictions e.g. broken assumptions effect, as for GSD </a:t>
            </a:r>
          </a:p>
          <a:p>
            <a:pPr marL="0" lvl="0" indent="0">
              <a:buClr>
                <a:srgbClr val="1CADE4"/>
              </a:buClr>
              <a:buNone/>
            </a:pPr>
            <a:r>
              <a:rPr lang="en-IE" sz="3200" dirty="0">
                <a:solidFill>
                  <a:prstClr val="black"/>
                </a:solidFill>
              </a:rPr>
              <a:t>Shared control group is key assumption &amp; need appropriate size (√K, optimal) &amp; definition</a:t>
            </a:r>
          </a:p>
          <a:p>
            <a:pPr marL="0" lvl="0" indent="0">
              <a:buClr>
                <a:srgbClr val="1CADE4"/>
              </a:buClr>
              <a:buNone/>
            </a:pPr>
            <a:r>
              <a:rPr lang="en-IE" sz="3200" dirty="0">
                <a:solidFill>
                  <a:prstClr val="black"/>
                </a:solidFill>
              </a:rPr>
              <a:t>No direct comparison between treatments (and note power definition) so more a “filter” for effect sizes</a:t>
            </a:r>
          </a:p>
          <a:p>
            <a:pPr marL="0" indent="0">
              <a:buClr>
                <a:srgbClr val="1CADE4"/>
              </a:buClr>
              <a:buNone/>
            </a:pPr>
            <a:r>
              <a:rPr lang="en-IE" sz="3200" dirty="0">
                <a:solidFill>
                  <a:prstClr val="black"/>
                </a:solidFill>
              </a:rPr>
              <a:t>Extension possible to more complex designs such as sample size re-estimation and ability to add arms </a:t>
            </a:r>
          </a:p>
          <a:p>
            <a:pPr marL="0" lvl="0" indent="0">
              <a:buClr>
                <a:srgbClr val="1CADE4"/>
              </a:buClr>
              <a:buNone/>
            </a:pPr>
            <a:endParaRPr lang="en-IE" sz="3200" dirty="0">
              <a:solidFill>
                <a:prstClr val="black"/>
              </a:solidFill>
            </a:endParaRPr>
          </a:p>
          <a:p>
            <a:pPr marL="0" lvl="0" indent="0">
              <a:buClr>
                <a:srgbClr val="1CADE4"/>
              </a:buClr>
              <a:buNone/>
            </a:pPr>
            <a:endParaRPr lang="en-IE" sz="3200" dirty="0">
              <a:solidFill>
                <a:prstClr val="black"/>
              </a:solidFill>
            </a:endParaRPr>
          </a:p>
          <a:p>
            <a:endParaRPr lang="en-IE" dirty="0"/>
          </a:p>
        </p:txBody>
      </p:sp>
      <p:sp>
        <p:nvSpPr>
          <p:cNvPr id="4" name="Rectangle: Rounded Corners 3">
            <a:extLst>
              <a:ext uri="{FF2B5EF4-FFF2-40B4-BE49-F238E27FC236}">
                <a16:creationId xmlns:a16="http://schemas.microsoft.com/office/drawing/2014/main" id="{A96DDF4B-3817-45C6-B531-7BC55AE4E2F0}"/>
              </a:ext>
            </a:extLst>
          </p:cNvPr>
          <p:cNvSpPr/>
          <p:nvPr/>
        </p:nvSpPr>
        <p:spPr>
          <a:xfrm flipH="1" flipV="1">
            <a:off x="436180" y="173810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C3622BF1-B4F9-427A-99F4-E2943FD282DB}"/>
              </a:ext>
            </a:extLst>
          </p:cNvPr>
          <p:cNvSpPr/>
          <p:nvPr/>
        </p:nvSpPr>
        <p:spPr>
          <a:xfrm flipH="1" flipV="1">
            <a:off x="436664" y="2785773"/>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Rounded Corners 5">
            <a:extLst>
              <a:ext uri="{FF2B5EF4-FFF2-40B4-BE49-F238E27FC236}">
                <a16:creationId xmlns:a16="http://schemas.microsoft.com/office/drawing/2014/main" id="{25C4FD28-CC71-49C8-BD3F-B939488842F2}"/>
              </a:ext>
            </a:extLst>
          </p:cNvPr>
          <p:cNvSpPr/>
          <p:nvPr/>
        </p:nvSpPr>
        <p:spPr>
          <a:xfrm flipH="1" flipV="1">
            <a:off x="436180" y="3876986"/>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EA62531E-6591-4BE7-A622-D244CCB1EF64}"/>
              </a:ext>
            </a:extLst>
          </p:cNvPr>
          <p:cNvSpPr/>
          <p:nvPr/>
        </p:nvSpPr>
        <p:spPr>
          <a:xfrm flipH="1" flipV="1">
            <a:off x="436180" y="4858870"/>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11095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5" y="192171"/>
            <a:ext cx="9179511" cy="1125044"/>
          </a:xfrm>
        </p:spPr>
        <p:txBody>
          <a:bodyPr>
            <a:normAutofit/>
          </a:bodyPr>
          <a:lstStyle/>
          <a:p>
            <a:r>
              <a:rPr lang="en-IE" cap="none" dirty="0">
                <a:latin typeface="+mj-lt"/>
              </a:rPr>
              <a:t>Discussion and Conclusions</a:t>
            </a:r>
          </a:p>
        </p:txBody>
      </p:sp>
      <p:sp>
        <p:nvSpPr>
          <p:cNvPr id="8" name="Content Placeholder 2">
            <a:extLst>
              <a:ext uri="{FF2B5EF4-FFF2-40B4-BE49-F238E27FC236}">
                <a16:creationId xmlns:a16="http://schemas.microsoft.com/office/drawing/2014/main" id="{0E9D602A-646F-4C96-B154-5D13A8588918}"/>
              </a:ext>
            </a:extLst>
          </p:cNvPr>
          <p:cNvSpPr txBox="1">
            <a:spLocks/>
          </p:cNvSpPr>
          <p:nvPr/>
        </p:nvSpPr>
        <p:spPr>
          <a:xfrm>
            <a:off x="661945" y="1526304"/>
            <a:ext cx="9723961" cy="43111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IE" sz="3200" dirty="0"/>
              <a:t>Flexibility of increasing interest in trial design and SSD</a:t>
            </a:r>
          </a:p>
          <a:p>
            <a:pPr lvl="1"/>
            <a:r>
              <a:rPr lang="en-IE" sz="2800" dirty="0"/>
              <a:t>Better accommodate complexities in clinical and RW trials</a:t>
            </a:r>
          </a:p>
          <a:p>
            <a:pPr marL="0" indent="0">
              <a:buFont typeface="Tw Cen MT" panose="020B0602020104020603" pitchFamily="34" charset="0"/>
              <a:buNone/>
            </a:pPr>
            <a:r>
              <a:rPr lang="en-IE" sz="3200" dirty="0"/>
              <a:t>Survival analysis design methods built for flexibility</a:t>
            </a:r>
          </a:p>
          <a:p>
            <a:pPr lvl="1"/>
            <a:r>
              <a:rPr lang="en-IE" sz="2800" dirty="0"/>
              <a:t>E.g. Interest in non-proportional hazards in immunotherapy</a:t>
            </a:r>
            <a:endParaRPr lang="en-IE" sz="2800" b="1" dirty="0"/>
          </a:p>
          <a:p>
            <a:pPr marL="0" indent="0">
              <a:buFont typeface="Tw Cen MT" panose="020B0602020104020603" pitchFamily="34" charset="0"/>
              <a:buNone/>
            </a:pPr>
            <a:r>
              <a:rPr lang="en-IE" sz="3200" dirty="0"/>
              <a:t>Stepped-Wedge Designs accommodate real world issues</a:t>
            </a:r>
          </a:p>
          <a:p>
            <a:pPr lvl="1"/>
            <a:r>
              <a:rPr lang="en-IE" sz="2800" dirty="0"/>
              <a:t>Flexibility for constraints of field trials in real-world situations</a:t>
            </a:r>
          </a:p>
          <a:p>
            <a:pPr marL="0" indent="0">
              <a:buNone/>
            </a:pPr>
            <a:r>
              <a:rPr lang="en-IE" sz="3200" dirty="0"/>
              <a:t>MAMS Group Sequential Design extends GSD for MAMS</a:t>
            </a:r>
          </a:p>
          <a:p>
            <a:pPr lvl="1"/>
            <a:r>
              <a:rPr lang="en-IE" sz="2800" dirty="0"/>
              <a:t>Can flexibly dropping of arms while still using GSD framework</a:t>
            </a:r>
          </a:p>
          <a:p>
            <a:pPr marL="173736" lvl="1" indent="0">
              <a:buNone/>
            </a:pPr>
            <a:endParaRPr lang="en-IE" sz="2800" dirty="0"/>
          </a:p>
          <a:p>
            <a:pPr marL="630936" lvl="1" indent="-457200"/>
            <a:endParaRPr lang="en-IE" sz="2800" dirty="0"/>
          </a:p>
          <a:p>
            <a:pPr marL="173736" lvl="1" indent="0">
              <a:buNone/>
            </a:pPr>
            <a:endParaRPr lang="en-IE" sz="3200" dirty="0"/>
          </a:p>
        </p:txBody>
      </p:sp>
      <p:sp>
        <p:nvSpPr>
          <p:cNvPr id="3" name="Rectangle: Rounded Corners 2">
            <a:extLst>
              <a:ext uri="{FF2B5EF4-FFF2-40B4-BE49-F238E27FC236}">
                <a16:creationId xmlns:a16="http://schemas.microsoft.com/office/drawing/2014/main" id="{FAE1A719-2D2A-4665-84A6-4C0E422BDE7D}"/>
              </a:ext>
            </a:extLst>
          </p:cNvPr>
          <p:cNvSpPr/>
          <p:nvPr/>
        </p:nvSpPr>
        <p:spPr>
          <a:xfrm flipH="1" flipV="1">
            <a:off x="445106" y="1613229"/>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Rounded Corners 6">
            <a:extLst>
              <a:ext uri="{FF2B5EF4-FFF2-40B4-BE49-F238E27FC236}">
                <a16:creationId xmlns:a16="http://schemas.microsoft.com/office/drawing/2014/main" id="{DA707D67-C8F3-4B02-9574-FA2FE59E1BD7}"/>
              </a:ext>
            </a:extLst>
          </p:cNvPr>
          <p:cNvSpPr/>
          <p:nvPr/>
        </p:nvSpPr>
        <p:spPr>
          <a:xfrm flipH="1" flipV="1">
            <a:off x="448930" y="2740258"/>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ectangle: Rounded Corners 12">
            <a:extLst>
              <a:ext uri="{FF2B5EF4-FFF2-40B4-BE49-F238E27FC236}">
                <a16:creationId xmlns:a16="http://schemas.microsoft.com/office/drawing/2014/main" id="{3898DA6E-B8A9-4E2E-9C14-E8BDB4B23B42}"/>
              </a:ext>
            </a:extLst>
          </p:cNvPr>
          <p:cNvSpPr/>
          <p:nvPr/>
        </p:nvSpPr>
        <p:spPr>
          <a:xfrm flipH="1" flipV="1">
            <a:off x="448930" y="3867287"/>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Rounded Corners 14">
            <a:extLst>
              <a:ext uri="{FF2B5EF4-FFF2-40B4-BE49-F238E27FC236}">
                <a16:creationId xmlns:a16="http://schemas.microsoft.com/office/drawing/2014/main" id="{123D1854-B8BC-479C-8D61-59BD15AE9837}"/>
              </a:ext>
            </a:extLst>
          </p:cNvPr>
          <p:cNvSpPr/>
          <p:nvPr/>
        </p:nvSpPr>
        <p:spPr>
          <a:xfrm flipH="1" flipV="1">
            <a:off x="449162" y="4868863"/>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2844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animal, fish&#10;&#10;Description automatically generated">
            <a:extLst>
              <a:ext uri="{FF2B5EF4-FFF2-40B4-BE49-F238E27FC236}">
                <a16:creationId xmlns:a16="http://schemas.microsoft.com/office/drawing/2014/main" id="{3FBD4584-4826-4821-929B-1C62CFC4F5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 y="0"/>
            <a:ext cx="12202160" cy="6858000"/>
          </a:xfrm>
          <a:prstGeom prst="rect">
            <a:avLst/>
          </a:prstGeom>
        </p:spPr>
      </p:pic>
      <p:sp>
        <p:nvSpPr>
          <p:cNvPr id="20" name="Rectangle 19">
            <a:extLst>
              <a:ext uri="{FF2B5EF4-FFF2-40B4-BE49-F238E27FC236}">
                <a16:creationId xmlns:a16="http://schemas.microsoft.com/office/drawing/2014/main" id="{737A7B9C-34DE-4F03-99FA-86E8857CB4AF}"/>
              </a:ext>
            </a:extLst>
          </p:cNvPr>
          <p:cNvSpPr/>
          <p:nvPr/>
        </p:nvSpPr>
        <p:spPr>
          <a:xfrm>
            <a:off x="-10160" y="6136339"/>
            <a:ext cx="12192000" cy="726065"/>
          </a:xfrm>
          <a:prstGeom prst="rect">
            <a:avLst/>
          </a:prstGeom>
          <a:solidFill>
            <a:srgbClr val="39C2D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6267C1E6-9023-4AFE-910B-F4AB5159DFE2}"/>
              </a:ext>
            </a:extLst>
          </p:cNvPr>
          <p:cNvSpPr txBox="1">
            <a:spLocks/>
          </p:cNvSpPr>
          <p:nvPr/>
        </p:nvSpPr>
        <p:spPr>
          <a:xfrm>
            <a:off x="447039" y="6205465"/>
            <a:ext cx="10932161" cy="809904"/>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GB" sz="3600" dirty="0">
                <a:solidFill>
                  <a:schemeClr val="bg1"/>
                </a:solidFill>
              </a:rPr>
              <a:t>Further information at Statsols.com</a:t>
            </a:r>
          </a:p>
        </p:txBody>
      </p:sp>
      <p:grpSp>
        <p:nvGrpSpPr>
          <p:cNvPr id="8" name="Group 7">
            <a:extLst>
              <a:ext uri="{FF2B5EF4-FFF2-40B4-BE49-F238E27FC236}">
                <a16:creationId xmlns:a16="http://schemas.microsoft.com/office/drawing/2014/main" id="{64E40458-1DEE-40F5-A915-55E319B8BC6F}"/>
              </a:ext>
            </a:extLst>
          </p:cNvPr>
          <p:cNvGrpSpPr/>
          <p:nvPr/>
        </p:nvGrpSpPr>
        <p:grpSpPr>
          <a:xfrm>
            <a:off x="3957932" y="2967650"/>
            <a:ext cx="4276136" cy="828675"/>
            <a:chOff x="2147377" y="4773666"/>
            <a:chExt cx="2403048" cy="1514475"/>
          </a:xfrm>
        </p:grpSpPr>
        <p:sp>
          <p:nvSpPr>
            <p:cNvPr id="17" name="Content Placeholder 2">
              <a:extLst>
                <a:ext uri="{FF2B5EF4-FFF2-40B4-BE49-F238E27FC236}">
                  <a16:creationId xmlns:a16="http://schemas.microsoft.com/office/drawing/2014/main" id="{F48A621B-76A4-41B4-8674-30EBD84DD79B}"/>
                </a:ext>
              </a:extLst>
            </p:cNvPr>
            <p:cNvSpPr txBox="1">
              <a:spLocks/>
            </p:cNvSpPr>
            <p:nvPr/>
          </p:nvSpPr>
          <p:spPr>
            <a:xfrm>
              <a:off x="2147377" y="4773666"/>
              <a:ext cx="2403048" cy="1514475"/>
            </a:xfrm>
            <a:prstGeom prst="roundRect">
              <a:avLst>
                <a:gd name="adj" fmla="val 5438"/>
              </a:avLst>
            </a:prstGeom>
            <a:solidFill>
              <a:schemeClr val="bg1">
                <a:alpha val="8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GB" b="1" dirty="0"/>
            </a:p>
          </p:txBody>
        </p:sp>
        <p:sp>
          <p:nvSpPr>
            <p:cNvPr id="13" name="Content Placeholder 2">
              <a:extLst>
                <a:ext uri="{FF2B5EF4-FFF2-40B4-BE49-F238E27FC236}">
                  <a16:creationId xmlns:a16="http://schemas.microsoft.com/office/drawing/2014/main" id="{F7A8F3CD-24D6-4DFB-AA2C-FB9788E0E895}"/>
                </a:ext>
              </a:extLst>
            </p:cNvPr>
            <p:cNvSpPr txBox="1">
              <a:spLocks/>
            </p:cNvSpPr>
            <p:nvPr/>
          </p:nvSpPr>
          <p:spPr>
            <a:xfrm>
              <a:off x="2232927" y="4941491"/>
              <a:ext cx="2282610" cy="1280765"/>
            </a:xfrm>
            <a:prstGeom prst="rect">
              <a:avLst/>
            </a:prstGeom>
          </p:spPr>
          <p:txBody>
            <a:bodyPr vert="horz" lIns="45720" tIns="45720" rIns="45720" bIns="45720" rtlCol="0" anchor="ct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spcBef>
                  <a:spcPct val="0"/>
                </a:spcBef>
                <a:buNone/>
              </a:pPr>
              <a:r>
                <a:rPr lang="en-US" sz="5900" b="1" dirty="0">
                  <a:solidFill>
                    <a:srgbClr val="48B7AC"/>
                  </a:solidFill>
                  <a:latin typeface="Century Gothic" panose="020B0502020202020204" pitchFamily="34" charset="0"/>
                </a:rPr>
                <a:t>Questions?</a:t>
              </a:r>
            </a:p>
          </p:txBody>
        </p:sp>
      </p:grpSp>
      <p:sp>
        <p:nvSpPr>
          <p:cNvPr id="15" name="Rectangle 14">
            <a:extLst>
              <a:ext uri="{FF2B5EF4-FFF2-40B4-BE49-F238E27FC236}">
                <a16:creationId xmlns:a16="http://schemas.microsoft.com/office/drawing/2014/main" id="{610E4A1C-7539-447D-9569-42E1430472AF}"/>
              </a:ext>
            </a:extLst>
          </p:cNvPr>
          <p:cNvSpPr/>
          <p:nvPr/>
        </p:nvSpPr>
        <p:spPr>
          <a:xfrm>
            <a:off x="3804943" y="1397993"/>
            <a:ext cx="4429125"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Thank You</a:t>
            </a:r>
          </a:p>
        </p:txBody>
      </p:sp>
      <p:sp>
        <p:nvSpPr>
          <p:cNvPr id="9" name="Rectangle 8">
            <a:extLst>
              <a:ext uri="{FF2B5EF4-FFF2-40B4-BE49-F238E27FC236}">
                <a16:creationId xmlns:a16="http://schemas.microsoft.com/office/drawing/2014/main" id="{60989F85-3339-4D20-B687-3CF3C7F39D43}"/>
              </a:ext>
            </a:extLst>
          </p:cNvPr>
          <p:cNvSpPr/>
          <p:nvPr/>
        </p:nvSpPr>
        <p:spPr>
          <a:xfrm>
            <a:off x="2178992" y="4257986"/>
            <a:ext cx="8255328" cy="1107996"/>
          </a:xfrm>
          <a:prstGeom prst="rect">
            <a:avLst/>
          </a:prstGeom>
        </p:spPr>
        <p:txBody>
          <a:bodyPr wrap="square" anchor="ctr">
            <a:spAutoFit/>
          </a:bodyPr>
          <a:lstStyle/>
          <a:p>
            <a:pPr algn="ctr" defTabSz="914400">
              <a:spcBef>
                <a:spcPct val="0"/>
              </a:spcBef>
            </a:pPr>
            <a:r>
              <a:rPr lang="en-US" sz="6600" b="1" dirty="0">
                <a:solidFill>
                  <a:schemeClr val="bg1"/>
                </a:solidFill>
                <a:latin typeface="Century Gothic" panose="020B0502020202020204" pitchFamily="34" charset="0"/>
              </a:rPr>
              <a:t>info@statsols.com</a:t>
            </a:r>
          </a:p>
        </p:txBody>
      </p:sp>
    </p:spTree>
    <p:extLst>
      <p:ext uri="{BB962C8B-B14F-4D97-AF65-F5344CB8AC3E}">
        <p14:creationId xmlns:p14="http://schemas.microsoft.com/office/powerpoint/2010/main" val="279631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83A0DED-58E7-4D72-A9A6-86853A232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4602"/>
            <a:ext cx="12192000" cy="6509288"/>
          </a:xfrm>
          <a:prstGeom prst="rect">
            <a:avLst/>
          </a:prstGeom>
        </p:spPr>
      </p:pic>
      <p:sp>
        <p:nvSpPr>
          <p:cNvPr id="4" name="Title 2">
            <a:extLst>
              <a:ext uri="{FF2B5EF4-FFF2-40B4-BE49-F238E27FC236}">
                <a16:creationId xmlns:a16="http://schemas.microsoft.com/office/drawing/2014/main" id="{933245A2-A381-4972-B3AE-C52A6F35DB4B}"/>
              </a:ext>
            </a:extLst>
          </p:cNvPr>
          <p:cNvSpPr txBox="1">
            <a:spLocks/>
          </p:cNvSpPr>
          <p:nvPr/>
        </p:nvSpPr>
        <p:spPr>
          <a:xfrm>
            <a:off x="0" y="-55424"/>
            <a:ext cx="12192000" cy="1045128"/>
          </a:xfrm>
          <a:prstGeom prst="rect">
            <a:avLst/>
          </a:prstGeom>
          <a:solidFill>
            <a:srgbClr val="333C4E"/>
          </a:solidFill>
        </p:spPr>
        <p:txBody>
          <a:bodyPr vert="horz" lIns="91440" tIns="45720" rIns="91440" bIns="45720" rtlCol="0" anchor="b">
            <a:normAutofit fontScale="97500"/>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pPr>
              <a:lnSpc>
                <a:spcPct val="100000"/>
              </a:lnSpc>
            </a:pPr>
            <a:endParaRPr lang="en-IE" sz="2400" dirty="0">
              <a:solidFill>
                <a:schemeClr val="bg1"/>
              </a:solidFill>
            </a:endParaRPr>
          </a:p>
        </p:txBody>
      </p:sp>
      <p:sp>
        <p:nvSpPr>
          <p:cNvPr id="2" name="Rectangle 1">
            <a:extLst>
              <a:ext uri="{FF2B5EF4-FFF2-40B4-BE49-F238E27FC236}">
                <a16:creationId xmlns:a16="http://schemas.microsoft.com/office/drawing/2014/main" id="{8F1E7818-511B-4651-9A4F-CA890F7B8184}"/>
              </a:ext>
            </a:extLst>
          </p:cNvPr>
          <p:cNvSpPr/>
          <p:nvPr/>
        </p:nvSpPr>
        <p:spPr>
          <a:xfrm>
            <a:off x="1531855" y="-221214"/>
            <a:ext cx="7747185" cy="1323439"/>
          </a:xfrm>
          <a:prstGeom prst="rect">
            <a:avLst/>
          </a:prstGeom>
        </p:spPr>
        <p:txBody>
          <a:bodyPr wrap="none">
            <a:spAutoFit/>
          </a:bodyPr>
          <a:lstStyle/>
          <a:p>
            <a:pPr>
              <a:lnSpc>
                <a:spcPct val="100000"/>
              </a:lnSpc>
            </a:pPr>
            <a:r>
              <a:rPr lang="en-US" sz="8000" b="1" dirty="0">
                <a:solidFill>
                  <a:srgbClr val="43BDCA"/>
                </a:solidFill>
              </a:rPr>
              <a:t>Statsols.com/trial</a:t>
            </a:r>
            <a:endParaRPr lang="en-IE" sz="8000" b="1" dirty="0">
              <a:solidFill>
                <a:srgbClr val="43BDCA"/>
              </a:solidFill>
            </a:endParaRPr>
          </a:p>
        </p:txBody>
      </p:sp>
    </p:spTree>
    <p:extLst>
      <p:ext uri="{BB962C8B-B14F-4D97-AF65-F5344CB8AC3E}">
        <p14:creationId xmlns:p14="http://schemas.microsoft.com/office/powerpoint/2010/main" val="695065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sitting at a table using a computer&#10;&#10;Description automatically generated">
            <a:extLst>
              <a:ext uri="{FF2B5EF4-FFF2-40B4-BE49-F238E27FC236}">
                <a16:creationId xmlns:a16="http://schemas.microsoft.com/office/drawing/2014/main" id="{DC597FB6-90E9-48A7-A2DD-D66B85164912}"/>
              </a:ext>
            </a:extLst>
          </p:cNvPr>
          <p:cNvPicPr>
            <a:picLocks noChangeAspect="1"/>
          </p:cNvPicPr>
          <p:nvPr/>
        </p:nvPicPr>
        <p:blipFill rotWithShape="1">
          <a:blip r:embed="rId3">
            <a:extLst>
              <a:ext uri="{28A0092B-C50C-407E-A947-70E740481C1C}">
                <a14:useLocalDpi xmlns:a14="http://schemas.microsoft.com/office/drawing/2010/main" val="0"/>
              </a:ext>
            </a:extLst>
          </a:blip>
          <a:srcRect l="20147" r="9034"/>
          <a:stretch/>
        </p:blipFill>
        <p:spPr>
          <a:xfrm>
            <a:off x="0" y="122108"/>
            <a:ext cx="7329879" cy="6735892"/>
          </a:xfrm>
          <a:prstGeom prst="rect">
            <a:avLst/>
          </a:prstGeom>
        </p:spPr>
      </p:pic>
      <p:pic>
        <p:nvPicPr>
          <p:cNvPr id="13" name="Content Placeholder 6">
            <a:extLst>
              <a:ext uri="{FF2B5EF4-FFF2-40B4-BE49-F238E27FC236}">
                <a16:creationId xmlns:a16="http://schemas.microsoft.com/office/drawing/2014/main" id="{937B193A-816D-450B-B6AF-B163226D5374}"/>
              </a:ext>
            </a:extLst>
          </p:cNvPr>
          <p:cNvPicPr>
            <a:picLocks noChangeAspect="1"/>
          </p:cNvPicPr>
          <p:nvPr/>
        </p:nvPicPr>
        <p:blipFill>
          <a:blip r:embed="rId4">
            <a:alphaModFix amt="80000"/>
            <a:extLst>
              <a:ext uri="{28A0092B-C50C-407E-A947-70E740481C1C}">
                <a14:useLocalDpi xmlns:a14="http://schemas.microsoft.com/office/drawing/2010/main" val="0"/>
              </a:ext>
            </a:extLst>
          </a:blip>
          <a:stretch>
            <a:fillRect/>
          </a:stretch>
        </p:blipFill>
        <p:spPr>
          <a:xfrm>
            <a:off x="1" y="-15474"/>
            <a:ext cx="12192000" cy="6873474"/>
          </a:xfrm>
          <a:prstGeom prst="rect">
            <a:avLst/>
          </a:prstGeom>
        </p:spPr>
      </p:pic>
      <p:sp>
        <p:nvSpPr>
          <p:cNvPr id="27" name="Rectangle 26">
            <a:extLst>
              <a:ext uri="{FF2B5EF4-FFF2-40B4-BE49-F238E27FC236}">
                <a16:creationId xmlns:a16="http://schemas.microsoft.com/office/drawing/2014/main" id="{56883DE2-43D6-46D3-A8A3-D07FD61684E6}"/>
              </a:ext>
            </a:extLst>
          </p:cNvPr>
          <p:cNvSpPr/>
          <p:nvPr/>
        </p:nvSpPr>
        <p:spPr>
          <a:xfrm>
            <a:off x="4761188" y="-15474"/>
            <a:ext cx="7430807" cy="6873475"/>
          </a:xfrm>
          <a:prstGeom prst="rect">
            <a:avLst/>
          </a:prstGeom>
          <a:solidFill>
            <a:srgbClr val="F0F7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Rounded Corners 2">
            <a:extLst>
              <a:ext uri="{FF2B5EF4-FFF2-40B4-BE49-F238E27FC236}">
                <a16:creationId xmlns:a16="http://schemas.microsoft.com/office/drawing/2014/main" id="{4F0B45A6-7A59-4644-971B-0531EF805A70}"/>
              </a:ext>
            </a:extLst>
          </p:cNvPr>
          <p:cNvSpPr/>
          <p:nvPr/>
        </p:nvSpPr>
        <p:spPr>
          <a:xfrm>
            <a:off x="216840" y="3429000"/>
            <a:ext cx="4088305" cy="6901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Title 1">
            <a:extLst>
              <a:ext uri="{FF2B5EF4-FFF2-40B4-BE49-F238E27FC236}">
                <a16:creationId xmlns:a16="http://schemas.microsoft.com/office/drawing/2014/main" id="{3ED1714F-D3A4-45E7-BCD0-4F94C58B7739}"/>
              </a:ext>
            </a:extLst>
          </p:cNvPr>
          <p:cNvSpPr txBox="1">
            <a:spLocks/>
          </p:cNvSpPr>
          <p:nvPr/>
        </p:nvSpPr>
        <p:spPr>
          <a:xfrm>
            <a:off x="52622" y="2346959"/>
            <a:ext cx="4591629" cy="1082040"/>
          </a:xfrm>
          <a:prstGeom prst="rect">
            <a:avLst/>
          </a:prstGeom>
          <a:ln>
            <a:noFill/>
          </a:ln>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r>
              <a:rPr lang="en-US" sz="3200" dirty="0">
                <a:solidFill>
                  <a:schemeClr val="bg1"/>
                </a:solidFill>
                <a:latin typeface="+mn-lt"/>
              </a:rPr>
              <a:t>For video tutorials</a:t>
            </a:r>
            <a:br>
              <a:rPr lang="en-US" sz="3200" dirty="0">
                <a:solidFill>
                  <a:schemeClr val="bg1"/>
                </a:solidFill>
                <a:latin typeface="+mn-lt"/>
              </a:rPr>
            </a:br>
            <a:r>
              <a:rPr lang="en-US" sz="3200" dirty="0">
                <a:solidFill>
                  <a:schemeClr val="bg1"/>
                </a:solidFill>
                <a:latin typeface="+mn-lt"/>
              </a:rPr>
              <a:t>and worked examples</a:t>
            </a:r>
            <a:endParaRPr lang="en-IE" sz="3200" dirty="0">
              <a:solidFill>
                <a:schemeClr val="bg1"/>
              </a:solidFill>
              <a:latin typeface="+mn-lt"/>
            </a:endParaRPr>
          </a:p>
        </p:txBody>
      </p:sp>
      <p:cxnSp>
        <p:nvCxnSpPr>
          <p:cNvPr id="8" name="Straight Connector 7">
            <a:extLst>
              <a:ext uri="{FF2B5EF4-FFF2-40B4-BE49-F238E27FC236}">
                <a16:creationId xmlns:a16="http://schemas.microsoft.com/office/drawing/2014/main" id="{EBE41213-EC70-40B2-81B8-B939160479D2}"/>
              </a:ext>
            </a:extLst>
          </p:cNvPr>
          <p:cNvCxnSpPr/>
          <p:nvPr/>
        </p:nvCxnSpPr>
        <p:spPr>
          <a:xfrm>
            <a:off x="5954444" y="67405"/>
            <a:ext cx="0" cy="144843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70BBD98B-828B-468D-999D-B05A861CD9DA}"/>
              </a:ext>
            </a:extLst>
          </p:cNvPr>
          <p:cNvPicPr>
            <a:picLocks noChangeAspect="1"/>
          </p:cNvPicPr>
          <p:nvPr/>
        </p:nvPicPr>
        <p:blipFill>
          <a:blip r:embed="rId5"/>
          <a:stretch>
            <a:fillRect/>
          </a:stretch>
        </p:blipFill>
        <p:spPr>
          <a:xfrm>
            <a:off x="4817998" y="0"/>
            <a:ext cx="7061221" cy="2440447"/>
          </a:xfrm>
          <a:prstGeom prst="rect">
            <a:avLst/>
          </a:prstGeom>
        </p:spPr>
      </p:pic>
      <p:sp>
        <p:nvSpPr>
          <p:cNvPr id="26" name="Title 1">
            <a:extLst>
              <a:ext uri="{FF2B5EF4-FFF2-40B4-BE49-F238E27FC236}">
                <a16:creationId xmlns:a16="http://schemas.microsoft.com/office/drawing/2014/main" id="{77599979-DA87-45E3-BD8F-3F47B91D7713}"/>
              </a:ext>
            </a:extLst>
          </p:cNvPr>
          <p:cNvSpPr txBox="1">
            <a:spLocks/>
          </p:cNvSpPr>
          <p:nvPr/>
        </p:nvSpPr>
        <p:spPr>
          <a:xfrm>
            <a:off x="169560" y="3355481"/>
            <a:ext cx="4204898" cy="954307"/>
          </a:xfrm>
          <a:prstGeom prst="rect">
            <a:avLst/>
          </a:prstGeom>
          <a:ln>
            <a:noFill/>
          </a:ln>
        </p:spPr>
        <p:txBody>
          <a:bodyPr vert="horz" lIns="91440" tIns="45720" rIns="91440" bIns="45720" rtlCol="0" anchor="ctr">
            <a:normAutofit/>
          </a:bodyPr>
          <a:lstStyle>
            <a:lvl1pPr algn="ctr" defTabSz="914400">
              <a:lnSpc>
                <a:spcPct val="80000"/>
              </a:lnSpc>
              <a:spcBef>
                <a:spcPct val="0"/>
              </a:spcBef>
              <a:buNone/>
              <a:defRPr sz="3600" b="1" cap="none" spc="100" baseline="0">
                <a:solidFill>
                  <a:srgbClr val="41AAC8"/>
                </a:solidFill>
                <a:latin typeface="Century Gothic" panose="020B0502020202020204" pitchFamily="34" charset="0"/>
                <a:ea typeface="+mj-ea"/>
                <a:cs typeface="+mj-cs"/>
              </a:defRPr>
            </a:lvl1pPr>
          </a:lstStyle>
          <a:p>
            <a:r>
              <a:rPr lang="en-US" sz="3200" dirty="0"/>
              <a:t>Statsols.com/start</a:t>
            </a:r>
            <a:endParaRPr lang="en-IE" sz="3200" dirty="0"/>
          </a:p>
        </p:txBody>
      </p:sp>
      <p:pic>
        <p:nvPicPr>
          <p:cNvPr id="25" name="Picture 24">
            <a:extLst>
              <a:ext uri="{FF2B5EF4-FFF2-40B4-BE49-F238E27FC236}">
                <a16:creationId xmlns:a16="http://schemas.microsoft.com/office/drawing/2014/main" id="{4E87391C-712C-4B27-8216-B33CF5CE2199}"/>
              </a:ext>
            </a:extLst>
          </p:cNvPr>
          <p:cNvPicPr>
            <a:picLocks noChangeAspect="1"/>
          </p:cNvPicPr>
          <p:nvPr/>
        </p:nvPicPr>
        <p:blipFill>
          <a:blip r:embed="rId6"/>
          <a:stretch>
            <a:fillRect/>
          </a:stretch>
        </p:blipFill>
        <p:spPr>
          <a:xfrm>
            <a:off x="4807136" y="2196228"/>
            <a:ext cx="7168024" cy="2465541"/>
          </a:xfrm>
          <a:prstGeom prst="rect">
            <a:avLst/>
          </a:prstGeom>
        </p:spPr>
      </p:pic>
      <p:pic>
        <p:nvPicPr>
          <p:cNvPr id="28" name="Picture 27">
            <a:extLst>
              <a:ext uri="{FF2B5EF4-FFF2-40B4-BE49-F238E27FC236}">
                <a16:creationId xmlns:a16="http://schemas.microsoft.com/office/drawing/2014/main" id="{2A3CCE74-B3E2-4693-A6E6-5ECEC459EB91}"/>
              </a:ext>
            </a:extLst>
          </p:cNvPr>
          <p:cNvPicPr>
            <a:picLocks noChangeAspect="1"/>
          </p:cNvPicPr>
          <p:nvPr/>
        </p:nvPicPr>
        <p:blipFill rotWithShape="1">
          <a:blip r:embed="rId7"/>
          <a:srcRect t="1018"/>
          <a:stretch/>
        </p:blipFill>
        <p:spPr>
          <a:xfrm>
            <a:off x="4817999" y="4350148"/>
            <a:ext cx="7168024" cy="2440447"/>
          </a:xfrm>
          <a:prstGeom prst="rect">
            <a:avLst/>
          </a:prstGeom>
        </p:spPr>
      </p:pic>
    </p:spTree>
    <p:extLst>
      <p:ext uri="{BB962C8B-B14F-4D97-AF65-F5344CB8AC3E}">
        <p14:creationId xmlns:p14="http://schemas.microsoft.com/office/powerpoint/2010/main" val="393000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8" name="Group 2057">
            <a:extLst>
              <a:ext uri="{FF2B5EF4-FFF2-40B4-BE49-F238E27FC236}">
                <a16:creationId xmlns:a16="http://schemas.microsoft.com/office/drawing/2014/main" id="{88D5EDE9-F597-4E36-BA26-18C2C12B38AB}"/>
              </a:ext>
            </a:extLst>
          </p:cNvPr>
          <p:cNvGrpSpPr/>
          <p:nvPr/>
        </p:nvGrpSpPr>
        <p:grpSpPr>
          <a:xfrm>
            <a:off x="-10100" y="-9524"/>
            <a:ext cx="12235739" cy="6858000"/>
            <a:chOff x="-1711" y="0"/>
            <a:chExt cx="12193711" cy="6864437"/>
          </a:xfrm>
        </p:grpSpPr>
        <p:pic>
          <p:nvPicPr>
            <p:cNvPr id="4" name="Picture 3" descr="A close up of a piece of paper&#10;&#10;Description automatically generated">
              <a:extLst>
                <a:ext uri="{FF2B5EF4-FFF2-40B4-BE49-F238E27FC236}">
                  <a16:creationId xmlns:a16="http://schemas.microsoft.com/office/drawing/2014/main" id="{7A6CD044-2591-4E01-9737-33249267B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57" name="Rectangle 2056">
              <a:extLst>
                <a:ext uri="{FF2B5EF4-FFF2-40B4-BE49-F238E27FC236}">
                  <a16:creationId xmlns:a16="http://schemas.microsoft.com/office/drawing/2014/main" id="{5B794144-541C-4886-BDAE-342C1AB86480}"/>
                </a:ext>
              </a:extLst>
            </p:cNvPr>
            <p:cNvSpPr/>
            <p:nvPr/>
          </p:nvSpPr>
          <p:spPr>
            <a:xfrm>
              <a:off x="-1711" y="2421380"/>
              <a:ext cx="7066341" cy="4443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bg1"/>
                </a:solidFill>
              </a:endParaRPr>
            </a:p>
          </p:txBody>
        </p:sp>
      </p:grpSp>
      <p:sp>
        <p:nvSpPr>
          <p:cNvPr id="7" name="Rectangle 6">
            <a:extLst>
              <a:ext uri="{FF2B5EF4-FFF2-40B4-BE49-F238E27FC236}">
                <a16:creationId xmlns:a16="http://schemas.microsoft.com/office/drawing/2014/main" id="{41E55917-E61D-4AF4-8C8E-0A9A400B39C5}"/>
              </a:ext>
            </a:extLst>
          </p:cNvPr>
          <p:cNvSpPr/>
          <p:nvPr/>
        </p:nvSpPr>
        <p:spPr>
          <a:xfrm>
            <a:off x="-11721" y="-1"/>
            <a:ext cx="12203721" cy="3317941"/>
          </a:xfrm>
          <a:prstGeom prst="rect">
            <a:avLst/>
          </a:prstGeom>
          <a:gradFill flip="none" rotWithShape="1">
            <a:gsLst>
              <a:gs pos="0">
                <a:srgbClr val="46A6B0">
                  <a:alpha val="85000"/>
                </a:srgbClr>
              </a:gs>
              <a:gs pos="40000">
                <a:schemeClr val="bg1"/>
              </a:gs>
              <a:gs pos="100000">
                <a:schemeClr val="bg1">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solidFill>
                <a:schemeClr val="bg1"/>
              </a:solidFill>
              <a:latin typeface="Century Gothic" panose="020B0502020202020204" pitchFamily="34" charset="0"/>
            </a:endParaRPr>
          </a:p>
        </p:txBody>
      </p:sp>
      <p:pic>
        <p:nvPicPr>
          <p:cNvPr id="23" name="Content Placeholder 4">
            <a:extLst>
              <a:ext uri="{FF2B5EF4-FFF2-40B4-BE49-F238E27FC236}">
                <a16:creationId xmlns:a16="http://schemas.microsoft.com/office/drawing/2014/main" id="{6898E7BC-D36C-4DBD-8E35-DF1FD58EF70E}"/>
              </a:ext>
            </a:extLst>
          </p:cNvPr>
          <p:cNvPicPr>
            <a:picLocks noChangeAspect="1"/>
          </p:cNvPicPr>
          <p:nvPr/>
        </p:nvPicPr>
        <p:blipFill rotWithShape="1">
          <a:blip r:embed="rId3">
            <a:extLst>
              <a:ext uri="{BEBA8EAE-BF5A-486C-A8C5-ECC9F3942E4B}">
                <a14:imgProps xmlns:a14="http://schemas.microsoft.com/office/drawing/2010/main">
                  <a14:imgLayer r:embed="rId4">
                    <a14:imgEffect>
                      <a14:artisticBlur radius="12"/>
                    </a14:imgEffect>
                  </a14:imgLayer>
                </a14:imgProps>
              </a:ext>
              <a:ext uri="{28A0092B-C50C-407E-A947-70E740481C1C}">
                <a14:useLocalDpi xmlns:a14="http://schemas.microsoft.com/office/drawing/2010/main" val="0"/>
              </a:ext>
            </a:extLst>
          </a:blip>
          <a:srcRect l="172"/>
          <a:stretch/>
        </p:blipFill>
        <p:spPr>
          <a:xfrm>
            <a:off x="-11722" y="0"/>
            <a:ext cx="12234022" cy="6858000"/>
          </a:xfrm>
          <a:prstGeom prst="rect">
            <a:avLst/>
          </a:prstGeom>
        </p:spPr>
      </p:pic>
      <p:sp>
        <p:nvSpPr>
          <p:cNvPr id="10" name="Rectangle: Rounded Corners 9">
            <a:extLst>
              <a:ext uri="{FF2B5EF4-FFF2-40B4-BE49-F238E27FC236}">
                <a16:creationId xmlns:a16="http://schemas.microsoft.com/office/drawing/2014/main" id="{E1864C13-FB04-440D-AE64-A89F2EB142D4}"/>
              </a:ext>
            </a:extLst>
          </p:cNvPr>
          <p:cNvSpPr/>
          <p:nvPr/>
        </p:nvSpPr>
        <p:spPr>
          <a:xfrm>
            <a:off x="-8385" y="1010"/>
            <a:ext cx="12220585" cy="775932"/>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solidFill>
                <a:schemeClr val="bg1"/>
              </a:solidFill>
              <a:latin typeface="Century Gothic" panose="020B0502020202020204" pitchFamily="34" charset="0"/>
            </a:endParaRPr>
          </a:p>
        </p:txBody>
      </p:sp>
      <p:sp>
        <p:nvSpPr>
          <p:cNvPr id="11" name="Title 3">
            <a:extLst>
              <a:ext uri="{FF2B5EF4-FFF2-40B4-BE49-F238E27FC236}">
                <a16:creationId xmlns:a16="http://schemas.microsoft.com/office/drawing/2014/main" id="{A7728DE8-EE8B-49F9-9961-2CA878882368}"/>
              </a:ext>
            </a:extLst>
          </p:cNvPr>
          <p:cNvSpPr txBox="1">
            <a:spLocks/>
          </p:cNvSpPr>
          <p:nvPr/>
        </p:nvSpPr>
        <p:spPr>
          <a:xfrm>
            <a:off x="-10100" y="-79728"/>
            <a:ext cx="12191999" cy="865745"/>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50000"/>
              </a:lnSpc>
            </a:pPr>
            <a:r>
              <a:rPr lang="en-US" sz="3200" dirty="0">
                <a:latin typeface="Century Gothic" panose="020B0502020202020204" pitchFamily="34" charset="0"/>
              </a:rPr>
              <a:t>The solution for optimizing clinical trials</a:t>
            </a:r>
          </a:p>
        </p:txBody>
      </p:sp>
      <p:pic>
        <p:nvPicPr>
          <p:cNvPr id="19" name="Picture 18" descr="A close up of a logo&#10;&#10;Description automatically generated">
            <a:extLst>
              <a:ext uri="{FF2B5EF4-FFF2-40B4-BE49-F238E27FC236}">
                <a16:creationId xmlns:a16="http://schemas.microsoft.com/office/drawing/2014/main" id="{170B1D96-A76E-41BF-B5BC-B7FE52B019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613" y="2505546"/>
            <a:ext cx="2876919" cy="3143448"/>
          </a:xfrm>
          <a:prstGeom prst="rect">
            <a:avLst/>
          </a:prstGeom>
          <a:effectLst>
            <a:outerShdw blurRad="76200" dist="12700" dir="5400000" sx="101000" sy="101000" algn="ctr" rotWithShape="0">
              <a:schemeClr val="bg1">
                <a:alpha val="20000"/>
              </a:schemeClr>
            </a:outerShdw>
          </a:effectLst>
        </p:spPr>
      </p:pic>
      <p:sp>
        <p:nvSpPr>
          <p:cNvPr id="3" name="Rectangle 2">
            <a:extLst>
              <a:ext uri="{FF2B5EF4-FFF2-40B4-BE49-F238E27FC236}">
                <a16:creationId xmlns:a16="http://schemas.microsoft.com/office/drawing/2014/main" id="{4A89D41A-86D2-4B85-814D-084D3946E46B}"/>
              </a:ext>
            </a:extLst>
          </p:cNvPr>
          <p:cNvSpPr/>
          <p:nvPr/>
        </p:nvSpPr>
        <p:spPr>
          <a:xfrm>
            <a:off x="1785444" y="3360950"/>
            <a:ext cx="1443109" cy="523220"/>
          </a:xfrm>
          <a:prstGeom prst="rect">
            <a:avLst/>
          </a:prstGeom>
        </p:spPr>
        <p:txBody>
          <a:bodyPr wrap="square">
            <a:spAutoFit/>
          </a:bodyPr>
          <a:lstStyle/>
          <a:p>
            <a:pPr algn="r"/>
            <a:r>
              <a:rPr lang="en-IE" sz="1400" b="1" dirty="0">
                <a:solidFill>
                  <a:schemeClr val="bg1"/>
                </a:solidFill>
                <a:latin typeface="Century Gothic" panose="020B0502020202020204" pitchFamily="34" charset="0"/>
              </a:rPr>
              <a:t>PRE-CLINICAL</a:t>
            </a:r>
            <a:br>
              <a:rPr lang="en-IE" sz="1400" b="1" dirty="0">
                <a:solidFill>
                  <a:schemeClr val="bg1"/>
                </a:solidFill>
                <a:latin typeface="Century Gothic" panose="020B0502020202020204" pitchFamily="34" charset="0"/>
              </a:rPr>
            </a:br>
            <a:r>
              <a:rPr lang="en-IE" sz="1400" b="1" dirty="0">
                <a:solidFill>
                  <a:schemeClr val="bg1"/>
                </a:solidFill>
                <a:latin typeface="Century Gothic" panose="020B0502020202020204" pitchFamily="34" charset="0"/>
              </a:rPr>
              <a:t>/ RESEARCH</a:t>
            </a:r>
            <a:endParaRPr lang="en-IE" sz="1400" b="1" i="0" dirty="0">
              <a:solidFill>
                <a:schemeClr val="bg1"/>
              </a:solidFill>
              <a:effectLst/>
              <a:latin typeface="Century Gothic" panose="020B0502020202020204" pitchFamily="34" charset="0"/>
            </a:endParaRPr>
          </a:p>
        </p:txBody>
      </p:sp>
      <p:sp>
        <p:nvSpPr>
          <p:cNvPr id="5" name="Rectangle 4">
            <a:extLst>
              <a:ext uri="{FF2B5EF4-FFF2-40B4-BE49-F238E27FC236}">
                <a16:creationId xmlns:a16="http://schemas.microsoft.com/office/drawing/2014/main" id="{F2F61ECD-20F6-4AD5-9047-4D1D10CADDCB}"/>
              </a:ext>
            </a:extLst>
          </p:cNvPr>
          <p:cNvSpPr/>
          <p:nvPr/>
        </p:nvSpPr>
        <p:spPr>
          <a:xfrm>
            <a:off x="3943231" y="2078337"/>
            <a:ext cx="1770129" cy="307777"/>
          </a:xfrm>
          <a:prstGeom prst="rect">
            <a:avLst/>
          </a:prstGeom>
        </p:spPr>
        <p:txBody>
          <a:bodyPr wrap="square">
            <a:spAutoFit/>
          </a:bodyPr>
          <a:lstStyle/>
          <a:p>
            <a:r>
              <a:rPr lang="en-IE" sz="1400" b="1" dirty="0">
                <a:solidFill>
                  <a:schemeClr val="bg1"/>
                </a:solidFill>
                <a:latin typeface="Century Gothic" panose="020B0502020202020204" pitchFamily="34" charset="0"/>
              </a:rPr>
              <a:t>EARLY PHASE</a:t>
            </a:r>
            <a:endParaRPr lang="en-IE" sz="1400" b="1" i="0" dirty="0">
              <a:solidFill>
                <a:schemeClr val="bg1"/>
              </a:solidFill>
              <a:effectLst/>
              <a:latin typeface="Century Gothic" panose="020B0502020202020204" pitchFamily="34" charset="0"/>
            </a:endParaRPr>
          </a:p>
        </p:txBody>
      </p:sp>
      <p:sp>
        <p:nvSpPr>
          <p:cNvPr id="12" name="Rectangle 11">
            <a:extLst>
              <a:ext uri="{FF2B5EF4-FFF2-40B4-BE49-F238E27FC236}">
                <a16:creationId xmlns:a16="http://schemas.microsoft.com/office/drawing/2014/main" id="{88051A78-50E6-4D6F-A05D-352B0B71268C}"/>
              </a:ext>
            </a:extLst>
          </p:cNvPr>
          <p:cNvSpPr/>
          <p:nvPr/>
        </p:nvSpPr>
        <p:spPr>
          <a:xfrm>
            <a:off x="5843644" y="3384206"/>
            <a:ext cx="2365264" cy="400110"/>
          </a:xfrm>
          <a:prstGeom prst="rect">
            <a:avLst/>
          </a:prstGeom>
        </p:spPr>
        <p:txBody>
          <a:bodyPr wrap="square">
            <a:spAutoFit/>
          </a:bodyPr>
          <a:lstStyle/>
          <a:p>
            <a:r>
              <a:rPr lang="en-IE" sz="2000" b="1" dirty="0">
                <a:solidFill>
                  <a:schemeClr val="bg1"/>
                </a:solidFill>
                <a:latin typeface="Century Gothic" panose="020B0502020202020204" pitchFamily="34" charset="0"/>
              </a:rPr>
              <a:t>CONFIRMATORY</a:t>
            </a:r>
            <a:endParaRPr lang="en-IE" sz="2000" b="1" i="0" dirty="0">
              <a:solidFill>
                <a:schemeClr val="bg1"/>
              </a:solidFill>
              <a:effectLst/>
              <a:latin typeface="Century Gothic" panose="020B0502020202020204" pitchFamily="34" charset="0"/>
            </a:endParaRPr>
          </a:p>
        </p:txBody>
      </p:sp>
      <p:sp>
        <p:nvSpPr>
          <p:cNvPr id="13" name="Rectangle 12">
            <a:extLst>
              <a:ext uri="{FF2B5EF4-FFF2-40B4-BE49-F238E27FC236}">
                <a16:creationId xmlns:a16="http://schemas.microsoft.com/office/drawing/2014/main" id="{91CB1C34-3F7A-4C20-BE07-D40BF38C0CD5}"/>
              </a:ext>
            </a:extLst>
          </p:cNvPr>
          <p:cNvSpPr/>
          <p:nvPr/>
        </p:nvSpPr>
        <p:spPr>
          <a:xfrm>
            <a:off x="6200067" y="5862041"/>
            <a:ext cx="1966375" cy="307777"/>
          </a:xfrm>
          <a:prstGeom prst="rect">
            <a:avLst/>
          </a:prstGeom>
        </p:spPr>
        <p:txBody>
          <a:bodyPr wrap="square">
            <a:spAutoFit/>
          </a:bodyPr>
          <a:lstStyle/>
          <a:p>
            <a:pPr algn="ctr"/>
            <a:r>
              <a:rPr lang="en-IE" sz="1400" b="1" dirty="0">
                <a:solidFill>
                  <a:schemeClr val="bg1"/>
                </a:solidFill>
                <a:latin typeface="Century Gothic" panose="020B0502020202020204" pitchFamily="34" charset="0"/>
              </a:rPr>
              <a:t>POSTMARKETING</a:t>
            </a:r>
            <a:endParaRPr lang="en-IE" sz="1400" b="1" i="0" dirty="0">
              <a:solidFill>
                <a:schemeClr val="bg1"/>
              </a:solidFill>
              <a:effectLst/>
              <a:latin typeface="Century Gothic" panose="020B0502020202020204" pitchFamily="34" charset="0"/>
            </a:endParaRPr>
          </a:p>
        </p:txBody>
      </p:sp>
      <p:sp>
        <p:nvSpPr>
          <p:cNvPr id="2053" name="Right Brace 2052">
            <a:extLst>
              <a:ext uri="{FF2B5EF4-FFF2-40B4-BE49-F238E27FC236}">
                <a16:creationId xmlns:a16="http://schemas.microsoft.com/office/drawing/2014/main" id="{82E2B8DE-FAD1-4E3E-A91D-C01DA8A858DF}"/>
              </a:ext>
            </a:extLst>
          </p:cNvPr>
          <p:cNvSpPr/>
          <p:nvPr/>
        </p:nvSpPr>
        <p:spPr>
          <a:xfrm>
            <a:off x="1553446" y="3362094"/>
            <a:ext cx="342933" cy="536943"/>
          </a:xfrm>
          <a:prstGeom prst="rightBrace">
            <a:avLst/>
          </a:prstGeom>
          <a:ln>
            <a:solidFill>
              <a:srgbClr val="2975B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2" name="Rectangle 41">
            <a:extLst>
              <a:ext uri="{FF2B5EF4-FFF2-40B4-BE49-F238E27FC236}">
                <a16:creationId xmlns:a16="http://schemas.microsoft.com/office/drawing/2014/main" id="{EEC671A9-F74C-48C1-85A2-F748B03BFF28}"/>
              </a:ext>
            </a:extLst>
          </p:cNvPr>
          <p:cNvSpPr/>
          <p:nvPr/>
        </p:nvSpPr>
        <p:spPr>
          <a:xfrm>
            <a:off x="67760" y="3375817"/>
            <a:ext cx="1551963" cy="523220"/>
          </a:xfrm>
          <a:prstGeom prst="rect">
            <a:avLst/>
          </a:prstGeom>
        </p:spPr>
        <p:txBody>
          <a:bodyPr wrap="square">
            <a:spAutoFit/>
          </a:bodyPr>
          <a:lstStyle/>
          <a:p>
            <a:pPr algn="r"/>
            <a:r>
              <a:rPr lang="en-IE" sz="1400" dirty="0">
                <a:solidFill>
                  <a:schemeClr val="bg1"/>
                </a:solidFill>
                <a:latin typeface="+mj-lt"/>
              </a:rPr>
              <a:t>Animal Studies</a:t>
            </a:r>
            <a:br>
              <a:rPr lang="en-IE" sz="1400" dirty="0">
                <a:solidFill>
                  <a:schemeClr val="bg1"/>
                </a:solidFill>
                <a:latin typeface="+mj-lt"/>
              </a:rPr>
            </a:br>
            <a:r>
              <a:rPr lang="en-IE" sz="1400" dirty="0">
                <a:solidFill>
                  <a:schemeClr val="bg1"/>
                </a:solidFill>
                <a:latin typeface="+mj-lt"/>
              </a:rPr>
              <a:t>ANOVA / ANCOVA</a:t>
            </a:r>
          </a:p>
        </p:txBody>
      </p:sp>
      <p:sp>
        <p:nvSpPr>
          <p:cNvPr id="43" name="Rectangle 42">
            <a:extLst>
              <a:ext uri="{FF2B5EF4-FFF2-40B4-BE49-F238E27FC236}">
                <a16:creationId xmlns:a16="http://schemas.microsoft.com/office/drawing/2014/main" id="{A4FB22EE-2A1F-4B2E-9A81-7C617A11CCBC}"/>
              </a:ext>
            </a:extLst>
          </p:cNvPr>
          <p:cNvSpPr/>
          <p:nvPr/>
        </p:nvSpPr>
        <p:spPr>
          <a:xfrm>
            <a:off x="8231258" y="1359570"/>
            <a:ext cx="3791717" cy="3049786"/>
          </a:xfrm>
          <a:prstGeom prst="rect">
            <a:avLst/>
          </a:prstGeom>
        </p:spPr>
        <p:txBody>
          <a:bodyPr wrap="square">
            <a:noAutofit/>
          </a:bodyPr>
          <a:lstStyle/>
          <a:p>
            <a:r>
              <a:rPr lang="en-IE" sz="2000" b="1" u="sng" dirty="0">
                <a:solidFill>
                  <a:schemeClr val="bg1"/>
                </a:solidFill>
                <a:latin typeface="+mj-lt"/>
              </a:rPr>
              <a:t>1000+ Scenarios for Fixed Term, Adaptive &amp; Bayesian Methods</a:t>
            </a:r>
          </a:p>
          <a:p>
            <a:endParaRPr lang="en-IE" dirty="0">
              <a:solidFill>
                <a:schemeClr val="bg1"/>
              </a:solidFill>
              <a:latin typeface="+mj-lt"/>
            </a:endParaRPr>
          </a:p>
          <a:p>
            <a:r>
              <a:rPr lang="en-IE" dirty="0">
                <a:solidFill>
                  <a:schemeClr val="bg1"/>
                </a:solidFill>
                <a:latin typeface="+mj-lt"/>
              </a:rPr>
              <a:t>Survival, Means, Proportions &amp;</a:t>
            </a:r>
            <a:br>
              <a:rPr lang="en-IE" dirty="0">
                <a:solidFill>
                  <a:schemeClr val="bg1"/>
                </a:solidFill>
                <a:latin typeface="+mj-lt"/>
              </a:rPr>
            </a:br>
            <a:r>
              <a:rPr lang="en-IE" dirty="0">
                <a:solidFill>
                  <a:schemeClr val="bg1"/>
                </a:solidFill>
                <a:latin typeface="+mj-lt"/>
              </a:rPr>
              <a:t>Count endpoints</a:t>
            </a:r>
          </a:p>
          <a:p>
            <a:endParaRPr lang="en-IE" dirty="0">
              <a:solidFill>
                <a:schemeClr val="bg1"/>
              </a:solidFill>
              <a:latin typeface="+mj-lt"/>
            </a:endParaRPr>
          </a:p>
          <a:p>
            <a:r>
              <a:rPr lang="en-IE" dirty="0">
                <a:solidFill>
                  <a:schemeClr val="bg1"/>
                </a:solidFill>
                <a:latin typeface="+mj-lt"/>
              </a:rPr>
              <a:t>Sample Size Re-Estimation</a:t>
            </a:r>
            <a:br>
              <a:rPr lang="en-IE" dirty="0">
                <a:solidFill>
                  <a:schemeClr val="bg1"/>
                </a:solidFill>
                <a:latin typeface="+mj-lt"/>
              </a:rPr>
            </a:br>
            <a:endParaRPr lang="en-IE" dirty="0">
              <a:solidFill>
                <a:schemeClr val="bg1"/>
              </a:solidFill>
              <a:latin typeface="+mj-lt"/>
            </a:endParaRPr>
          </a:p>
          <a:p>
            <a:r>
              <a:rPr lang="en-IE" b="0" i="0" dirty="0">
                <a:solidFill>
                  <a:schemeClr val="bg1"/>
                </a:solidFill>
                <a:effectLst/>
                <a:latin typeface="+mj-lt"/>
              </a:rPr>
              <a:t>Group Sequential Trials</a:t>
            </a:r>
          </a:p>
          <a:p>
            <a:endParaRPr lang="en-IE" b="0" i="0" dirty="0">
              <a:solidFill>
                <a:schemeClr val="bg1"/>
              </a:solidFill>
              <a:effectLst/>
              <a:latin typeface="+mj-lt"/>
            </a:endParaRPr>
          </a:p>
          <a:p>
            <a:r>
              <a:rPr lang="en-IE" dirty="0">
                <a:solidFill>
                  <a:schemeClr val="bg1"/>
                </a:solidFill>
                <a:latin typeface="+mj-lt"/>
              </a:rPr>
              <a:t>Bayesian Assurance</a:t>
            </a:r>
          </a:p>
          <a:p>
            <a:endParaRPr lang="en-IE" b="0" i="0" dirty="0">
              <a:solidFill>
                <a:schemeClr val="bg1"/>
              </a:solidFill>
              <a:effectLst/>
              <a:latin typeface="+mj-lt"/>
            </a:endParaRPr>
          </a:p>
          <a:p>
            <a:r>
              <a:rPr lang="en-IE" dirty="0">
                <a:solidFill>
                  <a:schemeClr val="bg1"/>
                </a:solidFill>
                <a:latin typeface="+mj-lt"/>
              </a:rPr>
              <a:t>Cross over &amp; personalized medicine</a:t>
            </a:r>
            <a:endParaRPr lang="en-IE" b="0" i="0" dirty="0">
              <a:solidFill>
                <a:schemeClr val="bg1"/>
              </a:solidFill>
              <a:effectLst/>
              <a:latin typeface="+mj-lt"/>
            </a:endParaRPr>
          </a:p>
        </p:txBody>
      </p:sp>
      <p:sp>
        <p:nvSpPr>
          <p:cNvPr id="44" name="Right Brace 43">
            <a:extLst>
              <a:ext uri="{FF2B5EF4-FFF2-40B4-BE49-F238E27FC236}">
                <a16:creationId xmlns:a16="http://schemas.microsoft.com/office/drawing/2014/main" id="{7BD0D89F-8F4C-4418-9A9B-9F986FE29B1E}"/>
              </a:ext>
            </a:extLst>
          </p:cNvPr>
          <p:cNvSpPr/>
          <p:nvPr/>
        </p:nvSpPr>
        <p:spPr>
          <a:xfrm flipH="1">
            <a:off x="7951680" y="1219200"/>
            <a:ext cx="559156" cy="4016724"/>
          </a:xfrm>
          <a:prstGeom prst="rightBrace">
            <a:avLst>
              <a:gd name="adj1" fmla="val 8333"/>
              <a:gd name="adj2" fmla="val 58572"/>
            </a:avLst>
          </a:prstGeom>
          <a:ln>
            <a:solidFill>
              <a:srgbClr val="35C2D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45" name="Right Brace 44">
            <a:extLst>
              <a:ext uri="{FF2B5EF4-FFF2-40B4-BE49-F238E27FC236}">
                <a16:creationId xmlns:a16="http://schemas.microsoft.com/office/drawing/2014/main" id="{A85F88EF-5BA9-4A85-A4B4-702C7B97B46A}"/>
              </a:ext>
            </a:extLst>
          </p:cNvPr>
          <p:cNvSpPr/>
          <p:nvPr/>
        </p:nvSpPr>
        <p:spPr>
          <a:xfrm rot="16200000" flipH="1">
            <a:off x="4306035" y="753193"/>
            <a:ext cx="531933" cy="2114023"/>
          </a:xfrm>
          <a:prstGeom prst="rightBrace">
            <a:avLst/>
          </a:prstGeom>
          <a:ln>
            <a:solidFill>
              <a:srgbClr val="2998D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
        <p:nvSpPr>
          <p:cNvPr id="2055" name="Rectangle 2054">
            <a:extLst>
              <a:ext uri="{FF2B5EF4-FFF2-40B4-BE49-F238E27FC236}">
                <a16:creationId xmlns:a16="http://schemas.microsoft.com/office/drawing/2014/main" id="{5EE98DF1-81A1-4C67-846C-12500CDB6C71}"/>
              </a:ext>
            </a:extLst>
          </p:cNvPr>
          <p:cNvSpPr/>
          <p:nvPr/>
        </p:nvSpPr>
        <p:spPr>
          <a:xfrm>
            <a:off x="3270427" y="944072"/>
            <a:ext cx="2621951" cy="830997"/>
          </a:xfrm>
          <a:prstGeom prst="rect">
            <a:avLst/>
          </a:prstGeom>
        </p:spPr>
        <p:txBody>
          <a:bodyPr wrap="square">
            <a:spAutoFit/>
          </a:bodyPr>
          <a:lstStyle/>
          <a:p>
            <a:pPr algn="ctr"/>
            <a:r>
              <a:rPr lang="en-IE" sz="1600" dirty="0">
                <a:solidFill>
                  <a:schemeClr val="bg1"/>
                </a:solidFill>
                <a:latin typeface="Century Gothic" panose="020B0502020202020204" pitchFamily="34" charset="0"/>
              </a:rPr>
              <a:t>CRM</a:t>
            </a:r>
          </a:p>
          <a:p>
            <a:pPr algn="ctr"/>
            <a:r>
              <a:rPr lang="en-IE" sz="1600" dirty="0">
                <a:solidFill>
                  <a:schemeClr val="bg1"/>
                </a:solidFill>
                <a:latin typeface="Century Gothic" panose="020B0502020202020204" pitchFamily="34" charset="0"/>
              </a:rPr>
              <a:t>MCP-Mod</a:t>
            </a:r>
          </a:p>
          <a:p>
            <a:pPr algn="ctr"/>
            <a:r>
              <a:rPr lang="en-IE" sz="1600" dirty="0">
                <a:solidFill>
                  <a:schemeClr val="bg1"/>
                </a:solidFill>
                <a:latin typeface="Century Gothic" panose="020B0502020202020204" pitchFamily="34" charset="0"/>
              </a:rPr>
              <a:t>Simon’s Two Stage</a:t>
            </a:r>
          </a:p>
        </p:txBody>
      </p:sp>
      <p:sp>
        <p:nvSpPr>
          <p:cNvPr id="2056" name="Rectangle 2055">
            <a:extLst>
              <a:ext uri="{FF2B5EF4-FFF2-40B4-BE49-F238E27FC236}">
                <a16:creationId xmlns:a16="http://schemas.microsoft.com/office/drawing/2014/main" id="{6211CB6F-B6D5-4061-9DBB-6B98D4ED2DDB}"/>
              </a:ext>
            </a:extLst>
          </p:cNvPr>
          <p:cNvSpPr/>
          <p:nvPr/>
        </p:nvSpPr>
        <p:spPr>
          <a:xfrm>
            <a:off x="8301835" y="5677134"/>
            <a:ext cx="1966375" cy="584775"/>
          </a:xfrm>
          <a:prstGeom prst="rect">
            <a:avLst/>
          </a:prstGeom>
        </p:spPr>
        <p:txBody>
          <a:bodyPr wrap="square">
            <a:spAutoFit/>
          </a:bodyPr>
          <a:lstStyle/>
          <a:p>
            <a:r>
              <a:rPr lang="en-IE" sz="1600" dirty="0">
                <a:solidFill>
                  <a:schemeClr val="bg1"/>
                </a:solidFill>
                <a:latin typeface="+mj-lt"/>
              </a:rPr>
              <a:t>Cohort Study</a:t>
            </a:r>
          </a:p>
          <a:p>
            <a:r>
              <a:rPr lang="en-IE" sz="1600" dirty="0">
                <a:solidFill>
                  <a:schemeClr val="bg1"/>
                </a:solidFill>
                <a:latin typeface="+mj-lt"/>
              </a:rPr>
              <a:t>Case-control Study</a:t>
            </a:r>
          </a:p>
        </p:txBody>
      </p:sp>
      <p:sp>
        <p:nvSpPr>
          <p:cNvPr id="51" name="Right Brace 50">
            <a:extLst>
              <a:ext uri="{FF2B5EF4-FFF2-40B4-BE49-F238E27FC236}">
                <a16:creationId xmlns:a16="http://schemas.microsoft.com/office/drawing/2014/main" id="{CEF3AD7D-1D35-44AA-B61A-401265727671}"/>
              </a:ext>
            </a:extLst>
          </p:cNvPr>
          <p:cNvSpPr/>
          <p:nvPr/>
        </p:nvSpPr>
        <p:spPr>
          <a:xfrm rot="10800000">
            <a:off x="7990792" y="5693911"/>
            <a:ext cx="490060" cy="558405"/>
          </a:xfrm>
          <a:prstGeom prst="rightBrace">
            <a:avLst>
              <a:gd name="adj1" fmla="val 8333"/>
              <a:gd name="adj2" fmla="val 47622"/>
            </a:avLst>
          </a:prstGeom>
          <a:ln>
            <a:solidFill>
              <a:srgbClr val="48B7A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chemeClr val="bg1"/>
              </a:solidFill>
            </a:endParaRPr>
          </a:p>
        </p:txBody>
      </p:sp>
    </p:spTree>
    <p:extLst>
      <p:ext uri="{BB962C8B-B14F-4D97-AF65-F5344CB8AC3E}">
        <p14:creationId xmlns:p14="http://schemas.microsoft.com/office/powerpoint/2010/main" val="3108806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4">
            <a:extLst>
              <a:ext uri="{FF2B5EF4-FFF2-40B4-BE49-F238E27FC236}">
                <a16:creationId xmlns:a16="http://schemas.microsoft.com/office/drawing/2014/main" id="{C2C7511C-6F6B-41A0-8905-47D31EE71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Content Placeholder 6">
            <a:extLst>
              <a:ext uri="{FF2B5EF4-FFF2-40B4-BE49-F238E27FC236}">
                <a16:creationId xmlns:a16="http://schemas.microsoft.com/office/drawing/2014/main" id="{4B5773CD-4D40-4F03-8943-0EA75219F458}"/>
              </a:ext>
            </a:extLst>
          </p:cNvPr>
          <p:cNvPicPr>
            <a:picLocks noChangeAspect="1"/>
          </p:cNvPicPr>
          <p:nvPr/>
        </p:nvPicPr>
        <p:blipFill>
          <a:blip r:embed="rId4">
            <a:alphaModFix amt="62000"/>
            <a:extLst>
              <a:ext uri="{28A0092B-C50C-407E-A947-70E740481C1C}">
                <a14:useLocalDpi xmlns:a14="http://schemas.microsoft.com/office/drawing/2010/main" val="0"/>
              </a:ext>
            </a:extLst>
          </a:blip>
          <a:stretch>
            <a:fillRect/>
          </a:stretch>
        </p:blipFill>
        <p:spPr>
          <a:xfrm>
            <a:off x="0" y="-7737"/>
            <a:ext cx="12191999" cy="6873473"/>
          </a:xfrm>
          <a:prstGeom prst="rect">
            <a:avLst/>
          </a:prstGeom>
        </p:spPr>
      </p:pic>
      <p:sp>
        <p:nvSpPr>
          <p:cNvPr id="3" name="Rectangle 2">
            <a:extLst>
              <a:ext uri="{FF2B5EF4-FFF2-40B4-BE49-F238E27FC236}">
                <a16:creationId xmlns:a16="http://schemas.microsoft.com/office/drawing/2014/main" id="{704CC239-C783-4DD1-9421-26EFB6A133A4}"/>
              </a:ext>
            </a:extLst>
          </p:cNvPr>
          <p:cNvSpPr/>
          <p:nvPr/>
        </p:nvSpPr>
        <p:spPr>
          <a:xfrm>
            <a:off x="1617853" y="1243780"/>
            <a:ext cx="3219450" cy="769441"/>
          </a:xfrm>
          <a:prstGeom prst="rect">
            <a:avLst/>
          </a:prstGeom>
        </p:spPr>
        <p:txBody>
          <a:bodyPr wrap="square">
            <a:spAutoFit/>
          </a:bodyPr>
          <a:lstStyle/>
          <a:p>
            <a:pPr algn="ctr"/>
            <a:r>
              <a:rPr lang="en-US" sz="4400" b="1" u="sng" dirty="0">
                <a:solidFill>
                  <a:schemeClr val="bg1"/>
                </a:solidFill>
              </a:rPr>
              <a:t>AGENDA</a:t>
            </a:r>
            <a:endParaRPr lang="en-IE" sz="3600" b="1" u="sng" dirty="0">
              <a:solidFill>
                <a:schemeClr val="bg1"/>
              </a:solidFill>
            </a:endParaRPr>
          </a:p>
        </p:txBody>
      </p:sp>
      <p:sp>
        <p:nvSpPr>
          <p:cNvPr id="2" name="Rectangle 1">
            <a:extLst>
              <a:ext uri="{FF2B5EF4-FFF2-40B4-BE49-F238E27FC236}">
                <a16:creationId xmlns:a16="http://schemas.microsoft.com/office/drawing/2014/main" id="{E0CB10A0-5945-4CD7-AB93-46A15EFF1044}"/>
              </a:ext>
            </a:extLst>
          </p:cNvPr>
          <p:cNvSpPr/>
          <p:nvPr/>
        </p:nvSpPr>
        <p:spPr>
          <a:xfrm>
            <a:off x="1617853" y="2020957"/>
            <a:ext cx="10574147" cy="3894015"/>
          </a:xfrm>
          <a:prstGeom prst="rect">
            <a:avLst/>
          </a:prstGeom>
        </p:spPr>
        <p:txBody>
          <a:bodyPr wrap="square">
            <a:spAutoFit/>
          </a:bodyPr>
          <a:lstStyle/>
          <a:p>
            <a:pPr marL="971550" lvl="1" indent="-514350">
              <a:lnSpc>
                <a:spcPct val="200000"/>
              </a:lnSpc>
              <a:buClr>
                <a:schemeClr val="bg1"/>
              </a:buClr>
              <a:buFont typeface="+mj-lt"/>
              <a:buAutoNum type="arabicPeriod"/>
            </a:pPr>
            <a:r>
              <a:rPr lang="en-GB" sz="3200" dirty="0">
                <a:solidFill>
                  <a:schemeClr val="bg1"/>
                </a:solidFill>
              </a:rPr>
              <a:t>Sample Size for Flexible Survival Analysis</a:t>
            </a:r>
          </a:p>
          <a:p>
            <a:pPr marL="971550" lvl="1" indent="-514350">
              <a:lnSpc>
                <a:spcPct val="200000"/>
              </a:lnSpc>
              <a:buClr>
                <a:schemeClr val="bg1"/>
              </a:buClr>
              <a:buFont typeface="+mj-lt"/>
              <a:buAutoNum type="arabicPeriod"/>
            </a:pPr>
            <a:r>
              <a:rPr lang="en-GB" sz="3200" dirty="0">
                <a:solidFill>
                  <a:schemeClr val="bg1"/>
                </a:solidFill>
              </a:rPr>
              <a:t>Power for Stepped-Wedge Designs</a:t>
            </a:r>
          </a:p>
          <a:p>
            <a:pPr marL="971550" lvl="1" indent="-514350">
              <a:lnSpc>
                <a:spcPct val="200000"/>
              </a:lnSpc>
              <a:buClr>
                <a:schemeClr val="bg1"/>
              </a:buClr>
              <a:buFont typeface="+mj-lt"/>
              <a:buAutoNum type="arabicPeriod"/>
            </a:pPr>
            <a:r>
              <a:rPr lang="en-GB" sz="3200" dirty="0">
                <a:solidFill>
                  <a:schemeClr val="bg1"/>
                </a:solidFill>
              </a:rPr>
              <a:t>Designing MAMS Group Sequential Design</a:t>
            </a:r>
          </a:p>
          <a:p>
            <a:pPr marL="971550" lvl="1" indent="-514350">
              <a:lnSpc>
                <a:spcPct val="200000"/>
              </a:lnSpc>
              <a:buClr>
                <a:schemeClr val="bg1"/>
              </a:buClr>
              <a:buFont typeface="+mj-lt"/>
              <a:buAutoNum type="arabicPeriod"/>
            </a:pPr>
            <a:r>
              <a:rPr lang="en-GB" sz="3200" dirty="0">
                <a:solidFill>
                  <a:schemeClr val="bg1"/>
                </a:solidFill>
              </a:rPr>
              <a:t>Conclusions and Discussion</a:t>
            </a:r>
          </a:p>
        </p:txBody>
      </p:sp>
    </p:spTree>
    <p:extLst>
      <p:ext uri="{BB962C8B-B14F-4D97-AF65-F5344CB8AC3E}">
        <p14:creationId xmlns:p14="http://schemas.microsoft.com/office/powerpoint/2010/main" val="150307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37" y="155277"/>
            <a:ext cx="9126415" cy="1328468"/>
          </a:xfrm>
        </p:spPr>
        <p:txBody>
          <a:bodyPr>
            <a:normAutofit/>
          </a:bodyPr>
          <a:lstStyle/>
          <a:p>
            <a:r>
              <a:rPr lang="en-IE" cap="none" dirty="0">
                <a:latin typeface="+mj-lt"/>
              </a:rPr>
              <a:t>References (Survival)</a:t>
            </a:r>
            <a:endParaRPr lang="en-IE" sz="2000" dirty="0">
              <a:latin typeface="+mj-lt"/>
            </a:endParaRPr>
          </a:p>
        </p:txBody>
      </p:sp>
      <p:sp>
        <p:nvSpPr>
          <p:cNvPr id="4" name="Content Placeholder 2"/>
          <p:cNvSpPr>
            <a:spLocks noGrp="1"/>
          </p:cNvSpPr>
          <p:nvPr>
            <p:ph idx="1"/>
          </p:nvPr>
        </p:nvSpPr>
        <p:spPr>
          <a:xfrm>
            <a:off x="749036" y="1861926"/>
            <a:ext cx="9720073" cy="4023360"/>
          </a:xfrm>
        </p:spPr>
        <p:txBody>
          <a:bodyPr>
            <a:noAutofit/>
          </a:bodyPr>
          <a:lstStyle/>
          <a:p>
            <a:pPr marL="0" indent="0">
              <a:buNone/>
            </a:pPr>
            <a:r>
              <a:rPr lang="en-GB" sz="1800" dirty="0"/>
              <a:t>Klein, J.P. and </a:t>
            </a:r>
            <a:r>
              <a:rPr lang="en-GB" sz="1800" dirty="0" err="1"/>
              <a:t>Moeschberger</a:t>
            </a:r>
            <a:r>
              <a:rPr lang="en-GB" sz="1800" dirty="0"/>
              <a:t>, M.L., 2006. Survival analysis: techniques for censored and truncated data. Springer Science &amp; Business Media.</a:t>
            </a:r>
          </a:p>
          <a:p>
            <a:pPr marL="0" indent="0">
              <a:buNone/>
            </a:pPr>
            <a:r>
              <a:rPr lang="en-GB" sz="1800" dirty="0"/>
              <a:t>Hosmer, D.W., </a:t>
            </a:r>
            <a:r>
              <a:rPr lang="en-GB" sz="1800" dirty="0" err="1"/>
              <a:t>Lemeshow</a:t>
            </a:r>
            <a:r>
              <a:rPr lang="en-GB" sz="1800" dirty="0"/>
              <a:t>, S., &amp; May, S., Applied Survival Analysis: Regression </a:t>
            </a:r>
            <a:r>
              <a:rPr lang="en-GB" sz="1800" dirty="0" err="1"/>
              <a:t>Modeling</a:t>
            </a:r>
            <a:r>
              <a:rPr lang="en-GB" sz="1800" dirty="0"/>
              <a:t> of Time‐to‐Event Data, Second Edition. Wiley</a:t>
            </a:r>
          </a:p>
          <a:p>
            <a:pPr marL="0" indent="0">
              <a:buNone/>
            </a:pPr>
            <a:r>
              <a:rPr lang="en-GB" sz="1800" dirty="0"/>
              <a:t>Collett, D., 2015. Modelling survival data in medical research. CRC press.</a:t>
            </a:r>
          </a:p>
          <a:p>
            <a:pPr marL="0" indent="0">
              <a:buNone/>
            </a:pPr>
            <a:r>
              <a:rPr lang="en-GB" sz="1800" dirty="0"/>
              <a:t>Cox, D.R., 1972. Regression models and life‐tables. Journal of the Royal Statistical Society: Series B (Methodological), 34(2), pp.187-202.</a:t>
            </a:r>
          </a:p>
          <a:p>
            <a:pPr marL="0" indent="0">
              <a:buNone/>
            </a:pPr>
            <a:r>
              <a:rPr lang="en-IE" sz="1800" dirty="0" err="1"/>
              <a:t>Bariani</a:t>
            </a:r>
            <a:r>
              <a:rPr lang="en-IE" sz="1800" dirty="0"/>
              <a:t>, G.M., de </a:t>
            </a:r>
            <a:r>
              <a:rPr lang="en-IE" sz="1800" dirty="0" err="1"/>
              <a:t>Celis</a:t>
            </a:r>
            <a:r>
              <a:rPr lang="en-IE" sz="1800" dirty="0"/>
              <a:t>, F., Anezka, C.R., </a:t>
            </a:r>
            <a:r>
              <a:rPr lang="en-IE" sz="1800" dirty="0" err="1"/>
              <a:t>Precivale</a:t>
            </a:r>
            <a:r>
              <a:rPr lang="en-IE" sz="1800" dirty="0"/>
              <a:t>, M., Arai, R., Saad, E.D. and Riechelmann, R.P., 2015. Sample size calculation in oncology trials. American journal of clinical oncology, 38(6), pp.570-574.</a:t>
            </a:r>
          </a:p>
          <a:p>
            <a:pPr marL="0" indent="0">
              <a:buNone/>
            </a:pPr>
            <a:r>
              <a:rPr lang="en-IE" sz="1800" dirty="0"/>
              <a:t>Freedman, L. S., 1982. Tables of the number of patients required in clinical trials using the </a:t>
            </a:r>
            <a:r>
              <a:rPr lang="en-IE" sz="1800" dirty="0" err="1"/>
              <a:t>logrank</a:t>
            </a:r>
            <a:r>
              <a:rPr lang="en-IE" sz="1800" dirty="0"/>
              <a:t> test. Statistics in medicine, 1(2), 121-129.</a:t>
            </a:r>
          </a:p>
          <a:p>
            <a:pPr marL="0" indent="0">
              <a:buNone/>
            </a:pPr>
            <a:r>
              <a:rPr lang="en-GB" sz="1800" dirty="0"/>
              <a:t>·Kim, K. and </a:t>
            </a:r>
            <a:r>
              <a:rPr lang="en-GB" sz="1800" dirty="0" err="1"/>
              <a:t>Tsiatis</a:t>
            </a:r>
            <a:r>
              <a:rPr lang="en-GB" sz="1800" dirty="0"/>
              <a:t>, A.A., 1990. Study duration for clinical trials with survival response and early stopping rule, Biometrics, pp. 81-92</a:t>
            </a: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2000" dirty="0"/>
          </a:p>
          <a:p>
            <a:pPr marL="0" indent="0">
              <a:buNone/>
            </a:pPr>
            <a:endParaRPr lang="en-IE" sz="2000" dirty="0"/>
          </a:p>
          <a:p>
            <a:pPr marL="0" indent="0">
              <a:buNone/>
            </a:pPr>
            <a:endParaRPr lang="en-IE" sz="24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451701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 (Survival)</a:t>
            </a:r>
            <a:endParaRPr lang="en-IE" sz="2400" dirty="0">
              <a:latin typeface="+mj-lt"/>
            </a:endParaRPr>
          </a:p>
        </p:txBody>
      </p:sp>
      <p:sp>
        <p:nvSpPr>
          <p:cNvPr id="4" name="Content Placeholder 2"/>
          <p:cNvSpPr>
            <a:spLocks noGrp="1"/>
          </p:cNvSpPr>
          <p:nvPr>
            <p:ph idx="1"/>
          </p:nvPr>
        </p:nvSpPr>
        <p:spPr>
          <a:xfrm>
            <a:off x="696273" y="1768053"/>
            <a:ext cx="9720073" cy="4023360"/>
          </a:xfrm>
        </p:spPr>
        <p:txBody>
          <a:bodyPr>
            <a:noAutofit/>
          </a:bodyPr>
          <a:lstStyle/>
          <a:p>
            <a:pPr marL="0" indent="0">
              <a:buNone/>
            </a:pPr>
            <a:r>
              <a:rPr lang="en-IE" sz="1800" dirty="0"/>
              <a:t>Schoenfeld, D. A., 1983. Sample-size formula for the proportional-hazards regression model. Biometrics, 499-503.</a:t>
            </a:r>
          </a:p>
          <a:p>
            <a:pPr marL="0" indent="0">
              <a:buNone/>
            </a:pPr>
            <a:r>
              <a:rPr lang="en-IE" sz="1800" dirty="0" err="1"/>
              <a:t>Lachin</a:t>
            </a:r>
            <a:r>
              <a:rPr lang="en-IE" sz="1800" dirty="0"/>
              <a:t>, J. M., &amp; Foulkes, M. A., 1986. Evaluation of sample size and power for analyses of survival with allowance for nonuniform patient entry, losses to follow-up, noncompliance, and stratification. Biometrics, 507-519.</a:t>
            </a:r>
          </a:p>
          <a:p>
            <a:pPr marL="0" indent="0">
              <a:buNone/>
            </a:pPr>
            <a:r>
              <a:rPr lang="en-IE" sz="1800" dirty="0"/>
              <a:t>Lakatos, E., 1988. Sample sizes based on the log-rank statistic in complex clinical trials. Biometrics, 229-241.</a:t>
            </a:r>
          </a:p>
          <a:p>
            <a:pPr marL="0" indent="0">
              <a:buNone/>
            </a:pPr>
            <a:r>
              <a:rPr lang="en-GB" sz="1800" dirty="0"/>
              <a:t>Hsieh, F.Y. and </a:t>
            </a:r>
            <a:r>
              <a:rPr lang="en-GB" sz="1800" dirty="0" err="1"/>
              <a:t>Lavori</a:t>
            </a:r>
            <a:r>
              <a:rPr lang="en-GB" sz="1800" dirty="0"/>
              <a:t>, P.W., 2000. Sample-size calculations for the Cox proportional hazards regression model with nonbinary covariates. Controlled clinical trials, 21(6), pp.552-560.</a:t>
            </a:r>
          </a:p>
          <a:p>
            <a:pPr marL="0" indent="0">
              <a:buNone/>
            </a:pPr>
            <a:r>
              <a:rPr lang="en-IE" sz="1800" dirty="0"/>
              <a:t>Xu, Z., Zhen, B., Park, Y., &amp; Zhu, B. (2017), Designing therapeutic cancer vaccine trials with delayed treatment effect, Statistics in medicine, 36(4), pp. 592-605 </a:t>
            </a:r>
          </a:p>
          <a:p>
            <a:pPr marL="0" indent="0">
              <a:buNone/>
            </a:pPr>
            <a:r>
              <a:rPr lang="en-IE" sz="1800" dirty="0"/>
              <a:t>Yao, J. C., et. al. (2011). </a:t>
            </a:r>
            <a:r>
              <a:rPr lang="en-IE" sz="1800" dirty="0" err="1"/>
              <a:t>Everolimus</a:t>
            </a:r>
            <a:r>
              <a:rPr lang="en-IE" sz="1800" dirty="0"/>
              <a:t> for advanced pancreatic neuroendocrine </a:t>
            </a:r>
            <a:r>
              <a:rPr lang="en-IE" sz="1800" dirty="0" err="1"/>
              <a:t>tumors</a:t>
            </a:r>
            <a:r>
              <a:rPr lang="en-IE" sz="1800" dirty="0"/>
              <a:t>. New England Journal of Medicine, 364(6), 514-523.</a:t>
            </a:r>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a:p>
            <a:pPr marL="0" indent="0">
              <a:buNone/>
            </a:pPr>
            <a:endParaRPr lang="en-IE" sz="1800" dirty="0"/>
          </a:p>
        </p:txBody>
      </p:sp>
    </p:spTree>
    <p:extLst>
      <p:ext uri="{BB962C8B-B14F-4D97-AF65-F5344CB8AC3E}">
        <p14:creationId xmlns:p14="http://schemas.microsoft.com/office/powerpoint/2010/main" val="39836558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072612-C163-430A-8760-F1EC6133712D}"/>
              </a:ext>
            </a:extLst>
          </p:cNvPr>
          <p:cNvSpPr>
            <a:spLocks noGrp="1"/>
          </p:cNvSpPr>
          <p:nvPr>
            <p:ph idx="1"/>
          </p:nvPr>
        </p:nvSpPr>
        <p:spPr/>
        <p:txBody>
          <a:bodyPr>
            <a:normAutofit lnSpcReduction="10000"/>
          </a:bodyPr>
          <a:lstStyle/>
          <a:p>
            <a:r>
              <a:rPr lang="en-GB" sz="1800" dirty="0"/>
              <a:t>Brown, C.A. and </a:t>
            </a:r>
            <a:r>
              <a:rPr lang="en-GB" sz="1800" dirty="0" err="1"/>
              <a:t>Lilford</a:t>
            </a:r>
            <a:r>
              <a:rPr lang="en-GB" sz="1800" dirty="0"/>
              <a:t>, R.J., 2006. The stepped wedge trial design: a systematic review. BMC medical research methodology, 6(1), p.54.</a:t>
            </a:r>
            <a:endParaRPr lang="en-IE" sz="1800" dirty="0"/>
          </a:p>
          <a:p>
            <a:r>
              <a:rPr lang="en-IE" sz="1800" dirty="0"/>
              <a:t>Hemming, K., Haines, T.P., Chilton, P.J., Girling, A.J. and </a:t>
            </a:r>
            <a:r>
              <a:rPr lang="en-IE" sz="1800" dirty="0" err="1"/>
              <a:t>Lilford</a:t>
            </a:r>
            <a:r>
              <a:rPr lang="en-IE" sz="1800" dirty="0"/>
              <a:t>, R.J., 2015. The stepped wedge cluster randomised trial: rationale, design, analysis, and reporting. </a:t>
            </a:r>
            <a:r>
              <a:rPr lang="en-IE" sz="1800" dirty="0" err="1"/>
              <a:t>Bmj</a:t>
            </a:r>
            <a:r>
              <a:rPr lang="en-IE" sz="1800" dirty="0"/>
              <a:t>, 350, p.h391.</a:t>
            </a:r>
          </a:p>
          <a:p>
            <a:r>
              <a:rPr lang="en-IE" sz="1800" dirty="0"/>
              <a:t>Hemming, K., </a:t>
            </a:r>
            <a:r>
              <a:rPr lang="en-IE" sz="1800" dirty="0" err="1"/>
              <a:t>Lilford</a:t>
            </a:r>
            <a:r>
              <a:rPr lang="en-IE" sz="1800" dirty="0"/>
              <a:t>, R., &amp; Girling A.J., 2015 Stepped-wedge cluster randomised controlled trials: a generic framework including parallel and multiple-level designs, Statistics in Medicine, 34, pp. 181-196 </a:t>
            </a:r>
          </a:p>
          <a:p>
            <a:r>
              <a:rPr lang="en-IE" sz="1800" dirty="0"/>
              <a:t>Hemming, K., &amp; Girling A., 2014. A menu-driven facility for power and detectable-difference calculations in stepped-wedge cluster-randomized trials, The Stata Journal, 14, pp. 363-380 </a:t>
            </a:r>
          </a:p>
          <a:p>
            <a:r>
              <a:rPr lang="en-IE" sz="1800" dirty="0"/>
              <a:t>Hussey, M.A., &amp; Hughes, J.P., 2007. Design and analysis of stepped wedge cluster randomized trials, Contemporary Clinical Trials, 28, pp. 182-191 </a:t>
            </a:r>
          </a:p>
          <a:p>
            <a:r>
              <a:rPr lang="en-GB" sz="1800" dirty="0"/>
              <a:t>Kenyon, S., Dann, S., Hope, L., Clarke, P., Hogan, A., Jenkinson, D. and Hemming, K., 2017. Evaluation of a bespoke training to increase uptake by midwifery teams of NICE Guidance for membrane sweeping to reduce induction of labour: a stepped wedge cluster randomised design. </a:t>
            </a:r>
            <a:r>
              <a:rPr lang="en-GB" sz="1800" i="1" dirty="0"/>
              <a:t>Trials</a:t>
            </a:r>
            <a:r>
              <a:rPr lang="en-GB" sz="1800" dirty="0"/>
              <a:t>, </a:t>
            </a:r>
            <a:r>
              <a:rPr lang="en-GB" sz="1800" i="1" dirty="0"/>
              <a:t>18</a:t>
            </a:r>
            <a:r>
              <a:rPr lang="en-GB" sz="1800" dirty="0"/>
              <a:t>(1), p.357.</a:t>
            </a:r>
            <a:endParaRPr lang="en-IE" sz="1800" dirty="0"/>
          </a:p>
          <a:p>
            <a:endParaRPr lang="en-IE" sz="1800" dirty="0"/>
          </a:p>
        </p:txBody>
      </p:sp>
      <p:sp>
        <p:nvSpPr>
          <p:cNvPr id="5" name="Title 1">
            <a:extLst>
              <a:ext uri="{FF2B5EF4-FFF2-40B4-BE49-F238E27FC236}">
                <a16:creationId xmlns:a16="http://schemas.microsoft.com/office/drawing/2014/main" id="{B8A8B606-CAFC-4E46-9DD0-D4B375951ED7}"/>
              </a:ext>
            </a:extLst>
          </p:cNvPr>
          <p:cNvSpPr>
            <a:spLocks noGrp="1"/>
          </p:cNvSpPr>
          <p:nvPr>
            <p:ph type="title"/>
          </p:nvPr>
        </p:nvSpPr>
        <p:spPr>
          <a:xfrm>
            <a:off x="455737" y="155277"/>
            <a:ext cx="9126415" cy="1328468"/>
          </a:xfrm>
        </p:spPr>
        <p:txBody>
          <a:bodyPr>
            <a:normAutofit/>
          </a:bodyPr>
          <a:lstStyle/>
          <a:p>
            <a:r>
              <a:rPr lang="en-IE" cap="none" dirty="0">
                <a:latin typeface="+mj-lt"/>
              </a:rPr>
              <a:t>References (Stepped-Wedge)</a:t>
            </a:r>
            <a:endParaRPr lang="en-IE" sz="2000" dirty="0">
              <a:latin typeface="+mj-lt"/>
            </a:endParaRPr>
          </a:p>
        </p:txBody>
      </p:sp>
    </p:spTree>
    <p:extLst>
      <p:ext uri="{BB962C8B-B14F-4D97-AF65-F5344CB8AC3E}">
        <p14:creationId xmlns:p14="http://schemas.microsoft.com/office/powerpoint/2010/main" val="18746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37" y="155277"/>
            <a:ext cx="9126415" cy="1328468"/>
          </a:xfrm>
        </p:spPr>
        <p:txBody>
          <a:bodyPr>
            <a:normAutofit/>
          </a:bodyPr>
          <a:lstStyle/>
          <a:p>
            <a:r>
              <a:rPr lang="en-IE" cap="none" dirty="0">
                <a:latin typeface="+mj-lt"/>
              </a:rPr>
              <a:t>References (MAMS)</a:t>
            </a:r>
            <a:endParaRPr lang="en-IE" sz="2000" dirty="0">
              <a:latin typeface="+mj-lt"/>
            </a:endParaRPr>
          </a:p>
        </p:txBody>
      </p:sp>
      <p:sp>
        <p:nvSpPr>
          <p:cNvPr id="4" name="Content Placeholder 2"/>
          <p:cNvSpPr>
            <a:spLocks noGrp="1"/>
          </p:cNvSpPr>
          <p:nvPr>
            <p:ph idx="1"/>
          </p:nvPr>
        </p:nvSpPr>
        <p:spPr>
          <a:xfrm>
            <a:off x="749036" y="1861926"/>
            <a:ext cx="9720073" cy="4023360"/>
          </a:xfrm>
        </p:spPr>
        <p:txBody>
          <a:bodyPr>
            <a:noAutofit/>
          </a:bodyPr>
          <a:lstStyle/>
          <a:p>
            <a:pPr marL="0" indent="0">
              <a:buNone/>
            </a:pPr>
            <a:r>
              <a:rPr lang="en-GB" sz="1800" dirty="0"/>
              <a:t>Millen, G.C. and Yap, C., 2019. Adaptive trial designs: what are </a:t>
            </a:r>
            <a:r>
              <a:rPr lang="en-GB" sz="1800" dirty="0" err="1"/>
              <a:t>multiarm</a:t>
            </a:r>
            <a:r>
              <a:rPr lang="en-GB" sz="1800" dirty="0"/>
              <a:t>, multistage trials?. Archives of Disease in Childhood-Education and Practice.</a:t>
            </a:r>
          </a:p>
          <a:p>
            <a:pPr marL="0" indent="0">
              <a:buNone/>
            </a:pPr>
            <a:r>
              <a:rPr lang="en-GB" sz="1800" dirty="0"/>
              <a:t>Jaki, T., 2015. Multi-arm clinical trials with treatment selection: what can be gained and at what price?. Clinical Investigation, 5(4), pp.393-399.</a:t>
            </a:r>
          </a:p>
          <a:p>
            <a:pPr marL="0" indent="0">
              <a:buNone/>
            </a:pPr>
            <a:r>
              <a:rPr lang="en-GB" sz="1800" dirty="0"/>
              <a:t>Ghosh, P., Liu, L. and Mehta, C., 2020. Adaptive </a:t>
            </a:r>
            <a:r>
              <a:rPr lang="en-GB" sz="1800" dirty="0" err="1"/>
              <a:t>multiarm</a:t>
            </a:r>
            <a:r>
              <a:rPr lang="en-GB" sz="1800" dirty="0"/>
              <a:t> multistage clinical trials. Statistics in Medicine.</a:t>
            </a:r>
          </a:p>
          <a:p>
            <a:pPr marL="0" indent="0">
              <a:buNone/>
            </a:pPr>
            <a:r>
              <a:rPr lang="en-GB" sz="1800" dirty="0"/>
              <a:t>European Patients’ Academy, New approaches to clinical trials: Adaptive designs, 2015, Available from: </a:t>
            </a:r>
            <a:r>
              <a:rPr lang="en-IE" sz="1800" dirty="0">
                <a:hlinkClick r:id="rId2"/>
              </a:rPr>
              <a:t>https://www.eupati.eu/clinical-development-and-trials/new-approaches-to-clinical-trials-adaptive-designs/</a:t>
            </a:r>
            <a:endParaRPr lang="en-GB" sz="1800" dirty="0"/>
          </a:p>
          <a:p>
            <a:pPr marL="0" indent="0">
              <a:buNone/>
            </a:pPr>
            <a:r>
              <a:rPr lang="en-GB" sz="1800" dirty="0"/>
              <a:t>U.S. Food and Drug Administration, Master Protocols: Efficient Clinical Trial Design Strategies To Expedite Development of Oncology Drugs and Biologics (Draft Guidance), October 2018 Available from: </a:t>
            </a:r>
            <a:r>
              <a:rPr lang="en-IE" sz="1800" dirty="0">
                <a:hlinkClick r:id="rId3"/>
              </a:rPr>
              <a:t>https://www.fda.gov/media/120721/download</a:t>
            </a:r>
            <a:endParaRPr lang="en-IE" sz="1800" dirty="0"/>
          </a:p>
          <a:p>
            <a:pPr marL="0" indent="0">
              <a:buNone/>
            </a:pPr>
            <a:r>
              <a:rPr lang="en-GB" sz="1800" dirty="0" err="1"/>
              <a:t>Friede</a:t>
            </a:r>
            <a:r>
              <a:rPr lang="en-GB" sz="1800" dirty="0"/>
              <a:t>, T. and Stallard, N., 2008. A comparison of methods for adaptive treatment selection. Biometrical Journal: Journal of Mathematical Methods in Biosciences, 50(5), pp.767-781.</a:t>
            </a:r>
            <a:endParaRPr lang="en-IE" sz="1800" dirty="0"/>
          </a:p>
          <a:p>
            <a:pPr marL="0" indent="0">
              <a:buNone/>
            </a:pPr>
            <a:r>
              <a:rPr lang="en-IE" sz="1800" dirty="0" err="1"/>
              <a:t>Magirr</a:t>
            </a:r>
            <a:r>
              <a:rPr lang="en-IE" sz="1800" dirty="0"/>
              <a:t> D., Jaki T., Whitehead J., 2012, A generalized Dunnett test for multi-arm multi-stage clinical studies with treatment selection. </a:t>
            </a:r>
            <a:r>
              <a:rPr lang="en-IE" sz="1800" dirty="0" err="1"/>
              <a:t>Biometrika</a:t>
            </a:r>
            <a:r>
              <a:rPr lang="en-IE" sz="1800" dirty="0"/>
              <a:t>, 99(2), pp.494-501.</a:t>
            </a:r>
          </a:p>
          <a:p>
            <a:pPr marL="0" indent="0">
              <a:buNone/>
            </a:pPr>
            <a:endParaRPr lang="en-IE" sz="1800" dirty="0"/>
          </a:p>
          <a:p>
            <a:pPr marL="0" indent="0">
              <a:buNone/>
            </a:pPr>
            <a:endParaRPr lang="en-IE" sz="1800" dirty="0"/>
          </a:p>
          <a:p>
            <a:pPr marL="0" indent="0">
              <a:buNone/>
            </a:pPr>
            <a:endParaRPr lang="en-IE" sz="2000" dirty="0"/>
          </a:p>
          <a:p>
            <a:pPr marL="0" indent="0">
              <a:buNone/>
            </a:pPr>
            <a:endParaRPr lang="en-IE" sz="2000" dirty="0"/>
          </a:p>
          <a:p>
            <a:pPr marL="0" indent="0">
              <a:buNone/>
            </a:pPr>
            <a:endParaRPr lang="en-IE" sz="2400" dirty="0"/>
          </a:p>
          <a:p>
            <a:pPr marL="0" indent="0">
              <a:buNone/>
            </a:pPr>
            <a:endParaRPr lang="en-IE" sz="2000" dirty="0"/>
          </a:p>
          <a:p>
            <a:pPr marL="0" indent="0">
              <a:buNone/>
            </a:pPr>
            <a:endParaRPr lang="en-IE" sz="2000" dirty="0"/>
          </a:p>
        </p:txBody>
      </p:sp>
    </p:spTree>
    <p:extLst>
      <p:ext uri="{BB962C8B-B14F-4D97-AF65-F5344CB8AC3E}">
        <p14:creationId xmlns:p14="http://schemas.microsoft.com/office/powerpoint/2010/main" val="1994892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 (MAMS)</a:t>
            </a:r>
            <a:endParaRPr lang="en-IE" sz="2400" dirty="0">
              <a:latin typeface="+mj-lt"/>
            </a:endParaRPr>
          </a:p>
        </p:txBody>
      </p:sp>
      <p:sp>
        <p:nvSpPr>
          <p:cNvPr id="4" name="Content Placeholder 2"/>
          <p:cNvSpPr>
            <a:spLocks noGrp="1"/>
          </p:cNvSpPr>
          <p:nvPr>
            <p:ph idx="1"/>
          </p:nvPr>
        </p:nvSpPr>
        <p:spPr>
          <a:xfrm>
            <a:off x="696273" y="1768053"/>
            <a:ext cx="9720073" cy="4023360"/>
          </a:xfrm>
        </p:spPr>
        <p:txBody>
          <a:bodyPr>
            <a:noAutofit/>
          </a:bodyPr>
          <a:lstStyle/>
          <a:p>
            <a:pPr marL="0" indent="0">
              <a:buNone/>
            </a:pPr>
            <a:r>
              <a:rPr lang="en-GB" sz="1800" dirty="0" err="1"/>
              <a:t>Magirr</a:t>
            </a:r>
            <a:r>
              <a:rPr lang="en-GB" sz="1800" dirty="0"/>
              <a:t>, D., Stallard, N. and Jaki, T., 2014. Flexible sequential designs for multi‐arm clinical trials. Statistics in Medicine, 33(19), pp.3269-3279.</a:t>
            </a:r>
          </a:p>
          <a:p>
            <a:pPr marL="0" indent="0">
              <a:buNone/>
            </a:pPr>
            <a:r>
              <a:rPr lang="en-GB" sz="1800" dirty="0"/>
              <a:t>Gao, P., Liu, L. and Mehta, C., 2014. Adaptive sequential testing for multiple comparisons. Journal of biopharmaceutical statistics, 24(5), pp.1035-1058.</a:t>
            </a:r>
            <a:endParaRPr lang="en-IE" sz="1800" dirty="0"/>
          </a:p>
          <a:p>
            <a:pPr marL="0" indent="0">
              <a:buNone/>
            </a:pPr>
            <a:r>
              <a:rPr lang="en-IE" sz="1800" dirty="0"/>
              <a:t>Ghosh, P., Liu, L., </a:t>
            </a:r>
            <a:r>
              <a:rPr lang="en-IE" sz="1800" dirty="0" err="1"/>
              <a:t>Senchaudhuri</a:t>
            </a:r>
            <a:r>
              <a:rPr lang="en-IE" sz="1800" dirty="0"/>
              <a:t>, P., Gao, P. and Mehta, C., 2017. Design and monitoring of multi‐arm multi‐stage clinical trials. Biometrics, 73(4), pp.1289-1299.</a:t>
            </a:r>
          </a:p>
          <a:p>
            <a:pPr marL="0" indent="0">
              <a:buNone/>
            </a:pPr>
            <a:r>
              <a:rPr lang="en-GB" sz="1800" dirty="0" err="1"/>
              <a:t>Wason</a:t>
            </a:r>
            <a:r>
              <a:rPr lang="en-GB" sz="1800" dirty="0"/>
              <a:t>, J., Stallard, N., Bowden, J. and Jennison, C., 2017. A multi-stage drop-the-losers design for multi-arm clinical trials. Statistical methods in medical research, 26(1), pp.508-524.</a:t>
            </a:r>
          </a:p>
          <a:p>
            <a:pPr marL="0" indent="0">
              <a:buNone/>
            </a:pPr>
            <a:r>
              <a:rPr lang="en-GB" sz="1800" dirty="0" err="1"/>
              <a:t>Wason</a:t>
            </a:r>
            <a:r>
              <a:rPr lang="en-GB" sz="1800" dirty="0"/>
              <a:t>, J.M. and Jaki, T., 2012. Optimal design of multi‐arm multi‐stage trials. Statistics in medicine, 31(30), pp.4269-4279.</a:t>
            </a:r>
          </a:p>
          <a:p>
            <a:pPr marL="0" indent="0">
              <a:buNone/>
            </a:pPr>
            <a:r>
              <a:rPr lang="en-GB" sz="1800" dirty="0"/>
              <a:t>Royston, P., Barthel, F.M., Parmar, M.K., </a:t>
            </a:r>
            <a:r>
              <a:rPr lang="en-GB" sz="1800" dirty="0" err="1"/>
              <a:t>Choodari-Oskooei</a:t>
            </a:r>
            <a:r>
              <a:rPr lang="en-GB" sz="1800" dirty="0"/>
              <a:t>, B. and </a:t>
            </a:r>
            <a:r>
              <a:rPr lang="en-GB" sz="1800" dirty="0" err="1"/>
              <a:t>Isham</a:t>
            </a:r>
            <a:r>
              <a:rPr lang="en-GB" sz="1800" dirty="0"/>
              <a:t>, V., 2011. Designs for clinical trials with time-to-event outcomes based on stopping guidelines for lack of benefit. Trials, 12(1), p.81.</a:t>
            </a:r>
          </a:p>
          <a:p>
            <a:pPr marL="0" indent="0">
              <a:buNone/>
            </a:pPr>
            <a:r>
              <a:rPr lang="en-GB" sz="1800" dirty="0"/>
              <a:t>Royston, P., Parmar, M.K. and Qian, W., 2003. Novel designs for multi‐arm clinical trials with survival outcomes with an application in ovarian cancer. Statistics in medicine, 22(14), pp.2239-2256.</a:t>
            </a:r>
          </a:p>
          <a:p>
            <a:pPr marL="0" indent="0">
              <a:buNone/>
            </a:pPr>
            <a:endParaRPr lang="en-IE" sz="1800" dirty="0"/>
          </a:p>
        </p:txBody>
      </p:sp>
    </p:spTree>
    <p:extLst>
      <p:ext uri="{BB962C8B-B14F-4D97-AF65-F5344CB8AC3E}">
        <p14:creationId xmlns:p14="http://schemas.microsoft.com/office/powerpoint/2010/main" val="1477759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 (MAMS)</a:t>
            </a:r>
            <a:endParaRPr lang="en-IE" sz="2400" dirty="0">
              <a:latin typeface="+mj-lt"/>
            </a:endParaRPr>
          </a:p>
        </p:txBody>
      </p:sp>
      <p:sp>
        <p:nvSpPr>
          <p:cNvPr id="4" name="Content Placeholder 2"/>
          <p:cNvSpPr>
            <a:spLocks noGrp="1"/>
          </p:cNvSpPr>
          <p:nvPr>
            <p:ph idx="1"/>
          </p:nvPr>
        </p:nvSpPr>
        <p:spPr>
          <a:xfrm>
            <a:off x="765284" y="1854317"/>
            <a:ext cx="9720073" cy="4023360"/>
          </a:xfrm>
        </p:spPr>
        <p:txBody>
          <a:bodyPr>
            <a:noAutofit/>
          </a:bodyPr>
          <a:lstStyle/>
          <a:p>
            <a:pPr marL="0" indent="0">
              <a:buNone/>
            </a:pPr>
            <a:r>
              <a:rPr lang="it-IT" sz="1800" dirty="0"/>
              <a:t>Choodari-Oskooei, B., Bratton D.J., Gannon M.R., Meade A.M., Sydes M.R., Parmar M., 2020. </a:t>
            </a:r>
            <a:r>
              <a:rPr lang="en-GB" sz="1800" dirty="0"/>
              <a:t>Adding new experimental arms to randomised clinical trials: Impact on error rates. Clinical Trials. </a:t>
            </a:r>
            <a:r>
              <a:rPr lang="en-GB" sz="1800" dirty="0" err="1"/>
              <a:t>OnlineFirst</a:t>
            </a:r>
            <a:endParaRPr lang="en-IE" sz="1800" dirty="0"/>
          </a:p>
          <a:p>
            <a:pPr marL="0" indent="0">
              <a:buNone/>
            </a:pPr>
            <a:r>
              <a:rPr lang="en-IE" sz="1800" dirty="0" err="1"/>
              <a:t>Sydes</a:t>
            </a:r>
            <a:r>
              <a:rPr lang="en-IE" sz="1800" dirty="0"/>
              <a:t>, M.R., Parmar, M.K., Mason, M.D., Clarke, N.W., Amos, C., Anderson, J., de Bono, J., </a:t>
            </a:r>
            <a:r>
              <a:rPr lang="en-IE" sz="1800" dirty="0" err="1"/>
              <a:t>Dearnaley</a:t>
            </a:r>
            <a:r>
              <a:rPr lang="en-IE" sz="1800" dirty="0"/>
              <a:t>, D.P., Dwyer, J., Green, C. and </a:t>
            </a:r>
            <a:r>
              <a:rPr lang="en-IE" sz="1800" dirty="0" err="1"/>
              <a:t>Jovic</a:t>
            </a:r>
            <a:r>
              <a:rPr lang="en-IE" sz="1800" dirty="0"/>
              <a:t>, G., 2012. Flexible trial design in practice-stopping arms for lack-of-benefit and adding research arms mid-trial in STAMPEDE: a multi-arm multi-stage randomized controlled trial. Trials, 13(1), p.168.</a:t>
            </a:r>
          </a:p>
          <a:p>
            <a:pPr marL="0" indent="0">
              <a:buNone/>
            </a:pPr>
            <a:r>
              <a:rPr lang="en-IE" sz="1800" dirty="0" err="1"/>
              <a:t>Posch</a:t>
            </a:r>
            <a:r>
              <a:rPr lang="en-IE" sz="1800" dirty="0"/>
              <a:t>, M., Koenig, F., Branson, M., </a:t>
            </a:r>
            <a:r>
              <a:rPr lang="en-IE" sz="1800" dirty="0" err="1"/>
              <a:t>Brannath</a:t>
            </a:r>
            <a:r>
              <a:rPr lang="en-IE" sz="1800" dirty="0"/>
              <a:t>, W., </a:t>
            </a:r>
            <a:r>
              <a:rPr lang="en-IE" sz="1800" dirty="0" err="1"/>
              <a:t>Dunger‐Baldauf</a:t>
            </a:r>
            <a:r>
              <a:rPr lang="en-IE" sz="1800" dirty="0"/>
              <a:t>, C. and Bauer, P., 2005. Testing and estimation in flexible group sequential designs with adaptive treatment selection. Statistics in medicine, 24(24), pp.3697-3714.</a:t>
            </a:r>
          </a:p>
          <a:p>
            <a:pPr marL="0" indent="0">
              <a:buNone/>
            </a:pPr>
            <a:r>
              <a:rPr lang="en-GB" sz="1800" dirty="0"/>
              <a:t>Whitehead, J., Cleary, F. and Turner, A., 2015. Bayesian sample sizes for exploratory clinical trials comparing multiple experimental treatments with a control. Statistics in medicine, 34(12), pp.2048-2061.</a:t>
            </a:r>
          </a:p>
          <a:p>
            <a:pPr marL="0" indent="0">
              <a:buNone/>
            </a:pPr>
            <a:r>
              <a:rPr lang="en-GB" sz="1800" dirty="0"/>
              <a:t>Woodcock, J. and </a:t>
            </a:r>
            <a:r>
              <a:rPr lang="en-GB" sz="1800" dirty="0" err="1"/>
              <a:t>LaVange</a:t>
            </a:r>
            <a:r>
              <a:rPr lang="en-GB" sz="1800" dirty="0"/>
              <a:t>, L.M., 2017. Master protocols to study multiple therapies, multiple diseases, or both. New England Journal of Medicine, 377(1), pp.62-70.</a:t>
            </a:r>
          </a:p>
        </p:txBody>
      </p:sp>
    </p:spTree>
    <p:extLst>
      <p:ext uri="{BB962C8B-B14F-4D97-AF65-F5344CB8AC3E}">
        <p14:creationId xmlns:p14="http://schemas.microsoft.com/office/powerpoint/2010/main" val="1149945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03"/>
            <a:ext cx="9126415" cy="1499616"/>
          </a:xfrm>
        </p:spPr>
        <p:txBody>
          <a:bodyPr>
            <a:normAutofit/>
          </a:bodyPr>
          <a:lstStyle/>
          <a:p>
            <a:r>
              <a:rPr lang="en-IE" cap="none" dirty="0">
                <a:latin typeface="+mj-lt"/>
              </a:rPr>
              <a:t>References (MAMS)</a:t>
            </a:r>
            <a:endParaRPr lang="en-IE" sz="2400" dirty="0">
              <a:latin typeface="+mj-lt"/>
            </a:endParaRPr>
          </a:p>
        </p:txBody>
      </p:sp>
      <p:sp>
        <p:nvSpPr>
          <p:cNvPr id="4" name="Content Placeholder 2"/>
          <p:cNvSpPr>
            <a:spLocks noGrp="1"/>
          </p:cNvSpPr>
          <p:nvPr>
            <p:ph idx="1"/>
          </p:nvPr>
        </p:nvSpPr>
        <p:spPr>
          <a:xfrm>
            <a:off x="765284" y="1854317"/>
            <a:ext cx="9720073" cy="4023360"/>
          </a:xfrm>
        </p:spPr>
        <p:txBody>
          <a:bodyPr>
            <a:noAutofit/>
          </a:bodyPr>
          <a:lstStyle/>
          <a:p>
            <a:pPr marL="0" indent="0">
              <a:buNone/>
            </a:pPr>
            <a:r>
              <a:rPr lang="en-IE" sz="1800" dirty="0"/>
              <a:t>Park, J.J., </a:t>
            </a:r>
            <a:r>
              <a:rPr lang="en-IE" sz="1800" dirty="0" err="1"/>
              <a:t>Siden</a:t>
            </a:r>
            <a:r>
              <a:rPr lang="en-IE" sz="1800" dirty="0"/>
              <a:t>, E., </a:t>
            </a:r>
            <a:r>
              <a:rPr lang="en-IE" sz="1800" dirty="0" err="1"/>
              <a:t>Zoratti</a:t>
            </a:r>
            <a:r>
              <a:rPr lang="en-IE" sz="1800" dirty="0"/>
              <a:t>, M.J., </a:t>
            </a:r>
            <a:r>
              <a:rPr lang="en-IE" sz="1800" dirty="0" err="1"/>
              <a:t>Dron</a:t>
            </a:r>
            <a:r>
              <a:rPr lang="en-IE" sz="1800" dirty="0"/>
              <a:t>, L., Harari, O., Singer, J., Lester, R.T., </a:t>
            </a:r>
            <a:r>
              <a:rPr lang="en-IE" sz="1800" dirty="0" err="1"/>
              <a:t>Thorlund</a:t>
            </a:r>
            <a:r>
              <a:rPr lang="en-IE" sz="1800" dirty="0"/>
              <a:t>, K. and Mills, E.J., 2019. Systematic review of basket trials, umbrella trials, and platform trials: a landscape analysis of master protocols. Trials, 20(1), pp.1-10.</a:t>
            </a:r>
            <a:endParaRPr lang="en-GB" sz="1800" dirty="0"/>
          </a:p>
          <a:p>
            <a:pPr marL="0" indent="0">
              <a:buNone/>
            </a:pPr>
            <a:r>
              <a:rPr lang="en-GB" sz="1800" dirty="0"/>
              <a:t>Park, J.J., Hsu, G., </a:t>
            </a:r>
            <a:r>
              <a:rPr lang="en-GB" sz="1800" dirty="0" err="1"/>
              <a:t>Siden</a:t>
            </a:r>
            <a:r>
              <a:rPr lang="en-GB" sz="1800" dirty="0"/>
              <a:t>, E.G., </a:t>
            </a:r>
            <a:r>
              <a:rPr lang="en-GB" sz="1800" dirty="0" err="1"/>
              <a:t>Thorlund</a:t>
            </a:r>
            <a:r>
              <a:rPr lang="en-GB" sz="1800" dirty="0"/>
              <a:t>, K. and Mills, E.J., 2020. An overview of precision oncology basket and umbrella trials for clinicians. CA: A Cancer Journal for Clinicians, 70(2), pp.125-137.</a:t>
            </a:r>
          </a:p>
          <a:p>
            <a:pPr marL="0" indent="0">
              <a:buNone/>
            </a:pPr>
            <a:r>
              <a:rPr lang="en-IE" sz="1800" dirty="0" err="1"/>
              <a:t>Strzebonska</a:t>
            </a:r>
            <a:r>
              <a:rPr lang="en-IE" sz="1800" dirty="0"/>
              <a:t>, K. and </a:t>
            </a:r>
            <a:r>
              <a:rPr lang="en-IE" sz="1800" dirty="0" err="1"/>
              <a:t>Waligora</a:t>
            </a:r>
            <a:r>
              <a:rPr lang="en-IE" sz="1800" dirty="0"/>
              <a:t>, M., 2019. Umbrella and basket trials in oncology: ethical challenges. BMC medical ethics, 20(1), p.58.</a:t>
            </a:r>
          </a:p>
          <a:p>
            <a:pPr marL="0" indent="0">
              <a:buNone/>
            </a:pPr>
            <a:r>
              <a:rPr lang="en-GB" sz="1800" dirty="0" err="1"/>
              <a:t>Wason</a:t>
            </a:r>
            <a:r>
              <a:rPr lang="en-GB" sz="1800" dirty="0"/>
              <a:t>, J., </a:t>
            </a:r>
            <a:r>
              <a:rPr lang="en-GB" sz="1800" dirty="0" err="1"/>
              <a:t>Magirr</a:t>
            </a:r>
            <a:r>
              <a:rPr lang="en-GB" sz="1800" dirty="0"/>
              <a:t>, D., Law, M. and Jaki, T., 2016. Some recommendations for multi-arm multi-stage trials. Statistical methods in medical research, 25(2), pp.716-727.</a:t>
            </a:r>
          </a:p>
          <a:p>
            <a:pPr marL="0" indent="0">
              <a:buNone/>
            </a:pPr>
            <a:r>
              <a:rPr lang="en-IE" sz="1800" dirty="0"/>
              <a:t>Jennison, C., &amp; Turnbull, B. W. (1999). Group sequential methods with applications to clinical trials. CRC Press.</a:t>
            </a:r>
          </a:p>
          <a:p>
            <a:pPr marL="0" indent="0">
              <a:buNone/>
            </a:pPr>
            <a:r>
              <a:rPr lang="en-GB" sz="1800" dirty="0"/>
              <a:t>Dunnett, C.W., 1955. A multiple comparison procedure for comparing several treatments with a control. Journal of the American Statistical Association, 50(272), pp.1096-1121.</a:t>
            </a:r>
            <a:endParaRPr lang="en-IE" sz="1800" dirty="0"/>
          </a:p>
          <a:p>
            <a:pPr marL="0" indent="0">
              <a:buNone/>
            </a:pPr>
            <a:endParaRPr lang="en-IE" sz="1800" dirty="0"/>
          </a:p>
        </p:txBody>
      </p:sp>
    </p:spTree>
    <p:extLst>
      <p:ext uri="{BB962C8B-B14F-4D97-AF65-F5344CB8AC3E}">
        <p14:creationId xmlns:p14="http://schemas.microsoft.com/office/powerpoint/2010/main" val="3132646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large, umbrella, blue, sign&#10;&#10;Description automatically generated">
            <a:extLst>
              <a:ext uri="{FF2B5EF4-FFF2-40B4-BE49-F238E27FC236}">
                <a16:creationId xmlns:a16="http://schemas.microsoft.com/office/drawing/2014/main" id="{D4BD3D78-35F5-4246-B5B4-4EF7844577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Content Placeholder 6">
            <a:extLst>
              <a:ext uri="{FF2B5EF4-FFF2-40B4-BE49-F238E27FC236}">
                <a16:creationId xmlns:a16="http://schemas.microsoft.com/office/drawing/2014/main" id="{586DF1C0-5B9B-4998-BDB6-DC0BF8A0E794}"/>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3" name="Title 2">
            <a:extLst>
              <a:ext uri="{FF2B5EF4-FFF2-40B4-BE49-F238E27FC236}">
                <a16:creationId xmlns:a16="http://schemas.microsoft.com/office/drawing/2014/main" id="{0CF9730E-C43D-4D26-B517-9E2576F515A4}"/>
              </a:ext>
            </a:extLst>
          </p:cNvPr>
          <p:cNvSpPr>
            <a:spLocks noGrp="1"/>
          </p:cNvSpPr>
          <p:nvPr>
            <p:ph type="title"/>
          </p:nvPr>
        </p:nvSpPr>
        <p:spPr>
          <a:xfrm>
            <a:off x="591267" y="5315559"/>
            <a:ext cx="10356365" cy="1007000"/>
          </a:xfrm>
        </p:spPr>
        <p:txBody>
          <a:bodyPr>
            <a:normAutofit/>
          </a:bodyPr>
          <a:lstStyle/>
          <a:p>
            <a:r>
              <a:rPr lang="en-IE" sz="3200" b="0" dirty="0">
                <a:solidFill>
                  <a:schemeClr val="bg1"/>
                </a:solidFill>
              </a:rPr>
              <a:t>The complete trial design platform </a:t>
            </a:r>
            <a:r>
              <a:rPr lang="en-GB" sz="3200" b="0" dirty="0">
                <a:solidFill>
                  <a:schemeClr val="bg1"/>
                </a:solidFill>
              </a:rPr>
              <a:t>to make clinical trials faster, less costly and more successful</a:t>
            </a:r>
            <a:r>
              <a:rPr lang="en-IE" sz="3200" b="0" dirty="0">
                <a:solidFill>
                  <a:schemeClr val="bg1"/>
                </a:solidFill>
              </a:rPr>
              <a:t> </a:t>
            </a:r>
          </a:p>
        </p:txBody>
      </p:sp>
      <p:sp>
        <p:nvSpPr>
          <p:cNvPr id="4" name="Title 2">
            <a:extLst>
              <a:ext uri="{FF2B5EF4-FFF2-40B4-BE49-F238E27FC236}">
                <a16:creationId xmlns:a16="http://schemas.microsoft.com/office/drawing/2014/main" id="{E522B2A5-BCD8-492B-A904-732B6EF15470}"/>
              </a:ext>
            </a:extLst>
          </p:cNvPr>
          <p:cNvSpPr txBox="1">
            <a:spLocks/>
          </p:cNvSpPr>
          <p:nvPr/>
        </p:nvSpPr>
        <p:spPr>
          <a:xfrm>
            <a:off x="1360072" y="961968"/>
            <a:ext cx="9126415" cy="3717674"/>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endParaRPr lang="en-IE" sz="5400" dirty="0">
              <a:solidFill>
                <a:schemeClr val="bg1"/>
              </a:solidFill>
              <a:latin typeface="+mn-lt"/>
            </a:endParaRPr>
          </a:p>
        </p:txBody>
      </p:sp>
      <p:sp>
        <p:nvSpPr>
          <p:cNvPr id="6" name="Title 2">
            <a:extLst>
              <a:ext uri="{FF2B5EF4-FFF2-40B4-BE49-F238E27FC236}">
                <a16:creationId xmlns:a16="http://schemas.microsoft.com/office/drawing/2014/main" id="{406CBFAC-F8E8-4D01-B6D5-E5E8BA542D3C}"/>
              </a:ext>
            </a:extLst>
          </p:cNvPr>
          <p:cNvSpPr txBox="1">
            <a:spLocks/>
          </p:cNvSpPr>
          <p:nvPr/>
        </p:nvSpPr>
        <p:spPr>
          <a:xfrm>
            <a:off x="430025" y="1372245"/>
            <a:ext cx="11111152" cy="837234"/>
          </a:xfrm>
          <a:prstGeom prst="rect">
            <a:avLst/>
          </a:prstGeom>
        </p:spPr>
        <p:txBody>
          <a:bodyPr vert="horz" lIns="91440" tIns="45720" rIns="91440" bIns="45720" rtlCol="0" anchor="ctr">
            <a:normAutofit/>
          </a:bodyPr>
          <a:lstStyle>
            <a:lvl1pPr algn="ctr" defTabSz="914400" rtl="0" eaLnBrk="1" latinLnBrk="0" hangingPunct="1">
              <a:lnSpc>
                <a:spcPct val="80000"/>
              </a:lnSpc>
              <a:spcBef>
                <a:spcPct val="0"/>
              </a:spcBef>
              <a:buNone/>
              <a:defRPr sz="3600" b="1" kern="1200" cap="none" spc="100" baseline="0">
                <a:solidFill>
                  <a:schemeClr val="tx1">
                    <a:lumMod val="95000"/>
                    <a:lumOff val="5000"/>
                  </a:schemeClr>
                </a:solidFill>
                <a:latin typeface="Century Gothic" panose="020B0502020202020204" pitchFamily="34" charset="0"/>
                <a:ea typeface="+mj-ea"/>
                <a:cs typeface="+mj-cs"/>
              </a:defRPr>
            </a:lvl1pPr>
          </a:lstStyle>
          <a:p>
            <a:endParaRPr lang="en-IE" b="0" dirty="0">
              <a:solidFill>
                <a:schemeClr val="bg1"/>
              </a:solidFill>
            </a:endParaRPr>
          </a:p>
        </p:txBody>
      </p:sp>
      <p:pic>
        <p:nvPicPr>
          <p:cNvPr id="7" name="Picture 6" descr="A picture containing drawing&#10;&#10;Description automatically generated">
            <a:extLst>
              <a:ext uri="{FF2B5EF4-FFF2-40B4-BE49-F238E27FC236}">
                <a16:creationId xmlns:a16="http://schemas.microsoft.com/office/drawing/2014/main" id="{718BF879-B37C-4462-9661-9F8AB905BF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64897" y="1832506"/>
            <a:ext cx="8116754" cy="2947613"/>
          </a:xfrm>
          <a:prstGeom prst="rect">
            <a:avLst/>
          </a:prstGeom>
          <a:effectLst>
            <a:outerShdw blurRad="50800" dist="38100" dir="8100000" algn="tr" rotWithShape="0">
              <a:prstClr val="black">
                <a:alpha val="30000"/>
              </a:prstClr>
            </a:outerShdw>
          </a:effectLst>
        </p:spPr>
      </p:pic>
      <p:sp>
        <p:nvSpPr>
          <p:cNvPr id="12" name="Rectangle: Rounded Corners 11">
            <a:extLst>
              <a:ext uri="{FF2B5EF4-FFF2-40B4-BE49-F238E27FC236}">
                <a16:creationId xmlns:a16="http://schemas.microsoft.com/office/drawing/2014/main" id="{AC455563-EE76-4434-8A56-CEC514046C8C}"/>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14" name="Title 3">
            <a:extLst>
              <a:ext uri="{FF2B5EF4-FFF2-40B4-BE49-F238E27FC236}">
                <a16:creationId xmlns:a16="http://schemas.microsoft.com/office/drawing/2014/main" id="{80F75CF6-0781-4234-8948-CE3FE320BF3D}"/>
              </a:ext>
            </a:extLst>
          </p:cNvPr>
          <p:cNvSpPr txBox="1">
            <a:spLocks/>
          </p:cNvSpPr>
          <p:nvPr/>
        </p:nvSpPr>
        <p:spPr>
          <a:xfrm>
            <a:off x="-10100" y="-79728"/>
            <a:ext cx="12191999" cy="865745"/>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50000"/>
              </a:lnSpc>
            </a:pPr>
            <a:r>
              <a:rPr lang="en-US" sz="3200" dirty="0">
                <a:latin typeface="+mj-lt"/>
              </a:rPr>
              <a:t>The solution for optimizing clinical trials</a:t>
            </a:r>
          </a:p>
        </p:txBody>
      </p:sp>
      <p:grpSp>
        <p:nvGrpSpPr>
          <p:cNvPr id="15" name="Group 14">
            <a:extLst>
              <a:ext uri="{FF2B5EF4-FFF2-40B4-BE49-F238E27FC236}">
                <a16:creationId xmlns:a16="http://schemas.microsoft.com/office/drawing/2014/main" id="{2AFF9493-A8A1-4A34-BFC1-44D7312218B9}"/>
              </a:ext>
            </a:extLst>
          </p:cNvPr>
          <p:cNvGrpSpPr/>
          <p:nvPr/>
        </p:nvGrpSpPr>
        <p:grpSpPr>
          <a:xfrm>
            <a:off x="749165" y="5323757"/>
            <a:ext cx="10081021" cy="906523"/>
            <a:chOff x="884904" y="4858052"/>
            <a:chExt cx="1634092" cy="460558"/>
          </a:xfrm>
        </p:grpSpPr>
        <p:sp>
          <p:nvSpPr>
            <p:cNvPr id="16" name="Rectangle: Rounded Corners 15">
              <a:extLst>
                <a:ext uri="{FF2B5EF4-FFF2-40B4-BE49-F238E27FC236}">
                  <a16:creationId xmlns:a16="http://schemas.microsoft.com/office/drawing/2014/main" id="{638EA4BE-9A0A-42ED-B78C-F8B60154A012}"/>
                </a:ext>
              </a:extLst>
            </p:cNvPr>
            <p:cNvSpPr/>
            <p:nvPr/>
          </p:nvSpPr>
          <p:spPr>
            <a:xfrm>
              <a:off x="884904" y="4858052"/>
              <a:ext cx="1634091" cy="460558"/>
            </a:xfrm>
            <a:prstGeom prst="roundRect">
              <a:avLst>
                <a:gd name="adj" fmla="val 51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7" name="Rectangle 16">
              <a:extLst>
                <a:ext uri="{FF2B5EF4-FFF2-40B4-BE49-F238E27FC236}">
                  <a16:creationId xmlns:a16="http://schemas.microsoft.com/office/drawing/2014/main" id="{12F231BB-DB2F-446C-A1BE-732E02B8B843}"/>
                </a:ext>
              </a:extLst>
            </p:cNvPr>
            <p:cNvSpPr/>
            <p:nvPr/>
          </p:nvSpPr>
          <p:spPr>
            <a:xfrm>
              <a:off x="884905" y="4894200"/>
              <a:ext cx="1634091" cy="369332"/>
            </a:xfrm>
            <a:prstGeom prst="rect">
              <a:avLst/>
            </a:prstGeom>
          </p:spPr>
          <p:txBody>
            <a:bodyPr wrap="square" anchor="ctr">
              <a:spAutoFit/>
            </a:bodyPr>
            <a:lstStyle/>
            <a:p>
              <a:pPr algn="ctr"/>
              <a:endParaRPr lang="en-IE" dirty="0">
                <a:solidFill>
                  <a:schemeClr val="bg1"/>
                </a:solidFill>
              </a:endParaRPr>
            </a:p>
          </p:txBody>
        </p:sp>
      </p:grpSp>
    </p:spTree>
    <p:extLst>
      <p:ext uri="{BB962C8B-B14F-4D97-AF65-F5344CB8AC3E}">
        <p14:creationId xmlns:p14="http://schemas.microsoft.com/office/powerpoint/2010/main" val="3701506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fish&#10;&#10;Description automatically generated">
            <a:extLst>
              <a:ext uri="{FF2B5EF4-FFF2-40B4-BE49-F238E27FC236}">
                <a16:creationId xmlns:a16="http://schemas.microsoft.com/office/drawing/2014/main" id="{0BF8615B-F55D-43D5-8BBA-90EC23AA5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0" y="67901"/>
            <a:ext cx="12212200" cy="6790099"/>
          </a:xfrm>
          <a:prstGeom prst="rect">
            <a:avLst/>
          </a:prstGeom>
        </p:spPr>
      </p:pic>
      <p:pic>
        <p:nvPicPr>
          <p:cNvPr id="34" name="Picture 14" descr="nQuery-G2-Review-3">
            <a:extLst>
              <a:ext uri="{FF2B5EF4-FFF2-40B4-BE49-F238E27FC236}">
                <a16:creationId xmlns:a16="http://schemas.microsoft.com/office/drawing/2014/main" id="{5E28CA44-7C59-4F6D-85BB-6D13641D6E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804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211229773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1229191" y="-95273"/>
                          <a:pt x="1347303" y="40334"/>
                          <a:pt x="2485026" y="0"/>
                        </a:cubicBezTo>
                        <a:cubicBezTo>
                          <a:pt x="2484363" y="1409795"/>
                          <a:pt x="2572182" y="2043776"/>
                          <a:pt x="2485026" y="3050671"/>
                        </a:cubicBezTo>
                        <a:cubicBezTo>
                          <a:pt x="1851316" y="3030554"/>
                          <a:pt x="839454" y="2901840"/>
                          <a:pt x="0" y="3050671"/>
                        </a:cubicBezTo>
                        <a:cubicBezTo>
                          <a:pt x="97792" y="2284858"/>
                          <a:pt x="125311" y="864854"/>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5" name="Picture 6" descr="nQuery-G2-Review-2">
            <a:extLst>
              <a:ext uri="{FF2B5EF4-FFF2-40B4-BE49-F238E27FC236}">
                <a16:creationId xmlns:a16="http://schemas.microsoft.com/office/drawing/2014/main" id="{D45DAD02-7073-46CD-BF2A-3ADA5AA5A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8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1634779923">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935525" y="-133403"/>
                          <a:pt x="2152704" y="-36934"/>
                          <a:pt x="2485026" y="0"/>
                        </a:cubicBezTo>
                        <a:cubicBezTo>
                          <a:pt x="2504039" y="1224398"/>
                          <a:pt x="2562784" y="1933590"/>
                          <a:pt x="2485026" y="3050671"/>
                        </a:cubicBezTo>
                        <a:cubicBezTo>
                          <a:pt x="2063383" y="2927523"/>
                          <a:pt x="557899" y="2942498"/>
                          <a:pt x="0" y="3050671"/>
                        </a:cubicBezTo>
                        <a:cubicBezTo>
                          <a:pt x="-137416" y="2185246"/>
                          <a:pt x="150040" y="339576"/>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6" name="Picture 12" descr="nQuery-G2-Review-5">
            <a:extLst>
              <a:ext uri="{FF2B5EF4-FFF2-40B4-BE49-F238E27FC236}">
                <a16:creationId xmlns:a16="http://schemas.microsoft.com/office/drawing/2014/main" id="{C3D22A39-3CA7-4D24-BADD-D705317FAB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8396"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52657929">
                  <a:custGeom>
                    <a:avLst/>
                    <a:gdLst>
                      <a:gd name="connsiteX0" fmla="*/ 0 w 2410617"/>
                      <a:gd name="connsiteY0" fmla="*/ 0 h 2959325"/>
                      <a:gd name="connsiteX1" fmla="*/ 2410617 w 2410617"/>
                      <a:gd name="connsiteY1" fmla="*/ 0 h 2959325"/>
                      <a:gd name="connsiteX2" fmla="*/ 2410617 w 2410617"/>
                      <a:gd name="connsiteY2" fmla="*/ 2959325 h 2959325"/>
                      <a:gd name="connsiteX3" fmla="*/ 0 w 2410617"/>
                      <a:gd name="connsiteY3" fmla="*/ 2959325 h 2959325"/>
                      <a:gd name="connsiteX4" fmla="*/ 0 w 2410617"/>
                      <a:gd name="connsiteY4" fmla="*/ 0 h 295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617" h="2959325" extrusionOk="0">
                        <a:moveTo>
                          <a:pt x="0" y="0"/>
                        </a:moveTo>
                        <a:cubicBezTo>
                          <a:pt x="993242" y="-98322"/>
                          <a:pt x="1634998" y="-78723"/>
                          <a:pt x="2410617" y="0"/>
                        </a:cubicBezTo>
                        <a:cubicBezTo>
                          <a:pt x="2262092" y="1079841"/>
                          <a:pt x="2365652" y="1717688"/>
                          <a:pt x="2410617" y="2959325"/>
                        </a:cubicBezTo>
                        <a:cubicBezTo>
                          <a:pt x="2133113" y="3050712"/>
                          <a:pt x="550164" y="2849771"/>
                          <a:pt x="0" y="2959325"/>
                        </a:cubicBezTo>
                        <a:cubicBezTo>
                          <a:pt x="91681" y="1744527"/>
                          <a:pt x="-90978" y="375731"/>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pic>
        <p:nvPicPr>
          <p:cNvPr id="37" name="Picture 10" descr="nQuery-G2-Review-4">
            <a:extLst>
              <a:ext uri="{FF2B5EF4-FFF2-40B4-BE49-F238E27FC236}">
                <a16:creationId xmlns:a16="http://schemas.microsoft.com/office/drawing/2014/main" id="{428C0B0F-E220-4F1C-BA92-1756E99BC9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751" y="3287180"/>
            <a:ext cx="2221817" cy="2727551"/>
          </a:xfrm>
          <a:prstGeom prst="rect">
            <a:avLst/>
          </a:prstGeom>
          <a:noFill/>
          <a:ln w="12700" cap="rnd">
            <a:solidFill>
              <a:schemeClr val="bg1">
                <a:lumMod val="50000"/>
              </a:schemeClr>
            </a:solidFill>
            <a:extLst>
              <a:ext uri="{C807C97D-BFC1-408E-A445-0C87EB9F89A2}">
                <ask:lineSketchStyleProps xmlns:ask="http://schemas.microsoft.com/office/drawing/2018/sketchyshapes" sd="4172447036">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743949" y="-37904"/>
                          <a:pt x="1879360" y="-55183"/>
                          <a:pt x="2485026" y="0"/>
                        </a:cubicBezTo>
                        <a:cubicBezTo>
                          <a:pt x="2455544" y="1321716"/>
                          <a:pt x="2321872" y="1685505"/>
                          <a:pt x="2485026" y="3050671"/>
                        </a:cubicBezTo>
                        <a:cubicBezTo>
                          <a:pt x="1602360" y="3105291"/>
                          <a:pt x="556210" y="2896323"/>
                          <a:pt x="0" y="3050671"/>
                        </a:cubicBezTo>
                        <a:cubicBezTo>
                          <a:pt x="60216" y="2190889"/>
                          <a:pt x="-164684" y="332033"/>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
        <p:nvSpPr>
          <p:cNvPr id="39" name="Content Placeholder 2">
            <a:extLst>
              <a:ext uri="{FF2B5EF4-FFF2-40B4-BE49-F238E27FC236}">
                <a16:creationId xmlns:a16="http://schemas.microsoft.com/office/drawing/2014/main" id="{F69E7F7F-FBD1-48FB-BDC2-E6EFECD3084D}"/>
              </a:ext>
            </a:extLst>
          </p:cNvPr>
          <p:cNvSpPr txBox="1">
            <a:spLocks/>
          </p:cNvSpPr>
          <p:nvPr/>
        </p:nvSpPr>
        <p:spPr>
          <a:xfrm>
            <a:off x="3635529" y="1406242"/>
            <a:ext cx="9080099" cy="1284028"/>
          </a:xfrm>
          <a:prstGeom prst="rect">
            <a:avLst/>
          </a:prstGeom>
        </p:spPr>
        <p:txBody>
          <a:bodyPr vert="horz" lIns="45720" tIns="45720" rIns="4572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tint val="75000"/>
                  </a:schemeClr>
                </a:solidFill>
                <a:latin typeface="+mn-lt"/>
                <a:ea typeface="+mn-ea"/>
                <a:cs typeface="+mn-cs"/>
              </a:defRPr>
            </a:lvl9pPr>
          </a:lstStyle>
          <a:p>
            <a:endParaRPr lang="en-GB" dirty="0">
              <a:solidFill>
                <a:schemeClr val="bg1"/>
              </a:solidFill>
            </a:endParaRPr>
          </a:p>
        </p:txBody>
      </p:sp>
      <p:sp>
        <p:nvSpPr>
          <p:cNvPr id="40" name="Rectangle: Rounded Corners 39">
            <a:extLst>
              <a:ext uri="{FF2B5EF4-FFF2-40B4-BE49-F238E27FC236}">
                <a16:creationId xmlns:a16="http://schemas.microsoft.com/office/drawing/2014/main" id="{3E2AC8A3-A48E-4D5A-A6E6-5CBAFD45D95A}"/>
              </a:ext>
            </a:extLst>
          </p:cNvPr>
          <p:cNvSpPr/>
          <p:nvPr/>
        </p:nvSpPr>
        <p:spPr>
          <a:xfrm>
            <a:off x="-10100" y="0"/>
            <a:ext cx="12212200" cy="755068"/>
          </a:xfrm>
          <a:prstGeom prst="roundRect">
            <a:avLst>
              <a:gd name="adj" fmla="val 0"/>
            </a:avLst>
          </a:prstGeom>
          <a:solidFill>
            <a:srgbClr val="565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dirty="0">
              <a:latin typeface="Century Gothic" panose="020B0502020202020204" pitchFamily="34" charset="0"/>
            </a:endParaRPr>
          </a:p>
        </p:txBody>
      </p:sp>
      <p:sp>
        <p:nvSpPr>
          <p:cNvPr id="41" name="Title 3">
            <a:extLst>
              <a:ext uri="{FF2B5EF4-FFF2-40B4-BE49-F238E27FC236}">
                <a16:creationId xmlns:a16="http://schemas.microsoft.com/office/drawing/2014/main" id="{0F0FC644-A625-4114-9EE1-F6FFADDDD317}"/>
              </a:ext>
            </a:extLst>
          </p:cNvPr>
          <p:cNvSpPr txBox="1">
            <a:spLocks/>
          </p:cNvSpPr>
          <p:nvPr/>
        </p:nvSpPr>
        <p:spPr>
          <a:xfrm>
            <a:off x="1928578" y="2312134"/>
            <a:ext cx="7791261" cy="840981"/>
          </a:xfrm>
          <a:prstGeom prst="rect">
            <a:avLst/>
          </a:prstGeom>
        </p:spPr>
        <p:txBody>
          <a:bodyPr vert="horz" lIns="91440" tIns="45720" rIns="91440" bIns="45720" rtlCol="0" anchor="t">
            <a:normAutofit fontScale="97500"/>
          </a:bodyPr>
          <a:lstStyle>
            <a:lvl1pPr algn="ctr" defTabSz="914400" rtl="0" eaLnBrk="1" latinLnBrk="0" hangingPunct="1">
              <a:lnSpc>
                <a:spcPct val="80000"/>
              </a:lnSpc>
              <a:spcBef>
                <a:spcPct val="0"/>
              </a:spcBef>
              <a:buNone/>
              <a:defRPr sz="5000" kern="1200" cap="none" spc="100" baseline="0">
                <a:solidFill>
                  <a:schemeClr val="bg1"/>
                </a:solidFill>
                <a:latin typeface="Futura"/>
                <a:ea typeface="+mj-ea"/>
                <a:cs typeface="+mj-cs"/>
              </a:defRPr>
            </a:lvl1pPr>
          </a:lstStyle>
          <a:p>
            <a:pPr>
              <a:lnSpc>
                <a:spcPct val="100000"/>
              </a:lnSpc>
            </a:pPr>
            <a:r>
              <a:rPr lang="en-GB" sz="2000" spc="0" dirty="0">
                <a:latin typeface="Century Gothic" panose="020B0502020202020204" pitchFamily="34" charset="0"/>
              </a:rPr>
              <a:t>In 2019, </a:t>
            </a:r>
            <a:r>
              <a:rPr lang="en-GB" sz="2000" b="1" spc="0" dirty="0">
                <a:latin typeface="Century Gothic" panose="020B0502020202020204" pitchFamily="34" charset="0"/>
              </a:rPr>
              <a:t>90%</a:t>
            </a:r>
            <a:r>
              <a:rPr lang="en-GB" sz="2000" spc="0" dirty="0">
                <a:latin typeface="Century Gothic" panose="020B0502020202020204" pitchFamily="34" charset="0"/>
              </a:rPr>
              <a:t> of organizations with clinical trials approved by </a:t>
            </a:r>
            <a:br>
              <a:rPr lang="en-GB" sz="2000" spc="0" dirty="0">
                <a:latin typeface="Century Gothic" panose="020B0502020202020204" pitchFamily="34" charset="0"/>
              </a:rPr>
            </a:br>
            <a:r>
              <a:rPr lang="en-GB" sz="2000" spc="0" dirty="0">
                <a:latin typeface="Century Gothic" panose="020B0502020202020204" pitchFamily="34" charset="0"/>
              </a:rPr>
              <a:t>the FDA </a:t>
            </a:r>
            <a:r>
              <a:rPr lang="en-GB" sz="2000" b="1" spc="0" dirty="0">
                <a:latin typeface="Century Gothic" panose="020B0502020202020204" pitchFamily="34" charset="0"/>
              </a:rPr>
              <a:t>used nQuery</a:t>
            </a:r>
            <a:endParaRPr lang="en-GB" sz="2000" spc="0" dirty="0">
              <a:latin typeface="Century Gothic" panose="020B0502020202020204" pitchFamily="34" charset="0"/>
            </a:endParaRPr>
          </a:p>
        </p:txBody>
      </p:sp>
      <p:pic>
        <p:nvPicPr>
          <p:cNvPr id="43" name="Picture 42" descr="A close up of a logo&#10;&#10;Description automatically generated">
            <a:extLst>
              <a:ext uri="{FF2B5EF4-FFF2-40B4-BE49-F238E27FC236}">
                <a16:creationId xmlns:a16="http://schemas.microsoft.com/office/drawing/2014/main" id="{0DB1C739-2CA4-4747-BC19-E8F72F956B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1534" y="6328034"/>
            <a:ext cx="485977" cy="219899"/>
          </a:xfrm>
          <a:prstGeom prst="rect">
            <a:avLst/>
          </a:prstGeom>
        </p:spPr>
      </p:pic>
      <p:pic>
        <p:nvPicPr>
          <p:cNvPr id="44" name="Picture 43" descr="A close up of a logo&#10;&#10;Description automatically generated">
            <a:extLst>
              <a:ext uri="{FF2B5EF4-FFF2-40B4-BE49-F238E27FC236}">
                <a16:creationId xmlns:a16="http://schemas.microsoft.com/office/drawing/2014/main" id="{27AEEB91-7901-46C9-AAC7-6A45A47CFAB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6046" y="6372134"/>
            <a:ext cx="533910" cy="131698"/>
          </a:xfrm>
          <a:prstGeom prst="rect">
            <a:avLst/>
          </a:prstGeom>
        </p:spPr>
      </p:pic>
      <p:pic>
        <p:nvPicPr>
          <p:cNvPr id="45" name="Picture 44" descr="A close up of a logo&#10;&#10;Description automatically generated">
            <a:extLst>
              <a:ext uri="{FF2B5EF4-FFF2-40B4-BE49-F238E27FC236}">
                <a16:creationId xmlns:a16="http://schemas.microsoft.com/office/drawing/2014/main" id="{41534330-CF2F-45C6-BB7B-F59773E577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015210" y="6362333"/>
            <a:ext cx="588388" cy="151300"/>
          </a:xfrm>
          <a:prstGeom prst="rect">
            <a:avLst/>
          </a:prstGeom>
        </p:spPr>
      </p:pic>
      <p:pic>
        <p:nvPicPr>
          <p:cNvPr id="46" name="Picture 45" descr="A close up of a logo&#10;&#10;Description automatically generated">
            <a:extLst>
              <a:ext uri="{FF2B5EF4-FFF2-40B4-BE49-F238E27FC236}">
                <a16:creationId xmlns:a16="http://schemas.microsoft.com/office/drawing/2014/main" id="{694F9984-3CCA-4D52-BCF2-13B7B4422C2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802051" y="6357044"/>
            <a:ext cx="480150" cy="161879"/>
          </a:xfrm>
          <a:prstGeom prst="rect">
            <a:avLst/>
          </a:prstGeom>
        </p:spPr>
      </p:pic>
      <p:pic>
        <p:nvPicPr>
          <p:cNvPr id="47" name="Picture 46" descr="A close up of a logo&#10;&#10;Description automatically generated">
            <a:extLst>
              <a:ext uri="{FF2B5EF4-FFF2-40B4-BE49-F238E27FC236}">
                <a16:creationId xmlns:a16="http://schemas.microsoft.com/office/drawing/2014/main" id="{AD90B7F8-51E6-41FC-9397-F42597599F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16853" y="6333606"/>
            <a:ext cx="632592" cy="208755"/>
          </a:xfrm>
          <a:prstGeom prst="rect">
            <a:avLst/>
          </a:prstGeom>
        </p:spPr>
      </p:pic>
      <p:pic>
        <p:nvPicPr>
          <p:cNvPr id="48" name="Picture 47" descr="A close up of a logo&#10;&#10;Description automatically generated">
            <a:extLst>
              <a:ext uri="{FF2B5EF4-FFF2-40B4-BE49-F238E27FC236}">
                <a16:creationId xmlns:a16="http://schemas.microsoft.com/office/drawing/2014/main" id="{D3FCA941-459E-4CED-B474-4983196D355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35400" y="6302604"/>
            <a:ext cx="307681" cy="270759"/>
          </a:xfrm>
          <a:prstGeom prst="rect">
            <a:avLst/>
          </a:prstGeom>
        </p:spPr>
      </p:pic>
      <p:pic>
        <p:nvPicPr>
          <p:cNvPr id="49" name="Picture 48" descr="A close up of a logo&#10;&#10;Description automatically generated">
            <a:extLst>
              <a:ext uri="{FF2B5EF4-FFF2-40B4-BE49-F238E27FC236}">
                <a16:creationId xmlns:a16="http://schemas.microsoft.com/office/drawing/2014/main" id="{FCFC053C-0A26-463F-AA3E-6EC74FCC6B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6833" y="6280048"/>
            <a:ext cx="261978" cy="315871"/>
          </a:xfrm>
          <a:prstGeom prst="rect">
            <a:avLst/>
          </a:prstGeom>
        </p:spPr>
      </p:pic>
      <p:pic>
        <p:nvPicPr>
          <p:cNvPr id="50" name="Picture 49" descr="A close up of a logo&#10;&#10;Description automatically generated">
            <a:extLst>
              <a:ext uri="{FF2B5EF4-FFF2-40B4-BE49-F238E27FC236}">
                <a16:creationId xmlns:a16="http://schemas.microsoft.com/office/drawing/2014/main" id="{A5B5EBDB-D204-464F-9CA5-D5300F8AAB1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336823" y="6358758"/>
            <a:ext cx="411557" cy="158450"/>
          </a:xfrm>
          <a:prstGeom prst="rect">
            <a:avLst/>
          </a:prstGeom>
        </p:spPr>
      </p:pic>
      <p:pic>
        <p:nvPicPr>
          <p:cNvPr id="51" name="Picture 50" descr="A close up of a logo&#10;&#10;Description automatically generated">
            <a:extLst>
              <a:ext uri="{FF2B5EF4-FFF2-40B4-BE49-F238E27FC236}">
                <a16:creationId xmlns:a16="http://schemas.microsoft.com/office/drawing/2014/main" id="{1F4D7F59-9087-456B-9152-2B7B4733D84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80654" y="6350698"/>
            <a:ext cx="985485" cy="174571"/>
          </a:xfrm>
          <a:prstGeom prst="rect">
            <a:avLst/>
          </a:prstGeom>
        </p:spPr>
      </p:pic>
      <p:pic>
        <p:nvPicPr>
          <p:cNvPr id="52" name="Picture 51" descr="A close up of a logo&#10;&#10;Description automatically generated">
            <a:extLst>
              <a:ext uri="{FF2B5EF4-FFF2-40B4-BE49-F238E27FC236}">
                <a16:creationId xmlns:a16="http://schemas.microsoft.com/office/drawing/2014/main" id="{D6887FA9-0237-4932-83C9-48C5B12C2B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664599" y="6322722"/>
            <a:ext cx="197028" cy="230522"/>
          </a:xfrm>
          <a:prstGeom prst="rect">
            <a:avLst/>
          </a:prstGeom>
        </p:spPr>
      </p:pic>
      <p:pic>
        <p:nvPicPr>
          <p:cNvPr id="53" name="Picture 52" descr="A close up of a logo&#10;&#10;Description automatically generated">
            <a:extLst>
              <a:ext uri="{FF2B5EF4-FFF2-40B4-BE49-F238E27FC236}">
                <a16:creationId xmlns:a16="http://schemas.microsoft.com/office/drawing/2014/main" id="{439E280A-3585-4559-B6FD-88C7AD8DF3C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25964" y="6372134"/>
            <a:ext cx="591629" cy="131698"/>
          </a:xfrm>
          <a:prstGeom prst="rect">
            <a:avLst/>
          </a:prstGeom>
        </p:spPr>
      </p:pic>
      <p:pic>
        <p:nvPicPr>
          <p:cNvPr id="54" name="Picture 53" descr="A picture containing drawing&#10;&#10;Description automatically generated">
            <a:extLst>
              <a:ext uri="{FF2B5EF4-FFF2-40B4-BE49-F238E27FC236}">
                <a16:creationId xmlns:a16="http://schemas.microsoft.com/office/drawing/2014/main" id="{4ACBDC9E-2C62-4DC1-B9D1-E04305152E3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001064" y="6322722"/>
            <a:ext cx="815693" cy="230522"/>
          </a:xfrm>
          <a:prstGeom prst="rect">
            <a:avLst/>
          </a:prstGeom>
        </p:spPr>
      </p:pic>
      <p:pic>
        <p:nvPicPr>
          <p:cNvPr id="55" name="Picture 54" descr="A picture containing drawing, shirt&#10;&#10;Description automatically generated">
            <a:extLst>
              <a:ext uri="{FF2B5EF4-FFF2-40B4-BE49-F238E27FC236}">
                <a16:creationId xmlns:a16="http://schemas.microsoft.com/office/drawing/2014/main" id="{DF205AD4-A382-42CA-8A40-5289368C3452}"/>
              </a:ext>
            </a:extLst>
          </p:cNvPr>
          <p:cNvPicPr>
            <a:picLocks noChangeAspect="1"/>
          </p:cNvPicPr>
          <p:nvPr/>
        </p:nvPicPr>
        <p:blipFill rotWithShape="1">
          <a:blip r:embed="rId20">
            <a:extLst>
              <a:ext uri="{28A0092B-C50C-407E-A947-70E740481C1C}">
                <a14:useLocalDpi xmlns:a14="http://schemas.microsoft.com/office/drawing/2010/main" val="0"/>
              </a:ext>
            </a:extLst>
          </a:blip>
          <a:srcRect t="28487" b="28791"/>
          <a:stretch/>
        </p:blipFill>
        <p:spPr>
          <a:xfrm>
            <a:off x="7153939" y="6299420"/>
            <a:ext cx="648672" cy="277126"/>
          </a:xfrm>
          <a:prstGeom prst="rect">
            <a:avLst/>
          </a:prstGeom>
        </p:spPr>
      </p:pic>
      <p:pic>
        <p:nvPicPr>
          <p:cNvPr id="56" name="Picture 55" descr="A close up of a logo&#10;&#10;Description automatically generated">
            <a:extLst>
              <a:ext uri="{FF2B5EF4-FFF2-40B4-BE49-F238E27FC236}">
                <a16:creationId xmlns:a16="http://schemas.microsoft.com/office/drawing/2014/main" id="{4459B203-0089-480B-85F6-D0A548FEF5D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47898" y="6355886"/>
            <a:ext cx="590472" cy="164195"/>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17E5928C-B3ED-48CF-B9DE-E8F6BF93CBB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6407264" y="6356172"/>
            <a:ext cx="548222" cy="163623"/>
          </a:xfrm>
          <a:prstGeom prst="rect">
            <a:avLst/>
          </a:prstGeom>
        </p:spPr>
      </p:pic>
      <p:pic>
        <p:nvPicPr>
          <p:cNvPr id="58" name="Picture 57" descr="A close up of a sign&#10;&#10;Description automatically generated">
            <a:extLst>
              <a:ext uri="{FF2B5EF4-FFF2-40B4-BE49-F238E27FC236}">
                <a16:creationId xmlns:a16="http://schemas.microsoft.com/office/drawing/2014/main" id="{F44C94AF-21F4-47FF-B04F-25B375AF9A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048409" y="6308191"/>
            <a:ext cx="469991" cy="259585"/>
          </a:xfrm>
          <a:prstGeom prst="rect">
            <a:avLst/>
          </a:prstGeom>
        </p:spPr>
      </p:pic>
      <p:pic>
        <p:nvPicPr>
          <p:cNvPr id="28" name="Picture 27" descr="A picture containing drawing&#10;&#10;Description automatically generated">
            <a:extLst>
              <a:ext uri="{FF2B5EF4-FFF2-40B4-BE49-F238E27FC236}">
                <a16:creationId xmlns:a16="http://schemas.microsoft.com/office/drawing/2014/main" id="{9B9D3A38-B73B-4165-A83B-A33D20A85FA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249727" y="991841"/>
            <a:ext cx="3394212" cy="1232614"/>
          </a:xfrm>
          <a:prstGeom prst="rect">
            <a:avLst/>
          </a:prstGeom>
          <a:effectLst>
            <a:outerShdw blurRad="50800" dist="38100" dir="8100000" algn="tr" rotWithShape="0">
              <a:prstClr val="black">
                <a:alpha val="30000"/>
              </a:prstClr>
            </a:outerShdw>
          </a:effectLst>
        </p:spPr>
      </p:pic>
      <p:pic>
        <p:nvPicPr>
          <p:cNvPr id="1026" name="Picture 2" descr="nQuery-Clinical-Trial-Software">
            <a:extLst>
              <a:ext uri="{FF2B5EF4-FFF2-40B4-BE49-F238E27FC236}">
                <a16:creationId xmlns:a16="http://schemas.microsoft.com/office/drawing/2014/main" id="{061B6411-6CB8-44F9-8215-F75C69E99B15}"/>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839300" y="49258"/>
            <a:ext cx="509862" cy="64287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nQuery-G2-Review-3">
            <a:extLst>
              <a:ext uri="{FF2B5EF4-FFF2-40B4-BE49-F238E27FC236}">
                <a16:creationId xmlns:a16="http://schemas.microsoft.com/office/drawing/2014/main" id="{2E0AC1CD-B20D-40E0-96FD-E856837D3B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9107" y="3287180"/>
            <a:ext cx="2230943" cy="2738753"/>
          </a:xfrm>
          <a:prstGeom prst="rect">
            <a:avLst/>
          </a:prstGeom>
          <a:noFill/>
          <a:ln w="12700" cap="rnd">
            <a:solidFill>
              <a:schemeClr val="bg1">
                <a:lumMod val="50000"/>
              </a:schemeClr>
            </a:solidFill>
            <a:extLst>
              <a:ext uri="{C807C97D-BFC1-408E-A445-0C87EB9F89A2}">
                <ask:lineSketchStyleProps xmlns:ask="http://schemas.microsoft.com/office/drawing/2018/sketchyshapes" sd="849061371">
                  <a:custGeom>
                    <a:avLst/>
                    <a:gdLst>
                      <a:gd name="connsiteX0" fmla="*/ 0 w 2485026"/>
                      <a:gd name="connsiteY0" fmla="*/ 0 h 3050671"/>
                      <a:gd name="connsiteX1" fmla="*/ 2485026 w 2485026"/>
                      <a:gd name="connsiteY1" fmla="*/ 0 h 3050671"/>
                      <a:gd name="connsiteX2" fmla="*/ 2485026 w 2485026"/>
                      <a:gd name="connsiteY2" fmla="*/ 3050671 h 3050671"/>
                      <a:gd name="connsiteX3" fmla="*/ 0 w 2485026"/>
                      <a:gd name="connsiteY3" fmla="*/ 3050671 h 3050671"/>
                      <a:gd name="connsiteX4" fmla="*/ 0 w 2485026"/>
                      <a:gd name="connsiteY4" fmla="*/ 0 h 3050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5026" h="3050671" extrusionOk="0">
                        <a:moveTo>
                          <a:pt x="0" y="0"/>
                        </a:moveTo>
                        <a:cubicBezTo>
                          <a:pt x="251198" y="-82622"/>
                          <a:pt x="1582484" y="30500"/>
                          <a:pt x="2485026" y="0"/>
                        </a:cubicBezTo>
                        <a:cubicBezTo>
                          <a:pt x="2633630" y="663376"/>
                          <a:pt x="2591559" y="1894180"/>
                          <a:pt x="2485026" y="3050671"/>
                        </a:cubicBezTo>
                        <a:cubicBezTo>
                          <a:pt x="1781641" y="2915503"/>
                          <a:pt x="1224172" y="3220633"/>
                          <a:pt x="0" y="3050671"/>
                        </a:cubicBezTo>
                        <a:cubicBezTo>
                          <a:pt x="-33673" y="2591933"/>
                          <a:pt x="-134435" y="664728"/>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6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344906-A68E-4666-8547-38D562A89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532"/>
            <a:ext cx="12192000" cy="6871531"/>
          </a:xfrm>
          <a:prstGeom prst="rect">
            <a:avLst/>
          </a:prstGeom>
        </p:spPr>
      </p:pic>
      <p:sp>
        <p:nvSpPr>
          <p:cNvPr id="22" name="Rectangle 21">
            <a:extLst>
              <a:ext uri="{FF2B5EF4-FFF2-40B4-BE49-F238E27FC236}">
                <a16:creationId xmlns:a16="http://schemas.microsoft.com/office/drawing/2014/main" id="{6D9EC3CA-4B65-4C12-A7D8-8D49187B4E50}"/>
              </a:ext>
            </a:extLst>
          </p:cNvPr>
          <p:cNvSpPr/>
          <p:nvPr/>
        </p:nvSpPr>
        <p:spPr>
          <a:xfrm>
            <a:off x="4070555" y="3214210"/>
            <a:ext cx="7724097" cy="923330"/>
          </a:xfrm>
          <a:prstGeom prst="rect">
            <a:avLst/>
          </a:prstGeom>
        </p:spPr>
        <p:txBody>
          <a:bodyPr wrap="square">
            <a:spAutoFit/>
          </a:bodyPr>
          <a:lstStyle/>
          <a:p>
            <a:pPr algn="ctr"/>
            <a:r>
              <a:rPr lang="en-GB" sz="5400" dirty="0">
                <a:solidFill>
                  <a:schemeClr val="bg1"/>
                </a:solidFill>
              </a:rPr>
              <a:t>Flexible Survival Analysis</a:t>
            </a:r>
          </a:p>
        </p:txBody>
      </p:sp>
      <p:sp>
        <p:nvSpPr>
          <p:cNvPr id="19" name="Content Placeholder 3">
            <a:extLst>
              <a:ext uri="{FF2B5EF4-FFF2-40B4-BE49-F238E27FC236}">
                <a16:creationId xmlns:a16="http://schemas.microsoft.com/office/drawing/2014/main" id="{641D92D4-8F6A-482C-BC69-D39440217E08}"/>
              </a:ext>
            </a:extLst>
          </p:cNvPr>
          <p:cNvSpPr txBox="1">
            <a:spLocks/>
          </p:cNvSpPr>
          <p:nvPr/>
        </p:nvSpPr>
        <p:spPr>
          <a:xfrm>
            <a:off x="3719238" y="-13532"/>
            <a:ext cx="152359" cy="6871532"/>
          </a:xfrm>
          <a:prstGeom prst="roundRect">
            <a:avLst>
              <a:gd name="adj" fmla="val 0"/>
            </a:avLst>
          </a:prstGeom>
          <a:solidFill>
            <a:srgbClr val="565755"/>
          </a:solidFill>
        </p:spPr>
        <p:txBody>
          <a:bodyPr vert="horz" lIns="45720" tIns="45720" rIns="45720" bIns="45720" rtlCol="0" anchor="ctr">
            <a:normAutofit/>
          </a:bodyPr>
          <a:lstStyle>
            <a:defPPr>
              <a:defRPr lang="en-US"/>
            </a:defPPr>
            <a:lvl1pPr indent="0" algn="ctr" defTabSz="914400">
              <a:lnSpc>
                <a:spcPct val="100000"/>
              </a:lnSpc>
              <a:spcBef>
                <a:spcPts val="1200"/>
              </a:spcBef>
              <a:spcAft>
                <a:spcPts val="200"/>
              </a:spcAft>
              <a:buClr>
                <a:srgbClr val="1CADE4"/>
              </a:buClr>
              <a:buSzPct val="100000"/>
              <a:buFont typeface="Tw Cen MT" panose="020B0602020104020603" pitchFamily="34" charset="0"/>
              <a:buNone/>
              <a:defRPr sz="3000" b="1">
                <a:solidFill>
                  <a:prstClr val="white"/>
                </a:solidFill>
                <a:latin typeface="+mj-lt"/>
              </a:defRPr>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endParaRPr lang="en-US" sz="3200" dirty="0"/>
          </a:p>
        </p:txBody>
      </p:sp>
      <p:sp>
        <p:nvSpPr>
          <p:cNvPr id="10" name="Rectangle: Rounded Corners 9">
            <a:extLst>
              <a:ext uri="{FF2B5EF4-FFF2-40B4-BE49-F238E27FC236}">
                <a16:creationId xmlns:a16="http://schemas.microsoft.com/office/drawing/2014/main" id="{4253E99C-644E-4523-9972-6DE03A8F96BC}"/>
              </a:ext>
            </a:extLst>
          </p:cNvPr>
          <p:cNvSpPr/>
          <p:nvPr/>
        </p:nvSpPr>
        <p:spPr>
          <a:xfrm>
            <a:off x="397348" y="3090094"/>
            <a:ext cx="2933884" cy="1198684"/>
          </a:xfrm>
          <a:prstGeom prst="roundRect">
            <a:avLst>
              <a:gd name="adj" fmla="val 5170"/>
            </a:avLst>
          </a:prstGeom>
          <a:solidFill>
            <a:srgbClr val="39C2D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1" name="Rectangle 20">
            <a:extLst>
              <a:ext uri="{FF2B5EF4-FFF2-40B4-BE49-F238E27FC236}">
                <a16:creationId xmlns:a16="http://schemas.microsoft.com/office/drawing/2014/main" id="{F2569741-C351-4FF4-A524-2DA05D8BF2D0}"/>
              </a:ext>
            </a:extLst>
          </p:cNvPr>
          <p:cNvSpPr/>
          <p:nvPr/>
        </p:nvSpPr>
        <p:spPr>
          <a:xfrm>
            <a:off x="397347" y="3352710"/>
            <a:ext cx="2933884" cy="646331"/>
          </a:xfrm>
          <a:prstGeom prst="rect">
            <a:avLst/>
          </a:prstGeom>
        </p:spPr>
        <p:txBody>
          <a:bodyPr wrap="square" anchor="ctr">
            <a:spAutoFit/>
          </a:bodyPr>
          <a:lstStyle/>
          <a:p>
            <a:pPr algn="ctr"/>
            <a:r>
              <a:rPr lang="en-US" sz="3600" b="1" dirty="0">
                <a:solidFill>
                  <a:schemeClr val="bg1"/>
                </a:solidFill>
                <a:latin typeface="Century Gothic" panose="020B0502020202020204" pitchFamily="34" charset="0"/>
              </a:rPr>
              <a:t>Part 1</a:t>
            </a:r>
            <a:endParaRPr lang="en-IE" sz="36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665907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31785" y="1839769"/>
            <a:ext cx="5684005" cy="4300360"/>
          </a:xfrm>
        </p:spPr>
        <p:txBody>
          <a:bodyPr>
            <a:normAutofit fontScale="40000" lnSpcReduction="20000"/>
          </a:bodyPr>
          <a:lstStyle/>
          <a:p>
            <a:pPr marL="0" indent="0">
              <a:buNone/>
            </a:pPr>
            <a:r>
              <a:rPr lang="en-IE" sz="7000" dirty="0"/>
              <a:t>Survival Analysis is about the expected duration of time to an event</a:t>
            </a:r>
          </a:p>
          <a:p>
            <a:pPr lvl="1"/>
            <a:r>
              <a:rPr lang="en-IE" sz="6000" dirty="0">
                <a:solidFill>
                  <a:schemeClr val="bg1">
                    <a:lumMod val="50000"/>
                  </a:schemeClr>
                </a:solidFill>
              </a:rPr>
              <a:t>Methods like log-rank test &amp; Cox Model</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Power is related to the number of events </a:t>
            </a:r>
            <a:r>
              <a:rPr lang="en-IE" sz="7000" b="1" dirty="0"/>
              <a:t>NOT</a:t>
            </a:r>
            <a:r>
              <a:rPr lang="en-IE" sz="7000" dirty="0"/>
              <a:t> the sample size </a:t>
            </a:r>
          </a:p>
          <a:p>
            <a:pPr lvl="1"/>
            <a:r>
              <a:rPr lang="en-IE" sz="6000" dirty="0">
                <a:solidFill>
                  <a:schemeClr val="bg1">
                    <a:lumMod val="50000"/>
                  </a:schemeClr>
                </a:solidFill>
              </a:rPr>
              <a:t>Sample Size = Subjects to get # of events</a:t>
            </a:r>
            <a:br>
              <a:rPr lang="en-IE" sz="6000" dirty="0">
                <a:solidFill>
                  <a:schemeClr val="bg1">
                    <a:lumMod val="50000"/>
                  </a:schemeClr>
                </a:solidFill>
              </a:rPr>
            </a:br>
            <a:endParaRPr lang="en-IE" sz="6000" dirty="0">
              <a:solidFill>
                <a:schemeClr val="bg1">
                  <a:lumMod val="50000"/>
                </a:schemeClr>
              </a:solidFill>
            </a:endParaRPr>
          </a:p>
          <a:p>
            <a:pPr marL="0" indent="0">
              <a:buNone/>
            </a:pPr>
            <a:r>
              <a:rPr lang="en-IE" sz="7000" dirty="0"/>
              <a:t>Flexibility expected in survival analysis methods and estimation</a:t>
            </a:r>
          </a:p>
          <a:p>
            <a:pPr lvl="1"/>
            <a:r>
              <a:rPr lang="en-IE" sz="6000" dirty="0">
                <a:solidFill>
                  <a:schemeClr val="bg1">
                    <a:lumMod val="50000"/>
                  </a:schemeClr>
                </a:solidFill>
              </a:rPr>
              <a:t>Options will depend on model and endpoint and affect design choices</a:t>
            </a:r>
          </a:p>
          <a:p>
            <a:endParaRPr lang="en-IE" dirty="0"/>
          </a:p>
        </p:txBody>
      </p:sp>
      <p:sp>
        <p:nvSpPr>
          <p:cNvPr id="2" name="Title 1"/>
          <p:cNvSpPr>
            <a:spLocks noGrp="1"/>
          </p:cNvSpPr>
          <p:nvPr>
            <p:ph type="title"/>
          </p:nvPr>
        </p:nvSpPr>
        <p:spPr/>
        <p:txBody>
          <a:bodyPr>
            <a:noAutofit/>
          </a:bodyPr>
          <a:lstStyle/>
          <a:p>
            <a:r>
              <a:rPr lang="en-IE" dirty="0"/>
              <a:t>Sample Size for Survival Analysis</a:t>
            </a:r>
          </a:p>
        </p:txBody>
      </p:sp>
      <p:sp>
        <p:nvSpPr>
          <p:cNvPr id="5" name="TextBox 4">
            <a:extLst>
              <a:ext uri="{FF2B5EF4-FFF2-40B4-BE49-F238E27FC236}">
                <a16:creationId xmlns:a16="http://schemas.microsoft.com/office/drawing/2014/main" id="{FE46E2D5-2A1C-49D7-8DE1-1A9B57038E45}"/>
              </a:ext>
            </a:extLst>
          </p:cNvPr>
          <p:cNvSpPr txBox="1"/>
          <p:nvPr/>
        </p:nvSpPr>
        <p:spPr>
          <a:xfrm>
            <a:off x="9735918" y="6001630"/>
            <a:ext cx="148697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a:t>
            </a:r>
            <a:r>
              <a:rPr lang="en-IE" sz="1200" dirty="0">
                <a:solidFill>
                  <a:prstClr val="black"/>
                </a:solidFill>
                <a:latin typeface="Tw Cen MT" panose="020B0602020104020603"/>
              </a:rPr>
              <a:t>SEER, NCI</a:t>
            </a:r>
            <a:endPar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pic>
        <p:nvPicPr>
          <p:cNvPr id="6" name="Picture 5" descr="A close up of text on a black background&#10;&#10;Description automatically generated">
            <a:extLst>
              <a:ext uri="{FF2B5EF4-FFF2-40B4-BE49-F238E27FC236}">
                <a16:creationId xmlns:a16="http://schemas.microsoft.com/office/drawing/2014/main" id="{8E07CA9F-3632-440D-9975-8F00A25DD46C}"/>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805840" y="1839769"/>
            <a:ext cx="4417055" cy="4023361"/>
          </a:xfrm>
          <a:prstGeom prst="rect">
            <a:avLst/>
          </a:prstGeom>
        </p:spPr>
      </p:pic>
      <p:sp>
        <p:nvSpPr>
          <p:cNvPr id="3" name="Rectangle: Rounded Corners 2">
            <a:extLst>
              <a:ext uri="{FF2B5EF4-FFF2-40B4-BE49-F238E27FC236}">
                <a16:creationId xmlns:a16="http://schemas.microsoft.com/office/drawing/2014/main" id="{959575AE-BC6B-40D2-A22B-842326C3D518}"/>
              </a:ext>
            </a:extLst>
          </p:cNvPr>
          <p:cNvSpPr/>
          <p:nvPr/>
        </p:nvSpPr>
        <p:spPr>
          <a:xfrm flipH="1" flipV="1">
            <a:off x="445106" y="186170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Rounded Corners 8">
            <a:extLst>
              <a:ext uri="{FF2B5EF4-FFF2-40B4-BE49-F238E27FC236}">
                <a16:creationId xmlns:a16="http://schemas.microsoft.com/office/drawing/2014/main" id="{780DAD4A-7A50-481F-9A67-446111E52AAD}"/>
              </a:ext>
            </a:extLst>
          </p:cNvPr>
          <p:cNvSpPr/>
          <p:nvPr/>
        </p:nvSpPr>
        <p:spPr>
          <a:xfrm flipH="1" flipV="1">
            <a:off x="448930" y="3274586"/>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Rounded Corners 10">
            <a:extLst>
              <a:ext uri="{FF2B5EF4-FFF2-40B4-BE49-F238E27FC236}">
                <a16:creationId xmlns:a16="http://schemas.microsoft.com/office/drawing/2014/main" id="{C57B5D98-438E-4C6A-A480-1D62606EE76D}"/>
              </a:ext>
            </a:extLst>
          </p:cNvPr>
          <p:cNvSpPr/>
          <p:nvPr/>
        </p:nvSpPr>
        <p:spPr>
          <a:xfrm flipH="1" flipV="1">
            <a:off x="448930" y="4624631"/>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9323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CC6BE-7774-4F78-A5F9-80B13000BE8A}"/>
              </a:ext>
            </a:extLst>
          </p:cNvPr>
          <p:cNvSpPr>
            <a:spLocks noGrp="1"/>
          </p:cNvSpPr>
          <p:nvPr>
            <p:ph idx="1"/>
          </p:nvPr>
        </p:nvSpPr>
        <p:spPr>
          <a:xfrm>
            <a:off x="635955" y="1746093"/>
            <a:ext cx="10731804" cy="1017521"/>
          </a:xfrm>
        </p:spPr>
        <p:txBody>
          <a:bodyPr>
            <a:noAutofit/>
          </a:bodyPr>
          <a:lstStyle/>
          <a:p>
            <a:pPr marL="0" lvl="0" indent="0">
              <a:buClr>
                <a:srgbClr val="1CADE4"/>
              </a:buClr>
              <a:buNone/>
            </a:pPr>
            <a:r>
              <a:rPr lang="en-IE" sz="3200" dirty="0">
                <a:solidFill>
                  <a:prstClr val="black"/>
                </a:solidFill>
              </a:rPr>
              <a:t>What is the expected survival curve(s) in the group(s)?</a:t>
            </a:r>
          </a:p>
          <a:p>
            <a:pPr marL="0" lvl="0" indent="0">
              <a:lnSpc>
                <a:spcPct val="100000"/>
              </a:lnSpc>
              <a:spcBef>
                <a:spcPts val="0"/>
              </a:spcBef>
              <a:spcAft>
                <a:spcPts val="0"/>
              </a:spcAft>
              <a:buClr>
                <a:srgbClr val="1CADE4"/>
              </a:buClr>
              <a:buNone/>
            </a:pPr>
            <a:r>
              <a:rPr lang="en-IE" sz="2800" dirty="0">
                <a:solidFill>
                  <a:schemeClr val="bg1">
                    <a:lumMod val="50000"/>
                  </a:schemeClr>
                </a:solidFill>
              </a:rPr>
              <a:t>Parametric approximation? </a:t>
            </a:r>
            <a:r>
              <a:rPr lang="en-IE" sz="2800" b="1" dirty="0">
                <a:solidFill>
                  <a:schemeClr val="bg1">
                    <a:lumMod val="50000"/>
                  </a:schemeClr>
                </a:solidFill>
              </a:rPr>
              <a:t>Piece-wise curve? Proportional Hazards? </a:t>
            </a:r>
          </a:p>
          <a:p>
            <a:pPr>
              <a:buClr>
                <a:srgbClr val="1CADE4"/>
              </a:buClr>
            </a:pPr>
            <a:endParaRPr lang="en-IE" sz="3200" dirty="0">
              <a:solidFill>
                <a:prstClr val="black"/>
              </a:solidFill>
            </a:endParaRPr>
          </a:p>
        </p:txBody>
      </p:sp>
      <p:sp>
        <p:nvSpPr>
          <p:cNvPr id="2" name="Title 1">
            <a:extLst>
              <a:ext uri="{FF2B5EF4-FFF2-40B4-BE49-F238E27FC236}">
                <a16:creationId xmlns:a16="http://schemas.microsoft.com/office/drawing/2014/main" id="{B0736EFC-FACC-4210-BC99-4E580F409844}"/>
              </a:ext>
            </a:extLst>
          </p:cNvPr>
          <p:cNvSpPr>
            <a:spLocks noGrp="1"/>
          </p:cNvSpPr>
          <p:nvPr>
            <p:ph type="title"/>
          </p:nvPr>
        </p:nvSpPr>
        <p:spPr/>
        <p:txBody>
          <a:bodyPr/>
          <a:lstStyle/>
          <a:p>
            <a:r>
              <a:rPr lang="en-IE" dirty="0"/>
              <a:t>Survival SSD Design Issues</a:t>
            </a:r>
          </a:p>
        </p:txBody>
      </p:sp>
      <p:sp>
        <p:nvSpPr>
          <p:cNvPr id="4" name="Content Placeholder 2">
            <a:extLst>
              <a:ext uri="{FF2B5EF4-FFF2-40B4-BE49-F238E27FC236}">
                <a16:creationId xmlns:a16="http://schemas.microsoft.com/office/drawing/2014/main" id="{6C961EED-C5B8-4AF2-BDD9-469E2537EC8F}"/>
              </a:ext>
            </a:extLst>
          </p:cNvPr>
          <p:cNvSpPr txBox="1">
            <a:spLocks/>
          </p:cNvSpPr>
          <p:nvPr/>
        </p:nvSpPr>
        <p:spPr>
          <a:xfrm>
            <a:off x="697060" y="1420148"/>
            <a:ext cx="3491046" cy="481312"/>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Clr>
                <a:srgbClr val="1CADE4"/>
              </a:buClr>
              <a:buFont typeface="Tw Cen MT" panose="020B0602020104020603" pitchFamily="34" charset="0"/>
              <a:buNone/>
            </a:pPr>
            <a:endParaRPr lang="en-IE" sz="3200" dirty="0">
              <a:solidFill>
                <a:prstClr val="black"/>
              </a:solidFill>
            </a:endParaRPr>
          </a:p>
        </p:txBody>
      </p:sp>
      <p:sp>
        <p:nvSpPr>
          <p:cNvPr id="6" name="Rectangle: Rounded Corners 5">
            <a:extLst>
              <a:ext uri="{FF2B5EF4-FFF2-40B4-BE49-F238E27FC236}">
                <a16:creationId xmlns:a16="http://schemas.microsoft.com/office/drawing/2014/main" id="{1627BAE8-F348-41BB-8B67-52451E6FC0EC}"/>
              </a:ext>
            </a:extLst>
          </p:cNvPr>
          <p:cNvSpPr/>
          <p:nvPr/>
        </p:nvSpPr>
        <p:spPr>
          <a:xfrm flipH="1" flipV="1">
            <a:off x="445106" y="1861704"/>
            <a:ext cx="45719" cy="653720"/>
          </a:xfrm>
          <a:prstGeom prst="roundRect">
            <a:avLst/>
          </a:prstGeom>
          <a:solidFill>
            <a:srgbClr val="3474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E28FF71F-6C9E-4FFA-ACB6-C84B5FCB6809}"/>
              </a:ext>
            </a:extLst>
          </p:cNvPr>
          <p:cNvSpPr/>
          <p:nvPr/>
        </p:nvSpPr>
        <p:spPr>
          <a:xfrm>
            <a:off x="635955" y="2952588"/>
            <a:ext cx="10996529" cy="1015663"/>
          </a:xfrm>
          <a:prstGeom prst="rect">
            <a:avLst/>
          </a:prstGeom>
        </p:spPr>
        <p:txBody>
          <a:bodyPr wrap="square">
            <a:spAutoFit/>
          </a:bodyPr>
          <a:lstStyle/>
          <a:p>
            <a:pPr lvl="0">
              <a:buClr>
                <a:srgbClr val="1CADE4"/>
              </a:buClr>
            </a:pPr>
            <a:r>
              <a:rPr lang="en-IE" sz="3200" dirty="0">
                <a:solidFill>
                  <a:prstClr val="black"/>
                </a:solidFill>
              </a:rPr>
              <a:t>Effect of unequal follow-up due to accrual period?</a:t>
            </a:r>
          </a:p>
          <a:p>
            <a:pPr lvl="0">
              <a:buClr>
                <a:srgbClr val="1CADE4"/>
              </a:buClr>
            </a:pPr>
            <a:r>
              <a:rPr lang="en-IE" sz="2800" b="1" dirty="0">
                <a:solidFill>
                  <a:schemeClr val="bg1">
                    <a:lumMod val="50000"/>
                  </a:schemeClr>
                </a:solidFill>
              </a:rPr>
              <a:t>What accrual pattern to assume? </a:t>
            </a:r>
            <a:r>
              <a:rPr lang="en-IE" sz="2800" dirty="0">
                <a:solidFill>
                  <a:schemeClr val="bg1">
                    <a:lumMod val="50000"/>
                  </a:schemeClr>
                </a:solidFill>
              </a:rPr>
              <a:t>Maximum follow-up same for all?</a:t>
            </a:r>
          </a:p>
        </p:txBody>
      </p:sp>
      <p:sp>
        <p:nvSpPr>
          <p:cNvPr id="11" name="Rectangle 10">
            <a:extLst>
              <a:ext uri="{FF2B5EF4-FFF2-40B4-BE49-F238E27FC236}">
                <a16:creationId xmlns:a16="http://schemas.microsoft.com/office/drawing/2014/main" id="{09E379A4-7FEC-46C1-A6F0-A43E79FC7CB9}"/>
              </a:ext>
            </a:extLst>
          </p:cNvPr>
          <p:cNvSpPr/>
          <p:nvPr/>
        </p:nvSpPr>
        <p:spPr>
          <a:xfrm>
            <a:off x="635955" y="4198786"/>
            <a:ext cx="10193439" cy="1015663"/>
          </a:xfrm>
          <a:prstGeom prst="rect">
            <a:avLst/>
          </a:prstGeom>
        </p:spPr>
        <p:txBody>
          <a:bodyPr wrap="square">
            <a:spAutoFit/>
          </a:bodyPr>
          <a:lstStyle/>
          <a:p>
            <a:pPr>
              <a:buClr>
                <a:srgbClr val="1CADE4"/>
              </a:buClr>
            </a:pPr>
            <a:r>
              <a:rPr lang="en-IE" sz="3200" dirty="0">
                <a:solidFill>
                  <a:prstClr val="black"/>
                </a:solidFill>
              </a:rPr>
              <a:t>How to deal with censoring, dropouts or other risks?</a:t>
            </a:r>
          </a:p>
          <a:p>
            <a:pPr lvl="0">
              <a:buClr>
                <a:srgbClr val="1CADE4"/>
              </a:buClr>
            </a:pPr>
            <a:r>
              <a:rPr lang="en-IE" sz="2800" dirty="0">
                <a:solidFill>
                  <a:prstClr val="white">
                    <a:lumMod val="50000"/>
                  </a:prstClr>
                </a:solidFill>
              </a:rPr>
              <a:t>Right-censored? Want to model dropout and/or competing risks?</a:t>
            </a:r>
          </a:p>
        </p:txBody>
      </p:sp>
      <p:sp>
        <p:nvSpPr>
          <p:cNvPr id="12" name="Rectangle 11">
            <a:extLst>
              <a:ext uri="{FF2B5EF4-FFF2-40B4-BE49-F238E27FC236}">
                <a16:creationId xmlns:a16="http://schemas.microsoft.com/office/drawing/2014/main" id="{38CDC9F0-89FB-4E8C-A7FC-3C2F3CDA24E2}"/>
              </a:ext>
            </a:extLst>
          </p:cNvPr>
          <p:cNvSpPr/>
          <p:nvPr/>
        </p:nvSpPr>
        <p:spPr>
          <a:xfrm>
            <a:off x="635955" y="5403423"/>
            <a:ext cx="10240317" cy="1015663"/>
          </a:xfrm>
          <a:prstGeom prst="rect">
            <a:avLst/>
          </a:prstGeom>
        </p:spPr>
        <p:txBody>
          <a:bodyPr wrap="square">
            <a:spAutoFit/>
          </a:bodyPr>
          <a:lstStyle/>
          <a:p>
            <a:pPr>
              <a:buClr>
                <a:srgbClr val="1CADE4"/>
              </a:buClr>
            </a:pPr>
            <a:r>
              <a:rPr lang="en-IE" sz="3200" dirty="0">
                <a:solidFill>
                  <a:prstClr val="black"/>
                </a:solidFill>
              </a:rPr>
              <a:t>Effect of subjects crossing over or informative censoring?</a:t>
            </a:r>
          </a:p>
          <a:p>
            <a:pPr>
              <a:buClr>
                <a:srgbClr val="1CADE4"/>
              </a:buClr>
            </a:pPr>
            <a:r>
              <a:rPr lang="en-IE" sz="2800" dirty="0">
                <a:solidFill>
                  <a:schemeClr val="bg1">
                    <a:lumMod val="50000"/>
                  </a:schemeClr>
                </a:solidFill>
              </a:rPr>
              <a:t>Appropriate </a:t>
            </a:r>
            <a:r>
              <a:rPr lang="en-IE" sz="2800" dirty="0" err="1">
                <a:solidFill>
                  <a:schemeClr val="bg1">
                    <a:lumMod val="50000"/>
                  </a:schemeClr>
                </a:solidFill>
              </a:rPr>
              <a:t>estimand</a:t>
            </a:r>
            <a:r>
              <a:rPr lang="en-IE" sz="2800" dirty="0">
                <a:solidFill>
                  <a:schemeClr val="bg1">
                    <a:lumMod val="50000"/>
                  </a:schemeClr>
                </a:solidFill>
              </a:rPr>
              <a:t> for trial? Enough info to assume before study?</a:t>
            </a:r>
          </a:p>
        </p:txBody>
      </p:sp>
      <p:sp>
        <p:nvSpPr>
          <p:cNvPr id="5" name="Rectangle: Rounded Corners 4">
            <a:extLst>
              <a:ext uri="{FF2B5EF4-FFF2-40B4-BE49-F238E27FC236}">
                <a16:creationId xmlns:a16="http://schemas.microsoft.com/office/drawing/2014/main" id="{AB37E704-1660-433E-8B37-49A5D75FB493}"/>
              </a:ext>
            </a:extLst>
          </p:cNvPr>
          <p:cNvSpPr/>
          <p:nvPr/>
        </p:nvSpPr>
        <p:spPr>
          <a:xfrm flipH="1" flipV="1">
            <a:off x="448930" y="3135440"/>
            <a:ext cx="45719" cy="653720"/>
          </a:xfrm>
          <a:prstGeom prst="roundRect">
            <a:avLst/>
          </a:prstGeom>
          <a:solidFill>
            <a:srgbClr val="2D98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Rounded Corners 14">
            <a:extLst>
              <a:ext uri="{FF2B5EF4-FFF2-40B4-BE49-F238E27FC236}">
                <a16:creationId xmlns:a16="http://schemas.microsoft.com/office/drawing/2014/main" id="{CC517A27-9898-4A41-9199-31524DE3F404}"/>
              </a:ext>
            </a:extLst>
          </p:cNvPr>
          <p:cNvSpPr/>
          <p:nvPr/>
        </p:nvSpPr>
        <p:spPr>
          <a:xfrm flipH="1" flipV="1">
            <a:off x="448930" y="4346339"/>
            <a:ext cx="45719" cy="653720"/>
          </a:xfrm>
          <a:prstGeom prst="roundRect">
            <a:avLst/>
          </a:prstGeom>
          <a:solidFill>
            <a:srgbClr val="35C2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Rounded Corners 20">
            <a:extLst>
              <a:ext uri="{FF2B5EF4-FFF2-40B4-BE49-F238E27FC236}">
                <a16:creationId xmlns:a16="http://schemas.microsoft.com/office/drawing/2014/main" id="{24EA195C-7409-4A7D-BDF7-0C6C2432767A}"/>
              </a:ext>
            </a:extLst>
          </p:cNvPr>
          <p:cNvSpPr/>
          <p:nvPr/>
        </p:nvSpPr>
        <p:spPr>
          <a:xfrm flipH="1" flipV="1">
            <a:off x="449162" y="5557238"/>
            <a:ext cx="45719" cy="653720"/>
          </a:xfrm>
          <a:prstGeom prst="roundRect">
            <a:avLst/>
          </a:prstGeom>
          <a:solidFill>
            <a:srgbClr val="4CB6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1335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8" y="1794076"/>
            <a:ext cx="5484450" cy="4532324"/>
          </a:xfrm>
        </p:spPr>
        <p:txBody>
          <a:bodyPr>
            <a:noAutofit/>
          </a:bodyPr>
          <a:lstStyle/>
          <a:p>
            <a:pPr marL="0" indent="0" algn="just">
              <a:buNone/>
            </a:pPr>
            <a:r>
              <a:rPr lang="en-IE" sz="1800" dirty="0"/>
              <a:t>“Using an unstratified log-rank test at the one-sided 2.5% significance level, a </a:t>
            </a:r>
            <a:r>
              <a:rPr lang="en-IE" sz="1800" b="1" i="1" dirty="0"/>
              <a:t>total of 282 events would allow 92.6% power</a:t>
            </a:r>
            <a:r>
              <a:rPr lang="en-IE" sz="1800" dirty="0"/>
              <a:t> to demonstrate a 33% risk reduction (hazard ratio for RAD/placebo of about 0.67, as calculated from an anticipated 50% increase in median PFS, from 6 months in placebo arm to 9 months in the RAD001 arm).</a:t>
            </a:r>
            <a:br>
              <a:rPr lang="en-IE" sz="1800" dirty="0"/>
            </a:br>
            <a:br>
              <a:rPr lang="en-IE" sz="1800" dirty="0"/>
            </a:br>
            <a:r>
              <a:rPr lang="en-IE" sz="1800" dirty="0"/>
              <a:t>With a uniform accrual of approximately 23 patients per month over 74 weeks and a minimum follow up of 39 weeks, a </a:t>
            </a:r>
            <a:r>
              <a:rPr lang="en-IE" sz="1800" b="1" i="1" dirty="0"/>
              <a:t>total of 352 patients </a:t>
            </a:r>
            <a:r>
              <a:rPr lang="en-IE" sz="1800" dirty="0"/>
              <a:t>would be required to obtain 282 PFS events, assuming an exponential progression-free survival distribution with a median of 6 months in the Placebo arm and of 9 months in RAD001 arm.</a:t>
            </a:r>
          </a:p>
          <a:p>
            <a:pPr marL="0" indent="0" algn="just">
              <a:buNone/>
            </a:pPr>
            <a:r>
              <a:rPr lang="en-IE" sz="1800" b="1" dirty="0"/>
              <a:t>With an estimated 10% lost to follow up patients, a total sample size of 392 patients should be randomized.”</a:t>
            </a:r>
          </a:p>
        </p:txBody>
      </p:sp>
      <p:sp>
        <p:nvSpPr>
          <p:cNvPr id="7" name="TextBox 6"/>
          <p:cNvSpPr txBox="1"/>
          <p:nvPr/>
        </p:nvSpPr>
        <p:spPr>
          <a:xfrm>
            <a:off x="9859572" y="2709542"/>
            <a:ext cx="1379597"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nejm.org</a:t>
            </a:r>
          </a:p>
        </p:txBody>
      </p:sp>
      <p:graphicFrame>
        <p:nvGraphicFramePr>
          <p:cNvPr id="8" name="Content Placeholder 2"/>
          <p:cNvGraphicFramePr>
            <a:graphicFrameLocks/>
          </p:cNvGraphicFramePr>
          <p:nvPr/>
        </p:nvGraphicFramePr>
        <p:xfrm>
          <a:off x="6250354" y="1875099"/>
          <a:ext cx="5484449" cy="3139440"/>
        </p:xfrm>
        <a:graphic>
          <a:graphicData uri="http://schemas.openxmlformats.org/drawingml/2006/table">
            <a:tbl>
              <a:tblPr firstRow="1" bandRow="1">
                <a:tableStyleId>{8EC20E35-A176-4012-BC5E-935CFFF8708E}</a:tableStyleId>
              </a:tblPr>
              <a:tblGrid>
                <a:gridCol w="4338358">
                  <a:extLst>
                    <a:ext uri="{9D8B030D-6E8A-4147-A177-3AD203B41FA5}">
                      <a16:colId xmlns:a16="http://schemas.microsoft.com/office/drawing/2014/main" val="20000"/>
                    </a:ext>
                  </a:extLst>
                </a:gridCol>
                <a:gridCol w="1146091">
                  <a:extLst>
                    <a:ext uri="{9D8B030D-6E8A-4147-A177-3AD203B41FA5}">
                      <a16:colId xmlns:a16="http://schemas.microsoft.com/office/drawing/2014/main" val="20001"/>
                    </a:ext>
                  </a:extLst>
                </a:gridCol>
              </a:tblGrid>
              <a:tr h="0">
                <a:tc>
                  <a:txBody>
                    <a:bodyPr/>
                    <a:lstStyle/>
                    <a:p>
                      <a:r>
                        <a:rPr lang="en-IE" dirty="0"/>
                        <a:t>Parameter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tc>
                  <a:txBody>
                    <a:bodyPr/>
                    <a:lstStyle/>
                    <a:p>
                      <a:pPr algn="r"/>
                      <a:r>
                        <a:rPr lang="en-IE"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1"/>
                    </a:solidFill>
                  </a:tcPr>
                </a:tc>
                <a:extLst>
                  <a:ext uri="{0D108BD9-81ED-4DB2-BD59-A6C34878D82A}">
                    <a16:rowId xmlns:a16="http://schemas.microsoft.com/office/drawing/2014/main" val="10000"/>
                  </a:ext>
                </a:extLst>
              </a:tr>
              <a:tr h="0">
                <a:tc>
                  <a:txBody>
                    <a:bodyPr/>
                    <a:lstStyle/>
                    <a:p>
                      <a:r>
                        <a:rPr lang="en-IE" sz="2000" dirty="0"/>
                        <a:t>Significance</a:t>
                      </a:r>
                      <a:r>
                        <a:rPr lang="en-IE" sz="2000" baseline="0" dirty="0"/>
                        <a:t> Level (One-Sided)</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0">
                <a:tc>
                  <a:txBody>
                    <a:bodyPr/>
                    <a:lstStyle/>
                    <a:p>
                      <a:r>
                        <a:rPr lang="en-IE" sz="2000" dirty="0"/>
                        <a:t>Placebo Median Survival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IE" sz="2000" b="0" i="0" kern="1200" dirty="0" err="1">
                          <a:solidFill>
                            <a:schemeClr val="dk1"/>
                          </a:solidFill>
                          <a:effectLst/>
                          <a:latin typeface="+mn-lt"/>
                          <a:ea typeface="+mn-ea"/>
                          <a:cs typeface="+mn-cs"/>
                        </a:rPr>
                        <a:t>Everolimus</a:t>
                      </a:r>
                      <a:r>
                        <a:rPr lang="en-IE" sz="2000" b="0" i="0" kern="1200" baseline="0" dirty="0">
                          <a:solidFill>
                            <a:schemeClr val="dk1"/>
                          </a:solidFill>
                          <a:effectLst/>
                          <a:latin typeface="+mn-lt"/>
                          <a:ea typeface="+mn-ea"/>
                          <a:cs typeface="+mn-cs"/>
                        </a:rPr>
                        <a:t> Median Survival (months)</a:t>
                      </a:r>
                      <a:endParaRPr lang="en-IE" sz="20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r>
                        <a:rPr lang="en-IE" sz="2000" dirty="0"/>
                        <a:t>Hazard</a:t>
                      </a:r>
                      <a:r>
                        <a:rPr lang="en-IE" sz="2000" baseline="0" dirty="0"/>
                        <a:t> Ratio</a:t>
                      </a:r>
                      <a:endParaRPr lang="en-IE"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0.66667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r>
                        <a:rPr lang="en-IE" sz="2000" dirty="0"/>
                        <a:t>Accrual Period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r>
                        <a:rPr lang="en-IE" sz="2000" dirty="0"/>
                        <a:t>Minimum Follow-Up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r>
                        <a:rPr lang="en-IE" sz="2000" dirty="0"/>
                        <a:t>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r"/>
                      <a:r>
                        <a:rPr lang="en-IE" sz="2000" dirty="0"/>
                        <a:t>92.6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bl>
          </a:graphicData>
        </a:graphic>
      </p:graphicFrame>
      <p:sp>
        <p:nvSpPr>
          <p:cNvPr id="9" name="TextBox 8">
            <a:extLst>
              <a:ext uri="{FF2B5EF4-FFF2-40B4-BE49-F238E27FC236}">
                <a16:creationId xmlns:a16="http://schemas.microsoft.com/office/drawing/2014/main" id="{54B761E0-954D-44FF-AC3C-78CB62146A20}"/>
              </a:ext>
            </a:extLst>
          </p:cNvPr>
          <p:cNvSpPr txBox="1"/>
          <p:nvPr/>
        </p:nvSpPr>
        <p:spPr>
          <a:xfrm>
            <a:off x="457198" y="1330457"/>
            <a:ext cx="2151186" cy="408623"/>
          </a:xfrm>
          <a:prstGeom prst="roundRect">
            <a:avLst/>
          </a:prstGeom>
          <a:solidFill>
            <a:srgbClr val="39C1D1"/>
          </a:solidFill>
        </p:spPr>
        <p:txBody>
          <a:bodyPr wrap="square" rtlCol="0">
            <a:spAutoFit/>
          </a:bodyPr>
          <a:lstStyle/>
          <a:p>
            <a:r>
              <a:rPr lang="en-IE" b="1" dirty="0">
                <a:solidFill>
                  <a:schemeClr val="bg1"/>
                </a:solidFill>
              </a:rPr>
              <a:t>Worked Example 1</a:t>
            </a:r>
            <a:endParaRPr lang="en-IE" b="1" i="1" dirty="0">
              <a:solidFill>
                <a:schemeClr val="bg1"/>
              </a:solidFill>
            </a:endParaRPr>
          </a:p>
        </p:txBody>
      </p:sp>
      <p:sp>
        <p:nvSpPr>
          <p:cNvPr id="11" name="TextBox 10">
            <a:extLst>
              <a:ext uri="{FF2B5EF4-FFF2-40B4-BE49-F238E27FC236}">
                <a16:creationId xmlns:a16="http://schemas.microsoft.com/office/drawing/2014/main" id="{ABB24FAD-F515-426A-B0FC-840A90AEDB3E}"/>
              </a:ext>
            </a:extLst>
          </p:cNvPr>
          <p:cNvSpPr txBox="1"/>
          <p:nvPr/>
        </p:nvSpPr>
        <p:spPr>
          <a:xfrm>
            <a:off x="9374739" y="6277607"/>
            <a:ext cx="2349261"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Tw Cen MT" panose="020B0602020104020603"/>
                <a:ea typeface="+mn-ea"/>
                <a:cs typeface="+mn-cs"/>
              </a:rPr>
              <a:t>Source: NEJM (2011)</a:t>
            </a:r>
          </a:p>
        </p:txBody>
      </p:sp>
      <p:pic>
        <p:nvPicPr>
          <p:cNvPr id="13" name="Picture 12">
            <a:extLst>
              <a:ext uri="{FF2B5EF4-FFF2-40B4-BE49-F238E27FC236}">
                <a16:creationId xmlns:a16="http://schemas.microsoft.com/office/drawing/2014/main" id="{5D1D16F4-C654-4CA8-9A3A-1CB597AE547C}"/>
              </a:ext>
            </a:extLst>
          </p:cNvPr>
          <p:cNvPicPr>
            <a:picLocks noChangeAspect="1"/>
          </p:cNvPicPr>
          <p:nvPr/>
        </p:nvPicPr>
        <p:blipFill>
          <a:blip r:embed="rId3"/>
          <a:stretch>
            <a:fillRect/>
          </a:stretch>
        </p:blipFill>
        <p:spPr>
          <a:xfrm>
            <a:off x="6424614" y="5420357"/>
            <a:ext cx="5310188" cy="857250"/>
          </a:xfrm>
          <a:prstGeom prst="rect">
            <a:avLst/>
          </a:prstGeom>
        </p:spPr>
      </p:pic>
    </p:spTree>
    <p:extLst>
      <p:ext uri="{BB962C8B-B14F-4D97-AF65-F5344CB8AC3E}">
        <p14:creationId xmlns:p14="http://schemas.microsoft.com/office/powerpoint/2010/main" val="7871694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3771</Words>
  <PresentationFormat>Widescreen</PresentationFormat>
  <Paragraphs>337</Paragraphs>
  <Slides>36</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Calibri</vt:lpstr>
      <vt:lpstr>Cambria Math</vt:lpstr>
      <vt:lpstr>Century Gothic</vt:lpstr>
      <vt:lpstr>Futura</vt:lpstr>
      <vt:lpstr>Tw Cen MT</vt:lpstr>
      <vt:lpstr>Wingdings</vt:lpstr>
      <vt:lpstr>Wingdings 3</vt:lpstr>
      <vt:lpstr>3_Integral</vt:lpstr>
      <vt:lpstr>Flexible Clinical Trial Design</vt:lpstr>
      <vt:lpstr>Webinar Host</vt:lpstr>
      <vt:lpstr>PowerPoint Presentation</vt:lpstr>
      <vt:lpstr>The complete trial design platform to make clinical trials faster, less costly and more successful </vt:lpstr>
      <vt:lpstr>PowerPoint Presentation</vt:lpstr>
      <vt:lpstr>PowerPoint Presentation</vt:lpstr>
      <vt:lpstr>Sample Size for Survival Analysis</vt:lpstr>
      <vt:lpstr>Survival SSD Design Issues</vt:lpstr>
      <vt:lpstr>PowerPoint Presentation</vt:lpstr>
      <vt:lpstr>PowerPoint Presentation</vt:lpstr>
      <vt:lpstr>Stepped-Wedge Designs</vt:lpstr>
      <vt:lpstr>Stepped-Wedge Design Issues</vt:lpstr>
      <vt:lpstr>PowerPoint Presentation</vt:lpstr>
      <vt:lpstr>PowerPoint Presentation</vt:lpstr>
      <vt:lpstr>PowerPoint Presentation</vt:lpstr>
      <vt:lpstr>MAMS Overview</vt:lpstr>
      <vt:lpstr>MAMS Review</vt:lpstr>
      <vt:lpstr>PowerPoint Presentation</vt:lpstr>
      <vt:lpstr>MAMS Design Overview</vt:lpstr>
      <vt:lpstr>Types of MAMS Design Trials</vt:lpstr>
      <vt:lpstr>MAMS Group Sequential Design</vt:lpstr>
      <vt:lpstr>Group Sequential Design</vt:lpstr>
      <vt:lpstr>PowerPoint Presentation</vt:lpstr>
      <vt:lpstr>MAMS GSD Considerations</vt:lpstr>
      <vt:lpstr>Discussion and Conclusions</vt:lpstr>
      <vt:lpstr>PowerPoint Presentation</vt:lpstr>
      <vt:lpstr>PowerPoint Presentation</vt:lpstr>
      <vt:lpstr>PowerPoint Presentation</vt:lpstr>
      <vt:lpstr>PowerPoint Presentation</vt:lpstr>
      <vt:lpstr>References (Survival)</vt:lpstr>
      <vt:lpstr>References (Survival)</vt:lpstr>
      <vt:lpstr>References (Stepped-Wedge)</vt:lpstr>
      <vt:lpstr>References (MAMS)</vt:lpstr>
      <vt:lpstr>References (MAMS)</vt:lpstr>
      <vt:lpstr>References (MAMS)</vt:lpstr>
      <vt:lpstr>References (MAMS)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2020-07-21T14:23:40Z</dcterms:created>
  <dcterms:modified xsi:type="dcterms:W3CDTF">2020-07-21T16:07:52Z</dcterms:modified>
</cp:coreProperties>
</file>