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797675" cy="9874250"/>
  <p:embeddedFontLst>
    <p:embeddedFont>
      <p:font typeface="Poppins"/>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3">
          <p15:clr>
            <a:srgbClr val="A4A3A4"/>
          </p15:clr>
        </p15:guide>
        <p15:guide id="2" pos="393">
          <p15:clr>
            <a:srgbClr val="A4A3A4"/>
          </p15:clr>
        </p15:guide>
      </p15:sldGuideLst>
    </p:ext>
    <p:ext uri="http://customooxmlschemas.google.com/">
      <go:slidesCustomData xmlns:go="http://customooxmlschemas.google.com/" r:id="rId45" roundtripDataSignature="AMtx7miA0VEdOEwB1jtBFrBMxq8d8lAV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66CB2C-81F6-4669-BCDC-23AC09470838}">
  <a:tblStyle styleId="{CC66CB2C-81F6-4669-BCDC-23AC0947083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0547E39-BDD5-4DE2-AAF1-DBA19374E530}"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3" orient="horz"/>
        <p:guide pos="39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20" Type="http://schemas.openxmlformats.org/officeDocument/2006/relationships/slide" Target="slides/slide14.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6.xml"/><Relationship Id="rId44" Type="http://schemas.openxmlformats.org/officeDocument/2006/relationships/font" Target="fonts/CenturyGothic-boldItalic.fntdata"/><Relationship Id="rId21" Type="http://schemas.openxmlformats.org/officeDocument/2006/relationships/slide" Target="slides/slide15.xml"/><Relationship Id="rId43" Type="http://schemas.openxmlformats.org/officeDocument/2006/relationships/font" Target="fonts/CenturyGothic-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Poppins-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Poppins-italic.fntdata"/><Relationship Id="rId16" Type="http://schemas.openxmlformats.org/officeDocument/2006/relationships/slide" Target="slides/slide10.xml"/><Relationship Id="rId38" Type="http://schemas.openxmlformats.org/officeDocument/2006/relationships/font" Target="fonts/Poppi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542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542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8824"/>
            <a:ext cx="2945659" cy="49542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 Id="rId3" Type="http://schemas.openxmlformats.org/officeDocument/2006/relationships/hyperlink" Target="http://rsos.royalsocietypublishing.org/content/1/3/140216"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sos.royalsocietypublishing.org/content/1/3/140216"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1: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3: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3: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4: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https://www.sciencedirect.com/science/article/pii/S0012369220307686</a:t>
            </a:r>
            <a:endParaRPr/>
          </a:p>
        </p:txBody>
      </p:sp>
      <p:sp>
        <p:nvSpPr>
          <p:cNvPr id="200" name="Google Shape;200;p14: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5: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https://www.sciencedirect.com/science/article/pii/S0012369220307686</a:t>
            </a:r>
            <a:endParaRPr/>
          </a:p>
        </p:txBody>
      </p:sp>
      <p:sp>
        <p:nvSpPr>
          <p:cNvPr id="211" name="Google Shape;211;p15: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6: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6: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7: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E"/>
              <a:t>Point 1: </a:t>
            </a:r>
            <a:endParaRPr/>
          </a:p>
          <a:p>
            <a:pPr indent="0" lvl="0" marL="0" marR="0" rtl="0" algn="l">
              <a:lnSpc>
                <a:spcPct val="100000"/>
              </a:lnSpc>
              <a:spcBef>
                <a:spcPts val="0"/>
              </a:spcBef>
              <a:spcAft>
                <a:spcPts val="0"/>
              </a:spcAft>
              <a:buClr>
                <a:schemeClr val="dk1"/>
              </a:buClr>
              <a:buSzPts val="1200"/>
              <a:buFont typeface="Calibri"/>
              <a:buNone/>
            </a:pPr>
            <a:r>
              <a:rPr b="0" i="0" lang="en-IE" sz="1200" u="sng">
                <a:solidFill>
                  <a:schemeClr val="dk1"/>
                </a:solidFill>
                <a:latin typeface="Calibri"/>
                <a:ea typeface="Calibri"/>
                <a:cs typeface="Calibri"/>
                <a:sym typeface="Calibri"/>
                <a:hlinkClick r:id="rId2">
                  <a:extLst>
                    <a:ext uri="{A12FA001-AC4F-418D-AE19-62706E023703}">
                      <ahyp:hlinkClr val="tx"/>
                    </a:ext>
                  </a:extLst>
                </a:hlinkClick>
              </a:rPr>
              <a:t>http://rsos.royalsocietypublishing.org/content/1/3/140216</a:t>
            </a:r>
            <a:r>
              <a:rPr b="0" i="0" lang="en-IE" sz="1200">
                <a:solidFill>
                  <a:schemeClr val="dk1"/>
                </a:solidFill>
                <a:latin typeface="Calibri"/>
                <a:ea typeface="Calibri"/>
                <a:cs typeface="Calibri"/>
                <a:sym typeface="Calibri"/>
              </a:rPr>
              <a:t> -&gt; Screening problem analogy.</a:t>
            </a:r>
            <a:endParaRPr/>
          </a:p>
          <a:p>
            <a:pPr indent="0" lvl="0" marL="0" rtl="0" algn="l">
              <a:spcBef>
                <a:spcPts val="0"/>
              </a:spcBef>
              <a:spcAft>
                <a:spcPts val="0"/>
              </a:spcAft>
              <a:buNone/>
            </a:pPr>
            <a:r>
              <a:rPr lang="en-IE"/>
              <a:t>Type S Error = Sign Error i.e. sign of estimate is different than actual population value</a:t>
            </a:r>
            <a:endParaRPr/>
          </a:p>
          <a:p>
            <a:pPr indent="0" lvl="0" marL="0" rtl="0" algn="l">
              <a:spcBef>
                <a:spcPts val="0"/>
              </a:spcBef>
              <a:spcAft>
                <a:spcPts val="0"/>
              </a:spcAft>
              <a:buNone/>
            </a:pPr>
            <a:r>
              <a:rPr lang="en-IE"/>
              <a:t>Type M Error = Magnitude Error i.e. estimate is order of magnitude different than actual value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Point 2:</a:t>
            </a:r>
            <a:endParaRPr/>
          </a:p>
          <a:p>
            <a:pPr indent="0" lvl="0" marL="0" rtl="0" algn="l">
              <a:spcBef>
                <a:spcPts val="0"/>
              </a:spcBef>
              <a:spcAft>
                <a:spcPts val="0"/>
              </a:spcAft>
              <a:buNone/>
            </a:pPr>
            <a:r>
              <a:rPr lang="en-IE"/>
              <a:t>Know we have only 100  subjects available. Need to know what power will this give us, i.e. is there enough power to justify even doing the study.</a:t>
            </a:r>
            <a:endParaRPr/>
          </a:p>
          <a:p>
            <a:pPr indent="0" lvl="0" marL="0" rtl="0" algn="l">
              <a:spcBef>
                <a:spcPts val="0"/>
              </a:spcBef>
              <a:spcAft>
                <a:spcPts val="0"/>
              </a:spcAft>
              <a:buNone/>
            </a:pPr>
            <a:r>
              <a:rPr lang="en-IE"/>
              <a:t>Stage III clinical trials constitute 90% of trial costs, vital to reduce waste and ensure can fulfil goal.</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Point 3:</a:t>
            </a:r>
            <a:endParaRPr/>
          </a:p>
          <a:p>
            <a:pPr indent="0" lvl="0" marL="0" rtl="0" algn="l">
              <a:spcBef>
                <a:spcPts val="0"/>
              </a:spcBef>
              <a:spcAft>
                <a:spcPts val="0"/>
              </a:spcAft>
              <a:buNone/>
            </a:pPr>
            <a:r>
              <a:rPr lang="en-IE"/>
              <a:t>Sample Size requirements described in ICH Efficacy Guidelines 9: STATISTICAL PRINCIPLES FOR CLINICAL TRIALS</a:t>
            </a:r>
            <a:endParaRPr/>
          </a:p>
          <a:p>
            <a:pPr indent="0" lvl="0" marL="0" rtl="0" algn="l">
              <a:spcBef>
                <a:spcPts val="0"/>
              </a:spcBef>
              <a:spcAft>
                <a:spcPts val="0"/>
              </a:spcAft>
              <a:buNone/>
            </a:pPr>
            <a:r>
              <a:rPr lang="en-IE"/>
              <a:t>See FDA/NIH draft protocol template here: http://osp.od.nih.gov/sites/default/files/Protocol_Template_05Feb2016_508.pdf (Section 10.5)</a:t>
            </a:r>
            <a:endParaRPr/>
          </a:p>
          <a:p>
            <a:pPr indent="0" lvl="0" marL="0" rtl="0" algn="l">
              <a:spcBef>
                <a:spcPts val="0"/>
              </a:spcBef>
              <a:spcAft>
                <a:spcPts val="0"/>
              </a:spcAft>
              <a:buNone/>
            </a:pPr>
            <a:r>
              <a:rPr lang="en-IE"/>
              <a:t>Nature Statistical Checklist: http://www.nature.com/nature/authors/gta/Statistical_checklist.doc</a:t>
            </a:r>
            <a:endParaRPr/>
          </a:p>
          <a:p>
            <a:pPr indent="0" lvl="0" marL="0" rtl="0" algn="l">
              <a:spcBef>
                <a:spcPts val="0"/>
              </a:spcBef>
              <a:spcAft>
                <a:spcPts val="0"/>
              </a:spcAft>
              <a:buNone/>
            </a:pPr>
            <a:r>
              <a:t/>
            </a:r>
            <a:endParaRPr/>
          </a:p>
          <a:p>
            <a:pPr indent="0" lvl="0" marL="0" rtl="0" algn="l">
              <a:spcBef>
                <a:spcPts val="0"/>
              </a:spcBef>
              <a:spcAft>
                <a:spcPts val="0"/>
              </a:spcAft>
              <a:buNone/>
            </a:pPr>
            <a:r>
              <a:rPr lang="en-IE"/>
              <a:t>Point 4:</a:t>
            </a:r>
            <a:endParaRPr/>
          </a:p>
          <a:p>
            <a:pPr indent="0" lvl="0" marL="0" rtl="0" algn="l">
              <a:spcBef>
                <a:spcPts val="0"/>
              </a:spcBef>
              <a:spcAft>
                <a:spcPts val="0"/>
              </a:spcAft>
              <a:buNone/>
            </a:pPr>
            <a:r>
              <a:rPr lang="en-IE"/>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endParaRPr/>
          </a:p>
          <a:p>
            <a:pPr indent="0" lvl="0" marL="0" rtl="0" algn="l">
              <a:spcBef>
                <a:spcPts val="0"/>
              </a:spcBef>
              <a:spcAft>
                <a:spcPts val="0"/>
              </a:spcAft>
              <a:buNone/>
            </a:pPr>
            <a:r>
              <a:rPr lang="en-IE"/>
              <a:t>Power/Sample size one of areas highlighted when discussing “crisis of reproducibility” (Ioannidis). Relatively easy fix compared to finding p-hacking etc.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u="sng">
              <a:solidFill>
                <a:schemeClr val="dk1"/>
              </a:solidFill>
              <a:latin typeface="Calibri"/>
              <a:ea typeface="Calibri"/>
              <a:cs typeface="Calibri"/>
              <a:sym typeface="Calibri"/>
              <a:hlinkClick r:id="rId3">
                <a:extLst>
                  <a:ext uri="{A12FA001-AC4F-418D-AE19-62706E023703}">
                    <ahyp:hlinkClr val="tx"/>
                  </a:ext>
                </a:extLst>
              </a:hlinkClick>
            </a:endParaRPr>
          </a:p>
        </p:txBody>
      </p:sp>
      <p:sp>
        <p:nvSpPr>
          <p:cNvPr id="232" name="Google Shape;232;p17: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8: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2: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2: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0: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0: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1: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sng">
              <a:solidFill>
                <a:schemeClr val="dk1"/>
              </a:solidFill>
              <a:latin typeface="Calibri"/>
              <a:ea typeface="Calibri"/>
              <a:cs typeface="Calibri"/>
              <a:sym typeface="Calibri"/>
              <a:hlinkClick r:id="rId2">
                <a:extLst>
                  <a:ext uri="{A12FA001-AC4F-418D-AE19-62706E023703}">
                    <ahyp:hlinkClr val="tx"/>
                  </a:ext>
                </a:extLst>
              </a:hlinkClick>
            </a:endParaRPr>
          </a:p>
        </p:txBody>
      </p:sp>
      <p:sp>
        <p:nvSpPr>
          <p:cNvPr id="272" name="Google Shape;272;p21: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2: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2: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152400" lvl="0" marL="228600" rtl="0" algn="l">
              <a:spcBef>
                <a:spcPts val="0"/>
              </a:spcBef>
              <a:spcAft>
                <a:spcPts val="0"/>
              </a:spcAft>
              <a:buClr>
                <a:schemeClr val="dk1"/>
              </a:buClr>
              <a:buSzPts val="1200"/>
              <a:buFont typeface="Calibri"/>
              <a:buNone/>
            </a:pPr>
            <a:r>
              <a:t/>
            </a:r>
            <a:endParaRPr/>
          </a:p>
        </p:txBody>
      </p:sp>
      <p:sp>
        <p:nvSpPr>
          <p:cNvPr id="279" name="Google Shape;279;p22: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3: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3: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4: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4: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4: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5: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5: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6: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6: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6: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7: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7: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7: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8: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8: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9: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9: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3: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3: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0:notes"/>
          <p:cNvSpPr txBox="1"/>
          <p:nvPr>
            <p:ph idx="1" type="body"/>
          </p:nvPr>
        </p:nvSpPr>
        <p:spPr>
          <a:xfrm>
            <a:off x="679768" y="4751983"/>
            <a:ext cx="5438140" cy="388798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0: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4: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4: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sng">
              <a:solidFill>
                <a:schemeClr val="dk1"/>
              </a:solidFill>
              <a:latin typeface="Calibri"/>
              <a:ea typeface="Calibri"/>
              <a:cs typeface="Calibri"/>
              <a:sym typeface="Calibri"/>
              <a:hlinkClick r:id="rId2">
                <a:extLst>
                  <a:ext uri="{A12FA001-AC4F-418D-AE19-62706E023703}">
                    <ahyp:hlinkClr val="tx"/>
                  </a:ext>
                </a:extLst>
              </a:hlinkClick>
            </a:endParaRPr>
          </a:p>
        </p:txBody>
      </p:sp>
      <p:sp>
        <p:nvSpPr>
          <p:cNvPr id="110" name="Google Shape;110;p5: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sng">
              <a:solidFill>
                <a:schemeClr val="dk1"/>
              </a:solidFill>
              <a:latin typeface="Calibri"/>
              <a:ea typeface="Calibri"/>
              <a:cs typeface="Calibri"/>
              <a:sym typeface="Calibri"/>
              <a:hlinkClick r:id="rId2">
                <a:extLst>
                  <a:ext uri="{A12FA001-AC4F-418D-AE19-62706E023703}">
                    <ahyp:hlinkClr val="tx"/>
                  </a:ext>
                </a:extLst>
              </a:hlinkClick>
            </a:endParaRPr>
          </a:p>
        </p:txBody>
      </p:sp>
      <p:sp>
        <p:nvSpPr>
          <p:cNvPr id="123" name="Google Shape;123;p6: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sng">
              <a:solidFill>
                <a:schemeClr val="dk1"/>
              </a:solidFill>
              <a:latin typeface="Calibri"/>
              <a:ea typeface="Calibri"/>
              <a:cs typeface="Calibri"/>
              <a:sym typeface="Calibri"/>
              <a:hlinkClick r:id="rId2">
                <a:extLst>
                  <a:ext uri="{A12FA001-AC4F-418D-AE19-62706E023703}">
                    <ahyp:hlinkClr val="tx"/>
                  </a:ext>
                </a:extLst>
              </a:hlinkClick>
            </a:endParaRPr>
          </a:p>
        </p:txBody>
      </p:sp>
      <p:sp>
        <p:nvSpPr>
          <p:cNvPr id="130" name="Google Shape;130;p7: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sng">
              <a:solidFill>
                <a:schemeClr val="dk1"/>
              </a:solidFill>
              <a:latin typeface="Calibri"/>
              <a:ea typeface="Calibri"/>
              <a:cs typeface="Calibri"/>
              <a:sym typeface="Calibri"/>
              <a:hlinkClick r:id="rId2">
                <a:extLst>
                  <a:ext uri="{A12FA001-AC4F-418D-AE19-62706E023703}">
                    <ahyp:hlinkClr val="tx"/>
                  </a:ext>
                </a:extLst>
              </a:hlinkClick>
            </a:endParaRPr>
          </a:p>
        </p:txBody>
      </p:sp>
      <p:sp>
        <p:nvSpPr>
          <p:cNvPr id="147" name="Google Shape;147;p8: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436563" y="1233488"/>
            <a:ext cx="5924550" cy="3333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79768" y="4751983"/>
            <a:ext cx="5438140" cy="38879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sng">
              <a:solidFill>
                <a:schemeClr val="dk1"/>
              </a:solidFill>
              <a:latin typeface="Calibri"/>
              <a:ea typeface="Calibri"/>
              <a:cs typeface="Calibri"/>
              <a:sym typeface="Calibri"/>
              <a:hlinkClick r:id="rId2">
                <a:extLst>
                  <a:ext uri="{A12FA001-AC4F-418D-AE19-62706E023703}">
                    <ahyp:hlinkClr val="tx"/>
                  </a:ext>
                </a:extLst>
              </a:hlinkClick>
            </a:endParaRPr>
          </a:p>
        </p:txBody>
      </p:sp>
      <p:sp>
        <p:nvSpPr>
          <p:cNvPr id="158" name="Google Shape;158;p9:notes"/>
          <p:cNvSpPr txBox="1"/>
          <p:nvPr>
            <p:ph idx="12" type="sldNum"/>
          </p:nvPr>
        </p:nvSpPr>
        <p:spPr>
          <a:xfrm>
            <a:off x="3850443" y="9378824"/>
            <a:ext cx="2945659" cy="49542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6" showMasterSp="0">
  <p:cSld name="blank-6">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No Web RH Side" showMasterSp="0">
  <p:cSld name="3 -No Web RH Side">
    <p:spTree>
      <p:nvGrpSpPr>
        <p:cNvPr id="49" name="Shape 49"/>
        <p:cNvGrpSpPr/>
        <p:nvPr/>
      </p:nvGrpSpPr>
      <p:grpSpPr>
        <a:xfrm>
          <a:off x="0" y="0"/>
          <a:ext cx="0" cy="0"/>
          <a:chOff x="0" y="0"/>
          <a:chExt cx="0" cy="0"/>
        </a:xfrm>
      </p:grpSpPr>
      <p:pic>
        <p:nvPicPr>
          <p:cNvPr descr="Shape, arrow&#10;&#10;Description automatically generated" id="50" name="Google Shape;50;p41"/>
          <p:cNvPicPr preferRelativeResize="0"/>
          <p:nvPr/>
        </p:nvPicPr>
        <p:blipFill rotWithShape="1">
          <a:blip r:embed="rId2">
            <a:alphaModFix amt="35000"/>
          </a:blip>
          <a:srcRect b="0" l="0" r="0" t="0"/>
          <a:stretch/>
        </p:blipFill>
        <p:spPr>
          <a:xfrm>
            <a:off x="11111199" y="5773069"/>
            <a:ext cx="1080801" cy="1080799"/>
          </a:xfrm>
          <a:prstGeom prst="rect">
            <a:avLst/>
          </a:prstGeom>
          <a:noFill/>
          <a:ln>
            <a:noFill/>
          </a:ln>
        </p:spPr>
      </p:pic>
      <p:pic>
        <p:nvPicPr>
          <p:cNvPr descr="Icon&#10;&#10;Description automatically generated" id="51" name="Google Shape;51;p41"/>
          <p:cNvPicPr preferRelativeResize="0"/>
          <p:nvPr/>
        </p:nvPicPr>
        <p:blipFill rotWithShape="1">
          <a:blip r:embed="rId3">
            <a:alphaModFix amt="35000"/>
          </a:blip>
          <a:srcRect b="3668" l="27111" r="0" t="0"/>
          <a:stretch/>
        </p:blipFill>
        <p:spPr>
          <a:xfrm>
            <a:off x="-1" y="5755485"/>
            <a:ext cx="1650397" cy="1098383"/>
          </a:xfrm>
          <a:prstGeom prst="rect">
            <a:avLst/>
          </a:prstGeom>
          <a:noFill/>
          <a:ln>
            <a:noFill/>
          </a:ln>
        </p:spPr>
      </p:pic>
      <p:sp>
        <p:nvSpPr>
          <p:cNvPr id="52" name="Google Shape;52;p41"/>
          <p:cNvSpPr txBox="1"/>
          <p:nvPr>
            <p:ph idx="1" type="body"/>
          </p:nvPr>
        </p:nvSpPr>
        <p:spPr>
          <a:xfrm>
            <a:off x="1230922" y="1978269"/>
            <a:ext cx="9787877" cy="402336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800"/>
              <a:buFont typeface="Arial"/>
              <a:buNone/>
              <a:defRPr sz="2800">
                <a:solidFill>
                  <a:schemeClr val="dk1"/>
                </a:solidFill>
                <a:latin typeface="Calibri"/>
                <a:ea typeface="Calibri"/>
                <a:cs typeface="Calibri"/>
                <a:sym typeface="Calibri"/>
              </a:defRPr>
            </a:lvl1pPr>
            <a:lvl2pPr indent="-381000" lvl="1" marL="914400" algn="l">
              <a:lnSpc>
                <a:spcPct val="90000"/>
              </a:lnSpc>
              <a:spcBef>
                <a:spcPts val="200"/>
              </a:spcBef>
              <a:spcAft>
                <a:spcPts val="0"/>
              </a:spcAft>
              <a:buClr>
                <a:srgbClr val="43BDCA"/>
              </a:buClr>
              <a:buSzPts val="2400"/>
              <a:buFont typeface="Arial"/>
              <a:buChar char="•"/>
              <a:defRPr sz="2400">
                <a:solidFill>
                  <a:schemeClr val="dk1"/>
                </a:solidFill>
                <a:latin typeface="Calibri"/>
                <a:ea typeface="Calibri"/>
                <a:cs typeface="Calibri"/>
                <a:sym typeface="Calibri"/>
              </a:defRPr>
            </a:lvl2pPr>
            <a:lvl3pPr indent="-342900" lvl="2" marL="13716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3pPr>
            <a:lvl4pPr indent="-342900" lvl="3" marL="18288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4pPr>
            <a:lvl5pPr indent="-342900" lvl="4" marL="22860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Shape, arrow&#10;&#10;Description automatically generated" id="53" name="Google Shape;53;p41"/>
          <p:cNvPicPr preferRelativeResize="0"/>
          <p:nvPr/>
        </p:nvPicPr>
        <p:blipFill rotWithShape="1">
          <a:blip r:embed="rId4">
            <a:alphaModFix amt="20000"/>
          </a:blip>
          <a:srcRect b="0" l="0" r="0" t="0"/>
          <a:stretch/>
        </p:blipFill>
        <p:spPr>
          <a:xfrm>
            <a:off x="-1085274" y="-674662"/>
            <a:ext cx="3464869" cy="2309913"/>
          </a:xfrm>
          <a:prstGeom prst="rect">
            <a:avLst/>
          </a:prstGeom>
          <a:noFill/>
          <a:ln>
            <a:noFill/>
          </a:ln>
        </p:spPr>
      </p:pic>
      <p:pic>
        <p:nvPicPr>
          <p:cNvPr descr="A picture containing monitor, screen, television, photo&#10;&#10;Description automatically generated" id="54" name="Google Shape;54;p41"/>
          <p:cNvPicPr preferRelativeResize="0"/>
          <p:nvPr/>
        </p:nvPicPr>
        <p:blipFill rotWithShape="1">
          <a:blip r:embed="rId5">
            <a:alphaModFix amt="20000"/>
          </a:blip>
          <a:srcRect b="0" l="0" r="0" t="0"/>
          <a:stretch/>
        </p:blipFill>
        <p:spPr>
          <a:xfrm>
            <a:off x="9599003" y="-414102"/>
            <a:ext cx="3464869" cy="2159746"/>
          </a:xfrm>
          <a:prstGeom prst="rect">
            <a:avLst/>
          </a:prstGeom>
          <a:noFill/>
          <a:ln>
            <a:noFill/>
          </a:ln>
        </p:spPr>
      </p:pic>
      <p:pic>
        <p:nvPicPr>
          <p:cNvPr descr="Logo&#10;&#10;Description automatically generated" id="55" name="Google Shape;55;p41"/>
          <p:cNvPicPr preferRelativeResize="0"/>
          <p:nvPr/>
        </p:nvPicPr>
        <p:blipFill rotWithShape="1">
          <a:blip r:embed="rId6">
            <a:alphaModFix/>
          </a:blip>
          <a:srcRect b="0" l="0" r="0" t="0"/>
          <a:stretch/>
        </p:blipFill>
        <p:spPr>
          <a:xfrm>
            <a:off x="11379063" y="6418582"/>
            <a:ext cx="831988" cy="467993"/>
          </a:xfrm>
          <a:prstGeom prst="rect">
            <a:avLst/>
          </a:prstGeom>
          <a:noFill/>
          <a:ln>
            <a:noFill/>
          </a:ln>
        </p:spPr>
      </p:pic>
      <p:sp>
        <p:nvSpPr>
          <p:cNvPr id="56" name="Google Shape;56;p41"/>
          <p:cNvSpPr txBox="1"/>
          <p:nvPr>
            <p:ph type="title"/>
          </p:nvPr>
        </p:nvSpPr>
        <p:spPr>
          <a:xfrm>
            <a:off x="1298728" y="0"/>
            <a:ext cx="9720072" cy="1499616"/>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s Only" showMasterSp="0">
  <p:cSld name="Graphics Only">
    <p:spTree>
      <p:nvGrpSpPr>
        <p:cNvPr id="57" name="Shape 57"/>
        <p:cNvGrpSpPr/>
        <p:nvPr/>
      </p:nvGrpSpPr>
      <p:grpSpPr>
        <a:xfrm>
          <a:off x="0" y="0"/>
          <a:ext cx="0" cy="0"/>
          <a:chOff x="0" y="0"/>
          <a:chExt cx="0" cy="0"/>
        </a:xfrm>
      </p:grpSpPr>
      <p:pic>
        <p:nvPicPr>
          <p:cNvPr descr="A close up of a logo&#10;&#10;Description automatically generated" id="58" name="Google Shape;58;p42"/>
          <p:cNvPicPr preferRelativeResize="0"/>
          <p:nvPr/>
        </p:nvPicPr>
        <p:blipFill rotWithShape="1">
          <a:blip r:embed="rId2">
            <a:alphaModFix amt="20000"/>
          </a:blip>
          <a:srcRect b="722" l="6243" r="15309" t="35437"/>
          <a:stretch/>
        </p:blipFill>
        <p:spPr>
          <a:xfrm rot="5400000">
            <a:off x="9513407" y="3140643"/>
            <a:ext cx="4183984" cy="1173202"/>
          </a:xfrm>
          <a:prstGeom prst="rect">
            <a:avLst/>
          </a:prstGeom>
          <a:noFill/>
          <a:ln>
            <a:noFill/>
          </a:ln>
        </p:spPr>
      </p:pic>
      <p:pic>
        <p:nvPicPr>
          <p:cNvPr descr="Shape, arrow&#10;&#10;Description automatically generated" id="59" name="Google Shape;59;p42"/>
          <p:cNvPicPr preferRelativeResize="0"/>
          <p:nvPr/>
        </p:nvPicPr>
        <p:blipFill rotWithShape="1">
          <a:blip r:embed="rId3">
            <a:alphaModFix amt="35000"/>
          </a:blip>
          <a:srcRect b="0" l="0" r="0" t="0"/>
          <a:stretch/>
        </p:blipFill>
        <p:spPr>
          <a:xfrm>
            <a:off x="11111199" y="5773069"/>
            <a:ext cx="1080801" cy="1080799"/>
          </a:xfrm>
          <a:prstGeom prst="rect">
            <a:avLst/>
          </a:prstGeom>
          <a:noFill/>
          <a:ln>
            <a:noFill/>
          </a:ln>
        </p:spPr>
      </p:pic>
      <p:pic>
        <p:nvPicPr>
          <p:cNvPr descr="Icon&#10;&#10;Description automatically generated" id="60" name="Google Shape;60;p42"/>
          <p:cNvPicPr preferRelativeResize="0"/>
          <p:nvPr/>
        </p:nvPicPr>
        <p:blipFill rotWithShape="1">
          <a:blip r:embed="rId4">
            <a:alphaModFix amt="35000"/>
          </a:blip>
          <a:srcRect b="3668" l="27111" r="0" t="0"/>
          <a:stretch/>
        </p:blipFill>
        <p:spPr>
          <a:xfrm>
            <a:off x="-1" y="5755485"/>
            <a:ext cx="1650397" cy="1098383"/>
          </a:xfrm>
          <a:prstGeom prst="rect">
            <a:avLst/>
          </a:prstGeom>
          <a:noFill/>
          <a:ln>
            <a:noFill/>
          </a:ln>
        </p:spPr>
      </p:pic>
      <p:pic>
        <p:nvPicPr>
          <p:cNvPr descr="Shape, arrow&#10;&#10;Description automatically generated" id="61" name="Google Shape;61;p42"/>
          <p:cNvPicPr preferRelativeResize="0"/>
          <p:nvPr/>
        </p:nvPicPr>
        <p:blipFill rotWithShape="1">
          <a:blip r:embed="rId5">
            <a:alphaModFix amt="20000"/>
          </a:blip>
          <a:srcRect b="0" l="0" r="0" t="0"/>
          <a:stretch/>
        </p:blipFill>
        <p:spPr>
          <a:xfrm>
            <a:off x="-1085274" y="-674662"/>
            <a:ext cx="3464869" cy="2309913"/>
          </a:xfrm>
          <a:prstGeom prst="rect">
            <a:avLst/>
          </a:prstGeom>
          <a:noFill/>
          <a:ln>
            <a:noFill/>
          </a:ln>
        </p:spPr>
      </p:pic>
      <p:pic>
        <p:nvPicPr>
          <p:cNvPr descr="A picture containing monitor, screen, television, photo&#10;&#10;Description automatically generated" id="62" name="Google Shape;62;p42"/>
          <p:cNvPicPr preferRelativeResize="0"/>
          <p:nvPr/>
        </p:nvPicPr>
        <p:blipFill rotWithShape="1">
          <a:blip r:embed="rId6">
            <a:alphaModFix amt="20000"/>
          </a:blip>
          <a:srcRect b="0" l="0" r="0" t="0"/>
          <a:stretch/>
        </p:blipFill>
        <p:spPr>
          <a:xfrm>
            <a:off x="9599003" y="-414102"/>
            <a:ext cx="3464869" cy="2159746"/>
          </a:xfrm>
          <a:prstGeom prst="rect">
            <a:avLst/>
          </a:prstGeom>
          <a:noFill/>
          <a:ln>
            <a:noFill/>
          </a:ln>
        </p:spPr>
      </p:pic>
      <p:pic>
        <p:nvPicPr>
          <p:cNvPr descr="Logo&#10;&#10;Description automatically generated" id="63" name="Google Shape;63;p42"/>
          <p:cNvPicPr preferRelativeResize="0"/>
          <p:nvPr/>
        </p:nvPicPr>
        <p:blipFill rotWithShape="1">
          <a:blip r:embed="rId7">
            <a:alphaModFix/>
          </a:blip>
          <a:srcRect b="0" l="0" r="0" t="0"/>
          <a:stretch/>
        </p:blipFill>
        <p:spPr>
          <a:xfrm>
            <a:off x="11379063" y="6418582"/>
            <a:ext cx="831988" cy="4679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1" showMasterSp="0">
  <p:cSld name="blank1">
    <p:spTree>
      <p:nvGrpSpPr>
        <p:cNvPr id="64" name="Shape 6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1" showMasterSp="0">
  <p:cSld name="blank-1">
    <p:spTree>
      <p:nvGrpSpPr>
        <p:cNvPr id="65" name="Shape 6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Layout" showMasterSp="0">
  <p:cSld name="Standard Layout">
    <p:spTree>
      <p:nvGrpSpPr>
        <p:cNvPr id="13" name="Shape 13"/>
        <p:cNvGrpSpPr/>
        <p:nvPr/>
      </p:nvGrpSpPr>
      <p:grpSpPr>
        <a:xfrm>
          <a:off x="0" y="0"/>
          <a:ext cx="0" cy="0"/>
          <a:chOff x="0" y="0"/>
          <a:chExt cx="0" cy="0"/>
        </a:xfrm>
      </p:grpSpPr>
      <p:pic>
        <p:nvPicPr>
          <p:cNvPr descr="A close up of a logo&#10;&#10;Description automatically generated" id="14" name="Google Shape;14;p33"/>
          <p:cNvPicPr preferRelativeResize="0"/>
          <p:nvPr/>
        </p:nvPicPr>
        <p:blipFill rotWithShape="1">
          <a:blip r:embed="rId2">
            <a:alphaModFix amt="20000"/>
          </a:blip>
          <a:srcRect b="722" l="6243" r="15309" t="35437"/>
          <a:stretch/>
        </p:blipFill>
        <p:spPr>
          <a:xfrm rot="5400000">
            <a:off x="9513407" y="3140643"/>
            <a:ext cx="4183984" cy="1173202"/>
          </a:xfrm>
          <a:prstGeom prst="rect">
            <a:avLst/>
          </a:prstGeom>
          <a:noFill/>
          <a:ln>
            <a:noFill/>
          </a:ln>
        </p:spPr>
      </p:pic>
      <p:pic>
        <p:nvPicPr>
          <p:cNvPr descr="Shape, arrow&#10;&#10;Description automatically generated" id="15" name="Google Shape;15;p33"/>
          <p:cNvPicPr preferRelativeResize="0"/>
          <p:nvPr/>
        </p:nvPicPr>
        <p:blipFill rotWithShape="1">
          <a:blip r:embed="rId3">
            <a:alphaModFix amt="35000"/>
          </a:blip>
          <a:srcRect b="0" l="0" r="0" t="0"/>
          <a:stretch/>
        </p:blipFill>
        <p:spPr>
          <a:xfrm>
            <a:off x="11111199" y="5773069"/>
            <a:ext cx="1080801" cy="1080799"/>
          </a:xfrm>
          <a:prstGeom prst="rect">
            <a:avLst/>
          </a:prstGeom>
          <a:noFill/>
          <a:ln>
            <a:noFill/>
          </a:ln>
        </p:spPr>
      </p:pic>
      <p:pic>
        <p:nvPicPr>
          <p:cNvPr descr="Icon&#10;&#10;Description automatically generated" id="16" name="Google Shape;16;p33"/>
          <p:cNvPicPr preferRelativeResize="0"/>
          <p:nvPr/>
        </p:nvPicPr>
        <p:blipFill rotWithShape="1">
          <a:blip r:embed="rId4">
            <a:alphaModFix amt="35000"/>
          </a:blip>
          <a:srcRect b="3668" l="27111" r="0" t="0"/>
          <a:stretch/>
        </p:blipFill>
        <p:spPr>
          <a:xfrm>
            <a:off x="-1" y="5755485"/>
            <a:ext cx="1650397" cy="1098383"/>
          </a:xfrm>
          <a:prstGeom prst="rect">
            <a:avLst/>
          </a:prstGeom>
          <a:noFill/>
          <a:ln>
            <a:noFill/>
          </a:ln>
        </p:spPr>
      </p:pic>
      <p:sp>
        <p:nvSpPr>
          <p:cNvPr id="17" name="Google Shape;17;p33"/>
          <p:cNvSpPr txBox="1"/>
          <p:nvPr>
            <p:ph idx="1" type="body"/>
          </p:nvPr>
        </p:nvSpPr>
        <p:spPr>
          <a:xfrm>
            <a:off x="1230922" y="1978269"/>
            <a:ext cx="9787877" cy="402336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800"/>
              <a:buFont typeface="Arial"/>
              <a:buNone/>
              <a:defRPr sz="2800">
                <a:solidFill>
                  <a:schemeClr val="dk1"/>
                </a:solidFill>
                <a:latin typeface="Calibri"/>
                <a:ea typeface="Calibri"/>
                <a:cs typeface="Calibri"/>
                <a:sym typeface="Calibri"/>
              </a:defRPr>
            </a:lvl1pPr>
            <a:lvl2pPr indent="-381000" lvl="1" marL="914400" algn="l">
              <a:lnSpc>
                <a:spcPct val="90000"/>
              </a:lnSpc>
              <a:spcBef>
                <a:spcPts val="200"/>
              </a:spcBef>
              <a:spcAft>
                <a:spcPts val="0"/>
              </a:spcAft>
              <a:buClr>
                <a:srgbClr val="43BDCA"/>
              </a:buClr>
              <a:buSzPts val="2400"/>
              <a:buFont typeface="Arial"/>
              <a:buChar char="•"/>
              <a:defRPr sz="2400">
                <a:solidFill>
                  <a:schemeClr val="dk1"/>
                </a:solidFill>
                <a:latin typeface="Calibri"/>
                <a:ea typeface="Calibri"/>
                <a:cs typeface="Calibri"/>
                <a:sym typeface="Calibri"/>
              </a:defRPr>
            </a:lvl2pPr>
            <a:lvl3pPr indent="-342900" lvl="2" marL="13716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3pPr>
            <a:lvl4pPr indent="-342900" lvl="3" marL="18288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4pPr>
            <a:lvl5pPr indent="-342900" lvl="4" marL="22860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Shape, arrow&#10;&#10;Description automatically generated" id="18" name="Google Shape;18;p33"/>
          <p:cNvPicPr preferRelativeResize="0"/>
          <p:nvPr/>
        </p:nvPicPr>
        <p:blipFill rotWithShape="1">
          <a:blip r:embed="rId5">
            <a:alphaModFix amt="20000"/>
          </a:blip>
          <a:srcRect b="0" l="0" r="0" t="0"/>
          <a:stretch/>
        </p:blipFill>
        <p:spPr>
          <a:xfrm>
            <a:off x="-1085274" y="-674662"/>
            <a:ext cx="3464869" cy="2309913"/>
          </a:xfrm>
          <a:prstGeom prst="rect">
            <a:avLst/>
          </a:prstGeom>
          <a:noFill/>
          <a:ln>
            <a:noFill/>
          </a:ln>
        </p:spPr>
      </p:pic>
      <p:pic>
        <p:nvPicPr>
          <p:cNvPr descr="A picture containing monitor, screen, television, photo&#10;&#10;Description automatically generated" id="19" name="Google Shape;19;p33"/>
          <p:cNvPicPr preferRelativeResize="0"/>
          <p:nvPr/>
        </p:nvPicPr>
        <p:blipFill rotWithShape="1">
          <a:blip r:embed="rId6">
            <a:alphaModFix amt="20000"/>
          </a:blip>
          <a:srcRect b="0" l="0" r="0" t="0"/>
          <a:stretch/>
        </p:blipFill>
        <p:spPr>
          <a:xfrm>
            <a:off x="9599003" y="-414102"/>
            <a:ext cx="3464869" cy="2159746"/>
          </a:xfrm>
          <a:prstGeom prst="rect">
            <a:avLst/>
          </a:prstGeom>
          <a:noFill/>
          <a:ln>
            <a:noFill/>
          </a:ln>
        </p:spPr>
      </p:pic>
      <p:pic>
        <p:nvPicPr>
          <p:cNvPr descr="Logo&#10;&#10;Description automatically generated" id="20" name="Google Shape;20;p33"/>
          <p:cNvPicPr preferRelativeResize="0"/>
          <p:nvPr/>
        </p:nvPicPr>
        <p:blipFill rotWithShape="1">
          <a:blip r:embed="rId7">
            <a:alphaModFix/>
          </a:blip>
          <a:srcRect b="0" l="0" r="0" t="0"/>
          <a:stretch/>
        </p:blipFill>
        <p:spPr>
          <a:xfrm>
            <a:off x="11379063" y="6418582"/>
            <a:ext cx="831988" cy="467993"/>
          </a:xfrm>
          <a:prstGeom prst="rect">
            <a:avLst/>
          </a:prstGeom>
          <a:noFill/>
          <a:ln>
            <a:noFill/>
          </a:ln>
        </p:spPr>
      </p:pic>
      <p:sp>
        <p:nvSpPr>
          <p:cNvPr id="21" name="Google Shape;21;p33"/>
          <p:cNvSpPr txBox="1"/>
          <p:nvPr>
            <p:ph type="title"/>
          </p:nvPr>
        </p:nvSpPr>
        <p:spPr>
          <a:xfrm>
            <a:off x="1298728" y="19324"/>
            <a:ext cx="9720072" cy="1499616"/>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4" showMasterSp="0">
  <p:cSld name="blank-4">
    <p:spTree>
      <p:nvGrpSpPr>
        <p:cNvPr id="22" name="Shape 22"/>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5" showMasterSp="0">
  <p:cSld name="blank-5">
    <p:spTree>
      <p:nvGrpSpPr>
        <p:cNvPr id="23" name="Shape 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2 Style - Title and Content No Logo" showMasterSp="0">
  <p:cSld name="V2 Style - Title and Content No Logo">
    <p:spTree>
      <p:nvGrpSpPr>
        <p:cNvPr id="24" name="Shape 24"/>
        <p:cNvGrpSpPr/>
        <p:nvPr/>
      </p:nvGrpSpPr>
      <p:grpSpPr>
        <a:xfrm>
          <a:off x="0" y="0"/>
          <a:ext cx="0" cy="0"/>
          <a:chOff x="0" y="0"/>
          <a:chExt cx="0" cy="0"/>
        </a:xfrm>
      </p:grpSpPr>
      <p:pic>
        <p:nvPicPr>
          <p:cNvPr descr="A close up of a logo&#10;&#10;Description automatically generated" id="25" name="Google Shape;25;p36"/>
          <p:cNvPicPr preferRelativeResize="0"/>
          <p:nvPr/>
        </p:nvPicPr>
        <p:blipFill rotWithShape="1">
          <a:blip r:embed="rId2">
            <a:alphaModFix amt="20000"/>
          </a:blip>
          <a:srcRect b="722" l="6243" r="15309" t="35437"/>
          <a:stretch/>
        </p:blipFill>
        <p:spPr>
          <a:xfrm rot="5400000">
            <a:off x="9513407" y="3140643"/>
            <a:ext cx="4183984" cy="1173202"/>
          </a:xfrm>
          <a:prstGeom prst="rect">
            <a:avLst/>
          </a:prstGeom>
          <a:noFill/>
          <a:ln>
            <a:noFill/>
          </a:ln>
        </p:spPr>
      </p:pic>
      <p:pic>
        <p:nvPicPr>
          <p:cNvPr descr="Shape, arrow&#10;&#10;Description automatically generated" id="26" name="Google Shape;26;p36"/>
          <p:cNvPicPr preferRelativeResize="0"/>
          <p:nvPr/>
        </p:nvPicPr>
        <p:blipFill rotWithShape="1">
          <a:blip r:embed="rId3">
            <a:alphaModFix amt="35000"/>
          </a:blip>
          <a:srcRect b="0" l="0" r="0" t="0"/>
          <a:stretch/>
        </p:blipFill>
        <p:spPr>
          <a:xfrm>
            <a:off x="11111199" y="5773069"/>
            <a:ext cx="1080801" cy="1080799"/>
          </a:xfrm>
          <a:prstGeom prst="rect">
            <a:avLst/>
          </a:prstGeom>
          <a:noFill/>
          <a:ln>
            <a:noFill/>
          </a:ln>
        </p:spPr>
      </p:pic>
      <p:pic>
        <p:nvPicPr>
          <p:cNvPr descr="Icon&#10;&#10;Description automatically generated" id="27" name="Google Shape;27;p36"/>
          <p:cNvPicPr preferRelativeResize="0"/>
          <p:nvPr/>
        </p:nvPicPr>
        <p:blipFill rotWithShape="1">
          <a:blip r:embed="rId4">
            <a:alphaModFix amt="35000"/>
          </a:blip>
          <a:srcRect b="3668" l="27111" r="0" t="0"/>
          <a:stretch/>
        </p:blipFill>
        <p:spPr>
          <a:xfrm>
            <a:off x="-1" y="5755485"/>
            <a:ext cx="1650397" cy="1098383"/>
          </a:xfrm>
          <a:prstGeom prst="rect">
            <a:avLst/>
          </a:prstGeom>
          <a:noFill/>
          <a:ln>
            <a:noFill/>
          </a:ln>
        </p:spPr>
      </p:pic>
      <p:pic>
        <p:nvPicPr>
          <p:cNvPr descr="Shape, arrow&#10;&#10;Description automatically generated" id="28" name="Google Shape;28;p36"/>
          <p:cNvPicPr preferRelativeResize="0"/>
          <p:nvPr/>
        </p:nvPicPr>
        <p:blipFill rotWithShape="1">
          <a:blip r:embed="rId5">
            <a:alphaModFix amt="20000"/>
          </a:blip>
          <a:srcRect b="0" l="0" r="0" t="0"/>
          <a:stretch/>
        </p:blipFill>
        <p:spPr>
          <a:xfrm>
            <a:off x="-1085274" y="-674662"/>
            <a:ext cx="3464869" cy="2309913"/>
          </a:xfrm>
          <a:prstGeom prst="rect">
            <a:avLst/>
          </a:prstGeom>
          <a:noFill/>
          <a:ln>
            <a:noFill/>
          </a:ln>
        </p:spPr>
      </p:pic>
      <p:pic>
        <p:nvPicPr>
          <p:cNvPr descr="A picture containing monitor, screen, television, photo&#10;&#10;Description automatically generated" id="29" name="Google Shape;29;p36"/>
          <p:cNvPicPr preferRelativeResize="0"/>
          <p:nvPr/>
        </p:nvPicPr>
        <p:blipFill rotWithShape="1">
          <a:blip r:embed="rId6">
            <a:alphaModFix amt="20000"/>
          </a:blip>
          <a:srcRect b="0" l="0" r="0" t="0"/>
          <a:stretch/>
        </p:blipFill>
        <p:spPr>
          <a:xfrm>
            <a:off x="9599003" y="-414102"/>
            <a:ext cx="3464869" cy="2159746"/>
          </a:xfrm>
          <a:prstGeom prst="rect">
            <a:avLst/>
          </a:prstGeom>
          <a:noFill/>
          <a:ln>
            <a:noFill/>
          </a:ln>
        </p:spPr>
      </p:pic>
      <p:cxnSp>
        <p:nvCxnSpPr>
          <p:cNvPr id="30" name="Google Shape;30;p36"/>
          <p:cNvCxnSpPr/>
          <p:nvPr/>
        </p:nvCxnSpPr>
        <p:spPr>
          <a:xfrm>
            <a:off x="1400175" y="1054079"/>
            <a:ext cx="9051682" cy="0"/>
          </a:xfrm>
          <a:prstGeom prst="straightConnector1">
            <a:avLst/>
          </a:prstGeom>
          <a:noFill/>
          <a:ln cap="flat" cmpd="sng" w="38100">
            <a:solidFill>
              <a:schemeClr val="accent3"/>
            </a:solidFill>
            <a:prstDash val="solid"/>
            <a:round/>
            <a:headEnd len="sm" w="sm" type="none"/>
            <a:tailEnd len="sm" w="sm" type="none"/>
          </a:ln>
        </p:spPr>
      </p:cxnSp>
      <p:pic>
        <p:nvPicPr>
          <p:cNvPr descr="Logo&#10;&#10;Description automatically generated" id="31" name="Google Shape;31;p36"/>
          <p:cNvPicPr preferRelativeResize="0"/>
          <p:nvPr/>
        </p:nvPicPr>
        <p:blipFill rotWithShape="1">
          <a:blip r:embed="rId7">
            <a:alphaModFix/>
          </a:blip>
          <a:srcRect b="0" l="0" r="0" t="0"/>
          <a:stretch/>
        </p:blipFill>
        <p:spPr>
          <a:xfrm>
            <a:off x="11379063" y="6418582"/>
            <a:ext cx="831988" cy="467993"/>
          </a:xfrm>
          <a:prstGeom prst="rect">
            <a:avLst/>
          </a:prstGeom>
          <a:noFill/>
          <a:ln>
            <a:noFill/>
          </a:ln>
        </p:spPr>
      </p:pic>
      <p:sp>
        <p:nvSpPr>
          <p:cNvPr id="32" name="Google Shape;32;p36"/>
          <p:cNvSpPr txBox="1"/>
          <p:nvPr>
            <p:ph type="title"/>
          </p:nvPr>
        </p:nvSpPr>
        <p:spPr>
          <a:xfrm>
            <a:off x="1512606" y="26495"/>
            <a:ext cx="9506194" cy="1499616"/>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0C0C0C"/>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6"/>
          <p:cNvSpPr txBox="1"/>
          <p:nvPr>
            <p:ph idx="1" type="body"/>
          </p:nvPr>
        </p:nvSpPr>
        <p:spPr>
          <a:xfrm>
            <a:off x="1230922" y="1978269"/>
            <a:ext cx="9787877" cy="402336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200"/>
              </a:spcBef>
              <a:spcAft>
                <a:spcPts val="0"/>
              </a:spcAft>
              <a:buSzPts val="2800"/>
              <a:buFont typeface="Arial"/>
              <a:buNone/>
              <a:defRPr sz="2800">
                <a:solidFill>
                  <a:schemeClr val="dk1"/>
                </a:solidFill>
                <a:latin typeface="Calibri"/>
                <a:ea typeface="Calibri"/>
                <a:cs typeface="Calibri"/>
                <a:sym typeface="Calibri"/>
              </a:defRPr>
            </a:lvl1pPr>
            <a:lvl2pPr indent="-381000" lvl="1" marL="914400" algn="l">
              <a:lnSpc>
                <a:spcPct val="90000"/>
              </a:lnSpc>
              <a:spcBef>
                <a:spcPts val="200"/>
              </a:spcBef>
              <a:spcAft>
                <a:spcPts val="0"/>
              </a:spcAft>
              <a:buClr>
                <a:srgbClr val="43BDCA"/>
              </a:buClr>
              <a:buSzPts val="2400"/>
              <a:buFont typeface="Arial"/>
              <a:buChar char="•"/>
              <a:defRPr sz="2400">
                <a:solidFill>
                  <a:schemeClr val="dk1"/>
                </a:solidFill>
                <a:latin typeface="Calibri"/>
                <a:ea typeface="Calibri"/>
                <a:cs typeface="Calibri"/>
                <a:sym typeface="Calibri"/>
              </a:defRPr>
            </a:lvl2pPr>
            <a:lvl3pPr indent="-342900" lvl="2" marL="13716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3pPr>
            <a:lvl4pPr indent="-342900" lvl="3" marL="18288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4pPr>
            <a:lvl5pPr indent="-342900" lvl="4" marL="2286000" algn="l">
              <a:lnSpc>
                <a:spcPct val="90000"/>
              </a:lnSpc>
              <a:spcBef>
                <a:spcPts val="400"/>
              </a:spcBef>
              <a:spcAft>
                <a:spcPts val="0"/>
              </a:spcAft>
              <a:buClr>
                <a:srgbClr val="43BDCA"/>
              </a:buClr>
              <a:buSzPts val="1800"/>
              <a:buFont typeface="Arial"/>
              <a:buChar char="•"/>
              <a:defRPr sz="18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Title and Content No Logo" type="obj">
  <p:cSld name="OBJECT">
    <p:spTree>
      <p:nvGrpSpPr>
        <p:cNvPr id="34" name="Shape 34"/>
        <p:cNvGrpSpPr/>
        <p:nvPr/>
      </p:nvGrpSpPr>
      <p:grpSpPr>
        <a:xfrm>
          <a:off x="0" y="0"/>
          <a:ext cx="0" cy="0"/>
          <a:chOff x="0" y="0"/>
          <a:chExt cx="0" cy="0"/>
        </a:xfrm>
      </p:grpSpPr>
      <p:sp>
        <p:nvSpPr>
          <p:cNvPr id="35" name="Google Shape;35;p37"/>
          <p:cNvSpPr txBox="1"/>
          <p:nvPr>
            <p:ph type="title"/>
          </p:nvPr>
        </p:nvSpPr>
        <p:spPr>
          <a:xfrm>
            <a:off x="1716912" y="235586"/>
            <a:ext cx="9720073" cy="1499616"/>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lt1"/>
              </a:buClr>
              <a:buSzPts val="4000"/>
              <a:buFont typeface="Poppins"/>
              <a:buNone/>
              <a:defRPr cap="none">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7"/>
          <p:cNvSpPr txBox="1"/>
          <p:nvPr>
            <p:ph idx="1" type="body"/>
          </p:nvPr>
        </p:nvSpPr>
        <p:spPr>
          <a:xfrm>
            <a:off x="731784" y="1978269"/>
            <a:ext cx="9720073" cy="4023360"/>
          </a:xfrm>
          <a:prstGeom prst="rect">
            <a:avLst/>
          </a:prstGeom>
          <a:noFill/>
          <a:ln>
            <a:noFill/>
          </a:ln>
        </p:spPr>
        <p:txBody>
          <a:bodyPr anchorCtr="0" anchor="t" bIns="45700" lIns="45700" spcFirstLastPara="1" rIns="45700" wrap="square" tIns="45700">
            <a:normAutofit/>
          </a:bodyPr>
          <a:lstStyle>
            <a:lvl1pPr indent="-368300" lvl="0" marL="457200" algn="l">
              <a:lnSpc>
                <a:spcPct val="90000"/>
              </a:lnSpc>
              <a:spcBef>
                <a:spcPts val="1200"/>
              </a:spcBef>
              <a:spcAft>
                <a:spcPts val="0"/>
              </a:spcAft>
              <a:buSzPts val="2200"/>
              <a:buChar char=" "/>
              <a:defRPr>
                <a:solidFill>
                  <a:schemeClr val="lt1"/>
                </a:solidFill>
                <a:latin typeface="Poppins"/>
                <a:ea typeface="Poppins"/>
                <a:cs typeface="Poppins"/>
                <a:sym typeface="Poppins"/>
              </a:defRPr>
            </a:lvl1pPr>
            <a:lvl2pPr indent="-342900" lvl="1" marL="914400" algn="l">
              <a:lnSpc>
                <a:spcPct val="90000"/>
              </a:lnSpc>
              <a:spcBef>
                <a:spcPts val="200"/>
              </a:spcBef>
              <a:spcAft>
                <a:spcPts val="0"/>
              </a:spcAft>
              <a:buSzPts val="1800"/>
              <a:buChar char="•"/>
              <a:defRPr>
                <a:solidFill>
                  <a:schemeClr val="lt1"/>
                </a:solidFill>
                <a:latin typeface="Poppins"/>
                <a:ea typeface="Poppins"/>
                <a:cs typeface="Poppins"/>
                <a:sym typeface="Poppins"/>
              </a:defRPr>
            </a:lvl2pPr>
            <a:lvl3pPr indent="-317500" lvl="2" marL="1371600" algn="l">
              <a:lnSpc>
                <a:spcPct val="90000"/>
              </a:lnSpc>
              <a:spcBef>
                <a:spcPts val="400"/>
              </a:spcBef>
              <a:spcAft>
                <a:spcPts val="0"/>
              </a:spcAft>
              <a:buSzPts val="1400"/>
              <a:buChar char="•"/>
              <a:defRPr>
                <a:solidFill>
                  <a:schemeClr val="lt1"/>
                </a:solidFill>
                <a:latin typeface="Poppins"/>
                <a:ea typeface="Poppins"/>
                <a:cs typeface="Poppins"/>
                <a:sym typeface="Poppins"/>
              </a:defRPr>
            </a:lvl3pPr>
            <a:lvl4pPr indent="-317500" lvl="3" marL="1828800" algn="l">
              <a:lnSpc>
                <a:spcPct val="90000"/>
              </a:lnSpc>
              <a:spcBef>
                <a:spcPts val="400"/>
              </a:spcBef>
              <a:spcAft>
                <a:spcPts val="0"/>
              </a:spcAft>
              <a:buSzPts val="1400"/>
              <a:buChar char="•"/>
              <a:defRPr>
                <a:solidFill>
                  <a:schemeClr val="lt1"/>
                </a:solidFill>
                <a:latin typeface="Poppins"/>
                <a:ea typeface="Poppins"/>
                <a:cs typeface="Poppins"/>
                <a:sym typeface="Poppins"/>
              </a:defRPr>
            </a:lvl4pPr>
            <a:lvl5pPr indent="-317500" lvl="4" marL="2286000" algn="l">
              <a:lnSpc>
                <a:spcPct val="90000"/>
              </a:lnSpc>
              <a:spcBef>
                <a:spcPts val="400"/>
              </a:spcBef>
              <a:spcAft>
                <a:spcPts val="0"/>
              </a:spcAft>
              <a:buSzPts val="1400"/>
              <a:buChar char="•"/>
              <a:defRPr>
                <a:solidFill>
                  <a:schemeClr val="lt1"/>
                </a:solidFill>
                <a:latin typeface="Poppins"/>
                <a:ea typeface="Poppins"/>
                <a:cs typeface="Poppins"/>
                <a:sym typeface="Poppins"/>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37"/>
          <p:cNvSpPr txBox="1"/>
          <p:nvPr>
            <p:ph idx="10" type="dt"/>
          </p:nvPr>
        </p:nvSpPr>
        <p:spPr>
          <a:xfrm>
            <a:off x="1024129" y="6470704"/>
            <a:ext cx="2154143"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37"/>
          <p:cNvSpPr txBox="1"/>
          <p:nvPr>
            <p:ph idx="11" type="ftr"/>
          </p:nvPr>
        </p:nvSpPr>
        <p:spPr>
          <a:xfrm>
            <a:off x="7086600" y="6470704"/>
            <a:ext cx="3657791"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37"/>
          <p:cNvSpPr txBox="1"/>
          <p:nvPr>
            <p:ph idx="12" type="sldNum"/>
          </p:nvPr>
        </p:nvSpPr>
        <p:spPr>
          <a:xfrm>
            <a:off x="10837333" y="6470704"/>
            <a:ext cx="973667"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3" showMasterSp="0">
  <p:cSld name="blank-3">
    <p:bg>
      <p:bgPr>
        <a:solidFill>
          <a:schemeClr val="lt1">
            <a:alpha val="784"/>
          </a:schemeClr>
        </a:solidFill>
      </p:bgPr>
    </p:bg>
    <p:spTree>
      <p:nvGrpSpPr>
        <p:cNvPr id="40"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41" name="Shape 41"/>
        <p:cNvGrpSpPr/>
        <p:nvPr/>
      </p:nvGrpSpPr>
      <p:grpSpPr>
        <a:xfrm>
          <a:off x="0" y="0"/>
          <a:ext cx="0" cy="0"/>
          <a:chOff x="0" y="0"/>
          <a:chExt cx="0" cy="0"/>
        </a:xfrm>
      </p:grpSpPr>
      <p:pic>
        <p:nvPicPr>
          <p:cNvPr descr="A close up of a piece of paper&#10;&#10;Description automatically generated" id="42" name="Google Shape;42;p39"/>
          <p:cNvPicPr preferRelativeResize="0"/>
          <p:nvPr/>
        </p:nvPicPr>
        <p:blipFill rotWithShape="1">
          <a:blip r:embed="rId2">
            <a:alphaModFix/>
          </a:blip>
          <a:srcRect b="0" l="1563" r="1093" t="1647"/>
          <a:stretch/>
        </p:blipFill>
        <p:spPr>
          <a:xfrm>
            <a:off x="323850" y="0"/>
            <a:ext cx="1186815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p:cSld name="New Section">
    <p:spTree>
      <p:nvGrpSpPr>
        <p:cNvPr id="43" name="Shape 43"/>
        <p:cNvGrpSpPr/>
        <p:nvPr/>
      </p:nvGrpSpPr>
      <p:grpSpPr>
        <a:xfrm>
          <a:off x="0" y="0"/>
          <a:ext cx="0" cy="0"/>
          <a:chOff x="0" y="0"/>
          <a:chExt cx="0" cy="0"/>
        </a:xfrm>
      </p:grpSpPr>
      <p:pic>
        <p:nvPicPr>
          <p:cNvPr id="44" name="Google Shape;44;p40"/>
          <p:cNvPicPr preferRelativeResize="0"/>
          <p:nvPr/>
        </p:nvPicPr>
        <p:blipFill rotWithShape="1">
          <a:blip r:embed="rId2">
            <a:alphaModFix/>
          </a:blip>
          <a:srcRect b="0" l="0" r="0" t="0"/>
          <a:stretch/>
        </p:blipFill>
        <p:spPr>
          <a:xfrm>
            <a:off x="0" y="-13532"/>
            <a:ext cx="12192000" cy="6871531"/>
          </a:xfrm>
          <a:prstGeom prst="rect">
            <a:avLst/>
          </a:prstGeom>
          <a:noFill/>
          <a:ln>
            <a:noFill/>
          </a:ln>
        </p:spPr>
      </p:pic>
      <p:sp>
        <p:nvSpPr>
          <p:cNvPr id="45" name="Google Shape;45;p40"/>
          <p:cNvSpPr/>
          <p:nvPr/>
        </p:nvSpPr>
        <p:spPr>
          <a:xfrm>
            <a:off x="3719238" y="-13532"/>
            <a:ext cx="152359" cy="6871532"/>
          </a:xfrm>
          <a:prstGeom prst="roundRect">
            <a:avLst>
              <a:gd fmla="val 0" name="adj"/>
            </a:avLst>
          </a:prstGeom>
          <a:solidFill>
            <a:srgbClr val="565755"/>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sz="3200">
              <a:solidFill>
                <a:srgbClr val="FFFFFF"/>
              </a:solidFill>
              <a:latin typeface="Calibri"/>
              <a:ea typeface="Calibri"/>
              <a:cs typeface="Calibri"/>
              <a:sym typeface="Calibri"/>
            </a:endParaRPr>
          </a:p>
        </p:txBody>
      </p:sp>
      <p:sp>
        <p:nvSpPr>
          <p:cNvPr id="46" name="Google Shape;46;p40"/>
          <p:cNvSpPr/>
          <p:nvPr/>
        </p:nvSpPr>
        <p:spPr>
          <a:xfrm>
            <a:off x="392677" y="3076533"/>
            <a:ext cx="2933884" cy="1198684"/>
          </a:xfrm>
          <a:prstGeom prst="roundRect">
            <a:avLst>
              <a:gd fmla="val 5170" name="adj"/>
            </a:avLst>
          </a:prstGeom>
          <a:solidFill>
            <a:srgbClr val="39C2D2"/>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7" name="Google Shape;47;p40"/>
          <p:cNvSpPr txBox="1"/>
          <p:nvPr>
            <p:ph idx="1" type="body"/>
          </p:nvPr>
        </p:nvSpPr>
        <p:spPr>
          <a:xfrm>
            <a:off x="680783" y="3253783"/>
            <a:ext cx="2481517" cy="923331"/>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1200"/>
              </a:spcBef>
              <a:spcAft>
                <a:spcPts val="0"/>
              </a:spcAft>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200"/>
              </a:spcBef>
              <a:spcAft>
                <a:spcPts val="0"/>
              </a:spcAft>
              <a:buSzPts val="3200"/>
              <a:buFont typeface="Arial"/>
              <a:buNone/>
              <a:defRPr sz="3200">
                <a:solidFill>
                  <a:schemeClr val="lt1"/>
                </a:solidFill>
                <a:latin typeface="Calibri"/>
                <a:ea typeface="Calibri"/>
                <a:cs typeface="Calibri"/>
                <a:sym typeface="Calibri"/>
              </a:defRPr>
            </a:lvl2pPr>
            <a:lvl3pPr indent="-228600" lvl="2" marL="1371600" algn="l">
              <a:lnSpc>
                <a:spcPct val="90000"/>
              </a:lnSpc>
              <a:spcBef>
                <a:spcPts val="400"/>
              </a:spcBef>
              <a:spcAft>
                <a:spcPts val="0"/>
              </a:spcAft>
              <a:buSzPts val="1200"/>
              <a:buFont typeface="Arial"/>
              <a:buNone/>
              <a:defRPr sz="1200">
                <a:solidFill>
                  <a:schemeClr val="dk1"/>
                </a:solidFill>
                <a:latin typeface="Calibri"/>
                <a:ea typeface="Calibri"/>
                <a:cs typeface="Calibri"/>
                <a:sym typeface="Calibri"/>
              </a:defRPr>
            </a:lvl3pPr>
            <a:lvl4pPr indent="-228600" lvl="3" marL="1828800" algn="l">
              <a:lnSpc>
                <a:spcPct val="90000"/>
              </a:lnSpc>
              <a:spcBef>
                <a:spcPts val="400"/>
              </a:spcBef>
              <a:spcAft>
                <a:spcPts val="0"/>
              </a:spcAft>
              <a:buSzPts val="1200"/>
              <a:buFont typeface="Arial"/>
              <a:buNone/>
              <a:defRPr sz="1200">
                <a:solidFill>
                  <a:schemeClr val="dk1"/>
                </a:solidFill>
                <a:latin typeface="Calibri"/>
                <a:ea typeface="Calibri"/>
                <a:cs typeface="Calibri"/>
                <a:sym typeface="Calibri"/>
              </a:defRPr>
            </a:lvl4pPr>
            <a:lvl5pPr indent="-228600" lvl="4" marL="2286000" algn="l">
              <a:lnSpc>
                <a:spcPct val="90000"/>
              </a:lnSpc>
              <a:spcBef>
                <a:spcPts val="400"/>
              </a:spcBef>
              <a:spcAft>
                <a:spcPts val="0"/>
              </a:spcAft>
              <a:buSzPts val="1200"/>
              <a:buFont typeface="Arial"/>
              <a:buNone/>
              <a:defRPr sz="12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40"/>
          <p:cNvSpPr txBox="1"/>
          <p:nvPr>
            <p:ph idx="2" type="body"/>
          </p:nvPr>
        </p:nvSpPr>
        <p:spPr>
          <a:xfrm>
            <a:off x="5113176" y="3214209"/>
            <a:ext cx="4410373" cy="923331"/>
          </a:xfrm>
          <a:prstGeom prst="rect">
            <a:avLst/>
          </a:prstGeom>
          <a:noFill/>
          <a:ln>
            <a:noFill/>
          </a:ln>
        </p:spPr>
        <p:txBody>
          <a:bodyPr anchorCtr="0" anchor="t" bIns="45700" lIns="45700" spcFirstLastPara="1" rIns="45700" wrap="square" tIns="45700">
            <a:noAutofit/>
          </a:bodyPr>
          <a:lstStyle>
            <a:lvl1pPr indent="-228600" lvl="0" marL="457200" algn="ctr">
              <a:lnSpc>
                <a:spcPct val="90000"/>
              </a:lnSpc>
              <a:spcBef>
                <a:spcPts val="1200"/>
              </a:spcBef>
              <a:spcAft>
                <a:spcPts val="0"/>
              </a:spcAft>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200"/>
              </a:spcBef>
              <a:spcAft>
                <a:spcPts val="0"/>
              </a:spcAft>
              <a:buSzPts val="3200"/>
              <a:buFont typeface="Arial"/>
              <a:buNone/>
              <a:defRPr sz="3200">
                <a:solidFill>
                  <a:schemeClr val="lt1"/>
                </a:solidFill>
                <a:latin typeface="Calibri"/>
                <a:ea typeface="Calibri"/>
                <a:cs typeface="Calibri"/>
                <a:sym typeface="Calibri"/>
              </a:defRPr>
            </a:lvl2pPr>
            <a:lvl3pPr indent="-228600" lvl="2" marL="1371600" algn="l">
              <a:lnSpc>
                <a:spcPct val="90000"/>
              </a:lnSpc>
              <a:spcBef>
                <a:spcPts val="400"/>
              </a:spcBef>
              <a:spcAft>
                <a:spcPts val="0"/>
              </a:spcAft>
              <a:buSzPts val="1200"/>
              <a:buFont typeface="Arial"/>
              <a:buNone/>
              <a:defRPr sz="1200">
                <a:solidFill>
                  <a:schemeClr val="dk1"/>
                </a:solidFill>
                <a:latin typeface="Calibri"/>
                <a:ea typeface="Calibri"/>
                <a:cs typeface="Calibri"/>
                <a:sym typeface="Calibri"/>
              </a:defRPr>
            </a:lvl3pPr>
            <a:lvl4pPr indent="-228600" lvl="3" marL="1828800" algn="l">
              <a:lnSpc>
                <a:spcPct val="90000"/>
              </a:lnSpc>
              <a:spcBef>
                <a:spcPts val="400"/>
              </a:spcBef>
              <a:spcAft>
                <a:spcPts val="0"/>
              </a:spcAft>
              <a:buSzPts val="1200"/>
              <a:buFont typeface="Arial"/>
              <a:buNone/>
              <a:defRPr sz="1200">
                <a:solidFill>
                  <a:schemeClr val="dk1"/>
                </a:solidFill>
                <a:latin typeface="Calibri"/>
                <a:ea typeface="Calibri"/>
                <a:cs typeface="Calibri"/>
                <a:sym typeface="Calibri"/>
              </a:defRPr>
            </a:lvl4pPr>
            <a:lvl5pPr indent="-228600" lvl="4" marL="2286000" algn="l">
              <a:lnSpc>
                <a:spcPct val="90000"/>
              </a:lnSpc>
              <a:spcBef>
                <a:spcPts val="400"/>
              </a:spcBef>
              <a:spcAft>
                <a:spcPts val="0"/>
              </a:spcAft>
              <a:buSzPts val="1200"/>
              <a:buFont typeface="Arial"/>
              <a:buNone/>
              <a:defRPr sz="1200">
                <a:solidFill>
                  <a:schemeClr val="dk1"/>
                </a:solidFill>
                <a:latin typeface="Calibri"/>
                <a:ea typeface="Calibri"/>
                <a:cs typeface="Calibri"/>
                <a:sym typeface="Calibri"/>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1024128" y="0"/>
            <a:ext cx="9720072" cy="1499616"/>
          </a:xfrm>
          <a:prstGeom prst="rect">
            <a:avLst/>
          </a:prstGeom>
          <a:noFill/>
          <a:ln>
            <a:noFill/>
          </a:ln>
        </p:spPr>
        <p:txBody>
          <a:bodyPr anchorCtr="0" anchor="ctr" bIns="45700" lIns="91425" spcFirstLastPara="1" rIns="91425" wrap="square" tIns="45700">
            <a:normAutofit/>
          </a:bodyPr>
          <a:lstStyle>
            <a:lvl1pPr lvl="0" marR="0" rtl="0" algn="ctr">
              <a:lnSpc>
                <a:spcPct val="80000"/>
              </a:lnSpc>
              <a:spcBef>
                <a:spcPts val="0"/>
              </a:spcBef>
              <a:spcAft>
                <a:spcPts val="0"/>
              </a:spcAft>
              <a:buClr>
                <a:srgbClr val="0C0C0C"/>
              </a:buClr>
              <a:buSzPts val="4000"/>
              <a:buFont typeface="Calibri"/>
              <a:buNone/>
              <a:defRPr b="0" i="0" sz="4000" u="none" cap="none" strike="noStrike">
                <a:solidFill>
                  <a:srgbClr val="0C0C0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1024128" y="1499616"/>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Calibri"/>
                <a:ea typeface="Calibri"/>
                <a:cs typeface="Calibri"/>
                <a:sym typeface="Calibri"/>
              </a:defRPr>
            </a:lvl1pPr>
            <a:lvl2pPr indent="-342900" lvl="1" marL="914400" marR="0" rtl="0" algn="l">
              <a:lnSpc>
                <a:spcPct val="90000"/>
              </a:lnSpc>
              <a:spcBef>
                <a:spcPts val="200"/>
              </a:spcBef>
              <a:spcAft>
                <a:spcPts val="0"/>
              </a:spcAft>
              <a:buClr>
                <a:srgbClr val="43BDCA"/>
              </a:buClr>
              <a:buSzPts val="1800"/>
              <a:buFont typeface="Arial"/>
              <a:buChar char="•"/>
              <a:defRPr b="0" i="0" sz="1800" u="none" cap="none" strike="noStrike">
                <a:solidFill>
                  <a:schemeClr val="dk1"/>
                </a:solidFill>
                <a:latin typeface="Calibri"/>
                <a:ea typeface="Calibri"/>
                <a:cs typeface="Calibri"/>
                <a:sym typeface="Calibri"/>
              </a:defRPr>
            </a:lvl2pPr>
            <a:lvl3pPr indent="-317500" lvl="2" marL="1371600" marR="0" rtl="0" algn="l">
              <a:lnSpc>
                <a:spcPct val="90000"/>
              </a:lnSpc>
              <a:spcBef>
                <a:spcPts val="400"/>
              </a:spcBef>
              <a:spcAft>
                <a:spcPts val="0"/>
              </a:spcAft>
              <a:buClr>
                <a:srgbClr val="43BDCA"/>
              </a:buClr>
              <a:buSzPts val="1400"/>
              <a:buFont typeface="Arial"/>
              <a:buChar char="•"/>
              <a:defRPr b="0" i="0" sz="14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rgbClr val="43BDCA"/>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rgbClr val="43BDCA"/>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6.jpg"/><Relationship Id="rId5"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doi.org/10.2307/2336502" TargetMode="External"/><Relationship Id="rId4" Type="http://schemas.openxmlformats.org/officeDocument/2006/relationships/hyperlink" Target="https://database.ich.org/sites/default/files/E20_FinalConceptPaper_2019_1107_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pic>
        <p:nvPicPr>
          <p:cNvPr id="71" name="Google Shape;71;p1"/>
          <p:cNvPicPr preferRelativeResize="0"/>
          <p:nvPr/>
        </p:nvPicPr>
        <p:blipFill rotWithShape="1">
          <a:blip r:embed="rId4">
            <a:alphaModFix/>
          </a:blip>
          <a:srcRect b="0" l="0" r="0" t="0"/>
          <a:stretch/>
        </p:blipFill>
        <p:spPr>
          <a:xfrm>
            <a:off x="0" y="-6766"/>
            <a:ext cx="12192000" cy="6871531"/>
          </a:xfrm>
          <a:prstGeom prst="rect">
            <a:avLst/>
          </a:prstGeom>
          <a:noFill/>
          <a:ln>
            <a:noFill/>
          </a:ln>
        </p:spPr>
      </p:pic>
      <p:sp>
        <p:nvSpPr>
          <p:cNvPr id="72" name="Google Shape;72;p1"/>
          <p:cNvSpPr/>
          <p:nvPr/>
        </p:nvSpPr>
        <p:spPr>
          <a:xfrm>
            <a:off x="0" y="3626692"/>
            <a:ext cx="12192000" cy="3231304"/>
          </a:xfrm>
          <a:prstGeom prst="rect">
            <a:avLst/>
          </a:prstGeom>
          <a:solidFill>
            <a:schemeClr val="accent3">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1"/>
          <p:cNvSpPr txBox="1"/>
          <p:nvPr>
            <p:ph idx="4294967295" type="title"/>
          </p:nvPr>
        </p:nvSpPr>
        <p:spPr>
          <a:xfrm>
            <a:off x="192684" y="2734119"/>
            <a:ext cx="11806632" cy="639192"/>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7200"/>
              <a:buFont typeface="Calibri"/>
              <a:buNone/>
            </a:pPr>
            <a:r>
              <a:rPr b="1" lang="en-IE" sz="6500">
                <a:solidFill>
                  <a:srgbClr val="FFFFFF"/>
                </a:solidFill>
              </a:rPr>
              <a:t>Guide to Sample Size</a:t>
            </a:r>
            <a:endParaRPr b="1" sz="6500">
              <a:solidFill>
                <a:srgbClr val="FFFFFF"/>
              </a:solidFill>
            </a:endParaRPr>
          </a:p>
          <a:p>
            <a:pPr indent="0" lvl="0" marL="0" rtl="0" algn="ctr">
              <a:lnSpc>
                <a:spcPct val="110000"/>
              </a:lnSpc>
              <a:spcBef>
                <a:spcPts val="2400"/>
              </a:spcBef>
              <a:spcAft>
                <a:spcPts val="0"/>
              </a:spcAft>
              <a:buClr>
                <a:schemeClr val="dk1"/>
              </a:buClr>
              <a:buSzPts val="1100"/>
              <a:buFont typeface="Arial"/>
              <a:buNone/>
            </a:pPr>
            <a:r>
              <a:rPr b="1" lang="en-IE" sz="6500">
                <a:solidFill>
                  <a:srgbClr val="FFFFFF"/>
                </a:solidFill>
              </a:rPr>
              <a:t>  Re-Estimation in Clinical Trials</a:t>
            </a:r>
            <a:endParaRPr b="1" sz="6500">
              <a:solidFill>
                <a:srgbClr val="FFFFFF"/>
              </a:solidFill>
            </a:endParaRPr>
          </a:p>
          <a:p>
            <a:pPr indent="0" lvl="0" marL="0" rtl="0" algn="ctr">
              <a:lnSpc>
                <a:spcPct val="80000"/>
              </a:lnSpc>
              <a:spcBef>
                <a:spcPts val="600"/>
              </a:spcBef>
              <a:spcAft>
                <a:spcPts val="0"/>
              </a:spcAft>
              <a:buClr>
                <a:schemeClr val="lt1"/>
              </a:buClr>
              <a:buSzPts val="7200"/>
              <a:buFont typeface="Calibri"/>
              <a:buNone/>
            </a:pPr>
            <a:r>
              <a:t/>
            </a:r>
            <a:endParaRPr b="1" sz="7200">
              <a:solidFill>
                <a:schemeClr val="lt1"/>
              </a:solidFill>
            </a:endParaRPr>
          </a:p>
        </p:txBody>
      </p:sp>
      <p:sp>
        <p:nvSpPr>
          <p:cNvPr id="74" name="Google Shape;74;p1"/>
          <p:cNvSpPr txBox="1"/>
          <p:nvPr/>
        </p:nvSpPr>
        <p:spPr>
          <a:xfrm>
            <a:off x="502298" y="4119389"/>
            <a:ext cx="11187403" cy="1109257"/>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3600"/>
              <a:buFont typeface="Calibri"/>
              <a:buNone/>
            </a:pPr>
            <a:r>
              <a:rPr b="1" lang="en-IE" sz="3150">
                <a:solidFill>
                  <a:srgbClr val="FFFFFF"/>
                </a:solidFill>
                <a:latin typeface="Calibri"/>
                <a:ea typeface="Calibri"/>
                <a:cs typeface="Calibri"/>
                <a:sym typeface="Calibri"/>
              </a:rPr>
              <a:t>Approaches for blinded and unblinded</a:t>
            </a:r>
            <a:endParaRPr b="1" sz="3150">
              <a:solidFill>
                <a:srgbClr val="FFFFFF"/>
              </a:solidFill>
              <a:latin typeface="Calibri"/>
              <a:ea typeface="Calibri"/>
              <a:cs typeface="Calibri"/>
              <a:sym typeface="Calibri"/>
            </a:endParaRPr>
          </a:p>
          <a:p>
            <a:pPr indent="0" lvl="0" marL="0" rtl="0" algn="ctr">
              <a:lnSpc>
                <a:spcPct val="132000"/>
              </a:lnSpc>
              <a:spcBef>
                <a:spcPts val="0"/>
              </a:spcBef>
              <a:spcAft>
                <a:spcPts val="0"/>
              </a:spcAft>
              <a:buClr>
                <a:schemeClr val="dk1"/>
              </a:buClr>
              <a:buSzPts val="1100"/>
              <a:buFont typeface="Arial"/>
              <a:buNone/>
            </a:pPr>
            <a:r>
              <a:rPr b="1" lang="en-IE" sz="3150">
                <a:solidFill>
                  <a:srgbClr val="FFFFFF"/>
                </a:solidFill>
                <a:latin typeface="Calibri"/>
                <a:ea typeface="Calibri"/>
                <a:cs typeface="Calibri"/>
                <a:sym typeface="Calibri"/>
              </a:rPr>
              <a:t>sample size re-estimation</a:t>
            </a:r>
            <a:endParaRPr b="1" sz="3150">
              <a:solidFill>
                <a:srgbClr val="FFFFFF"/>
              </a:solidFill>
              <a:latin typeface="Calibri"/>
              <a:ea typeface="Calibri"/>
              <a:cs typeface="Calibri"/>
              <a:sym typeface="Calibri"/>
            </a:endParaRPr>
          </a:p>
          <a:p>
            <a:pPr indent="0" lvl="0" marL="0" marR="0" rtl="0" algn="ctr">
              <a:lnSpc>
                <a:spcPct val="80000"/>
              </a:lnSpc>
              <a:spcBef>
                <a:spcPts val="1400"/>
              </a:spcBef>
              <a:spcAft>
                <a:spcPts val="0"/>
              </a:spcAft>
              <a:buClr>
                <a:schemeClr val="lt1"/>
              </a:buClr>
              <a:buSzPts val="3600"/>
              <a:buFont typeface="Calibri"/>
              <a:buNone/>
            </a:pPr>
            <a:r>
              <a:t/>
            </a:r>
            <a:endParaRPr sz="3600">
              <a:solidFill>
                <a:schemeClr val="lt1"/>
              </a:solidFill>
              <a:latin typeface="Calibri"/>
              <a:ea typeface="Calibri"/>
              <a:cs typeface="Calibri"/>
              <a:sym typeface="Calibri"/>
            </a:endParaRPr>
          </a:p>
        </p:txBody>
      </p:sp>
      <p:cxnSp>
        <p:nvCxnSpPr>
          <p:cNvPr id="75" name="Google Shape;75;p1"/>
          <p:cNvCxnSpPr/>
          <p:nvPr/>
        </p:nvCxnSpPr>
        <p:spPr>
          <a:xfrm>
            <a:off x="0" y="3626692"/>
            <a:ext cx="12192000" cy="0"/>
          </a:xfrm>
          <a:prstGeom prst="straightConnector1">
            <a:avLst/>
          </a:prstGeom>
          <a:noFill/>
          <a:ln cap="flat" cmpd="sng" w="9525">
            <a:solidFill>
              <a:schemeClr val="lt1"/>
            </a:solidFill>
            <a:prstDash val="solid"/>
            <a:round/>
            <a:headEnd len="sm" w="sm" type="none"/>
            <a:tailEnd len="sm" w="sm" type="none"/>
          </a:ln>
        </p:spPr>
      </p:cxnSp>
      <p:pic>
        <p:nvPicPr>
          <p:cNvPr id="76" name="Google Shape;76;p1"/>
          <p:cNvPicPr preferRelativeResize="0"/>
          <p:nvPr/>
        </p:nvPicPr>
        <p:blipFill rotWithShape="1">
          <a:blip r:embed="rId5">
            <a:alphaModFix/>
          </a:blip>
          <a:srcRect b="0" l="0" r="0" t="0"/>
          <a:stretch/>
        </p:blipFill>
        <p:spPr>
          <a:xfrm>
            <a:off x="10790408" y="6228106"/>
            <a:ext cx="1193506" cy="433424"/>
          </a:xfrm>
          <a:prstGeom prst="rect">
            <a:avLst/>
          </a:prstGeom>
          <a:noFill/>
          <a:ln>
            <a:noFill/>
          </a:ln>
          <a:effectLst>
            <a:outerShdw blurRad="50800" rotWithShape="0" algn="tl" dir="2700000" dist="38100">
              <a:srgbClr val="000000">
                <a:alpha val="40000"/>
              </a:srgbClr>
            </a:outerShdw>
          </a:effectLst>
        </p:spPr>
      </p:pic>
      <p:sp>
        <p:nvSpPr>
          <p:cNvPr id="77" name="Google Shape;77;p1"/>
          <p:cNvSpPr txBox="1"/>
          <p:nvPr/>
        </p:nvSpPr>
        <p:spPr>
          <a:xfrm>
            <a:off x="9078730" y="6285021"/>
            <a:ext cx="1799368" cy="319594"/>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1200"/>
              <a:buFont typeface="Calibri"/>
              <a:buNone/>
            </a:pPr>
            <a:r>
              <a:rPr b="0" i="0" lang="en-IE" sz="1200" u="none" cap="none" strike="noStrike">
                <a:solidFill>
                  <a:schemeClr val="lt1"/>
                </a:solidFill>
                <a:latin typeface="Calibri"/>
                <a:ea typeface="Calibri"/>
                <a:cs typeface="Calibri"/>
                <a:sym typeface="Calibri"/>
              </a:rPr>
              <a:t>DEMONSTRATED ON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b="0" l="0" r="0" t="0"/>
          <a:stretch/>
        </p:blipFill>
        <p:spPr>
          <a:xfrm>
            <a:off x="0" y="-13532"/>
            <a:ext cx="12192000" cy="6871531"/>
          </a:xfrm>
          <a:prstGeom prst="rect">
            <a:avLst/>
          </a:prstGeom>
          <a:noFill/>
          <a:ln>
            <a:noFill/>
          </a:ln>
        </p:spPr>
      </p:pic>
      <p:sp>
        <p:nvSpPr>
          <p:cNvPr id="172" name="Google Shape;172;p10"/>
          <p:cNvSpPr/>
          <p:nvPr/>
        </p:nvSpPr>
        <p:spPr>
          <a:xfrm>
            <a:off x="4070555" y="3214210"/>
            <a:ext cx="772409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5400">
                <a:solidFill>
                  <a:schemeClr val="lt1"/>
                </a:solidFill>
                <a:latin typeface="Calibri"/>
                <a:ea typeface="Calibri"/>
                <a:cs typeface="Calibri"/>
                <a:sym typeface="Calibri"/>
              </a:rPr>
              <a:t>Unblinded SSR</a:t>
            </a:r>
            <a:endParaRPr sz="5400">
              <a:solidFill>
                <a:schemeClr val="lt1"/>
              </a:solidFill>
              <a:latin typeface="Calibri"/>
              <a:ea typeface="Calibri"/>
              <a:cs typeface="Calibri"/>
              <a:sym typeface="Calibri"/>
            </a:endParaRPr>
          </a:p>
        </p:txBody>
      </p:sp>
      <p:sp>
        <p:nvSpPr>
          <p:cNvPr id="173" name="Google Shape;173;p10"/>
          <p:cNvSpPr/>
          <p:nvPr/>
        </p:nvSpPr>
        <p:spPr>
          <a:xfrm>
            <a:off x="3719238" y="-13532"/>
            <a:ext cx="152359" cy="6871532"/>
          </a:xfrm>
          <a:prstGeom prst="roundRect">
            <a:avLst>
              <a:gd fmla="val 0" name="adj"/>
            </a:avLst>
          </a:prstGeom>
          <a:solidFill>
            <a:srgbClr val="565755"/>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sz="3200">
              <a:solidFill>
                <a:srgbClr val="FFFFFF"/>
              </a:solidFill>
              <a:latin typeface="Calibri"/>
              <a:ea typeface="Calibri"/>
              <a:cs typeface="Calibri"/>
              <a:sym typeface="Calibri"/>
            </a:endParaRPr>
          </a:p>
        </p:txBody>
      </p:sp>
      <p:sp>
        <p:nvSpPr>
          <p:cNvPr id="174" name="Google Shape;174;p10"/>
          <p:cNvSpPr/>
          <p:nvPr/>
        </p:nvSpPr>
        <p:spPr>
          <a:xfrm>
            <a:off x="397348" y="3090094"/>
            <a:ext cx="2933884" cy="1198684"/>
          </a:xfrm>
          <a:prstGeom prst="roundRect">
            <a:avLst>
              <a:gd fmla="val 5170" name="adj"/>
            </a:avLst>
          </a:prstGeom>
          <a:solidFill>
            <a:srgbClr val="39C2D2"/>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175" name="Google Shape;175;p10"/>
          <p:cNvSpPr/>
          <p:nvPr/>
        </p:nvSpPr>
        <p:spPr>
          <a:xfrm>
            <a:off x="397347" y="3352710"/>
            <a:ext cx="2933884" cy="64633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IE" sz="3600">
                <a:solidFill>
                  <a:schemeClr val="lt1"/>
                </a:solidFill>
                <a:latin typeface="Calibri"/>
                <a:ea typeface="Calibri"/>
                <a:cs typeface="Calibri"/>
                <a:sym typeface="Calibri"/>
              </a:rPr>
              <a:t>Part 2</a:t>
            </a:r>
            <a:endParaRPr sz="36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ph type="title"/>
          </p:nvPr>
        </p:nvSpPr>
        <p:spPr>
          <a:xfrm>
            <a:off x="1343608" y="0"/>
            <a:ext cx="9106678"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a:t>Group Sequential Trial Designs</a:t>
            </a:r>
            <a:endParaRPr/>
          </a:p>
        </p:txBody>
      </p:sp>
      <p:sp>
        <p:nvSpPr>
          <p:cNvPr id="182" name="Google Shape;182;p11"/>
          <p:cNvSpPr txBox="1"/>
          <p:nvPr>
            <p:ph idx="1" type="body"/>
          </p:nvPr>
        </p:nvSpPr>
        <p:spPr>
          <a:xfrm>
            <a:off x="623888" y="1592263"/>
            <a:ext cx="11289926" cy="4791919"/>
          </a:xfrm>
          <a:prstGeom prst="rect">
            <a:avLst/>
          </a:prstGeom>
          <a:noFill/>
          <a:ln>
            <a:noFill/>
          </a:ln>
        </p:spPr>
        <p:txBody>
          <a:bodyPr anchorCtr="0" anchor="t" bIns="45700" lIns="45700" spcFirstLastPara="1" rIns="45700" wrap="square" tIns="45700">
            <a:normAutofit/>
          </a:bodyPr>
          <a:lstStyle/>
          <a:p>
            <a:pPr indent="-91440" lvl="0" marL="91440" rtl="0" algn="l">
              <a:lnSpc>
                <a:spcPct val="80000"/>
              </a:lnSpc>
              <a:spcBef>
                <a:spcPts val="0"/>
              </a:spcBef>
              <a:spcAft>
                <a:spcPts val="0"/>
              </a:spcAft>
              <a:buSzPts val="3000"/>
              <a:buNone/>
            </a:pPr>
            <a:r>
              <a:rPr lang="en-IE" sz="3000"/>
              <a:t>Most common type of Sequential Design</a:t>
            </a:r>
            <a:endParaRPr sz="3000"/>
          </a:p>
          <a:p>
            <a:pPr indent="-342900" lvl="1" marL="470916" rtl="0" algn="l">
              <a:lnSpc>
                <a:spcPct val="80000"/>
              </a:lnSpc>
              <a:spcBef>
                <a:spcPts val="400"/>
              </a:spcBef>
              <a:spcAft>
                <a:spcPts val="0"/>
              </a:spcAft>
              <a:buSzPts val="2600"/>
              <a:buChar char="•"/>
            </a:pPr>
            <a:r>
              <a:rPr lang="en-IE" sz="2600">
                <a:solidFill>
                  <a:srgbClr val="7F7F7F"/>
                </a:solidFill>
              </a:rPr>
              <a:t>i.e. design which facilitates interim analyses</a:t>
            </a:r>
            <a:br>
              <a:rPr lang="en-IE" sz="2800"/>
            </a:br>
            <a:endParaRPr sz="2800"/>
          </a:p>
          <a:p>
            <a:pPr indent="-91440" lvl="0" marL="91440" rtl="0" algn="l">
              <a:lnSpc>
                <a:spcPct val="80000"/>
              </a:lnSpc>
              <a:spcBef>
                <a:spcPts val="1600"/>
              </a:spcBef>
              <a:spcAft>
                <a:spcPts val="0"/>
              </a:spcAft>
              <a:buSzPts val="3000"/>
              <a:buNone/>
            </a:pPr>
            <a:r>
              <a:rPr lang="en-IE" sz="3000"/>
              <a:t>“Groups” of accrued data analysed at pre-specified times</a:t>
            </a:r>
            <a:endParaRPr/>
          </a:p>
          <a:p>
            <a:pPr indent="-342900" lvl="1" marL="470916" rtl="0" algn="l">
              <a:lnSpc>
                <a:spcPct val="80000"/>
              </a:lnSpc>
              <a:spcBef>
                <a:spcPts val="400"/>
              </a:spcBef>
              <a:spcAft>
                <a:spcPts val="0"/>
              </a:spcAft>
              <a:buSzPts val="2600"/>
              <a:buChar char="•"/>
            </a:pPr>
            <a:r>
              <a:rPr lang="en-IE" sz="2600">
                <a:solidFill>
                  <a:srgbClr val="7F7F7F"/>
                </a:solidFill>
              </a:rPr>
              <a:t>e.g. After half the subjects have been measured</a:t>
            </a:r>
            <a:br>
              <a:rPr lang="en-IE" sz="2800"/>
            </a:br>
            <a:endParaRPr sz="2800"/>
          </a:p>
          <a:p>
            <a:pPr indent="0" lvl="0" marL="0" rtl="0" algn="l">
              <a:lnSpc>
                <a:spcPct val="80000"/>
              </a:lnSpc>
              <a:spcBef>
                <a:spcPts val="1600"/>
              </a:spcBef>
              <a:spcAft>
                <a:spcPts val="0"/>
              </a:spcAft>
              <a:buSzPts val="3000"/>
              <a:buFont typeface="Arial"/>
              <a:buNone/>
            </a:pPr>
            <a:r>
              <a:rPr lang="en-IE" sz="3000"/>
              <a:t>At an interim analysis, can stop or adjust trial</a:t>
            </a:r>
            <a:endParaRPr/>
          </a:p>
          <a:p>
            <a:pPr indent="-342900" lvl="1" marL="470916" rtl="0" algn="l">
              <a:lnSpc>
                <a:spcPct val="80000"/>
              </a:lnSpc>
              <a:spcBef>
                <a:spcPts val="400"/>
              </a:spcBef>
              <a:spcAft>
                <a:spcPts val="0"/>
              </a:spcAft>
              <a:buSzPts val="2600"/>
              <a:buChar char="•"/>
            </a:pPr>
            <a:r>
              <a:rPr lang="en-IE" sz="2600">
                <a:solidFill>
                  <a:srgbClr val="7F7F7F"/>
                </a:solidFill>
              </a:rPr>
              <a:t>Common stopping criteria are for Efficacy or Futility</a:t>
            </a:r>
            <a:br>
              <a:rPr lang="en-IE" sz="2600">
                <a:solidFill>
                  <a:srgbClr val="7F7F7F"/>
                </a:solidFill>
              </a:rPr>
            </a:br>
            <a:endParaRPr sz="2600">
              <a:solidFill>
                <a:srgbClr val="7F7F7F"/>
              </a:solidFill>
            </a:endParaRPr>
          </a:p>
          <a:p>
            <a:pPr indent="0" lvl="0" marL="0" rtl="0" algn="l">
              <a:lnSpc>
                <a:spcPct val="80000"/>
              </a:lnSpc>
              <a:spcBef>
                <a:spcPts val="1600"/>
              </a:spcBef>
              <a:spcAft>
                <a:spcPts val="0"/>
              </a:spcAft>
              <a:buSzPts val="3000"/>
              <a:buFont typeface="Arial"/>
              <a:buNone/>
            </a:pPr>
            <a:r>
              <a:rPr lang="en-IE" sz="3000"/>
              <a:t>However, need to account for effect of multiple analyses</a:t>
            </a:r>
            <a:endParaRPr/>
          </a:p>
          <a:p>
            <a:pPr indent="-342900" lvl="1" marL="470916" rtl="0" algn="l">
              <a:lnSpc>
                <a:spcPct val="80000"/>
              </a:lnSpc>
              <a:spcBef>
                <a:spcPts val="400"/>
              </a:spcBef>
              <a:spcAft>
                <a:spcPts val="0"/>
              </a:spcAft>
              <a:buSzPts val="2600"/>
              <a:buChar char="•"/>
            </a:pPr>
            <a:r>
              <a:rPr lang="en-IE" sz="2600">
                <a:solidFill>
                  <a:srgbClr val="7F7F7F"/>
                </a:solidFill>
              </a:rPr>
              <a:t>Multiple Methods: Lan &amp; DeMets (1983), Wang-Tsiatis, Whitehead, etc.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type="title"/>
          </p:nvPr>
        </p:nvSpPr>
        <p:spPr>
          <a:xfrm>
            <a:off x="1306286" y="39315"/>
            <a:ext cx="9209314"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a:t>Unblinded SSR</a:t>
            </a:r>
            <a:endParaRPr/>
          </a:p>
        </p:txBody>
      </p:sp>
      <p:sp>
        <p:nvSpPr>
          <p:cNvPr id="189" name="Google Shape;189;p12"/>
          <p:cNvSpPr txBox="1"/>
          <p:nvPr>
            <p:ph idx="1" type="body"/>
          </p:nvPr>
        </p:nvSpPr>
        <p:spPr>
          <a:xfrm>
            <a:off x="651196" y="1345329"/>
            <a:ext cx="11263996" cy="49276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70000"/>
              </a:lnSpc>
              <a:spcBef>
                <a:spcPts val="0"/>
              </a:spcBef>
              <a:spcAft>
                <a:spcPts val="0"/>
              </a:spcAft>
              <a:buSzPts val="3000"/>
              <a:buNone/>
            </a:pPr>
            <a:r>
              <a:rPr lang="en-IE" sz="3000"/>
              <a:t>SSR suggested when interim effect size is “promising” (Chen et al)</a:t>
            </a:r>
            <a:endParaRPr/>
          </a:p>
          <a:p>
            <a:pPr indent="-457200" lvl="1" marL="630936" rtl="0" algn="l">
              <a:lnSpc>
                <a:spcPct val="90000"/>
              </a:lnSpc>
              <a:spcBef>
                <a:spcPts val="400"/>
              </a:spcBef>
              <a:spcAft>
                <a:spcPts val="0"/>
              </a:spcAft>
              <a:buSzPts val="2600"/>
              <a:buChar char="•"/>
            </a:pPr>
            <a:r>
              <a:rPr lang="en-IE" sz="2600">
                <a:solidFill>
                  <a:srgbClr val="7F7F7F"/>
                </a:solidFill>
              </a:rPr>
              <a:t>“Promising” user-defined but based on unblinded effect size</a:t>
            </a:r>
            <a:endParaRPr/>
          </a:p>
          <a:p>
            <a:pPr indent="-457200" lvl="1" marL="630936" rtl="0" algn="l">
              <a:lnSpc>
                <a:spcPct val="90000"/>
              </a:lnSpc>
              <a:spcBef>
                <a:spcPts val="600"/>
              </a:spcBef>
              <a:spcAft>
                <a:spcPts val="0"/>
              </a:spcAft>
              <a:buSzPts val="2600"/>
              <a:buChar char="•"/>
            </a:pPr>
            <a:r>
              <a:rPr lang="en-IE" sz="2600">
                <a:solidFill>
                  <a:srgbClr val="7F7F7F"/>
                </a:solidFill>
              </a:rPr>
              <a:t>Extends GSD with 3</a:t>
            </a:r>
            <a:r>
              <a:rPr baseline="30000" lang="en-IE" sz="2600">
                <a:solidFill>
                  <a:srgbClr val="7F7F7F"/>
                </a:solidFill>
              </a:rPr>
              <a:t>rd</a:t>
            </a:r>
            <a:r>
              <a:rPr lang="en-IE" sz="2600">
                <a:solidFill>
                  <a:srgbClr val="7F7F7F"/>
                </a:solidFill>
              </a:rPr>
              <a:t> option: continue, stop early, </a:t>
            </a:r>
            <a:r>
              <a:rPr b="1" lang="en-IE" sz="2600">
                <a:solidFill>
                  <a:srgbClr val="7F7F7F"/>
                </a:solidFill>
              </a:rPr>
              <a:t>increase N</a:t>
            </a:r>
            <a:endParaRPr/>
          </a:p>
          <a:p>
            <a:pPr indent="0" lvl="0" marL="0" rtl="0" algn="l">
              <a:lnSpc>
                <a:spcPct val="90000"/>
              </a:lnSpc>
              <a:spcBef>
                <a:spcPts val="1600"/>
              </a:spcBef>
              <a:spcAft>
                <a:spcPts val="0"/>
              </a:spcAft>
              <a:buSzPts val="3000"/>
              <a:buNone/>
            </a:pPr>
            <a:r>
              <a:rPr lang="en-IE" sz="3000"/>
              <a:t>Power for optimistic effect but increase N for lower relevant effects</a:t>
            </a:r>
            <a:endParaRPr/>
          </a:p>
          <a:p>
            <a:pPr indent="-457200" lvl="1" marL="630936" rtl="0" algn="l">
              <a:lnSpc>
                <a:spcPct val="90000"/>
              </a:lnSpc>
              <a:spcBef>
                <a:spcPts val="400"/>
              </a:spcBef>
              <a:spcAft>
                <a:spcPts val="0"/>
              </a:spcAft>
              <a:buSzPts val="2600"/>
              <a:buChar char="•"/>
            </a:pPr>
            <a:r>
              <a:rPr lang="en-IE" sz="2600">
                <a:solidFill>
                  <a:srgbClr val="7F7F7F"/>
                </a:solidFill>
              </a:rPr>
              <a:t>Updated FDA Guidance: Design which “can provide efficiency”</a:t>
            </a:r>
            <a:endParaRPr/>
          </a:p>
          <a:p>
            <a:pPr indent="0" lvl="0" marL="0" rtl="0" algn="l">
              <a:lnSpc>
                <a:spcPct val="90000"/>
              </a:lnSpc>
              <a:spcBef>
                <a:spcPts val="1600"/>
              </a:spcBef>
              <a:spcAft>
                <a:spcPts val="0"/>
              </a:spcAft>
              <a:buSzPts val="3000"/>
              <a:buNone/>
            </a:pPr>
            <a:r>
              <a:rPr lang="en-IE" sz="3000"/>
              <a:t>Common criteria proposed for unblinded SSR is conditional power (CP)</a:t>
            </a:r>
            <a:endParaRPr/>
          </a:p>
          <a:p>
            <a:pPr indent="-457200" lvl="1" marL="630936" rtl="0" algn="l">
              <a:lnSpc>
                <a:spcPct val="90000"/>
              </a:lnSpc>
              <a:spcBef>
                <a:spcPts val="400"/>
              </a:spcBef>
              <a:spcAft>
                <a:spcPts val="0"/>
              </a:spcAft>
              <a:buSzPts val="2600"/>
              <a:buChar char="•"/>
            </a:pPr>
            <a:r>
              <a:rPr lang="en-IE" sz="2600">
                <a:solidFill>
                  <a:srgbClr val="7F7F7F"/>
                </a:solidFill>
              </a:rPr>
              <a:t>Probability of significance given interim data (more detail on next slide)</a:t>
            </a:r>
            <a:endParaRPr sz="2600">
              <a:solidFill>
                <a:srgbClr val="7F7F7F"/>
              </a:solidFill>
            </a:endParaRPr>
          </a:p>
          <a:p>
            <a:pPr indent="0" lvl="0" marL="0" rtl="0" algn="l">
              <a:lnSpc>
                <a:spcPct val="90000"/>
              </a:lnSpc>
              <a:spcBef>
                <a:spcPts val="1600"/>
              </a:spcBef>
              <a:spcAft>
                <a:spcPts val="0"/>
              </a:spcAft>
              <a:buSzPts val="3000"/>
              <a:buNone/>
            </a:pPr>
            <a:r>
              <a:rPr lang="en-IE" sz="3000"/>
              <a:t>2 methods here: Chen, DeMets &amp; Lan; Cui, Hung &amp; Wang</a:t>
            </a:r>
            <a:endParaRPr/>
          </a:p>
          <a:p>
            <a:pPr indent="-457200" lvl="1" marL="630936" rtl="0" algn="l">
              <a:lnSpc>
                <a:spcPct val="90000"/>
              </a:lnSpc>
              <a:spcBef>
                <a:spcPts val="400"/>
              </a:spcBef>
              <a:spcAft>
                <a:spcPts val="0"/>
              </a:spcAft>
              <a:buSzPts val="2600"/>
              <a:buChar char="•"/>
            </a:pPr>
            <a:r>
              <a:rPr lang="en-IE" sz="2600">
                <a:solidFill>
                  <a:srgbClr val="7F7F7F"/>
                </a:solidFill>
              </a:rPr>
              <a:t>1</a:t>
            </a:r>
            <a:r>
              <a:rPr baseline="30000" lang="en-IE" sz="2600">
                <a:solidFill>
                  <a:srgbClr val="7F7F7F"/>
                </a:solidFill>
              </a:rPr>
              <a:t>st</a:t>
            </a:r>
            <a:r>
              <a:rPr lang="en-IE" sz="2600">
                <a:solidFill>
                  <a:srgbClr val="7F7F7F"/>
                </a:solidFill>
              </a:rPr>
              <a:t> uses GSD statistics but only penultimate look &amp; high CP</a:t>
            </a:r>
            <a:endParaRPr/>
          </a:p>
          <a:p>
            <a:pPr indent="-457200" lvl="1" marL="630936" rtl="0" algn="l">
              <a:lnSpc>
                <a:spcPct val="90000"/>
              </a:lnSpc>
              <a:spcBef>
                <a:spcPts val="600"/>
              </a:spcBef>
              <a:spcAft>
                <a:spcPts val="0"/>
              </a:spcAft>
              <a:buSzPts val="2600"/>
              <a:buChar char="•"/>
            </a:pPr>
            <a:r>
              <a:rPr lang="en-IE" sz="2600">
                <a:solidFill>
                  <a:srgbClr val="7F7F7F"/>
                </a:solidFill>
              </a:rPr>
              <a:t>2</a:t>
            </a:r>
            <a:r>
              <a:rPr baseline="30000" lang="en-IE" sz="2600">
                <a:solidFill>
                  <a:srgbClr val="7F7F7F"/>
                </a:solidFill>
              </a:rPr>
              <a:t>nd</a:t>
            </a:r>
            <a:r>
              <a:rPr lang="en-IE" sz="2600">
                <a:solidFill>
                  <a:srgbClr val="7F7F7F"/>
                </a:solidFill>
              </a:rPr>
              <a:t> uses weighted statistic but allowed at any look and CP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ph type="title"/>
          </p:nvPr>
        </p:nvSpPr>
        <p:spPr>
          <a:xfrm>
            <a:off x="1324509" y="-20097"/>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a:t>Conditional Power (CP)</a:t>
            </a:r>
            <a:endParaRPr/>
          </a:p>
        </p:txBody>
      </p:sp>
      <p:sp>
        <p:nvSpPr>
          <p:cNvPr id="196" name="Google Shape;196;p13"/>
          <p:cNvSpPr txBox="1"/>
          <p:nvPr>
            <p:ph idx="1" type="body"/>
          </p:nvPr>
        </p:nvSpPr>
        <p:spPr>
          <a:xfrm>
            <a:off x="623888" y="1499985"/>
            <a:ext cx="9720073" cy="4866639"/>
          </a:xfrm>
          <a:prstGeom prst="rect">
            <a:avLst/>
          </a:prstGeom>
          <a:noFill/>
          <a:ln>
            <a:noFill/>
          </a:ln>
        </p:spPr>
        <p:txBody>
          <a:bodyPr anchorCtr="0" anchor="t" bIns="45700" lIns="45700" spcFirstLastPara="1" rIns="45700" wrap="square" tIns="45700">
            <a:normAutofit fontScale="92500" lnSpcReduction="10000"/>
          </a:bodyPr>
          <a:lstStyle/>
          <a:p>
            <a:pPr indent="0" lvl="0" marL="0" rtl="0" algn="l">
              <a:lnSpc>
                <a:spcPct val="90000"/>
              </a:lnSpc>
              <a:spcBef>
                <a:spcPts val="0"/>
              </a:spcBef>
              <a:spcAft>
                <a:spcPts val="0"/>
              </a:spcAft>
              <a:buSzPct val="100000"/>
              <a:buNone/>
            </a:pPr>
            <a:r>
              <a:rPr lang="en-IE" sz="3500"/>
              <a:t>CP gives prob. of rejecting null given interim test statistic</a:t>
            </a:r>
            <a:endParaRPr/>
          </a:p>
          <a:p>
            <a:pPr indent="-342900" lvl="1" marL="516636" rtl="0" algn="l">
              <a:lnSpc>
                <a:spcPct val="90000"/>
              </a:lnSpc>
              <a:spcBef>
                <a:spcPts val="400"/>
              </a:spcBef>
              <a:spcAft>
                <a:spcPts val="0"/>
              </a:spcAft>
              <a:buSzPct val="100000"/>
              <a:buChar char="•"/>
            </a:pPr>
            <a:r>
              <a:rPr lang="en-IE" sz="2800">
                <a:solidFill>
                  <a:srgbClr val="7F7F7F"/>
                </a:solidFill>
              </a:rPr>
              <a:t>Calculation still depends on what “true” difference set to</a:t>
            </a:r>
            <a:endParaRPr/>
          </a:p>
          <a:p>
            <a:pPr indent="0" lvl="0" marL="0" rtl="0" algn="l">
              <a:lnSpc>
                <a:spcPct val="160000"/>
              </a:lnSpc>
              <a:spcBef>
                <a:spcPts val="1600"/>
              </a:spcBef>
              <a:spcAft>
                <a:spcPts val="0"/>
              </a:spcAft>
              <a:buSzPct val="100000"/>
              <a:buNone/>
            </a:pPr>
            <a:r>
              <a:rPr lang="en-IE" sz="3500"/>
              <a:t>Often used as ad-hoc criteria for futility testing in GSD</a:t>
            </a:r>
            <a:endParaRPr/>
          </a:p>
          <a:p>
            <a:pPr indent="-342900" lvl="1" marL="516636" rtl="0" algn="l">
              <a:lnSpc>
                <a:spcPct val="90000"/>
              </a:lnSpc>
              <a:spcBef>
                <a:spcPts val="400"/>
              </a:spcBef>
              <a:spcAft>
                <a:spcPts val="0"/>
              </a:spcAft>
              <a:buSzPct val="100000"/>
              <a:buChar char="•"/>
            </a:pPr>
            <a:r>
              <a:rPr lang="en-IE" sz="2800">
                <a:solidFill>
                  <a:srgbClr val="7F7F7F"/>
                </a:solidFill>
              </a:rPr>
              <a:t>More flexible than β-spending but less error guarantee</a:t>
            </a:r>
            <a:endParaRPr/>
          </a:p>
          <a:p>
            <a:pPr indent="0" lvl="0" marL="0" rtl="0" algn="l">
              <a:lnSpc>
                <a:spcPct val="150000"/>
              </a:lnSpc>
              <a:spcBef>
                <a:spcPts val="1600"/>
              </a:spcBef>
              <a:spcAft>
                <a:spcPts val="0"/>
              </a:spcAft>
              <a:buSzPct val="100000"/>
              <a:buNone/>
            </a:pPr>
            <a:r>
              <a:rPr lang="en-IE" sz="3500"/>
              <a:t>Focus here on CP as measure of “promising” results</a:t>
            </a:r>
            <a:endParaRPr/>
          </a:p>
          <a:p>
            <a:pPr indent="-457200" lvl="1" marL="630936" rtl="0" algn="l">
              <a:lnSpc>
                <a:spcPct val="90000"/>
              </a:lnSpc>
              <a:spcBef>
                <a:spcPts val="400"/>
              </a:spcBef>
              <a:spcAft>
                <a:spcPts val="0"/>
              </a:spcAft>
              <a:buSzPct val="100000"/>
              <a:buChar char="•"/>
            </a:pPr>
            <a:r>
              <a:rPr lang="en-IE" sz="2800">
                <a:solidFill>
                  <a:srgbClr val="7F7F7F"/>
                </a:solidFill>
              </a:rPr>
              <a:t>“Promising” meaning less than but close to target power</a:t>
            </a:r>
            <a:endParaRPr/>
          </a:p>
          <a:p>
            <a:pPr indent="0" lvl="0" marL="0" rtl="0" algn="l">
              <a:lnSpc>
                <a:spcPct val="160000"/>
              </a:lnSpc>
              <a:spcBef>
                <a:spcPts val="1600"/>
              </a:spcBef>
              <a:spcAft>
                <a:spcPts val="0"/>
              </a:spcAft>
              <a:buSzPct val="100000"/>
              <a:buNone/>
            </a:pPr>
            <a:r>
              <a:rPr lang="en-IE" sz="3500"/>
              <a:t>Note related Bayesian Predictive Power statistic</a:t>
            </a:r>
            <a:endParaRPr/>
          </a:p>
          <a:p>
            <a:pPr indent="-457200" lvl="1" marL="630936" rtl="0" algn="l">
              <a:lnSpc>
                <a:spcPct val="90000"/>
              </a:lnSpc>
              <a:spcBef>
                <a:spcPts val="400"/>
              </a:spcBef>
              <a:spcAft>
                <a:spcPts val="0"/>
              </a:spcAft>
              <a:buSzPct val="100000"/>
              <a:buChar char="•"/>
            </a:pPr>
            <a:r>
              <a:rPr lang="en-IE" sz="2800">
                <a:solidFill>
                  <a:srgbClr val="7F7F7F"/>
                </a:solidFill>
              </a:rPr>
              <a:t>Essentially CP averaged over prior (combine prior &amp; interim)</a:t>
            </a:r>
            <a:endParaRPr/>
          </a:p>
          <a:p>
            <a:pPr indent="-292735" lvl="1" marL="630936" rtl="0" algn="l">
              <a:lnSpc>
                <a:spcPct val="90000"/>
              </a:lnSpc>
              <a:spcBef>
                <a:spcPts val="600"/>
              </a:spcBef>
              <a:spcAft>
                <a:spcPts val="0"/>
              </a:spcAft>
              <a:buSzPct val="100000"/>
              <a:buNone/>
            </a:pPr>
            <a:r>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txBox="1"/>
          <p:nvPr/>
        </p:nvSpPr>
        <p:spPr>
          <a:xfrm>
            <a:off x="1424737" y="376803"/>
            <a:ext cx="899651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4000">
                <a:solidFill>
                  <a:schemeClr val="dk1"/>
                </a:solidFill>
                <a:latin typeface="Calibri"/>
                <a:ea typeface="Calibri"/>
                <a:cs typeface="Calibri"/>
                <a:sym typeface="Calibri"/>
              </a:rPr>
              <a:t>GSD Example</a:t>
            </a:r>
            <a:endParaRPr/>
          </a:p>
        </p:txBody>
      </p:sp>
      <p:sp>
        <p:nvSpPr>
          <p:cNvPr id="203" name="Google Shape;203;p14"/>
          <p:cNvSpPr/>
          <p:nvPr/>
        </p:nvSpPr>
        <p:spPr>
          <a:xfrm>
            <a:off x="457197" y="1304008"/>
            <a:ext cx="2137118" cy="408623"/>
          </a:xfrm>
          <a:prstGeom prst="roundRect">
            <a:avLst>
              <a:gd fmla="val 16667" name="adj"/>
            </a:avLst>
          </a:prstGeom>
          <a:solidFill>
            <a:srgbClr val="39C1D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chemeClr val="lt1"/>
                </a:solidFill>
                <a:latin typeface="Calibri"/>
                <a:ea typeface="Calibri"/>
                <a:cs typeface="Calibri"/>
                <a:sym typeface="Calibri"/>
              </a:rPr>
              <a:t>Set Up Example </a:t>
            </a:r>
            <a:endParaRPr b="1" i="1" sz="1800">
              <a:solidFill>
                <a:schemeClr val="lt1"/>
              </a:solidFill>
              <a:latin typeface="Calibri"/>
              <a:ea typeface="Calibri"/>
              <a:cs typeface="Calibri"/>
              <a:sym typeface="Calibri"/>
            </a:endParaRPr>
          </a:p>
        </p:txBody>
      </p:sp>
      <p:sp>
        <p:nvSpPr>
          <p:cNvPr id="204" name="Google Shape;204;p14"/>
          <p:cNvSpPr txBox="1"/>
          <p:nvPr>
            <p:ph idx="1" type="body"/>
          </p:nvPr>
        </p:nvSpPr>
        <p:spPr>
          <a:xfrm>
            <a:off x="558779" y="1842115"/>
            <a:ext cx="5364216" cy="4707347"/>
          </a:xfrm>
          <a:prstGeom prst="rect">
            <a:avLst/>
          </a:prstGeom>
          <a:noFill/>
          <a:ln>
            <a:noFill/>
          </a:ln>
        </p:spPr>
        <p:txBody>
          <a:bodyPr anchorCtr="0" anchor="t" bIns="45700" lIns="45700" spcFirstLastPara="1" rIns="45700" wrap="square" tIns="45700">
            <a:normAutofit fontScale="77500" lnSpcReduction="20000"/>
          </a:bodyPr>
          <a:lstStyle/>
          <a:p>
            <a:pPr indent="0" lvl="0" marL="0" rtl="0" algn="l">
              <a:lnSpc>
                <a:spcPct val="90000"/>
              </a:lnSpc>
              <a:spcBef>
                <a:spcPts val="0"/>
              </a:spcBef>
              <a:spcAft>
                <a:spcPts val="0"/>
              </a:spcAft>
              <a:buSzPct val="100000"/>
              <a:buNone/>
            </a:pPr>
            <a:r>
              <a:rPr lang="en-IE">
                <a:solidFill>
                  <a:schemeClr val="lt1"/>
                </a:solidFill>
                <a:latin typeface="Calibri"/>
                <a:ea typeface="Calibri"/>
                <a:cs typeface="Calibri"/>
                <a:sym typeface="Calibri"/>
              </a:rPr>
              <a:t>“Subjects were randomly assigned in a 2:1 ratio to treatment with Starling SV or to treatment with standard of care, stratified by time window of enrollment (0-6 hours, 6-12 hours, and 12-24 hours). </a:t>
            </a:r>
            <a:endParaRPr/>
          </a:p>
          <a:p>
            <a:pPr indent="0" lvl="0" marL="0" rtl="0" algn="l">
              <a:lnSpc>
                <a:spcPct val="90000"/>
              </a:lnSpc>
              <a:spcBef>
                <a:spcPts val="1400"/>
              </a:spcBef>
              <a:spcAft>
                <a:spcPts val="0"/>
              </a:spcAft>
              <a:buSzPct val="100000"/>
              <a:buNone/>
            </a:pPr>
            <a:r>
              <a:rPr lang="en-IE">
                <a:solidFill>
                  <a:schemeClr val="lt1"/>
                </a:solidFill>
                <a:latin typeface="Calibri"/>
                <a:ea typeface="Calibri"/>
                <a:cs typeface="Calibri"/>
                <a:sym typeface="Calibri"/>
              </a:rPr>
              <a:t>The primary effectiveness endpoint for this study was fluid balance at ICU discharge. Minimum enrollment (Nmin) in the study was set at 120 subjects (80 Starling SV and 40 control) ”</a:t>
            </a:r>
            <a:endParaRPr/>
          </a:p>
          <a:p>
            <a:pPr indent="0" lvl="0" marL="0" rtl="0" algn="l">
              <a:lnSpc>
                <a:spcPct val="90000"/>
              </a:lnSpc>
              <a:spcBef>
                <a:spcPts val="1400"/>
              </a:spcBef>
              <a:spcAft>
                <a:spcPts val="0"/>
              </a:spcAft>
              <a:buSzPct val="100000"/>
              <a:buNone/>
            </a:pPr>
            <a:r>
              <a:rPr lang="en-IE">
                <a:solidFill>
                  <a:schemeClr val="lt1"/>
                </a:solidFill>
                <a:latin typeface="Calibri"/>
                <a:ea typeface="Calibri"/>
                <a:cs typeface="Calibri"/>
                <a:sym typeface="Calibri"/>
              </a:rPr>
              <a:t>“Under an assumption of an average treatment effect of -2 L with a standard deviation of 3 L, the sample size of 120 evaluable subjects provided 92.7% power in a test of superiority of means for the primary effectiveness endpoint at a two-sided 0.05 level of significance.”</a:t>
            </a:r>
            <a:endParaRPr/>
          </a:p>
        </p:txBody>
      </p:sp>
      <p:graphicFrame>
        <p:nvGraphicFramePr>
          <p:cNvPr id="205" name="Google Shape;205;p14"/>
          <p:cNvGraphicFramePr/>
          <p:nvPr/>
        </p:nvGraphicFramePr>
        <p:xfrm>
          <a:off x="6192795" y="1594211"/>
          <a:ext cx="3000000" cy="3000000"/>
        </p:xfrm>
        <a:graphic>
          <a:graphicData uri="http://schemas.openxmlformats.org/drawingml/2006/table">
            <a:tbl>
              <a:tblPr bandRow="1" firstCol="1" firstRow="1">
                <a:noFill/>
                <a:tableStyleId>{CC66CB2C-81F6-4669-BCDC-23AC09470838}</a:tableStyleId>
              </a:tblPr>
              <a:tblGrid>
                <a:gridCol w="3158800"/>
                <a:gridCol w="1931825"/>
              </a:tblGrid>
              <a:tr h="312525">
                <a:tc>
                  <a:txBody>
                    <a:bodyPr/>
                    <a:lstStyle/>
                    <a:p>
                      <a:pPr indent="0" lvl="0" marL="0" marR="0" rtl="0" algn="l">
                        <a:spcBef>
                          <a:spcPts val="0"/>
                        </a:spcBef>
                        <a:spcAft>
                          <a:spcPts val="0"/>
                        </a:spcAft>
                        <a:buNone/>
                      </a:pPr>
                      <a:r>
                        <a:rPr lang="en-IE" sz="2000" u="none" cap="none" strike="noStrike"/>
                        <a:t>Parameter</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lang="en-IE" sz="2000" u="none" cap="none" strike="noStrike"/>
                        <a:t>Value</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341425">
                <a:tc>
                  <a:txBody>
                    <a:bodyPr/>
                    <a:lstStyle/>
                    <a:p>
                      <a:pPr indent="0" lvl="0" marL="0" marR="0" rtl="0" algn="l">
                        <a:spcBef>
                          <a:spcPts val="0"/>
                        </a:spcBef>
                        <a:spcAft>
                          <a:spcPts val="0"/>
                        </a:spcAft>
                        <a:buNone/>
                      </a:pPr>
                      <a:r>
                        <a:rPr b="0" lang="en-IE" sz="2000" u="none" cap="none" strike="noStrike"/>
                        <a:t>Significance Level (2-Sided)</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0.05</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t>Expected Mean Difference</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-2</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t>Common Standard Deviation</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3</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latin typeface="Calibri"/>
                          <a:ea typeface="Calibri"/>
                          <a:cs typeface="Calibri"/>
                          <a:sym typeface="Calibri"/>
                        </a:rPr>
                        <a:t>Treatment Group N</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latin typeface="Calibri"/>
                          <a:ea typeface="Calibri"/>
                          <a:cs typeface="Calibri"/>
                          <a:sym typeface="Calibri"/>
                        </a:rPr>
                        <a:t>80</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t>Placebo Group N</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latin typeface="Calibri"/>
                          <a:ea typeface="Calibri"/>
                          <a:cs typeface="Calibri"/>
                          <a:sym typeface="Calibri"/>
                        </a:rPr>
                        <a:t>40</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latin typeface="Calibri"/>
                          <a:ea typeface="Calibri"/>
                          <a:cs typeface="Calibri"/>
                          <a:sym typeface="Calibri"/>
                        </a:rPr>
                        <a:t>Efficacy Spending Function</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O’Brien Fleming</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latin typeface="Calibri"/>
                          <a:ea typeface="Calibri"/>
                          <a:cs typeface="Calibri"/>
                          <a:sym typeface="Calibri"/>
                        </a:rPr>
                        <a:t>Interim Analysis N</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latin typeface="Calibri"/>
                          <a:ea typeface="Calibri"/>
                          <a:cs typeface="Calibri"/>
                          <a:sym typeface="Calibri"/>
                        </a:rPr>
                        <a:t>90</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06" name="Google Shape;206;p14"/>
          <p:cNvSpPr txBox="1"/>
          <p:nvPr/>
        </p:nvSpPr>
        <p:spPr>
          <a:xfrm>
            <a:off x="9366522" y="6519446"/>
            <a:ext cx="404777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Twentieth Century"/>
              <a:buNone/>
            </a:pPr>
            <a:r>
              <a:rPr b="0" i="0" lang="en-IE" sz="1600" u="none" cap="none" strike="noStrike">
                <a:solidFill>
                  <a:srgbClr val="000000"/>
                </a:solidFill>
                <a:latin typeface="Twentieth Century"/>
                <a:ea typeface="Twentieth Century"/>
                <a:cs typeface="Twentieth Century"/>
                <a:sym typeface="Twentieth Century"/>
              </a:rPr>
              <a:t>Source: pubmed.gov </a:t>
            </a:r>
            <a:r>
              <a:rPr lang="en-IE" sz="1600">
                <a:solidFill>
                  <a:srgbClr val="000000"/>
                </a:solidFill>
                <a:latin typeface="Twentieth Century"/>
                <a:ea typeface="Twentieth Century"/>
                <a:cs typeface="Twentieth Century"/>
                <a:sym typeface="Twentieth Century"/>
              </a:rPr>
              <a:t>(2020</a:t>
            </a:r>
            <a:r>
              <a:rPr b="0" i="0" lang="en-IE" sz="1600" u="none" cap="none" strike="noStrike">
                <a:solidFill>
                  <a:srgbClr val="000000"/>
                </a:solidFill>
                <a:latin typeface="Twentieth Century"/>
                <a:ea typeface="Twentieth Century"/>
                <a:cs typeface="Twentieth Century"/>
                <a:sym typeface="Twentieth Century"/>
              </a:rPr>
              <a:t>)</a:t>
            </a:r>
            <a:endParaRPr/>
          </a:p>
        </p:txBody>
      </p:sp>
      <p:pic>
        <p:nvPicPr>
          <p:cNvPr id="207" name="Google Shape;207;p14"/>
          <p:cNvPicPr preferRelativeResize="0"/>
          <p:nvPr/>
        </p:nvPicPr>
        <p:blipFill rotWithShape="1">
          <a:blip r:embed="rId3">
            <a:alphaModFix/>
          </a:blip>
          <a:srcRect b="0" l="0" r="0" t="0"/>
          <a:stretch/>
        </p:blipFill>
        <p:spPr>
          <a:xfrm>
            <a:off x="6192796" y="5114127"/>
            <a:ext cx="4417801" cy="14347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nvSpPr>
        <p:spPr>
          <a:xfrm>
            <a:off x="2397842" y="308537"/>
            <a:ext cx="8996516"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5000">
                <a:solidFill>
                  <a:schemeClr val="dk1"/>
                </a:solidFill>
                <a:latin typeface="Calibri"/>
                <a:ea typeface="Calibri"/>
                <a:cs typeface="Calibri"/>
                <a:sym typeface="Calibri"/>
              </a:rPr>
              <a:t>Unblinded SSR Example</a:t>
            </a:r>
            <a:endParaRPr/>
          </a:p>
        </p:txBody>
      </p:sp>
      <p:sp>
        <p:nvSpPr>
          <p:cNvPr id="214" name="Google Shape;214;p15"/>
          <p:cNvSpPr/>
          <p:nvPr/>
        </p:nvSpPr>
        <p:spPr>
          <a:xfrm>
            <a:off x="457197" y="1304008"/>
            <a:ext cx="2137118" cy="408623"/>
          </a:xfrm>
          <a:prstGeom prst="roundRect">
            <a:avLst>
              <a:gd fmla="val 16667" name="adj"/>
            </a:avLst>
          </a:prstGeom>
          <a:solidFill>
            <a:srgbClr val="39C1D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chemeClr val="lt1"/>
                </a:solidFill>
                <a:latin typeface="Calibri"/>
                <a:ea typeface="Calibri"/>
                <a:cs typeface="Calibri"/>
                <a:sym typeface="Calibri"/>
              </a:rPr>
              <a:t>Worked Example 1</a:t>
            </a:r>
            <a:endParaRPr b="1" i="1" sz="1800">
              <a:solidFill>
                <a:schemeClr val="lt1"/>
              </a:solidFill>
              <a:latin typeface="Calibri"/>
              <a:ea typeface="Calibri"/>
              <a:cs typeface="Calibri"/>
              <a:sym typeface="Calibri"/>
            </a:endParaRPr>
          </a:p>
        </p:txBody>
      </p:sp>
      <p:sp>
        <p:nvSpPr>
          <p:cNvPr id="215" name="Google Shape;215;p15"/>
          <p:cNvSpPr txBox="1"/>
          <p:nvPr>
            <p:ph idx="1" type="body"/>
          </p:nvPr>
        </p:nvSpPr>
        <p:spPr>
          <a:xfrm>
            <a:off x="558779" y="1842115"/>
            <a:ext cx="5364216" cy="4707347"/>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400"/>
              <a:buNone/>
            </a:pPr>
            <a:r>
              <a:rPr lang="en-IE" sz="2400">
                <a:solidFill>
                  <a:schemeClr val="lt1"/>
                </a:solidFill>
                <a:latin typeface="Calibri"/>
                <a:ea typeface="Calibri"/>
                <a:cs typeface="Calibri"/>
                <a:sym typeface="Calibri"/>
              </a:rPr>
              <a:t>“The trial incorporated a sample size re-estimation (SSR) at the time of the interim look (after 90 patients had been evaluated for the key secondary endpoint) based on promise for superiority in the key secondary endpoint. Sample size re-estimation resulted in a maximum of 210 total evaluable subjects, or no more than 1.75 times the minimum of 120”</a:t>
            </a:r>
            <a:endParaRPr/>
          </a:p>
          <a:p>
            <a:pPr indent="0" lvl="0" marL="0" rtl="0" algn="l">
              <a:lnSpc>
                <a:spcPct val="90000"/>
              </a:lnSpc>
              <a:spcBef>
                <a:spcPts val="1400"/>
              </a:spcBef>
              <a:spcAft>
                <a:spcPts val="0"/>
              </a:spcAft>
              <a:buSzPts val="2400"/>
              <a:buNone/>
            </a:pPr>
            <a:r>
              <a:rPr lang="en-IE" sz="2400">
                <a:solidFill>
                  <a:schemeClr val="dk1"/>
                </a:solidFill>
                <a:latin typeface="Calibri"/>
                <a:ea typeface="Calibri"/>
                <a:cs typeface="Calibri"/>
                <a:sym typeface="Calibri"/>
              </a:rPr>
              <a:t>“…, fluid balance at 72 hours or ICU discharge was significantly lower (−1.37 L favoring the intervention arm; 0.65 ± 2.85 L intervention arm vs 2.02 ± 3.44 L usual care arm…”</a:t>
            </a:r>
            <a:endParaRPr sz="2400">
              <a:solidFill>
                <a:schemeClr val="dk1"/>
              </a:solidFill>
            </a:endParaRPr>
          </a:p>
        </p:txBody>
      </p:sp>
      <p:graphicFrame>
        <p:nvGraphicFramePr>
          <p:cNvPr id="216" name="Google Shape;216;p15"/>
          <p:cNvGraphicFramePr/>
          <p:nvPr/>
        </p:nvGraphicFramePr>
        <p:xfrm>
          <a:off x="6192796" y="1678322"/>
          <a:ext cx="3000000" cy="3000000"/>
        </p:xfrm>
        <a:graphic>
          <a:graphicData uri="http://schemas.openxmlformats.org/drawingml/2006/table">
            <a:tbl>
              <a:tblPr bandRow="1" firstCol="1" firstRow="1">
                <a:noFill/>
                <a:tableStyleId>{CC66CB2C-81F6-4669-BCDC-23AC09470838}</a:tableStyleId>
              </a:tblPr>
              <a:tblGrid>
                <a:gridCol w="3158800"/>
                <a:gridCol w="1931825"/>
              </a:tblGrid>
              <a:tr h="312525">
                <a:tc>
                  <a:txBody>
                    <a:bodyPr/>
                    <a:lstStyle/>
                    <a:p>
                      <a:pPr indent="0" lvl="0" marL="0" marR="0" rtl="0" algn="l">
                        <a:spcBef>
                          <a:spcPts val="0"/>
                        </a:spcBef>
                        <a:spcAft>
                          <a:spcPts val="0"/>
                        </a:spcAft>
                        <a:buNone/>
                      </a:pPr>
                      <a:r>
                        <a:rPr lang="en-IE" sz="2000" u="none" cap="none" strike="noStrike"/>
                        <a:t>Parameter</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lang="en-IE" sz="2000" u="none" cap="none" strike="noStrike"/>
                        <a:t>Value</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341425">
                <a:tc>
                  <a:txBody>
                    <a:bodyPr/>
                    <a:lstStyle/>
                    <a:p>
                      <a:pPr indent="0" lvl="0" marL="0" marR="0" rtl="0" algn="l">
                        <a:spcBef>
                          <a:spcPts val="0"/>
                        </a:spcBef>
                        <a:spcAft>
                          <a:spcPts val="0"/>
                        </a:spcAft>
                        <a:buNone/>
                      </a:pPr>
                      <a:r>
                        <a:rPr b="0" lang="en-IE" sz="2000" u="none" cap="none" strike="noStrike"/>
                        <a:t>SSR Method</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CHW &amp; CDML</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t>Interim Difference</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-1.37</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t>Interim SD (Both)</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3</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latin typeface="Calibri"/>
                          <a:ea typeface="Calibri"/>
                          <a:cs typeface="Calibri"/>
                          <a:sym typeface="Calibri"/>
                        </a:rPr>
                        <a:t>Initial N</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120</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latin typeface="Calibri"/>
                          <a:ea typeface="Calibri"/>
                          <a:cs typeface="Calibri"/>
                          <a:sym typeface="Calibri"/>
                        </a:rPr>
                        <a:t>Re-estimated N</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210</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2600">
                <a:tc>
                  <a:txBody>
                    <a:bodyPr/>
                    <a:lstStyle/>
                    <a:p>
                      <a:pPr indent="0" lvl="0" marL="0" marR="0" rtl="0" algn="l">
                        <a:spcBef>
                          <a:spcPts val="0"/>
                        </a:spcBef>
                        <a:spcAft>
                          <a:spcPts val="0"/>
                        </a:spcAft>
                        <a:buNone/>
                      </a:pPr>
                      <a:r>
                        <a:rPr b="0" lang="en-IE" sz="2000" u="none" cap="none" strike="noStrike"/>
                        <a:t>Lower CP Bound</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Derived/50%</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25">
                <a:tc>
                  <a:txBody>
                    <a:bodyPr/>
                    <a:lstStyle/>
                    <a:p>
                      <a:pPr indent="0" lvl="0" marL="0" marR="0" rtl="0" algn="l">
                        <a:spcBef>
                          <a:spcPts val="0"/>
                        </a:spcBef>
                        <a:spcAft>
                          <a:spcPts val="0"/>
                        </a:spcAft>
                        <a:buNone/>
                      </a:pPr>
                      <a:r>
                        <a:rPr b="0" lang="en-IE" sz="2000" u="none" cap="none" strike="noStrike"/>
                        <a:t>Upper CP Bound</a:t>
                      </a:r>
                      <a:endParaRPr b="0"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r">
                        <a:spcBef>
                          <a:spcPts val="0"/>
                        </a:spcBef>
                        <a:spcAft>
                          <a:spcPts val="0"/>
                        </a:spcAft>
                        <a:buNone/>
                      </a:pPr>
                      <a:r>
                        <a:rPr lang="en-IE" sz="2000" u="none" cap="none" strike="noStrike"/>
                        <a:t>92.7%</a:t>
                      </a:r>
                      <a:endParaRPr sz="2000" u="none" cap="none" strike="noStrike">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pic>
        <p:nvPicPr>
          <p:cNvPr id="217" name="Google Shape;217;p15"/>
          <p:cNvPicPr preferRelativeResize="0"/>
          <p:nvPr/>
        </p:nvPicPr>
        <p:blipFill rotWithShape="1">
          <a:blip r:embed="rId3">
            <a:alphaModFix/>
          </a:blip>
          <a:srcRect b="0" l="0" r="0" t="0"/>
          <a:stretch/>
        </p:blipFill>
        <p:spPr>
          <a:xfrm>
            <a:off x="6192796" y="4788350"/>
            <a:ext cx="4417801" cy="1434784"/>
          </a:xfrm>
          <a:prstGeom prst="rect">
            <a:avLst/>
          </a:prstGeom>
          <a:noFill/>
          <a:ln>
            <a:noFill/>
          </a:ln>
        </p:spPr>
      </p:pic>
      <p:sp>
        <p:nvSpPr>
          <p:cNvPr id="218" name="Google Shape;218;p15"/>
          <p:cNvSpPr txBox="1"/>
          <p:nvPr/>
        </p:nvSpPr>
        <p:spPr>
          <a:xfrm>
            <a:off x="9125362" y="6228941"/>
            <a:ext cx="404777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Twentieth Century"/>
              <a:buNone/>
            </a:pPr>
            <a:r>
              <a:rPr b="0" i="0" lang="en-IE" sz="1600" u="none" cap="none" strike="noStrike">
                <a:solidFill>
                  <a:srgbClr val="000000"/>
                </a:solidFill>
                <a:latin typeface="Twentieth Century"/>
                <a:ea typeface="Twentieth Century"/>
                <a:cs typeface="Twentieth Century"/>
                <a:sym typeface="Twentieth Century"/>
              </a:rPr>
              <a:t>Source: pubmed.gov </a:t>
            </a:r>
            <a:r>
              <a:rPr lang="en-IE" sz="1600">
                <a:solidFill>
                  <a:srgbClr val="000000"/>
                </a:solidFill>
                <a:latin typeface="Twentieth Century"/>
                <a:ea typeface="Twentieth Century"/>
                <a:cs typeface="Twentieth Century"/>
                <a:sym typeface="Twentieth Century"/>
              </a:rPr>
              <a:t>(2020</a:t>
            </a:r>
            <a:r>
              <a:rPr b="0" i="0" lang="en-IE" sz="1600" u="none" cap="none" strike="noStrike">
                <a:solidFill>
                  <a:srgbClr val="000000"/>
                </a:solidFill>
                <a:latin typeface="Twentieth Century"/>
                <a:ea typeface="Twentieth Century"/>
                <a:cs typeface="Twentieth Century"/>
                <a:sym typeface="Twentieth Century"/>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6"/>
          <p:cNvPicPr preferRelativeResize="0"/>
          <p:nvPr/>
        </p:nvPicPr>
        <p:blipFill rotWithShape="1">
          <a:blip r:embed="rId3">
            <a:alphaModFix/>
          </a:blip>
          <a:srcRect b="0" l="0" r="0" t="0"/>
          <a:stretch/>
        </p:blipFill>
        <p:spPr>
          <a:xfrm>
            <a:off x="0" y="-13532"/>
            <a:ext cx="12192000" cy="6871531"/>
          </a:xfrm>
          <a:prstGeom prst="rect">
            <a:avLst/>
          </a:prstGeom>
          <a:noFill/>
          <a:ln>
            <a:noFill/>
          </a:ln>
        </p:spPr>
      </p:pic>
      <p:sp>
        <p:nvSpPr>
          <p:cNvPr id="225" name="Google Shape;225;p16"/>
          <p:cNvSpPr/>
          <p:nvPr/>
        </p:nvSpPr>
        <p:spPr>
          <a:xfrm>
            <a:off x="4070555" y="3214210"/>
            <a:ext cx="772409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5400">
                <a:solidFill>
                  <a:schemeClr val="lt1"/>
                </a:solidFill>
                <a:latin typeface="Calibri"/>
                <a:ea typeface="Calibri"/>
                <a:cs typeface="Calibri"/>
                <a:sym typeface="Calibri"/>
              </a:rPr>
              <a:t>Blinded SSR</a:t>
            </a:r>
            <a:endParaRPr sz="5400">
              <a:solidFill>
                <a:schemeClr val="lt1"/>
              </a:solidFill>
              <a:latin typeface="Calibri"/>
              <a:ea typeface="Calibri"/>
              <a:cs typeface="Calibri"/>
              <a:sym typeface="Calibri"/>
            </a:endParaRPr>
          </a:p>
        </p:txBody>
      </p:sp>
      <p:sp>
        <p:nvSpPr>
          <p:cNvPr id="226" name="Google Shape;226;p16"/>
          <p:cNvSpPr/>
          <p:nvPr/>
        </p:nvSpPr>
        <p:spPr>
          <a:xfrm>
            <a:off x="3719238" y="-13532"/>
            <a:ext cx="152359" cy="6871532"/>
          </a:xfrm>
          <a:prstGeom prst="roundRect">
            <a:avLst>
              <a:gd fmla="val 0" name="adj"/>
            </a:avLst>
          </a:prstGeom>
          <a:solidFill>
            <a:srgbClr val="565755"/>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sz="3200">
              <a:solidFill>
                <a:srgbClr val="FFFFFF"/>
              </a:solidFill>
              <a:latin typeface="Calibri"/>
              <a:ea typeface="Calibri"/>
              <a:cs typeface="Calibri"/>
              <a:sym typeface="Calibri"/>
            </a:endParaRPr>
          </a:p>
        </p:txBody>
      </p:sp>
      <p:sp>
        <p:nvSpPr>
          <p:cNvPr id="227" name="Google Shape;227;p16"/>
          <p:cNvSpPr/>
          <p:nvPr/>
        </p:nvSpPr>
        <p:spPr>
          <a:xfrm>
            <a:off x="397348" y="3090094"/>
            <a:ext cx="2933884" cy="1198684"/>
          </a:xfrm>
          <a:prstGeom prst="roundRect">
            <a:avLst>
              <a:gd fmla="val 5170" name="adj"/>
            </a:avLst>
          </a:prstGeom>
          <a:solidFill>
            <a:srgbClr val="39C2D2"/>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28" name="Google Shape;228;p16"/>
          <p:cNvSpPr/>
          <p:nvPr/>
        </p:nvSpPr>
        <p:spPr>
          <a:xfrm>
            <a:off x="397347" y="3352710"/>
            <a:ext cx="2933884" cy="64633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IE" sz="3600">
                <a:solidFill>
                  <a:schemeClr val="lt1"/>
                </a:solidFill>
                <a:latin typeface="Calibri"/>
                <a:ea typeface="Calibri"/>
                <a:cs typeface="Calibri"/>
                <a:sym typeface="Calibri"/>
              </a:rPr>
              <a:t>Part 3</a:t>
            </a:r>
            <a:endParaRPr sz="36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7"/>
          <p:cNvSpPr txBox="1"/>
          <p:nvPr>
            <p:ph type="title"/>
          </p:nvPr>
        </p:nvSpPr>
        <p:spPr>
          <a:xfrm>
            <a:off x="1172573" y="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a:t>Blinded Sample Size Re-estimation</a:t>
            </a:r>
            <a:endParaRPr cap="none"/>
          </a:p>
        </p:txBody>
      </p:sp>
      <p:sp>
        <p:nvSpPr>
          <p:cNvPr id="235" name="Google Shape;235;p17"/>
          <p:cNvSpPr txBox="1"/>
          <p:nvPr>
            <p:ph idx="1" type="body"/>
          </p:nvPr>
        </p:nvSpPr>
        <p:spPr>
          <a:xfrm>
            <a:off x="875745" y="1441142"/>
            <a:ext cx="9720073" cy="402336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3200"/>
              <a:buNone/>
            </a:pPr>
            <a:r>
              <a:rPr lang="en-IE" sz="3200"/>
              <a:t>BSSR uses interim blinded nuisance parameter estimate</a:t>
            </a:r>
            <a:endParaRPr/>
          </a:p>
          <a:p>
            <a:pPr indent="-342900" lvl="1" marL="516636" rtl="0" algn="l">
              <a:lnSpc>
                <a:spcPct val="90000"/>
              </a:lnSpc>
              <a:spcBef>
                <a:spcPts val="400"/>
              </a:spcBef>
              <a:spcAft>
                <a:spcPts val="0"/>
              </a:spcAft>
              <a:buSzPts val="2800"/>
              <a:buChar char="•"/>
            </a:pPr>
            <a:r>
              <a:rPr lang="en-IE" sz="2800"/>
              <a:t>Use of blinded data reduces logistical/regulatory issues</a:t>
            </a:r>
            <a:endParaRPr/>
          </a:p>
          <a:p>
            <a:pPr indent="-342900" lvl="1" marL="516636" rtl="0" algn="l">
              <a:lnSpc>
                <a:spcPct val="90000"/>
              </a:lnSpc>
              <a:spcBef>
                <a:spcPts val="600"/>
              </a:spcBef>
              <a:spcAft>
                <a:spcPts val="0"/>
              </a:spcAft>
              <a:buSzPts val="2800"/>
              <a:buChar char="•"/>
            </a:pPr>
            <a:r>
              <a:rPr lang="en-IE" sz="2800"/>
              <a:t>Considered a “well understood” type of adaptive design</a:t>
            </a:r>
            <a:endParaRPr/>
          </a:p>
          <a:p>
            <a:pPr indent="0" lvl="0" marL="0" rtl="0" algn="l">
              <a:lnSpc>
                <a:spcPct val="150000"/>
              </a:lnSpc>
              <a:spcBef>
                <a:spcPts val="1600"/>
              </a:spcBef>
              <a:spcAft>
                <a:spcPts val="0"/>
              </a:spcAft>
              <a:buSzPts val="3200"/>
              <a:buNone/>
            </a:pPr>
            <a:r>
              <a:rPr lang="en-IE" sz="3200"/>
              <a:t>Multiple methods but focus on internal pilot approach</a:t>
            </a:r>
            <a:endParaRPr/>
          </a:p>
          <a:p>
            <a:pPr indent="-342900" lvl="1" marL="516636" rtl="0" algn="l">
              <a:lnSpc>
                <a:spcPct val="90000"/>
              </a:lnSpc>
              <a:spcBef>
                <a:spcPts val="400"/>
              </a:spcBef>
              <a:spcAft>
                <a:spcPts val="0"/>
              </a:spcAft>
              <a:buSzPts val="2800"/>
              <a:buChar char="•"/>
            </a:pPr>
            <a:r>
              <a:rPr lang="en-IE" sz="2800"/>
              <a:t>Update N based on parameter estimate from internal pilot </a:t>
            </a:r>
            <a:endParaRPr/>
          </a:p>
          <a:p>
            <a:pPr indent="-342900" lvl="1" marL="516636" rtl="0" algn="l">
              <a:lnSpc>
                <a:spcPct val="90000"/>
              </a:lnSpc>
              <a:spcBef>
                <a:spcPts val="600"/>
              </a:spcBef>
              <a:spcAft>
                <a:spcPts val="0"/>
              </a:spcAft>
              <a:buSzPts val="2800"/>
              <a:buChar char="•"/>
            </a:pPr>
            <a:r>
              <a:rPr lang="en-IE" sz="2800"/>
              <a:t>Use same methods as fixed term trial incl. pilot data</a:t>
            </a:r>
            <a:endParaRPr/>
          </a:p>
          <a:p>
            <a:pPr indent="0" lvl="0" marL="0" rtl="0" algn="l">
              <a:lnSpc>
                <a:spcPct val="150000"/>
              </a:lnSpc>
              <a:spcBef>
                <a:spcPts val="1600"/>
              </a:spcBef>
              <a:spcAft>
                <a:spcPts val="0"/>
              </a:spcAft>
              <a:buSzPts val="3200"/>
              <a:buNone/>
            </a:pPr>
            <a:r>
              <a:rPr lang="en-IE" sz="3200"/>
              <a:t>Small error inflation but negligible for most cases</a:t>
            </a:r>
            <a:endParaRPr/>
          </a:p>
          <a:p>
            <a:pPr indent="-342900" lvl="1" marL="516636" rtl="0" algn="l">
              <a:lnSpc>
                <a:spcPct val="90000"/>
              </a:lnSpc>
              <a:spcBef>
                <a:spcPts val="400"/>
              </a:spcBef>
              <a:spcAft>
                <a:spcPts val="0"/>
              </a:spcAft>
              <a:buSzPts val="2800"/>
              <a:buChar char="•"/>
            </a:pPr>
            <a:r>
              <a:rPr lang="en-IE" sz="2800"/>
              <a:t>Other methods control error but use p-value combination </a:t>
            </a:r>
            <a:endParaRPr/>
          </a:p>
          <a:p>
            <a:pPr indent="-190500" lvl="1" marL="516636" rtl="0" algn="l">
              <a:lnSpc>
                <a:spcPct val="90000"/>
              </a:lnSpc>
              <a:spcBef>
                <a:spcPts val="600"/>
              </a:spcBef>
              <a:spcAft>
                <a:spcPts val="0"/>
              </a:spcAft>
              <a:buSzPts val="2400"/>
              <a:buNone/>
            </a:pPr>
            <a:r>
              <a:t/>
            </a:r>
            <a:endParaRPr sz="2400"/>
          </a:p>
        </p:txBody>
      </p:sp>
      <p:sp>
        <p:nvSpPr>
          <p:cNvPr id="236" name="Google Shape;236;p17"/>
          <p:cNvSpPr/>
          <p:nvPr/>
        </p:nvSpPr>
        <p:spPr>
          <a:xfrm rot="10800000">
            <a:off x="493014" y="1398772"/>
            <a:ext cx="45719" cy="653720"/>
          </a:xfrm>
          <a:prstGeom prst="roundRect">
            <a:avLst>
              <a:gd fmla="val 16667" name="adj"/>
            </a:avLst>
          </a:prstGeom>
          <a:solidFill>
            <a:srgbClr val="347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rot="10800000">
            <a:off x="479487" y="3147401"/>
            <a:ext cx="45719" cy="653720"/>
          </a:xfrm>
          <a:prstGeom prst="roundRect">
            <a:avLst>
              <a:gd fmla="val 16667" name="adj"/>
            </a:avLst>
          </a:prstGeom>
          <a:solidFill>
            <a:srgbClr val="2D98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rot="10800000">
            <a:off x="474852" y="4953954"/>
            <a:ext cx="45719" cy="653720"/>
          </a:xfrm>
          <a:prstGeom prst="roundRect">
            <a:avLst>
              <a:gd fmla="val 16667" name="adj"/>
            </a:avLst>
          </a:prstGeom>
          <a:solidFill>
            <a:srgbClr val="35C2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title"/>
          </p:nvPr>
        </p:nvSpPr>
        <p:spPr>
          <a:xfrm>
            <a:off x="1148322" y="-2817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a:t>Two Sample Mean BSSR</a:t>
            </a:r>
            <a:endParaRPr/>
          </a:p>
        </p:txBody>
      </p:sp>
      <p:graphicFrame>
        <p:nvGraphicFramePr>
          <p:cNvPr id="244" name="Google Shape;244;p18"/>
          <p:cNvGraphicFramePr/>
          <p:nvPr/>
        </p:nvGraphicFramePr>
        <p:xfrm>
          <a:off x="6289827" y="1768078"/>
          <a:ext cx="3000000" cy="3000000"/>
        </p:xfrm>
        <a:graphic>
          <a:graphicData uri="http://schemas.openxmlformats.org/drawingml/2006/table">
            <a:tbl>
              <a:tblPr bandRow="1" firstRow="1">
                <a:noFill/>
                <a:tableStyleId>{A0547E39-BDD5-4DE2-AAF1-DBA19374E530}</a:tableStyleId>
              </a:tblPr>
              <a:tblGrid>
                <a:gridCol w="3044375"/>
                <a:gridCol w="2286750"/>
              </a:tblGrid>
              <a:tr h="228600">
                <a:tc>
                  <a:txBody>
                    <a:bodyPr/>
                    <a:lstStyle/>
                    <a:p>
                      <a:pPr indent="0" lvl="0" marL="0" marR="0" rtl="0" algn="l">
                        <a:spcBef>
                          <a:spcPts val="0"/>
                        </a:spcBef>
                        <a:spcAft>
                          <a:spcPts val="0"/>
                        </a:spcAft>
                        <a:buNone/>
                      </a:pPr>
                      <a:r>
                        <a:rPr lang="en-IE" sz="1800" u="none" cap="none" strike="noStrike"/>
                        <a:t>Parameter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accent1"/>
                    </a:solidFill>
                  </a:tcPr>
                </a:tc>
                <a:tc>
                  <a:txBody>
                    <a:bodyPr/>
                    <a:lstStyle/>
                    <a:p>
                      <a:pPr indent="0" lvl="0" marL="0" marR="0" rtl="0" algn="r">
                        <a:spcBef>
                          <a:spcPts val="0"/>
                        </a:spcBef>
                        <a:spcAft>
                          <a:spcPts val="0"/>
                        </a:spcAft>
                        <a:buNone/>
                      </a:pPr>
                      <a:r>
                        <a:rPr lang="en-IE" sz="1800"/>
                        <a:t>Value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accent1"/>
                    </a:solidFill>
                  </a:tcPr>
                </a:tc>
              </a:tr>
              <a:tr h="254000">
                <a:tc>
                  <a:txBody>
                    <a:bodyPr/>
                    <a:lstStyle/>
                    <a:p>
                      <a:pPr indent="0" lvl="0" marL="0" marR="0" rtl="0" algn="l">
                        <a:spcBef>
                          <a:spcPts val="0"/>
                        </a:spcBef>
                        <a:spcAft>
                          <a:spcPts val="0"/>
                        </a:spcAft>
                        <a:buNone/>
                      </a:pPr>
                      <a:r>
                        <a:rPr lang="en-IE" sz="2000"/>
                        <a:t>Significance</a:t>
                      </a:r>
                      <a:r>
                        <a:rPr lang="en-IE" sz="2000"/>
                        <a:t> Level (2-Sided)</a:t>
                      </a:r>
                      <a:endParaRPr sz="2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0.05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Mean Difference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Standard Deviation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latin typeface="Calibri"/>
                          <a:ea typeface="Calibri"/>
                          <a:cs typeface="Calibri"/>
                          <a:sym typeface="Calibri"/>
                        </a:rPr>
                        <a:t>16</a:t>
                      </a:r>
                      <a:endParaRPr sz="2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Dropout Rate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Target Power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90%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Nuisance Parameter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Standard Deviation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bl>
          </a:graphicData>
        </a:graphic>
      </p:graphicFrame>
      <p:pic>
        <p:nvPicPr>
          <p:cNvPr id="245" name="Google Shape;245;p18"/>
          <p:cNvPicPr preferRelativeResize="0"/>
          <p:nvPr/>
        </p:nvPicPr>
        <p:blipFill rotWithShape="1">
          <a:blip r:embed="rId3">
            <a:alphaModFix/>
          </a:blip>
          <a:srcRect b="0" l="0" r="0" t="0"/>
          <a:stretch/>
        </p:blipFill>
        <p:spPr>
          <a:xfrm>
            <a:off x="6272071" y="4520156"/>
            <a:ext cx="5275581" cy="1625219"/>
          </a:xfrm>
          <a:prstGeom prst="rect">
            <a:avLst/>
          </a:prstGeom>
          <a:noFill/>
          <a:ln>
            <a:noFill/>
          </a:ln>
        </p:spPr>
      </p:pic>
      <p:sp>
        <p:nvSpPr>
          <p:cNvPr id="246" name="Google Shape;246;p18"/>
          <p:cNvSpPr txBox="1"/>
          <p:nvPr/>
        </p:nvSpPr>
        <p:spPr>
          <a:xfrm>
            <a:off x="6227681" y="6103453"/>
            <a:ext cx="195608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Twentieth Century"/>
              <a:buNone/>
            </a:pPr>
            <a:r>
              <a:rPr b="0" i="0" lang="en-IE" sz="1600" u="none" cap="none" strike="noStrike">
                <a:solidFill>
                  <a:srgbClr val="000000"/>
                </a:solidFill>
                <a:latin typeface="Twentieth Century"/>
                <a:ea typeface="Twentieth Century"/>
                <a:cs typeface="Twentieth Century"/>
                <a:sym typeface="Twentieth Century"/>
              </a:rPr>
              <a:t>Source: NEJM (2006)</a:t>
            </a:r>
            <a:endParaRPr/>
          </a:p>
        </p:txBody>
      </p:sp>
      <p:sp>
        <p:nvSpPr>
          <p:cNvPr id="247" name="Google Shape;247;p18"/>
          <p:cNvSpPr txBox="1"/>
          <p:nvPr/>
        </p:nvSpPr>
        <p:spPr>
          <a:xfrm>
            <a:off x="734972" y="1920478"/>
            <a:ext cx="4976558" cy="4023360"/>
          </a:xfrm>
          <a:prstGeom prst="rect">
            <a:avLst/>
          </a:prstGeom>
          <a:noFill/>
          <a:ln>
            <a:noFill/>
          </a:ln>
        </p:spPr>
        <p:txBody>
          <a:bodyPr anchorCtr="0" anchor="t" bIns="45700" lIns="45700" spcFirstLastPara="1" rIns="45700" wrap="square" tIns="45700">
            <a:noAutofit/>
          </a:bodyPr>
          <a:lstStyle/>
          <a:p>
            <a:pPr indent="-152400" lvl="0" marL="91440" marR="0" rtl="0" algn="l">
              <a:lnSpc>
                <a:spcPct val="110000"/>
              </a:lnSpc>
              <a:spcBef>
                <a:spcPts val="0"/>
              </a:spcBef>
              <a:spcAft>
                <a:spcPts val="0"/>
              </a:spcAft>
              <a:buClr>
                <a:schemeClr val="accent1"/>
              </a:buClr>
              <a:buSzPts val="2400"/>
              <a:buFont typeface="Twentieth Century"/>
              <a:buChar char=" "/>
            </a:pPr>
            <a:r>
              <a:rPr lang="en-IE" sz="2400">
                <a:solidFill>
                  <a:schemeClr val="dk1"/>
                </a:solidFill>
                <a:latin typeface="Calibri"/>
                <a:ea typeface="Calibri"/>
                <a:cs typeface="Calibri"/>
                <a:sym typeface="Calibri"/>
              </a:rPr>
              <a:t>“We estimated that we would need to enrol 160 patients, given an expected mean (±SD) annual decline in the FVC of 9±16 percent of the predicted value and a dropout rate of 15 percent, to achieve a two-sided alpha level of 0.05 and a statistical power of 90 percent.”</a:t>
            </a:r>
            <a:endParaRPr/>
          </a:p>
        </p:txBody>
      </p:sp>
      <p:sp>
        <p:nvSpPr>
          <p:cNvPr id="248" name="Google Shape;248;p18"/>
          <p:cNvSpPr/>
          <p:nvPr/>
        </p:nvSpPr>
        <p:spPr>
          <a:xfrm>
            <a:off x="457197" y="1304008"/>
            <a:ext cx="2137118" cy="408623"/>
          </a:xfrm>
          <a:prstGeom prst="roundRect">
            <a:avLst>
              <a:gd fmla="val 16667" name="adj"/>
            </a:avLst>
          </a:prstGeom>
          <a:solidFill>
            <a:srgbClr val="39C1D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chemeClr val="lt1"/>
                </a:solidFill>
                <a:latin typeface="Calibri"/>
                <a:ea typeface="Calibri"/>
                <a:cs typeface="Calibri"/>
                <a:sym typeface="Calibri"/>
              </a:rPr>
              <a:t>Worked Example 2</a:t>
            </a:r>
            <a:endParaRPr b="1" i="1"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1148322" y="-2817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a:t>Two Sample Binomial BSSR</a:t>
            </a:r>
            <a:endParaRPr/>
          </a:p>
        </p:txBody>
      </p:sp>
      <p:sp>
        <p:nvSpPr>
          <p:cNvPr id="254" name="Google Shape;254;p19"/>
          <p:cNvSpPr txBox="1"/>
          <p:nvPr/>
        </p:nvSpPr>
        <p:spPr>
          <a:xfrm>
            <a:off x="734972" y="1920478"/>
            <a:ext cx="4976558" cy="4023360"/>
          </a:xfrm>
          <a:prstGeom prst="rect">
            <a:avLst/>
          </a:prstGeom>
          <a:noFill/>
          <a:ln>
            <a:noFill/>
          </a:ln>
        </p:spPr>
        <p:txBody>
          <a:bodyPr anchorCtr="0" anchor="t" bIns="45700" lIns="45700" spcFirstLastPara="1" rIns="45700" wrap="square" tIns="45700">
            <a:noAutofit/>
          </a:bodyPr>
          <a:lstStyle/>
          <a:p>
            <a:pPr indent="-127000" lvl="0" marL="91440" marR="0" rtl="0" algn="l">
              <a:lnSpc>
                <a:spcPct val="110000"/>
              </a:lnSpc>
              <a:spcBef>
                <a:spcPts val="0"/>
              </a:spcBef>
              <a:spcAft>
                <a:spcPts val="0"/>
              </a:spcAft>
              <a:buClr>
                <a:schemeClr val="accent1"/>
              </a:buClr>
              <a:buSzPts val="2000"/>
              <a:buFont typeface="Twentieth Century"/>
              <a:buChar char=" "/>
            </a:pPr>
            <a:r>
              <a:rPr lang="en-IE" sz="2000">
                <a:solidFill>
                  <a:schemeClr val="dk1"/>
                </a:solidFill>
                <a:latin typeface="Calibri"/>
                <a:ea typeface="Calibri"/>
                <a:cs typeface="Calibri"/>
                <a:sym typeface="Calibri"/>
              </a:rPr>
              <a:t>“This number was based on results from a previous trial … where the success rate of biliary cannulation was 89.1 % for TPPP and 63.6 % for DGT [8]. The estimated probabilities of success were 60 % for the DGT group and 90 % for the TPPP group. Assuming a group difference of 30%, 32 patients per arm would provide a power of over 80%, enough to detect a difference between the DGT group and the TPPP group, using a two-sided chi-squared test at a 5 % level of significance.” </a:t>
            </a:r>
            <a:endParaRPr/>
          </a:p>
        </p:txBody>
      </p:sp>
      <p:graphicFrame>
        <p:nvGraphicFramePr>
          <p:cNvPr id="255" name="Google Shape;255;p19"/>
          <p:cNvGraphicFramePr/>
          <p:nvPr/>
        </p:nvGraphicFramePr>
        <p:xfrm>
          <a:off x="6095997" y="1697645"/>
          <a:ext cx="3000000" cy="3000000"/>
        </p:xfrm>
        <a:graphic>
          <a:graphicData uri="http://schemas.openxmlformats.org/drawingml/2006/table">
            <a:tbl>
              <a:tblPr bandRow="1" firstRow="1">
                <a:noFill/>
                <a:tableStyleId>{A0547E39-BDD5-4DE2-AAF1-DBA19374E530}</a:tableStyleId>
              </a:tblPr>
              <a:tblGrid>
                <a:gridCol w="3003750"/>
                <a:gridCol w="2327375"/>
              </a:tblGrid>
              <a:tr h="228600">
                <a:tc>
                  <a:txBody>
                    <a:bodyPr/>
                    <a:lstStyle/>
                    <a:p>
                      <a:pPr indent="0" lvl="0" marL="0" marR="0" rtl="0" algn="l">
                        <a:spcBef>
                          <a:spcPts val="0"/>
                        </a:spcBef>
                        <a:spcAft>
                          <a:spcPts val="0"/>
                        </a:spcAft>
                        <a:buNone/>
                      </a:pPr>
                      <a:r>
                        <a:rPr lang="en-IE" sz="1800"/>
                        <a:t>Parameter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accent1"/>
                    </a:solidFill>
                  </a:tcPr>
                </a:tc>
                <a:tc>
                  <a:txBody>
                    <a:bodyPr/>
                    <a:lstStyle/>
                    <a:p>
                      <a:pPr indent="0" lvl="0" marL="0" marR="0" rtl="0" algn="r">
                        <a:spcBef>
                          <a:spcPts val="0"/>
                        </a:spcBef>
                        <a:spcAft>
                          <a:spcPts val="0"/>
                        </a:spcAft>
                        <a:buNone/>
                      </a:pPr>
                      <a:r>
                        <a:rPr lang="en-IE" sz="1800"/>
                        <a:t>Value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accent1"/>
                    </a:solidFill>
                  </a:tcPr>
                </a:tc>
              </a:tr>
              <a:tr h="254000">
                <a:tc>
                  <a:txBody>
                    <a:bodyPr/>
                    <a:lstStyle/>
                    <a:p>
                      <a:pPr indent="0" lvl="0" marL="0" marR="0" rtl="0" algn="l">
                        <a:spcBef>
                          <a:spcPts val="0"/>
                        </a:spcBef>
                        <a:spcAft>
                          <a:spcPts val="0"/>
                        </a:spcAft>
                        <a:buNone/>
                      </a:pPr>
                      <a:r>
                        <a:rPr lang="en-IE" sz="2000"/>
                        <a:t>Significance</a:t>
                      </a:r>
                      <a:r>
                        <a:rPr lang="en-IE" sz="2000"/>
                        <a:t> Level (2-Sided)</a:t>
                      </a:r>
                      <a:endParaRPr sz="2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0.05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Control Rate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0.6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Intervention Rate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latin typeface="Calibri"/>
                          <a:ea typeface="Calibri"/>
                          <a:cs typeface="Calibri"/>
                          <a:sym typeface="Calibri"/>
                        </a:rPr>
                        <a:t>0.9</a:t>
                      </a:r>
                      <a:endParaRPr sz="20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n per Group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32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Target Power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80%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254000">
                <a:tc>
                  <a:txBody>
                    <a:bodyPr/>
                    <a:lstStyle/>
                    <a:p>
                      <a:pPr indent="0" lvl="0" marL="0" marR="0" rtl="0" algn="l">
                        <a:spcBef>
                          <a:spcPts val="0"/>
                        </a:spcBef>
                        <a:spcAft>
                          <a:spcPts val="0"/>
                        </a:spcAft>
                        <a:buNone/>
                      </a:pPr>
                      <a:r>
                        <a:rPr lang="en-IE" sz="2000"/>
                        <a:t>Nuisance Parameter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r">
                        <a:spcBef>
                          <a:spcPts val="0"/>
                        </a:spcBef>
                        <a:spcAft>
                          <a:spcPts val="0"/>
                        </a:spcAft>
                        <a:buNone/>
                      </a:pPr>
                      <a:r>
                        <a:rPr lang="en-IE" sz="2000"/>
                        <a:t>Overall Success Rate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bl>
          </a:graphicData>
        </a:graphic>
      </p:graphicFrame>
      <p:pic>
        <p:nvPicPr>
          <p:cNvPr id="256" name="Google Shape;256;p19"/>
          <p:cNvPicPr preferRelativeResize="0"/>
          <p:nvPr/>
        </p:nvPicPr>
        <p:blipFill rotWithShape="1">
          <a:blip r:embed="rId3">
            <a:alphaModFix/>
          </a:blip>
          <a:srcRect b="0" l="0" r="0" t="0"/>
          <a:stretch/>
        </p:blipFill>
        <p:spPr>
          <a:xfrm>
            <a:off x="6658379" y="4613823"/>
            <a:ext cx="4206363" cy="1439019"/>
          </a:xfrm>
          <a:prstGeom prst="rect">
            <a:avLst/>
          </a:prstGeom>
          <a:noFill/>
          <a:ln>
            <a:noFill/>
          </a:ln>
        </p:spPr>
      </p:pic>
      <p:sp>
        <p:nvSpPr>
          <p:cNvPr id="257" name="Google Shape;257;p19"/>
          <p:cNvSpPr txBox="1"/>
          <p:nvPr/>
        </p:nvSpPr>
        <p:spPr>
          <a:xfrm>
            <a:off x="8275382" y="6052842"/>
            <a:ext cx="258936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Twentieth Century"/>
              <a:buNone/>
            </a:pPr>
            <a:r>
              <a:rPr b="0" i="0" lang="en-IE" sz="1600" u="none" cap="none" strike="noStrike">
                <a:solidFill>
                  <a:srgbClr val="000000"/>
                </a:solidFill>
                <a:latin typeface="Twentieth Century"/>
                <a:ea typeface="Twentieth Century"/>
                <a:cs typeface="Twentieth Century"/>
                <a:sym typeface="Twentieth Century"/>
              </a:rPr>
              <a:t>Source: Endoscopy (2018)</a:t>
            </a:r>
            <a:endParaRPr/>
          </a:p>
        </p:txBody>
      </p:sp>
      <p:sp>
        <p:nvSpPr>
          <p:cNvPr id="258" name="Google Shape;258;p19"/>
          <p:cNvSpPr/>
          <p:nvPr/>
        </p:nvSpPr>
        <p:spPr>
          <a:xfrm>
            <a:off x="457197" y="1304008"/>
            <a:ext cx="2137118" cy="408623"/>
          </a:xfrm>
          <a:prstGeom prst="roundRect">
            <a:avLst>
              <a:gd fmla="val 16667" name="adj"/>
            </a:avLst>
          </a:prstGeom>
          <a:solidFill>
            <a:srgbClr val="39C1D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chemeClr val="lt1"/>
                </a:solidFill>
                <a:latin typeface="Calibri"/>
                <a:ea typeface="Calibri"/>
                <a:cs typeface="Calibri"/>
                <a:sym typeface="Calibri"/>
              </a:rPr>
              <a:t>Worked Example 3</a:t>
            </a:r>
            <a:endParaRPr b="1" i="1"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p:nvPr/>
        </p:nvSpPr>
        <p:spPr>
          <a:xfrm>
            <a:off x="5666836" y="4328901"/>
            <a:ext cx="3067589"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E" sz="3400" u="none" cap="none" strike="noStrike">
                <a:solidFill>
                  <a:srgbClr val="2D98D5"/>
                </a:solidFill>
                <a:latin typeface="Calibri"/>
                <a:ea typeface="Calibri"/>
                <a:cs typeface="Calibri"/>
                <a:sym typeface="Calibri"/>
              </a:rPr>
              <a:t>Brian Fox</a:t>
            </a:r>
            <a:endParaRPr b="1" i="1" sz="3200" u="none" cap="none" strike="noStrike">
              <a:solidFill>
                <a:srgbClr val="2D98D5"/>
              </a:solidFill>
              <a:latin typeface="Calibri"/>
              <a:ea typeface="Calibri"/>
              <a:cs typeface="Calibri"/>
              <a:sym typeface="Calibri"/>
            </a:endParaRPr>
          </a:p>
        </p:txBody>
      </p:sp>
      <p:graphicFrame>
        <p:nvGraphicFramePr>
          <p:cNvPr id="84" name="Google Shape;84;p2"/>
          <p:cNvGraphicFramePr/>
          <p:nvPr/>
        </p:nvGraphicFramePr>
        <p:xfrm>
          <a:off x="5666837" y="4820435"/>
          <a:ext cx="3000000" cy="3000000"/>
        </p:xfrm>
        <a:graphic>
          <a:graphicData uri="http://schemas.openxmlformats.org/drawingml/2006/table">
            <a:tbl>
              <a:tblPr bandRow="1" firstRow="1">
                <a:noFill/>
                <a:tableStyleId>{CC66CB2C-81F6-4669-BCDC-23AC09470838}</a:tableStyleId>
              </a:tblPr>
              <a:tblGrid>
                <a:gridCol w="6525175"/>
              </a:tblGrid>
              <a:tr h="608400">
                <a:tc>
                  <a:txBody>
                    <a:bodyPr/>
                    <a:lstStyle/>
                    <a:p>
                      <a:pPr indent="0" lvl="0" marL="0" marR="0" rtl="0" algn="l">
                        <a:lnSpc>
                          <a:spcPct val="100000"/>
                        </a:lnSpc>
                        <a:spcBef>
                          <a:spcPts val="0"/>
                        </a:spcBef>
                        <a:spcAft>
                          <a:spcPts val="0"/>
                        </a:spcAft>
                        <a:buClr>
                          <a:schemeClr val="accent1"/>
                        </a:buClr>
                        <a:buSzPts val="3400"/>
                        <a:buFont typeface="Noto Sans Symbols"/>
                        <a:buNone/>
                      </a:pPr>
                      <a:r>
                        <a:rPr b="0" i="0" lang="en-IE" sz="3400" u="none" cap="none" strike="noStrike">
                          <a:solidFill>
                            <a:srgbClr val="35C2D6"/>
                          </a:solidFill>
                        </a:rPr>
                        <a:t>nQuery Research Statistician</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5" name="Google Shape;85;p2"/>
          <p:cNvSpPr txBox="1"/>
          <p:nvPr>
            <p:ph type="title"/>
          </p:nvPr>
        </p:nvSpPr>
        <p:spPr>
          <a:xfrm>
            <a:off x="1298728" y="19324"/>
            <a:ext cx="9720072"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sz="4000" cap="none">
                <a:latin typeface="Calibri"/>
                <a:ea typeface="Calibri"/>
                <a:cs typeface="Calibri"/>
                <a:sym typeface="Calibri"/>
              </a:rPr>
              <a:t>Webinar host</a:t>
            </a:r>
            <a:endParaRPr/>
          </a:p>
        </p:txBody>
      </p:sp>
      <p:sp>
        <p:nvSpPr>
          <p:cNvPr id="86" name="Google Shape;86;p2"/>
          <p:cNvSpPr/>
          <p:nvPr/>
        </p:nvSpPr>
        <p:spPr>
          <a:xfrm>
            <a:off x="5666835" y="3841070"/>
            <a:ext cx="1483370"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400" u="none" cap="none" strike="noStrike">
                <a:solidFill>
                  <a:srgbClr val="7F7F7F"/>
                </a:solidFill>
                <a:latin typeface="Calibri"/>
                <a:ea typeface="Calibri"/>
                <a:cs typeface="Calibri"/>
                <a:sym typeface="Calibri"/>
              </a:rPr>
              <a:t>Host</a:t>
            </a:r>
            <a:endParaRPr b="0" i="1" sz="3200" u="none" cap="none" strike="noStrike">
              <a:solidFill>
                <a:srgbClr val="7F7F7F"/>
              </a:solidFill>
              <a:latin typeface="Calibri"/>
              <a:ea typeface="Calibri"/>
              <a:cs typeface="Calibri"/>
              <a:sym typeface="Calibri"/>
            </a:endParaRPr>
          </a:p>
        </p:txBody>
      </p:sp>
      <p:cxnSp>
        <p:nvCxnSpPr>
          <p:cNvPr id="87" name="Google Shape;87;p2"/>
          <p:cNvCxnSpPr/>
          <p:nvPr/>
        </p:nvCxnSpPr>
        <p:spPr>
          <a:xfrm>
            <a:off x="1668335" y="5442278"/>
            <a:ext cx="9484464" cy="0"/>
          </a:xfrm>
          <a:prstGeom prst="straightConnector1">
            <a:avLst/>
          </a:prstGeom>
          <a:noFill/>
          <a:ln cap="flat" cmpd="sng" w="9525">
            <a:solidFill>
              <a:schemeClr val="accent1"/>
            </a:solidFill>
            <a:prstDash val="solid"/>
            <a:round/>
            <a:headEnd len="sm" w="sm" type="none"/>
            <a:tailEnd len="sm" w="sm" type="none"/>
          </a:ln>
        </p:spPr>
      </p:cxnSp>
      <p:pic>
        <p:nvPicPr>
          <p:cNvPr descr="Brian Fox&#10;&#10;" id="88" name="Google Shape;88;p2"/>
          <p:cNvPicPr preferRelativeResize="0"/>
          <p:nvPr/>
        </p:nvPicPr>
        <p:blipFill rotWithShape="1">
          <a:blip r:embed="rId3">
            <a:alphaModFix/>
          </a:blip>
          <a:srcRect b="0" l="0" r="0" t="0"/>
          <a:stretch/>
        </p:blipFill>
        <p:spPr>
          <a:xfrm>
            <a:off x="1668335" y="2045875"/>
            <a:ext cx="3386049" cy="33902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20"/>
          <p:cNvPicPr preferRelativeResize="0"/>
          <p:nvPr/>
        </p:nvPicPr>
        <p:blipFill rotWithShape="1">
          <a:blip r:embed="rId3">
            <a:alphaModFix/>
          </a:blip>
          <a:srcRect b="0" l="0" r="0" t="0"/>
          <a:stretch/>
        </p:blipFill>
        <p:spPr>
          <a:xfrm>
            <a:off x="0" y="-13532"/>
            <a:ext cx="12192000" cy="6871531"/>
          </a:xfrm>
          <a:prstGeom prst="rect">
            <a:avLst/>
          </a:prstGeom>
          <a:noFill/>
          <a:ln>
            <a:noFill/>
          </a:ln>
        </p:spPr>
      </p:pic>
      <p:sp>
        <p:nvSpPr>
          <p:cNvPr id="265" name="Google Shape;265;p20"/>
          <p:cNvSpPr/>
          <p:nvPr/>
        </p:nvSpPr>
        <p:spPr>
          <a:xfrm>
            <a:off x="4070555" y="2798712"/>
            <a:ext cx="7724097"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1" lang="en-IE" sz="5400">
                <a:solidFill>
                  <a:schemeClr val="lt1"/>
                </a:solidFill>
                <a:latin typeface="Calibri"/>
                <a:ea typeface="Calibri"/>
                <a:cs typeface="Calibri"/>
                <a:sym typeface="Calibri"/>
              </a:rPr>
              <a:t>Discussion and Conclusions</a:t>
            </a:r>
            <a:endParaRPr b="0" i="0" sz="5400" u="none" cap="none" strike="noStrike">
              <a:solidFill>
                <a:srgbClr val="FFFFFF"/>
              </a:solidFill>
              <a:latin typeface="Calibri"/>
              <a:ea typeface="Calibri"/>
              <a:cs typeface="Calibri"/>
              <a:sym typeface="Calibri"/>
            </a:endParaRPr>
          </a:p>
        </p:txBody>
      </p:sp>
      <p:sp>
        <p:nvSpPr>
          <p:cNvPr id="266" name="Google Shape;266;p20"/>
          <p:cNvSpPr/>
          <p:nvPr/>
        </p:nvSpPr>
        <p:spPr>
          <a:xfrm>
            <a:off x="3719238" y="-13532"/>
            <a:ext cx="152359" cy="6871532"/>
          </a:xfrm>
          <a:prstGeom prst="roundRect">
            <a:avLst>
              <a:gd fmla="val 0" name="adj"/>
            </a:avLst>
          </a:prstGeom>
          <a:solidFill>
            <a:srgbClr val="565755"/>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sp>
        <p:nvSpPr>
          <p:cNvPr id="267" name="Google Shape;267;p20"/>
          <p:cNvSpPr/>
          <p:nvPr/>
        </p:nvSpPr>
        <p:spPr>
          <a:xfrm>
            <a:off x="397348" y="3090094"/>
            <a:ext cx="2933884" cy="1198684"/>
          </a:xfrm>
          <a:prstGeom prst="roundRect">
            <a:avLst>
              <a:gd fmla="val 5170" name="adj"/>
            </a:avLst>
          </a:prstGeom>
          <a:solidFill>
            <a:srgbClr val="39C2D2"/>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Calibri"/>
              <a:ea typeface="Calibri"/>
              <a:cs typeface="Calibri"/>
              <a:sym typeface="Calibri"/>
            </a:endParaRPr>
          </a:p>
        </p:txBody>
      </p:sp>
      <p:sp>
        <p:nvSpPr>
          <p:cNvPr id="268" name="Google Shape;268;p20"/>
          <p:cNvSpPr/>
          <p:nvPr/>
        </p:nvSpPr>
        <p:spPr>
          <a:xfrm>
            <a:off x="397347" y="3291156"/>
            <a:ext cx="2933884" cy="76944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4400"/>
              <a:buFont typeface="Calibri"/>
              <a:buNone/>
            </a:pPr>
            <a:r>
              <a:rPr b="1" i="0" lang="en-IE" sz="4400" u="none" cap="none" strike="noStrike">
                <a:solidFill>
                  <a:srgbClr val="FFFFFF"/>
                </a:solidFill>
                <a:latin typeface="Calibri"/>
                <a:ea typeface="Calibri"/>
                <a:cs typeface="Calibri"/>
                <a:sym typeface="Calibri"/>
              </a:rPr>
              <a:t>Part 4</a:t>
            </a:r>
            <a:endParaRPr b="0" i="0" sz="44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1"/>
          <p:cNvSpPr txBox="1"/>
          <p:nvPr>
            <p:ph type="title"/>
          </p:nvPr>
        </p:nvSpPr>
        <p:spPr>
          <a:xfrm>
            <a:off x="1318259" y="0"/>
            <a:ext cx="9179511"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cap="none"/>
              <a:t>Discussion and Conclusions</a:t>
            </a:r>
            <a:endParaRPr/>
          </a:p>
        </p:txBody>
      </p:sp>
      <p:sp>
        <p:nvSpPr>
          <p:cNvPr id="275" name="Google Shape;275;p21"/>
          <p:cNvSpPr txBox="1"/>
          <p:nvPr>
            <p:ph idx="1" type="body"/>
          </p:nvPr>
        </p:nvSpPr>
        <p:spPr>
          <a:xfrm>
            <a:off x="435007" y="1421984"/>
            <a:ext cx="10133102" cy="4291959"/>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2800"/>
              <a:buNone/>
            </a:pPr>
            <a:r>
              <a:rPr lang="en-IE"/>
              <a:t>Adaptive Trials expected to become more common</a:t>
            </a:r>
            <a:endParaRPr/>
          </a:p>
          <a:p>
            <a:pPr indent="-342900" lvl="1" marL="516636" rtl="0" algn="l">
              <a:lnSpc>
                <a:spcPct val="90000"/>
              </a:lnSpc>
              <a:spcBef>
                <a:spcPts val="400"/>
              </a:spcBef>
              <a:spcAft>
                <a:spcPts val="0"/>
              </a:spcAft>
              <a:buSzPts val="2400"/>
              <a:buChar char="•"/>
            </a:pPr>
            <a:r>
              <a:rPr lang="en-IE">
                <a:solidFill>
                  <a:srgbClr val="7F7F7F"/>
                </a:solidFill>
              </a:rPr>
              <a:t>Regulatory &amp; legislative environment increasingly positive</a:t>
            </a:r>
            <a:endParaRPr/>
          </a:p>
          <a:p>
            <a:pPr indent="0" lvl="0" marL="0" rtl="0" algn="l">
              <a:lnSpc>
                <a:spcPct val="150000"/>
              </a:lnSpc>
              <a:spcBef>
                <a:spcPts val="1600"/>
              </a:spcBef>
              <a:spcAft>
                <a:spcPts val="0"/>
              </a:spcAft>
              <a:buSzPts val="2800"/>
              <a:buNone/>
            </a:pPr>
            <a:r>
              <a:rPr lang="en-IE"/>
              <a:t>SSR continues to be a common form of adaptive trial</a:t>
            </a:r>
            <a:endParaRPr sz="2400">
              <a:solidFill>
                <a:srgbClr val="000000"/>
              </a:solidFill>
            </a:endParaRPr>
          </a:p>
          <a:p>
            <a:pPr indent="-342900" lvl="1" marL="516636" rtl="0" algn="l">
              <a:lnSpc>
                <a:spcPct val="90000"/>
              </a:lnSpc>
              <a:spcBef>
                <a:spcPts val="400"/>
              </a:spcBef>
              <a:spcAft>
                <a:spcPts val="0"/>
              </a:spcAft>
              <a:buSzPts val="2400"/>
              <a:buChar char="•"/>
            </a:pPr>
            <a:r>
              <a:rPr lang="en-IE">
                <a:solidFill>
                  <a:srgbClr val="7F7F7F"/>
                </a:solidFill>
              </a:rPr>
              <a:t>Blinded already widely accepted, unblinded becoming more common</a:t>
            </a:r>
            <a:endParaRPr/>
          </a:p>
          <a:p>
            <a:pPr indent="0" lvl="1" marL="173736" rtl="0" algn="l">
              <a:lnSpc>
                <a:spcPct val="90000"/>
              </a:lnSpc>
              <a:spcBef>
                <a:spcPts val="600"/>
              </a:spcBef>
              <a:spcAft>
                <a:spcPts val="0"/>
              </a:spcAft>
              <a:buSzPts val="2400"/>
              <a:buNone/>
            </a:pPr>
            <a:r>
              <a:t/>
            </a:r>
            <a:endParaRPr>
              <a:solidFill>
                <a:srgbClr val="7F7F7F"/>
              </a:solidFill>
            </a:endParaRPr>
          </a:p>
          <a:p>
            <a:pPr indent="0" lvl="0" marL="0" rtl="0" algn="l">
              <a:lnSpc>
                <a:spcPct val="90000"/>
              </a:lnSpc>
              <a:spcBef>
                <a:spcPts val="1600"/>
              </a:spcBef>
              <a:spcAft>
                <a:spcPts val="0"/>
              </a:spcAft>
              <a:buSzPts val="2800"/>
              <a:buNone/>
            </a:pPr>
            <a:r>
              <a:rPr lang="en-IE"/>
              <a:t>Unblinded SSR can “provide efficiency” over GSD</a:t>
            </a:r>
            <a:endParaRPr/>
          </a:p>
          <a:p>
            <a:pPr indent="-342900" lvl="1" marL="516636" rtl="0" algn="l">
              <a:lnSpc>
                <a:spcPct val="90000"/>
              </a:lnSpc>
              <a:spcBef>
                <a:spcPts val="400"/>
              </a:spcBef>
              <a:spcAft>
                <a:spcPts val="0"/>
              </a:spcAft>
              <a:buSzPts val="2400"/>
              <a:buChar char="•"/>
            </a:pPr>
            <a:r>
              <a:rPr lang="en-IE">
                <a:solidFill>
                  <a:srgbClr val="7F7F7F"/>
                </a:solidFill>
              </a:rPr>
              <a:t>Plan up-front for expected effects but option to find lower ones</a:t>
            </a:r>
            <a:endParaRPr/>
          </a:p>
          <a:p>
            <a:pPr indent="0" lvl="1" marL="173736" rtl="0" algn="l">
              <a:lnSpc>
                <a:spcPct val="90000"/>
              </a:lnSpc>
              <a:spcBef>
                <a:spcPts val="600"/>
              </a:spcBef>
              <a:spcAft>
                <a:spcPts val="0"/>
              </a:spcAft>
              <a:buSzPts val="2400"/>
              <a:buNone/>
            </a:pPr>
            <a:r>
              <a:t/>
            </a:r>
            <a:endParaRPr>
              <a:solidFill>
                <a:srgbClr val="7F7F7F"/>
              </a:solidFill>
            </a:endParaRPr>
          </a:p>
          <a:p>
            <a:pPr indent="0" lvl="0" marL="0" rtl="0" algn="l">
              <a:lnSpc>
                <a:spcPct val="90000"/>
              </a:lnSpc>
              <a:spcBef>
                <a:spcPts val="1600"/>
              </a:spcBef>
              <a:spcAft>
                <a:spcPts val="0"/>
              </a:spcAft>
              <a:buSzPts val="2800"/>
              <a:buNone/>
            </a:pPr>
            <a:r>
              <a:rPr lang="en-IE"/>
              <a:t>Blinded SSR is “attractive choice” for trial design</a:t>
            </a:r>
            <a:endParaRPr/>
          </a:p>
          <a:p>
            <a:pPr indent="-342900" lvl="1" marL="516636" rtl="0" algn="l">
              <a:lnSpc>
                <a:spcPct val="90000"/>
              </a:lnSpc>
              <a:spcBef>
                <a:spcPts val="400"/>
              </a:spcBef>
              <a:spcAft>
                <a:spcPts val="0"/>
              </a:spcAft>
              <a:buSzPts val="2400"/>
              <a:buChar char="•"/>
            </a:pPr>
            <a:r>
              <a:rPr lang="en-IE">
                <a:solidFill>
                  <a:srgbClr val="7F7F7F"/>
                </a:solidFill>
              </a:rPr>
              <a:t>Deal with uncertainty in nuisance parameters with internal pilot</a:t>
            </a:r>
            <a:endParaRPr/>
          </a:p>
          <a:p>
            <a:pPr indent="0" lvl="0" marL="0" rtl="0" algn="l">
              <a:lnSpc>
                <a:spcPct val="90000"/>
              </a:lnSpc>
              <a:spcBef>
                <a:spcPts val="1600"/>
              </a:spcBef>
              <a:spcAft>
                <a:spcPts val="0"/>
              </a:spcAft>
              <a:buSzPts val="3200"/>
              <a:buNone/>
            </a:pPr>
            <a:r>
              <a:t/>
            </a:r>
            <a:endParaRPr sz="3200"/>
          </a:p>
          <a:p>
            <a:pPr indent="-165100" lvl="1" marL="470916" rtl="0" algn="l">
              <a:lnSpc>
                <a:spcPct val="90000"/>
              </a:lnSpc>
              <a:spcBef>
                <a:spcPts val="400"/>
              </a:spcBef>
              <a:spcAft>
                <a:spcPts val="0"/>
              </a:spcAft>
              <a:buSzPts val="2800"/>
              <a:buNone/>
            </a:pPr>
            <a:r>
              <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22"/>
          <p:cNvPicPr preferRelativeResize="0"/>
          <p:nvPr/>
        </p:nvPicPr>
        <p:blipFill rotWithShape="1">
          <a:blip r:embed="rId3">
            <a:alphaModFix/>
          </a:blip>
          <a:srcRect b="14432" l="611" r="0" t="0"/>
          <a:stretch/>
        </p:blipFill>
        <p:spPr>
          <a:xfrm>
            <a:off x="-2" y="644470"/>
            <a:ext cx="12192001" cy="6213529"/>
          </a:xfrm>
          <a:prstGeom prst="rect">
            <a:avLst/>
          </a:prstGeom>
          <a:noFill/>
          <a:ln>
            <a:noFill/>
          </a:ln>
        </p:spPr>
      </p:pic>
      <p:sp>
        <p:nvSpPr>
          <p:cNvPr id="282" name="Google Shape;282;p22"/>
          <p:cNvSpPr txBox="1"/>
          <p:nvPr/>
        </p:nvSpPr>
        <p:spPr>
          <a:xfrm>
            <a:off x="-1" y="0"/>
            <a:ext cx="12192001" cy="644470"/>
          </a:xfrm>
          <a:prstGeom prst="rect">
            <a:avLst/>
          </a:prstGeom>
          <a:solidFill>
            <a:srgbClr val="333C4E"/>
          </a:solidFill>
          <a:ln>
            <a:noFill/>
          </a:ln>
        </p:spPr>
        <p:txBody>
          <a:bodyPr anchorCtr="0" anchor="b" bIns="45700" lIns="91425" spcFirstLastPara="1" rIns="91425" wrap="square" tIns="45700">
            <a:normAutofit fontScale="97500"/>
          </a:bodyPr>
          <a:lstStyle/>
          <a:p>
            <a:pPr indent="0" lvl="0" marL="0" marR="0" rtl="0" algn="ctr">
              <a:lnSpc>
                <a:spcPct val="100000"/>
              </a:lnSpc>
              <a:spcBef>
                <a:spcPts val="0"/>
              </a:spcBef>
              <a:spcAft>
                <a:spcPts val="0"/>
              </a:spcAft>
              <a:buClr>
                <a:srgbClr val="0C0C0C"/>
              </a:buClr>
              <a:buSzPct val="100000"/>
              <a:buFont typeface="Century Gothic"/>
              <a:buNone/>
            </a:pPr>
            <a:r>
              <a:t/>
            </a:r>
            <a:endParaRPr b="1" sz="2400" cap="none">
              <a:solidFill>
                <a:schemeClr val="lt1"/>
              </a:solidFill>
              <a:latin typeface="Century Gothic"/>
              <a:ea typeface="Century Gothic"/>
              <a:cs typeface="Century Gothic"/>
              <a:sym typeface="Century Gothic"/>
            </a:endParaRPr>
          </a:p>
        </p:txBody>
      </p:sp>
      <p:sp>
        <p:nvSpPr>
          <p:cNvPr id="283" name="Google Shape;283;p22"/>
          <p:cNvSpPr/>
          <p:nvPr/>
        </p:nvSpPr>
        <p:spPr>
          <a:xfrm>
            <a:off x="0" y="-82955"/>
            <a:ext cx="12191999"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IE" sz="4400">
                <a:solidFill>
                  <a:srgbClr val="43BDCA"/>
                </a:solidFill>
                <a:latin typeface="Calibri"/>
                <a:ea typeface="Calibri"/>
                <a:cs typeface="Calibri"/>
                <a:sym typeface="Calibri"/>
              </a:rPr>
              <a:t>  Statsols.com/trial</a:t>
            </a:r>
            <a:endParaRPr b="1" sz="4400">
              <a:solidFill>
                <a:srgbClr val="43BDCA"/>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A picture containing animal, fish&#10;&#10;Description automatically generated" id="289" name="Google Shape;289;p23"/>
          <p:cNvPicPr preferRelativeResize="0"/>
          <p:nvPr/>
        </p:nvPicPr>
        <p:blipFill rotWithShape="1">
          <a:blip r:embed="rId3">
            <a:alphaModFix/>
          </a:blip>
          <a:srcRect b="0" l="0" r="0" t="0"/>
          <a:stretch/>
        </p:blipFill>
        <p:spPr>
          <a:xfrm>
            <a:off x="-10160" y="0"/>
            <a:ext cx="12202160" cy="6858000"/>
          </a:xfrm>
          <a:prstGeom prst="rect">
            <a:avLst/>
          </a:prstGeom>
          <a:noFill/>
          <a:ln>
            <a:noFill/>
          </a:ln>
        </p:spPr>
      </p:pic>
      <p:sp>
        <p:nvSpPr>
          <p:cNvPr id="290" name="Google Shape;290;p23"/>
          <p:cNvSpPr/>
          <p:nvPr/>
        </p:nvSpPr>
        <p:spPr>
          <a:xfrm>
            <a:off x="-10160" y="6136339"/>
            <a:ext cx="12192000" cy="726065"/>
          </a:xfrm>
          <a:prstGeom prst="rect">
            <a:avLst/>
          </a:prstGeom>
          <a:solidFill>
            <a:srgbClr val="39C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3"/>
          <p:cNvSpPr txBox="1"/>
          <p:nvPr/>
        </p:nvSpPr>
        <p:spPr>
          <a:xfrm>
            <a:off x="447039" y="6205465"/>
            <a:ext cx="10932161" cy="809904"/>
          </a:xfrm>
          <a:prstGeom prst="rect">
            <a:avLst/>
          </a:pr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chemeClr val="accent1"/>
              </a:buClr>
              <a:buSzPts val="3600"/>
              <a:buFont typeface="Twentieth Century"/>
              <a:buNone/>
            </a:pPr>
            <a:r>
              <a:rPr lang="en-IE" sz="3600">
                <a:solidFill>
                  <a:schemeClr val="lt1"/>
                </a:solidFill>
                <a:latin typeface="Calibri"/>
                <a:ea typeface="Calibri"/>
                <a:cs typeface="Calibri"/>
                <a:sym typeface="Calibri"/>
              </a:rPr>
              <a:t>Further information at Statsols.com</a:t>
            </a:r>
            <a:endParaRPr/>
          </a:p>
        </p:txBody>
      </p:sp>
      <p:grpSp>
        <p:nvGrpSpPr>
          <p:cNvPr id="292" name="Google Shape;292;p23"/>
          <p:cNvGrpSpPr/>
          <p:nvPr/>
        </p:nvGrpSpPr>
        <p:grpSpPr>
          <a:xfrm>
            <a:off x="3957932" y="2967650"/>
            <a:ext cx="4276136" cy="828675"/>
            <a:chOff x="2147377" y="4773666"/>
            <a:chExt cx="2403048" cy="1514475"/>
          </a:xfrm>
        </p:grpSpPr>
        <p:sp>
          <p:nvSpPr>
            <p:cNvPr id="293" name="Google Shape;293;p23"/>
            <p:cNvSpPr/>
            <p:nvPr/>
          </p:nvSpPr>
          <p:spPr>
            <a:xfrm>
              <a:off x="2147377" y="4773666"/>
              <a:ext cx="2403048" cy="1514475"/>
            </a:xfrm>
            <a:prstGeom prst="roundRect">
              <a:avLst>
                <a:gd fmla="val 5438" name="adj"/>
              </a:avLst>
            </a:prstGeom>
            <a:solidFill>
              <a:schemeClr val="lt1">
                <a:alpha val="8392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94" name="Google Shape;294;p23"/>
            <p:cNvSpPr txBox="1"/>
            <p:nvPr/>
          </p:nvSpPr>
          <p:spPr>
            <a:xfrm>
              <a:off x="2232927" y="4941491"/>
              <a:ext cx="2282610" cy="128076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accent1"/>
                </a:buClr>
                <a:buSzPts val="5900"/>
                <a:buFont typeface="Twentieth Century"/>
                <a:buNone/>
              </a:pPr>
              <a:r>
                <a:rPr b="1" lang="en-IE" sz="5900">
                  <a:solidFill>
                    <a:srgbClr val="48B7AC"/>
                  </a:solidFill>
                  <a:latin typeface="Century Gothic"/>
                  <a:ea typeface="Century Gothic"/>
                  <a:cs typeface="Century Gothic"/>
                  <a:sym typeface="Century Gothic"/>
                </a:rPr>
                <a:t>Questions?</a:t>
              </a:r>
              <a:endParaRPr/>
            </a:p>
          </p:txBody>
        </p:sp>
      </p:grpSp>
      <p:sp>
        <p:nvSpPr>
          <p:cNvPr id="295" name="Google Shape;295;p23"/>
          <p:cNvSpPr/>
          <p:nvPr/>
        </p:nvSpPr>
        <p:spPr>
          <a:xfrm>
            <a:off x="3804943" y="1397993"/>
            <a:ext cx="4429125" cy="110799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IE" sz="6600">
                <a:solidFill>
                  <a:schemeClr val="lt1"/>
                </a:solidFill>
                <a:latin typeface="Century Gothic"/>
                <a:ea typeface="Century Gothic"/>
                <a:cs typeface="Century Gothic"/>
                <a:sym typeface="Century Gothic"/>
              </a:rPr>
              <a:t>Thank You</a:t>
            </a:r>
            <a:endParaRPr/>
          </a:p>
        </p:txBody>
      </p:sp>
      <p:sp>
        <p:nvSpPr>
          <p:cNvPr id="296" name="Google Shape;296;p23"/>
          <p:cNvSpPr/>
          <p:nvPr/>
        </p:nvSpPr>
        <p:spPr>
          <a:xfrm>
            <a:off x="2178992" y="4257986"/>
            <a:ext cx="8255328" cy="110799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IE" sz="6600">
                <a:solidFill>
                  <a:schemeClr val="lt1"/>
                </a:solidFill>
                <a:latin typeface="Century Gothic"/>
                <a:ea typeface="Century Gothic"/>
                <a:cs typeface="Century Gothic"/>
                <a:sym typeface="Century Gothic"/>
              </a:rPr>
              <a:t>info@statsols.com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aphicFrame>
        <p:nvGraphicFramePr>
          <p:cNvPr id="302" name="Google Shape;302;p24"/>
          <p:cNvGraphicFramePr/>
          <p:nvPr/>
        </p:nvGraphicFramePr>
        <p:xfrm>
          <a:off x="0" y="1"/>
          <a:ext cx="3000000" cy="3000000"/>
        </p:xfrm>
        <a:graphic>
          <a:graphicData uri="http://schemas.openxmlformats.org/drawingml/2006/table">
            <a:tbl>
              <a:tblPr bandRow="1" firstRow="1">
                <a:noFill/>
                <a:tableStyleId>{CC66CB2C-81F6-4669-BCDC-23AC09470838}</a:tableStyleId>
              </a:tblPr>
              <a:tblGrid>
                <a:gridCol w="6101350"/>
                <a:gridCol w="6101350"/>
              </a:tblGrid>
              <a:tr h="954450">
                <a:tc gridSpan="2">
                  <a:txBody>
                    <a:bodyPr/>
                    <a:lstStyle/>
                    <a:p>
                      <a:pPr indent="0" lvl="0" marL="0" marR="0" rtl="0" algn="ctr">
                        <a:spcBef>
                          <a:spcPts val="0"/>
                        </a:spcBef>
                        <a:spcAft>
                          <a:spcPts val="0"/>
                        </a:spcAft>
                        <a:buNone/>
                      </a:pPr>
                      <a:r>
                        <a:rPr b="1" lang="en-IE" sz="4800">
                          <a:solidFill>
                            <a:schemeClr val="lt1"/>
                          </a:solidFill>
                          <a:latin typeface="Calibri"/>
                          <a:ea typeface="Calibri"/>
                          <a:cs typeface="Calibri"/>
                          <a:sym typeface="Calibri"/>
                        </a:rPr>
                        <a:t>nQuery Pro: GST Tables</a:t>
                      </a:r>
                      <a:endParaRPr sz="4800">
                        <a:solidFill>
                          <a:schemeClr val="lt1"/>
                        </a:solidFill>
                      </a:endParaRPr>
                    </a:p>
                  </a:txBody>
                  <a:tcPr marT="45725" marB="45725" marR="91450" marL="91450" anchor="ctr">
                    <a:gradFill>
                      <a:gsLst>
                        <a:gs pos="0">
                          <a:srgbClr val="3374BB">
                            <a:alpha val="57647"/>
                          </a:srgbClr>
                        </a:gs>
                        <a:gs pos="58000">
                          <a:srgbClr val="4CB6AC"/>
                        </a:gs>
                        <a:gs pos="100000">
                          <a:srgbClr val="4CB6AC"/>
                        </a:gs>
                      </a:gsLst>
                      <a:lin ang="7200000" scaled="0"/>
                    </a:gradFill>
                  </a:tcPr>
                </a:tc>
                <a:tc hMerge="1"/>
              </a:tr>
              <a:tr h="828825">
                <a:tc>
                  <a:txBody>
                    <a:bodyPr/>
                    <a:lstStyle/>
                    <a:p>
                      <a:pPr indent="0" lvl="0" marL="0" marR="0" rtl="0" algn="l">
                        <a:spcBef>
                          <a:spcPts val="0"/>
                        </a:spcBef>
                        <a:spcAft>
                          <a:spcPts val="0"/>
                        </a:spcAft>
                        <a:buNone/>
                      </a:pPr>
                      <a:r>
                        <a:rPr b="0" lang="en-IE" sz="2500">
                          <a:solidFill>
                            <a:schemeClr val="dk1"/>
                          </a:solidFill>
                        </a:rPr>
                        <a:t>GST of One Sample Mean</a:t>
                      </a:r>
                      <a:endParaRPr/>
                    </a:p>
                  </a:txBody>
                  <a:tcPr marT="45725" marB="45725" marR="91450" marL="91450" anchor="ctr"/>
                </a:tc>
                <a:tc>
                  <a:txBody>
                    <a:bodyPr/>
                    <a:lstStyle/>
                    <a:p>
                      <a:pPr indent="0" lvl="0" marL="0" marR="0" rtl="0" algn="l">
                        <a:spcBef>
                          <a:spcPts val="0"/>
                        </a:spcBef>
                        <a:spcAft>
                          <a:spcPts val="0"/>
                        </a:spcAft>
                        <a:buNone/>
                      </a:pPr>
                      <a:r>
                        <a:t/>
                      </a:r>
                      <a:endParaRPr b="0" sz="2500">
                        <a:solidFill>
                          <a:schemeClr val="dk1"/>
                        </a:solidFill>
                      </a:endParaRPr>
                    </a:p>
                  </a:txBody>
                  <a:tcPr marT="45725" marB="45725" marR="91450" marL="91450" anchor="ctr"/>
                </a:tc>
              </a:tr>
              <a:tr h="794025">
                <a:tc>
                  <a:txBody>
                    <a:bodyPr/>
                    <a:lstStyle/>
                    <a:p>
                      <a:pPr indent="0" lvl="0" marL="0" marR="0" rtl="0" algn="l">
                        <a:spcBef>
                          <a:spcPts val="0"/>
                        </a:spcBef>
                        <a:spcAft>
                          <a:spcPts val="0"/>
                        </a:spcAft>
                        <a:buNone/>
                      </a:pPr>
                      <a:r>
                        <a:rPr b="0" lang="en-IE" sz="2500">
                          <a:solidFill>
                            <a:schemeClr val="dk1"/>
                          </a:solidFill>
                        </a:rPr>
                        <a:t>GST for Non-inferiority of Mean Difference</a:t>
                      </a:r>
                      <a:endParaRPr/>
                    </a:p>
                  </a:txBody>
                  <a:tcPr marT="45725" marB="45725" marR="91450" marL="91450" anchor="ctr"/>
                </a:tc>
                <a:tc>
                  <a:txBody>
                    <a:bodyPr/>
                    <a:lstStyle/>
                    <a:p>
                      <a:pPr indent="0" lvl="0" marL="0" marR="0" rtl="0" algn="l">
                        <a:spcBef>
                          <a:spcPts val="0"/>
                        </a:spcBef>
                        <a:spcAft>
                          <a:spcPts val="0"/>
                        </a:spcAft>
                        <a:buNone/>
                      </a:pPr>
                      <a:r>
                        <a:rPr b="0" lang="en-IE" sz="2500">
                          <a:solidFill>
                            <a:schemeClr val="dk1"/>
                          </a:solidFill>
                        </a:rPr>
                        <a:t>GST of Two Proportions</a:t>
                      </a:r>
                      <a:endParaRPr/>
                    </a:p>
                  </a:txBody>
                  <a:tcPr marT="45725" marB="45725" marR="91450" marL="91450" anchor="ctr"/>
                </a:tc>
              </a:tr>
              <a:tr h="794025">
                <a:tc>
                  <a:txBody>
                    <a:bodyPr/>
                    <a:lstStyle/>
                    <a:p>
                      <a:pPr indent="0" lvl="0" marL="0" marR="0" rtl="0" algn="l">
                        <a:spcBef>
                          <a:spcPts val="0"/>
                        </a:spcBef>
                        <a:spcAft>
                          <a:spcPts val="0"/>
                        </a:spcAft>
                        <a:buNone/>
                      </a:pPr>
                      <a:r>
                        <a:rPr b="0" lang="en-IE" sz="2500">
                          <a:solidFill>
                            <a:schemeClr val="dk1"/>
                          </a:solidFill>
                        </a:rPr>
                        <a:t>GST of Two Means</a:t>
                      </a:r>
                      <a:endParaRPr/>
                    </a:p>
                  </a:txBody>
                  <a:tcPr marT="45725" marB="45725" marR="91450" marL="91450" anchor="ctr"/>
                </a:tc>
                <a:tc>
                  <a:txBody>
                    <a:bodyPr/>
                    <a:lstStyle/>
                    <a:p>
                      <a:pPr indent="0" lvl="0" marL="0" marR="0" rtl="0" algn="l">
                        <a:spcBef>
                          <a:spcPts val="0"/>
                        </a:spcBef>
                        <a:spcAft>
                          <a:spcPts val="0"/>
                        </a:spcAft>
                        <a:buNone/>
                      </a:pPr>
                      <a:r>
                        <a:rPr b="0" lang="en-IE" sz="2500">
                          <a:solidFill>
                            <a:schemeClr val="dk1"/>
                          </a:solidFill>
                        </a:rPr>
                        <a:t>GST of Two Survivals with Accrual</a:t>
                      </a:r>
                      <a:endParaRPr/>
                    </a:p>
                  </a:txBody>
                  <a:tcPr marT="45725" marB="45725" marR="91450" marL="91450" anchor="ctr"/>
                </a:tc>
              </a:tr>
              <a:tr h="905550">
                <a:tc>
                  <a:txBody>
                    <a:bodyPr/>
                    <a:lstStyle/>
                    <a:p>
                      <a:pPr indent="0" lvl="0" marL="0" marR="0" rtl="0" algn="l">
                        <a:spcBef>
                          <a:spcPts val="0"/>
                        </a:spcBef>
                        <a:spcAft>
                          <a:spcPts val="0"/>
                        </a:spcAft>
                        <a:buNone/>
                      </a:pPr>
                      <a:r>
                        <a:rPr b="0" lang="en-IE" sz="2500">
                          <a:solidFill>
                            <a:schemeClr val="dk1"/>
                          </a:solidFill>
                        </a:rPr>
                        <a:t>GST for Difference of Two Poisson Event Rates (equal follow-up)</a:t>
                      </a:r>
                      <a:endParaRPr/>
                    </a:p>
                  </a:txBody>
                  <a:tcPr marT="45725" marB="45725" marR="91450" marL="91450" anchor="ctr"/>
                </a:tc>
                <a:tc>
                  <a:txBody>
                    <a:bodyPr/>
                    <a:lstStyle/>
                    <a:p>
                      <a:pPr indent="0" lvl="0" marL="0" marR="0" rtl="0" algn="l">
                        <a:spcBef>
                          <a:spcPts val="0"/>
                        </a:spcBef>
                        <a:spcAft>
                          <a:spcPts val="0"/>
                        </a:spcAft>
                        <a:buNone/>
                      </a:pPr>
                      <a:r>
                        <a:rPr b="0" lang="en-IE" sz="2500">
                          <a:solidFill>
                            <a:schemeClr val="dk1"/>
                          </a:solidFill>
                        </a:rPr>
                        <a:t>Group Sequential Two Sample Long-Rank Test</a:t>
                      </a:r>
                      <a:endParaRPr/>
                    </a:p>
                  </a:txBody>
                  <a:tcPr marT="45725" marB="45725" marR="91450" marL="91450" anchor="ctr"/>
                </a:tc>
              </a:tr>
              <a:tr h="860375">
                <a:tc>
                  <a:txBody>
                    <a:bodyPr/>
                    <a:lstStyle/>
                    <a:p>
                      <a:pPr indent="0" lvl="0" marL="0" marR="0" rtl="0" algn="l">
                        <a:spcBef>
                          <a:spcPts val="0"/>
                        </a:spcBef>
                        <a:spcAft>
                          <a:spcPts val="0"/>
                        </a:spcAft>
                        <a:buNone/>
                      </a:pPr>
                      <a:r>
                        <a:rPr b="0" lang="en-IE" sz="2500">
                          <a:solidFill>
                            <a:schemeClr val="dk1"/>
                          </a:solidFill>
                        </a:rPr>
                        <a:t>GST for Ratio of Two Negative Binomial Event Rates (unequal follow-up)</a:t>
                      </a:r>
                      <a:endParaRPr/>
                    </a:p>
                  </a:txBody>
                  <a:tcPr marT="45725" marB="45725" marR="91450" marL="91450" anchor="ctr"/>
                </a:tc>
                <a:tc>
                  <a:txBody>
                    <a:bodyPr/>
                    <a:lstStyle/>
                    <a:p>
                      <a:pPr indent="0" lvl="0" marL="0" marR="0" rtl="0" algn="l">
                        <a:spcBef>
                          <a:spcPts val="0"/>
                        </a:spcBef>
                        <a:spcAft>
                          <a:spcPts val="0"/>
                        </a:spcAft>
                        <a:buNone/>
                      </a:pPr>
                      <a:r>
                        <a:rPr b="0" lang="en-IE" sz="2500">
                          <a:solidFill>
                            <a:schemeClr val="dk1"/>
                          </a:solidFill>
                        </a:rPr>
                        <a:t>GST for Survival - User-Specified Accrual, Piecewise Survival and Dropout Rates</a:t>
                      </a:r>
                      <a:endParaRPr b="0" sz="2500">
                        <a:solidFill>
                          <a:schemeClr val="dk1"/>
                        </a:solidFill>
                      </a:endParaRPr>
                    </a:p>
                  </a:txBody>
                  <a:tcPr marT="45725" marB="45725" marR="91450" marL="91450" anchor="ctr"/>
                </a:tc>
              </a:tr>
              <a:tr h="860375">
                <a:tc>
                  <a:txBody>
                    <a:bodyPr/>
                    <a:lstStyle/>
                    <a:p>
                      <a:pPr indent="0" lvl="0" marL="0" marR="0" rtl="0" algn="l">
                        <a:spcBef>
                          <a:spcPts val="0"/>
                        </a:spcBef>
                        <a:spcAft>
                          <a:spcPts val="0"/>
                        </a:spcAft>
                        <a:buNone/>
                      </a:pPr>
                      <a:r>
                        <a:rPr b="0" lang="en-IE" sz="2500">
                          <a:solidFill>
                            <a:schemeClr val="dk1"/>
                          </a:solidFill>
                        </a:rPr>
                        <a:t>GST for One Sample Proportion (Alternative Hypothesis Variance)</a:t>
                      </a:r>
                      <a:endParaRPr/>
                    </a:p>
                  </a:txBody>
                  <a:tcPr marT="45725" marB="45725" marR="91450" marL="91450" anchor="ctr"/>
                </a:tc>
                <a:tc>
                  <a:txBody>
                    <a:bodyPr/>
                    <a:lstStyle/>
                    <a:p>
                      <a:pPr indent="0" lvl="0" marL="0" marR="0" rtl="0" algn="l">
                        <a:spcBef>
                          <a:spcPts val="0"/>
                        </a:spcBef>
                        <a:spcAft>
                          <a:spcPts val="0"/>
                        </a:spcAft>
                        <a:buNone/>
                      </a:pPr>
                      <a:r>
                        <a:rPr b="0" lang="en-IE" sz="2500">
                          <a:solidFill>
                            <a:schemeClr val="dk1"/>
                          </a:solidFill>
                        </a:rPr>
                        <a:t>GST for Survival - User-Specified Accrual Rates, Piecewise Survival and Dropout Rates</a:t>
                      </a:r>
                      <a:endParaRPr b="0" sz="2500">
                        <a:solidFill>
                          <a:schemeClr val="dk1"/>
                        </a:solidFill>
                      </a:endParaRPr>
                    </a:p>
                  </a:txBody>
                  <a:tcPr marT="45725" marB="45725" marR="91450" marL="91450" anchor="ctr"/>
                </a:tc>
              </a:tr>
              <a:tr h="860375">
                <a:tc>
                  <a:txBody>
                    <a:bodyPr/>
                    <a:lstStyle/>
                    <a:p>
                      <a:pPr indent="0" lvl="0" marL="0" marR="0" rtl="0" algn="l">
                        <a:lnSpc>
                          <a:spcPct val="100000"/>
                        </a:lnSpc>
                        <a:spcBef>
                          <a:spcPts val="0"/>
                        </a:spcBef>
                        <a:spcAft>
                          <a:spcPts val="0"/>
                        </a:spcAft>
                        <a:buClr>
                          <a:schemeClr val="dk1"/>
                        </a:buClr>
                        <a:buSzPts val="2500"/>
                        <a:buFont typeface="Calibri"/>
                        <a:buNone/>
                      </a:pPr>
                      <a:r>
                        <a:rPr b="0" lang="en-IE" sz="2500">
                          <a:solidFill>
                            <a:schemeClr val="dk1"/>
                          </a:solidFill>
                        </a:rPr>
                        <a:t>GST for One Sample Proportion (Null Hypothesis Variance)</a:t>
                      </a:r>
                      <a:endParaRPr b="0" sz="2500">
                        <a:solidFill>
                          <a:schemeClr val="dk1"/>
                        </a:solidFill>
                      </a:endParaRPr>
                    </a:p>
                  </a:txBody>
                  <a:tcPr marT="45725" marB="45725" marR="91450" marL="91450" anchor="ctr"/>
                </a:tc>
                <a:tc>
                  <a:txBody>
                    <a:bodyPr/>
                    <a:lstStyle/>
                    <a:p>
                      <a:pPr indent="0" lvl="0" marL="0" marR="0" rtl="0" algn="l">
                        <a:spcBef>
                          <a:spcPts val="0"/>
                        </a:spcBef>
                        <a:spcAft>
                          <a:spcPts val="0"/>
                        </a:spcAft>
                        <a:buNone/>
                      </a:pPr>
                      <a:r>
                        <a:t/>
                      </a:r>
                      <a:endParaRPr b="0" sz="2500">
                        <a:solidFill>
                          <a:schemeClr val="dk1"/>
                        </a:solidFill>
                      </a:endParaRPr>
                    </a:p>
                  </a:txBody>
                  <a:tcPr marT="45725" marB="45725" marR="91450" marL="91450"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aphicFrame>
        <p:nvGraphicFramePr>
          <p:cNvPr id="308" name="Google Shape;308;p25"/>
          <p:cNvGraphicFramePr/>
          <p:nvPr/>
        </p:nvGraphicFramePr>
        <p:xfrm>
          <a:off x="0" y="0"/>
          <a:ext cx="3000000" cy="3000000"/>
        </p:xfrm>
        <a:graphic>
          <a:graphicData uri="http://schemas.openxmlformats.org/drawingml/2006/table">
            <a:tbl>
              <a:tblPr bandRow="1" firstRow="1">
                <a:noFill/>
                <a:tableStyleId>{CC66CB2C-81F6-4669-BCDC-23AC09470838}</a:tableStyleId>
              </a:tblPr>
              <a:tblGrid>
                <a:gridCol w="12202700"/>
              </a:tblGrid>
              <a:tr h="982800">
                <a:tc>
                  <a:txBody>
                    <a:bodyPr/>
                    <a:lstStyle/>
                    <a:p>
                      <a:pPr indent="0" lvl="0" marL="0" marR="0" rtl="0" algn="ctr">
                        <a:spcBef>
                          <a:spcPts val="0"/>
                        </a:spcBef>
                        <a:spcAft>
                          <a:spcPts val="0"/>
                        </a:spcAft>
                        <a:buNone/>
                      </a:pPr>
                      <a:r>
                        <a:rPr b="1" lang="en-IE" sz="4800">
                          <a:solidFill>
                            <a:schemeClr val="lt1"/>
                          </a:solidFill>
                          <a:latin typeface="Calibri"/>
                          <a:ea typeface="Calibri"/>
                          <a:cs typeface="Calibri"/>
                          <a:sym typeface="Calibri"/>
                        </a:rPr>
                        <a:t>nQuery Pro: Unblinded SSR Tables</a:t>
                      </a:r>
                      <a:endParaRPr sz="4800">
                        <a:solidFill>
                          <a:schemeClr val="lt1"/>
                        </a:solidFill>
                      </a:endParaRPr>
                    </a:p>
                  </a:txBody>
                  <a:tcPr marT="45725" marB="45725" marR="91450" marL="91450" anchor="ctr">
                    <a:gradFill>
                      <a:gsLst>
                        <a:gs pos="0">
                          <a:srgbClr val="3374BB">
                            <a:alpha val="57647"/>
                          </a:srgbClr>
                        </a:gs>
                        <a:gs pos="58000">
                          <a:srgbClr val="4CB6AC"/>
                        </a:gs>
                        <a:gs pos="100000">
                          <a:srgbClr val="4CB6AC"/>
                        </a:gs>
                      </a:gsLst>
                      <a:lin ang="7200000" scaled="0"/>
                    </a:gradFill>
                  </a:tcPr>
                </a:tc>
              </a:tr>
              <a:tr h="817625">
                <a:tc>
                  <a:txBody>
                    <a:bodyPr/>
                    <a:lstStyle/>
                    <a:p>
                      <a:pPr indent="0" lvl="0" marL="0" marR="0" rtl="0" algn="l">
                        <a:spcBef>
                          <a:spcPts val="0"/>
                        </a:spcBef>
                        <a:spcAft>
                          <a:spcPts val="0"/>
                        </a:spcAft>
                        <a:buNone/>
                      </a:pPr>
                      <a:r>
                        <a:rPr b="0" lang="en-IE" sz="2700">
                          <a:solidFill>
                            <a:schemeClr val="dk1"/>
                          </a:solidFill>
                        </a:rPr>
                        <a:t>Interim Monitoring and Unblinded Sample Size Re-estimation for two Means</a:t>
                      </a:r>
                      <a:endParaRPr/>
                    </a:p>
                  </a:txBody>
                  <a:tcPr marT="45725" marB="45725" marR="91450" marL="91450" anchor="ctr"/>
                </a:tc>
              </a:tr>
              <a:tr h="817625">
                <a:tc>
                  <a:txBody>
                    <a:bodyPr/>
                    <a:lstStyle/>
                    <a:p>
                      <a:pPr indent="0" lvl="0" marL="0" marR="0" rtl="0" algn="l">
                        <a:spcBef>
                          <a:spcPts val="0"/>
                        </a:spcBef>
                        <a:spcAft>
                          <a:spcPts val="0"/>
                        </a:spcAft>
                        <a:buNone/>
                      </a:pPr>
                      <a:r>
                        <a:rPr b="0" lang="en-IE" sz="2700">
                          <a:solidFill>
                            <a:schemeClr val="dk1"/>
                          </a:solidFill>
                        </a:rPr>
                        <a:t>Interim Monitoring and Unblinded Sample Size Re-estimation for two Proportions</a:t>
                      </a:r>
                      <a:endParaRPr/>
                    </a:p>
                  </a:txBody>
                  <a:tcPr marT="45725" marB="45725" marR="91450" marL="91450" anchor="ctr"/>
                </a:tc>
              </a:tr>
              <a:tr h="817625">
                <a:tc>
                  <a:txBody>
                    <a:bodyPr/>
                    <a:lstStyle/>
                    <a:p>
                      <a:pPr indent="0" lvl="0" marL="0" marR="0" rtl="0" algn="l">
                        <a:spcBef>
                          <a:spcPts val="0"/>
                        </a:spcBef>
                        <a:spcAft>
                          <a:spcPts val="0"/>
                        </a:spcAft>
                        <a:buNone/>
                      </a:pPr>
                      <a:r>
                        <a:rPr b="0" lang="en-IE" sz="2700">
                          <a:solidFill>
                            <a:schemeClr val="dk1"/>
                          </a:solidFill>
                        </a:rPr>
                        <a:t>Interim Monitoring and Unblinded Sample Size Re-estimation for Survival</a:t>
                      </a:r>
                      <a:endParaRPr/>
                    </a:p>
                  </a:txBody>
                  <a:tcPr marT="45725" marB="45725" marR="91450" marL="91450"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aphicFrame>
        <p:nvGraphicFramePr>
          <p:cNvPr id="314" name="Google Shape;314;p26"/>
          <p:cNvGraphicFramePr/>
          <p:nvPr/>
        </p:nvGraphicFramePr>
        <p:xfrm>
          <a:off x="0" y="0"/>
          <a:ext cx="3000000" cy="3000000"/>
        </p:xfrm>
        <a:graphic>
          <a:graphicData uri="http://schemas.openxmlformats.org/drawingml/2006/table">
            <a:tbl>
              <a:tblPr bandRow="1" firstRow="1">
                <a:noFill/>
                <a:tableStyleId>{CC66CB2C-81F6-4669-BCDC-23AC09470838}</a:tableStyleId>
              </a:tblPr>
              <a:tblGrid>
                <a:gridCol w="12202700"/>
              </a:tblGrid>
              <a:tr h="982800">
                <a:tc>
                  <a:txBody>
                    <a:bodyPr/>
                    <a:lstStyle/>
                    <a:p>
                      <a:pPr indent="0" lvl="0" marL="0" marR="0" rtl="0" algn="ctr">
                        <a:spcBef>
                          <a:spcPts val="0"/>
                        </a:spcBef>
                        <a:spcAft>
                          <a:spcPts val="0"/>
                        </a:spcAft>
                        <a:buNone/>
                      </a:pPr>
                      <a:r>
                        <a:rPr b="1" lang="en-IE" sz="4800">
                          <a:solidFill>
                            <a:schemeClr val="lt1"/>
                          </a:solidFill>
                          <a:latin typeface="Calibri"/>
                          <a:ea typeface="Calibri"/>
                          <a:cs typeface="Calibri"/>
                          <a:sym typeface="Calibri"/>
                        </a:rPr>
                        <a:t>nQuery Pro: Conditional Power Tables</a:t>
                      </a:r>
                      <a:endParaRPr sz="4800">
                        <a:solidFill>
                          <a:schemeClr val="lt1"/>
                        </a:solidFill>
                      </a:endParaRPr>
                    </a:p>
                  </a:txBody>
                  <a:tcPr marT="45725" marB="45725" marR="91450" marL="91450" anchor="ctr">
                    <a:gradFill>
                      <a:gsLst>
                        <a:gs pos="0">
                          <a:srgbClr val="3374BB">
                            <a:alpha val="57647"/>
                          </a:srgbClr>
                        </a:gs>
                        <a:gs pos="58000">
                          <a:srgbClr val="4CB6AC"/>
                        </a:gs>
                        <a:gs pos="100000">
                          <a:srgbClr val="4CB6AC"/>
                        </a:gs>
                      </a:gsLst>
                      <a:lin ang="7200000" scaled="0"/>
                    </a:gradFill>
                  </a:tcPr>
                </a:tc>
              </a:tr>
              <a:tr h="817625">
                <a:tc>
                  <a:txBody>
                    <a:bodyPr/>
                    <a:lstStyle/>
                    <a:p>
                      <a:pPr indent="0" lvl="0" marL="0" marR="0" rtl="0" algn="l">
                        <a:spcBef>
                          <a:spcPts val="0"/>
                        </a:spcBef>
                        <a:spcAft>
                          <a:spcPts val="0"/>
                        </a:spcAft>
                        <a:buNone/>
                      </a:pPr>
                      <a:r>
                        <a:rPr b="0" lang="en-IE" sz="2700">
                          <a:solidFill>
                            <a:schemeClr val="dk1"/>
                          </a:solidFill>
                        </a:rPr>
                        <a:t>Conditional Power for One Mean</a:t>
                      </a:r>
                      <a:endParaRPr/>
                    </a:p>
                  </a:txBody>
                  <a:tcPr marT="45725" marB="45725" marR="91450" marL="91450" anchor="ctr"/>
                </a:tc>
              </a:tr>
              <a:tr h="817625">
                <a:tc>
                  <a:txBody>
                    <a:bodyPr/>
                    <a:lstStyle/>
                    <a:p>
                      <a:pPr indent="0" lvl="0" marL="0" marR="0" rtl="0" algn="l">
                        <a:spcBef>
                          <a:spcPts val="0"/>
                        </a:spcBef>
                        <a:spcAft>
                          <a:spcPts val="0"/>
                        </a:spcAft>
                        <a:buNone/>
                      </a:pPr>
                      <a:r>
                        <a:rPr b="0" lang="en-IE" sz="2700">
                          <a:solidFill>
                            <a:schemeClr val="dk1"/>
                          </a:solidFill>
                        </a:rPr>
                        <a:t>Conditional Power for Two Means</a:t>
                      </a:r>
                      <a:endParaRPr/>
                    </a:p>
                  </a:txBody>
                  <a:tcPr marT="45725" marB="45725" marR="91450" marL="91450" anchor="ctr"/>
                </a:tc>
              </a:tr>
              <a:tr h="817625">
                <a:tc>
                  <a:txBody>
                    <a:bodyPr/>
                    <a:lstStyle/>
                    <a:p>
                      <a:pPr indent="0" lvl="0" marL="0" marR="0" rtl="0" algn="l">
                        <a:spcBef>
                          <a:spcPts val="0"/>
                        </a:spcBef>
                        <a:spcAft>
                          <a:spcPts val="0"/>
                        </a:spcAft>
                        <a:buNone/>
                      </a:pPr>
                      <a:r>
                        <a:rPr b="0" lang="en-IE" sz="2700">
                          <a:solidFill>
                            <a:schemeClr val="dk1"/>
                          </a:solidFill>
                        </a:rPr>
                        <a:t>Conditional Power for 2x2 Cross-Over Design</a:t>
                      </a:r>
                      <a:endParaRPr/>
                    </a:p>
                  </a:txBody>
                  <a:tcPr marT="45725" marB="45725" marR="91450" marL="91450" anchor="ctr"/>
                </a:tc>
              </a:tr>
              <a:tr h="932450">
                <a:tc>
                  <a:txBody>
                    <a:bodyPr/>
                    <a:lstStyle/>
                    <a:p>
                      <a:pPr indent="0" lvl="0" marL="0" marR="0" rtl="0" algn="l">
                        <a:spcBef>
                          <a:spcPts val="0"/>
                        </a:spcBef>
                        <a:spcAft>
                          <a:spcPts val="0"/>
                        </a:spcAft>
                        <a:buNone/>
                      </a:pPr>
                      <a:r>
                        <a:rPr b="0" lang="en-IE" sz="2700">
                          <a:solidFill>
                            <a:schemeClr val="dk1"/>
                          </a:solidFill>
                        </a:rPr>
                        <a:t>Conditional Power for One Proportion</a:t>
                      </a:r>
                      <a:endParaRPr/>
                    </a:p>
                  </a:txBody>
                  <a:tcPr marT="45725" marB="45725" marR="91450" marL="91450" anchor="ctr"/>
                </a:tc>
              </a:tr>
              <a:tr h="817625">
                <a:tc>
                  <a:txBody>
                    <a:bodyPr/>
                    <a:lstStyle/>
                    <a:p>
                      <a:pPr indent="0" lvl="0" marL="0" marR="0" rtl="0" algn="l">
                        <a:spcBef>
                          <a:spcPts val="0"/>
                        </a:spcBef>
                        <a:spcAft>
                          <a:spcPts val="0"/>
                        </a:spcAft>
                        <a:buNone/>
                      </a:pPr>
                      <a:r>
                        <a:rPr b="0" lang="en-IE" sz="2700">
                          <a:solidFill>
                            <a:schemeClr val="dk1"/>
                          </a:solidFill>
                        </a:rPr>
                        <a:t>Conditional Power for Two Proportions</a:t>
                      </a:r>
                      <a:endParaRPr/>
                    </a:p>
                  </a:txBody>
                  <a:tcPr marT="45725" marB="45725" marR="91450" marL="91450" anchor="ctr"/>
                </a:tc>
              </a:tr>
              <a:tr h="817625">
                <a:tc>
                  <a:txBody>
                    <a:bodyPr/>
                    <a:lstStyle/>
                    <a:p>
                      <a:pPr indent="0" lvl="0" marL="0" marR="0" rtl="0" algn="l">
                        <a:lnSpc>
                          <a:spcPct val="100000"/>
                        </a:lnSpc>
                        <a:spcBef>
                          <a:spcPts val="0"/>
                        </a:spcBef>
                        <a:spcAft>
                          <a:spcPts val="0"/>
                        </a:spcAft>
                        <a:buClr>
                          <a:schemeClr val="dk1"/>
                        </a:buClr>
                        <a:buSzPts val="2700"/>
                        <a:buFont typeface="Calibri"/>
                        <a:buNone/>
                      </a:pPr>
                      <a:r>
                        <a:rPr b="0" lang="en-IE" sz="2700">
                          <a:solidFill>
                            <a:schemeClr val="dk1"/>
                          </a:solidFill>
                        </a:rPr>
                        <a:t>Conditional Power for Survival</a:t>
                      </a:r>
                      <a:endParaRPr b="0" sz="2700">
                        <a:solidFill>
                          <a:schemeClr val="dk1"/>
                        </a:solidFill>
                      </a:endParaRPr>
                    </a:p>
                  </a:txBody>
                  <a:tcPr marT="45725" marB="45725" marR="91450" marL="91450"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aphicFrame>
        <p:nvGraphicFramePr>
          <p:cNvPr id="320" name="Google Shape;320;p27"/>
          <p:cNvGraphicFramePr/>
          <p:nvPr/>
        </p:nvGraphicFramePr>
        <p:xfrm>
          <a:off x="0" y="1"/>
          <a:ext cx="3000000" cy="3000000"/>
        </p:xfrm>
        <a:graphic>
          <a:graphicData uri="http://schemas.openxmlformats.org/drawingml/2006/table">
            <a:tbl>
              <a:tblPr bandRow="1" firstRow="1">
                <a:noFill/>
                <a:tableStyleId>{CC66CB2C-81F6-4669-BCDC-23AC09470838}</a:tableStyleId>
              </a:tblPr>
              <a:tblGrid>
                <a:gridCol w="6101350"/>
                <a:gridCol w="6101350"/>
              </a:tblGrid>
              <a:tr h="954450">
                <a:tc gridSpan="2">
                  <a:txBody>
                    <a:bodyPr/>
                    <a:lstStyle/>
                    <a:p>
                      <a:pPr indent="0" lvl="0" marL="0" marR="0" rtl="0" algn="ctr">
                        <a:spcBef>
                          <a:spcPts val="0"/>
                        </a:spcBef>
                        <a:spcAft>
                          <a:spcPts val="0"/>
                        </a:spcAft>
                        <a:buNone/>
                      </a:pPr>
                      <a:r>
                        <a:rPr b="1" lang="en-IE" sz="4800">
                          <a:solidFill>
                            <a:schemeClr val="lt1"/>
                          </a:solidFill>
                          <a:latin typeface="Calibri"/>
                          <a:ea typeface="Calibri"/>
                          <a:cs typeface="Calibri"/>
                          <a:sym typeface="Calibri"/>
                        </a:rPr>
                        <a:t>nQuery Pro: Blinded SSR Tables</a:t>
                      </a:r>
                      <a:endParaRPr sz="4800">
                        <a:solidFill>
                          <a:schemeClr val="lt1"/>
                        </a:solidFill>
                      </a:endParaRPr>
                    </a:p>
                  </a:txBody>
                  <a:tcPr marT="45725" marB="45725" marR="91450" marL="91450" anchor="ctr">
                    <a:gradFill>
                      <a:gsLst>
                        <a:gs pos="0">
                          <a:srgbClr val="3374BB">
                            <a:alpha val="57647"/>
                          </a:srgbClr>
                        </a:gs>
                        <a:gs pos="58000">
                          <a:srgbClr val="4CB6AC"/>
                        </a:gs>
                        <a:gs pos="100000">
                          <a:srgbClr val="4CB6AC"/>
                        </a:gs>
                      </a:gsLst>
                      <a:lin ang="7200000" scaled="0"/>
                    </a:gradFill>
                  </a:tcPr>
                </a:tc>
                <a:tc hMerge="1"/>
              </a:tr>
              <a:tr h="828825">
                <a:tc>
                  <a:txBody>
                    <a:bodyPr/>
                    <a:lstStyle/>
                    <a:p>
                      <a:pPr indent="0" lvl="0" marL="0" marR="0" rtl="0" algn="l">
                        <a:spcBef>
                          <a:spcPts val="0"/>
                        </a:spcBef>
                        <a:spcAft>
                          <a:spcPts val="0"/>
                        </a:spcAft>
                        <a:buNone/>
                      </a:pPr>
                      <a:r>
                        <a:rPr b="0" lang="en-IE" sz="2475">
                          <a:solidFill>
                            <a:schemeClr val="dk1"/>
                          </a:solidFill>
                        </a:rPr>
                        <a:t>Blinded Internal Pilot Sample Size Re-estimation for Non-Inferiority t-test (equal n's)</a:t>
                      </a:r>
                      <a:endParaRPr/>
                    </a:p>
                  </a:txBody>
                  <a:tcPr marT="45725" marB="45725" marR="91450" marL="91450" anchor="ctr"/>
                </a:tc>
                <a:tc>
                  <a:txBody>
                    <a:bodyPr/>
                    <a:lstStyle/>
                    <a:p>
                      <a:pPr indent="0" lvl="0" marL="0" marR="0" rtl="0" algn="l">
                        <a:spcBef>
                          <a:spcPts val="0"/>
                        </a:spcBef>
                        <a:spcAft>
                          <a:spcPts val="0"/>
                        </a:spcAft>
                        <a:buNone/>
                      </a:pPr>
                      <a:r>
                        <a:rPr b="0" lang="en-IE" sz="2475">
                          <a:solidFill>
                            <a:schemeClr val="dk1"/>
                          </a:solidFill>
                        </a:rPr>
                        <a:t>Blinded Internal Pilot Sample Size Re-estimation for Two Sample t-test for Inequality (common variance, unequal n's)</a:t>
                      </a:r>
                      <a:endParaRPr/>
                    </a:p>
                  </a:txBody>
                  <a:tcPr marT="45725" marB="45725" marR="91450" marL="91450" anchor="ctr"/>
                </a:tc>
              </a:tr>
              <a:tr h="794025">
                <a:tc>
                  <a:txBody>
                    <a:bodyPr/>
                    <a:lstStyle/>
                    <a:p>
                      <a:pPr indent="0" lvl="0" marL="0" marR="0" rtl="0" algn="l">
                        <a:spcBef>
                          <a:spcPts val="0"/>
                        </a:spcBef>
                        <a:spcAft>
                          <a:spcPts val="0"/>
                        </a:spcAft>
                        <a:buNone/>
                      </a:pPr>
                      <a:r>
                        <a:rPr b="0" lang="en-IE" sz="2475">
                          <a:solidFill>
                            <a:schemeClr val="dk1"/>
                          </a:solidFill>
                        </a:rPr>
                        <a:t>Blinded Internal Pilot Sample Size Re-estimation for Non-Inferiority t-test (unequal n's)</a:t>
                      </a:r>
                      <a:endParaRPr/>
                    </a:p>
                  </a:txBody>
                  <a:tcPr marT="45725" marB="45725" marR="91450" marL="91450" anchor="ctr"/>
                </a:tc>
                <a:tc>
                  <a:txBody>
                    <a:bodyPr/>
                    <a:lstStyle/>
                    <a:p>
                      <a:pPr indent="0" lvl="0" marL="0" marR="0" rtl="0" algn="l">
                        <a:spcBef>
                          <a:spcPts val="0"/>
                        </a:spcBef>
                        <a:spcAft>
                          <a:spcPts val="0"/>
                        </a:spcAft>
                        <a:buNone/>
                      </a:pPr>
                      <a:r>
                        <a:rPr b="0" lang="en-IE" sz="2475">
                          <a:solidFill>
                            <a:schemeClr val="dk1"/>
                          </a:solidFill>
                        </a:rPr>
                        <a:t>Blinded Internal Pilot Sample Size Re-estimation for Two Sample Test for Non-Inferiority</a:t>
                      </a:r>
                      <a:endParaRPr b="0" sz="2475">
                        <a:solidFill>
                          <a:schemeClr val="dk1"/>
                        </a:solidFill>
                      </a:endParaRPr>
                    </a:p>
                  </a:txBody>
                  <a:tcPr marT="45725" marB="45725" marR="91450" marL="91450" anchor="ctr"/>
                </a:tc>
              </a:tr>
              <a:tr h="794025">
                <a:tc>
                  <a:txBody>
                    <a:bodyPr/>
                    <a:lstStyle/>
                    <a:p>
                      <a:pPr indent="0" lvl="0" marL="0" marR="0" rtl="0" algn="l">
                        <a:spcBef>
                          <a:spcPts val="0"/>
                        </a:spcBef>
                        <a:spcAft>
                          <a:spcPts val="0"/>
                        </a:spcAft>
                        <a:buNone/>
                      </a:pPr>
                      <a:r>
                        <a:rPr b="0" lang="en-IE" sz="2475">
                          <a:solidFill>
                            <a:schemeClr val="dk1"/>
                          </a:solidFill>
                        </a:rPr>
                        <a:t>Blinded Internal Pilot Sample Size Re-estimation for Equivalence t-test (equal n's)</a:t>
                      </a:r>
                      <a:endParaRPr b="0" sz="2475">
                        <a:solidFill>
                          <a:schemeClr val="dk1"/>
                        </a:solidFill>
                      </a:endParaRPr>
                    </a:p>
                  </a:txBody>
                  <a:tcPr marT="45725" marB="45725" marR="91450" marL="91450" anchor="ctr"/>
                </a:tc>
                <a:tc>
                  <a:txBody>
                    <a:bodyPr/>
                    <a:lstStyle/>
                    <a:p>
                      <a:pPr indent="0" lvl="0" marL="0" marR="0" rtl="0" algn="l">
                        <a:spcBef>
                          <a:spcPts val="0"/>
                        </a:spcBef>
                        <a:spcAft>
                          <a:spcPts val="0"/>
                        </a:spcAft>
                        <a:buNone/>
                      </a:pPr>
                      <a:r>
                        <a:rPr b="0" lang="en-IE" sz="2475">
                          <a:solidFill>
                            <a:schemeClr val="dk1"/>
                          </a:solidFill>
                        </a:rPr>
                        <a:t>Blinded Internal Pilot Sample Size Re-estimation for Two Sample Test for Non-Inferiority (Continuity Corrected)</a:t>
                      </a:r>
                      <a:endParaRPr/>
                    </a:p>
                  </a:txBody>
                  <a:tcPr marT="45725" marB="45725" marR="91450" marL="91450" anchor="ctr"/>
                </a:tc>
              </a:tr>
              <a:tr h="905550">
                <a:tc>
                  <a:txBody>
                    <a:bodyPr/>
                    <a:lstStyle/>
                    <a:p>
                      <a:pPr indent="0" lvl="0" marL="0" marR="0" rtl="0" algn="l">
                        <a:spcBef>
                          <a:spcPts val="0"/>
                        </a:spcBef>
                        <a:spcAft>
                          <a:spcPts val="0"/>
                        </a:spcAft>
                        <a:buNone/>
                      </a:pPr>
                      <a:r>
                        <a:rPr b="0" lang="en-IE" sz="2475">
                          <a:solidFill>
                            <a:schemeClr val="dk1"/>
                          </a:solidFill>
                        </a:rPr>
                        <a:t>Blinded Internal Pilot Sample Size Re-estimation for Equivalence t-test (unequal n's)</a:t>
                      </a:r>
                      <a:endParaRPr/>
                    </a:p>
                  </a:txBody>
                  <a:tcPr marT="45725" marB="45725" marR="91450" marL="91450" anchor="ctr"/>
                </a:tc>
                <a:tc>
                  <a:txBody>
                    <a:bodyPr/>
                    <a:lstStyle/>
                    <a:p>
                      <a:pPr indent="0" lvl="0" marL="0" marR="0" rtl="0" algn="l">
                        <a:spcBef>
                          <a:spcPts val="0"/>
                        </a:spcBef>
                        <a:spcAft>
                          <a:spcPts val="0"/>
                        </a:spcAft>
                        <a:buNone/>
                      </a:pPr>
                      <a:r>
                        <a:rPr b="0" lang="en-IE" sz="2475">
                          <a:solidFill>
                            <a:schemeClr val="dk1"/>
                          </a:solidFill>
                        </a:rPr>
                        <a:t>Blinded Internal Pilot Sample Size Re-estimation for Two Sample Test for Inequality </a:t>
                      </a:r>
                      <a:endParaRPr/>
                    </a:p>
                  </a:txBody>
                  <a:tcPr marT="45725" marB="45725" marR="91450" marL="91450" anchor="ctr"/>
                </a:tc>
              </a:tr>
              <a:tr h="860375">
                <a:tc>
                  <a:txBody>
                    <a:bodyPr/>
                    <a:lstStyle/>
                    <a:p>
                      <a:pPr indent="0" lvl="0" marL="0" marR="0" rtl="0" algn="l">
                        <a:spcBef>
                          <a:spcPts val="0"/>
                        </a:spcBef>
                        <a:spcAft>
                          <a:spcPts val="0"/>
                        </a:spcAft>
                        <a:buNone/>
                      </a:pPr>
                      <a:r>
                        <a:rPr b="0" lang="en-IE" sz="2475">
                          <a:solidFill>
                            <a:schemeClr val="dk1"/>
                          </a:solidFill>
                        </a:rPr>
                        <a:t>Blinded Internal Pilot Sample Size Re-estimation for Two Sample t-test for Inequality</a:t>
                      </a:r>
                      <a:endParaRPr/>
                    </a:p>
                  </a:txBody>
                  <a:tcPr marT="45725" marB="45725" marR="91450" marL="91450" anchor="ctr"/>
                </a:tc>
                <a:tc>
                  <a:txBody>
                    <a:bodyPr/>
                    <a:lstStyle/>
                    <a:p>
                      <a:pPr indent="0" lvl="0" marL="0" marR="0" rtl="0" algn="l">
                        <a:spcBef>
                          <a:spcPts val="0"/>
                        </a:spcBef>
                        <a:spcAft>
                          <a:spcPts val="0"/>
                        </a:spcAft>
                        <a:buNone/>
                      </a:pPr>
                      <a:r>
                        <a:rPr b="0" lang="en-IE" sz="2475">
                          <a:solidFill>
                            <a:schemeClr val="dk1"/>
                          </a:solidFill>
                        </a:rPr>
                        <a:t>Blinded Internal Pilot Sample Size Re-estimation for Two Sample Test for Inequality (Continuity Corrected)</a:t>
                      </a:r>
                      <a:endParaRPr/>
                    </a:p>
                  </a:txBody>
                  <a:tcPr marT="45725" marB="45725" marR="91450" marL="91450"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8"/>
          <p:cNvSpPr txBox="1"/>
          <p:nvPr>
            <p:ph type="title"/>
          </p:nvPr>
        </p:nvSpPr>
        <p:spPr>
          <a:xfrm>
            <a:off x="1114425" y="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cap="none">
                <a:latin typeface="Calibri"/>
                <a:ea typeface="Calibri"/>
                <a:cs typeface="Calibri"/>
                <a:sym typeface="Calibri"/>
              </a:rPr>
              <a:t>USSR References</a:t>
            </a:r>
            <a:endParaRPr sz="2400">
              <a:latin typeface="Calibri"/>
              <a:ea typeface="Calibri"/>
              <a:cs typeface="Calibri"/>
              <a:sym typeface="Calibri"/>
            </a:endParaRPr>
          </a:p>
        </p:txBody>
      </p:sp>
      <p:sp>
        <p:nvSpPr>
          <p:cNvPr id="326" name="Google Shape;326;p28"/>
          <p:cNvSpPr txBox="1"/>
          <p:nvPr>
            <p:ph idx="1" type="body"/>
          </p:nvPr>
        </p:nvSpPr>
        <p:spPr>
          <a:xfrm>
            <a:off x="520767" y="1417320"/>
            <a:ext cx="9720073" cy="402336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800"/>
              <a:buNone/>
            </a:pPr>
            <a:r>
              <a:rPr lang="en-IE" sz="1800"/>
              <a:t>Chen, Y. J., DeMets, D. L., &amp; Gordon Lan, K. K. (2004). Increasing the sample size when the unblinded interim result is promising. Statistics in medicine, 23(7), 1023-1038.</a:t>
            </a:r>
            <a:endParaRPr/>
          </a:p>
          <a:p>
            <a:pPr indent="0" lvl="0" marL="0" rtl="0" algn="l">
              <a:lnSpc>
                <a:spcPct val="90000"/>
              </a:lnSpc>
              <a:spcBef>
                <a:spcPts val="1400"/>
              </a:spcBef>
              <a:spcAft>
                <a:spcPts val="0"/>
              </a:spcAft>
              <a:buSzPts val="1800"/>
              <a:buNone/>
            </a:pPr>
            <a:r>
              <a:rPr lang="en-IE" sz="1800"/>
              <a:t>Cui, L., Hung, H. J., &amp; Wang, S. J. (1999). Modification of sample size in group sequential clinical trials. </a:t>
            </a:r>
            <a:r>
              <a:rPr i="1" lang="en-IE" sz="1800"/>
              <a:t>Biometrics</a:t>
            </a:r>
            <a:r>
              <a:rPr lang="en-IE" sz="1800"/>
              <a:t>, </a:t>
            </a:r>
            <a:r>
              <a:rPr i="1" lang="en-IE" sz="1800"/>
              <a:t>55</a:t>
            </a:r>
            <a:r>
              <a:rPr lang="en-IE" sz="1800"/>
              <a:t>(3), 853-857.</a:t>
            </a:r>
            <a:endParaRPr/>
          </a:p>
          <a:p>
            <a:pPr indent="0" lvl="0" marL="0" rtl="0" algn="l">
              <a:lnSpc>
                <a:spcPct val="90000"/>
              </a:lnSpc>
              <a:spcBef>
                <a:spcPts val="1400"/>
              </a:spcBef>
              <a:spcAft>
                <a:spcPts val="0"/>
              </a:spcAft>
              <a:buSzPts val="1800"/>
              <a:buNone/>
            </a:pPr>
            <a:r>
              <a:rPr lang="en-IE" sz="1800"/>
              <a:t>Mehta, C.R. and Pocock, S.J., 2011. Adaptive increase in sample size when interim results are promising: a practical guide with examples. Statistics in medicine, 30(28), pp.3267-3284.</a:t>
            </a:r>
            <a:endParaRPr/>
          </a:p>
          <a:p>
            <a:pPr indent="0" lvl="0" marL="0" rtl="0" algn="l">
              <a:lnSpc>
                <a:spcPct val="90000"/>
              </a:lnSpc>
              <a:spcBef>
                <a:spcPts val="1400"/>
              </a:spcBef>
              <a:spcAft>
                <a:spcPts val="0"/>
              </a:spcAft>
              <a:buSzPts val="1800"/>
              <a:buNone/>
            </a:pPr>
            <a:r>
              <a:rPr lang="en-IE" sz="1800"/>
              <a:t>Douglas, I. S., et al (2020) Fluid Response Evaluation in Sepsis Hypotension and Shock: A Randomized Clinical Trial. CHEST Journal, 158 (4), 1431-1445.</a:t>
            </a:r>
            <a:endParaRPr/>
          </a:p>
          <a:p>
            <a:pPr indent="0" lvl="0" marL="0" rtl="0" algn="l">
              <a:lnSpc>
                <a:spcPct val="90000"/>
              </a:lnSpc>
              <a:spcBef>
                <a:spcPts val="1400"/>
              </a:spcBef>
              <a:spcAft>
                <a:spcPts val="0"/>
              </a:spcAft>
              <a:buSzPts val="1800"/>
              <a:buNone/>
            </a:pPr>
            <a:r>
              <a:rPr lang="en-IE" sz="1800"/>
              <a:t>Jennison, C., Turnbull, B. W., (2015) Adaptive sample size modification in clinical trials: start small then ask for more. Stat Med, 34(29):3793-810.</a:t>
            </a:r>
            <a:endParaRPr sz="1800"/>
          </a:p>
          <a:p>
            <a:pPr indent="0" lvl="0" marL="0" rtl="0" algn="l">
              <a:lnSpc>
                <a:spcPct val="90000"/>
              </a:lnSpc>
              <a:spcBef>
                <a:spcPts val="1400"/>
              </a:spcBef>
              <a:spcAft>
                <a:spcPts val="0"/>
              </a:spcAft>
              <a:buSzPts val="2800"/>
              <a:buNone/>
            </a:pPr>
            <a:r>
              <a:t/>
            </a:r>
            <a:endParaRPr b="1" i="1">
              <a:solidFill>
                <a:srgbClr val="7F7F7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9"/>
          <p:cNvSpPr txBox="1"/>
          <p:nvPr>
            <p:ph type="title"/>
          </p:nvPr>
        </p:nvSpPr>
        <p:spPr>
          <a:xfrm>
            <a:off x="1114425" y="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cap="none">
                <a:latin typeface="Calibri"/>
                <a:ea typeface="Calibri"/>
                <a:cs typeface="Calibri"/>
                <a:sym typeface="Calibri"/>
              </a:rPr>
              <a:t>Blinded SSR References</a:t>
            </a:r>
            <a:endParaRPr sz="2400">
              <a:latin typeface="Calibri"/>
              <a:ea typeface="Calibri"/>
              <a:cs typeface="Calibri"/>
              <a:sym typeface="Calibri"/>
            </a:endParaRPr>
          </a:p>
        </p:txBody>
      </p:sp>
      <p:sp>
        <p:nvSpPr>
          <p:cNvPr id="332" name="Google Shape;332;p29"/>
          <p:cNvSpPr txBox="1"/>
          <p:nvPr>
            <p:ph idx="1" type="body"/>
          </p:nvPr>
        </p:nvSpPr>
        <p:spPr>
          <a:xfrm>
            <a:off x="520767" y="1417320"/>
            <a:ext cx="9720073" cy="402336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600"/>
              <a:buNone/>
            </a:pPr>
            <a:r>
              <a:rPr lang="en-IE" sz="1600"/>
              <a:t>Friede, T., &amp; Kieser, M. (2006). Sample size recalculation in internal pilot study designs: a review. Biometrical Journal: Journal of Mathematical Methods in Biosciences, 48(4), 537-555.</a:t>
            </a:r>
            <a:endParaRPr/>
          </a:p>
          <a:p>
            <a:pPr indent="0" lvl="0" marL="0" rtl="0" algn="l">
              <a:lnSpc>
                <a:spcPct val="90000"/>
              </a:lnSpc>
              <a:spcBef>
                <a:spcPts val="1400"/>
              </a:spcBef>
              <a:spcAft>
                <a:spcPts val="0"/>
              </a:spcAft>
              <a:buSzPts val="1600"/>
              <a:buNone/>
            </a:pPr>
            <a:r>
              <a:rPr lang="en-IE" sz="1600"/>
              <a:t>Kieser, M. &amp; Friede, T. (2000). Re‐calculating the sample size in internal pilot study designs with control of the type I error rate. Statistics in medicine, 19(7), 901-911. </a:t>
            </a:r>
            <a:endParaRPr sz="1600"/>
          </a:p>
          <a:p>
            <a:pPr indent="0" lvl="0" marL="0" rtl="0" algn="l">
              <a:lnSpc>
                <a:spcPct val="90000"/>
              </a:lnSpc>
              <a:spcBef>
                <a:spcPts val="1400"/>
              </a:spcBef>
              <a:spcAft>
                <a:spcPts val="0"/>
              </a:spcAft>
              <a:buSzPts val="1600"/>
              <a:buNone/>
            </a:pPr>
            <a:r>
              <a:rPr lang="en-IE" sz="1600"/>
              <a:t>Friede, T., &amp; Kieser, M. (2004). Sample size recalculation for binary data in internal pilot study designs. Pharmaceutical Statistics: The Journal of Applied Statistics in the Pharmaceutical Industry, 3(4), 269-279.</a:t>
            </a:r>
            <a:endParaRPr/>
          </a:p>
          <a:p>
            <a:pPr indent="0" lvl="0" marL="0" rtl="0" algn="l">
              <a:lnSpc>
                <a:spcPct val="90000"/>
              </a:lnSpc>
              <a:spcBef>
                <a:spcPts val="1400"/>
              </a:spcBef>
              <a:spcAft>
                <a:spcPts val="0"/>
              </a:spcAft>
              <a:buSzPts val="1600"/>
              <a:buNone/>
            </a:pPr>
            <a:r>
              <a:rPr lang="en-IE" sz="1600"/>
              <a:t>Wittes, J., &amp; Brittain, E. (1990). The role of internal pilot studies in increasing the efficiency of clinical trials. Statistics in Medicine, 9(1‐2), 65-72.</a:t>
            </a:r>
            <a:endParaRPr/>
          </a:p>
          <a:p>
            <a:pPr indent="0" lvl="0" marL="0" rtl="0" algn="l">
              <a:lnSpc>
                <a:spcPct val="90000"/>
              </a:lnSpc>
              <a:spcBef>
                <a:spcPts val="1400"/>
              </a:spcBef>
              <a:spcAft>
                <a:spcPts val="0"/>
              </a:spcAft>
              <a:buSzPts val="1600"/>
              <a:buNone/>
            </a:pPr>
            <a:r>
              <a:rPr lang="en-IE" sz="1600"/>
              <a:t>Schneider, S., Schmidli, H., and Friede, T. (2013), “Blinded and Unblinded Internal Pilot Study Designs for Clinical Trials With Count Data,” Biometrical Journal, 55, 617–633.</a:t>
            </a:r>
            <a:endParaRPr sz="1600"/>
          </a:p>
          <a:p>
            <a:pPr indent="0" lvl="0" marL="0" rtl="0" algn="l">
              <a:lnSpc>
                <a:spcPct val="90000"/>
              </a:lnSpc>
              <a:spcBef>
                <a:spcPts val="1400"/>
              </a:spcBef>
              <a:spcAft>
                <a:spcPts val="0"/>
              </a:spcAft>
              <a:buSzPts val="1600"/>
              <a:buNone/>
            </a:pPr>
            <a:r>
              <a:rPr lang="en-IE" sz="1600"/>
              <a:t>Tashkin, D. P., Elashoff, R., Clements, P. J., Goldin, J., Roth, M. D., Furst, D. E., ... &amp; Seibold, J. R. (2006). Cyclophosphamide versus placebo in scleroderma lung disease. New England Journal of Medicine, 354(25), 2655-2666.</a:t>
            </a:r>
            <a:endParaRPr/>
          </a:p>
          <a:p>
            <a:pPr indent="0" lvl="0" marL="0" rtl="0" algn="l">
              <a:lnSpc>
                <a:spcPct val="90000"/>
              </a:lnSpc>
              <a:spcBef>
                <a:spcPts val="1400"/>
              </a:spcBef>
              <a:spcAft>
                <a:spcPts val="0"/>
              </a:spcAft>
              <a:buSzPts val="1600"/>
              <a:buNone/>
            </a:pPr>
            <a:r>
              <a:rPr lang="en-IE" sz="1600"/>
              <a:t>Sugiyama, H., Tsuyuguchi, T., Sakai, Y., Mikata, R., Yasui, S., Watanabe, Y., ... &amp; Nishikawa, T. (2018). Transpancreatic precut papillotomy versus double-guidewire technique in difficult biliary cannulation: prospective randomized study. Endoscopy, 50(1), 33-39.</a:t>
            </a:r>
            <a:endParaRPr/>
          </a:p>
          <a:p>
            <a:pPr indent="0" lvl="0" marL="0" rtl="0" algn="l">
              <a:lnSpc>
                <a:spcPct val="90000"/>
              </a:lnSpc>
              <a:spcBef>
                <a:spcPts val="1400"/>
              </a:spcBef>
              <a:spcAft>
                <a:spcPts val="0"/>
              </a:spcAft>
              <a:buSzPts val="1600"/>
              <a:buNone/>
            </a:pPr>
            <a:r>
              <a:rPr lang="en-IE" sz="1600"/>
              <a:t>Lawrence Gould, A., &amp; Shih, W. J. (1992). Sample size re-estimation without unblinding for normally distributed outcomes with unknown variance. Communications in Statistics - Theory and Methods, 21(10), 2833–2853.</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b="0" l="0" r="0" t="0"/>
          <a:stretch/>
        </p:blipFill>
        <p:spPr>
          <a:xfrm>
            <a:off x="0" y="-6766"/>
            <a:ext cx="12192000" cy="6871531"/>
          </a:xfrm>
          <a:prstGeom prst="rect">
            <a:avLst/>
          </a:prstGeom>
          <a:noFill/>
          <a:ln>
            <a:noFill/>
          </a:ln>
        </p:spPr>
      </p:pic>
      <p:sp>
        <p:nvSpPr>
          <p:cNvPr id="95" name="Google Shape;95;p3"/>
          <p:cNvSpPr/>
          <p:nvPr/>
        </p:nvSpPr>
        <p:spPr>
          <a:xfrm>
            <a:off x="576072" y="210864"/>
            <a:ext cx="1094536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4800" u="sng" cap="none" strike="noStrike">
                <a:solidFill>
                  <a:schemeClr val="lt1"/>
                </a:solidFill>
                <a:latin typeface="Calibri"/>
                <a:ea typeface="Calibri"/>
                <a:cs typeface="Calibri"/>
                <a:sym typeface="Calibri"/>
              </a:rPr>
              <a:t>AGENDA</a:t>
            </a:r>
            <a:endParaRPr b="1" i="0" sz="4000" u="sng" cap="none" strike="noStrike">
              <a:solidFill>
                <a:schemeClr val="lt1"/>
              </a:solidFill>
              <a:latin typeface="Calibri"/>
              <a:ea typeface="Calibri"/>
              <a:cs typeface="Calibri"/>
              <a:sym typeface="Calibri"/>
            </a:endParaRPr>
          </a:p>
        </p:txBody>
      </p:sp>
      <p:sp>
        <p:nvSpPr>
          <p:cNvPr id="96" name="Google Shape;96;p3"/>
          <p:cNvSpPr/>
          <p:nvPr/>
        </p:nvSpPr>
        <p:spPr>
          <a:xfrm>
            <a:off x="1112783" y="1506489"/>
            <a:ext cx="10574147" cy="446276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IE" sz="3600" u="none" cap="none" strike="noStrike">
                <a:solidFill>
                  <a:schemeClr val="lt1"/>
                </a:solidFill>
                <a:latin typeface="Calibri"/>
                <a:ea typeface="Calibri"/>
                <a:cs typeface="Calibri"/>
                <a:sym typeface="Calibri"/>
              </a:rPr>
              <a:t>1) Adaptive Designs &amp; SSR</a:t>
            </a:r>
            <a:endParaRPr b="1" i="0" sz="3600" u="none" cap="none" strike="noStrike">
              <a:solidFill>
                <a:schemeClr val="lt1"/>
              </a:solidFill>
              <a:latin typeface="Calibri"/>
              <a:ea typeface="Calibri"/>
              <a:cs typeface="Calibri"/>
              <a:sym typeface="Calibri"/>
            </a:endParaRPr>
          </a:p>
          <a:p>
            <a:pPr indent="0" lvl="1" marL="457200" marR="0" rtl="0" algn="l">
              <a:spcBef>
                <a:spcPts val="0"/>
              </a:spcBef>
              <a:spcAft>
                <a:spcPts val="0"/>
              </a:spcAft>
              <a:buNone/>
            </a:pPr>
            <a:r>
              <a:t/>
            </a:r>
            <a:endParaRPr b="1" i="0" sz="3600" u="none" cap="none" strike="noStrike">
              <a:solidFill>
                <a:schemeClr val="lt1"/>
              </a:solidFill>
              <a:latin typeface="Calibri"/>
              <a:ea typeface="Calibri"/>
              <a:cs typeface="Calibri"/>
              <a:sym typeface="Calibri"/>
            </a:endParaRPr>
          </a:p>
          <a:p>
            <a:pPr indent="0" lvl="1" marL="457200" marR="0" rtl="0" algn="l">
              <a:spcBef>
                <a:spcPts val="0"/>
              </a:spcBef>
              <a:spcAft>
                <a:spcPts val="0"/>
              </a:spcAft>
              <a:buNone/>
            </a:pPr>
            <a:r>
              <a:rPr b="1" i="0" lang="en-IE" sz="3600" u="none" cap="none" strike="noStrike">
                <a:solidFill>
                  <a:schemeClr val="lt1"/>
                </a:solidFill>
                <a:latin typeface="Calibri"/>
                <a:ea typeface="Calibri"/>
                <a:cs typeface="Calibri"/>
                <a:sym typeface="Calibri"/>
              </a:rPr>
              <a:t>2) Unblinded SSR</a:t>
            </a:r>
            <a:endParaRPr/>
          </a:p>
          <a:p>
            <a:pPr indent="0" lvl="1" marL="457200" marR="0" rtl="0" algn="l">
              <a:spcBef>
                <a:spcPts val="0"/>
              </a:spcBef>
              <a:spcAft>
                <a:spcPts val="0"/>
              </a:spcAft>
              <a:buNone/>
            </a:pPr>
            <a:r>
              <a:t/>
            </a:r>
            <a:endParaRPr b="1" i="0" sz="3600" u="none" cap="none" strike="noStrike">
              <a:solidFill>
                <a:schemeClr val="lt1"/>
              </a:solidFill>
              <a:latin typeface="Calibri"/>
              <a:ea typeface="Calibri"/>
              <a:cs typeface="Calibri"/>
              <a:sym typeface="Calibri"/>
            </a:endParaRPr>
          </a:p>
          <a:p>
            <a:pPr indent="0" lvl="1" marL="457200" marR="0" rtl="0" algn="l">
              <a:spcBef>
                <a:spcPts val="0"/>
              </a:spcBef>
              <a:spcAft>
                <a:spcPts val="0"/>
              </a:spcAft>
              <a:buNone/>
            </a:pPr>
            <a:r>
              <a:rPr b="1" i="0" lang="en-IE" sz="3600" u="none" cap="none" strike="noStrike">
                <a:solidFill>
                  <a:schemeClr val="lt1"/>
                </a:solidFill>
                <a:latin typeface="Calibri"/>
                <a:ea typeface="Calibri"/>
                <a:cs typeface="Calibri"/>
                <a:sym typeface="Calibri"/>
              </a:rPr>
              <a:t>3) Blinded SSR</a:t>
            </a:r>
            <a:endParaRPr/>
          </a:p>
          <a:p>
            <a:pPr indent="0" lvl="2" marL="447675" marR="0" rtl="0" algn="l">
              <a:spcBef>
                <a:spcPts val="0"/>
              </a:spcBef>
              <a:spcAft>
                <a:spcPts val="0"/>
              </a:spcAft>
              <a:buNone/>
            </a:pPr>
            <a:r>
              <a:t/>
            </a:r>
            <a:endParaRPr b="0" i="0" sz="3200" u="none" cap="none" strike="noStrike">
              <a:solidFill>
                <a:schemeClr val="lt1"/>
              </a:solidFill>
              <a:latin typeface="Calibri"/>
              <a:ea typeface="Calibri"/>
              <a:cs typeface="Calibri"/>
              <a:sym typeface="Calibri"/>
            </a:endParaRPr>
          </a:p>
          <a:p>
            <a:pPr indent="0" lvl="1" marL="457200" marR="0" rtl="0" algn="l">
              <a:spcBef>
                <a:spcPts val="0"/>
              </a:spcBef>
              <a:spcAft>
                <a:spcPts val="0"/>
              </a:spcAft>
              <a:buNone/>
            </a:pPr>
            <a:r>
              <a:rPr b="1" i="0" lang="en-IE" sz="3600" u="none" cap="none" strike="noStrike">
                <a:solidFill>
                  <a:schemeClr val="lt1"/>
                </a:solidFill>
                <a:latin typeface="Calibri"/>
                <a:ea typeface="Calibri"/>
                <a:cs typeface="Calibri"/>
                <a:sym typeface="Calibri"/>
              </a:rPr>
              <a:t>4)</a:t>
            </a:r>
            <a:r>
              <a:rPr b="1" i="0" lang="en-IE" sz="3200" u="none" cap="none" strike="noStrike">
                <a:solidFill>
                  <a:schemeClr val="lt1"/>
                </a:solidFill>
                <a:latin typeface="Calibri"/>
                <a:ea typeface="Calibri"/>
                <a:cs typeface="Calibri"/>
                <a:sym typeface="Calibri"/>
              </a:rPr>
              <a:t> </a:t>
            </a:r>
            <a:r>
              <a:rPr b="1" i="0" lang="en-IE" sz="3600" u="none" cap="none" strike="noStrike">
                <a:solidFill>
                  <a:schemeClr val="lt1"/>
                </a:solidFill>
                <a:latin typeface="Calibri"/>
                <a:ea typeface="Calibri"/>
                <a:cs typeface="Calibri"/>
                <a:sym typeface="Calibri"/>
              </a:rPr>
              <a:t>Discussion and Conclusions</a:t>
            </a:r>
            <a:endParaRPr/>
          </a:p>
          <a:p>
            <a:pPr indent="0" lvl="1" marL="457200" marR="0" rtl="0" algn="l">
              <a:spcBef>
                <a:spcPts val="0"/>
              </a:spcBef>
              <a:spcAft>
                <a:spcPts val="0"/>
              </a:spcAft>
              <a:buNone/>
            </a:pPr>
            <a:r>
              <a:t/>
            </a:r>
            <a:endParaRPr b="1" i="0" sz="36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0"/>
          <p:cNvSpPr txBox="1"/>
          <p:nvPr>
            <p:ph type="title"/>
          </p:nvPr>
        </p:nvSpPr>
        <p:spPr>
          <a:xfrm>
            <a:off x="1114425" y="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cap="none">
                <a:latin typeface="Calibri"/>
                <a:ea typeface="Calibri"/>
                <a:cs typeface="Calibri"/>
                <a:sym typeface="Calibri"/>
              </a:rPr>
              <a:t>GSD &amp; Regulatory References</a:t>
            </a:r>
            <a:endParaRPr sz="2400">
              <a:latin typeface="Calibri"/>
              <a:ea typeface="Calibri"/>
              <a:cs typeface="Calibri"/>
              <a:sym typeface="Calibri"/>
            </a:endParaRPr>
          </a:p>
        </p:txBody>
      </p:sp>
      <p:sp>
        <p:nvSpPr>
          <p:cNvPr id="338" name="Google Shape;338;p30"/>
          <p:cNvSpPr txBox="1"/>
          <p:nvPr>
            <p:ph idx="1" type="body"/>
          </p:nvPr>
        </p:nvSpPr>
        <p:spPr>
          <a:xfrm>
            <a:off x="520767" y="1417320"/>
            <a:ext cx="9720073" cy="402336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1800"/>
              <a:buNone/>
            </a:pPr>
            <a:r>
              <a:rPr lang="en-IE" sz="1800"/>
              <a:t>Lan, K. K. G., &amp; DeMets, D. L. (1983). Discrete Sequential Boundaries for Clinical Trials. Biometrika, 70(3), 659–663. </a:t>
            </a:r>
            <a:r>
              <a:rPr lang="en-IE" sz="1800" u="sng">
                <a:solidFill>
                  <a:schemeClr val="hlink"/>
                </a:solidFill>
                <a:hlinkClick r:id="rId3"/>
              </a:rPr>
              <a:t>https://doi.org/10.2307/2336502</a:t>
            </a:r>
            <a:endParaRPr sz="1800"/>
          </a:p>
          <a:p>
            <a:pPr indent="0" lvl="0" marL="0" rtl="0" algn="l">
              <a:lnSpc>
                <a:spcPct val="90000"/>
              </a:lnSpc>
              <a:spcBef>
                <a:spcPts val="1400"/>
              </a:spcBef>
              <a:spcAft>
                <a:spcPts val="0"/>
              </a:spcAft>
              <a:buSzPts val="1800"/>
              <a:buNone/>
            </a:pPr>
            <a:r>
              <a:rPr lang="en-IE" sz="1800"/>
              <a:t>Jennison, C., &amp; Turnbull, B. W. (1999). Group sequential methods with applications to clinical trials. CRC Press. </a:t>
            </a:r>
            <a:endParaRPr/>
          </a:p>
          <a:p>
            <a:pPr indent="0" lvl="0" marL="0" rtl="0" algn="l">
              <a:lnSpc>
                <a:spcPct val="90000"/>
              </a:lnSpc>
              <a:spcBef>
                <a:spcPts val="1400"/>
              </a:spcBef>
              <a:spcAft>
                <a:spcPts val="0"/>
              </a:spcAft>
              <a:buSzPts val="1800"/>
              <a:buNone/>
            </a:pPr>
            <a:r>
              <a:rPr lang="en-IE" sz="1800"/>
              <a:t>ICH E20 Concept Paper - </a:t>
            </a:r>
            <a:r>
              <a:rPr lang="en-IE" sz="1800" u="sng">
                <a:solidFill>
                  <a:schemeClr val="hlink"/>
                </a:solidFill>
                <a:hlinkClick r:id="rId4"/>
              </a:rPr>
              <a:t>https://database.ich.org/sites/default/files/E20_FinalConceptPaper_2019_1107_0.pdf</a:t>
            </a:r>
            <a:endParaRPr sz="1800"/>
          </a:p>
          <a:p>
            <a:pPr indent="0" lvl="0" marL="0" rtl="0" algn="l">
              <a:lnSpc>
                <a:spcPct val="90000"/>
              </a:lnSpc>
              <a:spcBef>
                <a:spcPts val="1400"/>
              </a:spcBef>
              <a:spcAft>
                <a:spcPts val="0"/>
              </a:spcAft>
              <a:buSzPts val="1800"/>
              <a:buNone/>
            </a:pPr>
            <a:r>
              <a:rPr lang="en-IE" sz="1800"/>
              <a:t>FDA Draft Guidance: https://www.fda.gov/downloads/drugs/guidances/ucm201790.pdf</a:t>
            </a:r>
            <a:endParaRPr/>
          </a:p>
          <a:p>
            <a:pPr indent="0" lvl="0" marL="0" rtl="0" algn="l">
              <a:lnSpc>
                <a:spcPct val="90000"/>
              </a:lnSpc>
              <a:spcBef>
                <a:spcPts val="1400"/>
              </a:spcBef>
              <a:spcAft>
                <a:spcPts val="0"/>
              </a:spcAft>
              <a:buSzPts val="1800"/>
              <a:buNone/>
            </a:pPr>
            <a:r>
              <a:rPr lang="en-IE" sz="1800"/>
              <a:t>Draft Comments/Submissions (30th November): https://www.federalregister.gov/documents/2018/10/01/2018-21314/adaptive-designs-for-clinical-trials-of-drugs-and-biologics-draft-guidance-for-industry-availability</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4"/>
          <p:cNvPicPr preferRelativeResize="0"/>
          <p:nvPr/>
        </p:nvPicPr>
        <p:blipFill rotWithShape="1">
          <a:blip r:embed="rId3">
            <a:alphaModFix/>
          </a:blip>
          <a:srcRect b="0" l="0" r="0" t="0"/>
          <a:stretch/>
        </p:blipFill>
        <p:spPr>
          <a:xfrm>
            <a:off x="0" y="-13532"/>
            <a:ext cx="12192000" cy="6871531"/>
          </a:xfrm>
          <a:prstGeom prst="rect">
            <a:avLst/>
          </a:prstGeom>
          <a:noFill/>
          <a:ln>
            <a:noFill/>
          </a:ln>
        </p:spPr>
      </p:pic>
      <p:sp>
        <p:nvSpPr>
          <p:cNvPr id="103" name="Google Shape;103;p4"/>
          <p:cNvSpPr/>
          <p:nvPr/>
        </p:nvSpPr>
        <p:spPr>
          <a:xfrm>
            <a:off x="4070555" y="3214210"/>
            <a:ext cx="772409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5400" u="none" cap="none" strike="noStrike">
                <a:solidFill>
                  <a:schemeClr val="lt1"/>
                </a:solidFill>
                <a:latin typeface="Calibri"/>
                <a:ea typeface="Calibri"/>
                <a:cs typeface="Calibri"/>
                <a:sym typeface="Calibri"/>
              </a:rPr>
              <a:t>Adaptive Designs &amp; SSR</a:t>
            </a:r>
            <a:endParaRPr b="0" i="0" sz="5400" u="none" cap="none" strike="noStrike">
              <a:solidFill>
                <a:schemeClr val="lt1"/>
              </a:solidFill>
              <a:latin typeface="Calibri"/>
              <a:ea typeface="Calibri"/>
              <a:cs typeface="Calibri"/>
              <a:sym typeface="Calibri"/>
            </a:endParaRPr>
          </a:p>
        </p:txBody>
      </p:sp>
      <p:sp>
        <p:nvSpPr>
          <p:cNvPr id="104" name="Google Shape;104;p4"/>
          <p:cNvSpPr/>
          <p:nvPr/>
        </p:nvSpPr>
        <p:spPr>
          <a:xfrm>
            <a:off x="3719238" y="-13532"/>
            <a:ext cx="152359" cy="6871532"/>
          </a:xfrm>
          <a:prstGeom prst="roundRect">
            <a:avLst>
              <a:gd fmla="val 0" name="adj"/>
            </a:avLst>
          </a:prstGeom>
          <a:solidFill>
            <a:srgbClr val="565755"/>
          </a:solid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1CADE4"/>
              </a:buClr>
              <a:buSzPts val="3200"/>
              <a:buFont typeface="Twentieth Century"/>
              <a:buNone/>
            </a:pPr>
            <a:r>
              <a:t/>
            </a:r>
            <a:endParaRPr b="1" i="0" sz="3200" u="none" cap="none" strike="noStrike">
              <a:solidFill>
                <a:srgbClr val="FFFFFF"/>
              </a:solidFill>
              <a:latin typeface="Calibri"/>
              <a:ea typeface="Calibri"/>
              <a:cs typeface="Calibri"/>
              <a:sym typeface="Calibri"/>
            </a:endParaRPr>
          </a:p>
        </p:txBody>
      </p:sp>
      <p:sp>
        <p:nvSpPr>
          <p:cNvPr id="105" name="Google Shape;105;p4"/>
          <p:cNvSpPr/>
          <p:nvPr/>
        </p:nvSpPr>
        <p:spPr>
          <a:xfrm>
            <a:off x="397348" y="3090094"/>
            <a:ext cx="2933884" cy="1198684"/>
          </a:xfrm>
          <a:prstGeom prst="roundRect">
            <a:avLst>
              <a:gd fmla="val 5170" name="adj"/>
            </a:avLst>
          </a:prstGeom>
          <a:solidFill>
            <a:srgbClr val="39C2D2"/>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106" name="Google Shape;106;p4"/>
          <p:cNvSpPr/>
          <p:nvPr/>
        </p:nvSpPr>
        <p:spPr>
          <a:xfrm>
            <a:off x="397347" y="3352710"/>
            <a:ext cx="2933884" cy="64633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IE" sz="3600" u="none" cap="none" strike="noStrike">
                <a:solidFill>
                  <a:schemeClr val="lt1"/>
                </a:solidFill>
                <a:latin typeface="Calibri"/>
                <a:ea typeface="Calibri"/>
                <a:cs typeface="Calibri"/>
                <a:sym typeface="Calibri"/>
              </a:rPr>
              <a:t>Part 1</a:t>
            </a:r>
            <a:endParaRPr b="0" i="0" sz="36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1306753" y="-33340"/>
            <a:ext cx="9144001"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cap="none"/>
              <a:t>Adaptive Trials Overview</a:t>
            </a:r>
            <a:endParaRPr/>
          </a:p>
        </p:txBody>
      </p:sp>
      <p:sp>
        <p:nvSpPr>
          <p:cNvPr id="113" name="Google Shape;113;p5"/>
          <p:cNvSpPr txBox="1"/>
          <p:nvPr>
            <p:ph idx="1" type="body"/>
          </p:nvPr>
        </p:nvSpPr>
        <p:spPr>
          <a:xfrm>
            <a:off x="729367" y="1433720"/>
            <a:ext cx="9720073" cy="2536399"/>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3200"/>
              <a:buNone/>
            </a:pPr>
            <a:r>
              <a:rPr lang="en-IE" sz="3200"/>
              <a:t>Adaptive Trials are any trial where a change or decision is made to a trial while still on-going</a:t>
            </a:r>
            <a:endParaRPr/>
          </a:p>
          <a:p>
            <a:pPr indent="0" lvl="0" marL="0" rtl="0" algn="l">
              <a:lnSpc>
                <a:spcPct val="150000"/>
              </a:lnSpc>
              <a:spcBef>
                <a:spcPts val="1400"/>
              </a:spcBef>
              <a:spcAft>
                <a:spcPts val="0"/>
              </a:spcAft>
              <a:buSzPts val="3200"/>
              <a:buNone/>
            </a:pPr>
            <a:r>
              <a:rPr lang="en-IE" sz="3200"/>
              <a:t>Encompasses a wide variety of potential adaptions</a:t>
            </a:r>
            <a:endParaRPr/>
          </a:p>
          <a:p>
            <a:pPr indent="-457200" lvl="1" marL="630936" rtl="0" algn="l">
              <a:lnSpc>
                <a:spcPct val="90000"/>
              </a:lnSpc>
              <a:spcBef>
                <a:spcPts val="400"/>
              </a:spcBef>
              <a:spcAft>
                <a:spcPts val="0"/>
              </a:spcAft>
              <a:buSzPts val="2800"/>
              <a:buFont typeface="Noto Sans Symbols"/>
              <a:buChar char="▪"/>
            </a:pPr>
            <a:r>
              <a:rPr lang="en-IE" sz="2800">
                <a:solidFill>
                  <a:srgbClr val="7F7F7F"/>
                </a:solidFill>
              </a:rPr>
              <a:t>e.g. Early stopping, </a:t>
            </a:r>
            <a:r>
              <a:rPr b="1" lang="en-IE" sz="2800">
                <a:solidFill>
                  <a:srgbClr val="7F7F7F"/>
                </a:solidFill>
              </a:rPr>
              <a:t>SSR</a:t>
            </a:r>
            <a:r>
              <a:rPr lang="en-IE" sz="2800">
                <a:solidFill>
                  <a:srgbClr val="7F7F7F"/>
                </a:solidFill>
              </a:rPr>
              <a:t>, enrichment, seamless, dose-finding</a:t>
            </a:r>
            <a:endParaRPr/>
          </a:p>
        </p:txBody>
      </p:sp>
      <p:sp>
        <p:nvSpPr>
          <p:cNvPr id="114" name="Google Shape;114;p5"/>
          <p:cNvSpPr/>
          <p:nvPr/>
        </p:nvSpPr>
        <p:spPr>
          <a:xfrm rot="10800000">
            <a:off x="470920" y="1433719"/>
            <a:ext cx="63371" cy="653720"/>
          </a:xfrm>
          <a:prstGeom prst="roundRect">
            <a:avLst>
              <a:gd fmla="val 16667" name="adj"/>
            </a:avLst>
          </a:prstGeom>
          <a:solidFill>
            <a:srgbClr val="347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5"/>
          <p:cNvSpPr/>
          <p:nvPr/>
        </p:nvSpPr>
        <p:spPr>
          <a:xfrm rot="10800000">
            <a:off x="475047" y="2665849"/>
            <a:ext cx="45719" cy="653720"/>
          </a:xfrm>
          <a:prstGeom prst="roundRect">
            <a:avLst>
              <a:gd fmla="val 16667" name="adj"/>
            </a:avLst>
          </a:prstGeom>
          <a:solidFill>
            <a:srgbClr val="2D98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5"/>
          <p:cNvSpPr/>
          <p:nvPr/>
        </p:nvSpPr>
        <p:spPr>
          <a:xfrm rot="10800000">
            <a:off x="452760" y="4038301"/>
            <a:ext cx="63370" cy="653720"/>
          </a:xfrm>
          <a:prstGeom prst="roundRect">
            <a:avLst>
              <a:gd fmla="val 16667" name="adj"/>
            </a:avLst>
          </a:prstGeom>
          <a:solidFill>
            <a:srgbClr val="35C2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5"/>
          <p:cNvSpPr/>
          <p:nvPr/>
        </p:nvSpPr>
        <p:spPr>
          <a:xfrm rot="10800000">
            <a:off x="452759" y="5398589"/>
            <a:ext cx="63368" cy="653720"/>
          </a:xfrm>
          <a:prstGeom prst="roundRect">
            <a:avLst>
              <a:gd fmla="val 16667" name="adj"/>
            </a:avLst>
          </a:prstGeom>
          <a:solidFill>
            <a:srgbClr val="4CB6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5"/>
          <p:cNvSpPr/>
          <p:nvPr/>
        </p:nvSpPr>
        <p:spPr>
          <a:xfrm>
            <a:off x="711205" y="4065155"/>
            <a:ext cx="8630856" cy="1077218"/>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chemeClr val="dk1"/>
              </a:buClr>
              <a:buSzPts val="3200"/>
              <a:buFont typeface="Calibri"/>
              <a:buNone/>
            </a:pPr>
            <a:r>
              <a:rPr b="0" i="0" lang="en-IE" sz="3200" u="none" cap="none" strike="noStrike">
                <a:solidFill>
                  <a:schemeClr val="dk1"/>
                </a:solidFill>
                <a:latin typeface="Calibri"/>
                <a:ea typeface="Calibri"/>
                <a:cs typeface="Calibri"/>
                <a:sym typeface="Calibri"/>
              </a:rPr>
              <a:t>Adaptive trials seek to give control to trialist to improve trial based on all available information</a:t>
            </a:r>
            <a:endParaRPr b="0" i="0" sz="2800" u="none" cap="none" strike="noStrike">
              <a:solidFill>
                <a:schemeClr val="dk1"/>
              </a:solidFill>
              <a:latin typeface="Calibri"/>
              <a:ea typeface="Calibri"/>
              <a:cs typeface="Calibri"/>
              <a:sym typeface="Calibri"/>
            </a:endParaRPr>
          </a:p>
        </p:txBody>
      </p:sp>
      <p:sp>
        <p:nvSpPr>
          <p:cNvPr id="119" name="Google Shape;119;p5"/>
          <p:cNvSpPr/>
          <p:nvPr/>
        </p:nvSpPr>
        <p:spPr>
          <a:xfrm>
            <a:off x="674490" y="5189055"/>
            <a:ext cx="10408529" cy="124444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IE" sz="3200" u="none" cap="none" strike="noStrike">
                <a:solidFill>
                  <a:schemeClr val="dk1"/>
                </a:solidFill>
                <a:latin typeface="Calibri"/>
                <a:ea typeface="Calibri"/>
                <a:cs typeface="Calibri"/>
                <a:sym typeface="Calibri"/>
              </a:rPr>
              <a:t>Adaptive trials can decrease costs &amp; better inferences</a:t>
            </a:r>
            <a:endParaRPr/>
          </a:p>
          <a:p>
            <a:pPr indent="-457200" lvl="1" marL="630936" marR="0" rtl="0" algn="l">
              <a:lnSpc>
                <a:spcPct val="90000"/>
              </a:lnSpc>
              <a:spcBef>
                <a:spcPts val="200"/>
              </a:spcBef>
              <a:spcAft>
                <a:spcPts val="0"/>
              </a:spcAft>
              <a:buClr>
                <a:srgbClr val="43BDCA"/>
              </a:buClr>
              <a:buSzPts val="2800"/>
              <a:buFont typeface="Noto Sans Symbols"/>
              <a:buChar char="▪"/>
            </a:pPr>
            <a:r>
              <a:rPr b="0" i="0" lang="en-IE" sz="2800" u="none" cap="none" strike="noStrike">
                <a:solidFill>
                  <a:srgbClr val="7F7F7F"/>
                </a:solidFill>
                <a:latin typeface="Calibri"/>
                <a:ea typeface="Calibri"/>
                <a:cs typeface="Calibri"/>
                <a:sym typeface="Calibri"/>
              </a:rPr>
              <a:t>Increasing interest but desire for more regulatory certainty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1321358" y="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a:t>Sample Size Re-Estimation (SSR)</a:t>
            </a:r>
            <a:endParaRPr cap="none"/>
          </a:p>
        </p:txBody>
      </p:sp>
      <p:sp>
        <p:nvSpPr>
          <p:cNvPr id="126" name="Google Shape;126;p6"/>
          <p:cNvSpPr txBox="1"/>
          <p:nvPr>
            <p:ph idx="1" type="body"/>
          </p:nvPr>
        </p:nvSpPr>
        <p:spPr>
          <a:xfrm>
            <a:off x="623888" y="1592263"/>
            <a:ext cx="9720073" cy="402336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SzPts val="2800"/>
              <a:buNone/>
            </a:pPr>
            <a:r>
              <a:rPr lang="en-IE"/>
              <a:t>Aims to combat any intrinsic initial SSD uncertainty (e.g. effect size or variance)</a:t>
            </a:r>
            <a:endParaRPr/>
          </a:p>
          <a:p>
            <a:pPr indent="0" lvl="0" marL="0" rtl="0" algn="l">
              <a:lnSpc>
                <a:spcPct val="150000"/>
              </a:lnSpc>
              <a:spcBef>
                <a:spcPts val="1400"/>
              </a:spcBef>
              <a:spcAft>
                <a:spcPts val="0"/>
              </a:spcAft>
              <a:buSzPts val="2800"/>
              <a:buNone/>
            </a:pPr>
            <a:r>
              <a:rPr lang="en-IE"/>
              <a:t>Adaptive Trial focused on higher sample size if needed</a:t>
            </a:r>
            <a:endParaRPr/>
          </a:p>
          <a:p>
            <a:pPr indent="-342900" lvl="1" marL="516636" rtl="0" algn="l">
              <a:lnSpc>
                <a:spcPct val="90000"/>
              </a:lnSpc>
              <a:spcBef>
                <a:spcPts val="400"/>
              </a:spcBef>
              <a:spcAft>
                <a:spcPts val="0"/>
              </a:spcAft>
              <a:buSzPts val="2800"/>
              <a:buChar char="•"/>
            </a:pPr>
            <a:r>
              <a:rPr lang="en-IE" sz="2800">
                <a:solidFill>
                  <a:srgbClr val="7F7F7F"/>
                </a:solidFill>
              </a:rPr>
              <a:t>Allows underpowered trials to be “rescued”</a:t>
            </a:r>
            <a:endParaRPr/>
          </a:p>
          <a:p>
            <a:pPr indent="-342900" lvl="1" marL="516636" rtl="0" algn="l">
              <a:lnSpc>
                <a:spcPct val="90000"/>
              </a:lnSpc>
              <a:spcBef>
                <a:spcPts val="600"/>
              </a:spcBef>
              <a:spcAft>
                <a:spcPts val="0"/>
              </a:spcAft>
              <a:buSzPts val="2800"/>
              <a:buChar char="•"/>
            </a:pPr>
            <a:r>
              <a:rPr lang="en-IE" sz="2800">
                <a:solidFill>
                  <a:srgbClr val="7F7F7F"/>
                </a:solidFill>
              </a:rPr>
              <a:t>Could also adaptively lower N but not encouraged</a:t>
            </a:r>
            <a:endParaRPr/>
          </a:p>
          <a:p>
            <a:pPr indent="0" lvl="0" marL="0" rtl="0" algn="l">
              <a:lnSpc>
                <a:spcPct val="150000"/>
              </a:lnSpc>
              <a:spcBef>
                <a:spcPts val="1600"/>
              </a:spcBef>
              <a:spcAft>
                <a:spcPts val="0"/>
              </a:spcAft>
              <a:buSzPts val="2800"/>
              <a:buNone/>
            </a:pPr>
            <a:r>
              <a:rPr lang="en-IE"/>
              <a:t>Two Primary Types: 1) Unblinded SSR; 2) Blinded SSR</a:t>
            </a:r>
            <a:endParaRPr/>
          </a:p>
          <a:p>
            <a:pPr indent="-342900" lvl="1" marL="516636" rtl="0" algn="l">
              <a:lnSpc>
                <a:spcPct val="90000"/>
              </a:lnSpc>
              <a:spcBef>
                <a:spcPts val="400"/>
              </a:spcBef>
              <a:spcAft>
                <a:spcPts val="0"/>
              </a:spcAft>
              <a:buSzPts val="2800"/>
              <a:buChar char="•"/>
            </a:pPr>
            <a:r>
              <a:rPr lang="en-IE" sz="2800">
                <a:solidFill>
                  <a:srgbClr val="7F7F7F"/>
                </a:solidFill>
              </a:rPr>
              <a:t>Differ on whether decision made on blinded data or not</a:t>
            </a:r>
            <a:endParaRPr/>
          </a:p>
          <a:p>
            <a:pPr indent="-342900" lvl="1" marL="516636" rtl="0" algn="l">
              <a:lnSpc>
                <a:spcPct val="90000"/>
              </a:lnSpc>
              <a:spcBef>
                <a:spcPts val="600"/>
              </a:spcBef>
              <a:spcAft>
                <a:spcPts val="0"/>
              </a:spcAft>
              <a:buSzPts val="2800"/>
              <a:buChar char="•"/>
            </a:pPr>
            <a:r>
              <a:rPr lang="en-IE" sz="2800">
                <a:solidFill>
                  <a:srgbClr val="7F7F7F"/>
                </a:solidFill>
              </a:rPr>
              <a:t>Both target different aspects of initial SSD uncertainty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1399592" y="183118"/>
            <a:ext cx="9050694" cy="1125044"/>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cap="none">
                <a:latin typeface="Calibri"/>
                <a:ea typeface="Calibri"/>
                <a:cs typeface="Calibri"/>
                <a:sym typeface="Calibri"/>
              </a:rPr>
              <a:t>Brief History</a:t>
            </a:r>
            <a:endParaRPr cap="none">
              <a:latin typeface="Calibri"/>
              <a:ea typeface="Calibri"/>
              <a:cs typeface="Calibri"/>
              <a:sym typeface="Calibri"/>
            </a:endParaRPr>
          </a:p>
        </p:txBody>
      </p:sp>
      <p:sp>
        <p:nvSpPr>
          <p:cNvPr id="133" name="Google Shape;133;p7"/>
          <p:cNvSpPr txBox="1"/>
          <p:nvPr/>
        </p:nvSpPr>
        <p:spPr>
          <a:xfrm>
            <a:off x="556737" y="1308162"/>
            <a:ext cx="10428868" cy="5717936"/>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2800"/>
              <a:buFont typeface="Twentieth Century"/>
              <a:buNone/>
            </a:pPr>
            <a:r>
              <a:t/>
            </a:r>
            <a:endParaRPr b="0" i="0" sz="2800" u="none" cap="none" strike="noStrike">
              <a:solidFill>
                <a:schemeClr val="dk1"/>
              </a:solidFill>
              <a:latin typeface="Calibri"/>
              <a:ea typeface="Calibri"/>
              <a:cs typeface="Calibri"/>
              <a:sym typeface="Calibri"/>
            </a:endParaRPr>
          </a:p>
          <a:p>
            <a:pPr indent="0" lvl="1" marL="173736" marR="0" rtl="0" algn="l">
              <a:lnSpc>
                <a:spcPct val="80000"/>
              </a:lnSpc>
              <a:spcBef>
                <a:spcPts val="400"/>
              </a:spcBef>
              <a:spcAft>
                <a:spcPts val="0"/>
              </a:spcAft>
              <a:buClr>
                <a:schemeClr val="accent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279400" lvl="1" marL="630936" marR="0" rtl="0" algn="l">
              <a:lnSpc>
                <a:spcPct val="80000"/>
              </a:lnSpc>
              <a:spcBef>
                <a:spcPts val="600"/>
              </a:spcBef>
              <a:spcAft>
                <a:spcPts val="0"/>
              </a:spcAft>
              <a:buClr>
                <a:schemeClr val="accent1"/>
              </a:buClr>
              <a:buSzPts val="2800"/>
              <a:buFont typeface="Noto Sans Symbols"/>
              <a:buNone/>
            </a:pPr>
            <a:r>
              <a:t/>
            </a:r>
            <a:endParaRPr b="0" i="0" sz="2800" u="none" cap="none" strike="noStrike">
              <a:solidFill>
                <a:schemeClr val="dk1"/>
              </a:solidFill>
              <a:latin typeface="Calibri"/>
              <a:ea typeface="Calibri"/>
              <a:cs typeface="Calibri"/>
              <a:sym typeface="Calibri"/>
            </a:endParaRPr>
          </a:p>
          <a:p>
            <a:pPr indent="0" lvl="1" marL="173736" marR="0" rtl="0" algn="l">
              <a:lnSpc>
                <a:spcPct val="80000"/>
              </a:lnSpc>
              <a:spcBef>
                <a:spcPts val="600"/>
              </a:spcBef>
              <a:spcAft>
                <a:spcPts val="0"/>
              </a:spcAft>
              <a:buClr>
                <a:schemeClr val="accent1"/>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134" name="Google Shape;134;p7"/>
          <p:cNvSpPr txBox="1"/>
          <p:nvPr/>
        </p:nvSpPr>
        <p:spPr>
          <a:xfrm>
            <a:off x="556737" y="1522839"/>
            <a:ext cx="10428868" cy="5288581"/>
          </a:xfrm>
          <a:prstGeom prst="rect">
            <a:avLst/>
          </a:prstGeom>
          <a:noFill/>
          <a:ln>
            <a:noFill/>
          </a:ln>
        </p:spPr>
        <p:txBody>
          <a:bodyPr anchorCtr="0" anchor="t" bIns="45700" lIns="91425" spcFirstLastPara="1" rIns="91425" wrap="square" tIns="45700">
            <a:noAutofit/>
          </a:bodyPr>
          <a:lstStyle/>
          <a:p>
            <a:pPr indent="-91440" lvl="0" marL="91440" marR="0" rtl="0" algn="l">
              <a:lnSpc>
                <a:spcPct val="90000"/>
              </a:lnSpc>
              <a:spcBef>
                <a:spcPts val="0"/>
              </a:spcBef>
              <a:spcAft>
                <a:spcPts val="0"/>
              </a:spcAft>
              <a:buClr>
                <a:srgbClr val="1CADE4"/>
              </a:buClr>
              <a:buSzPts val="2800"/>
              <a:buFont typeface="Arial"/>
              <a:buNone/>
            </a:pPr>
            <a:r>
              <a:rPr b="0" i="0" lang="en-IE" sz="2800" u="none" cap="none" strike="noStrike">
                <a:solidFill>
                  <a:srgbClr val="1482AB"/>
                </a:solidFill>
                <a:latin typeface="Calibri"/>
                <a:ea typeface="Calibri"/>
                <a:cs typeface="Calibri"/>
                <a:sym typeface="Calibri"/>
              </a:rPr>
              <a:t>Cui, Hung, Wang (1999)</a:t>
            </a:r>
            <a:endParaRPr b="0" i="0" sz="2800" u="none" cap="none" strike="noStrike">
              <a:solidFill>
                <a:srgbClr val="1482AB"/>
              </a:solidFill>
              <a:latin typeface="Calibri"/>
              <a:ea typeface="Calibri"/>
              <a:cs typeface="Calibri"/>
              <a:sym typeface="Calibri"/>
            </a:endParaRPr>
          </a:p>
          <a:p>
            <a:pPr indent="0" lvl="0" marL="0" marR="0" rtl="0" algn="l">
              <a:lnSpc>
                <a:spcPct val="90000"/>
              </a:lnSpc>
              <a:spcBef>
                <a:spcPts val="1400"/>
              </a:spcBef>
              <a:spcAft>
                <a:spcPts val="0"/>
              </a:spcAft>
              <a:buClr>
                <a:srgbClr val="1CADE4"/>
              </a:buClr>
              <a:buSzPts val="2800"/>
              <a:buFont typeface="Twentieth Century"/>
              <a:buNone/>
            </a:pPr>
            <a:r>
              <a:rPr b="0" i="0" lang="en-IE" sz="2800" u="none" cap="none" strike="noStrike">
                <a:solidFill>
                  <a:srgbClr val="1482AB"/>
                </a:solidFill>
                <a:latin typeface="Calibri"/>
                <a:ea typeface="Calibri"/>
                <a:cs typeface="Calibri"/>
                <a:sym typeface="Calibri"/>
              </a:rPr>
              <a:t>Müller and Schäfer (2001, 2004)</a:t>
            </a:r>
            <a:endParaRPr b="0" i="0" sz="2400" u="none" cap="none" strike="noStrike">
              <a:solidFill>
                <a:srgbClr val="1482AB"/>
              </a:solidFill>
              <a:latin typeface="Calibri"/>
              <a:ea typeface="Calibri"/>
              <a:cs typeface="Calibri"/>
              <a:sym typeface="Calibri"/>
            </a:endParaRPr>
          </a:p>
          <a:p>
            <a:pPr indent="0" lvl="0" marL="0" marR="0" rtl="0" algn="l">
              <a:lnSpc>
                <a:spcPct val="90000"/>
              </a:lnSpc>
              <a:spcBef>
                <a:spcPts val="1400"/>
              </a:spcBef>
              <a:spcAft>
                <a:spcPts val="0"/>
              </a:spcAft>
              <a:buClr>
                <a:srgbClr val="1CADE4"/>
              </a:buClr>
              <a:buSzPts val="2800"/>
              <a:buFont typeface="Twentieth Century"/>
              <a:buNone/>
            </a:pPr>
            <a:r>
              <a:rPr b="0" i="0" lang="en-IE" sz="2800" u="none" cap="none" strike="noStrike">
                <a:solidFill>
                  <a:srgbClr val="000000"/>
                </a:solidFill>
                <a:latin typeface="Calibri"/>
                <a:ea typeface="Calibri"/>
                <a:cs typeface="Calibri"/>
                <a:sym typeface="Calibri"/>
              </a:rPr>
              <a:t>Che, DeMets, Lan (2004)</a:t>
            </a:r>
            <a:endParaRPr/>
          </a:p>
          <a:p>
            <a:pPr indent="0" lvl="0" marL="0" marR="0" rtl="0" algn="l">
              <a:lnSpc>
                <a:spcPct val="90000"/>
              </a:lnSpc>
              <a:spcBef>
                <a:spcPts val="1400"/>
              </a:spcBef>
              <a:spcAft>
                <a:spcPts val="0"/>
              </a:spcAft>
              <a:buClr>
                <a:srgbClr val="1CADE4"/>
              </a:buClr>
              <a:buSzPts val="2800"/>
              <a:buFont typeface="Twentieth Century"/>
              <a:buNone/>
            </a:pPr>
            <a:r>
              <a:rPr b="0" i="0" lang="en-IE" sz="2800" u="none" cap="none" strike="noStrike">
                <a:solidFill>
                  <a:srgbClr val="000000"/>
                </a:solidFill>
                <a:latin typeface="Calibri"/>
                <a:ea typeface="Calibri"/>
                <a:cs typeface="Calibri"/>
                <a:sym typeface="Calibri"/>
              </a:rPr>
              <a:t>Gao, Ware &amp; Mehta (2008) </a:t>
            </a:r>
            <a:endParaRPr/>
          </a:p>
          <a:p>
            <a:pPr indent="0" lvl="0" marL="0" marR="0" rtl="0" algn="l">
              <a:lnSpc>
                <a:spcPct val="90000"/>
              </a:lnSpc>
              <a:spcBef>
                <a:spcPts val="1400"/>
              </a:spcBef>
              <a:spcAft>
                <a:spcPts val="0"/>
              </a:spcAft>
              <a:buClr>
                <a:srgbClr val="1CADE4"/>
              </a:buClr>
              <a:buSzPts val="2800"/>
              <a:buFont typeface="Twentieth Century"/>
              <a:buNone/>
            </a:pPr>
            <a:r>
              <a:rPr b="0" i="0" lang="en-IE" sz="2800" u="none" cap="none" strike="noStrike">
                <a:solidFill>
                  <a:srgbClr val="000000"/>
                </a:solidFill>
                <a:latin typeface="Calibri"/>
                <a:ea typeface="Calibri"/>
                <a:cs typeface="Calibri"/>
                <a:sym typeface="Calibri"/>
              </a:rPr>
              <a:t>Mehta &amp; Pocock (2010)</a:t>
            </a:r>
            <a:endParaRPr b="0" i="0" sz="3000" u="none" cap="none" strike="noStrike">
              <a:solidFill>
                <a:schemeClr val="dk1"/>
              </a:solidFill>
              <a:latin typeface="Calibri"/>
              <a:ea typeface="Calibri"/>
              <a:cs typeface="Calibri"/>
              <a:sym typeface="Calibri"/>
            </a:endParaRPr>
          </a:p>
          <a:p>
            <a:pPr indent="-457200" lvl="1" marL="630936" marR="0" rtl="0" algn="l">
              <a:lnSpc>
                <a:spcPct val="90000"/>
              </a:lnSpc>
              <a:spcBef>
                <a:spcPts val="400"/>
              </a:spcBef>
              <a:spcAft>
                <a:spcPts val="0"/>
              </a:spcAft>
              <a:buClr>
                <a:schemeClr val="accent1"/>
              </a:buClr>
              <a:buSzPts val="2600"/>
              <a:buFont typeface="Noto Sans Symbols"/>
              <a:buChar char="🢝"/>
            </a:pPr>
            <a:r>
              <a:rPr b="0" i="0" lang="en-IE" sz="2600" u="none" cap="none" strike="noStrike">
                <a:solidFill>
                  <a:srgbClr val="7F7F7F"/>
                </a:solidFill>
                <a:latin typeface="Calibri"/>
                <a:ea typeface="Calibri"/>
                <a:cs typeface="Calibri"/>
                <a:sym typeface="Calibri"/>
              </a:rPr>
              <a:t>“Promising Zone”</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600"/>
              </a:spcBef>
              <a:spcAft>
                <a:spcPts val="0"/>
              </a:spcAft>
              <a:buClr>
                <a:srgbClr val="1CADE4"/>
              </a:buClr>
              <a:buSzPts val="2800"/>
              <a:buFont typeface="Twentieth Century"/>
              <a:buNone/>
            </a:pPr>
            <a:r>
              <a:rPr b="0" i="0" lang="en-IE" sz="2800" u="none" cap="none" strike="noStrike">
                <a:solidFill>
                  <a:srgbClr val="000000"/>
                </a:solidFill>
                <a:latin typeface="Calibri"/>
                <a:ea typeface="Calibri"/>
                <a:cs typeface="Calibri"/>
                <a:sym typeface="Calibri"/>
              </a:rPr>
              <a:t>Jennison &amp; Turnbull (2015)</a:t>
            </a:r>
            <a:endParaRPr/>
          </a:p>
          <a:p>
            <a:pPr indent="-292100" lvl="1" marL="630936" marR="0" rtl="0" algn="l">
              <a:lnSpc>
                <a:spcPct val="90000"/>
              </a:lnSpc>
              <a:spcBef>
                <a:spcPts val="400"/>
              </a:spcBef>
              <a:spcAft>
                <a:spcPts val="0"/>
              </a:spcAft>
              <a:buClr>
                <a:schemeClr val="accent1"/>
              </a:buClr>
              <a:buSzPts val="2600"/>
              <a:buFont typeface="Noto Sans Symbols"/>
              <a:buNone/>
            </a:pPr>
            <a:r>
              <a:t/>
            </a:r>
            <a:endParaRPr b="0" i="0" sz="2600" u="none" cap="none" strike="noStrike">
              <a:solidFill>
                <a:srgbClr val="7F7F7F"/>
              </a:solidFill>
              <a:latin typeface="Calibri"/>
              <a:ea typeface="Calibri"/>
              <a:cs typeface="Calibri"/>
              <a:sym typeface="Calibri"/>
            </a:endParaRPr>
          </a:p>
          <a:p>
            <a:pPr indent="0" lvl="1" marL="173736" marR="0" rtl="0" algn="l">
              <a:lnSpc>
                <a:spcPct val="90000"/>
              </a:lnSpc>
              <a:spcBef>
                <a:spcPts val="600"/>
              </a:spcBef>
              <a:spcAft>
                <a:spcPts val="0"/>
              </a:spcAft>
              <a:buClr>
                <a:schemeClr val="accent1"/>
              </a:buClr>
              <a:buSzPts val="2600"/>
              <a:buFont typeface="Noto Sans Symbols"/>
              <a:buNone/>
            </a:pPr>
            <a:r>
              <a:rPr b="1" i="1" lang="en-IE" sz="2600" u="none" cap="none" strike="noStrike">
                <a:solidFill>
                  <a:srgbClr val="7F7F7F"/>
                </a:solidFill>
                <a:latin typeface="Calibri"/>
                <a:ea typeface="Calibri"/>
                <a:cs typeface="Calibri"/>
                <a:sym typeface="Calibri"/>
              </a:rPr>
              <a:t>                    Unblinded SSR                                                  </a:t>
            </a:r>
            <a:r>
              <a:rPr b="1" i="1" lang="en-IE" sz="2800" u="none" cap="none" strike="noStrike">
                <a:solidFill>
                  <a:srgbClr val="7F7F7F"/>
                </a:solidFill>
                <a:latin typeface="Calibri"/>
                <a:ea typeface="Calibri"/>
                <a:cs typeface="Calibri"/>
                <a:sym typeface="Calibri"/>
              </a:rPr>
              <a:t>Blinded SSR</a:t>
            </a:r>
            <a:r>
              <a:rPr b="1" i="1" lang="en-IE" sz="2600" u="none" cap="none" strike="noStrike">
                <a:solidFill>
                  <a:srgbClr val="7F7F7F"/>
                </a:solidFill>
                <a:latin typeface="Calibri"/>
                <a:ea typeface="Calibri"/>
                <a:cs typeface="Calibri"/>
                <a:sym typeface="Calibri"/>
              </a:rPr>
              <a:t>                                        </a:t>
            </a:r>
            <a:endParaRPr b="1" i="1" sz="2800" u="none" cap="none" strike="noStrike">
              <a:solidFill>
                <a:srgbClr val="000000"/>
              </a:solidFill>
              <a:latin typeface="Calibri"/>
              <a:ea typeface="Calibri"/>
              <a:cs typeface="Calibri"/>
              <a:sym typeface="Calibri"/>
            </a:endParaRPr>
          </a:p>
        </p:txBody>
      </p:sp>
      <p:sp>
        <p:nvSpPr>
          <p:cNvPr id="135" name="Google Shape;135;p7"/>
          <p:cNvSpPr/>
          <p:nvPr/>
        </p:nvSpPr>
        <p:spPr>
          <a:xfrm>
            <a:off x="401935" y="1386158"/>
            <a:ext cx="5828044" cy="4080141"/>
          </a:xfrm>
          <a:prstGeom prst="roundRect">
            <a:avLst>
              <a:gd fmla="val 16667" name="adj"/>
            </a:avLst>
          </a:prstGeom>
          <a:noFill/>
          <a:ln cap="flat" cmpd="sng" w="285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7"/>
          <p:cNvSpPr txBox="1"/>
          <p:nvPr/>
        </p:nvSpPr>
        <p:spPr>
          <a:xfrm>
            <a:off x="6561573" y="4147883"/>
            <a:ext cx="5325625" cy="13501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IE" sz="2800" u="none" cap="none" strike="noStrike">
                <a:solidFill>
                  <a:srgbClr val="1482AB"/>
                </a:solidFill>
                <a:latin typeface="Calibri"/>
                <a:ea typeface="Calibri"/>
                <a:cs typeface="Calibri"/>
                <a:sym typeface="Calibri"/>
              </a:rPr>
              <a:t>Wittes &amp; Brittain (1990)</a:t>
            </a:r>
            <a:endParaRPr/>
          </a:p>
          <a:p>
            <a:pPr indent="0" lvl="0" marL="0" marR="0" rtl="0" algn="l">
              <a:lnSpc>
                <a:spcPct val="90000"/>
              </a:lnSpc>
              <a:spcBef>
                <a:spcPts val="1400"/>
              </a:spcBef>
              <a:spcAft>
                <a:spcPts val="0"/>
              </a:spcAft>
              <a:buNone/>
            </a:pPr>
            <a:r>
              <a:rPr b="0" i="0" lang="en-IE" sz="2800" u="none" cap="none" strike="noStrike">
                <a:solidFill>
                  <a:srgbClr val="000000"/>
                </a:solidFill>
                <a:latin typeface="Calibri"/>
                <a:ea typeface="Calibri"/>
                <a:cs typeface="Calibri"/>
                <a:sym typeface="Calibri"/>
              </a:rPr>
              <a:t>Friede &amp; Kieser (2000, 2006)</a:t>
            </a:r>
            <a:endParaRPr/>
          </a:p>
          <a:p>
            <a:pPr indent="0" lvl="0" marL="0" marR="0" rtl="0" algn="l">
              <a:spcBef>
                <a:spcPts val="200"/>
              </a:spcBef>
              <a:spcAft>
                <a:spcPts val="0"/>
              </a:spcAft>
              <a:buNone/>
            </a:pPr>
            <a:r>
              <a:t/>
            </a:r>
            <a:endParaRPr sz="1800">
              <a:solidFill>
                <a:schemeClr val="dk1"/>
              </a:solidFill>
              <a:latin typeface="Calibri"/>
              <a:ea typeface="Calibri"/>
              <a:cs typeface="Calibri"/>
              <a:sym typeface="Calibri"/>
            </a:endParaRPr>
          </a:p>
        </p:txBody>
      </p:sp>
      <p:sp>
        <p:nvSpPr>
          <p:cNvPr id="137" name="Google Shape;137;p7"/>
          <p:cNvSpPr txBox="1"/>
          <p:nvPr/>
        </p:nvSpPr>
        <p:spPr>
          <a:xfrm>
            <a:off x="6858000" y="2920292"/>
            <a:ext cx="415272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800">
                <a:solidFill>
                  <a:schemeClr val="dk1"/>
                </a:solidFill>
                <a:latin typeface="Calibri"/>
                <a:ea typeface="Calibri"/>
                <a:cs typeface="Calibri"/>
                <a:sym typeface="Calibri"/>
              </a:rPr>
              <a:t>Schneider et al (2013)</a:t>
            </a:r>
            <a:endParaRPr sz="2800">
              <a:solidFill>
                <a:schemeClr val="dk1"/>
              </a:solidFill>
              <a:latin typeface="Calibri"/>
              <a:ea typeface="Calibri"/>
              <a:cs typeface="Calibri"/>
              <a:sym typeface="Calibri"/>
            </a:endParaRPr>
          </a:p>
        </p:txBody>
      </p:sp>
      <p:sp>
        <p:nvSpPr>
          <p:cNvPr id="138" name="Google Shape;138;p7"/>
          <p:cNvSpPr/>
          <p:nvPr/>
        </p:nvSpPr>
        <p:spPr>
          <a:xfrm>
            <a:off x="6384780" y="3920383"/>
            <a:ext cx="4983983" cy="1546932"/>
          </a:xfrm>
          <a:prstGeom prst="roundRect">
            <a:avLst>
              <a:gd fmla="val 16667" name="adj"/>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9" name="Google Shape;139;p7"/>
          <p:cNvCxnSpPr/>
          <p:nvPr/>
        </p:nvCxnSpPr>
        <p:spPr>
          <a:xfrm rot="10800000">
            <a:off x="6561573" y="3181902"/>
            <a:ext cx="653142" cy="0"/>
          </a:xfrm>
          <a:prstGeom prst="straightConnector1">
            <a:avLst/>
          </a:prstGeom>
          <a:noFill/>
          <a:ln cap="flat" cmpd="sng" w="38100">
            <a:solidFill>
              <a:schemeClr val="accent1"/>
            </a:solidFill>
            <a:prstDash val="solid"/>
            <a:round/>
            <a:headEnd len="sm" w="sm" type="none"/>
            <a:tailEnd len="med" w="med" type="triangle"/>
          </a:ln>
        </p:spPr>
      </p:cxnSp>
      <p:cxnSp>
        <p:nvCxnSpPr>
          <p:cNvPr id="140" name="Google Shape;140;p7"/>
          <p:cNvCxnSpPr/>
          <p:nvPr/>
        </p:nvCxnSpPr>
        <p:spPr>
          <a:xfrm>
            <a:off x="8804030" y="3429000"/>
            <a:ext cx="0" cy="331596"/>
          </a:xfrm>
          <a:prstGeom prst="straightConnector1">
            <a:avLst/>
          </a:prstGeom>
          <a:noFill/>
          <a:ln cap="flat" cmpd="sng" w="38100">
            <a:solidFill>
              <a:schemeClr val="accent1"/>
            </a:solidFill>
            <a:prstDash val="solid"/>
            <a:round/>
            <a:headEnd len="sm" w="sm" type="none"/>
            <a:tailEnd len="med" w="med" type="triangle"/>
          </a:ln>
        </p:spPr>
      </p:cxnSp>
      <p:sp>
        <p:nvSpPr>
          <p:cNvPr id="141" name="Google Shape;141;p7"/>
          <p:cNvSpPr/>
          <p:nvPr/>
        </p:nvSpPr>
        <p:spPr>
          <a:xfrm>
            <a:off x="6384781" y="1406618"/>
            <a:ext cx="4983983" cy="789128"/>
          </a:xfrm>
          <a:prstGeom prst="roundRect">
            <a:avLst>
              <a:gd fmla="val 16667" name="adj"/>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7"/>
          <p:cNvSpPr txBox="1"/>
          <p:nvPr/>
        </p:nvSpPr>
        <p:spPr>
          <a:xfrm>
            <a:off x="6561573" y="1518586"/>
            <a:ext cx="5325625" cy="4801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IE" sz="2800">
                <a:solidFill>
                  <a:srgbClr val="1482AB"/>
                </a:solidFill>
                <a:latin typeface="Calibri"/>
                <a:ea typeface="Calibri"/>
                <a:cs typeface="Calibri"/>
                <a:sym typeface="Calibri"/>
              </a:rPr>
              <a:t>Bauer &amp; Kohne (1994)</a:t>
            </a:r>
            <a:endParaRPr/>
          </a:p>
        </p:txBody>
      </p:sp>
      <p:sp>
        <p:nvSpPr>
          <p:cNvPr id="143" name="Google Shape;143;p7"/>
          <p:cNvSpPr txBox="1"/>
          <p:nvPr/>
        </p:nvSpPr>
        <p:spPr>
          <a:xfrm>
            <a:off x="7214715" y="2272634"/>
            <a:ext cx="345436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IE" sz="2800">
                <a:solidFill>
                  <a:srgbClr val="7F7F7F"/>
                </a:solidFill>
                <a:latin typeface="Calibri"/>
                <a:ea typeface="Calibri"/>
                <a:cs typeface="Calibri"/>
                <a:sym typeface="Calibri"/>
              </a:rPr>
              <a:t>Combination Test</a:t>
            </a:r>
            <a:endParaRPr b="1" i="1" sz="2800">
              <a:solidFill>
                <a:srgbClr val="7F7F7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type="title"/>
          </p:nvPr>
        </p:nvSpPr>
        <p:spPr>
          <a:xfrm>
            <a:off x="940683" y="6679"/>
            <a:ext cx="10026591"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4000"/>
              <a:buFont typeface="Calibri"/>
              <a:buNone/>
            </a:pPr>
            <a:r>
              <a:rPr lang="en-IE" cap="none"/>
              <a:t>Regulatory Guidance</a:t>
            </a:r>
            <a:endParaRPr/>
          </a:p>
        </p:txBody>
      </p:sp>
      <p:sp>
        <p:nvSpPr>
          <p:cNvPr id="150" name="Google Shape;150;p8"/>
          <p:cNvSpPr txBox="1"/>
          <p:nvPr>
            <p:ph idx="1" type="body"/>
          </p:nvPr>
        </p:nvSpPr>
        <p:spPr>
          <a:xfrm>
            <a:off x="654997" y="1665344"/>
            <a:ext cx="9720073" cy="4023360"/>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2800"/>
              <a:buNone/>
            </a:pPr>
            <a:r>
              <a:rPr lang="en-IE" cap="none"/>
              <a:t>FDA CBER/CDER</a:t>
            </a:r>
            <a:r>
              <a:rPr lang="en-IE" sz="2800"/>
              <a:t> guidance (2018, PDUFA VI) </a:t>
            </a:r>
            <a:endParaRPr/>
          </a:p>
          <a:p>
            <a:pPr indent="-342900" lvl="1" marL="470916" rtl="0" algn="l">
              <a:lnSpc>
                <a:spcPct val="90000"/>
              </a:lnSpc>
              <a:spcBef>
                <a:spcPts val="400"/>
              </a:spcBef>
              <a:spcAft>
                <a:spcPts val="0"/>
              </a:spcAft>
              <a:buSzPts val="2400"/>
              <a:buChar char="•"/>
            </a:pPr>
            <a:r>
              <a:rPr lang="en-IE">
                <a:solidFill>
                  <a:srgbClr val="7F7F7F"/>
                </a:solidFill>
                <a:latin typeface="Calibri"/>
                <a:ea typeface="Calibri"/>
                <a:cs typeface="Calibri"/>
                <a:sym typeface="Calibri"/>
              </a:rPr>
              <a:t>Emphasizes early collaboration with FDA</a:t>
            </a:r>
            <a:endParaRPr/>
          </a:p>
          <a:p>
            <a:pPr indent="-342900" lvl="1" marL="470916" rtl="0" algn="l">
              <a:lnSpc>
                <a:spcPct val="90000"/>
              </a:lnSpc>
              <a:spcBef>
                <a:spcPts val="600"/>
              </a:spcBef>
              <a:spcAft>
                <a:spcPts val="0"/>
              </a:spcAft>
              <a:buSzPts val="2400"/>
              <a:buChar char="•"/>
            </a:pPr>
            <a:r>
              <a:rPr lang="en-IE">
                <a:solidFill>
                  <a:srgbClr val="7F7F7F"/>
                </a:solidFill>
                <a:latin typeface="Calibri"/>
                <a:ea typeface="Calibri"/>
                <a:cs typeface="Calibri"/>
                <a:sym typeface="Calibri"/>
              </a:rPr>
              <a:t>Focus on design issues and Type I error</a:t>
            </a:r>
            <a:endParaRPr/>
          </a:p>
          <a:p>
            <a:pPr indent="0" lvl="1" marL="128016" rtl="0" algn="l">
              <a:lnSpc>
                <a:spcPct val="90000"/>
              </a:lnSpc>
              <a:spcBef>
                <a:spcPts val="600"/>
              </a:spcBef>
              <a:spcAft>
                <a:spcPts val="0"/>
              </a:spcAft>
              <a:buSzPts val="2400"/>
              <a:buNone/>
            </a:pPr>
            <a:r>
              <a:rPr lang="en-IE">
                <a:solidFill>
                  <a:srgbClr val="7F7F7F"/>
                </a:solidFill>
                <a:latin typeface="Calibri"/>
                <a:ea typeface="Calibri"/>
                <a:cs typeface="Calibri"/>
                <a:sym typeface="Calibri"/>
              </a:rPr>
              <a:t>e.g. pre-specification, blinding, simulation</a:t>
            </a:r>
            <a:endParaRPr/>
          </a:p>
          <a:p>
            <a:pPr indent="-342900" lvl="1" marL="470916" rtl="0" algn="l">
              <a:lnSpc>
                <a:spcPct val="90000"/>
              </a:lnSpc>
              <a:spcBef>
                <a:spcPts val="600"/>
              </a:spcBef>
              <a:spcAft>
                <a:spcPts val="0"/>
              </a:spcAft>
              <a:buSzPts val="2400"/>
              <a:buChar char="•"/>
            </a:pPr>
            <a:r>
              <a:rPr lang="en-IE">
                <a:solidFill>
                  <a:srgbClr val="7F7F7F"/>
                </a:solidFill>
                <a:latin typeface="Calibri"/>
                <a:ea typeface="Calibri"/>
                <a:cs typeface="Calibri"/>
                <a:sym typeface="Calibri"/>
              </a:rPr>
              <a:t>SSR, enrichment, switching, multiple arms</a:t>
            </a:r>
            <a:endParaRPr/>
          </a:p>
          <a:p>
            <a:pPr indent="-342900" lvl="1" marL="470916" rtl="0" algn="l">
              <a:lnSpc>
                <a:spcPct val="90000"/>
              </a:lnSpc>
              <a:spcBef>
                <a:spcPts val="600"/>
              </a:spcBef>
              <a:spcAft>
                <a:spcPts val="0"/>
              </a:spcAft>
              <a:buSzPts val="2400"/>
              <a:buChar char="•"/>
            </a:pPr>
            <a:r>
              <a:rPr lang="en-IE">
                <a:solidFill>
                  <a:srgbClr val="7F7F7F"/>
                </a:solidFill>
                <a:latin typeface="Calibri"/>
                <a:ea typeface="Calibri"/>
                <a:cs typeface="Calibri"/>
                <a:sym typeface="Calibri"/>
              </a:rPr>
              <a:t>Also views on Bayesian and Complex</a:t>
            </a:r>
            <a:endParaRPr/>
          </a:p>
          <a:p>
            <a:pPr indent="0" lvl="0" marL="0" rtl="0" algn="l">
              <a:lnSpc>
                <a:spcPct val="150000"/>
              </a:lnSpc>
              <a:spcBef>
                <a:spcPts val="1600"/>
              </a:spcBef>
              <a:spcAft>
                <a:spcPts val="0"/>
              </a:spcAft>
              <a:buSzPts val="2800"/>
              <a:buNone/>
            </a:pPr>
            <a:r>
              <a:rPr lang="en-IE"/>
              <a:t>ICH E20 </a:t>
            </a:r>
            <a:endParaRPr sz="2800"/>
          </a:p>
          <a:p>
            <a:pPr indent="-342900" lvl="1" marL="470916" rtl="0" algn="l">
              <a:lnSpc>
                <a:spcPct val="90000"/>
              </a:lnSpc>
              <a:spcBef>
                <a:spcPts val="400"/>
              </a:spcBef>
              <a:spcAft>
                <a:spcPts val="0"/>
              </a:spcAft>
              <a:buSzPts val="2400"/>
              <a:buChar char="•"/>
            </a:pPr>
            <a:r>
              <a:rPr lang="en-IE">
                <a:solidFill>
                  <a:srgbClr val="7F7F7F"/>
                </a:solidFill>
                <a:latin typeface="Calibri"/>
                <a:ea typeface="Calibri"/>
                <a:cs typeface="Calibri"/>
                <a:sym typeface="Calibri"/>
              </a:rPr>
              <a:t>Expected Dec. 2024</a:t>
            </a:r>
            <a:endParaRPr/>
          </a:p>
          <a:p>
            <a:pPr indent="-342900" lvl="1" marL="470916" rtl="0" algn="l">
              <a:lnSpc>
                <a:spcPct val="90000"/>
              </a:lnSpc>
              <a:spcBef>
                <a:spcPts val="600"/>
              </a:spcBef>
              <a:spcAft>
                <a:spcPts val="0"/>
              </a:spcAft>
              <a:buSzPts val="2400"/>
              <a:buChar char="•"/>
            </a:pPr>
            <a:r>
              <a:rPr lang="en-IE">
                <a:solidFill>
                  <a:srgbClr val="7F7F7F"/>
                </a:solidFill>
                <a:latin typeface="Calibri"/>
                <a:ea typeface="Calibri"/>
                <a:cs typeface="Calibri"/>
                <a:sym typeface="Calibri"/>
              </a:rPr>
              <a:t>Focus on adaptive trials </a:t>
            </a:r>
            <a:endParaRPr/>
          </a:p>
          <a:p>
            <a:pPr indent="-342900" lvl="1" marL="470916" rtl="0" algn="l">
              <a:lnSpc>
                <a:spcPct val="90000"/>
              </a:lnSpc>
              <a:spcBef>
                <a:spcPts val="600"/>
              </a:spcBef>
              <a:spcAft>
                <a:spcPts val="0"/>
              </a:spcAft>
              <a:buSzPts val="2400"/>
              <a:buChar char="•"/>
            </a:pPr>
            <a:r>
              <a:rPr lang="en-IE">
                <a:solidFill>
                  <a:srgbClr val="7F7F7F"/>
                </a:solidFill>
                <a:latin typeface="Calibri"/>
                <a:ea typeface="Calibri"/>
                <a:cs typeface="Calibri"/>
                <a:sym typeface="Calibri"/>
              </a:rPr>
              <a:t>“Transparent and Harmonized set of principles”</a:t>
            </a:r>
            <a:endParaRPr/>
          </a:p>
          <a:p>
            <a:pPr indent="-190500" lvl="1" marL="516636" rtl="0" algn="l">
              <a:lnSpc>
                <a:spcPct val="90000"/>
              </a:lnSpc>
              <a:spcBef>
                <a:spcPts val="600"/>
              </a:spcBef>
              <a:spcAft>
                <a:spcPts val="0"/>
              </a:spcAft>
              <a:buSzPts val="2400"/>
              <a:buFont typeface="Noto Sans Symbols"/>
              <a:buNone/>
            </a:pPr>
            <a:r>
              <a:t/>
            </a:r>
            <a:endParaRPr sz="2400"/>
          </a:p>
        </p:txBody>
      </p:sp>
      <p:sp>
        <p:nvSpPr>
          <p:cNvPr id="151" name="Google Shape;151;p8"/>
          <p:cNvSpPr txBox="1"/>
          <p:nvPr/>
        </p:nvSpPr>
        <p:spPr>
          <a:xfrm>
            <a:off x="7308118" y="1793668"/>
            <a:ext cx="4546305" cy="3558037"/>
          </a:xfrm>
          <a:prstGeom prst="rect">
            <a:avLst/>
          </a:prstGeom>
          <a:noFill/>
          <a:ln>
            <a:noFill/>
          </a:ln>
        </p:spPr>
        <p:txBody>
          <a:bodyPr anchorCtr="0" anchor="t" bIns="45700" lIns="45700" spcFirstLastPara="1" rIns="45700" wrap="square" tIns="45700">
            <a:noAutofit/>
          </a:bodyPr>
          <a:lstStyle/>
          <a:p>
            <a:pPr indent="-177800" lvl="0" marL="91440" marR="0" rtl="0" algn="l">
              <a:lnSpc>
                <a:spcPct val="90000"/>
              </a:lnSpc>
              <a:spcBef>
                <a:spcPts val="0"/>
              </a:spcBef>
              <a:spcAft>
                <a:spcPts val="0"/>
              </a:spcAft>
              <a:buClr>
                <a:schemeClr val="accent1"/>
              </a:buClr>
              <a:buSzPts val="2800"/>
              <a:buFont typeface="Twentieth Century"/>
              <a:buChar char=" "/>
            </a:pPr>
            <a:r>
              <a:rPr lang="en-IE" sz="2800">
                <a:solidFill>
                  <a:schemeClr val="accent2"/>
                </a:solidFill>
                <a:latin typeface="Calibri"/>
                <a:ea typeface="Calibri"/>
                <a:cs typeface="Calibri"/>
                <a:sym typeface="Calibri"/>
              </a:rPr>
              <a:t>“Adaptive designs have the potential to improve ... study power and reduce</a:t>
            </a:r>
            <a:br>
              <a:rPr lang="en-IE" sz="2800">
                <a:solidFill>
                  <a:schemeClr val="accent2"/>
                </a:solidFill>
                <a:latin typeface="Calibri"/>
                <a:ea typeface="Calibri"/>
                <a:cs typeface="Calibri"/>
                <a:sym typeface="Calibri"/>
              </a:rPr>
            </a:br>
            <a:r>
              <a:rPr lang="en-IE" sz="2800">
                <a:solidFill>
                  <a:schemeClr val="accent2"/>
                </a:solidFill>
                <a:latin typeface="Calibri"/>
                <a:ea typeface="Calibri"/>
                <a:cs typeface="Calibri"/>
                <a:sym typeface="Calibri"/>
              </a:rPr>
              <a:t>the sample size and total cost" for investigational drugs, including "targeted medicines that are being put into development today”</a:t>
            </a:r>
            <a:br>
              <a:rPr lang="en-IE" sz="2800">
                <a:solidFill>
                  <a:schemeClr val="accent2"/>
                </a:solidFill>
                <a:latin typeface="Calibri"/>
                <a:ea typeface="Calibri"/>
                <a:cs typeface="Calibri"/>
                <a:sym typeface="Calibri"/>
              </a:rPr>
            </a:br>
            <a:r>
              <a:rPr lang="en-IE" sz="2400">
                <a:solidFill>
                  <a:schemeClr val="dk1"/>
                </a:solidFill>
                <a:latin typeface="Calibri"/>
                <a:ea typeface="Calibri"/>
                <a:cs typeface="Calibri"/>
                <a:sym typeface="Calibri"/>
              </a:rPr>
              <a:t>Scott Gottlieb (FDA Commissioner)</a:t>
            </a:r>
            <a:endParaRPr sz="3000">
              <a:solidFill>
                <a:schemeClr val="dk1"/>
              </a:solidFill>
              <a:latin typeface="Calibri"/>
              <a:ea typeface="Calibri"/>
              <a:cs typeface="Calibri"/>
              <a:sym typeface="Calibri"/>
            </a:endParaRPr>
          </a:p>
        </p:txBody>
      </p:sp>
      <p:sp>
        <p:nvSpPr>
          <p:cNvPr id="152" name="Google Shape;152;p8"/>
          <p:cNvSpPr/>
          <p:nvPr/>
        </p:nvSpPr>
        <p:spPr>
          <a:xfrm>
            <a:off x="7107151" y="1506295"/>
            <a:ext cx="4948241" cy="4023361"/>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8"/>
          <p:cNvSpPr/>
          <p:nvPr/>
        </p:nvSpPr>
        <p:spPr>
          <a:xfrm rot="10800000">
            <a:off x="486573" y="1595894"/>
            <a:ext cx="45719" cy="653720"/>
          </a:xfrm>
          <a:prstGeom prst="roundRect">
            <a:avLst>
              <a:gd fmla="val 16667" name="adj"/>
            </a:avLst>
          </a:prstGeom>
          <a:solidFill>
            <a:srgbClr val="347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8"/>
          <p:cNvSpPr/>
          <p:nvPr/>
        </p:nvSpPr>
        <p:spPr>
          <a:xfrm rot="10800000">
            <a:off x="490825" y="4339873"/>
            <a:ext cx="45719" cy="653720"/>
          </a:xfrm>
          <a:prstGeom prst="roundRect">
            <a:avLst>
              <a:gd fmla="val 16667" name="adj"/>
            </a:avLst>
          </a:prstGeom>
          <a:solidFill>
            <a:srgbClr val="2D98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1392348" y="0"/>
            <a:ext cx="9126415"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C0C0C"/>
              </a:buClr>
              <a:buSzPts val="3600"/>
              <a:buFont typeface="Calibri"/>
              <a:buNone/>
            </a:pPr>
            <a:r>
              <a:rPr lang="en-IE" sz="3600" cap="none"/>
              <a:t>Sample Size Re-Estimation </a:t>
            </a:r>
            <a:r>
              <a:rPr lang="en-IE" cap="none"/>
              <a:t>Guidance</a:t>
            </a:r>
            <a:endParaRPr sz="3600" cap="none"/>
          </a:p>
        </p:txBody>
      </p:sp>
      <p:sp>
        <p:nvSpPr>
          <p:cNvPr id="161" name="Google Shape;161;p9"/>
          <p:cNvSpPr txBox="1"/>
          <p:nvPr>
            <p:ph idx="1" type="body"/>
          </p:nvPr>
        </p:nvSpPr>
        <p:spPr>
          <a:xfrm>
            <a:off x="798690" y="1402080"/>
            <a:ext cx="9720073" cy="4432917"/>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3200"/>
              <a:buNone/>
            </a:pPr>
            <a:r>
              <a:rPr lang="en-IE" sz="3200"/>
              <a:t>Non-comparative (blinded) SSR is “attractive choice”</a:t>
            </a:r>
            <a:endParaRPr/>
          </a:p>
          <a:p>
            <a:pPr indent="-342900" lvl="1" marL="470916" rtl="0" algn="l">
              <a:lnSpc>
                <a:spcPct val="90000"/>
              </a:lnSpc>
              <a:spcBef>
                <a:spcPts val="400"/>
              </a:spcBef>
              <a:spcAft>
                <a:spcPts val="0"/>
              </a:spcAft>
              <a:buSzPts val="2400"/>
              <a:buChar char="•"/>
            </a:pPr>
            <a:r>
              <a:rPr lang="en-IE">
                <a:solidFill>
                  <a:srgbClr val="7F7F7F"/>
                </a:solidFill>
                <a:latin typeface="Calibri"/>
                <a:ea typeface="Calibri"/>
                <a:cs typeface="Calibri"/>
                <a:sym typeface="Calibri"/>
              </a:rPr>
              <a:t>With adequate pre-specification, “neglible” effect on α</a:t>
            </a:r>
            <a:endParaRPr>
              <a:solidFill>
                <a:srgbClr val="7F7F7F"/>
              </a:solidFill>
              <a:latin typeface="Calibri"/>
              <a:ea typeface="Calibri"/>
              <a:cs typeface="Calibri"/>
              <a:sym typeface="Calibri"/>
            </a:endParaRPr>
          </a:p>
          <a:p>
            <a:pPr indent="0" lvl="0" marL="0" rtl="0" algn="l">
              <a:lnSpc>
                <a:spcPct val="150000"/>
              </a:lnSpc>
              <a:spcBef>
                <a:spcPts val="1600"/>
              </a:spcBef>
              <a:spcAft>
                <a:spcPts val="0"/>
              </a:spcAft>
              <a:buSzPts val="3200"/>
              <a:buNone/>
            </a:pPr>
            <a:r>
              <a:rPr lang="en-IE" sz="3200"/>
              <a:t>Comparative (unblinded SSR) “can provide efficiency”</a:t>
            </a:r>
            <a:endParaRPr/>
          </a:p>
          <a:p>
            <a:pPr indent="-342900" lvl="1" marL="470916" rtl="0" algn="l">
              <a:lnSpc>
                <a:spcPct val="90000"/>
              </a:lnSpc>
              <a:spcBef>
                <a:spcPts val="400"/>
              </a:spcBef>
              <a:spcAft>
                <a:spcPts val="0"/>
              </a:spcAft>
              <a:buSzPts val="2400"/>
              <a:buChar char="•"/>
            </a:pPr>
            <a:r>
              <a:rPr lang="en-IE">
                <a:solidFill>
                  <a:srgbClr val="7F7F7F"/>
                </a:solidFill>
                <a:latin typeface="Calibri"/>
                <a:ea typeface="Calibri"/>
                <a:cs typeface="Calibri"/>
                <a:sym typeface="Calibri"/>
              </a:rPr>
              <a:t>Help trial have power if effect size is less than hypothesized</a:t>
            </a:r>
            <a:endParaRPr/>
          </a:p>
          <a:p>
            <a:pPr indent="0" lvl="0" marL="0" rtl="0" algn="l">
              <a:lnSpc>
                <a:spcPct val="150000"/>
              </a:lnSpc>
              <a:spcBef>
                <a:spcPts val="1600"/>
              </a:spcBef>
              <a:spcAft>
                <a:spcPts val="0"/>
              </a:spcAft>
              <a:buSzPts val="3200"/>
              <a:buNone/>
            </a:pPr>
            <a:r>
              <a:rPr lang="en-IE" sz="3200"/>
              <a:t>NB: Design and rule pre-specification; </a:t>
            </a:r>
            <a:r>
              <a:rPr lang="en-IE" sz="3200">
                <a:latin typeface="Calibri"/>
                <a:ea typeface="Calibri"/>
                <a:cs typeface="Calibri"/>
                <a:sym typeface="Calibri"/>
              </a:rPr>
              <a:t>α </a:t>
            </a:r>
            <a:r>
              <a:rPr lang="en-IE" sz="3200"/>
              <a:t>error inflation</a:t>
            </a:r>
            <a:endParaRPr/>
          </a:p>
          <a:p>
            <a:pPr indent="-342900" lvl="1" marL="470916" rtl="0" algn="l">
              <a:lnSpc>
                <a:spcPct val="90000"/>
              </a:lnSpc>
              <a:spcBef>
                <a:spcPts val="400"/>
              </a:spcBef>
              <a:spcAft>
                <a:spcPts val="0"/>
              </a:spcAft>
              <a:buSzPts val="2400"/>
              <a:buChar char="•"/>
            </a:pPr>
            <a:r>
              <a:rPr lang="en-IE">
                <a:solidFill>
                  <a:srgbClr val="7F7F7F"/>
                </a:solidFill>
                <a:latin typeface="Calibri"/>
                <a:ea typeface="Calibri"/>
                <a:cs typeface="Calibri"/>
                <a:sym typeface="Calibri"/>
              </a:rPr>
              <a:t>Specific mention of p-value combination (subset of AGSD)</a:t>
            </a:r>
            <a:endParaRPr/>
          </a:p>
          <a:p>
            <a:pPr indent="0" lvl="0" marL="0" rtl="0" algn="l">
              <a:lnSpc>
                <a:spcPct val="150000"/>
              </a:lnSpc>
              <a:spcBef>
                <a:spcPts val="1600"/>
              </a:spcBef>
              <a:spcAft>
                <a:spcPts val="0"/>
              </a:spcAft>
              <a:buSzPts val="3200"/>
              <a:buNone/>
            </a:pPr>
            <a:r>
              <a:rPr lang="en-IE" sz="3200"/>
              <a:t>Logistical issues similar to GSD (e.g recruitment lag)</a:t>
            </a:r>
            <a:endParaRPr/>
          </a:p>
          <a:p>
            <a:pPr indent="-342900" lvl="1" marL="470916" rtl="0" algn="l">
              <a:lnSpc>
                <a:spcPct val="90000"/>
              </a:lnSpc>
              <a:spcBef>
                <a:spcPts val="400"/>
              </a:spcBef>
              <a:spcAft>
                <a:spcPts val="0"/>
              </a:spcAft>
              <a:buSzPts val="2400"/>
              <a:buChar char="•"/>
            </a:pPr>
            <a:r>
              <a:rPr lang="en-IE">
                <a:solidFill>
                  <a:srgbClr val="7F7F7F"/>
                </a:solidFill>
                <a:latin typeface="Calibri"/>
                <a:ea typeface="Calibri"/>
                <a:cs typeface="Calibri"/>
                <a:sym typeface="Calibri"/>
              </a:rPr>
              <a:t>Must stop effect size reverse-calc., unique issues with TTE</a:t>
            </a:r>
            <a:endParaRPr/>
          </a:p>
          <a:p>
            <a:pPr indent="-165100" lvl="1" marL="470916" rtl="0" algn="l">
              <a:lnSpc>
                <a:spcPct val="90000"/>
              </a:lnSpc>
              <a:spcBef>
                <a:spcPts val="600"/>
              </a:spcBef>
              <a:spcAft>
                <a:spcPts val="0"/>
              </a:spcAft>
              <a:buSzPts val="2800"/>
              <a:buNone/>
            </a:pPr>
            <a:r>
              <a:t/>
            </a:r>
            <a:endParaRPr sz="2800"/>
          </a:p>
        </p:txBody>
      </p:sp>
      <p:sp>
        <p:nvSpPr>
          <p:cNvPr id="162" name="Google Shape;162;p9"/>
          <p:cNvSpPr/>
          <p:nvPr/>
        </p:nvSpPr>
        <p:spPr>
          <a:xfrm rot="10800000">
            <a:off x="531591" y="1375843"/>
            <a:ext cx="45719" cy="653720"/>
          </a:xfrm>
          <a:prstGeom prst="roundRect">
            <a:avLst>
              <a:gd fmla="val 16667" name="adj"/>
            </a:avLst>
          </a:prstGeom>
          <a:solidFill>
            <a:srgbClr val="347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9"/>
          <p:cNvSpPr/>
          <p:nvPr/>
        </p:nvSpPr>
        <p:spPr>
          <a:xfrm rot="10800000">
            <a:off x="518064" y="2681125"/>
            <a:ext cx="45719" cy="653720"/>
          </a:xfrm>
          <a:prstGeom prst="roundRect">
            <a:avLst>
              <a:gd fmla="val 16667" name="adj"/>
            </a:avLst>
          </a:prstGeom>
          <a:solidFill>
            <a:srgbClr val="2D98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9"/>
          <p:cNvSpPr/>
          <p:nvPr/>
        </p:nvSpPr>
        <p:spPr>
          <a:xfrm rot="10800000">
            <a:off x="513429" y="4053577"/>
            <a:ext cx="45719" cy="653720"/>
          </a:xfrm>
          <a:prstGeom prst="roundRect">
            <a:avLst>
              <a:gd fmla="val 16667" name="adj"/>
            </a:avLst>
          </a:prstGeom>
          <a:solidFill>
            <a:srgbClr val="35C2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9"/>
          <p:cNvSpPr/>
          <p:nvPr/>
        </p:nvSpPr>
        <p:spPr>
          <a:xfrm rot="10800000">
            <a:off x="495777" y="5413865"/>
            <a:ext cx="45719" cy="653720"/>
          </a:xfrm>
          <a:prstGeom prst="roundRect">
            <a:avLst>
              <a:gd fmla="val 16667" name="adj"/>
            </a:avLst>
          </a:prstGeom>
          <a:solidFill>
            <a:srgbClr val="4CB6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2020-07-21T14:23:40Z</dcterms:created>
</cp:coreProperties>
</file>