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1" r:id="rId4"/>
    <p:sldId id="262" r:id="rId5"/>
    <p:sldId id="263" r:id="rId6"/>
    <p:sldId id="289" r:id="rId7"/>
    <p:sldId id="969" r:id="rId8"/>
    <p:sldId id="982" r:id="rId9"/>
    <p:sldId id="989" r:id="rId10"/>
    <p:sldId id="996" r:id="rId11"/>
    <p:sldId id="997" r:id="rId12"/>
    <p:sldId id="269" r:id="rId13"/>
    <p:sldId id="971" r:id="rId14"/>
    <p:sldId id="972" r:id="rId15"/>
    <p:sldId id="964" r:id="rId16"/>
    <p:sldId id="984" r:id="rId17"/>
    <p:sldId id="998" r:id="rId18"/>
    <p:sldId id="943" r:id="rId19"/>
    <p:sldId id="988" r:id="rId20"/>
    <p:sldId id="999" r:id="rId21"/>
    <p:sldId id="276" r:id="rId22"/>
    <p:sldId id="282" r:id="rId23"/>
    <p:sldId id="325" r:id="rId24"/>
    <p:sldId id="283" r:id="rId25"/>
    <p:sldId id="284" r:id="rId26"/>
    <p:sldId id="938" r:id="rId27"/>
    <p:sldId id="305" r:id="rId28"/>
    <p:sldId id="960" r:id="rId29"/>
    <p:sldId id="975" r:id="rId30"/>
    <p:sldId id="1000" r:id="rId31"/>
  </p:sldIdLst>
  <p:sldSz cx="12192000" cy="6858000"/>
  <p:notesSz cx="6858000" cy="9144000"/>
  <p:embeddedFontLst>
    <p:embeddedFont>
      <p:font typeface="Public Sans" pitchFamily="2" charset="0"/>
      <p:regular r:id="rId33"/>
      <p:bold r:id="rId34"/>
      <p:italic r:id="rId35"/>
      <p:boldItalic r:id="rId36"/>
    </p:embeddedFont>
    <p:embeddedFont>
      <p:font typeface="Public Sans ExtraLight" pitchFamily="2" charset="0"/>
      <p:regular r:id="rId37"/>
      <p:bold r:id="rId38"/>
      <p:italic r:id="rId39"/>
      <p:boldItalic r:id="rId40"/>
    </p:embeddedFont>
    <p:embeddedFont>
      <p:font typeface="Public Sans Light" pitchFamily="2" charset="0"/>
      <p:regular r:id="rId41"/>
      <p:bold r:id="rId42"/>
      <p:italic r:id="rId43"/>
      <p:boldItalic r:id="rId44"/>
    </p:embeddedFont>
    <p:embeddedFont>
      <p:font typeface="Public Sans Medium" pitchFamily="2" charset="0"/>
      <p:regular r:id="rId45"/>
      <p:bold r:id="rId46"/>
      <p:italic r:id="rId47"/>
      <p:boldItalic r:id="rId48"/>
    </p:embeddedFont>
    <p:embeddedFont>
      <p:font typeface="Public Sans SemiBold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506">
          <p15:clr>
            <a:srgbClr val="A4A3A4"/>
          </p15:clr>
        </p15:guide>
        <p15:guide id="3" pos="1958">
          <p15:clr>
            <a:srgbClr val="A4A3A4"/>
          </p15:clr>
        </p15:guide>
        <p15:guide id="4" orient="horz" pos="2364">
          <p15:clr>
            <a:srgbClr val="A4A3A4"/>
          </p15:clr>
        </p15:guide>
        <p15:guide id="5" pos="370">
          <p15:clr>
            <a:srgbClr val="A4A3A4"/>
          </p15:clr>
        </p15:guide>
        <p15:guide id="6" pos="1663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5" roundtripDataSignature="AMtx7mgpwu03tESh8RZEiiwxBPOSgY+E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0B8"/>
    <a:srgbClr val="C6C39E"/>
    <a:srgbClr val="DBDFD4"/>
    <a:srgbClr val="F3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04D9AD-1C91-4165-89EE-F5BDA3484296}">
  <a:tblStyle styleId="{ED04D9AD-1C91-4165-89EE-F5BDA348429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tcBdr/>
        <a:fill>
          <a:solidFill>
            <a:srgbClr val="CBE2F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27ED27E-AE60-4B62-9C2B-947F3B54E379}" styleName="Table_1">
    <a:wholeTbl>
      <a:tcTxStyle b="off" i="off">
        <a:font>
          <a:latin typeface="Public Sans"/>
          <a:ea typeface="Public Sans"/>
          <a:cs typeface="Public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 b="off" i="off"/>
      <a:tcStyle>
        <a:tcBdr/>
        <a:fill>
          <a:solidFill>
            <a:srgbClr val="CACB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B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Public Sans"/>
          <a:ea typeface="Public Sans"/>
          <a:cs typeface="Public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" y="58"/>
      </p:cViewPr>
      <p:guideLst>
        <p:guide orient="horz" pos="2205"/>
        <p:guide pos="506"/>
        <p:guide pos="1958"/>
        <p:guide orient="horz" pos="2364"/>
        <p:guide pos="370"/>
        <p:guide pos="1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85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31" name="Google Shape;20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>
          <a:extLst>
            <a:ext uri="{FF2B5EF4-FFF2-40B4-BE49-F238E27FC236}">
              <a16:creationId xmlns:a16="http://schemas.microsoft.com/office/drawing/2014/main" id="{64C46DD1-9DFB-A991-B2F6-3E55FE256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2b148969348_0_114:notes">
            <a:extLst>
              <a:ext uri="{FF2B5EF4-FFF2-40B4-BE49-F238E27FC236}">
                <a16:creationId xmlns:a16="http://schemas.microsoft.com/office/drawing/2014/main" id="{8AE32E9F-420C-AB39-AE5B-BFC2AF0DA1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5" name="Google Shape;2125;g2b148969348_0_114:notes">
            <a:extLst>
              <a:ext uri="{FF2B5EF4-FFF2-40B4-BE49-F238E27FC236}">
                <a16:creationId xmlns:a16="http://schemas.microsoft.com/office/drawing/2014/main" id="{12C049CE-6617-38A7-703E-246E12AF73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2129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>
          <a:extLst>
            <a:ext uri="{FF2B5EF4-FFF2-40B4-BE49-F238E27FC236}">
              <a16:creationId xmlns:a16="http://schemas.microsoft.com/office/drawing/2014/main" id="{171B16BD-CD0A-DD34-F051-FA6DFA2CF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2b148969348_0_114:notes">
            <a:extLst>
              <a:ext uri="{FF2B5EF4-FFF2-40B4-BE49-F238E27FC236}">
                <a16:creationId xmlns:a16="http://schemas.microsoft.com/office/drawing/2014/main" id="{62DB4415-DC35-384F-6195-9F8961DA74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5" name="Google Shape;2125;g2b148969348_0_114:notes">
            <a:extLst>
              <a:ext uri="{FF2B5EF4-FFF2-40B4-BE49-F238E27FC236}">
                <a16:creationId xmlns:a16="http://schemas.microsoft.com/office/drawing/2014/main" id="{B983A619-5E19-774F-6079-003C2E26E9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2546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>
          <a:extLst>
            <a:ext uri="{FF2B5EF4-FFF2-40B4-BE49-F238E27FC236}">
              <a16:creationId xmlns:a16="http://schemas.microsoft.com/office/drawing/2014/main" id="{274182F6-2888-1344-0186-315F0AE29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5:notes">
            <a:extLst>
              <a:ext uri="{FF2B5EF4-FFF2-40B4-BE49-F238E27FC236}">
                <a16:creationId xmlns:a16="http://schemas.microsoft.com/office/drawing/2014/main" id="{821C8481-1CD8-3FB7-3DBF-150BA540C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3" name="Google Shape;2143;p25:notes">
            <a:extLst>
              <a:ext uri="{FF2B5EF4-FFF2-40B4-BE49-F238E27FC236}">
                <a16:creationId xmlns:a16="http://schemas.microsoft.com/office/drawing/2014/main" id="{1257C882-032C-8E43-4014-17A5CD8E10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6502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>
          <a:extLst>
            <a:ext uri="{FF2B5EF4-FFF2-40B4-BE49-F238E27FC236}">
              <a16:creationId xmlns:a16="http://schemas.microsoft.com/office/drawing/2014/main" id="{AB432B9B-935A-5A68-1FBB-407DD37DC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2b148969348_0_114:notes">
            <a:extLst>
              <a:ext uri="{FF2B5EF4-FFF2-40B4-BE49-F238E27FC236}">
                <a16:creationId xmlns:a16="http://schemas.microsoft.com/office/drawing/2014/main" id="{57B6BA8B-DDCB-2C05-6E77-492A300896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5" name="Google Shape;2125;g2b148969348_0_114:notes">
            <a:extLst>
              <a:ext uri="{FF2B5EF4-FFF2-40B4-BE49-F238E27FC236}">
                <a16:creationId xmlns:a16="http://schemas.microsoft.com/office/drawing/2014/main" id="{D63E9013-808A-7B8B-6134-F390B3E184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7591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>
          <a:extLst>
            <a:ext uri="{FF2B5EF4-FFF2-40B4-BE49-F238E27FC236}">
              <a16:creationId xmlns:a16="http://schemas.microsoft.com/office/drawing/2014/main" id="{C944E371-8B0C-F362-11B6-AA330E953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2b148969348_0_114:notes">
            <a:extLst>
              <a:ext uri="{FF2B5EF4-FFF2-40B4-BE49-F238E27FC236}">
                <a16:creationId xmlns:a16="http://schemas.microsoft.com/office/drawing/2014/main" id="{47468350-CEB0-D7A8-0EA3-A8D2DFFC4E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5" name="Google Shape;2125;g2b148969348_0_114:notes">
            <a:extLst>
              <a:ext uri="{FF2B5EF4-FFF2-40B4-BE49-F238E27FC236}">
                <a16:creationId xmlns:a16="http://schemas.microsoft.com/office/drawing/2014/main" id="{49131C56-573D-4286-39FB-AC8323136B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6373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8" name="Google Shape;2188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2b1c0db4310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5" name="Google Shape;2255;g2b1c0db431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5">
          <a:extLst>
            <a:ext uri="{FF2B5EF4-FFF2-40B4-BE49-F238E27FC236}">
              <a16:creationId xmlns:a16="http://schemas.microsoft.com/office/drawing/2014/main" id="{B4442F81-71C7-A718-E020-9B27B1CBA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13:notes">
            <a:extLst>
              <a:ext uri="{FF2B5EF4-FFF2-40B4-BE49-F238E27FC236}">
                <a16:creationId xmlns:a16="http://schemas.microsoft.com/office/drawing/2014/main" id="{C70E84EE-E16B-20D9-2008-595B7163CD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7" name="Google Shape;2127;p13:notes">
            <a:extLst>
              <a:ext uri="{FF2B5EF4-FFF2-40B4-BE49-F238E27FC236}">
                <a16:creationId xmlns:a16="http://schemas.microsoft.com/office/drawing/2014/main" id="{D26422D9-FB66-2926-47F5-6EA58CB419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2846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2b1c0db431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1" name="Google Shape;2261;g2b1c0db4310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62" name="Google Shape;2262;g2b1c0db4310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24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276a1c4e488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72" name="Google Shape;2272;g276a1c4e48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0" name="Google Shape;20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>
          <a:extLst>
            <a:ext uri="{FF2B5EF4-FFF2-40B4-BE49-F238E27FC236}">
              <a16:creationId xmlns:a16="http://schemas.microsoft.com/office/drawing/2014/main" id="{28BB7A6B-FF0B-1926-CA7F-CF7B7380F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b1c0db4310_0_480:notes">
            <a:extLst>
              <a:ext uri="{FF2B5EF4-FFF2-40B4-BE49-F238E27FC236}">
                <a16:creationId xmlns:a16="http://schemas.microsoft.com/office/drawing/2014/main" id="{C24F0B19-A2C8-64CB-F5E7-A745E68825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g2b1c0db4310_0_480:notes">
            <a:extLst>
              <a:ext uri="{FF2B5EF4-FFF2-40B4-BE49-F238E27FC236}">
                <a16:creationId xmlns:a16="http://schemas.microsoft.com/office/drawing/2014/main" id="{C289A393-3761-234D-9330-8FEFE88B8F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998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b1c0db4310_0_4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g2b1c0db4310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249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>
          <a:extLst>
            <a:ext uri="{FF2B5EF4-FFF2-40B4-BE49-F238E27FC236}">
              <a16:creationId xmlns:a16="http://schemas.microsoft.com/office/drawing/2014/main" id="{D20EE60A-CE25-0557-1F9D-85199E809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b1c0db4310_0_480:notes">
            <a:extLst>
              <a:ext uri="{FF2B5EF4-FFF2-40B4-BE49-F238E27FC236}">
                <a16:creationId xmlns:a16="http://schemas.microsoft.com/office/drawing/2014/main" id="{5D760914-CA2E-489D-AD56-06AF3D7111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3" name="Google Shape;2273;g2b1c0db4310_0_480:notes">
            <a:extLst>
              <a:ext uri="{FF2B5EF4-FFF2-40B4-BE49-F238E27FC236}">
                <a16:creationId xmlns:a16="http://schemas.microsoft.com/office/drawing/2014/main" id="{A4BEB20F-DC87-9EF7-EBE5-951BAF1A5F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345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>
          <a:extLst>
            <a:ext uri="{FF2B5EF4-FFF2-40B4-BE49-F238E27FC236}">
              <a16:creationId xmlns:a16="http://schemas.microsoft.com/office/drawing/2014/main" id="{FBAA2797-F04C-B1C5-533F-C7235F7A1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b1c0db4310_0_480:notes">
            <a:extLst>
              <a:ext uri="{FF2B5EF4-FFF2-40B4-BE49-F238E27FC236}">
                <a16:creationId xmlns:a16="http://schemas.microsoft.com/office/drawing/2014/main" id="{0C1228A9-EEF4-BD8D-F8AB-4531A19242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3" name="Google Shape;2273;g2b1c0db4310_0_480:notes">
            <a:extLst>
              <a:ext uri="{FF2B5EF4-FFF2-40B4-BE49-F238E27FC236}">
                <a16:creationId xmlns:a16="http://schemas.microsoft.com/office/drawing/2014/main" id="{E061B93B-0F1E-C294-9DF9-7E0A5CFE55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233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>
          <a:extLst>
            <a:ext uri="{FF2B5EF4-FFF2-40B4-BE49-F238E27FC236}">
              <a16:creationId xmlns:a16="http://schemas.microsoft.com/office/drawing/2014/main" id="{A51051B0-0116-D588-60E2-BA8517801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b1c0db4310_0_480:notes">
            <a:extLst>
              <a:ext uri="{FF2B5EF4-FFF2-40B4-BE49-F238E27FC236}">
                <a16:creationId xmlns:a16="http://schemas.microsoft.com/office/drawing/2014/main" id="{BEA2935E-635E-DF8F-9BFA-1C7B15CC6A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3" name="Google Shape;2273;g2b1c0db4310_0_480:notes">
            <a:extLst>
              <a:ext uri="{FF2B5EF4-FFF2-40B4-BE49-F238E27FC236}">
                <a16:creationId xmlns:a16="http://schemas.microsoft.com/office/drawing/2014/main" id="{282B3F58-F330-DD22-C395-60A3E6359A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88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276a1c4e4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2" name="Google Shape;2072;g276a1c4e4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7" name="Google Shape;20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8" name="Google Shape;208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276a1c4e48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8" name="Google Shape;2098;g276a1c4e48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3" name="Google Shape;21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97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>
          <a:extLst>
            <a:ext uri="{FF2B5EF4-FFF2-40B4-BE49-F238E27FC236}">
              <a16:creationId xmlns:a16="http://schemas.microsoft.com/office/drawing/2014/main" id="{4B606101-7CBF-8593-CC1C-1DC451EA9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2b148969348_0_114:notes">
            <a:extLst>
              <a:ext uri="{FF2B5EF4-FFF2-40B4-BE49-F238E27FC236}">
                <a16:creationId xmlns:a16="http://schemas.microsoft.com/office/drawing/2014/main" id="{4DB9155D-E660-362F-B637-890A8720A0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5" name="Google Shape;2125;g2b148969348_0_114:notes">
            <a:extLst>
              <a:ext uri="{FF2B5EF4-FFF2-40B4-BE49-F238E27FC236}">
                <a16:creationId xmlns:a16="http://schemas.microsoft.com/office/drawing/2014/main" id="{9754D285-9F18-ED6A-18F6-88BBAD6E6E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8027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>
          <a:extLst>
            <a:ext uri="{FF2B5EF4-FFF2-40B4-BE49-F238E27FC236}">
              <a16:creationId xmlns:a16="http://schemas.microsoft.com/office/drawing/2014/main" id="{16BE8550-2634-66CF-9B0D-2FAEEFD84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2b148969348_0_114:notes">
            <a:extLst>
              <a:ext uri="{FF2B5EF4-FFF2-40B4-BE49-F238E27FC236}">
                <a16:creationId xmlns:a16="http://schemas.microsoft.com/office/drawing/2014/main" id="{400D8C76-BB02-BB36-8991-F2FCDB9688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5" name="Google Shape;2125;g2b148969348_0_114:notes">
            <a:extLst>
              <a:ext uri="{FF2B5EF4-FFF2-40B4-BE49-F238E27FC236}">
                <a16:creationId xmlns:a16="http://schemas.microsoft.com/office/drawing/2014/main" id="{7A1E17BE-D159-506D-3A16-348D70FDC8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7563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3" name="Google Shape;21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5"/>
          <p:cNvSpPr/>
          <p:nvPr/>
        </p:nvSpPr>
        <p:spPr>
          <a:xfrm>
            <a:off x="8718653" y="0"/>
            <a:ext cx="34883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7" name="Google Shape;17;p65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5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1" name="Google Shape;2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545" y="1919746"/>
            <a:ext cx="1674455" cy="1660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65" descr="A person in a white coa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b="12216"/>
          <a:stretch/>
        </p:blipFill>
        <p:spPr>
          <a:xfrm>
            <a:off x="6625246" y="162560"/>
            <a:ext cx="4744118" cy="669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2808" y="1675068"/>
            <a:ext cx="1941703" cy="25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3">
  <p:cSld name="Key Content Silo 3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6"/>
          <p:cNvSpPr>
            <a:spLocks noGrp="1"/>
          </p:cNvSpPr>
          <p:nvPr>
            <p:ph type="pic" idx="2"/>
          </p:nvPr>
        </p:nvSpPr>
        <p:spPr>
          <a:xfrm>
            <a:off x="5645888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6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8" name="Google Shape;28;p6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9" name="Google Shape;29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2" name="Google Shape;3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2">
  <p:cSld name="Bio Slide, Circles 2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47" name="Google Shape;47;p68"/>
          <p:cNvSpPr>
            <a:spLocks noGrp="1"/>
          </p:cNvSpPr>
          <p:nvPr>
            <p:ph type="pic" idx="2"/>
          </p:nvPr>
        </p:nvSpPr>
        <p:spPr>
          <a:xfrm>
            <a:off x="342900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8" name="Google Shape;48;p68"/>
          <p:cNvSpPr txBox="1">
            <a:spLocks noGrp="1"/>
          </p:cNvSpPr>
          <p:nvPr>
            <p:ph type="body" idx="1"/>
          </p:nvPr>
        </p:nvSpPr>
        <p:spPr>
          <a:xfrm>
            <a:off x="407881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8"/>
          <p:cNvSpPr>
            <a:spLocks noGrp="1"/>
          </p:cNvSpPr>
          <p:nvPr>
            <p:ph type="pic" idx="3"/>
          </p:nvPr>
        </p:nvSpPr>
        <p:spPr>
          <a:xfrm>
            <a:off x="2750722" y="15404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68"/>
          <p:cNvSpPr txBox="1">
            <a:spLocks noGrp="1"/>
          </p:cNvSpPr>
          <p:nvPr>
            <p:ph type="body" idx="4"/>
          </p:nvPr>
        </p:nvSpPr>
        <p:spPr>
          <a:xfrm>
            <a:off x="2815703" y="32666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8"/>
          <p:cNvSpPr>
            <a:spLocks noGrp="1"/>
          </p:cNvSpPr>
          <p:nvPr>
            <p:ph type="pic" idx="5"/>
          </p:nvPr>
        </p:nvSpPr>
        <p:spPr>
          <a:xfrm>
            <a:off x="5158544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" name="Google Shape;52;p68"/>
          <p:cNvSpPr txBox="1">
            <a:spLocks noGrp="1"/>
          </p:cNvSpPr>
          <p:nvPr>
            <p:ph type="body" idx="6"/>
          </p:nvPr>
        </p:nvSpPr>
        <p:spPr>
          <a:xfrm>
            <a:off x="5223525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8"/>
          <p:cNvSpPr>
            <a:spLocks noGrp="1"/>
          </p:cNvSpPr>
          <p:nvPr>
            <p:ph type="pic" idx="7"/>
          </p:nvPr>
        </p:nvSpPr>
        <p:spPr>
          <a:xfrm>
            <a:off x="7566366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68"/>
          <p:cNvSpPr txBox="1">
            <a:spLocks noGrp="1"/>
          </p:cNvSpPr>
          <p:nvPr>
            <p:ph type="body" idx="8"/>
          </p:nvPr>
        </p:nvSpPr>
        <p:spPr>
          <a:xfrm>
            <a:off x="7631347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8"/>
          <p:cNvSpPr>
            <a:spLocks noGrp="1"/>
          </p:cNvSpPr>
          <p:nvPr>
            <p:ph type="pic" idx="9"/>
          </p:nvPr>
        </p:nvSpPr>
        <p:spPr>
          <a:xfrm>
            <a:off x="9974190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" name="Google Shape;56;p68"/>
          <p:cNvSpPr txBox="1">
            <a:spLocks noGrp="1"/>
          </p:cNvSpPr>
          <p:nvPr>
            <p:ph type="body" idx="13"/>
          </p:nvPr>
        </p:nvSpPr>
        <p:spPr>
          <a:xfrm>
            <a:off x="10039171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68"/>
          <p:cNvSpPr>
            <a:spLocks noGrp="1"/>
          </p:cNvSpPr>
          <p:nvPr>
            <p:ph type="pic" idx="14"/>
          </p:nvPr>
        </p:nvSpPr>
        <p:spPr>
          <a:xfrm>
            <a:off x="342900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68"/>
          <p:cNvSpPr txBox="1">
            <a:spLocks noGrp="1"/>
          </p:cNvSpPr>
          <p:nvPr>
            <p:ph type="body" idx="15"/>
          </p:nvPr>
        </p:nvSpPr>
        <p:spPr>
          <a:xfrm>
            <a:off x="407881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8"/>
          <p:cNvSpPr>
            <a:spLocks noGrp="1"/>
          </p:cNvSpPr>
          <p:nvPr>
            <p:ph type="pic" idx="16"/>
          </p:nvPr>
        </p:nvSpPr>
        <p:spPr>
          <a:xfrm>
            <a:off x="2750722" y="40668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" name="Google Shape;60;p68"/>
          <p:cNvSpPr txBox="1">
            <a:spLocks noGrp="1"/>
          </p:cNvSpPr>
          <p:nvPr>
            <p:ph type="body" idx="17"/>
          </p:nvPr>
        </p:nvSpPr>
        <p:spPr>
          <a:xfrm>
            <a:off x="2815703" y="57930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8"/>
          <p:cNvSpPr>
            <a:spLocks noGrp="1"/>
          </p:cNvSpPr>
          <p:nvPr>
            <p:ph type="pic" idx="18"/>
          </p:nvPr>
        </p:nvSpPr>
        <p:spPr>
          <a:xfrm>
            <a:off x="5158544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68"/>
          <p:cNvSpPr txBox="1">
            <a:spLocks noGrp="1"/>
          </p:cNvSpPr>
          <p:nvPr>
            <p:ph type="body" idx="19"/>
          </p:nvPr>
        </p:nvSpPr>
        <p:spPr>
          <a:xfrm>
            <a:off x="5223525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68"/>
          <p:cNvSpPr>
            <a:spLocks noGrp="1"/>
          </p:cNvSpPr>
          <p:nvPr>
            <p:ph type="pic" idx="20"/>
          </p:nvPr>
        </p:nvSpPr>
        <p:spPr>
          <a:xfrm>
            <a:off x="7566366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" name="Google Shape;64;p68"/>
          <p:cNvSpPr txBox="1">
            <a:spLocks noGrp="1"/>
          </p:cNvSpPr>
          <p:nvPr>
            <p:ph type="body" idx="21"/>
          </p:nvPr>
        </p:nvSpPr>
        <p:spPr>
          <a:xfrm>
            <a:off x="7631347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8"/>
          <p:cNvSpPr>
            <a:spLocks noGrp="1"/>
          </p:cNvSpPr>
          <p:nvPr>
            <p:ph type="pic" idx="22"/>
          </p:nvPr>
        </p:nvSpPr>
        <p:spPr>
          <a:xfrm>
            <a:off x="9974190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" name="Google Shape;66;p68"/>
          <p:cNvSpPr txBox="1">
            <a:spLocks noGrp="1"/>
          </p:cNvSpPr>
          <p:nvPr>
            <p:ph type="body" idx="23"/>
          </p:nvPr>
        </p:nvSpPr>
        <p:spPr>
          <a:xfrm>
            <a:off x="10039171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+ logo">
  <p:cSld name="Title and Content +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/>
          <p:nvPr/>
        </p:nvSpPr>
        <p:spPr>
          <a:xfrm>
            <a:off x="608850" y="1134825"/>
            <a:ext cx="10745100" cy="4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73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88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03" name="Google Shape;103;p7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bg>
      <p:bgPr>
        <a:solidFill>
          <a:schemeClr val="dk1"/>
        </a:solidFill>
        <a:effectLst/>
      </p:bgPr>
    </p:bg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9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9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74" name="Google Shape;974;p92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5" name="Google Shape;975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4750" y="745312"/>
            <a:ext cx="6070397" cy="53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990" y="2652984"/>
            <a:ext cx="1407900" cy="140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7" name="Google Shape;977;p92"/>
          <p:cNvGrpSpPr/>
          <p:nvPr/>
        </p:nvGrpSpPr>
        <p:grpSpPr>
          <a:xfrm>
            <a:off x="6909554" y="1781036"/>
            <a:ext cx="3128477" cy="3330051"/>
            <a:chOff x="835291" y="449539"/>
            <a:chExt cx="3646488" cy="3881437"/>
          </a:xfrm>
        </p:grpSpPr>
        <p:grpSp>
          <p:nvGrpSpPr>
            <p:cNvPr id="978" name="Google Shape;978;p92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979" name="Google Shape;979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0" name="Google Shape;980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1" name="Google Shape;981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2" name="Google Shape;982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3" name="Google Shape;983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4" name="Google Shape;984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5" name="Google Shape;985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6" name="Google Shape;986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7" name="Google Shape;987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8" name="Google Shape;988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9" name="Google Shape;989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0" name="Google Shape;990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1" name="Google Shape;991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2" name="Google Shape;992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3" name="Google Shape;993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4" name="Google Shape;994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5" name="Google Shape;995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6" name="Google Shape;996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7" name="Google Shape;997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8" name="Google Shape;998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9" name="Google Shape;999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0" name="Google Shape;1000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1" name="Google Shape;1001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2" name="Google Shape;1002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3" name="Google Shape;1003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4" name="Google Shape;1004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5" name="Google Shape;1005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6" name="Google Shape;1006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7" name="Google Shape;1007;p92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8" name="Google Shape;1008;p92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9" name="Google Shape;1009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0" name="Google Shape;1010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1" name="Google Shape;1011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2" name="Google Shape;1012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3" name="Google Shape;1013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4" name="Google Shape;1014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5" name="Google Shape;1015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6" name="Google Shape;1016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7" name="Google Shape;1017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8" name="Google Shape;1018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9" name="Google Shape;1019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0" name="Google Shape;1020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1" name="Google Shape;1021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2" name="Google Shape;1022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3" name="Google Shape;1023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4" name="Google Shape;1024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5" name="Google Shape;1025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6" name="Google Shape;1026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7" name="Google Shape;1027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8" name="Google Shape;1028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9" name="Google Shape;1029;p92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0" name="Google Shape;1030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1" name="Google Shape;1031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2" name="Google Shape;1032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3" name="Google Shape;1033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4" name="Google Shape;1034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5" name="Google Shape;1035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6" name="Google Shape;1036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7" name="Google Shape;1037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8" name="Google Shape;1038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9" name="Google Shape;1039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0" name="Google Shape;1040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1" name="Google Shape;1041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2" name="Google Shape;1042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3" name="Google Shape;1043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4" name="Google Shape;1044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5" name="Google Shape;1045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6" name="Google Shape;1046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7" name="Google Shape;1047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8" name="Google Shape;1048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9" name="Google Shape;1049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0" name="Google Shape;1050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1" name="Google Shape;1051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2" name="Google Shape;1052;p92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3" name="Google Shape;1053;p92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4" name="Google Shape;1054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5" name="Google Shape;1055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6" name="Google Shape;1056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7" name="Google Shape;1057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8" name="Google Shape;1058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9" name="Google Shape;1059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0" name="Google Shape;1060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1" name="Google Shape;1061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2" name="Google Shape;1062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3" name="Google Shape;1063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4" name="Google Shape;1064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5" name="Google Shape;1065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6" name="Google Shape;1066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7" name="Google Shape;1067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8" name="Google Shape;1068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9" name="Google Shape;1069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0" name="Google Shape;1070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1" name="Google Shape;1071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2" name="Google Shape;1072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3" name="Google Shape;1073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4" name="Google Shape;1074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5" name="Google Shape;1075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6" name="Google Shape;1076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7" name="Google Shape;1077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8" name="Google Shape;1078;p92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9" name="Google Shape;1079;p92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0" name="Google Shape;1080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1" name="Google Shape;1081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2" name="Google Shape;1082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3" name="Google Shape;1083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4" name="Google Shape;1084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5" name="Google Shape;1085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6" name="Google Shape;1086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7" name="Google Shape;1087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8" name="Google Shape;1088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9" name="Google Shape;1089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0" name="Google Shape;1090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1" name="Google Shape;1091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2" name="Google Shape;1092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3" name="Google Shape;1093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4" name="Google Shape;1094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5" name="Google Shape;1095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6" name="Google Shape;1096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7" name="Google Shape;1097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8" name="Google Shape;1098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9" name="Google Shape;1099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0" name="Google Shape;1100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1" name="Google Shape;1101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2" name="Google Shape;1102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3" name="Google Shape;1103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4" name="Google Shape;1104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5" name="Google Shape;1105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6" name="Google Shape;1106;p92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7" name="Google Shape;1107;p92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8" name="Google Shape;1108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9" name="Google Shape;1109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0" name="Google Shape;1110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1" name="Google Shape;1111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2" name="Google Shape;1112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3" name="Google Shape;1113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4" name="Google Shape;1114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5" name="Google Shape;1115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6" name="Google Shape;1116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7" name="Google Shape;1117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8" name="Google Shape;1118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9" name="Google Shape;1119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0" name="Google Shape;1120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1" name="Google Shape;1121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2" name="Google Shape;1122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3" name="Google Shape;1123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4" name="Google Shape;1124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5" name="Google Shape;1125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6" name="Google Shape;1126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7" name="Google Shape;1127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8" name="Google Shape;1128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9" name="Google Shape;1129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0" name="Google Shape;1130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1" name="Google Shape;1131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2" name="Google Shape;1132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3" name="Google Shape;1133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4" name="Google Shape;1134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5" name="Google Shape;1135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6" name="Google Shape;1136;p92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7" name="Google Shape;1137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8" name="Google Shape;1138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9" name="Google Shape;1139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0" name="Google Shape;1140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1" name="Google Shape;1141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2" name="Google Shape;1142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3" name="Google Shape;1143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4" name="Google Shape;1144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5" name="Google Shape;1145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6" name="Google Shape;1146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7" name="Google Shape;1147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8" name="Google Shape;1148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9" name="Google Shape;1149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0" name="Google Shape;1150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1" name="Google Shape;1151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2" name="Google Shape;1152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3" name="Google Shape;1153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4" name="Google Shape;1154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5" name="Google Shape;1155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6" name="Google Shape;1156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7" name="Google Shape;1157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8" name="Google Shape;1158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9" name="Google Shape;1159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0" name="Google Shape;1160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1" name="Google Shape;1161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2" name="Google Shape;1162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3" name="Google Shape;1163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4" name="Google Shape;1164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5" name="Google Shape;1165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6" name="Google Shape;1166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7" name="Google Shape;1167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8" name="Google Shape;1168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9" name="Google Shape;1169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0" name="Google Shape;1170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1" name="Google Shape;1171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2" name="Google Shape;1172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3" name="Google Shape;1173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4" name="Google Shape;1174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5" name="Google Shape;1175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6" name="Google Shape;1176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7" name="Google Shape;1177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8" name="Google Shape;1178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179" name="Google Shape;1179;p92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1180" name="Google Shape;1180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1" name="Google Shape;1181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2" name="Google Shape;1182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3" name="Google Shape;1183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4" name="Google Shape;1184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5" name="Google Shape;1185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6" name="Google Shape;1186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7" name="Google Shape;1187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8" name="Google Shape;1188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9" name="Google Shape;1189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0" name="Google Shape;1190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1" name="Google Shape;1191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2" name="Google Shape;1192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3" name="Google Shape;1193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4" name="Google Shape;1194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5" name="Google Shape;1195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6" name="Google Shape;1196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7" name="Google Shape;1197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8" name="Google Shape;1198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9" name="Google Shape;1199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0" name="Google Shape;1200;p92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1" name="Google Shape;1201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2" name="Google Shape;1202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3" name="Google Shape;1203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4" name="Google Shape;1204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5" name="Google Shape;1205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6" name="Google Shape;1206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7" name="Google Shape;1207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8" name="Google Shape;1208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9" name="Google Shape;1209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0" name="Google Shape;1210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1" name="Google Shape;1211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2" name="Google Shape;1212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3" name="Google Shape;1213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4" name="Google Shape;1214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5" name="Google Shape;1215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6" name="Google Shape;1216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7" name="Google Shape;1217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8" name="Google Shape;1218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9" name="Google Shape;1219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0" name="Google Shape;1220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1" name="Google Shape;1221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2" name="Google Shape;1222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3" name="Google Shape;1223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4" name="Google Shape;1224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5" name="Google Shape;1225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6" name="Google Shape;1226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7" name="Google Shape;1227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8" name="Google Shape;1228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9" name="Google Shape;1229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0" name="Google Shape;1230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1" name="Google Shape;1231;p92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2" name="Google Shape;1232;p92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3" name="Google Shape;1233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4" name="Google Shape;1234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5" name="Google Shape;1235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6" name="Google Shape;1236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7" name="Google Shape;1237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8" name="Google Shape;1238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9" name="Google Shape;1239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0" name="Google Shape;1240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1" name="Google Shape;1241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2" name="Google Shape;1242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3" name="Google Shape;1243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4" name="Google Shape;1244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5" name="Google Shape;1245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6" name="Google Shape;1246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7" name="Google Shape;1247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8" name="Google Shape;1248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9" name="Google Shape;1249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0" name="Google Shape;1250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1" name="Google Shape;1251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2" name="Google Shape;1252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3" name="Google Shape;1253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4" name="Google Shape;1254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5" name="Google Shape;1255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6" name="Google Shape;1256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7" name="Google Shape;1257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8" name="Google Shape;1258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9" name="Google Shape;1259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0" name="Google Shape;1260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1" name="Google Shape;1261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2" name="Google Shape;1262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3" name="Google Shape;1263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4" name="Google Shape;1264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5" name="Google Shape;1265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6" name="Google Shape;1266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7" name="Google Shape;1267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8" name="Google Shape;1268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9" name="Google Shape;1269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0" name="Google Shape;1270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1" name="Google Shape;1271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2" name="Google Shape;1272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3" name="Google Shape;1273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4" name="Google Shape;1274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5" name="Google Shape;1275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6" name="Google Shape;1276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7" name="Google Shape;1277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8" name="Google Shape;1278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9" name="Google Shape;1279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0" name="Google Shape;1280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1" name="Google Shape;1281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2" name="Google Shape;1282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3" name="Google Shape;1283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4" name="Google Shape;1284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5" name="Google Shape;1285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6" name="Google Shape;1286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7" name="Google Shape;1287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8" name="Google Shape;1288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9" name="Google Shape;1289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0" name="Google Shape;1290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1" name="Google Shape;1291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2" name="Google Shape;1292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3" name="Google Shape;1293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4" name="Google Shape;1294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5" name="Google Shape;1295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6" name="Google Shape;1296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7" name="Google Shape;1297;p92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8" name="Google Shape;1298;p92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9" name="Google Shape;1299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0" name="Google Shape;1300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1" name="Google Shape;1301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2" name="Google Shape;1302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3" name="Google Shape;1303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4" name="Google Shape;1304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5" name="Google Shape;1305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6" name="Google Shape;1306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7" name="Google Shape;1307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8" name="Google Shape;1308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9" name="Google Shape;1309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0" name="Google Shape;1310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1" name="Google Shape;1311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2" name="Google Shape;1312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3" name="Google Shape;1313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4" name="Google Shape;1314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5" name="Google Shape;1315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6" name="Google Shape;1316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7" name="Google Shape;1317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8" name="Google Shape;1318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9" name="Google Shape;1319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0" name="Google Shape;1320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1" name="Google Shape;1321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2" name="Google Shape;1322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3" name="Google Shape;1323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4" name="Google Shape;1324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5" name="Google Shape;1325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6" name="Google Shape;1326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7" name="Google Shape;1327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8" name="Google Shape;1328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9" name="Google Shape;1329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0" name="Google Shape;1330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1" name="Google Shape;1331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2" name="Google Shape;1332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3" name="Google Shape;1333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4" name="Google Shape;1334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5" name="Google Shape;1335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6" name="Google Shape;1336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7" name="Google Shape;1337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8" name="Google Shape;1338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9" name="Google Shape;1339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0" name="Google Shape;1340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1" name="Google Shape;1341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2" name="Google Shape;1342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3" name="Google Shape;1343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4" name="Google Shape;1344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5" name="Google Shape;1345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6" name="Google Shape;1346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7" name="Google Shape;1347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8" name="Google Shape;1348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9" name="Google Shape;1349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0" name="Google Shape;1350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1" name="Google Shape;1351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2" name="Google Shape;1352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3" name="Google Shape;1353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4" name="Google Shape;1354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5" name="Google Shape;1355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6" name="Google Shape;1356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7" name="Google Shape;1357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8" name="Google Shape;1358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9" name="Google Shape;1359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0" name="Google Shape;1360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1" name="Google Shape;1361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2" name="Google Shape;1362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3" name="Google Shape;1363;p92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4" name="Google Shape;1364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5" name="Google Shape;1365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6" name="Google Shape;1366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7" name="Google Shape;1367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8" name="Google Shape;1368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9" name="Google Shape;1369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0" name="Google Shape;1370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1" name="Google Shape;1371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2" name="Google Shape;1372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3" name="Google Shape;1373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4" name="Google Shape;1374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5" name="Google Shape;1375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6" name="Google Shape;1376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7" name="Google Shape;1377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8" name="Google Shape;1378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9" name="Google Shape;1379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380" name="Google Shape;1380;p92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1381" name="Google Shape;1381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2" name="Google Shape;1382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3" name="Google Shape;1383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4" name="Google Shape;1384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5" name="Google Shape;1385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6" name="Google Shape;1386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7" name="Google Shape;1387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8" name="Google Shape;1388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9" name="Google Shape;1389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0" name="Google Shape;1390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1" name="Google Shape;1391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2" name="Google Shape;1392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3" name="Google Shape;1393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4" name="Google Shape;1394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5" name="Google Shape;1395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6" name="Google Shape;1396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7" name="Google Shape;1397;p92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8" name="Google Shape;1398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9" name="Google Shape;1399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0" name="Google Shape;1400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1" name="Google Shape;1401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2" name="Google Shape;1402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3" name="Google Shape;1403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4" name="Google Shape;1404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5" name="Google Shape;1405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6" name="Google Shape;1406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7" name="Google Shape;1407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8" name="Google Shape;1408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9" name="Google Shape;1409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0" name="Google Shape;1410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1" name="Google Shape;1411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2" name="Google Shape;1412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3" name="Google Shape;1413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4" name="Google Shape;1414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5" name="Google Shape;1415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6" name="Google Shape;1416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7" name="Google Shape;1417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8" name="Google Shape;1418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9" name="Google Shape;1419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0" name="Google Shape;1420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1" name="Google Shape;1421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2" name="Google Shape;1422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3" name="Google Shape;1423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4" name="Google Shape;1424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5" name="Google Shape;1425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6" name="Google Shape;1426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7" name="Google Shape;1427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8" name="Google Shape;1428;p92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9" name="Google Shape;1429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0" name="Google Shape;1430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1" name="Google Shape;1431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2" name="Google Shape;1432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3" name="Google Shape;1433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4" name="Google Shape;1434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5" name="Google Shape;1435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6" name="Google Shape;1436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7" name="Google Shape;1437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8" name="Google Shape;1438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9" name="Google Shape;1439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0" name="Google Shape;1440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1" name="Google Shape;1441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2" name="Google Shape;1442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3" name="Google Shape;1443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4" name="Google Shape;1444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5" name="Google Shape;1445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6" name="Google Shape;1446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7" name="Google Shape;1447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8" name="Google Shape;1448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9" name="Google Shape;1449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0" name="Google Shape;1450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1" name="Google Shape;1451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2" name="Google Shape;1452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3" name="Google Shape;1453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4" name="Google Shape;1454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5" name="Google Shape;1455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6" name="Google Shape;1456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7" name="Google Shape;1457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8" name="Google Shape;1458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9" name="Google Shape;1459;p92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0" name="Google Shape;1460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1" name="Google Shape;1461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2" name="Google Shape;1462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3" name="Google Shape;1463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4" name="Google Shape;1464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5" name="Google Shape;1465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6" name="Google Shape;1466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7" name="Google Shape;1467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8" name="Google Shape;1468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9" name="Google Shape;1469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0" name="Google Shape;1470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1" name="Google Shape;1471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2" name="Google Shape;1472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3" name="Google Shape;1473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4" name="Google Shape;1474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5" name="Google Shape;1475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6" name="Google Shape;1476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7" name="Google Shape;1477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8" name="Google Shape;1478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9" name="Google Shape;1479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0" name="Google Shape;1480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1" name="Google Shape;1481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2" name="Google Shape;1482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3" name="Google Shape;1483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4" name="Google Shape;1484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5" name="Google Shape;1485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6" name="Google Shape;1486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7" name="Google Shape;1487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8" name="Google Shape;1488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9" name="Google Shape;1489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0" name="Google Shape;1490;p92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1" name="Google Shape;1491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2" name="Google Shape;1492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3" name="Google Shape;1493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4" name="Google Shape;1494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5" name="Google Shape;1495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6" name="Google Shape;1496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7" name="Google Shape;1497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8" name="Google Shape;1498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9" name="Google Shape;1499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0" name="Google Shape;1500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1" name="Google Shape;1501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2" name="Google Shape;1502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3" name="Google Shape;1503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4" name="Google Shape;1504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5" name="Google Shape;1505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6" name="Google Shape;1506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7" name="Google Shape;1507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8" name="Google Shape;1508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9" name="Google Shape;1509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0" name="Google Shape;1510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1" name="Google Shape;1511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2" name="Google Shape;1512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3" name="Google Shape;1513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4" name="Google Shape;1514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5" name="Google Shape;1515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6" name="Google Shape;1516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7" name="Google Shape;1517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8" name="Google Shape;1518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9" name="Google Shape;1519;p92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0" name="Google Shape;1520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1" name="Google Shape;1521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2" name="Google Shape;1522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3" name="Google Shape;1523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4" name="Google Shape;1524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5" name="Google Shape;1525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6" name="Google Shape;1526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7" name="Google Shape;1527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8" name="Google Shape;1528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9" name="Google Shape;1529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0" name="Google Shape;1530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1" name="Google Shape;1531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2" name="Google Shape;1532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3" name="Google Shape;1533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4" name="Google Shape;1534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5" name="Google Shape;1535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6" name="Google Shape;1536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7" name="Google Shape;1537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8" name="Google Shape;1538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9" name="Google Shape;1539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0" name="Google Shape;1540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1" name="Google Shape;1541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2" name="Google Shape;1542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3" name="Google Shape;1543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4" name="Google Shape;1544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5" name="Google Shape;1545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6" name="Google Shape;1546;p92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7" name="Google Shape;1547;p92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8" name="Google Shape;1548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9" name="Google Shape;1549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0" name="Google Shape;1550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1" name="Google Shape;1551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2" name="Google Shape;1552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3" name="Google Shape;1553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4" name="Google Shape;1554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5" name="Google Shape;1555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6" name="Google Shape;1556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7" name="Google Shape;1557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8" name="Google Shape;1558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9" name="Google Shape;1559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0" name="Google Shape;1560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1" name="Google Shape;1561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2" name="Google Shape;1562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3" name="Google Shape;1563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4" name="Google Shape;1564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5" name="Google Shape;1565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6" name="Google Shape;1566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7" name="Google Shape;1567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8" name="Google Shape;1568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9" name="Google Shape;1569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0" name="Google Shape;1570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1" name="Google Shape;1571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2" name="Google Shape;1572;p92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3" name="Google Shape;1573;p92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4" name="Google Shape;1574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5" name="Google Shape;1575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6" name="Google Shape;1576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7" name="Google Shape;1577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8" name="Google Shape;1578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9" name="Google Shape;1579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0" name="Google Shape;1580;p92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581" name="Google Shape;1581;p92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2" name="Google Shape;1582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3" name="Google Shape;1583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4" name="Google Shape;1584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5" name="Google Shape;1585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6" name="Google Shape;1586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7" name="Google Shape;1587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8" name="Google Shape;1588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9" name="Google Shape;1589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0" name="Google Shape;1590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1" name="Google Shape;1591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2" name="Google Shape;1592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3" name="Google Shape;1593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4" name="Google Shape;1594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5" name="Google Shape;1595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6" name="Google Shape;1596;p92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7" name="Google Shape;1597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8" name="Google Shape;1598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9" name="Google Shape;1599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0" name="Google Shape;1600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1" name="Google Shape;1601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2" name="Google Shape;1602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3" name="Google Shape;1603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4" name="Google Shape;1604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5" name="Google Shape;1605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6" name="Google Shape;1606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7" name="Google Shape;1607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8" name="Google Shape;1608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9" name="Google Shape;1609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0" name="Google Shape;1610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1" name="Google Shape;1611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2" name="Google Shape;1612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3" name="Google Shape;1613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4" name="Google Shape;1614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5" name="Google Shape;1615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6" name="Google Shape;1616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7" name="Google Shape;1617;p92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8" name="Google Shape;1618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9" name="Google Shape;1619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0" name="Google Shape;1620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1" name="Google Shape;1621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2" name="Google Shape;1622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3" name="Google Shape;1623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4" name="Google Shape;1624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5" name="Google Shape;1625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6" name="Google Shape;1626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7" name="Google Shape;1627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8" name="Google Shape;1628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9" name="Google Shape;1629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0" name="Google Shape;1630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1" name="Google Shape;1631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2" name="Google Shape;1632;p92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3" name="Google Shape;1633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4" name="Google Shape;1634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5" name="Google Shape;1635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6" name="Google Shape;1636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7" name="Google Shape;1637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8" name="Google Shape;1638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9" name="Google Shape;1639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0" name="Google Shape;1640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1" name="Google Shape;1641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2" name="Google Shape;1642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3" name="Google Shape;1643;p92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pic>
        <p:nvPicPr>
          <p:cNvPr id="1644" name="Google Shape;1644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9167" y="2727481"/>
            <a:ext cx="1410477" cy="141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45" name="Google Shape;1645;p9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4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Light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2" name="Google Shape;12;p6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A8C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3" name="Google Shape;13;p6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4" name="Google Shape;14;p6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9" r:id="rId5"/>
    <p:sldLayoutId id="214748367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F26B43"/>
          </p15:clr>
        </p15:guide>
        <p15:guide id="2" pos="778">
          <p15:clr>
            <a:srgbClr val="F26B43"/>
          </p15:clr>
        </p15:guide>
        <p15:guide id="3" pos="823">
          <p15:clr>
            <a:srgbClr val="F26B43"/>
          </p15:clr>
        </p15:guide>
        <p15:guide id="4" pos="1386">
          <p15:clr>
            <a:srgbClr val="F26B43"/>
          </p15:clr>
        </p15:guide>
        <p15:guide id="5" pos="1431">
          <p15:clr>
            <a:srgbClr val="F26B43"/>
          </p15:clr>
        </p15:guide>
        <p15:guide id="6" pos="1994">
          <p15:clr>
            <a:srgbClr val="F26B43"/>
          </p15:clr>
        </p15:guide>
        <p15:guide id="7" pos="2039">
          <p15:clr>
            <a:srgbClr val="F26B43"/>
          </p15:clr>
        </p15:guide>
        <p15:guide id="8" pos="2602">
          <p15:clr>
            <a:srgbClr val="F26B43"/>
          </p15:clr>
        </p15:guide>
        <p15:guide id="9" pos="2646">
          <p15:clr>
            <a:srgbClr val="F26B43"/>
          </p15:clr>
        </p15:guide>
        <p15:guide id="10" pos="3209">
          <p15:clr>
            <a:srgbClr val="F26B43"/>
          </p15:clr>
        </p15:guide>
        <p15:guide id="11" pos="3254">
          <p15:clr>
            <a:srgbClr val="F26B43"/>
          </p15:clr>
        </p15:guide>
        <p15:guide id="12" pos="3817">
          <p15:clr>
            <a:srgbClr val="F26B43"/>
          </p15:clr>
        </p15:guide>
        <p15:guide id="13" pos="3862">
          <p15:clr>
            <a:srgbClr val="F26B43"/>
          </p15:clr>
        </p15:guide>
        <p15:guide id="14" pos="4425">
          <p15:clr>
            <a:srgbClr val="F26B43"/>
          </p15:clr>
        </p15:guide>
        <p15:guide id="15" pos="4470">
          <p15:clr>
            <a:srgbClr val="F26B43"/>
          </p15:clr>
        </p15:guide>
        <p15:guide id="16" pos="5033">
          <p15:clr>
            <a:srgbClr val="F26B43"/>
          </p15:clr>
        </p15:guide>
        <p15:guide id="17" pos="5077">
          <p15:clr>
            <a:srgbClr val="F26B43"/>
          </p15:clr>
        </p15:guide>
        <p15:guide id="18" pos="5640">
          <p15:clr>
            <a:srgbClr val="F26B43"/>
          </p15:clr>
        </p15:guide>
        <p15:guide id="19" pos="5685">
          <p15:clr>
            <a:srgbClr val="F26B43"/>
          </p15:clr>
        </p15:guide>
        <p15:guide id="20" pos="6248">
          <p15:clr>
            <a:srgbClr val="F26B43"/>
          </p15:clr>
        </p15:guide>
        <p15:guide id="21" pos="6293">
          <p15:clr>
            <a:srgbClr val="F26B43"/>
          </p15:clr>
        </p15:guide>
        <p15:guide id="22" pos="6856">
          <p15:clr>
            <a:srgbClr val="F26B43"/>
          </p15:clr>
        </p15:guide>
        <p15:guide id="23" pos="6901">
          <p15:clr>
            <a:srgbClr val="F26B43"/>
          </p15:clr>
        </p15:guide>
        <p15:guide id="24" pos="7464">
          <p15:clr>
            <a:srgbClr val="F26B43"/>
          </p15:clr>
        </p15:guide>
        <p15:guide id="25" orient="horz" pos="216">
          <p15:clr>
            <a:srgbClr val="F26B43"/>
          </p15:clr>
        </p15:guide>
        <p15:guide id="26" orient="horz" pos="4233">
          <p15:clr>
            <a:srgbClr val="F26B43"/>
          </p15:clr>
        </p15:guide>
        <p15:guide id="27" pos="336">
          <p15:clr>
            <a:srgbClr val="F26B43"/>
          </p15:clr>
        </p15:guide>
        <p15:guide id="28" pos="7339">
          <p15:clr>
            <a:srgbClr val="F26B43"/>
          </p15:clr>
        </p15:guide>
        <p15:guide id="29" orient="horz" pos="576">
          <p15:clr>
            <a:srgbClr val="F26B43"/>
          </p15:clr>
        </p15:guide>
        <p15:guide id="30" orient="horz" pos="9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tatsols.com/nquery-demo" TargetMode="Externa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a.shef.ac.u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news-events/advancing-use-complex-innovative-designs-clinical-trials-pilot-practice-03052024" TargetMode="External"/><Relationship Id="rId3" Type="http://schemas.openxmlformats.org/officeDocument/2006/relationships/hyperlink" Target="https://www.fda.gov/media/78495/download" TargetMode="External"/><Relationship Id="rId7" Type="http://schemas.openxmlformats.org/officeDocument/2006/relationships/hyperlink" Target="https://www.fda.gov/drugs/development-resources/complex-innovative-trial-design-meeting-progra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da.gov/media/120721/download" TargetMode="External"/><Relationship Id="rId5" Type="http://schemas.openxmlformats.org/officeDocument/2006/relationships/hyperlink" Target="https://www.fda.gov/media/92671/download" TargetMode="External"/><Relationship Id="rId10" Type="http://schemas.openxmlformats.org/officeDocument/2006/relationships/hyperlink" Target="https://www.ema.europa.eu/en/documents/scientific-guideline/concept-paper-platform-trials_en.pdf" TargetMode="External"/><Relationship Id="rId4" Type="http://schemas.openxmlformats.org/officeDocument/2006/relationships/hyperlink" Target="https://www.ema.europa.eu/en/documents/scientific-guideline/reflection-paper-methodological-issues-confirmatory-clinical-trials-planned-adaptive-design_en.pdf" TargetMode="External"/><Relationship Id="rId9" Type="http://schemas.openxmlformats.org/officeDocument/2006/relationships/hyperlink" Target="https://www.fda.gov/media/130897/download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base.ich.org/sites/default/files/E20_FinalConceptPaper_2019_1107_0.pdf" TargetMode="External"/><Relationship Id="rId13" Type="http://schemas.openxmlformats.org/officeDocument/2006/relationships/hyperlink" Target="https://database.ich.org/sites/default/files/ICH_E6%28R3%29_Step4_FinalGuideline_2025_0106.pdf" TargetMode="External"/><Relationship Id="rId3" Type="http://schemas.openxmlformats.org/officeDocument/2006/relationships/hyperlink" Target="https://www.ich.org/" TargetMode="External"/><Relationship Id="rId7" Type="http://schemas.openxmlformats.org/officeDocument/2006/relationships/hyperlink" Target="https://www.gov.uk/government/consultations/consultation-on-the-international-council-for-harmonisation-guideline-e20-for-adaptive-clinical-trial-design/ich-e20-public-consultation" TargetMode="External"/><Relationship Id="rId12" Type="http://schemas.openxmlformats.org/officeDocument/2006/relationships/hyperlink" Target="https://database.ich.org/sites/default/files/E9-R1_Step4_Guideline_2019_1203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ma.europa.eu/en/ich-e20-adaptive-designs-clinical-trials-scientific-guideline" TargetMode="External"/><Relationship Id="rId11" Type="http://schemas.openxmlformats.org/officeDocument/2006/relationships/hyperlink" Target="https://database.ich.org/sites/default/files/E9_Guideline.pdf" TargetMode="External"/><Relationship Id="rId5" Type="http://schemas.openxmlformats.org/officeDocument/2006/relationships/hyperlink" Target="https://www.fda.gov/regulatory-information/search-fda-guidance-documents/e20-adaptive-designs-clinical-trials" TargetMode="External"/><Relationship Id="rId10" Type="http://schemas.openxmlformats.org/officeDocument/2006/relationships/hyperlink" Target="https://database.ich.org/sites/default/files/ICH_E20_Step2_Presentation_7July2025.pdf" TargetMode="External"/><Relationship Id="rId4" Type="http://schemas.openxmlformats.org/officeDocument/2006/relationships/hyperlink" Target="https://database.ich.org/sites/default/files/ICH_E20EWG_Step3_DraftGuideline_2025_0625_0.docx" TargetMode="External"/><Relationship Id="rId9" Type="http://schemas.openxmlformats.org/officeDocument/2006/relationships/hyperlink" Target="https://database.ich.org/sites/default/files/ICH_E20_EWG_WorkPlan_2024_0819.pdf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rryconsultants.com/resource/ich-e20-draft---explanations-and-reactions-group-sequential-designs" TargetMode="External"/><Relationship Id="rId3" Type="http://schemas.openxmlformats.org/officeDocument/2006/relationships/hyperlink" Target="https://efspieurope.github.io/workshop/data/2025/slides.html%20/" TargetMode="External"/><Relationship Id="rId7" Type="http://schemas.openxmlformats.org/officeDocument/2006/relationships/hyperlink" Target="https://www.berryconsultants.com/resource/26-discussions-on-the-ich-e-20-draft-guidanc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erryconsultants.com/resource/berry-consultants-provides-comments-on-the-draft-ich-e20-harmonised-guideline" TargetMode="External"/><Relationship Id="rId11" Type="http://schemas.openxmlformats.org/officeDocument/2006/relationships/hyperlink" Target="https://insights.citeline.com/pink-sheet/r-and-d/clinical-trials/adaptive-clinical-trials-require-clear-and-compelling-justification-QYXX2G5FRNCK7HE4GUKDWAGLDE/" TargetMode="External"/><Relationship Id="rId5" Type="http://schemas.openxmlformats.org/officeDocument/2006/relationships/hyperlink" Target="https://psiweb.org/docs/default-source/conference/2025-conference-slides/tuesday-10-june/3-development-of-the-ich-e20-guideline-on-adaptive-designs-in-clinical-trials---current-status-and-future-work---frank-bretz-khadija-rantell-and-armin-koch.pdf" TargetMode="External"/><Relationship Id="rId10" Type="http://schemas.openxmlformats.org/officeDocument/2006/relationships/hyperlink" Target="https://cytel.com/resource/white-paper-ich-e20-ushers-in-a-new-era-for-adaptive-designs-in-clinical-development" TargetMode="External"/><Relationship Id="rId4" Type="http://schemas.openxmlformats.org/officeDocument/2006/relationships/hyperlink" Target="https://www.youtube.com/watch?v=o0d457fCRXM" TargetMode="External"/><Relationship Id="rId9" Type="http://schemas.openxmlformats.org/officeDocument/2006/relationships/hyperlink" Target="https://onbiostatistics.blogspot.com/2025/07/ich-e20-adaptive-designs-for-clinical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ols.com/nquery/sample-size-and-power-calculation-procedur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ich-e20-adaptive-designs-clinical-trials-scientific-guideline" TargetMode="External"/><Relationship Id="rId2" Type="http://schemas.openxmlformats.org/officeDocument/2006/relationships/hyperlink" Target="https://www.fda.gov/regulatory-information/search-fda-guidance-documents/e20-adaptive-designs-clinical-trial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fspieurope.github.io/workshop/data/2025/slides/02_ICHE20_1_PetavyRantell.pdf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www.gov.uk/government/consultations/consultation-on-the-international-council-for-harmonisation-guideline-e20-for-adaptive-clinical-trial-design/ich-e20-public-consult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1"/>
          <p:cNvSpPr txBox="1">
            <a:spLocks noGrp="1"/>
          </p:cNvSpPr>
          <p:nvPr>
            <p:ph type="ctrTitle"/>
          </p:nvPr>
        </p:nvSpPr>
        <p:spPr>
          <a:xfrm>
            <a:off x="605049" y="2240825"/>
            <a:ext cx="5260729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lvl="0"/>
            <a:r>
              <a:rPr lang="en-GB" sz="3200" b="1" dirty="0"/>
              <a:t>Impact of ICH E20 for Adaptive Designs</a:t>
            </a:r>
            <a:endParaRPr lang="en-IE" sz="6000" dirty="0"/>
          </a:p>
        </p:txBody>
      </p:sp>
      <p:sp>
        <p:nvSpPr>
          <p:cNvPr id="2034" name="Google Shape;2034;p1"/>
          <p:cNvSpPr txBox="1">
            <a:spLocks noGrp="1"/>
          </p:cNvSpPr>
          <p:nvPr>
            <p:ph type="ftr" idx="11"/>
          </p:nvPr>
        </p:nvSpPr>
        <p:spPr>
          <a:xfrm>
            <a:off x="58736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 dirty="0"/>
              <a:t>© nQuery</a:t>
            </a:r>
            <a:endParaRPr dirty="0"/>
          </a:p>
        </p:txBody>
      </p:sp>
      <p:pic>
        <p:nvPicPr>
          <p:cNvPr id="2035" name="Google Shape;20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050" y="706100"/>
            <a:ext cx="2686974" cy="7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7" name="Google Shape;2037;p1"/>
          <p:cNvSpPr txBox="1">
            <a:spLocks noGrp="1"/>
          </p:cNvSpPr>
          <p:nvPr>
            <p:ph type="ctrTitle"/>
          </p:nvPr>
        </p:nvSpPr>
        <p:spPr>
          <a:xfrm>
            <a:off x="605049" y="3355228"/>
            <a:ext cx="48915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lvl="0"/>
            <a:r>
              <a:rPr lang="en-GB" sz="2400" b="1" dirty="0"/>
              <a:t>Regulatory principles and practice of adaptive design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A4BD6-DF21-865A-9FB0-6CA6BA19B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DDFD-E68A-BA9F-99B2-B84B86B2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Adaptive Trials Advantages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75A62-41BF-4FB0-56F6-92407B863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298" y="1147229"/>
            <a:ext cx="5389124" cy="5161496"/>
          </a:xfrm>
          <a:ln w="571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IE" sz="3200" b="1" u="sng" dirty="0"/>
              <a:t>Advantages</a:t>
            </a:r>
          </a:p>
          <a:p>
            <a:pPr marL="742950" indent="-51435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IE" sz="2400" dirty="0"/>
              <a:t>Greater Flexibility vs fixed term</a:t>
            </a:r>
          </a:p>
          <a:p>
            <a:pPr marL="742950" indent="-51435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IE" sz="2400" dirty="0"/>
              <a:t>Safeguard against inaccurate pre-trial design assumptions</a:t>
            </a:r>
          </a:p>
          <a:p>
            <a:pPr marL="742950" indent="-51435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IE" sz="2400" dirty="0"/>
              <a:t>Ethical (e.g. less patient exposure to inferior treatment)</a:t>
            </a:r>
          </a:p>
          <a:p>
            <a:pPr marL="742950" indent="-51435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IE" sz="2400" dirty="0"/>
              <a:t>Increased efficiency (e.g. higher statistical power)</a:t>
            </a:r>
          </a:p>
          <a:p>
            <a:pPr marL="742950" indent="-514350"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IE" sz="2400" dirty="0"/>
              <a:t>Improved understanding (e.g. additional cost-benefit information in dose-finding trial)</a:t>
            </a:r>
          </a:p>
          <a:p>
            <a:pPr marL="514350" indent="-514350">
              <a:buFont typeface="+mj-lt"/>
              <a:buAutoNum type="arabicPeriod"/>
            </a:pPr>
            <a:endParaRPr lang="en-IE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95C882-C3D5-E22A-9D0A-294B09D582A3}"/>
              </a:ext>
            </a:extLst>
          </p:cNvPr>
          <p:cNvSpPr txBox="1">
            <a:spLocks/>
          </p:cNvSpPr>
          <p:nvPr/>
        </p:nvSpPr>
        <p:spPr>
          <a:xfrm>
            <a:off x="6021422" y="1147864"/>
            <a:ext cx="5311302" cy="5161496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Public Sans Light"/>
              <a:buNone/>
              <a:tabLst/>
              <a:defRPr/>
            </a:pPr>
            <a:r>
              <a:rPr kumimoji="0" lang="en-IE" sz="3200" b="1" i="0" u="sng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/>
                <a:sym typeface="Public Sans Light"/>
              </a:rPr>
              <a:t>Challenges</a:t>
            </a:r>
          </a:p>
          <a:p>
            <a:pPr marL="7429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IE" sz="2400" b="0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/>
                <a:sym typeface="Public Sans Light"/>
              </a:rPr>
              <a:t>Logistical issues (maintaining trial integrity/blinding)</a:t>
            </a:r>
          </a:p>
          <a:p>
            <a:pPr marL="7429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IE" sz="2400" b="0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/>
                <a:sym typeface="Public Sans Light"/>
              </a:rPr>
              <a:t>Additional time/expertise required for complex planning</a:t>
            </a:r>
            <a:endParaRPr lang="en-IE" sz="2400" kern="0" dirty="0">
              <a:solidFill>
                <a:srgbClr val="152430"/>
              </a:solidFill>
              <a:latin typeface="Public Sans Light"/>
              <a:sym typeface="Public Sans Light"/>
            </a:endParaRPr>
          </a:p>
          <a:p>
            <a:pPr marL="7429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IE" sz="2400" b="0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/>
                <a:sym typeface="Public Sans Light"/>
              </a:rPr>
              <a:t>Analysis issues (type I error inflation, biased estimates)</a:t>
            </a:r>
          </a:p>
          <a:p>
            <a:pPr marL="7429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IE" sz="2400" kern="0" dirty="0">
                <a:solidFill>
                  <a:srgbClr val="152430"/>
                </a:solidFill>
                <a:latin typeface="Public Sans Light"/>
                <a:sym typeface="Public Sans Light"/>
              </a:rPr>
              <a:t>Potentially less information for safety assessments</a:t>
            </a:r>
          </a:p>
          <a:p>
            <a:pPr marL="7429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IE" sz="2400" b="0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 Light"/>
                <a:sym typeface="Public Sans Light"/>
              </a:rPr>
              <a:t>Poor suitability (e.g. fast enrolment, slow follow-up)</a:t>
            </a:r>
          </a:p>
        </p:txBody>
      </p:sp>
    </p:spTree>
    <p:extLst>
      <p:ext uri="{BB962C8B-B14F-4D97-AF65-F5344CB8AC3E}">
        <p14:creationId xmlns:p14="http://schemas.microsoft.com/office/powerpoint/2010/main" val="22680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>
          <a:extLst>
            <a:ext uri="{FF2B5EF4-FFF2-40B4-BE49-F238E27FC236}">
              <a16:creationId xmlns:a16="http://schemas.microsoft.com/office/drawing/2014/main" id="{6080535C-8943-8EF7-1757-2B52FA1F0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b148969348_0_114">
            <a:extLst>
              <a:ext uri="{FF2B5EF4-FFF2-40B4-BE49-F238E27FC236}">
                <a16:creationId xmlns:a16="http://schemas.microsoft.com/office/drawing/2014/main" id="{140BC9E1-F2A1-1DF1-DCA9-31F62CCC9F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297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4400"/>
            </a:pPr>
            <a:r>
              <a:rPr lang="en-IE" dirty="0"/>
              <a:t>Choosing Appropriate Adaptive Design </a:t>
            </a:r>
            <a:endParaRPr dirty="0"/>
          </a:p>
        </p:txBody>
      </p:sp>
      <p:sp>
        <p:nvSpPr>
          <p:cNvPr id="2128" name="Google Shape;2128;g2b148969348_0_114">
            <a:extLst>
              <a:ext uri="{FF2B5EF4-FFF2-40B4-BE49-F238E27FC236}">
                <a16:creationId xmlns:a16="http://schemas.microsoft.com/office/drawing/2014/main" id="{BA5C5FAA-1AA2-DC35-1398-A76D61B37A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2297" y="1355651"/>
            <a:ext cx="10719881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“A proposed adaptive design requires a clear and compelling justification"</a:t>
            </a:r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000" dirty="0">
                <a:solidFill>
                  <a:srgbClr val="7F7F7F"/>
                </a:solidFill>
              </a:rPr>
              <a:t>Understand potential “tension” between confirmatory nature of trial and making changes</a:t>
            </a: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lvl="0" indent="-76200" algn="l" rtl="0">
              <a:lnSpc>
                <a:spcPct val="100000"/>
              </a:lnSpc>
              <a:spcAft>
                <a:spcPts val="0"/>
              </a:spcAft>
              <a:buSzPts val="2400"/>
              <a:buNone/>
            </a:pPr>
            <a:r>
              <a:rPr lang="en-GB" sz="2400" dirty="0"/>
              <a:t>Careful consideration of clinical + statistical aspects of trial design required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Must justify AD usage – weigh added value (e.g. power) vs risks/costs (e.g. trial integrity)</a:t>
            </a: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Must consider effect of “</a:t>
            </a:r>
            <a:r>
              <a:rPr lang="en-IE" sz="2400" dirty="0"/>
              <a:t>type, number, and complexity” of adaptations</a:t>
            </a: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000" dirty="0">
                <a:solidFill>
                  <a:srgbClr val="7F7F7F"/>
                </a:solidFill>
              </a:rPr>
              <a:t>Group sequential design with lower number of looks and a IDMC will be easier to justify &amp; execute than complex AD with large number of looks and/or multiple types of adaptation, want to avoid regulatory uncertainty about validity of adaptive design results!</a:t>
            </a: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Justification should compare chosen trial to comparable designs and provide overview of operating characteristics (power, Type I error, reliability)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Simulation a valuable tool for choosing and evaluating performance of given design(s) (5.2)</a:t>
            </a: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586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2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46" name="Google Shape;2146;p25"/>
          <p:cNvSpPr txBox="1">
            <a:spLocks noGrp="1"/>
          </p:cNvSpPr>
          <p:nvPr>
            <p:ph type="title" idx="4294967295"/>
          </p:nvPr>
        </p:nvSpPr>
        <p:spPr>
          <a:xfrm>
            <a:off x="397525" y="3613639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ICH E20 Adaptive </a:t>
            </a: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Design Principles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>
          <a:extLst>
            <a:ext uri="{FF2B5EF4-FFF2-40B4-BE49-F238E27FC236}">
              <a16:creationId xmlns:a16="http://schemas.microsoft.com/office/drawing/2014/main" id="{F85EEF0D-EAD5-8D09-E2A6-3D3880702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b148969348_0_114">
            <a:extLst>
              <a:ext uri="{FF2B5EF4-FFF2-40B4-BE49-F238E27FC236}">
                <a16:creationId xmlns:a16="http://schemas.microsoft.com/office/drawing/2014/main" id="{7E9344FC-F070-0653-BD15-2241541447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297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ICH E20 Adaptive Design Principles</a:t>
            </a:r>
          </a:p>
        </p:txBody>
      </p:sp>
      <p:graphicFrame>
        <p:nvGraphicFramePr>
          <p:cNvPr id="4" name="Google Shape;2239;g2b1c0db4310_0_57">
            <a:extLst>
              <a:ext uri="{FF2B5EF4-FFF2-40B4-BE49-F238E27FC236}">
                <a16:creationId xmlns:a16="http://schemas.microsoft.com/office/drawing/2014/main" id="{4FF314B1-A324-D926-F29D-538A917C90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344890"/>
              </p:ext>
            </p:extLst>
          </p:nvPr>
        </p:nvGraphicFramePr>
        <p:xfrm>
          <a:off x="632298" y="1147867"/>
          <a:ext cx="10719881" cy="5554562"/>
        </p:xfrm>
        <a:graphic>
          <a:graphicData uri="http://schemas.openxmlformats.org/drawingml/2006/table">
            <a:tbl>
              <a:tblPr bandCol="1">
                <a:noFill/>
              </a:tblPr>
              <a:tblGrid>
                <a:gridCol w="2106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2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35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Adequacy Within Dev. Program</a:t>
                      </a: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 placed in context of development program to answer clinical question(s)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Evaluate evidence to find appropriate dose(s), population, endpoints etc.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(Complex) AD not a substitute for required trials – anti-seamless bias?</a:t>
                      </a:r>
                    </a:p>
                  </a:txBody>
                  <a:tcPr marL="91450" marR="91450" marT="91450" marB="91450" anchor="ctr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2F6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1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Adequacy of Trial Planning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 number/complexity of adaptations with justification for each one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(type, rules, timing etc) for adaptations must be pre-specified &amp; justified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 adaptations require more justification (e.g. blinded vs unblinded SSR)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Preference for methods which are robust to deviations from initial design</a:t>
                      </a:r>
                    </a:p>
                  </a:txBody>
                  <a:tcPr marL="91450" marR="91450" marT="91450" marB="91450" anchor="ctr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2F6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5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 Erroneous Conclusions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Avoid incorrect conclusions for “efficacy, safety, and benefit-risk” 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Demonstration of Type I error control will be required for majority of trials</a:t>
                      </a:r>
                    </a:p>
                  </a:txBody>
                  <a:tcPr marL="91450" marR="91450" marT="91450" marB="9145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2F6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5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Reliability of Estimation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Reliable estimates from AD needed for benefit-risk and regulatory evaluation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Evaluate bias and variability of estimates (incl. intervals) – low bias expected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Ensure adaptation based on reliable estimates (e.g. avoid too early interim)</a:t>
                      </a:r>
                    </a:p>
                  </a:txBody>
                  <a:tcPr marL="91450" marR="91450" marT="91450" marB="9145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2F6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68473"/>
                  </a:ext>
                </a:extLst>
              </a:tr>
              <a:tr h="1053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Maintaining Trial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Integrity</a:t>
                      </a:r>
                      <a:endParaRPr kumimoji="0" lang="en-I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5243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Maintaining blind essential for trial integrity and prevent operational biases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IDMC with appropriate skills required to evaluate unblinded interim data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Logistical issues and blinding adaptation’s existence/rules must be considered</a:t>
                      </a:r>
                    </a:p>
                  </a:txBody>
                  <a:tcPr marL="91450" marR="91450" marT="91450" marB="9145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2F6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21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>
          <a:extLst>
            <a:ext uri="{FF2B5EF4-FFF2-40B4-BE49-F238E27FC236}">
              <a16:creationId xmlns:a16="http://schemas.microsoft.com/office/drawing/2014/main" id="{3E73B487-7A2F-24B3-FA04-56B00E841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b148969348_0_114">
            <a:extLst>
              <a:ext uri="{FF2B5EF4-FFF2-40B4-BE49-F238E27FC236}">
                <a16:creationId xmlns:a16="http://schemas.microsoft.com/office/drawing/2014/main" id="{21ED4ABD-251F-CB36-A11F-4E1BFC871D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297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Analysis of Adaptive Design Principles</a:t>
            </a:r>
            <a:endParaRPr dirty="0"/>
          </a:p>
        </p:txBody>
      </p:sp>
      <p:sp>
        <p:nvSpPr>
          <p:cNvPr id="2128" name="Google Shape;2128;g2b148969348_0_114">
            <a:extLst>
              <a:ext uri="{FF2B5EF4-FFF2-40B4-BE49-F238E27FC236}">
                <a16:creationId xmlns:a16="http://schemas.microsoft.com/office/drawing/2014/main" id="{2ADC47F7-8FB0-5619-840E-D50E93592B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2297" y="1200008"/>
            <a:ext cx="10719881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Principles essential to ensure reliability/interpretability of AD trials</a:t>
            </a:r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000" dirty="0">
                <a:solidFill>
                  <a:srgbClr val="7F7F7F"/>
                </a:solidFill>
              </a:rPr>
              <a:t>Apply to all types of adaptation or statistical approach (e.g. frequentist &amp; Bayesian)</a:t>
            </a: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lvl="0" indent="-76200" algn="l" rtl="0">
              <a:lnSpc>
                <a:spcPct val="100000"/>
              </a:lnSpc>
              <a:spcAft>
                <a:spcPts val="0"/>
              </a:spcAft>
              <a:buSzPts val="2400"/>
              <a:buNone/>
            </a:pPr>
            <a:r>
              <a:rPr lang="en-GB" sz="2400" dirty="0"/>
              <a:t>Bias towards limiting type + # adaptations to what is considered essential 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Pushing horizon of adaptive design will likely require expertise and stronger justification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Blinded/robust adaptations will have lower barriers to usage than unblinded/fragile </a:t>
            </a: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Strong focus on ensuring outcomes and estimates from trials are valid  </a:t>
            </a:r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000" dirty="0">
                <a:solidFill>
                  <a:srgbClr val="7F7F7F"/>
                </a:solidFill>
              </a:rPr>
              <a:t>Type I error still default unless reasons for use are clear and conclusions robust</a:t>
            </a:r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000" dirty="0">
                <a:solidFill>
                  <a:srgbClr val="7F7F7F"/>
                </a:solidFill>
              </a:rPr>
              <a:t>Use appropriate adjusted estimates where available, simulation for more complex designs</a:t>
            </a: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Longest section on trial integrity especially impact of AD on blinding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Practical (often subtle) costs of loss of blind (e.g. lower enrolment, risk of assignment bias)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IDMC essential for AD - limit AD information (type, rules etc. ) to IDMC insofar as possible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Consider limiting granularity of adaptation choices to prevent chance of back-calculation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Evaluate evidence for any operational changes after interim analysis/adaptation occurs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77261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>
          <a:extLst>
            <a:ext uri="{FF2B5EF4-FFF2-40B4-BE49-F238E27FC236}">
              <a16:creationId xmlns:a16="http://schemas.microsoft.com/office/drawing/2014/main" id="{88CE46E6-73C0-C04F-3012-2D737DBF1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25">
            <a:extLst>
              <a:ext uri="{FF2B5EF4-FFF2-40B4-BE49-F238E27FC236}">
                <a16:creationId xmlns:a16="http://schemas.microsoft.com/office/drawing/2014/main" id="{42B6C19D-7B91-EDCD-27C6-0150D4704F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3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46" name="Google Shape;2146;p25">
            <a:extLst>
              <a:ext uri="{FF2B5EF4-FFF2-40B4-BE49-F238E27FC236}">
                <a16:creationId xmlns:a16="http://schemas.microsoft.com/office/drawing/2014/main" id="{C6FEEAAF-A777-87DA-C8F4-DEDE717083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7525" y="3613639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GB" sz="3600" dirty="0">
                <a:solidFill>
                  <a:schemeClr val="accent2"/>
                </a:solidFill>
              </a:rPr>
              <a:t>ICH E20 </a:t>
            </a:r>
            <a:br>
              <a:rPr lang="en-GB" sz="3600" dirty="0">
                <a:solidFill>
                  <a:schemeClr val="accent2"/>
                </a:solidFill>
              </a:rPr>
            </a:br>
            <a:r>
              <a:rPr lang="en-GB" sz="3600" dirty="0">
                <a:solidFill>
                  <a:schemeClr val="accent2"/>
                </a:solidFill>
              </a:rPr>
              <a:t>Areas of Interest</a:t>
            </a:r>
          </a:p>
        </p:txBody>
      </p:sp>
    </p:spTree>
    <p:extLst>
      <p:ext uri="{BB962C8B-B14F-4D97-AF65-F5344CB8AC3E}">
        <p14:creationId xmlns:p14="http://schemas.microsoft.com/office/powerpoint/2010/main" val="353355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>
          <a:extLst>
            <a:ext uri="{FF2B5EF4-FFF2-40B4-BE49-F238E27FC236}">
              <a16:creationId xmlns:a16="http://schemas.microsoft.com/office/drawing/2014/main" id="{E5717091-D1CA-A295-995F-1413761A2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b148969348_0_114">
            <a:extLst>
              <a:ext uri="{FF2B5EF4-FFF2-40B4-BE49-F238E27FC236}">
                <a16:creationId xmlns:a16="http://schemas.microsoft.com/office/drawing/2014/main" id="{DB4AB26B-160A-654D-1D42-850793327D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297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ICH E20 Adaptation Types Covered</a:t>
            </a:r>
          </a:p>
        </p:txBody>
      </p:sp>
      <p:graphicFrame>
        <p:nvGraphicFramePr>
          <p:cNvPr id="4" name="Google Shape;2239;g2b1c0db4310_0_57">
            <a:extLst>
              <a:ext uri="{FF2B5EF4-FFF2-40B4-BE49-F238E27FC236}">
                <a16:creationId xmlns:a16="http://schemas.microsoft.com/office/drawing/2014/main" id="{2BCBC638-E9F4-1DD3-850F-CD2A131F1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902578"/>
              </p:ext>
            </p:extLst>
          </p:nvPr>
        </p:nvGraphicFramePr>
        <p:xfrm>
          <a:off x="632297" y="1147867"/>
          <a:ext cx="10710154" cy="5500650"/>
        </p:xfrm>
        <a:graphic>
          <a:graphicData uri="http://schemas.openxmlformats.org/drawingml/2006/table">
            <a:tbl>
              <a:tblPr bandCol="1">
                <a:noFill/>
              </a:tblPr>
              <a:tblGrid>
                <a:gridCol w="165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3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248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Stopping </a:t>
                      </a: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Stop trial early if sufficient evidence of efficacy or futility at interim (group sequential)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Demonstrate Type I error control and that interim timings + stopping rules are justified 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methods robust to timing deviations, adjusted estimates &amp; non-binding futility bounds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Avoid early looks (low safety/secondary info), naïve estimates/CI &amp; ignoring overhang data</a:t>
                      </a:r>
                    </a:p>
                  </a:txBody>
                  <a:tcPr marL="91450" marR="91450" marT="91450" marB="91450" anchor="ctr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2F6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6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Size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Adaptation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Blinded makes sense but still requires pre-specification and demonstration of Type I error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Unblinded needs clinical justification of weaker significant effect size + size of potential SSA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 weighted SSA criterion and adjusted tests (Type I error) and estimates (bias)</a:t>
                      </a:r>
                    </a:p>
                  </a:txBody>
                  <a:tcPr marL="91450" marR="91450" marT="91450" marB="91450" anchor="ctr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2F6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8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Population Selection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Subgroups of interest (e.g. biomarker) may have adaptive hypothesis and/or allocation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 pre-specification of subgroups, rules for allocation and plan for out-group if stopped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 strong justification for subgroups chosen and that analyses will not be biased</a:t>
                      </a:r>
                    </a:p>
                  </a:txBody>
                  <a:tcPr marL="91450" marR="91450" marT="91450" marB="9145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2F6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06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 b="1" u="none" strike="noStrike" cap="none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Selection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 best dose/treatment at interim analysis from pre-specified set of treatment options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 pre-specification of groups, rules (e.g. # selected) and plan for dropped arms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 large enough interim for reliable arm selection, need adjusted tests/estimates</a:t>
                      </a:r>
                    </a:p>
                  </a:txBody>
                  <a:tcPr marL="91450" marR="91450" marT="91450" marB="9145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2F6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68473"/>
                  </a:ext>
                </a:extLst>
              </a:tr>
              <a:tr h="9806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E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Adaptive Allocation</a:t>
                      </a:r>
                      <a:endParaRPr kumimoji="0" lang="en-IE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5243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62626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Primary focus on response adaptive randomization (RAR) – CAR referenced only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Balance probability of assignment to better arm with potential bias/Type I error inflation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 to account for time-varying effects and loss of allocation to clinically useful arms</a:t>
                      </a:r>
                    </a:p>
                  </a:txBody>
                  <a:tcPr marL="91450" marR="91450" marT="91450" marB="91450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2F6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945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>
          <a:extLst>
            <a:ext uri="{FF2B5EF4-FFF2-40B4-BE49-F238E27FC236}">
              <a16:creationId xmlns:a16="http://schemas.microsoft.com/office/drawing/2014/main" id="{4701B1C4-495E-C18D-37DC-A19591684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b148969348_0_114">
            <a:extLst>
              <a:ext uri="{FF2B5EF4-FFF2-40B4-BE49-F238E27FC236}">
                <a16:creationId xmlns:a16="http://schemas.microsoft.com/office/drawing/2014/main" id="{E607439A-ED2C-1C57-5CE1-6B6D96CF43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297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Analysis of Adaptive Designs Covered</a:t>
            </a:r>
            <a:endParaRPr dirty="0"/>
          </a:p>
        </p:txBody>
      </p:sp>
      <p:sp>
        <p:nvSpPr>
          <p:cNvPr id="2128" name="Google Shape;2128;g2b148969348_0_114">
            <a:extLst>
              <a:ext uri="{FF2B5EF4-FFF2-40B4-BE49-F238E27FC236}">
                <a16:creationId xmlns:a16="http://schemas.microsoft.com/office/drawing/2014/main" id="{B4842060-4127-B11E-4765-0C8C2DFD84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2297" y="1355651"/>
            <a:ext cx="10719881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Early Stopping and Blinded SSA typically justified with required safeguards</a:t>
            </a: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lvl="0" indent="-76200" algn="l" rtl="0">
              <a:lnSpc>
                <a:spcPct val="100000"/>
              </a:lnSpc>
              <a:spcAft>
                <a:spcPts val="0"/>
              </a:spcAft>
              <a:buSzPts val="2400"/>
              <a:buNone/>
            </a:pPr>
            <a:r>
              <a:rPr lang="en-GB" sz="2400" dirty="0"/>
              <a:t>Unblinded requires strong justification for lower effect size and need to avoid chance of operational bias due to back-calculation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Recommendation of weighted approach (CHW, AGSD) – avoid CDL Promising Zone?</a:t>
            </a: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Population Allocation only recommended in limited circumstances</a:t>
            </a:r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000" dirty="0">
                <a:solidFill>
                  <a:srgbClr val="7F7F7F"/>
                </a:solidFill>
              </a:rPr>
              <a:t>Seen as better option for early stage/exploratory study? No mention of basket trials</a:t>
            </a:r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000" dirty="0">
                <a:solidFill>
                  <a:srgbClr val="7F7F7F"/>
                </a:solidFill>
              </a:rPr>
              <a:t>May be easier to justify adaptive hypothesis (gatekeeping) or adaptive allocation?</a:t>
            </a: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Treatment selection (MAMS) preferred over adaptive allocation (RAR)?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Public Sans Light"/>
                <a:sym typeface="Public Sans Light"/>
              </a:rPr>
              <a:t>Target similar issue of assigning more subjects to best performing treatment/dose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RAR type I error/bias warning vs strong in relation to impact of time varying effects 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RAR limited to small number of interim perhaps midpoint between RAR and MAMS?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CAR only mentioned (minimal value?), nothing on endpoint selection (in FDA Guidance)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91829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B0BD6-E853-F288-CCEC-B0916B387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F89C-5F4D-34C0-6455-688F12D1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76" y="369049"/>
            <a:ext cx="11117263" cy="710648"/>
          </a:xfrm>
        </p:spPr>
        <p:txBody>
          <a:bodyPr/>
          <a:lstStyle/>
          <a:p>
            <a:r>
              <a:rPr lang="en-US" dirty="0"/>
              <a:t>Special Topics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F1DD5-FE37-34C8-5E31-94E65FEB6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676" y="1297285"/>
            <a:ext cx="10702047" cy="4953074"/>
          </a:xfrm>
        </p:spPr>
        <p:txBody>
          <a:bodyPr/>
          <a:lstStyle/>
          <a:p>
            <a:pPr marL="0"/>
            <a:r>
              <a:rPr lang="en-US" b="1" dirty="0">
                <a:latin typeface="Public Sans" pitchFamily="2" charset="0"/>
              </a:rPr>
              <a:t>1) Further Considerations on Data Monitoring</a:t>
            </a:r>
            <a:endParaRPr lang="en-US" dirty="0">
              <a:latin typeface="Public Sans" pitchFamily="2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Recommend minimum 1 statistician with AD experience on IDMC alongside (ideally external) independent statistical group to run required analyses for IDMC decision making – limit assignment to these two entities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Adaption recommendations should be made to separate group in sponsor from trialists – in vast majority of cases information passed on will be blinded (with exception of early stopping) unless strong justification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Alignment between sponsor and IDMC on full design/decisions before trial starts vital to ensure trial integrity 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None/>
              <a:tabLst/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  <a:latin typeface="Public Sans" pitchFamily="2" charset="0"/>
            </a:endParaRPr>
          </a:p>
          <a:p>
            <a:pPr marL="0"/>
            <a:r>
              <a:rPr lang="en-US" b="1" dirty="0">
                <a:latin typeface="Public Sans" pitchFamily="2" charset="0"/>
              </a:rPr>
              <a:t>2) </a:t>
            </a:r>
            <a:r>
              <a:rPr lang="en-GB" b="1" dirty="0">
                <a:latin typeface="Public Sans" pitchFamily="2" charset="0"/>
              </a:rPr>
              <a:t>Planning, Conducting, and Reporting Simulation Studies</a:t>
            </a:r>
            <a:endParaRPr lang="en-US" dirty="0">
              <a:solidFill>
                <a:srgbClr val="FFFFFF">
                  <a:lumMod val="50000"/>
                </a:srgbClr>
              </a:solidFill>
              <a:latin typeface="Public Sans" pitchFamily="2" charset="0"/>
            </a:endParaRP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Valuable for validating operating characteristics (Type I error, power, expected sample size, trial duration, intervals/estimates, stopping probability </a:t>
            </a:r>
            <a:r>
              <a:rPr lang="en-US" dirty="0" err="1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etc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) of AD under scenarios (e.g. enrollment, nuisance parameters)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Useful for comparing different development programs, design types and AD options - recommends iterative comparison including versus “benchmark” design with well known operating characteristics (e.g. GSD)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Should cover “plausible range of assumptions” with appropriate justification for “grid” of scenarios chosen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“</a:t>
            </a:r>
            <a:r>
              <a:rPr lang="en-GB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impossible to simulate under every nuisance parameter configuration consistent with no beneficial treatment effect” – concern about interpretation about validity of simulation for Type I error verification?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GB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Provide detail on data generating model, &gt;100k simulations recommended for key scenarios e.g. Type I error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GB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Detailed simulation report should be provided for AD justification – 11 sections described in ICH E20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  <a:latin typeface="Public Sans" pitchFamily="2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  <a:latin typeface="Public Sans" pitchFamily="2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None/>
              <a:tabLst/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  <a:latin typeface="Public Sans" pitchFamily="2" charset="0"/>
            </a:endParaRPr>
          </a:p>
          <a:p>
            <a:pPr marL="457200" lvl="2" indent="0">
              <a:spcBef>
                <a:spcPts val="10"/>
              </a:spcBef>
              <a:buClr>
                <a:schemeClr val="accent2"/>
              </a:buClr>
            </a:pPr>
            <a:endParaRPr lang="en-US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55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B0BD6-E853-F288-CCEC-B0916B387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F89C-5F4D-34C0-6455-688F12D1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76" y="369049"/>
            <a:ext cx="11117263" cy="710648"/>
          </a:xfrm>
        </p:spPr>
        <p:txBody>
          <a:bodyPr/>
          <a:lstStyle/>
          <a:p>
            <a:r>
              <a:rPr lang="en-US" dirty="0"/>
              <a:t>Special Topics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F1DD5-FE37-34C8-5E31-94E65FEB6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676" y="1200008"/>
            <a:ext cx="10702047" cy="4953074"/>
          </a:xfrm>
        </p:spPr>
        <p:txBody>
          <a:bodyPr/>
          <a:lstStyle/>
          <a:p>
            <a:pPr marL="0"/>
            <a:r>
              <a:rPr lang="en-US" b="1" dirty="0">
                <a:latin typeface="Public Sans" pitchFamily="2" charset="0"/>
              </a:rPr>
              <a:t>3) Bayesian Adaptive Designs</a:t>
            </a:r>
            <a:endParaRPr lang="en-US" dirty="0">
              <a:latin typeface="Public Sans" pitchFamily="2" charset="0"/>
            </a:endParaRP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Bayesian methods can be used if justified – same principles apply as for Bayesian AD as for AD generally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Bayesian criteria for early stopping (posterior probability) can be used as other stopping criteria for GSD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External data/Bayesian borrowing – justification over alternatives, evaluation of sources/quality of external data (patient-level preferred) + how dependent inference on external data (borrowing conflated with priors)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i="1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Note: Feedback actively solicited by ICH E20 EWG for non-borrowing uses (FDA Bayesian Guidance due soon)</a:t>
            </a:r>
          </a:p>
          <a:p>
            <a:pPr marL="0"/>
            <a:endParaRPr lang="en-US" b="1" dirty="0">
              <a:latin typeface="Public Sans" pitchFamily="2" charset="0"/>
            </a:endParaRPr>
          </a:p>
          <a:p>
            <a:pPr marL="0"/>
            <a:r>
              <a:rPr lang="en-US" b="1" dirty="0">
                <a:latin typeface="Public Sans" pitchFamily="2" charset="0"/>
              </a:rPr>
              <a:t>4) Time-to-Event (Survival Analysis)</a:t>
            </a:r>
            <a:endParaRPr lang="en-US" dirty="0">
              <a:latin typeface="Public Sans" pitchFamily="2" charset="0"/>
            </a:endParaRP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Interim analysis often based on reaching target events – greater uncertainty over timing than other endpoints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Events increase can be achieved by waiting or increasing N (no mention of bias under NPH (</a:t>
            </a:r>
            <a:r>
              <a:rPr lang="en-US" dirty="0" err="1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Friedlin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 &amp; Korn))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AD straightforward if subjects involved in only one stage of trial but otherwise can cause Type I error inflation especially if secondary endpoint (e.g. PFS) used at interim – may need to limit design space to prevent issues 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i="1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Note: Intermediate (Surrogate)/Secondary endpoints not given explicit sections as per FDA 2019 Guidance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None/>
              <a:tabLst/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  <a:latin typeface="Public Sans" pitchFamily="2" charset="0"/>
            </a:endParaRPr>
          </a:p>
          <a:p>
            <a:pPr marL="0"/>
            <a:r>
              <a:rPr lang="en-US" b="1" dirty="0">
                <a:latin typeface="Public Sans" pitchFamily="2" charset="0"/>
              </a:rPr>
              <a:t>5) Exploratory Setting</a:t>
            </a:r>
            <a:endParaRPr lang="en-US" dirty="0">
              <a:latin typeface="Public Sans" pitchFamily="2" charset="0"/>
            </a:endParaRP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Greater flexibility to increase number/complexity of adaptations – general principles rather than full pre-specification may be appropriate given higher rate of evolving evidence but avoid compromising integrity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Ensure AD does not prevent generation of valuable evidence for later stages e.g. dose-selection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endParaRPr lang="en-US" dirty="0">
              <a:solidFill>
                <a:srgbClr val="FFFFFF">
                  <a:lumMod val="50000"/>
                </a:srgbClr>
              </a:solidFill>
              <a:latin typeface="Public Sans" pitchFamily="2" charset="0"/>
            </a:endParaRPr>
          </a:p>
          <a:p>
            <a:pPr marL="457200" lvl="2" indent="0">
              <a:spcBef>
                <a:spcPts val="10"/>
              </a:spcBef>
              <a:buClr>
                <a:schemeClr val="accent2"/>
              </a:buClr>
            </a:pPr>
            <a:endParaRPr lang="en-US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7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"/>
          <p:cNvSpPr txBox="1">
            <a:spLocks noGrp="1"/>
          </p:cNvSpPr>
          <p:nvPr>
            <p:ph type="body" idx="1"/>
          </p:nvPr>
        </p:nvSpPr>
        <p:spPr>
          <a:xfrm>
            <a:off x="778024" y="4258641"/>
            <a:ext cx="4383061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4000" b="1" dirty="0">
                <a:solidFill>
                  <a:schemeClr val="dk1"/>
                </a:solidFill>
              </a:rPr>
              <a:t>Ronan Fitzpatrick</a:t>
            </a:r>
            <a:endParaRPr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2800" dirty="0"/>
              <a:t>Head of </a:t>
            </a:r>
            <a:r>
              <a:rPr lang="en-IE" sz="2800" dirty="0">
                <a:solidFill>
                  <a:schemeClr val="dk1"/>
                </a:solidFill>
              </a:rPr>
              <a:t>Statistic</a:t>
            </a:r>
            <a:r>
              <a:rPr lang="en-IE" sz="2800" dirty="0"/>
              <a:t>s</a:t>
            </a:r>
            <a:endParaRPr dirty="0"/>
          </a:p>
        </p:txBody>
      </p:sp>
      <p:pic>
        <p:nvPicPr>
          <p:cNvPr id="2044" name="Google Shape;2044;p2" descr="A person wearing glasse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4865" t="4865" r="4856" b="4856"/>
          <a:stretch/>
        </p:blipFill>
        <p:spPr>
          <a:xfrm>
            <a:off x="1657950" y="1728849"/>
            <a:ext cx="2276400" cy="227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45" name="Google Shape;2045;p2" descr="A 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0858" y="6004175"/>
            <a:ext cx="1670365" cy="422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BD1FB-3DBE-096B-A9EE-5BB5922A2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0AF7-D49D-5FDD-7B72-8DA0986E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76" y="369049"/>
            <a:ext cx="11117263" cy="710648"/>
          </a:xfrm>
        </p:spPr>
        <p:txBody>
          <a:bodyPr/>
          <a:lstStyle/>
          <a:p>
            <a:r>
              <a:rPr lang="en-US" dirty="0"/>
              <a:t>Special Topics III/Documentation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1888B-738A-7DA8-9F76-D387F88A7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676" y="1209735"/>
            <a:ext cx="10702047" cy="4953074"/>
          </a:xfrm>
        </p:spPr>
        <p:txBody>
          <a:bodyPr/>
          <a:lstStyle/>
          <a:p>
            <a:pPr marL="0"/>
            <a:r>
              <a:rPr lang="en-US" b="1" dirty="0">
                <a:latin typeface="Public Sans" pitchFamily="2" charset="0"/>
              </a:rPr>
              <a:t>6) Operational Considerations</a:t>
            </a:r>
            <a:endParaRPr lang="en-US" dirty="0">
              <a:latin typeface="Public Sans" pitchFamily="2" charset="0"/>
            </a:endParaRP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Trial planning should deal with AD specific issues (blinding/randomization, proper consent, infrastructure)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Drug supply can be concern due to high leads times, distribution can also be issue esp. for multi-regional trials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Ensure interim data can be validated and provisioned in timely manner </a:t>
            </a:r>
          </a:p>
          <a:p>
            <a:pPr marL="0"/>
            <a:endParaRPr lang="en-US" b="1" dirty="0">
              <a:latin typeface="Public Sans" pitchFamily="2" charset="0"/>
            </a:endParaRPr>
          </a:p>
          <a:p>
            <a:pPr marL="0"/>
            <a:r>
              <a:rPr lang="en-US" b="1" dirty="0">
                <a:latin typeface="Public Sans" pitchFamily="2" charset="0"/>
              </a:rPr>
              <a:t>7) Documentation</a:t>
            </a:r>
            <a:endParaRPr lang="en-US" dirty="0">
              <a:latin typeface="Public Sans" pitchFamily="2" charset="0"/>
            </a:endParaRPr>
          </a:p>
          <a:p>
            <a:pPr marL="0" lvl="1" indent="0">
              <a:spcBef>
                <a:spcPts val="10"/>
              </a:spcBef>
              <a:buClr>
                <a:srgbClr val="2EC99B"/>
              </a:buClr>
              <a:buNone/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Prior to Trial (Submit to Regulator: Key aspects in protocol, adapt specifics may be limited to IDMC appendix) 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AD Rationale: Clinical/statistical considerations/justification, dev program context, pros/cons vs alternatives 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Adaptation Description: Adaptations proposed, # + timing of interims, adaptation rules, interim </a:t>
            </a:r>
            <a:r>
              <a:rPr lang="en-US" dirty="0" err="1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estimand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  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Statistical Analysis Description: For interims/adaptations, primary/secondary endpoints, sensitivity analyses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AD: Implementation: Assignment of interim analysis, reviews, interim decisions + membership summaries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Confidentiality: Info transfer/access process, access to interim data, info post-adaptation, how access logs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Operating Characteristics: OC overview including Simulation report if simulations used in trial design</a:t>
            </a:r>
          </a:p>
          <a:p>
            <a:pPr marL="0" lvl="1" indent="0">
              <a:spcBef>
                <a:spcPts val="10"/>
              </a:spcBef>
              <a:buClr>
                <a:srgbClr val="2EC99B"/>
              </a:buClr>
              <a:buNone/>
              <a:defRPr/>
            </a:pPr>
            <a:endParaRPr lang="en-US" b="1" dirty="0">
              <a:solidFill>
                <a:srgbClr val="FFFFFF">
                  <a:lumMod val="50000"/>
                </a:srgbClr>
              </a:solidFill>
              <a:latin typeface="Public Sans" pitchFamily="2" charset="0"/>
            </a:endParaRPr>
          </a:p>
          <a:p>
            <a:pPr marL="0" lvl="1" indent="0">
              <a:spcBef>
                <a:spcPts val="10"/>
              </a:spcBef>
              <a:buClr>
                <a:srgbClr val="2EC99B"/>
              </a:buClr>
              <a:buNone/>
              <a:defRPr/>
            </a:pPr>
            <a:r>
              <a:rPr lang="en-US" b="1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Marketing Application (Provide all of the above plus the following)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 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AD Implementation: Actual #/timing/decision at interims, checks for stage-wise changes, deviations summary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Data Access: Compliance with data access/integrity processes incl. audits or deviations from study plan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IDMC deliberations: Full records (open + closed meetings) including minutes and adaptation discussion 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Adjusted Estimates: Appropriately adjusted estimates, p-values, confidence intervals from study</a:t>
            </a:r>
          </a:p>
          <a:p>
            <a:pPr marL="457200" lvl="2" indent="0">
              <a:spcBef>
                <a:spcPts val="10"/>
              </a:spcBef>
              <a:buClr>
                <a:schemeClr val="accent2"/>
              </a:buClr>
            </a:pPr>
            <a:endParaRPr lang="en-US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47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IE" dirty="0"/>
              <a:t>Group Sequential | Example 1 (Survival)</a:t>
            </a:r>
            <a:endParaRPr dirty="0"/>
          </a:p>
        </p:txBody>
      </p:sp>
      <p:sp>
        <p:nvSpPr>
          <p:cNvPr id="2191" name="Google Shape;2191;p120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5104589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250" dirty="0">
                <a:latin typeface="Public Sans"/>
                <a:ea typeface="Public Sans"/>
                <a:cs typeface="Public Sans"/>
                <a:sym typeface="Public Sans"/>
              </a:rPr>
              <a:t>“</a:t>
            </a:r>
            <a:r>
              <a:rPr lang="en-IE" sz="1250" dirty="0"/>
              <a:t>The </a:t>
            </a:r>
            <a:r>
              <a:rPr lang="en-IE" sz="1250" b="1" dirty="0"/>
              <a:t>median PFS in the control arm </a:t>
            </a:r>
            <a:r>
              <a:rPr lang="en-IE" sz="1250" dirty="0"/>
              <a:t>(</a:t>
            </a:r>
            <a:r>
              <a:rPr lang="en-IE" sz="1250" dirty="0" err="1"/>
              <a:t>fulvestrant</a:t>
            </a:r>
            <a:r>
              <a:rPr lang="en-IE" sz="1250" dirty="0"/>
              <a:t> + placebo) is … </a:t>
            </a:r>
            <a:r>
              <a:rPr lang="en-IE" sz="1250" b="1" dirty="0"/>
              <a:t>9 months</a:t>
            </a:r>
            <a:r>
              <a:rPr lang="en-IE" sz="1250" dirty="0"/>
              <a:t>. It is hypothesized … </a:t>
            </a:r>
            <a:r>
              <a:rPr lang="en-IE" sz="1250" dirty="0" err="1"/>
              <a:t>ribociclib</a:t>
            </a:r>
            <a:r>
              <a:rPr lang="en-IE" sz="1250" dirty="0"/>
              <a:t> will result in a clinically meaningful </a:t>
            </a:r>
            <a:r>
              <a:rPr lang="en-IE" sz="1250" b="1" dirty="0"/>
              <a:t>33% reduction in the hazard rate of PFS, </a:t>
            </a:r>
            <a:r>
              <a:rPr lang="en-IE" sz="1250" dirty="0"/>
              <a:t>corresponding to an increase in </a:t>
            </a:r>
            <a:r>
              <a:rPr lang="en-IE" sz="1250" b="1" dirty="0"/>
              <a:t>median PFS to 13.4 months</a:t>
            </a:r>
            <a:r>
              <a:rPr lang="en-IE" sz="1250" dirty="0"/>
              <a:t>. A maximum of </a:t>
            </a:r>
            <a:r>
              <a:rPr lang="en-IE" sz="1250" b="1" dirty="0"/>
              <a:t>364 PFS events will be required </a:t>
            </a:r>
            <a:r>
              <a:rPr lang="en-IE" sz="1250" dirty="0"/>
              <a:t>to detect a </a:t>
            </a:r>
            <a:r>
              <a:rPr lang="en-IE" sz="1250" b="1" dirty="0"/>
              <a:t>hazard ratio of 0.67 with 90% power</a:t>
            </a:r>
            <a:r>
              <a:rPr lang="en-IE" sz="1250" dirty="0"/>
              <a:t> using the log-rank test and a </a:t>
            </a:r>
            <a:r>
              <a:rPr lang="en-IE" sz="1250" b="1" dirty="0"/>
              <a:t>3-look (interim look futility only, interim look efficacy only, then final analysis) group sequential design at one-sided cumulative 2.5% level of significance</a:t>
            </a:r>
            <a:r>
              <a:rPr lang="en-IE" sz="1250" dirty="0"/>
              <a:t>. Assuming that </a:t>
            </a:r>
            <a:r>
              <a:rPr lang="en-IE" sz="1250" b="1" dirty="0" err="1"/>
              <a:t>enrollment</a:t>
            </a:r>
            <a:r>
              <a:rPr lang="en-IE" sz="1250" b="1" dirty="0"/>
              <a:t> will continue for approximately 19 months </a:t>
            </a:r>
            <a:r>
              <a:rPr lang="en-IE" sz="1250" dirty="0"/>
              <a:t>at a uniform rate and </a:t>
            </a:r>
            <a:r>
              <a:rPr lang="en-IE" sz="1250" b="1" dirty="0"/>
              <a:t>10% dropout rate </a:t>
            </a:r>
            <a:r>
              <a:rPr lang="en-IE" sz="1250" dirty="0"/>
              <a:t>by the time of PFS final analysis, </a:t>
            </a:r>
            <a:r>
              <a:rPr lang="en-IE" sz="1250" b="1" dirty="0"/>
              <a:t>a total of 660 patients should be randomized to the two treatment groups in 2:1 ratio to observe 364 events at approximately 7 months following the randomization of the last patient, i.e., 26 months total.”</a:t>
            </a:r>
            <a:endParaRPr dirty="0"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250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250" dirty="0"/>
              <a:t>“</a:t>
            </a:r>
            <a:r>
              <a:rPr lang="en-IE" sz="1250" b="1" dirty="0"/>
              <a:t>Two interim analyses are planned after approximately 182 and 291 of the 364 targeted PFS events (50% and 80% information fraction respectively) </a:t>
            </a:r>
            <a:r>
              <a:rPr lang="en-IE" sz="1250" dirty="0"/>
              <a:t>have been documented. These analyses are expected to take place around 16 and 21 months ... </a:t>
            </a:r>
            <a:r>
              <a:rPr lang="en-IE" sz="1250" b="1" dirty="0"/>
              <a:t>An α-spending function according to 2-look Lan-DeMets group sequential design with O’Brien-Fleming type stopping boundary </a:t>
            </a:r>
            <a:r>
              <a:rPr lang="en-IE" sz="1250" dirty="0"/>
              <a:t>… will be used to construct the efficacy stopping … </a:t>
            </a:r>
            <a:r>
              <a:rPr lang="en-IE" sz="1250" b="1" dirty="0"/>
              <a:t>A beta-spending function using a user-defined gamma spending function (γ = 2) </a:t>
            </a:r>
            <a:r>
              <a:rPr lang="en-IE" sz="1250" dirty="0"/>
              <a:t>will be used to construct the non-binding futility boundary …”</a:t>
            </a:r>
            <a:endParaRPr sz="125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graphicFrame>
        <p:nvGraphicFramePr>
          <p:cNvPr id="2192" name="Google Shape;2192;p120"/>
          <p:cNvGraphicFramePr/>
          <p:nvPr>
            <p:extLst>
              <p:ext uri="{D42A27DB-BD31-4B8C-83A1-F6EECF244321}">
                <p14:modId xmlns:p14="http://schemas.microsoft.com/office/powerpoint/2010/main" val="438718322"/>
              </p:ext>
            </p:extLst>
          </p:nvPr>
        </p:nvGraphicFramePr>
        <p:xfrm>
          <a:off x="6096000" y="2754146"/>
          <a:ext cx="5295900" cy="405396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250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1800" u="none" strike="noStrike" cap="none" dirty="0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Parameter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1800" u="none" strike="noStrike" cap="none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Value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Significance Level</a:t>
                      </a:r>
                      <a:endParaRPr sz="1600" u="none" strike="noStrike" cap="none" dirty="0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45725" marB="45725" anchor="ctr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0.025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 dirty="0" err="1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Contol</a:t>
                      </a:r>
                      <a:r>
                        <a:rPr lang="en-IE" sz="1600" u="none" strike="noStrike" cap="none" dirty="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Median Survival </a:t>
                      </a:r>
                      <a:endParaRPr sz="1100" u="none" strike="noStrike" cap="none"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9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b="0" i="0" u="none" strike="noStrike" cap="none" dirty="0" err="1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Trmt</a:t>
                      </a:r>
                      <a:r>
                        <a:rPr lang="en-IE" sz="1600" b="0" i="0" u="none" strike="noStrike" cap="none" dirty="0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Median Survival</a:t>
                      </a:r>
                      <a:endParaRPr sz="1100" u="none" strike="noStrike" cap="none"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13.4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Hazard Ratio</a:t>
                      </a:r>
                      <a:endParaRPr sz="1600" u="none" strike="noStrike" cap="none" dirty="0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0.67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Accrual Period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19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Study Length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19+7=26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Power </a:t>
                      </a:r>
                      <a:endParaRPr sz="1100" u="none" strike="noStrike" cap="none"/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90%</a:t>
                      </a:r>
                      <a:endParaRPr sz="1100" u="none" strike="noStrike" cap="none"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i="1" u="none" strike="noStrike" cap="none" dirty="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Sample Size</a:t>
                      </a:r>
                      <a:endParaRPr sz="1600" i="1" u="none" strike="noStrike" cap="none" dirty="0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i="1" u="none" strike="noStrike" cap="none" dirty="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660 (220:440)</a:t>
                      </a:r>
                      <a:endParaRPr sz="1100" i="1" u="none" strike="noStrike" cap="none"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i="0" u="none" strike="noStrike" cap="none" dirty="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Looks (Information time)</a:t>
                      </a:r>
                      <a:endParaRPr sz="1600" i="0" u="none" strike="noStrike" cap="none" dirty="0"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45725" marB="45725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i="0" u="none" strike="noStrike" cap="none" dirty="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3 (0.5, 0.8)</a:t>
                      </a:r>
                      <a:endParaRPr sz="1100" i="0" u="none" strike="noStrike" cap="none" dirty="0"/>
                    </a:p>
                  </a:txBody>
                  <a:tcPr marL="91450" marR="91450" marT="45725" marB="45725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100636"/>
                  </a:ext>
                </a:extLst>
              </a:tr>
              <a:tr h="316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Efficacy Bound (Look 2)</a:t>
                      </a:r>
                      <a:endParaRPr sz="1100" u="none" strike="noStrike" cap="none" dirty="0"/>
                    </a:p>
                  </a:txBody>
                  <a:tcPr marL="91450" marR="91450" marT="45725" marB="45725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O’Brien-Fleming</a:t>
                      </a:r>
                      <a:endParaRPr sz="1100" u="none" strike="noStrike" cap="none" dirty="0"/>
                    </a:p>
                  </a:txBody>
                  <a:tcPr marL="91450" marR="91450" marT="45725" marB="45725" anchor="ctr"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Futility Bound (Look 1)</a:t>
                      </a:r>
                      <a:endParaRPr sz="1100" u="none" strike="noStrike" cap="none"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600" u="none" strike="noStrike" cap="none" dirty="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Hwang-Shih-</a:t>
                      </a:r>
                      <a:r>
                        <a:rPr lang="en-IE" sz="1600" u="none" strike="noStrike" cap="none" dirty="0" err="1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DeCani</a:t>
                      </a:r>
                      <a:r>
                        <a:rPr lang="en-IE" sz="1600" u="none" strike="noStrike" cap="none" dirty="0"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 (</a:t>
                      </a:r>
                      <a:r>
                        <a:rPr lang="en-IE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γ=2)</a:t>
                      </a:r>
                      <a:endParaRPr sz="1100" u="none" strike="noStrike" cap="none"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193" name="Google Shape;2193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1340" y="1187868"/>
            <a:ext cx="3703340" cy="1431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2b1c0db4310_0_114"/>
          <p:cNvSpPr txBox="1">
            <a:spLocks noGrp="1"/>
          </p:cNvSpPr>
          <p:nvPr>
            <p:ph type="title"/>
          </p:nvPr>
        </p:nvSpPr>
        <p:spPr>
          <a:xfrm>
            <a:off x="620948" y="333172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Discussion and Conclusions</a:t>
            </a:r>
            <a:endParaRPr dirty="0"/>
          </a:p>
        </p:txBody>
      </p:sp>
      <p:sp>
        <p:nvSpPr>
          <p:cNvPr id="2258" name="Google Shape;2258;g2b1c0db4310_0_114"/>
          <p:cNvSpPr txBox="1">
            <a:spLocks noGrp="1"/>
          </p:cNvSpPr>
          <p:nvPr>
            <p:ph type="body" idx="4294967295"/>
          </p:nvPr>
        </p:nvSpPr>
        <p:spPr>
          <a:xfrm>
            <a:off x="533398" y="1367678"/>
            <a:ext cx="10789597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sz="2400" dirty="0"/>
              <a:t>ICH E20 is a major milestone for the adoption of adaptive clinical trials in confirmatory clinical trials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IE" sz="2400" dirty="0"/>
              <a:t>Establishes principles based approach to justification of adaptive design that should allow practise to evolve over time </a:t>
            </a:r>
            <a:endParaRPr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lang="en-IE"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GB" sz="2400" dirty="0"/>
              <a:t>Covers several common adaptive designs and provides useful context on these and number of specific areas (simulation, Bayesian AD, survival AD) </a:t>
            </a:r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lang="en-IE" sz="2400" dirty="0"/>
          </a:p>
          <a:p>
            <a:pPr marL="228600" lvl="0" indent="-76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IE" sz="2400" dirty="0"/>
              <a:t>Comment period open until end of November – explicit request for Bayesian feedback – also expect some “conservative” language to be challenged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8">
          <a:extLst>
            <a:ext uri="{FF2B5EF4-FFF2-40B4-BE49-F238E27FC236}">
              <a16:creationId xmlns:a16="http://schemas.microsoft.com/office/drawing/2014/main" id="{CC8EEF4E-BB1F-CDFC-50CD-C9492006A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13">
            <a:extLst>
              <a:ext uri="{FF2B5EF4-FFF2-40B4-BE49-F238E27FC236}">
                <a16:creationId xmlns:a16="http://schemas.microsoft.com/office/drawing/2014/main" id="{6380EB6C-673F-E732-0660-6E87143CBB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1666" y="402535"/>
            <a:ext cx="108505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IE" dirty="0" err="1"/>
              <a:t>nQuery</a:t>
            </a:r>
            <a:r>
              <a:rPr lang="en-IE" dirty="0"/>
              <a:t> 9.5 Update (June 2025)</a:t>
            </a:r>
            <a:endParaRPr dirty="0"/>
          </a:p>
        </p:txBody>
      </p:sp>
      <p:sp>
        <p:nvSpPr>
          <p:cNvPr id="2130" name="Google Shape;2130;p13">
            <a:extLst>
              <a:ext uri="{FF2B5EF4-FFF2-40B4-BE49-F238E27FC236}">
                <a16:creationId xmlns:a16="http://schemas.microsoft.com/office/drawing/2014/main" id="{9CF3D5BF-DF67-C4DB-2F8F-F29A46DA41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0099" y="1378474"/>
            <a:ext cx="10553699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800" b="1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Base Tier</a:t>
            </a:r>
            <a:r>
              <a:rPr lang="en-IE" sz="1800" b="1" i="0" u="none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 (25 Tables)</a:t>
            </a:r>
            <a:endParaRPr b="1" dirty="0"/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IE" sz="1800" u="sng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Vaccines (8 Tables):</a:t>
            </a:r>
            <a:r>
              <a:rPr lang="en-IE" sz="18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 Vaccine Efficacy (Rare Incidence, Composite Endpoint), Durability/Safety Cross-over Trial, Adverse Events (Self-Controlled Case Series)</a:t>
            </a:r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IE" sz="1800" u="sng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Bioequivalence (8 Tables):</a:t>
            </a:r>
            <a:r>
              <a:rPr lang="en-IE" sz="18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 Bioequivalence Cross-over Overhaul, Unequal N Equivalence/Non-inferiority, Multi-arm Equivalence (ANOVA-like)</a:t>
            </a:r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IE" sz="1800" b="0" u="sng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Non-Parametric (3 Tables):</a:t>
            </a:r>
            <a:r>
              <a:rPr lang="en-IE" sz="1800" b="0" strike="noStrike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 Kruskal-Wallis (Continuous/Ordinal), Mann-Whitney U (Lehmann Method) </a:t>
            </a:r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IE" sz="1800" u="sng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Mixed Models/Correlation (7 Tables):</a:t>
            </a:r>
            <a:r>
              <a:rPr lang="en-IE" sz="18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 2x2 Factorial Mixed Model</a:t>
            </a:r>
            <a:endParaRPr lang="en-IE" b="1"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Public Sans Light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152430"/>
              </a:solidFill>
              <a:effectLst/>
              <a:uLnTx/>
              <a:uFillTx/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Public Sans Light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Pro + Plus Tier (2 Tables + Feature)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152430"/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"/>
                <a:sym typeface="Public Sans"/>
              </a:rPr>
              <a:t>Group Sequential Design Simulation Tool for Operating Characteristics for Survival Endpoint</a:t>
            </a:r>
          </a:p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Arial"/>
              <a:buChar char="•"/>
              <a:tabLst/>
              <a:defRPr/>
            </a:pPr>
            <a:r>
              <a:rPr lang="en-GB" sz="1800" dirty="0">
                <a:solidFill>
                  <a:srgbClr val="152430"/>
                </a:solidFill>
                <a:latin typeface="Public Sans"/>
                <a:sym typeface="Public Sans"/>
              </a:rPr>
              <a:t>2-Stage Bioequivalence (Maurer)</a:t>
            </a:r>
          </a:p>
          <a:p>
            <a:pPr marL="4572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52430"/>
                </a:solidFill>
                <a:effectLst/>
                <a:uLnTx/>
                <a:uFillTx/>
                <a:latin typeface="Public Sans"/>
                <a:sym typeface="Public Sans"/>
              </a:rPr>
              <a:t>Bayesian Bioequivalence (Bayes Factor)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GB" sz="1800" b="1" i="0" u="none" strike="noStrike" dirty="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 b="1" i="0" u="none" strike="noStrike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UI: </a:t>
            </a:r>
            <a:r>
              <a:rPr lang="en-GB" sz="1800" i="0" u="none" strike="noStrike" dirty="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Select Table Overhaul</a:t>
            </a:r>
            <a:endParaRPr lang="en-GB" sz="1800" b="0" dirty="0"/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endParaRPr lang="en-IE" sz="1800" dirty="0">
              <a:solidFill>
                <a:srgbClr val="152430"/>
              </a:solidFill>
              <a:latin typeface="Public Sans"/>
              <a:sym typeface="Public Sans"/>
            </a:endParaRPr>
          </a:p>
          <a:p>
            <a: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IE" sz="1800" dirty="0">
              <a:solidFill>
                <a:srgbClr val="152430"/>
              </a:solidFill>
              <a:latin typeface="Public Sans"/>
              <a:sym typeface="Public Sans"/>
            </a:endParaRPr>
          </a:p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endParaRPr sz="18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br>
              <a:rPr lang="en-IE" sz="1400" b="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868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4" name="Google Shape;2264;g2b1c0db4310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45512" y="695625"/>
            <a:ext cx="4746025" cy="47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5" name="Google Shape;2265;g2b1c0db4310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688" y="2549375"/>
            <a:ext cx="4746025" cy="474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6" name="Google Shape;2266;g2b1c0db4310_0_171"/>
          <p:cNvSpPr/>
          <p:nvPr/>
        </p:nvSpPr>
        <p:spPr>
          <a:xfrm>
            <a:off x="2407700" y="2063750"/>
            <a:ext cx="7425900" cy="3960000"/>
          </a:xfrm>
          <a:prstGeom prst="roundRect">
            <a:avLst>
              <a:gd name="adj" fmla="val 6622"/>
            </a:avLst>
          </a:prstGeom>
          <a:solidFill>
            <a:srgbClr val="1936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267" name="Google Shape;2267;g2b1c0db4310_0_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150" y="2230125"/>
            <a:ext cx="7181548" cy="367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9" name="Google Shape;2269;g2b1c0db4310_0_17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24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472AD-1BD6-6612-53C6-5D17E631BE9A}"/>
              </a:ext>
            </a:extLst>
          </p:cNvPr>
          <p:cNvSpPr txBox="1"/>
          <p:nvPr/>
        </p:nvSpPr>
        <p:spPr>
          <a:xfrm>
            <a:off x="789000" y="841789"/>
            <a:ext cx="1040859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IE" sz="4000" b="1" i="0" u="sng" strike="noStrike" dirty="0">
                <a:solidFill>
                  <a:srgbClr val="2EC99B"/>
                </a:solidFill>
                <a:effectLst/>
                <a:latin typeface="Public Sans" panose="020B0604020202020204" charset="0"/>
                <a:hlinkClick r:id="rId5"/>
              </a:rPr>
              <a:t>statsols.com/</a:t>
            </a:r>
            <a:r>
              <a:rPr lang="en-IE" sz="4000" b="1" i="0" u="sng" strike="noStrike" dirty="0" err="1">
                <a:solidFill>
                  <a:srgbClr val="2EC99B"/>
                </a:solidFill>
                <a:effectLst/>
                <a:latin typeface="Public Sans" panose="020B0604020202020204" charset="0"/>
                <a:hlinkClick r:id="rId5"/>
              </a:rPr>
              <a:t>nquery</a:t>
            </a:r>
            <a:r>
              <a:rPr lang="en-IE" sz="4000" b="1" i="0" u="sng" strike="noStrike" dirty="0">
                <a:solidFill>
                  <a:srgbClr val="2EC99B"/>
                </a:solidFill>
                <a:effectLst/>
                <a:latin typeface="Public Sans" panose="020B0604020202020204" charset="0"/>
                <a:hlinkClick r:id="rId5"/>
              </a:rPr>
              <a:t>-demo</a:t>
            </a:r>
            <a:endParaRPr lang="en-IE" b="0" dirty="0">
              <a:effectLst/>
            </a:endParaRPr>
          </a:p>
          <a:p>
            <a:br>
              <a:rPr lang="en-IE" dirty="0"/>
            </a:br>
            <a:endParaRPr lang="en-I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276a1c4e488_0_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25</a:t>
            </a:fld>
            <a:endParaRPr/>
          </a:p>
        </p:txBody>
      </p:sp>
      <p:sp>
        <p:nvSpPr>
          <p:cNvPr id="2275" name="Google Shape;2275;g276a1c4e488_0_68"/>
          <p:cNvSpPr txBox="1">
            <a:spLocks noGrp="1"/>
          </p:cNvSpPr>
          <p:nvPr>
            <p:ph type="body" idx="1"/>
          </p:nvPr>
        </p:nvSpPr>
        <p:spPr>
          <a:xfrm>
            <a:off x="792225" y="1125200"/>
            <a:ext cx="6816600" cy="136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8900"/>
              <a:t>Thank you</a:t>
            </a:r>
            <a:endParaRPr sz="8900"/>
          </a:p>
        </p:txBody>
      </p:sp>
      <p:sp>
        <p:nvSpPr>
          <p:cNvPr id="2276" name="Google Shape;2276;g276a1c4e488_0_68"/>
          <p:cNvSpPr txBox="1"/>
          <p:nvPr/>
        </p:nvSpPr>
        <p:spPr>
          <a:xfrm>
            <a:off x="975975" y="3228900"/>
            <a:ext cx="47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CONTACT US</a:t>
            </a:r>
            <a:endParaRPr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77" name="Google Shape;2277;g276a1c4e488_0_68"/>
          <p:cNvSpPr txBox="1">
            <a:spLocks noGrp="1"/>
          </p:cNvSpPr>
          <p:nvPr>
            <p:ph type="body" idx="1"/>
          </p:nvPr>
        </p:nvSpPr>
        <p:spPr>
          <a:xfrm>
            <a:off x="1096525" y="3629102"/>
            <a:ext cx="41379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u="sng" dirty="0">
                <a:solidFill>
                  <a:schemeClr val="accent2"/>
                </a:solidFill>
              </a:rPr>
              <a:t>info@statsols.com</a:t>
            </a:r>
            <a:endParaRPr sz="3200" u="sng" dirty="0">
              <a:solidFill>
                <a:schemeClr val="accent2"/>
              </a:solidFill>
            </a:endParaRPr>
          </a:p>
        </p:txBody>
      </p:sp>
      <p:sp>
        <p:nvSpPr>
          <p:cNvPr id="2278" name="Google Shape;2278;g276a1c4e488_0_68"/>
          <p:cNvSpPr txBox="1"/>
          <p:nvPr/>
        </p:nvSpPr>
        <p:spPr>
          <a:xfrm>
            <a:off x="975975" y="4574335"/>
            <a:ext cx="47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MORE INFO</a:t>
            </a:r>
            <a:endParaRPr dirty="0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79" name="Google Shape;2279;g276a1c4e488_0_68"/>
          <p:cNvSpPr txBox="1">
            <a:spLocks noGrp="1"/>
          </p:cNvSpPr>
          <p:nvPr>
            <p:ph type="body" idx="1"/>
          </p:nvPr>
        </p:nvSpPr>
        <p:spPr>
          <a:xfrm>
            <a:off x="1096525" y="4974535"/>
            <a:ext cx="4137900" cy="4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u="sng" dirty="0">
                <a:solidFill>
                  <a:schemeClr val="accent2"/>
                </a:solidFill>
              </a:rPr>
              <a:t>statsols.com</a:t>
            </a:r>
            <a:endParaRPr sz="3200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>
          <a:extLst>
            <a:ext uri="{FF2B5EF4-FFF2-40B4-BE49-F238E27FC236}">
              <a16:creationId xmlns:a16="http://schemas.microsoft.com/office/drawing/2014/main" id="{C651F741-25FD-AE4C-16A8-1BBD03402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b1c0db4310_0_480">
            <a:extLst>
              <a:ext uri="{FF2B5EF4-FFF2-40B4-BE49-F238E27FC236}">
                <a16:creationId xmlns:a16="http://schemas.microsoft.com/office/drawing/2014/main" id="{773A414C-D62D-C7BA-5F90-1C634A51BF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5547" y="1185774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IE" sz="1200" b="1" dirty="0">
                <a:latin typeface="Public Sans Light" pitchFamily="2" charset="0"/>
              </a:rPr>
              <a:t>Adaptive Design Overview</a:t>
            </a:r>
          </a:p>
          <a:p>
            <a:pPr marL="0" indent="0"/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Jennison, C., &amp; Turnbull, B. W. (1999). Group sequential methods with applications to clinical trials. CRC Press.</a:t>
            </a:r>
            <a:endParaRPr lang="en-GB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/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Wassmer, G., &amp; </a:t>
            </a:r>
            <a:r>
              <a:rPr lang="en-GB" sz="1200" dirty="0" err="1">
                <a:latin typeface="Public Sans"/>
                <a:ea typeface="Public Sans"/>
                <a:cs typeface="Public Sans"/>
                <a:sym typeface="Public Sans"/>
              </a:rPr>
              <a:t>Brannath</a:t>
            </a:r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, W. (2025). Group sequential and confirmatory adaptive designs in clinical trials (2</a:t>
            </a:r>
            <a:r>
              <a:rPr lang="en-GB" sz="1200" baseline="30000" dirty="0">
                <a:latin typeface="Public Sans"/>
                <a:ea typeface="Public Sans"/>
                <a:cs typeface="Public Sans"/>
                <a:sym typeface="Public Sans"/>
              </a:rPr>
              <a:t>nd</a:t>
            </a:r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 Edition). Cham: Springer International Publishing.</a:t>
            </a:r>
          </a:p>
          <a:p>
            <a:pPr marL="0" indent="0"/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Chow, S. C., &amp; Chang, M. (2023). Adaptive design methods in clinical trials (2</a:t>
            </a:r>
            <a:r>
              <a:rPr lang="en-GB" sz="1200" baseline="30000" dirty="0">
                <a:latin typeface="Public Sans"/>
                <a:ea typeface="Public Sans"/>
                <a:cs typeface="Public Sans"/>
                <a:sym typeface="Public Sans"/>
              </a:rPr>
              <a:t>nd</a:t>
            </a:r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 Edition). Chapman and Hall/CRC.</a:t>
            </a:r>
          </a:p>
          <a:p>
            <a:pPr marL="0" indent="0"/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Berry, S. M., Carlin, B. P., Lee, J. J., &amp; Muller, P. (2010). Bayesian adaptive methods for clinical trials. CRC press.</a:t>
            </a:r>
          </a:p>
          <a:p>
            <a:pPr marL="0" indent="0"/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University of Sheffield (2023), PANDA: A Practical Adaptive &amp; Novel Designs and Analysis toolkit. Available at: </a:t>
            </a:r>
            <a:r>
              <a:rPr lang="en-GB" sz="1200" u="sng" dirty="0"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https://panda.shef.ac.uk/</a:t>
            </a:r>
            <a:endParaRPr lang="en-GB" sz="1200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indent="0">
              <a:buNone/>
            </a:pPr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Bauer, P., Bretz, F., </a:t>
            </a:r>
            <a:r>
              <a:rPr lang="en-GB" sz="1200" dirty="0" err="1">
                <a:latin typeface="Public Sans"/>
                <a:ea typeface="Public Sans"/>
                <a:cs typeface="Public Sans"/>
                <a:sym typeface="Public Sans"/>
              </a:rPr>
              <a:t>Dragalin</a:t>
            </a:r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, V., König, F. and Wassmer, G., (2016). Twenty‐five years of confirmatory adaptive designs: opportunities and pitfalls. Statistics in Medicine, 35(3), pp.325-347.</a:t>
            </a:r>
          </a:p>
          <a:p>
            <a:pPr marL="0" indent="0">
              <a:buNone/>
            </a:pPr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Bhatt, D.L. and Mehta, C., (2016). Adaptive designs for clinical trials. New England Journal of Medicine, 375(1), pp.65-74.</a:t>
            </a:r>
          </a:p>
          <a:p>
            <a:pPr marL="0" indent="0">
              <a:buNone/>
            </a:pPr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Bretz, F., Gallo, P., &amp; Maurer, W. (2017). Adaptive designs: The Swiss Army knife among clinical trial designs?. Clinical Trials, 14(5), 417-424.</a:t>
            </a:r>
          </a:p>
          <a:p>
            <a:pPr marL="0" indent="0">
              <a:buNone/>
            </a:pPr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Wassmer, G., Koenig, F., &amp; Posch, M. (2021). Adaptive Designs. In Handbook of Statistical Methods for Randomized Controlled Trials (pp. 371-394). Chapman and Hall/CRC.</a:t>
            </a:r>
          </a:p>
          <a:p>
            <a:pPr marL="0" indent="0">
              <a:buNone/>
            </a:pPr>
            <a:r>
              <a:rPr lang="en-GB" sz="1200" dirty="0" err="1">
                <a:latin typeface="Public Sans"/>
                <a:ea typeface="Public Sans"/>
                <a:cs typeface="Public Sans"/>
                <a:sym typeface="Public Sans"/>
              </a:rPr>
              <a:t>Lakens</a:t>
            </a:r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, D., Pahlke, F., &amp; Wassmer, G. (2021). Group sequential designs: A tutorial.</a:t>
            </a:r>
          </a:p>
          <a:p>
            <a:pPr marL="0" indent="0"/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Mehta, C.R. and Pocock, S.J., (2011). Adaptive increase in sample size when interim results are promising: a practical guide with examples. Statistics in medicine, 30(28), pp.3267-3284.</a:t>
            </a:r>
          </a:p>
          <a:p>
            <a:pPr marL="0" indent="0"/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Friede, T., Kieser, M. (2006): Sample size recalculation in internal pilot study designs: a review. Biometrical Journal 48, 537-555. </a:t>
            </a:r>
          </a:p>
          <a:p>
            <a:pPr marL="0" indent="0"/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Wassmer, G. (2006). Planning and </a:t>
            </a:r>
            <a:r>
              <a:rPr lang="en-GB" sz="1200" dirty="0" err="1">
                <a:latin typeface="Public Sans"/>
                <a:ea typeface="Public Sans"/>
                <a:cs typeface="Public Sans"/>
                <a:sym typeface="Public Sans"/>
              </a:rPr>
              <a:t>analyzing</a:t>
            </a:r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 adaptive group sequential survival trials. Biometrical Journal: Journal of Mathematical Methods in Biosciences, 48(4), 714-729.</a:t>
            </a:r>
            <a:endParaRPr lang="en-GB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/>
            <a:r>
              <a:rPr lang="en-IE" sz="1200" dirty="0">
                <a:latin typeface="Public Sans"/>
                <a:ea typeface="Public Sans"/>
                <a:cs typeface="Public Sans"/>
                <a:sym typeface="Public Sans"/>
              </a:rPr>
              <a:t>Ghosh, P., Liu, L., </a:t>
            </a:r>
            <a:r>
              <a:rPr lang="en-IE" sz="1200" dirty="0" err="1">
                <a:latin typeface="Public Sans"/>
                <a:ea typeface="Public Sans"/>
                <a:cs typeface="Public Sans"/>
                <a:sym typeface="Public Sans"/>
              </a:rPr>
              <a:t>Senchaudhuri</a:t>
            </a:r>
            <a:r>
              <a:rPr lang="en-IE" sz="1200" dirty="0">
                <a:latin typeface="Public Sans"/>
                <a:ea typeface="Public Sans"/>
                <a:cs typeface="Public Sans"/>
                <a:sym typeface="Public Sans"/>
              </a:rPr>
              <a:t>, P., Gao, P. and Mehta, C., (2017). Design and monitoring of multi‐arm multi‐stage clinical trials. Biometrics, 73(4), pp.1289-1299.</a:t>
            </a:r>
          </a:p>
          <a:p>
            <a:pPr marL="0" indent="0"/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Bothwell, L. E., </a:t>
            </a:r>
            <a:r>
              <a:rPr lang="en-GB" sz="1200" dirty="0" err="1">
                <a:latin typeface="Public Sans"/>
                <a:ea typeface="Public Sans"/>
                <a:cs typeface="Public Sans"/>
                <a:sym typeface="Public Sans"/>
              </a:rPr>
              <a:t>Avorn</a:t>
            </a:r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, J., Khan, N. F., &amp; Kesselheim, A. S. (2018). Adaptive design clinical trials: a review of the literature and </a:t>
            </a:r>
            <a:r>
              <a:rPr lang="en-GB" sz="1200" dirty="0" err="1">
                <a:latin typeface="Public Sans"/>
                <a:ea typeface="Public Sans"/>
                <a:cs typeface="Public Sans"/>
                <a:sym typeface="Public Sans"/>
              </a:rPr>
              <a:t>ClinicalTrials</a:t>
            </a:r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. gov. BMJ open, 8(2), e018320.</a:t>
            </a:r>
            <a:endParaRPr lang="en-IE" sz="1200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indent="0"/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Ben-</a:t>
            </a:r>
            <a:r>
              <a:rPr lang="en-GB" sz="1200" dirty="0" err="1">
                <a:latin typeface="Public Sans"/>
                <a:ea typeface="Public Sans"/>
                <a:cs typeface="Public Sans"/>
                <a:sym typeface="Public Sans"/>
              </a:rPr>
              <a:t>Eltriki</a:t>
            </a:r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, M., Rafiq, A., Paul, A., Prabhu, D., Afolabi, M. O., </a:t>
            </a:r>
            <a:r>
              <a:rPr lang="en-GB" sz="1200" dirty="0" err="1">
                <a:latin typeface="Public Sans"/>
                <a:ea typeface="Public Sans"/>
                <a:cs typeface="Public Sans"/>
                <a:sym typeface="Public Sans"/>
              </a:rPr>
              <a:t>Baslhaw</a:t>
            </a:r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, R., ... &amp; Kelly, L. E. (2024). Adaptive designs in clinical trials: a systematic review-part I. BMC Medical Research Methodology, 24(1), 229.</a:t>
            </a:r>
          </a:p>
          <a:p>
            <a:pPr marL="0" indent="0"/>
            <a:endParaRPr lang="en-GB" sz="1200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indent="0">
              <a:buNone/>
            </a:pPr>
            <a:endParaRPr lang="en-GB" sz="1200" dirty="0">
              <a:latin typeface="Public Sans Light" pitchFamily="2" charset="0"/>
            </a:endParaRPr>
          </a:p>
        </p:txBody>
      </p:sp>
      <p:sp>
        <p:nvSpPr>
          <p:cNvPr id="4" name="Google Shape;2244;g2b1c0db4310_0_114">
            <a:extLst>
              <a:ext uri="{FF2B5EF4-FFF2-40B4-BE49-F238E27FC236}">
                <a16:creationId xmlns:a16="http://schemas.microsoft.com/office/drawing/2014/main" id="{A3216501-7EB6-E0CD-AEAD-6CA29F56F09D}"/>
              </a:ext>
            </a:extLst>
          </p:cNvPr>
          <p:cNvSpPr txBox="1">
            <a:spLocks/>
          </p:cNvSpPr>
          <p:nvPr/>
        </p:nvSpPr>
        <p:spPr>
          <a:xfrm>
            <a:off x="605547" y="404479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Calibri"/>
              <a:buNone/>
            </a:pPr>
            <a:r>
              <a:rPr lang="en-IE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62579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b1c0db4310_0_480"/>
          <p:cNvSpPr txBox="1">
            <a:spLocks noGrp="1"/>
          </p:cNvSpPr>
          <p:nvPr>
            <p:ph type="body" idx="1"/>
          </p:nvPr>
        </p:nvSpPr>
        <p:spPr>
          <a:xfrm>
            <a:off x="625002" y="1189498"/>
            <a:ext cx="10688266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1200" b="1" dirty="0">
                <a:latin typeface="Public Sans Light" pitchFamily="2" charset="0"/>
              </a:rPr>
              <a:t>Regulatory Guidance on Adaptive Design</a:t>
            </a:r>
          </a:p>
          <a:p>
            <a:pPr marL="0" indent="0"/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</a:rPr>
              <a:t>US Food and Drug Administration. (2019). Adaptive design clinical trials for drugs and biologics guidance for industry. Available from: </a:t>
            </a:r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  <a:hlinkClick r:id="rId3"/>
              </a:rPr>
              <a:t>https://www.fda.gov/media/78495/download</a:t>
            </a:r>
            <a:endParaRPr lang="en-GB" sz="1200" dirty="0">
              <a:latin typeface="Public Sans" pitchFamily="2" charset="0"/>
              <a:ea typeface="Public Sans"/>
              <a:cs typeface="Public Sans"/>
              <a:sym typeface="Public Sans"/>
            </a:endParaRPr>
          </a:p>
          <a:p>
            <a:pPr marL="0" indent="0"/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</a:rPr>
              <a:t>European Medicines Agency. (2007). Reflection paper on methodological issues in confirmatory clinical trials planned with an adaptive design. Available from: </a:t>
            </a:r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  <a:hlinkClick r:id="rId4"/>
              </a:rPr>
              <a:t>https://www.ema.europa.eu/en/documents/scientific-guideline/reflection-paper-methodological-issues-confirmatory-clinical-trials-planned-adaptive-design_en.pdf</a:t>
            </a:r>
            <a:endParaRPr lang="en-GB" sz="1200" dirty="0">
              <a:latin typeface="Public Sans" pitchFamily="2" charset="0"/>
              <a:ea typeface="Public Sans"/>
              <a:cs typeface="Public Sans"/>
              <a:sym typeface="Public Sans"/>
            </a:endParaRPr>
          </a:p>
          <a:p>
            <a:pPr marL="0" indent="0"/>
            <a:r>
              <a:rPr lang="en-IE" sz="1200" dirty="0" err="1">
                <a:latin typeface="Public Sans" pitchFamily="2" charset="0"/>
              </a:rPr>
              <a:t>Dimairo</a:t>
            </a:r>
            <a:r>
              <a:rPr lang="en-IE" sz="1200" dirty="0">
                <a:latin typeface="Public Sans" pitchFamily="2" charset="0"/>
              </a:rPr>
              <a:t>, M., Pallmann, P., Wason, J., Todd, S., Jaki, T., Julious, S.A., Mander, A.P., Weir, C.J., Koenig, F., Walton, M.K. and Nicholl, J.P., 2020. The Adaptive designs CONSORT Extension (ACE) statement: a checklist with explanation and elaboration guideline for reporting randomised trials that use an adaptive design. </a:t>
            </a:r>
            <a:r>
              <a:rPr lang="en-IE" sz="1200" dirty="0" err="1">
                <a:latin typeface="Public Sans" pitchFamily="2" charset="0"/>
              </a:rPr>
              <a:t>bmj</a:t>
            </a:r>
            <a:r>
              <a:rPr lang="en-IE" sz="1200" dirty="0">
                <a:latin typeface="Public Sans" pitchFamily="2" charset="0"/>
              </a:rPr>
              <a:t>, 369.</a:t>
            </a:r>
          </a:p>
          <a:p>
            <a:pPr marL="0" indent="0"/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</a:rPr>
              <a:t>US Food and Drug Administration. (2016). Adaptive Designs for Medical Device Clinical Studies. Available from: </a:t>
            </a:r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  <a:hlinkClick r:id="rId5"/>
              </a:rPr>
              <a:t>https://www.fda.gov/media/92671/download</a:t>
            </a:r>
            <a:endParaRPr lang="en-GB" sz="1200" dirty="0">
              <a:latin typeface="Public Sans" pitchFamily="2" charset="0"/>
              <a:ea typeface="Public Sans"/>
              <a:cs typeface="Public Sans"/>
              <a:sym typeface="Public Sans"/>
            </a:endParaRPr>
          </a:p>
          <a:p>
            <a:pPr marL="0" indent="0"/>
            <a:r>
              <a:rPr lang="en-GB" sz="1200" dirty="0">
                <a:latin typeface="Public Sans" pitchFamily="2" charset="0"/>
              </a:rPr>
              <a:t>U.S. Food and Drug Administration. (2022). Master Protocols: Efficient Clinical Trial Design Strategies To Expedite Development of Oncology Drugs and Biologics, Available from: </a:t>
            </a:r>
            <a:r>
              <a:rPr lang="en-GB" sz="1200" dirty="0">
                <a:latin typeface="Public Sans" pitchFamily="2" charset="0"/>
                <a:hlinkClick r:id="rId6"/>
              </a:rPr>
              <a:t>https://www.fda.gov/media/120721/download </a:t>
            </a:r>
            <a:endParaRPr lang="en-GB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</a:rPr>
              <a:t>U.S. Food and Drug Administration. (2023) Master Protocols for Drug and Biological Product Development (Draft Guidance). Available from: </a:t>
            </a:r>
            <a:r>
              <a:rPr lang="en-GB" sz="1200" dirty="0">
                <a:latin typeface="Public Sans" pitchFamily="2" charset="0"/>
                <a:hlinkClick r:id="rId6"/>
              </a:rPr>
              <a:t>https://www.fda.gov/media/120721/download </a:t>
            </a:r>
            <a:endParaRPr lang="en-GB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</a:rPr>
              <a:t>US Food and Drug Administration</a:t>
            </a:r>
            <a:r>
              <a:rPr lang="en-GB" sz="1200" dirty="0">
                <a:latin typeface="Public Sans" pitchFamily="2" charset="0"/>
              </a:rPr>
              <a:t> Complex Innovative Design Meeting Program Website: </a:t>
            </a:r>
            <a:r>
              <a:rPr lang="en-GB" sz="1200" dirty="0">
                <a:latin typeface="Public Sans" pitchFamily="2" charset="0"/>
                <a:hlinkClick r:id="rId7"/>
              </a:rPr>
              <a:t>https://www.fda.gov/drugs/development-resources/complex-innovative-trial-design-meeting-program</a:t>
            </a:r>
            <a:endParaRPr lang="en-GB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</a:rPr>
              <a:t>US Food and Drug Administration (2024). </a:t>
            </a:r>
            <a:r>
              <a:rPr lang="en-GB" sz="1200" dirty="0">
                <a:latin typeface="Public Sans" pitchFamily="2" charset="0"/>
              </a:rPr>
              <a:t>Advancing the Use of Complex Innovative Designs in Clinical Trials: From Pilot to Practice. Available from: </a:t>
            </a:r>
            <a:r>
              <a:rPr lang="en-GB" sz="1200" dirty="0">
                <a:latin typeface="Public Sans" pitchFamily="2" charset="0"/>
                <a:hlinkClick r:id="rId8"/>
              </a:rPr>
              <a:t>https://www.fda.gov/news-events/advancing-use-complex-innovative-designs-clinical-trials-pilot-practice-03052024</a:t>
            </a:r>
            <a:endParaRPr lang="en-GB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</a:rPr>
              <a:t>U.S. Food and Drug Administration (2020), Interacting with the FDA on Complex Innovative Trial Designs for Drugs and Biological Products. Available from: </a:t>
            </a:r>
            <a:r>
              <a:rPr lang="en-GB" sz="1200" dirty="0">
                <a:latin typeface="Public Sans" pitchFamily="2" charset="0"/>
                <a:hlinkClick r:id="rId9"/>
              </a:rPr>
              <a:t>https://www.fda.gov/media/130897/download</a:t>
            </a:r>
            <a:endParaRPr lang="en-IE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</a:rPr>
              <a:t>European Medicines Agency, Concept paper on platform trials, October 2022 Available from: </a:t>
            </a:r>
            <a:r>
              <a:rPr lang="en-GB" sz="1200" dirty="0">
                <a:latin typeface="Public Sans" pitchFamily="2" charset="0"/>
                <a:hlinkClick r:id="rId10"/>
              </a:rPr>
              <a:t>https://www.ema.europa.eu/en/documents/scientific-guideline/concept-paper-platform-trials_en.pdf</a:t>
            </a:r>
            <a:endParaRPr lang="en-GB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</a:rPr>
              <a:t>European Medicines Agency, Complex clinical trials – Questions and answers. May 2022. Available from: </a:t>
            </a:r>
            <a:r>
              <a:rPr lang="en-GB" sz="1200" dirty="0">
                <a:latin typeface="Public Sans" pitchFamily="2" charset="0"/>
                <a:hlinkClick r:id="rId10"/>
              </a:rPr>
              <a:t>https://www.ema.europa.eu/en/documents/scientific-guideline/concept-paper-platform-trials_en.pdf</a:t>
            </a:r>
            <a:endParaRPr lang="en-GB" sz="1200" dirty="0">
              <a:latin typeface="Public Sans" pitchFamily="2" charset="0"/>
            </a:endParaRPr>
          </a:p>
          <a:p>
            <a:pPr marL="0" indent="0"/>
            <a:endParaRPr lang="en-GB" sz="1200" dirty="0">
              <a:latin typeface="Public Sans"/>
              <a:ea typeface="Public Sans"/>
              <a:cs typeface="Public Sans"/>
              <a:sym typeface="Public Sans"/>
            </a:endParaRPr>
          </a:p>
          <a:p>
            <a:pPr marL="0" indent="0"/>
            <a:endParaRPr lang="en-GB" sz="1200" b="1" dirty="0"/>
          </a:p>
          <a:p>
            <a:pPr marL="0" indent="0"/>
            <a:endParaRPr lang="en-GB" sz="1200" b="1" dirty="0"/>
          </a:p>
          <a:p>
            <a:pPr marL="0" indent="0"/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244;g2b1c0db4310_0_114">
            <a:extLst>
              <a:ext uri="{FF2B5EF4-FFF2-40B4-BE49-F238E27FC236}">
                <a16:creationId xmlns:a16="http://schemas.microsoft.com/office/drawing/2014/main" id="{3D2DC655-4008-96C7-7313-129A8E12BF5B}"/>
              </a:ext>
            </a:extLst>
          </p:cNvPr>
          <p:cNvSpPr txBox="1">
            <a:spLocks/>
          </p:cNvSpPr>
          <p:nvPr/>
        </p:nvSpPr>
        <p:spPr>
          <a:xfrm>
            <a:off x="625002" y="404479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Calibri"/>
              <a:buNone/>
            </a:pPr>
            <a:r>
              <a:rPr lang="en-IE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809448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>
          <a:extLst>
            <a:ext uri="{FF2B5EF4-FFF2-40B4-BE49-F238E27FC236}">
              <a16:creationId xmlns:a16="http://schemas.microsoft.com/office/drawing/2014/main" id="{C13C129F-D89B-90B1-31EA-4A4914CF8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b1c0db4310_0_480">
            <a:extLst>
              <a:ext uri="{FF2B5EF4-FFF2-40B4-BE49-F238E27FC236}">
                <a16:creationId xmlns:a16="http://schemas.microsoft.com/office/drawing/2014/main" id="{00AF049E-9825-A1F3-537C-498E68126D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5002" y="1189498"/>
            <a:ext cx="10688266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1200" b="1" dirty="0"/>
              <a:t>ICH E20 Guidance Documents</a:t>
            </a:r>
          </a:p>
          <a:p>
            <a:pPr marL="0" indent="0"/>
            <a:r>
              <a:rPr lang="en-GB" sz="1200" dirty="0">
                <a:latin typeface="Public Sans" pitchFamily="2" charset="0"/>
              </a:rPr>
              <a:t>International Council for Harmonisation: </a:t>
            </a:r>
            <a:r>
              <a:rPr lang="en-GB" sz="1200" dirty="0">
                <a:latin typeface="Public Sans" pitchFamily="2" charset="0"/>
                <a:hlinkClick r:id="rId3"/>
              </a:rPr>
              <a:t>https://www.ich.org/</a:t>
            </a:r>
            <a:endParaRPr lang="en-GB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</a:rPr>
              <a:t>The International Council for Harmonisation of Technical Requirements for Pharmaceuticals for Human Use (2019), E20: Adaptive Designs for Clinical Trials (Draft Version), Available from: </a:t>
            </a:r>
            <a:r>
              <a:rPr lang="en-IE" sz="1200" dirty="0">
                <a:latin typeface="Public Sans" pitchFamily="2" charset="0"/>
                <a:hlinkClick r:id="rId4"/>
              </a:rPr>
              <a:t>https://database.ich.org/sites/default/files/ICH_E20EWG_Step3_DraftGuideline_2025_0625_0.docx</a:t>
            </a:r>
            <a:endParaRPr lang="en-IE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</a:rPr>
              <a:t>US Food and Drug Administration. (2025). </a:t>
            </a:r>
            <a:r>
              <a:rPr lang="en-GB" sz="1200" dirty="0">
                <a:latin typeface="Public Sans" pitchFamily="2" charset="0"/>
              </a:rPr>
              <a:t>E20: Adaptive Designs for Clinical Trials (Draft Version)</a:t>
            </a:r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</a:rPr>
              <a:t>. Available from: </a:t>
            </a:r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  <a:hlinkClick r:id="rId5"/>
              </a:rPr>
              <a:t>https://www.fda.gov/regulatory-information/search-fda-guidance-documents/e20-adaptive-designs-clinical-trials </a:t>
            </a:r>
            <a:endParaRPr lang="en-GB" sz="1200" dirty="0">
              <a:latin typeface="Public Sans" pitchFamily="2" charset="0"/>
              <a:ea typeface="Public Sans"/>
              <a:cs typeface="Public Sans"/>
              <a:sym typeface="Public Sans"/>
            </a:endParaRPr>
          </a:p>
          <a:p>
            <a:pPr marL="0" indent="0"/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</a:rPr>
              <a:t>European Medicines Agency. (2025). </a:t>
            </a:r>
            <a:r>
              <a:rPr lang="en-GB" sz="1200" dirty="0">
                <a:latin typeface="Public Sans" pitchFamily="2" charset="0"/>
              </a:rPr>
              <a:t>E20: Adaptive Designs for Clinical Trials (Draft Version)</a:t>
            </a:r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</a:rPr>
              <a:t>. Available from: </a:t>
            </a:r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  <a:hlinkClick r:id="rId6"/>
              </a:rPr>
              <a:t>https://www.ema.europa.eu/en/ich-e20-adaptive-designs-clinical-trials-scientific-guideline</a:t>
            </a:r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</a:rPr>
              <a:t> </a:t>
            </a:r>
          </a:p>
          <a:p>
            <a:pPr marL="0" indent="0"/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</a:rPr>
              <a:t>Medicines and Healthcare products Regulatory Agency. (2025). </a:t>
            </a:r>
            <a:r>
              <a:rPr lang="en-GB" sz="1200" dirty="0">
                <a:latin typeface="Public Sans" pitchFamily="2" charset="0"/>
              </a:rPr>
              <a:t>E20: Adaptive Designs for Clinical Trials (Draft Version)</a:t>
            </a:r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</a:rPr>
              <a:t>. Available from: </a:t>
            </a:r>
            <a:r>
              <a:rPr lang="en-GB" sz="1200" dirty="0">
                <a:latin typeface="Public Sans" pitchFamily="2" charset="0"/>
                <a:ea typeface="Public Sans"/>
                <a:cs typeface="Public Sans"/>
                <a:sym typeface="Public Sans"/>
                <a:hlinkClick r:id="rId7"/>
              </a:rPr>
              <a:t>https://www.gov.uk/government/consultations/consultation-on-the-international-council-for-harmonisation-guideline-e20-for-adaptive-clinical-trial-design/ich-e20-public-consultation</a:t>
            </a:r>
            <a:endParaRPr lang="en-GB" sz="1200" dirty="0">
              <a:latin typeface="Public Sans" pitchFamily="2" charset="0"/>
              <a:ea typeface="Public Sans"/>
              <a:cs typeface="Public Sans"/>
              <a:sym typeface="Public Sans"/>
            </a:endParaRPr>
          </a:p>
          <a:p>
            <a:pPr marL="0" indent="0"/>
            <a:r>
              <a:rPr lang="en-GB" sz="1200" dirty="0">
                <a:latin typeface="Public Sans" pitchFamily="2" charset="0"/>
              </a:rPr>
              <a:t>The International Council for Harmonisation of Technical Requirements for Pharmaceuticals for Human Use (2019), E20: Adaptive Design for Clinical Trials (Concept Paper), Available from: </a:t>
            </a:r>
            <a:r>
              <a:rPr lang="en-IE" sz="1200" dirty="0">
                <a:latin typeface="Public Sans" pitchFamily="2" charset="0"/>
                <a:hlinkClick r:id="rId8"/>
              </a:rPr>
              <a:t>https://database.ich.org/sites/default/files/E20_FinalConceptPaper_2019_1107_0.pdf</a:t>
            </a:r>
            <a:endParaRPr lang="en-IE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</a:rPr>
              <a:t>The International Council for Harmonisation of Technical Requirements for Pharmaceuticals for Human Use (2024), E20: Adaptive Design for Clinical Trials (Work Plan – August 19 2024). Available from: </a:t>
            </a:r>
            <a:r>
              <a:rPr lang="en-IE" sz="1200" dirty="0">
                <a:latin typeface="Public Sans" pitchFamily="2" charset="0"/>
                <a:hlinkClick r:id="rId9"/>
              </a:rPr>
              <a:t>https://database.ich.org/sites/default/files/ICH_E20_EWG_WorkPlan_2024_0819.pdf</a:t>
            </a:r>
            <a:endParaRPr lang="en-IE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</a:rPr>
              <a:t>The International Council for Harmonisation of Technical Requirements for Pharmaceuticals for Human Use (2025), E20: Adaptive Designs for Clinical Trials (Step 2 Presentation). Available from: </a:t>
            </a:r>
            <a:r>
              <a:rPr lang="en-IE" sz="1200" dirty="0">
                <a:latin typeface="Public Sans" pitchFamily="2" charset="0"/>
                <a:hlinkClick r:id="rId10"/>
              </a:rPr>
              <a:t>https://database.ich.org/sites/default/files/ICH_E20_Step2_Presentation_7July2025.pdf</a:t>
            </a:r>
            <a:endParaRPr lang="en-IE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</a:rPr>
              <a:t>The International Council for Harmonisation of Technical Requirements for Pharmaceuticals for Human Use (1998), E9: Statistical Principles for Clinical Trials, Available from: </a:t>
            </a:r>
            <a:r>
              <a:rPr lang="en-IE" sz="1200" dirty="0">
                <a:latin typeface="Public Sans" pitchFamily="2" charset="0"/>
                <a:hlinkClick r:id="rId11"/>
              </a:rPr>
              <a:t>https://database.ich.org/sites/default/files/E9_Guideline.pdf</a:t>
            </a:r>
            <a:endParaRPr lang="en-IE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</a:rPr>
              <a:t>The International Council for Harmonisation of Technical Requirements for Pharmaceuticals for Human Use (2019), E9 (R1): Addendum on </a:t>
            </a:r>
            <a:r>
              <a:rPr lang="en-GB" sz="1200" dirty="0" err="1">
                <a:latin typeface="Public Sans" pitchFamily="2" charset="0"/>
              </a:rPr>
              <a:t>Estimands</a:t>
            </a:r>
            <a:r>
              <a:rPr lang="en-GB" sz="1200" dirty="0">
                <a:latin typeface="Public Sans" pitchFamily="2" charset="0"/>
              </a:rPr>
              <a:t> and Sensitivity Analysis to the Guideline on Statistical Principles for Clinical Trials, Available from: </a:t>
            </a:r>
            <a:r>
              <a:rPr lang="en-IE" sz="1200" dirty="0">
                <a:latin typeface="Public Sans" pitchFamily="2" charset="0"/>
                <a:hlinkClick r:id="rId12"/>
              </a:rPr>
              <a:t>https://database.ich.org/sites/default/files/E9-R1_Step4_Guideline_2019_1203.pdf</a:t>
            </a:r>
            <a:endParaRPr lang="en-IE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</a:rPr>
              <a:t>The International Council for Harmonisation of Technical Requirements for Pharmaceuticals for Human Use (2025), E6 (R3): Guideline for Good Clinical Practice, Available from: </a:t>
            </a:r>
            <a:r>
              <a:rPr lang="en-IE" sz="1200" dirty="0">
                <a:latin typeface="Public Sans" pitchFamily="2" charset="0"/>
                <a:hlinkClick r:id="rId13"/>
              </a:rPr>
              <a:t>https://database.ich.org/sites/default/files/ICH_E6%28R3%29_Step4_FinalGuideline_2025_0106.pdf</a:t>
            </a:r>
            <a:endParaRPr lang="en-IE" sz="1200" dirty="0">
              <a:latin typeface="Public Sans" pitchFamily="2" charset="0"/>
            </a:endParaRPr>
          </a:p>
          <a:p>
            <a:pPr marL="0" indent="0"/>
            <a:endParaRPr lang="en-IE" sz="1200" dirty="0">
              <a:latin typeface="Public Sans" pitchFamily="2" charset="0"/>
            </a:endParaRPr>
          </a:p>
          <a:p>
            <a:pPr marL="0" indent="0"/>
            <a:endParaRPr lang="en-GB" sz="1200" b="1" dirty="0"/>
          </a:p>
          <a:p>
            <a:pPr marL="0" indent="0"/>
            <a:endParaRPr lang="en-GB" sz="1200"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indent="0"/>
            <a:endParaRPr lang="en-GB" sz="1200"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indent="0"/>
            <a:endParaRPr lang="en-GB" sz="1200" dirty="0">
              <a:latin typeface="Public Sans Light" pitchFamily="2" charset="0"/>
            </a:endParaRPr>
          </a:p>
        </p:txBody>
      </p:sp>
      <p:sp>
        <p:nvSpPr>
          <p:cNvPr id="4" name="Google Shape;2244;g2b1c0db4310_0_114">
            <a:extLst>
              <a:ext uri="{FF2B5EF4-FFF2-40B4-BE49-F238E27FC236}">
                <a16:creationId xmlns:a16="http://schemas.microsoft.com/office/drawing/2014/main" id="{786874D9-5D41-CC47-AFA5-59837D5AFEFF}"/>
              </a:ext>
            </a:extLst>
          </p:cNvPr>
          <p:cNvSpPr txBox="1">
            <a:spLocks/>
          </p:cNvSpPr>
          <p:nvPr/>
        </p:nvSpPr>
        <p:spPr>
          <a:xfrm>
            <a:off x="625002" y="404479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Calibri"/>
              <a:buNone/>
            </a:pPr>
            <a:r>
              <a:rPr lang="en-IE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504941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>
          <a:extLst>
            <a:ext uri="{FF2B5EF4-FFF2-40B4-BE49-F238E27FC236}">
              <a16:creationId xmlns:a16="http://schemas.microsoft.com/office/drawing/2014/main" id="{47F3149D-3727-296E-115B-A3BAF4C2F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b1c0db4310_0_480">
            <a:extLst>
              <a:ext uri="{FF2B5EF4-FFF2-40B4-BE49-F238E27FC236}">
                <a16:creationId xmlns:a16="http://schemas.microsoft.com/office/drawing/2014/main" id="{6BEE230D-A92C-ECF5-1FF5-D3F1A2EAC6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5002" y="1189498"/>
            <a:ext cx="10688266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1200" b="1" dirty="0"/>
              <a:t>ICH E20 Analysis</a:t>
            </a:r>
          </a:p>
          <a:p>
            <a:pPr marL="0" indent="0"/>
            <a:r>
              <a:rPr lang="en-GB" sz="1200" dirty="0">
                <a:latin typeface="Public Sans" pitchFamily="2" charset="0"/>
              </a:rPr>
              <a:t>2025 EFSPI Regulatory Workshop, (2025). Session 2: ICH E20 Guideline on Adaptive Designs for Clinical Trials – A Critical Discussion from Different Perspectives. Available from: </a:t>
            </a:r>
            <a:r>
              <a:rPr lang="en-GB" sz="1200" dirty="0">
                <a:latin typeface="Public Sans" pitchFamily="2" charset="0"/>
                <a:hlinkClick r:id="rId3"/>
              </a:rPr>
              <a:t>https://efspieurope.github.io/workshop/data/2025/slides.html /</a:t>
            </a:r>
            <a:r>
              <a:rPr lang="en-GB" sz="1200" dirty="0">
                <a:latin typeface="Public Sans" pitchFamily="2" charset="0"/>
              </a:rPr>
              <a:t> </a:t>
            </a:r>
            <a:r>
              <a:rPr lang="en-GB" sz="1200" dirty="0">
                <a:latin typeface="Public Sans" pitchFamily="2" charset="0"/>
                <a:hlinkClick r:id="rId4"/>
              </a:rPr>
              <a:t>https://www.youtube.com/watch?v=o0d457fCRXM</a:t>
            </a:r>
            <a:endParaRPr lang="en-GB" sz="1200" dirty="0">
              <a:latin typeface="Public Sans" pitchFamily="2" charset="0"/>
            </a:endParaRP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Moving towards harmonisation for (confirmatory) trials with an adaptive design, ICH E20 EWG (</a:t>
            </a:r>
            <a:r>
              <a:rPr lang="en-GB" sz="1200" dirty="0" err="1"/>
              <a:t>Petavy</a:t>
            </a:r>
            <a:r>
              <a:rPr lang="en-GB" sz="1200" dirty="0"/>
              <a:t>, F and </a:t>
            </a:r>
            <a:r>
              <a:rPr lang="en-GB" sz="1200" dirty="0" err="1"/>
              <a:t>Rantell</a:t>
            </a:r>
            <a:r>
              <a:rPr lang="en-GB" sz="1200" dirty="0"/>
              <a:t>, KR)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ICH E20: Adaptive Designs for Clinical Trials Comments by Christopher Jennison, Jennison, C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ICH E20 guideline on adaptive designs for clinical trials: My reflections as a statistician working in industry, Jorgens, 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E" sz="1200" dirty="0"/>
              <a:t>ICH E20, Regulatory perspective, </a:t>
            </a:r>
            <a:r>
              <a:rPr lang="en-GB" sz="1200" dirty="0"/>
              <a:t>Grünewald, M (Swedish Medical Products Agency) 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200" dirty="0"/>
              <a:t>Implications of ICH E20 for health technology assessment, Kent, S</a:t>
            </a:r>
          </a:p>
          <a:p>
            <a:pPr marL="0" indent="0"/>
            <a:r>
              <a:rPr lang="en-GB" sz="1200" dirty="0"/>
              <a:t>ICH E20 EWG (</a:t>
            </a:r>
            <a:r>
              <a:rPr lang="en-GB" sz="1200" dirty="0" err="1"/>
              <a:t>Petavy</a:t>
            </a:r>
            <a:r>
              <a:rPr lang="en-GB" sz="1200" dirty="0"/>
              <a:t>, F and </a:t>
            </a:r>
            <a:r>
              <a:rPr lang="en-GB" sz="1200" dirty="0" err="1"/>
              <a:t>Rantell</a:t>
            </a:r>
            <a:r>
              <a:rPr lang="en-GB" sz="1200" dirty="0"/>
              <a:t>, KR). Development of the ICH E20 guideline on adaptive designs in clinical trials: current status and future work, 2025 PSI Conference. Available from: </a:t>
            </a:r>
            <a:r>
              <a:rPr lang="en-GB" sz="1200" dirty="0">
                <a:hlinkClick r:id="rId5"/>
              </a:rPr>
              <a:t>https://psiweb.org/docs/default-source/conference/2025-conference-slides/tuesday-10-june/3-development-of-the-ich-e20-guideline-on-adaptive-designs-in-clinical-trials---current-status-and-future-work---frank-bretz-khadija-rantell-and-armin-koch.pdf</a:t>
            </a:r>
            <a:endParaRPr lang="en-GB" sz="1200" dirty="0">
              <a:latin typeface="Public Sans" pitchFamily="2" charset="0"/>
            </a:endParaRPr>
          </a:p>
          <a:p>
            <a:pPr marL="0" indent="0"/>
            <a:r>
              <a:rPr lang="en-IE" sz="1200" dirty="0">
                <a:latin typeface="Public Sans" pitchFamily="2" charset="0"/>
              </a:rPr>
              <a:t>Lewis, RJ., Viele, K., Berry, SM., Krams, M. (2025) </a:t>
            </a:r>
            <a:r>
              <a:rPr lang="en-GB" sz="1200" dirty="0">
                <a:latin typeface="Public Sans" pitchFamily="2" charset="0"/>
              </a:rPr>
              <a:t>Berry Consultants Provides Comments on the Draft ICH E20 Harmonised Guideline. Available from: </a:t>
            </a:r>
            <a:r>
              <a:rPr lang="en-GB" sz="1200" dirty="0">
                <a:latin typeface="Public Sans" pitchFamily="2" charset="0"/>
                <a:hlinkClick r:id="rId6"/>
              </a:rPr>
              <a:t>https://www.berryconsultants.com/resource/berry-consultants-provides-comments-on-the-draft-ich-e20-harmonised-guideline</a:t>
            </a:r>
            <a:r>
              <a:rPr lang="en-IE" sz="1200" dirty="0">
                <a:latin typeface="Public Sans" pitchFamily="2" charset="0"/>
              </a:rPr>
              <a:t> </a:t>
            </a:r>
          </a:p>
          <a:p>
            <a:pPr marL="0" indent="0"/>
            <a:r>
              <a:rPr lang="en-IE" sz="1200" dirty="0">
                <a:latin typeface="Public Sans" pitchFamily="2" charset="0"/>
              </a:rPr>
              <a:t>Berry, SM. &amp; Viele, K. (2025). 26: </a:t>
            </a:r>
            <a:r>
              <a:rPr lang="en-GB" sz="1200" dirty="0">
                <a:latin typeface="Public Sans" pitchFamily="2" charset="0"/>
              </a:rPr>
              <a:t>Discussions on the ICH E20 Draft Guidance, In the Interim Podcast. Available from: </a:t>
            </a:r>
            <a:r>
              <a:rPr lang="en-GB" sz="1200" dirty="0">
                <a:latin typeface="Public Sans" pitchFamily="2" charset="0"/>
                <a:hlinkClick r:id="rId7"/>
              </a:rPr>
              <a:t>https://www.berryconsultants.com/resource/26-discussions-on-the-ich-e-20-draft-guidance</a:t>
            </a:r>
            <a:endParaRPr lang="en-GB" sz="1200" dirty="0">
              <a:latin typeface="Public Sans" pitchFamily="2" charset="0"/>
            </a:endParaRPr>
          </a:p>
          <a:p>
            <a:pPr marL="0" indent="0"/>
            <a:r>
              <a:rPr lang="en-IE" sz="1200" dirty="0">
                <a:latin typeface="Public Sans" pitchFamily="2" charset="0"/>
              </a:rPr>
              <a:t>Berry, SM. &amp; Viele, K. (2025). </a:t>
            </a:r>
            <a:r>
              <a:rPr lang="en-GB" sz="1200" dirty="0">
                <a:latin typeface="Public Sans" pitchFamily="2" charset="0"/>
              </a:rPr>
              <a:t>32: Moving Clinical Trial Goalposts, In the Interim Podcast. Available from: </a:t>
            </a:r>
            <a:r>
              <a:rPr lang="en-GB" sz="1200" dirty="0">
                <a:latin typeface="Public Sans" pitchFamily="2" charset="0"/>
                <a:hlinkClick r:id="rId7"/>
              </a:rPr>
              <a:t>https://www.berryconsultants.com/resource/26-discussions-on-the-ich-e-20-draft-guidance</a:t>
            </a:r>
            <a:endParaRPr lang="en-GB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</a:rPr>
              <a:t>Viele, K. (2025). ICH E20 Reactions: Group Sequential Designs. Available from: </a:t>
            </a:r>
            <a:r>
              <a:rPr lang="en-GB" sz="1200" dirty="0">
                <a:latin typeface="Public Sans" pitchFamily="2" charset="0"/>
                <a:hlinkClick r:id="rId8"/>
              </a:rPr>
              <a:t>https://www.berryconsultants.com/resource/ich-e20-draft---explanations-and-reactions-group-sequential-designs</a:t>
            </a:r>
            <a:endParaRPr lang="en-GB" sz="1200" dirty="0">
              <a:latin typeface="Public Sans" pitchFamily="2" charset="0"/>
            </a:endParaRPr>
          </a:p>
          <a:p>
            <a:pPr marL="0" indent="0"/>
            <a:r>
              <a:rPr lang="en-GB" sz="1200" dirty="0">
                <a:latin typeface="Public Sans" pitchFamily="2" charset="0"/>
              </a:rPr>
              <a:t>Deng, CQ (2025). Side-by-Side Comparison: ICH E20 Draft Guideline vs. FDA Guidance. Available from: </a:t>
            </a:r>
            <a:r>
              <a:rPr lang="en-GB" sz="1200" dirty="0">
                <a:latin typeface="Public Sans" pitchFamily="2" charset="0"/>
                <a:hlinkClick r:id="rId9"/>
              </a:rPr>
              <a:t>https://onbiostatistics.blogspot.com/2025/07/ich-e20-adaptive-designs-for-clinical.html</a:t>
            </a:r>
            <a:endParaRPr lang="en-GB" sz="1200" dirty="0">
              <a:latin typeface="Public Sans" pitchFamily="2" charset="0"/>
            </a:endParaRPr>
          </a:p>
          <a:p>
            <a:pPr marL="0" indent="0"/>
            <a:r>
              <a:rPr lang="en-GB" sz="1200" dirty="0" err="1">
                <a:latin typeface="Public Sans" pitchFamily="2" charset="0"/>
              </a:rPr>
              <a:t>Mathcham</a:t>
            </a:r>
            <a:r>
              <a:rPr lang="en-GB" sz="1200" dirty="0">
                <a:latin typeface="Public Sans" pitchFamily="2" charset="0"/>
              </a:rPr>
              <a:t>, J. (2025). ICH E20 Ushers in a New Era for Adaptive Designs in Clinical Development (White Paper), </a:t>
            </a:r>
            <a:r>
              <a:rPr lang="en-GB" sz="1200" dirty="0" err="1">
                <a:latin typeface="Public Sans" pitchFamily="2" charset="0"/>
              </a:rPr>
              <a:t>Cytel</a:t>
            </a:r>
            <a:r>
              <a:rPr lang="en-GB" sz="1200" dirty="0">
                <a:latin typeface="Public Sans" pitchFamily="2" charset="0"/>
              </a:rPr>
              <a:t> Inc. Available from: </a:t>
            </a:r>
            <a:r>
              <a:rPr lang="en-IE" sz="1200" dirty="0">
                <a:latin typeface="Public Sans" pitchFamily="2" charset="0"/>
                <a:hlinkClick r:id="rId10"/>
              </a:rPr>
              <a:t>https://cytel.com/resource/white-paper-ich-e20-ushers-in-a-new-era-for-adaptive-designs-in-clinical-development</a:t>
            </a:r>
            <a:endParaRPr lang="en-IE" sz="1200" dirty="0">
              <a:latin typeface="Public Sans" pitchFamily="2" charset="0"/>
            </a:endParaRPr>
          </a:p>
          <a:p>
            <a:pPr marL="0" indent="0"/>
            <a:r>
              <a:rPr lang="en-IE" sz="1200" dirty="0">
                <a:latin typeface="Public Sans" pitchFamily="2" charset="0"/>
              </a:rPr>
              <a:t>Sharma, V. (2025). </a:t>
            </a:r>
            <a:r>
              <a:rPr lang="en-GB" sz="1200" dirty="0">
                <a:latin typeface="Public Sans" pitchFamily="2" charset="0"/>
              </a:rPr>
              <a:t>Adaptive Clinical Trials Require ‘Clear And Compelling Justification’. Available from: </a:t>
            </a:r>
            <a:r>
              <a:rPr lang="en-GB" sz="1200" dirty="0">
                <a:latin typeface="Public Sans" pitchFamily="2" charset="0"/>
                <a:hlinkClick r:id="rId11"/>
              </a:rPr>
              <a:t>https://insights.citeline.com/pink-sheet/r-and-d/clinical-trials/adaptive-clinical-trials-require-clear-and-compelling-justification-QYXX2G5FRNCK7HE4GUKDWAGLDE/</a:t>
            </a:r>
            <a:endParaRPr lang="en-GB" sz="1200" dirty="0">
              <a:latin typeface="Public Sans" pitchFamily="2" charset="0"/>
            </a:endParaRPr>
          </a:p>
          <a:p>
            <a:pPr marL="0" indent="0"/>
            <a:endParaRPr lang="en-GB" sz="1200" dirty="0">
              <a:latin typeface="Public Sans" pitchFamily="2" charset="0"/>
            </a:endParaRPr>
          </a:p>
          <a:p>
            <a:pPr marL="0" indent="0"/>
            <a:endParaRPr lang="en-GB" sz="1200" dirty="0">
              <a:latin typeface="Public Sans" pitchFamily="2" charset="0"/>
            </a:endParaRPr>
          </a:p>
          <a:p>
            <a:pPr marL="0" indent="0"/>
            <a:endParaRPr lang="en-IE" sz="1200" dirty="0">
              <a:latin typeface="Public Sans" pitchFamily="2" charset="0"/>
            </a:endParaRPr>
          </a:p>
        </p:txBody>
      </p:sp>
      <p:sp>
        <p:nvSpPr>
          <p:cNvPr id="4" name="Google Shape;2244;g2b1c0db4310_0_114">
            <a:extLst>
              <a:ext uri="{FF2B5EF4-FFF2-40B4-BE49-F238E27FC236}">
                <a16:creationId xmlns:a16="http://schemas.microsoft.com/office/drawing/2014/main" id="{715BE313-0BF2-CC92-C87F-D0A69F4F88FE}"/>
              </a:ext>
            </a:extLst>
          </p:cNvPr>
          <p:cNvSpPr txBox="1">
            <a:spLocks/>
          </p:cNvSpPr>
          <p:nvPr/>
        </p:nvSpPr>
        <p:spPr>
          <a:xfrm>
            <a:off x="625002" y="404479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Calibri"/>
              <a:buNone/>
            </a:pPr>
            <a:r>
              <a:rPr lang="en-IE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26911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276a1c4e488_0_0"/>
          <p:cNvSpPr txBox="1"/>
          <p:nvPr/>
        </p:nvSpPr>
        <p:spPr>
          <a:xfrm>
            <a:off x="533399" y="722525"/>
            <a:ext cx="3965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000">
                <a:solidFill>
                  <a:srgbClr val="152430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Agenda</a:t>
            </a:r>
            <a:endParaRPr sz="4000">
              <a:solidFill>
                <a:srgbClr val="152430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076" name="Google Shape;2076;g276a1c4e488_0_0"/>
          <p:cNvSpPr txBox="1"/>
          <p:nvPr/>
        </p:nvSpPr>
        <p:spPr>
          <a:xfrm>
            <a:off x="6275994" y="2956297"/>
            <a:ext cx="55779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ICH E20 Areas of Interest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7" name="Google Shape;2077;g276a1c4e488_0_0"/>
          <p:cNvSpPr txBox="1"/>
          <p:nvPr/>
        </p:nvSpPr>
        <p:spPr>
          <a:xfrm>
            <a:off x="5439126" y="814599"/>
            <a:ext cx="740999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 dirty="0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01</a:t>
            </a:r>
            <a:endParaRPr dirty="0"/>
          </a:p>
        </p:txBody>
      </p:sp>
      <p:sp>
        <p:nvSpPr>
          <p:cNvPr id="2078" name="Google Shape;2078;g276a1c4e488_0_0"/>
          <p:cNvSpPr txBox="1"/>
          <p:nvPr/>
        </p:nvSpPr>
        <p:spPr>
          <a:xfrm>
            <a:off x="6275994" y="3967569"/>
            <a:ext cx="5463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Conclusions &amp; Discussion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9" name="Google Shape;2079;g276a1c4e488_0_0"/>
          <p:cNvSpPr txBox="1"/>
          <p:nvPr/>
        </p:nvSpPr>
        <p:spPr>
          <a:xfrm>
            <a:off x="5439127" y="1832567"/>
            <a:ext cx="72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02</a:t>
            </a:r>
            <a:endParaRPr/>
          </a:p>
        </p:txBody>
      </p:sp>
      <p:sp>
        <p:nvSpPr>
          <p:cNvPr id="2080" name="Google Shape;2080;g276a1c4e488_0_0"/>
          <p:cNvSpPr txBox="1"/>
          <p:nvPr/>
        </p:nvSpPr>
        <p:spPr>
          <a:xfrm>
            <a:off x="5439127" y="2850535"/>
            <a:ext cx="74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03</a:t>
            </a:r>
            <a:endParaRPr/>
          </a:p>
        </p:txBody>
      </p:sp>
      <p:sp>
        <p:nvSpPr>
          <p:cNvPr id="2081" name="Google Shape;2081;g276a1c4e488_0_0"/>
          <p:cNvSpPr txBox="1"/>
          <p:nvPr/>
        </p:nvSpPr>
        <p:spPr>
          <a:xfrm>
            <a:off x="5439127" y="3868503"/>
            <a:ext cx="74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04</a:t>
            </a:r>
            <a:endParaRPr/>
          </a:p>
        </p:txBody>
      </p:sp>
      <p:sp>
        <p:nvSpPr>
          <p:cNvPr id="2082" name="Google Shape;2082;g276a1c4e488_0_0"/>
          <p:cNvSpPr txBox="1"/>
          <p:nvPr/>
        </p:nvSpPr>
        <p:spPr>
          <a:xfrm>
            <a:off x="6275994" y="933714"/>
            <a:ext cx="557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Adaptive Design Regulation Overview</a:t>
            </a:r>
            <a:endParaRPr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3" name="Google Shape;2083;g276a1c4e488_0_0"/>
          <p:cNvSpPr txBox="1"/>
          <p:nvPr/>
        </p:nvSpPr>
        <p:spPr>
          <a:xfrm>
            <a:off x="6275994" y="1945024"/>
            <a:ext cx="5772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GB" sz="24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ICH E20 Adaptive Design Principles</a:t>
            </a:r>
          </a:p>
        </p:txBody>
      </p:sp>
      <p:sp>
        <p:nvSpPr>
          <p:cNvPr id="2084" name="Google Shape;2084;g276a1c4e488_0_0"/>
          <p:cNvSpPr txBox="1"/>
          <p:nvPr/>
        </p:nvSpPr>
        <p:spPr>
          <a:xfrm>
            <a:off x="3047259" y="5194384"/>
            <a:ext cx="609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BFD3"/>
              </a:buClr>
              <a:buSzPts val="2400"/>
              <a:buFont typeface="Arial"/>
              <a:buNone/>
            </a:pPr>
            <a:r>
              <a:rPr lang="en-IE" sz="2400" i="1" u="none" strike="noStrike" cap="none">
                <a:solidFill>
                  <a:schemeClr val="accent4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Questions welcome throughout</a:t>
            </a:r>
            <a:endParaRPr sz="1400" i="1" u="none" strike="noStrike" cap="none">
              <a:solidFill>
                <a:schemeClr val="accent4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4">
          <a:extLst>
            <a:ext uri="{FF2B5EF4-FFF2-40B4-BE49-F238E27FC236}">
              <a16:creationId xmlns:a16="http://schemas.microsoft.com/office/drawing/2014/main" id="{8E3B68F4-9877-631C-9608-6D8D7931F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2b1c0db4310_0_480">
            <a:extLst>
              <a:ext uri="{FF2B5EF4-FFF2-40B4-BE49-F238E27FC236}">
                <a16:creationId xmlns:a16="http://schemas.microsoft.com/office/drawing/2014/main" id="{DCCDAC27-17F9-5F50-7E59-E2BC62E7FC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5002" y="1189498"/>
            <a:ext cx="10688266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GB" sz="1200" b="1" dirty="0"/>
              <a:t>Further Reading</a:t>
            </a:r>
          </a:p>
          <a:p>
            <a:pPr marL="0" indent="0"/>
            <a:r>
              <a:rPr lang="en-GB" sz="1200" dirty="0">
                <a:latin typeface="Public Sans" pitchFamily="2" charset="0"/>
              </a:rPr>
              <a:t>Robertson, D.S., Burnett, T., </a:t>
            </a:r>
            <a:r>
              <a:rPr lang="en-GB" sz="1200" dirty="0" err="1">
                <a:latin typeface="Public Sans" pitchFamily="2" charset="0"/>
              </a:rPr>
              <a:t>Choodari‐Oskooei</a:t>
            </a:r>
            <a:r>
              <a:rPr lang="en-GB" sz="1200" dirty="0">
                <a:latin typeface="Public Sans" pitchFamily="2" charset="0"/>
              </a:rPr>
              <a:t>, B., </a:t>
            </a:r>
            <a:r>
              <a:rPr lang="en-GB" sz="1200" dirty="0" err="1">
                <a:latin typeface="Public Sans" pitchFamily="2" charset="0"/>
              </a:rPr>
              <a:t>Dimairo</a:t>
            </a:r>
            <a:r>
              <a:rPr lang="en-GB" sz="1200" dirty="0">
                <a:latin typeface="Public Sans" pitchFamily="2" charset="0"/>
              </a:rPr>
              <a:t>, M., Grayling, M., Pallmann, P. and Jaki, T., 2025. Confidence intervals for adaptive trial designs I: a methodological review. Statistics in Medicine, 44(18-19), p.e70174.</a:t>
            </a:r>
          </a:p>
          <a:p>
            <a:pPr marL="0" indent="0"/>
            <a:r>
              <a:rPr lang="en-GB" sz="1200" dirty="0">
                <a:latin typeface="Public Sans" pitchFamily="2" charset="0"/>
              </a:rPr>
              <a:t>Robertson, D. S., Burnett, T., </a:t>
            </a:r>
            <a:r>
              <a:rPr lang="en-GB" sz="1200" dirty="0" err="1">
                <a:latin typeface="Public Sans" pitchFamily="2" charset="0"/>
              </a:rPr>
              <a:t>Choodari‐Oskooei</a:t>
            </a:r>
            <a:r>
              <a:rPr lang="en-GB" sz="1200" dirty="0">
                <a:latin typeface="Public Sans" pitchFamily="2" charset="0"/>
              </a:rPr>
              <a:t>, B., </a:t>
            </a:r>
            <a:r>
              <a:rPr lang="en-GB" sz="1200" dirty="0" err="1">
                <a:latin typeface="Public Sans" pitchFamily="2" charset="0"/>
              </a:rPr>
              <a:t>Dimairo</a:t>
            </a:r>
            <a:r>
              <a:rPr lang="en-GB" sz="1200" dirty="0">
                <a:latin typeface="Public Sans" pitchFamily="2" charset="0"/>
              </a:rPr>
              <a:t>, M., Grayling, M., Pallmann, P., &amp; Jaki, T. (2025). Confidence intervals for adaptive trial designs II: Case study and practical guidance. Statistics in Medicine, 44(18-19), e70202.</a:t>
            </a:r>
          </a:p>
          <a:p>
            <a:pPr marL="0" indent="0"/>
            <a:r>
              <a:rPr lang="en-GB" sz="1200" dirty="0">
                <a:latin typeface="Public Sans" pitchFamily="2" charset="0"/>
              </a:rPr>
              <a:t>Berry, D. A. (2025). Adaptive </a:t>
            </a:r>
            <a:r>
              <a:rPr lang="en-GB" sz="1200" dirty="0" err="1">
                <a:latin typeface="Public Sans" pitchFamily="2" charset="0"/>
              </a:rPr>
              <a:t>bayesian</a:t>
            </a:r>
            <a:r>
              <a:rPr lang="en-GB" sz="1200" dirty="0">
                <a:latin typeface="Public Sans" pitchFamily="2" charset="0"/>
              </a:rPr>
              <a:t> clinical trials: the past, present, and future of clinical research. Journal of Clinical Medicine, 14(15), 5267.</a:t>
            </a:r>
          </a:p>
          <a:p>
            <a:pPr marL="0" indent="0"/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Fleming, T. R., Ellenberg, S. S., &amp; DeMets, D. L. (2018). Data monitoring committees: current issues. Clinical Trials, 15(4), 321-328.</a:t>
            </a:r>
            <a:endParaRPr lang="en-GB" sz="1200"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indent="0"/>
            <a:r>
              <a:rPr lang="en-GB" sz="1200" dirty="0" err="1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Freidlin</a:t>
            </a:r>
            <a:r>
              <a:rPr lang="en-GB" sz="12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, B., &amp; Korn, E. L. (2017). Sample size adjustment designs with time-to-event outcomes: a caution. Clinical Trials, 14(6), 597-604.</a:t>
            </a:r>
          </a:p>
          <a:p>
            <a:pPr marL="0" indent="0"/>
            <a:r>
              <a:rPr lang="en-GB" sz="12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Jaki, T., (2015). Multi-arm clinical trials with treatment selection: what can be gained and at what price?. Clinical Investigation, 5(4), pp.393-399.</a:t>
            </a:r>
          </a:p>
          <a:p>
            <a:pPr marL="0" indent="0"/>
            <a:r>
              <a:rPr lang="en-GB" sz="12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Sridhara R. et al., 2022. Type I Error Considerations in Master Protocols With Common Control in Oncology Trials: Report of an American Statistical Association Biopharmaceutical Section Open Forum Discussion, Statistics in Biopharmaceutical Statistics, 14(3), 349-352</a:t>
            </a:r>
          </a:p>
          <a:p>
            <a:pPr marL="0" indent="0"/>
            <a:r>
              <a:rPr lang="en-GB" sz="12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Collignon O. et al., 2020. Current Statistical Considerations and Regulatory Perspectives on the Planning of Confirmatory Basket, Umbrella, and Platform Trials, Clinical Pharmacology &amp; Therapeutics, 107(5), 1059-1067,</a:t>
            </a:r>
          </a:p>
          <a:p>
            <a:pPr marL="0" indent="0"/>
            <a:r>
              <a:rPr lang="en-GB" sz="12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Berry S., 2020. Potential Statistical Issues Between Designers and Regulators in Confirmatory Basket, Umbrella, and Platform Trials, Clinical Pharmacology &amp; Therapeutics, 108 (3), 444-446.</a:t>
            </a:r>
          </a:p>
          <a:p>
            <a:pPr marL="0" indent="0"/>
            <a:r>
              <a:rPr lang="en-GB" sz="12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Ruberg, S.J., Beckers, F., Hemmings, R., Honig, P., Irony, T., </a:t>
            </a:r>
            <a:r>
              <a:rPr lang="en-GB" sz="1200" dirty="0" err="1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LaVange</a:t>
            </a:r>
            <a:r>
              <a:rPr lang="en-GB" sz="12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, L., Lieberman, G., Mayne, J. and Moscicki, R., 2023. Application of Bayesian approaches in drug development: starting a virtuous cycle. Nature Reviews Drug Discovery, 22(3), pp.235-250.</a:t>
            </a:r>
          </a:p>
          <a:p>
            <a:pPr marL="0" indent="0"/>
            <a:r>
              <a:rPr lang="en-GB" sz="1200" dirty="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Whitehead, J. (1993). The case for frequentism in clinical trials. Statistics in medicine, 12(15‐16), 1405-1413.</a:t>
            </a:r>
          </a:p>
          <a:p>
            <a:pPr marL="0" indent="0"/>
            <a:r>
              <a:rPr lang="en-GB" sz="1200" dirty="0">
                <a:latin typeface="Public Sans"/>
                <a:ea typeface="Public Sans"/>
                <a:cs typeface="Public Sans"/>
                <a:sym typeface="Public Sans"/>
              </a:rPr>
              <a:t>Rosenberger, W.F., (2020). Sequential design and analysis in the randomized clinical trial: A historical perspective. Sequential Analysis, 39(3), pp.295-306.</a:t>
            </a:r>
          </a:p>
          <a:p>
            <a:pPr marL="0" indent="0"/>
            <a:endParaRPr lang="en-GB" sz="1200" dirty="0">
              <a:latin typeface="Public Sans"/>
              <a:sym typeface="Public Sans"/>
            </a:endParaRPr>
          </a:p>
          <a:p>
            <a:pPr marL="0" indent="0"/>
            <a:r>
              <a:rPr lang="en-GB" sz="1200" b="1" dirty="0">
                <a:latin typeface="Public Sans"/>
                <a:sym typeface="Public Sans"/>
              </a:rPr>
              <a:t>Worked Example</a:t>
            </a:r>
          </a:p>
          <a:p>
            <a:pPr marL="0" indent="0"/>
            <a:r>
              <a:rPr lang="en-IE" sz="12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Slamon, D.J., Neven, P., Chia, S., Fasching, P.A., De Laurentiis, M., </a:t>
            </a:r>
            <a:r>
              <a:rPr lang="en-IE" sz="12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Im</a:t>
            </a:r>
            <a:r>
              <a:rPr lang="en-IE" sz="12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, S.A., </a:t>
            </a:r>
            <a:r>
              <a:rPr lang="en-IE" sz="12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Petrakova</a:t>
            </a:r>
            <a:r>
              <a:rPr lang="en-IE" sz="12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, K., Bianchi, G.V., Esteva, F.J., Martin, M. and </a:t>
            </a:r>
            <a:r>
              <a:rPr lang="en-IE" sz="12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Nusch</a:t>
            </a:r>
            <a:r>
              <a:rPr lang="en-IE" sz="12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, A., 2020. Overall survival with </a:t>
            </a:r>
            <a:r>
              <a:rPr lang="en-IE" sz="12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ribociclib</a:t>
            </a:r>
            <a:r>
              <a:rPr lang="en-IE" sz="12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plus </a:t>
            </a:r>
            <a:r>
              <a:rPr lang="en-IE" sz="12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fulvestrant</a:t>
            </a:r>
            <a:r>
              <a:rPr lang="en-IE" sz="12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in advanced breast cancer. New </a:t>
            </a:r>
            <a:r>
              <a:rPr lang="en-IE" sz="1200" dirty="0" err="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england</a:t>
            </a:r>
            <a:r>
              <a:rPr lang="en-IE" sz="12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Journal of medicine, 382(6), pp.514-524.</a:t>
            </a:r>
          </a:p>
          <a:p>
            <a:pPr marL="0" indent="0"/>
            <a:endParaRPr lang="en-GB" sz="1200" b="1" dirty="0">
              <a:latin typeface="Public Sans" pitchFamily="2" charset="0"/>
            </a:endParaRPr>
          </a:p>
          <a:p>
            <a:pPr marL="0" indent="0"/>
            <a:endParaRPr lang="en-GB" sz="1200"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indent="0"/>
            <a:endParaRPr lang="en-GB" sz="1200" dirty="0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indent="0"/>
            <a:endParaRPr lang="en-GB" sz="1200" dirty="0">
              <a:latin typeface="Public Sans Light" pitchFamily="2" charset="0"/>
            </a:endParaRPr>
          </a:p>
        </p:txBody>
      </p:sp>
      <p:sp>
        <p:nvSpPr>
          <p:cNvPr id="4" name="Google Shape;2244;g2b1c0db4310_0_114">
            <a:extLst>
              <a:ext uri="{FF2B5EF4-FFF2-40B4-BE49-F238E27FC236}">
                <a16:creationId xmlns:a16="http://schemas.microsoft.com/office/drawing/2014/main" id="{BB0ACCCE-5D9C-795E-BE42-1797E5C5A356}"/>
              </a:ext>
            </a:extLst>
          </p:cNvPr>
          <p:cNvSpPr txBox="1">
            <a:spLocks/>
          </p:cNvSpPr>
          <p:nvPr/>
        </p:nvSpPr>
        <p:spPr>
          <a:xfrm>
            <a:off x="625002" y="404479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  <a:buFont typeface="Calibri"/>
              <a:buNone/>
            </a:pPr>
            <a:r>
              <a:rPr lang="en-IE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59805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66">
            <a:extLst>
              <a:ext uri="{FF2B5EF4-FFF2-40B4-BE49-F238E27FC236}">
                <a16:creationId xmlns:a16="http://schemas.microsoft.com/office/drawing/2014/main" id="{E5181DAE-0011-71F4-02FC-6372C40C1B25}"/>
              </a:ext>
            </a:extLst>
          </p:cNvPr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5050619" y="-304801"/>
            <a:ext cx="7273896" cy="9542385"/>
          </a:xfrm>
          <a:prstGeom prst="rect">
            <a:avLst/>
          </a:prstGeom>
          <a:noFill/>
          <a:ln>
            <a:noFill/>
          </a:ln>
        </p:spPr>
      </p:pic>
      <p:sp>
        <p:nvSpPr>
          <p:cNvPr id="2090" name="Google Shape;2090;p4"/>
          <p:cNvSpPr/>
          <p:nvPr/>
        </p:nvSpPr>
        <p:spPr>
          <a:xfrm>
            <a:off x="4093964" y="4352450"/>
            <a:ext cx="2811487" cy="1274100"/>
          </a:xfrm>
          <a:prstGeom prst="roundRect">
            <a:avLst>
              <a:gd name="adj" fmla="val 8055"/>
            </a:avLst>
          </a:prstGeom>
          <a:solidFill>
            <a:srgbClr val="DBDF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800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Post Marketing</a:t>
            </a:r>
            <a:endParaRPr sz="18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Cohort Study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Case-control Study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2" name="Google Shape;2092;p4"/>
          <p:cNvSpPr txBox="1"/>
          <p:nvPr/>
        </p:nvSpPr>
        <p:spPr>
          <a:xfrm>
            <a:off x="461331" y="2987138"/>
            <a:ext cx="4342650" cy="147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Public Sans Light"/>
              <a:buNone/>
            </a:pPr>
            <a: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The complete solution</a:t>
            </a:r>
            <a:b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</a:br>
            <a: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for optimizing your</a:t>
            </a:r>
            <a:b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</a:br>
            <a:r>
              <a:rPr lang="en-IE" sz="2400" i="0" u="none" strike="noStrike" cap="none" dirty="0">
                <a:solidFill>
                  <a:schemeClr val="bg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clinical trial designs</a:t>
            </a:r>
            <a:endParaRPr sz="2400" i="0" u="none" strike="noStrike" cap="none" dirty="0">
              <a:solidFill>
                <a:schemeClr val="bg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93" name="Google Shape;2093;p4"/>
          <p:cNvSpPr/>
          <p:nvPr/>
        </p:nvSpPr>
        <p:spPr>
          <a:xfrm>
            <a:off x="4093964" y="1231500"/>
            <a:ext cx="2811487" cy="1323600"/>
          </a:xfrm>
          <a:prstGeom prst="roundRect">
            <a:avLst>
              <a:gd name="adj" fmla="val 5828"/>
            </a:avLst>
          </a:prstGeom>
          <a:solidFill>
            <a:srgbClr val="BAC0B8"/>
          </a:solidFill>
          <a:ln>
            <a:noFill/>
          </a:ln>
        </p:spPr>
        <p:txBody>
          <a:bodyPr spcFirstLastPara="1" wrap="square" lIns="91425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800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Pre-clinical research</a:t>
            </a:r>
            <a:endParaRPr sz="18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Animal studies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ANOVA / ANCOVA</a:t>
            </a: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dirty="0">
                <a:latin typeface="Public Sans Light"/>
                <a:ea typeface="Public Sans Light"/>
                <a:cs typeface="Public Sans Light"/>
                <a:sym typeface="Public Sans Light"/>
              </a:rPr>
              <a:t>Pilot Studies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4" name="Google Shape;2094;p4"/>
          <p:cNvSpPr/>
          <p:nvPr/>
        </p:nvSpPr>
        <p:spPr>
          <a:xfrm>
            <a:off x="4093964" y="2626225"/>
            <a:ext cx="2811487" cy="1655100"/>
          </a:xfrm>
          <a:prstGeom prst="roundRect">
            <a:avLst>
              <a:gd name="adj" fmla="val 7910"/>
            </a:avLst>
          </a:prstGeom>
          <a:solidFill>
            <a:srgbClr val="F3F3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800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Early Phase</a:t>
            </a:r>
            <a:endParaRPr sz="18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CRM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MCP-Mod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Simon’s Two Stage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Flemings GST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5" name="Google Shape;2095;p4"/>
          <p:cNvSpPr/>
          <p:nvPr/>
        </p:nvSpPr>
        <p:spPr>
          <a:xfrm>
            <a:off x="7007051" y="1231500"/>
            <a:ext cx="4985660" cy="4395000"/>
          </a:xfrm>
          <a:prstGeom prst="roundRect">
            <a:avLst>
              <a:gd name="adj" fmla="val 2692"/>
            </a:avLst>
          </a:prstGeom>
          <a:solidFill>
            <a:srgbClr val="C6C39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3525" marR="0" lvl="0" indent="-263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tabLst>
                <a:tab pos="182563" algn="l"/>
              </a:tabLst>
            </a:pPr>
            <a:r>
              <a:rPr lang="en-IE" sz="1800" b="1" i="0" u="none" strike="noStrike" cap="none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Confirmatory</a:t>
            </a:r>
            <a:endParaRPr sz="1800" b="1" i="0" u="none" strike="noStrike" cap="non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563" algn="l"/>
              </a:tabLst>
            </a:pPr>
            <a:endParaRPr sz="12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600" b="1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1000+ Scenarios for Fixed term,</a:t>
            </a:r>
            <a:br>
              <a:rPr lang="en-IE" sz="1600" b="1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lang="en-IE" sz="1600" b="1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Adaptive</a:t>
            </a:r>
            <a:r>
              <a:rPr lang="en-IE" sz="1600" b="1" dirty="0">
                <a:latin typeface="Public Sans Light"/>
                <a:ea typeface="Public Sans Light"/>
                <a:cs typeface="Public Sans Light"/>
                <a:sym typeface="Public Sans Light"/>
              </a:rPr>
              <a:t> &amp; </a:t>
            </a:r>
            <a:r>
              <a:rPr lang="en-IE" sz="1600" b="1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 Methods</a:t>
            </a:r>
            <a:endParaRPr sz="1600" b="1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>
                <a:tab pos="182563" algn="l"/>
              </a:tabLst>
            </a:pPr>
            <a:endParaRPr sz="12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Survival, Means, Proportions &amp; Count endpoints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Group Sequential Trials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Bayesian:</a:t>
            </a:r>
            <a:endParaRPr lang="en-US"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47675" marR="0" lvl="8" indent="-184150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800"/>
              <a:buFont typeface="Public Sans Light"/>
              <a:buChar char="○"/>
              <a:tabLst>
                <a:tab pos="182563" algn="l"/>
              </a:tabLst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Assurance</a:t>
            </a:r>
          </a:p>
          <a:p>
            <a:pPr marL="447675" marR="0" lvl="1" indent="-184150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800"/>
              <a:buFont typeface="Public Sans Light"/>
              <a:buChar char="○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Credible Intervals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47675" marR="0" lvl="1" indent="-184150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800"/>
              <a:buFont typeface="Public Sans Light"/>
              <a:buChar char="○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Posterior Error Approach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Re-Estimation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Cross over &amp; personalized medicine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MAMS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263525" marR="0" lvl="0" indent="-263525" algn="l" rtl="0">
              <a:spcBef>
                <a:spcPts val="150"/>
              </a:spcBef>
              <a:spcAft>
                <a:spcPts val="120"/>
              </a:spcAft>
              <a:buClr>
                <a:srgbClr val="000000"/>
              </a:buClr>
              <a:buSzPts val="1000"/>
              <a:buFont typeface="Public Sans Light"/>
              <a:buChar char="●"/>
              <a:tabLst>
                <a:tab pos="182563" algn="l"/>
              </a:tabLst>
            </a:pPr>
            <a:r>
              <a:rPr lang="en-IE" sz="1600" b="0" i="0" u="none" strike="noStrike" cap="none" dirty="0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Prediction</a:t>
            </a:r>
            <a:endParaRPr sz="1600" b="0" i="0" u="none" strike="noStrike" cap="none" dirty="0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282E170-DF36-EB6B-611C-415EC1731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40" y="2312045"/>
            <a:ext cx="2719659" cy="6750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276a1c4e488_0_18"/>
          <p:cNvSpPr txBox="1">
            <a:spLocks noGrp="1"/>
          </p:cNvSpPr>
          <p:nvPr>
            <p:ph type="title" idx="4294967295"/>
          </p:nvPr>
        </p:nvSpPr>
        <p:spPr>
          <a:xfrm>
            <a:off x="342900" y="292350"/>
            <a:ext cx="111174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IE" sz="4222" dirty="0"/>
              <a:t>nQuery Licensing</a:t>
            </a:r>
            <a:br>
              <a:rPr lang="en-IE" dirty="0"/>
            </a:br>
            <a:r>
              <a:rPr lang="en-IE" sz="2000" dirty="0">
                <a:latin typeface="Public Sans"/>
                <a:ea typeface="Public Sans"/>
                <a:cs typeface="Public Sans"/>
                <a:sym typeface="Public Sans"/>
              </a:rPr>
              <a:t>nQuery operates on a tiered licensing model</a:t>
            </a:r>
            <a:endParaRPr sz="2000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1" name="Google Shape;2101;g276a1c4e488_0_18"/>
          <p:cNvSpPr txBox="1"/>
          <p:nvPr/>
        </p:nvSpPr>
        <p:spPr>
          <a:xfrm>
            <a:off x="2103696" y="6164106"/>
            <a:ext cx="827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sng" strike="noStrike" cap="non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IE" sz="1400" b="0" i="0" u="none" strike="noStrike" cap="none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</a:t>
            </a:r>
            <a:r>
              <a:rPr lang="en-IE"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to see our Package Comparison Tool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g276a1c4e488_0_18"/>
          <p:cNvSpPr txBox="1">
            <a:spLocks noGrp="1"/>
          </p:cNvSpPr>
          <p:nvPr>
            <p:ph type="body" idx="4294967295"/>
          </p:nvPr>
        </p:nvSpPr>
        <p:spPr>
          <a:xfrm>
            <a:off x="3236925" y="2503850"/>
            <a:ext cx="2822700" cy="3283200"/>
          </a:xfrm>
          <a:prstGeom prst="rect">
            <a:avLst/>
          </a:prstGeom>
          <a:solidFill>
            <a:srgbClr val="907680">
              <a:alpha val="3165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2417763" algn="l"/>
              </a:tabLst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Sample size for fully Bayesian (e.g. credible intervals)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2417763" algn="l"/>
              </a:tabLst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2417763" algn="l"/>
              </a:tabLst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+ Hybrid Bayes/Frequentist methods and designs (e.g. Assurance)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3" name="Google Shape;2103;g276a1c4e488_0_18"/>
          <p:cNvSpPr txBox="1">
            <a:spLocks noGrp="1"/>
          </p:cNvSpPr>
          <p:nvPr>
            <p:ph type="body" idx="4294967295"/>
          </p:nvPr>
        </p:nvSpPr>
        <p:spPr>
          <a:xfrm>
            <a:off x="6131725" y="2503850"/>
            <a:ext cx="2822700" cy="3283200"/>
          </a:xfrm>
          <a:prstGeom prst="rect">
            <a:avLst/>
          </a:prstGeom>
          <a:solidFill>
            <a:srgbClr val="C6C39E">
              <a:alpha val="2785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Sample size and power for early stage and confirmatory clinical trial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Adaptive Designs and tools for monitoring and adjustment in-trial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4" name="Google Shape;2104;g276a1c4e488_0_18"/>
          <p:cNvSpPr txBox="1">
            <a:spLocks noGrp="1"/>
          </p:cNvSpPr>
          <p:nvPr>
            <p:ph type="body" idx="4294967295"/>
          </p:nvPr>
        </p:nvSpPr>
        <p:spPr>
          <a:xfrm>
            <a:off x="9026525" y="2503850"/>
            <a:ext cx="2822700" cy="3283200"/>
          </a:xfrm>
          <a:prstGeom prst="rect">
            <a:avLst/>
          </a:prstGeom>
          <a:solidFill>
            <a:srgbClr val="152430">
              <a:alpha val="13920"/>
            </a:srgbClr>
          </a:solidFill>
          <a:ln w="9525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Additional tools for study design and monitoring 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dirty="0" err="1">
                <a:latin typeface="Public Sans Medium"/>
                <a:ea typeface="Public Sans Medium"/>
                <a:cs typeface="Public Sans Medium"/>
                <a:sym typeface="Public Sans Medium"/>
              </a:rPr>
              <a:t>Incl</a:t>
            </a: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 milestone prediction for </a:t>
            </a:r>
            <a:r>
              <a:rPr lang="en-IE" sz="1600" dirty="0" err="1">
                <a:latin typeface="Public Sans Medium"/>
                <a:ea typeface="Public Sans Medium"/>
                <a:cs typeface="Public Sans Medium"/>
                <a:sym typeface="Public Sans Medium"/>
              </a:rPr>
              <a:t>enrollment</a:t>
            </a:r>
            <a:r>
              <a:rPr lang="en-IE" sz="1600" dirty="0">
                <a:latin typeface="Public Sans Medium"/>
                <a:ea typeface="Public Sans Medium"/>
                <a:cs typeface="Public Sans Medium"/>
                <a:sym typeface="Public Sans Medium"/>
              </a:rPr>
              <a:t> and (survival) event targets</a:t>
            </a:r>
            <a:endParaRPr sz="1600" dirty="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5" name="Google Shape;2105;g276a1c4e488_0_1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5</a:t>
            </a:fld>
            <a:endParaRPr/>
          </a:p>
        </p:txBody>
      </p:sp>
      <p:sp>
        <p:nvSpPr>
          <p:cNvPr id="2106" name="Google Shape;2106;g276a1c4e488_0_18"/>
          <p:cNvSpPr txBox="1">
            <a:spLocks noGrp="1"/>
          </p:cNvSpPr>
          <p:nvPr>
            <p:ph type="body" idx="4294967295"/>
          </p:nvPr>
        </p:nvSpPr>
        <p:spPr>
          <a:xfrm>
            <a:off x="3236925" y="1802675"/>
            <a:ext cx="2822700" cy="63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PLUS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7" name="Google Shape;2107;g276a1c4e488_0_18"/>
          <p:cNvSpPr txBox="1">
            <a:spLocks noGrp="1"/>
          </p:cNvSpPr>
          <p:nvPr>
            <p:ph type="body" idx="4294967295"/>
          </p:nvPr>
        </p:nvSpPr>
        <p:spPr>
          <a:xfrm>
            <a:off x="342925" y="2503850"/>
            <a:ext cx="2822700" cy="3283200"/>
          </a:xfrm>
          <a:prstGeom prst="rect">
            <a:avLst/>
          </a:prstGeom>
          <a:solidFill>
            <a:srgbClr val="2EC99B">
              <a:alpha val="2658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Public Sans Medium"/>
                <a:ea typeface="Public Sans Medium"/>
                <a:cs typeface="Public Sans Medium"/>
                <a:sym typeface="Public Sans Medium"/>
              </a:rPr>
              <a:t>Sample size and power for fixed terms trials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Public Sans Medium"/>
                <a:ea typeface="Public Sans Medium"/>
                <a:cs typeface="Public Sans Medium"/>
                <a:sym typeface="Public Sans Medium"/>
              </a:rPr>
              <a:t>100’s of designs,</a:t>
            </a:r>
            <a:endParaRPr dirty="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Public Sans Medium"/>
                <a:ea typeface="Public Sans Medium"/>
                <a:cs typeface="Public Sans Medium"/>
                <a:sym typeface="Public Sans Medium"/>
              </a:rPr>
              <a:t>endpoints and hypothesis types</a:t>
            </a:r>
            <a:endParaRPr dirty="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8" name="Google Shape;2108;g276a1c4e488_0_18"/>
          <p:cNvSpPr txBox="1">
            <a:spLocks noGrp="1"/>
          </p:cNvSpPr>
          <p:nvPr>
            <p:ph type="body" idx="4294967295"/>
          </p:nvPr>
        </p:nvSpPr>
        <p:spPr>
          <a:xfrm>
            <a:off x="342925" y="1802675"/>
            <a:ext cx="2822700" cy="639000"/>
          </a:xfrm>
          <a:prstGeom prst="rect">
            <a:avLst/>
          </a:prstGeom>
          <a:solidFill>
            <a:srgbClr val="2EC99B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BASE</a:t>
            </a:r>
            <a:endParaRPr sz="2100" b="1" dirty="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9" name="Google Shape;2109;g276a1c4e488_0_18"/>
          <p:cNvSpPr txBox="1">
            <a:spLocks noGrp="1"/>
          </p:cNvSpPr>
          <p:nvPr>
            <p:ph type="body" idx="4294967295"/>
          </p:nvPr>
        </p:nvSpPr>
        <p:spPr>
          <a:xfrm>
            <a:off x="6130925" y="1802675"/>
            <a:ext cx="2822700" cy="6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PRO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10" name="Google Shape;2110;g276a1c4e488_0_18"/>
          <p:cNvSpPr txBox="1">
            <a:spLocks noGrp="1"/>
          </p:cNvSpPr>
          <p:nvPr>
            <p:ph type="body" idx="4294967295"/>
          </p:nvPr>
        </p:nvSpPr>
        <p:spPr>
          <a:xfrm>
            <a:off x="9026525" y="1802675"/>
            <a:ext cx="2822700" cy="63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EXPERT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25"/>
          <p:cNvSpPr txBox="1">
            <a:spLocks noGrp="1"/>
          </p:cNvSpPr>
          <p:nvPr>
            <p:ph type="body" idx="1"/>
          </p:nvPr>
        </p:nvSpPr>
        <p:spPr>
          <a:xfrm>
            <a:off x="197732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 dirty="0"/>
              <a:t>Part 1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 dirty="0"/>
          </a:p>
        </p:txBody>
      </p:sp>
      <p:sp>
        <p:nvSpPr>
          <p:cNvPr id="2146" name="Google Shape;2146;p25"/>
          <p:cNvSpPr txBox="1">
            <a:spLocks noGrp="1"/>
          </p:cNvSpPr>
          <p:nvPr>
            <p:ph type="title" idx="4294967295"/>
          </p:nvPr>
        </p:nvSpPr>
        <p:spPr>
          <a:xfrm>
            <a:off x="397525" y="3613639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 dirty="0">
                <a:solidFill>
                  <a:schemeClr val="accent2"/>
                </a:solidFill>
              </a:rPr>
              <a:t>Adaptive Design</a:t>
            </a:r>
            <a:br>
              <a:rPr lang="en-IE" sz="3600" dirty="0">
                <a:solidFill>
                  <a:schemeClr val="accent2"/>
                </a:solidFill>
              </a:rPr>
            </a:br>
            <a:r>
              <a:rPr lang="en-IE" sz="3600" dirty="0">
                <a:solidFill>
                  <a:schemeClr val="accent2"/>
                </a:solidFill>
              </a:rPr>
              <a:t>Regulatory Overview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568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>
          <a:extLst>
            <a:ext uri="{FF2B5EF4-FFF2-40B4-BE49-F238E27FC236}">
              <a16:creationId xmlns:a16="http://schemas.microsoft.com/office/drawing/2014/main" id="{DEE91B92-F329-3102-6C34-D27F0BCED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b148969348_0_114">
            <a:extLst>
              <a:ext uri="{FF2B5EF4-FFF2-40B4-BE49-F238E27FC236}">
                <a16:creationId xmlns:a16="http://schemas.microsoft.com/office/drawing/2014/main" id="{2AC4E6FA-175A-FA30-DA57-F82BC54B89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297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 dirty="0"/>
              <a:t>Adaptive Design Overview</a:t>
            </a:r>
            <a:endParaRPr dirty="0"/>
          </a:p>
        </p:txBody>
      </p:sp>
      <p:sp>
        <p:nvSpPr>
          <p:cNvPr id="2128" name="Google Shape;2128;g2b148969348_0_114">
            <a:extLst>
              <a:ext uri="{FF2B5EF4-FFF2-40B4-BE49-F238E27FC236}">
                <a16:creationId xmlns:a16="http://schemas.microsoft.com/office/drawing/2014/main" id="{AD1C264C-5430-3640-AD18-0414087666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2297" y="1355651"/>
            <a:ext cx="10719881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“A clinical trial design that allows for prospectively planned modifications to one or more aspects of the trial based on interim analysis of accumulating data from participants in the trial” – ICH E20 (Draft)</a:t>
            </a:r>
          </a:p>
          <a:p>
            <a:pPr marL="0" indent="-76200">
              <a:lnSpc>
                <a:spcPct val="100000"/>
              </a:lnSpc>
              <a:buSzPts val="2400"/>
            </a:pPr>
            <a:endParaRPr lang="en-GB" sz="2400" dirty="0"/>
          </a:p>
          <a:p>
            <a:pPr marL="0" indent="-76200">
              <a:lnSpc>
                <a:spcPct val="100000"/>
              </a:lnSpc>
              <a:buSzPts val="2400"/>
            </a:pPr>
            <a:r>
              <a:rPr lang="en-GB" sz="2400" dirty="0"/>
              <a:t>Wide variety of adaptive designs (AD) are used in clinical trials at all stages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Examples: Early Stopping, Sample Size Re-estimation, Adaptive Allocation, Arm Selection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Focus today on Phase III (confirmatory trials) but note AD widely used in early stage trials</a:t>
            </a:r>
            <a:endParaRPr lang="en-GB" sz="2400" dirty="0"/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152430"/>
              </a:solidFill>
              <a:effectLst/>
              <a:uLnTx/>
              <a:uFillTx/>
              <a:latin typeface="Public Sans Light"/>
              <a:sym typeface="Public Sans Light"/>
            </a:endParaRP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400" dirty="0">
                <a:solidFill>
                  <a:srgbClr val="152430"/>
                </a:solidFill>
              </a:rPr>
              <a:t>Adaptive Design adoption increasing as regulator acceptance increases plus wider availability of required expertise, training and software </a:t>
            </a:r>
          </a:p>
          <a:p>
            <a:pPr marL="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  <a:tabLst/>
              <a:defRPr/>
            </a:pPr>
            <a:r>
              <a:rPr lang="en-GB" sz="2000" dirty="0">
                <a:solidFill>
                  <a:srgbClr val="7F7F7F"/>
                </a:solidFill>
              </a:rPr>
              <a:t>317 (59 Phase III) Adaptive Trials in literature review for 2010-2020 (Ben-</a:t>
            </a:r>
            <a:r>
              <a:rPr lang="en-GB" sz="2000" dirty="0" err="1">
                <a:solidFill>
                  <a:srgbClr val="7F7F7F"/>
                </a:solidFill>
              </a:rPr>
              <a:t>Eltriki</a:t>
            </a:r>
            <a:r>
              <a:rPr lang="en-GB" sz="2000" dirty="0">
                <a:solidFill>
                  <a:srgbClr val="7F7F7F"/>
                </a:solidFill>
              </a:rPr>
              <a:t> et al., 2024)</a:t>
            </a:r>
            <a:endParaRPr lang="en-GB" sz="2400" dirty="0">
              <a:solidFill>
                <a:srgbClr val="152430"/>
              </a:solidFill>
            </a:endParaRPr>
          </a:p>
          <a:p>
            <a:pPr marL="0" indent="0">
              <a:lnSpc>
                <a:spcPct val="100000"/>
              </a:lnSpc>
              <a:buSzPts val="2400"/>
            </a:pPr>
            <a:endParaRPr lang="en-GB" sz="2000" dirty="0">
              <a:solidFill>
                <a:srgbClr val="7F7F7F"/>
              </a:solidFill>
            </a:endParaRPr>
          </a:p>
          <a:p>
            <a:pPr marL="0" indent="0">
              <a:lnSpc>
                <a:spcPct val="100000"/>
              </a:lnSpc>
              <a:buSzPts val="2400"/>
            </a:pPr>
            <a:r>
              <a:rPr lang="en-GB" sz="2400" dirty="0">
                <a:solidFill>
                  <a:schemeClr val="tx1"/>
                </a:solidFill>
              </a:rPr>
              <a:t>Major milestone is publication of draft </a:t>
            </a:r>
            <a:r>
              <a:rPr lang="en-GB" sz="2400" b="1" dirty="0">
                <a:solidFill>
                  <a:schemeClr val="tx1"/>
                </a:solidFill>
              </a:rPr>
              <a:t>ICH E20: Adaptive Designs for Clinical Trials</a:t>
            </a:r>
            <a:r>
              <a:rPr lang="en-GB" sz="2400" dirty="0">
                <a:solidFill>
                  <a:schemeClr val="tx1"/>
                </a:solidFill>
              </a:rPr>
              <a:t>. This webinar will provide an overview of adaptive design, a breakdown of ICH E20 incl. potential impact and changes in final version</a:t>
            </a:r>
          </a:p>
        </p:txBody>
      </p:sp>
    </p:spTree>
    <p:extLst>
      <p:ext uri="{BB962C8B-B14F-4D97-AF65-F5344CB8AC3E}">
        <p14:creationId xmlns:p14="http://schemas.microsoft.com/office/powerpoint/2010/main" val="1449935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3BD9C-8382-66BD-574A-B3AED2C15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1AC1-45E3-9201-EA3C-2CCFA02E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68" y="333796"/>
            <a:ext cx="11117263" cy="710648"/>
          </a:xfrm>
        </p:spPr>
        <p:txBody>
          <a:bodyPr>
            <a:normAutofit/>
          </a:bodyPr>
          <a:lstStyle/>
          <a:p>
            <a:r>
              <a:rPr lang="en-IE" dirty="0"/>
              <a:t>Adaptive Design Regulatory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C70F1-9335-3F3A-FAE3-3D98DB9B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676" y="1215806"/>
            <a:ext cx="5779852" cy="4953074"/>
          </a:xfrm>
        </p:spPr>
        <p:txBody>
          <a:bodyPr/>
          <a:lstStyle/>
          <a:p>
            <a:pPr marL="0"/>
            <a:r>
              <a:rPr lang="en-US" dirty="0">
                <a:latin typeface="Public Sans" pitchFamily="2" charset="0"/>
              </a:rPr>
              <a:t>Guidance in adaptive design for confirmatory trials has evolved significantly over last 20 years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EMA (2007) Reflection Paper required high bar (“difficult experimental situations”) for AD usage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Public Sans" pitchFamily="2" charset="0"/>
              </a:rPr>
              <a:t>FDA (2010) Guidance more positive but differentiated between “well understood” and “less well understood” AD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endParaRPr lang="en-US" dirty="0">
              <a:latin typeface="Public Sans" pitchFamily="2" charset="0"/>
            </a:endParaRPr>
          </a:p>
          <a:p>
            <a:pPr marL="0"/>
            <a:r>
              <a:rPr lang="en-US" dirty="0">
                <a:latin typeface="Public Sans" pitchFamily="2" charset="0"/>
              </a:rPr>
              <a:t>FDA (2019) Updated AD Guidance was major positive shift</a:t>
            </a: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Legislative push + AD popularity catalyzed changes</a:t>
            </a:r>
          </a:p>
          <a:p>
            <a:pPr marL="285750" lvl="1" indent="-285750">
              <a:spcBef>
                <a:spcPts val="10"/>
              </a:spcBef>
              <a:buClr>
                <a:schemeClr val="accent2"/>
              </a:buClr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Established principle based approach to AD while still providing useful design/domain specific guidance</a:t>
            </a: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endParaRPr lang="en-US" dirty="0">
              <a:latin typeface="Public Sans" pitchFamily="2" charset="0"/>
            </a:endParaRP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r>
              <a:rPr lang="en-US" dirty="0">
                <a:latin typeface="Public Sans" pitchFamily="2" charset="0"/>
              </a:rPr>
              <a:t>Recent years have seen several support programs for adoption including of increasingly complex adaptive designs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ublic Sans" pitchFamily="2" charset="0"/>
                <a:sym typeface="Public Sans Light"/>
              </a:rPr>
              <a:t>FDA: Complex Innovative Design (CID) started in 2018, Master Protocols Guidance published in 2023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ublic Sans" pitchFamily="2" charset="0"/>
                <a:sym typeface="Public Sans Light"/>
              </a:rPr>
              <a:t>EMA: Complex Design Q&amp;A, Platform Trial Concept Paper, </a:t>
            </a:r>
          </a:p>
          <a:p>
            <a:pPr marL="285750" lvl="1" indent="-285750">
              <a:spcBef>
                <a:spcPts val="10"/>
              </a:spcBef>
              <a:buClr>
                <a:srgbClr val="2EC99B"/>
              </a:buCl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ublic Sans" pitchFamily="2" charset="0"/>
              </a:rPr>
              <a:t>Consort Extension for Adaptive Design published in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ublic Sans" pitchFamily="2" charset="0"/>
                <a:sym typeface="Public Sans Light"/>
              </a:rPr>
              <a:t>2020</a:t>
            </a:r>
          </a:p>
          <a:p>
            <a:pPr marL="457200" lvl="2" indent="0">
              <a:spcBef>
                <a:spcPts val="10"/>
              </a:spcBef>
              <a:buClr>
                <a:schemeClr val="accent2"/>
              </a:buClr>
            </a:pPr>
            <a:endParaRPr lang="en-US" dirty="0">
              <a:latin typeface="Public Sans" pitchFamily="2" charset="0"/>
            </a:endParaRPr>
          </a:p>
          <a:p>
            <a:pPr marL="457200" lvl="2" indent="0">
              <a:spcBef>
                <a:spcPts val="10"/>
              </a:spcBef>
              <a:buClr>
                <a:schemeClr val="accent2"/>
              </a:buClr>
            </a:pPr>
            <a:endParaRPr lang="en-US" dirty="0">
              <a:latin typeface="Public Sans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39B7864-9484-05B1-A48F-2FBAFBC23A84}"/>
              </a:ext>
            </a:extLst>
          </p:cNvPr>
          <p:cNvSpPr txBox="1">
            <a:spLocks/>
          </p:cNvSpPr>
          <p:nvPr/>
        </p:nvSpPr>
        <p:spPr>
          <a:xfrm>
            <a:off x="6633131" y="1649981"/>
            <a:ext cx="5119972" cy="355803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1CADE4"/>
              </a:buClr>
              <a:defRPr/>
            </a:pPr>
            <a:r>
              <a:rPr lang="en-IE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“Adaptive designs have the potential to improve ...</a:t>
            </a:r>
            <a:r>
              <a:rPr lang="en-IE" sz="2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study power and reduce the sample size and total cost</a:t>
            </a:r>
            <a:r>
              <a:rPr lang="en-IE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for investigational drugs, including</a:t>
            </a:r>
            <a:br>
              <a:rPr lang="en-IE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IE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"targeted medicines that are being put</a:t>
            </a:r>
            <a:br>
              <a:rPr lang="en-IE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IE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into development today”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0B4927-3C2D-CD42-39DC-81E6938E6987}"/>
              </a:ext>
            </a:extLst>
          </p:cNvPr>
          <p:cNvSpPr/>
          <p:nvPr/>
        </p:nvSpPr>
        <p:spPr>
          <a:xfrm>
            <a:off x="6951370" y="5023352"/>
            <a:ext cx="4483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n-IE" sz="1800" b="1" kern="1200" dirty="0">
                <a:solidFill>
                  <a:schemeClr val="tx1"/>
                </a:solidFill>
                <a:latin typeface="Calibri" panose="020F0502020204030204"/>
                <a:ea typeface="+mn-ea"/>
              </a:rPr>
              <a:t>Scott Gottlieb - Former FDA Commissioner</a:t>
            </a:r>
          </a:p>
        </p:txBody>
      </p:sp>
    </p:spTree>
    <p:extLst>
      <p:ext uri="{BB962C8B-B14F-4D97-AF65-F5344CB8AC3E}">
        <p14:creationId xmlns:p14="http://schemas.microsoft.com/office/powerpoint/2010/main" val="39642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ADCF4-B416-49B3-8D40-4B9691E6F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14F0-90A4-FF0D-112D-91F5F664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68" y="333796"/>
            <a:ext cx="11117263" cy="710648"/>
          </a:xfrm>
        </p:spPr>
        <p:txBody>
          <a:bodyPr>
            <a:normAutofit/>
          </a:bodyPr>
          <a:lstStyle/>
          <a:p>
            <a:r>
              <a:rPr lang="en-IE" dirty="0"/>
              <a:t>ICH E20: Adaptive Designs for Clinical Trials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D68E-6C7A-9635-752C-5EE67E091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675" y="1215806"/>
            <a:ext cx="5465325" cy="4953074"/>
          </a:xfrm>
        </p:spPr>
        <p:txBody>
          <a:bodyPr/>
          <a:lstStyle/>
          <a:p>
            <a:pPr marL="0"/>
            <a:r>
              <a:rPr lang="en-US" dirty="0">
                <a:latin typeface="Public Sans" pitchFamily="2" charset="0"/>
              </a:rPr>
              <a:t>ICH established to </a:t>
            </a:r>
            <a:r>
              <a:rPr lang="en-GB" dirty="0">
                <a:latin typeface="Public Sans" pitchFamily="2" charset="0"/>
              </a:rPr>
              <a:t>harmonise the regulatory requirements for pharmaceuticals around the globe</a:t>
            </a:r>
            <a:endParaRPr lang="en-US" dirty="0">
              <a:latin typeface="Public Sans" pitchFamily="2" charset="0"/>
            </a:endParaRPr>
          </a:p>
          <a:p>
            <a:pPr marL="0"/>
            <a:endParaRPr lang="en-US" b="1" dirty="0">
              <a:latin typeface="Public Sans" pitchFamily="2" charset="0"/>
            </a:endParaRPr>
          </a:p>
          <a:p>
            <a:pPr marL="0"/>
            <a:r>
              <a:rPr lang="en-US" b="1" dirty="0">
                <a:latin typeface="Public Sans" pitchFamily="2" charset="0"/>
              </a:rPr>
              <a:t>ICH E20: Adaptive Designs for Clinical Trials </a:t>
            </a:r>
            <a:r>
              <a:rPr lang="en-US" dirty="0">
                <a:latin typeface="Public Sans" pitchFamily="2" charset="0"/>
              </a:rPr>
              <a:t>Concept Paper in 2019; Draft Guidance published in June 2025 </a:t>
            </a:r>
          </a:p>
          <a:p>
            <a:pPr marL="0" lvl="1" indent="0">
              <a:spcBef>
                <a:spcPts val="10"/>
              </a:spcBef>
              <a:buClr>
                <a:srgbClr val="2EC99B"/>
              </a:buClr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ublic Sans" pitchFamily="2" charset="0"/>
              <a:sym typeface="Public Sans Light"/>
            </a:endParaRP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r>
              <a:rPr lang="en-US" dirty="0">
                <a:latin typeface="Public Sans" pitchFamily="2" charset="0"/>
              </a:rPr>
              <a:t>Scope of ICH E20 focused on pre-specified changes to design or study conduct in confirmatory clinical trials based on within-trial accumulating (interim) data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ublic Sans" pitchFamily="2" charset="0"/>
                <a:sym typeface="Public Sans Light"/>
              </a:rPr>
              <a:t>Thus, minimal focus on unplanned changes, early-stage trials, external data or routine monitoring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None/>
              <a:tabLst/>
              <a:defRPr/>
            </a:pPr>
            <a:endParaRPr lang="en-US" dirty="0">
              <a:latin typeface="Public Sans" pitchFamily="2" charset="0"/>
            </a:endParaRP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r>
              <a:rPr lang="en-US" dirty="0">
                <a:latin typeface="Public Sans" pitchFamily="2" charset="0"/>
              </a:rPr>
              <a:t>Provides overview of advantages &amp; challenges for AD, key principles for AD, guidance on certain types of AD, special topics and considerations + documentation</a:t>
            </a: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endParaRPr lang="en-US" dirty="0">
              <a:latin typeface="Public Sans" pitchFamily="2" charset="0"/>
            </a:endParaRP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r>
              <a:rPr lang="en-US" dirty="0">
                <a:latin typeface="Public Sans" pitchFamily="2" charset="0"/>
              </a:rPr>
              <a:t>Public Consultation open in US/EU/UK </a:t>
            </a:r>
            <a:r>
              <a:rPr lang="en-US" dirty="0" err="1">
                <a:latin typeface="Public Sans" pitchFamily="2" charset="0"/>
              </a:rPr>
              <a:t>til</a:t>
            </a:r>
            <a:r>
              <a:rPr lang="en-US" dirty="0">
                <a:latin typeface="Public Sans" pitchFamily="2" charset="0"/>
              </a:rPr>
              <a:t> November 30</a:t>
            </a:r>
            <a:r>
              <a:rPr lang="en-US" baseline="30000" dirty="0">
                <a:latin typeface="Public Sans" pitchFamily="2" charset="0"/>
              </a:rPr>
              <a:t>th</a:t>
            </a:r>
            <a:endParaRPr lang="en-US" dirty="0">
              <a:latin typeface="Public Sans" pitchFamily="2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2EC99B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ublic Sans" pitchFamily="2" charset="0"/>
                <a:sym typeface="Public Sans Light"/>
              </a:rPr>
              <a:t>Comments: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ublic Sans" pitchFamily="2" charset="0"/>
                <a:sym typeface="Public Sans Light"/>
                <a:hlinkClick r:id="rId2"/>
              </a:rPr>
              <a:t>FDA Li</a:t>
            </a:r>
            <a:r>
              <a:rPr lang="en-US" dirty="0" err="1">
                <a:solidFill>
                  <a:srgbClr val="FFFFFF">
                    <a:lumMod val="50000"/>
                  </a:srgbClr>
                </a:solidFill>
                <a:latin typeface="Public Sans" pitchFamily="2" charset="0"/>
                <a:hlinkClick r:id="rId2"/>
              </a:rPr>
              <a:t>nk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ublic Sans" pitchFamily="2" charset="0"/>
                <a:sym typeface="Public Sans Light"/>
              </a:rPr>
              <a:t>,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ublic Sans" pitchFamily="2" charset="0"/>
                <a:sym typeface="Public Sans Light"/>
                <a:hlinkClick r:id="rId3"/>
              </a:rPr>
              <a:t>EMA Link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ublic Sans" pitchFamily="2" charset="0"/>
                <a:sym typeface="Public Sans Light"/>
              </a:rPr>
              <a:t>,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ublic Sans" pitchFamily="2" charset="0"/>
                <a:sym typeface="Public Sans Light"/>
                <a:hlinkClick r:id="rId4"/>
              </a:rPr>
              <a:t>MHRA Link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ublic Sans" pitchFamily="2" charset="0"/>
              <a:sym typeface="Public Sans Light"/>
            </a:endParaRPr>
          </a:p>
          <a:p>
            <a:pPr marL="0" lvl="1" indent="0">
              <a:spcBef>
                <a:spcPts val="10"/>
              </a:spcBef>
              <a:buClr>
                <a:schemeClr val="accent2"/>
              </a:buClr>
              <a:buNone/>
            </a:pPr>
            <a:endParaRPr lang="en-US" dirty="0">
              <a:latin typeface="Public Sans" pitchFamily="2" charset="0"/>
            </a:endParaRPr>
          </a:p>
          <a:p>
            <a:pPr marL="457200" lvl="2" indent="0">
              <a:spcBef>
                <a:spcPts val="10"/>
              </a:spcBef>
              <a:buClr>
                <a:schemeClr val="accent2"/>
              </a:buClr>
            </a:pPr>
            <a:endParaRPr lang="en-US" dirty="0">
              <a:latin typeface="Public Sans" pitchFamily="2" charset="0"/>
            </a:endParaRPr>
          </a:p>
          <a:p>
            <a:pPr marL="457200" lvl="2" indent="0">
              <a:spcBef>
                <a:spcPts val="10"/>
              </a:spcBef>
              <a:buClr>
                <a:schemeClr val="accent2"/>
              </a:buClr>
            </a:pPr>
            <a:endParaRPr lang="en-US" dirty="0">
              <a:latin typeface="Public San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79574-02C5-A1EC-E490-8F2C72135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611" y="1336590"/>
            <a:ext cx="5089187" cy="1446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6DA218-9C7F-7DE6-74B5-89E08E6F2A7D}"/>
              </a:ext>
            </a:extLst>
          </p:cNvPr>
          <p:cNvSpPr txBox="1"/>
          <p:nvPr/>
        </p:nvSpPr>
        <p:spPr>
          <a:xfrm>
            <a:off x="6308386" y="2953996"/>
            <a:ext cx="5001636" cy="30469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Public Sans" pitchFamily="2" charset="0"/>
              </a:rPr>
              <a:t>Focus comments on content (principles, any ambiguity in the message, or gaps), whether matches concept paper expectations and if recommendations and level of detail pitched at the right level (+ flag aspects that would benefit implementation training materials)</a:t>
            </a:r>
          </a:p>
          <a:p>
            <a:endParaRPr lang="en-GB" sz="1600" dirty="0">
              <a:latin typeface="Public Sans" pitchFamily="2" charset="0"/>
            </a:endParaRPr>
          </a:p>
          <a:p>
            <a:r>
              <a:rPr lang="en-GB" sz="1600" dirty="0">
                <a:latin typeface="Public Sans" pitchFamily="2" charset="0"/>
              </a:rPr>
              <a:t>Avoid editorial comments unless they obscure meaning </a:t>
            </a:r>
          </a:p>
          <a:p>
            <a:endParaRPr lang="en-GB" sz="1600" dirty="0">
              <a:latin typeface="Public Sans" pitchFamily="2" charset="0"/>
            </a:endParaRPr>
          </a:p>
          <a:p>
            <a:r>
              <a:rPr lang="en-GB" sz="1600" dirty="0">
                <a:latin typeface="Public Sans" pitchFamily="2" charset="0"/>
              </a:rPr>
              <a:t>Bayesian methods: Applications beyond borrowing to benefit </a:t>
            </a:r>
            <a:r>
              <a:rPr lang="en-IE" sz="1600" dirty="0">
                <a:latin typeface="Public Sans" pitchFamily="2" charset="0"/>
              </a:rPr>
              <a:t>trial outcome </a:t>
            </a:r>
            <a:r>
              <a:rPr lang="en-GB" sz="1600" dirty="0">
                <a:latin typeface="Public Sans" pitchFamily="2" charset="0"/>
              </a:rPr>
              <a:t>interpretability?</a:t>
            </a:r>
            <a:endParaRPr lang="en-IE" sz="1600" dirty="0">
              <a:latin typeface="Public San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D8B33C-F8D7-C995-1CD0-4424D8B1CAFE}"/>
              </a:ext>
            </a:extLst>
          </p:cNvPr>
          <p:cNvSpPr txBox="1"/>
          <p:nvPr/>
        </p:nvSpPr>
        <p:spPr>
          <a:xfrm>
            <a:off x="6264610" y="6000984"/>
            <a:ext cx="50454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Moving towards harmonisation for (confirmatory) trials with an adaptive design </a:t>
            </a:r>
            <a:r>
              <a:rPr lang="en-GB" dirty="0"/>
              <a:t>– ICH E20 EWG (EFPSI 2025)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3574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tmatics 1">
      <a:dk1>
        <a:srgbClr val="152430"/>
      </a:dk1>
      <a:lt1>
        <a:srgbClr val="FFFFFF"/>
      </a:lt1>
      <a:dk2>
        <a:srgbClr val="BAC0B8"/>
      </a:dk2>
      <a:lt2>
        <a:srgbClr val="DBDFD4"/>
      </a:lt2>
      <a:accent1>
        <a:srgbClr val="152430"/>
      </a:accent1>
      <a:accent2>
        <a:srgbClr val="2EC99B"/>
      </a:accent2>
      <a:accent3>
        <a:srgbClr val="C6C39E"/>
      </a:accent3>
      <a:accent4>
        <a:srgbClr val="907680"/>
      </a:accent4>
      <a:accent5>
        <a:srgbClr val="BAC0B8"/>
      </a:accent5>
      <a:accent6>
        <a:srgbClr val="DBDFD4"/>
      </a:accent6>
      <a:hlink>
        <a:srgbClr val="702636"/>
      </a:hlink>
      <a:folHlink>
        <a:srgbClr val="9475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22030</TotalTime>
  <Words>5866</Words>
  <Application>Microsoft Office PowerPoint</Application>
  <PresentationFormat>Widescreen</PresentationFormat>
  <Paragraphs>420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 Light</vt:lpstr>
      <vt:lpstr>Public Sans Light</vt:lpstr>
      <vt:lpstr>Calibri</vt:lpstr>
      <vt:lpstr>Public Sans SemiBold</vt:lpstr>
      <vt:lpstr>Arial</vt:lpstr>
      <vt:lpstr>Public Sans</vt:lpstr>
      <vt:lpstr>Public Sans Medium</vt:lpstr>
      <vt:lpstr>Public Sans ExtraLight</vt:lpstr>
      <vt:lpstr>Office Theme</vt:lpstr>
      <vt:lpstr>Impact of ICH E20 for Adaptive Designs</vt:lpstr>
      <vt:lpstr>PowerPoint Presentation</vt:lpstr>
      <vt:lpstr>PowerPoint Presentation</vt:lpstr>
      <vt:lpstr>PowerPoint Presentation</vt:lpstr>
      <vt:lpstr>nQuery Licensing nQuery operates on a tiered licensing model</vt:lpstr>
      <vt:lpstr>Adaptive Design Regulatory Overview</vt:lpstr>
      <vt:lpstr>Adaptive Design Overview</vt:lpstr>
      <vt:lpstr>Adaptive Design Regulatory History</vt:lpstr>
      <vt:lpstr>ICH E20: Adaptive Designs for Clinical Trials</vt:lpstr>
      <vt:lpstr>Adaptive Trials Advantages and Challenges</vt:lpstr>
      <vt:lpstr>Choosing Appropriate Adaptive Design </vt:lpstr>
      <vt:lpstr>ICH E20 Adaptive  Design Principles</vt:lpstr>
      <vt:lpstr>ICH E20 Adaptive Design Principles</vt:lpstr>
      <vt:lpstr>Analysis of Adaptive Design Principles</vt:lpstr>
      <vt:lpstr>ICH E20  Areas of Interest</vt:lpstr>
      <vt:lpstr>ICH E20 Adaptation Types Covered</vt:lpstr>
      <vt:lpstr>Analysis of Adaptive Designs Covered</vt:lpstr>
      <vt:lpstr>Special Topics I</vt:lpstr>
      <vt:lpstr>Special Topics II</vt:lpstr>
      <vt:lpstr>Special Topics III/Documentation</vt:lpstr>
      <vt:lpstr>Group Sequential | Example 1 (Survival)</vt:lpstr>
      <vt:lpstr>Discussion and Conclusions</vt:lpstr>
      <vt:lpstr>nQuery 9.5 Update (June 2025)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Liam</dc:creator>
  <cp:lastModifiedBy>Ronan Fitzpatrick</cp:lastModifiedBy>
  <cp:revision>86</cp:revision>
  <dcterms:modified xsi:type="dcterms:W3CDTF">2025-10-17T08:51:29Z</dcterms:modified>
</cp:coreProperties>
</file>