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32"/>
  </p:notesMasterIdLst>
  <p:handoutMasterIdLst>
    <p:handoutMasterId r:id="rId33"/>
  </p:handoutMasterIdLst>
  <p:sldIdLst>
    <p:sldId id="461" r:id="rId2"/>
    <p:sldId id="257" r:id="rId3"/>
    <p:sldId id="886" r:id="rId4"/>
    <p:sldId id="259" r:id="rId5"/>
    <p:sldId id="717" r:id="rId6"/>
    <p:sldId id="734" r:id="rId7"/>
    <p:sldId id="878" r:id="rId8"/>
    <p:sldId id="925" r:id="rId9"/>
    <p:sldId id="924" r:id="rId10"/>
    <p:sldId id="905" r:id="rId11"/>
    <p:sldId id="882" r:id="rId12"/>
    <p:sldId id="931" r:id="rId13"/>
    <p:sldId id="932" r:id="rId14"/>
    <p:sldId id="912" r:id="rId15"/>
    <p:sldId id="942" r:id="rId16"/>
    <p:sldId id="946" r:id="rId17"/>
    <p:sldId id="939" r:id="rId18"/>
    <p:sldId id="940" r:id="rId19"/>
    <p:sldId id="874" r:id="rId20"/>
    <p:sldId id="899" r:id="rId21"/>
    <p:sldId id="881" r:id="rId22"/>
    <p:sldId id="506" r:id="rId23"/>
    <p:sldId id="907" r:id="rId24"/>
    <p:sldId id="902" r:id="rId25"/>
    <p:sldId id="887" r:id="rId26"/>
    <p:sldId id="894" r:id="rId27"/>
    <p:sldId id="676" r:id="rId28"/>
    <p:sldId id="679" r:id="rId29"/>
    <p:sldId id="910" r:id="rId30"/>
    <p:sldId id="941" r:id="rId31"/>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347" userDrawn="1">
          <p15:clr>
            <a:srgbClr val="A4A3A4"/>
          </p15:clr>
        </p15:guide>
        <p15:guide id="3" orient="horz" pos="95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B5AD"/>
    <a:srgbClr val="E7E7E7"/>
    <a:srgbClr val="3474BB"/>
    <a:srgbClr val="2C99D4"/>
    <a:srgbClr val="FF9966"/>
    <a:srgbClr val="43BDCA"/>
    <a:srgbClr val="565755"/>
    <a:srgbClr val="333C4E"/>
    <a:srgbClr val="2FC2D4"/>
    <a:srgbClr val="46B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3890" autoAdjust="0"/>
  </p:normalViewPr>
  <p:slideViewPr>
    <p:cSldViewPr snapToGrid="0">
      <p:cViewPr varScale="1">
        <p:scale>
          <a:sx n="108" d="100"/>
          <a:sy n="108" d="100"/>
        </p:scale>
        <p:origin x="810" y="108"/>
      </p:cViewPr>
      <p:guideLst>
        <p:guide orient="horz" pos="572"/>
        <p:guide pos="347"/>
        <p:guide orient="horz" pos="95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199AE250-D276-497A-9F07-4905F809DE26}" type="datetimeFigureOut">
              <a:rPr lang="en-GB" smtClean="0"/>
              <a:t>15/09/2022</a:t>
            </a:fld>
            <a:endParaRPr lang="en-GB" dirty="0"/>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DBF2ADAE-2FF0-40B3-BDE7-75A3141408A5}" type="slidenum">
              <a:rPr lang="en-GB" smtClean="0"/>
              <a:t>‹#›</a:t>
            </a:fld>
            <a:endParaRPr lang="en-GB" dirty="0"/>
          </a:p>
        </p:txBody>
      </p:sp>
    </p:spTree>
    <p:extLst>
      <p:ext uri="{BB962C8B-B14F-4D97-AF65-F5344CB8AC3E}">
        <p14:creationId xmlns:p14="http://schemas.microsoft.com/office/powerpoint/2010/main" val="104897740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9T14:24:53.699"/>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0 1,'2467'0,"-2454"0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9T14:24:53.700"/>
    </inkml:context>
    <inkml:brush xml:id="br0">
      <inkml:brushProperty name="width" value="0.4" units="cm"/>
      <inkml:brushProperty name="height" value="0.8" units="cm"/>
      <inkml:brushProperty name="color" value="#EF0C4D"/>
      <inkml:brushProperty name="tip" value="rectangle"/>
      <inkml:brushProperty name="rasterOp" value="maskPen"/>
      <inkml:brushProperty name="ignorePressure" value="1"/>
    </inkml:brush>
  </inkml:definitions>
  <inkml:trace contextRef="#ctx0" brushRef="#br0">194 1,'-194'0,"2044"0,-1831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9T14:24:53.701"/>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4443 1,'648'0,"-5724"0,5061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0941DCC6-C72B-49C6-B645-1841276323FF}" type="datetimeFigureOut">
              <a:rPr lang="en-GB" smtClean="0"/>
              <a:t>15/09/2022</a:t>
            </a:fld>
            <a:endParaRPr lang="en-GB" dirty="0"/>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2EB6C105-A9A4-43A2-AD8C-C3B057DA5EDE}" type="slidenum">
              <a:rPr lang="en-GB" smtClean="0"/>
              <a:t>‹#›</a:t>
            </a:fld>
            <a:endParaRPr lang="en-GB" dirty="0"/>
          </a:p>
        </p:txBody>
      </p:sp>
    </p:spTree>
    <p:extLst>
      <p:ext uri="{BB962C8B-B14F-4D97-AF65-F5344CB8AC3E}">
        <p14:creationId xmlns:p14="http://schemas.microsoft.com/office/powerpoint/2010/main" val="268345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www.Statsols.com/trial</a:t>
            </a:r>
          </a:p>
        </p:txBody>
      </p:sp>
      <p:sp>
        <p:nvSpPr>
          <p:cNvPr id="4" name="Slide Number Placeholder 3"/>
          <p:cNvSpPr>
            <a:spLocks noGrp="1"/>
          </p:cNvSpPr>
          <p:nvPr>
            <p:ph type="sldNum" sz="quarter" idx="5"/>
          </p:nvPr>
        </p:nvSpPr>
        <p:spPr/>
        <p:txBody>
          <a:bodyPr/>
          <a:lstStyle/>
          <a:p>
            <a:fld id="{2EB6C105-A9A4-43A2-AD8C-C3B057DA5EDE}" type="slidenum">
              <a:rPr lang="en-GB" smtClean="0"/>
              <a:t>1</a:t>
            </a:fld>
            <a:endParaRPr lang="en-GB" dirty="0"/>
          </a:p>
        </p:txBody>
      </p:sp>
    </p:spTree>
    <p:extLst>
      <p:ext uri="{BB962C8B-B14F-4D97-AF65-F5344CB8AC3E}">
        <p14:creationId xmlns:p14="http://schemas.microsoft.com/office/powerpoint/2010/main" val="44611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19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295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346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14</a:t>
            </a:fld>
            <a:endParaRPr lang="en-GB" dirty="0"/>
          </a:p>
        </p:txBody>
      </p:sp>
    </p:spTree>
    <p:extLst>
      <p:ext uri="{BB962C8B-B14F-4D97-AF65-F5344CB8AC3E}">
        <p14:creationId xmlns:p14="http://schemas.microsoft.com/office/powerpoint/2010/main" val="141683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08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196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19</a:t>
            </a:fld>
            <a:endParaRPr lang="en-GB" dirty="0"/>
          </a:p>
        </p:txBody>
      </p:sp>
    </p:spTree>
    <p:extLst>
      <p:ext uri="{BB962C8B-B14F-4D97-AF65-F5344CB8AC3E}">
        <p14:creationId xmlns:p14="http://schemas.microsoft.com/office/powerpoint/2010/main" val="3792891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38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066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43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25</a:t>
            </a:fld>
            <a:endParaRPr lang="en-GB" dirty="0"/>
          </a:p>
        </p:txBody>
      </p:sp>
    </p:spTree>
    <p:extLst>
      <p:ext uri="{BB962C8B-B14F-4D97-AF65-F5344CB8AC3E}">
        <p14:creationId xmlns:p14="http://schemas.microsoft.com/office/powerpoint/2010/main" val="346702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118E6CD1-9FF9-40CB-9E08-D88E3A0FE9A1}" type="slidenum">
              <a:rPr lang="en-IE" smtClean="0"/>
              <a:t>26</a:t>
            </a:fld>
            <a:endParaRPr lang="en-IE" dirty="0"/>
          </a:p>
        </p:txBody>
      </p:sp>
    </p:spTree>
    <p:extLst>
      <p:ext uri="{BB962C8B-B14F-4D97-AF65-F5344CB8AC3E}">
        <p14:creationId xmlns:p14="http://schemas.microsoft.com/office/powerpoint/2010/main" val="1440111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27</a:t>
            </a:fld>
            <a:endParaRPr lang="en-GB" dirty="0"/>
          </a:p>
        </p:txBody>
      </p:sp>
    </p:spTree>
    <p:extLst>
      <p:ext uri="{BB962C8B-B14F-4D97-AF65-F5344CB8AC3E}">
        <p14:creationId xmlns:p14="http://schemas.microsoft.com/office/powerpoint/2010/main" val="4279156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28</a:t>
            </a:fld>
            <a:endParaRPr lang="en-GB" dirty="0"/>
          </a:p>
        </p:txBody>
      </p:sp>
    </p:spTree>
    <p:extLst>
      <p:ext uri="{BB962C8B-B14F-4D97-AF65-F5344CB8AC3E}">
        <p14:creationId xmlns:p14="http://schemas.microsoft.com/office/powerpoint/2010/main" val="1881961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3</a:t>
            </a:fld>
            <a:endParaRPr lang="en-GB" dirty="0"/>
          </a:p>
        </p:txBody>
      </p:sp>
    </p:spTree>
    <p:extLst>
      <p:ext uri="{BB962C8B-B14F-4D97-AF65-F5344CB8AC3E}">
        <p14:creationId xmlns:p14="http://schemas.microsoft.com/office/powerpoint/2010/main" val="332839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4:notes"/>
          <p:cNvSpPr txBox="1">
            <a:spLocks noGrp="1"/>
          </p:cNvSpPr>
          <p:nvPr>
            <p:ph type="sldNum" idx="12"/>
          </p:nvPr>
        </p:nvSpPr>
        <p:spPr>
          <a:xfrm>
            <a:off x="3850443" y="9378824"/>
            <a:ext cx="2945659" cy="4954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6C105-A9A4-43A2-AD8C-C3B057DA5EDE}" type="slidenum">
              <a:rPr lang="en-GB" smtClean="0"/>
              <a:t>5</a:t>
            </a:fld>
            <a:endParaRPr lang="en-GB" dirty="0"/>
          </a:p>
        </p:txBody>
      </p:sp>
    </p:spTree>
    <p:extLst>
      <p:ext uri="{BB962C8B-B14F-4D97-AF65-F5344CB8AC3E}">
        <p14:creationId xmlns:p14="http://schemas.microsoft.com/office/powerpoint/2010/main" val="295575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6</a:t>
            </a:fld>
            <a:endParaRPr lang="en-GB" dirty="0"/>
          </a:p>
        </p:txBody>
      </p:sp>
    </p:spTree>
    <p:extLst>
      <p:ext uri="{BB962C8B-B14F-4D97-AF65-F5344CB8AC3E}">
        <p14:creationId xmlns:p14="http://schemas.microsoft.com/office/powerpoint/2010/main" val="336004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76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88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345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Layout - Compresse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886440"/>
      </p:ext>
    </p:extLst>
  </p:cSld>
  <p:clrMapOvr>
    <a:masterClrMapping/>
  </p:clrMapOvr>
  <p:extLst>
    <p:ext uri="{DCECCB84-F9BA-43D5-87BE-67443E8EF086}">
      <p15:sldGuideLst xmlns:p15="http://schemas.microsoft.com/office/powerpoint/2012/main">
        <p15:guide id="1" orient="horz" pos="2160">
          <p15:clr>
            <a:srgbClr val="FBAE40"/>
          </p15:clr>
        </p15:guide>
        <p15:guide id="2" pos="32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WHITE - Title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16912" y="235586"/>
            <a:ext cx="9720073" cy="1499616"/>
          </a:xfrm>
          <a:prstGeom prst="rect">
            <a:avLst/>
          </a:prstGeom>
        </p:spPr>
        <p:txBody>
          <a:bodyPr/>
          <a:lstStyle>
            <a:lvl1pPr algn="ctr">
              <a:defRPr cap="none">
                <a:solidFill>
                  <a:schemeClr val="bg1"/>
                </a:solidFill>
                <a:latin typeface="Futura"/>
              </a:defRPr>
            </a:lvl1pPr>
          </a:lstStyle>
          <a:p>
            <a:r>
              <a:rPr lang="en-US" dirty="0"/>
              <a:t>Click To Edit Master Title Style</a:t>
            </a:r>
          </a:p>
        </p:txBody>
      </p:sp>
      <p:sp>
        <p:nvSpPr>
          <p:cNvPr id="3" name="Content Placeholder 2"/>
          <p:cNvSpPr>
            <a:spLocks noGrp="1"/>
          </p:cNvSpPr>
          <p:nvPr>
            <p:ph idx="1"/>
          </p:nvPr>
        </p:nvSpPr>
        <p:spPr>
          <a:xfrm>
            <a:off x="731784" y="1978269"/>
            <a:ext cx="9720073" cy="4023360"/>
          </a:xfrm>
          <a:prstGeom prst="rect">
            <a:avLst/>
          </a:prstGeom>
        </p:spPr>
        <p:txBody>
          <a:bodyPr/>
          <a:lstStyle>
            <a:lvl1pPr>
              <a:defRPr>
                <a:solidFill>
                  <a:schemeClr val="bg1"/>
                </a:solidFill>
                <a:latin typeface="Futura"/>
              </a:defRPr>
            </a:lvl1pPr>
            <a:lvl2pPr>
              <a:defRPr>
                <a:solidFill>
                  <a:schemeClr val="bg1"/>
                </a:solidFill>
                <a:latin typeface="Futura"/>
              </a:defRPr>
            </a:lvl2pPr>
            <a:lvl3pPr>
              <a:defRPr>
                <a:solidFill>
                  <a:schemeClr val="bg1"/>
                </a:solidFill>
                <a:latin typeface="Futura"/>
              </a:defRPr>
            </a:lvl3pPr>
            <a:lvl4pPr>
              <a:defRPr>
                <a:solidFill>
                  <a:schemeClr val="bg1"/>
                </a:solidFill>
                <a:latin typeface="Futura"/>
              </a:defRPr>
            </a:lvl4pPr>
            <a:lvl5pPr>
              <a:defRPr>
                <a:solidFill>
                  <a:schemeClr val="bg1"/>
                </a:solidFill>
                <a:latin typeface="Futur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C9D748BD-93E2-47BD-A264-42A381FF7F2F}" type="datetimeFigureOut">
              <a:rPr lang="en-GB" smtClean="0"/>
              <a:t>15/09/2022</a:t>
            </a:fld>
            <a:endParaRPr lang="en-GB" dirty="0"/>
          </a:p>
        </p:txBody>
      </p:sp>
      <p:sp>
        <p:nvSpPr>
          <p:cNvPr id="5" name="Footer Placeholder 4"/>
          <p:cNvSpPr>
            <a:spLocks noGrp="1"/>
          </p:cNvSpPr>
          <p:nvPr>
            <p:ph type="ftr" sz="quarter" idx="11"/>
          </p:nvPr>
        </p:nvSpPr>
        <p:spPr>
          <a:xfrm>
            <a:off x="7086600" y="6470704"/>
            <a:ext cx="3657791" cy="274320"/>
          </a:xfrm>
          <a:prstGeom prst="rect">
            <a:avLst/>
          </a:prstGeom>
        </p:spPr>
        <p:txBody>
          <a:bodyPr/>
          <a:lstStyle/>
          <a:p>
            <a:endParaRPr lang="en-GB" dirty="0"/>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217425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2 Style - Title and Content No Logo">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DBBC244C-EB1B-4B0D-9660-68917072C27A}"/>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244" t="35437" r="15310" b="722"/>
          <a:stretch/>
        </p:blipFill>
        <p:spPr>
          <a:xfrm rot="5400000">
            <a:off x="9513407" y="3140643"/>
            <a:ext cx="4183984" cy="1173202"/>
          </a:xfrm>
          <a:prstGeom prst="rect">
            <a:avLst/>
          </a:prstGeom>
        </p:spPr>
      </p:pic>
      <p:pic>
        <p:nvPicPr>
          <p:cNvPr id="12" name="Picture 11" descr="Shape, arrow&#10;&#10;Description automatically generated">
            <a:extLst>
              <a:ext uri="{FF2B5EF4-FFF2-40B4-BE49-F238E27FC236}">
                <a16:creationId xmlns:a16="http://schemas.microsoft.com/office/drawing/2014/main" id="{FAD9B8DB-FCB8-4CB0-8A0E-0E1B82289F72}"/>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11111199" y="5773069"/>
            <a:ext cx="1080801" cy="1080799"/>
          </a:xfrm>
          <a:prstGeom prst="rect">
            <a:avLst/>
          </a:prstGeom>
        </p:spPr>
      </p:pic>
      <p:pic>
        <p:nvPicPr>
          <p:cNvPr id="13" name="Picture 12" descr="Icon&#10;&#10;Description automatically generated">
            <a:extLst>
              <a:ext uri="{FF2B5EF4-FFF2-40B4-BE49-F238E27FC236}">
                <a16:creationId xmlns:a16="http://schemas.microsoft.com/office/drawing/2014/main" id="{86453CD5-BB8F-4F62-A55F-AE72C090AF51}"/>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l="27112" b="3669"/>
          <a:stretch/>
        </p:blipFill>
        <p:spPr>
          <a:xfrm>
            <a:off x="-1" y="5755485"/>
            <a:ext cx="1650397" cy="1098383"/>
          </a:xfrm>
          <a:prstGeom prst="rect">
            <a:avLst/>
          </a:prstGeom>
        </p:spPr>
      </p:pic>
      <p:sp>
        <p:nvSpPr>
          <p:cNvPr id="14" name="Content Placeholder 2">
            <a:extLst>
              <a:ext uri="{FF2B5EF4-FFF2-40B4-BE49-F238E27FC236}">
                <a16:creationId xmlns:a16="http://schemas.microsoft.com/office/drawing/2014/main" id="{F509F5BF-485D-4A6E-9FE5-040B9403B87A}"/>
              </a:ext>
            </a:extLst>
          </p:cNvPr>
          <p:cNvSpPr>
            <a:spLocks noGrp="1"/>
          </p:cNvSpPr>
          <p:nvPr>
            <p:ph idx="1" hasCustomPrompt="1"/>
          </p:nvPr>
        </p:nvSpPr>
        <p:spPr>
          <a:xfrm>
            <a:off x="1230922" y="1978269"/>
            <a:ext cx="9787877" cy="4023360"/>
          </a:xfrm>
          <a:prstGeom prst="rect">
            <a:avLst/>
          </a:prstGeom>
        </p:spPr>
        <p:txBody>
          <a:bodyPr>
            <a:normAutofit/>
          </a:bodyPr>
          <a:lstStyle>
            <a:lvl1pPr>
              <a:buFont typeface="Arial" panose="020B0604020202020204" pitchFamily="34" charset="0"/>
              <a:buNone/>
              <a:defRPr sz="2800">
                <a:solidFill>
                  <a:schemeClr val="tx1"/>
                </a:solidFill>
                <a:latin typeface="+mn-lt"/>
              </a:defRPr>
            </a:lvl1pPr>
            <a:lvl2pPr>
              <a:buFont typeface="Arial" panose="020B0604020202020204" pitchFamily="34" charset="0"/>
              <a:buNone/>
              <a:defRPr sz="2400">
                <a:solidFill>
                  <a:schemeClr val="tx1"/>
                </a:solidFill>
                <a:latin typeface="+mn-lt"/>
              </a:defRPr>
            </a:lvl2pPr>
            <a:lvl3pPr>
              <a:buFont typeface="Arial" panose="020B0604020202020204" pitchFamily="34" charset="0"/>
              <a:buNone/>
              <a:defRPr sz="1800">
                <a:solidFill>
                  <a:schemeClr val="tx1"/>
                </a:solidFill>
                <a:latin typeface="+mn-lt"/>
              </a:defRPr>
            </a:lvl3pPr>
            <a:lvl4pPr>
              <a:buFont typeface="Arial" panose="020B0604020202020204" pitchFamily="34" charset="0"/>
              <a:buNone/>
              <a:defRPr sz="1800">
                <a:solidFill>
                  <a:schemeClr val="tx1"/>
                </a:solidFill>
                <a:latin typeface="+mn-lt"/>
              </a:defRPr>
            </a:lvl4pPr>
            <a:lvl5pPr>
              <a:buFont typeface="Arial" panose="020B0604020202020204" pitchFamily="34" charset="0"/>
              <a:buNone/>
              <a:defRPr sz="1800">
                <a:solidFill>
                  <a:schemeClr val="tx1"/>
                </a:solidFill>
                <a:latin typeface="+mn-lt"/>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pic>
        <p:nvPicPr>
          <p:cNvPr id="15" name="Picture 14" descr="Shape, arrow&#10;&#10;Description automatically generated">
            <a:extLst>
              <a:ext uri="{FF2B5EF4-FFF2-40B4-BE49-F238E27FC236}">
                <a16:creationId xmlns:a16="http://schemas.microsoft.com/office/drawing/2014/main" id="{8CD02549-49B5-4D89-84E6-FB07230D113F}"/>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1085274" y="-674662"/>
            <a:ext cx="3464869" cy="2309913"/>
          </a:xfrm>
          <a:prstGeom prst="rect">
            <a:avLst/>
          </a:prstGeom>
        </p:spPr>
      </p:pic>
      <p:pic>
        <p:nvPicPr>
          <p:cNvPr id="17" name="Picture 16" descr="A picture containing monitor, screen, television, photo&#10;&#10;Description automatically generated">
            <a:extLst>
              <a:ext uri="{FF2B5EF4-FFF2-40B4-BE49-F238E27FC236}">
                <a16:creationId xmlns:a16="http://schemas.microsoft.com/office/drawing/2014/main" id="{6E9F00D3-1361-46AD-A8C4-27CFD9EC0243}"/>
              </a:ext>
            </a:extLst>
          </p:cNvPr>
          <p:cNvPicPr>
            <a:picLocks noChangeAspect="1"/>
          </p:cNvPicPr>
          <p:nvPr userDrawn="1"/>
        </p:nvPicPr>
        <p:blipFill>
          <a:blip r:embed="rId6">
            <a:alphaModFix amt="20000"/>
            <a:extLst>
              <a:ext uri="{28A0092B-C50C-407E-A947-70E740481C1C}">
                <a14:useLocalDpi xmlns:a14="http://schemas.microsoft.com/office/drawing/2010/main" val="0"/>
              </a:ext>
            </a:extLst>
          </a:blip>
          <a:stretch>
            <a:fillRect/>
          </a:stretch>
        </p:blipFill>
        <p:spPr>
          <a:xfrm>
            <a:off x="9599003" y="-414102"/>
            <a:ext cx="3464869" cy="2159746"/>
          </a:xfrm>
          <a:prstGeom prst="rect">
            <a:avLst/>
          </a:prstGeom>
        </p:spPr>
      </p:pic>
      <p:cxnSp>
        <p:nvCxnSpPr>
          <p:cNvPr id="18" name="Straight Connector 17">
            <a:extLst>
              <a:ext uri="{FF2B5EF4-FFF2-40B4-BE49-F238E27FC236}">
                <a16:creationId xmlns:a16="http://schemas.microsoft.com/office/drawing/2014/main" id="{21E9F86A-A553-4D28-9680-53E441E49DB2}"/>
              </a:ext>
            </a:extLst>
          </p:cNvPr>
          <p:cNvCxnSpPr>
            <a:cxnSpLocks/>
          </p:cNvCxnSpPr>
          <p:nvPr userDrawn="1"/>
        </p:nvCxnSpPr>
        <p:spPr>
          <a:xfrm>
            <a:off x="1400175" y="1182269"/>
            <a:ext cx="9051682" cy="0"/>
          </a:xfrm>
          <a:prstGeom prst="line">
            <a:avLst/>
          </a:prstGeom>
          <a:ln w="38100"/>
        </p:spPr>
        <p:style>
          <a:lnRef idx="1">
            <a:schemeClr val="accent3"/>
          </a:lnRef>
          <a:fillRef idx="0">
            <a:schemeClr val="accent3"/>
          </a:fillRef>
          <a:effectRef idx="0">
            <a:schemeClr val="accent3"/>
          </a:effectRef>
          <a:fontRef idx="minor">
            <a:schemeClr val="tx1"/>
          </a:fontRef>
        </p:style>
      </p:cxnSp>
      <p:pic>
        <p:nvPicPr>
          <p:cNvPr id="19" name="Picture 18" descr="Logo&#10;&#10;Description automatically generated">
            <a:extLst>
              <a:ext uri="{FF2B5EF4-FFF2-40B4-BE49-F238E27FC236}">
                <a16:creationId xmlns:a16="http://schemas.microsoft.com/office/drawing/2014/main" id="{90DE8DF6-6E79-4958-B4E7-EF91C8B37EB7}"/>
              </a:ext>
            </a:extLst>
          </p:cNvPr>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11379063" y="6418582"/>
            <a:ext cx="831988" cy="467993"/>
          </a:xfrm>
          <a:prstGeom prst="rect">
            <a:avLst/>
          </a:prstGeom>
        </p:spPr>
      </p:pic>
      <p:sp>
        <p:nvSpPr>
          <p:cNvPr id="20" name="Title 49">
            <a:extLst>
              <a:ext uri="{FF2B5EF4-FFF2-40B4-BE49-F238E27FC236}">
                <a16:creationId xmlns:a16="http://schemas.microsoft.com/office/drawing/2014/main" id="{4580DDCE-74FA-4F43-978E-F233DB77BB25}"/>
              </a:ext>
            </a:extLst>
          </p:cNvPr>
          <p:cNvSpPr>
            <a:spLocks noGrp="1"/>
          </p:cNvSpPr>
          <p:nvPr>
            <p:ph type="title"/>
          </p:nvPr>
        </p:nvSpPr>
        <p:spPr>
          <a:xfrm>
            <a:off x="1298728" y="154685"/>
            <a:ext cx="9720072" cy="1499616"/>
          </a:xfrm>
        </p:spPr>
        <p:txBody>
          <a:bodyPr>
            <a:normAutofit/>
          </a:bodyPr>
          <a:lstStyle>
            <a:lvl1pPr>
              <a:defRPr sz="4800"/>
            </a:lvl1pPr>
          </a:lstStyle>
          <a:p>
            <a:r>
              <a:rPr lang="en-US" dirty="0"/>
              <a:t>Click to edit Master title style</a:t>
            </a:r>
            <a:endParaRPr lang="en-IE" dirty="0"/>
          </a:p>
        </p:txBody>
      </p:sp>
    </p:spTree>
    <p:extLst>
      <p:ext uri="{BB962C8B-B14F-4D97-AF65-F5344CB8AC3E}">
        <p14:creationId xmlns:p14="http://schemas.microsoft.com/office/powerpoint/2010/main" val="3285307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V2 Style - Title and Content No Logo">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DBBC244C-EB1B-4B0D-9660-68917072C27A}"/>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244" t="35437" r="15310" b="722"/>
          <a:stretch/>
        </p:blipFill>
        <p:spPr>
          <a:xfrm rot="5400000">
            <a:off x="9513407" y="3140643"/>
            <a:ext cx="4183984" cy="1173202"/>
          </a:xfrm>
          <a:prstGeom prst="rect">
            <a:avLst/>
          </a:prstGeom>
        </p:spPr>
      </p:pic>
      <p:pic>
        <p:nvPicPr>
          <p:cNvPr id="12" name="Picture 11" descr="Shape, arrow&#10;&#10;Description automatically generated">
            <a:extLst>
              <a:ext uri="{FF2B5EF4-FFF2-40B4-BE49-F238E27FC236}">
                <a16:creationId xmlns:a16="http://schemas.microsoft.com/office/drawing/2014/main" id="{FAD9B8DB-FCB8-4CB0-8A0E-0E1B82289F72}"/>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11111199" y="5773069"/>
            <a:ext cx="1080801" cy="1080799"/>
          </a:xfrm>
          <a:prstGeom prst="rect">
            <a:avLst/>
          </a:prstGeom>
        </p:spPr>
      </p:pic>
      <p:pic>
        <p:nvPicPr>
          <p:cNvPr id="13" name="Picture 12" descr="Icon&#10;&#10;Description automatically generated">
            <a:extLst>
              <a:ext uri="{FF2B5EF4-FFF2-40B4-BE49-F238E27FC236}">
                <a16:creationId xmlns:a16="http://schemas.microsoft.com/office/drawing/2014/main" id="{86453CD5-BB8F-4F62-A55F-AE72C090AF51}"/>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l="27112" b="3669"/>
          <a:stretch/>
        </p:blipFill>
        <p:spPr>
          <a:xfrm>
            <a:off x="-1" y="5755485"/>
            <a:ext cx="1650397" cy="1098383"/>
          </a:xfrm>
          <a:prstGeom prst="rect">
            <a:avLst/>
          </a:prstGeom>
        </p:spPr>
      </p:pic>
      <p:sp>
        <p:nvSpPr>
          <p:cNvPr id="14" name="Content Placeholder 2">
            <a:extLst>
              <a:ext uri="{FF2B5EF4-FFF2-40B4-BE49-F238E27FC236}">
                <a16:creationId xmlns:a16="http://schemas.microsoft.com/office/drawing/2014/main" id="{F509F5BF-485D-4A6E-9FE5-040B9403B87A}"/>
              </a:ext>
            </a:extLst>
          </p:cNvPr>
          <p:cNvSpPr>
            <a:spLocks noGrp="1"/>
          </p:cNvSpPr>
          <p:nvPr>
            <p:ph idx="1" hasCustomPrompt="1"/>
          </p:nvPr>
        </p:nvSpPr>
        <p:spPr>
          <a:xfrm>
            <a:off x="1230922" y="1978269"/>
            <a:ext cx="9787877" cy="4023360"/>
          </a:xfrm>
          <a:prstGeom prst="rect">
            <a:avLst/>
          </a:prstGeom>
        </p:spPr>
        <p:txBody>
          <a:bodyPr>
            <a:normAutofit/>
          </a:bodyPr>
          <a:lstStyle>
            <a:lvl1pPr>
              <a:buFont typeface="Arial" panose="020B0604020202020204" pitchFamily="34" charset="0"/>
              <a:buNone/>
              <a:defRPr sz="2800">
                <a:solidFill>
                  <a:schemeClr val="tx1"/>
                </a:solidFill>
                <a:latin typeface="+mn-lt"/>
              </a:defRPr>
            </a:lvl1pPr>
            <a:lvl2pPr>
              <a:buFont typeface="Arial" panose="020B0604020202020204" pitchFamily="34" charset="0"/>
              <a:buNone/>
              <a:defRPr sz="2400">
                <a:solidFill>
                  <a:schemeClr val="tx1"/>
                </a:solidFill>
                <a:latin typeface="+mn-lt"/>
              </a:defRPr>
            </a:lvl2pPr>
            <a:lvl3pPr>
              <a:buFont typeface="Arial" panose="020B0604020202020204" pitchFamily="34" charset="0"/>
              <a:buNone/>
              <a:defRPr sz="1800">
                <a:solidFill>
                  <a:schemeClr val="tx1"/>
                </a:solidFill>
                <a:latin typeface="+mn-lt"/>
              </a:defRPr>
            </a:lvl3pPr>
            <a:lvl4pPr>
              <a:buFont typeface="Arial" panose="020B0604020202020204" pitchFamily="34" charset="0"/>
              <a:buNone/>
              <a:defRPr sz="1800">
                <a:solidFill>
                  <a:schemeClr val="tx1"/>
                </a:solidFill>
                <a:latin typeface="+mn-lt"/>
              </a:defRPr>
            </a:lvl4pPr>
            <a:lvl5pPr>
              <a:buFont typeface="Arial" panose="020B0604020202020204" pitchFamily="34" charset="0"/>
              <a:buNone/>
              <a:defRPr sz="1800">
                <a:solidFill>
                  <a:schemeClr val="tx1"/>
                </a:solidFill>
                <a:latin typeface="+mn-lt"/>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pic>
        <p:nvPicPr>
          <p:cNvPr id="15" name="Picture 14" descr="Shape, arrow&#10;&#10;Description automatically generated">
            <a:extLst>
              <a:ext uri="{FF2B5EF4-FFF2-40B4-BE49-F238E27FC236}">
                <a16:creationId xmlns:a16="http://schemas.microsoft.com/office/drawing/2014/main" id="{8CD02549-49B5-4D89-84E6-FB07230D113F}"/>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1085274" y="-674662"/>
            <a:ext cx="3464869" cy="2309913"/>
          </a:xfrm>
          <a:prstGeom prst="rect">
            <a:avLst/>
          </a:prstGeom>
        </p:spPr>
      </p:pic>
      <p:pic>
        <p:nvPicPr>
          <p:cNvPr id="17" name="Picture 16" descr="A picture containing monitor, screen, television, photo&#10;&#10;Description automatically generated">
            <a:extLst>
              <a:ext uri="{FF2B5EF4-FFF2-40B4-BE49-F238E27FC236}">
                <a16:creationId xmlns:a16="http://schemas.microsoft.com/office/drawing/2014/main" id="{6E9F00D3-1361-46AD-A8C4-27CFD9EC0243}"/>
              </a:ext>
            </a:extLst>
          </p:cNvPr>
          <p:cNvPicPr>
            <a:picLocks noChangeAspect="1"/>
          </p:cNvPicPr>
          <p:nvPr userDrawn="1"/>
        </p:nvPicPr>
        <p:blipFill>
          <a:blip r:embed="rId6">
            <a:alphaModFix amt="20000"/>
            <a:extLst>
              <a:ext uri="{28A0092B-C50C-407E-A947-70E740481C1C}">
                <a14:useLocalDpi xmlns:a14="http://schemas.microsoft.com/office/drawing/2010/main" val="0"/>
              </a:ext>
            </a:extLst>
          </a:blip>
          <a:stretch>
            <a:fillRect/>
          </a:stretch>
        </p:blipFill>
        <p:spPr>
          <a:xfrm>
            <a:off x="9599003" y="-414102"/>
            <a:ext cx="3464869" cy="2159746"/>
          </a:xfrm>
          <a:prstGeom prst="rect">
            <a:avLst/>
          </a:prstGeom>
        </p:spPr>
      </p:pic>
      <p:pic>
        <p:nvPicPr>
          <p:cNvPr id="19" name="Picture 18" descr="Logo&#10;&#10;Description automatically generated">
            <a:extLst>
              <a:ext uri="{FF2B5EF4-FFF2-40B4-BE49-F238E27FC236}">
                <a16:creationId xmlns:a16="http://schemas.microsoft.com/office/drawing/2014/main" id="{90DE8DF6-6E79-4958-B4E7-EF91C8B37EB7}"/>
              </a:ext>
            </a:extLst>
          </p:cNvPr>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11379063" y="6418582"/>
            <a:ext cx="831988" cy="467993"/>
          </a:xfrm>
          <a:prstGeom prst="rect">
            <a:avLst/>
          </a:prstGeom>
        </p:spPr>
      </p:pic>
      <p:sp>
        <p:nvSpPr>
          <p:cNvPr id="20" name="Title 49">
            <a:extLst>
              <a:ext uri="{FF2B5EF4-FFF2-40B4-BE49-F238E27FC236}">
                <a16:creationId xmlns:a16="http://schemas.microsoft.com/office/drawing/2014/main" id="{4580DDCE-74FA-4F43-978E-F233DB77BB25}"/>
              </a:ext>
            </a:extLst>
          </p:cNvPr>
          <p:cNvSpPr>
            <a:spLocks noGrp="1"/>
          </p:cNvSpPr>
          <p:nvPr>
            <p:ph type="title"/>
          </p:nvPr>
        </p:nvSpPr>
        <p:spPr>
          <a:xfrm>
            <a:off x="1298728" y="154685"/>
            <a:ext cx="9720072" cy="1499616"/>
          </a:xfrm>
        </p:spPr>
        <p:txBody>
          <a:bodyPr>
            <a:normAutofit/>
          </a:bodyPr>
          <a:lstStyle>
            <a:lvl1pPr>
              <a:defRPr sz="4800"/>
            </a:lvl1pPr>
          </a:lstStyle>
          <a:p>
            <a:r>
              <a:rPr lang="en-US" dirty="0"/>
              <a:t>Click to edit Master title style</a:t>
            </a:r>
            <a:endParaRPr lang="en-IE" dirty="0"/>
          </a:p>
        </p:txBody>
      </p:sp>
    </p:spTree>
    <p:extLst>
      <p:ext uri="{BB962C8B-B14F-4D97-AF65-F5344CB8AC3E}">
        <p14:creationId xmlns:p14="http://schemas.microsoft.com/office/powerpoint/2010/main" val="71089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F2F784-6B3B-4752-A5C9-5FDAF61D7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14" name="Content Placeholder 3">
            <a:extLst>
              <a:ext uri="{FF2B5EF4-FFF2-40B4-BE49-F238E27FC236}">
                <a16:creationId xmlns:a16="http://schemas.microsoft.com/office/drawing/2014/main" id="{BD47D2AA-864B-4255-B73E-C01031D46B1C}"/>
              </a:ext>
            </a:extLst>
          </p:cNvPr>
          <p:cNvSpPr txBox="1">
            <a:spLocks/>
          </p:cNvSpPr>
          <p:nvPr userDrawn="1"/>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6" name="Rectangle: Rounded Corners 15">
            <a:extLst>
              <a:ext uri="{FF2B5EF4-FFF2-40B4-BE49-F238E27FC236}">
                <a16:creationId xmlns:a16="http://schemas.microsoft.com/office/drawing/2014/main" id="{4BF048F4-787C-48EF-8677-65E3177F6E06}"/>
              </a:ext>
            </a:extLst>
          </p:cNvPr>
          <p:cNvSpPr/>
          <p:nvPr userDrawn="1"/>
        </p:nvSpPr>
        <p:spPr>
          <a:xfrm>
            <a:off x="392677" y="3076533"/>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p>
        </p:txBody>
      </p:sp>
      <p:sp>
        <p:nvSpPr>
          <p:cNvPr id="21" name="Content Placeholder 2">
            <a:extLst>
              <a:ext uri="{FF2B5EF4-FFF2-40B4-BE49-F238E27FC236}">
                <a16:creationId xmlns:a16="http://schemas.microsoft.com/office/drawing/2014/main" id="{6B9DB461-A46A-4620-B2A5-699891D5AFA1}"/>
              </a:ext>
            </a:extLst>
          </p:cNvPr>
          <p:cNvSpPr>
            <a:spLocks noGrp="1"/>
          </p:cNvSpPr>
          <p:nvPr>
            <p:ph idx="1" hasCustomPrompt="1"/>
          </p:nvPr>
        </p:nvSpPr>
        <p:spPr>
          <a:xfrm>
            <a:off x="680783" y="3253783"/>
            <a:ext cx="2481517" cy="923331"/>
          </a:xfrm>
          <a:prstGeom prst="rect">
            <a:avLst/>
          </a:prstGeom>
        </p:spPr>
        <p:txBody>
          <a:bodyPr>
            <a:noAutofit/>
          </a:bodyPr>
          <a:lstStyle>
            <a:lvl1pPr>
              <a:buFont typeface="Arial" panose="020B0604020202020204" pitchFamily="34" charset="0"/>
              <a:buNone/>
              <a:defRPr sz="4800">
                <a:solidFill>
                  <a:schemeClr val="bg1"/>
                </a:solidFill>
                <a:latin typeface="+mn-lt"/>
              </a:defRPr>
            </a:lvl1pPr>
            <a:lvl2pPr>
              <a:buFont typeface="Arial" panose="020B0604020202020204" pitchFamily="34" charset="0"/>
              <a:buNone/>
              <a:defRPr sz="3200">
                <a:solidFill>
                  <a:schemeClr val="bg1"/>
                </a:solidFill>
                <a:latin typeface="+mn-lt"/>
              </a:defRPr>
            </a:lvl2pPr>
            <a:lvl3pPr>
              <a:buFont typeface="Arial" panose="020B0604020202020204" pitchFamily="34" charset="0"/>
              <a:buNone/>
              <a:defRPr sz="1200">
                <a:solidFill>
                  <a:schemeClr val="tx1"/>
                </a:solidFill>
                <a:latin typeface="+mn-lt"/>
              </a:defRPr>
            </a:lvl3pPr>
            <a:lvl4pPr>
              <a:buFont typeface="Arial" panose="020B0604020202020204" pitchFamily="34" charset="0"/>
              <a:buNone/>
              <a:defRPr sz="1200">
                <a:solidFill>
                  <a:schemeClr val="tx1"/>
                </a:solidFill>
                <a:latin typeface="+mn-lt"/>
              </a:defRPr>
            </a:lvl4pPr>
            <a:lvl5pPr>
              <a:buFont typeface="Arial" panose="020B0604020202020204" pitchFamily="34" charset="0"/>
              <a:buNone/>
              <a:defRPr sz="1200">
                <a:solidFill>
                  <a:schemeClr val="tx1"/>
                </a:solidFill>
                <a:latin typeface="+mn-lt"/>
              </a:defRPr>
            </a:lvl5pPr>
          </a:lstStyle>
          <a:p>
            <a:pPr lvl="0"/>
            <a:r>
              <a:rPr lang="en-US" dirty="0"/>
              <a:t>Part </a:t>
            </a:r>
          </a:p>
        </p:txBody>
      </p:sp>
      <p:sp>
        <p:nvSpPr>
          <p:cNvPr id="22" name="Content Placeholder 2">
            <a:extLst>
              <a:ext uri="{FF2B5EF4-FFF2-40B4-BE49-F238E27FC236}">
                <a16:creationId xmlns:a16="http://schemas.microsoft.com/office/drawing/2014/main" id="{2EB305EF-1BCA-49F5-9FB0-D664354C5EBC}"/>
              </a:ext>
            </a:extLst>
          </p:cNvPr>
          <p:cNvSpPr>
            <a:spLocks noGrp="1"/>
          </p:cNvSpPr>
          <p:nvPr>
            <p:ph idx="10" hasCustomPrompt="1"/>
          </p:nvPr>
        </p:nvSpPr>
        <p:spPr>
          <a:xfrm>
            <a:off x="7042032" y="3214209"/>
            <a:ext cx="2481517" cy="923331"/>
          </a:xfrm>
          <a:prstGeom prst="rect">
            <a:avLst/>
          </a:prstGeom>
        </p:spPr>
        <p:txBody>
          <a:bodyPr>
            <a:noAutofit/>
          </a:bodyPr>
          <a:lstStyle>
            <a:lvl1pPr>
              <a:buFont typeface="Arial" panose="020B0604020202020204" pitchFamily="34" charset="0"/>
              <a:buNone/>
              <a:defRPr sz="4800">
                <a:solidFill>
                  <a:schemeClr val="bg1"/>
                </a:solidFill>
                <a:latin typeface="+mn-lt"/>
              </a:defRPr>
            </a:lvl1pPr>
            <a:lvl2pPr>
              <a:buFont typeface="Arial" panose="020B0604020202020204" pitchFamily="34" charset="0"/>
              <a:buNone/>
              <a:defRPr sz="3200">
                <a:solidFill>
                  <a:schemeClr val="bg1"/>
                </a:solidFill>
                <a:latin typeface="+mn-lt"/>
              </a:defRPr>
            </a:lvl2pPr>
            <a:lvl3pPr>
              <a:buFont typeface="Arial" panose="020B0604020202020204" pitchFamily="34" charset="0"/>
              <a:buNone/>
              <a:defRPr sz="1200">
                <a:solidFill>
                  <a:schemeClr val="tx1"/>
                </a:solidFill>
                <a:latin typeface="+mn-lt"/>
              </a:defRPr>
            </a:lvl3pPr>
            <a:lvl4pPr>
              <a:buFont typeface="Arial" panose="020B0604020202020204" pitchFamily="34" charset="0"/>
              <a:buNone/>
              <a:defRPr sz="1200">
                <a:solidFill>
                  <a:schemeClr val="tx1"/>
                </a:solidFill>
                <a:latin typeface="+mn-lt"/>
              </a:defRPr>
            </a:lvl4pPr>
            <a:lvl5pPr>
              <a:buFont typeface="Arial" panose="020B0604020202020204" pitchFamily="34" charset="0"/>
              <a:buNone/>
              <a:defRPr sz="1200">
                <a:solidFill>
                  <a:schemeClr val="tx1"/>
                </a:solidFill>
                <a:latin typeface="+mn-lt"/>
              </a:defRPr>
            </a:lvl5pPr>
          </a:lstStyle>
          <a:p>
            <a:pPr lvl="0"/>
            <a:r>
              <a:rPr lang="en-US" dirty="0"/>
              <a:t>Part </a:t>
            </a:r>
          </a:p>
        </p:txBody>
      </p:sp>
    </p:spTree>
    <p:extLst>
      <p:ext uri="{BB962C8B-B14F-4D97-AF65-F5344CB8AC3E}">
        <p14:creationId xmlns:p14="http://schemas.microsoft.com/office/powerpoint/2010/main" val="160668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9B0A-3A37-4A17-B597-11628BB4F97E}"/>
              </a:ext>
            </a:extLst>
          </p:cNvPr>
          <p:cNvSpPr>
            <a:spLocks noGrp="1"/>
          </p:cNvSpPr>
          <p:nvPr>
            <p:ph type="title"/>
          </p:nvPr>
        </p:nvSpPr>
        <p:spPr>
          <a:xfrm>
            <a:off x="1024128" y="585216"/>
            <a:ext cx="9720072" cy="1499616"/>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3EA6D5-40D3-4D53-A58C-9E3C05B9B63A}"/>
              </a:ext>
            </a:extLst>
          </p:cNvPr>
          <p:cNvSpPr>
            <a:spLocks noGrp="1"/>
          </p:cNvSpPr>
          <p:nvPr>
            <p:ph type="dt" sz="half" idx="10"/>
          </p:nvPr>
        </p:nvSpPr>
        <p:spPr>
          <a:xfrm>
            <a:off x="1024129" y="6470704"/>
            <a:ext cx="2154143" cy="274320"/>
          </a:xfrm>
          <a:prstGeom prst="rect">
            <a:avLst/>
          </a:prstGeom>
        </p:spPr>
        <p:txBody>
          <a:bodyPr/>
          <a:lstStyle/>
          <a:p>
            <a:fld id="{C9D748BD-93E2-47BD-A264-42A381FF7F2F}" type="datetimeFigureOut">
              <a:rPr lang="en-GB" smtClean="0"/>
              <a:t>15/09/2022</a:t>
            </a:fld>
            <a:endParaRPr lang="en-GB" dirty="0"/>
          </a:p>
        </p:txBody>
      </p:sp>
      <p:sp>
        <p:nvSpPr>
          <p:cNvPr id="4" name="Footer Placeholder 3">
            <a:extLst>
              <a:ext uri="{FF2B5EF4-FFF2-40B4-BE49-F238E27FC236}">
                <a16:creationId xmlns:a16="http://schemas.microsoft.com/office/drawing/2014/main" id="{1427C2A6-C67E-4F6F-B2F9-5F29150C7724}"/>
              </a:ext>
            </a:extLst>
          </p:cNvPr>
          <p:cNvSpPr>
            <a:spLocks noGrp="1"/>
          </p:cNvSpPr>
          <p:nvPr>
            <p:ph type="ftr" sz="quarter" idx="11"/>
          </p:nvPr>
        </p:nvSpPr>
        <p:spPr>
          <a:xfrm>
            <a:off x="4842932" y="6470704"/>
            <a:ext cx="5901459" cy="274320"/>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75B720B1-6C66-4635-8E77-753256D7266A}"/>
              </a:ext>
            </a:extLst>
          </p:cNvPr>
          <p:cNvSpPr>
            <a:spLocks noGrp="1"/>
          </p:cNvSpPr>
          <p:nvPr>
            <p:ph type="sldNum" sz="quarter" idx="12"/>
          </p:nvPr>
        </p:nvSpPr>
        <p:spPr>
          <a:xfrm>
            <a:off x="10837333" y="6470704"/>
            <a:ext cx="973667" cy="274320"/>
          </a:xfrm>
          <a:prstGeom prst="rect">
            <a:avLst/>
          </a:prstGeom>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424175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V2 Style - Title and Content No Logo">
  <p:cSld name="2_V2 Style - Title and Content No Logo">
    <p:spTree>
      <p:nvGrpSpPr>
        <p:cNvPr id="1" name="Shape 20"/>
        <p:cNvGrpSpPr/>
        <p:nvPr/>
      </p:nvGrpSpPr>
      <p:grpSpPr>
        <a:xfrm>
          <a:off x="0" y="0"/>
          <a:ext cx="0" cy="0"/>
          <a:chOff x="0" y="0"/>
          <a:chExt cx="0" cy="0"/>
        </a:xfrm>
      </p:grpSpPr>
      <p:pic>
        <p:nvPicPr>
          <p:cNvPr id="21" name="Google Shape;21;p2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4"/>
          <p:cNvSpPr/>
          <p:nvPr/>
        </p:nvSpPr>
        <p:spPr>
          <a:xfrm>
            <a:off x="0" y="0"/>
            <a:ext cx="12192000" cy="6858000"/>
          </a:xfrm>
          <a:prstGeom prst="rect">
            <a:avLst/>
          </a:prstGeom>
          <a:no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4"/>
          <p:cNvSpPr txBox="1">
            <a:spLocks noGrp="1"/>
          </p:cNvSpPr>
          <p:nvPr>
            <p:ph type="body" idx="1"/>
          </p:nvPr>
        </p:nvSpPr>
        <p:spPr>
          <a:xfrm>
            <a:off x="731784" y="1978269"/>
            <a:ext cx="9720073"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2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7086600" y="6470704"/>
            <a:ext cx="3657791"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IE"/>
              <a:t>‹#›</a:t>
            </a:fld>
            <a:endParaRPr/>
          </a:p>
        </p:txBody>
      </p:sp>
      <p:sp>
        <p:nvSpPr>
          <p:cNvPr id="27" name="Google Shape;27;p24"/>
          <p:cNvSpPr txBox="1">
            <a:spLocks noGrp="1"/>
          </p:cNvSpPr>
          <p:nvPr>
            <p:ph type="title"/>
          </p:nvPr>
        </p:nvSpPr>
        <p:spPr>
          <a:xfrm>
            <a:off x="457200" y="165728"/>
            <a:ext cx="9126415" cy="1343466"/>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rgbClr val="0C0C0C"/>
              </a:buClr>
              <a:buSzPts val="3600"/>
              <a:buFont typeface="Century Gothic"/>
              <a:buNone/>
              <a:defRPr sz="3600" b="1" cap="none">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0621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38"/>
        <p:cNvGrpSpPr/>
        <p:nvPr/>
      </p:nvGrpSpPr>
      <p:grpSpPr>
        <a:xfrm>
          <a:off x="0" y="0"/>
          <a:ext cx="0" cy="0"/>
          <a:chOff x="0" y="0"/>
          <a:chExt cx="0" cy="0"/>
        </a:xfrm>
      </p:grpSpPr>
    </p:spTree>
    <p:extLst>
      <p:ext uri="{BB962C8B-B14F-4D97-AF65-F5344CB8AC3E}">
        <p14:creationId xmlns:p14="http://schemas.microsoft.com/office/powerpoint/2010/main" val="30993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9D748BD-93E2-47BD-A264-42A381FF7F2F}" type="datetimeFigureOut">
              <a:rPr lang="en-GB" smtClean="0"/>
              <a:t>15/09/2022</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575F547-EB03-4195-A2E2-64BCF17C6108}" type="slidenum">
              <a:rPr lang="en-GB" smtClean="0"/>
              <a:t>‹#›</a:t>
            </a:fld>
            <a:endParaRPr lang="en-GB" dirty="0"/>
          </a:p>
        </p:txBody>
      </p:sp>
    </p:spTree>
    <p:extLst>
      <p:ext uri="{BB962C8B-B14F-4D97-AF65-F5344CB8AC3E}">
        <p14:creationId xmlns:p14="http://schemas.microsoft.com/office/powerpoint/2010/main" val="1077051990"/>
      </p:ext>
    </p:extLst>
  </p:cSld>
  <p:clrMap bg1="lt1" tx1="dk1" bg2="lt2" tx2="dk2" accent1="accent1" accent2="accent2" accent3="accent3" accent4="accent4" accent5="accent5" accent6="accent6" hlink="hlink" folHlink="folHlink"/>
  <p:sldLayoutIdLst>
    <p:sldLayoutId id="2147483717" r:id="rId1"/>
    <p:sldLayoutId id="2147483716" r:id="rId2"/>
    <p:sldLayoutId id="2147483713" r:id="rId3"/>
    <p:sldLayoutId id="2147483718" r:id="rId4"/>
    <p:sldLayoutId id="2147483709" r:id="rId5"/>
    <p:sldLayoutId id="2147483712" r:id="rId6"/>
    <p:sldLayoutId id="2147483719" r:id="rId7"/>
    <p:sldLayoutId id="2147483720" r:id="rId8"/>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1.png"/><Relationship Id="rId7" Type="http://schemas.openxmlformats.org/officeDocument/2006/relationships/customXml" Target="../ink/ink2.xml"/><Relationship Id="rId12"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390.png"/><Relationship Id="rId11" Type="http://schemas.openxmlformats.org/officeDocument/2006/relationships/image" Target="../media/image45.png"/><Relationship Id="rId5" Type="http://schemas.openxmlformats.org/officeDocument/2006/relationships/customXml" Target="../ink/ink1.xml"/><Relationship Id="rId10" Type="http://schemas.openxmlformats.org/officeDocument/2006/relationships/image" Target="../media/image44.png"/><Relationship Id="rId4" Type="http://schemas.openxmlformats.org/officeDocument/2006/relationships/image" Target="../media/image420.png"/><Relationship Id="rId9" Type="http://schemas.openxmlformats.org/officeDocument/2006/relationships/customXml" Target="../ink/ink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tonyohagan.co.uk/shelf" TargetMode="External"/><Relationship Id="rId2" Type="http://schemas.openxmlformats.org/officeDocument/2006/relationships/hyperlink" Target="https://doi.org/10.1002/pst.1854"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doi.org/10.1111/avj.12129"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jpeg"/><Relationship Id="rId3" Type="http://schemas.openxmlformats.org/officeDocument/2006/relationships/image" Target="../media/image17.jpg"/><Relationship Id="rId21" Type="http://schemas.openxmlformats.org/officeDocument/2006/relationships/image" Target="../media/image35.png"/><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20.jpe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jpeg"/><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6F26A0-14ED-46AD-BC14-95AC038C7F63}"/>
              </a:ext>
            </a:extLst>
          </p:cNvPr>
          <p:cNvSpPr>
            <a:spLocks noGrp="1"/>
          </p:cNvSpPr>
          <p:nvPr>
            <p:ph type="title"/>
          </p:nvPr>
        </p:nvSpPr>
        <p:spPr>
          <a:xfrm>
            <a:off x="-69291" y="2136728"/>
            <a:ext cx="12261291" cy="2024439"/>
          </a:xfrm>
        </p:spPr>
        <p:txBody>
          <a:bodyPr>
            <a:noAutofit/>
          </a:bodyPr>
          <a:lstStyle/>
          <a:p>
            <a:pPr algn="ctr"/>
            <a:r>
              <a:rPr lang="en-GB" sz="5600" b="1" cap="none" spc="0" dirty="0">
                <a:solidFill>
                  <a:schemeClr val="bg1"/>
                </a:solidFill>
              </a:rPr>
              <a:t>Improving Sample Size using        Bayesian Thinking</a:t>
            </a:r>
          </a:p>
        </p:txBody>
      </p:sp>
      <p:sp>
        <p:nvSpPr>
          <p:cNvPr id="6" name="Title 1">
            <a:extLst>
              <a:ext uri="{FF2B5EF4-FFF2-40B4-BE49-F238E27FC236}">
                <a16:creationId xmlns:a16="http://schemas.microsoft.com/office/drawing/2014/main" id="{D34653F7-C673-4068-BD67-61452C1EA145}"/>
              </a:ext>
            </a:extLst>
          </p:cNvPr>
          <p:cNvSpPr txBox="1">
            <a:spLocks/>
          </p:cNvSpPr>
          <p:nvPr/>
        </p:nvSpPr>
        <p:spPr>
          <a:xfrm>
            <a:off x="989593" y="4401378"/>
            <a:ext cx="9983755" cy="63919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lnSpc>
                <a:spcPct val="100000"/>
              </a:lnSpc>
            </a:pPr>
            <a:r>
              <a:rPr lang="en-GB" sz="3600" cap="none" dirty="0">
                <a:solidFill>
                  <a:schemeClr val="bg1"/>
                </a:solidFill>
              </a:rPr>
              <a:t>Hybrid Bayesian / Frequentist Methods for Sample Size Determination</a:t>
            </a:r>
          </a:p>
        </p:txBody>
      </p:sp>
      <p:cxnSp>
        <p:nvCxnSpPr>
          <p:cNvPr id="7" name="Straight Connector 6">
            <a:extLst>
              <a:ext uri="{FF2B5EF4-FFF2-40B4-BE49-F238E27FC236}">
                <a16:creationId xmlns:a16="http://schemas.microsoft.com/office/drawing/2014/main" id="{C8B8AC8F-AC2C-4F8F-85CE-C07CCD90AD64}"/>
              </a:ext>
            </a:extLst>
          </p:cNvPr>
          <p:cNvCxnSpPr>
            <a:cxnSpLocks/>
          </p:cNvCxnSpPr>
          <p:nvPr/>
        </p:nvCxnSpPr>
        <p:spPr>
          <a:xfrm>
            <a:off x="1603654" y="3920955"/>
            <a:ext cx="86963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F58B06D-389D-46FF-A04F-8C609B65A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0408" y="6228106"/>
            <a:ext cx="1193506" cy="433424"/>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CA819A1E-5E3F-4365-8934-B5EA47E6630A}"/>
              </a:ext>
            </a:extLst>
          </p:cNvPr>
          <p:cNvSpPr txBox="1">
            <a:spLocks/>
          </p:cNvSpPr>
          <p:nvPr/>
        </p:nvSpPr>
        <p:spPr>
          <a:xfrm>
            <a:off x="9078730" y="6285021"/>
            <a:ext cx="1799368" cy="31959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GB" sz="1200" dirty="0">
                <a:solidFill>
                  <a:schemeClr val="bg1"/>
                </a:solidFill>
              </a:rPr>
              <a:t>Demonstrated on </a:t>
            </a:r>
            <a:endParaRPr lang="en-GB" sz="1200" cap="none" dirty="0">
              <a:solidFill>
                <a:schemeClr val="bg1"/>
              </a:solidFill>
            </a:endParaRPr>
          </a:p>
        </p:txBody>
      </p:sp>
    </p:spTree>
    <p:extLst>
      <p:ext uri="{BB962C8B-B14F-4D97-AF65-F5344CB8AC3E}">
        <p14:creationId xmlns:p14="http://schemas.microsoft.com/office/powerpoint/2010/main" val="334639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56" y="0"/>
            <a:ext cx="9126415" cy="1499616"/>
          </a:xfrm>
        </p:spPr>
        <p:txBody>
          <a:bodyPr vert="horz" lIns="91440" tIns="45720" rIns="91440" bIns="45720" rtlCol="0" anchor="ctr">
            <a:normAutofit/>
          </a:bodyPr>
          <a:lstStyle/>
          <a:p>
            <a:pPr algn="ctr"/>
            <a:r>
              <a:rPr lang="en-IE" sz="5000" cap="none" dirty="0"/>
              <a:t>The Bayesian Paradigm</a:t>
            </a:r>
          </a:p>
        </p:txBody>
      </p:sp>
      <p:grpSp>
        <p:nvGrpSpPr>
          <p:cNvPr id="6" name="Group 5">
            <a:extLst>
              <a:ext uri="{FF2B5EF4-FFF2-40B4-BE49-F238E27FC236}">
                <a16:creationId xmlns:a16="http://schemas.microsoft.com/office/drawing/2014/main" id="{4F66D111-5D6B-47D4-A7F2-F17EA0BAE9D3}"/>
              </a:ext>
            </a:extLst>
          </p:cNvPr>
          <p:cNvGrpSpPr/>
          <p:nvPr/>
        </p:nvGrpSpPr>
        <p:grpSpPr>
          <a:xfrm>
            <a:off x="6394545" y="1674977"/>
            <a:ext cx="5016380" cy="1754024"/>
            <a:chOff x="2803022" y="2358864"/>
            <a:chExt cx="5016380" cy="1760996"/>
          </a:xfrm>
        </p:grpSpPr>
        <p:sp>
          <p:nvSpPr>
            <p:cNvPr id="10" name="Content Placeholder 2">
              <a:extLst>
                <a:ext uri="{FF2B5EF4-FFF2-40B4-BE49-F238E27FC236}">
                  <a16:creationId xmlns:a16="http://schemas.microsoft.com/office/drawing/2014/main" id="{9FE081C1-1848-4B33-AB78-19AE427E1326}"/>
                </a:ext>
              </a:extLst>
            </p:cNvPr>
            <p:cNvSpPr txBox="1">
              <a:spLocks/>
            </p:cNvSpPr>
            <p:nvPr/>
          </p:nvSpPr>
          <p:spPr>
            <a:xfrm>
              <a:off x="3050848" y="2358864"/>
              <a:ext cx="4768554" cy="1760996"/>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800" b="1" i="1" u="none" strike="noStrike" kern="1200" cap="none" spc="0" normalizeH="0" baseline="0" noProof="0" dirty="0">
                  <a:ln>
                    <a:noFill/>
                  </a:ln>
                  <a:solidFill>
                    <a:prstClr val="black"/>
                  </a:solidFill>
                  <a:effectLst/>
                  <a:uLnTx/>
                  <a:uFillTx/>
                  <a:latin typeface="Tw Cen MT" panose="020B0602020104020603"/>
                  <a:ea typeface="+mn-ea"/>
                  <a:cs typeface="+mn-cs"/>
                </a:rPr>
                <a:t>Bayes’ Theorem</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2BCC56-6427-477C-BD45-5284F6F985E6}"/>
                    </a:ext>
                  </a:extLst>
                </p:cNvPr>
                <p:cNvSpPr txBox="1"/>
                <p:nvPr/>
              </p:nvSpPr>
              <p:spPr>
                <a:xfrm>
                  <a:off x="2803022" y="2886847"/>
                  <a:ext cx="4768553" cy="9894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800" b="0" i="1" smtClean="0">
                            <a:latin typeface="Cambria Math" panose="02040503050406030204" pitchFamily="18" charset="0"/>
                          </a:rPr>
                          <m:t>𝑃</m:t>
                        </m:r>
                        <m:d>
                          <m:dPr>
                            <m:ctrlPr>
                              <a:rPr lang="en-IE" sz="2800" b="0" i="1" smtClean="0">
                                <a:latin typeface="Cambria Math" panose="02040503050406030204" pitchFamily="18" charset="0"/>
                              </a:rPr>
                            </m:ctrlPr>
                          </m:dPr>
                          <m:e>
                            <m:r>
                              <a:rPr lang="en-IE" sz="2800" b="0" i="1" smtClean="0">
                                <a:latin typeface="Cambria Math" panose="02040503050406030204" pitchFamily="18" charset="0"/>
                              </a:rPr>
                              <m:t>𝜃</m:t>
                            </m:r>
                          </m:e>
                          <m:e>
                            <m:r>
                              <a:rPr lang="en-IE" sz="2800" b="0" i="1" smtClean="0">
                                <a:latin typeface="Cambria Math" panose="02040503050406030204" pitchFamily="18" charset="0"/>
                              </a:rPr>
                              <m:t>𝐷</m:t>
                            </m:r>
                          </m:e>
                        </m:d>
                        <m:r>
                          <a:rPr lang="en-IE" sz="2800" b="0" i="1" smtClean="0">
                            <a:latin typeface="Cambria Math" panose="02040503050406030204" pitchFamily="18" charset="0"/>
                          </a:rPr>
                          <m:t>=</m:t>
                        </m:r>
                        <m:f>
                          <m:fPr>
                            <m:ctrlPr>
                              <a:rPr lang="en-IE" sz="2800" b="0" i="1" smtClean="0">
                                <a:latin typeface="Cambria Math" panose="02040503050406030204" pitchFamily="18" charset="0"/>
                              </a:rPr>
                            </m:ctrlPr>
                          </m:fPr>
                          <m:num>
                            <m:r>
                              <a:rPr lang="en-IE" sz="2800" b="0" i="1" smtClean="0">
                                <a:latin typeface="Cambria Math" panose="02040503050406030204" pitchFamily="18" charset="0"/>
                              </a:rPr>
                              <m:t>𝑃</m:t>
                            </m:r>
                            <m:r>
                              <a:rPr lang="en-IE" sz="2800" b="0" i="1" smtClean="0">
                                <a:latin typeface="Cambria Math" panose="02040503050406030204" pitchFamily="18" charset="0"/>
                              </a:rPr>
                              <m:t>(</m:t>
                            </m:r>
                            <m:r>
                              <a:rPr lang="en-IE" sz="2800" b="0" i="1" smtClean="0">
                                <a:latin typeface="Cambria Math" panose="02040503050406030204" pitchFamily="18" charset="0"/>
                              </a:rPr>
                              <m:t>𝐷</m:t>
                            </m:r>
                            <m:r>
                              <a:rPr lang="en-IE" sz="2800" b="0" i="1" smtClean="0">
                                <a:latin typeface="Cambria Math" panose="02040503050406030204" pitchFamily="18" charset="0"/>
                              </a:rPr>
                              <m:t>|</m:t>
                            </m:r>
                            <m:r>
                              <a:rPr lang="en-IE" sz="2800" b="0" i="1" smtClean="0">
                                <a:latin typeface="Cambria Math" panose="02040503050406030204" pitchFamily="18" charset="0"/>
                              </a:rPr>
                              <m:t>𝜃</m:t>
                            </m:r>
                            <m:r>
                              <a:rPr lang="en-IE" sz="2800" b="0" i="1" smtClean="0">
                                <a:latin typeface="Cambria Math" panose="02040503050406030204" pitchFamily="18" charset="0"/>
                              </a:rPr>
                              <m:t>)×</m:t>
                            </m:r>
                            <m:r>
                              <a:rPr lang="en-IE" sz="2800" b="0" i="1" smtClean="0">
                                <a:latin typeface="Cambria Math" panose="02040503050406030204" pitchFamily="18" charset="0"/>
                                <a:ea typeface="Cambria Math" panose="02040503050406030204" pitchFamily="18" charset="0"/>
                              </a:rPr>
                              <m:t>𝑃</m:t>
                            </m:r>
                            <m:r>
                              <a:rPr lang="en-IE" sz="2800" b="0" i="1" smtClean="0">
                                <a:latin typeface="Cambria Math" panose="02040503050406030204" pitchFamily="18" charset="0"/>
                                <a:ea typeface="Cambria Math" panose="02040503050406030204" pitchFamily="18" charset="0"/>
                              </a:rPr>
                              <m:t>(</m:t>
                            </m:r>
                            <m:r>
                              <a:rPr lang="en-IE" sz="2800" b="0" i="1" smtClean="0">
                                <a:latin typeface="Cambria Math" panose="02040503050406030204" pitchFamily="18" charset="0"/>
                                <a:ea typeface="Cambria Math" panose="02040503050406030204" pitchFamily="18" charset="0"/>
                              </a:rPr>
                              <m:t>𝜃</m:t>
                            </m:r>
                            <m:r>
                              <a:rPr lang="en-IE" sz="2800" b="0" i="1" smtClean="0">
                                <a:latin typeface="Cambria Math" panose="02040503050406030204" pitchFamily="18" charset="0"/>
                                <a:ea typeface="Cambria Math" panose="02040503050406030204" pitchFamily="18" charset="0"/>
                              </a:rPr>
                              <m:t>)</m:t>
                            </m:r>
                          </m:num>
                          <m:den>
                            <m:r>
                              <a:rPr lang="en-IE" sz="2800" b="0" i="1" smtClean="0">
                                <a:latin typeface="Cambria Math" panose="02040503050406030204" pitchFamily="18" charset="0"/>
                              </a:rPr>
                              <m:t>𝑃</m:t>
                            </m:r>
                            <m:r>
                              <a:rPr lang="en-IE" sz="2800" b="0" i="1" smtClean="0">
                                <a:latin typeface="Cambria Math" panose="02040503050406030204" pitchFamily="18" charset="0"/>
                              </a:rPr>
                              <m:t>(</m:t>
                            </m:r>
                            <m:r>
                              <a:rPr lang="en-IE" sz="2800" b="0" i="1" smtClean="0">
                                <a:latin typeface="Cambria Math" panose="02040503050406030204" pitchFamily="18" charset="0"/>
                              </a:rPr>
                              <m:t>𝐷</m:t>
                            </m:r>
                            <m:r>
                              <a:rPr lang="en-IE" sz="2800" b="0" i="1" smtClean="0">
                                <a:latin typeface="Cambria Math" panose="02040503050406030204" pitchFamily="18" charset="0"/>
                              </a:rPr>
                              <m:t>)</m:t>
                            </m:r>
                          </m:den>
                        </m:f>
                      </m:oMath>
                    </m:oMathPara>
                  </a14:m>
                  <a:endParaRPr lang="en-IE" sz="2800" dirty="0"/>
                </a:p>
              </p:txBody>
            </p:sp>
          </mc:Choice>
          <mc:Fallback xmlns="">
            <p:sp>
              <p:nvSpPr>
                <p:cNvPr id="4" name="TextBox 3">
                  <a:extLst>
                    <a:ext uri="{FF2B5EF4-FFF2-40B4-BE49-F238E27FC236}">
                      <a16:creationId xmlns:a16="http://schemas.microsoft.com/office/drawing/2014/main" id="{C82BCC56-6427-477C-BD45-5284F6F985E6}"/>
                    </a:ext>
                  </a:extLst>
                </p:cNvPr>
                <p:cNvSpPr txBox="1">
                  <a:spLocks noRot="1" noChangeAspect="1" noMove="1" noResize="1" noEditPoints="1" noAdjustHandles="1" noChangeArrowheads="1" noChangeShapeType="1" noTextEdit="1"/>
                </p:cNvSpPr>
                <p:nvPr/>
              </p:nvSpPr>
              <p:spPr>
                <a:xfrm>
                  <a:off x="2803022" y="2886847"/>
                  <a:ext cx="4768553" cy="989438"/>
                </a:xfrm>
                <a:prstGeom prst="rect">
                  <a:avLst/>
                </a:prstGeom>
                <a:blipFill>
                  <a:blip r:embed="rId3"/>
                  <a:stretch>
                    <a:fillRect/>
                  </a:stretch>
                </a:blipFill>
              </p:spPr>
              <p:txBody>
                <a:bodyPr/>
                <a:lstStyle/>
                <a:p>
                  <a:r>
                    <a:rPr lang="en-IE">
                      <a:noFill/>
                    </a:rPr>
                    <a:t> </a:t>
                  </a:r>
                </a:p>
              </p:txBody>
            </p:sp>
          </mc:Fallback>
        </mc:AlternateContent>
      </p:grpSp>
      <p:pic>
        <p:nvPicPr>
          <p:cNvPr id="15" name="Picture 14" descr="Chart&#10;&#10;Description automatically generated">
            <a:extLst>
              <a:ext uri="{FF2B5EF4-FFF2-40B4-BE49-F238E27FC236}">
                <a16:creationId xmlns:a16="http://schemas.microsoft.com/office/drawing/2014/main" id="{4B9CCC10-C762-4134-B1B1-7624351AC43F}"/>
              </a:ext>
            </a:extLst>
          </p:cNvPr>
          <p:cNvPicPr>
            <a:picLocks noChangeAspect="1"/>
          </p:cNvPicPr>
          <p:nvPr/>
        </p:nvPicPr>
        <p:blipFill rotWithShape="1">
          <a:blip r:embed="rId4">
            <a:extLst>
              <a:ext uri="{28A0092B-C50C-407E-A947-70E740481C1C}">
                <a14:useLocalDpi xmlns:a14="http://schemas.microsoft.com/office/drawing/2010/main" val="0"/>
              </a:ext>
            </a:extLst>
          </a:blip>
          <a:srcRect l="7330" t="13944" r="3329" b="16855"/>
          <a:stretch/>
        </p:blipFill>
        <p:spPr>
          <a:xfrm>
            <a:off x="6483952" y="3646057"/>
            <a:ext cx="5149617" cy="2471954"/>
          </a:xfrm>
          <a:prstGeom prst="rect">
            <a:avLst/>
          </a:prstGeom>
        </p:spPr>
      </p:pic>
      <p:pic>
        <p:nvPicPr>
          <p:cNvPr id="17" name="Picture 16">
            <a:extLst>
              <a:ext uri="{FF2B5EF4-FFF2-40B4-BE49-F238E27FC236}">
                <a16:creationId xmlns:a16="http://schemas.microsoft.com/office/drawing/2014/main" id="{E1CAB4DF-7A81-4F87-9FB2-554AAD5200A4}"/>
              </a:ext>
            </a:extLst>
          </p:cNvPr>
          <p:cNvPicPr>
            <a:picLocks noChangeAspect="1"/>
          </p:cNvPicPr>
          <p:nvPr/>
        </p:nvPicPr>
        <p:blipFill rotWithShape="1">
          <a:blip r:embed="rId4">
            <a:extLst>
              <a:ext uri="{28A0092B-C50C-407E-A947-70E740481C1C}">
                <a14:useLocalDpi xmlns:a14="http://schemas.microsoft.com/office/drawing/2010/main" val="0"/>
              </a:ext>
            </a:extLst>
          </a:blip>
          <a:srcRect l="49156" t="92197" r="44657" b="3400"/>
          <a:stretch/>
        </p:blipFill>
        <p:spPr>
          <a:xfrm>
            <a:off x="8953500" y="6114290"/>
            <a:ext cx="489183" cy="228600"/>
          </a:xfrm>
          <a:prstGeom prst="rect">
            <a:avLst/>
          </a:prstGeom>
        </p:spPr>
      </p:pic>
      <p:pic>
        <p:nvPicPr>
          <p:cNvPr id="19" name="Picture 18">
            <a:extLst>
              <a:ext uri="{FF2B5EF4-FFF2-40B4-BE49-F238E27FC236}">
                <a16:creationId xmlns:a16="http://schemas.microsoft.com/office/drawing/2014/main" id="{CDF536CF-2F89-4F01-87DF-69B4221C1E69}"/>
              </a:ext>
            </a:extLst>
          </p:cNvPr>
          <p:cNvPicPr>
            <a:picLocks noChangeAspect="1"/>
          </p:cNvPicPr>
          <p:nvPr/>
        </p:nvPicPr>
        <p:blipFill rotWithShape="1">
          <a:blip r:embed="rId4">
            <a:extLst>
              <a:ext uri="{28A0092B-C50C-407E-A947-70E740481C1C}">
                <a14:useLocalDpi xmlns:a14="http://schemas.microsoft.com/office/drawing/2010/main" val="0"/>
              </a:ext>
            </a:extLst>
          </a:blip>
          <a:srcRect l="127" t="42845" r="96740" b="45891"/>
          <a:stretch/>
        </p:blipFill>
        <p:spPr>
          <a:xfrm>
            <a:off x="6329809" y="4599913"/>
            <a:ext cx="247650" cy="584811"/>
          </a:xfrm>
          <a:prstGeom prst="rect">
            <a:avLst/>
          </a:prstGeom>
        </p:spPr>
      </p:pic>
      <p:sp>
        <p:nvSpPr>
          <p:cNvPr id="22" name="TextBox 21">
            <a:extLst>
              <a:ext uri="{FF2B5EF4-FFF2-40B4-BE49-F238E27FC236}">
                <a16:creationId xmlns:a16="http://schemas.microsoft.com/office/drawing/2014/main" id="{624A8E37-210D-463F-B141-262B71FD81EE}"/>
              </a:ext>
            </a:extLst>
          </p:cNvPr>
          <p:cNvSpPr txBox="1"/>
          <p:nvPr/>
        </p:nvSpPr>
        <p:spPr>
          <a:xfrm>
            <a:off x="770604" y="1370257"/>
            <a:ext cx="5747854" cy="6894195"/>
          </a:xfrm>
          <a:prstGeom prst="rect">
            <a:avLst/>
          </a:prstGeom>
          <a:noFill/>
        </p:spPr>
        <p:txBody>
          <a:bodyPr wrap="square" rtlCol="0">
            <a:spAutoFit/>
          </a:bodyPr>
          <a:lstStyle/>
          <a:p>
            <a:r>
              <a:rPr lang="en-IE" sz="2600" dirty="0"/>
              <a:t>Bayesian Statistics combines existing knowledge, expert opinion and real-world data.</a:t>
            </a:r>
          </a:p>
          <a:p>
            <a:endParaRPr lang="en-IE" sz="2600" dirty="0"/>
          </a:p>
          <a:p>
            <a:r>
              <a:rPr lang="en-IE" sz="2600" dirty="0"/>
              <a:t>Parameters to be estimated are treated as random variables.</a:t>
            </a:r>
          </a:p>
          <a:p>
            <a:endParaRPr lang="en-IE" sz="2600" dirty="0"/>
          </a:p>
          <a:p>
            <a:r>
              <a:rPr lang="en-IE" sz="2600" dirty="0"/>
              <a:t>A posterior distribution is estimated from a prior distribution and observed data using Bayesian analysis.</a:t>
            </a:r>
          </a:p>
          <a:p>
            <a:endParaRPr lang="en-IE" sz="2600" dirty="0"/>
          </a:p>
          <a:p>
            <a:r>
              <a:rPr lang="en-IE" sz="2600" dirty="0"/>
              <a:t>The posterior is then used to make inferences.</a:t>
            </a:r>
          </a:p>
          <a:p>
            <a:endParaRPr lang="en-IE" sz="2600" dirty="0"/>
          </a:p>
          <a:p>
            <a:endParaRPr lang="en-IE" sz="2600" dirty="0"/>
          </a:p>
          <a:p>
            <a:r>
              <a:rPr lang="en-IE" sz="2600" dirty="0"/>
              <a:t> </a:t>
            </a:r>
          </a:p>
          <a:p>
            <a:endParaRPr lang="en-IE" sz="2600" dirty="0"/>
          </a:p>
        </p:txBody>
      </p:sp>
    </p:spTree>
    <p:extLst>
      <p:ext uri="{BB962C8B-B14F-4D97-AF65-F5344CB8AC3E}">
        <p14:creationId xmlns:p14="http://schemas.microsoft.com/office/powerpoint/2010/main" val="2224481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56" y="0"/>
            <a:ext cx="9481366" cy="1499616"/>
          </a:xfrm>
        </p:spPr>
        <p:txBody>
          <a:bodyPr vert="horz" lIns="91440" tIns="45720" rIns="91440" bIns="45720" rtlCol="0" anchor="ctr">
            <a:normAutofit/>
          </a:bodyPr>
          <a:lstStyle/>
          <a:p>
            <a:pPr algn="ctr"/>
            <a:r>
              <a:rPr lang="en-IE" sz="5000" cap="none" dirty="0"/>
              <a:t>Bayesian Sample Size Approaches</a:t>
            </a:r>
          </a:p>
        </p:txBody>
      </p:sp>
      <p:grpSp>
        <p:nvGrpSpPr>
          <p:cNvPr id="27" name="Group 26">
            <a:extLst>
              <a:ext uri="{FF2B5EF4-FFF2-40B4-BE49-F238E27FC236}">
                <a16:creationId xmlns:a16="http://schemas.microsoft.com/office/drawing/2014/main" id="{E7C5644C-7619-4E35-8B78-AD23095DA4D4}"/>
              </a:ext>
            </a:extLst>
          </p:cNvPr>
          <p:cNvGrpSpPr/>
          <p:nvPr/>
        </p:nvGrpSpPr>
        <p:grpSpPr>
          <a:xfrm>
            <a:off x="778586" y="1972755"/>
            <a:ext cx="5317414" cy="4070555"/>
            <a:chOff x="722673" y="2133317"/>
            <a:chExt cx="5152105" cy="4070555"/>
          </a:xfrm>
        </p:grpSpPr>
        <p:grpSp>
          <p:nvGrpSpPr>
            <p:cNvPr id="28" name="Group 27">
              <a:extLst>
                <a:ext uri="{FF2B5EF4-FFF2-40B4-BE49-F238E27FC236}">
                  <a16:creationId xmlns:a16="http://schemas.microsoft.com/office/drawing/2014/main" id="{4F490D83-B500-4CDD-8C8B-82925548D06B}"/>
                </a:ext>
              </a:extLst>
            </p:cNvPr>
            <p:cNvGrpSpPr/>
            <p:nvPr/>
          </p:nvGrpSpPr>
          <p:grpSpPr>
            <a:xfrm>
              <a:off x="722673" y="2133317"/>
              <a:ext cx="5152105" cy="4070555"/>
              <a:chOff x="722673" y="2133317"/>
              <a:chExt cx="5152105" cy="4070555"/>
            </a:xfrm>
          </p:grpSpPr>
          <p:sp>
            <p:nvSpPr>
              <p:cNvPr id="30" name="Rectangle: Top Corners One Rounded and One Snipped 29">
                <a:extLst>
                  <a:ext uri="{FF2B5EF4-FFF2-40B4-BE49-F238E27FC236}">
                    <a16:creationId xmlns:a16="http://schemas.microsoft.com/office/drawing/2014/main" id="{3E39B0E5-850E-43F8-8A2A-070A750D6F11}"/>
                  </a:ext>
                </a:extLst>
              </p:cNvPr>
              <p:cNvSpPr/>
              <p:nvPr/>
            </p:nvSpPr>
            <p:spPr>
              <a:xfrm>
                <a:off x="722673" y="2133317"/>
                <a:ext cx="5152105" cy="4070555"/>
              </a:xfrm>
              <a:prstGeom prst="snipRoundRect">
                <a:avLst>
                  <a:gd name="adj1" fmla="val 16667"/>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1" name="Content Placeholder 2">
                <a:extLst>
                  <a:ext uri="{FF2B5EF4-FFF2-40B4-BE49-F238E27FC236}">
                    <a16:creationId xmlns:a16="http://schemas.microsoft.com/office/drawing/2014/main" id="{88A45B9E-39B7-4B26-8E5E-B5D77852E8C2}"/>
                  </a:ext>
                </a:extLst>
              </p:cNvPr>
              <p:cNvSpPr txBox="1">
                <a:spLocks/>
              </p:cNvSpPr>
              <p:nvPr/>
            </p:nvSpPr>
            <p:spPr>
              <a:xfrm>
                <a:off x="974621" y="2354923"/>
                <a:ext cx="4807976" cy="67938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76213" marR="0" lvl="0" indent="-176213"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400" i="0" u="none" strike="noStrike" kern="1200" cap="none" spc="0" normalizeH="0" baseline="0" noProof="0" dirty="0">
                    <a:ln>
                      <a:noFill/>
                    </a:ln>
                    <a:solidFill>
                      <a:prstClr val="black"/>
                    </a:solidFill>
                    <a:effectLst/>
                    <a:uLnTx/>
                    <a:uFillTx/>
                    <a:latin typeface="+mj-lt"/>
                    <a:ea typeface="+mn-ea"/>
                    <a:cs typeface="+mn-cs"/>
                  </a:rPr>
                  <a:t> Sample Size for Bayesian Methods</a:t>
                </a:r>
              </a:p>
            </p:txBody>
          </p:sp>
          <p:sp>
            <p:nvSpPr>
              <p:cNvPr id="32" name="Content Placeholder 2">
                <a:extLst>
                  <a:ext uri="{FF2B5EF4-FFF2-40B4-BE49-F238E27FC236}">
                    <a16:creationId xmlns:a16="http://schemas.microsoft.com/office/drawing/2014/main" id="{CBC5C8CB-434D-42DC-8383-F8B702DB7440}"/>
                  </a:ext>
                </a:extLst>
              </p:cNvPr>
              <p:cNvSpPr txBox="1">
                <a:spLocks/>
              </p:cNvSpPr>
              <p:nvPr/>
            </p:nvSpPr>
            <p:spPr>
              <a:xfrm>
                <a:off x="974621" y="3203217"/>
                <a:ext cx="4809199" cy="82004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600" b="0" i="0" u="none" strike="noStrike" kern="1200" cap="none" spc="0" normalizeH="0" baseline="0" noProof="0" dirty="0">
                    <a:ln>
                      <a:noFill/>
                    </a:ln>
                    <a:solidFill>
                      <a:prstClr val="black"/>
                    </a:solidFill>
                    <a:effectLst/>
                    <a:uLnTx/>
                    <a:uFillTx/>
                    <a:latin typeface="+mj-lt"/>
                    <a:ea typeface="+mn-ea"/>
                    <a:cs typeface="+mn-cs"/>
                  </a:rPr>
                  <a:t>Sample size for specific values of Bayesian parameters.</a:t>
                </a:r>
                <a:br>
                  <a:rPr kumimoji="0" lang="en-IE" sz="2600" b="0" i="0" u="none" strike="noStrike" kern="1200" cap="none" spc="0" normalizeH="0" baseline="0" noProof="0" dirty="0">
                    <a:ln>
                      <a:noFill/>
                    </a:ln>
                    <a:solidFill>
                      <a:prstClr val="black"/>
                    </a:solidFill>
                    <a:effectLst/>
                    <a:uLnTx/>
                    <a:uFillTx/>
                    <a:latin typeface="+mj-lt"/>
                    <a:ea typeface="+mn-ea"/>
                    <a:cs typeface="+mn-cs"/>
                  </a:rPr>
                </a:br>
                <a:endParaRPr kumimoji="0" lang="en-IE" sz="26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br>
                  <a:rPr kumimoji="0" lang="en-IE" sz="2600" b="0" i="0" u="none" strike="noStrike" kern="1200" cap="none" spc="0" normalizeH="0" baseline="0" noProof="0" dirty="0">
                    <a:ln>
                      <a:noFill/>
                    </a:ln>
                    <a:solidFill>
                      <a:prstClr val="black"/>
                    </a:solidFill>
                    <a:effectLst/>
                    <a:uLnTx/>
                    <a:uFillTx/>
                    <a:latin typeface="+mj-lt"/>
                    <a:ea typeface="+mn-ea"/>
                    <a:cs typeface="+mn-cs"/>
                  </a:rPr>
                </a:br>
                <a:endParaRPr lang="en-IE" sz="2600" dirty="0">
                  <a:solidFill>
                    <a:prstClr val="black"/>
                  </a:solidFill>
                  <a:latin typeface="+mj-lt"/>
                </a:endParaRPr>
              </a:p>
            </p:txBody>
          </p:sp>
        </p:grpSp>
        <p:cxnSp>
          <p:nvCxnSpPr>
            <p:cNvPr id="29" name="Straight Connector 28">
              <a:extLst>
                <a:ext uri="{FF2B5EF4-FFF2-40B4-BE49-F238E27FC236}">
                  <a16:creationId xmlns:a16="http://schemas.microsoft.com/office/drawing/2014/main" id="{4BAE6586-E695-4B8A-806D-73F38078302A}"/>
                </a:ext>
              </a:extLst>
            </p:cNvPr>
            <p:cNvCxnSpPr/>
            <p:nvPr/>
          </p:nvCxnSpPr>
          <p:spPr>
            <a:xfrm>
              <a:off x="722673" y="2951782"/>
              <a:ext cx="5152105" cy="0"/>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33" name="Group 32">
            <a:extLst>
              <a:ext uri="{FF2B5EF4-FFF2-40B4-BE49-F238E27FC236}">
                <a16:creationId xmlns:a16="http://schemas.microsoft.com/office/drawing/2014/main" id="{03DA0BBE-EBD7-49AE-9299-C4DB04F1F239}"/>
              </a:ext>
            </a:extLst>
          </p:cNvPr>
          <p:cNvGrpSpPr/>
          <p:nvPr/>
        </p:nvGrpSpPr>
        <p:grpSpPr>
          <a:xfrm>
            <a:off x="6096000" y="1972755"/>
            <a:ext cx="5662426" cy="4070555"/>
            <a:chOff x="6317222" y="2176975"/>
            <a:chExt cx="5098030" cy="4070555"/>
          </a:xfrm>
        </p:grpSpPr>
        <p:sp>
          <p:nvSpPr>
            <p:cNvPr id="34" name="Rectangle: Top Corners One Rounded and One Snipped 33">
              <a:extLst>
                <a:ext uri="{FF2B5EF4-FFF2-40B4-BE49-F238E27FC236}">
                  <a16:creationId xmlns:a16="http://schemas.microsoft.com/office/drawing/2014/main" id="{C1A60FF2-640D-4DAF-9657-E2CA9FCACE77}"/>
                </a:ext>
              </a:extLst>
            </p:cNvPr>
            <p:cNvSpPr/>
            <p:nvPr/>
          </p:nvSpPr>
          <p:spPr>
            <a:xfrm flipH="1">
              <a:off x="6317223" y="2176975"/>
              <a:ext cx="5098029" cy="4070555"/>
            </a:xfrm>
            <a:prstGeom prst="snipRoundRect">
              <a:avLst>
                <a:gd name="adj1" fmla="val 16667"/>
                <a:gd name="adj2"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5" name="Content Placeholder 2">
              <a:extLst>
                <a:ext uri="{FF2B5EF4-FFF2-40B4-BE49-F238E27FC236}">
                  <a16:creationId xmlns:a16="http://schemas.microsoft.com/office/drawing/2014/main" id="{B464CDDB-6F5D-414B-96DA-FBA672617373}"/>
                </a:ext>
              </a:extLst>
            </p:cNvPr>
            <p:cNvSpPr txBox="1">
              <a:spLocks/>
            </p:cNvSpPr>
            <p:nvPr/>
          </p:nvSpPr>
          <p:spPr>
            <a:xfrm>
              <a:off x="6655732" y="2382786"/>
              <a:ext cx="4551106" cy="86408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88900" marR="0" lvl="0" indent="-88900" algn="l" defTabSz="914400" rtl="0" eaLnBrk="1" fontAlgn="auto" latinLnBrk="0" hangingPunct="1">
                <a:lnSpc>
                  <a:spcPct val="90000"/>
                </a:lnSpc>
                <a:spcBef>
                  <a:spcPts val="1200"/>
                </a:spcBef>
                <a:spcAft>
                  <a:spcPts val="200"/>
                </a:spcAft>
                <a:buClr>
                  <a:srgbClr val="1CADE4"/>
                </a:buClr>
                <a:buSzPct val="100000"/>
                <a:buFont typeface="+mj-lt"/>
                <a:buAutoNum type="arabicPeriod" startAt="2"/>
                <a:tabLst/>
                <a:defRPr/>
              </a:pPr>
              <a:r>
                <a:rPr kumimoji="0" lang="en-GB" sz="2400" b="1" i="0" u="none" strike="noStrike" kern="1200" cap="none" spc="0" normalizeH="0" baseline="0" noProof="0" dirty="0">
                  <a:ln>
                    <a:noFill/>
                  </a:ln>
                  <a:solidFill>
                    <a:prstClr val="black"/>
                  </a:solidFill>
                  <a:effectLst/>
                  <a:uLnTx/>
                  <a:uFillTx/>
                  <a:latin typeface="+mj-lt"/>
                  <a:ea typeface="+mn-ea"/>
                  <a:cs typeface="+mn-cs"/>
                </a:rPr>
                <a:t> Improving Sample Size Methods</a:t>
              </a:r>
            </a:p>
          </p:txBody>
        </p:sp>
        <p:sp>
          <p:nvSpPr>
            <p:cNvPr id="36" name="Content Placeholder 2">
              <a:extLst>
                <a:ext uri="{FF2B5EF4-FFF2-40B4-BE49-F238E27FC236}">
                  <a16:creationId xmlns:a16="http://schemas.microsoft.com/office/drawing/2014/main" id="{E8DE1906-BFDF-4190-9942-63147F7E8AE2}"/>
                </a:ext>
              </a:extLst>
            </p:cNvPr>
            <p:cNvSpPr txBox="1">
              <a:spLocks/>
            </p:cNvSpPr>
            <p:nvPr/>
          </p:nvSpPr>
          <p:spPr>
            <a:xfrm>
              <a:off x="6508342" y="3206340"/>
              <a:ext cx="4678926" cy="119386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600" b="0" i="0" u="none" strike="noStrike" kern="1200" cap="none" spc="0" normalizeH="0" baseline="0" noProof="0" dirty="0">
                  <a:ln>
                    <a:noFill/>
                  </a:ln>
                  <a:solidFill>
                    <a:prstClr val="black"/>
                  </a:solidFill>
                  <a:effectLst/>
                  <a:uLnTx/>
                  <a:uFillTx/>
                  <a:latin typeface="+mj-lt"/>
                  <a:ea typeface="+mn-ea"/>
                  <a:cs typeface="+mn-cs"/>
                </a:rPr>
                <a:t>Integrating Bayesian methods equals adding greater context for parameter uncertainty.</a:t>
              </a:r>
            </a:p>
            <a:p>
              <a:pPr marL="0" marR="0" lvl="0" indent="0"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IE" sz="2600" b="0" i="0" u="none" strike="noStrike" kern="1200" cap="none" spc="0" normalizeH="0" baseline="0" noProof="0" dirty="0">
                <a:ln>
                  <a:noFill/>
                </a:ln>
                <a:solidFill>
                  <a:prstClr val="black"/>
                </a:solidFill>
                <a:effectLst/>
                <a:uLnTx/>
                <a:uFillTx/>
                <a:latin typeface="+mj-lt"/>
                <a:ea typeface="+mn-ea"/>
                <a:cs typeface="+mn-cs"/>
              </a:endParaRPr>
            </a:p>
          </p:txBody>
        </p:sp>
        <p:cxnSp>
          <p:nvCxnSpPr>
            <p:cNvPr id="37" name="Straight Connector 36">
              <a:extLst>
                <a:ext uri="{FF2B5EF4-FFF2-40B4-BE49-F238E27FC236}">
                  <a16:creationId xmlns:a16="http://schemas.microsoft.com/office/drawing/2014/main" id="{249ED2BA-B55A-4534-89C5-43A36B632B59}"/>
                </a:ext>
              </a:extLst>
            </p:cNvPr>
            <p:cNvCxnSpPr>
              <a:cxnSpLocks/>
            </p:cNvCxnSpPr>
            <p:nvPr/>
          </p:nvCxnSpPr>
          <p:spPr>
            <a:xfrm>
              <a:off x="6317222" y="2995440"/>
              <a:ext cx="5098030"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5" name="TextBox 4">
            <a:extLst>
              <a:ext uri="{FF2B5EF4-FFF2-40B4-BE49-F238E27FC236}">
                <a16:creationId xmlns:a16="http://schemas.microsoft.com/office/drawing/2014/main" id="{DB3CFFFB-FF0D-4D32-9B82-0F5C702EC349}"/>
              </a:ext>
            </a:extLst>
          </p:cNvPr>
          <p:cNvSpPr txBox="1"/>
          <p:nvPr/>
        </p:nvSpPr>
        <p:spPr>
          <a:xfrm>
            <a:off x="1027619" y="4195986"/>
            <a:ext cx="4962243" cy="1692771"/>
          </a:xfrm>
          <a:prstGeom prst="rect">
            <a:avLst/>
          </a:prstGeom>
          <a:noFill/>
        </p:spPr>
        <p:txBody>
          <a:bodyPr wrap="square" rtlCol="0">
            <a:spAutoFit/>
          </a:bodyPr>
          <a:lstStyle/>
          <a:p>
            <a:r>
              <a:rPr lang="en-IE" sz="2600" dirty="0">
                <a:solidFill>
                  <a:prstClr val="black"/>
                </a:solidFill>
                <a:latin typeface="+mj-lt"/>
              </a:rPr>
              <a:t>e.g. </a:t>
            </a:r>
            <a:r>
              <a:rPr lang="en-IE" sz="2600" i="1" dirty="0">
                <a:solidFill>
                  <a:prstClr val="black"/>
                </a:solidFill>
                <a:latin typeface="+mj-lt"/>
              </a:rPr>
              <a:t>Bayes Factors, </a:t>
            </a:r>
            <a:r>
              <a:rPr lang="en-IE" sz="2600" b="1" i="1" dirty="0">
                <a:solidFill>
                  <a:prstClr val="black"/>
                </a:solidFill>
                <a:latin typeface="+mj-lt"/>
              </a:rPr>
              <a:t>Credible Intervals</a:t>
            </a:r>
            <a:r>
              <a:rPr lang="en-IE" sz="2600" dirty="0">
                <a:solidFill>
                  <a:prstClr val="black"/>
                </a:solidFill>
                <a:latin typeface="+mj-lt"/>
              </a:rPr>
              <a:t>, Continual Reassessment Method (CRM), Utility/Cost Function</a:t>
            </a:r>
            <a:endParaRPr lang="en-IE" sz="2600" dirty="0"/>
          </a:p>
        </p:txBody>
      </p:sp>
      <p:sp>
        <p:nvSpPr>
          <p:cNvPr id="6" name="TextBox 5">
            <a:extLst>
              <a:ext uri="{FF2B5EF4-FFF2-40B4-BE49-F238E27FC236}">
                <a16:creationId xmlns:a16="http://schemas.microsoft.com/office/drawing/2014/main" id="{7A00A74F-066F-459A-A186-6CD42B9DD019}"/>
              </a:ext>
            </a:extLst>
          </p:cNvPr>
          <p:cNvSpPr txBox="1"/>
          <p:nvPr/>
        </p:nvSpPr>
        <p:spPr>
          <a:xfrm>
            <a:off x="6286542" y="4195986"/>
            <a:ext cx="5240397" cy="1172629"/>
          </a:xfrm>
          <a:prstGeom prst="rect">
            <a:avLst/>
          </a:prstGeom>
          <a:noFill/>
        </p:spPr>
        <p:txBody>
          <a:bodyPr wrap="square" rtlCol="0">
            <a:spAutoFit/>
          </a:bodyPr>
          <a:lstStyle/>
          <a:p>
            <a:pPr marL="0" marR="0" lvl="0" indent="0"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lang="en-IE" sz="2600" dirty="0">
                <a:solidFill>
                  <a:prstClr val="black"/>
                </a:solidFill>
                <a:latin typeface="+mj-lt"/>
              </a:rPr>
              <a:t>e.g. </a:t>
            </a:r>
            <a:r>
              <a:rPr lang="en-IE" sz="2600" b="1" i="1" dirty="0">
                <a:solidFill>
                  <a:prstClr val="black"/>
                </a:solidFill>
                <a:latin typeface="+mj-lt"/>
              </a:rPr>
              <a:t>MBL Intervals, </a:t>
            </a:r>
            <a:r>
              <a:rPr lang="en-IE" sz="2600" i="1" dirty="0">
                <a:solidFill>
                  <a:prstClr val="black"/>
                </a:solidFill>
                <a:latin typeface="+mj-lt"/>
              </a:rPr>
              <a:t>Posterior Errors</a:t>
            </a:r>
            <a:r>
              <a:rPr lang="en-IE" sz="2600" b="1" i="1" dirty="0">
                <a:solidFill>
                  <a:prstClr val="black"/>
                </a:solidFill>
                <a:latin typeface="+mj-lt"/>
              </a:rPr>
              <a:t>, </a:t>
            </a:r>
            <a:r>
              <a:rPr lang="en-IE" sz="2600" b="1" dirty="0">
                <a:solidFill>
                  <a:prstClr val="black"/>
                </a:solidFill>
                <a:latin typeface="+mj-lt"/>
              </a:rPr>
              <a:t>Assurance</a:t>
            </a:r>
            <a:r>
              <a:rPr lang="en-IE" sz="2600" dirty="0">
                <a:solidFill>
                  <a:prstClr val="black"/>
                </a:solidFill>
                <a:latin typeface="+mj-lt"/>
              </a:rPr>
              <a:t>, Predictive Power, Adaptive Designs</a:t>
            </a:r>
          </a:p>
        </p:txBody>
      </p:sp>
      <p:sp>
        <p:nvSpPr>
          <p:cNvPr id="3" name="TextBox 2">
            <a:extLst>
              <a:ext uri="{FF2B5EF4-FFF2-40B4-BE49-F238E27FC236}">
                <a16:creationId xmlns:a16="http://schemas.microsoft.com/office/drawing/2014/main" id="{ED2A991F-DD01-A6AB-F21D-2F174A29C7C2}"/>
              </a:ext>
            </a:extLst>
          </p:cNvPr>
          <p:cNvSpPr txBox="1"/>
          <p:nvPr/>
        </p:nvSpPr>
        <p:spPr>
          <a:xfrm>
            <a:off x="2984049" y="1386455"/>
            <a:ext cx="6604986" cy="461665"/>
          </a:xfrm>
          <a:prstGeom prst="rect">
            <a:avLst/>
          </a:prstGeom>
          <a:noFill/>
        </p:spPr>
        <p:txBody>
          <a:bodyPr wrap="square" rtlCol="0">
            <a:spAutoFit/>
          </a:bodyPr>
          <a:lstStyle>
            <a:defPPr>
              <a:defRPr lang="en-US"/>
            </a:defPPr>
            <a:lvl1pPr>
              <a:defRPr sz="2400" b="1">
                <a:solidFill>
                  <a:schemeClr val="bg1">
                    <a:lumMod val="50000"/>
                  </a:schemeClr>
                </a:solidFill>
              </a:defRPr>
            </a:lvl1pPr>
          </a:lstStyle>
          <a:p>
            <a:r>
              <a:rPr lang="en-US" dirty="0"/>
              <a:t>How can we use Bayesian Statistics for SSD?</a:t>
            </a:r>
            <a:endParaRPr lang="en-IE" dirty="0"/>
          </a:p>
        </p:txBody>
      </p:sp>
      <p:sp>
        <p:nvSpPr>
          <p:cNvPr id="4" name="TextBox 3">
            <a:extLst>
              <a:ext uri="{FF2B5EF4-FFF2-40B4-BE49-F238E27FC236}">
                <a16:creationId xmlns:a16="http://schemas.microsoft.com/office/drawing/2014/main" id="{8F82F789-488E-885E-BE14-0C4EFD204D9F}"/>
              </a:ext>
            </a:extLst>
          </p:cNvPr>
          <p:cNvSpPr txBox="1"/>
          <p:nvPr/>
        </p:nvSpPr>
        <p:spPr>
          <a:xfrm>
            <a:off x="3921918" y="6167959"/>
            <a:ext cx="4348163" cy="461665"/>
          </a:xfrm>
          <a:prstGeom prst="rect">
            <a:avLst/>
          </a:prstGeom>
          <a:noFill/>
        </p:spPr>
        <p:txBody>
          <a:bodyPr wrap="square" rtlCol="0">
            <a:spAutoFit/>
          </a:bodyPr>
          <a:lstStyle/>
          <a:p>
            <a:r>
              <a:rPr lang="en-US" sz="2400" b="1" dirty="0">
                <a:solidFill>
                  <a:schemeClr val="bg1">
                    <a:lumMod val="50000"/>
                  </a:schemeClr>
                </a:solidFill>
              </a:rPr>
              <a:t>How do we choose our prior?</a:t>
            </a:r>
            <a:endParaRPr lang="en-IE" sz="2400" b="1" dirty="0">
              <a:solidFill>
                <a:schemeClr val="bg1">
                  <a:lumMod val="50000"/>
                </a:schemeClr>
              </a:solidFill>
            </a:endParaRPr>
          </a:p>
        </p:txBody>
      </p:sp>
    </p:spTree>
    <p:extLst>
      <p:ext uri="{BB962C8B-B14F-4D97-AF65-F5344CB8AC3E}">
        <p14:creationId xmlns:p14="http://schemas.microsoft.com/office/powerpoint/2010/main" val="244615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806" y="-76200"/>
            <a:ext cx="9126415" cy="1499616"/>
          </a:xfrm>
        </p:spPr>
        <p:txBody>
          <a:bodyPr vert="horz" lIns="91440" tIns="45720" rIns="91440" bIns="45720" rtlCol="0" anchor="ctr">
            <a:normAutofit/>
          </a:bodyPr>
          <a:lstStyle/>
          <a:p>
            <a:pPr algn="ctr"/>
            <a:r>
              <a:rPr lang="en-IE" sz="5000" cap="none" dirty="0"/>
              <a:t>SHELF Elicitation Protocol</a:t>
            </a:r>
          </a:p>
        </p:txBody>
      </p:sp>
      <p:sp>
        <p:nvSpPr>
          <p:cNvPr id="3" name="Content Placeholder 2"/>
          <p:cNvSpPr>
            <a:spLocks noGrp="1"/>
          </p:cNvSpPr>
          <p:nvPr>
            <p:ph idx="1"/>
          </p:nvPr>
        </p:nvSpPr>
        <p:spPr>
          <a:xfrm>
            <a:off x="822557" y="1312545"/>
            <a:ext cx="9572915" cy="4023360"/>
          </a:xfrm>
        </p:spPr>
        <p:txBody>
          <a:bodyPr>
            <a:noAutofit/>
          </a:bodyPr>
          <a:lstStyle/>
          <a:p>
            <a:pPr marL="0" indent="0">
              <a:buNone/>
            </a:pPr>
            <a:r>
              <a:rPr lang="en-IE" sz="2600" dirty="0"/>
              <a:t>Sheffield Elicitation Framework developed by Profs O’Hagan &amp; Oakley, University of Sheffield.</a:t>
            </a:r>
          </a:p>
          <a:p>
            <a:pPr marL="0" indent="0">
              <a:buNone/>
            </a:pPr>
            <a:endParaRPr lang="en-IE" sz="2600" dirty="0"/>
          </a:p>
          <a:p>
            <a:pPr marL="0" indent="0">
              <a:buNone/>
            </a:pPr>
            <a:r>
              <a:rPr lang="en-IE" sz="2600" dirty="0"/>
              <a:t>Provides templates, guides and software to formalize the elicitation procedure.</a:t>
            </a:r>
          </a:p>
          <a:p>
            <a:pPr marL="0" indent="0">
              <a:buNone/>
            </a:pPr>
            <a:endParaRPr lang="en-IE" sz="2600" dirty="0"/>
          </a:p>
          <a:p>
            <a:pPr marL="0" indent="0">
              <a:buNone/>
            </a:pPr>
            <a:r>
              <a:rPr lang="en-IE" sz="2600" dirty="0"/>
              <a:t>Led by a facilitator who guides the group of experts and delivers the end probability distribution.</a:t>
            </a:r>
          </a:p>
          <a:p>
            <a:pPr marL="457200" indent="-457200">
              <a:buFont typeface="Arial" panose="020B0604020202020204" pitchFamily="34" charset="0"/>
              <a:buChar char="•"/>
            </a:pPr>
            <a:r>
              <a:rPr lang="en-IE" sz="2600" dirty="0"/>
              <a:t>Initial judgments are elicited from each expert individually. </a:t>
            </a:r>
          </a:p>
          <a:p>
            <a:pPr marL="457200" indent="-457200">
              <a:buFont typeface="Arial" panose="020B0604020202020204" pitchFamily="34" charset="0"/>
              <a:buChar char="•"/>
            </a:pPr>
            <a:r>
              <a:rPr lang="en-IE" sz="2600" dirty="0"/>
              <a:t>This is followed by a group discussion with the goal of reaching a consensus judgement.</a:t>
            </a:r>
          </a:p>
          <a:p>
            <a:pPr marL="457200" indent="-457200">
              <a:buFont typeface="Arial" panose="020B0604020202020204" pitchFamily="34" charset="0"/>
              <a:buChar char="•"/>
            </a:pPr>
            <a:endParaRPr lang="en-IE" sz="2600" dirty="0"/>
          </a:p>
          <a:p>
            <a:pPr marL="0" indent="0">
              <a:buNone/>
            </a:pPr>
            <a:endParaRPr lang="en-IE" sz="2600" dirty="0"/>
          </a:p>
          <a:p>
            <a:pPr marL="0" indent="0">
              <a:buNone/>
            </a:pPr>
            <a:r>
              <a:rPr lang="en-IE" sz="2600" dirty="0"/>
              <a:t>	</a:t>
            </a:r>
          </a:p>
        </p:txBody>
      </p:sp>
    </p:spTree>
    <p:extLst>
      <p:ext uri="{BB962C8B-B14F-4D97-AF65-F5344CB8AC3E}">
        <p14:creationId xmlns:p14="http://schemas.microsoft.com/office/powerpoint/2010/main" val="158796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A5B69E7-12E8-F4DE-8B14-9EC09EEC2FFD}"/>
              </a:ext>
            </a:extLst>
          </p:cNvPr>
          <p:cNvPicPr>
            <a:picLocks/>
          </p:cNvPicPr>
          <p:nvPr/>
        </p:nvPicPr>
        <p:blipFill>
          <a:blip r:embed="rId2"/>
          <a:stretch>
            <a:fillRect/>
          </a:stretch>
        </p:blipFill>
        <p:spPr>
          <a:xfrm>
            <a:off x="8840882" y="3071309"/>
            <a:ext cx="2752719" cy="1570095"/>
          </a:xfrm>
          <a:prstGeom prst="rect">
            <a:avLst/>
          </a:prstGeom>
        </p:spPr>
      </p:pic>
      <mc:AlternateContent xmlns:mc="http://schemas.openxmlformats.org/markup-compatibility/2006" xmlns:a14="http://schemas.microsoft.com/office/drawing/2010/main">
        <mc:Choice Requires="a14">
          <p:sp>
            <p:nvSpPr>
              <p:cNvPr id="43" name="Content Placeholder 2">
                <a:extLst>
                  <a:ext uri="{FF2B5EF4-FFF2-40B4-BE49-F238E27FC236}">
                    <a16:creationId xmlns:a16="http://schemas.microsoft.com/office/drawing/2014/main" id="{CCC1CD1D-CA3A-3A4A-A743-345BA81BDBFF}"/>
                  </a:ext>
                </a:extLst>
              </p:cNvPr>
              <p:cNvSpPr txBox="1">
                <a:spLocks/>
              </p:cNvSpPr>
              <p:nvPr/>
            </p:nvSpPr>
            <p:spPr>
              <a:xfrm>
                <a:off x="9038671" y="4904765"/>
                <a:ext cx="1534080" cy="1570095"/>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IE" sz="2000" b="0" i="1" dirty="0">
                  <a:latin typeface="Cambria Math" panose="02040503050406030204" pitchFamily="18" charset="0"/>
                </a:endParaRPr>
              </a:p>
              <a:p>
                <a14:m>
                  <m:oMath xmlns:m="http://schemas.openxmlformats.org/officeDocument/2006/math">
                    <m:r>
                      <a:rPr lang="en-IE" sz="2000" b="1" i="1" smtClean="0">
                        <a:latin typeface="Cambria Math" panose="02040503050406030204" pitchFamily="18" charset="0"/>
                      </a:rPr>
                      <m:t>𝑷</m:t>
                    </m:r>
                    <m:d>
                      <m:dPr>
                        <m:ctrlPr>
                          <a:rPr lang="en-IE" sz="2000" b="1" i="1" smtClean="0">
                            <a:latin typeface="Cambria Math" panose="02040503050406030204" pitchFamily="18" charset="0"/>
                          </a:rPr>
                        </m:ctrlPr>
                      </m:dPr>
                      <m:e>
                        <m:r>
                          <a:rPr lang="en-IE" sz="2000" b="1" i="1" smtClean="0">
                            <a:latin typeface="Cambria Math" panose="02040503050406030204" pitchFamily="18" charset="0"/>
                          </a:rPr>
                          <m:t>𝑿</m:t>
                        </m:r>
                        <m:r>
                          <a:rPr lang="en-IE" sz="2000" b="1" i="1" smtClean="0">
                            <a:latin typeface="Cambria Math" panose="02040503050406030204" pitchFamily="18" charset="0"/>
                          </a:rPr>
                          <m:t>&lt;</m:t>
                        </m:r>
                        <m:sSub>
                          <m:sSubPr>
                            <m:ctrlPr>
                              <a:rPr lang="en-IE" sz="2000" b="1" i="1" smtClean="0">
                                <a:latin typeface="Cambria Math" panose="02040503050406030204" pitchFamily="18" charset="0"/>
                              </a:rPr>
                            </m:ctrlPr>
                          </m:sSubPr>
                          <m:e>
                            <m:r>
                              <a:rPr lang="en-IE" sz="2000" b="1" i="1" smtClean="0">
                                <a:latin typeface="Cambria Math" panose="02040503050406030204" pitchFamily="18" charset="0"/>
                              </a:rPr>
                              <m:t>𝒙</m:t>
                            </m:r>
                          </m:e>
                          <m:sub>
                            <m:r>
                              <a:rPr lang="en-IE" sz="2000" b="1" i="1" smtClean="0">
                                <a:latin typeface="Cambria Math" panose="02040503050406030204" pitchFamily="18" charset="0"/>
                              </a:rPr>
                              <m:t>𝟏</m:t>
                            </m:r>
                          </m:sub>
                        </m:sSub>
                      </m:e>
                    </m:d>
                  </m:oMath>
                </a14:m>
                <a:endParaRPr lang="en-IE" sz="2000" b="1" dirty="0"/>
              </a:p>
              <a:p>
                <a14:m>
                  <m:oMath xmlns:m="http://schemas.openxmlformats.org/officeDocument/2006/math">
                    <m:r>
                      <a:rPr lang="en-IE" sz="2000" b="1" i="1" smtClean="0">
                        <a:latin typeface="Cambria Math" panose="02040503050406030204" pitchFamily="18" charset="0"/>
                      </a:rPr>
                      <m:t>𝑷</m:t>
                    </m:r>
                    <m:r>
                      <a:rPr lang="en-IE" sz="2000" b="1" i="1" smtClean="0">
                        <a:latin typeface="Cambria Math" panose="02040503050406030204" pitchFamily="18" charset="0"/>
                      </a:rPr>
                      <m:t>(</m:t>
                    </m:r>
                    <m:r>
                      <a:rPr lang="en-IE" sz="2000" b="1" i="1" smtClean="0">
                        <a:latin typeface="Cambria Math" panose="02040503050406030204" pitchFamily="18" charset="0"/>
                      </a:rPr>
                      <m:t>𝑿</m:t>
                    </m:r>
                    <m:r>
                      <a:rPr lang="en-IE" sz="2000" b="1" i="1" smtClean="0">
                        <a:latin typeface="Cambria Math" panose="02040503050406030204" pitchFamily="18" charset="0"/>
                      </a:rPr>
                      <m:t>&gt;</m:t>
                    </m:r>
                    <m:sSub>
                      <m:sSubPr>
                        <m:ctrlPr>
                          <a:rPr lang="en-IE" sz="2000" b="1" i="1" smtClean="0">
                            <a:latin typeface="Cambria Math" panose="02040503050406030204" pitchFamily="18" charset="0"/>
                          </a:rPr>
                        </m:ctrlPr>
                      </m:sSubPr>
                      <m:e>
                        <m:r>
                          <a:rPr lang="en-IE" sz="2000" b="1" i="1" smtClean="0">
                            <a:latin typeface="Cambria Math" panose="02040503050406030204" pitchFamily="18" charset="0"/>
                          </a:rPr>
                          <m:t>𝒙</m:t>
                        </m:r>
                      </m:e>
                      <m:sub>
                        <m:r>
                          <a:rPr lang="en-IE" sz="2000" b="1" i="1" smtClean="0">
                            <a:latin typeface="Cambria Math" panose="02040503050406030204" pitchFamily="18" charset="0"/>
                          </a:rPr>
                          <m:t>𝟐</m:t>
                        </m:r>
                      </m:sub>
                    </m:sSub>
                    <m:r>
                      <a:rPr lang="en-IE" sz="2000" b="1" i="1" smtClean="0">
                        <a:latin typeface="Cambria Math" panose="02040503050406030204" pitchFamily="18" charset="0"/>
                      </a:rPr>
                      <m:t>)</m:t>
                    </m:r>
                  </m:oMath>
                </a14:m>
                <a:endParaRPr lang="en-IE" sz="2000" b="1" dirty="0"/>
              </a:p>
              <a:p>
                <a14:m>
                  <m:oMath xmlns:m="http://schemas.openxmlformats.org/officeDocument/2006/math">
                    <m:r>
                      <a:rPr lang="en-IE" sz="2000" b="1" i="1" smtClean="0">
                        <a:latin typeface="Cambria Math" panose="02040503050406030204" pitchFamily="18" charset="0"/>
                      </a:rPr>
                      <m:t>𝑷</m:t>
                    </m:r>
                    <m:r>
                      <a:rPr lang="en-IE" sz="2000" b="1" i="1" smtClean="0">
                        <a:latin typeface="Cambria Math" panose="02040503050406030204" pitchFamily="18" charset="0"/>
                      </a:rPr>
                      <m:t>(</m:t>
                    </m:r>
                    <m:r>
                      <a:rPr lang="en-IE" sz="2000" b="1" i="1" smtClean="0">
                        <a:latin typeface="Cambria Math" panose="02040503050406030204" pitchFamily="18" charset="0"/>
                      </a:rPr>
                      <m:t>𝑿</m:t>
                    </m:r>
                    <m:r>
                      <a:rPr lang="en-IE" sz="2000" b="1" i="1" smtClean="0">
                        <a:latin typeface="Cambria Math" panose="02040503050406030204" pitchFamily="18" charset="0"/>
                      </a:rPr>
                      <m:t>&lt;</m:t>
                    </m:r>
                    <m:sSub>
                      <m:sSubPr>
                        <m:ctrlPr>
                          <a:rPr lang="en-IE" sz="2000" b="1" i="1" smtClean="0">
                            <a:latin typeface="Cambria Math" panose="02040503050406030204" pitchFamily="18" charset="0"/>
                          </a:rPr>
                        </m:ctrlPr>
                      </m:sSubPr>
                      <m:e>
                        <m:r>
                          <a:rPr lang="en-IE" sz="2000" b="1" i="1" smtClean="0">
                            <a:latin typeface="Cambria Math" panose="02040503050406030204" pitchFamily="18" charset="0"/>
                          </a:rPr>
                          <m:t>𝒙</m:t>
                        </m:r>
                      </m:e>
                      <m:sub>
                        <m:r>
                          <a:rPr lang="en-IE" sz="2000" b="1" i="1" smtClean="0">
                            <a:latin typeface="Cambria Math" panose="02040503050406030204" pitchFamily="18" charset="0"/>
                          </a:rPr>
                          <m:t>𝟎</m:t>
                        </m:r>
                      </m:sub>
                    </m:sSub>
                    <m:r>
                      <a:rPr lang="en-IE" sz="2000" b="1" i="1" smtClean="0">
                        <a:latin typeface="Cambria Math" panose="02040503050406030204" pitchFamily="18" charset="0"/>
                      </a:rPr>
                      <m:t>)</m:t>
                    </m:r>
                  </m:oMath>
                </a14:m>
                <a:endParaRPr lang="en-IE" sz="2000" b="1" dirty="0"/>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IE" sz="2500" b="0" i="0" u="none" strike="noStrike" kern="1200" cap="none" spc="0" normalizeH="0" baseline="0" noProof="0" dirty="0">
                  <a:ln>
                    <a:noFill/>
                  </a:ln>
                  <a:solidFill>
                    <a:prstClr val="black"/>
                  </a:solidFill>
                  <a:effectLst/>
                  <a:uLnTx/>
                  <a:uFillTx/>
                  <a:latin typeface="+mj-lt"/>
                  <a:ea typeface="+mn-ea"/>
                  <a:cs typeface="+mn-cs"/>
                </a:endParaRPr>
              </a:p>
            </p:txBody>
          </p:sp>
        </mc:Choice>
        <mc:Fallback xmlns="">
          <p:sp>
            <p:nvSpPr>
              <p:cNvPr id="43" name="Content Placeholder 2">
                <a:extLst>
                  <a:ext uri="{FF2B5EF4-FFF2-40B4-BE49-F238E27FC236}">
                    <a16:creationId xmlns:a16="http://schemas.microsoft.com/office/drawing/2014/main" id="{CCC1CD1D-CA3A-3A4A-A743-345BA81BDBFF}"/>
                  </a:ext>
                </a:extLst>
              </p:cNvPr>
              <p:cNvSpPr txBox="1">
                <a:spLocks noRot="1" noChangeAspect="1" noMove="1" noResize="1" noEditPoints="1" noAdjustHandles="1" noChangeArrowheads="1" noChangeShapeType="1" noTextEdit="1"/>
              </p:cNvSpPr>
              <p:nvPr/>
            </p:nvSpPr>
            <p:spPr>
              <a:xfrm>
                <a:off x="9038671" y="4904765"/>
                <a:ext cx="1534080" cy="1570095"/>
              </a:xfrm>
              <a:prstGeom prst="rect">
                <a:avLst/>
              </a:prstGeom>
              <a:blipFill>
                <a:blip r:embed="rId3"/>
                <a:stretch>
                  <a:fillRect l="-5405"/>
                </a:stretch>
              </a:blip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599E2460-7427-C9E3-B9AF-D88CEDF44BC4}"/>
                  </a:ext>
                </a:extLst>
              </p:cNvPr>
              <p:cNvSpPr>
                <a:spLocks noGrp="1"/>
              </p:cNvSpPr>
              <p:nvPr>
                <p:ph idx="1"/>
              </p:nvPr>
            </p:nvSpPr>
            <p:spPr>
              <a:xfrm>
                <a:off x="613365" y="1426198"/>
                <a:ext cx="7892817" cy="4697730"/>
              </a:xfrm>
            </p:spPr>
            <p:txBody>
              <a:bodyPr>
                <a:noAutofit/>
              </a:bodyPr>
              <a:lstStyle/>
              <a:p>
                <a:pPr marL="0" indent="0">
                  <a:buNone/>
                </a:pPr>
                <a:r>
                  <a:rPr lang="en-IE" sz="2600" b="1" dirty="0"/>
                  <a:t>Tertile/Quartile Method [Individual or Group]</a:t>
                </a:r>
              </a:p>
              <a:p>
                <a:pPr marL="457200" indent="-457200">
                  <a:buFont typeface="Arial" panose="020B0604020202020204" pitchFamily="34" charset="0"/>
                  <a:buChar char="•"/>
                </a:pPr>
                <a:r>
                  <a:rPr lang="en-IE" sz="2600" dirty="0"/>
                  <a:t>Expert gives median value and then quartiles or </a:t>
                </a:r>
                <a:r>
                  <a:rPr lang="en-IE" sz="2600" dirty="0" err="1"/>
                  <a:t>tertiles</a:t>
                </a:r>
                <a:r>
                  <a:rPr lang="en-IE" sz="2600" dirty="0"/>
                  <a:t>. </a:t>
                </a:r>
              </a:p>
              <a:p>
                <a:pPr marL="0" indent="0">
                  <a:buNone/>
                </a:pPr>
                <a:r>
                  <a:rPr lang="en-IE" sz="2600" b="1" dirty="0"/>
                  <a:t>Roulette Method [Individual Only]</a:t>
                </a:r>
              </a:p>
              <a:p>
                <a:pPr marL="457200" indent="-457200">
                  <a:buFont typeface="Arial" panose="020B0604020202020204" pitchFamily="34" charset="0"/>
                  <a:buChar char="•"/>
                </a:pPr>
                <a:r>
                  <a:rPr lang="en-IE" sz="2600" dirty="0"/>
                  <a:t>Counters represent equal probability and expert distributes counters across values on a grid</a:t>
                </a:r>
              </a:p>
              <a:p>
                <a:pPr marL="0" indent="0"/>
                <a:r>
                  <a:rPr lang="en-IE" sz="2600" b="1" dirty="0"/>
                  <a:t>Probability Method [Group Only]</a:t>
                </a:r>
              </a:p>
              <a:p>
                <a:pPr marL="457200" indent="-457200">
                  <a:buFont typeface="Arial" panose="020B0604020202020204" pitchFamily="34" charset="0"/>
                  <a:buChar char="•"/>
                </a:pPr>
                <a:r>
                  <a:rPr lang="en-IE" sz="2600" dirty="0"/>
                  <a:t>Facilitator selects values </a:t>
                </a:r>
                <a14:m>
                  <m:oMath xmlns:m="http://schemas.openxmlformats.org/officeDocument/2006/math">
                    <m:sSub>
                      <m:sSubPr>
                        <m:ctrlPr>
                          <a:rPr lang="en-IE" sz="2600" b="0" i="1" smtClean="0">
                            <a:latin typeface="Cambria Math" panose="02040503050406030204" pitchFamily="18" charset="0"/>
                          </a:rPr>
                        </m:ctrlPr>
                      </m:sSubPr>
                      <m:e>
                        <m:r>
                          <a:rPr lang="en-IE" sz="2600" b="0" i="1" smtClean="0">
                            <a:latin typeface="Cambria Math" panose="02040503050406030204" pitchFamily="18" charset="0"/>
                          </a:rPr>
                          <m:t>𝑥</m:t>
                        </m:r>
                      </m:e>
                      <m:sub>
                        <m:r>
                          <a:rPr lang="en-IE" sz="2600" b="0" i="1" smtClean="0">
                            <a:latin typeface="Cambria Math" panose="02040503050406030204" pitchFamily="18" charset="0"/>
                          </a:rPr>
                          <m:t>1</m:t>
                        </m:r>
                      </m:sub>
                    </m:sSub>
                    <m:r>
                      <a:rPr lang="en-IE" sz="2600" b="0" i="1" smtClean="0">
                        <a:latin typeface="Cambria Math" panose="02040503050406030204" pitchFamily="18" charset="0"/>
                      </a:rPr>
                      <m:t>,</m:t>
                    </m:r>
                    <m:sSub>
                      <m:sSubPr>
                        <m:ctrlPr>
                          <a:rPr lang="en-IE" sz="2600" b="0" i="1" smtClean="0">
                            <a:latin typeface="Cambria Math" panose="02040503050406030204" pitchFamily="18" charset="0"/>
                          </a:rPr>
                        </m:ctrlPr>
                      </m:sSubPr>
                      <m:e>
                        <m:r>
                          <a:rPr lang="en-IE" sz="2600" b="0" i="1" smtClean="0">
                            <a:latin typeface="Cambria Math" panose="02040503050406030204" pitchFamily="18" charset="0"/>
                          </a:rPr>
                          <m:t>𝑥</m:t>
                        </m:r>
                      </m:e>
                      <m:sub>
                        <m:r>
                          <a:rPr lang="en-IE" sz="2600" b="0" i="1" smtClean="0">
                            <a:latin typeface="Cambria Math" panose="02040503050406030204" pitchFamily="18" charset="0"/>
                          </a:rPr>
                          <m:t>2</m:t>
                        </m:r>
                      </m:sub>
                    </m:sSub>
                    <m:r>
                      <a:rPr lang="en-IE" sz="2600" b="0" i="1" smtClean="0">
                        <a:latin typeface="Cambria Math" panose="02040503050406030204" pitchFamily="18" charset="0"/>
                      </a:rPr>
                      <m:t>,</m:t>
                    </m:r>
                    <m:sSub>
                      <m:sSubPr>
                        <m:ctrlPr>
                          <a:rPr lang="en-IE" sz="2600" b="0" i="1" smtClean="0">
                            <a:latin typeface="Cambria Math" panose="02040503050406030204" pitchFamily="18" charset="0"/>
                          </a:rPr>
                        </m:ctrlPr>
                      </m:sSubPr>
                      <m:e>
                        <m:r>
                          <a:rPr lang="en-IE" sz="2600" b="0" i="1" smtClean="0">
                            <a:latin typeface="Cambria Math" panose="02040503050406030204" pitchFamily="18" charset="0"/>
                          </a:rPr>
                          <m:t>𝑥</m:t>
                        </m:r>
                      </m:e>
                      <m:sub>
                        <m:r>
                          <a:rPr lang="en-IE" sz="2600" b="0" i="1" smtClean="0">
                            <a:latin typeface="Cambria Math" panose="02040503050406030204" pitchFamily="18" charset="0"/>
                          </a:rPr>
                          <m:t>0</m:t>
                        </m:r>
                      </m:sub>
                    </m:sSub>
                  </m:oMath>
                </a14:m>
                <a:r>
                  <a:rPr lang="en-IE" sz="2600" b="1" dirty="0"/>
                  <a:t> </a:t>
                </a:r>
                <a:r>
                  <a:rPr lang="en-IE" sz="2600" dirty="0"/>
                  <a:t>and expert assigns probabilities.</a:t>
                </a:r>
              </a:p>
              <a:p>
                <a:pPr marL="457200" indent="-457200">
                  <a:buFont typeface="Arial" panose="020B0604020202020204" pitchFamily="34" charset="0"/>
                  <a:buChar char="•"/>
                </a:pPr>
                <a:r>
                  <a:rPr lang="en-IE" sz="2600" dirty="0"/>
                  <a:t>Facilitator expects </a:t>
                </a:r>
                <a14:m>
                  <m:oMath xmlns:m="http://schemas.openxmlformats.org/officeDocument/2006/math">
                    <m:sSub>
                      <m:sSubPr>
                        <m:ctrlPr>
                          <a:rPr lang="en-IE" sz="2600" b="0" i="1" smtClean="0">
                            <a:latin typeface="Cambria Math" panose="02040503050406030204" pitchFamily="18" charset="0"/>
                          </a:rPr>
                        </m:ctrlPr>
                      </m:sSubPr>
                      <m:e>
                        <m:r>
                          <a:rPr lang="en-IE" sz="2600" b="0" i="1" smtClean="0">
                            <a:latin typeface="Cambria Math" panose="02040503050406030204" pitchFamily="18" charset="0"/>
                          </a:rPr>
                          <m:t>𝑥</m:t>
                        </m:r>
                      </m:e>
                      <m:sub>
                        <m:r>
                          <a:rPr lang="en-IE" sz="2600" b="0" i="1" smtClean="0">
                            <a:latin typeface="Cambria Math" panose="02040503050406030204" pitchFamily="18" charset="0"/>
                          </a:rPr>
                          <m:t>1</m:t>
                        </m:r>
                      </m:sub>
                    </m:sSub>
                  </m:oMath>
                </a14:m>
                <a:r>
                  <a:rPr lang="en-IE" sz="2600" dirty="0"/>
                  <a:t> to be relatively low, </a:t>
                </a:r>
                <a14:m>
                  <m:oMath xmlns:m="http://schemas.openxmlformats.org/officeDocument/2006/math">
                    <m:sSub>
                      <m:sSubPr>
                        <m:ctrlPr>
                          <a:rPr lang="en-IE" sz="2600" i="1">
                            <a:latin typeface="Cambria Math" panose="02040503050406030204" pitchFamily="18" charset="0"/>
                          </a:rPr>
                        </m:ctrlPr>
                      </m:sSubPr>
                      <m:e>
                        <m:r>
                          <a:rPr lang="en-IE" sz="2600" i="1">
                            <a:latin typeface="Cambria Math" panose="02040503050406030204" pitchFamily="18" charset="0"/>
                          </a:rPr>
                          <m:t>𝑥</m:t>
                        </m:r>
                      </m:e>
                      <m:sub>
                        <m:r>
                          <a:rPr lang="en-IE" sz="2600" b="0" i="1" smtClean="0">
                            <a:latin typeface="Cambria Math" panose="02040503050406030204" pitchFamily="18" charset="0"/>
                          </a:rPr>
                          <m:t>2</m:t>
                        </m:r>
                      </m:sub>
                    </m:sSub>
                  </m:oMath>
                </a14:m>
                <a:r>
                  <a:rPr lang="en-IE" sz="2600" dirty="0"/>
                  <a:t> to be relatively high and </a:t>
                </a:r>
                <a14:m>
                  <m:oMath xmlns:m="http://schemas.openxmlformats.org/officeDocument/2006/math">
                    <m:sSub>
                      <m:sSubPr>
                        <m:ctrlPr>
                          <a:rPr lang="en-IE" sz="2600" i="1">
                            <a:latin typeface="Cambria Math" panose="02040503050406030204" pitchFamily="18" charset="0"/>
                          </a:rPr>
                        </m:ctrlPr>
                      </m:sSubPr>
                      <m:e>
                        <m:r>
                          <a:rPr lang="en-IE" sz="2600" i="1">
                            <a:latin typeface="Cambria Math" panose="02040503050406030204" pitchFamily="18" charset="0"/>
                          </a:rPr>
                          <m:t>𝑥</m:t>
                        </m:r>
                      </m:e>
                      <m:sub>
                        <m:r>
                          <a:rPr lang="en-IE" sz="2600" b="0" i="1" smtClean="0">
                            <a:latin typeface="Cambria Math" panose="02040503050406030204" pitchFamily="18" charset="0"/>
                          </a:rPr>
                          <m:t>0</m:t>
                        </m:r>
                      </m:sub>
                    </m:sSub>
                  </m:oMath>
                </a14:m>
                <a:r>
                  <a:rPr lang="en-IE" sz="2600" dirty="0"/>
                  <a:t> to be intermediate.</a:t>
                </a:r>
              </a:p>
              <a:p>
                <a:pPr marL="0" indent="0"/>
                <a:endParaRPr lang="en-IE" sz="2600" b="1" dirty="0"/>
              </a:p>
              <a:p>
                <a:pPr marL="0" indent="0">
                  <a:buNone/>
                </a:pPr>
                <a:endParaRPr lang="en-IE" sz="2600" dirty="0"/>
              </a:p>
              <a:p>
                <a:pPr marL="0" indent="0">
                  <a:buNone/>
                </a:pPr>
                <a:endParaRPr lang="en-IE" sz="2600" dirty="0"/>
              </a:p>
              <a:p>
                <a:pPr marL="0" indent="0">
                  <a:buNone/>
                </a:pPr>
                <a:endParaRPr lang="en-IE" sz="2600" dirty="0"/>
              </a:p>
              <a:p>
                <a:pPr marL="0" indent="0">
                  <a:buNone/>
                </a:pPr>
                <a:r>
                  <a:rPr lang="en-IE" sz="2600" dirty="0"/>
                  <a:t>Probability Method</a:t>
                </a:r>
              </a:p>
              <a:p>
                <a:pPr marL="0" indent="0">
                  <a:buNone/>
                </a:pPr>
                <a:endParaRPr lang="en-IE" sz="2600" dirty="0"/>
              </a:p>
            </p:txBody>
          </p:sp>
        </mc:Choice>
        <mc:Fallback xmlns="">
          <p:sp>
            <p:nvSpPr>
              <p:cNvPr id="6" name="Content Placeholder 2">
                <a:extLst>
                  <a:ext uri="{FF2B5EF4-FFF2-40B4-BE49-F238E27FC236}">
                    <a16:creationId xmlns:a16="http://schemas.microsoft.com/office/drawing/2014/main" id="{599E2460-7427-C9E3-B9AF-D88CEDF44BC4}"/>
                  </a:ext>
                </a:extLst>
              </p:cNvPr>
              <p:cNvSpPr>
                <a:spLocks noGrp="1" noRot="1" noChangeAspect="1" noMove="1" noResize="1" noEditPoints="1" noAdjustHandles="1" noChangeArrowheads="1" noChangeShapeType="1" noTextEdit="1"/>
              </p:cNvSpPr>
              <p:nvPr>
                <p:ph idx="1"/>
              </p:nvPr>
            </p:nvSpPr>
            <p:spPr>
              <a:xfrm>
                <a:off x="613365" y="1426198"/>
                <a:ext cx="7892817" cy="4697730"/>
              </a:xfrm>
              <a:blipFill>
                <a:blip r:embed="rId4"/>
                <a:stretch>
                  <a:fillRect l="-2009" t="-1946" b="-68353"/>
                </a:stretch>
              </a:blipFill>
            </p:spPr>
            <p:txBody>
              <a:bodyPr/>
              <a:lstStyle/>
              <a:p>
                <a:r>
                  <a:rPr lang="en-IE">
                    <a:noFill/>
                  </a:rPr>
                  <a:t> </a:t>
                </a:r>
              </a:p>
            </p:txBody>
          </p:sp>
        </mc:Fallback>
      </mc:AlternateContent>
      <p:sp>
        <p:nvSpPr>
          <p:cNvPr id="8" name="Oval 7">
            <a:extLst>
              <a:ext uri="{FF2B5EF4-FFF2-40B4-BE49-F238E27FC236}">
                <a16:creationId xmlns:a16="http://schemas.microsoft.com/office/drawing/2014/main" id="{ACE306E3-DA58-6989-6284-8C8FC0BCC822}"/>
              </a:ext>
            </a:extLst>
          </p:cNvPr>
          <p:cNvSpPr/>
          <p:nvPr/>
        </p:nvSpPr>
        <p:spPr>
          <a:xfrm>
            <a:off x="11446580" y="2367250"/>
            <a:ext cx="358761" cy="428232"/>
          </a:xfrm>
          <a:prstGeom prst="ellipse">
            <a:avLst/>
          </a:prstGeom>
          <a:solidFill>
            <a:schemeClr val="tx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Oval 8">
            <a:extLst>
              <a:ext uri="{FF2B5EF4-FFF2-40B4-BE49-F238E27FC236}">
                <a16:creationId xmlns:a16="http://schemas.microsoft.com/office/drawing/2014/main" id="{7718073D-FFA0-EFA1-5616-3CA79721C6D1}"/>
              </a:ext>
            </a:extLst>
          </p:cNvPr>
          <p:cNvSpPr/>
          <p:nvPr/>
        </p:nvSpPr>
        <p:spPr>
          <a:xfrm>
            <a:off x="9448262" y="2351364"/>
            <a:ext cx="358761" cy="428232"/>
          </a:xfrm>
          <a:prstGeom prst="ellipse">
            <a:avLst/>
          </a:prstGeom>
          <a:solidFill>
            <a:schemeClr val="tx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Oval 9">
            <a:extLst>
              <a:ext uri="{FF2B5EF4-FFF2-40B4-BE49-F238E27FC236}">
                <a16:creationId xmlns:a16="http://schemas.microsoft.com/office/drawing/2014/main" id="{167409ED-2610-B607-AAC0-B5E7E5BF8348}"/>
              </a:ext>
            </a:extLst>
          </p:cNvPr>
          <p:cNvSpPr/>
          <p:nvPr/>
        </p:nvSpPr>
        <p:spPr>
          <a:xfrm>
            <a:off x="8640373" y="2369718"/>
            <a:ext cx="358761" cy="428232"/>
          </a:xfrm>
          <a:prstGeom prst="ellipse">
            <a:avLst/>
          </a:prstGeom>
          <a:solidFill>
            <a:schemeClr val="tx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a:extLst>
              <a:ext uri="{FF2B5EF4-FFF2-40B4-BE49-F238E27FC236}">
                <a16:creationId xmlns:a16="http://schemas.microsoft.com/office/drawing/2014/main" id="{21B3A810-644D-B240-2441-DBBA05510139}"/>
              </a:ext>
            </a:extLst>
          </p:cNvPr>
          <p:cNvSpPr/>
          <p:nvPr/>
        </p:nvSpPr>
        <p:spPr>
          <a:xfrm>
            <a:off x="7693704" y="2367250"/>
            <a:ext cx="358761" cy="428232"/>
          </a:xfrm>
          <a:prstGeom prst="ellipse">
            <a:avLst/>
          </a:prstGeom>
          <a:solidFill>
            <a:schemeClr val="tx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9" name="Group 18">
            <a:extLst>
              <a:ext uri="{FF2B5EF4-FFF2-40B4-BE49-F238E27FC236}">
                <a16:creationId xmlns:a16="http://schemas.microsoft.com/office/drawing/2014/main" id="{C7D2C093-D46E-C6AF-0374-FAD5EAD1B40C}"/>
              </a:ext>
            </a:extLst>
          </p:cNvPr>
          <p:cNvGrpSpPr/>
          <p:nvPr/>
        </p:nvGrpSpPr>
        <p:grpSpPr>
          <a:xfrm>
            <a:off x="7552688" y="2100305"/>
            <a:ext cx="4563983" cy="622756"/>
            <a:chOff x="7481620" y="2321809"/>
            <a:chExt cx="4563983" cy="622756"/>
          </a:xfrm>
        </p:grpSpPr>
        <p:grpSp>
          <p:nvGrpSpPr>
            <p:cNvPr id="44" name="Group 43">
              <a:extLst>
                <a:ext uri="{FF2B5EF4-FFF2-40B4-BE49-F238E27FC236}">
                  <a16:creationId xmlns:a16="http://schemas.microsoft.com/office/drawing/2014/main" id="{0D31634F-AEF4-9EE8-ABAE-B4D1CDECFE9C}"/>
                </a:ext>
              </a:extLst>
            </p:cNvPr>
            <p:cNvGrpSpPr/>
            <p:nvPr/>
          </p:nvGrpSpPr>
          <p:grpSpPr>
            <a:xfrm>
              <a:off x="7481620" y="2321809"/>
              <a:ext cx="4563983" cy="166037"/>
              <a:chOff x="390616" y="4652406"/>
              <a:chExt cx="6431973" cy="241492"/>
            </a:xfrm>
          </p:grpSpPr>
          <p:grpSp>
            <p:nvGrpSpPr>
              <p:cNvPr id="45" name="Group 44">
                <a:extLst>
                  <a:ext uri="{FF2B5EF4-FFF2-40B4-BE49-F238E27FC236}">
                    <a16:creationId xmlns:a16="http://schemas.microsoft.com/office/drawing/2014/main" id="{B3322CF5-0487-4573-C594-9EB711FAE4F8}"/>
                  </a:ext>
                </a:extLst>
              </p:cNvPr>
              <p:cNvGrpSpPr/>
              <p:nvPr/>
            </p:nvGrpSpPr>
            <p:grpSpPr>
              <a:xfrm>
                <a:off x="390616" y="4652406"/>
                <a:ext cx="6431973" cy="241492"/>
                <a:chOff x="1278082" y="2809970"/>
                <a:chExt cx="6431973" cy="241492"/>
              </a:xfrm>
            </p:grpSpPr>
            <p:grpSp>
              <p:nvGrpSpPr>
                <p:cNvPr id="82" name="Group 81">
                  <a:extLst>
                    <a:ext uri="{FF2B5EF4-FFF2-40B4-BE49-F238E27FC236}">
                      <a16:creationId xmlns:a16="http://schemas.microsoft.com/office/drawing/2014/main" id="{33C52BB5-37DE-68BA-77A7-A94D61A97468}"/>
                    </a:ext>
                  </a:extLst>
                </p:cNvPr>
                <p:cNvGrpSpPr/>
                <p:nvPr/>
              </p:nvGrpSpPr>
              <p:grpSpPr>
                <a:xfrm>
                  <a:off x="1278082" y="2815933"/>
                  <a:ext cx="6431973" cy="235529"/>
                  <a:chOff x="1278082" y="2815936"/>
                  <a:chExt cx="6431973" cy="235526"/>
                </a:xfrm>
              </p:grpSpPr>
              <p:cxnSp>
                <p:nvCxnSpPr>
                  <p:cNvPr id="89" name="Straight Connector 88">
                    <a:extLst>
                      <a:ext uri="{FF2B5EF4-FFF2-40B4-BE49-F238E27FC236}">
                        <a16:creationId xmlns:a16="http://schemas.microsoft.com/office/drawing/2014/main" id="{22ECC63E-0C14-A8C9-55B9-C5D07729DEFE}"/>
                      </a:ext>
                    </a:extLst>
                  </p:cNvPr>
                  <p:cNvCxnSpPr/>
                  <p:nvPr/>
                </p:nvCxnSpPr>
                <p:spPr>
                  <a:xfrm>
                    <a:off x="1278082" y="2940627"/>
                    <a:ext cx="64319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E7EF9DA-EB99-E495-CB34-AC9927F8303B}"/>
                      </a:ext>
                    </a:extLst>
                  </p:cNvPr>
                  <p:cNvCxnSpPr/>
                  <p:nvPr/>
                </p:nvCxnSpPr>
                <p:spPr>
                  <a:xfrm>
                    <a:off x="1714500" y="2815936"/>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0E1D646-3261-3757-E0A5-D3C2DB167A0D}"/>
                      </a:ext>
                    </a:extLst>
                  </p:cNvPr>
                  <p:cNvCxnSpPr/>
                  <p:nvPr/>
                </p:nvCxnSpPr>
                <p:spPr>
                  <a:xfrm>
                    <a:off x="7051961" y="2822862"/>
                    <a:ext cx="0" cy="2286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8099E5BA-3746-3B5E-DCBC-4852BA4C8C12}"/>
                    </a:ext>
                  </a:extLst>
                </p:cNvPr>
                <p:cNvCxnSpPr/>
                <p:nvPr/>
              </p:nvCxnSpPr>
              <p:spPr>
                <a:xfrm>
                  <a:off x="3112953" y="2809970"/>
                  <a:ext cx="0" cy="228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D68E66A-3D56-7FF6-C982-AD9424F836D8}"/>
                    </a:ext>
                  </a:extLst>
                </p:cNvPr>
                <p:cNvCxnSpPr/>
                <p:nvPr/>
              </p:nvCxnSpPr>
              <p:spPr>
                <a:xfrm>
                  <a:off x="4235752" y="2809970"/>
                  <a:ext cx="0" cy="228602"/>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5">
                <p14:nvContentPartPr>
                  <p14:cNvPr id="62" name="Ink 61">
                    <a:extLst>
                      <a:ext uri="{FF2B5EF4-FFF2-40B4-BE49-F238E27FC236}">
                        <a16:creationId xmlns:a16="http://schemas.microsoft.com/office/drawing/2014/main" id="{04C50D66-48FD-B2F4-2430-3CD7111EEB2C}"/>
                      </a:ext>
                    </a:extLst>
                  </p14:cNvPr>
                  <p14:cNvContentPartPr/>
                  <p14:nvPr/>
                </p14:nvContentPartPr>
                <p14:xfrm>
                  <a:off x="905090" y="4804371"/>
                  <a:ext cx="1258560" cy="360"/>
                </p14:xfrm>
              </p:contentPart>
            </mc:Choice>
            <mc:Fallback xmlns="">
              <p:pic>
                <p:nvPicPr>
                  <p:cNvPr id="62" name="Ink 61">
                    <a:extLst>
                      <a:ext uri="{FF2B5EF4-FFF2-40B4-BE49-F238E27FC236}">
                        <a16:creationId xmlns:a16="http://schemas.microsoft.com/office/drawing/2014/main" id="{04C50D66-48FD-B2F4-2430-3CD7111EEB2C}"/>
                      </a:ext>
                    </a:extLst>
                  </p:cNvPr>
                  <p:cNvPicPr/>
                  <p:nvPr/>
                </p:nvPicPr>
                <p:blipFill>
                  <a:blip r:embed="rId6"/>
                  <a:stretch>
                    <a:fillRect/>
                  </a:stretch>
                </p:blipFill>
                <p:spPr>
                  <a:xfrm>
                    <a:off x="803634" y="4660371"/>
                    <a:ext cx="1460964"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3" name="Ink 62">
                    <a:extLst>
                      <a:ext uri="{FF2B5EF4-FFF2-40B4-BE49-F238E27FC236}">
                        <a16:creationId xmlns:a16="http://schemas.microsoft.com/office/drawing/2014/main" id="{02A0D622-D5F8-F9B0-2244-9B3F0106A42F}"/>
                      </a:ext>
                    </a:extLst>
                  </p14:cNvPr>
                  <p14:cNvContentPartPr/>
                  <p14:nvPr/>
                </p14:nvContentPartPr>
                <p14:xfrm>
                  <a:off x="2340801" y="4804371"/>
                  <a:ext cx="948209" cy="361"/>
                </p14:xfrm>
              </p:contentPart>
            </mc:Choice>
            <mc:Fallback xmlns="">
              <p:pic>
                <p:nvPicPr>
                  <p:cNvPr id="63" name="Ink 62">
                    <a:extLst>
                      <a:ext uri="{FF2B5EF4-FFF2-40B4-BE49-F238E27FC236}">
                        <a16:creationId xmlns:a16="http://schemas.microsoft.com/office/drawing/2014/main" id="{02A0D622-D5F8-F9B0-2244-9B3F0106A42F}"/>
                      </a:ext>
                    </a:extLst>
                  </p:cNvPr>
                  <p:cNvPicPr/>
                  <p:nvPr/>
                </p:nvPicPr>
                <p:blipFill>
                  <a:blip r:embed="rId8"/>
                  <a:stretch>
                    <a:fillRect/>
                  </a:stretch>
                </p:blipFill>
                <p:spPr>
                  <a:xfrm>
                    <a:off x="2239388" y="4659971"/>
                    <a:ext cx="1150527" cy="28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4" name="Ink 63">
                    <a:extLst>
                      <a:ext uri="{FF2B5EF4-FFF2-40B4-BE49-F238E27FC236}">
                        <a16:creationId xmlns:a16="http://schemas.microsoft.com/office/drawing/2014/main" id="{978DAEE9-F408-4D29-6095-090C40A91A15}"/>
                      </a:ext>
                    </a:extLst>
                  </p14:cNvPr>
                  <p14:cNvContentPartPr/>
                  <p14:nvPr/>
                </p14:nvContentPartPr>
                <p14:xfrm>
                  <a:off x="3506586" y="4804371"/>
                  <a:ext cx="2583223" cy="361"/>
                </p14:xfrm>
              </p:contentPart>
            </mc:Choice>
            <mc:Fallback xmlns="">
              <p:pic>
                <p:nvPicPr>
                  <p:cNvPr id="64" name="Ink 63">
                    <a:extLst>
                      <a:ext uri="{FF2B5EF4-FFF2-40B4-BE49-F238E27FC236}">
                        <a16:creationId xmlns:a16="http://schemas.microsoft.com/office/drawing/2014/main" id="{978DAEE9-F408-4D29-6095-090C40A91A15}"/>
                      </a:ext>
                    </a:extLst>
                  </p:cNvPr>
                  <p:cNvPicPr/>
                  <p:nvPr/>
                </p:nvPicPr>
                <p:blipFill>
                  <a:blip r:embed="rId10"/>
                  <a:stretch>
                    <a:fillRect/>
                  </a:stretch>
                </p:blipFill>
                <p:spPr>
                  <a:xfrm>
                    <a:off x="3405124" y="4659971"/>
                    <a:ext cx="2785640" cy="288800"/>
                  </a:xfrm>
                  <a:prstGeom prst="rect">
                    <a:avLst/>
                  </a:prstGeom>
                </p:spPr>
              </p:pic>
            </mc:Fallback>
          </mc:AlternateContent>
        </p:grpSp>
        <p:sp>
          <p:nvSpPr>
            <p:cNvPr id="14" name="Text Box 256">
              <a:extLst>
                <a:ext uri="{FF2B5EF4-FFF2-40B4-BE49-F238E27FC236}">
                  <a16:creationId xmlns:a16="http://schemas.microsoft.com/office/drawing/2014/main" id="{ED910E7A-A2C4-1046-7497-C5D0B8844DF8}"/>
                </a:ext>
              </a:extLst>
            </p:cNvPr>
            <p:cNvSpPr txBox="1"/>
            <p:nvPr/>
          </p:nvSpPr>
          <p:spPr>
            <a:xfrm>
              <a:off x="11403487" y="2651022"/>
              <a:ext cx="302810" cy="2935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400" b="1" dirty="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a:t>U</a:t>
              </a:r>
              <a:endParaRPr lang="en-GB" sz="12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5" name="Text Box 256">
              <a:extLst>
                <a:ext uri="{FF2B5EF4-FFF2-40B4-BE49-F238E27FC236}">
                  <a16:creationId xmlns:a16="http://schemas.microsoft.com/office/drawing/2014/main" id="{C7C3353F-466E-8B10-A4F3-530D3E998218}"/>
                </a:ext>
              </a:extLst>
            </p:cNvPr>
            <p:cNvSpPr txBox="1"/>
            <p:nvPr/>
          </p:nvSpPr>
          <p:spPr>
            <a:xfrm>
              <a:off x="7644050" y="2633086"/>
              <a:ext cx="302810" cy="2935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4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L</a:t>
              </a:r>
              <a:endParaRPr lang="en-GB" sz="1200" b="1"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 Box 256">
                  <a:extLst>
                    <a:ext uri="{FF2B5EF4-FFF2-40B4-BE49-F238E27FC236}">
                      <a16:creationId xmlns:a16="http://schemas.microsoft.com/office/drawing/2014/main" id="{654918AD-1CCD-ABE8-096D-18CA34F74D0D}"/>
                    </a:ext>
                  </a:extLst>
                </p:cNvPr>
                <p:cNvSpPr txBox="1"/>
                <p:nvPr/>
              </p:nvSpPr>
              <p:spPr>
                <a:xfrm>
                  <a:off x="8619188" y="2633086"/>
                  <a:ext cx="302810" cy="2935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IE" sz="1400" b="1" i="1" smtClean="0">
                                <a:solidFill>
                                  <a:srgbClr val="FF0000"/>
                                </a:solidFill>
                                <a:latin typeface="Cambria Math" panose="02040503050406030204" pitchFamily="18" charset="0"/>
                              </a:rPr>
                            </m:ctrlPr>
                          </m:sSubPr>
                          <m:e>
                            <m:r>
                              <a:rPr lang="en-IE" sz="1400" b="1" i="1">
                                <a:solidFill>
                                  <a:srgbClr val="FF0000"/>
                                </a:solidFill>
                                <a:latin typeface="Cambria Math" panose="02040503050406030204" pitchFamily="18" charset="0"/>
                              </a:rPr>
                              <m:t>𝑻</m:t>
                            </m:r>
                          </m:e>
                          <m:sub>
                            <m:r>
                              <a:rPr lang="en-IE" sz="1400" b="1" i="1" smtClean="0">
                                <a:solidFill>
                                  <a:srgbClr val="FF0000"/>
                                </a:solidFill>
                                <a:latin typeface="Cambria Math" panose="02040503050406030204" pitchFamily="18" charset="0"/>
                              </a:rPr>
                              <m:t>𝟏</m:t>
                            </m:r>
                          </m:sub>
                        </m:sSub>
                      </m:oMath>
                    </m:oMathPara>
                  </a14:m>
                  <a:endParaRPr lang="en-GB" sz="14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mc:Choice>
          <mc:Fallback xmlns="">
            <p:sp>
              <p:nvSpPr>
                <p:cNvPr id="16" name="Text Box 256">
                  <a:extLst>
                    <a:ext uri="{FF2B5EF4-FFF2-40B4-BE49-F238E27FC236}">
                      <a16:creationId xmlns:a16="http://schemas.microsoft.com/office/drawing/2014/main" id="{654918AD-1CCD-ABE8-096D-18CA34F74D0D}"/>
                    </a:ext>
                  </a:extLst>
                </p:cNvPr>
                <p:cNvSpPr txBox="1">
                  <a:spLocks noRot="1" noChangeAspect="1" noMove="1" noResize="1" noEditPoints="1" noAdjustHandles="1" noChangeArrowheads="1" noChangeShapeType="1" noTextEdit="1"/>
                </p:cNvSpPr>
                <p:nvPr/>
              </p:nvSpPr>
              <p:spPr>
                <a:xfrm>
                  <a:off x="8619188" y="2633086"/>
                  <a:ext cx="302810" cy="293543"/>
                </a:xfrm>
                <a:prstGeom prst="rect">
                  <a:avLst/>
                </a:prstGeom>
                <a:blipFill>
                  <a:blip r:embed="rId11"/>
                  <a:stretch>
                    <a:fillRect l="-10204" b="-4167"/>
                  </a:stretch>
                </a:blipFill>
                <a:ln w="6350">
                  <a:noFill/>
                </a:ln>
                <a:effectLst/>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7" name="Text Box 256">
                  <a:extLst>
                    <a:ext uri="{FF2B5EF4-FFF2-40B4-BE49-F238E27FC236}">
                      <a16:creationId xmlns:a16="http://schemas.microsoft.com/office/drawing/2014/main" id="{97F97161-ADAE-539E-C1DF-3E673F425354}"/>
                    </a:ext>
                  </a:extLst>
                </p:cNvPr>
                <p:cNvSpPr txBox="1"/>
                <p:nvPr/>
              </p:nvSpPr>
              <p:spPr>
                <a:xfrm>
                  <a:off x="9428910" y="2633087"/>
                  <a:ext cx="302810" cy="2935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IE" sz="1400" b="1" i="1" smtClean="0">
                                <a:solidFill>
                                  <a:srgbClr val="FF0000"/>
                                </a:solidFill>
                                <a:latin typeface="Cambria Math" panose="02040503050406030204" pitchFamily="18" charset="0"/>
                              </a:rPr>
                            </m:ctrlPr>
                          </m:sSubPr>
                          <m:e>
                            <m:r>
                              <a:rPr lang="en-IE" sz="1400" b="1" i="1" smtClean="0">
                                <a:solidFill>
                                  <a:srgbClr val="FF0000"/>
                                </a:solidFill>
                                <a:latin typeface="Cambria Math" panose="02040503050406030204" pitchFamily="18" charset="0"/>
                              </a:rPr>
                              <m:t>𝑻</m:t>
                            </m:r>
                          </m:e>
                          <m:sub>
                            <m:r>
                              <a:rPr lang="en-IE" sz="1400" b="1" i="1" smtClean="0">
                                <a:solidFill>
                                  <a:srgbClr val="FF0000"/>
                                </a:solidFill>
                                <a:latin typeface="Cambria Math" panose="02040503050406030204" pitchFamily="18" charset="0"/>
                              </a:rPr>
                              <m:t>𝟐</m:t>
                            </m:r>
                          </m:sub>
                        </m:sSub>
                      </m:oMath>
                    </m:oMathPara>
                  </a14:m>
                  <a:endParaRPr lang="en-GB" sz="1400" b="1"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mc:Choice>
          <mc:Fallback xmlns="">
            <p:sp>
              <p:nvSpPr>
                <p:cNvPr id="17" name="Text Box 256">
                  <a:extLst>
                    <a:ext uri="{FF2B5EF4-FFF2-40B4-BE49-F238E27FC236}">
                      <a16:creationId xmlns:a16="http://schemas.microsoft.com/office/drawing/2014/main" id="{97F97161-ADAE-539E-C1DF-3E673F425354}"/>
                    </a:ext>
                  </a:extLst>
                </p:cNvPr>
                <p:cNvSpPr txBox="1">
                  <a:spLocks noRot="1" noChangeAspect="1" noMove="1" noResize="1" noEditPoints="1" noAdjustHandles="1" noChangeArrowheads="1" noChangeShapeType="1" noTextEdit="1"/>
                </p:cNvSpPr>
                <p:nvPr/>
              </p:nvSpPr>
              <p:spPr>
                <a:xfrm>
                  <a:off x="9428910" y="2633087"/>
                  <a:ext cx="302810" cy="293543"/>
                </a:xfrm>
                <a:prstGeom prst="rect">
                  <a:avLst/>
                </a:prstGeom>
                <a:blipFill>
                  <a:blip r:embed="rId12"/>
                  <a:stretch>
                    <a:fillRect l="-8000" b="-4167"/>
                  </a:stretch>
                </a:blipFill>
                <a:ln w="6350">
                  <a:noFill/>
                </a:ln>
                <a:effectLst/>
              </p:spPr>
              <p:txBody>
                <a:bodyPr/>
                <a:lstStyle/>
                <a:p>
                  <a:r>
                    <a:rPr lang="en-IE">
                      <a:noFill/>
                    </a:rPr>
                    <a:t> </a:t>
                  </a:r>
                </a:p>
              </p:txBody>
            </p:sp>
          </mc:Fallback>
        </mc:AlternateContent>
      </p:grpSp>
      <p:sp>
        <p:nvSpPr>
          <p:cNvPr id="18" name="Title 1">
            <a:extLst>
              <a:ext uri="{FF2B5EF4-FFF2-40B4-BE49-F238E27FC236}">
                <a16:creationId xmlns:a16="http://schemas.microsoft.com/office/drawing/2014/main" id="{FE4F01B4-A7C2-CB2A-6D3E-4BC8D0352F9F}"/>
              </a:ext>
            </a:extLst>
          </p:cNvPr>
          <p:cNvSpPr txBox="1">
            <a:spLocks/>
          </p:cNvSpPr>
          <p:nvPr/>
        </p:nvSpPr>
        <p:spPr>
          <a:xfrm>
            <a:off x="1090826" y="45188"/>
            <a:ext cx="9126415"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800" kern="1200" cap="all" spc="100" baseline="0">
                <a:solidFill>
                  <a:schemeClr val="tx1">
                    <a:lumMod val="95000"/>
                    <a:lumOff val="5000"/>
                  </a:schemeClr>
                </a:solidFill>
                <a:latin typeface="+mj-lt"/>
                <a:ea typeface="+mj-ea"/>
                <a:cs typeface="+mj-cs"/>
              </a:defRPr>
            </a:lvl1pPr>
          </a:lstStyle>
          <a:p>
            <a:pPr algn="ctr"/>
            <a:r>
              <a:rPr lang="en-IE" sz="5000" cap="none"/>
              <a:t>SHELF Methods</a:t>
            </a:r>
            <a:endParaRPr lang="en-IE" sz="5000" cap="none" dirty="0"/>
          </a:p>
        </p:txBody>
      </p:sp>
      <p:sp>
        <p:nvSpPr>
          <p:cNvPr id="2" name="Oval 1">
            <a:extLst>
              <a:ext uri="{FF2B5EF4-FFF2-40B4-BE49-F238E27FC236}">
                <a16:creationId xmlns:a16="http://schemas.microsoft.com/office/drawing/2014/main" id="{2EB7BEDE-5FE8-0A1A-0789-1072E25B2951}"/>
              </a:ext>
            </a:extLst>
          </p:cNvPr>
          <p:cNvSpPr/>
          <p:nvPr/>
        </p:nvSpPr>
        <p:spPr>
          <a:xfrm>
            <a:off x="8949881" y="1581461"/>
            <a:ext cx="358761" cy="428232"/>
          </a:xfrm>
          <a:prstGeom prst="ellipse">
            <a:avLst/>
          </a:prstGeom>
          <a:solidFill>
            <a:schemeClr val="tx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8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M</a:t>
            </a:r>
            <a:endParaRPr lang="en-GB" sz="1600" b="1"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7893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2"/>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3719238" y="3214210"/>
            <a:ext cx="8165627" cy="923330"/>
          </a:xfrm>
          <a:prstGeom prst="rect">
            <a:avLst/>
          </a:prstGeom>
        </p:spPr>
        <p:txBody>
          <a:bodyPr wrap="square">
            <a:spAutoFit/>
          </a:bodyPr>
          <a:lstStyle/>
          <a:p>
            <a:pPr algn="ctr"/>
            <a:r>
              <a:rPr lang="en-US" sz="5400" b="1" dirty="0">
                <a:solidFill>
                  <a:schemeClr val="bg1"/>
                </a:solidFill>
              </a:rPr>
              <a:t>Bayesian Assurance</a:t>
            </a:r>
            <a:endParaRPr lang="en-GB" sz="5400" dirty="0">
              <a:solidFill>
                <a:schemeClr val="bg1"/>
              </a:solidFill>
            </a:endParaRP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Century Gothic" panose="020B0502020202020204" pitchFamily="34" charset="0"/>
              </a:rPr>
              <a:t>Part 2</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33330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56" y="0"/>
            <a:ext cx="9126415" cy="1499616"/>
          </a:xfrm>
        </p:spPr>
        <p:txBody>
          <a:bodyPr vert="horz" lIns="91440" tIns="45720" rIns="91440" bIns="45720" rtlCol="0" anchor="ctr">
            <a:normAutofit/>
          </a:bodyPr>
          <a:lstStyle/>
          <a:p>
            <a:pPr algn="ctr"/>
            <a:r>
              <a:rPr lang="en-IE" sz="5000" cap="none" dirty="0"/>
              <a:t>Bayesian Assurance</a:t>
            </a:r>
          </a:p>
        </p:txBody>
      </p:sp>
      <p:sp>
        <p:nvSpPr>
          <p:cNvPr id="3" name="Content Placeholder 2"/>
          <p:cNvSpPr>
            <a:spLocks noGrp="1"/>
          </p:cNvSpPr>
          <p:nvPr>
            <p:ph idx="1"/>
          </p:nvPr>
        </p:nvSpPr>
        <p:spPr>
          <a:xfrm>
            <a:off x="457072" y="1280160"/>
            <a:ext cx="7105778" cy="3506372"/>
          </a:xfrm>
        </p:spPr>
        <p:txBody>
          <a:bodyPr>
            <a:noAutofit/>
          </a:bodyPr>
          <a:lstStyle/>
          <a:p>
            <a:pPr marL="0" indent="0"/>
            <a:r>
              <a:rPr lang="en-IE" sz="2400" dirty="0"/>
              <a:t>Assurance is the unconditional probability of trial success (significant result), given a prior for the effect size and/or nuisance parameters.</a:t>
            </a:r>
          </a:p>
          <a:p>
            <a:pPr marL="0" indent="0"/>
            <a:endParaRPr lang="en-IE" sz="2400" dirty="0"/>
          </a:p>
          <a:p>
            <a:pPr marL="0" indent="0"/>
            <a:r>
              <a:rPr lang="en-IE" sz="2400" dirty="0"/>
              <a:t>Calculated as the expectation of power, averaged over all plausible values for the effect size.</a:t>
            </a:r>
          </a:p>
          <a:p>
            <a:pPr marL="0" indent="0"/>
            <a:endParaRPr lang="en-IE" sz="2400" dirty="0"/>
          </a:p>
          <a:p>
            <a:pPr marL="0" indent="0"/>
            <a:r>
              <a:rPr lang="en-IE" sz="2400" dirty="0"/>
              <a:t>Framed as a closer representation of the “true probability of success” and can be considered as a Bayesian analogue to power</a:t>
            </a:r>
          </a:p>
          <a:p>
            <a:pPr marL="0" indent="0"/>
            <a:endParaRPr lang="en-IE" sz="2400" dirty="0"/>
          </a:p>
          <a:p>
            <a:pPr marL="0" indent="0"/>
            <a:r>
              <a:rPr lang="en-IE" sz="2400" dirty="0"/>
              <a:t>Formalizes the sensitivity analysis and can be considered alongside power in a traditional frequentist framework.</a:t>
            </a:r>
          </a:p>
          <a:p>
            <a:pPr marL="0" indent="0"/>
            <a:endParaRPr lang="en-IE" sz="2400" dirty="0"/>
          </a:p>
          <a:p>
            <a:pPr marL="0" indent="0"/>
            <a:endParaRPr lang="en-IE" sz="2400" dirty="0"/>
          </a:p>
        </p:txBody>
      </p:sp>
      <p:pic>
        <p:nvPicPr>
          <p:cNvPr id="4" name="Picture 3">
            <a:extLst>
              <a:ext uri="{FF2B5EF4-FFF2-40B4-BE49-F238E27FC236}">
                <a16:creationId xmlns:a16="http://schemas.microsoft.com/office/drawing/2014/main" id="{85E19BC2-CB2D-6C39-8998-86839F37813C}"/>
              </a:ext>
            </a:extLst>
          </p:cNvPr>
          <p:cNvPicPr>
            <a:picLocks noChangeAspect="1"/>
          </p:cNvPicPr>
          <p:nvPr/>
        </p:nvPicPr>
        <p:blipFill>
          <a:blip r:embed="rId3"/>
          <a:stretch>
            <a:fillRect/>
          </a:stretch>
        </p:blipFill>
        <p:spPr>
          <a:xfrm>
            <a:off x="7258050" y="1731348"/>
            <a:ext cx="4157219" cy="3395304"/>
          </a:xfrm>
          <a:prstGeom prst="rect">
            <a:avLst/>
          </a:prstGeom>
        </p:spPr>
      </p:pic>
      <p:sp>
        <p:nvSpPr>
          <p:cNvPr id="6" name="TextBox 4">
            <a:extLst>
              <a:ext uri="{FF2B5EF4-FFF2-40B4-BE49-F238E27FC236}">
                <a16:creationId xmlns:a16="http://schemas.microsoft.com/office/drawing/2014/main" id="{13F7464F-4C1C-72F2-3388-D9B1F65C98C6}"/>
              </a:ext>
            </a:extLst>
          </p:cNvPr>
          <p:cNvSpPr txBox="1"/>
          <p:nvPr/>
        </p:nvSpPr>
        <p:spPr>
          <a:xfrm>
            <a:off x="9140190" y="5126652"/>
            <a:ext cx="247246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O’Hagan (2005)</a:t>
            </a:r>
          </a:p>
        </p:txBody>
      </p:sp>
    </p:spTree>
    <p:extLst>
      <p:ext uri="{BB962C8B-B14F-4D97-AF65-F5344CB8AC3E}">
        <p14:creationId xmlns:p14="http://schemas.microsoft.com/office/powerpoint/2010/main" val="3446597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56" y="0"/>
            <a:ext cx="9126415" cy="1499616"/>
          </a:xfrm>
        </p:spPr>
        <p:txBody>
          <a:bodyPr vert="horz" lIns="91440" tIns="45720" rIns="91440" bIns="45720" rtlCol="0" anchor="ctr">
            <a:normAutofit/>
          </a:bodyPr>
          <a:lstStyle/>
          <a:p>
            <a:pPr algn="ctr"/>
            <a:r>
              <a:rPr lang="en-IE" sz="5000" cap="none" dirty="0"/>
              <a:t>Assurance Calculations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5078" y="1417320"/>
                <a:ext cx="11521843" cy="1630680"/>
              </a:xfrm>
            </p:spPr>
            <p:txBody>
              <a:bodyPr>
                <a:noAutofit/>
              </a:bodyPr>
              <a:lstStyle/>
              <a:p>
                <a:pPr marL="0" indent="0">
                  <a:buNone/>
                </a:pPr>
                <a:r>
                  <a:rPr lang="en-IE" sz="2500" dirty="0"/>
                  <a:t>Let R be the event of rejecting a null hypothesis &amp; </a:t>
                </a:r>
                <a14:m>
                  <m:oMath xmlns:m="http://schemas.openxmlformats.org/officeDocument/2006/math">
                    <m:r>
                      <a:rPr lang="en-IE" sz="2500" b="1" i="1" smtClean="0">
                        <a:latin typeface="Cambria Math" panose="02040503050406030204" pitchFamily="18" charset="0"/>
                      </a:rPr>
                      <m:t>𝜽</m:t>
                    </m:r>
                  </m:oMath>
                </a14:m>
                <a:r>
                  <a:rPr lang="en-IE" sz="2500" dirty="0"/>
                  <a:t> be a vector of parameter values. </a:t>
                </a:r>
              </a:p>
              <a:p>
                <a:pPr marL="457200" indent="-457200">
                  <a:buFont typeface="Arial" panose="020B0604020202020204" pitchFamily="34" charset="0"/>
                  <a:buChar char="•"/>
                </a:pPr>
                <a:r>
                  <a:rPr lang="en-IE" sz="2500" dirty="0"/>
                  <a:t>Power: </a:t>
                </a:r>
                <a14:m>
                  <m:oMath xmlns:m="http://schemas.openxmlformats.org/officeDocument/2006/math">
                    <m:r>
                      <a:rPr lang="en-IE" sz="2500" b="0" i="1" smtClean="0">
                        <a:latin typeface="Cambria Math" panose="02040503050406030204" pitchFamily="18" charset="0"/>
                      </a:rPr>
                      <m:t>𝜋</m:t>
                    </m:r>
                    <m:d>
                      <m:dPr>
                        <m:ctrlPr>
                          <a:rPr lang="en-IE" sz="2500" b="0" i="1" smtClean="0">
                            <a:latin typeface="Cambria Math" panose="02040503050406030204" pitchFamily="18" charset="0"/>
                          </a:rPr>
                        </m:ctrlPr>
                      </m:dPr>
                      <m:e>
                        <m:r>
                          <a:rPr lang="en-IE" sz="2500" b="1" i="1" smtClean="0">
                            <a:latin typeface="Cambria Math" panose="02040503050406030204" pitchFamily="18" charset="0"/>
                          </a:rPr>
                          <m:t>𝜽</m:t>
                        </m:r>
                      </m:e>
                    </m:d>
                    <m:r>
                      <a:rPr lang="en-IE" sz="2500" b="0" i="1" smtClean="0">
                        <a:latin typeface="Cambria Math" panose="02040503050406030204" pitchFamily="18" charset="0"/>
                      </a:rPr>
                      <m:t>=</m:t>
                    </m:r>
                    <m:r>
                      <a:rPr lang="en-IE" sz="2500" b="0" i="1" smtClean="0">
                        <a:latin typeface="Cambria Math" panose="02040503050406030204" pitchFamily="18" charset="0"/>
                      </a:rPr>
                      <m:t>𝑃</m:t>
                    </m:r>
                    <m:r>
                      <a:rPr lang="en-IE" sz="2500" b="0" i="1" smtClean="0">
                        <a:latin typeface="Cambria Math" panose="02040503050406030204" pitchFamily="18" charset="0"/>
                      </a:rPr>
                      <m:t>(</m:t>
                    </m:r>
                    <m:r>
                      <a:rPr lang="en-IE" sz="2500" b="0" i="1" smtClean="0">
                        <a:latin typeface="Cambria Math" panose="02040503050406030204" pitchFamily="18" charset="0"/>
                      </a:rPr>
                      <m:t>𝑅</m:t>
                    </m:r>
                    <m:r>
                      <a:rPr lang="en-IE" sz="2500" b="0" i="1" smtClean="0">
                        <a:latin typeface="Cambria Math" panose="02040503050406030204" pitchFamily="18" charset="0"/>
                      </a:rPr>
                      <m:t>|</m:t>
                    </m:r>
                    <m:r>
                      <a:rPr lang="en-IE" sz="2500" b="1" i="1" smtClean="0">
                        <a:latin typeface="Cambria Math" panose="02040503050406030204" pitchFamily="18" charset="0"/>
                      </a:rPr>
                      <m:t>𝜽</m:t>
                    </m:r>
                    <m:r>
                      <a:rPr lang="en-IE" sz="2500" b="0" i="1" smtClean="0">
                        <a:latin typeface="Cambria Math" panose="02040503050406030204" pitchFamily="18" charset="0"/>
                      </a:rPr>
                      <m:t>)</m:t>
                    </m:r>
                  </m:oMath>
                </a14:m>
                <a:r>
                  <a:rPr lang="en-IE" sz="2500" dirty="0"/>
                  <a:t>	</a:t>
                </a:r>
              </a:p>
              <a:p>
                <a:pPr marL="457200" indent="-457200">
                  <a:buFont typeface="Arial" panose="020B0604020202020204" pitchFamily="34" charset="0"/>
                  <a:buChar char="•"/>
                </a:pPr>
                <a:r>
                  <a:rPr lang="en-IE" sz="2500" dirty="0"/>
                  <a:t>Assurance: </a:t>
                </a:r>
                <a14:m>
                  <m:oMath xmlns:m="http://schemas.openxmlformats.org/officeDocument/2006/math">
                    <m:r>
                      <a:rPr lang="en-IE" sz="2500" b="0" i="1" smtClean="0">
                        <a:latin typeface="Cambria Math" panose="02040503050406030204" pitchFamily="18" charset="0"/>
                      </a:rPr>
                      <m:t>𝐴</m:t>
                    </m:r>
                    <m:r>
                      <a:rPr lang="en-IE" sz="2500" b="0" i="1" smtClean="0">
                        <a:latin typeface="Cambria Math" panose="02040503050406030204" pitchFamily="18" charset="0"/>
                      </a:rPr>
                      <m:t>=</m:t>
                    </m:r>
                    <m:r>
                      <a:rPr lang="en-IE" sz="2500" b="0" i="1" smtClean="0">
                        <a:latin typeface="Cambria Math" panose="02040503050406030204" pitchFamily="18" charset="0"/>
                      </a:rPr>
                      <m:t>𝑃</m:t>
                    </m:r>
                    <m:d>
                      <m:dPr>
                        <m:ctrlPr>
                          <a:rPr lang="en-IE" sz="2500" b="0" i="1" smtClean="0">
                            <a:latin typeface="Cambria Math" panose="02040503050406030204" pitchFamily="18" charset="0"/>
                          </a:rPr>
                        </m:ctrlPr>
                      </m:dPr>
                      <m:e>
                        <m:r>
                          <a:rPr lang="en-IE" sz="2500" b="0" i="1" smtClean="0">
                            <a:latin typeface="Cambria Math" panose="02040503050406030204" pitchFamily="18" charset="0"/>
                          </a:rPr>
                          <m:t>𝑅</m:t>
                        </m:r>
                      </m:e>
                    </m:d>
                    <m:r>
                      <a:rPr lang="en-IE" sz="2500" b="0" i="1" smtClean="0">
                        <a:latin typeface="Cambria Math" panose="02040503050406030204" pitchFamily="18" charset="0"/>
                      </a:rPr>
                      <m:t>=</m:t>
                    </m:r>
                    <m:r>
                      <a:rPr lang="en-IE" sz="2500" b="0" i="1" smtClean="0">
                        <a:latin typeface="Cambria Math" panose="02040503050406030204" pitchFamily="18" charset="0"/>
                      </a:rPr>
                      <m:t>𝐸</m:t>
                    </m:r>
                    <m:r>
                      <a:rPr lang="en-IE" sz="2500" b="0" i="1" smtClean="0">
                        <a:latin typeface="Cambria Math" panose="02040503050406030204" pitchFamily="18" charset="0"/>
                      </a:rPr>
                      <m:t>(</m:t>
                    </m:r>
                    <m:r>
                      <a:rPr lang="en-IE" sz="2500" b="0" i="1" smtClean="0">
                        <a:latin typeface="Cambria Math" panose="02040503050406030204" pitchFamily="18" charset="0"/>
                      </a:rPr>
                      <m:t>𝜋</m:t>
                    </m:r>
                    <m:r>
                      <a:rPr lang="en-IE" sz="2500" b="0" i="1" smtClean="0">
                        <a:latin typeface="Cambria Math" panose="02040503050406030204" pitchFamily="18" charset="0"/>
                      </a:rPr>
                      <m:t>(</m:t>
                    </m:r>
                    <m:r>
                      <a:rPr lang="en-IE" sz="2500" b="1" i="1" smtClean="0">
                        <a:latin typeface="Cambria Math" panose="02040503050406030204" pitchFamily="18" charset="0"/>
                      </a:rPr>
                      <m:t>𝜽</m:t>
                    </m:r>
                    <m:r>
                      <a:rPr lang="en-IE" sz="2500" b="0" i="1" smtClean="0">
                        <a:latin typeface="Cambria Math" panose="02040503050406030204" pitchFamily="18" charset="0"/>
                      </a:rPr>
                      <m:t>))</m:t>
                    </m:r>
                  </m:oMath>
                </a14:m>
                <a:endParaRPr lang="en-IE" sz="2500" dirty="0"/>
              </a:p>
              <a:p>
                <a:pPr marL="0" indent="0"/>
                <a:endParaRPr lang="en-IE" sz="2500" dirty="0"/>
              </a:p>
              <a:p>
                <a:pPr marL="457200" indent="-457200">
                  <a:buFont typeface="Arial" panose="020B0604020202020204" pitchFamily="34" charset="0"/>
                  <a:buChar char="•"/>
                </a:pPr>
                <a:endParaRPr lang="en-IE"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5078" y="1417320"/>
                <a:ext cx="11521843" cy="1630680"/>
              </a:xfrm>
              <a:blipFill>
                <a:blip r:embed="rId3"/>
                <a:stretch>
                  <a:fillRect l="-1270" t="-524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AB46450-D50D-7230-0E90-F701A48AF7C0}"/>
                  </a:ext>
                </a:extLst>
              </p:cNvPr>
              <p:cNvSpPr txBox="1"/>
              <p:nvPr/>
            </p:nvSpPr>
            <p:spPr>
              <a:xfrm>
                <a:off x="205276" y="3763131"/>
                <a:ext cx="4280997" cy="2982163"/>
              </a:xfrm>
              <a:prstGeom prst="rect">
                <a:avLst/>
              </a:prstGeom>
              <a:noFill/>
            </p:spPr>
            <p:txBody>
              <a:bodyPr wrap="square" rtlCol="0">
                <a:spAutoFit/>
              </a:bodyPr>
              <a:lstStyle/>
              <a:p>
                <a:pPr algn="ctr"/>
                <a:r>
                  <a:rPr lang="en-IE" b="1" u="sng" dirty="0"/>
                  <a:t>Analytic</a:t>
                </a:r>
              </a:p>
              <a:p>
                <a:pPr algn="ctr"/>
                <a:r>
                  <a:rPr lang="en-IE" dirty="0"/>
                  <a:t>(Two Normal Means Inequality)</a:t>
                </a:r>
              </a:p>
              <a:p>
                <a:pPr algn="ctr"/>
                <a:endParaRPr lang="en-IE"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acc>
                        <m:accPr>
                          <m:chr m:val="̅"/>
                          <m:ctrlPr>
                            <a:rPr lang="en-IE" i="1" smtClean="0">
                              <a:latin typeface="Cambria Math" panose="02040503050406030204" pitchFamily="18" charset="0"/>
                            </a:rPr>
                          </m:ctrlPr>
                        </m:accPr>
                        <m:e>
                          <m:r>
                            <a:rPr lang="en-IE" i="1">
                              <a:latin typeface="Cambria Math" panose="02040503050406030204" pitchFamily="18" charset="0"/>
                            </a:rPr>
                            <m:t>𝛿</m:t>
                          </m:r>
                        </m:e>
                      </m:acc>
                      <m:r>
                        <a:rPr lang="en-IE" i="1">
                          <a:latin typeface="Cambria Math" panose="02040503050406030204" pitchFamily="18" charset="0"/>
                        </a:rPr>
                        <m:t>~</m:t>
                      </m:r>
                      <m:r>
                        <a:rPr lang="en-IE" i="1">
                          <a:latin typeface="Cambria Math" panose="02040503050406030204" pitchFamily="18" charset="0"/>
                        </a:rPr>
                        <m:t>𝑁</m:t>
                      </m:r>
                      <m:d>
                        <m:dPr>
                          <m:ctrlPr>
                            <a:rPr lang="en-IE" i="1">
                              <a:latin typeface="Cambria Math" panose="02040503050406030204" pitchFamily="18" charset="0"/>
                            </a:rPr>
                          </m:ctrlPr>
                        </m:dPr>
                        <m:e>
                          <m:r>
                            <a:rPr lang="en-IE" i="1">
                              <a:latin typeface="Cambria Math" panose="02040503050406030204" pitchFamily="18" charset="0"/>
                            </a:rPr>
                            <m:t>𝛿</m:t>
                          </m:r>
                          <m:r>
                            <a:rPr lang="en-IE" i="1">
                              <a:latin typeface="Cambria Math" panose="02040503050406030204" pitchFamily="18" charset="0"/>
                            </a:rPr>
                            <m:t>,</m:t>
                          </m:r>
                          <m:sSup>
                            <m:sSupPr>
                              <m:ctrlPr>
                                <a:rPr lang="en-IE" i="1">
                                  <a:latin typeface="Cambria Math" panose="02040503050406030204" pitchFamily="18" charset="0"/>
                                </a:rPr>
                              </m:ctrlPr>
                            </m:sSupPr>
                            <m:e>
                              <m:r>
                                <a:rPr lang="en-IE" i="1">
                                  <a:latin typeface="Cambria Math" panose="02040503050406030204" pitchFamily="18" charset="0"/>
                                </a:rPr>
                                <m:t>𝜏</m:t>
                              </m:r>
                            </m:e>
                            <m:sup>
                              <m:r>
                                <a:rPr lang="en-IE" i="1">
                                  <a:latin typeface="Cambria Math" panose="02040503050406030204" pitchFamily="18" charset="0"/>
                                </a:rPr>
                                <m:t>2</m:t>
                              </m:r>
                            </m:sup>
                          </m:sSup>
                        </m:e>
                      </m:d>
                      <m:r>
                        <a:rPr lang="en-US" b="0" i="0" smtClean="0">
                          <a:latin typeface="Cambria Math" panose="02040503050406030204" pitchFamily="18" charset="0"/>
                        </a:rPr>
                        <m:t>; </m:t>
                      </m:r>
                      <m:r>
                        <a:rPr lang="en-IE" b="0" i="0" smtClean="0">
                          <a:latin typeface="Cambria Math" panose="02040503050406030204" pitchFamily="18" charset="0"/>
                        </a:rPr>
                        <m:t> </m:t>
                      </m:r>
                      <m:r>
                        <a:rPr lang="en-IE" b="0" i="1" smtClean="0">
                          <a:latin typeface="Cambria Math" panose="02040503050406030204" pitchFamily="18" charset="0"/>
                        </a:rPr>
                        <m:t>𝛿</m:t>
                      </m:r>
                      <m:r>
                        <a:rPr lang="en-IE" b="0" i="0" smtClean="0">
                          <a:latin typeface="Cambria Math" panose="02040503050406030204" pitchFamily="18" charset="0"/>
                        </a:rPr>
                        <m:t>=</m:t>
                      </m:r>
                      <m:sSub>
                        <m:sSubPr>
                          <m:ctrlPr>
                            <a:rPr lang="en-IE" b="0" i="1" smtClean="0">
                              <a:latin typeface="Cambria Math" panose="02040503050406030204" pitchFamily="18" charset="0"/>
                            </a:rPr>
                          </m:ctrlPr>
                        </m:sSubPr>
                        <m:e>
                          <m:r>
                            <a:rPr lang="en-IE" b="0" i="1" smtClean="0">
                              <a:latin typeface="Cambria Math" panose="02040503050406030204" pitchFamily="18" charset="0"/>
                            </a:rPr>
                            <m:t>𝜇</m:t>
                          </m:r>
                        </m:e>
                        <m:sub>
                          <m:r>
                            <a:rPr lang="en-IE" b="0" i="1" smtClean="0">
                              <a:latin typeface="Cambria Math" panose="02040503050406030204" pitchFamily="18" charset="0"/>
                            </a:rPr>
                            <m:t>2</m:t>
                          </m:r>
                        </m:sub>
                      </m:sSub>
                      <m:r>
                        <a:rPr lang="en-IE" b="0" i="1" smtClean="0">
                          <a:latin typeface="Cambria Math" panose="02040503050406030204" pitchFamily="18" charset="0"/>
                        </a:rPr>
                        <m:t>−</m:t>
                      </m:r>
                      <m:sSub>
                        <m:sSubPr>
                          <m:ctrlPr>
                            <a:rPr lang="en-IE" b="0" i="1" smtClean="0">
                              <a:latin typeface="Cambria Math" panose="02040503050406030204" pitchFamily="18" charset="0"/>
                            </a:rPr>
                          </m:ctrlPr>
                        </m:sSubPr>
                        <m:e>
                          <m:r>
                            <a:rPr lang="en-IE" b="0" i="1" smtClean="0">
                              <a:latin typeface="Cambria Math" panose="02040503050406030204" pitchFamily="18" charset="0"/>
                            </a:rPr>
                            <m:t>𝜇</m:t>
                          </m:r>
                        </m:e>
                        <m:sub>
                          <m:r>
                            <a:rPr lang="en-IE" b="0" i="1" smtClean="0">
                              <a:latin typeface="Cambria Math" panose="02040503050406030204" pitchFamily="18" charset="0"/>
                            </a:rPr>
                            <m:t>1</m:t>
                          </m:r>
                        </m:sub>
                      </m:sSub>
                      <m:r>
                        <a:rPr lang="en-US" b="0" i="1" smtClean="0">
                          <a:latin typeface="Cambria Math" panose="02040503050406030204" pitchFamily="18" charset="0"/>
                        </a:rPr>
                        <m:t>; </m:t>
                      </m:r>
                      <m:sSup>
                        <m:sSupPr>
                          <m:ctrlPr>
                            <a:rPr lang="en-IE" i="1" smtClean="0">
                              <a:latin typeface="Cambria Math" panose="02040503050406030204" pitchFamily="18" charset="0"/>
                            </a:rPr>
                          </m:ctrlPr>
                        </m:sSupPr>
                        <m:e>
                          <m:r>
                            <a:rPr lang="en-IE" i="1">
                              <a:latin typeface="Cambria Math" panose="02040503050406030204" pitchFamily="18" charset="0"/>
                            </a:rPr>
                            <m:t>𝜏</m:t>
                          </m:r>
                        </m:e>
                        <m:sup>
                          <m:r>
                            <a:rPr lang="en-IE" i="1">
                              <a:latin typeface="Cambria Math" panose="02040503050406030204" pitchFamily="18" charset="0"/>
                            </a:rPr>
                            <m:t>2</m:t>
                          </m:r>
                        </m:sup>
                      </m:sSup>
                      <m:r>
                        <a:rPr lang="en-IE" i="1">
                          <a:latin typeface="Cambria Math" panose="02040503050406030204" pitchFamily="18" charset="0"/>
                        </a:rPr>
                        <m:t>=</m:t>
                      </m:r>
                      <m:f>
                        <m:fPr>
                          <m:ctrlPr>
                            <a:rPr lang="en-IE" i="1">
                              <a:latin typeface="Cambria Math" panose="02040503050406030204" pitchFamily="18" charset="0"/>
                            </a:rPr>
                          </m:ctrlPr>
                        </m:fPr>
                        <m:num>
                          <m:sSubSup>
                            <m:sSubSupPr>
                              <m:ctrlPr>
                                <a:rPr lang="en-IE" i="1">
                                  <a:latin typeface="Cambria Math" panose="02040503050406030204" pitchFamily="18" charset="0"/>
                                </a:rPr>
                              </m:ctrlPr>
                            </m:sSubSupPr>
                            <m:e>
                              <m:r>
                                <a:rPr lang="en-IE" i="1">
                                  <a:latin typeface="Cambria Math" panose="02040503050406030204" pitchFamily="18" charset="0"/>
                                </a:rPr>
                                <m:t>𝜎</m:t>
                              </m:r>
                            </m:e>
                            <m:sub>
                              <m:r>
                                <a:rPr lang="en-IE" i="1">
                                  <a:latin typeface="Cambria Math" panose="02040503050406030204" pitchFamily="18" charset="0"/>
                                </a:rPr>
                                <m:t>1</m:t>
                              </m:r>
                            </m:sub>
                            <m:sup>
                              <m:r>
                                <a:rPr lang="en-IE" i="1">
                                  <a:latin typeface="Cambria Math" panose="02040503050406030204" pitchFamily="18" charset="0"/>
                                </a:rPr>
                                <m:t>2</m:t>
                              </m:r>
                            </m:sup>
                          </m:sSubSup>
                        </m:num>
                        <m:den>
                          <m:sSub>
                            <m:sSubPr>
                              <m:ctrlPr>
                                <a:rPr lang="en-IE" i="1">
                                  <a:latin typeface="Cambria Math" panose="02040503050406030204" pitchFamily="18" charset="0"/>
                                </a:rPr>
                              </m:ctrlPr>
                            </m:sSubPr>
                            <m:e>
                              <m:r>
                                <a:rPr lang="en-IE" i="1">
                                  <a:latin typeface="Cambria Math" panose="02040503050406030204" pitchFamily="18" charset="0"/>
                                </a:rPr>
                                <m:t>𝑛</m:t>
                              </m:r>
                            </m:e>
                            <m:sub>
                              <m:r>
                                <a:rPr lang="en-IE" i="1">
                                  <a:latin typeface="Cambria Math" panose="02040503050406030204" pitchFamily="18" charset="0"/>
                                </a:rPr>
                                <m:t>1</m:t>
                              </m:r>
                            </m:sub>
                          </m:sSub>
                        </m:den>
                      </m:f>
                      <m:r>
                        <a:rPr lang="en-IE" i="1">
                          <a:latin typeface="Cambria Math" panose="02040503050406030204" pitchFamily="18" charset="0"/>
                        </a:rPr>
                        <m:t>+</m:t>
                      </m:r>
                      <m:f>
                        <m:fPr>
                          <m:ctrlPr>
                            <a:rPr lang="en-IE" i="1">
                              <a:latin typeface="Cambria Math" panose="02040503050406030204" pitchFamily="18" charset="0"/>
                            </a:rPr>
                          </m:ctrlPr>
                        </m:fPr>
                        <m:num>
                          <m:sSubSup>
                            <m:sSubSupPr>
                              <m:ctrlPr>
                                <a:rPr lang="en-IE" i="1">
                                  <a:latin typeface="Cambria Math" panose="02040503050406030204" pitchFamily="18" charset="0"/>
                                </a:rPr>
                              </m:ctrlPr>
                            </m:sSubSupPr>
                            <m:e>
                              <m:r>
                                <a:rPr lang="en-IE" i="1">
                                  <a:latin typeface="Cambria Math" panose="02040503050406030204" pitchFamily="18" charset="0"/>
                                </a:rPr>
                                <m:t>𝜎</m:t>
                              </m:r>
                            </m:e>
                            <m:sub>
                              <m:r>
                                <a:rPr lang="en-IE" i="1">
                                  <a:latin typeface="Cambria Math" panose="02040503050406030204" pitchFamily="18" charset="0"/>
                                </a:rPr>
                                <m:t>2</m:t>
                              </m:r>
                            </m:sub>
                            <m:sup>
                              <m:r>
                                <a:rPr lang="en-IE" i="1">
                                  <a:latin typeface="Cambria Math" panose="02040503050406030204" pitchFamily="18" charset="0"/>
                                </a:rPr>
                                <m:t>2</m:t>
                              </m:r>
                            </m:sup>
                          </m:sSubSup>
                        </m:num>
                        <m:den>
                          <m:sSub>
                            <m:sSubPr>
                              <m:ctrlPr>
                                <a:rPr lang="en-IE" i="1">
                                  <a:latin typeface="Cambria Math" panose="02040503050406030204" pitchFamily="18" charset="0"/>
                                </a:rPr>
                              </m:ctrlPr>
                            </m:sSubPr>
                            <m:e>
                              <m:r>
                                <a:rPr lang="en-IE" i="1">
                                  <a:latin typeface="Cambria Math" panose="02040503050406030204" pitchFamily="18" charset="0"/>
                                </a:rPr>
                                <m:t>𝑛</m:t>
                              </m:r>
                            </m:e>
                            <m:sub>
                              <m:r>
                                <a:rPr lang="en-IE" i="1">
                                  <a:latin typeface="Cambria Math" panose="02040503050406030204" pitchFamily="18" charset="0"/>
                                </a:rPr>
                                <m:t>2</m:t>
                              </m:r>
                            </m:sub>
                          </m:sSub>
                        </m:den>
                      </m:f>
                    </m:oMath>
                  </m:oMathPara>
                </a14:m>
                <a:endParaRPr lang="en-US" b="0" dirty="0"/>
              </a:p>
              <a:p>
                <a:r>
                  <a:rPr lang="en-IE" i="1" dirty="0">
                    <a:latin typeface="Cambria Math" panose="02040503050406030204" pitchFamily="18" charset="0"/>
                  </a:rPr>
                  <a:t>  </a:t>
                </a:r>
                <a14:m>
                  <m:oMath xmlns:m="http://schemas.openxmlformats.org/officeDocument/2006/math">
                    <m:r>
                      <a:rPr lang="en-US" b="0" i="1" dirty="0" smtClean="0">
                        <a:latin typeface="Cambria Math" panose="02040503050406030204" pitchFamily="18" charset="0"/>
                      </a:rPr>
                      <m:t>𝑃𝑟𝑖𝑜𝑟</m:t>
                    </m:r>
                    <m:r>
                      <a:rPr lang="en-US" b="0" i="1" dirty="0" smtClean="0">
                        <a:latin typeface="Cambria Math" panose="02040503050406030204" pitchFamily="18" charset="0"/>
                      </a:rPr>
                      <m:t>: </m:t>
                    </m:r>
                    <m:r>
                      <a:rPr lang="en-IE" b="0" i="1" dirty="0" smtClean="0">
                        <a:latin typeface="Cambria Math" panose="02040503050406030204" pitchFamily="18" charset="0"/>
                      </a:rPr>
                      <m:t>𝛿</m:t>
                    </m:r>
                    <m:r>
                      <a:rPr lang="en-IE" b="0" i="1" dirty="0" smtClean="0">
                        <a:latin typeface="Cambria Math" panose="02040503050406030204" pitchFamily="18" charset="0"/>
                      </a:rPr>
                      <m:t>~</m:t>
                    </m:r>
                    <m:r>
                      <a:rPr lang="en-IE" b="0" i="1" dirty="0" smtClean="0">
                        <a:latin typeface="Cambria Math" panose="02040503050406030204" pitchFamily="18" charset="0"/>
                      </a:rPr>
                      <m:t>𝑁</m:t>
                    </m:r>
                    <m:d>
                      <m:dPr>
                        <m:ctrlPr>
                          <a:rPr lang="en-IE" b="0" i="1" dirty="0" smtClean="0">
                            <a:latin typeface="Cambria Math" panose="02040503050406030204" pitchFamily="18" charset="0"/>
                          </a:rPr>
                        </m:ctrlPr>
                      </m:dPr>
                      <m:e>
                        <m:r>
                          <a:rPr lang="en-IE" b="0" i="1" dirty="0" smtClean="0">
                            <a:latin typeface="Cambria Math" panose="02040503050406030204" pitchFamily="18" charset="0"/>
                          </a:rPr>
                          <m:t>𝑚</m:t>
                        </m:r>
                        <m:r>
                          <a:rPr lang="en-IE" b="0" i="1" dirty="0" smtClean="0">
                            <a:latin typeface="Cambria Math" panose="02040503050406030204" pitchFamily="18" charset="0"/>
                          </a:rPr>
                          <m:t>,</m:t>
                        </m:r>
                        <m:r>
                          <a:rPr lang="en-IE" b="0" i="1" dirty="0" smtClean="0">
                            <a:latin typeface="Cambria Math" panose="02040503050406030204" pitchFamily="18" charset="0"/>
                          </a:rPr>
                          <m:t>𝑣</m:t>
                        </m:r>
                      </m:e>
                    </m:d>
                  </m:oMath>
                </a14:m>
                <a:r>
                  <a:rPr lang="en-IE" dirty="0"/>
                  <a:t> </a:t>
                </a:r>
              </a:p>
              <a:p>
                <a:endParaRPr lang="en-IE"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IE" b="0" i="1" smtClean="0">
                          <a:latin typeface="Cambria Math" panose="02040503050406030204" pitchFamily="18" charset="0"/>
                        </a:rPr>
                        <m:t>𝐴</m:t>
                      </m:r>
                      <m:r>
                        <a:rPr lang="en-IE" b="0" i="1" smtClean="0">
                          <a:latin typeface="Cambria Math" panose="02040503050406030204" pitchFamily="18" charset="0"/>
                        </a:rPr>
                        <m:t>=</m:t>
                      </m:r>
                      <m:r>
                        <m:rPr>
                          <m:sty m:val="p"/>
                        </m:rPr>
                        <a:rPr lang="en-IE" b="0" i="0" smtClean="0">
                          <a:latin typeface="Cambria Math" panose="02040503050406030204" pitchFamily="18" charset="0"/>
                        </a:rPr>
                        <m:t>Φ</m:t>
                      </m:r>
                      <m:d>
                        <m:dPr>
                          <m:ctrlPr>
                            <a:rPr lang="en-IE" b="0" i="1" smtClean="0">
                              <a:latin typeface="Cambria Math" panose="02040503050406030204" pitchFamily="18" charset="0"/>
                            </a:rPr>
                          </m:ctrlPr>
                        </m:dPr>
                        <m:e>
                          <m:f>
                            <m:fPr>
                              <m:ctrlPr>
                                <a:rPr lang="en-IE" i="1">
                                  <a:latin typeface="Cambria Math" panose="02040503050406030204" pitchFamily="18" charset="0"/>
                                </a:rPr>
                              </m:ctrlPr>
                            </m:fPr>
                            <m:num>
                              <m:r>
                                <a:rPr lang="en-IE" i="1">
                                  <a:latin typeface="Cambria Math" panose="02040503050406030204" pitchFamily="18" charset="0"/>
                                </a:rPr>
                                <m:t>−</m:t>
                              </m:r>
                              <m:r>
                                <a:rPr lang="en-IE" i="1">
                                  <a:latin typeface="Cambria Math" panose="02040503050406030204" pitchFamily="18" charset="0"/>
                                </a:rPr>
                                <m:t>𝜏</m:t>
                              </m:r>
                              <m:sSub>
                                <m:sSubPr>
                                  <m:ctrlPr>
                                    <a:rPr lang="en-IE" i="1">
                                      <a:latin typeface="Cambria Math" panose="02040503050406030204" pitchFamily="18" charset="0"/>
                                    </a:rPr>
                                  </m:ctrlPr>
                                </m:sSubPr>
                                <m:e>
                                  <m:r>
                                    <a:rPr lang="en-IE" i="1">
                                      <a:latin typeface="Cambria Math" panose="02040503050406030204" pitchFamily="18" charset="0"/>
                                    </a:rPr>
                                    <m:t>𝑍</m:t>
                                  </m:r>
                                </m:e>
                                <m:sub>
                                  <m:r>
                                    <a:rPr lang="en-IE" i="1">
                                      <a:latin typeface="Cambria Math" panose="02040503050406030204" pitchFamily="18" charset="0"/>
                                    </a:rPr>
                                    <m:t>𝛼</m:t>
                                  </m:r>
                                  <m:r>
                                    <a:rPr lang="en-IE" i="1">
                                      <a:latin typeface="Cambria Math" panose="02040503050406030204" pitchFamily="18" charset="0"/>
                                    </a:rPr>
                                    <m:t>/2</m:t>
                                  </m:r>
                                </m:sub>
                              </m:sSub>
                              <m:r>
                                <a:rPr lang="en-IE" i="1">
                                  <a:latin typeface="Cambria Math" panose="02040503050406030204" pitchFamily="18" charset="0"/>
                                </a:rPr>
                                <m:t>+</m:t>
                              </m:r>
                              <m:r>
                                <a:rPr lang="en-IE" i="1">
                                  <a:latin typeface="Cambria Math" panose="02040503050406030204" pitchFamily="18" charset="0"/>
                                </a:rPr>
                                <m:t>𝑚</m:t>
                              </m:r>
                            </m:num>
                            <m:den>
                              <m:rad>
                                <m:radPr>
                                  <m:degHide m:val="on"/>
                                  <m:ctrlPr>
                                    <a:rPr lang="en-IE" i="1">
                                      <a:latin typeface="Cambria Math" panose="02040503050406030204" pitchFamily="18" charset="0"/>
                                    </a:rPr>
                                  </m:ctrlPr>
                                </m:radPr>
                                <m:deg/>
                                <m:e>
                                  <m:sSup>
                                    <m:sSupPr>
                                      <m:ctrlPr>
                                        <a:rPr lang="en-IE" i="1">
                                          <a:latin typeface="Cambria Math" panose="02040503050406030204" pitchFamily="18" charset="0"/>
                                        </a:rPr>
                                      </m:ctrlPr>
                                    </m:sSupPr>
                                    <m:e>
                                      <m:r>
                                        <a:rPr lang="en-IE" i="1">
                                          <a:latin typeface="Cambria Math" panose="02040503050406030204" pitchFamily="18" charset="0"/>
                                        </a:rPr>
                                        <m:t>𝜏</m:t>
                                      </m:r>
                                    </m:e>
                                    <m:sup>
                                      <m:r>
                                        <a:rPr lang="en-IE" i="1">
                                          <a:latin typeface="Cambria Math" panose="02040503050406030204" pitchFamily="18" charset="0"/>
                                        </a:rPr>
                                        <m:t>2</m:t>
                                      </m:r>
                                    </m:sup>
                                  </m:sSup>
                                  <m:r>
                                    <a:rPr lang="en-IE" i="1">
                                      <a:latin typeface="Cambria Math" panose="02040503050406030204" pitchFamily="18" charset="0"/>
                                    </a:rPr>
                                    <m:t>+</m:t>
                                  </m:r>
                                  <m:r>
                                    <a:rPr lang="en-IE" i="1">
                                      <a:latin typeface="Cambria Math" panose="02040503050406030204" pitchFamily="18" charset="0"/>
                                    </a:rPr>
                                    <m:t>𝑣</m:t>
                                  </m:r>
                                </m:e>
                              </m:rad>
                            </m:den>
                          </m:f>
                        </m:e>
                      </m:d>
                    </m:oMath>
                  </m:oMathPara>
                </a14:m>
                <a:endParaRPr lang="en-IE" dirty="0"/>
              </a:p>
              <a:p>
                <a:endParaRPr lang="en-IE" dirty="0"/>
              </a:p>
            </p:txBody>
          </p:sp>
        </mc:Choice>
        <mc:Fallback xmlns="">
          <p:sp>
            <p:nvSpPr>
              <p:cNvPr id="5" name="TextBox 4">
                <a:extLst>
                  <a:ext uri="{FF2B5EF4-FFF2-40B4-BE49-F238E27FC236}">
                    <a16:creationId xmlns:a16="http://schemas.microsoft.com/office/drawing/2014/main" id="{2AB46450-D50D-7230-0E90-F701A48AF7C0}"/>
                  </a:ext>
                </a:extLst>
              </p:cNvPr>
              <p:cNvSpPr txBox="1">
                <a:spLocks noRot="1" noChangeAspect="1" noMove="1" noResize="1" noEditPoints="1" noAdjustHandles="1" noChangeArrowheads="1" noChangeShapeType="1" noTextEdit="1"/>
              </p:cNvSpPr>
              <p:nvPr/>
            </p:nvSpPr>
            <p:spPr>
              <a:xfrm>
                <a:off x="205276" y="3763131"/>
                <a:ext cx="4280997" cy="2982163"/>
              </a:xfrm>
              <a:prstGeom prst="rect">
                <a:avLst/>
              </a:prstGeom>
              <a:blipFill>
                <a:blip r:embed="rId4"/>
                <a:stretch>
                  <a:fillRect t="-102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98E5CB-79FC-5FFE-39EF-22095CC25B97}"/>
                  </a:ext>
                </a:extLst>
              </p:cNvPr>
              <p:cNvSpPr txBox="1"/>
              <p:nvPr/>
            </p:nvSpPr>
            <p:spPr>
              <a:xfrm>
                <a:off x="4486273" y="3763131"/>
                <a:ext cx="3058737" cy="1797928"/>
              </a:xfrm>
              <a:prstGeom prst="rect">
                <a:avLst/>
              </a:prstGeom>
              <a:noFill/>
            </p:spPr>
            <p:txBody>
              <a:bodyPr wrap="square" rtlCol="0">
                <a:spAutoFit/>
              </a:bodyPr>
              <a:lstStyle/>
              <a:p>
                <a:pPr algn="ctr"/>
                <a:r>
                  <a:rPr lang="en-IE" sz="1800" b="1" u="sng" dirty="0"/>
                  <a:t>Numeric Integration</a:t>
                </a:r>
                <a:endParaRPr lang="en-IE" sz="1800" i="1" u="sng" dirty="0">
                  <a:latin typeface="Cambria Math" panose="02040503050406030204" pitchFamily="18" charset="0"/>
                </a:endParaRPr>
              </a:p>
              <a:p>
                <a:endParaRPr lang="en-US" b="0" i="1" dirty="0">
                  <a:latin typeface="Cambria Math" panose="02040503050406030204" pitchFamily="18" charset="0"/>
                </a:endParaRPr>
              </a:p>
              <a:p>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𝐴</m:t>
                      </m:r>
                      <m:r>
                        <a:rPr lang="en-US" b="0" i="1" dirty="0" smtClean="0">
                          <a:latin typeface="Cambria Math" panose="02040503050406030204" pitchFamily="18" charset="0"/>
                        </a:rPr>
                        <m:t>=</m:t>
                      </m:r>
                      <m:nary>
                        <m:naryPr>
                          <m:ctrlPr>
                            <a:rPr lang="en-US" i="1" dirty="0" smtClean="0">
                              <a:latin typeface="Cambria Math" panose="02040503050406030204" pitchFamily="18" charset="0"/>
                            </a:rPr>
                          </m:ctrlPr>
                        </m:naryPr>
                        <m:sub>
                          <m:r>
                            <m:rPr>
                              <m:brk m:alnAt="23"/>
                            </m:rPr>
                            <a:rPr lang="en-US" i="1" dirty="0">
                              <a:latin typeface="Cambria Math" panose="02040503050406030204" pitchFamily="18" charset="0"/>
                            </a:rPr>
                            <m:t>−</m:t>
                          </m:r>
                          <m:r>
                            <a:rPr lang="en-US" i="1" dirty="0">
                              <a:latin typeface="Cambria Math" panose="02040503050406030204" pitchFamily="18" charset="0"/>
                            </a:rPr>
                            <m:t>∞</m:t>
                          </m:r>
                        </m:sub>
                        <m:sup>
                          <m:r>
                            <m:rPr>
                              <m:brk m:alnAt="23"/>
                            </m:rPr>
                            <a:rPr lang="en-US" i="1" dirty="0">
                              <a:latin typeface="Cambria Math" panose="02040503050406030204" pitchFamily="18" charset="0"/>
                            </a:rPr>
                            <m:t>∞</m:t>
                          </m:r>
                        </m:sup>
                        <m:e>
                          <m:r>
                            <a:rPr lang="en-US" b="0" i="1" dirty="0" smtClean="0">
                              <a:latin typeface="Cambria Math" panose="02040503050406030204" pitchFamily="18" charset="0"/>
                            </a:rPr>
                            <m:t>𝑃</m:t>
                          </m:r>
                          <m:d>
                            <m:dPr>
                              <m:ctrlPr>
                                <a:rPr lang="en-US" i="1" dirty="0">
                                  <a:latin typeface="Cambria Math" panose="02040503050406030204" pitchFamily="18" charset="0"/>
                                </a:rPr>
                              </m:ctrlPr>
                            </m:dPr>
                            <m:e>
                              <m:r>
                                <a:rPr lang="en-US" b="0" i="1" dirty="0" smtClean="0">
                                  <a:latin typeface="Cambria Math" panose="02040503050406030204" pitchFamily="18" charset="0"/>
                                </a:rPr>
                                <m:t>𝑅</m:t>
                              </m:r>
                              <m:r>
                                <a:rPr lang="en-US" b="0" i="1" dirty="0" smtClean="0">
                                  <a:latin typeface="Cambria Math" panose="02040503050406030204" pitchFamily="18" charset="0"/>
                                </a:rPr>
                                <m:t>|</m:t>
                              </m:r>
                              <m:r>
                                <a:rPr lang="en-US" b="1" i="1" dirty="0" smtClean="0">
                                  <a:latin typeface="Cambria Math" panose="02040503050406030204" pitchFamily="18" charset="0"/>
                                </a:rPr>
                                <m:t>𝜽</m:t>
                              </m:r>
                            </m:e>
                          </m:d>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1" i="1" dirty="0" smtClean="0">
                                  <a:latin typeface="Cambria Math" panose="02040503050406030204" pitchFamily="18" charset="0"/>
                                </a:rPr>
                                <m:t>𝜽</m:t>
                              </m:r>
                            </m:e>
                          </m:d>
                          <m:r>
                            <a:rPr lang="en-US" i="1" dirty="0">
                              <a:latin typeface="Cambria Math" panose="02040503050406030204" pitchFamily="18" charset="0"/>
                            </a:rPr>
                            <m:t>𝑑</m:t>
                          </m:r>
                          <m:r>
                            <a:rPr lang="en-US" b="1" i="1" dirty="0" smtClean="0">
                              <a:latin typeface="Cambria Math" panose="02040503050406030204" pitchFamily="18" charset="0"/>
                            </a:rPr>
                            <m:t>𝜽</m:t>
                          </m:r>
                        </m:e>
                      </m:nary>
                    </m:oMath>
                  </m:oMathPara>
                </a14:m>
                <a:endParaRPr lang="en-IE" sz="1800" dirty="0"/>
              </a:p>
              <a:p>
                <a:endParaRPr lang="en-IE" dirty="0"/>
              </a:p>
            </p:txBody>
          </p:sp>
        </mc:Choice>
        <mc:Fallback xmlns="">
          <p:sp>
            <p:nvSpPr>
              <p:cNvPr id="6" name="TextBox 5">
                <a:extLst>
                  <a:ext uri="{FF2B5EF4-FFF2-40B4-BE49-F238E27FC236}">
                    <a16:creationId xmlns:a16="http://schemas.microsoft.com/office/drawing/2014/main" id="{8498E5CB-79FC-5FFE-39EF-22095CC25B97}"/>
                  </a:ext>
                </a:extLst>
              </p:cNvPr>
              <p:cNvSpPr txBox="1">
                <a:spLocks noRot="1" noChangeAspect="1" noMove="1" noResize="1" noEditPoints="1" noAdjustHandles="1" noChangeArrowheads="1" noChangeShapeType="1" noTextEdit="1"/>
              </p:cNvSpPr>
              <p:nvPr/>
            </p:nvSpPr>
            <p:spPr>
              <a:xfrm>
                <a:off x="4486273" y="3763131"/>
                <a:ext cx="3058737" cy="1797928"/>
              </a:xfrm>
              <a:prstGeom prst="rect">
                <a:avLst/>
              </a:prstGeom>
              <a:blipFill>
                <a:blip r:embed="rId5"/>
                <a:stretch>
                  <a:fillRect t="-169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511D680-A31E-9EF3-EB09-F7BA649E2B94}"/>
                  </a:ext>
                </a:extLst>
              </p:cNvPr>
              <p:cNvSpPr txBox="1"/>
              <p:nvPr/>
            </p:nvSpPr>
            <p:spPr>
              <a:xfrm>
                <a:off x="7907455" y="3763131"/>
                <a:ext cx="4151195" cy="3611886"/>
              </a:xfrm>
              <a:prstGeom prst="rect">
                <a:avLst/>
              </a:prstGeom>
              <a:noFill/>
            </p:spPr>
            <p:txBody>
              <a:bodyPr wrap="square" rtlCol="0">
                <a:spAutoFit/>
              </a:bodyPr>
              <a:lstStyle/>
              <a:p>
                <a:pPr algn="ctr"/>
                <a:r>
                  <a:rPr lang="en-IE" sz="1800" b="1" u="sng" dirty="0"/>
                  <a:t>Simulation</a:t>
                </a:r>
              </a:p>
              <a:p>
                <a:pPr algn="ctr"/>
                <a:endParaRPr lang="en-IE" sz="1800" i="1" u="sng" dirty="0">
                  <a:latin typeface="Cambria Math" panose="02040503050406030204" pitchFamily="18" charset="0"/>
                </a:endParaRPr>
              </a:p>
              <a:p>
                <a:r>
                  <a:rPr lang="en-US" b="0" i="1" dirty="0">
                    <a:latin typeface="Cambria Math" panose="02040503050406030204" pitchFamily="18" charset="0"/>
                  </a:rPr>
                  <a:t>#sims=N;  r=0 </a:t>
                </a:r>
              </a:p>
              <a:p>
                <a:r>
                  <a:rPr lang="en-US" i="1" dirty="0">
                    <a:latin typeface="Cambria Math" panose="02040503050406030204" pitchFamily="18" charset="0"/>
                  </a:rPr>
                  <a:t>For (n in 1:N){</a:t>
                </a:r>
                <a:endParaRPr lang="en-US" b="0" i="1" dirty="0">
                  <a:latin typeface="Cambria Math" panose="02040503050406030204" pitchFamily="18" charset="0"/>
                </a:endParaRPr>
              </a:p>
              <a:p>
                <a:pPr marL="400050" indent="-400050">
                  <a:buFont typeface="+mj-lt"/>
                  <a:buAutoNum type="romanLcPeriod"/>
                </a:pPr>
                <a:r>
                  <a:rPr lang="en-US" b="0" dirty="0">
                    <a:latin typeface="Cambria Math" panose="02040503050406030204" pitchFamily="18" charset="0"/>
                    <a:ea typeface="Cambria Math" panose="02040503050406030204" pitchFamily="18" charset="0"/>
                  </a:rPr>
                  <a:t>Sample </a:t>
                </a:r>
                <a14:m>
                  <m:oMath xmlns:m="http://schemas.openxmlformats.org/officeDocument/2006/math">
                    <m:r>
                      <a:rPr lang="en-IE" b="1" i="1">
                        <a:latin typeface="Cambria Math" panose="02040503050406030204" pitchFamily="18" charset="0"/>
                        <a:ea typeface="Cambria Math" panose="02040503050406030204" pitchFamily="18" charset="0"/>
                      </a:rPr>
                      <m:t>𝜽</m:t>
                    </m:r>
                  </m:oMath>
                </a14:m>
                <a:r>
                  <a:rPr lang="en-US" b="0" dirty="0">
                    <a:latin typeface="Cambria Math" panose="02040503050406030204" pitchFamily="18" charset="0"/>
                    <a:ea typeface="Cambria Math" panose="02040503050406030204" pitchFamily="18" charset="0"/>
                  </a:rPr>
                  <a:t> from prior</a:t>
                </a:r>
              </a:p>
              <a:p>
                <a:pPr marL="400050" indent="-400050">
                  <a:buFont typeface="+mj-lt"/>
                  <a:buAutoNum type="romanLcPeriod"/>
                </a:pPr>
                <a:r>
                  <a:rPr lang="en-US" dirty="0">
                    <a:latin typeface="Cambria Math" panose="02040503050406030204" pitchFamily="18" charset="0"/>
                    <a:ea typeface="Cambria Math" panose="02040503050406030204" pitchFamily="18" charset="0"/>
                  </a:rPr>
                  <a:t>Sample required test statistic using models and </a:t>
                </a:r>
                <a14:m>
                  <m:oMath xmlns:m="http://schemas.openxmlformats.org/officeDocument/2006/math">
                    <m:r>
                      <a:rPr lang="en-IE" b="1" i="1" smtClean="0">
                        <a:latin typeface="Cambria Math" panose="02040503050406030204" pitchFamily="18" charset="0"/>
                        <a:ea typeface="Cambria Math" panose="02040503050406030204" pitchFamily="18" charset="0"/>
                      </a:rPr>
                      <m:t>𝜽</m:t>
                    </m:r>
                  </m:oMath>
                </a14:m>
                <a:endParaRPr lang="en-US" b="0" dirty="0">
                  <a:latin typeface="Cambria Math" panose="02040503050406030204" pitchFamily="18" charset="0"/>
                  <a:ea typeface="Cambria Math" panose="02040503050406030204" pitchFamily="18" charset="0"/>
                </a:endParaRPr>
              </a:p>
              <a:p>
                <a:pPr marL="400050" indent="-400050">
                  <a:buFont typeface="+mj-lt"/>
                  <a:buAutoNum type="romanLcPeriod"/>
                </a:pPr>
                <a:r>
                  <a:rPr lang="en-US" dirty="0">
                    <a:latin typeface="Cambria Math" panose="02040503050406030204" pitchFamily="18" charset="0"/>
                    <a:ea typeface="Cambria Math" panose="02040503050406030204" pitchFamily="18" charset="0"/>
                  </a:rPr>
                  <a:t> If outcome R has occurred, r++</a:t>
                </a:r>
              </a:p>
              <a:p>
                <a:r>
                  <a:rPr lang="en-US" dirty="0">
                    <a:latin typeface="Cambria Math" panose="02040503050406030204" pitchFamily="18" charset="0"/>
                    <a:ea typeface="Cambria Math" panose="02040503050406030204" pitchFamily="18" charset="0"/>
                  </a:rPr>
                  <a:t>}</a:t>
                </a:r>
                <a:endParaRPr lang="en-US"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𝐴</m:t>
                      </m:r>
                      <m:r>
                        <m:rPr>
                          <m:nor/>
                        </m:rPr>
                        <a:rPr lang="en-IE"/>
                        <m:t>≈</m:t>
                      </m:r>
                      <m:f>
                        <m:fPr>
                          <m:ctrlPr>
                            <a:rPr lang="en-IE" i="1">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𝑁</m:t>
                          </m:r>
                        </m:den>
                      </m:f>
                    </m:oMath>
                  </m:oMathPara>
                </a14:m>
                <a:endParaRPr lang="en-US" b="0" dirty="0">
                  <a:latin typeface="Cambria Math" panose="02040503050406030204" pitchFamily="18" charset="0"/>
                  <a:ea typeface="Cambria Math" panose="02040503050406030204" pitchFamily="18" charset="0"/>
                </a:endParaRPr>
              </a:p>
              <a:p>
                <a:endParaRPr lang="en-US" b="0" dirty="0"/>
              </a:p>
              <a:p>
                <a:endParaRPr lang="en-IE" dirty="0"/>
              </a:p>
            </p:txBody>
          </p:sp>
        </mc:Choice>
        <mc:Fallback xmlns="">
          <p:sp>
            <p:nvSpPr>
              <p:cNvPr id="8" name="TextBox 7">
                <a:extLst>
                  <a:ext uri="{FF2B5EF4-FFF2-40B4-BE49-F238E27FC236}">
                    <a16:creationId xmlns:a16="http://schemas.microsoft.com/office/drawing/2014/main" id="{F511D680-A31E-9EF3-EB09-F7BA649E2B94}"/>
                  </a:ext>
                </a:extLst>
              </p:cNvPr>
              <p:cNvSpPr txBox="1">
                <a:spLocks noRot="1" noChangeAspect="1" noMove="1" noResize="1" noEditPoints="1" noAdjustHandles="1" noChangeArrowheads="1" noChangeShapeType="1" noTextEdit="1"/>
              </p:cNvSpPr>
              <p:nvPr/>
            </p:nvSpPr>
            <p:spPr>
              <a:xfrm>
                <a:off x="7907455" y="3763131"/>
                <a:ext cx="4151195" cy="3611886"/>
              </a:xfrm>
              <a:prstGeom prst="rect">
                <a:avLst/>
              </a:prstGeom>
              <a:blipFill>
                <a:blip r:embed="rId6"/>
                <a:stretch>
                  <a:fillRect l="-1175" t="-843"/>
                </a:stretch>
              </a:blipFill>
            </p:spPr>
            <p:txBody>
              <a:bodyPr/>
              <a:lstStyle/>
              <a:p>
                <a:r>
                  <a:rPr lang="en-IE">
                    <a:noFill/>
                  </a:rPr>
                  <a:t> </a:t>
                </a:r>
              </a:p>
            </p:txBody>
          </p:sp>
        </mc:Fallback>
      </mc:AlternateContent>
      <p:sp>
        <p:nvSpPr>
          <p:cNvPr id="4" name="TextBox 3">
            <a:extLst>
              <a:ext uri="{FF2B5EF4-FFF2-40B4-BE49-F238E27FC236}">
                <a16:creationId xmlns:a16="http://schemas.microsoft.com/office/drawing/2014/main" id="{06CC9F98-9269-A58E-941A-7C2FDB5661F6}"/>
              </a:ext>
            </a:extLst>
          </p:cNvPr>
          <p:cNvSpPr txBox="1"/>
          <p:nvPr/>
        </p:nvSpPr>
        <p:spPr>
          <a:xfrm>
            <a:off x="4486274" y="3113530"/>
            <a:ext cx="3219450" cy="492443"/>
          </a:xfrm>
          <a:prstGeom prst="rect">
            <a:avLst/>
          </a:prstGeom>
          <a:noFill/>
        </p:spPr>
        <p:txBody>
          <a:bodyPr wrap="square" rtlCol="0">
            <a:spAutoFit/>
          </a:bodyPr>
          <a:lstStyle/>
          <a:p>
            <a:r>
              <a:rPr lang="en-US" sz="2600" b="1" i="1" dirty="0"/>
              <a:t>Calculation Methods</a:t>
            </a:r>
            <a:endParaRPr lang="en-IE" sz="2600" b="1" i="1" dirty="0"/>
          </a:p>
        </p:txBody>
      </p:sp>
      <p:sp>
        <p:nvSpPr>
          <p:cNvPr id="7" name="Rectangle: Rounded Corners 6">
            <a:extLst>
              <a:ext uri="{FF2B5EF4-FFF2-40B4-BE49-F238E27FC236}">
                <a16:creationId xmlns:a16="http://schemas.microsoft.com/office/drawing/2014/main" id="{B0172EC7-D36C-F9AF-AD24-0FEDBB174151}"/>
              </a:ext>
            </a:extLst>
          </p:cNvPr>
          <p:cNvSpPr/>
          <p:nvPr/>
        </p:nvSpPr>
        <p:spPr>
          <a:xfrm flipV="1">
            <a:off x="4440554" y="3871230"/>
            <a:ext cx="45719" cy="2874064"/>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AC06EEF-F5B0-350E-9D67-613B8E66F049}"/>
              </a:ext>
            </a:extLst>
          </p:cNvPr>
          <p:cNvSpPr/>
          <p:nvPr/>
        </p:nvSpPr>
        <p:spPr>
          <a:xfrm flipV="1">
            <a:off x="7590729" y="3871230"/>
            <a:ext cx="45719" cy="2874064"/>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029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691647-DE80-4960-B5BE-5E6AE73B7C6F}"/>
              </a:ext>
            </a:extLst>
          </p:cNvPr>
          <p:cNvGrpSpPr/>
          <p:nvPr/>
        </p:nvGrpSpPr>
        <p:grpSpPr>
          <a:xfrm>
            <a:off x="-31865" y="0"/>
            <a:ext cx="2317865" cy="1819275"/>
            <a:chOff x="-31865" y="0"/>
            <a:chExt cx="2317865" cy="1819275"/>
          </a:xfrm>
        </p:grpSpPr>
        <p:sp>
          <p:nvSpPr>
            <p:cNvPr id="10" name="Diagonal Stripe 9">
              <a:extLst>
                <a:ext uri="{FF2B5EF4-FFF2-40B4-BE49-F238E27FC236}">
                  <a16:creationId xmlns:a16="http://schemas.microsoft.com/office/drawing/2014/main" id="{1EF95D03-0082-41C6-AB17-D083DE9FB581}"/>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Content Placeholder 1">
              <a:extLst>
                <a:ext uri="{FF2B5EF4-FFF2-40B4-BE49-F238E27FC236}">
                  <a16:creationId xmlns:a16="http://schemas.microsoft.com/office/drawing/2014/main" id="{ABD5E49A-D6E7-4A02-B7B5-0AE5E7AEA2F0}"/>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a:t>
              </a:r>
              <a:r>
                <a:rPr lang="en-IE" sz="2400" b="1" dirty="0">
                  <a:solidFill>
                    <a:prstClr val="white"/>
                  </a:solidFill>
                  <a:latin typeface="Tw Cen MT" panose="020B0602020104020603"/>
                </a:rPr>
                <a:t>1</a:t>
              </a:r>
              <a:endPar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
        <p:nvSpPr>
          <p:cNvPr id="13" name="TextBox 12">
            <a:extLst>
              <a:ext uri="{FF2B5EF4-FFF2-40B4-BE49-F238E27FC236}">
                <a16:creationId xmlns:a16="http://schemas.microsoft.com/office/drawing/2014/main" id="{92871632-C0E6-4610-B1A9-7C91B5A00B61}"/>
              </a:ext>
            </a:extLst>
          </p:cNvPr>
          <p:cNvSpPr txBox="1"/>
          <p:nvPr/>
        </p:nvSpPr>
        <p:spPr>
          <a:xfrm>
            <a:off x="2293635" y="333545"/>
            <a:ext cx="9019914" cy="707886"/>
          </a:xfrm>
          <a:prstGeom prst="rect">
            <a:avLst/>
          </a:prstGeom>
          <a:noFill/>
        </p:spPr>
        <p:txBody>
          <a:bodyPr wrap="square">
            <a:spAutoFit/>
          </a:bodyPr>
          <a:lstStyle/>
          <a:p>
            <a:r>
              <a:rPr lang="en-IE" sz="4000" dirty="0">
                <a:latin typeface="+mj-lt"/>
              </a:rPr>
              <a:t>Assurance Example – Normal Means</a:t>
            </a:r>
          </a:p>
        </p:txBody>
      </p:sp>
      <p:sp>
        <p:nvSpPr>
          <p:cNvPr id="7" name="Content Placeholder 1">
            <a:extLst>
              <a:ext uri="{FF2B5EF4-FFF2-40B4-BE49-F238E27FC236}">
                <a16:creationId xmlns:a16="http://schemas.microsoft.com/office/drawing/2014/main" id="{243FA689-D076-4DC3-AB3F-F63B4DBC5180}"/>
              </a:ext>
            </a:extLst>
          </p:cNvPr>
          <p:cNvSpPr>
            <a:spLocks noGrp="1"/>
          </p:cNvSpPr>
          <p:nvPr>
            <p:ph idx="1"/>
          </p:nvPr>
        </p:nvSpPr>
        <p:spPr>
          <a:xfrm>
            <a:off x="476641" y="1887723"/>
            <a:ext cx="5484450" cy="4532324"/>
          </a:xfrm>
        </p:spPr>
        <p:txBody>
          <a:bodyPr>
            <a:noAutofit/>
          </a:bodyPr>
          <a:lstStyle/>
          <a:p>
            <a:pPr marL="0" indent="0" algn="just">
              <a:buNone/>
            </a:pPr>
            <a:r>
              <a:rPr lang="en-GB" sz="2175" dirty="0"/>
              <a:t>“The outcome variable… is reduction in CRP after four weeks relative to baseline and the principal analysis will be a </a:t>
            </a:r>
            <a:r>
              <a:rPr lang="en-GB" sz="2175" b="1" dirty="0"/>
              <a:t>one-sided test of superiority at the 2.5% significance level</a:t>
            </a:r>
            <a:r>
              <a:rPr lang="en-GB" sz="2175" dirty="0"/>
              <a:t>. The (two) population </a:t>
            </a:r>
            <a:r>
              <a:rPr lang="en-GB" sz="2175" b="1" dirty="0"/>
              <a:t>variance… is assumed to be… equal to 0.0625</a:t>
            </a:r>
            <a:r>
              <a:rPr lang="en-GB" sz="2175" dirty="0"/>
              <a:t>… the test is required to have </a:t>
            </a:r>
            <a:r>
              <a:rPr lang="en-GB" sz="2175" b="1" dirty="0"/>
              <a:t>80% power</a:t>
            </a:r>
            <a:r>
              <a:rPr lang="en-GB" sz="2175" dirty="0"/>
              <a:t> to detect a </a:t>
            </a:r>
            <a:r>
              <a:rPr lang="en-GB" sz="2175" b="1" dirty="0"/>
              <a:t>treatment effect of 0.2</a:t>
            </a:r>
            <a:r>
              <a:rPr lang="en-GB" sz="2175" dirty="0"/>
              <a:t>, leading to a proposed trial size of </a:t>
            </a:r>
            <a:r>
              <a:rPr lang="en-GB" sz="2175" b="1" dirty="0"/>
              <a:t>n1=n2=25 </a:t>
            </a:r>
            <a:r>
              <a:rPr lang="en-GB" sz="2175" dirty="0"/>
              <a:t>patients. ….For the calculation of assurance, we suppose that the elicitation of prior information… gives the </a:t>
            </a:r>
            <a:r>
              <a:rPr lang="en-GB" sz="2175" b="1" dirty="0"/>
              <a:t>mean of 0.2 and variance of 0.0625.</a:t>
            </a:r>
            <a:r>
              <a:rPr lang="en-GB" sz="2175" dirty="0"/>
              <a:t> If we assume a </a:t>
            </a:r>
            <a:r>
              <a:rPr lang="en-GB" sz="2175" b="1" dirty="0"/>
              <a:t>normal prior </a:t>
            </a:r>
            <a:r>
              <a:rPr lang="en-GB" sz="2175" dirty="0"/>
              <a:t>distribution, we can compute assurances with </a:t>
            </a:r>
            <a:r>
              <a:rPr lang="en-GB" sz="2175" b="1" dirty="0"/>
              <a:t>m=0.2, v=0.06</a:t>
            </a:r>
            <a:r>
              <a:rPr lang="en-GB" sz="2175" dirty="0"/>
              <a:t>… with n=25, we find </a:t>
            </a:r>
            <a:r>
              <a:rPr lang="en-GB" sz="2175" b="1" dirty="0"/>
              <a:t>assurance=0.595</a:t>
            </a:r>
            <a:r>
              <a:rPr lang="en-GB" sz="2175" dirty="0"/>
              <a:t>.” </a:t>
            </a:r>
            <a:endParaRPr lang="en-IE" sz="2175" b="1" dirty="0"/>
          </a:p>
        </p:txBody>
      </p:sp>
      <p:graphicFrame>
        <p:nvGraphicFramePr>
          <p:cNvPr id="2" name="Content Placeholder 2">
            <a:extLst>
              <a:ext uri="{FF2B5EF4-FFF2-40B4-BE49-F238E27FC236}">
                <a16:creationId xmlns:a16="http://schemas.microsoft.com/office/drawing/2014/main" id="{E35CCD23-1D18-1B9F-D94A-3A7D2F78EEC6}"/>
              </a:ext>
            </a:extLst>
          </p:cNvPr>
          <p:cNvGraphicFramePr>
            <a:graphicFrameLocks/>
          </p:cNvGraphicFramePr>
          <p:nvPr>
            <p:extLst>
              <p:ext uri="{D42A27DB-BD31-4B8C-83A1-F6EECF244321}">
                <p14:modId xmlns:p14="http://schemas.microsoft.com/office/powerpoint/2010/main" val="3299437585"/>
              </p:ext>
            </p:extLst>
          </p:nvPr>
        </p:nvGraphicFramePr>
        <p:xfrm>
          <a:off x="6230911" y="1978951"/>
          <a:ext cx="5331125" cy="2346960"/>
        </p:xfrm>
        <a:graphic>
          <a:graphicData uri="http://schemas.openxmlformats.org/drawingml/2006/table">
            <a:tbl>
              <a:tblPr firstRow="1" bandRow="1">
                <a:tableStyleId>{8EC20E35-A176-4012-BC5E-935CFFF8708E}</a:tableStyleId>
              </a:tblPr>
              <a:tblGrid>
                <a:gridCol w="3503989">
                  <a:extLst>
                    <a:ext uri="{9D8B030D-6E8A-4147-A177-3AD203B41FA5}">
                      <a16:colId xmlns:a16="http://schemas.microsoft.com/office/drawing/2014/main" val="20000"/>
                    </a:ext>
                  </a:extLst>
                </a:gridCol>
                <a:gridCol w="1827136">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(One-Sided)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Prior Mean 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Prior Difference Variance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Posterior Standard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latin typeface="Calibri" panose="020F0502020204030204" pitchFamily="34" charset="0"/>
                        </a:rPr>
                        <a:t>√0.0625=</a:t>
                      </a:r>
                      <a:r>
                        <a:rPr lang="en-IE" sz="2000" dirty="0"/>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Sample Size per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pic>
        <p:nvPicPr>
          <p:cNvPr id="3" name="Picture 2">
            <a:extLst>
              <a:ext uri="{FF2B5EF4-FFF2-40B4-BE49-F238E27FC236}">
                <a16:creationId xmlns:a16="http://schemas.microsoft.com/office/drawing/2014/main" id="{15F2FBC4-CC57-96E9-E075-45B9F40737C2}"/>
              </a:ext>
            </a:extLst>
          </p:cNvPr>
          <p:cNvPicPr>
            <a:picLocks noChangeAspect="1"/>
          </p:cNvPicPr>
          <p:nvPr/>
        </p:nvPicPr>
        <p:blipFill>
          <a:blip r:embed="rId2"/>
          <a:stretch>
            <a:fillRect/>
          </a:stretch>
        </p:blipFill>
        <p:spPr>
          <a:xfrm>
            <a:off x="6225330" y="4479617"/>
            <a:ext cx="4981575" cy="1072217"/>
          </a:xfrm>
          <a:prstGeom prst="rect">
            <a:avLst/>
          </a:prstGeom>
        </p:spPr>
      </p:pic>
      <p:sp>
        <p:nvSpPr>
          <p:cNvPr id="4" name="TextBox 3">
            <a:extLst>
              <a:ext uri="{FF2B5EF4-FFF2-40B4-BE49-F238E27FC236}">
                <a16:creationId xmlns:a16="http://schemas.microsoft.com/office/drawing/2014/main" id="{E761E6BD-D47E-5132-E470-9A6B9C2D4284}"/>
              </a:ext>
            </a:extLst>
          </p:cNvPr>
          <p:cNvSpPr txBox="1"/>
          <p:nvPr/>
        </p:nvSpPr>
        <p:spPr>
          <a:xfrm>
            <a:off x="10018869" y="5705540"/>
            <a:ext cx="2589360" cy="276999"/>
          </a:xfrm>
          <a:prstGeom prst="rect">
            <a:avLst/>
          </a:prstGeom>
          <a:noFill/>
        </p:spPr>
        <p:txBody>
          <a:bodyPr wrap="square" rtlCol="0">
            <a:spAutoFit/>
          </a:bodyPr>
          <a:lstStyle/>
          <a:p>
            <a:r>
              <a:rPr lang="en-IE" sz="1200" dirty="0"/>
              <a:t>Source: Wiley.com</a:t>
            </a:r>
          </a:p>
        </p:txBody>
      </p:sp>
    </p:spTree>
    <p:extLst>
      <p:ext uri="{BB962C8B-B14F-4D97-AF65-F5344CB8AC3E}">
        <p14:creationId xmlns:p14="http://schemas.microsoft.com/office/powerpoint/2010/main" val="195244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691647-DE80-4960-B5BE-5E6AE73B7C6F}"/>
              </a:ext>
            </a:extLst>
          </p:cNvPr>
          <p:cNvGrpSpPr/>
          <p:nvPr/>
        </p:nvGrpSpPr>
        <p:grpSpPr>
          <a:xfrm>
            <a:off x="-31865" y="0"/>
            <a:ext cx="2317865" cy="1819275"/>
            <a:chOff x="-31865" y="0"/>
            <a:chExt cx="2317865" cy="1819275"/>
          </a:xfrm>
        </p:grpSpPr>
        <p:sp>
          <p:nvSpPr>
            <p:cNvPr id="10" name="Diagonal Stripe 9">
              <a:extLst>
                <a:ext uri="{FF2B5EF4-FFF2-40B4-BE49-F238E27FC236}">
                  <a16:creationId xmlns:a16="http://schemas.microsoft.com/office/drawing/2014/main" id="{1EF95D03-0082-41C6-AB17-D083DE9FB581}"/>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Content Placeholder 1">
              <a:extLst>
                <a:ext uri="{FF2B5EF4-FFF2-40B4-BE49-F238E27FC236}">
                  <a16:creationId xmlns:a16="http://schemas.microsoft.com/office/drawing/2014/main" id="{ABD5E49A-D6E7-4A02-B7B5-0AE5E7AEA2F0}"/>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a:t>
              </a:r>
              <a:r>
                <a:rPr lang="en-IE" sz="2400" b="1" dirty="0">
                  <a:solidFill>
                    <a:prstClr val="white"/>
                  </a:solidFill>
                  <a:latin typeface="Tw Cen MT" panose="020B0602020104020603"/>
                </a:rPr>
                <a:t>2</a:t>
              </a:r>
              <a:endPar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
        <p:nvSpPr>
          <p:cNvPr id="13" name="TextBox 12">
            <a:extLst>
              <a:ext uri="{FF2B5EF4-FFF2-40B4-BE49-F238E27FC236}">
                <a16:creationId xmlns:a16="http://schemas.microsoft.com/office/drawing/2014/main" id="{92871632-C0E6-4610-B1A9-7C91B5A00B61}"/>
              </a:ext>
            </a:extLst>
          </p:cNvPr>
          <p:cNvSpPr txBox="1"/>
          <p:nvPr/>
        </p:nvSpPr>
        <p:spPr>
          <a:xfrm>
            <a:off x="2046246" y="379285"/>
            <a:ext cx="9019914" cy="707886"/>
          </a:xfrm>
          <a:prstGeom prst="rect">
            <a:avLst/>
          </a:prstGeom>
          <a:noFill/>
        </p:spPr>
        <p:txBody>
          <a:bodyPr wrap="square">
            <a:spAutoFit/>
          </a:bodyPr>
          <a:lstStyle/>
          <a:p>
            <a:r>
              <a:rPr lang="en-IE" sz="4000" dirty="0">
                <a:latin typeface="+mj-lt"/>
              </a:rPr>
              <a:t>Assurance Example -  Two Proportions</a:t>
            </a:r>
          </a:p>
        </p:txBody>
      </p:sp>
      <p:sp>
        <p:nvSpPr>
          <p:cNvPr id="7" name="Content Placeholder 1">
            <a:extLst>
              <a:ext uri="{FF2B5EF4-FFF2-40B4-BE49-F238E27FC236}">
                <a16:creationId xmlns:a16="http://schemas.microsoft.com/office/drawing/2014/main" id="{243FA689-D076-4DC3-AB3F-F63B4DBC5180}"/>
              </a:ext>
            </a:extLst>
          </p:cNvPr>
          <p:cNvSpPr>
            <a:spLocks noGrp="1"/>
          </p:cNvSpPr>
          <p:nvPr>
            <p:ph idx="1"/>
          </p:nvPr>
        </p:nvSpPr>
        <p:spPr>
          <a:xfrm>
            <a:off x="438542" y="1592448"/>
            <a:ext cx="5225040" cy="4532324"/>
          </a:xfrm>
        </p:spPr>
        <p:txBody>
          <a:bodyPr>
            <a:noAutofit/>
          </a:bodyPr>
          <a:lstStyle/>
          <a:p>
            <a:pPr algn="l"/>
            <a:r>
              <a:rPr lang="en-US" sz="2400" b="0" i="0" dirty="0">
                <a:solidFill>
                  <a:srgbClr val="000000"/>
                </a:solidFill>
                <a:effectLst/>
              </a:rPr>
              <a:t>“We planned to </a:t>
            </a:r>
            <a:r>
              <a:rPr lang="en-US" sz="2400" b="0" i="0" dirty="0" err="1">
                <a:solidFill>
                  <a:srgbClr val="000000"/>
                </a:solidFill>
                <a:effectLst/>
              </a:rPr>
              <a:t>enrol</a:t>
            </a:r>
            <a:r>
              <a:rPr lang="en-US" sz="2400" b="0" i="0" dirty="0">
                <a:solidFill>
                  <a:srgbClr val="000000"/>
                </a:solidFill>
                <a:effectLst/>
              </a:rPr>
              <a:t> 2500 heifers (</a:t>
            </a:r>
            <a:r>
              <a:rPr lang="en-US" sz="2400" b="1" i="0" dirty="0">
                <a:solidFill>
                  <a:srgbClr val="000000"/>
                </a:solidFill>
                <a:effectLst/>
              </a:rPr>
              <a:t>1250 each </a:t>
            </a:r>
            <a:r>
              <a:rPr lang="en-US" sz="2400" b="0" i="0" dirty="0">
                <a:solidFill>
                  <a:srgbClr val="000000"/>
                </a:solidFill>
                <a:effectLst/>
              </a:rPr>
              <a:t>of </a:t>
            </a:r>
            <a:r>
              <a:rPr lang="en-US" sz="2400" b="0" i="0" dirty="0" err="1">
                <a:solidFill>
                  <a:srgbClr val="000000"/>
                </a:solidFill>
                <a:effectLst/>
              </a:rPr>
              <a:t>Pestigard</a:t>
            </a:r>
            <a:r>
              <a:rPr lang="en-US" sz="2400" b="0" i="0" dirty="0">
                <a:solidFill>
                  <a:srgbClr val="000000"/>
                </a:solidFill>
                <a:effectLst/>
              </a:rPr>
              <a:t>®- and placebo-treated heifers). Statistical power calculations indicated that the trial would have had power of 0.72, 0.73 and </a:t>
            </a:r>
            <a:r>
              <a:rPr lang="en-US" sz="2400" b="1" i="0" dirty="0">
                <a:solidFill>
                  <a:srgbClr val="000000"/>
                </a:solidFill>
                <a:effectLst/>
              </a:rPr>
              <a:t>0.91</a:t>
            </a:r>
            <a:r>
              <a:rPr lang="en-US" sz="2400" b="0" i="0" dirty="0">
                <a:solidFill>
                  <a:srgbClr val="000000"/>
                </a:solidFill>
                <a:effectLst/>
              </a:rPr>
              <a:t> for detecting a significant difference at the </a:t>
            </a:r>
            <a:r>
              <a:rPr lang="en-US" sz="2400" b="1" i="0" dirty="0">
                <a:solidFill>
                  <a:srgbClr val="000000"/>
                </a:solidFill>
                <a:effectLst/>
              </a:rPr>
              <a:t>0.05 level (two-sided) </a:t>
            </a:r>
            <a:r>
              <a:rPr lang="en-US" sz="2400" b="0" i="0" dirty="0">
                <a:solidFill>
                  <a:srgbClr val="000000"/>
                </a:solidFill>
                <a:effectLst/>
              </a:rPr>
              <a:t>in proportions of heifers that were pregnant by 6 weeks between </a:t>
            </a:r>
            <a:r>
              <a:rPr lang="en-US" sz="2400" b="0" i="0" dirty="0" err="1">
                <a:solidFill>
                  <a:srgbClr val="000000"/>
                </a:solidFill>
                <a:effectLst/>
              </a:rPr>
              <a:t>Pestigard</a:t>
            </a:r>
            <a:r>
              <a:rPr lang="en-US" sz="2400" b="0" i="0" dirty="0">
                <a:solidFill>
                  <a:srgbClr val="000000"/>
                </a:solidFill>
                <a:effectLst/>
              </a:rPr>
              <a:t>® and placebo treated heifers, if the proportions in the placebo-treated heifers were 40%, 60% and </a:t>
            </a:r>
            <a:r>
              <a:rPr lang="en-US" sz="2400" b="1" i="0" dirty="0">
                <a:solidFill>
                  <a:srgbClr val="000000"/>
                </a:solidFill>
                <a:effectLst/>
              </a:rPr>
              <a:t>80%</a:t>
            </a:r>
            <a:r>
              <a:rPr lang="en-US" sz="2400" b="0" i="0" dirty="0">
                <a:solidFill>
                  <a:srgbClr val="000000"/>
                </a:solidFill>
                <a:effectLst/>
              </a:rPr>
              <a:t>, respectively, and if </a:t>
            </a:r>
            <a:r>
              <a:rPr lang="en-US" sz="2400" b="0" i="0" dirty="0" err="1">
                <a:solidFill>
                  <a:srgbClr val="000000"/>
                </a:solidFill>
                <a:effectLst/>
              </a:rPr>
              <a:t>Pestigard</a:t>
            </a:r>
            <a:r>
              <a:rPr lang="en-US" sz="2400" b="0" i="0" dirty="0">
                <a:solidFill>
                  <a:srgbClr val="000000"/>
                </a:solidFill>
                <a:effectLst/>
              </a:rPr>
              <a:t>® </a:t>
            </a:r>
            <a:r>
              <a:rPr lang="en-US" sz="2400" b="1" i="0" dirty="0">
                <a:solidFill>
                  <a:srgbClr val="000000"/>
                </a:solidFill>
                <a:effectLst/>
              </a:rPr>
              <a:t>treatment increases these proportions by 0.05 (i.e. 5 percentage points).</a:t>
            </a:r>
            <a:r>
              <a:rPr lang="en-US" sz="2400" i="0" dirty="0">
                <a:solidFill>
                  <a:srgbClr val="000000"/>
                </a:solidFill>
                <a:effectLst/>
              </a:rPr>
              <a:t>”</a:t>
            </a:r>
            <a:br>
              <a:rPr lang="en-US" sz="2400" b="0" i="0" dirty="0">
                <a:solidFill>
                  <a:srgbClr val="000000"/>
                </a:solidFill>
                <a:effectLst/>
              </a:rPr>
            </a:br>
            <a:br>
              <a:rPr lang="en-US" sz="2400" b="0" i="0" dirty="0">
                <a:solidFill>
                  <a:srgbClr val="000000"/>
                </a:solidFill>
                <a:effectLst/>
              </a:rPr>
            </a:br>
            <a:endParaRPr lang="en-US" sz="2400" b="0" i="0" dirty="0">
              <a:solidFill>
                <a:srgbClr val="A4ABAE"/>
              </a:solidFill>
              <a:effectLst/>
            </a:endParaRPr>
          </a:p>
          <a:p>
            <a:pPr>
              <a:lnSpc>
                <a:spcPct val="107000"/>
              </a:lnSpc>
              <a:spcAft>
                <a:spcPts val="800"/>
              </a:spcAft>
            </a:pP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Content Placeholder 2">
            <a:extLst>
              <a:ext uri="{FF2B5EF4-FFF2-40B4-BE49-F238E27FC236}">
                <a16:creationId xmlns:a16="http://schemas.microsoft.com/office/drawing/2014/main" id="{08CF772F-5AD2-40DD-951C-E7B473049186}"/>
              </a:ext>
            </a:extLst>
          </p:cNvPr>
          <p:cNvGraphicFramePr>
            <a:graphicFrameLocks/>
          </p:cNvGraphicFramePr>
          <p:nvPr>
            <p:extLst>
              <p:ext uri="{D42A27DB-BD31-4B8C-83A1-F6EECF244321}">
                <p14:modId xmlns:p14="http://schemas.microsoft.com/office/powerpoint/2010/main" val="1287677063"/>
              </p:ext>
            </p:extLst>
          </p:nvPr>
        </p:nvGraphicFramePr>
        <p:xfrm>
          <a:off x="6129790" y="1708931"/>
          <a:ext cx="5484449" cy="2743200"/>
        </p:xfrm>
        <a:graphic>
          <a:graphicData uri="http://schemas.openxmlformats.org/drawingml/2006/table">
            <a:tbl>
              <a:tblPr firstRow="1" bandRow="1">
                <a:tableStyleId>{8EC20E35-A176-4012-BC5E-935CFFF8708E}</a:tableStyleId>
              </a:tblPr>
              <a:tblGrid>
                <a:gridCol w="3528560">
                  <a:extLst>
                    <a:ext uri="{9D8B030D-6E8A-4147-A177-3AD203B41FA5}">
                      <a16:colId xmlns:a16="http://schemas.microsoft.com/office/drawing/2014/main" val="20000"/>
                    </a:ext>
                  </a:extLst>
                </a:gridCol>
                <a:gridCol w="1955889">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(2-Sided)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Control Proportion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r>
                        <a:rPr lang="en-IE" sz="2000" dirty="0"/>
                        <a:t>Treatment Proportion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Treatment Proportion Prior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Beta(56.67,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288391"/>
                  </a:ext>
                </a:extLst>
              </a:tr>
              <a:tr h="0">
                <a:tc>
                  <a:txBody>
                    <a:bodyPr/>
                    <a:lstStyle/>
                    <a:p>
                      <a:r>
                        <a:rPr lang="en-IE" sz="2000" dirty="0"/>
                        <a:t>Sample Size Per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pic>
        <p:nvPicPr>
          <p:cNvPr id="4" name="Picture 3">
            <a:extLst>
              <a:ext uri="{FF2B5EF4-FFF2-40B4-BE49-F238E27FC236}">
                <a16:creationId xmlns:a16="http://schemas.microsoft.com/office/drawing/2014/main" id="{E5307AEE-A89B-C8CF-919C-CB12EACCB8B0}"/>
              </a:ext>
            </a:extLst>
          </p:cNvPr>
          <p:cNvPicPr>
            <a:picLocks noChangeAspect="1"/>
          </p:cNvPicPr>
          <p:nvPr/>
        </p:nvPicPr>
        <p:blipFill>
          <a:blip r:embed="rId2"/>
          <a:stretch>
            <a:fillRect/>
          </a:stretch>
        </p:blipFill>
        <p:spPr>
          <a:xfrm>
            <a:off x="6094489" y="4620204"/>
            <a:ext cx="5225040" cy="1209661"/>
          </a:xfrm>
          <a:prstGeom prst="rect">
            <a:avLst/>
          </a:prstGeom>
        </p:spPr>
      </p:pic>
      <p:sp>
        <p:nvSpPr>
          <p:cNvPr id="5" name="TextBox 4">
            <a:extLst>
              <a:ext uri="{FF2B5EF4-FFF2-40B4-BE49-F238E27FC236}">
                <a16:creationId xmlns:a16="http://schemas.microsoft.com/office/drawing/2014/main" id="{760AF769-0402-35EC-7E2F-528C5DF07F6F}"/>
              </a:ext>
            </a:extLst>
          </p:cNvPr>
          <p:cNvSpPr txBox="1"/>
          <p:nvPr/>
        </p:nvSpPr>
        <p:spPr>
          <a:xfrm>
            <a:off x="7047403" y="5859438"/>
            <a:ext cx="4496162"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IE" sz="1200" dirty="0"/>
              <a:t>Source: </a:t>
            </a:r>
            <a:r>
              <a:rPr lang="en-US" sz="1200" dirty="0"/>
              <a:t>New England Journal of Medicine</a:t>
            </a:r>
            <a:r>
              <a:rPr lang="en-IE" sz="1200" dirty="0"/>
              <a:t> (2013)</a:t>
            </a:r>
          </a:p>
        </p:txBody>
      </p:sp>
    </p:spTree>
    <p:extLst>
      <p:ext uri="{BB962C8B-B14F-4D97-AF65-F5344CB8AC3E}">
        <p14:creationId xmlns:p14="http://schemas.microsoft.com/office/powerpoint/2010/main" val="529291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3426781" y="2812273"/>
            <a:ext cx="8667565" cy="1754326"/>
          </a:xfrm>
          <a:prstGeom prst="rect">
            <a:avLst/>
          </a:prstGeom>
        </p:spPr>
        <p:txBody>
          <a:bodyPr wrap="square">
            <a:spAutoFit/>
          </a:bodyPr>
          <a:lstStyle/>
          <a:p>
            <a:pPr lvl="1" algn="ctr">
              <a:buClr>
                <a:schemeClr val="bg1"/>
              </a:buClr>
            </a:pPr>
            <a:r>
              <a:rPr lang="en-GB" sz="5400" b="1" dirty="0">
                <a:solidFill>
                  <a:schemeClr val="bg1"/>
                </a:solidFill>
              </a:rPr>
              <a:t>Mixed Bayesian/Frequentist Intervals</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Century Gothic" panose="020B0502020202020204" pitchFamily="34" charset="0"/>
              </a:rPr>
              <a:t>Part 3</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5352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
          <p:cNvSpPr txBox="1">
            <a:spLocks noGrp="1"/>
          </p:cNvSpPr>
          <p:nvPr>
            <p:ph type="title"/>
          </p:nvPr>
        </p:nvSpPr>
        <p:spPr>
          <a:xfrm>
            <a:off x="535449" y="33136"/>
            <a:ext cx="9126415" cy="1499616"/>
          </a:xfrm>
          <a:prstGeom prst="rect">
            <a:avLst/>
          </a:prstGeom>
          <a:noFill/>
          <a:ln>
            <a:noFill/>
          </a:ln>
        </p:spPr>
        <p:txBody>
          <a:bodyPr spcFirstLastPara="1" wrap="square" lIns="91425" tIns="45700" rIns="91425" bIns="45700" anchor="ctr" anchorCtr="0">
            <a:normAutofit/>
          </a:bodyPr>
          <a:lstStyle/>
          <a:p>
            <a:pPr marL="0" lvl="0" indent="0">
              <a:spcBef>
                <a:spcPct val="0"/>
              </a:spcBef>
              <a:spcAft>
                <a:spcPts val="0"/>
              </a:spcAft>
              <a:buClr>
                <a:srgbClr val="0C0C0C"/>
              </a:buClr>
              <a:buSzPts val="3600"/>
            </a:pPr>
            <a:r>
              <a:rPr lang="en-IE" sz="5000" b="0" cap="all" dirty="0">
                <a:latin typeface="+mj-lt"/>
                <a:ea typeface="+mj-ea"/>
                <a:cs typeface="+mj-cs"/>
                <a:sym typeface="Calibri"/>
              </a:rPr>
              <a:t>Webinar Host</a:t>
            </a:r>
            <a:endParaRPr sz="5000" b="0" cap="all" dirty="0">
              <a:latin typeface="+mj-lt"/>
              <a:ea typeface="+mj-ea"/>
              <a:cs typeface="+mj-cs"/>
            </a:endParaRPr>
          </a:p>
        </p:txBody>
      </p:sp>
      <p:sp>
        <p:nvSpPr>
          <p:cNvPr id="192" name="Google Shape;192;p2"/>
          <p:cNvSpPr/>
          <p:nvPr/>
        </p:nvSpPr>
        <p:spPr>
          <a:xfrm>
            <a:off x="5654248" y="4291343"/>
            <a:ext cx="3386049"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D98D5"/>
              </a:buClr>
              <a:buSzPts val="3400"/>
              <a:buFont typeface="Calibri"/>
              <a:buNone/>
            </a:pPr>
            <a:r>
              <a:rPr lang="en-IE" sz="3400" b="1" i="0" u="none" strike="noStrike" cap="none" dirty="0">
                <a:solidFill>
                  <a:srgbClr val="2D98D5"/>
                </a:solidFill>
                <a:latin typeface="Calibri"/>
                <a:ea typeface="Calibri"/>
                <a:cs typeface="Calibri"/>
                <a:sym typeface="Calibri"/>
              </a:rPr>
              <a:t>Paul Murphy </a:t>
            </a:r>
            <a:endParaRPr sz="3200" b="1" i="1" u="none" strike="noStrike" cap="none" dirty="0">
              <a:solidFill>
                <a:srgbClr val="2D98D5"/>
              </a:solidFill>
              <a:latin typeface="Calibri"/>
              <a:ea typeface="Calibri"/>
              <a:cs typeface="Calibri"/>
              <a:sym typeface="Calibri"/>
            </a:endParaRPr>
          </a:p>
        </p:txBody>
      </p:sp>
      <p:graphicFrame>
        <p:nvGraphicFramePr>
          <p:cNvPr id="193" name="Google Shape;193;p2"/>
          <p:cNvGraphicFramePr/>
          <p:nvPr/>
        </p:nvGraphicFramePr>
        <p:xfrm>
          <a:off x="5654248" y="4832668"/>
          <a:ext cx="6525175" cy="609610"/>
        </p:xfrm>
        <a:graphic>
          <a:graphicData uri="http://schemas.openxmlformats.org/drawingml/2006/table">
            <a:tbl>
              <a:tblPr>
                <a:noFill/>
              </a:tblPr>
              <a:tblGrid>
                <a:gridCol w="6525175">
                  <a:extLst>
                    <a:ext uri="{9D8B030D-6E8A-4147-A177-3AD203B41FA5}">
                      <a16:colId xmlns:a16="http://schemas.microsoft.com/office/drawing/2014/main" val="20000"/>
                    </a:ext>
                  </a:extLst>
                </a:gridCol>
              </a:tblGrid>
              <a:tr h="519700">
                <a:tc>
                  <a:txBody>
                    <a:bodyPr/>
                    <a:lstStyle/>
                    <a:p>
                      <a:pPr marL="0" marR="0" lvl="0" indent="0" algn="l" rtl="0">
                        <a:lnSpc>
                          <a:spcPct val="100000"/>
                        </a:lnSpc>
                        <a:spcBef>
                          <a:spcPts val="0"/>
                        </a:spcBef>
                        <a:spcAft>
                          <a:spcPts val="0"/>
                        </a:spcAft>
                        <a:buClr>
                          <a:schemeClr val="accent1"/>
                        </a:buClr>
                        <a:buSzPts val="3400"/>
                        <a:buFont typeface="Noto Sans Symbols"/>
                        <a:buNone/>
                      </a:pPr>
                      <a:r>
                        <a:rPr lang="en-IE" sz="3400" b="0" i="0" u="none" strike="noStrike" cap="none" dirty="0" err="1">
                          <a:solidFill>
                            <a:srgbClr val="35C2D6"/>
                          </a:solidFill>
                        </a:rPr>
                        <a:t>nQuery</a:t>
                      </a:r>
                      <a:r>
                        <a:rPr lang="en-IE" sz="3400" b="0" i="0" u="none" strike="noStrike" cap="none" dirty="0">
                          <a:solidFill>
                            <a:srgbClr val="35C2D6"/>
                          </a:solidFill>
                        </a:rPr>
                        <a:t> Research Statistician</a:t>
                      </a: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194" name="Google Shape;194;p2"/>
          <p:cNvSpPr/>
          <p:nvPr/>
        </p:nvSpPr>
        <p:spPr>
          <a:xfrm>
            <a:off x="5654248" y="3856236"/>
            <a:ext cx="1483370"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3400"/>
              <a:buFont typeface="Calibri"/>
              <a:buNone/>
            </a:pPr>
            <a:r>
              <a:rPr lang="en-IE" sz="3400" b="0" i="0" u="none" strike="noStrike" cap="none">
                <a:solidFill>
                  <a:srgbClr val="7F7F7F"/>
                </a:solidFill>
                <a:latin typeface="Calibri"/>
                <a:ea typeface="Calibri"/>
                <a:cs typeface="Calibri"/>
                <a:sym typeface="Calibri"/>
              </a:rPr>
              <a:t>Host</a:t>
            </a:r>
            <a:endParaRPr sz="3200" b="0" i="1" u="none" strike="noStrike" cap="none">
              <a:solidFill>
                <a:srgbClr val="7F7F7F"/>
              </a:solidFill>
              <a:latin typeface="Calibri"/>
              <a:ea typeface="Calibri"/>
              <a:cs typeface="Calibri"/>
              <a:sym typeface="Calibri"/>
            </a:endParaRPr>
          </a:p>
        </p:txBody>
      </p:sp>
      <p:cxnSp>
        <p:nvCxnSpPr>
          <p:cNvPr id="195" name="Google Shape;195;p2"/>
          <p:cNvCxnSpPr/>
          <p:nvPr/>
        </p:nvCxnSpPr>
        <p:spPr>
          <a:xfrm>
            <a:off x="1696985" y="5442278"/>
            <a:ext cx="9484500" cy="0"/>
          </a:xfrm>
          <a:prstGeom prst="straightConnector1">
            <a:avLst/>
          </a:prstGeom>
          <a:noFill/>
          <a:ln w="9525" cap="flat" cmpd="sng">
            <a:solidFill>
              <a:schemeClr val="accent1"/>
            </a:solidFill>
            <a:prstDash val="solid"/>
            <a:round/>
            <a:headEnd type="none" w="sm" len="sm"/>
            <a:tailEnd type="none" w="sm" len="sm"/>
          </a:ln>
        </p:spPr>
      </p:cxnSp>
      <p:pic>
        <p:nvPicPr>
          <p:cNvPr id="2" name="Picture 1" descr="A person smiling for the picture&#10;&#10;Description automatically generated with low confidence">
            <a:extLst>
              <a:ext uri="{FF2B5EF4-FFF2-40B4-BE49-F238E27FC236}">
                <a16:creationId xmlns:a16="http://schemas.microsoft.com/office/drawing/2014/main" id="{FDC6808B-BCA2-D136-44A3-4218D022F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350" y="2017996"/>
            <a:ext cx="3392470" cy="33924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56" y="0"/>
            <a:ext cx="9126415" cy="1499616"/>
          </a:xfrm>
        </p:spPr>
        <p:txBody>
          <a:bodyPr vert="horz" lIns="91440" tIns="45720" rIns="91440" bIns="45720" rtlCol="0" anchor="ctr">
            <a:normAutofit/>
          </a:bodyPr>
          <a:lstStyle/>
          <a:p>
            <a:pPr algn="ctr"/>
            <a:r>
              <a:rPr lang="en-IE" sz="5000" cap="none" dirty="0"/>
              <a:t>Credible Intervals</a:t>
            </a:r>
          </a:p>
        </p:txBody>
      </p:sp>
      <p:sp>
        <p:nvSpPr>
          <p:cNvPr id="3" name="Content Placeholder 2"/>
          <p:cNvSpPr>
            <a:spLocks noGrp="1"/>
          </p:cNvSpPr>
          <p:nvPr>
            <p:ph idx="1"/>
          </p:nvPr>
        </p:nvSpPr>
        <p:spPr>
          <a:xfrm>
            <a:off x="917807" y="1417320"/>
            <a:ext cx="9572915" cy="4023360"/>
          </a:xfrm>
        </p:spPr>
        <p:txBody>
          <a:bodyPr>
            <a:noAutofit/>
          </a:bodyPr>
          <a:lstStyle/>
          <a:p>
            <a:pPr marL="0" indent="0">
              <a:buNone/>
            </a:pPr>
            <a:r>
              <a:rPr lang="en-IE" sz="2600" dirty="0"/>
              <a:t>Credible Intervals are the most commonly used Bayesian method for interval estimation. </a:t>
            </a:r>
          </a:p>
          <a:p>
            <a:pPr marL="342900" indent="-342900">
              <a:buFont typeface="Arial" panose="020B0604020202020204" pitchFamily="34" charset="0"/>
              <a:buChar char="•"/>
            </a:pPr>
            <a:r>
              <a:rPr lang="en-IE" sz="2400" dirty="0"/>
              <a:t>Can be considered the Bayesian analogue to confidence intervals.</a:t>
            </a:r>
          </a:p>
          <a:p>
            <a:pPr marL="0" indent="0">
              <a:buNone/>
            </a:pPr>
            <a:br>
              <a:rPr lang="en-IE" sz="2600" dirty="0"/>
            </a:br>
            <a:endParaRPr lang="en-IE" sz="2600" dirty="0"/>
          </a:p>
        </p:txBody>
      </p:sp>
      <p:grpSp>
        <p:nvGrpSpPr>
          <p:cNvPr id="16" name="Group 15">
            <a:extLst>
              <a:ext uri="{FF2B5EF4-FFF2-40B4-BE49-F238E27FC236}">
                <a16:creationId xmlns:a16="http://schemas.microsoft.com/office/drawing/2014/main" id="{B00E8873-A6AC-4F4B-AE95-58F9AE17CF0E}"/>
              </a:ext>
            </a:extLst>
          </p:cNvPr>
          <p:cNvGrpSpPr/>
          <p:nvPr/>
        </p:nvGrpSpPr>
        <p:grpSpPr>
          <a:xfrm>
            <a:off x="754377" y="2864293"/>
            <a:ext cx="5350139" cy="3544078"/>
            <a:chOff x="722673" y="2130552"/>
            <a:chExt cx="5152105" cy="4070555"/>
          </a:xfrm>
        </p:grpSpPr>
        <p:grpSp>
          <p:nvGrpSpPr>
            <p:cNvPr id="17" name="Group 16">
              <a:extLst>
                <a:ext uri="{FF2B5EF4-FFF2-40B4-BE49-F238E27FC236}">
                  <a16:creationId xmlns:a16="http://schemas.microsoft.com/office/drawing/2014/main" id="{ED4A1866-F24F-48B4-814C-F17EA16556F5}"/>
                </a:ext>
              </a:extLst>
            </p:cNvPr>
            <p:cNvGrpSpPr/>
            <p:nvPr/>
          </p:nvGrpSpPr>
          <p:grpSpPr>
            <a:xfrm>
              <a:off x="722673" y="2130552"/>
              <a:ext cx="5152105" cy="4070555"/>
              <a:chOff x="722673" y="2130552"/>
              <a:chExt cx="5152105" cy="4070555"/>
            </a:xfrm>
          </p:grpSpPr>
          <p:sp>
            <p:nvSpPr>
              <p:cNvPr id="19" name="Rectangle: Top Corners One Rounded and One Snipped 18">
                <a:extLst>
                  <a:ext uri="{FF2B5EF4-FFF2-40B4-BE49-F238E27FC236}">
                    <a16:creationId xmlns:a16="http://schemas.microsoft.com/office/drawing/2014/main" id="{33BD8B81-9097-4768-8349-3597A00C3B02}"/>
                  </a:ext>
                </a:extLst>
              </p:cNvPr>
              <p:cNvSpPr/>
              <p:nvPr/>
            </p:nvSpPr>
            <p:spPr>
              <a:xfrm>
                <a:off x="722673" y="2130552"/>
                <a:ext cx="5152105" cy="4070555"/>
              </a:xfrm>
              <a:prstGeom prst="snipRoundRect">
                <a:avLst>
                  <a:gd name="adj1" fmla="val 16667"/>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Content Placeholder 2">
                <a:extLst>
                  <a:ext uri="{FF2B5EF4-FFF2-40B4-BE49-F238E27FC236}">
                    <a16:creationId xmlns:a16="http://schemas.microsoft.com/office/drawing/2014/main" id="{63717BAA-D349-4724-BA6D-3A4B4DBC4C68}"/>
                  </a:ext>
                </a:extLst>
              </p:cNvPr>
              <p:cNvSpPr txBox="1">
                <a:spLocks/>
              </p:cNvSpPr>
              <p:nvPr/>
            </p:nvSpPr>
            <p:spPr>
              <a:xfrm>
                <a:off x="974621" y="2354923"/>
                <a:ext cx="4807976" cy="67938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IE" sz="2400" b="1" dirty="0"/>
                  <a:t>95% Credible Interval</a:t>
                </a:r>
              </a:p>
            </p:txBody>
          </p:sp>
          <p:sp>
            <p:nvSpPr>
              <p:cNvPr id="21" name="Content Placeholder 2">
                <a:extLst>
                  <a:ext uri="{FF2B5EF4-FFF2-40B4-BE49-F238E27FC236}">
                    <a16:creationId xmlns:a16="http://schemas.microsoft.com/office/drawing/2014/main" id="{D7F60E26-E69E-41F6-A5F3-D4DA40DC5CD9}"/>
                  </a:ext>
                </a:extLst>
              </p:cNvPr>
              <p:cNvSpPr txBox="1">
                <a:spLocks/>
              </p:cNvSpPr>
              <p:nvPr/>
            </p:nvSpPr>
            <p:spPr>
              <a:xfrm>
                <a:off x="967968" y="3005115"/>
                <a:ext cx="4809199" cy="278645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IE" sz="2500" dirty="0"/>
                  <a:t>Interval contains 95% of the posterior probability – </a:t>
                </a:r>
                <a:r>
                  <a:rPr lang="en-IE" sz="2500" i="1" dirty="0"/>
                  <a:t>i.e. there is a 95% chance that the true value is in the interval.</a:t>
                </a:r>
              </a:p>
              <a:p>
                <a:pPr marL="0" indent="0">
                  <a:buNone/>
                </a:pPr>
                <a:r>
                  <a:rPr lang="en-IE" sz="2500" dirty="0"/>
                  <a:t>Unknown parameter is a RV, bounds are fixed.</a:t>
                </a:r>
                <a:br>
                  <a:rPr lang="en-IE" sz="2600" dirty="0"/>
                </a:br>
                <a:br>
                  <a:rPr lang="en-IE" sz="2600" dirty="0"/>
                </a:br>
                <a:endParaRPr lang="en-IE" sz="2600" dirty="0"/>
              </a:p>
              <a:p>
                <a:pPr marL="0" indent="0">
                  <a:buNone/>
                </a:pPr>
                <a:endParaRPr lang="en-IE" sz="2600" dirty="0">
                  <a:solidFill>
                    <a:schemeClr val="bg1">
                      <a:lumMod val="50000"/>
                    </a:schemeClr>
                  </a:solidFill>
                </a:endParaRPr>
              </a:p>
            </p:txBody>
          </p:sp>
        </p:grpSp>
        <p:cxnSp>
          <p:nvCxnSpPr>
            <p:cNvPr id="18" name="Straight Connector 17">
              <a:extLst>
                <a:ext uri="{FF2B5EF4-FFF2-40B4-BE49-F238E27FC236}">
                  <a16:creationId xmlns:a16="http://schemas.microsoft.com/office/drawing/2014/main" id="{86B73774-3757-42FA-8D9D-6FFB72904785}"/>
                </a:ext>
              </a:extLst>
            </p:cNvPr>
            <p:cNvCxnSpPr/>
            <p:nvPr/>
          </p:nvCxnSpPr>
          <p:spPr>
            <a:xfrm>
              <a:off x="722673" y="2882561"/>
              <a:ext cx="5152105" cy="0"/>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22" name="Group 21">
            <a:extLst>
              <a:ext uri="{FF2B5EF4-FFF2-40B4-BE49-F238E27FC236}">
                <a16:creationId xmlns:a16="http://schemas.microsoft.com/office/drawing/2014/main" id="{EB309ED1-14B3-419F-B512-D9A3B223FE45}"/>
              </a:ext>
            </a:extLst>
          </p:cNvPr>
          <p:cNvGrpSpPr/>
          <p:nvPr/>
        </p:nvGrpSpPr>
        <p:grpSpPr>
          <a:xfrm>
            <a:off x="6096000" y="2864294"/>
            <a:ext cx="5341621" cy="3546480"/>
            <a:chOff x="6338428" y="1994211"/>
            <a:chExt cx="5243141" cy="3995450"/>
          </a:xfrm>
        </p:grpSpPr>
        <p:sp>
          <p:nvSpPr>
            <p:cNvPr id="23" name="Rectangle: Top Corners One Rounded and One Snipped 22">
              <a:extLst>
                <a:ext uri="{FF2B5EF4-FFF2-40B4-BE49-F238E27FC236}">
                  <a16:creationId xmlns:a16="http://schemas.microsoft.com/office/drawing/2014/main" id="{122461A9-8FB9-4956-A071-28F26067B209}"/>
                </a:ext>
              </a:extLst>
            </p:cNvPr>
            <p:cNvSpPr/>
            <p:nvPr/>
          </p:nvSpPr>
          <p:spPr>
            <a:xfrm flipH="1">
              <a:off x="6338428" y="1994211"/>
              <a:ext cx="5243141" cy="3995450"/>
            </a:xfrm>
            <a:prstGeom prst="snipRoundRect">
              <a:avLst>
                <a:gd name="adj1" fmla="val 16667"/>
                <a:gd name="adj2"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Content Placeholder 2">
              <a:extLst>
                <a:ext uri="{FF2B5EF4-FFF2-40B4-BE49-F238E27FC236}">
                  <a16:creationId xmlns:a16="http://schemas.microsoft.com/office/drawing/2014/main" id="{3B4A97DA-8FAA-43E0-9133-445739988DDB}"/>
                </a:ext>
              </a:extLst>
            </p:cNvPr>
            <p:cNvSpPr txBox="1">
              <a:spLocks/>
            </p:cNvSpPr>
            <p:nvPr/>
          </p:nvSpPr>
          <p:spPr>
            <a:xfrm>
              <a:off x="6684446" y="2211729"/>
              <a:ext cx="4551106" cy="86408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GB" sz="2400" b="1" dirty="0"/>
                <a:t>95% Confidence Interval</a:t>
              </a:r>
            </a:p>
          </p:txBody>
        </p:sp>
        <p:sp>
          <p:nvSpPr>
            <p:cNvPr id="25" name="Content Placeholder 2">
              <a:extLst>
                <a:ext uri="{FF2B5EF4-FFF2-40B4-BE49-F238E27FC236}">
                  <a16:creationId xmlns:a16="http://schemas.microsoft.com/office/drawing/2014/main" id="{4DB023B1-4337-45A7-B7B4-E27555E2A5EA}"/>
                </a:ext>
              </a:extLst>
            </p:cNvPr>
            <p:cNvSpPr txBox="1">
              <a:spLocks/>
            </p:cNvSpPr>
            <p:nvPr/>
          </p:nvSpPr>
          <p:spPr>
            <a:xfrm>
              <a:off x="6437921" y="2801641"/>
              <a:ext cx="4678926" cy="278332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IE" sz="2500" dirty="0"/>
                <a:t>Under repeated sampling, 95% of confidence intervals constructed the same way will include the true value. </a:t>
              </a:r>
            </a:p>
            <a:p>
              <a:pPr marL="0" indent="0">
                <a:buNone/>
              </a:pPr>
              <a:r>
                <a:rPr lang="en-IE" sz="2500" dirty="0"/>
                <a:t>Unknown parameter is fixed, bounds are RV’s.</a:t>
              </a:r>
            </a:p>
            <a:p>
              <a:pPr marL="0" indent="0" algn="r">
                <a:buNone/>
              </a:pPr>
              <a:endParaRPr lang="en-IE" sz="2600" dirty="0"/>
            </a:p>
          </p:txBody>
        </p:sp>
        <p:cxnSp>
          <p:nvCxnSpPr>
            <p:cNvPr id="26" name="Straight Connector 25">
              <a:extLst>
                <a:ext uri="{FF2B5EF4-FFF2-40B4-BE49-F238E27FC236}">
                  <a16:creationId xmlns:a16="http://schemas.microsoft.com/office/drawing/2014/main" id="{EAA9577B-25F4-413C-8074-DD6496D86D5C}"/>
                </a:ext>
              </a:extLst>
            </p:cNvPr>
            <p:cNvCxnSpPr>
              <a:cxnSpLocks/>
            </p:cNvCxnSpPr>
            <p:nvPr/>
          </p:nvCxnSpPr>
          <p:spPr>
            <a:xfrm>
              <a:off x="6346787" y="2729631"/>
              <a:ext cx="5098030" cy="0"/>
            </a:xfrm>
            <a:prstGeom prst="line">
              <a:avLst/>
            </a:prstGeom>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2350556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56" y="0"/>
            <a:ext cx="9126415" cy="1499616"/>
          </a:xfrm>
        </p:spPr>
        <p:txBody>
          <a:bodyPr vert="horz" lIns="91440" tIns="45720" rIns="91440" bIns="45720" rtlCol="0" anchor="ctr">
            <a:normAutofit/>
          </a:bodyPr>
          <a:lstStyle/>
          <a:p>
            <a:pPr algn="ctr"/>
            <a:r>
              <a:rPr lang="en-IE" sz="5000" cap="none" dirty="0"/>
              <a:t>Credible Interval Construction</a:t>
            </a:r>
          </a:p>
        </p:txBody>
      </p:sp>
      <p:sp>
        <p:nvSpPr>
          <p:cNvPr id="3" name="Content Placeholder 2"/>
          <p:cNvSpPr>
            <a:spLocks noGrp="1"/>
          </p:cNvSpPr>
          <p:nvPr>
            <p:ph idx="1"/>
          </p:nvPr>
        </p:nvSpPr>
        <p:spPr>
          <a:xfrm>
            <a:off x="917807" y="1417320"/>
            <a:ext cx="9572915" cy="4023360"/>
          </a:xfrm>
        </p:spPr>
        <p:txBody>
          <a:bodyPr>
            <a:noAutofit/>
          </a:bodyPr>
          <a:lstStyle/>
          <a:p>
            <a:pPr marL="0" indent="0">
              <a:buNone/>
            </a:pPr>
            <a:r>
              <a:rPr lang="en-IE" sz="2600" dirty="0"/>
              <a:t>Adcock (1988) and Joseph and </a:t>
            </a:r>
            <a:r>
              <a:rPr lang="en-IE" sz="2600" dirty="0" err="1"/>
              <a:t>B</a:t>
            </a:r>
            <a:r>
              <a:rPr lang="en-IE" sz="2600" b="0" i="0" u="none" strike="noStrike" baseline="0" dirty="0" err="1"/>
              <a:t>é</a:t>
            </a:r>
            <a:r>
              <a:rPr lang="en-IE" sz="2600" dirty="0" err="1"/>
              <a:t>lisle</a:t>
            </a:r>
            <a:r>
              <a:rPr lang="en-IE" sz="2600" dirty="0"/>
              <a:t> (1997) have developed methods to construct credible intervals for normal means.</a:t>
            </a:r>
          </a:p>
          <a:p>
            <a:pPr marL="0" indent="0">
              <a:buNone/>
            </a:pPr>
            <a:r>
              <a:rPr lang="en-IE" sz="2600" dirty="0"/>
              <a:t>The method chosen depends on the selection criteria and the estimation methodology.</a:t>
            </a:r>
          </a:p>
          <a:p>
            <a:pPr marL="0" indent="0">
              <a:buNone/>
            </a:pPr>
            <a:br>
              <a:rPr lang="en-IE" sz="2600" dirty="0"/>
            </a:br>
            <a:endParaRPr lang="en-IE" sz="2600" dirty="0"/>
          </a:p>
        </p:txBody>
      </p:sp>
      <p:sp>
        <p:nvSpPr>
          <p:cNvPr id="8" name="Content Placeholder 2">
            <a:extLst>
              <a:ext uri="{FF2B5EF4-FFF2-40B4-BE49-F238E27FC236}">
                <a16:creationId xmlns:a16="http://schemas.microsoft.com/office/drawing/2014/main" id="{19D59D16-CCAB-4510-95CD-58BBF6A4948B}"/>
              </a:ext>
            </a:extLst>
          </p:cNvPr>
          <p:cNvSpPr txBox="1">
            <a:spLocks/>
          </p:cNvSpPr>
          <p:nvPr/>
        </p:nvSpPr>
        <p:spPr>
          <a:xfrm>
            <a:off x="490192" y="3607895"/>
            <a:ext cx="5396405" cy="2370118"/>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500" b="1" i="1" u="none" strike="noStrike" kern="1200" cap="none" spc="0" normalizeH="0" baseline="0" noProof="0" dirty="0">
                <a:ln>
                  <a:noFill/>
                </a:ln>
                <a:solidFill>
                  <a:prstClr val="black"/>
                </a:solidFill>
                <a:effectLst/>
                <a:uLnTx/>
                <a:uFillTx/>
                <a:latin typeface="+mj-lt"/>
                <a:ea typeface="+mn-ea"/>
                <a:cs typeface="+mn-cs"/>
              </a:rPr>
              <a:t>Selection Criteria</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Average Coverage Criterion </a:t>
            </a:r>
            <a:endParaRPr kumimoji="0" lang="en-IE" sz="2100" b="0" i="0" u="none" strike="noStrike" kern="1200" cap="none" spc="0" normalizeH="0" baseline="0" noProof="0" dirty="0">
              <a:ln>
                <a:noFill/>
              </a:ln>
              <a:solidFill>
                <a:prstClr val="black"/>
              </a:solidFill>
              <a:effectLst/>
              <a:uLnTx/>
              <a:uFillTx/>
              <a:latin typeface="+mj-lt"/>
              <a:ea typeface="+mn-ea"/>
              <a:cs typeface="+mn-cs"/>
            </a:endParaRP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Average Length Criterion</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Worst Outcome Criterion</a:t>
            </a:r>
          </a:p>
        </p:txBody>
      </p:sp>
      <p:sp>
        <p:nvSpPr>
          <p:cNvPr id="11" name="Content Placeholder 2">
            <a:extLst>
              <a:ext uri="{FF2B5EF4-FFF2-40B4-BE49-F238E27FC236}">
                <a16:creationId xmlns:a16="http://schemas.microsoft.com/office/drawing/2014/main" id="{F58A89FD-98EC-4029-BF91-7E4BDFB9E616}"/>
              </a:ext>
            </a:extLst>
          </p:cNvPr>
          <p:cNvSpPr txBox="1">
            <a:spLocks/>
          </p:cNvSpPr>
          <p:nvPr/>
        </p:nvSpPr>
        <p:spPr>
          <a:xfrm>
            <a:off x="6305403" y="3607895"/>
            <a:ext cx="5396405" cy="2370118"/>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500" b="1" i="1" u="none" strike="noStrike" kern="1200" cap="none" spc="0" normalizeH="0" baseline="0" noProof="0" dirty="0">
                <a:ln>
                  <a:noFill/>
                </a:ln>
                <a:solidFill>
                  <a:prstClr val="black"/>
                </a:solidFill>
                <a:effectLst/>
                <a:uLnTx/>
                <a:uFillTx/>
                <a:latin typeface="+mj-lt"/>
                <a:ea typeface="+mn-ea"/>
                <a:cs typeface="+mn-cs"/>
              </a:rPr>
              <a:t>Estimation Methodology</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Known Precision</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Unknown Precision</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1" i="0" u="none" strike="noStrike" kern="1200" cap="none" spc="0" normalizeH="0" baseline="0" noProof="0" dirty="0">
                <a:ln>
                  <a:noFill/>
                </a:ln>
                <a:solidFill>
                  <a:prstClr val="black"/>
                </a:solidFill>
                <a:effectLst/>
                <a:uLnTx/>
                <a:uFillTx/>
                <a:latin typeface="+mj-lt"/>
                <a:ea typeface="+mn-ea"/>
                <a:cs typeface="+mn-cs"/>
              </a:rPr>
              <a:t>Mixed Bayesian/Likelihood.</a:t>
            </a:r>
          </a:p>
        </p:txBody>
      </p:sp>
    </p:spTree>
    <p:extLst>
      <p:ext uri="{BB962C8B-B14F-4D97-AF65-F5344CB8AC3E}">
        <p14:creationId xmlns:p14="http://schemas.microsoft.com/office/powerpoint/2010/main" val="319166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691647-DE80-4960-B5BE-5E6AE73B7C6F}"/>
              </a:ext>
            </a:extLst>
          </p:cNvPr>
          <p:cNvGrpSpPr/>
          <p:nvPr/>
        </p:nvGrpSpPr>
        <p:grpSpPr>
          <a:xfrm>
            <a:off x="-31865" y="0"/>
            <a:ext cx="2317865" cy="1819275"/>
            <a:chOff x="-31865" y="0"/>
            <a:chExt cx="2317865" cy="1819275"/>
          </a:xfrm>
        </p:grpSpPr>
        <p:sp>
          <p:nvSpPr>
            <p:cNvPr id="10" name="Diagonal Stripe 9">
              <a:extLst>
                <a:ext uri="{FF2B5EF4-FFF2-40B4-BE49-F238E27FC236}">
                  <a16:creationId xmlns:a16="http://schemas.microsoft.com/office/drawing/2014/main" id="{1EF95D03-0082-41C6-AB17-D083DE9FB581}"/>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Content Placeholder 1">
              <a:extLst>
                <a:ext uri="{FF2B5EF4-FFF2-40B4-BE49-F238E27FC236}">
                  <a16:creationId xmlns:a16="http://schemas.microsoft.com/office/drawing/2014/main" id="{ABD5E49A-D6E7-4A02-B7B5-0AE5E7AEA2F0}"/>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3</a:t>
              </a:r>
            </a:p>
          </p:txBody>
        </p:sp>
      </p:grpSp>
      <p:sp>
        <p:nvSpPr>
          <p:cNvPr id="13" name="TextBox 12">
            <a:extLst>
              <a:ext uri="{FF2B5EF4-FFF2-40B4-BE49-F238E27FC236}">
                <a16:creationId xmlns:a16="http://schemas.microsoft.com/office/drawing/2014/main" id="{92871632-C0E6-4610-B1A9-7C91B5A00B61}"/>
              </a:ext>
            </a:extLst>
          </p:cNvPr>
          <p:cNvSpPr txBox="1"/>
          <p:nvPr/>
        </p:nvSpPr>
        <p:spPr>
          <a:xfrm>
            <a:off x="1766906" y="250620"/>
            <a:ext cx="9019914" cy="861774"/>
          </a:xfrm>
          <a:prstGeom prst="rect">
            <a:avLst/>
          </a:prstGeom>
          <a:noFill/>
        </p:spPr>
        <p:txBody>
          <a:bodyPr wrap="square">
            <a:spAutoFit/>
          </a:bodyPr>
          <a:lstStyle/>
          <a:p>
            <a:pPr algn="ctr"/>
            <a:r>
              <a:rPr lang="en-IE" sz="5000" dirty="0">
                <a:latin typeface="+mj-lt"/>
              </a:rPr>
              <a:t>MBL Interval Example</a:t>
            </a:r>
          </a:p>
        </p:txBody>
      </p:sp>
      <p:pic>
        <p:nvPicPr>
          <p:cNvPr id="14" name="Picture 13">
            <a:extLst>
              <a:ext uri="{FF2B5EF4-FFF2-40B4-BE49-F238E27FC236}">
                <a16:creationId xmlns:a16="http://schemas.microsoft.com/office/drawing/2014/main" id="{66CECC38-2B07-4ED2-9268-8605D6E1D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502" y="1746267"/>
            <a:ext cx="6186476" cy="3337184"/>
          </a:xfrm>
          <a:prstGeom prst="rect">
            <a:avLst/>
          </a:prstGeom>
        </p:spPr>
      </p:pic>
      <p:pic>
        <p:nvPicPr>
          <p:cNvPr id="15" name="Picture 14">
            <a:extLst>
              <a:ext uri="{FF2B5EF4-FFF2-40B4-BE49-F238E27FC236}">
                <a16:creationId xmlns:a16="http://schemas.microsoft.com/office/drawing/2014/main" id="{2649F69C-02FA-4BAC-83CD-75AFFD375FAD}"/>
              </a:ext>
            </a:extLst>
          </p:cNvPr>
          <p:cNvPicPr>
            <a:picLocks noChangeAspect="1"/>
          </p:cNvPicPr>
          <p:nvPr/>
        </p:nvPicPr>
        <p:blipFill>
          <a:blip r:embed="rId3"/>
          <a:stretch>
            <a:fillRect/>
          </a:stretch>
        </p:blipFill>
        <p:spPr>
          <a:xfrm>
            <a:off x="6004240" y="5151970"/>
            <a:ext cx="5715000" cy="914400"/>
          </a:xfrm>
          <a:prstGeom prst="rect">
            <a:avLst/>
          </a:prstGeom>
        </p:spPr>
      </p:pic>
      <p:sp>
        <p:nvSpPr>
          <p:cNvPr id="17" name="TextBox 16">
            <a:extLst>
              <a:ext uri="{FF2B5EF4-FFF2-40B4-BE49-F238E27FC236}">
                <a16:creationId xmlns:a16="http://schemas.microsoft.com/office/drawing/2014/main" id="{80CF9FD6-8EE5-4171-A29E-FB1F559E2573}"/>
              </a:ext>
            </a:extLst>
          </p:cNvPr>
          <p:cNvSpPr txBox="1"/>
          <p:nvPr/>
        </p:nvSpPr>
        <p:spPr>
          <a:xfrm>
            <a:off x="10099682" y="6051887"/>
            <a:ext cx="198704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Wiley.com</a:t>
            </a:r>
          </a:p>
        </p:txBody>
      </p:sp>
      <p:sp>
        <p:nvSpPr>
          <p:cNvPr id="18" name="Content Placeholder 1">
            <a:extLst>
              <a:ext uri="{FF2B5EF4-FFF2-40B4-BE49-F238E27FC236}">
                <a16:creationId xmlns:a16="http://schemas.microsoft.com/office/drawing/2014/main" id="{CB6404B5-7253-4793-A4AF-2F26598F572C}"/>
              </a:ext>
            </a:extLst>
          </p:cNvPr>
          <p:cNvSpPr txBox="1">
            <a:spLocks/>
          </p:cNvSpPr>
          <p:nvPr/>
        </p:nvSpPr>
        <p:spPr>
          <a:xfrm>
            <a:off x="671325" y="1665344"/>
            <a:ext cx="4829567"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Arial" panose="020B0604020202020204" pitchFamily="34" charset="0"/>
              <a:buNone/>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r>
              <a:rPr lang="en-IE" sz="2100" dirty="0"/>
              <a:t>“In practice, the prior information will be different in every problem, so it is impossible to provide exhaustive tables. Therefore, Table 1 presents a variety of examples that illustrate the relationships between the various criteria discussed for the case of estimating sample size requirements for a single normal mean. Example 1-3 … show that the Bayesian approach can provide larger sample sizes than the frequentist approach, even though prior information is incorporated ... The same examples also illustrate that sample size provided by the ALC tend to be smaller than that of the ACC when 1-</a:t>
            </a:r>
            <a:r>
              <a:rPr lang="el-GR" sz="2100" dirty="0">
                <a:latin typeface="Calibri" panose="020F0502020204030204" pitchFamily="34" charset="0"/>
              </a:rPr>
              <a:t>α</a:t>
            </a:r>
            <a:r>
              <a:rPr lang="en-IE" sz="2100" dirty="0">
                <a:latin typeface="Calibri" panose="020F0502020204030204" pitchFamily="34" charset="0"/>
              </a:rPr>
              <a:t> is near l and l is not near 0.”</a:t>
            </a:r>
            <a:endParaRPr lang="en-IE" sz="2100" dirty="0"/>
          </a:p>
        </p:txBody>
      </p:sp>
    </p:spTree>
    <p:extLst>
      <p:ext uri="{BB962C8B-B14F-4D97-AF65-F5344CB8AC3E}">
        <p14:creationId xmlns:p14="http://schemas.microsoft.com/office/powerpoint/2010/main" val="1435510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56" y="0"/>
            <a:ext cx="9126415" cy="1499616"/>
          </a:xfrm>
        </p:spPr>
        <p:txBody>
          <a:bodyPr vert="horz" lIns="91440" tIns="45720" rIns="91440" bIns="45720" rtlCol="0" anchor="ctr">
            <a:normAutofit/>
          </a:bodyPr>
          <a:lstStyle/>
          <a:p>
            <a:pPr algn="ctr"/>
            <a:r>
              <a:rPr lang="en-IE" sz="5000" cap="none" dirty="0"/>
              <a:t>Consensus-Based Criteria</a:t>
            </a:r>
          </a:p>
        </p:txBody>
      </p:sp>
      <p:sp>
        <p:nvSpPr>
          <p:cNvPr id="3" name="Content Placeholder 2"/>
          <p:cNvSpPr>
            <a:spLocks noGrp="1"/>
          </p:cNvSpPr>
          <p:nvPr>
            <p:ph idx="1"/>
          </p:nvPr>
        </p:nvSpPr>
        <p:spPr>
          <a:xfrm>
            <a:off x="488101" y="1423090"/>
            <a:ext cx="7011577" cy="4023360"/>
          </a:xfrm>
        </p:spPr>
        <p:txBody>
          <a:bodyPr>
            <a:noAutofit/>
          </a:bodyPr>
          <a:lstStyle/>
          <a:p>
            <a:pPr marL="0" indent="0">
              <a:buNone/>
            </a:pPr>
            <a:r>
              <a:rPr lang="en-IE" sz="2600" dirty="0"/>
              <a:t>The choice of prior density to use in Bayesian analysis can be problematic and controversial.</a:t>
            </a:r>
          </a:p>
          <a:p>
            <a:pPr marL="457200" indent="-457200">
              <a:buFont typeface="Arial" panose="020B0604020202020204" pitchFamily="34" charset="0"/>
              <a:buChar char="•"/>
            </a:pPr>
            <a:r>
              <a:rPr lang="en-IE" sz="2600" dirty="0"/>
              <a:t>Would like to consider a range of prior densities.</a:t>
            </a:r>
          </a:p>
          <a:p>
            <a:pPr marL="0" indent="0"/>
            <a:endParaRPr lang="en-IE" sz="1600" dirty="0"/>
          </a:p>
          <a:p>
            <a:pPr marL="0" indent="0"/>
            <a:r>
              <a:rPr lang="en-IE" sz="2600" dirty="0"/>
              <a:t>Joseph and </a:t>
            </a:r>
            <a:r>
              <a:rPr lang="en-IE" sz="2600" dirty="0" err="1"/>
              <a:t>B</a:t>
            </a:r>
            <a:r>
              <a:rPr lang="en-IE" sz="2600" b="0" i="0" u="none" strike="noStrike" baseline="0" dirty="0" err="1"/>
              <a:t>é</a:t>
            </a:r>
            <a:r>
              <a:rPr lang="en-IE" sz="2600" dirty="0" err="1"/>
              <a:t>lisle</a:t>
            </a:r>
            <a:r>
              <a:rPr lang="en-IE" sz="2600" dirty="0"/>
              <a:t> (2019) developed methods to account for variability in prior opinions.</a:t>
            </a:r>
          </a:p>
          <a:p>
            <a:pPr marL="0" indent="0"/>
            <a:endParaRPr lang="en-IE" sz="1600" dirty="0"/>
          </a:p>
          <a:p>
            <a:pPr marL="0" indent="0"/>
            <a:r>
              <a:rPr lang="en-IE" sz="2600" dirty="0"/>
              <a:t>What sample size is required to induce posterior agreement to a prespecified degree?</a:t>
            </a:r>
          </a:p>
          <a:p>
            <a:pPr marL="457200" indent="-457200">
              <a:buFont typeface="Arial" panose="020B0604020202020204" pitchFamily="34" charset="0"/>
              <a:buChar char="•"/>
            </a:pPr>
            <a:r>
              <a:rPr lang="en-IE" sz="2600" dirty="0"/>
              <a:t>Want to limit the max distance between the HPD limits from different posterior densities.</a:t>
            </a:r>
          </a:p>
          <a:p>
            <a:pPr marL="0" indent="0">
              <a:buNone/>
            </a:pPr>
            <a:r>
              <a:rPr lang="en-IE" sz="2600" dirty="0"/>
              <a:t>	</a:t>
            </a:r>
            <a:br>
              <a:rPr lang="en-IE" sz="2600" dirty="0"/>
            </a:br>
            <a:endParaRPr lang="en-IE" sz="2600" dirty="0"/>
          </a:p>
        </p:txBody>
      </p:sp>
      <p:sp>
        <p:nvSpPr>
          <p:cNvPr id="8" name="Content Placeholder 2">
            <a:extLst>
              <a:ext uri="{FF2B5EF4-FFF2-40B4-BE49-F238E27FC236}">
                <a16:creationId xmlns:a16="http://schemas.microsoft.com/office/drawing/2014/main" id="{5B652C9C-AFF3-42C6-86A7-0C42DFDA5B94}"/>
              </a:ext>
            </a:extLst>
          </p:cNvPr>
          <p:cNvSpPr txBox="1">
            <a:spLocks/>
          </p:cNvSpPr>
          <p:nvPr/>
        </p:nvSpPr>
        <p:spPr>
          <a:xfrm>
            <a:off x="7851173" y="1417320"/>
            <a:ext cx="3892288" cy="4974102"/>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500" b="1" i="1" u="none" strike="noStrike" kern="1200" cap="none" spc="0" normalizeH="0" baseline="0" noProof="0" dirty="0">
                <a:ln>
                  <a:noFill/>
                </a:ln>
                <a:solidFill>
                  <a:prstClr val="black"/>
                </a:solidFill>
                <a:effectLst/>
                <a:uLnTx/>
                <a:uFillTx/>
                <a:latin typeface="Tw Cen MT" panose="020B0602020104020603"/>
                <a:ea typeface="+mn-ea"/>
                <a:cs typeface="+mn-cs"/>
              </a:rPr>
              <a:t>Selection Criteria</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Tw Cen MT" panose="020B0602020104020603"/>
                <a:ea typeface="+mn-ea"/>
                <a:cs typeface="+mn-cs"/>
              </a:rPr>
              <a:t>Average Coverage Criterion </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Tw Cen MT" panose="020B0602020104020603"/>
                <a:ea typeface="+mn-ea"/>
                <a:cs typeface="+mn-cs"/>
              </a:rPr>
              <a:t>Modified Worst Outcome Criterion</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Tw Cen MT" panose="020B0602020104020603"/>
                <a:ea typeface="+mn-ea"/>
                <a:cs typeface="+mn-cs"/>
              </a:rPr>
              <a:t>Worst Outcome Criterion</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500" b="1" i="1" u="none" strike="noStrike" kern="1200" cap="none" spc="0" normalizeH="0" baseline="0" noProof="0" dirty="0">
                <a:ln>
                  <a:noFill/>
                </a:ln>
                <a:solidFill>
                  <a:prstClr val="black"/>
                </a:solidFill>
                <a:effectLst/>
                <a:uLnTx/>
                <a:uFillTx/>
                <a:latin typeface="Tw Cen MT" panose="020B0602020104020603"/>
                <a:ea typeface="+mn-ea"/>
                <a:cs typeface="+mn-cs"/>
              </a:rPr>
              <a:t>Design Priors </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Tw Cen MT" panose="020B0602020104020603"/>
                <a:ea typeface="+mn-ea"/>
                <a:cs typeface="+mn-cs"/>
              </a:rPr>
              <a:t>Linear Combination</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Tw Cen MT" panose="020B0602020104020603"/>
                <a:ea typeface="+mn-ea"/>
                <a:cs typeface="+mn-cs"/>
              </a:rPr>
              <a:t>Clinical Prior</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Tw Cen MT" panose="020B0602020104020603"/>
                <a:ea typeface="+mn-ea"/>
                <a:cs typeface="+mn-cs"/>
              </a:rPr>
              <a:t>Both Analysis Priors</a:t>
            </a:r>
          </a:p>
        </p:txBody>
      </p:sp>
      <p:sp>
        <p:nvSpPr>
          <p:cNvPr id="10" name="Rectangle: Rounded Corners 9">
            <a:extLst>
              <a:ext uri="{FF2B5EF4-FFF2-40B4-BE49-F238E27FC236}">
                <a16:creationId xmlns:a16="http://schemas.microsoft.com/office/drawing/2014/main" id="{A1D66873-6809-4E06-A308-D3037F558349}"/>
              </a:ext>
            </a:extLst>
          </p:cNvPr>
          <p:cNvSpPr/>
          <p:nvPr/>
        </p:nvSpPr>
        <p:spPr>
          <a:xfrm flipH="1" flipV="1">
            <a:off x="8216340" y="4122504"/>
            <a:ext cx="3240000" cy="288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45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8979" y="1358474"/>
            <a:ext cx="5270495" cy="4023360"/>
          </a:xfrm>
        </p:spPr>
        <p:txBody>
          <a:bodyPr>
            <a:noAutofit/>
          </a:bodyPr>
          <a:lstStyle/>
          <a:p>
            <a:pPr marL="0" indent="0" algn="just">
              <a:buNone/>
            </a:pPr>
            <a:r>
              <a:rPr lang="en-IE" sz="1900" dirty="0"/>
              <a:t>“</a:t>
            </a:r>
            <a:r>
              <a:rPr lang="en-IE" sz="1900" dirty="0">
                <a:effectLst/>
                <a:ea typeface="Calibri" panose="020F0502020204030204" pitchFamily="34" charset="0"/>
                <a:cs typeface="Times New Roman" panose="02020603050405020304" pitchFamily="18" charset="0"/>
              </a:rPr>
              <a:t>We define posterior agreement to be that the maximum difference between the upper and lower </a:t>
            </a:r>
            <a:r>
              <a:rPr lang="en-IE" sz="1900" b="1" dirty="0">
                <a:effectLst/>
                <a:ea typeface="Calibri" panose="020F0502020204030204" pitchFamily="34" charset="0"/>
                <a:cs typeface="Times New Roman" panose="02020603050405020304" pitchFamily="18" charset="0"/>
              </a:rPr>
              <a:t>95% posterior HPD intervals </a:t>
            </a:r>
            <a:r>
              <a:rPr lang="en-IE" sz="1900" dirty="0">
                <a:effectLst/>
                <a:ea typeface="Calibri" panose="020F0502020204030204" pitchFamily="34" charset="0"/>
                <a:cs typeface="Times New Roman" panose="02020603050405020304" pitchFamily="18" charset="0"/>
              </a:rPr>
              <a:t>from the two researchers should be </a:t>
            </a:r>
            <a:r>
              <a:rPr lang="en-IE" sz="1900" b="1" dirty="0">
                <a:effectLst/>
                <a:ea typeface="Calibri" panose="020F0502020204030204" pitchFamily="34" charset="0"/>
                <a:cs typeface="Times New Roman" panose="02020603050405020304" pitchFamily="18" charset="0"/>
              </a:rPr>
              <a:t>not larger than 0.005</a:t>
            </a:r>
            <a:r>
              <a:rPr lang="en-IE" sz="1900" dirty="0">
                <a:effectLst/>
                <a:ea typeface="Calibri" panose="020F0502020204030204" pitchFamily="34" charset="0"/>
                <a:cs typeface="Times New Roman" panose="02020603050405020304" pitchFamily="18" charset="0"/>
              </a:rPr>
              <a:t>… </a:t>
            </a:r>
            <a:r>
              <a:rPr lang="en-IE" sz="1900" dirty="0">
                <a:ea typeface="Calibri" panose="020F0502020204030204" pitchFamily="34" charset="0"/>
                <a:cs typeface="Times New Roman" panose="02020603050405020304" pitchFamily="18" charset="0"/>
              </a:rPr>
              <a:t>A</a:t>
            </a:r>
            <a:r>
              <a:rPr lang="en-IE" sz="1900" dirty="0">
                <a:effectLst/>
                <a:ea typeface="Calibri" panose="020F0502020204030204" pitchFamily="34" charset="0"/>
                <a:cs typeface="Times New Roman" panose="02020603050405020304" pitchFamily="18" charset="0"/>
              </a:rPr>
              <a:t>ssume analysis priors for the first and second researchers of </a:t>
            </a:r>
            <a:r>
              <a:rPr lang="en-IE" sz="1900" b="1" dirty="0">
                <a:effectLst/>
                <a:ea typeface="Calibri" panose="020F0502020204030204" pitchFamily="34" charset="0"/>
                <a:cs typeface="Times New Roman" panose="02020603050405020304" pitchFamily="18" charset="0"/>
              </a:rPr>
              <a:t>beta(116.064, 12.045) </a:t>
            </a:r>
            <a:r>
              <a:rPr lang="en-IE" sz="1900" dirty="0">
                <a:effectLst/>
                <a:ea typeface="Calibri" panose="020F0502020204030204" pitchFamily="34" charset="0"/>
                <a:cs typeface="Times New Roman" panose="02020603050405020304" pitchFamily="18" charset="0"/>
              </a:rPr>
              <a:t>and beta</a:t>
            </a:r>
            <a:r>
              <a:rPr lang="en-IE" sz="1900" b="1" dirty="0">
                <a:effectLst/>
                <a:ea typeface="Calibri" panose="020F0502020204030204" pitchFamily="34" charset="0"/>
                <a:cs typeface="Times New Roman" panose="02020603050405020304" pitchFamily="18" charset="0"/>
              </a:rPr>
              <a:t>(194.0375, 47.79375), </a:t>
            </a:r>
            <a:r>
              <a:rPr lang="en-IE" sz="1900" dirty="0">
                <a:effectLst/>
                <a:ea typeface="Calibri" panose="020F0502020204030204" pitchFamily="34" charset="0"/>
                <a:cs typeface="Times New Roman" panose="02020603050405020304" pitchFamily="18" charset="0"/>
              </a:rPr>
              <a:t>respectively. We next assume a design prior that covers the full range of the researchers prior beliefs... Which implies a </a:t>
            </a:r>
            <a:r>
              <a:rPr lang="en-IE" sz="1900" b="1" dirty="0">
                <a:effectLst/>
                <a:ea typeface="Calibri" panose="020F0502020204030204" pitchFamily="34" charset="0"/>
                <a:cs typeface="Times New Roman" panose="02020603050405020304" pitchFamily="18" charset="0"/>
              </a:rPr>
              <a:t>beta(36.596, 5.6483) </a:t>
            </a:r>
            <a:r>
              <a:rPr lang="en-IE" sz="1900" dirty="0">
                <a:effectLst/>
                <a:ea typeface="Calibri" panose="020F0502020204030204" pitchFamily="34" charset="0"/>
                <a:cs typeface="Times New Roman" panose="02020603050405020304" pitchFamily="18" charset="0"/>
              </a:rPr>
              <a:t>design density… A sample size of </a:t>
            </a:r>
            <a:r>
              <a:rPr lang="en-IE" sz="1900" b="1" dirty="0">
                <a:effectLst/>
                <a:ea typeface="Calibri" panose="020F0502020204030204" pitchFamily="34" charset="0"/>
                <a:cs typeface="Times New Roman" panose="02020603050405020304" pitchFamily="18" charset="0"/>
              </a:rPr>
              <a:t>n = 3, 979 </a:t>
            </a:r>
            <a:r>
              <a:rPr lang="en-IE" sz="1900" dirty="0">
                <a:effectLst/>
                <a:ea typeface="Calibri" panose="020F0502020204030204" pitchFamily="34" charset="0"/>
                <a:cs typeface="Times New Roman" panose="02020603050405020304" pitchFamily="18" charset="0"/>
              </a:rPr>
              <a:t>is required to ensure </a:t>
            </a:r>
            <a:r>
              <a:rPr lang="en-IE" sz="1900" b="1" dirty="0">
                <a:effectLst/>
                <a:ea typeface="Calibri" panose="020F0502020204030204" pitchFamily="34" charset="0"/>
                <a:cs typeface="Times New Roman" panose="02020603050405020304" pitchFamily="18" charset="0"/>
              </a:rPr>
              <a:t>a maximum distance between upper and lower HPD limits </a:t>
            </a:r>
            <a:r>
              <a:rPr lang="en-IE" sz="1900" dirty="0">
                <a:effectLst/>
                <a:ea typeface="Calibri" panose="020F0502020204030204" pitchFamily="34" charset="0"/>
                <a:cs typeface="Times New Roman" panose="02020603050405020304" pitchFamily="18" charset="0"/>
              </a:rPr>
              <a:t>from the two researchers posterior densities of 0.005 on average over all data sets. A very similar sample size of </a:t>
            </a:r>
            <a:r>
              <a:rPr lang="en-IE" sz="1900" b="1" dirty="0">
                <a:effectLst/>
                <a:ea typeface="Calibri" panose="020F0502020204030204" pitchFamily="34" charset="0"/>
                <a:cs typeface="Times New Roman" panose="02020603050405020304" pitchFamily="18" charset="0"/>
              </a:rPr>
              <a:t>4047</a:t>
            </a:r>
            <a:r>
              <a:rPr lang="en-IE" sz="1900" dirty="0">
                <a:effectLst/>
                <a:ea typeface="Calibri" panose="020F0502020204030204" pitchFamily="34" charset="0"/>
                <a:cs typeface="Times New Roman" panose="02020603050405020304" pitchFamily="18" charset="0"/>
              </a:rPr>
              <a:t> is required to attain the same posterior agreement over </a:t>
            </a:r>
            <a:r>
              <a:rPr lang="en-IE" sz="1900" b="1" dirty="0">
                <a:effectLst/>
                <a:ea typeface="Calibri" panose="020F0502020204030204" pitchFamily="34" charset="0"/>
                <a:cs typeface="Times New Roman" panose="02020603050405020304" pitchFamily="18" charset="0"/>
              </a:rPr>
              <a:t>half</a:t>
            </a:r>
            <a:r>
              <a:rPr lang="en-IE" sz="1900" dirty="0">
                <a:effectLst/>
                <a:ea typeface="Calibri" panose="020F0502020204030204" pitchFamily="34" charset="0"/>
                <a:cs typeface="Times New Roman" panose="02020603050405020304" pitchFamily="18" charset="0"/>
              </a:rPr>
              <a:t> of all data sets, whereas the size increases to </a:t>
            </a:r>
            <a:r>
              <a:rPr lang="en-IE" sz="1900" b="1" dirty="0">
                <a:effectLst/>
                <a:ea typeface="Calibri" panose="020F0502020204030204" pitchFamily="34" charset="0"/>
                <a:cs typeface="Times New Roman" panose="02020603050405020304" pitchFamily="18" charset="0"/>
              </a:rPr>
              <a:t>5423</a:t>
            </a:r>
            <a:r>
              <a:rPr lang="en-IE" sz="1900" dirty="0">
                <a:effectLst/>
                <a:ea typeface="Calibri" panose="020F0502020204030204" pitchFamily="34" charset="0"/>
                <a:cs typeface="Times New Roman" panose="02020603050405020304" pitchFamily="18" charset="0"/>
              </a:rPr>
              <a:t> to cover </a:t>
            </a:r>
            <a:r>
              <a:rPr lang="en-IE" sz="1900" b="1" dirty="0">
                <a:effectLst/>
                <a:ea typeface="Calibri" panose="020F0502020204030204" pitchFamily="34" charset="0"/>
                <a:cs typeface="Times New Roman" panose="02020603050405020304" pitchFamily="18" charset="0"/>
              </a:rPr>
              <a:t>90% </a:t>
            </a:r>
            <a:r>
              <a:rPr lang="en-IE" sz="1900" dirty="0">
                <a:effectLst/>
                <a:ea typeface="Calibri" panose="020F0502020204030204" pitchFamily="34" charset="0"/>
                <a:cs typeface="Times New Roman" panose="02020603050405020304" pitchFamily="18" charset="0"/>
              </a:rPr>
              <a:t>of all data sets… To cover </a:t>
            </a:r>
            <a:r>
              <a:rPr lang="en-IE" sz="1900" b="1" dirty="0">
                <a:effectLst/>
                <a:ea typeface="Calibri" panose="020F0502020204030204" pitchFamily="34" charset="0"/>
                <a:cs typeface="Times New Roman" panose="02020603050405020304" pitchFamily="18" charset="0"/>
              </a:rPr>
              <a:t>100% </a:t>
            </a:r>
            <a:r>
              <a:rPr lang="en-IE" sz="1900" dirty="0">
                <a:effectLst/>
                <a:ea typeface="Calibri" panose="020F0502020204030204" pitchFamily="34" charset="0"/>
                <a:cs typeface="Times New Roman" panose="02020603050405020304" pitchFamily="18" charset="0"/>
              </a:rPr>
              <a:t>of all data sets, one requires a much larger sample size of </a:t>
            </a:r>
            <a:r>
              <a:rPr lang="en-IE" sz="1900" b="1" dirty="0">
                <a:effectLst/>
                <a:ea typeface="Calibri" panose="020F0502020204030204" pitchFamily="34" charset="0"/>
                <a:cs typeface="Times New Roman" panose="02020603050405020304" pitchFamily="18" charset="0"/>
              </a:rPr>
              <a:t>16 386</a:t>
            </a:r>
            <a:r>
              <a:rPr lang="en-IE" sz="1900" dirty="0">
                <a:effectLst/>
                <a:ea typeface="Calibri" panose="020F0502020204030204" pitchFamily="34" charset="0"/>
                <a:cs typeface="Times New Roman" panose="02020603050405020304" pitchFamily="18" charset="0"/>
              </a:rPr>
              <a:t>”</a:t>
            </a:r>
          </a:p>
          <a:p>
            <a:pPr marL="0" indent="0" algn="just">
              <a:buNone/>
            </a:pPr>
            <a:endParaRPr lang="en-IE" sz="1900" b="1" dirty="0"/>
          </a:p>
        </p:txBody>
      </p:sp>
      <p:sp>
        <p:nvSpPr>
          <p:cNvPr id="7" name="TextBox 6"/>
          <p:cNvSpPr txBox="1"/>
          <p:nvPr/>
        </p:nvSpPr>
        <p:spPr>
          <a:xfrm>
            <a:off x="8464492" y="6068339"/>
            <a:ext cx="354872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a:t>
            </a:r>
            <a:r>
              <a:rPr kumimoji="0" lang="en-IE" sz="1600" b="0" i="0" u="none" strike="noStrike" kern="1200" cap="none" spc="0" normalizeH="0" baseline="0" noProof="0" dirty="0">
                <a:ln>
                  <a:noFill/>
                </a:ln>
                <a:solidFill>
                  <a:prstClr val="black"/>
                </a:solidFill>
                <a:effectLst/>
                <a:uLnTx/>
                <a:uFillTx/>
                <a:latin typeface="Calibri" panose="020F0502020204030204"/>
                <a:ea typeface="+mn-ea"/>
                <a:cs typeface="+mn-cs"/>
              </a:rPr>
              <a:t>Statistics in Medicine (2019)</a:t>
            </a:r>
            <a:endPar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graphicFrame>
        <p:nvGraphicFramePr>
          <p:cNvPr id="8" name="Content Placeholder 2"/>
          <p:cNvGraphicFramePr>
            <a:graphicFrameLocks/>
          </p:cNvGraphicFramePr>
          <p:nvPr>
            <p:extLst>
              <p:ext uri="{D42A27DB-BD31-4B8C-83A1-F6EECF244321}">
                <p14:modId xmlns:p14="http://schemas.microsoft.com/office/powerpoint/2010/main" val="1339223840"/>
              </p:ext>
            </p:extLst>
          </p:nvPr>
        </p:nvGraphicFramePr>
        <p:xfrm>
          <a:off x="6276863" y="1665344"/>
          <a:ext cx="5331125" cy="2743200"/>
        </p:xfrm>
        <a:graphic>
          <a:graphicData uri="http://schemas.openxmlformats.org/drawingml/2006/table">
            <a:tbl>
              <a:tblPr firstRow="1" bandRow="1">
                <a:tableStyleId>{8EC20E35-A176-4012-BC5E-935CFFF8708E}</a:tableStyleId>
              </a:tblPr>
              <a:tblGrid>
                <a:gridCol w="3244642">
                  <a:extLst>
                    <a:ext uri="{9D8B030D-6E8A-4147-A177-3AD203B41FA5}">
                      <a16:colId xmlns:a16="http://schemas.microsoft.com/office/drawing/2014/main" val="20000"/>
                    </a:ext>
                  </a:extLst>
                </a:gridCol>
                <a:gridCol w="2086483">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Coverage 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Max. Accepted 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Prior 1 Beta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(116.064,12.045)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Prior 2 Beta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(194.038,47.794)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Clinical Prior Beta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(36.596,5.6483)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IE" sz="2000" dirty="0"/>
                        <a:t>MODWOC Proportions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0.5, 0.9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bl>
          </a:graphicData>
        </a:graphic>
      </p:graphicFrame>
      <p:grpSp>
        <p:nvGrpSpPr>
          <p:cNvPr id="9" name="Group 8">
            <a:extLst>
              <a:ext uri="{FF2B5EF4-FFF2-40B4-BE49-F238E27FC236}">
                <a16:creationId xmlns:a16="http://schemas.microsoft.com/office/drawing/2014/main" id="{DB691647-DE80-4960-B5BE-5E6AE73B7C6F}"/>
              </a:ext>
            </a:extLst>
          </p:cNvPr>
          <p:cNvGrpSpPr/>
          <p:nvPr/>
        </p:nvGrpSpPr>
        <p:grpSpPr>
          <a:xfrm>
            <a:off x="-31865" y="0"/>
            <a:ext cx="2317865" cy="1819275"/>
            <a:chOff x="-31865" y="0"/>
            <a:chExt cx="2317865" cy="1819275"/>
          </a:xfrm>
        </p:grpSpPr>
        <p:sp>
          <p:nvSpPr>
            <p:cNvPr id="10" name="Diagonal Stripe 9">
              <a:extLst>
                <a:ext uri="{FF2B5EF4-FFF2-40B4-BE49-F238E27FC236}">
                  <a16:creationId xmlns:a16="http://schemas.microsoft.com/office/drawing/2014/main" id="{1EF95D03-0082-41C6-AB17-D083DE9FB581}"/>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Content Placeholder 1">
              <a:extLst>
                <a:ext uri="{FF2B5EF4-FFF2-40B4-BE49-F238E27FC236}">
                  <a16:creationId xmlns:a16="http://schemas.microsoft.com/office/drawing/2014/main" id="{ABD5E49A-D6E7-4A02-B7B5-0AE5E7AEA2F0}"/>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4</a:t>
              </a:r>
            </a:p>
          </p:txBody>
        </p:sp>
      </p:grpSp>
      <p:pic>
        <p:nvPicPr>
          <p:cNvPr id="12" name="Picture 11">
            <a:extLst>
              <a:ext uri="{FF2B5EF4-FFF2-40B4-BE49-F238E27FC236}">
                <a16:creationId xmlns:a16="http://schemas.microsoft.com/office/drawing/2014/main" id="{8C370490-B9C1-45F1-BE20-E72291FEB847}"/>
              </a:ext>
            </a:extLst>
          </p:cNvPr>
          <p:cNvPicPr/>
          <p:nvPr/>
        </p:nvPicPr>
        <p:blipFill rotWithShape="1">
          <a:blip r:embed="rId2"/>
          <a:srcRect l="26927" t="23942" r="28437" b="54135"/>
          <a:stretch/>
        </p:blipFill>
        <p:spPr bwMode="auto">
          <a:xfrm>
            <a:off x="6276862" y="4457652"/>
            <a:ext cx="5331125" cy="1610687"/>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3E9B7899-E20C-4DA4-8738-A18846478936}"/>
              </a:ext>
            </a:extLst>
          </p:cNvPr>
          <p:cNvSpPr txBox="1"/>
          <p:nvPr/>
        </p:nvSpPr>
        <p:spPr>
          <a:xfrm>
            <a:off x="1645341" y="258182"/>
            <a:ext cx="9263044" cy="861774"/>
          </a:xfrm>
          <a:prstGeom prst="rect">
            <a:avLst/>
          </a:prstGeom>
          <a:noFill/>
        </p:spPr>
        <p:txBody>
          <a:bodyPr wrap="square">
            <a:spAutoFit/>
          </a:bodyPr>
          <a:lstStyle/>
          <a:p>
            <a:r>
              <a:rPr lang="en-IE" sz="5000" dirty="0">
                <a:latin typeface="+mj-lt"/>
              </a:rPr>
              <a:t>Consensus-Based Criteria Example</a:t>
            </a:r>
          </a:p>
        </p:txBody>
      </p:sp>
    </p:spTree>
    <p:extLst>
      <p:ext uri="{BB962C8B-B14F-4D97-AF65-F5344CB8AC3E}">
        <p14:creationId xmlns:p14="http://schemas.microsoft.com/office/powerpoint/2010/main" val="217940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 y="-30310"/>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70555" y="3204685"/>
            <a:ext cx="7724097" cy="923330"/>
          </a:xfrm>
          <a:prstGeom prst="rect">
            <a:avLst/>
          </a:prstGeom>
        </p:spPr>
        <p:txBody>
          <a:bodyPr wrap="square">
            <a:spAutoFit/>
          </a:bodyPr>
          <a:lstStyle/>
          <a:p>
            <a:pPr algn="ctr"/>
            <a:r>
              <a:rPr lang="en-US" sz="5400" b="1" dirty="0">
                <a:solidFill>
                  <a:schemeClr val="bg1"/>
                </a:solidFill>
              </a:rPr>
              <a:t>Discussion &amp; Conclusion</a:t>
            </a:r>
            <a:endParaRPr lang="en-GB" sz="5400" dirty="0">
              <a:solidFill>
                <a:schemeClr val="bg1"/>
              </a:solidFill>
            </a:endParaRP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Century Gothic" panose="020B0502020202020204" pitchFamily="34" charset="0"/>
              </a:rPr>
              <a:t>Part 3</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20088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56" y="0"/>
            <a:ext cx="9126415" cy="1499616"/>
          </a:xfrm>
        </p:spPr>
        <p:txBody>
          <a:bodyPr vert="horz" lIns="91440" tIns="45720" rIns="91440" bIns="45720" rtlCol="0" anchor="ctr">
            <a:normAutofit/>
          </a:bodyPr>
          <a:lstStyle/>
          <a:p>
            <a:pPr algn="ctr"/>
            <a:r>
              <a:rPr lang="en-IE" sz="5000" cap="none" dirty="0"/>
              <a:t>Discussion and Conclusions</a:t>
            </a:r>
          </a:p>
        </p:txBody>
      </p:sp>
      <p:sp>
        <p:nvSpPr>
          <p:cNvPr id="8" name="Content Placeholder 2">
            <a:extLst>
              <a:ext uri="{FF2B5EF4-FFF2-40B4-BE49-F238E27FC236}">
                <a16:creationId xmlns:a16="http://schemas.microsoft.com/office/drawing/2014/main" id="{187CA359-F4A2-2535-3C0D-85B0EF8A7D3B}"/>
              </a:ext>
            </a:extLst>
          </p:cNvPr>
          <p:cNvSpPr>
            <a:spLocks noGrp="1"/>
          </p:cNvSpPr>
          <p:nvPr>
            <p:ph idx="1"/>
          </p:nvPr>
        </p:nvSpPr>
        <p:spPr>
          <a:xfrm>
            <a:off x="870182" y="1312545"/>
            <a:ext cx="10026418" cy="5345430"/>
          </a:xfrm>
        </p:spPr>
        <p:txBody>
          <a:bodyPr>
            <a:noAutofit/>
          </a:bodyPr>
          <a:lstStyle/>
          <a:p>
            <a:pPr marL="0" indent="0"/>
            <a:r>
              <a:rPr lang="en-IE" sz="2600" dirty="0"/>
              <a:t>Power and confidence intervals are common frequentist metrics for sample size determination.</a:t>
            </a:r>
          </a:p>
          <a:p>
            <a:pPr marL="0" indent="0"/>
            <a:endParaRPr lang="en-IE" sz="2600" dirty="0"/>
          </a:p>
          <a:p>
            <a:pPr marL="0" indent="0"/>
            <a:r>
              <a:rPr lang="en-IE" sz="2600" dirty="0"/>
              <a:t>Assurance and Mixed Bayesian/Likelihood intervals use Bayesian principles to enhance a frequentist trial.</a:t>
            </a:r>
          </a:p>
          <a:p>
            <a:pPr marL="0" indent="0"/>
            <a:endParaRPr lang="en-IE" sz="2600" dirty="0"/>
          </a:p>
          <a:p>
            <a:pPr marL="0" indent="0"/>
            <a:r>
              <a:rPr lang="en-IE" sz="2600" dirty="0"/>
              <a:t>Bayesian methods allow the trialist to formally incorporate prior knowledge into the design and utilise metrics with more intuitive interpretations</a:t>
            </a:r>
          </a:p>
          <a:p>
            <a:pPr marL="0" indent="0"/>
            <a:endParaRPr lang="en-IE" sz="2600" dirty="0"/>
          </a:p>
          <a:p>
            <a:pPr marL="0" indent="0"/>
            <a:r>
              <a:rPr lang="en-IE" sz="2600" dirty="0"/>
              <a:t>The difficulty associated with choosing a prior can be aided by formalized elicitation and consensus based intervals</a:t>
            </a:r>
          </a:p>
          <a:p>
            <a:pPr marL="0" indent="0"/>
            <a:endParaRPr lang="en-IE" sz="2600" dirty="0"/>
          </a:p>
          <a:p>
            <a:pPr marL="0" indent="0"/>
            <a:endParaRPr lang="en-IE" sz="2600" dirty="0"/>
          </a:p>
        </p:txBody>
      </p:sp>
    </p:spTree>
    <p:extLst>
      <p:ext uri="{BB962C8B-B14F-4D97-AF65-F5344CB8AC3E}">
        <p14:creationId xmlns:p14="http://schemas.microsoft.com/office/powerpoint/2010/main" val="3353201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35E408-8CD2-4C5C-A974-22AF1F034812}"/>
              </a:ext>
            </a:extLst>
          </p:cNvPr>
          <p:cNvPicPr>
            <a:picLocks noChangeAspect="1"/>
          </p:cNvPicPr>
          <p:nvPr/>
        </p:nvPicPr>
        <p:blipFill rotWithShape="1">
          <a:blip r:embed="rId3"/>
          <a:srcRect l="612" b="14432"/>
          <a:stretch/>
        </p:blipFill>
        <p:spPr>
          <a:xfrm>
            <a:off x="-2" y="644470"/>
            <a:ext cx="12192001" cy="6213529"/>
          </a:xfrm>
          <a:prstGeom prst="rect">
            <a:avLst/>
          </a:prstGeom>
        </p:spPr>
      </p:pic>
      <p:sp>
        <p:nvSpPr>
          <p:cNvPr id="4" name="Title 2">
            <a:extLst>
              <a:ext uri="{FF2B5EF4-FFF2-40B4-BE49-F238E27FC236}">
                <a16:creationId xmlns:a16="http://schemas.microsoft.com/office/drawing/2014/main" id="{933245A2-A381-4972-B3AE-C52A6F35DB4B}"/>
              </a:ext>
            </a:extLst>
          </p:cNvPr>
          <p:cNvSpPr txBox="1">
            <a:spLocks/>
          </p:cNvSpPr>
          <p:nvPr/>
        </p:nvSpPr>
        <p:spPr>
          <a:xfrm>
            <a:off x="-1" y="0"/>
            <a:ext cx="12192001" cy="644470"/>
          </a:xfrm>
          <a:prstGeom prst="rect">
            <a:avLst/>
          </a:prstGeom>
          <a:solidFill>
            <a:srgbClr val="333C4E"/>
          </a:solidFill>
        </p:spPr>
        <p:txBody>
          <a:bodyPr vert="horz" lIns="91440" tIns="45720" rIns="91440" bIns="45720" rtlCol="0" anchor="b">
            <a:normAutofit fontScale="97500"/>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pPr>
              <a:lnSpc>
                <a:spcPct val="100000"/>
              </a:lnSpc>
            </a:pPr>
            <a:endParaRPr lang="en-IE" sz="2400" dirty="0">
              <a:solidFill>
                <a:schemeClr val="bg1"/>
              </a:solidFill>
            </a:endParaRPr>
          </a:p>
        </p:txBody>
      </p:sp>
      <p:sp>
        <p:nvSpPr>
          <p:cNvPr id="2" name="Rectangle 1">
            <a:extLst>
              <a:ext uri="{FF2B5EF4-FFF2-40B4-BE49-F238E27FC236}">
                <a16:creationId xmlns:a16="http://schemas.microsoft.com/office/drawing/2014/main" id="{8F1E7818-511B-4651-9A4F-CA890F7B8184}"/>
              </a:ext>
            </a:extLst>
          </p:cNvPr>
          <p:cNvSpPr/>
          <p:nvPr/>
        </p:nvSpPr>
        <p:spPr>
          <a:xfrm>
            <a:off x="0" y="2506"/>
            <a:ext cx="12191999" cy="769441"/>
          </a:xfrm>
          <a:prstGeom prst="rect">
            <a:avLst/>
          </a:prstGeom>
        </p:spPr>
        <p:txBody>
          <a:bodyPr wrap="square">
            <a:spAutoFit/>
          </a:bodyPr>
          <a:lstStyle/>
          <a:p>
            <a:pPr algn="ctr">
              <a:lnSpc>
                <a:spcPct val="100000"/>
              </a:lnSpc>
            </a:pPr>
            <a:r>
              <a:rPr lang="en-US" sz="4400" b="1" dirty="0">
                <a:solidFill>
                  <a:srgbClr val="43BDCA"/>
                </a:solidFill>
              </a:rPr>
              <a:t>  Statsols.com/trial</a:t>
            </a:r>
            <a:endParaRPr lang="en-IE" sz="4400" b="1" dirty="0">
              <a:solidFill>
                <a:srgbClr val="43BDCA"/>
              </a:solidFill>
            </a:endParaRPr>
          </a:p>
        </p:txBody>
      </p:sp>
    </p:spTree>
    <p:extLst>
      <p:ext uri="{BB962C8B-B14F-4D97-AF65-F5344CB8AC3E}">
        <p14:creationId xmlns:p14="http://schemas.microsoft.com/office/powerpoint/2010/main" val="695065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animal, fish&#10;&#10;Description automatically generated">
            <a:extLst>
              <a:ext uri="{FF2B5EF4-FFF2-40B4-BE49-F238E27FC236}">
                <a16:creationId xmlns:a16="http://schemas.microsoft.com/office/drawing/2014/main" id="{3FBD4584-4826-4821-929B-1C62CFC4F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sp>
        <p:nvSpPr>
          <p:cNvPr id="20" name="Rectangle 19">
            <a:extLst>
              <a:ext uri="{FF2B5EF4-FFF2-40B4-BE49-F238E27FC236}">
                <a16:creationId xmlns:a16="http://schemas.microsoft.com/office/drawing/2014/main" id="{737A7B9C-34DE-4F03-99FA-86E8857CB4AF}"/>
              </a:ext>
            </a:extLst>
          </p:cNvPr>
          <p:cNvSpPr/>
          <p:nvPr/>
        </p:nvSpPr>
        <p:spPr>
          <a:xfrm>
            <a:off x="-10160" y="6136339"/>
            <a:ext cx="12192000" cy="726065"/>
          </a:xfrm>
          <a:prstGeom prst="rect">
            <a:avLst/>
          </a:prstGeom>
          <a:solidFill>
            <a:srgbClr val="39C2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Content Placeholder 2">
            <a:extLst>
              <a:ext uri="{FF2B5EF4-FFF2-40B4-BE49-F238E27FC236}">
                <a16:creationId xmlns:a16="http://schemas.microsoft.com/office/drawing/2014/main" id="{6267C1E6-9023-4AFE-910B-F4AB5159DFE2}"/>
              </a:ext>
            </a:extLst>
          </p:cNvPr>
          <p:cNvSpPr txBox="1">
            <a:spLocks/>
          </p:cNvSpPr>
          <p:nvPr/>
        </p:nvSpPr>
        <p:spPr>
          <a:xfrm>
            <a:off x="447039" y="6205465"/>
            <a:ext cx="10932161" cy="809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n-GB" sz="3600" dirty="0">
                <a:solidFill>
                  <a:schemeClr val="bg1"/>
                </a:solidFill>
              </a:rPr>
              <a:t>Further information at Statsols.com</a:t>
            </a:r>
          </a:p>
        </p:txBody>
      </p:sp>
      <p:grpSp>
        <p:nvGrpSpPr>
          <p:cNvPr id="8" name="Group 7">
            <a:extLst>
              <a:ext uri="{FF2B5EF4-FFF2-40B4-BE49-F238E27FC236}">
                <a16:creationId xmlns:a16="http://schemas.microsoft.com/office/drawing/2014/main" id="{64E40458-1DEE-40F5-A915-55E319B8BC6F}"/>
              </a:ext>
            </a:extLst>
          </p:cNvPr>
          <p:cNvGrpSpPr/>
          <p:nvPr/>
        </p:nvGrpSpPr>
        <p:grpSpPr>
          <a:xfrm>
            <a:off x="3957932" y="2967650"/>
            <a:ext cx="4276136" cy="828675"/>
            <a:chOff x="2147377" y="4773666"/>
            <a:chExt cx="2403048" cy="1514475"/>
          </a:xfrm>
        </p:grpSpPr>
        <p:sp>
          <p:nvSpPr>
            <p:cNvPr id="17" name="Content Placeholder 2">
              <a:extLst>
                <a:ext uri="{FF2B5EF4-FFF2-40B4-BE49-F238E27FC236}">
                  <a16:creationId xmlns:a16="http://schemas.microsoft.com/office/drawing/2014/main" id="{F48A621B-76A4-41B4-8674-30EBD84DD79B}"/>
                </a:ext>
              </a:extLst>
            </p:cNvPr>
            <p:cNvSpPr txBox="1">
              <a:spLocks/>
            </p:cNvSpPr>
            <p:nvPr/>
          </p:nvSpPr>
          <p:spPr>
            <a:xfrm>
              <a:off x="2147377" y="4773666"/>
              <a:ext cx="2403048" cy="1514475"/>
            </a:xfrm>
            <a:prstGeom prst="roundRect">
              <a:avLst>
                <a:gd name="adj" fmla="val 5438"/>
              </a:avLst>
            </a:prstGeom>
            <a:solidFill>
              <a:schemeClr val="bg1">
                <a:alpha val="8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b="1" dirty="0"/>
            </a:p>
          </p:txBody>
        </p:sp>
        <p:sp>
          <p:nvSpPr>
            <p:cNvPr id="13" name="Content Placeholder 2">
              <a:extLst>
                <a:ext uri="{FF2B5EF4-FFF2-40B4-BE49-F238E27FC236}">
                  <a16:creationId xmlns:a16="http://schemas.microsoft.com/office/drawing/2014/main" id="{F7A8F3CD-24D6-4DFB-AA2C-FB9788E0E895}"/>
                </a:ext>
              </a:extLst>
            </p:cNvPr>
            <p:cNvSpPr txBox="1">
              <a:spLocks/>
            </p:cNvSpPr>
            <p:nvPr/>
          </p:nvSpPr>
          <p:spPr>
            <a:xfrm>
              <a:off x="2232927" y="4941491"/>
              <a:ext cx="2282610" cy="1280765"/>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spcBef>
                  <a:spcPct val="0"/>
                </a:spcBef>
                <a:buNone/>
              </a:pPr>
              <a:r>
                <a:rPr lang="en-US" sz="5900" b="1" dirty="0">
                  <a:solidFill>
                    <a:srgbClr val="48B7AC"/>
                  </a:solidFill>
                  <a:latin typeface="Century Gothic" panose="020B0502020202020204" pitchFamily="34" charset="0"/>
                </a:rPr>
                <a:t>Questions?</a:t>
              </a:r>
            </a:p>
          </p:txBody>
        </p:sp>
      </p:grpSp>
      <p:sp>
        <p:nvSpPr>
          <p:cNvPr id="15" name="Rectangle 14">
            <a:extLst>
              <a:ext uri="{FF2B5EF4-FFF2-40B4-BE49-F238E27FC236}">
                <a16:creationId xmlns:a16="http://schemas.microsoft.com/office/drawing/2014/main" id="{610E4A1C-7539-447D-9569-42E1430472AF}"/>
              </a:ext>
            </a:extLst>
          </p:cNvPr>
          <p:cNvSpPr/>
          <p:nvPr/>
        </p:nvSpPr>
        <p:spPr>
          <a:xfrm>
            <a:off x="3804943" y="1397993"/>
            <a:ext cx="4429125" cy="1107996"/>
          </a:xfrm>
          <a:prstGeom prst="rect">
            <a:avLst/>
          </a:prstGeom>
        </p:spPr>
        <p:txBody>
          <a:bodyPr wrap="square" anchor="ctr">
            <a:spAutoFit/>
          </a:bodyPr>
          <a:lstStyle/>
          <a:p>
            <a:pPr algn="ctr" defTabSz="914400">
              <a:spcBef>
                <a:spcPct val="0"/>
              </a:spcBef>
            </a:pPr>
            <a:r>
              <a:rPr lang="en-US" sz="6600" b="1" dirty="0">
                <a:solidFill>
                  <a:schemeClr val="bg1"/>
                </a:solidFill>
                <a:latin typeface="Century Gothic" panose="020B0502020202020204" pitchFamily="34" charset="0"/>
              </a:rPr>
              <a:t>Thank You</a:t>
            </a:r>
          </a:p>
        </p:txBody>
      </p:sp>
      <p:sp>
        <p:nvSpPr>
          <p:cNvPr id="9" name="Rectangle 8">
            <a:extLst>
              <a:ext uri="{FF2B5EF4-FFF2-40B4-BE49-F238E27FC236}">
                <a16:creationId xmlns:a16="http://schemas.microsoft.com/office/drawing/2014/main" id="{60989F85-3339-4D20-B687-3CF3C7F39D43}"/>
              </a:ext>
            </a:extLst>
          </p:cNvPr>
          <p:cNvSpPr/>
          <p:nvPr/>
        </p:nvSpPr>
        <p:spPr>
          <a:xfrm>
            <a:off x="2178992" y="4257986"/>
            <a:ext cx="8255328" cy="1107996"/>
          </a:xfrm>
          <a:prstGeom prst="rect">
            <a:avLst/>
          </a:prstGeom>
        </p:spPr>
        <p:txBody>
          <a:bodyPr wrap="square" anchor="ctr">
            <a:spAutoFit/>
          </a:bodyPr>
          <a:lstStyle/>
          <a:p>
            <a:pPr algn="ctr" defTabSz="914400">
              <a:spcBef>
                <a:spcPct val="0"/>
              </a:spcBef>
            </a:pPr>
            <a:r>
              <a:rPr lang="en-US" sz="6600" b="1" dirty="0">
                <a:solidFill>
                  <a:schemeClr val="bg1"/>
                </a:solidFill>
                <a:latin typeface="Century Gothic" panose="020B0502020202020204" pitchFamily="34" charset="0"/>
              </a:rPr>
              <a:t>info@statsols.com</a:t>
            </a:r>
          </a:p>
        </p:txBody>
      </p:sp>
    </p:spTree>
    <p:extLst>
      <p:ext uri="{BB962C8B-B14F-4D97-AF65-F5344CB8AC3E}">
        <p14:creationId xmlns:p14="http://schemas.microsoft.com/office/powerpoint/2010/main" val="27963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04" y="0"/>
            <a:ext cx="9126415" cy="1499616"/>
          </a:xfrm>
        </p:spPr>
        <p:txBody>
          <a:bodyPr>
            <a:normAutofit/>
          </a:bodyPr>
          <a:lstStyle/>
          <a:p>
            <a:pPr algn="ctr"/>
            <a:r>
              <a:rPr lang="en-IE" cap="none" dirty="0">
                <a:latin typeface="+mj-lt"/>
              </a:rPr>
              <a:t>References</a:t>
            </a:r>
            <a:endParaRPr lang="en-IE" sz="2400" dirty="0">
              <a:latin typeface="+mj-lt"/>
            </a:endParaRPr>
          </a:p>
        </p:txBody>
      </p:sp>
      <p:sp>
        <p:nvSpPr>
          <p:cNvPr id="3" name="TextBox 2">
            <a:extLst>
              <a:ext uri="{FF2B5EF4-FFF2-40B4-BE49-F238E27FC236}">
                <a16:creationId xmlns:a16="http://schemas.microsoft.com/office/drawing/2014/main" id="{C7A4E15C-CD02-4357-B816-1E566699F769}"/>
              </a:ext>
            </a:extLst>
          </p:cNvPr>
          <p:cNvSpPr txBox="1"/>
          <p:nvPr/>
        </p:nvSpPr>
        <p:spPr>
          <a:xfrm>
            <a:off x="876300" y="1409700"/>
            <a:ext cx="9725025" cy="5601533"/>
          </a:xfrm>
          <a:prstGeom prst="rect">
            <a:avLst/>
          </a:prstGeom>
          <a:noFill/>
        </p:spPr>
        <p:txBody>
          <a:bodyPr wrap="square" rtlCol="0">
            <a:spAutoFit/>
          </a:bodyPr>
          <a:lstStyle/>
          <a:p>
            <a:r>
              <a:rPr lang="en-US" sz="2000" dirty="0" err="1"/>
              <a:t>Dallow</a:t>
            </a:r>
            <a:r>
              <a:rPr lang="en-US" sz="2000" dirty="0"/>
              <a:t>, N, Best, N, Montague, TH. Better decision making in drug development through adoption of formal prior elicitation. Pharmaceutical Statistics. 2018; 17: 301– 316. </a:t>
            </a:r>
            <a:r>
              <a:rPr lang="en-US" sz="2000" dirty="0">
                <a:hlinkClick r:id="rId2">
                  <a:extLst>
                    <a:ext uri="{A12FA001-AC4F-418D-AE19-62706E023703}">
                      <ahyp:hlinkClr xmlns:ahyp="http://schemas.microsoft.com/office/drawing/2018/hyperlinkcolor" val="tx"/>
                    </a:ext>
                  </a:extLst>
                </a:hlinkClick>
              </a:rPr>
              <a:t>https://doi.org/10.1002/pst.1854</a:t>
            </a:r>
            <a:endParaRPr lang="en-IE" sz="2000" dirty="0"/>
          </a:p>
          <a:p>
            <a:pPr marL="0" indent="0">
              <a:buNone/>
            </a:pPr>
            <a:endParaRPr lang="en-IE" sz="2000" dirty="0"/>
          </a:p>
          <a:p>
            <a:pPr marL="0" indent="0">
              <a:buNone/>
            </a:pPr>
            <a:r>
              <a:rPr lang="en-US" sz="2000" dirty="0"/>
              <a:t>Oakley, J. E. and O'Hagan, A. SHELF: The Sheffield Elicitation Framework (version 2.0), School of Mathematics and Statistics, University of Sheffield, 2010 </a:t>
            </a:r>
            <a:r>
              <a:rPr lang="en-US" sz="2000" dirty="0">
                <a:hlinkClick r:id="rId3">
                  <a:extLst>
                    <a:ext uri="{A12FA001-AC4F-418D-AE19-62706E023703}">
                      <ahyp:hlinkClr xmlns:ahyp="http://schemas.microsoft.com/office/drawing/2018/hyperlinkcolor" val="tx"/>
                    </a:ext>
                  </a:extLst>
                </a:hlinkClick>
              </a:rPr>
              <a:t>http://tonyohagan.co.uk/shelf</a:t>
            </a:r>
            <a:r>
              <a:rPr lang="en-US" sz="2000" dirty="0"/>
              <a:t>.</a:t>
            </a:r>
          </a:p>
          <a:p>
            <a:pPr marL="0" indent="0">
              <a:buNone/>
            </a:pPr>
            <a:endParaRPr lang="en-US" sz="2000" dirty="0"/>
          </a:p>
          <a:p>
            <a:r>
              <a:rPr lang="en-IE" sz="2000" dirty="0"/>
              <a:t>Sabin T, </a:t>
            </a:r>
            <a:r>
              <a:rPr lang="en-IE" sz="2000" dirty="0" err="1"/>
              <a:t>Matcham</a:t>
            </a:r>
            <a:r>
              <a:rPr lang="en-IE" sz="2000" dirty="0"/>
              <a:t> J, Bray S, </a:t>
            </a:r>
            <a:r>
              <a:rPr lang="en-IE" sz="2000" dirty="0" err="1"/>
              <a:t>Copas</a:t>
            </a:r>
            <a:r>
              <a:rPr lang="en-IE" sz="2000" dirty="0"/>
              <a:t> A, Parmar MK. A Quantitative Process for Enhancing End of Phase 2 Decisions. Stat </a:t>
            </a:r>
            <a:r>
              <a:rPr lang="en-IE" sz="2000" dirty="0" err="1"/>
              <a:t>Biopharm</a:t>
            </a:r>
            <a:r>
              <a:rPr lang="en-IE" sz="2000" dirty="0"/>
              <a:t> Res. 2014 Jan;6(1):67-77. </a:t>
            </a:r>
            <a:r>
              <a:rPr lang="en-IE" sz="2000" dirty="0" err="1"/>
              <a:t>doi</a:t>
            </a:r>
            <a:r>
              <a:rPr lang="en-IE" sz="2000" dirty="0"/>
              <a:t>: 10.1080/19466315.2013.852617. </a:t>
            </a:r>
            <a:r>
              <a:rPr lang="en-IE" sz="2000" dirty="0" err="1"/>
              <a:t>Epub</a:t>
            </a:r>
            <a:r>
              <a:rPr lang="en-IE" sz="2000" dirty="0"/>
              <a:t> 2014 Feb 1. PMID: 24683441; PMCID: PMC3967501.</a:t>
            </a:r>
          </a:p>
          <a:p>
            <a:pPr marL="0" indent="0">
              <a:buNone/>
            </a:pPr>
            <a:endParaRPr lang="en-US" sz="2000" dirty="0"/>
          </a:p>
          <a:p>
            <a:pPr marL="0" indent="0">
              <a:buNone/>
            </a:pPr>
            <a:r>
              <a:rPr lang="en-IE" sz="2000" dirty="0"/>
              <a:t>O'Hagan, A., Stevens, J. W., &amp; Campbell, M. J. (2005). Assurance in clinical trial design. Pharmaceutical Statistics, 4(3), 187-201.</a:t>
            </a:r>
          </a:p>
          <a:p>
            <a:pPr marL="0" indent="0">
              <a:buNone/>
            </a:pPr>
            <a:endParaRPr lang="en-IE" sz="2000" dirty="0"/>
          </a:p>
          <a:p>
            <a:r>
              <a:rPr lang="en-IE" sz="2000" dirty="0"/>
              <a:t>Chen, DG., Chen, J.K. (2018). Statistical Power and Bayesian Assurance in Clinical Trial Design. In: Zhao, Y., Chen, DG. (eds) New Frontiers of Biostatistics and Bioinformatics. ICSA Book Series in Statistics. Springer, Cham. https://doi.org/10.1007/978-3-319-99389-8_9</a:t>
            </a:r>
            <a:endParaRPr lang="en-US" sz="2000" dirty="0"/>
          </a:p>
          <a:p>
            <a:pPr marL="0" indent="0">
              <a:buNone/>
            </a:pPr>
            <a:endParaRPr lang="en-US" dirty="0"/>
          </a:p>
        </p:txBody>
      </p:sp>
    </p:spTree>
    <p:extLst>
      <p:ext uri="{BB962C8B-B14F-4D97-AF65-F5344CB8AC3E}">
        <p14:creationId xmlns:p14="http://schemas.microsoft.com/office/powerpoint/2010/main" val="1540178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C3242D-AF34-42A6-AEE8-6A4D3B973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66"/>
            <a:ext cx="12192000" cy="6871531"/>
          </a:xfrm>
          <a:prstGeom prst="rect">
            <a:avLst/>
          </a:prstGeom>
        </p:spPr>
      </p:pic>
      <p:sp>
        <p:nvSpPr>
          <p:cNvPr id="3" name="Rectangle 2">
            <a:extLst>
              <a:ext uri="{FF2B5EF4-FFF2-40B4-BE49-F238E27FC236}">
                <a16:creationId xmlns:a16="http://schemas.microsoft.com/office/drawing/2014/main" id="{704CC239-C783-4DD1-9421-26EFB6A133A4}"/>
              </a:ext>
            </a:extLst>
          </p:cNvPr>
          <p:cNvSpPr/>
          <p:nvPr/>
        </p:nvSpPr>
        <p:spPr>
          <a:xfrm>
            <a:off x="576072" y="210864"/>
            <a:ext cx="10945368" cy="830997"/>
          </a:xfrm>
          <a:prstGeom prst="rect">
            <a:avLst/>
          </a:prstGeom>
        </p:spPr>
        <p:txBody>
          <a:bodyPr wrap="square">
            <a:spAutoFit/>
          </a:bodyPr>
          <a:lstStyle/>
          <a:p>
            <a:pPr algn="ctr"/>
            <a:r>
              <a:rPr lang="en-US" sz="4800" b="1" u="sng" dirty="0">
                <a:solidFill>
                  <a:schemeClr val="bg1"/>
                </a:solidFill>
              </a:rPr>
              <a:t>AGENDA</a:t>
            </a:r>
            <a:endParaRPr lang="en-IE" sz="4000" b="1" u="sng" dirty="0">
              <a:solidFill>
                <a:schemeClr val="bg1"/>
              </a:solidFill>
            </a:endParaRPr>
          </a:p>
        </p:txBody>
      </p:sp>
      <p:sp>
        <p:nvSpPr>
          <p:cNvPr id="2" name="Rectangle 1">
            <a:extLst>
              <a:ext uri="{FF2B5EF4-FFF2-40B4-BE49-F238E27FC236}">
                <a16:creationId xmlns:a16="http://schemas.microsoft.com/office/drawing/2014/main" id="{E0CB10A0-5945-4CD7-AB93-46A15EFF1044}"/>
              </a:ext>
            </a:extLst>
          </p:cNvPr>
          <p:cNvSpPr/>
          <p:nvPr/>
        </p:nvSpPr>
        <p:spPr>
          <a:xfrm>
            <a:off x="808926" y="1595933"/>
            <a:ext cx="10574147" cy="3908762"/>
          </a:xfrm>
          <a:prstGeom prst="rect">
            <a:avLst/>
          </a:prstGeom>
        </p:spPr>
        <p:txBody>
          <a:bodyPr wrap="square">
            <a:spAutoFit/>
          </a:bodyPr>
          <a:lstStyle/>
          <a:p>
            <a:pPr lvl="1">
              <a:buClr>
                <a:schemeClr val="bg1"/>
              </a:buClr>
            </a:pPr>
            <a:r>
              <a:rPr lang="en-GB" sz="3600" b="1" dirty="0">
                <a:solidFill>
                  <a:schemeClr val="bg1"/>
                </a:solidFill>
              </a:rPr>
              <a:t>1) </a:t>
            </a:r>
            <a:r>
              <a:rPr lang="en-US" sz="3600" b="1" dirty="0">
                <a:solidFill>
                  <a:schemeClr val="bg1"/>
                </a:solidFill>
              </a:rPr>
              <a:t>Bayesian Sample Size Determination</a:t>
            </a:r>
          </a:p>
          <a:p>
            <a:pPr lvl="1">
              <a:buClr>
                <a:schemeClr val="bg1"/>
              </a:buClr>
            </a:pPr>
            <a:endParaRPr lang="en-GB" sz="3600" b="1" dirty="0">
              <a:solidFill>
                <a:schemeClr val="bg1"/>
              </a:solidFill>
            </a:endParaRPr>
          </a:p>
          <a:p>
            <a:pPr lvl="1">
              <a:buClr>
                <a:schemeClr val="bg1"/>
              </a:buClr>
            </a:pPr>
            <a:r>
              <a:rPr lang="en-GB" sz="3600" b="1" dirty="0">
                <a:solidFill>
                  <a:schemeClr val="bg1"/>
                </a:solidFill>
              </a:rPr>
              <a:t>2) Bayesian Assurance</a:t>
            </a:r>
          </a:p>
          <a:p>
            <a:pPr marL="447675" lvl="2">
              <a:buClr>
                <a:schemeClr val="bg1"/>
              </a:buClr>
            </a:pPr>
            <a:endParaRPr lang="en-GB" sz="3200" dirty="0">
              <a:solidFill>
                <a:schemeClr val="bg1"/>
              </a:solidFill>
            </a:endParaRPr>
          </a:p>
          <a:p>
            <a:pPr lvl="1">
              <a:buClr>
                <a:schemeClr val="bg1"/>
              </a:buClr>
            </a:pPr>
            <a:r>
              <a:rPr lang="en-GB" sz="3600" b="1" dirty="0">
                <a:solidFill>
                  <a:schemeClr val="bg1"/>
                </a:solidFill>
              </a:rPr>
              <a:t>3) Mixed Bayesian/Frequentist Intervals</a:t>
            </a:r>
          </a:p>
          <a:p>
            <a:pPr lvl="1">
              <a:buClr>
                <a:schemeClr val="bg1"/>
              </a:buClr>
            </a:pPr>
            <a:endParaRPr lang="en-GB" sz="3600" b="1" dirty="0">
              <a:solidFill>
                <a:schemeClr val="bg1"/>
              </a:solidFill>
            </a:endParaRPr>
          </a:p>
          <a:p>
            <a:pPr lvl="1">
              <a:buClr>
                <a:schemeClr val="bg1"/>
              </a:buClr>
            </a:pPr>
            <a:r>
              <a:rPr lang="en-GB" sz="3600" b="1" dirty="0">
                <a:solidFill>
                  <a:schemeClr val="bg1"/>
                </a:solidFill>
              </a:rPr>
              <a:t>4) Discussion and Conclusions</a:t>
            </a:r>
            <a:endParaRPr lang="en-GB" sz="3200" b="1" dirty="0">
              <a:solidFill>
                <a:schemeClr val="bg1"/>
              </a:solidFill>
            </a:endParaRPr>
          </a:p>
        </p:txBody>
      </p:sp>
    </p:spTree>
    <p:extLst>
      <p:ext uri="{BB962C8B-B14F-4D97-AF65-F5344CB8AC3E}">
        <p14:creationId xmlns:p14="http://schemas.microsoft.com/office/powerpoint/2010/main" val="3539072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04" y="0"/>
            <a:ext cx="9126415" cy="1499616"/>
          </a:xfrm>
        </p:spPr>
        <p:txBody>
          <a:bodyPr>
            <a:normAutofit/>
          </a:bodyPr>
          <a:lstStyle/>
          <a:p>
            <a:pPr algn="ctr"/>
            <a:r>
              <a:rPr lang="en-IE" cap="none" dirty="0">
                <a:latin typeface="+mj-lt"/>
              </a:rPr>
              <a:t>References</a:t>
            </a:r>
            <a:endParaRPr lang="en-IE" sz="2400" dirty="0">
              <a:latin typeface="+mj-lt"/>
            </a:endParaRPr>
          </a:p>
        </p:txBody>
      </p:sp>
      <p:sp>
        <p:nvSpPr>
          <p:cNvPr id="3" name="TextBox 2">
            <a:extLst>
              <a:ext uri="{FF2B5EF4-FFF2-40B4-BE49-F238E27FC236}">
                <a16:creationId xmlns:a16="http://schemas.microsoft.com/office/drawing/2014/main" id="{C7A4E15C-CD02-4357-B816-1E566699F769}"/>
              </a:ext>
            </a:extLst>
          </p:cNvPr>
          <p:cNvSpPr txBox="1"/>
          <p:nvPr/>
        </p:nvSpPr>
        <p:spPr>
          <a:xfrm>
            <a:off x="876300" y="1409700"/>
            <a:ext cx="10140096" cy="5570756"/>
          </a:xfrm>
          <a:prstGeom prst="rect">
            <a:avLst/>
          </a:prstGeom>
          <a:noFill/>
        </p:spPr>
        <p:txBody>
          <a:bodyPr wrap="square" rtlCol="0">
            <a:spAutoFit/>
          </a:bodyPr>
          <a:lstStyle/>
          <a:p>
            <a:r>
              <a:rPr lang="en-IE" sz="2000" dirty="0"/>
              <a:t>Morton, J., Phillips, N., Taylor, L. and McGowan, M. (2013), Bovine viral diarrhoea virus in beef heifers in commercial herds in Australia: mob-level seroprevalences and incidences of seroconversion, and vaccine efficacy. </a:t>
            </a:r>
            <a:r>
              <a:rPr lang="en-IE" sz="2000" dirty="0" err="1"/>
              <a:t>Aust</a:t>
            </a:r>
            <a:r>
              <a:rPr lang="en-IE" sz="2000" dirty="0"/>
              <a:t> Vet J, 91:517-524. </a:t>
            </a:r>
            <a:r>
              <a:rPr lang="en-IE" sz="2000" dirty="0">
                <a:hlinkClick r:id="rId2">
                  <a:extLst>
                    <a:ext uri="{A12FA001-AC4F-418D-AE19-62706E023703}">
                      <ahyp:hlinkClr xmlns:ahyp="http://schemas.microsoft.com/office/drawing/2018/hyperlinkcolor" val="tx"/>
                    </a:ext>
                  </a:extLst>
                </a:hlinkClick>
              </a:rPr>
              <a:t>https://doi.org/10.1111/avj.12129</a:t>
            </a:r>
            <a:endParaRPr lang="en-US" sz="2000" dirty="0"/>
          </a:p>
          <a:p>
            <a:endParaRPr lang="en-US" sz="2000" dirty="0"/>
          </a:p>
          <a:p>
            <a:r>
              <a:rPr lang="en-US" sz="2000" dirty="0"/>
              <a:t>Adcock, C. J. (1988). A Bayesian approach to calculating sample sizes. The statistician, 433-439</a:t>
            </a:r>
          </a:p>
          <a:p>
            <a:endParaRPr lang="en-US" sz="2000" dirty="0"/>
          </a:p>
          <a:p>
            <a:pPr marL="0" indent="0">
              <a:buNone/>
            </a:pPr>
            <a:r>
              <a:rPr lang="en-IE" sz="2000" dirty="0"/>
              <a:t>Joseph, L., Du Berger, R., &amp; Belisle, P.  (1997). Bayesian and mixed Bayesian/likelihood criteria for sample size determination. Statistics in medicine, 16(7), 769-781.</a:t>
            </a:r>
          </a:p>
          <a:p>
            <a:pPr marL="0" indent="0">
              <a:buNone/>
            </a:pPr>
            <a:endParaRPr lang="en-IE" sz="2000" dirty="0"/>
          </a:p>
          <a:p>
            <a:pPr marL="0" indent="0">
              <a:buNone/>
            </a:pPr>
            <a:r>
              <a:rPr lang="en-IE" sz="2000" dirty="0"/>
              <a:t>Joseph, L., &amp; Belisle, P. (1997). Bayesian sample size determination for normal means and differences between normal means. Journal of the Royal Statistical Society: Series D (The Statistician), 46(2), 209-226.</a:t>
            </a:r>
          </a:p>
          <a:p>
            <a:pPr marL="0" indent="0">
              <a:buNone/>
            </a:pPr>
            <a:endParaRPr lang="en-IE" sz="2000" dirty="0"/>
          </a:p>
          <a:p>
            <a:r>
              <a:rPr lang="en-IE" sz="2000" dirty="0"/>
              <a:t>Joseph, L., &amp; </a:t>
            </a:r>
            <a:r>
              <a:rPr lang="en-IE" sz="2000" dirty="0" err="1"/>
              <a:t>Bélisle</a:t>
            </a:r>
            <a:r>
              <a:rPr lang="en-IE" sz="2000" dirty="0"/>
              <a:t>, P. (2019). Bayesian consensus‐based sample size criteria for binomial proportions. Statistics in Medicine, 38(23), 1-8. </a:t>
            </a:r>
          </a:p>
          <a:p>
            <a:pPr marL="0" indent="0">
              <a:buNone/>
            </a:pPr>
            <a:endParaRPr lang="en-IE" sz="2000" dirty="0"/>
          </a:p>
          <a:p>
            <a:endParaRPr lang="en-US" sz="1800" b="0" i="0" dirty="0">
              <a:solidFill>
                <a:srgbClr val="3B3835"/>
              </a:solidFill>
              <a:effectLst/>
            </a:endParaRPr>
          </a:p>
          <a:p>
            <a:pPr marL="0" indent="0">
              <a:buNone/>
            </a:pPr>
            <a:endParaRPr lang="en-IE" dirty="0"/>
          </a:p>
        </p:txBody>
      </p:sp>
    </p:spTree>
    <p:extLst>
      <p:ext uri="{BB962C8B-B14F-4D97-AF65-F5344CB8AC3E}">
        <p14:creationId xmlns:p14="http://schemas.microsoft.com/office/powerpoint/2010/main" val="169741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pSp>
        <p:nvGrpSpPr>
          <p:cNvPr id="210" name="Google Shape;210;p4"/>
          <p:cNvGrpSpPr/>
          <p:nvPr/>
        </p:nvGrpSpPr>
        <p:grpSpPr>
          <a:xfrm>
            <a:off x="-10100" y="-9524"/>
            <a:ext cx="12235739" cy="6858000"/>
            <a:chOff x="-1711" y="0"/>
            <a:chExt cx="12193711" cy="6864437"/>
          </a:xfrm>
        </p:grpSpPr>
        <p:pic>
          <p:nvPicPr>
            <p:cNvPr id="211" name="Google Shape;211;p4" descr="A close up of a piece of paper&#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2" name="Google Shape;212;p4"/>
            <p:cNvSpPr/>
            <p:nvPr/>
          </p:nvSpPr>
          <p:spPr>
            <a:xfrm>
              <a:off x="-1711" y="2421380"/>
              <a:ext cx="7066341" cy="44430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13" name="Google Shape;213;p4"/>
          <p:cNvSpPr/>
          <p:nvPr/>
        </p:nvSpPr>
        <p:spPr>
          <a:xfrm>
            <a:off x="-11721" y="-1"/>
            <a:ext cx="12203721" cy="3317941"/>
          </a:xfrm>
          <a:prstGeom prst="rect">
            <a:avLst/>
          </a:prstGeom>
          <a:gradFill>
            <a:gsLst>
              <a:gs pos="0">
                <a:srgbClr val="46A6B0">
                  <a:alpha val="84705"/>
                </a:srgbClr>
              </a:gs>
              <a:gs pos="40000">
                <a:schemeClr val="lt1"/>
              </a:gs>
              <a:gs pos="100000">
                <a:srgbClr val="FFFFFF">
                  <a:alpha val="28627"/>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214" name="Google Shape;214;p4"/>
          <p:cNvPicPr preferRelativeResize="0"/>
          <p:nvPr/>
        </p:nvPicPr>
        <p:blipFill rotWithShape="1">
          <a:blip r:embed="rId4">
            <a:alphaModFix/>
          </a:blip>
          <a:srcRect l="172"/>
          <a:stretch/>
        </p:blipFill>
        <p:spPr>
          <a:xfrm>
            <a:off x="-26867" y="0"/>
            <a:ext cx="12260893" cy="6858000"/>
          </a:xfrm>
          <a:prstGeom prst="rect">
            <a:avLst/>
          </a:prstGeom>
          <a:noFill/>
          <a:ln>
            <a:noFill/>
          </a:ln>
        </p:spPr>
      </p:pic>
      <p:sp>
        <p:nvSpPr>
          <p:cNvPr id="215" name="Google Shape;215;p4"/>
          <p:cNvSpPr/>
          <p:nvPr/>
        </p:nvSpPr>
        <p:spPr>
          <a:xfrm>
            <a:off x="-26867" y="-8313"/>
            <a:ext cx="12250796" cy="615321"/>
          </a:xfrm>
          <a:prstGeom prst="roundRect">
            <a:avLst>
              <a:gd name="adj" fmla="val 0"/>
            </a:avLst>
          </a:prstGeom>
          <a:solidFill>
            <a:srgbClr val="565755"/>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16" name="Google Shape;216;p4"/>
          <p:cNvSpPr txBox="1"/>
          <p:nvPr/>
        </p:nvSpPr>
        <p:spPr>
          <a:xfrm>
            <a:off x="2440204" y="98055"/>
            <a:ext cx="9280785" cy="4193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IE" sz="2400" b="1" i="0" u="none" strike="noStrike" cap="none" dirty="0">
                <a:solidFill>
                  <a:schemeClr val="lt1"/>
                </a:solidFill>
                <a:latin typeface="Calibri"/>
                <a:ea typeface="Calibri"/>
                <a:cs typeface="Calibri"/>
                <a:sym typeface="Calibri"/>
              </a:rPr>
              <a:t>The complete solution for optimizing your clinical trial designs</a:t>
            </a:r>
            <a:endParaRPr sz="3800" b="1" i="0" u="none" strike="noStrike" cap="none" dirty="0">
              <a:solidFill>
                <a:schemeClr val="lt1"/>
              </a:solidFill>
              <a:latin typeface="Calibri"/>
              <a:ea typeface="Calibri"/>
              <a:cs typeface="Calibri"/>
              <a:sym typeface="Calibri"/>
            </a:endParaRPr>
          </a:p>
        </p:txBody>
      </p:sp>
      <p:pic>
        <p:nvPicPr>
          <p:cNvPr id="217" name="Google Shape;217;p4" descr="A close up of a logo&#10;&#10;Description automatically generated"/>
          <p:cNvPicPr preferRelativeResize="0"/>
          <p:nvPr/>
        </p:nvPicPr>
        <p:blipFill rotWithShape="1">
          <a:blip r:embed="rId5">
            <a:alphaModFix/>
          </a:blip>
          <a:srcRect/>
          <a:stretch/>
        </p:blipFill>
        <p:spPr>
          <a:xfrm>
            <a:off x="3264013" y="2959813"/>
            <a:ext cx="2876919" cy="3143448"/>
          </a:xfrm>
          <a:prstGeom prst="rect">
            <a:avLst/>
          </a:prstGeom>
          <a:noFill/>
          <a:ln>
            <a:noFill/>
          </a:ln>
          <a:effectLst>
            <a:outerShdw blurRad="76200" dist="12700" dir="5400000" sx="101000" sy="101000" algn="ctr" rotWithShape="0">
              <a:schemeClr val="lt1">
                <a:alpha val="20000"/>
              </a:schemeClr>
            </a:outerShdw>
          </a:effectLst>
        </p:spPr>
      </p:pic>
      <p:sp>
        <p:nvSpPr>
          <p:cNvPr id="218" name="Google Shape;218;p4"/>
          <p:cNvSpPr/>
          <p:nvPr/>
        </p:nvSpPr>
        <p:spPr>
          <a:xfrm>
            <a:off x="1481437" y="3892120"/>
            <a:ext cx="342933" cy="536943"/>
          </a:xfrm>
          <a:prstGeom prst="rightBrace">
            <a:avLst>
              <a:gd name="adj1" fmla="val 8333"/>
              <a:gd name="adj2" fmla="val 50000"/>
            </a:avLst>
          </a:prstGeom>
          <a:noFill/>
          <a:ln w="9525" cap="flat" cmpd="sng">
            <a:solidFill>
              <a:srgbClr val="2998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9" name="Google Shape;219;p4"/>
          <p:cNvSpPr/>
          <p:nvPr/>
        </p:nvSpPr>
        <p:spPr>
          <a:xfrm>
            <a:off x="113973" y="3895296"/>
            <a:ext cx="1551963"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400" b="0" i="0" u="none" strike="noStrike" cap="none">
                <a:solidFill>
                  <a:srgbClr val="BFBFBF"/>
                </a:solidFill>
                <a:latin typeface="Calibri"/>
                <a:ea typeface="Calibri"/>
                <a:cs typeface="Calibri"/>
                <a:sym typeface="Calibri"/>
              </a:rPr>
              <a:t>Animal Studies</a:t>
            </a:r>
            <a:br>
              <a:rPr lang="en-IE" sz="1400" b="0" i="0" u="none" strike="noStrike" cap="none">
                <a:solidFill>
                  <a:srgbClr val="BFBFBF"/>
                </a:solidFill>
                <a:latin typeface="Calibri"/>
                <a:ea typeface="Calibri"/>
                <a:cs typeface="Calibri"/>
                <a:sym typeface="Calibri"/>
              </a:rPr>
            </a:br>
            <a:r>
              <a:rPr lang="en-IE" sz="1400" b="0" i="0" u="none" strike="noStrike" cap="none">
                <a:solidFill>
                  <a:srgbClr val="BFBFBF"/>
                </a:solidFill>
                <a:latin typeface="Calibri"/>
                <a:ea typeface="Calibri"/>
                <a:cs typeface="Calibri"/>
                <a:sym typeface="Calibri"/>
              </a:rPr>
              <a:t>ANOVA / ANCOVA</a:t>
            </a:r>
            <a:endParaRPr/>
          </a:p>
        </p:txBody>
      </p:sp>
      <p:sp>
        <p:nvSpPr>
          <p:cNvPr id="220" name="Google Shape;220;p4"/>
          <p:cNvSpPr/>
          <p:nvPr/>
        </p:nvSpPr>
        <p:spPr>
          <a:xfrm>
            <a:off x="8345982" y="1001970"/>
            <a:ext cx="3791717" cy="50684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2000" b="1" i="0" u="none" strike="noStrike" cap="none">
                <a:solidFill>
                  <a:schemeClr val="lt1"/>
                </a:solidFill>
                <a:latin typeface="Calibri"/>
                <a:ea typeface="Calibri"/>
                <a:cs typeface="Calibri"/>
                <a:sym typeface="Calibri"/>
              </a:rPr>
              <a:t>1000+ Scenarios for Fixed Term, Adaptive &amp; Bayesian Methods</a:t>
            </a:r>
            <a:endParaRPr/>
          </a:p>
          <a:p>
            <a:pPr marL="0" marR="0" lvl="0" indent="0" algn="l" rtl="0">
              <a:spcBef>
                <a:spcPts val="0"/>
              </a:spcBef>
              <a:spcAft>
                <a:spcPts val="0"/>
              </a:spcAft>
              <a:buNone/>
            </a:pPr>
            <a:endParaRPr sz="1700">
              <a:solidFill>
                <a:schemeClr val="lt1"/>
              </a:solidFill>
              <a:latin typeface="Calibri"/>
              <a:ea typeface="Calibri"/>
              <a:cs typeface="Calibri"/>
              <a:sym typeface="Calibri"/>
            </a:endParaRPr>
          </a:p>
          <a:p>
            <a:pPr marL="0" marR="0" lvl="0" indent="0" algn="l" rtl="0">
              <a:spcBef>
                <a:spcPts val="0"/>
              </a:spcBef>
              <a:spcAft>
                <a:spcPts val="0"/>
              </a:spcAft>
              <a:buNone/>
            </a:pPr>
            <a:r>
              <a:rPr lang="en-IE" sz="1400" b="1" i="0">
                <a:solidFill>
                  <a:schemeClr val="lt1"/>
                </a:solidFill>
                <a:latin typeface="Calibri"/>
                <a:ea typeface="Calibri"/>
                <a:cs typeface="Calibri"/>
                <a:sym typeface="Calibri"/>
              </a:rPr>
              <a:t>✓</a:t>
            </a:r>
            <a:r>
              <a:rPr lang="en-IE" sz="1400" b="0" i="0">
                <a:solidFill>
                  <a:srgbClr val="4D5156"/>
                </a:solidFill>
                <a:latin typeface="arial"/>
                <a:ea typeface="arial"/>
                <a:cs typeface="arial"/>
                <a:sym typeface="arial"/>
              </a:rPr>
              <a:t> </a:t>
            </a:r>
            <a:r>
              <a:rPr lang="en-IE" sz="1600">
                <a:solidFill>
                  <a:schemeClr val="lt1"/>
                </a:solidFill>
                <a:latin typeface="Calibri"/>
                <a:ea typeface="Calibri"/>
                <a:cs typeface="Calibri"/>
                <a:sym typeface="Calibri"/>
              </a:rPr>
              <a:t>Survival, Means, Proportions</a:t>
            </a:r>
            <a:br>
              <a:rPr lang="en-IE" sz="1600">
                <a:solidFill>
                  <a:schemeClr val="lt1"/>
                </a:solidFill>
                <a:latin typeface="Calibri"/>
                <a:ea typeface="Calibri"/>
                <a:cs typeface="Calibri"/>
                <a:sym typeface="Calibri"/>
              </a:rPr>
            </a:br>
            <a:r>
              <a:rPr lang="en-IE" sz="1600">
                <a:solidFill>
                  <a:schemeClr val="lt1"/>
                </a:solidFill>
                <a:latin typeface="Calibri"/>
                <a:ea typeface="Calibri"/>
                <a:cs typeface="Calibri"/>
                <a:sym typeface="Calibri"/>
              </a:rPr>
              <a:t>    &amp; Count endpoints</a:t>
            </a:r>
            <a:endParaRPr/>
          </a:p>
          <a:p>
            <a:pPr marL="0" marR="0" lvl="0" indent="0" algn="l" rtl="0">
              <a:spcBef>
                <a:spcPts val="0"/>
              </a:spcBef>
              <a:spcAft>
                <a:spcPts val="0"/>
              </a:spcAft>
              <a:buNone/>
            </a:pPr>
            <a:endParaRPr sz="1600">
              <a:solidFill>
                <a:schemeClr val="lt1"/>
              </a:solidFill>
              <a:latin typeface="Calibri"/>
              <a:ea typeface="Calibri"/>
              <a:cs typeface="Calibri"/>
              <a:sym typeface="Calibri"/>
            </a:endParaRPr>
          </a:p>
          <a:p>
            <a:pPr marL="0" marR="0" lvl="0" indent="0" algn="l" rtl="0">
              <a:spcBef>
                <a:spcPts val="0"/>
              </a:spcBef>
              <a:spcAft>
                <a:spcPts val="0"/>
              </a:spcAft>
              <a:buNone/>
            </a:pPr>
            <a:r>
              <a:rPr lang="en-IE" sz="1600" b="1" i="0">
                <a:solidFill>
                  <a:schemeClr val="lt1"/>
                </a:solidFill>
                <a:latin typeface="Calibri"/>
                <a:ea typeface="Calibri"/>
                <a:cs typeface="Calibri"/>
                <a:sym typeface="Calibri"/>
              </a:rPr>
              <a:t>✓ </a:t>
            </a:r>
            <a:r>
              <a:rPr lang="en-IE" sz="1600" i="0">
                <a:solidFill>
                  <a:schemeClr val="lt1"/>
                </a:solidFill>
                <a:latin typeface="Calibri"/>
                <a:ea typeface="Calibri"/>
                <a:cs typeface="Calibri"/>
                <a:sym typeface="Calibri"/>
              </a:rPr>
              <a:t>Group Sequential Trials</a:t>
            </a:r>
            <a:endParaRPr/>
          </a:p>
          <a:p>
            <a:pPr marL="0" marR="0" lvl="0" indent="0" algn="l" rtl="0">
              <a:spcBef>
                <a:spcPts val="0"/>
              </a:spcBef>
              <a:spcAft>
                <a:spcPts val="0"/>
              </a:spcAft>
              <a:buNone/>
            </a:pPr>
            <a:endParaRPr sz="1600" i="0">
              <a:solidFill>
                <a:schemeClr val="lt1"/>
              </a:solidFill>
              <a:latin typeface="Calibri"/>
              <a:ea typeface="Calibri"/>
              <a:cs typeface="Calibri"/>
              <a:sym typeface="Calibri"/>
            </a:endParaRPr>
          </a:p>
          <a:p>
            <a:pPr marL="0" marR="0" lvl="0" indent="0" algn="l" rtl="0">
              <a:spcBef>
                <a:spcPts val="0"/>
              </a:spcBef>
              <a:spcAft>
                <a:spcPts val="0"/>
              </a:spcAft>
              <a:buNone/>
            </a:pPr>
            <a:r>
              <a:rPr lang="en-IE" sz="1600" b="1" i="0">
                <a:solidFill>
                  <a:schemeClr val="lt1"/>
                </a:solidFill>
                <a:latin typeface="Calibri"/>
                <a:ea typeface="Calibri"/>
                <a:cs typeface="Calibri"/>
                <a:sym typeface="Calibri"/>
              </a:rPr>
              <a:t>✓ </a:t>
            </a:r>
            <a:r>
              <a:rPr lang="en-IE" sz="1600">
                <a:solidFill>
                  <a:schemeClr val="lt1"/>
                </a:solidFill>
                <a:latin typeface="Calibri"/>
                <a:ea typeface="Calibri"/>
                <a:cs typeface="Calibri"/>
                <a:sym typeface="Calibri"/>
              </a:rPr>
              <a:t>Bayesian:</a:t>
            </a:r>
            <a:br>
              <a:rPr lang="en-IE" sz="1600">
                <a:solidFill>
                  <a:schemeClr val="lt1"/>
                </a:solidFill>
                <a:latin typeface="Calibri"/>
                <a:ea typeface="Calibri"/>
                <a:cs typeface="Calibri"/>
                <a:sym typeface="Calibri"/>
              </a:rPr>
            </a:br>
            <a:r>
              <a:rPr lang="en-IE" sz="1600">
                <a:solidFill>
                  <a:schemeClr val="lt1"/>
                </a:solidFill>
                <a:latin typeface="Calibri"/>
                <a:ea typeface="Calibri"/>
                <a:cs typeface="Calibri"/>
                <a:sym typeface="Calibri"/>
              </a:rPr>
              <a:t>	- Assurance</a:t>
            </a:r>
            <a:endParaRPr/>
          </a:p>
          <a:p>
            <a:pPr marL="0" marR="0" lvl="0" indent="0" algn="l" rtl="0">
              <a:spcBef>
                <a:spcPts val="0"/>
              </a:spcBef>
              <a:spcAft>
                <a:spcPts val="0"/>
              </a:spcAft>
              <a:buNone/>
            </a:pPr>
            <a:r>
              <a:rPr lang="en-IE" sz="1600">
                <a:solidFill>
                  <a:schemeClr val="lt1"/>
                </a:solidFill>
                <a:latin typeface="Calibri"/>
                <a:ea typeface="Calibri"/>
                <a:cs typeface="Calibri"/>
                <a:sym typeface="Calibri"/>
              </a:rPr>
              <a:t>	- Credible Intervals</a:t>
            </a:r>
            <a:endParaRPr/>
          </a:p>
          <a:p>
            <a:pPr marL="0" marR="0" lvl="0" indent="0" algn="l" rtl="0">
              <a:spcBef>
                <a:spcPts val="0"/>
              </a:spcBef>
              <a:spcAft>
                <a:spcPts val="0"/>
              </a:spcAft>
              <a:buNone/>
            </a:pPr>
            <a:r>
              <a:rPr lang="en-IE" sz="1600">
                <a:solidFill>
                  <a:schemeClr val="lt1"/>
                </a:solidFill>
                <a:latin typeface="Calibri"/>
                <a:ea typeface="Calibri"/>
                <a:cs typeface="Calibri"/>
                <a:sym typeface="Calibri"/>
              </a:rPr>
              <a:t>	- Posterior Error Approach</a:t>
            </a:r>
            <a:endParaRPr/>
          </a:p>
          <a:p>
            <a:pPr marL="0" marR="0" lvl="0" indent="0" algn="l" rtl="0">
              <a:spcBef>
                <a:spcPts val="0"/>
              </a:spcBef>
              <a:spcAft>
                <a:spcPts val="0"/>
              </a:spcAft>
              <a:buNone/>
            </a:pPr>
            <a:endParaRPr sz="1600" i="0">
              <a:solidFill>
                <a:schemeClr val="lt1"/>
              </a:solidFill>
              <a:latin typeface="Calibri"/>
              <a:ea typeface="Calibri"/>
              <a:cs typeface="Calibri"/>
              <a:sym typeface="Calibri"/>
            </a:endParaRPr>
          </a:p>
          <a:p>
            <a:pPr marL="0" marR="0" lvl="0" indent="0" algn="l" rtl="0">
              <a:spcBef>
                <a:spcPts val="0"/>
              </a:spcBef>
              <a:spcAft>
                <a:spcPts val="0"/>
              </a:spcAft>
              <a:buNone/>
            </a:pPr>
            <a:r>
              <a:rPr lang="en-IE" sz="1600" b="1" i="0">
                <a:solidFill>
                  <a:schemeClr val="lt1"/>
                </a:solidFill>
                <a:latin typeface="Calibri"/>
                <a:ea typeface="Calibri"/>
                <a:cs typeface="Calibri"/>
                <a:sym typeface="Calibri"/>
              </a:rPr>
              <a:t>✓ </a:t>
            </a:r>
            <a:r>
              <a:rPr lang="en-IE" sz="1600">
                <a:solidFill>
                  <a:schemeClr val="lt1"/>
                </a:solidFill>
                <a:latin typeface="Calibri"/>
                <a:ea typeface="Calibri"/>
                <a:cs typeface="Calibri"/>
                <a:sym typeface="Calibri"/>
              </a:rPr>
              <a:t>Sample Size Re-Estimation</a:t>
            </a:r>
            <a:br>
              <a:rPr lang="en-IE" sz="1600">
                <a:solidFill>
                  <a:schemeClr val="lt1"/>
                </a:solidFill>
                <a:latin typeface="Calibri"/>
                <a:ea typeface="Calibri"/>
                <a:cs typeface="Calibri"/>
                <a:sym typeface="Calibri"/>
              </a:rPr>
            </a:br>
            <a:endParaRPr sz="1600">
              <a:solidFill>
                <a:schemeClr val="lt1"/>
              </a:solidFill>
              <a:latin typeface="Calibri"/>
              <a:ea typeface="Calibri"/>
              <a:cs typeface="Calibri"/>
              <a:sym typeface="Calibri"/>
            </a:endParaRPr>
          </a:p>
          <a:p>
            <a:pPr marL="0" marR="0" lvl="0" indent="0" algn="l" rtl="0">
              <a:spcBef>
                <a:spcPts val="0"/>
              </a:spcBef>
              <a:spcAft>
                <a:spcPts val="0"/>
              </a:spcAft>
              <a:buNone/>
            </a:pPr>
            <a:r>
              <a:rPr lang="en-IE" sz="1600" b="1" i="0">
                <a:solidFill>
                  <a:schemeClr val="lt1"/>
                </a:solidFill>
                <a:latin typeface="Calibri"/>
                <a:ea typeface="Calibri"/>
                <a:cs typeface="Calibri"/>
                <a:sym typeface="Calibri"/>
              </a:rPr>
              <a:t>✓ </a:t>
            </a:r>
            <a:r>
              <a:rPr lang="en-IE" sz="1600">
                <a:solidFill>
                  <a:schemeClr val="lt1"/>
                </a:solidFill>
                <a:latin typeface="Calibri"/>
                <a:ea typeface="Calibri"/>
                <a:cs typeface="Calibri"/>
                <a:sym typeface="Calibri"/>
              </a:rPr>
              <a:t>Cross over &amp; personalized medicine</a:t>
            </a:r>
            <a:br>
              <a:rPr lang="en-IE" sz="1600">
                <a:solidFill>
                  <a:schemeClr val="lt1"/>
                </a:solidFill>
                <a:latin typeface="Calibri"/>
                <a:ea typeface="Calibri"/>
                <a:cs typeface="Calibri"/>
                <a:sym typeface="Calibri"/>
              </a:rPr>
            </a:br>
            <a:endParaRPr sz="1600">
              <a:solidFill>
                <a:schemeClr val="lt1"/>
              </a:solidFill>
              <a:latin typeface="Calibri"/>
              <a:ea typeface="Calibri"/>
              <a:cs typeface="Calibri"/>
              <a:sym typeface="Calibri"/>
            </a:endParaRPr>
          </a:p>
          <a:p>
            <a:pPr marL="0" marR="0" lvl="0" indent="0" algn="l" rtl="0">
              <a:spcBef>
                <a:spcPts val="0"/>
              </a:spcBef>
              <a:spcAft>
                <a:spcPts val="0"/>
              </a:spcAft>
              <a:buNone/>
            </a:pPr>
            <a:r>
              <a:rPr lang="en-IE" sz="1600" b="1" i="0">
                <a:solidFill>
                  <a:schemeClr val="lt1"/>
                </a:solidFill>
                <a:latin typeface="Calibri"/>
                <a:ea typeface="Calibri"/>
                <a:cs typeface="Calibri"/>
                <a:sym typeface="Calibri"/>
              </a:rPr>
              <a:t>✓ </a:t>
            </a:r>
            <a:r>
              <a:rPr lang="en-IE" sz="1600">
                <a:solidFill>
                  <a:schemeClr val="lt1"/>
                </a:solidFill>
                <a:latin typeface="Calibri"/>
                <a:ea typeface="Calibri"/>
                <a:cs typeface="Calibri"/>
                <a:sym typeface="Calibri"/>
              </a:rPr>
              <a:t>MAMS</a:t>
            </a:r>
            <a:endParaRPr/>
          </a:p>
          <a:p>
            <a:pPr marL="0" marR="0" lvl="0" indent="0" algn="l" rtl="0">
              <a:spcBef>
                <a:spcPts val="0"/>
              </a:spcBef>
              <a:spcAft>
                <a:spcPts val="0"/>
              </a:spcAft>
              <a:buNone/>
            </a:pPr>
            <a:endParaRPr sz="1600">
              <a:solidFill>
                <a:schemeClr val="lt1"/>
              </a:solidFill>
              <a:latin typeface="Calibri"/>
              <a:ea typeface="Calibri"/>
              <a:cs typeface="Calibri"/>
              <a:sym typeface="Calibri"/>
            </a:endParaRPr>
          </a:p>
          <a:p>
            <a:pPr marL="0" marR="0" lvl="0" indent="0" algn="l" rtl="0">
              <a:spcBef>
                <a:spcPts val="0"/>
              </a:spcBef>
              <a:spcAft>
                <a:spcPts val="0"/>
              </a:spcAft>
              <a:buNone/>
            </a:pPr>
            <a:r>
              <a:rPr lang="en-IE" sz="1600" b="1" i="0">
                <a:solidFill>
                  <a:schemeClr val="lt1"/>
                </a:solidFill>
                <a:latin typeface="Calibri"/>
                <a:ea typeface="Calibri"/>
                <a:cs typeface="Calibri"/>
                <a:sym typeface="Calibri"/>
              </a:rPr>
              <a:t>✓ Prediction</a:t>
            </a:r>
            <a:endParaRPr sz="1600">
              <a:solidFill>
                <a:schemeClr val="lt1"/>
              </a:solidFill>
              <a:latin typeface="Calibri"/>
              <a:ea typeface="Calibri"/>
              <a:cs typeface="Calibri"/>
              <a:sym typeface="Calibri"/>
            </a:endParaRPr>
          </a:p>
          <a:p>
            <a:pPr marL="0" marR="0" lvl="0" indent="0" algn="l" rtl="0">
              <a:spcBef>
                <a:spcPts val="0"/>
              </a:spcBef>
              <a:spcAft>
                <a:spcPts val="0"/>
              </a:spcAft>
              <a:buNone/>
            </a:pPr>
            <a:endParaRPr sz="1600">
              <a:solidFill>
                <a:schemeClr val="lt1"/>
              </a:solidFill>
              <a:latin typeface="Calibri"/>
              <a:ea typeface="Calibri"/>
              <a:cs typeface="Calibri"/>
              <a:sym typeface="Calibri"/>
            </a:endParaRPr>
          </a:p>
          <a:p>
            <a:pPr marL="0" marR="0" lvl="0" indent="0" algn="l" rtl="0">
              <a:spcBef>
                <a:spcPts val="0"/>
              </a:spcBef>
              <a:spcAft>
                <a:spcPts val="0"/>
              </a:spcAft>
              <a:buNone/>
            </a:pPr>
            <a:endParaRPr sz="1700" i="0">
              <a:solidFill>
                <a:schemeClr val="lt1"/>
              </a:solidFill>
              <a:latin typeface="Calibri"/>
              <a:ea typeface="Calibri"/>
              <a:cs typeface="Calibri"/>
              <a:sym typeface="Calibri"/>
            </a:endParaRPr>
          </a:p>
          <a:p>
            <a:pPr marL="0" marR="0" lvl="0" indent="0" algn="l" rtl="0">
              <a:spcBef>
                <a:spcPts val="0"/>
              </a:spcBef>
              <a:spcAft>
                <a:spcPts val="0"/>
              </a:spcAft>
              <a:buNone/>
            </a:pPr>
            <a:endParaRPr sz="1700" i="0">
              <a:solidFill>
                <a:schemeClr val="lt1"/>
              </a:solidFill>
              <a:latin typeface="Calibri"/>
              <a:ea typeface="Calibri"/>
              <a:cs typeface="Calibri"/>
              <a:sym typeface="Calibri"/>
            </a:endParaRPr>
          </a:p>
        </p:txBody>
      </p:sp>
      <p:sp>
        <p:nvSpPr>
          <p:cNvPr id="221" name="Google Shape;221;p4"/>
          <p:cNvSpPr/>
          <p:nvPr/>
        </p:nvSpPr>
        <p:spPr>
          <a:xfrm flipH="1">
            <a:off x="7990792" y="904673"/>
            <a:ext cx="520044" cy="5201655"/>
          </a:xfrm>
          <a:prstGeom prst="rightBrace">
            <a:avLst>
              <a:gd name="adj1" fmla="val 8333"/>
              <a:gd name="adj2" fmla="val 61485"/>
            </a:avLst>
          </a:prstGeom>
          <a:noFill/>
          <a:ln w="28575" cap="flat" cmpd="sng">
            <a:solidFill>
              <a:srgbClr val="35C2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4"/>
          <p:cNvSpPr/>
          <p:nvPr/>
        </p:nvSpPr>
        <p:spPr>
          <a:xfrm rot="-5400000" flipH="1">
            <a:off x="4310411" y="1143006"/>
            <a:ext cx="319981" cy="2114023"/>
          </a:xfrm>
          <a:prstGeom prst="rightBrace">
            <a:avLst>
              <a:gd name="adj1" fmla="val 8333"/>
              <a:gd name="adj2" fmla="val 50000"/>
            </a:avLst>
          </a:prstGeom>
          <a:noFill/>
          <a:ln w="19050" cap="flat" cmpd="sng">
            <a:solidFill>
              <a:srgbClr val="2998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4"/>
          <p:cNvSpPr/>
          <p:nvPr/>
        </p:nvSpPr>
        <p:spPr>
          <a:xfrm>
            <a:off x="3163467" y="973147"/>
            <a:ext cx="2621951"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700" b="1" i="0">
                <a:solidFill>
                  <a:schemeClr val="lt1"/>
                </a:solidFill>
                <a:latin typeface="Calibri"/>
                <a:ea typeface="Calibri"/>
                <a:cs typeface="Calibri"/>
                <a:sym typeface="Calibri"/>
              </a:rPr>
              <a:t>✓ </a:t>
            </a:r>
            <a:r>
              <a:rPr lang="en-IE" sz="1700">
                <a:solidFill>
                  <a:schemeClr val="lt1"/>
                </a:solidFill>
                <a:latin typeface="Calibri"/>
                <a:ea typeface="Calibri"/>
                <a:cs typeface="Calibri"/>
                <a:sym typeface="Calibri"/>
              </a:rPr>
              <a:t>CRM</a:t>
            </a:r>
            <a:endParaRPr/>
          </a:p>
          <a:p>
            <a:pPr marL="0" marR="0" lvl="0" indent="0" algn="ctr" rtl="0">
              <a:spcBef>
                <a:spcPts val="0"/>
              </a:spcBef>
              <a:spcAft>
                <a:spcPts val="0"/>
              </a:spcAft>
              <a:buNone/>
            </a:pPr>
            <a:r>
              <a:rPr lang="en-IE" sz="1700" b="1" i="0">
                <a:solidFill>
                  <a:schemeClr val="lt1"/>
                </a:solidFill>
                <a:latin typeface="Calibri"/>
                <a:ea typeface="Calibri"/>
                <a:cs typeface="Calibri"/>
                <a:sym typeface="Calibri"/>
              </a:rPr>
              <a:t>✓ </a:t>
            </a:r>
            <a:r>
              <a:rPr lang="en-IE" sz="1700">
                <a:solidFill>
                  <a:schemeClr val="lt1"/>
                </a:solidFill>
                <a:latin typeface="Calibri"/>
                <a:ea typeface="Calibri"/>
                <a:cs typeface="Calibri"/>
                <a:sym typeface="Calibri"/>
              </a:rPr>
              <a:t>MCP-Mod</a:t>
            </a:r>
            <a:endParaRPr/>
          </a:p>
          <a:p>
            <a:pPr marL="0" marR="0" lvl="0" indent="0" algn="ctr" rtl="0">
              <a:spcBef>
                <a:spcPts val="0"/>
              </a:spcBef>
              <a:spcAft>
                <a:spcPts val="0"/>
              </a:spcAft>
              <a:buNone/>
            </a:pPr>
            <a:r>
              <a:rPr lang="en-IE" sz="1700" b="1" i="0">
                <a:solidFill>
                  <a:schemeClr val="lt1"/>
                </a:solidFill>
                <a:latin typeface="Calibri"/>
                <a:ea typeface="Calibri"/>
                <a:cs typeface="Calibri"/>
                <a:sym typeface="Calibri"/>
              </a:rPr>
              <a:t>✓ </a:t>
            </a:r>
            <a:r>
              <a:rPr lang="en-IE" sz="1700">
                <a:solidFill>
                  <a:schemeClr val="lt1"/>
                </a:solidFill>
                <a:latin typeface="Calibri"/>
                <a:ea typeface="Calibri"/>
                <a:cs typeface="Calibri"/>
                <a:sym typeface="Calibri"/>
              </a:rPr>
              <a:t>Simon’s Two Stage</a:t>
            </a:r>
            <a:endParaRPr/>
          </a:p>
          <a:p>
            <a:pPr marL="0" marR="0" lvl="0" indent="0" algn="ctr" rtl="0">
              <a:spcBef>
                <a:spcPts val="0"/>
              </a:spcBef>
              <a:spcAft>
                <a:spcPts val="0"/>
              </a:spcAft>
              <a:buNone/>
            </a:pPr>
            <a:r>
              <a:rPr lang="en-IE" sz="1700" b="1" i="0">
                <a:solidFill>
                  <a:schemeClr val="lt1"/>
                </a:solidFill>
                <a:latin typeface="Calibri"/>
                <a:ea typeface="Calibri"/>
                <a:cs typeface="Calibri"/>
                <a:sym typeface="Calibri"/>
              </a:rPr>
              <a:t>✓ </a:t>
            </a:r>
            <a:r>
              <a:rPr lang="en-IE" sz="1700">
                <a:solidFill>
                  <a:schemeClr val="lt1"/>
                </a:solidFill>
                <a:latin typeface="Calibri"/>
                <a:ea typeface="Calibri"/>
                <a:cs typeface="Calibri"/>
                <a:sym typeface="Calibri"/>
              </a:rPr>
              <a:t>Fleming’s GST</a:t>
            </a:r>
            <a:endParaRPr/>
          </a:p>
        </p:txBody>
      </p:sp>
      <p:sp>
        <p:nvSpPr>
          <p:cNvPr id="224" name="Google Shape;224;p4"/>
          <p:cNvSpPr/>
          <p:nvPr/>
        </p:nvSpPr>
        <p:spPr>
          <a:xfrm>
            <a:off x="8510836" y="6200688"/>
            <a:ext cx="196637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600">
                <a:solidFill>
                  <a:srgbClr val="D8D8D8"/>
                </a:solidFill>
                <a:latin typeface="Calibri"/>
                <a:ea typeface="Calibri"/>
                <a:cs typeface="Calibri"/>
                <a:sym typeface="Calibri"/>
              </a:rPr>
              <a:t>Cohort Study</a:t>
            </a:r>
            <a:endParaRPr/>
          </a:p>
          <a:p>
            <a:pPr marL="0" marR="0" lvl="0" indent="0" algn="l" rtl="0">
              <a:spcBef>
                <a:spcPts val="0"/>
              </a:spcBef>
              <a:spcAft>
                <a:spcPts val="0"/>
              </a:spcAft>
              <a:buNone/>
            </a:pPr>
            <a:r>
              <a:rPr lang="en-IE" sz="1600">
                <a:solidFill>
                  <a:srgbClr val="D8D8D8"/>
                </a:solidFill>
                <a:latin typeface="Calibri"/>
                <a:ea typeface="Calibri"/>
                <a:cs typeface="Calibri"/>
                <a:sym typeface="Calibri"/>
              </a:rPr>
              <a:t>Case-control Study</a:t>
            </a:r>
            <a:endParaRPr/>
          </a:p>
        </p:txBody>
      </p:sp>
      <p:sp>
        <p:nvSpPr>
          <p:cNvPr id="225" name="Google Shape;225;p4"/>
          <p:cNvSpPr/>
          <p:nvPr/>
        </p:nvSpPr>
        <p:spPr>
          <a:xfrm>
            <a:off x="3413390" y="2474168"/>
            <a:ext cx="2114023" cy="319983"/>
          </a:xfrm>
          <a:prstGeom prst="roundRect">
            <a:avLst>
              <a:gd name="adj" fmla="val 16667"/>
            </a:avLst>
          </a:prstGeom>
          <a:solidFill>
            <a:srgbClr val="2998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4"/>
          <p:cNvSpPr/>
          <p:nvPr/>
        </p:nvSpPr>
        <p:spPr>
          <a:xfrm rot="10800000">
            <a:off x="7990792" y="6243898"/>
            <a:ext cx="520044" cy="514437"/>
          </a:xfrm>
          <a:prstGeom prst="rightBrace">
            <a:avLst>
              <a:gd name="adj1" fmla="val 8333"/>
              <a:gd name="adj2" fmla="val 45896"/>
            </a:avLst>
          </a:prstGeom>
          <a:noFill/>
          <a:ln w="9525" cap="flat" cmpd="sng">
            <a:solidFill>
              <a:srgbClr val="48B7A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27" name="Google Shape;227;p4"/>
          <p:cNvCxnSpPr/>
          <p:nvPr/>
        </p:nvCxnSpPr>
        <p:spPr>
          <a:xfrm>
            <a:off x="8468152" y="1912776"/>
            <a:ext cx="2822148" cy="0"/>
          </a:xfrm>
          <a:prstGeom prst="straightConnector1">
            <a:avLst/>
          </a:prstGeom>
          <a:noFill/>
          <a:ln w="12700" cap="flat" cmpd="sng">
            <a:solidFill>
              <a:schemeClr val="accent1"/>
            </a:solidFill>
            <a:prstDash val="solid"/>
            <a:round/>
            <a:headEnd type="none" w="sm" len="sm"/>
            <a:tailEnd type="none" w="sm" len="sm"/>
          </a:ln>
        </p:spPr>
      </p:cxnSp>
      <p:sp>
        <p:nvSpPr>
          <p:cNvPr id="228" name="Google Shape;228;p4"/>
          <p:cNvSpPr/>
          <p:nvPr/>
        </p:nvSpPr>
        <p:spPr>
          <a:xfrm>
            <a:off x="3613212" y="2448990"/>
            <a:ext cx="19369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000" b="1">
                <a:solidFill>
                  <a:schemeClr val="lt1"/>
                </a:solidFill>
                <a:latin typeface="Century Gothic"/>
                <a:ea typeface="Century Gothic"/>
                <a:cs typeface="Century Gothic"/>
                <a:sym typeface="Century Gothic"/>
              </a:rPr>
              <a:t>EARLY PHASE</a:t>
            </a:r>
            <a:endParaRPr sz="2000" b="1" i="0">
              <a:solidFill>
                <a:schemeClr val="lt1"/>
              </a:solidFill>
              <a:latin typeface="Century Gothic"/>
              <a:ea typeface="Century Gothic"/>
              <a:cs typeface="Century Gothic"/>
              <a:sym typeface="Century Gothic"/>
            </a:endParaRPr>
          </a:p>
        </p:txBody>
      </p:sp>
      <p:sp>
        <p:nvSpPr>
          <p:cNvPr id="229" name="Google Shape;229;p4"/>
          <p:cNvSpPr/>
          <p:nvPr/>
        </p:nvSpPr>
        <p:spPr>
          <a:xfrm>
            <a:off x="5840304" y="3971737"/>
            <a:ext cx="2133695" cy="370338"/>
          </a:xfrm>
          <a:prstGeom prst="roundRect">
            <a:avLst>
              <a:gd name="adj" fmla="val 16667"/>
            </a:avLst>
          </a:prstGeom>
          <a:solidFill>
            <a:srgbClr val="35C2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4"/>
          <p:cNvSpPr/>
          <p:nvPr/>
        </p:nvSpPr>
        <p:spPr>
          <a:xfrm>
            <a:off x="5815363" y="3960537"/>
            <a:ext cx="232279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000" b="1">
                <a:solidFill>
                  <a:schemeClr val="lt1"/>
                </a:solidFill>
                <a:latin typeface="Century Gothic"/>
                <a:ea typeface="Century Gothic"/>
                <a:cs typeface="Century Gothic"/>
                <a:sym typeface="Century Gothic"/>
              </a:rPr>
              <a:t>CONFIRMATORY</a:t>
            </a:r>
            <a:endParaRPr sz="2000" b="1" i="0">
              <a:solidFill>
                <a:schemeClr val="lt1"/>
              </a:solidFill>
              <a:latin typeface="Century Gothic"/>
              <a:ea typeface="Century Gothic"/>
              <a:cs typeface="Century Gothic"/>
              <a:sym typeface="Century Gothic"/>
            </a:endParaRPr>
          </a:p>
        </p:txBody>
      </p:sp>
      <p:sp>
        <p:nvSpPr>
          <p:cNvPr id="231" name="Google Shape;231;p4"/>
          <p:cNvSpPr/>
          <p:nvPr/>
        </p:nvSpPr>
        <p:spPr>
          <a:xfrm>
            <a:off x="1797719" y="3882596"/>
            <a:ext cx="1299124" cy="532744"/>
          </a:xfrm>
          <a:prstGeom prst="roundRect">
            <a:avLst>
              <a:gd name="adj" fmla="val 16667"/>
            </a:avLst>
          </a:prstGeom>
          <a:solidFill>
            <a:srgbClr val="2975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4"/>
          <p:cNvSpPr/>
          <p:nvPr/>
        </p:nvSpPr>
        <p:spPr>
          <a:xfrm>
            <a:off x="1730867" y="3873780"/>
            <a:ext cx="144310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1">
                <a:solidFill>
                  <a:srgbClr val="D8D8D8"/>
                </a:solidFill>
                <a:latin typeface="Century Gothic"/>
                <a:ea typeface="Century Gothic"/>
                <a:cs typeface="Century Gothic"/>
                <a:sym typeface="Century Gothic"/>
              </a:rPr>
              <a:t>PRE-CLINICAL</a:t>
            </a:r>
            <a:br>
              <a:rPr lang="en-IE" sz="1400" b="1">
                <a:solidFill>
                  <a:srgbClr val="D8D8D8"/>
                </a:solidFill>
                <a:latin typeface="Century Gothic"/>
                <a:ea typeface="Century Gothic"/>
                <a:cs typeface="Century Gothic"/>
                <a:sym typeface="Century Gothic"/>
              </a:rPr>
            </a:br>
            <a:r>
              <a:rPr lang="en-IE" sz="1400" b="1">
                <a:solidFill>
                  <a:srgbClr val="D8D8D8"/>
                </a:solidFill>
                <a:latin typeface="Century Gothic"/>
                <a:ea typeface="Century Gothic"/>
                <a:cs typeface="Century Gothic"/>
                <a:sym typeface="Century Gothic"/>
              </a:rPr>
              <a:t>RESEARCH</a:t>
            </a:r>
            <a:endParaRPr sz="1400" b="1" i="0">
              <a:solidFill>
                <a:srgbClr val="D8D8D8"/>
              </a:solidFill>
              <a:latin typeface="Century Gothic"/>
              <a:ea typeface="Century Gothic"/>
              <a:cs typeface="Century Gothic"/>
              <a:sym typeface="Century Gothic"/>
            </a:endParaRPr>
          </a:p>
        </p:txBody>
      </p:sp>
      <p:sp>
        <p:nvSpPr>
          <p:cNvPr id="233" name="Google Shape;233;p4"/>
          <p:cNvSpPr/>
          <p:nvPr/>
        </p:nvSpPr>
        <p:spPr>
          <a:xfrm>
            <a:off x="6242364" y="6347229"/>
            <a:ext cx="1754575" cy="307777"/>
          </a:xfrm>
          <a:prstGeom prst="roundRect">
            <a:avLst>
              <a:gd name="adj" fmla="val 16667"/>
            </a:avLst>
          </a:prstGeom>
          <a:solidFill>
            <a:srgbClr val="48B7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4"/>
          <p:cNvSpPr/>
          <p:nvPr/>
        </p:nvSpPr>
        <p:spPr>
          <a:xfrm>
            <a:off x="6200068" y="6347229"/>
            <a:ext cx="178738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1">
                <a:solidFill>
                  <a:srgbClr val="D8D8D8"/>
                </a:solidFill>
                <a:latin typeface="Century Gothic"/>
                <a:ea typeface="Century Gothic"/>
                <a:cs typeface="Century Gothic"/>
                <a:sym typeface="Century Gothic"/>
              </a:rPr>
              <a:t>POST MARKETING</a:t>
            </a:r>
            <a:endParaRPr sz="1400" b="1" i="0">
              <a:solidFill>
                <a:srgbClr val="D8D8D8"/>
              </a:solidFill>
              <a:latin typeface="Century Gothic"/>
              <a:ea typeface="Century Gothic"/>
              <a:cs typeface="Century Gothic"/>
              <a:sym typeface="Century Gothic"/>
            </a:endParaRPr>
          </a:p>
        </p:txBody>
      </p:sp>
      <p:pic>
        <p:nvPicPr>
          <p:cNvPr id="235" name="Google Shape;235;p4" descr="Logo&#10;&#10;Description automatically generated"/>
          <p:cNvPicPr preferRelativeResize="0"/>
          <p:nvPr/>
        </p:nvPicPr>
        <p:blipFill rotWithShape="1">
          <a:blip r:embed="rId6">
            <a:alphaModFix/>
          </a:blip>
          <a:srcRect/>
          <a:stretch/>
        </p:blipFill>
        <p:spPr>
          <a:xfrm>
            <a:off x="1264974" y="165733"/>
            <a:ext cx="1039228" cy="377397"/>
          </a:xfrm>
          <a:prstGeom prst="rect">
            <a:avLst/>
          </a:prstGeom>
          <a:noFill/>
          <a:ln>
            <a:noFill/>
          </a:ln>
        </p:spPr>
      </p:pic>
      <p:cxnSp>
        <p:nvCxnSpPr>
          <p:cNvPr id="236" name="Google Shape;236;p4"/>
          <p:cNvCxnSpPr/>
          <p:nvPr/>
        </p:nvCxnSpPr>
        <p:spPr>
          <a:xfrm>
            <a:off x="2404693" y="112079"/>
            <a:ext cx="0" cy="405353"/>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ish&#10;&#10;Description automatically generated">
            <a:extLst>
              <a:ext uri="{FF2B5EF4-FFF2-40B4-BE49-F238E27FC236}">
                <a16:creationId xmlns:a16="http://schemas.microsoft.com/office/drawing/2014/main" id="{0BF8615B-F55D-43D5-8BBA-90EC23AA5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0" y="67901"/>
            <a:ext cx="12212200" cy="6790099"/>
          </a:xfrm>
          <a:prstGeom prst="rect">
            <a:avLst/>
          </a:prstGeom>
        </p:spPr>
      </p:pic>
      <p:pic>
        <p:nvPicPr>
          <p:cNvPr id="34" name="Picture 14" descr="nQuery-G2-Review-3">
            <a:extLst>
              <a:ext uri="{FF2B5EF4-FFF2-40B4-BE49-F238E27FC236}">
                <a16:creationId xmlns:a16="http://schemas.microsoft.com/office/drawing/2014/main" id="{5E28CA44-7C59-4F6D-85BB-6D13641D6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141"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211229773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1229191" y="-95273"/>
                          <a:pt x="1347303" y="40334"/>
                          <a:pt x="2485026" y="0"/>
                        </a:cubicBezTo>
                        <a:cubicBezTo>
                          <a:pt x="2484363" y="1409795"/>
                          <a:pt x="2572182" y="2043776"/>
                          <a:pt x="2485026" y="3050671"/>
                        </a:cubicBezTo>
                        <a:cubicBezTo>
                          <a:pt x="1851316" y="3030554"/>
                          <a:pt x="839454" y="2901840"/>
                          <a:pt x="0" y="3050671"/>
                        </a:cubicBezTo>
                        <a:cubicBezTo>
                          <a:pt x="97792" y="2284858"/>
                          <a:pt x="125311" y="864854"/>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5" name="Picture 6" descr="nQuery-G2-Review-2">
            <a:extLst>
              <a:ext uri="{FF2B5EF4-FFF2-40B4-BE49-F238E27FC236}">
                <a16:creationId xmlns:a16="http://schemas.microsoft.com/office/drawing/2014/main" id="{D45DAD02-7073-46CD-BF2A-3ADA5AA5A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86"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163477992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935525" y="-133403"/>
                          <a:pt x="2152704" y="-36934"/>
                          <a:pt x="2485026" y="0"/>
                        </a:cubicBezTo>
                        <a:cubicBezTo>
                          <a:pt x="2504039" y="1224398"/>
                          <a:pt x="2562784" y="1933590"/>
                          <a:pt x="2485026" y="3050671"/>
                        </a:cubicBezTo>
                        <a:cubicBezTo>
                          <a:pt x="2063383" y="2927523"/>
                          <a:pt x="557899" y="2942498"/>
                          <a:pt x="0" y="3050671"/>
                        </a:cubicBezTo>
                        <a:cubicBezTo>
                          <a:pt x="-137416" y="2185246"/>
                          <a:pt x="150040" y="339576"/>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6" name="Picture 12" descr="nQuery-G2-Review-5">
            <a:extLst>
              <a:ext uri="{FF2B5EF4-FFF2-40B4-BE49-F238E27FC236}">
                <a16:creationId xmlns:a16="http://schemas.microsoft.com/office/drawing/2014/main" id="{C3D22A39-3CA7-4D24-BADD-D705317FAB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6496"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52657929">
                  <a:custGeom>
                    <a:avLst/>
                    <a:gdLst>
                      <a:gd name="connsiteX0" fmla="*/ 0 w 2410617"/>
                      <a:gd name="connsiteY0" fmla="*/ 0 h 2959325"/>
                      <a:gd name="connsiteX1" fmla="*/ 2410617 w 2410617"/>
                      <a:gd name="connsiteY1" fmla="*/ 0 h 2959325"/>
                      <a:gd name="connsiteX2" fmla="*/ 2410617 w 2410617"/>
                      <a:gd name="connsiteY2" fmla="*/ 2959325 h 2959325"/>
                      <a:gd name="connsiteX3" fmla="*/ 0 w 2410617"/>
                      <a:gd name="connsiteY3" fmla="*/ 2959325 h 2959325"/>
                      <a:gd name="connsiteX4" fmla="*/ 0 w 2410617"/>
                      <a:gd name="connsiteY4" fmla="*/ 0 h 295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17" h="2959325" extrusionOk="0">
                        <a:moveTo>
                          <a:pt x="0" y="0"/>
                        </a:moveTo>
                        <a:cubicBezTo>
                          <a:pt x="993242" y="-98322"/>
                          <a:pt x="1634998" y="-78723"/>
                          <a:pt x="2410617" y="0"/>
                        </a:cubicBezTo>
                        <a:cubicBezTo>
                          <a:pt x="2262092" y="1079841"/>
                          <a:pt x="2365652" y="1717688"/>
                          <a:pt x="2410617" y="2959325"/>
                        </a:cubicBezTo>
                        <a:cubicBezTo>
                          <a:pt x="2133113" y="3050712"/>
                          <a:pt x="550164" y="2849771"/>
                          <a:pt x="0" y="2959325"/>
                        </a:cubicBezTo>
                        <a:cubicBezTo>
                          <a:pt x="91681" y="1744527"/>
                          <a:pt x="-90978" y="375731"/>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7" name="Picture 10" descr="nQuery-G2-Review-4">
            <a:extLst>
              <a:ext uri="{FF2B5EF4-FFF2-40B4-BE49-F238E27FC236}">
                <a16:creationId xmlns:a16="http://schemas.microsoft.com/office/drawing/2014/main" id="{428C0B0F-E220-4F1C-BA92-1756E99BC9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6851"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4172447036">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743949" y="-37904"/>
                          <a:pt x="1879360" y="-55183"/>
                          <a:pt x="2485026" y="0"/>
                        </a:cubicBezTo>
                        <a:cubicBezTo>
                          <a:pt x="2455544" y="1321716"/>
                          <a:pt x="2321872" y="1685505"/>
                          <a:pt x="2485026" y="3050671"/>
                        </a:cubicBezTo>
                        <a:cubicBezTo>
                          <a:pt x="1602360" y="3105291"/>
                          <a:pt x="556210" y="2896323"/>
                          <a:pt x="0" y="3050671"/>
                        </a:cubicBezTo>
                        <a:cubicBezTo>
                          <a:pt x="60216" y="2190889"/>
                          <a:pt x="-164684" y="332033"/>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sp>
        <p:nvSpPr>
          <p:cNvPr id="39" name="Content Placeholder 2">
            <a:extLst>
              <a:ext uri="{FF2B5EF4-FFF2-40B4-BE49-F238E27FC236}">
                <a16:creationId xmlns:a16="http://schemas.microsoft.com/office/drawing/2014/main" id="{F69E7F7F-FBD1-48FB-BDC2-E6EFECD3084D}"/>
              </a:ext>
            </a:extLst>
          </p:cNvPr>
          <p:cNvSpPr txBox="1">
            <a:spLocks/>
          </p:cNvSpPr>
          <p:nvPr/>
        </p:nvSpPr>
        <p:spPr>
          <a:xfrm>
            <a:off x="3635529" y="1406242"/>
            <a:ext cx="9080099" cy="1284028"/>
          </a:xfrm>
          <a:prstGeom prst="rect">
            <a:avLst/>
          </a:prstGeom>
        </p:spPr>
        <p:txBody>
          <a:bodyPr vert="horz" lIns="45720" tIns="45720" rIns="4572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9pPr>
          </a:lstStyle>
          <a:p>
            <a:endParaRPr lang="en-GB" dirty="0">
              <a:solidFill>
                <a:schemeClr val="bg1"/>
              </a:solidFill>
            </a:endParaRPr>
          </a:p>
        </p:txBody>
      </p:sp>
      <p:sp>
        <p:nvSpPr>
          <p:cNvPr id="40" name="Rectangle: Rounded Corners 39">
            <a:extLst>
              <a:ext uri="{FF2B5EF4-FFF2-40B4-BE49-F238E27FC236}">
                <a16:creationId xmlns:a16="http://schemas.microsoft.com/office/drawing/2014/main" id="{3E2AC8A3-A48E-4D5A-A6E6-5CBAFD45D95A}"/>
              </a:ext>
            </a:extLst>
          </p:cNvPr>
          <p:cNvSpPr/>
          <p:nvPr/>
        </p:nvSpPr>
        <p:spPr>
          <a:xfrm>
            <a:off x="-10100" y="-16086"/>
            <a:ext cx="12212200" cy="755068"/>
          </a:xfrm>
          <a:prstGeom prst="roundRect">
            <a:avLst>
              <a:gd name="adj" fmla="val 0"/>
            </a:avLst>
          </a:prstGeom>
          <a:solidFill>
            <a:srgbClr val="565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latin typeface="Century Gothic" panose="020B0502020202020204" pitchFamily="34" charset="0"/>
            </a:endParaRPr>
          </a:p>
        </p:txBody>
      </p:sp>
      <p:sp>
        <p:nvSpPr>
          <p:cNvPr id="41" name="Title 3">
            <a:extLst>
              <a:ext uri="{FF2B5EF4-FFF2-40B4-BE49-F238E27FC236}">
                <a16:creationId xmlns:a16="http://schemas.microsoft.com/office/drawing/2014/main" id="{0F0FC644-A625-4114-9EE1-F6FFADDDD317}"/>
              </a:ext>
            </a:extLst>
          </p:cNvPr>
          <p:cNvSpPr txBox="1">
            <a:spLocks/>
          </p:cNvSpPr>
          <p:nvPr/>
        </p:nvSpPr>
        <p:spPr>
          <a:xfrm>
            <a:off x="1928578" y="2312134"/>
            <a:ext cx="8353623" cy="840981"/>
          </a:xfrm>
          <a:prstGeom prst="rect">
            <a:avLst/>
          </a:prstGeom>
        </p:spPr>
        <p:txBody>
          <a:bodyPr vert="horz" lIns="91440" tIns="45720" rIns="91440" bIns="45720" rtlCol="0" anchor="t">
            <a:normAutofit fontScale="97500"/>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nSpc>
                <a:spcPct val="100000"/>
              </a:lnSpc>
            </a:pPr>
            <a:r>
              <a:rPr lang="en-GB" sz="2000" spc="0" dirty="0">
                <a:latin typeface="Century Gothic" panose="020B0502020202020204" pitchFamily="34" charset="0"/>
              </a:rPr>
              <a:t>In 2021, </a:t>
            </a:r>
            <a:r>
              <a:rPr lang="en-GB" sz="2000" b="1" spc="0" dirty="0">
                <a:latin typeface="Century Gothic" panose="020B0502020202020204" pitchFamily="34" charset="0"/>
              </a:rPr>
              <a:t>88%</a:t>
            </a:r>
            <a:r>
              <a:rPr lang="en-GB" sz="2000" spc="0" dirty="0">
                <a:latin typeface="Century Gothic" panose="020B0502020202020204" pitchFamily="34" charset="0"/>
              </a:rPr>
              <a:t> of organizations with clinical trials approved by </a:t>
            </a:r>
            <a:br>
              <a:rPr lang="en-GB" sz="2000" spc="0" dirty="0">
                <a:latin typeface="Century Gothic" panose="020B0502020202020204" pitchFamily="34" charset="0"/>
              </a:rPr>
            </a:br>
            <a:r>
              <a:rPr lang="en-GB" sz="2000" spc="0" dirty="0">
                <a:latin typeface="Century Gothic" panose="020B0502020202020204" pitchFamily="34" charset="0"/>
              </a:rPr>
              <a:t>the FDA </a:t>
            </a:r>
            <a:r>
              <a:rPr lang="en-GB" sz="2000" b="1" spc="0" dirty="0">
                <a:latin typeface="Century Gothic" panose="020B0502020202020204" pitchFamily="34" charset="0"/>
              </a:rPr>
              <a:t>used nQuery</a:t>
            </a:r>
            <a:endParaRPr lang="en-GB" sz="2000" spc="0" dirty="0">
              <a:latin typeface="Century Gothic" panose="020B0502020202020204" pitchFamily="34" charset="0"/>
            </a:endParaRPr>
          </a:p>
        </p:txBody>
      </p:sp>
      <p:pic>
        <p:nvPicPr>
          <p:cNvPr id="43" name="Picture 42" descr="A close up of a logo&#10;&#10;Description automatically generated">
            <a:extLst>
              <a:ext uri="{FF2B5EF4-FFF2-40B4-BE49-F238E27FC236}">
                <a16:creationId xmlns:a16="http://schemas.microsoft.com/office/drawing/2014/main" id="{0DB1C739-2CA4-4747-BC19-E8F72F956B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534" y="6328034"/>
            <a:ext cx="485977" cy="219899"/>
          </a:xfrm>
          <a:prstGeom prst="rect">
            <a:avLst/>
          </a:prstGeom>
        </p:spPr>
      </p:pic>
      <p:pic>
        <p:nvPicPr>
          <p:cNvPr id="44" name="Picture 43" descr="A close up of a logo&#10;&#10;Description automatically generated">
            <a:extLst>
              <a:ext uri="{FF2B5EF4-FFF2-40B4-BE49-F238E27FC236}">
                <a16:creationId xmlns:a16="http://schemas.microsoft.com/office/drawing/2014/main" id="{27AEEB91-7901-46C9-AAC7-6A45A47CFA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6046" y="6372134"/>
            <a:ext cx="533910" cy="131698"/>
          </a:xfrm>
          <a:prstGeom prst="rect">
            <a:avLst/>
          </a:prstGeom>
        </p:spPr>
      </p:pic>
      <p:pic>
        <p:nvPicPr>
          <p:cNvPr id="45" name="Picture 44" descr="A close up of a logo&#10;&#10;Description automatically generated">
            <a:extLst>
              <a:ext uri="{FF2B5EF4-FFF2-40B4-BE49-F238E27FC236}">
                <a16:creationId xmlns:a16="http://schemas.microsoft.com/office/drawing/2014/main" id="{41534330-CF2F-45C6-BB7B-F59773E577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15210" y="6362333"/>
            <a:ext cx="588388" cy="151300"/>
          </a:xfrm>
          <a:prstGeom prst="rect">
            <a:avLst/>
          </a:prstGeom>
        </p:spPr>
      </p:pic>
      <p:pic>
        <p:nvPicPr>
          <p:cNvPr id="46" name="Picture 45" descr="A close up of a logo&#10;&#10;Description automatically generated">
            <a:extLst>
              <a:ext uri="{FF2B5EF4-FFF2-40B4-BE49-F238E27FC236}">
                <a16:creationId xmlns:a16="http://schemas.microsoft.com/office/drawing/2014/main" id="{694F9984-3CCA-4D52-BCF2-13B7B4422C2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02051" y="6357044"/>
            <a:ext cx="480150" cy="161879"/>
          </a:xfrm>
          <a:prstGeom prst="rect">
            <a:avLst/>
          </a:prstGeom>
        </p:spPr>
      </p:pic>
      <p:pic>
        <p:nvPicPr>
          <p:cNvPr id="47" name="Picture 46" descr="A close up of a logo&#10;&#10;Description automatically generated">
            <a:extLst>
              <a:ext uri="{FF2B5EF4-FFF2-40B4-BE49-F238E27FC236}">
                <a16:creationId xmlns:a16="http://schemas.microsoft.com/office/drawing/2014/main" id="{AD90B7F8-51E6-41FC-9397-F42597599F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16853" y="6333606"/>
            <a:ext cx="632592" cy="208755"/>
          </a:xfrm>
          <a:prstGeom prst="rect">
            <a:avLst/>
          </a:prstGeom>
        </p:spPr>
      </p:pic>
      <p:pic>
        <p:nvPicPr>
          <p:cNvPr id="48" name="Picture 47" descr="A close up of a logo&#10;&#10;Description automatically generated">
            <a:extLst>
              <a:ext uri="{FF2B5EF4-FFF2-40B4-BE49-F238E27FC236}">
                <a16:creationId xmlns:a16="http://schemas.microsoft.com/office/drawing/2014/main" id="{D3FCA941-459E-4CED-B474-4983196D355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5400" y="6302604"/>
            <a:ext cx="307681" cy="270759"/>
          </a:xfrm>
          <a:prstGeom prst="rect">
            <a:avLst/>
          </a:prstGeom>
        </p:spPr>
      </p:pic>
      <p:pic>
        <p:nvPicPr>
          <p:cNvPr id="49" name="Picture 48" descr="A close up of a logo&#10;&#10;Description automatically generated">
            <a:extLst>
              <a:ext uri="{FF2B5EF4-FFF2-40B4-BE49-F238E27FC236}">
                <a16:creationId xmlns:a16="http://schemas.microsoft.com/office/drawing/2014/main" id="{FCFC053C-0A26-463F-AA3E-6EC74FCC6BF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46833" y="6280048"/>
            <a:ext cx="261978" cy="315871"/>
          </a:xfrm>
          <a:prstGeom prst="rect">
            <a:avLst/>
          </a:prstGeom>
        </p:spPr>
      </p:pic>
      <p:pic>
        <p:nvPicPr>
          <p:cNvPr id="50" name="Picture 49" descr="A close up of a logo&#10;&#10;Description automatically generated">
            <a:extLst>
              <a:ext uri="{FF2B5EF4-FFF2-40B4-BE49-F238E27FC236}">
                <a16:creationId xmlns:a16="http://schemas.microsoft.com/office/drawing/2014/main" id="{A5B5EBDB-D204-464F-9CA5-D5300F8AAB1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36823" y="6358758"/>
            <a:ext cx="411557" cy="158450"/>
          </a:xfrm>
          <a:prstGeom prst="rect">
            <a:avLst/>
          </a:prstGeom>
        </p:spPr>
      </p:pic>
      <p:pic>
        <p:nvPicPr>
          <p:cNvPr id="51" name="Picture 50" descr="A close up of a logo&#10;&#10;Description automatically generated">
            <a:extLst>
              <a:ext uri="{FF2B5EF4-FFF2-40B4-BE49-F238E27FC236}">
                <a16:creationId xmlns:a16="http://schemas.microsoft.com/office/drawing/2014/main" id="{1F4D7F59-9087-456B-9152-2B7B4733D84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80654" y="6350698"/>
            <a:ext cx="985485" cy="174571"/>
          </a:xfrm>
          <a:prstGeom prst="rect">
            <a:avLst/>
          </a:prstGeom>
        </p:spPr>
      </p:pic>
      <p:pic>
        <p:nvPicPr>
          <p:cNvPr id="52" name="Picture 51" descr="A close up of a logo&#10;&#10;Description automatically generated">
            <a:extLst>
              <a:ext uri="{FF2B5EF4-FFF2-40B4-BE49-F238E27FC236}">
                <a16:creationId xmlns:a16="http://schemas.microsoft.com/office/drawing/2014/main" id="{D6887FA9-0237-4932-83C9-48C5B12C2B2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64599" y="6322722"/>
            <a:ext cx="197028" cy="230522"/>
          </a:xfrm>
          <a:prstGeom prst="rect">
            <a:avLst/>
          </a:prstGeom>
        </p:spPr>
      </p:pic>
      <p:pic>
        <p:nvPicPr>
          <p:cNvPr id="53" name="Picture 52" descr="A close up of a logo&#10;&#10;Description automatically generated">
            <a:extLst>
              <a:ext uri="{FF2B5EF4-FFF2-40B4-BE49-F238E27FC236}">
                <a16:creationId xmlns:a16="http://schemas.microsoft.com/office/drawing/2014/main" id="{439E280A-3585-4559-B6FD-88C7AD8DF3C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25964" y="6372134"/>
            <a:ext cx="591629" cy="131698"/>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4ACBDC9E-2C62-4DC1-B9D1-E04305152E3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01064" y="6322722"/>
            <a:ext cx="815693" cy="230522"/>
          </a:xfrm>
          <a:prstGeom prst="rect">
            <a:avLst/>
          </a:prstGeom>
        </p:spPr>
      </p:pic>
      <p:pic>
        <p:nvPicPr>
          <p:cNvPr id="55" name="Picture 54" descr="A picture containing drawing, shirt&#10;&#10;Description automatically generated">
            <a:extLst>
              <a:ext uri="{FF2B5EF4-FFF2-40B4-BE49-F238E27FC236}">
                <a16:creationId xmlns:a16="http://schemas.microsoft.com/office/drawing/2014/main" id="{DF205AD4-A382-42CA-8A40-5289368C3452}"/>
              </a:ext>
            </a:extLst>
          </p:cNvPr>
          <p:cNvPicPr>
            <a:picLocks noChangeAspect="1"/>
          </p:cNvPicPr>
          <p:nvPr/>
        </p:nvPicPr>
        <p:blipFill rotWithShape="1">
          <a:blip r:embed="rId20">
            <a:extLst>
              <a:ext uri="{28A0092B-C50C-407E-A947-70E740481C1C}">
                <a14:useLocalDpi xmlns:a14="http://schemas.microsoft.com/office/drawing/2010/main" val="0"/>
              </a:ext>
            </a:extLst>
          </a:blip>
          <a:srcRect t="28487" b="28791"/>
          <a:stretch/>
        </p:blipFill>
        <p:spPr>
          <a:xfrm>
            <a:off x="7153939" y="6299420"/>
            <a:ext cx="648672" cy="277126"/>
          </a:xfrm>
          <a:prstGeom prst="rect">
            <a:avLst/>
          </a:prstGeom>
        </p:spPr>
      </p:pic>
      <p:pic>
        <p:nvPicPr>
          <p:cNvPr id="56" name="Picture 55" descr="A close up of a logo&#10;&#10;Description automatically generated">
            <a:extLst>
              <a:ext uri="{FF2B5EF4-FFF2-40B4-BE49-F238E27FC236}">
                <a16:creationId xmlns:a16="http://schemas.microsoft.com/office/drawing/2014/main" id="{4459B203-0089-480B-85F6-D0A548FEF5D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47898" y="6355886"/>
            <a:ext cx="590472" cy="164195"/>
          </a:xfrm>
          <a:prstGeom prst="rect">
            <a:avLst/>
          </a:prstGeom>
        </p:spPr>
      </p:pic>
      <p:pic>
        <p:nvPicPr>
          <p:cNvPr id="57" name="Picture 56" descr="A picture containing drawing&#10;&#10;Description automatically generated">
            <a:extLst>
              <a:ext uri="{FF2B5EF4-FFF2-40B4-BE49-F238E27FC236}">
                <a16:creationId xmlns:a16="http://schemas.microsoft.com/office/drawing/2014/main" id="{17E5928C-B3ED-48CF-B9DE-E8F6BF93CBB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407264" y="6356172"/>
            <a:ext cx="548222" cy="163623"/>
          </a:xfrm>
          <a:prstGeom prst="rect">
            <a:avLst/>
          </a:prstGeom>
        </p:spPr>
      </p:pic>
      <p:pic>
        <p:nvPicPr>
          <p:cNvPr id="58" name="Picture 57" descr="A close up of a sign&#10;&#10;Description automatically generated">
            <a:extLst>
              <a:ext uri="{FF2B5EF4-FFF2-40B4-BE49-F238E27FC236}">
                <a16:creationId xmlns:a16="http://schemas.microsoft.com/office/drawing/2014/main" id="{F44C94AF-21F4-47FF-B04F-25B375AF9AA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048409" y="6308191"/>
            <a:ext cx="469991" cy="259585"/>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9B9D3A38-B73B-4165-A83B-A33D20A85FA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49727" y="991841"/>
            <a:ext cx="3394212" cy="1232614"/>
          </a:xfrm>
          <a:prstGeom prst="rect">
            <a:avLst/>
          </a:prstGeom>
          <a:effectLst>
            <a:outerShdw blurRad="50800" dist="38100" dir="8100000" algn="tr" rotWithShape="0">
              <a:prstClr val="black">
                <a:alpha val="30000"/>
              </a:prstClr>
            </a:outerShdw>
          </a:effectLst>
        </p:spPr>
      </p:pic>
      <p:pic>
        <p:nvPicPr>
          <p:cNvPr id="1026" name="Picture 2" descr="nQuery-Clinical-Trial-Software">
            <a:extLst>
              <a:ext uri="{FF2B5EF4-FFF2-40B4-BE49-F238E27FC236}">
                <a16:creationId xmlns:a16="http://schemas.microsoft.com/office/drawing/2014/main" id="{061B6411-6CB8-44F9-8215-F75C69E99B1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39300" y="49258"/>
            <a:ext cx="509862" cy="6428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Query-G2-Review-1-Example-1">
            <a:extLst>
              <a:ext uri="{FF2B5EF4-FFF2-40B4-BE49-F238E27FC236}">
                <a16:creationId xmlns:a16="http://schemas.microsoft.com/office/drawing/2014/main" id="{4C8422BA-4B5A-42F8-B368-E37E3D42464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757939" y="3287180"/>
            <a:ext cx="2230943" cy="2738753"/>
          </a:xfrm>
          <a:prstGeom prst="rect">
            <a:avLst/>
          </a:prstGeom>
          <a:noFill/>
          <a:ln w="12700" cap="rnd">
            <a:solidFill>
              <a:schemeClr val="bg1">
                <a:lumMod val="50000"/>
              </a:schemeClr>
            </a:solidFill>
            <a:extLst>
              <a:ext uri="{C807C97D-BFC1-408E-A445-0C87EB9F89A2}">
                <ask:lineSketchStyleProps xmlns:ask="http://schemas.microsoft.com/office/drawing/2018/sketchyshapes" sd="4172447036">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743949" y="-37904"/>
                          <a:pt x="1879360" y="-55183"/>
                          <a:pt x="2485026" y="0"/>
                        </a:cubicBezTo>
                        <a:cubicBezTo>
                          <a:pt x="2455544" y="1321716"/>
                          <a:pt x="2321872" y="1685505"/>
                          <a:pt x="2485026" y="3050671"/>
                        </a:cubicBezTo>
                        <a:cubicBezTo>
                          <a:pt x="1602360" y="3105291"/>
                          <a:pt x="556210" y="2896323"/>
                          <a:pt x="0" y="3050671"/>
                        </a:cubicBezTo>
                        <a:cubicBezTo>
                          <a:pt x="60216" y="2190889"/>
                          <a:pt x="-164684" y="332033"/>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5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3453415" y="2798712"/>
            <a:ext cx="8589813" cy="1754326"/>
          </a:xfrm>
          <a:prstGeom prst="rect">
            <a:avLst/>
          </a:prstGeom>
        </p:spPr>
        <p:txBody>
          <a:bodyPr wrap="square">
            <a:spAutoFit/>
          </a:bodyPr>
          <a:lstStyle/>
          <a:p>
            <a:pPr lvl="1" algn="ctr">
              <a:buClr>
                <a:schemeClr val="bg1"/>
              </a:buClr>
            </a:pPr>
            <a:r>
              <a:rPr lang="en-US" sz="5400" b="1" dirty="0">
                <a:solidFill>
                  <a:schemeClr val="bg1"/>
                </a:solidFill>
              </a:rPr>
              <a:t>Bayesian Sample Size Determination</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Century Gothic" panose="020B0502020202020204" pitchFamily="34" charset="0"/>
              </a:rPr>
              <a:t>Part 1</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7003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56" y="0"/>
            <a:ext cx="9126415" cy="1499616"/>
          </a:xfrm>
        </p:spPr>
        <p:txBody>
          <a:bodyPr vert="horz" lIns="91440" tIns="45720" rIns="91440" bIns="45720" rtlCol="0" anchor="ctr">
            <a:normAutofit/>
          </a:bodyPr>
          <a:lstStyle/>
          <a:p>
            <a:pPr algn="ctr"/>
            <a:r>
              <a:rPr lang="en-IE" sz="5000" cap="none" dirty="0"/>
              <a:t>Sample Size Determination</a:t>
            </a:r>
          </a:p>
        </p:txBody>
      </p:sp>
      <p:sp>
        <p:nvSpPr>
          <p:cNvPr id="3" name="Content Placeholder 2"/>
          <p:cNvSpPr>
            <a:spLocks noGrp="1"/>
          </p:cNvSpPr>
          <p:nvPr>
            <p:ph idx="1"/>
          </p:nvPr>
        </p:nvSpPr>
        <p:spPr>
          <a:xfrm>
            <a:off x="917807" y="1417320"/>
            <a:ext cx="9572915" cy="4023360"/>
          </a:xfrm>
        </p:spPr>
        <p:txBody>
          <a:bodyPr>
            <a:noAutofit/>
          </a:bodyPr>
          <a:lstStyle/>
          <a:p>
            <a:pPr marL="0" indent="0"/>
            <a:r>
              <a:rPr lang="en-IE" sz="2600" b="1" dirty="0"/>
              <a:t>What is Sample Size Determination (SSD)?</a:t>
            </a:r>
          </a:p>
          <a:p>
            <a:pPr marL="457200" indent="-457200">
              <a:buFont typeface="Arial" panose="020B0604020202020204" pitchFamily="34" charset="0"/>
              <a:buChar char="•"/>
            </a:pPr>
            <a:r>
              <a:rPr lang="en-IE" sz="2600" dirty="0"/>
              <a:t>SSD is the process of finding an appropriate sample size for a study.</a:t>
            </a:r>
          </a:p>
          <a:p>
            <a:pPr marL="457200" indent="-457200">
              <a:buFont typeface="Arial" panose="020B0604020202020204" pitchFamily="34" charset="0"/>
              <a:buChar char="•"/>
            </a:pPr>
            <a:r>
              <a:rPr lang="en-IE" sz="2600" dirty="0"/>
              <a:t>We want to determine the minimum sample size that is expected to reach a desired value of a certain metric (e.g. power, interval width, cost).</a:t>
            </a:r>
          </a:p>
          <a:p>
            <a:pPr marL="0" indent="0"/>
            <a:endParaRPr lang="en-IE" sz="2600" dirty="0"/>
          </a:p>
          <a:p>
            <a:pPr marL="0" indent="0">
              <a:buNone/>
            </a:pPr>
            <a:r>
              <a:rPr lang="en-IE" sz="2600" b="1" dirty="0"/>
              <a:t>Why is SSD important?</a:t>
            </a:r>
          </a:p>
          <a:p>
            <a:pPr marL="457200" indent="-457200">
              <a:buFont typeface="Arial" panose="020B0604020202020204" pitchFamily="34" charset="0"/>
              <a:buChar char="•"/>
            </a:pPr>
            <a:r>
              <a:rPr lang="en-IE" sz="2600" dirty="0"/>
              <a:t>It is crucial that we arrive at valid conclusions and an appropriate sample size will reduce the chance of large errors. </a:t>
            </a:r>
          </a:p>
          <a:p>
            <a:pPr marL="457200" indent="-457200">
              <a:buFont typeface="Arial" panose="020B0604020202020204" pitchFamily="34" charset="0"/>
              <a:buChar char="•"/>
            </a:pPr>
            <a:r>
              <a:rPr lang="en-IE" sz="2600" dirty="0"/>
              <a:t>The number of subjects enrolled in a trial raises both ethical and practical considerations.</a:t>
            </a:r>
          </a:p>
          <a:p>
            <a:pPr marL="0" indent="0">
              <a:buNone/>
            </a:pPr>
            <a:r>
              <a:rPr lang="en-IE" sz="2600" dirty="0"/>
              <a:t>	</a:t>
            </a:r>
          </a:p>
        </p:txBody>
      </p:sp>
    </p:spTree>
    <p:extLst>
      <p:ext uri="{BB962C8B-B14F-4D97-AF65-F5344CB8AC3E}">
        <p14:creationId xmlns:p14="http://schemas.microsoft.com/office/powerpoint/2010/main" val="15908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56" y="0"/>
            <a:ext cx="9126415" cy="1499616"/>
          </a:xfrm>
        </p:spPr>
        <p:txBody>
          <a:bodyPr vert="horz" lIns="91440" tIns="45720" rIns="91440" bIns="45720" rtlCol="0" anchor="ctr">
            <a:normAutofit/>
          </a:bodyPr>
          <a:lstStyle/>
          <a:p>
            <a:pPr algn="ctr"/>
            <a:r>
              <a:rPr lang="en-IE" sz="5000" cap="none" dirty="0"/>
              <a:t>Statistical Power </a:t>
            </a:r>
          </a:p>
        </p:txBody>
      </p:sp>
      <p:sp>
        <p:nvSpPr>
          <p:cNvPr id="3" name="Content Placeholder 2"/>
          <p:cNvSpPr>
            <a:spLocks noGrp="1"/>
          </p:cNvSpPr>
          <p:nvPr>
            <p:ph idx="1"/>
          </p:nvPr>
        </p:nvSpPr>
        <p:spPr>
          <a:xfrm>
            <a:off x="917807" y="1417320"/>
            <a:ext cx="10007368" cy="4023360"/>
          </a:xfrm>
        </p:spPr>
        <p:txBody>
          <a:bodyPr>
            <a:noAutofit/>
          </a:bodyPr>
          <a:lstStyle/>
          <a:p>
            <a:pPr marL="0" indent="0">
              <a:buNone/>
            </a:pPr>
            <a:r>
              <a:rPr lang="en-IE" sz="2600" dirty="0"/>
              <a:t>Power is the most common metric for sample size determination.</a:t>
            </a:r>
          </a:p>
          <a:p>
            <a:pPr marL="457200" indent="-457200">
              <a:buFont typeface="Arial" panose="020B0604020202020204" pitchFamily="34" charset="0"/>
              <a:buChar char="•"/>
            </a:pPr>
            <a:r>
              <a:rPr lang="en-IE" sz="2600" dirty="0"/>
              <a:t>It is defined as the probability of rejecting the null hypothesis when it is false. i.e. the probability of detecting a true effect of a specified size.</a:t>
            </a:r>
          </a:p>
          <a:p>
            <a:pPr marL="0" indent="0"/>
            <a:endParaRPr lang="en-IE" sz="2600" dirty="0"/>
          </a:p>
          <a:p>
            <a:pPr marL="0" indent="0">
              <a:buNone/>
            </a:pPr>
            <a:r>
              <a:rPr lang="en-IE" sz="2600" dirty="0"/>
              <a:t>The calculated sample size will only achieve the target power if the assumed effect size and other assumptions are proven to be correct.</a:t>
            </a:r>
          </a:p>
          <a:p>
            <a:pPr marL="457200" indent="-457200">
              <a:buFont typeface="Arial" panose="020B0604020202020204" pitchFamily="34" charset="0"/>
              <a:buChar char="•"/>
            </a:pPr>
            <a:r>
              <a:rPr lang="en-IE" sz="2600" dirty="0"/>
              <a:t>Deviations from these assumed values can lead to underpowered or overpowered studies.</a:t>
            </a:r>
          </a:p>
          <a:p>
            <a:pPr marL="0" indent="0"/>
            <a:endParaRPr lang="en-IE" sz="2600" dirty="0"/>
          </a:p>
          <a:p>
            <a:pPr marL="0" indent="0"/>
            <a:r>
              <a:rPr lang="en-IE" sz="2600" dirty="0"/>
              <a:t>A sensitivity analysis or Bayesian approaches can help us investigate this potential issue.</a:t>
            </a:r>
          </a:p>
          <a:p>
            <a:pPr marL="0" indent="0">
              <a:buNone/>
            </a:pPr>
            <a:r>
              <a:rPr lang="en-IE" sz="2600" dirty="0"/>
              <a:t>	</a:t>
            </a:r>
          </a:p>
        </p:txBody>
      </p:sp>
    </p:spTree>
    <p:extLst>
      <p:ext uri="{BB962C8B-B14F-4D97-AF65-F5344CB8AC3E}">
        <p14:creationId xmlns:p14="http://schemas.microsoft.com/office/powerpoint/2010/main" val="279093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56" y="0"/>
            <a:ext cx="9126415" cy="1499616"/>
          </a:xfrm>
        </p:spPr>
        <p:txBody>
          <a:bodyPr vert="horz" lIns="91440" tIns="45720" rIns="91440" bIns="45720" rtlCol="0" anchor="ctr">
            <a:normAutofit/>
          </a:bodyPr>
          <a:lstStyle/>
          <a:p>
            <a:pPr algn="ctr"/>
            <a:r>
              <a:rPr lang="en-IE" sz="5000" cap="none" dirty="0"/>
              <a:t>Sensitivity Analysis </a:t>
            </a:r>
          </a:p>
        </p:txBody>
      </p:sp>
      <p:sp>
        <p:nvSpPr>
          <p:cNvPr id="3" name="Content Placeholder 2"/>
          <p:cNvSpPr>
            <a:spLocks noGrp="1"/>
          </p:cNvSpPr>
          <p:nvPr>
            <p:ph idx="1"/>
          </p:nvPr>
        </p:nvSpPr>
        <p:spPr>
          <a:xfrm>
            <a:off x="917806" y="1417320"/>
            <a:ext cx="10133137" cy="4023360"/>
          </a:xfrm>
        </p:spPr>
        <p:txBody>
          <a:bodyPr>
            <a:noAutofit/>
          </a:bodyPr>
          <a:lstStyle/>
          <a:p>
            <a:pPr marL="0" indent="0">
              <a:buNone/>
            </a:pPr>
            <a:r>
              <a:rPr lang="en-IE" sz="2600" dirty="0"/>
              <a:t>A sensitivity analysis for power involves varying the values of assumed parameters (e.g. effect size, variance) and observing how they effect the power.</a:t>
            </a:r>
          </a:p>
          <a:p>
            <a:pPr marL="457200" indent="-457200">
              <a:buFont typeface="Arial" panose="020B0604020202020204" pitchFamily="34" charset="0"/>
              <a:buChar char="•"/>
            </a:pPr>
            <a:r>
              <a:rPr lang="en-IE" sz="2600" dirty="0"/>
              <a:t>Provides an overview of the impact of varying the effect size or analysis parameters.</a:t>
            </a:r>
          </a:p>
          <a:p>
            <a:pPr marL="0" indent="0">
              <a:buNone/>
            </a:pPr>
            <a:r>
              <a:rPr lang="en-IE" sz="2600" dirty="0"/>
              <a:t>However, this is an ad-hoc approach that sometimes only involves testing a small number of scenarios.</a:t>
            </a:r>
          </a:p>
          <a:p>
            <a:pPr marL="457200" indent="-457200">
              <a:buFont typeface="Arial" panose="020B0604020202020204" pitchFamily="34" charset="0"/>
              <a:buChar char="•"/>
            </a:pPr>
            <a:r>
              <a:rPr lang="en-IE" sz="2600" dirty="0"/>
              <a:t>As there are no formal rules for choosing these scenarios, this can lead to poor quality analysis which is at an increased risk of bias.</a:t>
            </a:r>
          </a:p>
          <a:p>
            <a:pPr marL="0" indent="0"/>
            <a:r>
              <a:rPr lang="en-IE" sz="2600" dirty="0"/>
              <a:t>Bayesian assurance provides a formalized framework to deal with parameter uncertainty.</a:t>
            </a:r>
          </a:p>
          <a:p>
            <a:pPr marL="0" indent="0">
              <a:buNone/>
            </a:pPr>
            <a:endParaRPr lang="en-IE" sz="2600" dirty="0"/>
          </a:p>
          <a:p>
            <a:pPr marL="0" indent="0">
              <a:buNone/>
            </a:pPr>
            <a:endParaRPr lang="en-IE" sz="2600" dirty="0"/>
          </a:p>
          <a:p>
            <a:pPr marL="0" indent="0">
              <a:buNone/>
            </a:pPr>
            <a:r>
              <a:rPr lang="en-IE" sz="2600" dirty="0"/>
              <a:t>	</a:t>
            </a:r>
          </a:p>
        </p:txBody>
      </p:sp>
    </p:spTree>
    <p:extLst>
      <p:ext uri="{BB962C8B-B14F-4D97-AF65-F5344CB8AC3E}">
        <p14:creationId xmlns:p14="http://schemas.microsoft.com/office/powerpoint/2010/main" val="3475887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2508</Words>
  <Application>Microsoft Office PowerPoint</Application>
  <PresentationFormat>Widescreen</PresentationFormat>
  <Paragraphs>321</Paragraphs>
  <Slides>30</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Arial</vt:lpstr>
      <vt:lpstr>Arial Narrow</vt:lpstr>
      <vt:lpstr>Calibri</vt:lpstr>
      <vt:lpstr>Cambria Math</vt:lpstr>
      <vt:lpstr>Century Gothic</vt:lpstr>
      <vt:lpstr>Futura</vt:lpstr>
      <vt:lpstr>Noto Sans Symbols</vt:lpstr>
      <vt:lpstr>Tw Cen MT</vt:lpstr>
      <vt:lpstr>Wingdings 3</vt:lpstr>
      <vt:lpstr>3_Integral</vt:lpstr>
      <vt:lpstr>Improving Sample Size using        Bayesian Thinking</vt:lpstr>
      <vt:lpstr>Webinar Host</vt:lpstr>
      <vt:lpstr>PowerPoint Presentation</vt:lpstr>
      <vt:lpstr>PowerPoint Presentation</vt:lpstr>
      <vt:lpstr>PowerPoint Presentation</vt:lpstr>
      <vt:lpstr>PowerPoint Presentation</vt:lpstr>
      <vt:lpstr>Sample Size Determination</vt:lpstr>
      <vt:lpstr>Statistical Power </vt:lpstr>
      <vt:lpstr>Sensitivity Analysis </vt:lpstr>
      <vt:lpstr>The Bayesian Paradigm</vt:lpstr>
      <vt:lpstr>Bayesian Sample Size Approaches</vt:lpstr>
      <vt:lpstr>SHELF Elicitation Protocol</vt:lpstr>
      <vt:lpstr>PowerPoint Presentation</vt:lpstr>
      <vt:lpstr>PowerPoint Presentation</vt:lpstr>
      <vt:lpstr>Bayesian Assurance</vt:lpstr>
      <vt:lpstr>Assurance Calculations</vt:lpstr>
      <vt:lpstr>PowerPoint Presentation</vt:lpstr>
      <vt:lpstr>PowerPoint Presentation</vt:lpstr>
      <vt:lpstr>PowerPoint Presentation</vt:lpstr>
      <vt:lpstr>Credible Intervals</vt:lpstr>
      <vt:lpstr>Credible Interval Construction</vt:lpstr>
      <vt:lpstr>PowerPoint Presentation</vt:lpstr>
      <vt:lpstr>Consensus-Based Criteria</vt:lpstr>
      <vt:lpstr>PowerPoint Presentation</vt:lpstr>
      <vt:lpstr>PowerPoint Presentation</vt:lpstr>
      <vt:lpstr>Discussion and Conclusions</vt:lpstr>
      <vt:lpstr>PowerPoint Presentation</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2020-07-21T14:23:40Z</dcterms:created>
  <dcterms:modified xsi:type="dcterms:W3CDTF">2022-09-15T11:12:15Z</dcterms:modified>
</cp:coreProperties>
</file>