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8" r:id="rId1"/>
  </p:sldMasterIdLst>
  <p:notesMasterIdLst>
    <p:notesMasterId r:id="rId25"/>
  </p:notesMasterIdLst>
  <p:handoutMasterIdLst>
    <p:handoutMasterId r:id="rId26"/>
  </p:handoutMasterIdLst>
  <p:sldIdLst>
    <p:sldId id="747" r:id="rId2"/>
    <p:sldId id="897" r:id="rId3"/>
    <p:sldId id="748" r:id="rId4"/>
    <p:sldId id="896" r:id="rId5"/>
    <p:sldId id="717" r:id="rId6"/>
    <p:sldId id="750" r:id="rId7"/>
    <p:sldId id="898" r:id="rId8"/>
    <p:sldId id="757" r:id="rId9"/>
    <p:sldId id="686" r:id="rId10"/>
    <p:sldId id="763" r:id="rId11"/>
    <p:sldId id="899" r:id="rId12"/>
    <p:sldId id="751" r:id="rId13"/>
    <p:sldId id="900" r:id="rId14"/>
    <p:sldId id="765" r:id="rId15"/>
    <p:sldId id="258" r:id="rId16"/>
    <p:sldId id="752" r:id="rId17"/>
    <p:sldId id="313" r:id="rId18"/>
    <p:sldId id="901" r:id="rId19"/>
    <p:sldId id="679" r:id="rId20"/>
    <p:sldId id="767" r:id="rId21"/>
    <p:sldId id="459" r:id="rId22"/>
    <p:sldId id="768" r:id="rId23"/>
    <p:sldId id="770" r:id="rId24"/>
  </p:sldIdLst>
  <p:sldSz cx="12192000" cy="6858000"/>
  <p:notesSz cx="6797675" cy="98742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18" userDrawn="1">
          <p15:clr>
            <a:srgbClr val="A4A3A4"/>
          </p15:clr>
        </p15:guide>
        <p15:guide id="2" pos="37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BDCA"/>
    <a:srgbClr val="565755"/>
    <a:srgbClr val="3474BB"/>
    <a:srgbClr val="333C4E"/>
    <a:srgbClr val="4CB5AD"/>
    <a:srgbClr val="2FC2D4"/>
    <a:srgbClr val="46B8B7"/>
    <a:srgbClr val="2C99D4"/>
    <a:srgbClr val="35C2D5"/>
    <a:srgbClr val="48B6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18" autoAdjust="0"/>
    <p:restoredTop sz="96357" autoAdjust="0"/>
  </p:normalViewPr>
  <p:slideViewPr>
    <p:cSldViewPr snapToGrid="0">
      <p:cViewPr varScale="1">
        <p:scale>
          <a:sx n="110" d="100"/>
          <a:sy n="110" d="100"/>
        </p:scale>
        <p:origin x="852" y="108"/>
      </p:cViewPr>
      <p:guideLst>
        <p:guide orient="horz" pos="618"/>
        <p:guide pos="37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202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9AE250-D276-497A-9F07-4905F809DE26}" type="datetimeFigureOut">
              <a:rPr lang="en-GB" smtClean="0"/>
              <a:t>28/09/2021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F2ADAE-2FF0-40B3-BDE7-75A314140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9774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41DCC6-C72B-49C6-B645-1841276323FF}" type="datetimeFigureOut">
              <a:rPr lang="en-GB" smtClean="0"/>
              <a:t>28/09/2021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B6C105-A9A4-43A2-AD8C-C3B057DA5E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453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rsos.royalsocietypublishing.org/content/1/3/140216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rsos.royalsocietypublishing.org/content/1/3/140216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rsos.royalsocietypublishing.org/content/1/3/140216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rsos.royalsocietypublishing.org/content/1/3/140216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www.Statsols.com/trial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B6C105-A9A4-43A2-AD8C-C3B057DA5ED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61151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B6C105-A9A4-43A2-AD8C-C3B057DA5ED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5214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B6C105-A9A4-43A2-AD8C-C3B057DA5ED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91612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hlinkClick r:id="rId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8E6CD1-9FF9-40CB-9E08-D88E3A0FE9A1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30442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8E6CD1-9FF9-40CB-9E08-D88E3A0FE9A1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46683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B6C105-A9A4-43A2-AD8C-C3B057DA5ED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080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8E6CD1-9FF9-40CB-9E08-D88E3A0FE9A1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03953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hlinkClick r:id="rId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8E6CD1-9FF9-40CB-9E08-D88E3A0FE9A1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08117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6C105-A9A4-43A2-AD8C-C3B057DA5EDE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5689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Change bullet point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B6C105-A9A4-43A2-AD8C-C3B057DA5ED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4019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6C105-A9A4-43A2-AD8C-C3B057DA5EDE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8496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6C105-A9A4-43A2-AD8C-C3B057DA5ED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759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B6C105-A9A4-43A2-AD8C-C3B057DA5ED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0623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hlinkClick r:id="rId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8E6CD1-9FF9-40CB-9E08-D88E3A0FE9A1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96291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8E6CD1-9FF9-40CB-9E08-D88E3A0FE9A1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79398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B6C105-A9A4-43A2-AD8C-C3B057DA5ED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87648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hlinkClick r:id="rId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8E6CD1-9FF9-40CB-9E08-D88E3A0FE9A1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9629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2 Style _Titl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7E0D7B69-8278-4E96-B2C1-B0C9056154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746" y="0"/>
            <a:ext cx="657225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5719FAB-749E-4CE6-BCE0-A00AF54A68D4}"/>
              </a:ext>
            </a:extLst>
          </p:cNvPr>
          <p:cNvSpPr/>
          <p:nvPr userDrawn="1"/>
        </p:nvSpPr>
        <p:spPr>
          <a:xfrm>
            <a:off x="2508287" y="0"/>
            <a:ext cx="75347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54365" y="6470704"/>
            <a:ext cx="2154143" cy="274320"/>
          </a:xfrm>
        </p:spPr>
        <p:txBody>
          <a:bodyPr/>
          <a:lstStyle/>
          <a:p>
            <a:fld id="{1BB5BC3A-9C1E-4AFA-BF44-335DF752F3A1}" type="datetimeFigureOut">
              <a:rPr lang="en-GB" smtClean="0"/>
              <a:t>28/09/2021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71952" y="6470704"/>
            <a:ext cx="256397" cy="274320"/>
          </a:xfrm>
        </p:spPr>
        <p:txBody>
          <a:bodyPr/>
          <a:lstStyle/>
          <a:p>
            <a:fld id="{CB9A3D1F-5457-4AF7-A8EE-685C85A2612B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Freeform 27"/>
          <p:cNvSpPr/>
          <p:nvPr userDrawn="1"/>
        </p:nvSpPr>
        <p:spPr>
          <a:xfrm>
            <a:off x="8611484" y="0"/>
            <a:ext cx="3379169" cy="6858000"/>
          </a:xfrm>
          <a:custGeom>
            <a:avLst/>
            <a:gdLst>
              <a:gd name="connsiteX0" fmla="*/ 0 w 10318750"/>
              <a:gd name="connsiteY0" fmla="*/ 0 h 6857999"/>
              <a:gd name="connsiteX1" fmla="*/ 4997450 w 10318750"/>
              <a:gd name="connsiteY1" fmla="*/ 0 h 6857999"/>
              <a:gd name="connsiteX2" fmla="*/ 10318750 w 10318750"/>
              <a:gd name="connsiteY2" fmla="*/ 6857999 h 6857999"/>
              <a:gd name="connsiteX3" fmla="*/ 4997450 w 10318750"/>
              <a:gd name="connsiteY3" fmla="*/ 6857999 h 6857999"/>
              <a:gd name="connsiteX4" fmla="*/ 0 w 10318750"/>
              <a:gd name="connsiteY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18750" h="6857999">
                <a:moveTo>
                  <a:pt x="0" y="0"/>
                </a:moveTo>
                <a:lnTo>
                  <a:pt x="4997450" y="0"/>
                </a:lnTo>
                <a:lnTo>
                  <a:pt x="10318750" y="6857999"/>
                </a:lnTo>
                <a:lnTo>
                  <a:pt x="499745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447DD4F-A207-4749-99A2-9527F92E3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0"/>
            <a:ext cx="12192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85747" y="6470704"/>
            <a:ext cx="1709442" cy="27432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01148" y="3250779"/>
            <a:ext cx="2607351" cy="1827719"/>
          </a:xfrm>
        </p:spPr>
        <p:txBody>
          <a:bodyPr anchor="t">
            <a:noAutofit/>
          </a:bodyPr>
          <a:lstStyle>
            <a:lvl1pPr>
              <a:defRPr sz="6600"/>
            </a:lvl1pPr>
          </a:lstStyle>
          <a:p>
            <a:r>
              <a:rPr lang="en-US" dirty="0"/>
              <a:t>Part 1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71925" y="3570948"/>
            <a:ext cx="5029143" cy="57610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6688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-No Web RH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hape, arrow&#10;&#10;Description automatically generated">
            <a:extLst>
              <a:ext uri="{FF2B5EF4-FFF2-40B4-BE49-F238E27FC236}">
                <a16:creationId xmlns:a16="http://schemas.microsoft.com/office/drawing/2014/main" id="{FAD9B8DB-FCB8-4CB0-8A0E-0E1B82289F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199" y="5773069"/>
            <a:ext cx="1080801" cy="108079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86453CD5-BB8F-4F62-A55F-AE72C090A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12" b="3669"/>
          <a:stretch/>
        </p:blipFill>
        <p:spPr>
          <a:xfrm>
            <a:off x="-1" y="5755485"/>
            <a:ext cx="1650397" cy="1098383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509F5BF-485D-4A6E-9FE5-040B9403B87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2176" y="1978269"/>
            <a:ext cx="9787877" cy="40233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Arial" panose="020B0604020202020204" pitchFamily="34" charset="0"/>
              <a:buNone/>
              <a:defRPr sz="2800">
                <a:solidFill>
                  <a:schemeClr val="tx1"/>
                </a:solidFill>
                <a:latin typeface="+mn-lt"/>
              </a:defRPr>
            </a:lvl1pPr>
            <a:lvl2pPr marL="470916" indent="-342900">
              <a:buClr>
                <a:srgbClr val="43BDCA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596646" indent="-285750">
              <a:buClr>
                <a:srgbClr val="43BDCA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3pPr>
            <a:lvl4pPr marL="742950" indent="-285750">
              <a:buClr>
                <a:srgbClr val="43BDCA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4pPr>
            <a:lvl5pPr marL="925830" indent="-285750">
              <a:buClr>
                <a:srgbClr val="43BDCA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pic>
        <p:nvPicPr>
          <p:cNvPr id="15" name="Picture 14" descr="Shape, arrow&#10;&#10;Description automatically generated">
            <a:extLst>
              <a:ext uri="{FF2B5EF4-FFF2-40B4-BE49-F238E27FC236}">
                <a16:creationId xmlns:a16="http://schemas.microsoft.com/office/drawing/2014/main" id="{8CD02549-49B5-4D89-84E6-FB07230D113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74" y="-674662"/>
            <a:ext cx="3464869" cy="2309913"/>
          </a:xfrm>
          <a:prstGeom prst="rect">
            <a:avLst/>
          </a:prstGeom>
        </p:spPr>
      </p:pic>
      <p:pic>
        <p:nvPicPr>
          <p:cNvPr id="17" name="Picture 16" descr="A picture containing monitor, screen, television, photo&#10;&#10;Description automatically generated">
            <a:extLst>
              <a:ext uri="{FF2B5EF4-FFF2-40B4-BE49-F238E27FC236}">
                <a16:creationId xmlns:a16="http://schemas.microsoft.com/office/drawing/2014/main" id="{6E9F00D3-1361-46AD-A8C4-27CFD9EC024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9003" y="-414102"/>
            <a:ext cx="3464869" cy="2159746"/>
          </a:xfrm>
          <a:prstGeom prst="rect">
            <a:avLst/>
          </a:prstGeom>
        </p:spPr>
      </p:pic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90DE8DF6-6E79-4958-B4E7-EF91C8B37EB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9063" y="6418582"/>
            <a:ext cx="831988" cy="467993"/>
          </a:xfrm>
          <a:prstGeom prst="rect">
            <a:avLst/>
          </a:prstGeom>
        </p:spPr>
      </p:pic>
      <p:sp>
        <p:nvSpPr>
          <p:cNvPr id="9" name="Title 49">
            <a:extLst>
              <a:ext uri="{FF2B5EF4-FFF2-40B4-BE49-F238E27FC236}">
                <a16:creationId xmlns:a16="http://schemas.microsoft.com/office/drawing/2014/main" id="{3A0F3921-3D42-4ECD-9D6A-0D8829D91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176" y="26495"/>
            <a:ext cx="10306624" cy="1499616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193898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ndard - Title and Content - Blu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DBBC244C-EB1B-4B0D-9660-68917072C2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4" t="35437" r="15310" b="722"/>
          <a:stretch/>
        </p:blipFill>
        <p:spPr>
          <a:xfrm rot="5400000">
            <a:off x="9513407" y="3140643"/>
            <a:ext cx="4183984" cy="1173202"/>
          </a:xfrm>
          <a:prstGeom prst="rect">
            <a:avLst/>
          </a:prstGeom>
        </p:spPr>
      </p:pic>
      <p:pic>
        <p:nvPicPr>
          <p:cNvPr id="12" name="Picture 11" descr="Shape, arrow&#10;&#10;Description automatically generated">
            <a:extLst>
              <a:ext uri="{FF2B5EF4-FFF2-40B4-BE49-F238E27FC236}">
                <a16:creationId xmlns:a16="http://schemas.microsoft.com/office/drawing/2014/main" id="{FAD9B8DB-FCB8-4CB0-8A0E-0E1B82289F7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199" y="5773069"/>
            <a:ext cx="1080801" cy="108079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86453CD5-BB8F-4F62-A55F-AE72C090A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12" b="3669"/>
          <a:stretch/>
        </p:blipFill>
        <p:spPr>
          <a:xfrm>
            <a:off x="-1" y="5755485"/>
            <a:ext cx="1650397" cy="1098383"/>
          </a:xfrm>
          <a:prstGeom prst="rect">
            <a:avLst/>
          </a:prstGeom>
        </p:spPr>
      </p:pic>
      <p:pic>
        <p:nvPicPr>
          <p:cNvPr id="15" name="Picture 14" descr="Shape, arrow&#10;&#10;Description automatically generated">
            <a:extLst>
              <a:ext uri="{FF2B5EF4-FFF2-40B4-BE49-F238E27FC236}">
                <a16:creationId xmlns:a16="http://schemas.microsoft.com/office/drawing/2014/main" id="{8CD02549-49B5-4D89-84E6-FB07230D113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74" y="-674662"/>
            <a:ext cx="3464869" cy="2309913"/>
          </a:xfrm>
          <a:prstGeom prst="rect">
            <a:avLst/>
          </a:prstGeom>
        </p:spPr>
      </p:pic>
      <p:pic>
        <p:nvPicPr>
          <p:cNvPr id="17" name="Picture 16" descr="A picture containing monitor, screen, television, photo&#10;&#10;Description automatically generated">
            <a:extLst>
              <a:ext uri="{FF2B5EF4-FFF2-40B4-BE49-F238E27FC236}">
                <a16:creationId xmlns:a16="http://schemas.microsoft.com/office/drawing/2014/main" id="{6E9F00D3-1361-46AD-A8C4-27CFD9EC024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9003" y="-414102"/>
            <a:ext cx="3464869" cy="2159746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1E9F86A-A553-4D28-9680-53E441E49DB2}"/>
              </a:ext>
            </a:extLst>
          </p:cNvPr>
          <p:cNvCxnSpPr>
            <a:cxnSpLocks/>
          </p:cNvCxnSpPr>
          <p:nvPr userDrawn="1"/>
        </p:nvCxnSpPr>
        <p:spPr>
          <a:xfrm>
            <a:off x="1512606" y="1054079"/>
            <a:ext cx="9051682" cy="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90DE8DF6-6E79-4958-B4E7-EF91C8B37EB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9063" y="6418582"/>
            <a:ext cx="831988" cy="467993"/>
          </a:xfrm>
          <a:prstGeom prst="rect">
            <a:avLst/>
          </a:prstGeom>
        </p:spPr>
      </p:pic>
      <p:sp>
        <p:nvSpPr>
          <p:cNvPr id="20" name="Title 49">
            <a:extLst>
              <a:ext uri="{FF2B5EF4-FFF2-40B4-BE49-F238E27FC236}">
                <a16:creationId xmlns:a16="http://schemas.microsoft.com/office/drawing/2014/main" id="{4580DDCE-74FA-4F43-978E-F233DB77B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93" y="26495"/>
            <a:ext cx="10299107" cy="1499616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6B66BA8-60C2-453A-8F27-5AC4F58B1B6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693" y="1978269"/>
            <a:ext cx="9787877" cy="40233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Arial" panose="020B0604020202020204" pitchFamily="34" charset="0"/>
              <a:buNone/>
              <a:defRPr sz="2800">
                <a:solidFill>
                  <a:schemeClr val="tx1"/>
                </a:solidFill>
                <a:latin typeface="+mn-lt"/>
              </a:defRPr>
            </a:lvl1pPr>
            <a:lvl2pPr marL="470916" indent="-342900">
              <a:buClr>
                <a:srgbClr val="43BDCA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596646" indent="-285750">
              <a:buClr>
                <a:srgbClr val="43BDCA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3pPr>
            <a:lvl4pPr marL="742950" indent="-285750">
              <a:buClr>
                <a:srgbClr val="43BDCA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4pPr>
            <a:lvl5pPr marL="925830" indent="-285750">
              <a:buClr>
                <a:srgbClr val="43BDCA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</p:spTree>
    <p:extLst>
      <p:ext uri="{BB962C8B-B14F-4D97-AF65-F5344CB8AC3E}">
        <p14:creationId xmlns:p14="http://schemas.microsoft.com/office/powerpoint/2010/main" val="3001309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phic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DBBC244C-EB1B-4B0D-9660-68917072C2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4" t="35437" r="15310" b="722"/>
          <a:stretch/>
        </p:blipFill>
        <p:spPr>
          <a:xfrm rot="5400000">
            <a:off x="9513407" y="3140643"/>
            <a:ext cx="4183984" cy="1173202"/>
          </a:xfrm>
          <a:prstGeom prst="rect">
            <a:avLst/>
          </a:prstGeom>
        </p:spPr>
      </p:pic>
      <p:pic>
        <p:nvPicPr>
          <p:cNvPr id="12" name="Picture 11" descr="Shape, arrow&#10;&#10;Description automatically generated">
            <a:extLst>
              <a:ext uri="{FF2B5EF4-FFF2-40B4-BE49-F238E27FC236}">
                <a16:creationId xmlns:a16="http://schemas.microsoft.com/office/drawing/2014/main" id="{FAD9B8DB-FCB8-4CB0-8A0E-0E1B82289F7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199" y="5773069"/>
            <a:ext cx="1080801" cy="108079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86453CD5-BB8F-4F62-A55F-AE72C090A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12" b="3669"/>
          <a:stretch/>
        </p:blipFill>
        <p:spPr>
          <a:xfrm>
            <a:off x="-1" y="5755485"/>
            <a:ext cx="1650397" cy="1098383"/>
          </a:xfrm>
          <a:prstGeom prst="rect">
            <a:avLst/>
          </a:prstGeom>
        </p:spPr>
      </p:pic>
      <p:pic>
        <p:nvPicPr>
          <p:cNvPr id="15" name="Picture 14" descr="Shape, arrow&#10;&#10;Description automatically generated">
            <a:extLst>
              <a:ext uri="{FF2B5EF4-FFF2-40B4-BE49-F238E27FC236}">
                <a16:creationId xmlns:a16="http://schemas.microsoft.com/office/drawing/2014/main" id="{8CD02549-49B5-4D89-84E6-FB07230D113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74" y="-674662"/>
            <a:ext cx="3464869" cy="2309913"/>
          </a:xfrm>
          <a:prstGeom prst="rect">
            <a:avLst/>
          </a:prstGeom>
        </p:spPr>
      </p:pic>
      <p:pic>
        <p:nvPicPr>
          <p:cNvPr id="17" name="Picture 16" descr="A picture containing monitor, screen, television, photo&#10;&#10;Description automatically generated">
            <a:extLst>
              <a:ext uri="{FF2B5EF4-FFF2-40B4-BE49-F238E27FC236}">
                <a16:creationId xmlns:a16="http://schemas.microsoft.com/office/drawing/2014/main" id="{6E9F00D3-1361-46AD-A8C4-27CFD9EC024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9003" y="-414102"/>
            <a:ext cx="3464869" cy="2159746"/>
          </a:xfrm>
          <a:prstGeom prst="rect">
            <a:avLst/>
          </a:prstGeom>
        </p:spPr>
      </p:pic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90DE8DF6-6E79-4958-B4E7-EF91C8B37EB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9063" y="6418582"/>
            <a:ext cx="831988" cy="46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096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71142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268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2 Style - Title and Content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51C0207-C591-48E4-869A-200DCE70D4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784" y="1978269"/>
            <a:ext cx="9720073" cy="402336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748BD-93E2-47BD-A264-42A381FF7F2F}" type="datetimeFigureOut">
              <a:rPr lang="en-GB" smtClean="0"/>
              <a:t>28/09/2021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86600" y="6470704"/>
            <a:ext cx="3657791" cy="27432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F547-EB03-4195-A2E2-64BCF17C610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2EBD049-258F-4BEA-BFD1-B84C893BC9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65728"/>
            <a:ext cx="9126415" cy="1343466"/>
          </a:xfrm>
        </p:spPr>
        <p:txBody>
          <a:bodyPr>
            <a:normAutofit/>
          </a:bodyPr>
          <a:lstStyle>
            <a:lvl1pPr algn="ctr">
              <a:defRPr sz="3600" b="1" cap="none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85307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09B0A-3A37-4A17-B597-11628BB4F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3EA6D5-40D3-4D53-A58C-9E3C05B9B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748BD-93E2-47BD-A264-42A381FF7F2F}" type="datetimeFigureOut">
              <a:rPr lang="en-GB" smtClean="0"/>
              <a:t>28/09/2021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27C2A6-C67E-4F6F-B2F9-5F29150C7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B720B1-6C66-4635-8E77-753256D72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F547-EB03-4195-A2E2-64BCF17C610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1759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6693F455-1E6F-433E-909A-F4955E4AB3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" t="1647" r="1094"/>
          <a:stretch/>
        </p:blipFill>
        <p:spPr>
          <a:xfrm>
            <a:off x="323850" y="0"/>
            <a:ext cx="118681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332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0F2F784-6B3B-4752-A5C9-5FDAF61D79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532"/>
            <a:ext cx="12192000" cy="6871531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BD47D2AA-864B-4255-B73E-C01031D46B1C}"/>
              </a:ext>
            </a:extLst>
          </p:cNvPr>
          <p:cNvSpPr txBox="1">
            <a:spLocks/>
          </p:cNvSpPr>
          <p:nvPr userDrawn="1"/>
        </p:nvSpPr>
        <p:spPr>
          <a:xfrm>
            <a:off x="3719238" y="-13532"/>
            <a:ext cx="152359" cy="6871532"/>
          </a:xfrm>
          <a:prstGeom prst="roundRect">
            <a:avLst>
              <a:gd name="adj" fmla="val 0"/>
            </a:avLst>
          </a:prstGeom>
          <a:solidFill>
            <a:srgbClr val="565755"/>
          </a:solidFill>
        </p:spPr>
        <p:txBody>
          <a:bodyPr vert="horz" lIns="45720" tIns="45720" rIns="45720" bIns="45720" rtlCol="0" anchor="ctr">
            <a:normAutofit/>
          </a:bodyPr>
          <a:lstStyle>
            <a:defPPr>
              <a:defRPr lang="en-US"/>
            </a:defPPr>
            <a:lvl1pPr indent="0" algn="ctr" defTabSz="91440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None/>
              <a:defRPr sz="3000" b="1">
                <a:solidFill>
                  <a:prstClr val="white"/>
                </a:solidFill>
                <a:latin typeface="+mj-lt"/>
              </a:defRPr>
            </a:lvl1pPr>
            <a:lvl2pPr marL="265176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</a:lvl2pPr>
            <a:lvl3pPr marL="448056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3pPr>
            <a:lvl4pPr marL="594360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4pPr>
            <a:lvl5pPr marL="777240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5pPr>
            <a:lvl6pPr marL="914400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6pPr>
            <a:lvl7pPr marL="1060704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7pPr>
            <a:lvl8pPr marL="1216152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8pPr>
            <a:lvl9pPr marL="1362456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9pPr>
          </a:lstStyle>
          <a:p>
            <a:endParaRPr lang="en-US" sz="3200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BF048F4-787C-48EF-8677-65E3177F6E06}"/>
              </a:ext>
            </a:extLst>
          </p:cNvPr>
          <p:cNvSpPr/>
          <p:nvPr userDrawn="1"/>
        </p:nvSpPr>
        <p:spPr>
          <a:xfrm>
            <a:off x="392677" y="3076533"/>
            <a:ext cx="2933884" cy="1198684"/>
          </a:xfrm>
          <a:prstGeom prst="roundRect">
            <a:avLst>
              <a:gd name="adj" fmla="val 5170"/>
            </a:avLst>
          </a:prstGeom>
          <a:solidFill>
            <a:srgbClr val="39C2D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60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6B9DB461-A46A-4620-B2A5-699891D5AF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0783" y="3253783"/>
            <a:ext cx="2481517" cy="923331"/>
          </a:xfrm>
          <a:prstGeom prst="rect">
            <a:avLst/>
          </a:prstGeom>
        </p:spPr>
        <p:txBody>
          <a:bodyPr>
            <a:noAutofit/>
          </a:bodyPr>
          <a:lstStyle>
            <a:lvl1pPr>
              <a:buFont typeface="Arial" panose="020B0604020202020204" pitchFamily="34" charset="0"/>
              <a:buNone/>
              <a:defRPr sz="4800">
                <a:solidFill>
                  <a:schemeClr val="bg1"/>
                </a:solidFill>
                <a:latin typeface="+mn-lt"/>
              </a:defRPr>
            </a:lvl1pPr>
            <a:lvl2pPr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  <a:latin typeface="+mn-lt"/>
              </a:defRPr>
            </a:lvl2pPr>
            <a:lvl3pPr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  <a:latin typeface="+mn-lt"/>
              </a:defRPr>
            </a:lvl3pPr>
            <a:lvl4pPr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  <a:latin typeface="+mn-lt"/>
              </a:defRPr>
            </a:lvl4pPr>
            <a:lvl5pPr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Part 1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2EB305EF-1BCA-49F5-9FB0-D664354C5EB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113176" y="3214209"/>
            <a:ext cx="4410373" cy="923331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buFont typeface="Arial" panose="020B0604020202020204" pitchFamily="34" charset="0"/>
              <a:buNone/>
              <a:defRPr sz="4800">
                <a:solidFill>
                  <a:schemeClr val="bg1"/>
                </a:solidFill>
                <a:latin typeface="+mn-lt"/>
              </a:defRPr>
            </a:lvl1pPr>
            <a:lvl2pPr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  <a:latin typeface="+mn-lt"/>
              </a:defRPr>
            </a:lvl2pPr>
            <a:lvl3pPr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  <a:latin typeface="+mn-lt"/>
              </a:defRPr>
            </a:lvl3pPr>
            <a:lvl4pPr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  <a:latin typeface="+mn-lt"/>
              </a:defRPr>
            </a:lvl4pPr>
            <a:lvl5pPr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Part </a:t>
            </a:r>
          </a:p>
        </p:txBody>
      </p:sp>
    </p:spTree>
    <p:extLst>
      <p:ext uri="{BB962C8B-B14F-4D97-AF65-F5344CB8AC3E}">
        <p14:creationId xmlns:p14="http://schemas.microsoft.com/office/powerpoint/2010/main" val="3470026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WHITE - Title and Content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16912" y="235586"/>
            <a:ext cx="9720073" cy="1499616"/>
          </a:xfrm>
        </p:spPr>
        <p:txBody>
          <a:bodyPr/>
          <a:lstStyle>
            <a:lvl1pPr algn="ctr">
              <a:defRPr cap="none">
                <a:solidFill>
                  <a:schemeClr val="bg1"/>
                </a:solidFill>
                <a:latin typeface="Futur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784" y="1978269"/>
            <a:ext cx="9720073" cy="40233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Futura"/>
              </a:defRPr>
            </a:lvl1pPr>
            <a:lvl2pPr>
              <a:defRPr>
                <a:solidFill>
                  <a:schemeClr val="bg1"/>
                </a:solidFill>
                <a:latin typeface="Futura"/>
              </a:defRPr>
            </a:lvl2pPr>
            <a:lvl3pPr>
              <a:defRPr>
                <a:solidFill>
                  <a:schemeClr val="bg1"/>
                </a:solidFill>
                <a:latin typeface="Futura"/>
              </a:defRPr>
            </a:lvl3pPr>
            <a:lvl4pPr>
              <a:defRPr>
                <a:solidFill>
                  <a:schemeClr val="bg1"/>
                </a:solidFill>
                <a:latin typeface="Futura"/>
              </a:defRPr>
            </a:lvl4pPr>
            <a:lvl5pPr>
              <a:defRPr>
                <a:solidFill>
                  <a:schemeClr val="bg1"/>
                </a:solidFill>
                <a:latin typeface="Futura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/>
          <a:lstStyle/>
          <a:p>
            <a:fld id="{C9D748BD-93E2-47BD-A264-42A381FF7F2F}" type="datetimeFigureOut">
              <a:rPr lang="en-GB" smtClean="0"/>
              <a:t>28/09/2021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86600" y="6470704"/>
            <a:ext cx="3657791" cy="27432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/>
          <a:lstStyle/>
          <a:p>
            <a:fld id="{C575F547-EB03-4195-A2E2-64BCF17C610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4250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Layout - Compress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 descr="A close up of a logo&#10;&#10;Description automatically generated">
            <a:extLst>
              <a:ext uri="{FF2B5EF4-FFF2-40B4-BE49-F238E27FC236}">
                <a16:creationId xmlns:a16="http://schemas.microsoft.com/office/drawing/2014/main" id="{6B6F41A1-7EDA-4D1B-87C2-C948192BD1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4" t="35437" r="15310" b="722"/>
          <a:stretch/>
        </p:blipFill>
        <p:spPr>
          <a:xfrm rot="5400000">
            <a:off x="9513407" y="3140643"/>
            <a:ext cx="4183984" cy="1173202"/>
          </a:xfrm>
          <a:prstGeom prst="rect">
            <a:avLst/>
          </a:prstGeom>
        </p:spPr>
      </p:pic>
      <p:pic>
        <p:nvPicPr>
          <p:cNvPr id="52" name="Picture 51" descr="Shape, arrow&#10;&#10;Description automatically generated">
            <a:extLst>
              <a:ext uri="{FF2B5EF4-FFF2-40B4-BE49-F238E27FC236}">
                <a16:creationId xmlns:a16="http://schemas.microsoft.com/office/drawing/2014/main" id="{44EF0ED0-7737-4380-BCA7-E7EA9ADF62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199" y="5773069"/>
            <a:ext cx="1080801" cy="1080799"/>
          </a:xfrm>
          <a:prstGeom prst="rect">
            <a:avLst/>
          </a:prstGeom>
        </p:spPr>
      </p:pic>
      <p:pic>
        <p:nvPicPr>
          <p:cNvPr id="45" name="Picture 44" descr="Icon&#10;&#10;Description automatically generated">
            <a:extLst>
              <a:ext uri="{FF2B5EF4-FFF2-40B4-BE49-F238E27FC236}">
                <a16:creationId xmlns:a16="http://schemas.microsoft.com/office/drawing/2014/main" id="{67188DA2-CBDF-4197-97BA-D07B11C6A7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12" b="3669"/>
          <a:stretch/>
        </p:blipFill>
        <p:spPr>
          <a:xfrm>
            <a:off x="-1" y="5755485"/>
            <a:ext cx="1650397" cy="109838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30922" y="1978269"/>
            <a:ext cx="9787877" cy="40233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Arial" panose="020B0604020202020204" pitchFamily="34" charset="0"/>
              <a:buNone/>
              <a:defRPr sz="2800">
                <a:solidFill>
                  <a:schemeClr val="tx1"/>
                </a:solidFill>
                <a:latin typeface="+mn-lt"/>
              </a:defRPr>
            </a:lvl1pPr>
            <a:lvl2pPr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  <a:latin typeface="+mn-lt"/>
              </a:defRPr>
            </a:lvl2pPr>
            <a:lvl3pPr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  <a:latin typeface="+mn-lt"/>
              </a:defRPr>
            </a:lvl3pPr>
            <a:lvl4pPr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  <a:latin typeface="+mn-lt"/>
              </a:defRPr>
            </a:lvl4pPr>
            <a:lvl5pPr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pic>
        <p:nvPicPr>
          <p:cNvPr id="14" name="Picture 13" descr="Shape, arrow&#10;&#10;Description automatically generated">
            <a:extLst>
              <a:ext uri="{FF2B5EF4-FFF2-40B4-BE49-F238E27FC236}">
                <a16:creationId xmlns:a16="http://schemas.microsoft.com/office/drawing/2014/main" id="{3AA105D8-E255-42FE-9E59-87805B71A87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74" y="-674662"/>
            <a:ext cx="3464869" cy="2309913"/>
          </a:xfrm>
          <a:prstGeom prst="rect">
            <a:avLst/>
          </a:prstGeom>
        </p:spPr>
      </p:pic>
      <p:pic>
        <p:nvPicPr>
          <p:cNvPr id="16" name="Picture 15" descr="A picture containing monitor, screen, television, photo&#10;&#10;Description automatically generated">
            <a:extLst>
              <a:ext uri="{FF2B5EF4-FFF2-40B4-BE49-F238E27FC236}">
                <a16:creationId xmlns:a16="http://schemas.microsoft.com/office/drawing/2014/main" id="{53B032C3-2F78-42BC-8A21-48141D9E121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9003" y="-414102"/>
            <a:ext cx="3464869" cy="2159746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1993C36-3C29-489C-BA52-1950439A0742}"/>
              </a:ext>
            </a:extLst>
          </p:cNvPr>
          <p:cNvCxnSpPr>
            <a:cxnSpLocks/>
          </p:cNvCxnSpPr>
          <p:nvPr userDrawn="1"/>
        </p:nvCxnSpPr>
        <p:spPr>
          <a:xfrm>
            <a:off x="1400175" y="1182269"/>
            <a:ext cx="9051682" cy="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30" name="Picture 29" descr="Logo&#10;&#10;Description automatically generated">
            <a:extLst>
              <a:ext uri="{FF2B5EF4-FFF2-40B4-BE49-F238E27FC236}">
                <a16:creationId xmlns:a16="http://schemas.microsoft.com/office/drawing/2014/main" id="{02BF7B7D-AF90-4A49-BF6B-F5AFAC16339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9063" y="6418582"/>
            <a:ext cx="831988" cy="467993"/>
          </a:xfrm>
          <a:prstGeom prst="rect">
            <a:avLst/>
          </a:prstGeom>
        </p:spPr>
      </p:pic>
      <p:sp>
        <p:nvSpPr>
          <p:cNvPr id="50" name="Title 49">
            <a:extLst>
              <a:ext uri="{FF2B5EF4-FFF2-40B4-BE49-F238E27FC236}">
                <a16:creationId xmlns:a16="http://schemas.microsoft.com/office/drawing/2014/main" id="{CBE7585D-6479-4356-815E-2A7F32A79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28" y="154685"/>
            <a:ext cx="9720072" cy="1499616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856078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ndar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DBBC244C-EB1B-4B0D-9660-68917072C2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4" t="35437" r="15310" b="722"/>
          <a:stretch/>
        </p:blipFill>
        <p:spPr>
          <a:xfrm rot="5400000">
            <a:off x="9513407" y="3140643"/>
            <a:ext cx="4183984" cy="1173202"/>
          </a:xfrm>
          <a:prstGeom prst="rect">
            <a:avLst/>
          </a:prstGeom>
        </p:spPr>
      </p:pic>
      <p:pic>
        <p:nvPicPr>
          <p:cNvPr id="12" name="Picture 11" descr="Shape, arrow&#10;&#10;Description automatically generated">
            <a:extLst>
              <a:ext uri="{FF2B5EF4-FFF2-40B4-BE49-F238E27FC236}">
                <a16:creationId xmlns:a16="http://schemas.microsoft.com/office/drawing/2014/main" id="{FAD9B8DB-FCB8-4CB0-8A0E-0E1B82289F7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199" y="5773069"/>
            <a:ext cx="1080801" cy="108079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86453CD5-BB8F-4F62-A55F-AE72C090A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12" b="3669"/>
          <a:stretch/>
        </p:blipFill>
        <p:spPr>
          <a:xfrm>
            <a:off x="-1" y="5755485"/>
            <a:ext cx="1650397" cy="1098383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509F5BF-485D-4A6E-9FE5-040B9403B87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2176" y="1978269"/>
            <a:ext cx="9787877" cy="40233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Arial" panose="020B0604020202020204" pitchFamily="34" charset="0"/>
              <a:buNone/>
              <a:defRPr sz="2800">
                <a:solidFill>
                  <a:schemeClr val="tx1"/>
                </a:solidFill>
                <a:latin typeface="+mn-lt"/>
              </a:defRPr>
            </a:lvl1pPr>
            <a:lvl2pPr marL="470916" indent="-342900">
              <a:buClr>
                <a:srgbClr val="43BDCA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596646" indent="-285750">
              <a:buClr>
                <a:srgbClr val="43BDCA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3pPr>
            <a:lvl4pPr marL="742950" indent="-285750">
              <a:buClr>
                <a:srgbClr val="43BDCA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4pPr>
            <a:lvl5pPr marL="925830" indent="-285750">
              <a:buClr>
                <a:srgbClr val="43BDCA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pic>
        <p:nvPicPr>
          <p:cNvPr id="15" name="Picture 14" descr="Shape, arrow&#10;&#10;Description automatically generated">
            <a:extLst>
              <a:ext uri="{FF2B5EF4-FFF2-40B4-BE49-F238E27FC236}">
                <a16:creationId xmlns:a16="http://schemas.microsoft.com/office/drawing/2014/main" id="{8CD02549-49B5-4D89-84E6-FB07230D113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74" y="-674662"/>
            <a:ext cx="3464869" cy="2309913"/>
          </a:xfrm>
          <a:prstGeom prst="rect">
            <a:avLst/>
          </a:prstGeom>
        </p:spPr>
      </p:pic>
      <p:pic>
        <p:nvPicPr>
          <p:cNvPr id="17" name="Picture 16" descr="A picture containing monitor, screen, television, photo&#10;&#10;Description automatically generated">
            <a:extLst>
              <a:ext uri="{FF2B5EF4-FFF2-40B4-BE49-F238E27FC236}">
                <a16:creationId xmlns:a16="http://schemas.microsoft.com/office/drawing/2014/main" id="{6E9F00D3-1361-46AD-A8C4-27CFD9EC024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9003" y="-414102"/>
            <a:ext cx="3464869" cy="2159746"/>
          </a:xfrm>
          <a:prstGeom prst="rect">
            <a:avLst/>
          </a:prstGeom>
        </p:spPr>
      </p:pic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90DE8DF6-6E79-4958-B4E7-EF91C8B37EB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9063" y="6418582"/>
            <a:ext cx="831988" cy="467993"/>
          </a:xfrm>
          <a:prstGeom prst="rect">
            <a:avLst/>
          </a:prstGeom>
        </p:spPr>
      </p:pic>
      <p:sp>
        <p:nvSpPr>
          <p:cNvPr id="11" name="Title 49">
            <a:extLst>
              <a:ext uri="{FF2B5EF4-FFF2-40B4-BE49-F238E27FC236}">
                <a16:creationId xmlns:a16="http://schemas.microsoft.com/office/drawing/2014/main" id="{D294C410-4984-463C-BF67-5DBF13E36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176" y="26495"/>
            <a:ext cx="10306624" cy="1499616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0852093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tandard Layout -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DBBC244C-EB1B-4B0D-9660-68917072C2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4" t="35437" r="15310" b="722"/>
          <a:stretch/>
        </p:blipFill>
        <p:spPr>
          <a:xfrm rot="5400000">
            <a:off x="9513407" y="3140643"/>
            <a:ext cx="4183984" cy="1173202"/>
          </a:xfrm>
          <a:prstGeom prst="rect">
            <a:avLst/>
          </a:prstGeom>
        </p:spPr>
      </p:pic>
      <p:pic>
        <p:nvPicPr>
          <p:cNvPr id="12" name="Picture 11" descr="Shape, arrow&#10;&#10;Description automatically generated">
            <a:extLst>
              <a:ext uri="{FF2B5EF4-FFF2-40B4-BE49-F238E27FC236}">
                <a16:creationId xmlns:a16="http://schemas.microsoft.com/office/drawing/2014/main" id="{FAD9B8DB-FCB8-4CB0-8A0E-0E1B82289F7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199" y="5773069"/>
            <a:ext cx="1080801" cy="108079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86453CD5-BB8F-4F62-A55F-AE72C090A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12" b="3669"/>
          <a:stretch/>
        </p:blipFill>
        <p:spPr>
          <a:xfrm>
            <a:off x="-1" y="5755485"/>
            <a:ext cx="1650397" cy="1098383"/>
          </a:xfrm>
          <a:prstGeom prst="rect">
            <a:avLst/>
          </a:prstGeom>
        </p:spPr>
      </p:pic>
      <p:pic>
        <p:nvPicPr>
          <p:cNvPr id="15" name="Picture 14" descr="Shape, arrow&#10;&#10;Description automatically generated">
            <a:extLst>
              <a:ext uri="{FF2B5EF4-FFF2-40B4-BE49-F238E27FC236}">
                <a16:creationId xmlns:a16="http://schemas.microsoft.com/office/drawing/2014/main" id="{8CD02549-49B5-4D89-84E6-FB07230D113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74" y="-674662"/>
            <a:ext cx="3464869" cy="2309913"/>
          </a:xfrm>
          <a:prstGeom prst="rect">
            <a:avLst/>
          </a:prstGeom>
        </p:spPr>
      </p:pic>
      <p:pic>
        <p:nvPicPr>
          <p:cNvPr id="17" name="Picture 16" descr="A picture containing monitor, screen, television, photo&#10;&#10;Description automatically generated">
            <a:extLst>
              <a:ext uri="{FF2B5EF4-FFF2-40B4-BE49-F238E27FC236}">
                <a16:creationId xmlns:a16="http://schemas.microsoft.com/office/drawing/2014/main" id="{6E9F00D3-1361-46AD-A8C4-27CFD9EC024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9003" y="-414102"/>
            <a:ext cx="3464869" cy="2159746"/>
          </a:xfrm>
          <a:prstGeom prst="rect">
            <a:avLst/>
          </a:prstGeom>
        </p:spPr>
      </p:pic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90DE8DF6-6E79-4958-B4E7-EF91C8B37EB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9063" y="6418582"/>
            <a:ext cx="831988" cy="46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2910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9D748BD-93E2-47BD-A264-42A381FF7F2F}" type="datetimeFigureOut">
              <a:rPr lang="en-GB" smtClean="0"/>
              <a:t>28/09/2021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575F547-EB03-4195-A2E2-64BCF17C610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7051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3" r:id="rId2"/>
    <p:sldLayoutId id="2147483712" r:id="rId3"/>
    <p:sldLayoutId id="2147483715" r:id="rId4"/>
    <p:sldLayoutId id="2147483724" r:id="rId5"/>
    <p:sldLayoutId id="2147483716" r:id="rId6"/>
    <p:sldLayoutId id="2147483717" r:id="rId7"/>
    <p:sldLayoutId id="2147483718" r:id="rId8"/>
    <p:sldLayoutId id="2147483725" r:id="rId9"/>
    <p:sldLayoutId id="2147483719" r:id="rId10"/>
    <p:sldLayoutId id="2147483720" r:id="rId11"/>
    <p:sldLayoutId id="2147483721" r:id="rId12"/>
    <p:sldLayoutId id="2147483722" r:id="rId13"/>
    <p:sldLayoutId id="2147483723" r:id="rId14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gnizant.com/whitepapers/patients-recruitment-forecast-in-clinical-trials-codex1382.pdf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bbs.ceb-institute.org/wp-content/uploads/2016/06/Kaspar-event_tracking.pdf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26" Type="http://schemas.openxmlformats.org/officeDocument/2006/relationships/image" Target="../media/image44.jpeg"/><Relationship Id="rId3" Type="http://schemas.openxmlformats.org/officeDocument/2006/relationships/image" Target="../media/image21.jpg"/><Relationship Id="rId21" Type="http://schemas.openxmlformats.org/officeDocument/2006/relationships/image" Target="../media/image39.png"/><Relationship Id="rId7" Type="http://schemas.openxmlformats.org/officeDocument/2006/relationships/image" Target="../media/image25.jpe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5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jpeg"/><Relationship Id="rId11" Type="http://schemas.openxmlformats.org/officeDocument/2006/relationships/image" Target="../media/image29.png"/><Relationship Id="rId24" Type="http://schemas.openxmlformats.org/officeDocument/2006/relationships/image" Target="../media/image42.png"/><Relationship Id="rId5" Type="http://schemas.openxmlformats.org/officeDocument/2006/relationships/image" Target="../media/image23.jpeg"/><Relationship Id="rId15" Type="http://schemas.openxmlformats.org/officeDocument/2006/relationships/image" Target="../media/image33.png"/><Relationship Id="rId23" Type="http://schemas.openxmlformats.org/officeDocument/2006/relationships/image" Target="../media/image41.png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4" Type="http://schemas.openxmlformats.org/officeDocument/2006/relationships/image" Target="../media/image22.jpeg"/><Relationship Id="rId9" Type="http://schemas.openxmlformats.org/officeDocument/2006/relationships/image" Target="../media/image27.png"/><Relationship Id="rId14" Type="http://schemas.openxmlformats.org/officeDocument/2006/relationships/image" Target="../media/image32.png"/><Relationship Id="rId22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66F26A0-14ED-46AD-BC14-95AC038C7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99325" y="2864658"/>
            <a:ext cx="12582616" cy="639192"/>
          </a:xfrm>
        </p:spPr>
        <p:txBody>
          <a:bodyPr>
            <a:noAutofit/>
          </a:bodyPr>
          <a:lstStyle/>
          <a:p>
            <a:pPr algn="ctr"/>
            <a:r>
              <a:rPr lang="en-GB" sz="4800" b="1" dirty="0">
                <a:solidFill>
                  <a:schemeClr val="bg1"/>
                </a:solidFill>
              </a:rPr>
              <a:t>Introducing </a:t>
            </a:r>
            <a:r>
              <a:rPr lang="en-GB" sz="4800" b="1" cap="none" dirty="0">
                <a:solidFill>
                  <a:schemeClr val="bg1"/>
                </a:solidFill>
              </a:rPr>
              <a:t>n</a:t>
            </a:r>
            <a:r>
              <a:rPr lang="en-GB" sz="4800" b="1" dirty="0">
                <a:solidFill>
                  <a:schemeClr val="bg1"/>
                </a:solidFill>
              </a:rPr>
              <a:t>QUERY PREDICT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34653F7-C673-4068-BD67-61452C1EA145}"/>
              </a:ext>
            </a:extLst>
          </p:cNvPr>
          <p:cNvSpPr txBox="1">
            <a:spLocks/>
          </p:cNvSpPr>
          <p:nvPr/>
        </p:nvSpPr>
        <p:spPr>
          <a:xfrm>
            <a:off x="161743" y="4157578"/>
            <a:ext cx="11460479" cy="6391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cap="none" dirty="0">
                <a:solidFill>
                  <a:prstClr val="white"/>
                </a:solidFill>
                <a:latin typeface="Calibri" panose="020F0502020204030204"/>
              </a:rPr>
              <a:t>A New Tool for Clinical Trial Milestone Predictions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8B8AC8F-AC2C-4F8F-85CE-C07CCD90AD64}"/>
              </a:ext>
            </a:extLst>
          </p:cNvPr>
          <p:cNvCxnSpPr>
            <a:cxnSpLocks/>
          </p:cNvCxnSpPr>
          <p:nvPr/>
        </p:nvCxnSpPr>
        <p:spPr>
          <a:xfrm>
            <a:off x="2116454" y="3947710"/>
            <a:ext cx="795909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0F58B06D-389D-46FF-A04F-8C609B65A0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0408" y="6228106"/>
            <a:ext cx="1193506" cy="4334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CA819A1E-5E3F-4365-8934-B5EA47E6630A}"/>
              </a:ext>
            </a:extLst>
          </p:cNvPr>
          <p:cNvSpPr txBox="1">
            <a:spLocks/>
          </p:cNvSpPr>
          <p:nvPr/>
        </p:nvSpPr>
        <p:spPr>
          <a:xfrm>
            <a:off x="9078730" y="6285021"/>
            <a:ext cx="1799368" cy="3195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all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Demonstrated on </a:t>
            </a:r>
            <a:endParaRPr kumimoji="0" lang="en-GB" sz="1200" b="0" i="0" u="none" strike="noStrike" kern="1200" cap="none" spc="1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91365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30029"/>
            <a:ext cx="12049760" cy="974407"/>
          </a:xfrm>
        </p:spPr>
        <p:txBody>
          <a:bodyPr>
            <a:normAutofit/>
          </a:bodyPr>
          <a:lstStyle/>
          <a:p>
            <a:pPr algn="ctr"/>
            <a:r>
              <a:rPr lang="en-IE" sz="3600" b="1" cap="none" dirty="0">
                <a:latin typeface="+mj-lt"/>
              </a:rPr>
              <a:t>Survival Event Predictions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E9D602A-646F-4C96-B154-5D13A8588918}"/>
              </a:ext>
            </a:extLst>
          </p:cNvPr>
          <p:cNvSpPr txBox="1">
            <a:spLocks/>
          </p:cNvSpPr>
          <p:nvPr/>
        </p:nvSpPr>
        <p:spPr>
          <a:xfrm>
            <a:off x="735360" y="1424704"/>
            <a:ext cx="10503155" cy="4880846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E" sz="2800" dirty="0"/>
              <a:t>Survival (Time-to-Event) analysis focussed on inference about time to event using methods such as Cox Regression</a:t>
            </a:r>
          </a:p>
          <a:p>
            <a:pPr marL="516636" marR="0" lvl="1" indent="-3429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1CADE4"/>
              </a:buClr>
              <a:buSzTx/>
              <a:buFont typeface="Wingdings 3" pitchFamily="18" charset="2"/>
              <a:buChar char=""/>
              <a:tabLst/>
              <a:defRPr/>
            </a:pPr>
            <a:r>
              <a:rPr lang="en-IE" sz="2400" dirty="0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  <a:t>Common Endpoints: Overall Survival, Progression-Free Survival</a:t>
            </a:r>
            <a:br>
              <a:rPr lang="en-IE" sz="2400" dirty="0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</a:br>
            <a:endParaRPr kumimoji="0" lang="en-IE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 milestones (interim analysis, study end) in survival analysis usually related to achieving a target number of events </a:t>
            </a: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(e.g. cancer progress)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30936" marR="0" lvl="1" indent="-4572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1CADE4"/>
              </a:buClr>
              <a:buSzTx/>
              <a:buFont typeface="Wingdings 3" pitchFamily="18" charset="2"/>
              <a:buChar char=""/>
              <a:tabLst/>
              <a:defRPr/>
            </a:pPr>
            <a:r>
              <a:rPr lang="en-IE" sz="2400" dirty="0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  <a:t>Deviations from pre-trial analysis (e.g. SSD) common and of high concern</a:t>
            </a:r>
            <a:br>
              <a:rPr lang="en-IE" sz="2400" dirty="0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</a:br>
            <a:endParaRPr kumimoji="0" lang="en-IE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None/>
              <a:tabLst/>
              <a:defRPr/>
            </a:pPr>
            <a:r>
              <a:rPr lang="en-IE" sz="2800" dirty="0">
                <a:solidFill>
                  <a:prstClr val="black"/>
                </a:solidFill>
                <a:latin typeface="Calibri" panose="020F0502020204030204"/>
              </a:rPr>
              <a:t>Event milestone prediction requires modelling the survival process but likely also the accrual (i.e. </a:t>
            </a:r>
            <a:r>
              <a:rPr lang="en-IE" sz="2800" dirty="0" err="1">
                <a:solidFill>
                  <a:prstClr val="black"/>
                </a:solidFill>
                <a:latin typeface="Calibri" panose="020F0502020204030204"/>
              </a:rPr>
              <a:t>enrollment</a:t>
            </a:r>
            <a:r>
              <a:rPr lang="en-IE" sz="2800" dirty="0">
                <a:solidFill>
                  <a:prstClr val="black"/>
                </a:solidFill>
                <a:latin typeface="Calibri" panose="020F0502020204030204"/>
              </a:rPr>
              <a:t>) process &amp; competing processes</a:t>
            </a:r>
            <a:endParaRPr kumimoji="0" lang="en-I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30936" marR="0" lvl="1" indent="-4572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1CADE4"/>
              </a:buClr>
              <a:buSzTx/>
              <a:buFont typeface="Wingdings 3" pitchFamily="18" charset="2"/>
              <a:buChar char=""/>
              <a:tabLst/>
              <a:defRPr/>
            </a:pP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Competing Processes: Dropout, censoring, cure process, competing risks</a:t>
            </a:r>
            <a:endParaRPr kumimoji="0" lang="en-I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2A8C121-0BE3-4679-9329-ABAAD3BD0898}"/>
              </a:ext>
            </a:extLst>
          </p:cNvPr>
          <p:cNvSpPr/>
          <p:nvPr/>
        </p:nvSpPr>
        <p:spPr>
          <a:xfrm flipH="1" flipV="1">
            <a:off x="551181" y="1555299"/>
            <a:ext cx="45719" cy="653720"/>
          </a:xfrm>
          <a:prstGeom prst="roundRect">
            <a:avLst/>
          </a:prstGeom>
          <a:solidFill>
            <a:srgbClr val="3474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A7B2F1E-DD15-4E9D-9D9C-CFCC1CFCFFF5}"/>
              </a:ext>
            </a:extLst>
          </p:cNvPr>
          <p:cNvSpPr/>
          <p:nvPr/>
        </p:nvSpPr>
        <p:spPr>
          <a:xfrm flipH="1" flipV="1">
            <a:off x="551181" y="3183408"/>
            <a:ext cx="45719" cy="653720"/>
          </a:xfrm>
          <a:prstGeom prst="roundRect">
            <a:avLst/>
          </a:prstGeom>
          <a:solidFill>
            <a:srgbClr val="2D98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AB0E30D-0D19-4198-A456-07F515864B2F}"/>
              </a:ext>
            </a:extLst>
          </p:cNvPr>
          <p:cNvSpPr/>
          <p:nvPr/>
        </p:nvSpPr>
        <p:spPr>
          <a:xfrm flipH="1" flipV="1">
            <a:off x="551180" y="4878192"/>
            <a:ext cx="45719" cy="653720"/>
          </a:xfrm>
          <a:prstGeom prst="roundRect">
            <a:avLst/>
          </a:prstGeom>
          <a:solidFill>
            <a:srgbClr val="4CB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9235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8323C742-8FD5-4266-B0EA-28F0185183F4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12191999" cy="6857997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642026">
                  <a:extLst>
                    <a:ext uri="{9D8B030D-6E8A-4147-A177-3AD203B41FA5}">
                      <a16:colId xmlns:a16="http://schemas.microsoft.com/office/drawing/2014/main" val="1135098805"/>
                    </a:ext>
                  </a:extLst>
                </a:gridCol>
                <a:gridCol w="5087565">
                  <a:extLst>
                    <a:ext uri="{9D8B030D-6E8A-4147-A177-3AD203B41FA5}">
                      <a16:colId xmlns:a16="http://schemas.microsoft.com/office/drawing/2014/main" val="2398151709"/>
                    </a:ext>
                  </a:extLst>
                </a:gridCol>
                <a:gridCol w="6462408">
                  <a:extLst>
                    <a:ext uri="{9D8B030D-6E8A-4147-A177-3AD203B41FA5}">
                      <a16:colId xmlns:a16="http://schemas.microsoft.com/office/drawing/2014/main" val="2058989989"/>
                    </a:ext>
                  </a:extLst>
                </a:gridCol>
              </a:tblGrid>
              <a:tr h="1005052">
                <a:tc gridSpan="3">
                  <a:txBody>
                    <a:bodyPr/>
                    <a:lstStyle/>
                    <a:p>
                      <a:pPr algn="ctr"/>
                      <a:r>
                        <a:rPr lang="en-IE" sz="4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Event Prediction Method Examples</a:t>
                      </a:r>
                      <a:endParaRPr lang="en-IE" sz="4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3374BB">
                            <a:alpha val="58000"/>
                          </a:srgbClr>
                        </a:gs>
                        <a:gs pos="58000">
                          <a:srgbClr val="4CB6AC"/>
                        </a:gs>
                      </a:gsLst>
                      <a:lin ang="72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75C0B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75C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279284"/>
                  </a:ext>
                </a:extLst>
              </a:tr>
              <a:tr h="836135">
                <a:tc>
                  <a:txBody>
                    <a:bodyPr/>
                    <a:lstStyle/>
                    <a:p>
                      <a:pPr algn="ctr"/>
                      <a:r>
                        <a:rPr lang="en-IE" sz="2800">
                          <a:solidFill>
                            <a:srgbClr val="75C0B4"/>
                          </a:solidFill>
                        </a:rPr>
                        <a:t>1</a:t>
                      </a:r>
                      <a:endParaRPr lang="en-IE" sz="2800" dirty="0">
                        <a:solidFill>
                          <a:srgbClr val="75C0B4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IE" sz="2800" b="0" dirty="0"/>
                        <a:t>Parametric Modelling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en-IE" sz="2800" dirty="0">
                          <a:solidFill>
                            <a:srgbClr val="2C98D3"/>
                          </a:solidFill>
                        </a:rPr>
                        <a:t>e.g. Exponential, Weibull, Log-Normal</a:t>
                      </a:r>
                      <a:endParaRPr lang="en-IE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581763272"/>
                  </a:ext>
                </a:extLst>
              </a:tr>
              <a:tr h="836135">
                <a:tc>
                  <a:txBody>
                    <a:bodyPr/>
                    <a:lstStyle/>
                    <a:p>
                      <a:pPr algn="ctr"/>
                      <a:r>
                        <a:rPr lang="en-IE" sz="2800">
                          <a:solidFill>
                            <a:srgbClr val="75C0B4"/>
                          </a:solidFill>
                        </a:rPr>
                        <a:t>2</a:t>
                      </a:r>
                      <a:endParaRPr lang="en-IE" sz="2800" dirty="0">
                        <a:solidFill>
                          <a:srgbClr val="75C0B4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2800" b="0" dirty="0"/>
                        <a:t>Parametric Piecewise Modelling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en-IE" sz="2800" b="0" dirty="0">
                          <a:solidFill>
                            <a:srgbClr val="2C98D3"/>
                          </a:solidFill>
                        </a:rPr>
                        <a:t>e.g. Markov process (Lakatos)</a:t>
                      </a:r>
                      <a:endParaRPr lang="en-IE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652854451"/>
                  </a:ext>
                </a:extLst>
              </a:tr>
              <a:tr h="836135">
                <a:tc>
                  <a:txBody>
                    <a:bodyPr/>
                    <a:lstStyle/>
                    <a:p>
                      <a:pPr algn="ctr"/>
                      <a:r>
                        <a:rPr lang="en-IE" sz="2800">
                          <a:solidFill>
                            <a:srgbClr val="75C0B4"/>
                          </a:solidFill>
                        </a:rPr>
                        <a:t>3</a:t>
                      </a:r>
                      <a:endParaRPr lang="en-IE" sz="2800" dirty="0">
                        <a:solidFill>
                          <a:srgbClr val="75C0B4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2800" b="1" dirty="0"/>
                        <a:t>Simulation using Survival Model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en-IE" sz="2800" b="1" dirty="0">
                          <a:solidFill>
                            <a:srgbClr val="2C98D3"/>
                          </a:solidFill>
                        </a:rPr>
                        <a:t>e.g. Exponential, Piecewise Exp., Weibull </a:t>
                      </a:r>
                      <a:endParaRPr lang="en-IE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694242996"/>
                  </a:ext>
                </a:extLst>
              </a:tr>
              <a:tr h="836135">
                <a:tc>
                  <a:txBody>
                    <a:bodyPr/>
                    <a:lstStyle/>
                    <a:p>
                      <a:pPr algn="ctr"/>
                      <a:r>
                        <a:rPr lang="en-IE" sz="2800" dirty="0">
                          <a:solidFill>
                            <a:srgbClr val="75C0B4"/>
                          </a:solidFill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2800" b="0" dirty="0"/>
                        <a:t>Model Selection Algorithm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en-IE" sz="2800" b="0" dirty="0">
                          <a:solidFill>
                            <a:srgbClr val="2C98D3"/>
                          </a:solidFill>
                        </a:rPr>
                        <a:t>Select Models and/or Changepoints</a:t>
                      </a:r>
                      <a:endParaRPr lang="en-IE" sz="2800" b="0" baseline="30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359623144"/>
                  </a:ext>
                </a:extLst>
              </a:tr>
              <a:tr h="836135">
                <a:tc>
                  <a:txBody>
                    <a:bodyPr/>
                    <a:lstStyle/>
                    <a:p>
                      <a:pPr algn="ctr"/>
                      <a:r>
                        <a:rPr lang="en-IE" sz="2800" dirty="0">
                          <a:solidFill>
                            <a:srgbClr val="75C0B4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2800" b="0" dirty="0"/>
                        <a:t>Machine Learning Algorithm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IE" sz="2800" b="0" dirty="0">
                          <a:solidFill>
                            <a:srgbClr val="2D98D3"/>
                          </a:solidFill>
                        </a:rPr>
                        <a:t>Trained on Current &amp;/or Simulations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68423294"/>
                  </a:ext>
                </a:extLst>
              </a:tr>
              <a:tr h="836135">
                <a:tc>
                  <a:txBody>
                    <a:bodyPr/>
                    <a:lstStyle/>
                    <a:p>
                      <a:pPr algn="ctr"/>
                      <a:r>
                        <a:rPr lang="en-IE" sz="2800">
                          <a:solidFill>
                            <a:srgbClr val="75C0B4"/>
                          </a:solidFill>
                        </a:rPr>
                        <a:t>6</a:t>
                      </a:r>
                      <a:endParaRPr lang="en-IE" sz="2800" dirty="0">
                        <a:solidFill>
                          <a:srgbClr val="75C0B4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2800" b="0" dirty="0"/>
                        <a:t>Non-Proportional Hazards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IE" sz="2800" b="0" dirty="0">
                          <a:solidFill>
                            <a:srgbClr val="2D98D3"/>
                          </a:solidFill>
                        </a:rPr>
                        <a:t>Cure Rate Model, “Responder”-based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70405873"/>
                  </a:ext>
                </a:extLst>
              </a:tr>
              <a:tr h="836135">
                <a:tc>
                  <a:txBody>
                    <a:bodyPr/>
                    <a:lstStyle/>
                    <a:p>
                      <a:pPr algn="ctr"/>
                      <a:r>
                        <a:rPr lang="en-IE" sz="2800">
                          <a:solidFill>
                            <a:srgbClr val="75C0B4"/>
                          </a:solidFill>
                        </a:rPr>
                        <a:t>7</a:t>
                      </a:r>
                      <a:endParaRPr lang="en-IE" sz="2800" dirty="0">
                        <a:solidFill>
                          <a:srgbClr val="75C0B4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2800" b="0" dirty="0"/>
                        <a:t>Other Considerations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800" b="0" dirty="0">
                          <a:solidFill>
                            <a:srgbClr val="2D98D3"/>
                          </a:solidFill>
                        </a:rPr>
                        <a:t>External Data (Bayesian), Blinded EM</a:t>
                      </a:r>
                      <a:endParaRPr kumimoji="0" lang="en-IE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140362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1079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3344906-A68E-4666-8547-38D562A89D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532"/>
            <a:ext cx="12192000" cy="687153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6D9EC3CA-4B65-4C12-A7D8-8D49187B4E50}"/>
              </a:ext>
            </a:extLst>
          </p:cNvPr>
          <p:cNvSpPr/>
          <p:nvPr/>
        </p:nvSpPr>
        <p:spPr>
          <a:xfrm>
            <a:off x="4032988" y="2812273"/>
            <a:ext cx="79976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nQuery</a:t>
            </a: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Predict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Overview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641D92D4-8F6A-482C-BC69-D39440217E08}"/>
              </a:ext>
            </a:extLst>
          </p:cNvPr>
          <p:cNvSpPr txBox="1">
            <a:spLocks/>
          </p:cNvSpPr>
          <p:nvPr/>
        </p:nvSpPr>
        <p:spPr>
          <a:xfrm>
            <a:off x="3719238" y="-13532"/>
            <a:ext cx="152359" cy="6871532"/>
          </a:xfrm>
          <a:prstGeom prst="roundRect">
            <a:avLst>
              <a:gd name="adj" fmla="val 0"/>
            </a:avLst>
          </a:prstGeom>
          <a:solidFill>
            <a:srgbClr val="565755"/>
          </a:solidFill>
        </p:spPr>
        <p:txBody>
          <a:bodyPr vert="horz" lIns="45720" tIns="45720" rIns="45720" bIns="45720" rtlCol="0" anchor="ctr">
            <a:normAutofit/>
          </a:bodyPr>
          <a:lstStyle>
            <a:defPPr>
              <a:defRPr lang="en-US"/>
            </a:defPPr>
            <a:lvl1pPr indent="0" algn="ctr" defTabSz="91440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None/>
              <a:defRPr sz="3000" b="1">
                <a:solidFill>
                  <a:prstClr val="white"/>
                </a:solidFill>
                <a:latin typeface="+mj-lt"/>
              </a:defRPr>
            </a:lvl1pPr>
            <a:lvl2pPr marL="265176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</a:lvl2pPr>
            <a:lvl3pPr marL="448056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3pPr>
            <a:lvl4pPr marL="594360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4pPr>
            <a:lvl5pPr marL="777240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5pPr>
            <a:lvl6pPr marL="914400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6pPr>
            <a:lvl7pPr marL="1060704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7pPr>
            <a:lvl8pPr marL="1216152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8pPr>
            <a:lvl9pPr marL="1362456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253E99C-644E-4523-9972-6DE03A8F96BC}"/>
              </a:ext>
            </a:extLst>
          </p:cNvPr>
          <p:cNvSpPr/>
          <p:nvPr/>
        </p:nvSpPr>
        <p:spPr>
          <a:xfrm>
            <a:off x="397348" y="3090094"/>
            <a:ext cx="2933884" cy="1198684"/>
          </a:xfrm>
          <a:prstGeom prst="roundRect">
            <a:avLst>
              <a:gd name="adj" fmla="val 5170"/>
            </a:avLst>
          </a:prstGeom>
          <a:solidFill>
            <a:srgbClr val="39C2D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2569741-C351-4FF4-A524-2DA05D8BF2D0}"/>
              </a:ext>
            </a:extLst>
          </p:cNvPr>
          <p:cNvSpPr/>
          <p:nvPr/>
        </p:nvSpPr>
        <p:spPr>
          <a:xfrm>
            <a:off x="397347" y="3291156"/>
            <a:ext cx="2933884" cy="76944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Part 2</a:t>
            </a:r>
            <a:endParaRPr kumimoji="0" lang="en-IE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9777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30029"/>
            <a:ext cx="12049760" cy="974407"/>
          </a:xfrm>
        </p:spPr>
        <p:txBody>
          <a:bodyPr>
            <a:normAutofit/>
          </a:bodyPr>
          <a:lstStyle/>
          <a:p>
            <a:pPr algn="ctr"/>
            <a:r>
              <a:rPr lang="en-IE" sz="3600" b="1" cap="none" dirty="0" err="1">
                <a:latin typeface="+mj-lt"/>
              </a:rPr>
              <a:t>nQuery</a:t>
            </a:r>
            <a:r>
              <a:rPr lang="en-IE" sz="3600" b="1" cap="none" dirty="0">
                <a:latin typeface="+mj-lt"/>
              </a:rPr>
              <a:t> Predict Overview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E9D602A-646F-4C96-B154-5D13A8588918}"/>
              </a:ext>
            </a:extLst>
          </p:cNvPr>
          <p:cNvSpPr txBox="1">
            <a:spLocks/>
          </p:cNvSpPr>
          <p:nvPr/>
        </p:nvSpPr>
        <p:spPr>
          <a:xfrm>
            <a:off x="735360" y="1424704"/>
            <a:ext cx="10503155" cy="4880846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E" sz="2800" dirty="0" err="1"/>
              <a:t>nQuery</a:t>
            </a:r>
            <a:r>
              <a:rPr lang="en-IE" sz="2800" dirty="0"/>
              <a:t> Predict is new tool in </a:t>
            </a:r>
            <a:r>
              <a:rPr lang="en-IE" sz="2800" dirty="0" err="1"/>
              <a:t>nQuery</a:t>
            </a:r>
            <a:r>
              <a:rPr lang="en-IE" sz="2800" dirty="0"/>
              <a:t> that will focus on clinical trial milestone prediction with a guided user-friendly interface</a:t>
            </a:r>
          </a:p>
          <a:p>
            <a:pPr marL="516636" marR="0" lvl="1" indent="-3429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1CADE4"/>
              </a:buClr>
              <a:buSzTx/>
              <a:buFont typeface="Wingdings 3" pitchFamily="18" charset="2"/>
              <a:buChar char=""/>
              <a:tabLst/>
              <a:defRPr/>
            </a:pPr>
            <a:r>
              <a:rPr lang="en-IE" sz="2400" dirty="0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  <a:t>Initial focus is on </a:t>
            </a:r>
            <a:r>
              <a:rPr lang="en-IE" sz="2400" dirty="0" err="1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  <a:t>enrollment</a:t>
            </a:r>
            <a:r>
              <a:rPr lang="en-IE" sz="2400" dirty="0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  <a:t> and event prediction via simulations</a:t>
            </a:r>
            <a:br>
              <a:rPr lang="en-IE" sz="2400" dirty="0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</a:br>
            <a:endParaRPr kumimoji="0" lang="en-IE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Provide flexible options depending on information available and useful visualizations and reports to summarize simulation results</a:t>
            </a:r>
          </a:p>
          <a:p>
            <a:pPr marL="630936" marR="0" lvl="1" indent="-4572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1CADE4"/>
              </a:buClr>
              <a:buSzTx/>
              <a:buFont typeface="Wingdings 3" pitchFamily="18" charset="2"/>
              <a:buChar char=""/>
              <a:tabLst/>
              <a:defRPr/>
            </a:pPr>
            <a:r>
              <a:rPr lang="en-IE" sz="2400" dirty="0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  <a:t>Provides different options depending on access and granularity of data</a:t>
            </a:r>
            <a:br>
              <a:rPr lang="en-IE" sz="2400" dirty="0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</a:br>
            <a:endParaRPr kumimoji="0" lang="en-IE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Provides useful complement to existing sample size determination tools in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nQuery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especially for Phase III adaptive designs</a:t>
            </a:r>
          </a:p>
          <a:p>
            <a:pPr marL="630936" marR="0" lvl="1" indent="-4572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1CADE4"/>
              </a:buClr>
              <a:buSzTx/>
              <a:buFont typeface="Wingdings 3" pitchFamily="18" charset="2"/>
              <a:buChar char=""/>
              <a:tabLst/>
              <a:defRPr/>
            </a:pPr>
            <a:r>
              <a:rPr lang="en-IE" sz="2400" dirty="0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  <a:t>For example, interim analyses in context of group sequential design</a:t>
            </a:r>
            <a:endParaRPr kumimoji="0" lang="en-I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2A8C121-0BE3-4679-9329-ABAAD3BD0898}"/>
              </a:ext>
            </a:extLst>
          </p:cNvPr>
          <p:cNvSpPr/>
          <p:nvPr/>
        </p:nvSpPr>
        <p:spPr>
          <a:xfrm flipH="1" flipV="1">
            <a:off x="551181" y="1555299"/>
            <a:ext cx="45719" cy="653720"/>
          </a:xfrm>
          <a:prstGeom prst="roundRect">
            <a:avLst/>
          </a:prstGeom>
          <a:solidFill>
            <a:srgbClr val="3474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A7B2F1E-DD15-4E9D-9D9C-CFCC1CFCFFF5}"/>
              </a:ext>
            </a:extLst>
          </p:cNvPr>
          <p:cNvSpPr/>
          <p:nvPr/>
        </p:nvSpPr>
        <p:spPr>
          <a:xfrm flipH="1" flipV="1">
            <a:off x="551181" y="3183408"/>
            <a:ext cx="45719" cy="653720"/>
          </a:xfrm>
          <a:prstGeom prst="roundRect">
            <a:avLst/>
          </a:prstGeom>
          <a:solidFill>
            <a:srgbClr val="2D98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AB0E30D-0D19-4198-A456-07F515864B2F}"/>
              </a:ext>
            </a:extLst>
          </p:cNvPr>
          <p:cNvSpPr/>
          <p:nvPr/>
        </p:nvSpPr>
        <p:spPr>
          <a:xfrm flipH="1" flipV="1">
            <a:off x="551180" y="4878192"/>
            <a:ext cx="45719" cy="653720"/>
          </a:xfrm>
          <a:prstGeom prst="roundRect">
            <a:avLst/>
          </a:prstGeom>
          <a:solidFill>
            <a:srgbClr val="4CB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32281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8371BD8-6D7D-4897-AB9D-E014342316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9226" y="2020372"/>
            <a:ext cx="6382774" cy="3419042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3602" y="1693511"/>
            <a:ext cx="5050448" cy="445691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E" sz="2400" dirty="0"/>
              <a:t>Two approaches: interim data and summary data</a:t>
            </a:r>
          </a:p>
          <a:p>
            <a:pPr lvl="1"/>
            <a:r>
              <a:rPr lang="en-IE" sz="2000" dirty="0">
                <a:solidFill>
                  <a:schemeClr val="bg1">
                    <a:lumMod val="50000"/>
                  </a:schemeClr>
                </a:solidFill>
              </a:rPr>
              <a:t>Interim Data: Real Clinical Trial Data – Arrival Times, Events Times, Current Status etc.</a:t>
            </a:r>
          </a:p>
          <a:p>
            <a:pPr lvl="1"/>
            <a:r>
              <a:rPr lang="en-IE" sz="2000" dirty="0">
                <a:solidFill>
                  <a:schemeClr val="bg1">
                    <a:lumMod val="50000"/>
                  </a:schemeClr>
                </a:solidFill>
              </a:rPr>
              <a:t>Summary Data: Basic summary data (pre or during trial) – Sample Size, # Events, Time etc.</a:t>
            </a:r>
          </a:p>
          <a:p>
            <a:pPr marL="0" indent="0">
              <a:buNone/>
            </a:pPr>
            <a:r>
              <a:rPr lang="en-IE" sz="2400" dirty="0"/>
              <a:t>Targets: Enrollment and Event Milestones</a:t>
            </a:r>
          </a:p>
          <a:p>
            <a:pPr lvl="1"/>
            <a:r>
              <a:rPr lang="en-IE" sz="2000" dirty="0">
                <a:solidFill>
                  <a:schemeClr val="bg1">
                    <a:lumMod val="50000"/>
                  </a:schemeClr>
                </a:solidFill>
              </a:rPr>
              <a:t>Poisson process for </a:t>
            </a:r>
            <a:r>
              <a:rPr lang="en-IE" sz="2000" dirty="0" err="1">
                <a:solidFill>
                  <a:schemeClr val="bg1">
                    <a:lumMod val="50000"/>
                  </a:schemeClr>
                </a:solidFill>
              </a:rPr>
              <a:t>enrollment</a:t>
            </a:r>
            <a:endParaRPr lang="en-IE" sz="2000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IE" sz="2000" dirty="0">
                <a:solidFill>
                  <a:schemeClr val="bg1">
                    <a:lumMod val="50000"/>
                  </a:schemeClr>
                </a:solidFill>
              </a:rPr>
              <a:t>Blinded or Unblinded Event Process</a:t>
            </a:r>
          </a:p>
          <a:p>
            <a:pPr lvl="1"/>
            <a:r>
              <a:rPr lang="en-IE" sz="2000" dirty="0">
                <a:solidFill>
                  <a:schemeClr val="bg1">
                    <a:lumMod val="50000"/>
                  </a:schemeClr>
                </a:solidFill>
              </a:rPr>
              <a:t>Exponential, Piecewise Exponential, Weibull</a:t>
            </a:r>
          </a:p>
          <a:p>
            <a:pPr marL="0" indent="0">
              <a:buNone/>
            </a:pPr>
            <a:r>
              <a:rPr lang="en-IE" sz="2400" dirty="0"/>
              <a:t>Detailed Reports for Simulation Results</a:t>
            </a:r>
          </a:p>
          <a:p>
            <a:pPr lvl="1"/>
            <a:r>
              <a:rPr lang="en-IE" sz="2000" dirty="0">
                <a:solidFill>
                  <a:schemeClr val="bg1">
                    <a:lumMod val="50000"/>
                  </a:schemeClr>
                </a:solidFill>
              </a:rPr>
              <a:t>Plots for Enrollment, Events, Dropout Trends</a:t>
            </a:r>
          </a:p>
          <a:p>
            <a:pPr lvl="1"/>
            <a:r>
              <a:rPr lang="en-IE" sz="2000" dirty="0">
                <a:solidFill>
                  <a:schemeClr val="bg1">
                    <a:lumMod val="50000"/>
                  </a:schemeClr>
                </a:solidFill>
              </a:rPr>
              <a:t>Summary Report for Inputs &amp; Results</a:t>
            </a:r>
          </a:p>
          <a:p>
            <a:pPr lvl="1"/>
            <a:r>
              <a:rPr lang="en-IE" sz="2000" dirty="0">
                <a:solidFill>
                  <a:schemeClr val="bg1">
                    <a:lumMod val="50000"/>
                  </a:schemeClr>
                </a:solidFill>
              </a:rPr>
              <a:t>Optional Access to per-simulation results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49D0967-7945-4CCB-8770-54CC50DB6ADD}"/>
              </a:ext>
            </a:extLst>
          </p:cNvPr>
          <p:cNvSpPr txBox="1">
            <a:spLocks/>
          </p:cNvSpPr>
          <p:nvPr/>
        </p:nvSpPr>
        <p:spPr>
          <a:xfrm>
            <a:off x="1571011" y="126186"/>
            <a:ext cx="9126415" cy="1293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E" sz="3600" b="1" cap="none" dirty="0" err="1"/>
              <a:t>nQuery</a:t>
            </a:r>
            <a:r>
              <a:rPr lang="en-IE" sz="3600" b="1" cap="none" dirty="0"/>
              <a:t> Predict Features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49BADEA-618B-4A60-A14A-FF9B28A5CC40}"/>
              </a:ext>
            </a:extLst>
          </p:cNvPr>
          <p:cNvSpPr/>
          <p:nvPr/>
        </p:nvSpPr>
        <p:spPr>
          <a:xfrm flipH="1" flipV="1">
            <a:off x="541019" y="1693512"/>
            <a:ext cx="45719" cy="653720"/>
          </a:xfrm>
          <a:prstGeom prst="roundRect">
            <a:avLst/>
          </a:prstGeom>
          <a:solidFill>
            <a:srgbClr val="3474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2B87886-2125-4372-9736-554642606990}"/>
              </a:ext>
            </a:extLst>
          </p:cNvPr>
          <p:cNvSpPr/>
          <p:nvPr/>
        </p:nvSpPr>
        <p:spPr>
          <a:xfrm flipH="1" flipV="1">
            <a:off x="541019" y="3292609"/>
            <a:ext cx="45719" cy="653720"/>
          </a:xfrm>
          <a:prstGeom prst="roundRect">
            <a:avLst/>
          </a:prstGeom>
          <a:solidFill>
            <a:srgbClr val="2D98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A864E1D-2EE9-44F0-8B84-A730716F176F}"/>
              </a:ext>
            </a:extLst>
          </p:cNvPr>
          <p:cNvSpPr/>
          <p:nvPr/>
        </p:nvSpPr>
        <p:spPr>
          <a:xfrm flipH="1" flipV="1">
            <a:off x="541019" y="4891706"/>
            <a:ext cx="45719" cy="653720"/>
          </a:xfrm>
          <a:prstGeom prst="roundRect">
            <a:avLst/>
          </a:prstGeom>
          <a:solidFill>
            <a:srgbClr val="35C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05537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E585464-1B09-4810-B0CD-1A5C90BE01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9275278"/>
              </p:ext>
            </p:extLst>
          </p:nvPr>
        </p:nvGraphicFramePr>
        <p:xfrm>
          <a:off x="0" y="1"/>
          <a:ext cx="12192001" cy="6858004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4642338">
                  <a:extLst>
                    <a:ext uri="{9D8B030D-6E8A-4147-A177-3AD203B41FA5}">
                      <a16:colId xmlns:a16="http://schemas.microsoft.com/office/drawing/2014/main" val="3684629455"/>
                    </a:ext>
                  </a:extLst>
                </a:gridCol>
                <a:gridCol w="3788229">
                  <a:extLst>
                    <a:ext uri="{9D8B030D-6E8A-4147-A177-3AD203B41FA5}">
                      <a16:colId xmlns:a16="http://schemas.microsoft.com/office/drawing/2014/main" val="778702250"/>
                    </a:ext>
                  </a:extLst>
                </a:gridCol>
                <a:gridCol w="3761434">
                  <a:extLst>
                    <a:ext uri="{9D8B030D-6E8A-4147-A177-3AD203B41FA5}">
                      <a16:colId xmlns:a16="http://schemas.microsoft.com/office/drawing/2014/main" val="2565151136"/>
                    </a:ext>
                  </a:extLst>
                </a:gridCol>
              </a:tblGrid>
              <a:tr h="375108">
                <a:tc>
                  <a:txBody>
                    <a:bodyPr/>
                    <a:lstStyle/>
                    <a:p>
                      <a:pPr algn="r"/>
                      <a:r>
                        <a:rPr lang="en-IE" b="1" dirty="0" err="1">
                          <a:solidFill>
                            <a:schemeClr val="bg1"/>
                          </a:solidFill>
                        </a:rPr>
                        <a:t>nQuery</a:t>
                      </a:r>
                      <a:r>
                        <a:rPr lang="en-IE" b="1" dirty="0">
                          <a:solidFill>
                            <a:schemeClr val="bg1"/>
                          </a:solidFill>
                        </a:rPr>
                        <a:t> Predict (1.0)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>
                          <a:solidFill>
                            <a:schemeClr val="bg1"/>
                          </a:solidFill>
                        </a:rPr>
                        <a:t>Interim Data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B5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>
                          <a:solidFill>
                            <a:schemeClr val="bg1"/>
                          </a:solidFill>
                        </a:rPr>
                        <a:t>Summary Data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8041392"/>
                  </a:ext>
                </a:extLst>
              </a:tr>
              <a:tr h="405181"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Subject Level Modelling (Enrollment)</a:t>
                      </a:r>
                      <a:endParaRPr lang="en-IE" sz="1800" dirty="0">
                        <a:effectLst/>
                        <a:latin typeface="+mn-lt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200" b="1" i="0" kern="1200" dirty="0">
                          <a:solidFill>
                            <a:srgbClr val="4CB6A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IE" sz="1200" b="1" dirty="0">
                        <a:solidFill>
                          <a:srgbClr val="4CB6AC"/>
                        </a:solidFill>
                        <a:effectLst/>
                        <a:latin typeface="+mn-lt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200" b="1" i="0" kern="1200" dirty="0">
                          <a:solidFill>
                            <a:schemeClr val="accent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IE" sz="1200" b="1" dirty="0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17661539"/>
                  </a:ext>
                </a:extLst>
              </a:tr>
              <a:tr h="405181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Subject Level Modelling (Survival)</a:t>
                      </a:r>
                      <a:endParaRPr lang="en-IE" sz="1800" dirty="0">
                        <a:effectLst/>
                        <a:latin typeface="+mn-lt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200" b="1" i="0" kern="1200" dirty="0">
                          <a:solidFill>
                            <a:srgbClr val="4CB6A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IE" sz="1200" b="1" dirty="0">
                        <a:solidFill>
                          <a:srgbClr val="4CB6AC"/>
                        </a:solidFill>
                        <a:effectLst/>
                        <a:latin typeface="+mn-lt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200" b="1" i="0" kern="1200" dirty="0">
                          <a:solidFill>
                            <a:schemeClr val="accent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IE" sz="1200" b="1" dirty="0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5200236"/>
                  </a:ext>
                </a:extLst>
              </a:tr>
              <a:tr h="405181"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Site Level Modelling (Enrollment)</a:t>
                      </a:r>
                      <a:endParaRPr lang="en-IE" sz="1800" dirty="0">
                        <a:effectLst/>
                        <a:latin typeface="+mn-lt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200" b="1" i="0" kern="1200" dirty="0">
                          <a:solidFill>
                            <a:srgbClr val="4CB6A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200" b="0" i="0" u="none" strike="noStrike" kern="1200" dirty="0">
                          <a:solidFill>
                            <a:srgbClr val="99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04019636"/>
                  </a:ext>
                </a:extLst>
              </a:tr>
              <a:tr h="405181"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  <a:latin typeface="+mn-lt"/>
                        </a:rPr>
                        <a:t>Unblinded (Comparative) Survival Model</a:t>
                      </a: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200" b="1" i="0" kern="1200" dirty="0">
                          <a:solidFill>
                            <a:srgbClr val="4CB6A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200" b="1" i="0" kern="1200" dirty="0">
                          <a:solidFill>
                            <a:schemeClr val="accent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30608071"/>
                  </a:ext>
                </a:extLst>
              </a:tr>
              <a:tr h="405181"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  <a:latin typeface="+mn-lt"/>
                        </a:rPr>
                        <a:t>Blinded (Non-Comparative) Survival Model</a:t>
                      </a: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200" b="1" i="0" kern="1200" dirty="0">
                          <a:solidFill>
                            <a:srgbClr val="4CB6A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200" b="1" i="0" kern="1200" dirty="0">
                          <a:solidFill>
                            <a:schemeClr val="accent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19614581"/>
                  </a:ext>
                </a:extLst>
              </a:tr>
              <a:tr h="405181"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Survival Model with Enrollment Ongoing </a:t>
                      </a:r>
                      <a:endParaRPr lang="en-IE" sz="1800" dirty="0">
                        <a:effectLst/>
                        <a:latin typeface="+mn-lt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200" b="1" i="0" kern="1200" dirty="0">
                          <a:solidFill>
                            <a:srgbClr val="4CB6A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200" b="1" i="0" kern="1200" dirty="0">
                          <a:solidFill>
                            <a:schemeClr val="accent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5083115"/>
                  </a:ext>
                </a:extLst>
              </a:tr>
              <a:tr h="405181"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Survival Model with Enrollment Complete </a:t>
                      </a:r>
                      <a:endParaRPr lang="en-IE" sz="1800" dirty="0">
                        <a:effectLst/>
                        <a:latin typeface="+mn-lt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200" b="1" i="0" kern="1200" dirty="0">
                          <a:solidFill>
                            <a:srgbClr val="4CB6A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200" b="1" i="0" kern="1200" dirty="0">
                          <a:solidFill>
                            <a:schemeClr val="accent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7255899"/>
                  </a:ext>
                </a:extLst>
              </a:tr>
              <a:tr h="405181"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Poisson Enrollment Model</a:t>
                      </a:r>
                      <a:endParaRPr lang="en-IE" sz="1800" dirty="0">
                        <a:effectLst/>
                        <a:latin typeface="+mn-lt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200" b="1" i="0" kern="1200" dirty="0">
                          <a:solidFill>
                            <a:srgbClr val="4CB6A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200" b="1" i="0" kern="1200" dirty="0">
                          <a:solidFill>
                            <a:schemeClr val="accent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50050004"/>
                  </a:ext>
                </a:extLst>
              </a:tr>
              <a:tr h="405181"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Exponential Survival Model</a:t>
                      </a:r>
                      <a:endParaRPr lang="en-IE" sz="1800" dirty="0">
                        <a:effectLst/>
                        <a:latin typeface="+mn-lt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200" b="1" i="0" kern="1200" dirty="0">
                          <a:solidFill>
                            <a:srgbClr val="4CB6A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200" b="1" i="0" kern="1200" dirty="0">
                          <a:solidFill>
                            <a:srgbClr val="4CB6A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15090939"/>
                  </a:ext>
                </a:extLst>
              </a:tr>
              <a:tr h="405181"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Piecewise Exponential Survival Model</a:t>
                      </a:r>
                      <a:endParaRPr lang="en-IE" sz="1800" dirty="0">
                        <a:effectLst/>
                        <a:latin typeface="+mn-lt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200" b="1" i="0" kern="1200" dirty="0">
                          <a:solidFill>
                            <a:srgbClr val="4CB6A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200" b="0" i="0" u="none" strike="noStrike" kern="1200" dirty="0">
                          <a:solidFill>
                            <a:srgbClr val="99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23237486"/>
                  </a:ext>
                </a:extLst>
              </a:tr>
              <a:tr h="405181"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Weibull Survival Model</a:t>
                      </a:r>
                      <a:endParaRPr lang="en-IE" sz="1800" dirty="0">
                        <a:effectLst/>
                        <a:latin typeface="+mn-lt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200" b="1" i="0" kern="1200" dirty="0">
                          <a:solidFill>
                            <a:srgbClr val="4CB6A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200" b="0" i="0" u="none" strike="noStrike" kern="1200" dirty="0">
                          <a:solidFill>
                            <a:srgbClr val="99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54811028"/>
                  </a:ext>
                </a:extLst>
              </a:tr>
              <a:tr h="405181"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Exponential Dropout Model</a:t>
                      </a:r>
                      <a:endParaRPr lang="en-IE" sz="1800" dirty="0">
                        <a:effectLst/>
                        <a:latin typeface="+mn-lt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200" b="1" i="0" kern="1200" dirty="0">
                          <a:solidFill>
                            <a:schemeClr val="accent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200" b="1" i="0" kern="1200" dirty="0">
                          <a:solidFill>
                            <a:schemeClr val="accent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1859356"/>
                  </a:ext>
                </a:extLst>
              </a:tr>
              <a:tr h="405181"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Piecewise Exponential Dropout Model</a:t>
                      </a:r>
                      <a:endParaRPr lang="en-IE" sz="1800" dirty="0">
                        <a:effectLst/>
                        <a:latin typeface="+mn-lt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200" b="1" i="0" kern="1200" dirty="0">
                          <a:solidFill>
                            <a:schemeClr val="accent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200" b="0" i="0" u="none" strike="noStrike" kern="1200" dirty="0">
                          <a:solidFill>
                            <a:srgbClr val="99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38611443"/>
                  </a:ext>
                </a:extLst>
              </a:tr>
              <a:tr h="405181"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Weibull Dropout Model</a:t>
                      </a:r>
                      <a:endParaRPr lang="en-IE" sz="1800" dirty="0">
                        <a:effectLst/>
                        <a:latin typeface="+mn-lt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200" b="0" i="0" u="none" strike="noStrike" kern="1200" dirty="0">
                          <a:solidFill>
                            <a:srgbClr val="99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200" b="0" i="0" u="none" strike="noStrike" kern="1200" dirty="0">
                          <a:solidFill>
                            <a:srgbClr val="99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89889277"/>
                  </a:ext>
                </a:extLst>
              </a:tr>
              <a:tr h="405181"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Fixed </a:t>
                      </a:r>
                      <a:r>
                        <a:rPr lang="en-I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Followup</a:t>
                      </a:r>
                      <a:endParaRPr lang="en-IE" sz="1800" dirty="0">
                        <a:effectLst/>
                        <a:latin typeface="+mn-lt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200" b="1" i="0" kern="1200" dirty="0">
                          <a:solidFill>
                            <a:schemeClr val="accent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200" b="0" i="0" u="none" strike="noStrike" kern="1200" dirty="0">
                          <a:solidFill>
                            <a:srgbClr val="99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97990750"/>
                  </a:ext>
                </a:extLst>
              </a:tr>
              <a:tr h="405181"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  <a:latin typeface="+mn-lt"/>
                        </a:rPr>
                        <a:t>Pre-Trial Prediction</a:t>
                      </a: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b="0" i="0" u="none" strike="noStrike" kern="1200" dirty="0">
                          <a:solidFill>
                            <a:srgbClr val="99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b="1" i="0" kern="1200" dirty="0">
                          <a:solidFill>
                            <a:schemeClr val="accent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6956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82935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3344906-A68E-4666-8547-38D562A89D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532"/>
            <a:ext cx="12192000" cy="687153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6D9EC3CA-4B65-4C12-A7D8-8D49187B4E50}"/>
              </a:ext>
            </a:extLst>
          </p:cNvPr>
          <p:cNvSpPr/>
          <p:nvPr/>
        </p:nvSpPr>
        <p:spPr>
          <a:xfrm>
            <a:off x="4070555" y="2798712"/>
            <a:ext cx="772409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Worked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400" dirty="0">
                <a:solidFill>
                  <a:prstClr val="white"/>
                </a:solidFill>
                <a:latin typeface="Calibri" panose="020F0502020204030204"/>
              </a:rPr>
              <a:t>Example</a:t>
            </a: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641D92D4-8F6A-482C-BC69-D39440217E08}"/>
              </a:ext>
            </a:extLst>
          </p:cNvPr>
          <p:cNvSpPr txBox="1">
            <a:spLocks/>
          </p:cNvSpPr>
          <p:nvPr/>
        </p:nvSpPr>
        <p:spPr>
          <a:xfrm>
            <a:off x="3719238" y="-13532"/>
            <a:ext cx="152359" cy="6871532"/>
          </a:xfrm>
          <a:prstGeom prst="roundRect">
            <a:avLst>
              <a:gd name="adj" fmla="val 0"/>
            </a:avLst>
          </a:prstGeom>
          <a:solidFill>
            <a:srgbClr val="565755"/>
          </a:solidFill>
        </p:spPr>
        <p:txBody>
          <a:bodyPr vert="horz" lIns="45720" tIns="45720" rIns="45720" bIns="45720" rtlCol="0" anchor="ctr">
            <a:normAutofit/>
          </a:bodyPr>
          <a:lstStyle>
            <a:defPPr>
              <a:defRPr lang="en-US"/>
            </a:defPPr>
            <a:lvl1pPr indent="0" algn="ctr" defTabSz="91440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None/>
              <a:defRPr sz="3000" b="1">
                <a:solidFill>
                  <a:prstClr val="white"/>
                </a:solidFill>
                <a:latin typeface="+mj-lt"/>
              </a:defRPr>
            </a:lvl1pPr>
            <a:lvl2pPr marL="265176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</a:lvl2pPr>
            <a:lvl3pPr marL="448056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3pPr>
            <a:lvl4pPr marL="594360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4pPr>
            <a:lvl5pPr marL="777240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5pPr>
            <a:lvl6pPr marL="914400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6pPr>
            <a:lvl7pPr marL="1060704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7pPr>
            <a:lvl8pPr marL="1216152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8pPr>
            <a:lvl9pPr marL="1362456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253E99C-644E-4523-9972-6DE03A8F96BC}"/>
              </a:ext>
            </a:extLst>
          </p:cNvPr>
          <p:cNvSpPr/>
          <p:nvPr/>
        </p:nvSpPr>
        <p:spPr>
          <a:xfrm>
            <a:off x="397348" y="3090094"/>
            <a:ext cx="2933884" cy="1198684"/>
          </a:xfrm>
          <a:prstGeom prst="roundRect">
            <a:avLst>
              <a:gd name="adj" fmla="val 5170"/>
            </a:avLst>
          </a:prstGeom>
          <a:solidFill>
            <a:srgbClr val="39C2D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2569741-C351-4FF4-A524-2DA05D8BF2D0}"/>
              </a:ext>
            </a:extLst>
          </p:cNvPr>
          <p:cNvSpPr/>
          <p:nvPr/>
        </p:nvSpPr>
        <p:spPr>
          <a:xfrm>
            <a:off x="397347" y="3291156"/>
            <a:ext cx="2933884" cy="76944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Part 3</a:t>
            </a:r>
            <a:endParaRPr kumimoji="0" lang="en-IE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68623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6B96AEDA-C3FA-490B-A13E-9DCC73119A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868372"/>
              </p:ext>
            </p:extLst>
          </p:nvPr>
        </p:nvGraphicFramePr>
        <p:xfrm>
          <a:off x="5848350" y="1774885"/>
          <a:ext cx="5331125" cy="3139440"/>
        </p:xfrm>
        <a:graphic>
          <a:graphicData uri="http://schemas.openxmlformats.org/drawingml/2006/table">
            <a:tbl>
              <a:tblPr firstRow="1" bandRow="1">
                <a:effectLst/>
                <a:tableStyleId>{8EC20E35-A176-4012-BC5E-935CFFF8708E}</a:tableStyleId>
              </a:tblPr>
              <a:tblGrid>
                <a:gridCol w="42170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40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IE" dirty="0"/>
                        <a:t>Parameter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/>
                        <a:t>Value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E" sz="2000" dirty="0"/>
                        <a:t>Current Calendar Time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2000" dirty="0"/>
                        <a:t>24.92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E" sz="2000" dirty="0"/>
                        <a:t>Current Sample Size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2000" dirty="0"/>
                        <a:t>402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Current Events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2000" dirty="0"/>
                        <a:t>187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E" sz="2000" dirty="0"/>
                        <a:t>Current Dropouts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20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E" sz="2000" dirty="0"/>
                        <a:t>Target Sample Size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2000" dirty="0"/>
                        <a:t>460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E" sz="2000" dirty="0"/>
                        <a:t>Target Events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2000" dirty="0"/>
                        <a:t>374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E" sz="2000" dirty="0"/>
                        <a:t>Sites Open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2000" dirty="0"/>
                        <a:t>118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E4E81DCC-868E-4E21-A2A6-668BB30361B0}"/>
              </a:ext>
            </a:extLst>
          </p:cNvPr>
          <p:cNvSpPr txBox="1">
            <a:spLocks/>
          </p:cNvSpPr>
          <p:nvPr/>
        </p:nvSpPr>
        <p:spPr>
          <a:xfrm>
            <a:off x="1571011" y="126186"/>
            <a:ext cx="9126415" cy="1293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E" sz="3600" b="1" cap="none" dirty="0"/>
              <a:t>Trial Summary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DE3C21-A06E-4CB7-B658-D0ED6EB81F81}"/>
              </a:ext>
            </a:extLst>
          </p:cNvPr>
          <p:cNvSpPr txBox="1"/>
          <p:nvPr/>
        </p:nvSpPr>
        <p:spPr>
          <a:xfrm>
            <a:off x="587375" y="1600488"/>
            <a:ext cx="490450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/>
              <a:t>Interim analysis conducted at 50% of total required events (187/374). Enrollment is 87% complete (402/460) with 118 out of 127 sites opened. In this example, will explore the following scenarios:</a:t>
            </a:r>
          </a:p>
          <a:p>
            <a:endParaRPr lang="en-I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dirty="0"/>
              <a:t>Subject vs Site-Level Enrollment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dirty="0"/>
              <a:t>Unblinded vs Blinded Survival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dirty="0"/>
              <a:t>Different Survival Models</a:t>
            </a:r>
          </a:p>
        </p:txBody>
      </p:sp>
    </p:spTree>
    <p:extLst>
      <p:ext uri="{BB962C8B-B14F-4D97-AF65-F5344CB8AC3E}">
        <p14:creationId xmlns:p14="http://schemas.microsoft.com/office/powerpoint/2010/main" val="34176115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68685" y="26988"/>
            <a:ext cx="10986079" cy="1498600"/>
          </a:xfrm>
        </p:spPr>
        <p:txBody>
          <a:bodyPr>
            <a:normAutofit/>
          </a:bodyPr>
          <a:lstStyle/>
          <a:p>
            <a:pPr algn="ctr"/>
            <a:r>
              <a:rPr lang="en-IE" sz="3600" b="1" cap="none" dirty="0">
                <a:latin typeface="+mj-lt"/>
              </a:rPr>
              <a:t>Discussion and Conclusions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4CF1186-08F0-45EB-AD71-68C74B30CC79}"/>
              </a:ext>
            </a:extLst>
          </p:cNvPr>
          <p:cNvSpPr/>
          <p:nvPr/>
        </p:nvSpPr>
        <p:spPr>
          <a:xfrm flipH="1" flipV="1">
            <a:off x="551181" y="1564824"/>
            <a:ext cx="45719" cy="653720"/>
          </a:xfrm>
          <a:prstGeom prst="roundRect">
            <a:avLst/>
          </a:prstGeom>
          <a:solidFill>
            <a:srgbClr val="3474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9A69845-5940-49B0-AF7E-87684333BD24}"/>
              </a:ext>
            </a:extLst>
          </p:cNvPr>
          <p:cNvSpPr/>
          <p:nvPr/>
        </p:nvSpPr>
        <p:spPr>
          <a:xfrm flipH="1" flipV="1">
            <a:off x="551181" y="2881353"/>
            <a:ext cx="45719" cy="653720"/>
          </a:xfrm>
          <a:prstGeom prst="roundRect">
            <a:avLst/>
          </a:prstGeom>
          <a:solidFill>
            <a:srgbClr val="2D98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38C38A4-7306-4006-B5C1-971A8A80B3DF}"/>
              </a:ext>
            </a:extLst>
          </p:cNvPr>
          <p:cNvSpPr/>
          <p:nvPr/>
        </p:nvSpPr>
        <p:spPr>
          <a:xfrm flipH="1" flipV="1">
            <a:off x="551180" y="4147614"/>
            <a:ext cx="45719" cy="653720"/>
          </a:xfrm>
          <a:prstGeom prst="roundRect">
            <a:avLst/>
          </a:prstGeom>
          <a:solidFill>
            <a:srgbClr val="35C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E9D602A-646F-4C96-B154-5D13A8588918}"/>
              </a:ext>
            </a:extLst>
          </p:cNvPr>
          <p:cNvSpPr txBox="1">
            <a:spLocks/>
          </p:cNvSpPr>
          <p:nvPr/>
        </p:nvSpPr>
        <p:spPr>
          <a:xfrm>
            <a:off x="737236" y="1525588"/>
            <a:ext cx="9637018" cy="4141811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None/>
              <a:tabLst/>
              <a:defRPr/>
            </a:pPr>
            <a:r>
              <a:rPr lang="en-IE" sz="2800" dirty="0">
                <a:solidFill>
                  <a:prstClr val="black"/>
                </a:solidFill>
                <a:latin typeface="Calibri" panose="020F0502020204030204"/>
              </a:rPr>
              <a:t>Delays very common in clinical trials due to missed milestones</a:t>
            </a:r>
            <a:endParaRPr kumimoji="0" lang="en-I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16636" marR="0" lvl="1" indent="-3429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1CADE4"/>
              </a:buClr>
              <a:buSzTx/>
              <a:buFont typeface="Wingdings 3" pitchFamily="18" charset="2"/>
              <a:buChar char=""/>
              <a:tabLst/>
              <a:defRPr/>
            </a:pPr>
            <a:r>
              <a:rPr lang="en-IE" sz="2400" dirty="0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  <a:t>Need methods to help deal with </a:t>
            </a:r>
            <a:r>
              <a:rPr lang="en-IE" sz="2400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  <a:t>enrollment</a:t>
            </a:r>
            <a:r>
              <a:rPr lang="en-IE" sz="2400" dirty="0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  <a:t> and/or survival uncertainty</a:t>
            </a:r>
            <a:br>
              <a:rPr lang="en-IE" sz="2400" dirty="0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</a:br>
            <a:endParaRPr kumimoji="0" lang="en-IE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indent="0">
              <a:buClr>
                <a:srgbClr val="1CADE4"/>
              </a:buClr>
              <a:buNone/>
              <a:defRPr/>
            </a:pPr>
            <a:r>
              <a:rPr lang="en-IE" sz="2800" dirty="0" err="1">
                <a:solidFill>
                  <a:prstClr val="black"/>
                </a:solidFill>
                <a:latin typeface="Calibri" panose="020F0502020204030204"/>
              </a:rPr>
              <a:t>nQuery</a:t>
            </a:r>
            <a:r>
              <a:rPr lang="en-IE" sz="2800" dirty="0">
                <a:solidFill>
                  <a:prstClr val="black"/>
                </a:solidFill>
                <a:latin typeface="Calibri" panose="020F0502020204030204"/>
              </a:rPr>
              <a:t> Predict is new tool for clinical trial milestone prediction</a:t>
            </a:r>
          </a:p>
          <a:p>
            <a:pPr marL="630936" marR="0" lvl="1" indent="-4572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1CADE4"/>
              </a:buClr>
              <a:buSzTx/>
              <a:buFont typeface="Wingdings 3" pitchFamily="18" charset="2"/>
              <a:buChar char=""/>
              <a:tabLst/>
              <a:defRPr/>
            </a:pPr>
            <a:r>
              <a:rPr lang="en-IE" sz="2400" dirty="0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  <a:t>Enrollment &amp; event prediction using simulation based on interim data</a:t>
            </a:r>
            <a:br>
              <a:rPr lang="en-IE" sz="2400" dirty="0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</a:br>
            <a:endParaRPr kumimoji="0" lang="en-IE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fontAlgn="auto">
              <a:buClr>
                <a:srgbClr val="1CADE4"/>
              </a:buClr>
              <a:buNone/>
              <a:tabLst/>
              <a:defRPr/>
            </a:pPr>
            <a:r>
              <a:rPr lang="en-IE" sz="2800" dirty="0">
                <a:solidFill>
                  <a:prstClr val="black"/>
                </a:solidFill>
                <a:latin typeface="Calibri" panose="020F0502020204030204"/>
              </a:rPr>
              <a:t>Prediction models for variety of different levels of data available</a:t>
            </a:r>
          </a:p>
          <a:p>
            <a:pPr marL="630936" marR="0" lvl="1" indent="-4572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1CADE4"/>
              </a:buClr>
              <a:buSzTx/>
              <a:buFont typeface="Wingdings 3" pitchFamily="18" charset="2"/>
              <a:buChar char=""/>
              <a:tabLst/>
              <a:defRPr/>
            </a:pPr>
            <a:r>
              <a:rPr lang="en-IE" sz="2400" dirty="0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  <a:t>Summary Data (Pre/During Trial), Interim Data (Subject, Site-level)</a:t>
            </a:r>
            <a:br>
              <a:rPr lang="en-IE" sz="2400" dirty="0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</a:br>
            <a:endParaRPr kumimoji="0" lang="en-IE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None/>
              <a:tabLst/>
              <a:defRPr/>
            </a:pPr>
            <a:r>
              <a:rPr lang="en-IE" sz="2800" dirty="0">
                <a:solidFill>
                  <a:prstClr val="black"/>
                </a:solidFill>
                <a:latin typeface="Calibri" panose="020F0502020204030204"/>
              </a:rPr>
              <a:t>Methods available for Enrollment &amp; Event Milestone Predictions </a:t>
            </a:r>
          </a:p>
          <a:p>
            <a:pPr marL="630936" marR="0" lvl="1" indent="-4572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1CADE4"/>
              </a:buClr>
              <a:buSzTx/>
              <a:buFont typeface="Wingdings 3" pitchFamily="18" charset="2"/>
              <a:buChar char=""/>
              <a:tabLst/>
              <a:defRPr/>
            </a:pPr>
            <a:r>
              <a:rPr lang="en-IE" sz="2400" dirty="0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  <a:t>Enrollment: Poisson (Subject or Site Level); Event: Exponential, Piecewise, Weibull, Fixed </a:t>
            </a:r>
            <a:r>
              <a:rPr lang="en-IE" sz="2400" dirty="0" err="1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  <a:t>Followup</a:t>
            </a:r>
            <a:r>
              <a:rPr lang="en-IE" sz="2400" dirty="0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  <a:t>, Dropout Processes</a:t>
            </a:r>
            <a:endParaRPr kumimoji="0" lang="en-I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E9F6E48-6879-4696-9DD1-C682E0B9268C}"/>
              </a:ext>
            </a:extLst>
          </p:cNvPr>
          <p:cNvSpPr/>
          <p:nvPr/>
        </p:nvSpPr>
        <p:spPr>
          <a:xfrm flipH="1" flipV="1">
            <a:off x="551180" y="5465327"/>
            <a:ext cx="45719" cy="653720"/>
          </a:xfrm>
          <a:prstGeom prst="roundRect">
            <a:avLst/>
          </a:prstGeom>
          <a:solidFill>
            <a:srgbClr val="4CB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13519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picture containing animal, fish&#10;&#10;Description automatically generated">
            <a:extLst>
              <a:ext uri="{FF2B5EF4-FFF2-40B4-BE49-F238E27FC236}">
                <a16:creationId xmlns:a16="http://schemas.microsoft.com/office/drawing/2014/main" id="{3FBD4584-4826-4821-929B-1C62CFC4F5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" y="0"/>
            <a:ext cx="12202160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37A7B9C-34DE-4F03-99FA-86E8857CB4AF}"/>
              </a:ext>
            </a:extLst>
          </p:cNvPr>
          <p:cNvSpPr/>
          <p:nvPr/>
        </p:nvSpPr>
        <p:spPr>
          <a:xfrm>
            <a:off x="-10160" y="6136339"/>
            <a:ext cx="12192000" cy="726065"/>
          </a:xfrm>
          <a:prstGeom prst="rect">
            <a:avLst/>
          </a:prstGeom>
          <a:solidFill>
            <a:srgbClr val="39C2D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267C1E6-9023-4AFE-910B-F4AB5159DFE2}"/>
              </a:ext>
            </a:extLst>
          </p:cNvPr>
          <p:cNvSpPr txBox="1">
            <a:spLocks/>
          </p:cNvSpPr>
          <p:nvPr/>
        </p:nvSpPr>
        <p:spPr>
          <a:xfrm>
            <a:off x="447039" y="6205465"/>
            <a:ext cx="10932161" cy="809904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3600" dirty="0">
                <a:solidFill>
                  <a:schemeClr val="bg1"/>
                </a:solidFill>
              </a:rPr>
              <a:t>Further information at Statsols.com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4E40458-1DEE-40F5-A915-55E319B8BC6F}"/>
              </a:ext>
            </a:extLst>
          </p:cNvPr>
          <p:cNvGrpSpPr/>
          <p:nvPr/>
        </p:nvGrpSpPr>
        <p:grpSpPr>
          <a:xfrm>
            <a:off x="2669062" y="2967650"/>
            <a:ext cx="7511257" cy="828675"/>
            <a:chOff x="1735034" y="4773666"/>
            <a:chExt cx="2403048" cy="1514475"/>
          </a:xfrm>
        </p:grpSpPr>
        <p:sp>
          <p:nvSpPr>
            <p:cNvPr id="17" name="Content Placeholder 2">
              <a:extLst>
                <a:ext uri="{FF2B5EF4-FFF2-40B4-BE49-F238E27FC236}">
                  <a16:creationId xmlns:a16="http://schemas.microsoft.com/office/drawing/2014/main" id="{F48A621B-76A4-41B4-8674-30EBD84DD79B}"/>
                </a:ext>
              </a:extLst>
            </p:cNvPr>
            <p:cNvSpPr txBox="1">
              <a:spLocks/>
            </p:cNvSpPr>
            <p:nvPr/>
          </p:nvSpPr>
          <p:spPr>
            <a:xfrm>
              <a:off x="1735034" y="4773666"/>
              <a:ext cx="2403048" cy="1514475"/>
            </a:xfrm>
            <a:prstGeom prst="roundRect">
              <a:avLst>
                <a:gd name="adj" fmla="val 5438"/>
              </a:avLst>
            </a:prstGeom>
            <a:solidFill>
              <a:schemeClr val="bg1">
                <a:alpha val="84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endParaRPr lang="en-GB" b="1" dirty="0"/>
            </a:p>
          </p:txBody>
        </p:sp>
        <p:sp>
          <p:nvSpPr>
            <p:cNvPr id="13" name="Content Placeholder 2">
              <a:extLst>
                <a:ext uri="{FF2B5EF4-FFF2-40B4-BE49-F238E27FC236}">
                  <a16:creationId xmlns:a16="http://schemas.microsoft.com/office/drawing/2014/main" id="{F7A8F3CD-24D6-4DFB-AA2C-FB9788E0E895}"/>
                </a:ext>
              </a:extLst>
            </p:cNvPr>
            <p:cNvSpPr txBox="1">
              <a:spLocks/>
            </p:cNvSpPr>
            <p:nvPr/>
          </p:nvSpPr>
          <p:spPr>
            <a:xfrm>
              <a:off x="1735034" y="4941491"/>
              <a:ext cx="2403048" cy="1280765"/>
            </a:xfrm>
            <a:prstGeom prst="rect">
              <a:avLst/>
            </a:prstGeom>
          </p:spPr>
          <p:txBody>
            <a:bodyPr vert="horz" lIns="45720" tIns="45720" rIns="45720" bIns="45720" rtlCol="0" anchor="ctr">
              <a:noAutofit/>
            </a:bodyPr>
            <a:lstStyle>
              <a:lvl1pPr marL="91440" indent="-9144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Tw Cen MT" panose="020B0602020104020603" pitchFamily="34" charset="0"/>
                <a:buChar char=" 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6517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4805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9436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7724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1440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060704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216152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36245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ct val="0"/>
                </a:spcBef>
                <a:buNone/>
              </a:pPr>
              <a:r>
                <a:rPr lang="en-US" sz="4800" b="1" dirty="0">
                  <a:solidFill>
                    <a:srgbClr val="48B7AC"/>
                  </a:solidFill>
                  <a:latin typeface="Century Gothic" panose="020B0502020202020204" pitchFamily="34" charset="0"/>
                </a:rPr>
                <a:t>Free Trial |Questions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610E4A1C-7539-447D-9569-42E1430472AF}"/>
              </a:ext>
            </a:extLst>
          </p:cNvPr>
          <p:cNvSpPr/>
          <p:nvPr/>
        </p:nvSpPr>
        <p:spPr>
          <a:xfrm>
            <a:off x="3804943" y="1397993"/>
            <a:ext cx="4429125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914400">
              <a:spcBef>
                <a:spcPct val="0"/>
              </a:spcBef>
            </a:pPr>
            <a:r>
              <a:rPr lang="en-US" sz="6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Thank You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989F85-3339-4D20-B687-3CF3C7F39D43}"/>
              </a:ext>
            </a:extLst>
          </p:cNvPr>
          <p:cNvSpPr/>
          <p:nvPr/>
        </p:nvSpPr>
        <p:spPr>
          <a:xfrm>
            <a:off x="2178992" y="4257986"/>
            <a:ext cx="8255328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914400">
              <a:spcBef>
                <a:spcPct val="0"/>
              </a:spcBef>
            </a:pPr>
            <a:r>
              <a:rPr lang="en-US" sz="6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info@statsols.com</a:t>
            </a:r>
          </a:p>
        </p:txBody>
      </p:sp>
    </p:spTree>
    <p:extLst>
      <p:ext uri="{BB962C8B-B14F-4D97-AF65-F5344CB8AC3E}">
        <p14:creationId xmlns:p14="http://schemas.microsoft.com/office/powerpoint/2010/main" val="2583594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B569B29-A3AA-4CC6-B4A0-EB302C6310C5}"/>
              </a:ext>
            </a:extLst>
          </p:cNvPr>
          <p:cNvGraphicFramePr>
            <a:graphicFrameLocks noGrp="1"/>
          </p:cNvGraphicFramePr>
          <p:nvPr/>
        </p:nvGraphicFramePr>
        <p:xfrm>
          <a:off x="1351681" y="1134353"/>
          <a:ext cx="5335287" cy="48030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5287">
                  <a:extLst>
                    <a:ext uri="{9D8B030D-6E8A-4147-A177-3AD203B41FA5}">
                      <a16:colId xmlns:a16="http://schemas.microsoft.com/office/drawing/2014/main" val="3371235385"/>
                    </a:ext>
                  </a:extLst>
                </a:gridCol>
              </a:tblGrid>
              <a:tr h="899072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endParaRPr lang="en-IE" sz="3200" b="1" i="1" u="none" dirty="0">
                        <a:solidFill>
                          <a:srgbClr val="2C98D4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6482610"/>
                  </a:ext>
                </a:extLst>
              </a:tr>
              <a:tr h="922160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lang="en-IE" sz="2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Head of Statistics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7886784"/>
                  </a:ext>
                </a:extLst>
              </a:tr>
              <a:tr h="993933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lang="en-IE" sz="2800" kern="12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nQuery</a:t>
                      </a:r>
                      <a:r>
                        <a:rPr lang="en-IE" sz="28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Lead Researcher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endParaRPr lang="en-IE" sz="2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6174533"/>
                  </a:ext>
                </a:extLst>
              </a:tr>
              <a:tr h="993933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lang="en-IE" sz="28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FDA Guest Speaker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endParaRPr lang="en-IE" sz="28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6596045"/>
                  </a:ext>
                </a:extLst>
              </a:tr>
              <a:tr h="993933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lang="en-IE" sz="28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Guest Lecturer</a:t>
                      </a:r>
                      <a:endParaRPr lang="en-GB" sz="28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endParaRPr lang="en-IE" sz="2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7341517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95089E93-50E6-4B37-9279-6A0669C69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b="1" cap="none" dirty="0"/>
              <a:t>Webinar Host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900870-0895-4527-8E84-F42EE1CCA501}"/>
              </a:ext>
            </a:extLst>
          </p:cNvPr>
          <p:cNvSpPr/>
          <p:nvPr/>
        </p:nvSpPr>
        <p:spPr>
          <a:xfrm>
            <a:off x="6372801" y="4551146"/>
            <a:ext cx="319674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3600" b="0" i="0" u="none" strike="noStrike" kern="1200" cap="none" spc="0" normalizeH="0" baseline="0" noProof="0" dirty="0">
                <a:ln>
                  <a:noFill/>
                </a:ln>
                <a:solidFill>
                  <a:srgbClr val="52CADB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HOSTED BY: </a:t>
            </a:r>
            <a:br>
              <a:rPr kumimoji="0" lang="en-I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</a:br>
            <a:r>
              <a:rPr kumimoji="0" lang="en-IE" sz="3200" b="1" i="1" u="none" strike="noStrike" kern="1200" cap="none" spc="0" normalizeH="0" baseline="0" noProof="0" dirty="0">
                <a:ln>
                  <a:noFill/>
                </a:ln>
                <a:solidFill>
                  <a:srgbClr val="2C98D4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Ronan Fitzpatrick</a:t>
            </a:r>
          </a:p>
        </p:txBody>
      </p:sp>
      <p:pic>
        <p:nvPicPr>
          <p:cNvPr id="9" name="Picture 8" descr="A person wearing glasses posing for the camera&#10;&#10;Description automatically generated">
            <a:extLst>
              <a:ext uri="{FF2B5EF4-FFF2-40B4-BE49-F238E27FC236}">
                <a16:creationId xmlns:a16="http://schemas.microsoft.com/office/drawing/2014/main" id="{B9C8B78F-0857-4BC5-BD2E-128DF2721E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759" y="1583618"/>
            <a:ext cx="3038095" cy="303809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A32784-A795-4854-9CEF-0901B7B6A1C9}"/>
              </a:ext>
            </a:extLst>
          </p:cNvPr>
          <p:cNvCxnSpPr>
            <a:cxnSpLocks/>
          </p:cNvCxnSpPr>
          <p:nvPr/>
        </p:nvCxnSpPr>
        <p:spPr>
          <a:xfrm>
            <a:off x="6454588" y="4616626"/>
            <a:ext cx="5737412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81160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264825" y="1417320"/>
            <a:ext cx="9787877" cy="40233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dirty="0"/>
              <a:t>Lamberti, MJ. State of Clinical Trials Industry. Thomson </a:t>
            </a:r>
            <a:r>
              <a:rPr lang="en-GB" sz="1800" dirty="0" err="1"/>
              <a:t>Centerwatch</a:t>
            </a:r>
            <a:r>
              <a:rPr lang="en-GB" sz="1800" dirty="0"/>
              <a:t>.</a:t>
            </a:r>
          </a:p>
          <a:p>
            <a:pPr marL="0" indent="0">
              <a:buNone/>
            </a:pPr>
            <a:r>
              <a:rPr lang="en-GB" sz="1800" dirty="0"/>
              <a:t>Clinical Trials Arena. 2012. “Clinical trial delays: America’s patient recruitment dilemma” https://www.clinicaltrialsarena.com/analysis/featureclinical-trial-patient-recruitment</a:t>
            </a:r>
          </a:p>
          <a:p>
            <a:pPr marL="0" indent="0">
              <a:buNone/>
            </a:pPr>
            <a:r>
              <a:rPr lang="en-GB" sz="1800" dirty="0"/>
              <a:t>McDonald, A.M., Knight, R.C., Campbell, M.K., Entwistle, V.A., Grant, A.M., Cook, J.A., </a:t>
            </a:r>
            <a:r>
              <a:rPr lang="en-GB" sz="1800" dirty="0" err="1"/>
              <a:t>Elbourne</a:t>
            </a:r>
            <a:r>
              <a:rPr lang="en-GB" sz="1800" dirty="0"/>
              <a:t>, D.R., Francis, D., Garcia, J., Roberts, I. and Snowdon, C., 2006. What influences recruitment to randomised controlled trials? A review of trials funded by two UK funding agencies. Trials, 7(1), pp.1-8.</a:t>
            </a:r>
          </a:p>
          <a:p>
            <a:pPr marL="0" indent="0">
              <a:buNone/>
            </a:pPr>
            <a:r>
              <a:rPr lang="en-GB" sz="1800" dirty="0"/>
              <a:t>Bower, P., </a:t>
            </a:r>
            <a:r>
              <a:rPr lang="en-GB" sz="1800" dirty="0" err="1"/>
              <a:t>Brueton</a:t>
            </a:r>
            <a:r>
              <a:rPr lang="en-GB" sz="1800" dirty="0"/>
              <a:t>, V., Gamble, C., </a:t>
            </a:r>
            <a:r>
              <a:rPr lang="en-GB" sz="1800" dirty="0" err="1"/>
              <a:t>Treweek</a:t>
            </a:r>
            <a:r>
              <a:rPr lang="en-GB" sz="1800" dirty="0"/>
              <a:t>, S., Smith, C.T., Young, B. and Williamson, P., 2014. Interventions to improve recruitment and retention in clinical trials: a survey and workshop to assess current practice and future priorities. Trials, 15(1), pp.1-9.</a:t>
            </a:r>
          </a:p>
          <a:p>
            <a:pPr marL="0" indent="0"/>
            <a:r>
              <a:rPr lang="en-GB" sz="1800" dirty="0"/>
              <a:t>Cognizant. 2015. “Patient Recruitment Forecast in Clinical Trials.” </a:t>
            </a:r>
            <a:r>
              <a:rPr lang="en-GB" sz="1800" dirty="0">
                <a:hlinkClick r:id="rId2"/>
              </a:rPr>
              <a:t>https://www.cognizant.com/whitepapers/patients-recruitment-forecast-in-clinical-trials-codex1382.pdf</a:t>
            </a:r>
            <a:endParaRPr lang="en-GB" sz="1800" dirty="0"/>
          </a:p>
          <a:p>
            <a:pPr marL="0" indent="0"/>
            <a:r>
              <a:rPr lang="en-GB" sz="1800" dirty="0" err="1"/>
              <a:t>Gkioni</a:t>
            </a:r>
            <a:r>
              <a:rPr lang="en-GB" sz="1800" dirty="0"/>
              <a:t>, E., </a:t>
            </a:r>
            <a:r>
              <a:rPr lang="en-GB" sz="1800" dirty="0" err="1"/>
              <a:t>Rius</a:t>
            </a:r>
            <a:r>
              <a:rPr lang="en-GB" sz="1800" dirty="0"/>
              <a:t>, R., Dodd, S. and Gamble, C., 2019. A systematic review describes models for recruitment prediction at the design stage of a clinical trial. Journal of clinical epidemiology, 115, pp.141-149.</a:t>
            </a:r>
          </a:p>
          <a:p>
            <a:pPr marL="0" indent="0"/>
            <a:r>
              <a:rPr lang="en-GB" sz="1800" dirty="0"/>
              <a:t>Kearney, A., Harman, N. L., </a:t>
            </a:r>
            <a:r>
              <a:rPr lang="en-GB" sz="1800" dirty="0" err="1"/>
              <a:t>Rosala</a:t>
            </a:r>
            <a:r>
              <a:rPr lang="en-GB" sz="1800" dirty="0"/>
              <a:t>-Hallas, A., Beecher, C., </a:t>
            </a:r>
            <a:r>
              <a:rPr lang="en-GB" sz="1800" dirty="0" err="1"/>
              <a:t>Blazeby</a:t>
            </a:r>
            <a:r>
              <a:rPr lang="en-GB" sz="1800" dirty="0"/>
              <a:t>, J. M., Bower, P., … Gamble, C. (2018). Development of an online resource for recruitment research in clinical trials to organise and map current literature. Clinical Trials, 15(6), 533–542. https://doi.org/10.1177/1740774518796156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E" sz="3600" cap="none" dirty="0"/>
              <a:t>References (Background)</a:t>
            </a:r>
            <a:endParaRPr lang="en-IE" sz="3600" dirty="0"/>
          </a:p>
        </p:txBody>
      </p:sp>
    </p:spTree>
    <p:extLst>
      <p:ext uri="{BB962C8B-B14F-4D97-AF65-F5344CB8AC3E}">
        <p14:creationId xmlns:p14="http://schemas.microsoft.com/office/powerpoint/2010/main" val="15904847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264825" y="1417320"/>
            <a:ext cx="9787877" cy="4023360"/>
          </a:xfrm>
        </p:spPr>
        <p:txBody>
          <a:bodyPr>
            <a:noAutofit/>
          </a:bodyPr>
          <a:lstStyle/>
          <a:p>
            <a:pPr marL="0" indent="0"/>
            <a:r>
              <a:rPr lang="en-GB" sz="1800" dirty="0"/>
              <a:t>Lee, Y.J., 1983. Interim recruitment goals in clinical trials. Journal of Chronic Diseases, 36(5), pp.379-389.</a:t>
            </a:r>
          </a:p>
          <a:p>
            <a:pPr marL="0" indent="0"/>
            <a:r>
              <a:rPr lang="en-GB" sz="1800" dirty="0"/>
              <a:t>Comfort, S., 2013. Improving clinical trial </a:t>
            </a:r>
            <a:r>
              <a:rPr lang="en-GB" sz="1800" dirty="0" err="1"/>
              <a:t>enrollment</a:t>
            </a:r>
            <a:r>
              <a:rPr lang="en-GB" sz="1800" dirty="0"/>
              <a:t> forecasts using SORM. Applied Clinical Trials, 22(5), p.32.</a:t>
            </a:r>
          </a:p>
          <a:p>
            <a:pPr marL="0" indent="0"/>
            <a:r>
              <a:rPr lang="en-GB" sz="1800" dirty="0"/>
              <a:t>Carter, R.E., </a:t>
            </a:r>
            <a:r>
              <a:rPr lang="en-GB" sz="1800" dirty="0" err="1"/>
              <a:t>Sonne</a:t>
            </a:r>
            <a:r>
              <a:rPr lang="en-GB" sz="1800" dirty="0"/>
              <a:t>, S.C. and Brady, K.T., 2005. Practical considerations for estimating clinical trial accrual periods: application to a multi-</a:t>
            </a:r>
            <a:r>
              <a:rPr lang="en-GB" sz="1800" dirty="0" err="1"/>
              <a:t>center</a:t>
            </a:r>
            <a:r>
              <a:rPr lang="en-GB" sz="1800" dirty="0"/>
              <a:t> effectiveness study. BMC medical research methodology, 5(1), pp.1-5.</a:t>
            </a:r>
          </a:p>
          <a:p>
            <a:pPr marL="0" indent="0"/>
            <a:r>
              <a:rPr lang="en-GB" sz="1800" dirty="0"/>
              <a:t>Carter, R.E., 2004. Application of stochastic processes to participant recruitment in clinical trials. Controlled clinical trials, 25(5), pp.429-436.</a:t>
            </a:r>
          </a:p>
          <a:p>
            <a:pPr marL="0" indent="0"/>
            <a:r>
              <a:rPr lang="en-GB" sz="1800" dirty="0" err="1"/>
              <a:t>Senn</a:t>
            </a:r>
            <a:r>
              <a:rPr lang="en-GB" sz="1800" dirty="0"/>
              <a:t>, S., 1998. Some controversies in planning and analysing multi‐centre trials. Statistics in medicine, 17(15‐16), pp.1753-1765.</a:t>
            </a:r>
          </a:p>
          <a:p>
            <a:pPr marL="0" indent="0">
              <a:buNone/>
            </a:pPr>
            <a:r>
              <a:rPr lang="en-GB" sz="1800" dirty="0"/>
              <a:t>Anisimov, V.V. and Fedorov, V.V., 2007. Modelling, prediction and adaptive adjustment of recruitment in multicentre trials. Statistics in medicine, 26(27), pp.4958-4975.</a:t>
            </a:r>
          </a:p>
          <a:p>
            <a:pPr marL="0" indent="0">
              <a:buNone/>
            </a:pPr>
            <a:r>
              <a:rPr lang="en-GB" sz="1800" dirty="0"/>
              <a:t>Anisimov, V., 2009, August. Predictive modelling of recruitment and drug supply in </a:t>
            </a:r>
            <a:r>
              <a:rPr lang="en-GB" sz="1800" dirty="0" err="1"/>
              <a:t>multicenter</a:t>
            </a:r>
            <a:r>
              <a:rPr lang="en-GB" sz="1800" dirty="0"/>
              <a:t> clinical trials. In Proc. of joint statistical meeting (pp. 1248-1259).</a:t>
            </a:r>
          </a:p>
          <a:p>
            <a:pPr marL="0" indent="0">
              <a:buNone/>
            </a:pPr>
            <a:endParaRPr lang="en-GB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E" sz="3600" cap="none" dirty="0"/>
              <a:t>References (Enrollment)</a:t>
            </a:r>
            <a:endParaRPr lang="en-IE" sz="3600" dirty="0"/>
          </a:p>
        </p:txBody>
      </p:sp>
    </p:spTree>
    <p:extLst>
      <p:ext uri="{BB962C8B-B14F-4D97-AF65-F5344CB8AC3E}">
        <p14:creationId xmlns:p14="http://schemas.microsoft.com/office/powerpoint/2010/main" val="19948926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264825" y="1417320"/>
            <a:ext cx="9787877" cy="4023360"/>
          </a:xfrm>
        </p:spPr>
        <p:txBody>
          <a:bodyPr>
            <a:noAutofit/>
          </a:bodyPr>
          <a:lstStyle/>
          <a:p>
            <a:pPr marL="0" indent="0"/>
            <a:r>
              <a:rPr lang="en-GB" sz="1800" dirty="0"/>
              <a:t>Anisimov, V.V., 2011. Statistical </a:t>
            </a:r>
            <a:r>
              <a:rPr lang="en-GB" sz="1800" dirty="0" err="1"/>
              <a:t>modeling</a:t>
            </a:r>
            <a:r>
              <a:rPr lang="en-GB" sz="1800" dirty="0"/>
              <a:t> of clinical trials (recruitment and randomization). Communications in Statistics-Theory and Methods, 40(19-20), pp.3684-3699.</a:t>
            </a:r>
          </a:p>
          <a:p>
            <a:pPr marL="0" indent="0"/>
            <a:r>
              <a:rPr lang="en-GB" sz="1800" dirty="0" err="1"/>
              <a:t>Bakhshi</a:t>
            </a:r>
            <a:r>
              <a:rPr lang="en-GB" sz="1800" dirty="0"/>
              <a:t>, A., </a:t>
            </a:r>
            <a:r>
              <a:rPr lang="en-GB" sz="1800" dirty="0" err="1"/>
              <a:t>Senn</a:t>
            </a:r>
            <a:r>
              <a:rPr lang="en-GB" sz="1800" dirty="0"/>
              <a:t>, S. and Phillips, A., 2013. Some issues in predicting patient recruitment in multi‐centre clinical trials. Statistics in medicine, 32(30), pp.5458-5468.</a:t>
            </a:r>
          </a:p>
          <a:p>
            <a:pPr marL="0" indent="0">
              <a:buNone/>
            </a:pPr>
            <a:r>
              <a:rPr lang="en-GB" sz="1800" dirty="0"/>
              <a:t>Jiang, Y., Guarino, P., Ma, S., Simon, S., Mayo, M.S., Raghavan, R. and </a:t>
            </a:r>
            <a:r>
              <a:rPr lang="en-GB" sz="1800" dirty="0" err="1"/>
              <a:t>Gajewski</a:t>
            </a:r>
            <a:r>
              <a:rPr lang="en-GB" sz="1800" dirty="0"/>
              <a:t>, B.J., 2016. Bayesian accrual prediction for interim review of clinical studies: open source R package and smartphone application. Trials, 17(1), pp.1-8.</a:t>
            </a:r>
          </a:p>
          <a:p>
            <a:pPr marL="0" indent="0"/>
            <a:r>
              <a:rPr lang="en-GB" sz="1800" dirty="0" err="1"/>
              <a:t>Gajewski</a:t>
            </a:r>
            <a:r>
              <a:rPr lang="en-GB" sz="1800" dirty="0"/>
              <a:t>, B.J., Simon, S.D. and Carlson, S.E., 2008. Predicting accrual in clinical trials with Bayesian posterior predictive distributions. Statistics in medicine, 27(13), pp.2328-2340.</a:t>
            </a:r>
          </a:p>
          <a:p>
            <a:pPr marL="0" indent="0">
              <a:buNone/>
            </a:pPr>
            <a:r>
              <a:rPr lang="en-GB" sz="1800" dirty="0"/>
              <a:t>Abbas, I., </a:t>
            </a:r>
            <a:r>
              <a:rPr lang="en-GB" sz="1800" dirty="0" err="1"/>
              <a:t>Rovira</a:t>
            </a:r>
            <a:r>
              <a:rPr lang="en-GB" sz="1800" dirty="0"/>
              <a:t>, J. and Casanovas, J., 2007. Clinical trial optimization: Monte Carlo simulation Markov model for planning clinical trials recruitment. Contemporary clinical trials, 28(3), pp.220-231.</a:t>
            </a:r>
          </a:p>
          <a:p>
            <a:pPr marL="0" indent="0">
              <a:buNone/>
            </a:pPr>
            <a:r>
              <a:rPr lang="en-GB" sz="1800" dirty="0"/>
              <a:t>Moussa, M.A.A., 1984. Planning a clinical trial with allowance for cost and patient recruitment rate. Computer programs in biomedicine, 18(3), pp.173-179.</a:t>
            </a:r>
          </a:p>
          <a:p>
            <a:pPr marL="0" indent="0">
              <a:buNone/>
            </a:pPr>
            <a:endParaRPr lang="en-GB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E" sz="3600" cap="none" dirty="0"/>
              <a:t>References (Enrollment)</a:t>
            </a:r>
            <a:endParaRPr lang="en-IE" sz="3600" dirty="0"/>
          </a:p>
        </p:txBody>
      </p:sp>
    </p:spTree>
    <p:extLst>
      <p:ext uri="{BB962C8B-B14F-4D97-AF65-F5344CB8AC3E}">
        <p14:creationId xmlns:p14="http://schemas.microsoft.com/office/powerpoint/2010/main" val="13688064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230923" y="1417320"/>
            <a:ext cx="9787877" cy="40233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dirty="0"/>
              <a:t>Lakatos, E., 1988. Sample sizes based on the log-rank statistic in complex clinical trials. Biometrics, pp.229-241.</a:t>
            </a:r>
          </a:p>
          <a:p>
            <a:pPr marL="0" indent="0">
              <a:buNone/>
            </a:pPr>
            <a:r>
              <a:rPr lang="en-GB" sz="1800" dirty="0"/>
              <a:t>Fang, L. and </a:t>
            </a:r>
            <a:r>
              <a:rPr lang="en-GB" sz="1800" dirty="0" err="1"/>
              <a:t>Su</a:t>
            </a:r>
            <a:r>
              <a:rPr lang="en-GB" sz="1800" dirty="0"/>
              <a:t>, Z., 2011. A hybrid approach to predicting events in clinical trials with time-to-event outcomes. Contemporary clinical trials, 32(5), pp.755-759.</a:t>
            </a:r>
          </a:p>
          <a:p>
            <a:pPr marL="0" indent="0">
              <a:buNone/>
            </a:pPr>
            <a:r>
              <a:rPr lang="en-GB" sz="1800" dirty="0" err="1"/>
              <a:t>Rufibach</a:t>
            </a:r>
            <a:r>
              <a:rPr lang="en-GB" sz="1800" dirty="0"/>
              <a:t>, K. (2016). Event projection: quantify uncertainty and manage expectations of broader teams. 2016. </a:t>
            </a:r>
            <a:r>
              <a:rPr lang="en-GB" sz="1800" dirty="0">
                <a:hlinkClick r:id="rId2"/>
              </a:rPr>
              <a:t>http://bbs.ceb-institute.org/wp-content/uploads/2016/06/Kaspar-event_tracking.pdf</a:t>
            </a:r>
            <a:r>
              <a:rPr lang="en-GB" sz="1800" dirty="0"/>
              <a:t>.</a:t>
            </a:r>
          </a:p>
          <a:p>
            <a:pPr marL="0" indent="0">
              <a:buNone/>
            </a:pPr>
            <a:r>
              <a:rPr lang="en-GB" sz="1800" dirty="0" err="1"/>
              <a:t>Walke</a:t>
            </a:r>
            <a:r>
              <a:rPr lang="en-GB" sz="1800" dirty="0"/>
              <a:t>, R., 2010. Example for a Piecewise Constant Hazard Data Simulation in R. Max Planck Institute for Demographic Research.</a:t>
            </a:r>
          </a:p>
          <a:p>
            <a:pPr marL="0" indent="0">
              <a:buNone/>
            </a:pPr>
            <a:r>
              <a:rPr lang="en-GB" sz="1800" dirty="0"/>
              <a:t>Goodman, M.S., Li, Y. and Tiwari, R.C., 2011. Detecting multiple change points in piecewise constant hazard functions. Journal of applied statistics, 38(11), pp.2523-2532.</a:t>
            </a:r>
          </a:p>
          <a:p>
            <a:pPr marL="0" indent="0">
              <a:buNone/>
            </a:pPr>
            <a:r>
              <a:rPr lang="en-IE" sz="1800" dirty="0"/>
              <a:t>Guyot, P., Ades, A.E., Beasley, M., </a:t>
            </a:r>
            <a:r>
              <a:rPr lang="en-IE" sz="1800" dirty="0" err="1"/>
              <a:t>Lueza</a:t>
            </a:r>
            <a:r>
              <a:rPr lang="en-IE" sz="1800" dirty="0"/>
              <a:t>, B., </a:t>
            </a:r>
            <a:r>
              <a:rPr lang="en-IE" sz="1800" dirty="0" err="1"/>
              <a:t>Pignon</a:t>
            </a:r>
            <a:r>
              <a:rPr lang="en-IE" sz="1800" dirty="0"/>
              <a:t>, J.P. and Welton, N.J., 2017. Extrapolation of survival curves from cancer trials using external information. Medical Decision Making, 37(4), pp.353-366.</a:t>
            </a:r>
          </a:p>
          <a:p>
            <a:pPr marL="0" indent="0">
              <a:buNone/>
            </a:pPr>
            <a:r>
              <a:rPr lang="en-GB" sz="1800" dirty="0"/>
              <a:t>Royston, P., 2012. Tools to simulate realistic censored survival-time distributions. The Stata Journal, 12(4), pp.639-654.</a:t>
            </a:r>
            <a:r>
              <a:rPr lang="en-IE" sz="1800" dirty="0"/>
              <a:t> </a:t>
            </a:r>
          </a:p>
          <a:p>
            <a:pPr marL="0" indent="0">
              <a:buNone/>
            </a:pPr>
            <a:r>
              <a:rPr lang="en-GB" sz="1800" dirty="0"/>
              <a:t>Crowther, M.J. and Lambert, P.C., 2012. Simulating complex survival data. The Stata Journal, 12(4), pp.674-687.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IE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E" sz="3600" cap="none" dirty="0">
                <a:latin typeface="+mj-lt"/>
              </a:rPr>
              <a:t>References (Events)</a:t>
            </a:r>
            <a:endParaRPr lang="en-IE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1894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Content Placeholder 4">
            <a:extLst>
              <a:ext uri="{FF2B5EF4-FFF2-40B4-BE49-F238E27FC236}">
                <a16:creationId xmlns:a16="http://schemas.microsoft.com/office/drawing/2014/main" id="{C2C7511C-6F6B-41A0-8905-47D31EE71C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B5773CD-4D40-4F03-8943-0EA75219F45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37"/>
            <a:ext cx="12191999" cy="687347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04CC239-C783-4DD1-9421-26EFB6A133A4}"/>
              </a:ext>
            </a:extLst>
          </p:cNvPr>
          <p:cNvSpPr/>
          <p:nvPr/>
        </p:nvSpPr>
        <p:spPr>
          <a:xfrm>
            <a:off x="1428688" y="966368"/>
            <a:ext cx="32194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AGENDA</a:t>
            </a:r>
            <a:endParaRPr kumimoji="0" lang="en-IE" sz="36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0CB10A0-5945-4CD7-AB93-46A15EFF1044}"/>
              </a:ext>
            </a:extLst>
          </p:cNvPr>
          <p:cNvSpPr/>
          <p:nvPr/>
        </p:nvSpPr>
        <p:spPr>
          <a:xfrm>
            <a:off x="1428688" y="1743545"/>
            <a:ext cx="10574147" cy="3894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marR="0" lvl="1" indent="-51435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Clinical Trial Milestone Prediction</a:t>
            </a:r>
          </a:p>
          <a:p>
            <a:pPr marL="971550" marR="0" lvl="1" indent="-51435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nQuery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Predict Overview</a:t>
            </a:r>
          </a:p>
          <a:p>
            <a:pPr marL="971550" marR="0" lvl="1" indent="-51435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+mj-lt"/>
              <a:buAutoNum type="arabicPeriod"/>
              <a:tabLst/>
              <a:defRPr/>
            </a:pPr>
            <a:r>
              <a:rPr lang="en-GB" sz="3200" dirty="0">
                <a:solidFill>
                  <a:prstClr val="white"/>
                </a:solidFill>
                <a:latin typeface="Calibri" panose="020F0502020204030204"/>
              </a:rPr>
              <a:t>Worked Example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71550" marR="0" lvl="1" indent="-51435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Conclusions and Discussion</a:t>
            </a:r>
          </a:p>
        </p:txBody>
      </p:sp>
    </p:spTree>
    <p:extLst>
      <p:ext uri="{BB962C8B-B14F-4D97-AF65-F5344CB8AC3E}">
        <p14:creationId xmlns:p14="http://schemas.microsoft.com/office/powerpoint/2010/main" val="1759627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8" name="Group 2057">
            <a:extLst>
              <a:ext uri="{FF2B5EF4-FFF2-40B4-BE49-F238E27FC236}">
                <a16:creationId xmlns:a16="http://schemas.microsoft.com/office/drawing/2014/main" id="{88D5EDE9-F597-4E36-BA26-18C2C12B38AB}"/>
              </a:ext>
            </a:extLst>
          </p:cNvPr>
          <p:cNvGrpSpPr/>
          <p:nvPr/>
        </p:nvGrpSpPr>
        <p:grpSpPr>
          <a:xfrm>
            <a:off x="-10100" y="-9524"/>
            <a:ext cx="12235739" cy="6858000"/>
            <a:chOff x="-1711" y="0"/>
            <a:chExt cx="12193711" cy="6864437"/>
          </a:xfrm>
        </p:grpSpPr>
        <p:pic>
          <p:nvPicPr>
            <p:cNvPr id="4" name="Picture 3" descr="A close up of a piece of paper&#10;&#10;Description automatically generated">
              <a:extLst>
                <a:ext uri="{FF2B5EF4-FFF2-40B4-BE49-F238E27FC236}">
                  <a16:creationId xmlns:a16="http://schemas.microsoft.com/office/drawing/2014/main" id="{7A6CD044-2591-4E01-9737-33249267BE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057" name="Rectangle 2056">
              <a:extLst>
                <a:ext uri="{FF2B5EF4-FFF2-40B4-BE49-F238E27FC236}">
                  <a16:creationId xmlns:a16="http://schemas.microsoft.com/office/drawing/2014/main" id="{5B794144-541C-4886-BDAE-342C1AB86480}"/>
                </a:ext>
              </a:extLst>
            </p:cNvPr>
            <p:cNvSpPr/>
            <p:nvPr/>
          </p:nvSpPr>
          <p:spPr>
            <a:xfrm>
              <a:off x="-1711" y="2421380"/>
              <a:ext cx="7066341" cy="44430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41E55917-E61D-4AF4-8C8E-0A9A400B39C5}"/>
              </a:ext>
            </a:extLst>
          </p:cNvPr>
          <p:cNvSpPr/>
          <p:nvPr/>
        </p:nvSpPr>
        <p:spPr>
          <a:xfrm>
            <a:off x="-11721" y="-1"/>
            <a:ext cx="12203721" cy="3317941"/>
          </a:xfrm>
          <a:prstGeom prst="rect">
            <a:avLst/>
          </a:prstGeom>
          <a:gradFill flip="none" rotWithShape="1">
            <a:gsLst>
              <a:gs pos="0">
                <a:srgbClr val="46A6B0">
                  <a:alpha val="85000"/>
                </a:srgbClr>
              </a:gs>
              <a:gs pos="40000">
                <a:schemeClr val="bg1"/>
              </a:gs>
              <a:gs pos="100000">
                <a:schemeClr val="bg1"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3" name="Content Placeholder 4">
            <a:extLst>
              <a:ext uri="{FF2B5EF4-FFF2-40B4-BE49-F238E27FC236}">
                <a16:creationId xmlns:a16="http://schemas.microsoft.com/office/drawing/2014/main" id="{6898E7BC-D36C-4DBD-8E35-DF1FD58EF70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 radius="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2"/>
          <a:stretch/>
        </p:blipFill>
        <p:spPr>
          <a:xfrm>
            <a:off x="-21819" y="0"/>
            <a:ext cx="12260893" cy="685800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1864C13-FB04-440D-AE64-A89F2EB142D4}"/>
              </a:ext>
            </a:extLst>
          </p:cNvPr>
          <p:cNvSpPr/>
          <p:nvPr/>
        </p:nvSpPr>
        <p:spPr>
          <a:xfrm>
            <a:off x="-21818" y="1010"/>
            <a:ext cx="12250796" cy="615321"/>
          </a:xfrm>
          <a:prstGeom prst="roundRect">
            <a:avLst>
              <a:gd name="adj" fmla="val 0"/>
            </a:avLst>
          </a:prstGeom>
          <a:solidFill>
            <a:srgbClr val="5657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A7728DE8-EE8B-49F9-9961-2CA878882368}"/>
              </a:ext>
            </a:extLst>
          </p:cNvPr>
          <p:cNvSpPr txBox="1">
            <a:spLocks/>
          </p:cNvSpPr>
          <p:nvPr/>
        </p:nvSpPr>
        <p:spPr>
          <a:xfrm>
            <a:off x="2440204" y="94880"/>
            <a:ext cx="9280785" cy="4193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none" spc="100" baseline="0">
                <a:solidFill>
                  <a:schemeClr val="bg1"/>
                </a:solidFill>
                <a:latin typeface="Futura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2400" b="1" dirty="0">
                <a:latin typeface="+mj-lt"/>
              </a:rPr>
              <a:t>The complete solution for optimizing your clinical trial designs</a:t>
            </a:r>
            <a:endParaRPr lang="en-US" sz="3800" b="1" dirty="0">
              <a:latin typeface="+mj-lt"/>
            </a:endParaRPr>
          </a:p>
        </p:txBody>
      </p:sp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170B1D96-A76E-41BF-B5BC-B7FE52B019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013" y="2959813"/>
            <a:ext cx="2876919" cy="3143448"/>
          </a:xfrm>
          <a:prstGeom prst="rect">
            <a:avLst/>
          </a:prstGeom>
          <a:effectLst>
            <a:outerShdw blurRad="76200" dist="12700" dir="5400000" sx="101000" sy="101000" algn="ctr" rotWithShape="0">
              <a:schemeClr val="bg1">
                <a:alpha val="20000"/>
              </a:schemeClr>
            </a:outerShdw>
          </a:effectLst>
        </p:spPr>
      </p:pic>
      <p:sp>
        <p:nvSpPr>
          <p:cNvPr id="2053" name="Right Brace 2052">
            <a:extLst>
              <a:ext uri="{FF2B5EF4-FFF2-40B4-BE49-F238E27FC236}">
                <a16:creationId xmlns:a16="http://schemas.microsoft.com/office/drawing/2014/main" id="{82E2B8DE-FAD1-4E3E-A91D-C01DA8A858DF}"/>
              </a:ext>
            </a:extLst>
          </p:cNvPr>
          <p:cNvSpPr/>
          <p:nvPr/>
        </p:nvSpPr>
        <p:spPr>
          <a:xfrm>
            <a:off x="1481437" y="3892120"/>
            <a:ext cx="342933" cy="536943"/>
          </a:xfrm>
          <a:prstGeom prst="rightBrace">
            <a:avLst/>
          </a:prstGeom>
          <a:ln>
            <a:solidFill>
              <a:srgbClr val="2998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EC671A9-F74C-48C1-85A2-F748B03BFF28}"/>
              </a:ext>
            </a:extLst>
          </p:cNvPr>
          <p:cNvSpPr/>
          <p:nvPr/>
        </p:nvSpPr>
        <p:spPr>
          <a:xfrm>
            <a:off x="113973" y="3895296"/>
            <a:ext cx="15519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IE" sz="14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Animal Studies</a:t>
            </a:r>
            <a:br>
              <a:rPr lang="en-IE" sz="1400" dirty="0">
                <a:solidFill>
                  <a:schemeClr val="bg1">
                    <a:lumMod val="75000"/>
                  </a:schemeClr>
                </a:solidFill>
                <a:latin typeface="+mj-lt"/>
              </a:rPr>
            </a:br>
            <a:r>
              <a:rPr lang="en-IE" sz="14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ANOVA / ANCOVA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4FB22EE-2A1F-4B2E-9A81-7C617A11CCBC}"/>
              </a:ext>
            </a:extLst>
          </p:cNvPr>
          <p:cNvSpPr/>
          <p:nvPr/>
        </p:nvSpPr>
        <p:spPr>
          <a:xfrm>
            <a:off x="8345982" y="922423"/>
            <a:ext cx="3791717" cy="477056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IE" sz="1700" b="1" dirty="0">
                <a:solidFill>
                  <a:schemeClr val="bg1"/>
                </a:solidFill>
                <a:latin typeface="+mj-lt"/>
              </a:rPr>
              <a:t>1000+ Scenarios for Fixed Term, Adaptive &amp; Bayesian Methods</a:t>
            </a:r>
          </a:p>
          <a:p>
            <a:endParaRPr lang="en-IE" sz="1700" dirty="0">
              <a:solidFill>
                <a:schemeClr val="bg1"/>
              </a:solidFill>
              <a:latin typeface="+mj-lt"/>
            </a:endParaRPr>
          </a:p>
          <a:p>
            <a:r>
              <a:rPr lang="en-IE" sz="1600" b="1" i="0" dirty="0">
                <a:solidFill>
                  <a:schemeClr val="bg1"/>
                </a:solidFill>
                <a:effectLst/>
                <a:latin typeface="+mj-lt"/>
              </a:rPr>
              <a:t>✓</a:t>
            </a:r>
            <a:r>
              <a:rPr lang="en-IE" sz="16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E" sz="1700" dirty="0">
                <a:solidFill>
                  <a:schemeClr val="bg1"/>
                </a:solidFill>
                <a:latin typeface="+mj-lt"/>
              </a:rPr>
              <a:t>Survival, Means, Proportions</a:t>
            </a:r>
            <a:br>
              <a:rPr lang="en-IE" sz="1700" dirty="0">
                <a:solidFill>
                  <a:schemeClr val="bg1"/>
                </a:solidFill>
                <a:latin typeface="+mj-lt"/>
              </a:rPr>
            </a:br>
            <a:r>
              <a:rPr lang="en-IE" sz="1700" dirty="0">
                <a:solidFill>
                  <a:schemeClr val="bg1"/>
                </a:solidFill>
                <a:latin typeface="+mj-lt"/>
              </a:rPr>
              <a:t>    &amp; Count endpoints</a:t>
            </a:r>
          </a:p>
          <a:p>
            <a:endParaRPr lang="en-IE" sz="1700" dirty="0">
              <a:solidFill>
                <a:schemeClr val="bg1"/>
              </a:solidFill>
              <a:latin typeface="+mj-lt"/>
            </a:endParaRPr>
          </a:p>
          <a:p>
            <a:r>
              <a:rPr lang="en-IE" sz="1800" b="1" i="0" dirty="0">
                <a:solidFill>
                  <a:schemeClr val="bg1"/>
                </a:solidFill>
                <a:effectLst/>
                <a:latin typeface="+mj-lt"/>
              </a:rPr>
              <a:t>✓ </a:t>
            </a:r>
            <a:r>
              <a:rPr lang="en-IE" sz="1700" i="0" dirty="0">
                <a:solidFill>
                  <a:schemeClr val="bg1"/>
                </a:solidFill>
                <a:effectLst/>
                <a:latin typeface="+mj-lt"/>
              </a:rPr>
              <a:t>Group Sequential Trials</a:t>
            </a:r>
          </a:p>
          <a:p>
            <a:endParaRPr lang="en-IE" sz="1700" i="0" dirty="0">
              <a:solidFill>
                <a:schemeClr val="bg1"/>
              </a:solidFill>
              <a:effectLst/>
              <a:latin typeface="+mj-lt"/>
            </a:endParaRPr>
          </a:p>
          <a:p>
            <a:r>
              <a:rPr lang="en-IE" sz="1800" b="1" i="0" dirty="0">
                <a:solidFill>
                  <a:schemeClr val="bg1"/>
                </a:solidFill>
                <a:effectLst/>
                <a:latin typeface="+mj-lt"/>
              </a:rPr>
              <a:t>✓ </a:t>
            </a:r>
            <a:r>
              <a:rPr lang="en-IE" sz="1700" dirty="0">
                <a:solidFill>
                  <a:schemeClr val="bg1"/>
                </a:solidFill>
                <a:latin typeface="+mj-lt"/>
              </a:rPr>
              <a:t>Bayesian:</a:t>
            </a:r>
            <a:br>
              <a:rPr lang="en-IE" sz="1700" dirty="0">
                <a:solidFill>
                  <a:schemeClr val="bg1"/>
                </a:solidFill>
                <a:latin typeface="+mj-lt"/>
              </a:rPr>
            </a:br>
            <a:r>
              <a:rPr lang="en-IE" sz="1700" dirty="0">
                <a:solidFill>
                  <a:schemeClr val="bg1"/>
                </a:solidFill>
                <a:latin typeface="+mj-lt"/>
              </a:rPr>
              <a:t>	- Assurance</a:t>
            </a:r>
          </a:p>
          <a:p>
            <a:r>
              <a:rPr lang="en-IE" sz="1700" dirty="0">
                <a:solidFill>
                  <a:schemeClr val="bg1"/>
                </a:solidFill>
                <a:latin typeface="+mj-lt"/>
              </a:rPr>
              <a:t>	- Credible Intervals</a:t>
            </a:r>
          </a:p>
          <a:p>
            <a:r>
              <a:rPr lang="en-IE" sz="1700" dirty="0">
                <a:solidFill>
                  <a:schemeClr val="bg1"/>
                </a:solidFill>
                <a:latin typeface="+mj-lt"/>
              </a:rPr>
              <a:t>	- Posterior Error Approach</a:t>
            </a:r>
          </a:p>
          <a:p>
            <a:endParaRPr lang="en-IE" sz="1700" i="0" dirty="0">
              <a:solidFill>
                <a:schemeClr val="bg1"/>
              </a:solidFill>
              <a:effectLst/>
              <a:latin typeface="+mj-lt"/>
            </a:endParaRPr>
          </a:p>
          <a:p>
            <a:r>
              <a:rPr lang="en-IE" sz="1800" b="1" i="0" dirty="0">
                <a:solidFill>
                  <a:schemeClr val="bg1"/>
                </a:solidFill>
                <a:effectLst/>
                <a:latin typeface="+mj-lt"/>
              </a:rPr>
              <a:t>✓ </a:t>
            </a:r>
            <a:r>
              <a:rPr lang="en-IE" sz="1700" dirty="0">
                <a:solidFill>
                  <a:schemeClr val="bg1"/>
                </a:solidFill>
                <a:latin typeface="+mj-lt"/>
              </a:rPr>
              <a:t>Sample Size Re-Estimation</a:t>
            </a:r>
            <a:br>
              <a:rPr lang="en-IE" sz="1700" dirty="0">
                <a:solidFill>
                  <a:schemeClr val="bg1"/>
                </a:solidFill>
                <a:latin typeface="+mj-lt"/>
              </a:rPr>
            </a:br>
            <a:endParaRPr lang="en-IE" sz="1700" dirty="0">
              <a:solidFill>
                <a:schemeClr val="bg1"/>
              </a:solidFill>
              <a:latin typeface="+mj-lt"/>
            </a:endParaRPr>
          </a:p>
          <a:p>
            <a:r>
              <a:rPr lang="en-IE" sz="1800" b="1" i="0" dirty="0">
                <a:solidFill>
                  <a:schemeClr val="bg1"/>
                </a:solidFill>
                <a:effectLst/>
                <a:latin typeface="+mj-lt"/>
              </a:rPr>
              <a:t>✓ </a:t>
            </a:r>
            <a:r>
              <a:rPr lang="en-IE" sz="1700" dirty="0">
                <a:solidFill>
                  <a:schemeClr val="bg1"/>
                </a:solidFill>
                <a:latin typeface="+mj-lt"/>
              </a:rPr>
              <a:t>Cross over &amp; personalized medicine</a:t>
            </a:r>
            <a:br>
              <a:rPr lang="en-IE" sz="1700" dirty="0">
                <a:solidFill>
                  <a:schemeClr val="bg1"/>
                </a:solidFill>
                <a:latin typeface="+mj-lt"/>
              </a:rPr>
            </a:br>
            <a:endParaRPr lang="en-IE" sz="1700" dirty="0">
              <a:solidFill>
                <a:schemeClr val="bg1"/>
              </a:solidFill>
              <a:latin typeface="+mj-lt"/>
            </a:endParaRPr>
          </a:p>
          <a:p>
            <a:r>
              <a:rPr lang="en-IE" sz="1800" b="1" i="0" dirty="0">
                <a:solidFill>
                  <a:schemeClr val="bg1"/>
                </a:solidFill>
                <a:effectLst/>
                <a:latin typeface="+mj-lt"/>
              </a:rPr>
              <a:t>✓ </a:t>
            </a:r>
            <a:r>
              <a:rPr lang="en-IE" sz="1700" dirty="0">
                <a:solidFill>
                  <a:schemeClr val="bg1"/>
                </a:solidFill>
                <a:latin typeface="+mj-lt"/>
              </a:rPr>
              <a:t>MAMS</a:t>
            </a:r>
            <a:endParaRPr lang="en-IE" sz="1700" i="0" dirty="0"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44" name="Right Brace 43">
            <a:extLst>
              <a:ext uri="{FF2B5EF4-FFF2-40B4-BE49-F238E27FC236}">
                <a16:creationId xmlns:a16="http://schemas.microsoft.com/office/drawing/2014/main" id="{7BD0D89F-8F4C-4418-9A9B-9F986FE29B1E}"/>
              </a:ext>
            </a:extLst>
          </p:cNvPr>
          <p:cNvSpPr/>
          <p:nvPr/>
        </p:nvSpPr>
        <p:spPr>
          <a:xfrm flipH="1">
            <a:off x="7990792" y="821714"/>
            <a:ext cx="520044" cy="5049035"/>
          </a:xfrm>
          <a:prstGeom prst="rightBrace">
            <a:avLst>
              <a:gd name="adj1" fmla="val 8333"/>
              <a:gd name="adj2" fmla="val 66314"/>
            </a:avLst>
          </a:prstGeom>
          <a:ln w="28575">
            <a:solidFill>
              <a:srgbClr val="35C2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45" name="Right Brace 44">
            <a:extLst>
              <a:ext uri="{FF2B5EF4-FFF2-40B4-BE49-F238E27FC236}">
                <a16:creationId xmlns:a16="http://schemas.microsoft.com/office/drawing/2014/main" id="{A85F88EF-5BA9-4A85-A4B4-702C7B97B46A}"/>
              </a:ext>
            </a:extLst>
          </p:cNvPr>
          <p:cNvSpPr/>
          <p:nvPr/>
        </p:nvSpPr>
        <p:spPr>
          <a:xfrm rot="16200000" flipH="1">
            <a:off x="4310411" y="1143006"/>
            <a:ext cx="319981" cy="2114023"/>
          </a:xfrm>
          <a:prstGeom prst="rightBrace">
            <a:avLst/>
          </a:prstGeom>
          <a:ln w="19050">
            <a:solidFill>
              <a:srgbClr val="2998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2055" name="Rectangle 2054">
            <a:extLst>
              <a:ext uri="{FF2B5EF4-FFF2-40B4-BE49-F238E27FC236}">
                <a16:creationId xmlns:a16="http://schemas.microsoft.com/office/drawing/2014/main" id="{5EE98DF1-81A1-4C67-846C-12500CDB6C71}"/>
              </a:ext>
            </a:extLst>
          </p:cNvPr>
          <p:cNvSpPr/>
          <p:nvPr/>
        </p:nvSpPr>
        <p:spPr>
          <a:xfrm>
            <a:off x="3163467" y="973147"/>
            <a:ext cx="262195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1700" b="1" i="0" dirty="0">
                <a:solidFill>
                  <a:schemeClr val="bg1"/>
                </a:solidFill>
                <a:effectLst/>
                <a:latin typeface="+mj-lt"/>
              </a:rPr>
              <a:t>✓ </a:t>
            </a:r>
            <a:r>
              <a:rPr lang="en-IE" sz="1700" dirty="0">
                <a:solidFill>
                  <a:schemeClr val="bg1"/>
                </a:solidFill>
                <a:latin typeface="+mj-lt"/>
              </a:rPr>
              <a:t>CRM</a:t>
            </a:r>
          </a:p>
          <a:p>
            <a:pPr algn="ctr"/>
            <a:r>
              <a:rPr lang="en-IE" sz="1700" b="1" i="0" dirty="0">
                <a:solidFill>
                  <a:schemeClr val="bg1"/>
                </a:solidFill>
                <a:effectLst/>
                <a:latin typeface="+mj-lt"/>
              </a:rPr>
              <a:t>✓ </a:t>
            </a:r>
            <a:r>
              <a:rPr lang="en-IE" sz="1700" dirty="0">
                <a:solidFill>
                  <a:schemeClr val="bg1"/>
                </a:solidFill>
                <a:latin typeface="+mj-lt"/>
              </a:rPr>
              <a:t>MCP-Mod</a:t>
            </a:r>
          </a:p>
          <a:p>
            <a:pPr algn="ctr"/>
            <a:r>
              <a:rPr lang="en-IE" sz="1700" b="1" i="0" dirty="0">
                <a:solidFill>
                  <a:schemeClr val="bg1"/>
                </a:solidFill>
                <a:effectLst/>
                <a:latin typeface="+mj-lt"/>
              </a:rPr>
              <a:t>✓ </a:t>
            </a:r>
            <a:r>
              <a:rPr lang="en-IE" sz="1700" dirty="0">
                <a:solidFill>
                  <a:schemeClr val="bg1"/>
                </a:solidFill>
                <a:latin typeface="+mj-lt"/>
              </a:rPr>
              <a:t>Simon’s Two Stage</a:t>
            </a:r>
          </a:p>
          <a:p>
            <a:pPr algn="ctr"/>
            <a:r>
              <a:rPr lang="en-IE" sz="1700" b="1" i="0" dirty="0">
                <a:solidFill>
                  <a:schemeClr val="bg1"/>
                </a:solidFill>
                <a:effectLst/>
                <a:latin typeface="+mj-lt"/>
              </a:rPr>
              <a:t>✓ </a:t>
            </a:r>
            <a:r>
              <a:rPr lang="en-IE" sz="1700" dirty="0">
                <a:solidFill>
                  <a:schemeClr val="bg1"/>
                </a:solidFill>
                <a:latin typeface="+mj-lt"/>
              </a:rPr>
              <a:t>Fleming’s GST</a:t>
            </a:r>
          </a:p>
        </p:txBody>
      </p:sp>
      <p:sp>
        <p:nvSpPr>
          <p:cNvPr id="2056" name="Rectangle 2055">
            <a:extLst>
              <a:ext uri="{FF2B5EF4-FFF2-40B4-BE49-F238E27FC236}">
                <a16:creationId xmlns:a16="http://schemas.microsoft.com/office/drawing/2014/main" id="{6211CB6F-B6D5-4061-9DBB-6B98D4ED2DDB}"/>
              </a:ext>
            </a:extLst>
          </p:cNvPr>
          <p:cNvSpPr/>
          <p:nvPr/>
        </p:nvSpPr>
        <p:spPr>
          <a:xfrm>
            <a:off x="8510836" y="6200688"/>
            <a:ext cx="19663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16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Cohort Study</a:t>
            </a:r>
          </a:p>
          <a:p>
            <a:r>
              <a:rPr lang="en-IE" sz="16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Case-control Study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87FFF2D-8D40-48F5-AC8A-26E3BE961620}"/>
              </a:ext>
            </a:extLst>
          </p:cNvPr>
          <p:cNvSpPr/>
          <p:nvPr/>
        </p:nvSpPr>
        <p:spPr>
          <a:xfrm>
            <a:off x="3413390" y="2474168"/>
            <a:ext cx="2114023" cy="319983"/>
          </a:xfrm>
          <a:prstGeom prst="roundRect">
            <a:avLst/>
          </a:prstGeom>
          <a:solidFill>
            <a:srgbClr val="2998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51" name="Right Brace 50">
            <a:extLst>
              <a:ext uri="{FF2B5EF4-FFF2-40B4-BE49-F238E27FC236}">
                <a16:creationId xmlns:a16="http://schemas.microsoft.com/office/drawing/2014/main" id="{CEF3AD7D-1D35-44AA-B61A-401265727671}"/>
              </a:ext>
            </a:extLst>
          </p:cNvPr>
          <p:cNvSpPr/>
          <p:nvPr/>
        </p:nvSpPr>
        <p:spPr>
          <a:xfrm rot="10800000">
            <a:off x="7990792" y="6243898"/>
            <a:ext cx="520044" cy="514437"/>
          </a:xfrm>
          <a:prstGeom prst="rightBrace">
            <a:avLst>
              <a:gd name="adj1" fmla="val 8333"/>
              <a:gd name="adj2" fmla="val 45896"/>
            </a:avLst>
          </a:prstGeom>
          <a:ln>
            <a:solidFill>
              <a:srgbClr val="48B7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3B5B0C7-7ECB-45C4-8A5E-8D95973D30BB}"/>
              </a:ext>
            </a:extLst>
          </p:cNvPr>
          <p:cNvCxnSpPr>
            <a:cxnSpLocks/>
          </p:cNvCxnSpPr>
          <p:nvPr/>
        </p:nvCxnSpPr>
        <p:spPr>
          <a:xfrm>
            <a:off x="8468152" y="1686925"/>
            <a:ext cx="282214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F2F61ECD-20F6-4AD5-9047-4D1D10CADDCB}"/>
              </a:ext>
            </a:extLst>
          </p:cNvPr>
          <p:cNvSpPr/>
          <p:nvPr/>
        </p:nvSpPr>
        <p:spPr>
          <a:xfrm>
            <a:off x="3613212" y="2448990"/>
            <a:ext cx="19369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EARLY PHASE</a:t>
            </a:r>
            <a:endParaRPr lang="en-IE" sz="2000" b="1" i="0" dirty="0"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62C42DC7-EED7-4A35-8045-3C3F5291853A}"/>
              </a:ext>
            </a:extLst>
          </p:cNvPr>
          <p:cNvSpPr/>
          <p:nvPr/>
        </p:nvSpPr>
        <p:spPr>
          <a:xfrm>
            <a:off x="5840304" y="3971737"/>
            <a:ext cx="2133695" cy="370338"/>
          </a:xfrm>
          <a:prstGeom prst="roundRect">
            <a:avLst/>
          </a:prstGeom>
          <a:solidFill>
            <a:srgbClr val="35C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8051A78-50E6-4D6F-A05D-352B0B71268C}"/>
              </a:ext>
            </a:extLst>
          </p:cNvPr>
          <p:cNvSpPr/>
          <p:nvPr/>
        </p:nvSpPr>
        <p:spPr>
          <a:xfrm>
            <a:off x="5815363" y="3960537"/>
            <a:ext cx="23227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CONFIRMATORY</a:t>
            </a:r>
            <a:endParaRPr lang="en-IE" sz="2000" b="1" i="0" dirty="0"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188A6F0-4BC1-459B-A7CE-5B1651AF0AB2}"/>
              </a:ext>
            </a:extLst>
          </p:cNvPr>
          <p:cNvSpPr/>
          <p:nvPr/>
        </p:nvSpPr>
        <p:spPr>
          <a:xfrm>
            <a:off x="1797719" y="3882596"/>
            <a:ext cx="1299124" cy="532744"/>
          </a:xfrm>
          <a:prstGeom prst="roundRect">
            <a:avLst/>
          </a:prstGeom>
          <a:solidFill>
            <a:srgbClr val="297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A89D41A-86D2-4B85-814D-084D3946E46B}"/>
              </a:ext>
            </a:extLst>
          </p:cNvPr>
          <p:cNvSpPr/>
          <p:nvPr/>
        </p:nvSpPr>
        <p:spPr>
          <a:xfrm>
            <a:off x="1730867" y="3873780"/>
            <a:ext cx="14431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E" sz="1400" b="1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PRE-CLINICAL</a:t>
            </a:r>
            <a:br>
              <a:rPr lang="en-IE" sz="1400" b="1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</a:br>
            <a:r>
              <a:rPr lang="en-IE" sz="1400" b="1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RESEARCH</a:t>
            </a:r>
            <a:endParaRPr lang="en-IE" sz="1400" b="1" i="0" dirty="0">
              <a:solidFill>
                <a:schemeClr val="bg1">
                  <a:lumMod val="85000"/>
                </a:schemeClr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BCF0C4D3-21C9-4964-B519-5A42AAFDC99B}"/>
              </a:ext>
            </a:extLst>
          </p:cNvPr>
          <p:cNvSpPr/>
          <p:nvPr/>
        </p:nvSpPr>
        <p:spPr>
          <a:xfrm>
            <a:off x="6242364" y="6347229"/>
            <a:ext cx="1754575" cy="307777"/>
          </a:xfrm>
          <a:prstGeom prst="roundRect">
            <a:avLst/>
          </a:prstGeom>
          <a:solidFill>
            <a:srgbClr val="48B7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CB1C34-3F7A-4C20-BE07-D40BF38C0CD5}"/>
              </a:ext>
            </a:extLst>
          </p:cNvPr>
          <p:cNvSpPr/>
          <p:nvPr/>
        </p:nvSpPr>
        <p:spPr>
          <a:xfrm>
            <a:off x="6200068" y="6347229"/>
            <a:ext cx="17873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1400" b="1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POST MARKETING</a:t>
            </a:r>
            <a:endParaRPr lang="en-IE" sz="1400" b="1" i="0" dirty="0">
              <a:solidFill>
                <a:schemeClr val="bg1">
                  <a:lumMod val="85000"/>
                </a:schemeClr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C25EDB41-292C-4FE2-BB6C-1C471B95CE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974" y="162558"/>
            <a:ext cx="1039228" cy="377397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B46FB30-238A-4578-B5AC-F1B5027E2B8F}"/>
              </a:ext>
            </a:extLst>
          </p:cNvPr>
          <p:cNvCxnSpPr>
            <a:cxnSpLocks/>
          </p:cNvCxnSpPr>
          <p:nvPr/>
        </p:nvCxnSpPr>
        <p:spPr>
          <a:xfrm>
            <a:off x="2404693" y="108904"/>
            <a:ext cx="0" cy="4053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3671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ish&#10;&#10;Description automatically generated">
            <a:extLst>
              <a:ext uri="{FF2B5EF4-FFF2-40B4-BE49-F238E27FC236}">
                <a16:creationId xmlns:a16="http://schemas.microsoft.com/office/drawing/2014/main" id="{0BF8615B-F55D-43D5-8BBA-90EC23AA5F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00" y="67901"/>
            <a:ext cx="12212200" cy="6790099"/>
          </a:xfrm>
          <a:prstGeom prst="rect">
            <a:avLst/>
          </a:prstGeom>
        </p:spPr>
      </p:pic>
      <p:pic>
        <p:nvPicPr>
          <p:cNvPr id="34" name="Picture 14" descr="nQuery-G2-Review-3">
            <a:extLst>
              <a:ext uri="{FF2B5EF4-FFF2-40B4-BE49-F238E27FC236}">
                <a16:creationId xmlns:a16="http://schemas.microsoft.com/office/drawing/2014/main" id="{5E28CA44-7C59-4F6D-85BB-6D13641D6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041" y="3287180"/>
            <a:ext cx="2221817" cy="2727551"/>
          </a:xfrm>
          <a:prstGeom prst="rect">
            <a:avLst/>
          </a:prstGeom>
          <a:noFill/>
          <a:ln w="12700" cap="rnd">
            <a:solidFill>
              <a:schemeClr val="bg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112297733">
                  <a:custGeom>
                    <a:avLst/>
                    <a:gdLst>
                      <a:gd name="connsiteX0" fmla="*/ 0 w 2485026"/>
                      <a:gd name="connsiteY0" fmla="*/ 0 h 3050671"/>
                      <a:gd name="connsiteX1" fmla="*/ 2485026 w 2485026"/>
                      <a:gd name="connsiteY1" fmla="*/ 0 h 3050671"/>
                      <a:gd name="connsiteX2" fmla="*/ 2485026 w 2485026"/>
                      <a:gd name="connsiteY2" fmla="*/ 3050671 h 3050671"/>
                      <a:gd name="connsiteX3" fmla="*/ 0 w 2485026"/>
                      <a:gd name="connsiteY3" fmla="*/ 3050671 h 3050671"/>
                      <a:gd name="connsiteX4" fmla="*/ 0 w 2485026"/>
                      <a:gd name="connsiteY4" fmla="*/ 0 h 30506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85026" h="3050671" extrusionOk="0">
                        <a:moveTo>
                          <a:pt x="0" y="0"/>
                        </a:moveTo>
                        <a:cubicBezTo>
                          <a:pt x="1229191" y="-95273"/>
                          <a:pt x="1347303" y="40334"/>
                          <a:pt x="2485026" y="0"/>
                        </a:cubicBezTo>
                        <a:cubicBezTo>
                          <a:pt x="2484363" y="1409795"/>
                          <a:pt x="2572182" y="2043776"/>
                          <a:pt x="2485026" y="3050671"/>
                        </a:cubicBezTo>
                        <a:cubicBezTo>
                          <a:pt x="1851316" y="3030554"/>
                          <a:pt x="839454" y="2901840"/>
                          <a:pt x="0" y="3050671"/>
                        </a:cubicBezTo>
                        <a:cubicBezTo>
                          <a:pt x="97792" y="2284858"/>
                          <a:pt x="125311" y="86485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nQuery-G2-Review-2">
            <a:extLst>
              <a:ext uri="{FF2B5EF4-FFF2-40B4-BE49-F238E27FC236}">
                <a16:creationId xmlns:a16="http://schemas.microsoft.com/office/drawing/2014/main" id="{D45DAD02-7073-46CD-BF2A-3ADA5AA5A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86" y="3287180"/>
            <a:ext cx="2221817" cy="2727551"/>
          </a:xfrm>
          <a:prstGeom prst="rect">
            <a:avLst/>
          </a:prstGeom>
          <a:noFill/>
          <a:ln w="12700" cap="rnd">
            <a:solidFill>
              <a:schemeClr val="bg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634779923">
                  <a:custGeom>
                    <a:avLst/>
                    <a:gdLst>
                      <a:gd name="connsiteX0" fmla="*/ 0 w 2485026"/>
                      <a:gd name="connsiteY0" fmla="*/ 0 h 3050671"/>
                      <a:gd name="connsiteX1" fmla="*/ 2485026 w 2485026"/>
                      <a:gd name="connsiteY1" fmla="*/ 0 h 3050671"/>
                      <a:gd name="connsiteX2" fmla="*/ 2485026 w 2485026"/>
                      <a:gd name="connsiteY2" fmla="*/ 3050671 h 3050671"/>
                      <a:gd name="connsiteX3" fmla="*/ 0 w 2485026"/>
                      <a:gd name="connsiteY3" fmla="*/ 3050671 h 3050671"/>
                      <a:gd name="connsiteX4" fmla="*/ 0 w 2485026"/>
                      <a:gd name="connsiteY4" fmla="*/ 0 h 30506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85026" h="3050671" extrusionOk="0">
                        <a:moveTo>
                          <a:pt x="0" y="0"/>
                        </a:moveTo>
                        <a:cubicBezTo>
                          <a:pt x="935525" y="-133403"/>
                          <a:pt x="2152704" y="-36934"/>
                          <a:pt x="2485026" y="0"/>
                        </a:cubicBezTo>
                        <a:cubicBezTo>
                          <a:pt x="2504039" y="1224398"/>
                          <a:pt x="2562784" y="1933590"/>
                          <a:pt x="2485026" y="3050671"/>
                        </a:cubicBezTo>
                        <a:cubicBezTo>
                          <a:pt x="2063383" y="2927523"/>
                          <a:pt x="557899" y="2942498"/>
                          <a:pt x="0" y="3050671"/>
                        </a:cubicBezTo>
                        <a:cubicBezTo>
                          <a:pt x="-137416" y="2185246"/>
                          <a:pt x="150040" y="33957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2" descr="nQuery-G2-Review-5">
            <a:extLst>
              <a:ext uri="{FF2B5EF4-FFF2-40B4-BE49-F238E27FC236}">
                <a16:creationId xmlns:a16="http://schemas.microsoft.com/office/drawing/2014/main" id="{C3D22A39-3CA7-4D24-BADD-D705317FA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396" y="3287180"/>
            <a:ext cx="2221817" cy="2727551"/>
          </a:xfrm>
          <a:prstGeom prst="rect">
            <a:avLst/>
          </a:prstGeom>
          <a:noFill/>
          <a:ln w="12700" cap="rnd">
            <a:solidFill>
              <a:schemeClr val="bg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52657929">
                  <a:custGeom>
                    <a:avLst/>
                    <a:gdLst>
                      <a:gd name="connsiteX0" fmla="*/ 0 w 2410617"/>
                      <a:gd name="connsiteY0" fmla="*/ 0 h 2959325"/>
                      <a:gd name="connsiteX1" fmla="*/ 2410617 w 2410617"/>
                      <a:gd name="connsiteY1" fmla="*/ 0 h 2959325"/>
                      <a:gd name="connsiteX2" fmla="*/ 2410617 w 2410617"/>
                      <a:gd name="connsiteY2" fmla="*/ 2959325 h 2959325"/>
                      <a:gd name="connsiteX3" fmla="*/ 0 w 2410617"/>
                      <a:gd name="connsiteY3" fmla="*/ 2959325 h 2959325"/>
                      <a:gd name="connsiteX4" fmla="*/ 0 w 2410617"/>
                      <a:gd name="connsiteY4" fmla="*/ 0 h 29593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10617" h="2959325" extrusionOk="0">
                        <a:moveTo>
                          <a:pt x="0" y="0"/>
                        </a:moveTo>
                        <a:cubicBezTo>
                          <a:pt x="993242" y="-98322"/>
                          <a:pt x="1634998" y="-78723"/>
                          <a:pt x="2410617" y="0"/>
                        </a:cubicBezTo>
                        <a:cubicBezTo>
                          <a:pt x="2262092" y="1079841"/>
                          <a:pt x="2365652" y="1717688"/>
                          <a:pt x="2410617" y="2959325"/>
                        </a:cubicBezTo>
                        <a:cubicBezTo>
                          <a:pt x="2133113" y="3050712"/>
                          <a:pt x="550164" y="2849771"/>
                          <a:pt x="0" y="2959325"/>
                        </a:cubicBezTo>
                        <a:cubicBezTo>
                          <a:pt x="91681" y="1744527"/>
                          <a:pt x="-90978" y="37573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0" descr="nQuery-G2-Review-4">
            <a:extLst>
              <a:ext uri="{FF2B5EF4-FFF2-40B4-BE49-F238E27FC236}">
                <a16:creationId xmlns:a16="http://schemas.microsoft.com/office/drawing/2014/main" id="{428C0B0F-E220-4F1C-BA92-1756E99BC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751" y="3287180"/>
            <a:ext cx="2221817" cy="2727551"/>
          </a:xfrm>
          <a:prstGeom prst="rect">
            <a:avLst/>
          </a:prstGeom>
          <a:noFill/>
          <a:ln w="12700" cap="rnd">
            <a:solidFill>
              <a:schemeClr val="bg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4172447036">
                  <a:custGeom>
                    <a:avLst/>
                    <a:gdLst>
                      <a:gd name="connsiteX0" fmla="*/ 0 w 2485026"/>
                      <a:gd name="connsiteY0" fmla="*/ 0 h 3050671"/>
                      <a:gd name="connsiteX1" fmla="*/ 2485026 w 2485026"/>
                      <a:gd name="connsiteY1" fmla="*/ 0 h 3050671"/>
                      <a:gd name="connsiteX2" fmla="*/ 2485026 w 2485026"/>
                      <a:gd name="connsiteY2" fmla="*/ 3050671 h 3050671"/>
                      <a:gd name="connsiteX3" fmla="*/ 0 w 2485026"/>
                      <a:gd name="connsiteY3" fmla="*/ 3050671 h 3050671"/>
                      <a:gd name="connsiteX4" fmla="*/ 0 w 2485026"/>
                      <a:gd name="connsiteY4" fmla="*/ 0 h 30506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85026" h="3050671" extrusionOk="0">
                        <a:moveTo>
                          <a:pt x="0" y="0"/>
                        </a:moveTo>
                        <a:cubicBezTo>
                          <a:pt x="743949" y="-37904"/>
                          <a:pt x="1879360" y="-55183"/>
                          <a:pt x="2485026" y="0"/>
                        </a:cubicBezTo>
                        <a:cubicBezTo>
                          <a:pt x="2455544" y="1321716"/>
                          <a:pt x="2321872" y="1685505"/>
                          <a:pt x="2485026" y="3050671"/>
                        </a:cubicBezTo>
                        <a:cubicBezTo>
                          <a:pt x="1602360" y="3105291"/>
                          <a:pt x="556210" y="2896323"/>
                          <a:pt x="0" y="3050671"/>
                        </a:cubicBezTo>
                        <a:cubicBezTo>
                          <a:pt x="60216" y="2190889"/>
                          <a:pt x="-164684" y="3320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F69E7F7F-FBD1-48FB-BDC2-E6EFECD3084D}"/>
              </a:ext>
            </a:extLst>
          </p:cNvPr>
          <p:cNvSpPr txBox="1">
            <a:spLocks/>
          </p:cNvSpPr>
          <p:nvPr/>
        </p:nvSpPr>
        <p:spPr>
          <a:xfrm>
            <a:off x="3635529" y="1406242"/>
            <a:ext cx="9080099" cy="1284028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3E2AC8A3-A48E-4D5A-A6E6-5CBAFD45D95A}"/>
              </a:ext>
            </a:extLst>
          </p:cNvPr>
          <p:cNvSpPr/>
          <p:nvPr/>
        </p:nvSpPr>
        <p:spPr>
          <a:xfrm>
            <a:off x="-10100" y="0"/>
            <a:ext cx="12212200" cy="755068"/>
          </a:xfrm>
          <a:prstGeom prst="roundRect">
            <a:avLst>
              <a:gd name="adj" fmla="val 0"/>
            </a:avLst>
          </a:prstGeom>
          <a:solidFill>
            <a:srgbClr val="5657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41" name="Title 3">
            <a:extLst>
              <a:ext uri="{FF2B5EF4-FFF2-40B4-BE49-F238E27FC236}">
                <a16:creationId xmlns:a16="http://schemas.microsoft.com/office/drawing/2014/main" id="{0F0FC644-A625-4114-9EE1-F6FFADDDD317}"/>
              </a:ext>
            </a:extLst>
          </p:cNvPr>
          <p:cNvSpPr txBox="1">
            <a:spLocks/>
          </p:cNvSpPr>
          <p:nvPr/>
        </p:nvSpPr>
        <p:spPr>
          <a:xfrm>
            <a:off x="1928578" y="2312134"/>
            <a:ext cx="7791261" cy="84098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none" spc="100" baseline="0">
                <a:solidFill>
                  <a:schemeClr val="bg1"/>
                </a:solidFill>
                <a:latin typeface="Futura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2000" spc="0" dirty="0">
                <a:latin typeface="Century Gothic" panose="020B0502020202020204" pitchFamily="34" charset="0"/>
              </a:rPr>
              <a:t>In 2020, </a:t>
            </a:r>
            <a:r>
              <a:rPr lang="en-GB" sz="2000" b="1" spc="0" dirty="0">
                <a:latin typeface="Century Gothic" panose="020B0502020202020204" pitchFamily="34" charset="0"/>
              </a:rPr>
              <a:t>91%</a:t>
            </a:r>
            <a:r>
              <a:rPr lang="en-GB" sz="2000" spc="0" dirty="0">
                <a:latin typeface="Century Gothic" panose="020B0502020202020204" pitchFamily="34" charset="0"/>
              </a:rPr>
              <a:t> of organizations with clinical trials approved by </a:t>
            </a:r>
            <a:br>
              <a:rPr lang="en-GB" sz="2000" spc="0" dirty="0">
                <a:latin typeface="Century Gothic" panose="020B0502020202020204" pitchFamily="34" charset="0"/>
              </a:rPr>
            </a:br>
            <a:r>
              <a:rPr lang="en-GB" sz="2000" spc="0" dirty="0">
                <a:latin typeface="Century Gothic" panose="020B0502020202020204" pitchFamily="34" charset="0"/>
              </a:rPr>
              <a:t>the FDA </a:t>
            </a:r>
            <a:r>
              <a:rPr lang="en-GB" sz="2000" b="1" spc="0" dirty="0">
                <a:latin typeface="Century Gothic" panose="020B0502020202020204" pitchFamily="34" charset="0"/>
              </a:rPr>
              <a:t>used </a:t>
            </a:r>
            <a:r>
              <a:rPr lang="en-GB" sz="2000" b="1" spc="0" dirty="0" err="1">
                <a:latin typeface="Century Gothic" panose="020B0502020202020204" pitchFamily="34" charset="0"/>
              </a:rPr>
              <a:t>nQuery</a:t>
            </a:r>
            <a:endParaRPr lang="en-GB" sz="2000" spc="0" dirty="0">
              <a:latin typeface="Century Gothic" panose="020B0502020202020204" pitchFamily="34" charset="0"/>
            </a:endParaRPr>
          </a:p>
        </p:txBody>
      </p:sp>
      <p:pic>
        <p:nvPicPr>
          <p:cNvPr id="43" name="Picture 42" descr="A close up of a logo&#10;&#10;Description automatically generated">
            <a:extLst>
              <a:ext uri="{FF2B5EF4-FFF2-40B4-BE49-F238E27FC236}">
                <a16:creationId xmlns:a16="http://schemas.microsoft.com/office/drawing/2014/main" id="{0DB1C739-2CA4-4747-BC19-E8F72F956B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34" y="6328034"/>
            <a:ext cx="485977" cy="219899"/>
          </a:xfrm>
          <a:prstGeom prst="rect">
            <a:avLst/>
          </a:prstGeom>
        </p:spPr>
      </p:pic>
      <p:pic>
        <p:nvPicPr>
          <p:cNvPr id="44" name="Picture 43" descr="A close up of a logo&#10;&#10;Description automatically generated">
            <a:extLst>
              <a:ext uri="{FF2B5EF4-FFF2-40B4-BE49-F238E27FC236}">
                <a16:creationId xmlns:a16="http://schemas.microsoft.com/office/drawing/2014/main" id="{27AEEB91-7901-46C9-AAC7-6A45A47CFAB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046" y="6372134"/>
            <a:ext cx="533910" cy="131698"/>
          </a:xfrm>
          <a:prstGeom prst="rect">
            <a:avLst/>
          </a:prstGeom>
        </p:spPr>
      </p:pic>
      <p:pic>
        <p:nvPicPr>
          <p:cNvPr id="45" name="Picture 44" descr="A close up of a logo&#10;&#10;Description automatically generated">
            <a:extLst>
              <a:ext uri="{FF2B5EF4-FFF2-40B4-BE49-F238E27FC236}">
                <a16:creationId xmlns:a16="http://schemas.microsoft.com/office/drawing/2014/main" id="{41534330-CF2F-45C6-BB7B-F59773E5774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210" y="6362333"/>
            <a:ext cx="588388" cy="151300"/>
          </a:xfrm>
          <a:prstGeom prst="rect">
            <a:avLst/>
          </a:prstGeom>
        </p:spPr>
      </p:pic>
      <p:pic>
        <p:nvPicPr>
          <p:cNvPr id="46" name="Picture 45" descr="A close up of a logo&#10;&#10;Description automatically generated">
            <a:extLst>
              <a:ext uri="{FF2B5EF4-FFF2-40B4-BE49-F238E27FC236}">
                <a16:creationId xmlns:a16="http://schemas.microsoft.com/office/drawing/2014/main" id="{694F9984-3CCA-4D52-BCF2-13B7B4422C2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2051" y="6357044"/>
            <a:ext cx="480150" cy="161879"/>
          </a:xfrm>
          <a:prstGeom prst="rect">
            <a:avLst/>
          </a:prstGeom>
        </p:spPr>
      </p:pic>
      <p:pic>
        <p:nvPicPr>
          <p:cNvPr id="47" name="Picture 46" descr="A close up of a logo&#10;&#10;Description automatically generated">
            <a:extLst>
              <a:ext uri="{FF2B5EF4-FFF2-40B4-BE49-F238E27FC236}">
                <a16:creationId xmlns:a16="http://schemas.microsoft.com/office/drawing/2014/main" id="{AD90B7F8-51E6-41FC-9397-F42597599F8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853" y="6333606"/>
            <a:ext cx="632592" cy="208755"/>
          </a:xfrm>
          <a:prstGeom prst="rect">
            <a:avLst/>
          </a:prstGeom>
        </p:spPr>
      </p:pic>
      <p:pic>
        <p:nvPicPr>
          <p:cNvPr id="48" name="Picture 47" descr="A close up of a logo&#10;&#10;Description automatically generated">
            <a:extLst>
              <a:ext uri="{FF2B5EF4-FFF2-40B4-BE49-F238E27FC236}">
                <a16:creationId xmlns:a16="http://schemas.microsoft.com/office/drawing/2014/main" id="{D3FCA941-459E-4CED-B474-4983196D355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00" y="6302604"/>
            <a:ext cx="307681" cy="270759"/>
          </a:xfrm>
          <a:prstGeom prst="rect">
            <a:avLst/>
          </a:prstGeom>
        </p:spPr>
      </p:pic>
      <p:pic>
        <p:nvPicPr>
          <p:cNvPr id="49" name="Picture 48" descr="A close up of a logo&#10;&#10;Description automatically generated">
            <a:extLst>
              <a:ext uri="{FF2B5EF4-FFF2-40B4-BE49-F238E27FC236}">
                <a16:creationId xmlns:a16="http://schemas.microsoft.com/office/drawing/2014/main" id="{FCFC053C-0A26-463F-AA3E-6EC74FCC6BF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833" y="6280048"/>
            <a:ext cx="261978" cy="315871"/>
          </a:xfrm>
          <a:prstGeom prst="rect">
            <a:avLst/>
          </a:prstGeom>
        </p:spPr>
      </p:pic>
      <p:pic>
        <p:nvPicPr>
          <p:cNvPr id="50" name="Picture 49" descr="A close up of a logo&#10;&#10;Description automatically generated">
            <a:extLst>
              <a:ext uri="{FF2B5EF4-FFF2-40B4-BE49-F238E27FC236}">
                <a16:creationId xmlns:a16="http://schemas.microsoft.com/office/drawing/2014/main" id="{A5B5EBDB-D204-464F-9CA5-D5300F8AAB1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823" y="6358758"/>
            <a:ext cx="411557" cy="158450"/>
          </a:xfrm>
          <a:prstGeom prst="rect">
            <a:avLst/>
          </a:prstGeom>
        </p:spPr>
      </p:pic>
      <p:pic>
        <p:nvPicPr>
          <p:cNvPr id="51" name="Picture 50" descr="A close up of a logo&#10;&#10;Description automatically generated">
            <a:extLst>
              <a:ext uri="{FF2B5EF4-FFF2-40B4-BE49-F238E27FC236}">
                <a16:creationId xmlns:a16="http://schemas.microsoft.com/office/drawing/2014/main" id="{1F4D7F59-9087-456B-9152-2B7B4733D84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0654" y="6350698"/>
            <a:ext cx="985485" cy="174571"/>
          </a:xfrm>
          <a:prstGeom prst="rect">
            <a:avLst/>
          </a:prstGeom>
        </p:spPr>
      </p:pic>
      <p:pic>
        <p:nvPicPr>
          <p:cNvPr id="52" name="Picture 51" descr="A close up of a logo&#10;&#10;Description automatically generated">
            <a:extLst>
              <a:ext uri="{FF2B5EF4-FFF2-40B4-BE49-F238E27FC236}">
                <a16:creationId xmlns:a16="http://schemas.microsoft.com/office/drawing/2014/main" id="{D6887FA9-0237-4932-83C9-48C5B12C2B2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4599" y="6322722"/>
            <a:ext cx="197028" cy="230522"/>
          </a:xfrm>
          <a:prstGeom prst="rect">
            <a:avLst/>
          </a:prstGeom>
        </p:spPr>
      </p:pic>
      <p:pic>
        <p:nvPicPr>
          <p:cNvPr id="53" name="Picture 52" descr="A close up of a logo&#10;&#10;Description automatically generated">
            <a:extLst>
              <a:ext uri="{FF2B5EF4-FFF2-40B4-BE49-F238E27FC236}">
                <a16:creationId xmlns:a16="http://schemas.microsoft.com/office/drawing/2014/main" id="{439E280A-3585-4559-B6FD-88C7AD8DF3C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964" y="6372134"/>
            <a:ext cx="591629" cy="131698"/>
          </a:xfrm>
          <a:prstGeom prst="rect">
            <a:avLst/>
          </a:prstGeom>
        </p:spPr>
      </p:pic>
      <p:pic>
        <p:nvPicPr>
          <p:cNvPr id="54" name="Picture 53" descr="A picture containing drawing&#10;&#10;Description automatically generated">
            <a:extLst>
              <a:ext uri="{FF2B5EF4-FFF2-40B4-BE49-F238E27FC236}">
                <a16:creationId xmlns:a16="http://schemas.microsoft.com/office/drawing/2014/main" id="{4ACBDC9E-2C62-4DC1-B9D1-E04305152E3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64" y="6322722"/>
            <a:ext cx="815693" cy="230522"/>
          </a:xfrm>
          <a:prstGeom prst="rect">
            <a:avLst/>
          </a:prstGeom>
        </p:spPr>
      </p:pic>
      <p:pic>
        <p:nvPicPr>
          <p:cNvPr id="55" name="Picture 54" descr="A picture containing drawing, shirt&#10;&#10;Description automatically generated">
            <a:extLst>
              <a:ext uri="{FF2B5EF4-FFF2-40B4-BE49-F238E27FC236}">
                <a16:creationId xmlns:a16="http://schemas.microsoft.com/office/drawing/2014/main" id="{DF205AD4-A382-42CA-8A40-5289368C3452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87" b="28791"/>
          <a:stretch/>
        </p:blipFill>
        <p:spPr>
          <a:xfrm>
            <a:off x="7153939" y="6299420"/>
            <a:ext cx="648672" cy="277126"/>
          </a:xfrm>
          <a:prstGeom prst="rect">
            <a:avLst/>
          </a:prstGeom>
        </p:spPr>
      </p:pic>
      <p:pic>
        <p:nvPicPr>
          <p:cNvPr id="56" name="Picture 55" descr="A close up of a logo&#10;&#10;Description automatically generated">
            <a:extLst>
              <a:ext uri="{FF2B5EF4-FFF2-40B4-BE49-F238E27FC236}">
                <a16:creationId xmlns:a16="http://schemas.microsoft.com/office/drawing/2014/main" id="{4459B203-0089-480B-85F6-D0A548FEF5D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898" y="6355886"/>
            <a:ext cx="590472" cy="164195"/>
          </a:xfrm>
          <a:prstGeom prst="rect">
            <a:avLst/>
          </a:prstGeom>
        </p:spPr>
      </p:pic>
      <p:pic>
        <p:nvPicPr>
          <p:cNvPr id="57" name="Picture 56" descr="A picture containing drawing&#10;&#10;Description automatically generated">
            <a:extLst>
              <a:ext uri="{FF2B5EF4-FFF2-40B4-BE49-F238E27FC236}">
                <a16:creationId xmlns:a16="http://schemas.microsoft.com/office/drawing/2014/main" id="{17E5928C-B3ED-48CF-B9DE-E8F6BF93CBB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264" y="6356172"/>
            <a:ext cx="548222" cy="163623"/>
          </a:xfrm>
          <a:prstGeom prst="rect">
            <a:avLst/>
          </a:prstGeom>
        </p:spPr>
      </p:pic>
      <p:pic>
        <p:nvPicPr>
          <p:cNvPr id="58" name="Picture 57" descr="A close up of a sign&#10;&#10;Description automatically generated">
            <a:extLst>
              <a:ext uri="{FF2B5EF4-FFF2-40B4-BE49-F238E27FC236}">
                <a16:creationId xmlns:a16="http://schemas.microsoft.com/office/drawing/2014/main" id="{F44C94AF-21F4-47FF-B04F-25B375AF9AA2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409" y="6308191"/>
            <a:ext cx="469991" cy="259585"/>
          </a:xfrm>
          <a:prstGeom prst="rect">
            <a:avLst/>
          </a:prstGeom>
        </p:spPr>
      </p:pic>
      <p:pic>
        <p:nvPicPr>
          <p:cNvPr id="28" name="Picture 27" descr="A picture containing drawing&#10;&#10;Description automatically generated">
            <a:extLst>
              <a:ext uri="{FF2B5EF4-FFF2-40B4-BE49-F238E27FC236}">
                <a16:creationId xmlns:a16="http://schemas.microsoft.com/office/drawing/2014/main" id="{9B9D3A38-B73B-4165-A83B-A33D20A85FAD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727" y="991841"/>
            <a:ext cx="3394212" cy="123261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30000"/>
              </a:prstClr>
            </a:outerShdw>
          </a:effectLst>
        </p:spPr>
      </p:pic>
      <p:pic>
        <p:nvPicPr>
          <p:cNvPr id="1026" name="Picture 2" descr="nQuery-Clinical-Trial-Software">
            <a:extLst>
              <a:ext uri="{FF2B5EF4-FFF2-40B4-BE49-F238E27FC236}">
                <a16:creationId xmlns:a16="http://schemas.microsoft.com/office/drawing/2014/main" id="{061B6411-6CB8-44F9-8215-F75C69E99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300" y="58685"/>
            <a:ext cx="509862" cy="642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nQuery-G2-Review-1-Example-1">
            <a:extLst>
              <a:ext uri="{FF2B5EF4-FFF2-40B4-BE49-F238E27FC236}">
                <a16:creationId xmlns:a16="http://schemas.microsoft.com/office/drawing/2014/main" id="{4C8422BA-4B5A-42F8-B368-E37E3D424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9839" y="3287180"/>
            <a:ext cx="2230943" cy="2738753"/>
          </a:xfrm>
          <a:prstGeom prst="rect">
            <a:avLst/>
          </a:prstGeom>
          <a:noFill/>
          <a:ln w="12700" cap="rnd">
            <a:solidFill>
              <a:schemeClr val="bg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4172447036">
                  <a:custGeom>
                    <a:avLst/>
                    <a:gdLst>
                      <a:gd name="connsiteX0" fmla="*/ 0 w 2485026"/>
                      <a:gd name="connsiteY0" fmla="*/ 0 h 3050671"/>
                      <a:gd name="connsiteX1" fmla="*/ 2485026 w 2485026"/>
                      <a:gd name="connsiteY1" fmla="*/ 0 h 3050671"/>
                      <a:gd name="connsiteX2" fmla="*/ 2485026 w 2485026"/>
                      <a:gd name="connsiteY2" fmla="*/ 3050671 h 3050671"/>
                      <a:gd name="connsiteX3" fmla="*/ 0 w 2485026"/>
                      <a:gd name="connsiteY3" fmla="*/ 3050671 h 3050671"/>
                      <a:gd name="connsiteX4" fmla="*/ 0 w 2485026"/>
                      <a:gd name="connsiteY4" fmla="*/ 0 h 30506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85026" h="3050671" extrusionOk="0">
                        <a:moveTo>
                          <a:pt x="0" y="0"/>
                        </a:moveTo>
                        <a:cubicBezTo>
                          <a:pt x="743949" y="-37904"/>
                          <a:pt x="1879360" y="-55183"/>
                          <a:pt x="2485026" y="0"/>
                        </a:cubicBezTo>
                        <a:cubicBezTo>
                          <a:pt x="2455544" y="1321716"/>
                          <a:pt x="2321872" y="1685505"/>
                          <a:pt x="2485026" y="3050671"/>
                        </a:cubicBezTo>
                        <a:cubicBezTo>
                          <a:pt x="1602360" y="3105291"/>
                          <a:pt x="556210" y="2896323"/>
                          <a:pt x="0" y="3050671"/>
                        </a:cubicBezTo>
                        <a:cubicBezTo>
                          <a:pt x="60216" y="2190889"/>
                          <a:pt x="-164684" y="3320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653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3344906-A68E-4666-8547-38D562A89D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532"/>
            <a:ext cx="12192000" cy="687153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6D9EC3CA-4B65-4C12-A7D8-8D49187B4E50}"/>
              </a:ext>
            </a:extLst>
          </p:cNvPr>
          <p:cNvSpPr/>
          <p:nvPr/>
        </p:nvSpPr>
        <p:spPr>
          <a:xfrm>
            <a:off x="4032988" y="2812273"/>
            <a:ext cx="79976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400" dirty="0">
                <a:solidFill>
                  <a:prstClr val="white"/>
                </a:solidFill>
                <a:latin typeface="Calibri" panose="020F0502020204030204"/>
              </a:rPr>
              <a:t>Clinical Trial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400" dirty="0">
                <a:solidFill>
                  <a:prstClr val="white"/>
                </a:solidFill>
                <a:latin typeface="Calibri" panose="020F0502020204030204"/>
              </a:rPr>
              <a:t>Milestone Prediction</a:t>
            </a: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641D92D4-8F6A-482C-BC69-D39440217E08}"/>
              </a:ext>
            </a:extLst>
          </p:cNvPr>
          <p:cNvSpPr txBox="1">
            <a:spLocks/>
          </p:cNvSpPr>
          <p:nvPr/>
        </p:nvSpPr>
        <p:spPr>
          <a:xfrm>
            <a:off x="3719238" y="-13532"/>
            <a:ext cx="152359" cy="6871532"/>
          </a:xfrm>
          <a:prstGeom prst="roundRect">
            <a:avLst>
              <a:gd name="adj" fmla="val 0"/>
            </a:avLst>
          </a:prstGeom>
          <a:solidFill>
            <a:srgbClr val="565755"/>
          </a:solidFill>
        </p:spPr>
        <p:txBody>
          <a:bodyPr vert="horz" lIns="45720" tIns="45720" rIns="45720" bIns="45720" rtlCol="0" anchor="ctr">
            <a:normAutofit/>
          </a:bodyPr>
          <a:lstStyle>
            <a:defPPr>
              <a:defRPr lang="en-US"/>
            </a:defPPr>
            <a:lvl1pPr indent="0" algn="ctr" defTabSz="91440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None/>
              <a:defRPr sz="3000" b="1">
                <a:solidFill>
                  <a:prstClr val="white"/>
                </a:solidFill>
                <a:latin typeface="+mj-lt"/>
              </a:defRPr>
            </a:lvl1pPr>
            <a:lvl2pPr marL="265176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</a:lvl2pPr>
            <a:lvl3pPr marL="448056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3pPr>
            <a:lvl4pPr marL="594360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4pPr>
            <a:lvl5pPr marL="777240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5pPr>
            <a:lvl6pPr marL="914400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6pPr>
            <a:lvl7pPr marL="1060704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7pPr>
            <a:lvl8pPr marL="1216152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8pPr>
            <a:lvl9pPr marL="1362456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253E99C-644E-4523-9972-6DE03A8F96BC}"/>
              </a:ext>
            </a:extLst>
          </p:cNvPr>
          <p:cNvSpPr/>
          <p:nvPr/>
        </p:nvSpPr>
        <p:spPr>
          <a:xfrm>
            <a:off x="397348" y="3090094"/>
            <a:ext cx="2933884" cy="1198684"/>
          </a:xfrm>
          <a:prstGeom prst="roundRect">
            <a:avLst>
              <a:gd name="adj" fmla="val 5170"/>
            </a:avLst>
          </a:prstGeom>
          <a:solidFill>
            <a:srgbClr val="39C2D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2569741-C351-4FF4-A524-2DA05D8BF2D0}"/>
              </a:ext>
            </a:extLst>
          </p:cNvPr>
          <p:cNvSpPr/>
          <p:nvPr/>
        </p:nvSpPr>
        <p:spPr>
          <a:xfrm>
            <a:off x="397347" y="3291156"/>
            <a:ext cx="2933884" cy="76944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Part 1</a:t>
            </a:r>
            <a:endParaRPr kumimoji="0" lang="en-IE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807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30029"/>
            <a:ext cx="12049760" cy="974407"/>
          </a:xfrm>
        </p:spPr>
        <p:txBody>
          <a:bodyPr>
            <a:normAutofit/>
          </a:bodyPr>
          <a:lstStyle/>
          <a:p>
            <a:pPr algn="ctr"/>
            <a:r>
              <a:rPr lang="en-IE" sz="3600" b="1" cap="none" dirty="0">
                <a:latin typeface="+mj-lt"/>
              </a:rPr>
              <a:t>Trial Design and Key Milestones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E9D602A-646F-4C96-B154-5D13A8588918}"/>
              </a:ext>
            </a:extLst>
          </p:cNvPr>
          <p:cNvSpPr txBox="1">
            <a:spLocks/>
          </p:cNvSpPr>
          <p:nvPr/>
        </p:nvSpPr>
        <p:spPr>
          <a:xfrm>
            <a:off x="735360" y="1424704"/>
            <a:ext cx="10503155" cy="4880846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E" sz="2800" dirty="0"/>
              <a:t>Clinical trial design typically focusses initially on aspects such as operational, statistical and sample size considerations</a:t>
            </a:r>
          </a:p>
          <a:p>
            <a:pPr marL="516636" marR="0" lvl="1" indent="-3429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1CADE4"/>
              </a:buClr>
              <a:buSzTx/>
              <a:buFont typeface="Wingdings 3" pitchFamily="18" charset="2"/>
              <a:buChar char=""/>
              <a:tabLst/>
              <a:defRPr/>
            </a:pPr>
            <a:r>
              <a:rPr lang="en-IE" sz="2400" dirty="0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  <a:t>Adaptive Design consideration, statistical modelling choices, power calculations</a:t>
            </a:r>
            <a:br>
              <a:rPr lang="en-IE" sz="2400" dirty="0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</a:br>
            <a:endParaRPr kumimoji="0" lang="en-IE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Most trials will have key milestones that need to be achieved before key decisions can be made such as interim analyses or ending the study</a:t>
            </a:r>
          </a:p>
          <a:p>
            <a:pPr marL="630936" marR="0" lvl="1" indent="-4572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1CADE4"/>
              </a:buClr>
              <a:buSzTx/>
              <a:buFont typeface="Wingdings 3" pitchFamily="18" charset="2"/>
              <a:buChar char=""/>
              <a:tabLst/>
              <a:defRPr/>
            </a:pPr>
            <a:r>
              <a:rPr lang="en-IE" sz="2400" dirty="0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  <a:t>Examples: Sample Size/Enrollment Target, Events Target for Survival Trials</a:t>
            </a:r>
          </a:p>
          <a:p>
            <a:pPr marL="630936" lvl="1" indent="-457200">
              <a:buClr>
                <a:srgbClr val="1CADE4"/>
              </a:buClr>
              <a:defRPr/>
            </a:pP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~80% of trials delayed, ~85% do not reach recruitment goal</a:t>
            </a:r>
            <a:br>
              <a:rPr lang="en-IE" sz="2400" dirty="0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</a:br>
            <a:endParaRPr kumimoji="0" lang="en-IE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None/>
              <a:tabLst/>
              <a:defRPr/>
            </a:pPr>
            <a:r>
              <a:rPr lang="en-IE" sz="2800" dirty="0">
                <a:solidFill>
                  <a:prstClr val="black"/>
                </a:solidFill>
                <a:latin typeface="Calibri" panose="020F0502020204030204"/>
              </a:rPr>
              <a:t>Increasing interest in using real trial data to evaluate if trial are “on schedule” and what changes may be needed if not</a:t>
            </a:r>
          </a:p>
          <a:p>
            <a:pPr marL="630936" marR="0" lvl="1" indent="-4572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1CADE4"/>
              </a:buClr>
              <a:buSzTx/>
              <a:buFont typeface="Wingdings 3" pitchFamily="18" charset="2"/>
              <a:buChar char=""/>
              <a:tabLst/>
              <a:defRPr/>
            </a:pPr>
            <a:r>
              <a:rPr lang="en-IE" sz="2400" dirty="0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  <a:t>High potential for using statistical approaches for this purposes (sims, ML etc)</a:t>
            </a:r>
            <a:endParaRPr kumimoji="0" lang="en-I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2A8C121-0BE3-4679-9329-ABAAD3BD0898}"/>
              </a:ext>
            </a:extLst>
          </p:cNvPr>
          <p:cNvSpPr/>
          <p:nvPr/>
        </p:nvSpPr>
        <p:spPr>
          <a:xfrm flipH="1" flipV="1">
            <a:off x="551180" y="1470042"/>
            <a:ext cx="45719" cy="653720"/>
          </a:xfrm>
          <a:prstGeom prst="roundRect">
            <a:avLst/>
          </a:prstGeom>
          <a:solidFill>
            <a:srgbClr val="3474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A7B2F1E-DD15-4E9D-9D9C-CFCC1CFCFFF5}"/>
              </a:ext>
            </a:extLst>
          </p:cNvPr>
          <p:cNvSpPr/>
          <p:nvPr/>
        </p:nvSpPr>
        <p:spPr>
          <a:xfrm flipH="1" flipV="1">
            <a:off x="551181" y="3183408"/>
            <a:ext cx="45719" cy="653720"/>
          </a:xfrm>
          <a:prstGeom prst="roundRect">
            <a:avLst/>
          </a:prstGeom>
          <a:solidFill>
            <a:srgbClr val="2D98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AB0E30D-0D19-4198-A456-07F515864B2F}"/>
              </a:ext>
            </a:extLst>
          </p:cNvPr>
          <p:cNvSpPr/>
          <p:nvPr/>
        </p:nvSpPr>
        <p:spPr>
          <a:xfrm flipH="1" flipV="1">
            <a:off x="551180" y="5237386"/>
            <a:ext cx="45719" cy="653720"/>
          </a:xfrm>
          <a:prstGeom prst="roundRect">
            <a:avLst/>
          </a:prstGeom>
          <a:solidFill>
            <a:srgbClr val="4CB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1238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12177" y="1503012"/>
            <a:ext cx="5130481" cy="40233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E" sz="2400" dirty="0"/>
              <a:t>Enrollment Prediction focussed on recruitment (sample size) milestones</a:t>
            </a:r>
          </a:p>
          <a:p>
            <a:pPr lvl="1"/>
            <a:r>
              <a:rPr lang="en-IE" sz="2000" dirty="0">
                <a:solidFill>
                  <a:schemeClr val="bg1">
                    <a:lumMod val="50000"/>
                  </a:schemeClr>
                </a:solidFill>
              </a:rPr>
              <a:t>Key milestone for majority of clinical trials</a:t>
            </a:r>
            <a:br>
              <a:rPr lang="en-IE" sz="2000" dirty="0">
                <a:solidFill>
                  <a:schemeClr val="bg1">
                    <a:lumMod val="50000"/>
                  </a:schemeClr>
                </a:solidFill>
              </a:rPr>
            </a:br>
            <a:endParaRPr lang="en-IE" sz="2000" dirty="0"/>
          </a:p>
          <a:p>
            <a:pPr marL="0" indent="0">
              <a:buNone/>
            </a:pPr>
            <a:r>
              <a:rPr lang="en-IE" sz="2400" dirty="0"/>
              <a:t>Multiple levels and approaches to look at </a:t>
            </a:r>
            <a:r>
              <a:rPr lang="en-IE" sz="2400" dirty="0" err="1"/>
              <a:t>enrollment</a:t>
            </a:r>
            <a:r>
              <a:rPr lang="en-IE" sz="2400" dirty="0"/>
              <a:t> prediction </a:t>
            </a:r>
          </a:p>
          <a:p>
            <a:pPr lvl="1"/>
            <a:r>
              <a:rPr lang="en-IE" sz="2000" dirty="0">
                <a:solidFill>
                  <a:schemeClr val="bg1">
                    <a:lumMod val="50000"/>
                  </a:schemeClr>
                </a:solidFill>
              </a:rPr>
              <a:t>Level: Global, Regional, Site-level</a:t>
            </a:r>
          </a:p>
          <a:p>
            <a:pPr lvl="1"/>
            <a:r>
              <a:rPr lang="en-IE" sz="2000" dirty="0">
                <a:solidFill>
                  <a:schemeClr val="bg1">
                    <a:lumMod val="50000"/>
                  </a:schemeClr>
                </a:solidFill>
              </a:rPr>
              <a:t>Approaches: Equation, Statistical Model, Simulation, Bayesian </a:t>
            </a:r>
            <a:br>
              <a:rPr lang="en-IE" sz="2000" dirty="0">
                <a:solidFill>
                  <a:schemeClr val="bg1">
                    <a:lumMod val="50000"/>
                  </a:schemeClr>
                </a:solidFill>
              </a:rPr>
            </a:br>
            <a:endParaRPr lang="en-IE" sz="2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-45720">
              <a:buNone/>
            </a:pPr>
            <a:r>
              <a:rPr lang="en-IE" sz="2400" dirty="0"/>
              <a:t>Can use prediction for key trial decisions</a:t>
            </a:r>
          </a:p>
          <a:p>
            <a:pPr lvl="1"/>
            <a:r>
              <a:rPr lang="en-IE" sz="2000" dirty="0">
                <a:solidFill>
                  <a:schemeClr val="bg1">
                    <a:lumMod val="50000"/>
                  </a:schemeClr>
                </a:solidFill>
              </a:rPr>
              <a:t>e.g. add or drop sites due to performance</a:t>
            </a:r>
            <a:endParaRPr lang="en-IE" sz="1000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6156E24-0CF0-4ACD-B545-4611B41A1589}"/>
              </a:ext>
            </a:extLst>
          </p:cNvPr>
          <p:cNvSpPr/>
          <p:nvPr/>
        </p:nvSpPr>
        <p:spPr>
          <a:xfrm flipH="1" flipV="1">
            <a:off x="541019" y="1503012"/>
            <a:ext cx="45719" cy="653720"/>
          </a:xfrm>
          <a:prstGeom prst="roundRect">
            <a:avLst/>
          </a:prstGeom>
          <a:solidFill>
            <a:srgbClr val="3474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6DC8FD8-9805-4CAC-8CF5-2BEAC59A1874}"/>
              </a:ext>
            </a:extLst>
          </p:cNvPr>
          <p:cNvSpPr/>
          <p:nvPr/>
        </p:nvSpPr>
        <p:spPr>
          <a:xfrm flipH="1" flipV="1">
            <a:off x="541020" y="2957760"/>
            <a:ext cx="45719" cy="653720"/>
          </a:xfrm>
          <a:prstGeom prst="roundRect">
            <a:avLst/>
          </a:prstGeom>
          <a:solidFill>
            <a:srgbClr val="2D98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B091FC5-2CB7-40C8-852F-566FB834207E}"/>
              </a:ext>
            </a:extLst>
          </p:cNvPr>
          <p:cNvSpPr/>
          <p:nvPr/>
        </p:nvSpPr>
        <p:spPr>
          <a:xfrm flipH="1" flipV="1">
            <a:off x="541019" y="4744316"/>
            <a:ext cx="45719" cy="653720"/>
          </a:xfrm>
          <a:prstGeom prst="roundRect">
            <a:avLst/>
          </a:prstGeom>
          <a:solidFill>
            <a:srgbClr val="35C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49D0967-7945-4CCB-8770-54CC50DB6ADD}"/>
              </a:ext>
            </a:extLst>
          </p:cNvPr>
          <p:cNvSpPr txBox="1">
            <a:spLocks/>
          </p:cNvSpPr>
          <p:nvPr/>
        </p:nvSpPr>
        <p:spPr>
          <a:xfrm>
            <a:off x="1571011" y="126186"/>
            <a:ext cx="9126415" cy="1293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E" sz="3600" b="1" cap="none" dirty="0"/>
              <a:t>Enrollment Prediction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A43517-5A18-462C-BED3-EFA2D4A356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8378" y="2140601"/>
            <a:ext cx="6236948" cy="338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172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8323C742-8FD5-4266-B0EA-28F0185183F4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12191999" cy="6857997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642026">
                  <a:extLst>
                    <a:ext uri="{9D8B030D-6E8A-4147-A177-3AD203B41FA5}">
                      <a16:colId xmlns:a16="http://schemas.microsoft.com/office/drawing/2014/main" val="1135098805"/>
                    </a:ext>
                  </a:extLst>
                </a:gridCol>
                <a:gridCol w="5087565">
                  <a:extLst>
                    <a:ext uri="{9D8B030D-6E8A-4147-A177-3AD203B41FA5}">
                      <a16:colId xmlns:a16="http://schemas.microsoft.com/office/drawing/2014/main" val="2398151709"/>
                    </a:ext>
                  </a:extLst>
                </a:gridCol>
                <a:gridCol w="6462408">
                  <a:extLst>
                    <a:ext uri="{9D8B030D-6E8A-4147-A177-3AD203B41FA5}">
                      <a16:colId xmlns:a16="http://schemas.microsoft.com/office/drawing/2014/main" val="2058989989"/>
                    </a:ext>
                  </a:extLst>
                </a:gridCol>
              </a:tblGrid>
              <a:tr h="1005052">
                <a:tc gridSpan="3">
                  <a:txBody>
                    <a:bodyPr/>
                    <a:lstStyle/>
                    <a:p>
                      <a:pPr algn="ctr"/>
                      <a:r>
                        <a:rPr lang="en-IE" sz="4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Enrollment Prediction Method Examples</a:t>
                      </a:r>
                      <a:endParaRPr lang="en-IE" sz="4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3374BB">
                            <a:alpha val="58000"/>
                          </a:srgbClr>
                        </a:gs>
                        <a:gs pos="58000">
                          <a:srgbClr val="4CB6AC"/>
                        </a:gs>
                      </a:gsLst>
                      <a:lin ang="72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75C0B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75C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279284"/>
                  </a:ext>
                </a:extLst>
              </a:tr>
              <a:tr h="836135">
                <a:tc>
                  <a:txBody>
                    <a:bodyPr/>
                    <a:lstStyle/>
                    <a:p>
                      <a:pPr algn="ctr"/>
                      <a:r>
                        <a:rPr lang="en-IE" sz="2800">
                          <a:solidFill>
                            <a:srgbClr val="75C0B4"/>
                          </a:solidFill>
                        </a:rPr>
                        <a:t>1</a:t>
                      </a:r>
                      <a:endParaRPr lang="en-IE" sz="2800" dirty="0">
                        <a:solidFill>
                          <a:srgbClr val="75C0B4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IE" sz="2800" b="0" dirty="0"/>
                        <a:t>Parametric Model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en-IE" sz="2800" b="0" dirty="0">
                          <a:solidFill>
                            <a:srgbClr val="2C98D3"/>
                          </a:solidFill>
                        </a:rPr>
                        <a:t>e.g. Fit Linear, Polynomial, Poisson</a:t>
                      </a:r>
                      <a:endParaRPr lang="en-IE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581763272"/>
                  </a:ext>
                </a:extLst>
              </a:tr>
              <a:tr h="836135">
                <a:tc>
                  <a:txBody>
                    <a:bodyPr/>
                    <a:lstStyle/>
                    <a:p>
                      <a:pPr algn="ctr"/>
                      <a:r>
                        <a:rPr lang="en-IE" sz="2800">
                          <a:solidFill>
                            <a:srgbClr val="75C0B4"/>
                          </a:solidFill>
                        </a:rPr>
                        <a:t>2</a:t>
                      </a:r>
                      <a:endParaRPr lang="en-IE" sz="2800" dirty="0">
                        <a:solidFill>
                          <a:srgbClr val="75C0B4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2800" b="0" dirty="0"/>
                        <a:t>Parametric Piecewise Modelling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en-IE" sz="2800" dirty="0">
                          <a:solidFill>
                            <a:srgbClr val="2C98D3"/>
                          </a:solidFill>
                        </a:rPr>
                        <a:t>e.g. Piecewise Poisson</a:t>
                      </a:r>
                      <a:endParaRPr lang="en-IE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652854451"/>
                  </a:ext>
                </a:extLst>
              </a:tr>
              <a:tr h="836135">
                <a:tc>
                  <a:txBody>
                    <a:bodyPr/>
                    <a:lstStyle/>
                    <a:p>
                      <a:pPr algn="ctr"/>
                      <a:r>
                        <a:rPr lang="en-IE" sz="2800">
                          <a:solidFill>
                            <a:srgbClr val="75C0B4"/>
                          </a:solidFill>
                        </a:rPr>
                        <a:t>3</a:t>
                      </a:r>
                      <a:endParaRPr lang="en-IE" sz="2800" dirty="0">
                        <a:solidFill>
                          <a:srgbClr val="75C0B4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2800" b="1" dirty="0"/>
                        <a:t>Global Simulation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en-IE" sz="2800" b="1" dirty="0">
                          <a:solidFill>
                            <a:srgbClr val="2C98D3"/>
                          </a:solidFill>
                        </a:rPr>
                        <a:t>e.g. exponential inter-arrival times</a:t>
                      </a:r>
                      <a:endParaRPr lang="en-IE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694242996"/>
                  </a:ext>
                </a:extLst>
              </a:tr>
              <a:tr h="836135">
                <a:tc>
                  <a:txBody>
                    <a:bodyPr/>
                    <a:lstStyle/>
                    <a:p>
                      <a:pPr algn="ctr"/>
                      <a:r>
                        <a:rPr lang="en-IE" sz="2800" dirty="0">
                          <a:solidFill>
                            <a:srgbClr val="75C0B4"/>
                          </a:solidFill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2800" b="1"/>
                        <a:t>Explicit Per-Site Simulation</a:t>
                      </a:r>
                      <a:endParaRPr lang="en-IE" sz="2800" b="1" dirty="0"/>
                    </a:p>
                  </a:txBody>
                  <a:tcPr anchor="ctr"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en-IE" sz="2800" b="1" dirty="0">
                          <a:solidFill>
                            <a:srgbClr val="2C98D3"/>
                          </a:solidFill>
                        </a:rPr>
                        <a:t>e.g. fixed rate per site</a:t>
                      </a:r>
                      <a:endParaRPr lang="en-IE" sz="2800" b="1" baseline="30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359623144"/>
                  </a:ext>
                </a:extLst>
              </a:tr>
              <a:tr h="836135">
                <a:tc>
                  <a:txBody>
                    <a:bodyPr/>
                    <a:lstStyle/>
                    <a:p>
                      <a:pPr algn="ctr"/>
                      <a:r>
                        <a:rPr lang="en-IE" sz="2800" dirty="0">
                          <a:solidFill>
                            <a:srgbClr val="75C0B4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2800" b="0" dirty="0"/>
                        <a:t>Per-Site Simulation via Model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IE" sz="2800" dirty="0">
                          <a:solidFill>
                            <a:srgbClr val="2D98D3"/>
                          </a:solidFill>
                        </a:rPr>
                        <a:t>e.g. Poisson-Gamma Bayesian 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68423294"/>
                  </a:ext>
                </a:extLst>
              </a:tr>
              <a:tr h="836135">
                <a:tc>
                  <a:txBody>
                    <a:bodyPr/>
                    <a:lstStyle/>
                    <a:p>
                      <a:pPr algn="ctr"/>
                      <a:r>
                        <a:rPr lang="en-IE" sz="2800" dirty="0">
                          <a:solidFill>
                            <a:srgbClr val="75C0B4"/>
                          </a:solidFill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2800" b="0" dirty="0"/>
                        <a:t>Machine Learning 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IE" sz="2800" dirty="0">
                          <a:solidFill>
                            <a:srgbClr val="2D98D3"/>
                          </a:solidFill>
                        </a:rPr>
                        <a:t>Based on current and/or simulations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70405873"/>
                  </a:ext>
                </a:extLst>
              </a:tr>
              <a:tr h="836135">
                <a:tc>
                  <a:txBody>
                    <a:bodyPr/>
                    <a:lstStyle/>
                    <a:p>
                      <a:pPr algn="ctr"/>
                      <a:r>
                        <a:rPr lang="en-IE" sz="2800">
                          <a:solidFill>
                            <a:srgbClr val="75C0B4"/>
                          </a:solidFill>
                        </a:rPr>
                        <a:t>7</a:t>
                      </a:r>
                      <a:endParaRPr lang="en-IE" sz="2800" dirty="0">
                        <a:solidFill>
                          <a:srgbClr val="75C0B4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2800" b="0" dirty="0"/>
                        <a:t>Others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800" dirty="0">
                          <a:solidFill>
                            <a:srgbClr val="2D98D3"/>
                          </a:solidFill>
                        </a:rPr>
                        <a:t>Regional Effects, Optimization, Cost</a:t>
                      </a:r>
                      <a:endParaRPr kumimoji="0" lang="en-IE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140362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17924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2243</Words>
  <Application>Microsoft Office PowerPoint</Application>
  <PresentationFormat>Widescreen</PresentationFormat>
  <Paragraphs>272</Paragraphs>
  <Slides>23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arial</vt:lpstr>
      <vt:lpstr>Calibri</vt:lpstr>
      <vt:lpstr>Century Gothic</vt:lpstr>
      <vt:lpstr>Futura</vt:lpstr>
      <vt:lpstr>Tw Cen MT</vt:lpstr>
      <vt:lpstr>Wingdings</vt:lpstr>
      <vt:lpstr>Wingdings 3</vt:lpstr>
      <vt:lpstr>3_Integral</vt:lpstr>
      <vt:lpstr>Introducing nQUERY PREDICT</vt:lpstr>
      <vt:lpstr>Webinar Host</vt:lpstr>
      <vt:lpstr>PowerPoint Presentation</vt:lpstr>
      <vt:lpstr>PowerPoint Presentation</vt:lpstr>
      <vt:lpstr>PowerPoint Presentation</vt:lpstr>
      <vt:lpstr>PowerPoint Presentation</vt:lpstr>
      <vt:lpstr>Trial Design and Key Milestones</vt:lpstr>
      <vt:lpstr>PowerPoint Presentation</vt:lpstr>
      <vt:lpstr>PowerPoint Presentation</vt:lpstr>
      <vt:lpstr>Survival Event Predictions</vt:lpstr>
      <vt:lpstr>PowerPoint Presentation</vt:lpstr>
      <vt:lpstr>PowerPoint Presentation</vt:lpstr>
      <vt:lpstr>nQuery Predict Overview</vt:lpstr>
      <vt:lpstr>PowerPoint Presentation</vt:lpstr>
      <vt:lpstr>PowerPoint Presentation</vt:lpstr>
      <vt:lpstr>PowerPoint Presentation</vt:lpstr>
      <vt:lpstr>PowerPoint Presentation</vt:lpstr>
      <vt:lpstr>Discussion and Conclusions</vt:lpstr>
      <vt:lpstr>PowerPoint Presentation</vt:lpstr>
      <vt:lpstr>References (Background)</vt:lpstr>
      <vt:lpstr>References (Enrollment)</vt:lpstr>
      <vt:lpstr>References (Enrollment)</vt:lpstr>
      <vt:lpstr>References (Events)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2019-02-12T11:10:19Z</dcterms:created>
  <dcterms:modified xsi:type="dcterms:W3CDTF">2021-09-28T12:57:11Z</dcterms:modified>
</cp:coreProperties>
</file>