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35"/>
  </p:notesMasterIdLst>
  <p:handoutMasterIdLst>
    <p:handoutMasterId r:id="rId36"/>
  </p:handoutMasterIdLst>
  <p:sldIdLst>
    <p:sldId id="461" r:id="rId2"/>
    <p:sldId id="401" r:id="rId3"/>
    <p:sldId id="666" r:id="rId4"/>
    <p:sldId id="667" r:id="rId5"/>
    <p:sldId id="668" r:id="rId6"/>
    <p:sldId id="671" r:id="rId7"/>
    <p:sldId id="695" r:id="rId8"/>
    <p:sldId id="694" r:id="rId9"/>
    <p:sldId id="686" r:id="rId10"/>
    <p:sldId id="696" r:id="rId11"/>
    <p:sldId id="519" r:id="rId12"/>
    <p:sldId id="559" r:id="rId13"/>
    <p:sldId id="672" r:id="rId14"/>
    <p:sldId id="558" r:id="rId15"/>
    <p:sldId id="288" r:id="rId16"/>
    <p:sldId id="697" r:id="rId17"/>
    <p:sldId id="673" r:id="rId18"/>
    <p:sldId id="438" r:id="rId19"/>
    <p:sldId id="581" r:id="rId20"/>
    <p:sldId id="310" r:id="rId21"/>
    <p:sldId id="544" r:id="rId22"/>
    <p:sldId id="698" r:id="rId23"/>
    <p:sldId id="579" r:id="rId24"/>
    <p:sldId id="699" r:id="rId25"/>
    <p:sldId id="432" r:id="rId26"/>
    <p:sldId id="679" r:id="rId27"/>
    <p:sldId id="676" r:id="rId28"/>
    <p:sldId id="677" r:id="rId29"/>
    <p:sldId id="680" r:id="rId30"/>
    <p:sldId id="459" r:id="rId31"/>
    <p:sldId id="351" r:id="rId32"/>
    <p:sldId id="508" r:id="rId33"/>
    <p:sldId id="700" r:id="rId34"/>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 userDrawn="1">
          <p15:clr>
            <a:srgbClr val="A4A3A4"/>
          </p15:clr>
        </p15:guide>
        <p15:guide id="2" pos="2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DCA"/>
    <a:srgbClr val="565755"/>
    <a:srgbClr val="3474BB"/>
    <a:srgbClr val="333C4E"/>
    <a:srgbClr val="4CB5AD"/>
    <a:srgbClr val="2FC2D4"/>
    <a:srgbClr val="46B8B7"/>
    <a:srgbClr val="2C99D4"/>
    <a:srgbClr val="35C2D5"/>
    <a:srgbClr val="48B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18" autoAdjust="0"/>
    <p:restoredTop sz="95226" autoAdjust="0"/>
  </p:normalViewPr>
  <p:slideViewPr>
    <p:cSldViewPr snapToGrid="0">
      <p:cViewPr varScale="1">
        <p:scale>
          <a:sx n="81" d="100"/>
          <a:sy n="81" d="100"/>
        </p:scale>
        <p:origin x="67" y="86"/>
      </p:cViewPr>
      <p:guideLst>
        <p:guide orient="horz" pos="51"/>
        <p:guide pos="2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08/04/2020</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08/04/2020</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fld id="{2EB6C105-A9A4-43A2-AD8C-C3B057DA5EDE}" type="slidenum">
              <a:rPr lang="en-GB" smtClean="0"/>
              <a:t>1</a:t>
            </a:fld>
            <a:endParaRPr lang="en-GB"/>
          </a:p>
        </p:txBody>
      </p:sp>
    </p:spTree>
    <p:extLst>
      <p:ext uri="{BB962C8B-B14F-4D97-AF65-F5344CB8AC3E}">
        <p14:creationId xmlns:p14="http://schemas.microsoft.com/office/powerpoint/2010/main" val="44611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p:txBody>
      </p:sp>
      <p:sp>
        <p:nvSpPr>
          <p:cNvPr id="4" name="Slide Number Placeholder 3"/>
          <p:cNvSpPr>
            <a:spLocks noGrp="1"/>
          </p:cNvSpPr>
          <p:nvPr>
            <p:ph type="sldNum" sz="quarter" idx="5"/>
          </p:nvPr>
        </p:nvSpPr>
        <p:spPr/>
        <p:txBody>
          <a:bodyPr/>
          <a:lstStyle/>
          <a:p>
            <a:fld id="{2EB6C105-A9A4-43A2-AD8C-C3B057DA5EDE}" type="slidenum">
              <a:rPr lang="en-GB" smtClean="0"/>
              <a:t>12</a:t>
            </a:fld>
            <a:endParaRPr lang="en-GB"/>
          </a:p>
        </p:txBody>
      </p:sp>
    </p:spTree>
    <p:extLst>
      <p:ext uri="{BB962C8B-B14F-4D97-AF65-F5344CB8AC3E}">
        <p14:creationId xmlns:p14="http://schemas.microsoft.com/office/powerpoint/2010/main" val="210254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13</a:t>
            </a:fld>
            <a:endParaRPr lang="en-GB"/>
          </a:p>
        </p:txBody>
      </p:sp>
    </p:spTree>
    <p:extLst>
      <p:ext uri="{BB962C8B-B14F-4D97-AF65-F5344CB8AC3E}">
        <p14:creationId xmlns:p14="http://schemas.microsoft.com/office/powerpoint/2010/main" val="30706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p:txBody>
      </p:sp>
      <p:sp>
        <p:nvSpPr>
          <p:cNvPr id="4" name="Slide Number Placeholder 3"/>
          <p:cNvSpPr>
            <a:spLocks noGrp="1"/>
          </p:cNvSpPr>
          <p:nvPr>
            <p:ph type="sldNum" sz="quarter" idx="5"/>
          </p:nvPr>
        </p:nvSpPr>
        <p:spPr/>
        <p:txBody>
          <a:bodyPr/>
          <a:lstStyle/>
          <a:p>
            <a:fld id="{2EB6C105-A9A4-43A2-AD8C-C3B057DA5EDE}" type="slidenum">
              <a:rPr lang="en-GB" smtClean="0"/>
              <a:t>16</a:t>
            </a:fld>
            <a:endParaRPr lang="en-GB"/>
          </a:p>
        </p:txBody>
      </p:sp>
    </p:spTree>
    <p:extLst>
      <p:ext uri="{BB962C8B-B14F-4D97-AF65-F5344CB8AC3E}">
        <p14:creationId xmlns:p14="http://schemas.microsoft.com/office/powerpoint/2010/main" val="136069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17</a:t>
            </a:fld>
            <a:endParaRPr lang="en-GB"/>
          </a:p>
        </p:txBody>
      </p:sp>
    </p:spTree>
    <p:extLst>
      <p:ext uri="{BB962C8B-B14F-4D97-AF65-F5344CB8AC3E}">
        <p14:creationId xmlns:p14="http://schemas.microsoft.com/office/powerpoint/2010/main" val="95916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18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97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78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9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9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24</a:t>
            </a:fld>
            <a:endParaRPr lang="en-GB"/>
          </a:p>
        </p:txBody>
      </p:sp>
    </p:spTree>
    <p:extLst>
      <p:ext uri="{BB962C8B-B14F-4D97-AF65-F5344CB8AC3E}">
        <p14:creationId xmlns:p14="http://schemas.microsoft.com/office/powerpoint/2010/main" val="294414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bullet point</a:t>
            </a: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3</a:t>
            </a:fld>
            <a:endParaRPr lang="en-GB"/>
          </a:p>
        </p:txBody>
      </p:sp>
    </p:spTree>
    <p:extLst>
      <p:ext uri="{BB962C8B-B14F-4D97-AF65-F5344CB8AC3E}">
        <p14:creationId xmlns:p14="http://schemas.microsoft.com/office/powerpoint/2010/main" val="71401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1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26</a:t>
            </a:fld>
            <a:endParaRPr lang="en-GB"/>
          </a:p>
        </p:txBody>
      </p:sp>
    </p:spTree>
    <p:extLst>
      <p:ext uri="{BB962C8B-B14F-4D97-AF65-F5344CB8AC3E}">
        <p14:creationId xmlns:p14="http://schemas.microsoft.com/office/powerpoint/2010/main" val="1881961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27</a:t>
            </a:fld>
            <a:endParaRPr lang="en-GB"/>
          </a:p>
        </p:txBody>
      </p:sp>
    </p:spTree>
    <p:extLst>
      <p:ext uri="{BB962C8B-B14F-4D97-AF65-F5344CB8AC3E}">
        <p14:creationId xmlns:p14="http://schemas.microsoft.com/office/powerpoint/2010/main" val="4279156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28</a:t>
            </a:fld>
            <a:endParaRPr lang="en-GB"/>
          </a:p>
        </p:txBody>
      </p:sp>
    </p:spTree>
    <p:extLst>
      <p:ext uri="{BB962C8B-B14F-4D97-AF65-F5344CB8AC3E}">
        <p14:creationId xmlns:p14="http://schemas.microsoft.com/office/powerpoint/2010/main" val="380282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a:p>
        </p:txBody>
      </p:sp>
    </p:spTree>
    <p:extLst>
      <p:ext uri="{BB962C8B-B14F-4D97-AF65-F5344CB8AC3E}">
        <p14:creationId xmlns:p14="http://schemas.microsoft.com/office/powerpoint/2010/main" val="295575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6</a:t>
            </a:fld>
            <a:endParaRPr lang="en-GB"/>
          </a:p>
        </p:txBody>
      </p:sp>
    </p:spTree>
    <p:extLst>
      <p:ext uri="{BB962C8B-B14F-4D97-AF65-F5344CB8AC3E}">
        <p14:creationId xmlns:p14="http://schemas.microsoft.com/office/powerpoint/2010/main" val="336004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7</a:t>
            </a:fld>
            <a:endParaRPr lang="en-GB"/>
          </a:p>
        </p:txBody>
      </p:sp>
    </p:spTree>
    <p:extLst>
      <p:ext uri="{BB962C8B-B14F-4D97-AF65-F5344CB8AC3E}">
        <p14:creationId xmlns:p14="http://schemas.microsoft.com/office/powerpoint/2010/main" val="238192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8</a:t>
            </a:fld>
            <a:endParaRPr lang="en-GB"/>
          </a:p>
        </p:txBody>
      </p:sp>
    </p:spTree>
    <p:extLst>
      <p:ext uri="{BB962C8B-B14F-4D97-AF65-F5344CB8AC3E}">
        <p14:creationId xmlns:p14="http://schemas.microsoft.com/office/powerpoint/2010/main" val="365342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9</a:t>
            </a:fld>
            <a:endParaRPr lang="en-GB"/>
          </a:p>
        </p:txBody>
      </p:sp>
    </p:spTree>
    <p:extLst>
      <p:ext uri="{BB962C8B-B14F-4D97-AF65-F5344CB8AC3E}">
        <p14:creationId xmlns:p14="http://schemas.microsoft.com/office/powerpoint/2010/main" val="362876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10</a:t>
            </a:fld>
            <a:endParaRPr lang="en-GB"/>
          </a:p>
        </p:txBody>
      </p:sp>
    </p:spTree>
    <p:extLst>
      <p:ext uri="{BB962C8B-B14F-4D97-AF65-F5344CB8AC3E}">
        <p14:creationId xmlns:p14="http://schemas.microsoft.com/office/powerpoint/2010/main" val="26236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657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2 Style 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08/04/2020</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1447DD4F-A207-4749-99A2-9527F92E36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hasCustomPrompt="1"/>
          </p:nvPr>
        </p:nvSpPr>
        <p:spPr>
          <a:xfrm>
            <a:off x="2101148" y="3250779"/>
            <a:ext cx="2607351" cy="1827719"/>
          </a:xfrm>
        </p:spPr>
        <p:txBody>
          <a:bodyPr anchor="t">
            <a:noAutofit/>
          </a:bodyPr>
          <a:lstStyle>
            <a:lvl1pPr>
              <a:defRPr sz="6600"/>
            </a:lvl1pPr>
          </a:lstStyle>
          <a:p>
            <a:r>
              <a:rPr lang="en-US" dirty="0"/>
              <a:t>Part 1</a:t>
            </a:r>
            <a:endParaRPr lang="en-GB" dirty="0"/>
          </a:p>
        </p:txBody>
      </p:sp>
      <p:sp>
        <p:nvSpPr>
          <p:cNvPr id="3" name="Text Placeholder 2"/>
          <p:cNvSpPr>
            <a:spLocks noGrp="1"/>
          </p:cNvSpPr>
          <p:nvPr>
            <p:ph type="body" idx="1"/>
          </p:nvPr>
        </p:nvSpPr>
        <p:spPr>
          <a:xfrm>
            <a:off x="5271925" y="3570948"/>
            <a:ext cx="5029143" cy="57610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0668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2 Style - Title and Content No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C0207-C591-48E4-869A-200DCE70D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08/04/2020</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F2EBD049-258F-4BEA-BFD1-B84C893BC97A}"/>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285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08/04/2020</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37B39789-2955-4E25-B800-2D2C767979A5}"/>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7823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08/04/2020</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6693F455-1E6F-433E-909A-F4955E4AB3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63" t="1647" r="1094"/>
          <a:stretch/>
        </p:blipFill>
        <p:spPr>
          <a:xfrm>
            <a:off x="323850" y="0"/>
            <a:ext cx="11868150" cy="6858000"/>
          </a:xfrm>
          <a:prstGeom prst="rect">
            <a:avLst/>
          </a:prstGeom>
        </p:spPr>
      </p:pic>
    </p:spTree>
    <p:extLst>
      <p:ext uri="{BB962C8B-B14F-4D97-AF65-F5344CB8AC3E}">
        <p14:creationId xmlns:p14="http://schemas.microsoft.com/office/powerpoint/2010/main" val="298833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WHITE - 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6912" y="235586"/>
            <a:ext cx="9720073" cy="1499616"/>
          </a:xfrm>
        </p:spPr>
        <p:txBody>
          <a:bodyPr/>
          <a:lstStyle>
            <a:lvl1pPr algn="ctr">
              <a:defRPr cap="none">
                <a:solidFill>
                  <a:schemeClr val="bg1"/>
                </a:solidFill>
                <a:latin typeface="Futura"/>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a:prstGeom prst="rect">
            <a:avLst/>
          </a:prstGeom>
        </p:spPr>
        <p:txBody>
          <a:bodyPr/>
          <a:lstStyle>
            <a:lvl1pPr>
              <a:defRPr>
                <a:solidFill>
                  <a:schemeClr val="bg1"/>
                </a:solidFill>
                <a:latin typeface="Futura"/>
              </a:defRPr>
            </a:lvl1pPr>
            <a:lvl2pPr>
              <a:defRPr>
                <a:solidFill>
                  <a:schemeClr val="bg1"/>
                </a:solidFill>
                <a:latin typeface="Futura"/>
              </a:defRPr>
            </a:lvl2pPr>
            <a:lvl3pPr>
              <a:defRPr>
                <a:solidFill>
                  <a:schemeClr val="bg1"/>
                </a:solidFill>
                <a:latin typeface="Futura"/>
              </a:defRPr>
            </a:lvl3pPr>
            <a:lvl4pPr>
              <a:defRPr>
                <a:solidFill>
                  <a:schemeClr val="bg1"/>
                </a:solidFill>
                <a:latin typeface="Futura"/>
              </a:defRPr>
            </a:lvl4pPr>
            <a:lvl5pPr>
              <a:defRPr>
                <a:solidFill>
                  <a:schemeClr val="bg1"/>
                </a:solidFill>
                <a:latin typeface="Futur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C9D748BD-93E2-47BD-A264-42A381FF7F2F}" type="datetimeFigureOut">
              <a:rPr lang="en-GB" smtClean="0"/>
              <a:t>08/04/2020</a:t>
            </a:fld>
            <a:endParaRPr lang="en-GB" dirty="0"/>
          </a:p>
        </p:txBody>
      </p:sp>
      <p:sp>
        <p:nvSpPr>
          <p:cNvPr id="5" name="Footer Placeholder 4"/>
          <p:cNvSpPr>
            <a:spLocks noGrp="1"/>
          </p:cNvSpPr>
          <p:nvPr>
            <p:ph type="ftr" sz="quarter" idx="11"/>
          </p:nvPr>
        </p:nvSpPr>
        <p:spPr>
          <a:xfrm>
            <a:off x="7086600" y="6470704"/>
            <a:ext cx="3657791" cy="27432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17425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08/04/2020</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2" r:id="rId4"/>
    <p:sldLayoutId id="2147483715" r:id="rId5"/>
    <p:sldLayoutId id="2147483716"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5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fda.gov/media/78495/downloa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2.jpg"/><Relationship Id="rId21" Type="http://schemas.openxmlformats.org/officeDocument/2006/relationships/image" Target="../media/image31.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jpe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6F26A0-14ED-46AD-BC14-95AC038C7F63}"/>
              </a:ext>
            </a:extLst>
          </p:cNvPr>
          <p:cNvSpPr>
            <a:spLocks noGrp="1"/>
          </p:cNvSpPr>
          <p:nvPr>
            <p:ph type="title"/>
          </p:nvPr>
        </p:nvSpPr>
        <p:spPr>
          <a:xfrm>
            <a:off x="683582" y="2581866"/>
            <a:ext cx="10928410" cy="639192"/>
          </a:xfrm>
        </p:spPr>
        <p:txBody>
          <a:bodyPr>
            <a:noAutofit/>
          </a:bodyPr>
          <a:lstStyle/>
          <a:p>
            <a:pPr algn="ctr"/>
            <a:r>
              <a:rPr lang="en-GB" sz="5400" b="1" dirty="0">
                <a:solidFill>
                  <a:schemeClr val="bg1"/>
                </a:solidFill>
              </a:rPr>
              <a:t>Optimizing Oncology</a:t>
            </a:r>
            <a:br>
              <a:rPr lang="en-GB" sz="5400" b="1" dirty="0">
                <a:solidFill>
                  <a:schemeClr val="bg1"/>
                </a:solidFill>
              </a:rPr>
            </a:br>
            <a:r>
              <a:rPr lang="en-GB" sz="5400" b="1" dirty="0">
                <a:solidFill>
                  <a:schemeClr val="bg1"/>
                </a:solidFill>
              </a:rPr>
              <a:t>Trial Design</a:t>
            </a:r>
          </a:p>
        </p:txBody>
      </p:sp>
      <p:sp>
        <p:nvSpPr>
          <p:cNvPr id="6" name="Title 1">
            <a:extLst>
              <a:ext uri="{FF2B5EF4-FFF2-40B4-BE49-F238E27FC236}">
                <a16:creationId xmlns:a16="http://schemas.microsoft.com/office/drawing/2014/main" id="{D34653F7-C673-4068-BD67-61452C1EA145}"/>
              </a:ext>
            </a:extLst>
          </p:cNvPr>
          <p:cNvSpPr txBox="1">
            <a:spLocks/>
          </p:cNvSpPr>
          <p:nvPr/>
        </p:nvSpPr>
        <p:spPr>
          <a:xfrm>
            <a:off x="2116453" y="3685546"/>
            <a:ext cx="8221865" cy="6391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3600" cap="none" dirty="0">
                <a:solidFill>
                  <a:schemeClr val="bg1"/>
                </a:solidFill>
              </a:rPr>
              <a:t>FAQs &amp; Common Issues</a:t>
            </a:r>
          </a:p>
        </p:txBody>
      </p:sp>
      <p:cxnSp>
        <p:nvCxnSpPr>
          <p:cNvPr id="7" name="Straight Connector 6">
            <a:extLst>
              <a:ext uri="{FF2B5EF4-FFF2-40B4-BE49-F238E27FC236}">
                <a16:creationId xmlns:a16="http://schemas.microsoft.com/office/drawing/2014/main" id="{C8B8AC8F-AC2C-4F8F-85CE-C07CCD90AD64}"/>
              </a:ext>
            </a:extLst>
          </p:cNvPr>
          <p:cNvCxnSpPr>
            <a:cxnSpLocks/>
          </p:cNvCxnSpPr>
          <p:nvPr/>
        </p:nvCxnSpPr>
        <p:spPr>
          <a:xfrm>
            <a:off x="2116453" y="3628630"/>
            <a:ext cx="79590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A819A1E-5E3F-4365-8934-B5EA47E6630A}"/>
              </a:ext>
            </a:extLst>
          </p:cNvPr>
          <p:cNvSpPr txBox="1">
            <a:spLocks/>
          </p:cNvSpPr>
          <p:nvPr/>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00" dirty="0">
                <a:solidFill>
                  <a:schemeClr val="bg1"/>
                </a:solidFill>
              </a:rPr>
              <a:t>Demonstrated on </a:t>
            </a:r>
            <a:endParaRPr lang="en-GB" sz="1200" cap="none" dirty="0">
              <a:solidFill>
                <a:schemeClr val="bg1"/>
              </a:solidFill>
            </a:endParaRPr>
          </a:p>
        </p:txBody>
      </p:sp>
    </p:spTree>
    <p:extLst>
      <p:ext uri="{BB962C8B-B14F-4D97-AF65-F5344CB8AC3E}">
        <p14:creationId xmlns:p14="http://schemas.microsoft.com/office/powerpoint/2010/main" val="33463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Covariates and Stratification</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0" lvl="0" indent="0">
              <a:buClr>
                <a:srgbClr val="1CADE4"/>
              </a:buClr>
              <a:buNone/>
            </a:pPr>
            <a:r>
              <a:rPr lang="en-IE" sz="3200" dirty="0">
                <a:solidFill>
                  <a:prstClr val="black"/>
                </a:solidFill>
              </a:rPr>
              <a:t>To adjust for covariates, Cox PH regression model provides flexible approach to modelling outcome</a:t>
            </a:r>
          </a:p>
          <a:p>
            <a:pPr marL="0" lvl="0" indent="0">
              <a:buClr>
                <a:srgbClr val="1CADE4"/>
              </a:buClr>
              <a:buNone/>
            </a:pPr>
            <a:r>
              <a:rPr lang="en-IE" sz="3200" dirty="0">
                <a:solidFill>
                  <a:prstClr val="black"/>
                </a:solidFill>
              </a:rPr>
              <a:t>Covariate modelling works similar to other equivalent regression models</a:t>
            </a:r>
          </a:p>
          <a:p>
            <a:pPr marL="0" lvl="0" indent="0">
              <a:buClr>
                <a:srgbClr val="1CADE4"/>
              </a:buClr>
              <a:buNone/>
            </a:pPr>
            <a:r>
              <a:rPr lang="en-IE" sz="3200" dirty="0">
                <a:solidFill>
                  <a:prstClr val="black"/>
                </a:solidFill>
              </a:rPr>
              <a:t>Log-Rank test extensible to stratified case assuming constant HR across strata</a:t>
            </a:r>
          </a:p>
          <a:p>
            <a:pPr marL="0" indent="0">
              <a:buClr>
                <a:srgbClr val="1CADE4"/>
              </a:buClr>
              <a:buNone/>
            </a:pPr>
            <a:r>
              <a:rPr lang="en-IE" sz="3200" dirty="0">
                <a:solidFill>
                  <a:prstClr val="black"/>
                </a:solidFill>
              </a:rPr>
              <a:t>Cox PH regression can also model stratification by assuming different hazard fn. (not coefficient) per model</a:t>
            </a: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62877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4614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1785" y="1839769"/>
            <a:ext cx="5684005" cy="4300360"/>
          </a:xfrm>
        </p:spPr>
        <p:txBody>
          <a:bodyPr>
            <a:normAutofit fontScale="40000" lnSpcReduction="20000"/>
          </a:bodyPr>
          <a:lstStyle/>
          <a:p>
            <a:pPr marL="0" indent="0">
              <a:buNone/>
            </a:pPr>
            <a:r>
              <a:rPr lang="en-IE" sz="7000" dirty="0"/>
              <a:t>Survival Analysis is about the expected duration of time to an event</a:t>
            </a:r>
          </a:p>
          <a:p>
            <a:pPr lvl="1"/>
            <a:r>
              <a:rPr lang="en-IE" sz="6000" dirty="0">
                <a:solidFill>
                  <a:schemeClr val="bg1">
                    <a:lumMod val="50000"/>
                  </a:schemeClr>
                </a:solidFill>
              </a:rPr>
              <a:t>Methods like log-rank test &amp; Cox Model</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Power is related to the number of events </a:t>
            </a:r>
            <a:r>
              <a:rPr lang="en-IE" sz="7000" b="1" dirty="0"/>
              <a:t>NOT</a:t>
            </a:r>
            <a:r>
              <a:rPr lang="en-IE" sz="7000" dirty="0"/>
              <a:t> the sample size </a:t>
            </a:r>
          </a:p>
          <a:p>
            <a:pPr lvl="1"/>
            <a:r>
              <a:rPr lang="en-IE" sz="6000" dirty="0">
                <a:solidFill>
                  <a:schemeClr val="bg1">
                    <a:lumMod val="50000"/>
                  </a:schemeClr>
                </a:solidFill>
              </a:rPr>
              <a:t>Sample Size = Subjects to get # of events</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Flexibility expected in survival analysis methods and estimation</a:t>
            </a:r>
          </a:p>
          <a:p>
            <a:pPr lvl="1"/>
            <a:r>
              <a:rPr lang="en-IE" sz="6000" dirty="0">
                <a:solidFill>
                  <a:schemeClr val="bg1">
                    <a:lumMod val="50000"/>
                  </a:schemeClr>
                </a:solidFill>
              </a:rPr>
              <a:t>Options will depend on model and endpoint and affect design choices</a:t>
            </a:r>
          </a:p>
          <a:p>
            <a:endParaRPr lang="en-IE" dirty="0"/>
          </a:p>
        </p:txBody>
      </p:sp>
      <p:sp>
        <p:nvSpPr>
          <p:cNvPr id="2" name="Title 1"/>
          <p:cNvSpPr>
            <a:spLocks noGrp="1"/>
          </p:cNvSpPr>
          <p:nvPr>
            <p:ph type="title"/>
          </p:nvPr>
        </p:nvSpPr>
        <p:spPr/>
        <p:txBody>
          <a:bodyPr>
            <a:noAutofit/>
          </a:bodyPr>
          <a:lstStyle/>
          <a:p>
            <a:r>
              <a:rPr lang="en-IE" dirty="0"/>
              <a:t>Sample Size for Survival Analysis</a:t>
            </a:r>
          </a:p>
        </p:txBody>
      </p:sp>
      <p:sp>
        <p:nvSpPr>
          <p:cNvPr id="5" name="TextBox 4">
            <a:extLst>
              <a:ext uri="{FF2B5EF4-FFF2-40B4-BE49-F238E27FC236}">
                <a16:creationId xmlns:a16="http://schemas.microsoft.com/office/drawing/2014/main" id="{FE46E2D5-2A1C-49D7-8DE1-1A9B57038E45}"/>
              </a:ext>
            </a:extLst>
          </p:cNvPr>
          <p:cNvSpPr txBox="1"/>
          <p:nvPr/>
        </p:nvSpPr>
        <p:spPr>
          <a:xfrm>
            <a:off x="9735918" y="6001630"/>
            <a:ext cx="148697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1200" dirty="0">
                <a:solidFill>
                  <a:prstClr val="black"/>
                </a:solidFill>
                <a:latin typeface="Tw Cen MT" panose="020B0602020104020603"/>
              </a:rPr>
              <a:t>SEER, NCI</a:t>
            </a:r>
            <a:endPar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Picture 5" descr="A close up of text on a black background&#10;&#10;Description automatically generated">
            <a:extLst>
              <a:ext uri="{FF2B5EF4-FFF2-40B4-BE49-F238E27FC236}">
                <a16:creationId xmlns:a16="http://schemas.microsoft.com/office/drawing/2014/main" id="{8E07CA9F-3632-440D-9975-8F00A25DD46C}"/>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805840" y="1839769"/>
            <a:ext cx="4417055" cy="4023361"/>
          </a:xfrm>
          <a:prstGeom prst="rect">
            <a:avLst/>
          </a:prstGeom>
        </p:spPr>
      </p:pic>
    </p:spTree>
    <p:extLst>
      <p:ext uri="{BB962C8B-B14F-4D97-AF65-F5344CB8AC3E}">
        <p14:creationId xmlns:p14="http://schemas.microsoft.com/office/powerpoint/2010/main" val="179323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671" y="2006512"/>
            <a:ext cx="5484450" cy="4532324"/>
          </a:xfrm>
        </p:spPr>
        <p:txBody>
          <a:bodyPr>
            <a:noAutofit/>
          </a:bodyPr>
          <a:lstStyle/>
          <a:p>
            <a:pPr marL="0" indent="0" algn="just">
              <a:buNone/>
            </a:pPr>
            <a:r>
              <a:rPr lang="en-IE" sz="2800" dirty="0"/>
              <a:t>“Using an unstratified log-rank test at the one-sided 2.5% significance level, a </a:t>
            </a:r>
            <a:r>
              <a:rPr lang="en-IE" sz="2800" b="1" i="1" dirty="0"/>
              <a:t>total of 282 events would allow 92.6% power</a:t>
            </a:r>
            <a:r>
              <a:rPr lang="en-IE" sz="2800" dirty="0"/>
              <a:t> to demonstrate a 33% risk reduction (hazard ratio for RAD/placebo of about 0.67, as calculated from an anticipated 50% increase in median PFS, from 6 months in placebo arm to 9 months in the RAD001 arm).”</a:t>
            </a:r>
            <a:endParaRPr lang="en-IE" sz="2800" b="1" dirty="0"/>
          </a:p>
        </p:txBody>
      </p:sp>
      <p:sp>
        <p:nvSpPr>
          <p:cNvPr id="7" name="TextBox 6"/>
          <p:cNvSpPr txBox="1"/>
          <p:nvPr/>
        </p:nvSpPr>
        <p:spPr>
          <a:xfrm>
            <a:off x="9859572" y="2709542"/>
            <a:ext cx="13795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nejm.org</a:t>
            </a:r>
          </a:p>
        </p:txBody>
      </p:sp>
      <p:graphicFrame>
        <p:nvGraphicFramePr>
          <p:cNvPr id="8" name="Content Placeholder 2"/>
          <p:cNvGraphicFramePr>
            <a:graphicFrameLocks/>
          </p:cNvGraphicFramePr>
          <p:nvPr>
            <p:extLst>
              <p:ext uri="{D42A27DB-BD31-4B8C-83A1-F6EECF244321}">
                <p14:modId xmlns:p14="http://schemas.microsoft.com/office/powerpoint/2010/main" val="3628342884"/>
              </p:ext>
            </p:extLst>
          </p:nvPr>
        </p:nvGraphicFramePr>
        <p:xfrm>
          <a:off x="6231881" y="2567826"/>
          <a:ext cx="5484449" cy="1554480"/>
        </p:xfrm>
        <a:graphic>
          <a:graphicData uri="http://schemas.openxmlformats.org/drawingml/2006/table">
            <a:tbl>
              <a:tblPr firstRow="1" bandRow="1">
                <a:tableStyleId>{8EC20E35-A176-4012-BC5E-935CFFF8708E}</a:tableStyleId>
              </a:tblPr>
              <a:tblGrid>
                <a:gridCol w="4338358">
                  <a:extLst>
                    <a:ext uri="{9D8B030D-6E8A-4147-A177-3AD203B41FA5}">
                      <a16:colId xmlns:a16="http://schemas.microsoft.com/office/drawing/2014/main" val="20000"/>
                    </a:ext>
                  </a:extLst>
                </a:gridCol>
                <a:gridCol w="114609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(One-Sided)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Hazard</a:t>
                      </a:r>
                      <a:r>
                        <a:rPr lang="en-IE" sz="2000" baseline="0" dirty="0"/>
                        <a:t> Ratio</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0.66667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
        <p:nvSpPr>
          <p:cNvPr id="9" name="TextBox 8">
            <a:extLst>
              <a:ext uri="{FF2B5EF4-FFF2-40B4-BE49-F238E27FC236}">
                <a16:creationId xmlns:a16="http://schemas.microsoft.com/office/drawing/2014/main" id="{54B761E0-954D-44FF-AC3C-78CB62146A20}"/>
              </a:ext>
            </a:extLst>
          </p:cNvPr>
          <p:cNvSpPr txBox="1"/>
          <p:nvPr/>
        </p:nvSpPr>
        <p:spPr>
          <a:xfrm>
            <a:off x="475671" y="1542893"/>
            <a:ext cx="2151186" cy="408623"/>
          </a:xfrm>
          <a:prstGeom prst="roundRect">
            <a:avLst/>
          </a:prstGeom>
          <a:solidFill>
            <a:srgbClr val="39C1D1"/>
          </a:solidFill>
        </p:spPr>
        <p:txBody>
          <a:bodyPr wrap="square" rtlCol="0">
            <a:spAutoFit/>
          </a:bodyPr>
          <a:lstStyle/>
          <a:p>
            <a:r>
              <a:rPr lang="en-IE" b="1" dirty="0">
                <a:solidFill>
                  <a:schemeClr val="bg1"/>
                </a:solidFill>
              </a:rPr>
              <a:t>Worked Example 1</a:t>
            </a:r>
            <a:endParaRPr lang="en-IE" b="1" i="1" dirty="0">
              <a:solidFill>
                <a:schemeClr val="bg1"/>
              </a:solidFill>
            </a:endParaRPr>
          </a:p>
        </p:txBody>
      </p:sp>
      <p:sp>
        <p:nvSpPr>
          <p:cNvPr id="11" name="TextBox 10">
            <a:extLst>
              <a:ext uri="{FF2B5EF4-FFF2-40B4-BE49-F238E27FC236}">
                <a16:creationId xmlns:a16="http://schemas.microsoft.com/office/drawing/2014/main" id="{ABB24FAD-F515-426A-B0FC-840A90AEDB3E}"/>
              </a:ext>
            </a:extLst>
          </p:cNvPr>
          <p:cNvSpPr txBox="1"/>
          <p:nvPr/>
        </p:nvSpPr>
        <p:spPr>
          <a:xfrm>
            <a:off x="9279938" y="5320029"/>
            <a:ext cx="234926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(2011)</a:t>
            </a:r>
          </a:p>
        </p:txBody>
      </p:sp>
      <p:pic>
        <p:nvPicPr>
          <p:cNvPr id="13" name="Picture 12">
            <a:extLst>
              <a:ext uri="{FF2B5EF4-FFF2-40B4-BE49-F238E27FC236}">
                <a16:creationId xmlns:a16="http://schemas.microsoft.com/office/drawing/2014/main" id="{5D1D16F4-C654-4CA8-9A3A-1CB597AE547C}"/>
              </a:ext>
            </a:extLst>
          </p:cNvPr>
          <p:cNvPicPr>
            <a:picLocks noChangeAspect="1"/>
          </p:cNvPicPr>
          <p:nvPr/>
        </p:nvPicPr>
        <p:blipFill>
          <a:blip r:embed="rId3"/>
          <a:stretch>
            <a:fillRect/>
          </a:stretch>
        </p:blipFill>
        <p:spPr>
          <a:xfrm>
            <a:off x="6319011" y="4462779"/>
            <a:ext cx="5310188" cy="857250"/>
          </a:xfrm>
          <a:prstGeom prst="rect">
            <a:avLst/>
          </a:prstGeom>
        </p:spPr>
      </p:pic>
    </p:spTree>
    <p:extLst>
      <p:ext uri="{BB962C8B-B14F-4D97-AF65-F5344CB8AC3E}">
        <p14:creationId xmlns:p14="http://schemas.microsoft.com/office/powerpoint/2010/main" val="76870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2812273"/>
            <a:ext cx="7997620" cy="1754326"/>
          </a:xfrm>
          <a:prstGeom prst="rect">
            <a:avLst/>
          </a:prstGeom>
        </p:spPr>
        <p:txBody>
          <a:bodyPr wrap="square">
            <a:spAutoFit/>
          </a:bodyPr>
          <a:lstStyle/>
          <a:p>
            <a:pPr algn="ctr"/>
            <a:r>
              <a:rPr lang="en-GB" sz="5400" dirty="0">
                <a:solidFill>
                  <a:schemeClr val="bg1"/>
                </a:solidFill>
              </a:rPr>
              <a:t>Design </a:t>
            </a:r>
          </a:p>
          <a:p>
            <a:pPr algn="ctr"/>
            <a:r>
              <a:rPr lang="en-GB" sz="5400" dirty="0">
                <a:solidFill>
                  <a:schemeClr val="bg1"/>
                </a:solidFill>
              </a:rPr>
              <a:t>Issues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2</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3975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CC6BE-7774-4F78-A5F9-80B13000BE8A}"/>
              </a:ext>
            </a:extLst>
          </p:cNvPr>
          <p:cNvSpPr>
            <a:spLocks noGrp="1"/>
          </p:cNvSpPr>
          <p:nvPr>
            <p:ph idx="1"/>
          </p:nvPr>
        </p:nvSpPr>
        <p:spPr>
          <a:xfrm>
            <a:off x="559755" y="1660368"/>
            <a:ext cx="10731804" cy="1017521"/>
          </a:xfrm>
        </p:spPr>
        <p:txBody>
          <a:bodyPr>
            <a:noAutofit/>
          </a:bodyPr>
          <a:lstStyle/>
          <a:p>
            <a:pPr marL="0" lvl="0" indent="0">
              <a:buClr>
                <a:srgbClr val="1CADE4"/>
              </a:buClr>
              <a:buNone/>
            </a:pPr>
            <a:r>
              <a:rPr lang="en-IE" sz="3200" dirty="0">
                <a:solidFill>
                  <a:prstClr val="black"/>
                </a:solidFill>
              </a:rPr>
              <a:t>What is the expected survival curve(s) in the group(s)?</a:t>
            </a:r>
          </a:p>
          <a:p>
            <a:pPr marL="0" lvl="0" indent="0">
              <a:lnSpc>
                <a:spcPct val="100000"/>
              </a:lnSpc>
              <a:spcBef>
                <a:spcPts val="0"/>
              </a:spcBef>
              <a:spcAft>
                <a:spcPts val="0"/>
              </a:spcAft>
              <a:buClr>
                <a:srgbClr val="1CADE4"/>
              </a:buClr>
              <a:buNone/>
            </a:pPr>
            <a:r>
              <a:rPr lang="en-IE" sz="2800" dirty="0">
                <a:solidFill>
                  <a:schemeClr val="bg1">
                    <a:lumMod val="50000"/>
                  </a:schemeClr>
                </a:solidFill>
              </a:rPr>
              <a:t>Assume parametric approximation? Piece-wise curve?</a:t>
            </a:r>
          </a:p>
          <a:p>
            <a:pPr>
              <a:buClr>
                <a:srgbClr val="1CADE4"/>
              </a:buClr>
            </a:pPr>
            <a:endParaRPr lang="en-IE" sz="3200" dirty="0">
              <a:solidFill>
                <a:prstClr val="black"/>
              </a:solidFill>
            </a:endParaRPr>
          </a:p>
        </p:txBody>
      </p:sp>
      <p:sp>
        <p:nvSpPr>
          <p:cNvPr id="2" name="Title 1">
            <a:extLst>
              <a:ext uri="{FF2B5EF4-FFF2-40B4-BE49-F238E27FC236}">
                <a16:creationId xmlns:a16="http://schemas.microsoft.com/office/drawing/2014/main" id="{B0736EFC-FACC-4210-BC99-4E580F409844}"/>
              </a:ext>
            </a:extLst>
          </p:cNvPr>
          <p:cNvSpPr>
            <a:spLocks noGrp="1"/>
          </p:cNvSpPr>
          <p:nvPr>
            <p:ph type="title"/>
          </p:nvPr>
        </p:nvSpPr>
        <p:spPr/>
        <p:txBody>
          <a:bodyPr/>
          <a:lstStyle/>
          <a:p>
            <a:r>
              <a:rPr lang="en-IE" dirty="0"/>
              <a:t>Survival SSD Design Issues</a:t>
            </a:r>
          </a:p>
        </p:txBody>
      </p:sp>
      <p:sp>
        <p:nvSpPr>
          <p:cNvPr id="4" name="Content Placeholder 2">
            <a:extLst>
              <a:ext uri="{FF2B5EF4-FFF2-40B4-BE49-F238E27FC236}">
                <a16:creationId xmlns:a16="http://schemas.microsoft.com/office/drawing/2014/main" id="{6C961EED-C5B8-4AF2-BDD9-469E2537EC8F}"/>
              </a:ext>
            </a:extLst>
          </p:cNvPr>
          <p:cNvSpPr txBox="1">
            <a:spLocks/>
          </p:cNvSpPr>
          <p:nvPr/>
        </p:nvSpPr>
        <p:spPr>
          <a:xfrm>
            <a:off x="697060" y="1420148"/>
            <a:ext cx="3491046" cy="481312"/>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
                <a:srgbClr val="1CADE4"/>
              </a:buClr>
              <a:buFont typeface="Tw Cen MT" panose="020B0602020104020603" pitchFamily="34" charset="0"/>
              <a:buNone/>
            </a:pPr>
            <a:endParaRPr lang="en-IE" sz="3200" dirty="0">
              <a:solidFill>
                <a:prstClr val="black"/>
              </a:solidFill>
            </a:endParaRPr>
          </a:p>
        </p:txBody>
      </p:sp>
      <p:sp>
        <p:nvSpPr>
          <p:cNvPr id="6" name="Rectangle: Rounded Corners 5">
            <a:extLst>
              <a:ext uri="{FF2B5EF4-FFF2-40B4-BE49-F238E27FC236}">
                <a16:creationId xmlns:a16="http://schemas.microsoft.com/office/drawing/2014/main" id="{1627BAE8-F348-41BB-8B67-52451E6FC0EC}"/>
              </a:ext>
            </a:extLst>
          </p:cNvPr>
          <p:cNvSpPr/>
          <p:nvPr/>
        </p:nvSpPr>
        <p:spPr>
          <a:xfrm flipH="1" flipV="1">
            <a:off x="454716" y="1774098"/>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10A753E1-10C3-4125-A664-442FA016A3F9}"/>
              </a:ext>
            </a:extLst>
          </p:cNvPr>
          <p:cNvSpPr/>
          <p:nvPr/>
        </p:nvSpPr>
        <p:spPr>
          <a:xfrm flipH="1" flipV="1">
            <a:off x="450714" y="3016353"/>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4CE0BF93-E315-4F7F-9E35-3710D9D325D7}"/>
              </a:ext>
            </a:extLst>
          </p:cNvPr>
          <p:cNvSpPr/>
          <p:nvPr/>
        </p:nvSpPr>
        <p:spPr>
          <a:xfrm flipH="1" flipV="1">
            <a:off x="446079" y="4258608"/>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82E5849A-EA6C-4E44-8D15-A5A7D482D15C}"/>
              </a:ext>
            </a:extLst>
          </p:cNvPr>
          <p:cNvSpPr/>
          <p:nvPr/>
        </p:nvSpPr>
        <p:spPr>
          <a:xfrm flipH="1" flipV="1">
            <a:off x="457002" y="5407521"/>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E28FF71F-6C9E-4FFA-ACB6-C84B5FCB6809}"/>
              </a:ext>
            </a:extLst>
          </p:cNvPr>
          <p:cNvSpPr/>
          <p:nvPr/>
        </p:nvSpPr>
        <p:spPr>
          <a:xfrm>
            <a:off x="559755" y="2866863"/>
            <a:ext cx="10996529" cy="1015663"/>
          </a:xfrm>
          <a:prstGeom prst="rect">
            <a:avLst/>
          </a:prstGeom>
        </p:spPr>
        <p:txBody>
          <a:bodyPr wrap="square">
            <a:spAutoFit/>
          </a:bodyPr>
          <a:lstStyle/>
          <a:p>
            <a:pPr lvl="0">
              <a:buClr>
                <a:srgbClr val="1CADE4"/>
              </a:buClr>
            </a:pPr>
            <a:r>
              <a:rPr lang="en-IE" sz="3200" dirty="0">
                <a:solidFill>
                  <a:prstClr val="black"/>
                </a:solidFill>
              </a:rPr>
              <a:t>Effect of unequal follow-up due to accrual period?</a:t>
            </a:r>
          </a:p>
          <a:p>
            <a:pPr lvl="0">
              <a:buClr>
                <a:srgbClr val="1CADE4"/>
              </a:buClr>
            </a:pPr>
            <a:r>
              <a:rPr lang="en-IE" sz="2800" dirty="0">
                <a:solidFill>
                  <a:schemeClr val="bg1">
                    <a:lumMod val="50000"/>
                  </a:schemeClr>
                </a:solidFill>
              </a:rPr>
              <a:t>What accrual pattern to assume? Maximum follow-up same for all?</a:t>
            </a:r>
          </a:p>
        </p:txBody>
      </p:sp>
      <p:sp>
        <p:nvSpPr>
          <p:cNvPr id="11" name="Rectangle 10">
            <a:extLst>
              <a:ext uri="{FF2B5EF4-FFF2-40B4-BE49-F238E27FC236}">
                <a16:creationId xmlns:a16="http://schemas.microsoft.com/office/drawing/2014/main" id="{09E379A4-7FEC-46C1-A6F0-A43E79FC7CB9}"/>
              </a:ext>
            </a:extLst>
          </p:cNvPr>
          <p:cNvSpPr/>
          <p:nvPr/>
        </p:nvSpPr>
        <p:spPr>
          <a:xfrm>
            <a:off x="559755" y="4113061"/>
            <a:ext cx="10193439" cy="1015663"/>
          </a:xfrm>
          <a:prstGeom prst="rect">
            <a:avLst/>
          </a:prstGeom>
        </p:spPr>
        <p:txBody>
          <a:bodyPr wrap="square">
            <a:spAutoFit/>
          </a:bodyPr>
          <a:lstStyle/>
          <a:p>
            <a:pPr>
              <a:buClr>
                <a:srgbClr val="1CADE4"/>
              </a:buClr>
            </a:pPr>
            <a:r>
              <a:rPr lang="en-IE" sz="3200" dirty="0">
                <a:solidFill>
                  <a:prstClr val="black"/>
                </a:solidFill>
              </a:rPr>
              <a:t>How to deal with censoring, dropouts or other risks?</a:t>
            </a:r>
          </a:p>
          <a:p>
            <a:pPr lvl="0">
              <a:buClr>
                <a:srgbClr val="1CADE4"/>
              </a:buClr>
            </a:pPr>
            <a:r>
              <a:rPr lang="en-IE" sz="2800" dirty="0">
                <a:solidFill>
                  <a:prstClr val="white">
                    <a:lumMod val="50000"/>
                  </a:prstClr>
                </a:solidFill>
              </a:rPr>
              <a:t>Right-censored? Want to model dropout and/or competing risks?</a:t>
            </a:r>
          </a:p>
        </p:txBody>
      </p:sp>
      <p:sp>
        <p:nvSpPr>
          <p:cNvPr id="12" name="Rectangle 11">
            <a:extLst>
              <a:ext uri="{FF2B5EF4-FFF2-40B4-BE49-F238E27FC236}">
                <a16:creationId xmlns:a16="http://schemas.microsoft.com/office/drawing/2014/main" id="{38CDC9F0-89FB-4E8C-A7FC-3C2F3CDA24E2}"/>
              </a:ext>
            </a:extLst>
          </p:cNvPr>
          <p:cNvSpPr/>
          <p:nvPr/>
        </p:nvSpPr>
        <p:spPr>
          <a:xfrm>
            <a:off x="559755" y="5317698"/>
            <a:ext cx="10240317" cy="1015663"/>
          </a:xfrm>
          <a:prstGeom prst="rect">
            <a:avLst/>
          </a:prstGeom>
        </p:spPr>
        <p:txBody>
          <a:bodyPr wrap="square">
            <a:spAutoFit/>
          </a:bodyPr>
          <a:lstStyle/>
          <a:p>
            <a:pPr>
              <a:buClr>
                <a:srgbClr val="1CADE4"/>
              </a:buClr>
            </a:pPr>
            <a:r>
              <a:rPr lang="en-IE" sz="3200" dirty="0">
                <a:solidFill>
                  <a:prstClr val="black"/>
                </a:solidFill>
              </a:rPr>
              <a:t>Effect of subjects crossing over from one group to other?</a:t>
            </a:r>
          </a:p>
          <a:p>
            <a:pPr>
              <a:buClr>
                <a:srgbClr val="1CADE4"/>
              </a:buClr>
            </a:pPr>
            <a:r>
              <a:rPr lang="en-IE" sz="2800" dirty="0">
                <a:solidFill>
                  <a:schemeClr val="bg1">
                    <a:lumMod val="50000"/>
                  </a:schemeClr>
                </a:solidFill>
              </a:rPr>
              <a:t>Appropriate </a:t>
            </a:r>
            <a:r>
              <a:rPr lang="en-IE" sz="2800" dirty="0" err="1">
                <a:solidFill>
                  <a:schemeClr val="bg1">
                    <a:lumMod val="50000"/>
                  </a:schemeClr>
                </a:solidFill>
              </a:rPr>
              <a:t>estimand</a:t>
            </a:r>
            <a:r>
              <a:rPr lang="en-IE" sz="2800" dirty="0">
                <a:solidFill>
                  <a:schemeClr val="bg1">
                    <a:lumMod val="50000"/>
                  </a:schemeClr>
                </a:solidFill>
              </a:rPr>
              <a:t> for trial? Enough info to assume before study?</a:t>
            </a:r>
          </a:p>
        </p:txBody>
      </p:sp>
    </p:spTree>
    <p:extLst>
      <p:ext uri="{BB962C8B-B14F-4D97-AF65-F5344CB8AC3E}">
        <p14:creationId xmlns:p14="http://schemas.microsoft.com/office/powerpoint/2010/main" val="361335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31854A-BF2E-41F6-9A4D-B55B8425258C}"/>
              </a:ext>
            </a:extLst>
          </p:cNvPr>
          <p:cNvSpPr/>
          <p:nvPr/>
        </p:nvSpPr>
        <p:spPr>
          <a:xfrm>
            <a:off x="6706245" y="1509194"/>
            <a:ext cx="4848895" cy="5183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7591295F-7D2C-4AA0-908D-FF94EF5CA074}"/>
              </a:ext>
            </a:extLst>
          </p:cNvPr>
          <p:cNvSpPr>
            <a:spLocks noGrp="1"/>
          </p:cNvSpPr>
          <p:nvPr>
            <p:ph type="title"/>
          </p:nvPr>
        </p:nvSpPr>
        <p:spPr/>
        <p:txBody>
          <a:bodyPr/>
          <a:lstStyle/>
          <a:p>
            <a:r>
              <a:rPr lang="en-IE" dirty="0"/>
              <a:t>Evolution of Survival SSD</a:t>
            </a:r>
          </a:p>
        </p:txBody>
      </p:sp>
      <p:pic>
        <p:nvPicPr>
          <p:cNvPr id="4" name="Picture 3">
            <a:extLst>
              <a:ext uri="{FF2B5EF4-FFF2-40B4-BE49-F238E27FC236}">
                <a16:creationId xmlns:a16="http://schemas.microsoft.com/office/drawing/2014/main" id="{D50C4C19-E9A3-43EB-913B-DA5F206C7854}"/>
              </a:ext>
            </a:extLst>
          </p:cNvPr>
          <p:cNvPicPr>
            <a:picLocks noChangeAspect="1"/>
          </p:cNvPicPr>
          <p:nvPr/>
        </p:nvPicPr>
        <p:blipFill>
          <a:blip r:embed="rId2"/>
          <a:stretch>
            <a:fillRect/>
          </a:stretch>
        </p:blipFill>
        <p:spPr>
          <a:xfrm>
            <a:off x="6706245" y="1833680"/>
            <a:ext cx="2639391" cy="785533"/>
          </a:xfrm>
          <a:prstGeom prst="rect">
            <a:avLst/>
          </a:prstGeom>
        </p:spPr>
      </p:pic>
      <p:pic>
        <p:nvPicPr>
          <p:cNvPr id="5" name="Picture 4">
            <a:extLst>
              <a:ext uri="{FF2B5EF4-FFF2-40B4-BE49-F238E27FC236}">
                <a16:creationId xmlns:a16="http://schemas.microsoft.com/office/drawing/2014/main" id="{B855238C-D4A6-44DB-A05D-0F666CB06AB0}"/>
              </a:ext>
            </a:extLst>
          </p:cNvPr>
          <p:cNvPicPr>
            <a:picLocks noChangeAspect="1"/>
          </p:cNvPicPr>
          <p:nvPr/>
        </p:nvPicPr>
        <p:blipFill>
          <a:blip r:embed="rId3"/>
          <a:stretch>
            <a:fillRect/>
          </a:stretch>
        </p:blipFill>
        <p:spPr>
          <a:xfrm>
            <a:off x="9330763" y="1833680"/>
            <a:ext cx="1976500" cy="785532"/>
          </a:xfrm>
          <a:prstGeom prst="rect">
            <a:avLst/>
          </a:prstGeom>
        </p:spPr>
      </p:pic>
      <p:pic>
        <p:nvPicPr>
          <p:cNvPr id="6" name="Picture 5">
            <a:extLst>
              <a:ext uri="{FF2B5EF4-FFF2-40B4-BE49-F238E27FC236}">
                <a16:creationId xmlns:a16="http://schemas.microsoft.com/office/drawing/2014/main" id="{95C01F86-DE53-4FAB-A44A-800ED967BFAB}"/>
              </a:ext>
            </a:extLst>
          </p:cNvPr>
          <p:cNvPicPr>
            <a:picLocks noChangeAspect="1"/>
          </p:cNvPicPr>
          <p:nvPr/>
        </p:nvPicPr>
        <p:blipFill>
          <a:blip r:embed="rId4"/>
          <a:stretch>
            <a:fillRect/>
          </a:stretch>
        </p:blipFill>
        <p:spPr>
          <a:xfrm>
            <a:off x="7613273" y="3027319"/>
            <a:ext cx="3152775" cy="1447800"/>
          </a:xfrm>
          <a:prstGeom prst="rect">
            <a:avLst/>
          </a:prstGeom>
        </p:spPr>
      </p:pic>
      <p:pic>
        <p:nvPicPr>
          <p:cNvPr id="7" name="Picture 6">
            <a:extLst>
              <a:ext uri="{FF2B5EF4-FFF2-40B4-BE49-F238E27FC236}">
                <a16:creationId xmlns:a16="http://schemas.microsoft.com/office/drawing/2014/main" id="{28B4DA2D-66B6-4268-A69F-0FEE22F2B9F1}"/>
              </a:ext>
            </a:extLst>
          </p:cNvPr>
          <p:cNvPicPr>
            <a:picLocks noChangeAspect="1"/>
          </p:cNvPicPr>
          <p:nvPr/>
        </p:nvPicPr>
        <p:blipFill>
          <a:blip r:embed="rId5"/>
          <a:stretch>
            <a:fillRect/>
          </a:stretch>
        </p:blipFill>
        <p:spPr>
          <a:xfrm>
            <a:off x="8156583" y="5316190"/>
            <a:ext cx="2378105" cy="1030512"/>
          </a:xfrm>
          <a:prstGeom prst="rect">
            <a:avLst/>
          </a:prstGeom>
        </p:spPr>
      </p:pic>
      <p:pic>
        <p:nvPicPr>
          <p:cNvPr id="8" name="Picture 7">
            <a:extLst>
              <a:ext uri="{FF2B5EF4-FFF2-40B4-BE49-F238E27FC236}">
                <a16:creationId xmlns:a16="http://schemas.microsoft.com/office/drawing/2014/main" id="{B4FFAEDC-7AA0-4202-9B0D-843E8360ABD5}"/>
              </a:ext>
            </a:extLst>
          </p:cNvPr>
          <p:cNvPicPr>
            <a:picLocks noChangeAspect="1"/>
          </p:cNvPicPr>
          <p:nvPr/>
        </p:nvPicPr>
        <p:blipFill>
          <a:blip r:embed="rId6"/>
          <a:stretch>
            <a:fillRect/>
          </a:stretch>
        </p:blipFill>
        <p:spPr>
          <a:xfrm>
            <a:off x="7733774" y="4757182"/>
            <a:ext cx="3223722" cy="559489"/>
          </a:xfrm>
          <a:prstGeom prst="rect">
            <a:avLst/>
          </a:prstGeom>
        </p:spPr>
      </p:pic>
      <p:sp>
        <p:nvSpPr>
          <p:cNvPr id="9" name="TextBox 8">
            <a:extLst>
              <a:ext uri="{FF2B5EF4-FFF2-40B4-BE49-F238E27FC236}">
                <a16:creationId xmlns:a16="http://schemas.microsoft.com/office/drawing/2014/main" id="{3F3B11D2-3464-47B0-A526-C018EE62E1F5}"/>
              </a:ext>
            </a:extLst>
          </p:cNvPr>
          <p:cNvSpPr txBox="1"/>
          <p:nvPr/>
        </p:nvSpPr>
        <p:spPr>
          <a:xfrm>
            <a:off x="9437071" y="2578097"/>
            <a:ext cx="258936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D Schoenfeld (1981)</a:t>
            </a:r>
          </a:p>
        </p:txBody>
      </p:sp>
      <p:sp>
        <p:nvSpPr>
          <p:cNvPr id="10" name="TextBox 9">
            <a:extLst>
              <a:ext uri="{FF2B5EF4-FFF2-40B4-BE49-F238E27FC236}">
                <a16:creationId xmlns:a16="http://schemas.microsoft.com/office/drawing/2014/main" id="{76A73CE7-D18F-4423-A838-C54C90A5E7B0}"/>
              </a:ext>
            </a:extLst>
          </p:cNvPr>
          <p:cNvSpPr txBox="1"/>
          <p:nvPr/>
        </p:nvSpPr>
        <p:spPr>
          <a:xfrm>
            <a:off x="8285751" y="4362077"/>
            <a:ext cx="322372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J.M. </a:t>
            </a:r>
            <a:r>
              <a:rPr lang="en-IE" sz="1200" dirty="0" err="1">
                <a:solidFill>
                  <a:prstClr val="black"/>
                </a:solidFill>
                <a:latin typeface="Tw Cen MT" panose="020B0602020104020603"/>
              </a:rPr>
              <a:t>Lachin</a:t>
            </a:r>
            <a:r>
              <a:rPr lang="en-IE" sz="1200" dirty="0">
                <a:solidFill>
                  <a:prstClr val="black"/>
                </a:solidFill>
                <a:latin typeface="Tw Cen MT" panose="020B0602020104020603"/>
              </a:rPr>
              <a:t> &amp; M.A Foulkes (1986) </a:t>
            </a:r>
            <a:endPar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B129B94C-D3C8-4490-85EA-81A0C363FC82}"/>
              </a:ext>
            </a:extLst>
          </p:cNvPr>
          <p:cNvSpPr txBox="1"/>
          <p:nvPr/>
        </p:nvSpPr>
        <p:spPr>
          <a:xfrm>
            <a:off x="8717903" y="6346702"/>
            <a:ext cx="258936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E </a:t>
            </a:r>
            <a:r>
              <a:rPr lang="en-IE" sz="1200" dirty="0">
                <a:solidFill>
                  <a:prstClr val="black"/>
                </a:solidFill>
                <a:latin typeface="Tw Cen MT" panose="020B0602020104020603"/>
              </a:rPr>
              <a:t>Lakatos (1988)</a:t>
            </a:r>
          </a:p>
        </p:txBody>
      </p:sp>
      <p:sp>
        <p:nvSpPr>
          <p:cNvPr id="12" name="TextBox 11">
            <a:extLst>
              <a:ext uri="{FF2B5EF4-FFF2-40B4-BE49-F238E27FC236}">
                <a16:creationId xmlns:a16="http://schemas.microsoft.com/office/drawing/2014/main" id="{E9483F1C-D7DC-49BF-8BAE-C7A17B60ACF8}"/>
              </a:ext>
            </a:extLst>
          </p:cNvPr>
          <p:cNvSpPr txBox="1"/>
          <p:nvPr/>
        </p:nvSpPr>
        <p:spPr>
          <a:xfrm>
            <a:off x="7264492" y="2578096"/>
            <a:ext cx="258936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L.S. </a:t>
            </a:r>
            <a:r>
              <a:rPr lang="en-IE" sz="1200" dirty="0">
                <a:solidFill>
                  <a:prstClr val="black"/>
                </a:solidFill>
                <a:latin typeface="Tw Cen MT" panose="020B0602020104020603"/>
              </a:rPr>
              <a:t>Freedman (1982)</a:t>
            </a:r>
            <a:endPar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3" name="Rectangle: Rounded Corners 12">
            <a:extLst>
              <a:ext uri="{FF2B5EF4-FFF2-40B4-BE49-F238E27FC236}">
                <a16:creationId xmlns:a16="http://schemas.microsoft.com/office/drawing/2014/main" id="{BC22CF52-F86B-4DB3-AA71-19C64B263B95}"/>
              </a:ext>
            </a:extLst>
          </p:cNvPr>
          <p:cNvSpPr/>
          <p:nvPr/>
        </p:nvSpPr>
        <p:spPr>
          <a:xfrm flipH="1" flipV="1">
            <a:off x="457042" y="1491390"/>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Rounded Corners 14">
            <a:extLst>
              <a:ext uri="{FF2B5EF4-FFF2-40B4-BE49-F238E27FC236}">
                <a16:creationId xmlns:a16="http://schemas.microsoft.com/office/drawing/2014/main" id="{29A53C3C-4837-4139-B34F-5D72070EC01F}"/>
              </a:ext>
            </a:extLst>
          </p:cNvPr>
          <p:cNvSpPr/>
          <p:nvPr/>
        </p:nvSpPr>
        <p:spPr>
          <a:xfrm flipH="1" flipV="1">
            <a:off x="457041" y="4545668"/>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FBE7554D-3951-4BE4-B6FF-46DAA324D053}"/>
              </a:ext>
            </a:extLst>
          </p:cNvPr>
          <p:cNvSpPr/>
          <p:nvPr/>
        </p:nvSpPr>
        <p:spPr>
          <a:xfrm flipH="1" flipV="1">
            <a:off x="457042" y="3472823"/>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Content Placeholder 2">
            <a:extLst>
              <a:ext uri="{FF2B5EF4-FFF2-40B4-BE49-F238E27FC236}">
                <a16:creationId xmlns:a16="http://schemas.microsoft.com/office/drawing/2014/main" id="{A3FC0DDB-46E8-47BB-8723-F6ED39760D7F}"/>
              </a:ext>
            </a:extLst>
          </p:cNvPr>
          <p:cNvSpPr>
            <a:spLocks noGrp="1"/>
          </p:cNvSpPr>
          <p:nvPr>
            <p:ph idx="1"/>
          </p:nvPr>
        </p:nvSpPr>
        <p:spPr>
          <a:xfrm>
            <a:off x="743375" y="1482482"/>
            <a:ext cx="5364216" cy="4506325"/>
          </a:xfrm>
        </p:spPr>
        <p:txBody>
          <a:bodyPr>
            <a:normAutofit fontScale="25000" lnSpcReduction="20000"/>
          </a:bodyPr>
          <a:lstStyle/>
          <a:p>
            <a:pPr marL="0" indent="0">
              <a:buNone/>
            </a:pPr>
            <a:r>
              <a:rPr lang="en-IE" sz="11200" dirty="0"/>
              <a:t>Move from simple approximations to more complex models</a:t>
            </a:r>
          </a:p>
          <a:p>
            <a:pPr lvl="1"/>
            <a:r>
              <a:rPr lang="en-IE" sz="9600" dirty="0"/>
              <a:t>Initial methods based on normal approx. for log-rank assuming exponential </a:t>
            </a:r>
          </a:p>
          <a:p>
            <a:pPr lvl="1"/>
            <a:r>
              <a:rPr lang="en-IE" sz="9600" dirty="0"/>
              <a:t>Later approximations adjust for unequal follow-up and dropout</a:t>
            </a:r>
          </a:p>
          <a:p>
            <a:pPr marL="0" indent="0">
              <a:buNone/>
            </a:pPr>
            <a:r>
              <a:rPr lang="en-IE" sz="11200" dirty="0"/>
              <a:t>Complex methods (</a:t>
            </a:r>
            <a:r>
              <a:rPr lang="en-IE" sz="11200" dirty="0" err="1"/>
              <a:t>markov</a:t>
            </a:r>
            <a:r>
              <a:rPr lang="en-IE" sz="11200" dirty="0"/>
              <a:t>, simulation) allowed more flexibility</a:t>
            </a:r>
          </a:p>
          <a:p>
            <a:pPr lvl="1"/>
            <a:r>
              <a:rPr lang="en-IE" sz="9600" dirty="0"/>
              <a:t>Piece-wise curves, crossover etc.</a:t>
            </a:r>
          </a:p>
          <a:p>
            <a:pPr marL="0" indent="0">
              <a:buNone/>
            </a:pPr>
            <a:r>
              <a:rPr lang="en-IE" sz="11200" dirty="0"/>
              <a:t>SSD extensions for other survival models, trial designs &amp; adaptive</a:t>
            </a:r>
          </a:p>
          <a:p>
            <a:pPr lvl="1"/>
            <a:r>
              <a:rPr lang="en-IE" sz="9600" dirty="0"/>
              <a:t>Cox, weighted, competing risks</a:t>
            </a:r>
          </a:p>
          <a:p>
            <a:pPr lvl="1"/>
            <a:r>
              <a:rPr lang="en-IE" sz="9600" dirty="0"/>
              <a:t>&gt;2 Groups, 1 Group, CRT, CI</a:t>
            </a:r>
          </a:p>
          <a:p>
            <a:pPr lvl="1"/>
            <a:r>
              <a:rPr lang="en-IE" sz="9600" dirty="0"/>
              <a:t>Adaptive Design: GSD, SSR etc.</a:t>
            </a:r>
          </a:p>
          <a:p>
            <a:pPr lvl="1"/>
            <a:endParaRPr lang="en-IE" sz="9600" dirty="0"/>
          </a:p>
        </p:txBody>
      </p:sp>
    </p:spTree>
    <p:extLst>
      <p:ext uri="{BB962C8B-B14F-4D97-AF65-F5344CB8AC3E}">
        <p14:creationId xmlns:p14="http://schemas.microsoft.com/office/powerpoint/2010/main" val="218445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794076"/>
            <a:ext cx="5484450" cy="4532324"/>
          </a:xfrm>
        </p:spPr>
        <p:txBody>
          <a:bodyPr>
            <a:noAutofit/>
          </a:bodyPr>
          <a:lstStyle/>
          <a:p>
            <a:pPr marL="0" indent="0" algn="just">
              <a:buNone/>
            </a:pPr>
            <a:r>
              <a:rPr lang="en-IE" sz="1800" dirty="0"/>
              <a:t>“Using an unstratified log-rank test at the one-sided 2.5% significance level, a </a:t>
            </a:r>
            <a:r>
              <a:rPr lang="en-IE" sz="1800" b="1" i="1" dirty="0"/>
              <a:t>total of 282 events would allow 92.6% power</a:t>
            </a:r>
            <a:r>
              <a:rPr lang="en-IE" sz="1800" dirty="0"/>
              <a:t> to demonstrate a 33% risk reduction (hazard ratio for RAD/placebo of about 0.67, as calculated from an anticipated 50% increase in median PFS, from 6 months in placebo arm to 9 months in the RAD001 arm).</a:t>
            </a:r>
            <a:br>
              <a:rPr lang="en-IE" sz="1800" dirty="0"/>
            </a:br>
            <a:br>
              <a:rPr lang="en-IE" sz="1800" dirty="0"/>
            </a:br>
            <a:r>
              <a:rPr lang="en-IE" sz="1800" dirty="0"/>
              <a:t>With a uniform accrual of approximately 23 patients per month over 74 weeks and a minimum follow up of 39 weeks, a </a:t>
            </a:r>
            <a:r>
              <a:rPr lang="en-IE" sz="1800" b="1" i="1" dirty="0"/>
              <a:t>total of 352 patients </a:t>
            </a:r>
            <a:r>
              <a:rPr lang="en-IE" sz="1800" dirty="0"/>
              <a:t>would be required to obtain 282 PFS events, assuming an exponential progression-free survival distribution with a median of 6 months in the Placebo arm and of 9 months in RAD001 arm.</a:t>
            </a:r>
          </a:p>
          <a:p>
            <a:pPr marL="0" indent="0" algn="just">
              <a:buNone/>
            </a:pPr>
            <a:r>
              <a:rPr lang="en-IE" sz="1800" b="1" dirty="0"/>
              <a:t>With an estimated 10% lost to follow up patients, a total sample size of 392 patients should be randomized.”</a:t>
            </a:r>
          </a:p>
        </p:txBody>
      </p:sp>
      <p:sp>
        <p:nvSpPr>
          <p:cNvPr id="7" name="TextBox 6"/>
          <p:cNvSpPr txBox="1"/>
          <p:nvPr/>
        </p:nvSpPr>
        <p:spPr>
          <a:xfrm>
            <a:off x="9859572" y="2709542"/>
            <a:ext cx="13795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nejm.org</a:t>
            </a:r>
          </a:p>
        </p:txBody>
      </p:sp>
      <p:graphicFrame>
        <p:nvGraphicFramePr>
          <p:cNvPr id="8" name="Content Placeholder 2"/>
          <p:cNvGraphicFramePr>
            <a:graphicFrameLocks/>
          </p:cNvGraphicFramePr>
          <p:nvPr/>
        </p:nvGraphicFramePr>
        <p:xfrm>
          <a:off x="6250354" y="1875099"/>
          <a:ext cx="5484449" cy="3139440"/>
        </p:xfrm>
        <a:graphic>
          <a:graphicData uri="http://schemas.openxmlformats.org/drawingml/2006/table">
            <a:tbl>
              <a:tblPr firstRow="1" bandRow="1">
                <a:tableStyleId>{8EC20E35-A176-4012-BC5E-935CFFF8708E}</a:tableStyleId>
              </a:tblPr>
              <a:tblGrid>
                <a:gridCol w="4338358">
                  <a:extLst>
                    <a:ext uri="{9D8B030D-6E8A-4147-A177-3AD203B41FA5}">
                      <a16:colId xmlns:a16="http://schemas.microsoft.com/office/drawing/2014/main" val="20000"/>
                    </a:ext>
                  </a:extLst>
                </a:gridCol>
                <a:gridCol w="114609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(One-Sided)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Placebo Median Survival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err="1">
                          <a:solidFill>
                            <a:schemeClr val="dk1"/>
                          </a:solidFill>
                          <a:effectLst/>
                          <a:latin typeface="+mn-lt"/>
                          <a:ea typeface="+mn-ea"/>
                          <a:cs typeface="+mn-cs"/>
                        </a:rPr>
                        <a:t>Everolimus</a:t>
                      </a:r>
                      <a:r>
                        <a:rPr lang="en-IE" sz="2000" b="0" i="0" kern="1200" baseline="0" dirty="0">
                          <a:solidFill>
                            <a:schemeClr val="dk1"/>
                          </a:solidFill>
                          <a:effectLst/>
                          <a:latin typeface="+mn-lt"/>
                          <a:ea typeface="+mn-ea"/>
                          <a:cs typeface="+mn-cs"/>
                        </a:rPr>
                        <a:t> Median Survival (months)</a:t>
                      </a:r>
                      <a:endParaRPr lang="en-IE" sz="2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Hazard</a:t>
                      </a:r>
                      <a:r>
                        <a:rPr lang="en-IE" sz="2000" baseline="0" dirty="0"/>
                        <a:t> Ratio</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0.66667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Accrual Period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Minimum Follow-Up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
        <p:nvSpPr>
          <p:cNvPr id="9" name="TextBox 8">
            <a:extLst>
              <a:ext uri="{FF2B5EF4-FFF2-40B4-BE49-F238E27FC236}">
                <a16:creationId xmlns:a16="http://schemas.microsoft.com/office/drawing/2014/main" id="{54B761E0-954D-44FF-AC3C-78CB62146A20}"/>
              </a:ext>
            </a:extLst>
          </p:cNvPr>
          <p:cNvSpPr txBox="1"/>
          <p:nvPr/>
        </p:nvSpPr>
        <p:spPr>
          <a:xfrm>
            <a:off x="457198" y="1330457"/>
            <a:ext cx="2151186" cy="408623"/>
          </a:xfrm>
          <a:prstGeom prst="roundRect">
            <a:avLst/>
          </a:prstGeom>
          <a:solidFill>
            <a:srgbClr val="39C1D1"/>
          </a:solidFill>
        </p:spPr>
        <p:txBody>
          <a:bodyPr wrap="square" rtlCol="0">
            <a:spAutoFit/>
          </a:bodyPr>
          <a:lstStyle/>
          <a:p>
            <a:r>
              <a:rPr lang="en-IE" b="1" dirty="0">
                <a:solidFill>
                  <a:schemeClr val="bg1"/>
                </a:solidFill>
              </a:rPr>
              <a:t>Worked Example 2</a:t>
            </a:r>
            <a:endParaRPr lang="en-IE" b="1" i="1" dirty="0">
              <a:solidFill>
                <a:schemeClr val="bg1"/>
              </a:solidFill>
            </a:endParaRPr>
          </a:p>
        </p:txBody>
      </p:sp>
      <p:sp>
        <p:nvSpPr>
          <p:cNvPr id="11" name="TextBox 10">
            <a:extLst>
              <a:ext uri="{FF2B5EF4-FFF2-40B4-BE49-F238E27FC236}">
                <a16:creationId xmlns:a16="http://schemas.microsoft.com/office/drawing/2014/main" id="{ABB24FAD-F515-426A-B0FC-840A90AEDB3E}"/>
              </a:ext>
            </a:extLst>
          </p:cNvPr>
          <p:cNvSpPr txBox="1"/>
          <p:nvPr/>
        </p:nvSpPr>
        <p:spPr>
          <a:xfrm>
            <a:off x="9374739" y="6277607"/>
            <a:ext cx="234926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(2011)</a:t>
            </a:r>
          </a:p>
        </p:txBody>
      </p:sp>
      <p:pic>
        <p:nvPicPr>
          <p:cNvPr id="13" name="Picture 12">
            <a:extLst>
              <a:ext uri="{FF2B5EF4-FFF2-40B4-BE49-F238E27FC236}">
                <a16:creationId xmlns:a16="http://schemas.microsoft.com/office/drawing/2014/main" id="{5D1D16F4-C654-4CA8-9A3A-1CB597AE547C}"/>
              </a:ext>
            </a:extLst>
          </p:cNvPr>
          <p:cNvPicPr>
            <a:picLocks noChangeAspect="1"/>
          </p:cNvPicPr>
          <p:nvPr/>
        </p:nvPicPr>
        <p:blipFill>
          <a:blip r:embed="rId3"/>
          <a:stretch>
            <a:fillRect/>
          </a:stretch>
        </p:blipFill>
        <p:spPr>
          <a:xfrm>
            <a:off x="6424614" y="5420357"/>
            <a:ext cx="5310188" cy="857250"/>
          </a:xfrm>
          <a:prstGeom prst="rect">
            <a:avLst/>
          </a:prstGeom>
        </p:spPr>
      </p:pic>
    </p:spTree>
    <p:extLst>
      <p:ext uri="{BB962C8B-B14F-4D97-AF65-F5344CB8AC3E}">
        <p14:creationId xmlns:p14="http://schemas.microsoft.com/office/powerpoint/2010/main" val="78716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2812273"/>
            <a:ext cx="7997620" cy="923330"/>
          </a:xfrm>
          <a:prstGeom prst="rect">
            <a:avLst/>
          </a:prstGeom>
        </p:spPr>
        <p:txBody>
          <a:bodyPr wrap="square">
            <a:spAutoFit/>
          </a:bodyPr>
          <a:lstStyle/>
          <a:p>
            <a:pPr algn="ctr"/>
            <a:r>
              <a:rPr lang="en-GB" sz="5400" dirty="0">
                <a:solidFill>
                  <a:schemeClr val="bg1"/>
                </a:solidFill>
              </a:rPr>
              <a:t>Special Topics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3</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291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F6AE-8503-47FF-8063-CF6FF7BD02CC}"/>
              </a:ext>
            </a:extLst>
          </p:cNvPr>
          <p:cNvSpPr>
            <a:spLocks noGrp="1"/>
          </p:cNvSpPr>
          <p:nvPr>
            <p:ph type="title"/>
          </p:nvPr>
        </p:nvSpPr>
        <p:spPr>
          <a:xfrm>
            <a:off x="443132" y="-1"/>
            <a:ext cx="9126415" cy="1514475"/>
          </a:xfrm>
        </p:spPr>
        <p:txBody>
          <a:bodyPr>
            <a:normAutofit/>
          </a:bodyPr>
          <a:lstStyle/>
          <a:p>
            <a:r>
              <a:rPr lang="en-IE" dirty="0">
                <a:latin typeface="+mj-lt"/>
              </a:rPr>
              <a:t>Adaptive Design Review</a:t>
            </a:r>
          </a:p>
        </p:txBody>
      </p:sp>
      <p:sp>
        <p:nvSpPr>
          <p:cNvPr id="3" name="Content Placeholder 2">
            <a:extLst>
              <a:ext uri="{FF2B5EF4-FFF2-40B4-BE49-F238E27FC236}">
                <a16:creationId xmlns:a16="http://schemas.microsoft.com/office/drawing/2014/main" id="{5CB6E641-085F-45FE-AF3E-DAF583AB93CF}"/>
              </a:ext>
            </a:extLst>
          </p:cNvPr>
          <p:cNvSpPr>
            <a:spLocks noGrp="1"/>
          </p:cNvSpPr>
          <p:nvPr>
            <p:ph idx="1"/>
          </p:nvPr>
        </p:nvSpPr>
        <p:spPr>
          <a:xfrm>
            <a:off x="443132" y="2011295"/>
            <a:ext cx="5077141" cy="4023360"/>
          </a:xfrm>
          <a:solidFill>
            <a:schemeClr val="bg1"/>
          </a:solidFill>
          <a:ln w="57150">
            <a:solidFill>
              <a:srgbClr val="1CADE4"/>
            </a:solidFill>
          </a:ln>
        </p:spPr>
        <p:txBody>
          <a:bodyPr>
            <a:normAutofit/>
          </a:bodyPr>
          <a:lstStyle/>
          <a:p>
            <a:pPr marL="87312" indent="0" algn="ctr">
              <a:buNone/>
            </a:pPr>
            <a:r>
              <a:rPr lang="en-IE" sz="3200" b="1" u="sng" dirty="0">
                <a:solidFill>
                  <a:srgbClr val="4CB6AC"/>
                </a:solidFill>
              </a:rPr>
              <a:t>Advantages</a:t>
            </a:r>
          </a:p>
          <a:p>
            <a:pPr marL="514350" indent="-427038">
              <a:buFont typeface="+mj-lt"/>
              <a:buAutoNum type="arabicPeriod"/>
            </a:pPr>
            <a:r>
              <a:rPr lang="en-IE" sz="3200" dirty="0"/>
              <a:t>Earlier Decisions</a:t>
            </a:r>
          </a:p>
          <a:p>
            <a:pPr marL="514350" indent="-427038">
              <a:buFont typeface="+mj-lt"/>
              <a:buAutoNum type="arabicPeriod"/>
            </a:pPr>
            <a:r>
              <a:rPr lang="en-IE" sz="3200" dirty="0"/>
              <a:t>Reduced Potential Cost</a:t>
            </a:r>
          </a:p>
          <a:p>
            <a:pPr marL="514350" indent="-427038">
              <a:buFont typeface="+mj-lt"/>
              <a:buAutoNum type="arabicPeriod"/>
            </a:pPr>
            <a:r>
              <a:rPr lang="en-IE" sz="3200" dirty="0"/>
              <a:t>Higher Potential Success</a:t>
            </a:r>
          </a:p>
          <a:p>
            <a:pPr marL="514350" indent="-427038">
              <a:buFont typeface="+mj-lt"/>
              <a:buAutoNum type="arabicPeriod"/>
            </a:pPr>
            <a:r>
              <a:rPr lang="en-IE" sz="3200" dirty="0"/>
              <a:t>Greater Control</a:t>
            </a:r>
          </a:p>
          <a:p>
            <a:pPr marL="514350" indent="-427038">
              <a:buFont typeface="+mj-lt"/>
              <a:buAutoNum type="arabicPeriod"/>
            </a:pPr>
            <a:r>
              <a:rPr lang="en-IE" sz="3200" dirty="0"/>
              <a:t>Better Seamless Designs</a:t>
            </a:r>
          </a:p>
          <a:p>
            <a:pPr marL="514350" indent="-427038">
              <a:buFont typeface="+mj-lt"/>
              <a:buAutoNum type="arabicPeriod"/>
            </a:pPr>
            <a:endParaRPr lang="en-IE" sz="3200" dirty="0"/>
          </a:p>
        </p:txBody>
      </p:sp>
      <p:sp>
        <p:nvSpPr>
          <p:cNvPr id="4" name="Content Placeholder 2">
            <a:extLst>
              <a:ext uri="{FF2B5EF4-FFF2-40B4-BE49-F238E27FC236}">
                <a16:creationId xmlns:a16="http://schemas.microsoft.com/office/drawing/2014/main" id="{A7383C9B-E78F-4C2E-9EBE-9A69DA8D4B4E}"/>
              </a:ext>
            </a:extLst>
          </p:cNvPr>
          <p:cNvSpPr txBox="1">
            <a:spLocks/>
          </p:cNvSpPr>
          <p:nvPr/>
        </p:nvSpPr>
        <p:spPr>
          <a:xfrm>
            <a:off x="5520273" y="2011295"/>
            <a:ext cx="5236029" cy="4023360"/>
          </a:xfrm>
          <a:prstGeom prst="rect">
            <a:avLst/>
          </a:prstGeom>
          <a:solidFill>
            <a:schemeClr val="bg1"/>
          </a:solidFill>
          <a:ln w="57150">
            <a:solidFill>
              <a:srgbClr val="1CADE4"/>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71463" marR="0" lvl="0" indent="0" algn="ctr" defTabSz="914400" rtl="0" eaLnBrk="1" fontAlgn="auto" latinLnBrk="0" hangingPunct="1">
              <a:lnSpc>
                <a:spcPct val="90000"/>
              </a:lnSpc>
              <a:spcBef>
                <a:spcPts val="1200"/>
              </a:spcBef>
              <a:spcAft>
                <a:spcPts val="200"/>
              </a:spcAft>
              <a:buClr>
                <a:srgbClr val="1CADE4"/>
              </a:buClr>
              <a:buSzPct val="100000"/>
              <a:buNone/>
              <a:tabLst/>
              <a:defRPr/>
            </a:pPr>
            <a:r>
              <a:rPr kumimoji="0" lang="en-IE" sz="3200" b="1" i="0" u="sng" strike="noStrike" kern="1200" cap="none" spc="0" normalizeH="0" baseline="0" noProof="0" dirty="0">
                <a:ln>
                  <a:noFill/>
                </a:ln>
                <a:solidFill>
                  <a:srgbClr val="FFC000"/>
                </a:solidFill>
                <a:effectLst/>
                <a:uLnTx/>
                <a:uFillTx/>
                <a:latin typeface="Tw Cen MT" panose="020B0602020104020603"/>
                <a:ea typeface="+mn-ea"/>
                <a:cs typeface="+mn-cs"/>
              </a:rPr>
              <a:t>Disadvantages</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More Complex</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Logistical Issues</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Modified Test Statistics</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Greater Expertise</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u="none" strike="noStrike" kern="1200" cap="none" spc="0" normalizeH="0" baseline="0" noProof="0" dirty="0">
                <a:ln>
                  <a:noFill/>
                </a:ln>
                <a:solidFill>
                  <a:prstClr val="black"/>
                </a:solidFill>
                <a:effectLst/>
                <a:uLnTx/>
                <a:uFillTx/>
                <a:latin typeface="Tw Cen MT" panose="020B0602020104020603"/>
                <a:ea typeface="+mn-ea"/>
                <a:cs typeface="+mn-cs"/>
              </a:rPr>
              <a:t>Regulatory Approval</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73376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latin typeface="+mj-lt"/>
              </a:rPr>
              <a:t>Survival</a:t>
            </a:r>
            <a:r>
              <a:rPr lang="en-IE" cap="none" dirty="0">
                <a:latin typeface="+mj-lt"/>
              </a:rPr>
              <a:t> SSR Complications</a:t>
            </a:r>
          </a:p>
        </p:txBody>
      </p:sp>
      <p:sp>
        <p:nvSpPr>
          <p:cNvPr id="3" name="Content Placeholder 2"/>
          <p:cNvSpPr>
            <a:spLocks noGrp="1"/>
          </p:cNvSpPr>
          <p:nvPr>
            <p:ph idx="1"/>
          </p:nvPr>
        </p:nvSpPr>
        <p:spPr>
          <a:xfrm>
            <a:off x="692071" y="1499616"/>
            <a:ext cx="9720073" cy="4023360"/>
          </a:xfrm>
        </p:spPr>
        <p:txBody>
          <a:bodyPr>
            <a:noAutofit/>
          </a:bodyPr>
          <a:lstStyle/>
          <a:p>
            <a:pPr marL="0" indent="0">
              <a:lnSpc>
                <a:spcPct val="100000"/>
              </a:lnSpc>
              <a:buNone/>
            </a:pPr>
            <a:r>
              <a:rPr lang="en-IE" sz="2800" dirty="0"/>
              <a:t>Unknown follow-up = more interim planning uncertainty</a:t>
            </a:r>
          </a:p>
          <a:p>
            <a:pPr marL="516636" lvl="1" indent="-342900">
              <a:lnSpc>
                <a:spcPct val="100000"/>
              </a:lnSpc>
            </a:pPr>
            <a:r>
              <a:rPr lang="en-IE" sz="2400" dirty="0"/>
              <a:t>Can be difficult to predict time when interim analysis will occur</a:t>
            </a:r>
          </a:p>
          <a:p>
            <a:pPr marL="516636" lvl="1" indent="-342900">
              <a:lnSpc>
                <a:spcPct val="100000"/>
              </a:lnSpc>
            </a:pPr>
            <a:r>
              <a:rPr lang="en-IE" sz="2400" dirty="0"/>
              <a:t>Higher # likely in active cohort when interim analysis occurs</a:t>
            </a:r>
          </a:p>
          <a:p>
            <a:pPr marL="173736" lvl="1" indent="0">
              <a:lnSpc>
                <a:spcPct val="100000"/>
              </a:lnSpc>
              <a:buNone/>
            </a:pPr>
            <a:endParaRPr lang="en-IE" sz="2400" dirty="0"/>
          </a:p>
          <a:p>
            <a:pPr marL="0" indent="0">
              <a:lnSpc>
                <a:spcPct val="100000"/>
              </a:lnSpc>
              <a:buNone/>
            </a:pPr>
            <a:r>
              <a:rPr lang="en-IE" sz="2800" dirty="0"/>
              <a:t>Survival adaptive design may need new assumptions </a:t>
            </a:r>
          </a:p>
          <a:p>
            <a:pPr marL="585216" lvl="1" indent="-457200">
              <a:lnSpc>
                <a:spcPct val="100000"/>
              </a:lnSpc>
            </a:pPr>
            <a:r>
              <a:rPr lang="en-IE" sz="2400" dirty="0"/>
              <a:t>e.g. assumption of constant treatment effect for GSD and SSR</a:t>
            </a:r>
          </a:p>
          <a:p>
            <a:pPr marL="128016" lvl="1" indent="0">
              <a:lnSpc>
                <a:spcPct val="100000"/>
              </a:lnSpc>
              <a:buNone/>
            </a:pPr>
            <a:endParaRPr lang="en-IE" sz="2400" dirty="0"/>
          </a:p>
          <a:p>
            <a:pPr marL="0" indent="0">
              <a:lnSpc>
                <a:spcPct val="100000"/>
              </a:lnSpc>
              <a:buNone/>
            </a:pPr>
            <a:r>
              <a:rPr lang="en-IE" sz="2800" dirty="0"/>
              <a:t>Two ways for increasing interim events: Sample Size, Time</a:t>
            </a:r>
          </a:p>
          <a:p>
            <a:pPr marL="585216" lvl="1" indent="-457200">
              <a:lnSpc>
                <a:spcPct val="100000"/>
              </a:lnSpc>
            </a:pPr>
            <a:r>
              <a:rPr lang="en-IE" sz="2400" dirty="0"/>
              <a:t>Increase N: biased for early trends; Time: later trends bias?</a:t>
            </a:r>
          </a:p>
          <a:p>
            <a:pPr marL="585216" lvl="1" indent="-457200">
              <a:lnSpc>
                <a:spcPct val="100000"/>
              </a:lnSpc>
            </a:pPr>
            <a:r>
              <a:rPr lang="en-IE" sz="2400" dirty="0" err="1"/>
              <a:t>Freidlin</a:t>
            </a:r>
            <a:r>
              <a:rPr lang="en-IE" sz="2400" dirty="0"/>
              <a:t> &amp; Korn (2017) talk about optimizing for “best” result</a:t>
            </a:r>
            <a:endParaRPr lang="en-IE" sz="2800" dirty="0"/>
          </a:p>
        </p:txBody>
      </p:sp>
    </p:spTree>
    <p:extLst>
      <p:ext uri="{BB962C8B-B14F-4D97-AF65-F5344CB8AC3E}">
        <p14:creationId xmlns:p14="http://schemas.microsoft.com/office/powerpoint/2010/main" val="85259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extLst>
              <p:ext uri="{D42A27DB-BD31-4B8C-83A1-F6EECF244321}">
                <p14:modId xmlns:p14="http://schemas.microsoft.com/office/powerpoint/2010/main" val="1227226691"/>
              </p:ext>
            </p:extLst>
          </p:nvPr>
        </p:nvGraphicFramePr>
        <p:xfrm>
          <a:off x="1351681" y="1134353"/>
          <a:ext cx="5335287" cy="4803031"/>
        </p:xfrm>
        <a:graphic>
          <a:graphicData uri="http://schemas.openxmlformats.org/drawingml/2006/table">
            <a:tbl>
              <a:tblPr firstRow="1" bandRow="1">
                <a:tableStyleId>{5C22544A-7EE6-4342-B048-85BDC9FD1C3A}</a:tableStyleId>
              </a:tblPr>
              <a:tblGrid>
                <a:gridCol w="5335287">
                  <a:extLst>
                    <a:ext uri="{9D8B030D-6E8A-4147-A177-3AD203B41FA5}">
                      <a16:colId xmlns:a16="http://schemas.microsoft.com/office/drawing/2014/main" val="3371235385"/>
                    </a:ext>
                  </a:extLst>
                </a:gridCol>
              </a:tblGrid>
              <a:tr h="89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i="1" u="none" dirty="0">
                        <a:solidFill>
                          <a:srgbClr val="2C98D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6482610"/>
                  </a:ext>
                </a:extLst>
              </a:tr>
              <a:tr h="92216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dirty="0">
                          <a:solidFill>
                            <a:schemeClr val="tx1">
                              <a:lumMod val="85000"/>
                              <a:lumOff val="15000"/>
                            </a:schemeClr>
                          </a:solidFill>
                        </a:rPr>
                        <a:t>Head of Statistics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err="1">
                          <a:solidFill>
                            <a:schemeClr val="tx1">
                              <a:lumMod val="85000"/>
                              <a:lumOff val="15000"/>
                            </a:schemeClr>
                          </a:solidFill>
                          <a:latin typeface="+mn-lt"/>
                          <a:ea typeface="+mn-ea"/>
                          <a:cs typeface="+mn-cs"/>
                        </a:rPr>
                        <a:t>nQuery</a:t>
                      </a:r>
                      <a:r>
                        <a:rPr lang="en-IE" sz="2800" kern="1200" dirty="0">
                          <a:solidFill>
                            <a:schemeClr val="tx1">
                              <a:lumMod val="85000"/>
                              <a:lumOff val="15000"/>
                            </a:schemeClr>
                          </a:solidFill>
                          <a:latin typeface="+mn-lt"/>
                          <a:ea typeface="+mn-ea"/>
                          <a:cs typeface="+mn-cs"/>
                        </a:rPr>
                        <a:t> Lead Researcher</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174533"/>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FDA Guest Speaker</a:t>
                      </a: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IE" sz="2800" kern="1200" dirty="0">
                        <a:solidFill>
                          <a:schemeClr val="tx1">
                            <a:lumMod val="85000"/>
                            <a:lumOff val="1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596045"/>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Guest Lecturer</a:t>
                      </a:r>
                      <a:endParaRPr lang="en-GB" sz="2800" kern="1200" dirty="0">
                        <a:solidFill>
                          <a:schemeClr val="tx1">
                            <a:lumMod val="85000"/>
                            <a:lumOff val="1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341517"/>
                  </a:ext>
                </a:extLst>
              </a:tr>
            </a:tbl>
          </a:graphicData>
        </a:graphic>
      </p:graphicFrame>
      <p:sp>
        <p:nvSpPr>
          <p:cNvPr id="6" name="Title 1">
            <a:extLst>
              <a:ext uri="{FF2B5EF4-FFF2-40B4-BE49-F238E27FC236}">
                <a16:creationId xmlns:a16="http://schemas.microsoft.com/office/drawing/2014/main" id="{95089E93-50E6-4B37-9279-6A0669C69C6D}"/>
              </a:ext>
            </a:extLst>
          </p:cNvPr>
          <p:cNvSpPr>
            <a:spLocks noGrp="1"/>
          </p:cNvSpPr>
          <p:nvPr>
            <p:ph type="title"/>
          </p:nvPr>
        </p:nvSpPr>
        <p:spPr>
          <a:xfrm>
            <a:off x="443133" y="89089"/>
            <a:ext cx="9126415" cy="1499616"/>
          </a:xfrm>
        </p:spPr>
        <p:txBody>
          <a:bodyPr/>
          <a:lstStyle/>
          <a:p>
            <a:r>
              <a:rPr lang="en-GB" dirty="0"/>
              <a:t>Webinar Host</a:t>
            </a:r>
          </a:p>
        </p:txBody>
      </p:sp>
      <p:sp>
        <p:nvSpPr>
          <p:cNvPr id="8" name="Rectangle 7">
            <a:extLst>
              <a:ext uri="{FF2B5EF4-FFF2-40B4-BE49-F238E27FC236}">
                <a16:creationId xmlns:a16="http://schemas.microsoft.com/office/drawing/2014/main" id="{A9900870-0895-4527-8E84-F42EE1CCA501}"/>
              </a:ext>
            </a:extLst>
          </p:cNvPr>
          <p:cNvSpPr/>
          <p:nvPr/>
        </p:nvSpPr>
        <p:spPr>
          <a:xfrm>
            <a:off x="6372801" y="4551146"/>
            <a:ext cx="30413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52CADB"/>
                </a:solidFill>
                <a:effectLst/>
                <a:uLnTx/>
                <a:uFillTx/>
                <a:latin typeface="Tw Cen MT" panose="020B0602020104020603"/>
                <a:ea typeface="+mn-ea"/>
                <a:cs typeface="+mn-cs"/>
              </a:rPr>
              <a:t>HOSTED BY: </a:t>
            </a:r>
            <a:br>
              <a:rPr kumimoji="0" lang="en-IE" sz="3200" b="0" i="0" u="none" strike="noStrike" kern="1200" cap="none" spc="0" normalizeH="0" baseline="0" noProof="0" dirty="0">
                <a:ln>
                  <a:noFill/>
                </a:ln>
                <a:solidFill>
                  <a:prstClr val="black">
                    <a:lumMod val="85000"/>
                    <a:lumOff val="15000"/>
                  </a:prstClr>
                </a:solidFill>
                <a:effectLst/>
                <a:uLnTx/>
                <a:uFillTx/>
                <a:latin typeface="Tw Cen MT" panose="020B0602020104020603"/>
                <a:ea typeface="+mn-ea"/>
                <a:cs typeface="+mn-cs"/>
              </a:rPr>
            </a:br>
            <a:r>
              <a:rPr kumimoji="0" lang="en-IE" sz="3200" b="1" i="1" u="none" strike="noStrike" kern="1200" cap="none" spc="0" normalizeH="0" baseline="0" noProof="0" dirty="0">
                <a:ln>
                  <a:noFill/>
                </a:ln>
                <a:solidFill>
                  <a:srgbClr val="2C98D4"/>
                </a:solidFill>
                <a:effectLst/>
                <a:uLnTx/>
                <a:uFillTx/>
                <a:latin typeface="Tw Cen MT" panose="020B0602020104020603"/>
                <a:ea typeface="+mn-ea"/>
                <a:cs typeface="+mn-cs"/>
              </a:rPr>
              <a:t>Ronan Fitzpatrick</a:t>
            </a:r>
          </a:p>
        </p:txBody>
      </p:sp>
      <p:pic>
        <p:nvPicPr>
          <p:cNvPr id="9" name="Picture 8" descr="A person wearing glasses posing for the camera&#10;&#10;Description automatically generated">
            <a:extLst>
              <a:ext uri="{FF2B5EF4-FFF2-40B4-BE49-F238E27FC236}">
                <a16:creationId xmlns:a16="http://schemas.microsoft.com/office/drawing/2014/main" id="{B9C8B78F-0857-4BC5-BD2E-128DF2721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59" y="1583618"/>
            <a:ext cx="3038095" cy="3038095"/>
          </a:xfrm>
          <a:prstGeom prst="rect">
            <a:avLst/>
          </a:prstGeom>
        </p:spPr>
      </p:pic>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6454588" y="4616626"/>
            <a:ext cx="5737412" cy="0"/>
          </a:xfrm>
          <a:prstGeom prst="line">
            <a:avLst/>
          </a:prstGeom>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4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9FCACB-0999-4291-A635-C84336F90D03}"/>
              </a:ext>
            </a:extLst>
          </p:cNvPr>
          <p:cNvSpPr/>
          <p:nvPr/>
        </p:nvSpPr>
        <p:spPr>
          <a:xfrm>
            <a:off x="6706245" y="1575862"/>
            <a:ext cx="5355152" cy="511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Content Placeholder 2"/>
          <p:cNvSpPr>
            <a:spLocks noGrp="1"/>
          </p:cNvSpPr>
          <p:nvPr>
            <p:ph idx="1"/>
          </p:nvPr>
        </p:nvSpPr>
        <p:spPr>
          <a:xfrm>
            <a:off x="691778" y="1208189"/>
            <a:ext cx="6412606" cy="5116411"/>
          </a:xfrm>
        </p:spPr>
        <p:txBody>
          <a:bodyPr>
            <a:noAutofit/>
          </a:bodyPr>
          <a:lstStyle/>
          <a:p>
            <a:pPr marL="0" indent="0">
              <a:buNone/>
            </a:pPr>
            <a:r>
              <a:rPr lang="en-IE" sz="2400" dirty="0"/>
              <a:t>2 early stopping criteria (work similar)</a:t>
            </a:r>
          </a:p>
          <a:p>
            <a:pPr marL="971550" lvl="1" indent="-514350">
              <a:buFont typeface="+mj-lt"/>
              <a:buAutoNum type="arabicPeriod"/>
            </a:pPr>
            <a:r>
              <a:rPr lang="en-IE" sz="2000" dirty="0"/>
              <a:t>Efficacy (</a:t>
            </a:r>
            <a:r>
              <a:rPr lang="el-GR" sz="2000" dirty="0"/>
              <a:t>α</a:t>
            </a:r>
            <a:r>
              <a:rPr lang="en-IE" sz="2000" dirty="0"/>
              <a:t>-spending)</a:t>
            </a:r>
          </a:p>
          <a:p>
            <a:pPr marL="971550" lvl="1" indent="-514350">
              <a:buFont typeface="+mj-lt"/>
              <a:buAutoNum type="arabicPeriod"/>
            </a:pPr>
            <a:r>
              <a:rPr lang="en-IE" sz="2000" dirty="0"/>
              <a:t>Futility (</a:t>
            </a:r>
            <a:r>
              <a:rPr lang="el-GR" sz="2000" dirty="0"/>
              <a:t>β</a:t>
            </a:r>
            <a:r>
              <a:rPr lang="en-IE" sz="2000" dirty="0"/>
              <a:t>-spending)</a:t>
            </a:r>
          </a:p>
          <a:p>
            <a:pPr marL="0" indent="0">
              <a:buNone/>
            </a:pPr>
            <a:r>
              <a:rPr lang="en-IE" sz="2400" dirty="0"/>
              <a:t>Use Lan &amp; </a:t>
            </a:r>
            <a:r>
              <a:rPr lang="en-IE" sz="2400" dirty="0" err="1"/>
              <a:t>DeMets</a:t>
            </a:r>
            <a:r>
              <a:rPr lang="en-IE" sz="2400" dirty="0"/>
              <a:t> “spending function” to account for multiple analyses/chances</a:t>
            </a:r>
          </a:p>
          <a:p>
            <a:pPr lvl="1"/>
            <a:r>
              <a:rPr lang="en-IE" sz="2000" dirty="0"/>
              <a:t>Spend proportion of total error at each look</a:t>
            </a:r>
          </a:p>
          <a:p>
            <a:pPr lvl="1"/>
            <a:r>
              <a:rPr lang="en-IE" sz="2000" dirty="0"/>
              <a:t>More conservative N vs. fixed term analysis</a:t>
            </a:r>
            <a:br>
              <a:rPr lang="en-IE" sz="2000" dirty="0"/>
            </a:br>
            <a:endParaRPr lang="en-IE" sz="2000" dirty="0"/>
          </a:p>
          <a:p>
            <a:pPr marL="0" indent="0">
              <a:buNone/>
            </a:pPr>
            <a:r>
              <a:rPr lang="en-IE" sz="2400" dirty="0"/>
              <a:t>Multiple SF available (incl. custom)</a:t>
            </a:r>
          </a:p>
          <a:p>
            <a:pPr lvl="1"/>
            <a:r>
              <a:rPr lang="en-IE" sz="2000" dirty="0"/>
              <a:t>O’Brien-Fleming (conservative), Pocock (liberal)</a:t>
            </a:r>
          </a:p>
          <a:p>
            <a:pPr lvl="1"/>
            <a:r>
              <a:rPr lang="en-IE" sz="2000" dirty="0"/>
              <a:t>Power Family, Hwang-Shih-</a:t>
            </a:r>
            <a:r>
              <a:rPr lang="en-IE" sz="2000" dirty="0" err="1"/>
              <a:t>DeCani</a:t>
            </a:r>
            <a:r>
              <a:rPr lang="en-IE" sz="2000" dirty="0"/>
              <a:t> (flexible)</a:t>
            </a:r>
            <a:br>
              <a:rPr lang="en-IE" sz="2000" dirty="0"/>
            </a:br>
            <a:endParaRPr lang="en-IE" sz="2000" dirty="0"/>
          </a:p>
          <a:p>
            <a:pPr marL="0" indent="0">
              <a:buNone/>
            </a:pPr>
            <a:r>
              <a:rPr lang="en-IE" sz="2400" dirty="0"/>
              <a:t>Different heuristics for efficacy/futility</a:t>
            </a:r>
          </a:p>
          <a:p>
            <a:pPr lvl="1"/>
            <a:r>
              <a:rPr lang="en-IE" sz="2000" dirty="0"/>
              <a:t>Conservative SF expected for efficacy</a:t>
            </a:r>
          </a:p>
          <a:p>
            <a:pPr lvl="1"/>
            <a:r>
              <a:rPr lang="en-IE" sz="2000" dirty="0"/>
              <a:t>More flexibility for futility (less problematic)</a:t>
            </a:r>
            <a:endParaRPr lang="en-IE" sz="700" dirty="0"/>
          </a:p>
        </p:txBody>
      </p:sp>
      <p:sp>
        <p:nvSpPr>
          <p:cNvPr id="2" name="Title 1"/>
          <p:cNvSpPr>
            <a:spLocks noGrp="1"/>
          </p:cNvSpPr>
          <p:nvPr>
            <p:ph type="title"/>
          </p:nvPr>
        </p:nvSpPr>
        <p:spPr>
          <a:xfrm>
            <a:off x="457200" y="165728"/>
            <a:ext cx="9126415" cy="1108445"/>
          </a:xfrm>
        </p:spPr>
        <p:txBody>
          <a:bodyPr>
            <a:normAutofit/>
          </a:bodyPr>
          <a:lstStyle/>
          <a:p>
            <a:r>
              <a:rPr lang="en-IE" dirty="0">
                <a:latin typeface="+mj-lt"/>
              </a:rPr>
              <a:t>Group Sequential Design</a:t>
            </a:r>
          </a:p>
        </p:txBody>
      </p:sp>
      <p:sp>
        <p:nvSpPr>
          <p:cNvPr id="12" name="Rectangle: Rounded Corners 11">
            <a:extLst>
              <a:ext uri="{FF2B5EF4-FFF2-40B4-BE49-F238E27FC236}">
                <a16:creationId xmlns:a16="http://schemas.microsoft.com/office/drawing/2014/main" id="{1565B45F-12B4-4209-ACF8-A5F104557441}"/>
              </a:ext>
            </a:extLst>
          </p:cNvPr>
          <p:cNvSpPr/>
          <p:nvPr/>
        </p:nvSpPr>
        <p:spPr>
          <a:xfrm flipH="1" flipV="1">
            <a:off x="460145" y="1274173"/>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82110A24-B65C-4D95-A794-54B25D18CDC0}"/>
              </a:ext>
            </a:extLst>
          </p:cNvPr>
          <p:cNvSpPr/>
          <p:nvPr/>
        </p:nvSpPr>
        <p:spPr>
          <a:xfrm flipH="1" flipV="1">
            <a:off x="459450" y="2493837"/>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Rounded Corners 14">
            <a:extLst>
              <a:ext uri="{FF2B5EF4-FFF2-40B4-BE49-F238E27FC236}">
                <a16:creationId xmlns:a16="http://schemas.microsoft.com/office/drawing/2014/main" id="{19BDC94C-A39B-4D36-B2BB-387C926431D9}"/>
              </a:ext>
            </a:extLst>
          </p:cNvPr>
          <p:cNvSpPr/>
          <p:nvPr/>
        </p:nvSpPr>
        <p:spPr>
          <a:xfrm flipH="1" flipV="1">
            <a:off x="461553" y="5680308"/>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8F0EBE-D025-4ADA-BBF8-23A0E68C1169}"/>
                  </a:ext>
                </a:extLst>
              </p:cNvPr>
              <p:cNvSpPr txBox="1"/>
              <p:nvPr/>
            </p:nvSpPr>
            <p:spPr>
              <a:xfrm>
                <a:off x="7354672" y="4551927"/>
                <a:ext cx="4457887" cy="1106521"/>
              </a:xfrm>
              <a:prstGeom prst="rect">
                <a:avLst/>
              </a:prstGeom>
              <a:solidFill>
                <a:schemeClr val="bg1"/>
              </a:solid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m:rPr>
                              <m:sty m:val="p"/>
                            </m:r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d>
                            <m:d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den>
                              </m:f>
                            </m:e>
                          </m:d>
                        </m:e>
                      </m:d>
                    </m:oMath>
                  </m:oMathPara>
                </a14:m>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9" name="TextBox 8">
                <a:extLst>
                  <a:ext uri="{FF2B5EF4-FFF2-40B4-BE49-F238E27FC236}">
                    <a16:creationId xmlns:a16="http://schemas.microsoft.com/office/drawing/2014/main" id="{178F0EBE-D025-4ADA-BBF8-23A0E68C1169}"/>
                  </a:ext>
                </a:extLst>
              </p:cNvPr>
              <p:cNvSpPr txBox="1">
                <a:spLocks noRot="1" noChangeAspect="1" noMove="1" noResize="1" noEditPoints="1" noAdjustHandles="1" noChangeArrowheads="1" noChangeShapeType="1" noTextEdit="1"/>
              </p:cNvSpPr>
              <p:nvPr/>
            </p:nvSpPr>
            <p:spPr>
              <a:xfrm>
                <a:off x="7354672" y="4551927"/>
                <a:ext cx="4457887" cy="1106521"/>
              </a:xfrm>
              <a:prstGeom prst="rect">
                <a:avLst/>
              </a:prstGeom>
              <a:blipFill>
                <a:blip r:embed="rId3"/>
                <a:stretch>
                  <a:fillRect/>
                </a:stretch>
              </a:blipFill>
            </p:spPr>
            <p:txBody>
              <a:bodyPr/>
              <a:lstStyle/>
              <a:p>
                <a:r>
                  <a:rPr lang="en-IE">
                    <a:noFill/>
                  </a:rPr>
                  <a:t> </a:t>
                </a:r>
              </a:p>
            </p:txBody>
          </p:sp>
        </mc:Fallback>
      </mc:AlternateContent>
      <p:pic>
        <p:nvPicPr>
          <p:cNvPr id="6" name="Picture 5">
            <a:extLst>
              <a:ext uri="{FF2B5EF4-FFF2-40B4-BE49-F238E27FC236}">
                <a16:creationId xmlns:a16="http://schemas.microsoft.com/office/drawing/2014/main" id="{CF8A08D9-6B59-4DC7-A235-3C7A1FABC345}"/>
              </a:ext>
            </a:extLst>
          </p:cNvPr>
          <p:cNvPicPr>
            <a:picLocks noChangeAspect="1"/>
          </p:cNvPicPr>
          <p:nvPr/>
        </p:nvPicPr>
        <p:blipFill>
          <a:blip r:embed="rId4"/>
          <a:stretch>
            <a:fillRect/>
          </a:stretch>
        </p:blipFill>
        <p:spPr>
          <a:xfrm>
            <a:off x="7105833" y="1972035"/>
            <a:ext cx="4955564" cy="2327199"/>
          </a:xfrm>
          <a:prstGeom prst="rect">
            <a:avLst/>
          </a:prstGeom>
        </p:spPr>
      </p:pic>
      <p:sp>
        <p:nvSpPr>
          <p:cNvPr id="7" name="TextBox 6">
            <a:extLst>
              <a:ext uri="{FF2B5EF4-FFF2-40B4-BE49-F238E27FC236}">
                <a16:creationId xmlns:a16="http://schemas.microsoft.com/office/drawing/2014/main" id="{6666B028-D677-44EF-BA1D-958475D4B804}"/>
              </a:ext>
            </a:extLst>
          </p:cNvPr>
          <p:cNvSpPr txBox="1"/>
          <p:nvPr/>
        </p:nvSpPr>
        <p:spPr>
          <a:xfrm>
            <a:off x="7354672" y="5680308"/>
            <a:ext cx="4578712" cy="461665"/>
          </a:xfrm>
          <a:prstGeom prst="rect">
            <a:avLst/>
          </a:prstGeom>
          <a:solidFill>
            <a:schemeClr val="bg1"/>
          </a:solidFill>
        </p:spPr>
        <p:txBody>
          <a:bodyPr wrap="square" rtlCol="0">
            <a:spAutoFit/>
          </a:bodyPr>
          <a:lstStyle/>
          <a:p>
            <a:r>
              <a:rPr lang="en-IE" sz="2400" dirty="0"/>
              <a:t>O’Brien-Fleming Spending Function</a:t>
            </a:r>
          </a:p>
        </p:txBody>
      </p:sp>
      <p:sp>
        <p:nvSpPr>
          <p:cNvPr id="11" name="Rectangle: Rounded Corners 10">
            <a:extLst>
              <a:ext uri="{FF2B5EF4-FFF2-40B4-BE49-F238E27FC236}">
                <a16:creationId xmlns:a16="http://schemas.microsoft.com/office/drawing/2014/main" id="{F04A8F61-8354-4275-8B6F-4B73A1BA835F}"/>
              </a:ext>
            </a:extLst>
          </p:cNvPr>
          <p:cNvSpPr/>
          <p:nvPr/>
        </p:nvSpPr>
        <p:spPr>
          <a:xfrm flipH="1" flipV="1">
            <a:off x="458696" y="429923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7729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88" y="39315"/>
            <a:ext cx="9126415" cy="1499616"/>
          </a:xfrm>
        </p:spPr>
        <p:txBody>
          <a:bodyPr/>
          <a:lstStyle/>
          <a:p>
            <a:r>
              <a:rPr lang="en-IE" dirty="0">
                <a:latin typeface="+mj-lt"/>
              </a:rPr>
              <a:t>Unblinded SSR</a:t>
            </a:r>
          </a:p>
        </p:txBody>
      </p:sp>
      <p:sp>
        <p:nvSpPr>
          <p:cNvPr id="3" name="Content Placeholder 2"/>
          <p:cNvSpPr>
            <a:spLocks noGrp="1"/>
          </p:cNvSpPr>
          <p:nvPr>
            <p:ph idx="1"/>
          </p:nvPr>
        </p:nvSpPr>
        <p:spPr>
          <a:xfrm>
            <a:off x="679771" y="1288179"/>
            <a:ext cx="9720073" cy="4927600"/>
          </a:xfrm>
        </p:spPr>
        <p:txBody>
          <a:bodyPr>
            <a:normAutofit fontScale="92500"/>
          </a:bodyPr>
          <a:lstStyle/>
          <a:p>
            <a:pPr marL="0" indent="0">
              <a:lnSpc>
                <a:spcPct val="170000"/>
              </a:lnSpc>
              <a:buNone/>
            </a:pPr>
            <a:r>
              <a:rPr lang="en-IE" sz="2800" dirty="0"/>
              <a:t>SSR suggested when interim effect size is “promising” (Chen et al)</a:t>
            </a:r>
          </a:p>
          <a:p>
            <a:pPr marL="630936" lvl="1" indent="-457200"/>
            <a:r>
              <a:rPr lang="en-IE" sz="2600" dirty="0"/>
              <a:t>“Promising” user-defined but based on unblinded effect size</a:t>
            </a:r>
          </a:p>
          <a:p>
            <a:pPr marL="630936" lvl="1" indent="-457200"/>
            <a:r>
              <a:rPr lang="en-IE" sz="2600" dirty="0"/>
              <a:t>Extends GSD with 3</a:t>
            </a:r>
            <a:r>
              <a:rPr lang="en-IE" sz="2600" baseline="30000" dirty="0"/>
              <a:t>rd</a:t>
            </a:r>
            <a:r>
              <a:rPr lang="en-IE" sz="2600" dirty="0"/>
              <a:t> option: continue, stop early, </a:t>
            </a:r>
            <a:r>
              <a:rPr lang="en-IE" sz="2600" b="1" dirty="0"/>
              <a:t>increase N</a:t>
            </a:r>
          </a:p>
          <a:p>
            <a:pPr marL="0" indent="0">
              <a:buNone/>
            </a:pPr>
            <a:r>
              <a:rPr lang="en-IE" sz="2800" dirty="0"/>
              <a:t>Power for optimistic effect but increase N for lower relevant effects</a:t>
            </a:r>
          </a:p>
          <a:p>
            <a:pPr marL="630936" lvl="1" indent="-457200"/>
            <a:r>
              <a:rPr lang="en-IE" sz="2600" dirty="0"/>
              <a:t>Updated FDA Guidance: Design which “can provide efficiency”</a:t>
            </a:r>
          </a:p>
          <a:p>
            <a:pPr marL="0" indent="0">
              <a:buNone/>
            </a:pPr>
            <a:r>
              <a:rPr lang="en-IE" sz="2800" dirty="0"/>
              <a:t>Common criteria proposed for unblinded SSR is conditional power (CP)</a:t>
            </a:r>
          </a:p>
          <a:p>
            <a:pPr marL="630936" lvl="1" indent="-457200"/>
            <a:r>
              <a:rPr lang="en-IE" sz="2600" dirty="0"/>
              <a:t>Probability of significance given interim data</a:t>
            </a:r>
          </a:p>
          <a:p>
            <a:pPr marL="0" indent="0">
              <a:buNone/>
            </a:pPr>
            <a:r>
              <a:rPr lang="en-IE" sz="2800" dirty="0"/>
              <a:t>2 methods here: Chen, </a:t>
            </a:r>
            <a:r>
              <a:rPr lang="en-IE" sz="2800" dirty="0" err="1"/>
              <a:t>DeMets</a:t>
            </a:r>
            <a:r>
              <a:rPr lang="en-IE" sz="2800" dirty="0"/>
              <a:t> &amp; Lan; Cui, Hung &amp; Wang</a:t>
            </a:r>
          </a:p>
          <a:p>
            <a:pPr marL="630936" lvl="1" indent="-457200"/>
            <a:r>
              <a:rPr lang="en-IE" sz="2600" dirty="0"/>
              <a:t>1</a:t>
            </a:r>
            <a:r>
              <a:rPr lang="en-IE" sz="2600" baseline="30000" dirty="0"/>
              <a:t>st</a:t>
            </a:r>
            <a:r>
              <a:rPr lang="en-IE" sz="2600" dirty="0"/>
              <a:t> uses GSD statistics but only penultimate look &amp; high CP</a:t>
            </a:r>
          </a:p>
          <a:p>
            <a:pPr marL="630936" lvl="1" indent="-457200"/>
            <a:r>
              <a:rPr lang="en-IE" sz="2600" dirty="0"/>
              <a:t>2</a:t>
            </a:r>
            <a:r>
              <a:rPr lang="en-IE" sz="2600" baseline="30000" dirty="0"/>
              <a:t>nd</a:t>
            </a:r>
            <a:r>
              <a:rPr lang="en-IE" sz="2600" dirty="0"/>
              <a:t> uses weighted statistic but allowed at any look and CP</a:t>
            </a:r>
          </a:p>
        </p:txBody>
      </p:sp>
      <p:sp>
        <p:nvSpPr>
          <p:cNvPr id="4" name="Rectangle: Rounded Corners 3">
            <a:extLst>
              <a:ext uri="{FF2B5EF4-FFF2-40B4-BE49-F238E27FC236}">
                <a16:creationId xmlns:a16="http://schemas.microsoft.com/office/drawing/2014/main" id="{B71E024D-D461-4B43-A611-56455EBDC620}"/>
              </a:ext>
            </a:extLst>
          </p:cNvPr>
          <p:cNvSpPr/>
          <p:nvPr/>
        </p:nvSpPr>
        <p:spPr>
          <a:xfrm flipH="1" flipV="1">
            <a:off x="455542" y="1598447"/>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9EF4F02F-E33D-41DF-8646-FC63738D5CDC}"/>
              </a:ext>
            </a:extLst>
          </p:cNvPr>
          <p:cNvSpPr/>
          <p:nvPr/>
        </p:nvSpPr>
        <p:spPr>
          <a:xfrm flipH="1" flipV="1">
            <a:off x="461424" y="2970937"/>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DA66985-A95D-4A2E-BE27-438DE9521554}"/>
              </a:ext>
            </a:extLst>
          </p:cNvPr>
          <p:cNvSpPr/>
          <p:nvPr/>
        </p:nvSpPr>
        <p:spPr>
          <a:xfrm flipH="1" flipV="1">
            <a:off x="458075" y="3903369"/>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FBA467BA-AAF9-443E-B8C8-45E31D50FB33}"/>
              </a:ext>
            </a:extLst>
          </p:cNvPr>
          <p:cNvSpPr/>
          <p:nvPr/>
        </p:nvSpPr>
        <p:spPr>
          <a:xfrm flipH="1" flipV="1">
            <a:off x="458105" y="4845326"/>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36800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13AE9D-FC92-445B-9104-CDE60EFD49BB}"/>
              </a:ext>
            </a:extLst>
          </p:cNvPr>
          <p:cNvSpPr txBox="1"/>
          <p:nvPr/>
        </p:nvSpPr>
        <p:spPr>
          <a:xfrm>
            <a:off x="457197" y="1304008"/>
            <a:ext cx="2137118" cy="408623"/>
          </a:xfrm>
          <a:prstGeom prst="roundRect">
            <a:avLst/>
          </a:prstGeom>
          <a:solidFill>
            <a:srgbClr val="39C1D1"/>
          </a:solidFill>
        </p:spPr>
        <p:txBody>
          <a:bodyPr wrap="square" rtlCol="0">
            <a:spAutoFit/>
          </a:bodyPr>
          <a:lstStyle/>
          <a:p>
            <a:r>
              <a:rPr lang="en-IE" b="1" dirty="0">
                <a:solidFill>
                  <a:schemeClr val="bg1"/>
                </a:solidFill>
              </a:rPr>
              <a:t>Worked Example 3</a:t>
            </a:r>
            <a:endParaRPr lang="en-IE" b="1" i="1" dirty="0">
              <a:solidFill>
                <a:schemeClr val="bg1"/>
              </a:solidFill>
            </a:endParaRPr>
          </a:p>
        </p:txBody>
      </p:sp>
      <p:graphicFrame>
        <p:nvGraphicFramePr>
          <p:cNvPr id="10" name="Content Placeholder 2">
            <a:extLst>
              <a:ext uri="{FF2B5EF4-FFF2-40B4-BE49-F238E27FC236}">
                <a16:creationId xmlns:a16="http://schemas.microsoft.com/office/drawing/2014/main" id="{6B96AEDA-C3FA-490B-A13E-9DCC73119AFD}"/>
              </a:ext>
            </a:extLst>
          </p:cNvPr>
          <p:cNvGraphicFramePr>
            <a:graphicFrameLocks/>
          </p:cNvGraphicFramePr>
          <p:nvPr/>
        </p:nvGraphicFramePr>
        <p:xfrm>
          <a:off x="457197" y="1989630"/>
          <a:ext cx="5331125" cy="3139440"/>
        </p:xfrm>
        <a:graphic>
          <a:graphicData uri="http://schemas.openxmlformats.org/drawingml/2006/table">
            <a:tbl>
              <a:tblPr firstRow="1" bandRow="1">
                <a:effectLst/>
                <a:tableStyleId>{8EC20E35-A176-4012-BC5E-935CFFF8708E}</a:tableStyleId>
              </a:tblPr>
              <a:tblGrid>
                <a:gridCol w="4217074">
                  <a:extLst>
                    <a:ext uri="{9D8B030D-6E8A-4147-A177-3AD203B41FA5}">
                      <a16:colId xmlns:a16="http://schemas.microsoft.com/office/drawing/2014/main" val="20000"/>
                    </a:ext>
                  </a:extLst>
                </a:gridCol>
                <a:gridCol w="111405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(One-Sided)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Placebo Median Survival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err="1">
                          <a:solidFill>
                            <a:schemeClr val="dk1"/>
                          </a:solidFill>
                          <a:effectLst/>
                          <a:latin typeface="+mn-lt"/>
                          <a:ea typeface="+mn-ea"/>
                          <a:cs typeface="+mn-cs"/>
                        </a:rPr>
                        <a:t>Everolimus</a:t>
                      </a:r>
                      <a:r>
                        <a:rPr lang="en-IE" sz="2000" b="0" i="0" kern="1200" baseline="0" dirty="0">
                          <a:solidFill>
                            <a:schemeClr val="dk1"/>
                          </a:solidFill>
                          <a:effectLst/>
                          <a:latin typeface="+mn-lt"/>
                          <a:ea typeface="+mn-ea"/>
                          <a:cs typeface="+mn-cs"/>
                        </a:rPr>
                        <a:t> Median Survival (months)</a:t>
                      </a:r>
                      <a:endParaRPr lang="en-IE" sz="2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Hazard</a:t>
                      </a:r>
                      <a:r>
                        <a:rPr lang="en-IE" sz="2000" baseline="0" dirty="0"/>
                        <a:t> Ratio</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0.66667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Accrual Period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Minimum Follow-Up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graphicFrame>
        <p:nvGraphicFramePr>
          <p:cNvPr id="15" name="Content Placeholder 2">
            <a:extLst>
              <a:ext uri="{FF2B5EF4-FFF2-40B4-BE49-F238E27FC236}">
                <a16:creationId xmlns:a16="http://schemas.microsoft.com/office/drawing/2014/main" id="{814E6917-709F-4E24-989B-5900929767D5}"/>
              </a:ext>
            </a:extLst>
          </p:cNvPr>
          <p:cNvGraphicFramePr>
            <a:graphicFrameLocks/>
          </p:cNvGraphicFramePr>
          <p:nvPr/>
        </p:nvGraphicFramePr>
        <p:xfrm>
          <a:off x="6403679" y="4039364"/>
          <a:ext cx="5331125" cy="2346960"/>
        </p:xfrm>
        <a:graphic>
          <a:graphicData uri="http://schemas.openxmlformats.org/drawingml/2006/table">
            <a:tbl>
              <a:tblPr firstRow="1" bandRow="1">
                <a:tableStyleId>{8EC20E35-A176-4012-BC5E-935CFFF8708E}</a:tableStyleId>
              </a:tblPr>
              <a:tblGrid>
                <a:gridCol w="2845428">
                  <a:extLst>
                    <a:ext uri="{9D8B030D-6E8A-4147-A177-3AD203B41FA5}">
                      <a16:colId xmlns:a16="http://schemas.microsoft.com/office/drawing/2014/main" val="20000"/>
                    </a:ext>
                  </a:extLst>
                </a:gridCol>
                <a:gridCol w="2485697">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US" sz="2000" dirty="0"/>
                        <a:t>N</a:t>
                      </a:r>
                      <a:r>
                        <a:rPr lang="en-IE" sz="2000" dirty="0"/>
                        <a:t>umber of Looks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3</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Efficacy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O’Brien Fleming</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mn-lt"/>
                          <a:ea typeface="+mn-ea"/>
                          <a:cs typeface="+mn-cs"/>
                        </a:rPr>
                        <a:t>F</a:t>
                      </a:r>
                      <a:r>
                        <a:rPr lang="en-IE" sz="2000" b="0" i="0" kern="1200" dirty="0">
                          <a:solidFill>
                            <a:schemeClr val="dk1"/>
                          </a:solidFill>
                          <a:effectLst/>
                          <a:latin typeface="+mn-lt"/>
                          <a:ea typeface="+mn-ea"/>
                          <a:cs typeface="+mn-cs"/>
                        </a:rPr>
                        <a:t>utility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Non-Binding</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US" sz="2000" dirty="0"/>
                        <a:t>B</a:t>
                      </a:r>
                      <a:r>
                        <a:rPr lang="en-IE" sz="2000" dirty="0"/>
                        <a:t>eta Spending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Hwang-Shih-</a:t>
                      </a:r>
                      <a:r>
                        <a:rPr lang="en-US" sz="2000" dirty="0" err="1"/>
                        <a:t>DeCani</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HSD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-2</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
        <p:nvSpPr>
          <p:cNvPr id="11" name="TextBox 10">
            <a:extLst>
              <a:ext uri="{FF2B5EF4-FFF2-40B4-BE49-F238E27FC236}">
                <a16:creationId xmlns:a16="http://schemas.microsoft.com/office/drawing/2014/main" id="{CCF30462-CD6E-4231-A317-C571FC063B1F}"/>
              </a:ext>
            </a:extLst>
          </p:cNvPr>
          <p:cNvSpPr txBox="1"/>
          <p:nvPr/>
        </p:nvSpPr>
        <p:spPr>
          <a:xfrm>
            <a:off x="3428259" y="6263319"/>
            <a:ext cx="234926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(2011)</a:t>
            </a:r>
          </a:p>
        </p:txBody>
      </p:sp>
      <p:pic>
        <p:nvPicPr>
          <p:cNvPr id="13" name="Picture 12">
            <a:extLst>
              <a:ext uri="{FF2B5EF4-FFF2-40B4-BE49-F238E27FC236}">
                <a16:creationId xmlns:a16="http://schemas.microsoft.com/office/drawing/2014/main" id="{B0A5AA2B-7E20-4EEE-9165-47785A3327EE}"/>
              </a:ext>
            </a:extLst>
          </p:cNvPr>
          <p:cNvPicPr>
            <a:picLocks noChangeAspect="1"/>
          </p:cNvPicPr>
          <p:nvPr/>
        </p:nvPicPr>
        <p:blipFill>
          <a:blip r:embed="rId3"/>
          <a:stretch>
            <a:fillRect/>
          </a:stretch>
        </p:blipFill>
        <p:spPr>
          <a:xfrm>
            <a:off x="478134" y="5406069"/>
            <a:ext cx="5310188" cy="857250"/>
          </a:xfrm>
          <a:prstGeom prst="rect">
            <a:avLst/>
          </a:prstGeom>
        </p:spPr>
      </p:pic>
      <p:sp>
        <p:nvSpPr>
          <p:cNvPr id="3" name="TextBox 2">
            <a:extLst>
              <a:ext uri="{FF2B5EF4-FFF2-40B4-BE49-F238E27FC236}">
                <a16:creationId xmlns:a16="http://schemas.microsoft.com/office/drawing/2014/main" id="{2932BA48-69A3-4979-A3D9-EDCE0E4E01E1}"/>
              </a:ext>
            </a:extLst>
          </p:cNvPr>
          <p:cNvSpPr txBox="1"/>
          <p:nvPr/>
        </p:nvSpPr>
        <p:spPr>
          <a:xfrm>
            <a:off x="6403681" y="1979010"/>
            <a:ext cx="5331122" cy="1938992"/>
          </a:xfrm>
          <a:prstGeom prst="rect">
            <a:avLst/>
          </a:prstGeom>
          <a:solidFill>
            <a:schemeClr val="bg1"/>
          </a:solidFill>
          <a:ln w="38100">
            <a:solidFill>
              <a:schemeClr val="accent1"/>
            </a:solidFill>
          </a:ln>
        </p:spPr>
        <p:txBody>
          <a:bodyPr wrap="square" rtlCol="0">
            <a:spAutoFit/>
          </a:bodyPr>
          <a:lstStyle/>
          <a:p>
            <a:r>
              <a:rPr lang="en-IE" sz="2400" dirty="0"/>
              <a:t>Extend previous example to group sequential design with 2 interim analyses with O’Brien Fleming efficacy bound and non-binding Hwang-Shih-</a:t>
            </a:r>
            <a:r>
              <a:rPr lang="en-IE" sz="2400" dirty="0" err="1"/>
              <a:t>DeCani</a:t>
            </a:r>
            <a:r>
              <a:rPr lang="en-IE" sz="2400" dirty="0"/>
              <a:t> futility bound with gamma = -2</a:t>
            </a:r>
          </a:p>
        </p:txBody>
      </p:sp>
    </p:spTree>
    <p:extLst>
      <p:ext uri="{BB962C8B-B14F-4D97-AF65-F5344CB8AC3E}">
        <p14:creationId xmlns:p14="http://schemas.microsoft.com/office/powerpoint/2010/main" val="1852753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779" y="2066403"/>
            <a:ext cx="5364216" cy="402336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r>
              <a:rPr lang="en-IE" sz="2800" dirty="0">
                <a:solidFill>
                  <a:schemeClr val="tx1"/>
                </a:solidFill>
              </a:rPr>
              <a:t>Assume previous group sequential design with added SSR option</a:t>
            </a:r>
          </a:p>
          <a:p>
            <a:pPr marL="0" indent="0">
              <a:buNone/>
            </a:pPr>
            <a:r>
              <a:rPr lang="en-IE" sz="2800" dirty="0">
                <a:solidFill>
                  <a:schemeClr val="tx1"/>
                </a:solidFill>
              </a:rPr>
              <a:t>Assume interim HR= 0.8 (from 0.666) and inherit total E of 303 (interim E of 101 and 202) and final look alpha of 0.23 from GSD.</a:t>
            </a:r>
          </a:p>
          <a:p>
            <a:pPr marL="0" indent="0">
              <a:buNone/>
            </a:pPr>
            <a:r>
              <a:rPr lang="en-IE" sz="2800" dirty="0">
                <a:solidFill>
                  <a:schemeClr val="tx1"/>
                </a:solidFill>
              </a:rPr>
              <a:t>What will required E for SSR for Chen-</a:t>
            </a:r>
            <a:r>
              <a:rPr lang="en-IE" sz="2800" dirty="0" err="1">
                <a:solidFill>
                  <a:schemeClr val="tx1"/>
                </a:solidFill>
              </a:rPr>
              <a:t>Demets</a:t>
            </a:r>
            <a:r>
              <a:rPr lang="en-IE" sz="2800" dirty="0">
                <a:solidFill>
                  <a:schemeClr val="tx1"/>
                </a:solidFill>
              </a:rPr>
              <a:t>-Lan/Cui-Hung-Wang assuming maximum events multiplier of 3?</a:t>
            </a:r>
            <a:endParaRPr lang="en-IE" sz="2400" b="1" dirty="0"/>
          </a:p>
        </p:txBody>
      </p:sp>
      <p:graphicFrame>
        <p:nvGraphicFramePr>
          <p:cNvPr id="6" name="Table 5">
            <a:extLst>
              <a:ext uri="{FF2B5EF4-FFF2-40B4-BE49-F238E27FC236}">
                <a16:creationId xmlns:a16="http://schemas.microsoft.com/office/drawing/2014/main" id="{E6EEA76D-1EFC-4CC3-83A1-18623137034A}"/>
              </a:ext>
            </a:extLst>
          </p:cNvPr>
          <p:cNvGraphicFramePr>
            <a:graphicFrameLocks noGrp="1"/>
          </p:cNvGraphicFramePr>
          <p:nvPr/>
        </p:nvGraphicFramePr>
        <p:xfrm>
          <a:off x="6269007" y="2555532"/>
          <a:ext cx="5090623" cy="3045102"/>
        </p:xfrm>
        <a:graphic>
          <a:graphicData uri="http://schemas.openxmlformats.org/drawingml/2006/table">
            <a:tbl>
              <a:tblPr firstRow="1" firstCol="1" bandRow="1">
                <a:tableStyleId>{793D81CF-94F2-401A-BA57-92F5A7B2D0C5}</a:tableStyleId>
              </a:tblPr>
              <a:tblGrid>
                <a:gridCol w="3158806">
                  <a:extLst>
                    <a:ext uri="{9D8B030D-6E8A-4147-A177-3AD203B41FA5}">
                      <a16:colId xmlns:a16="http://schemas.microsoft.com/office/drawing/2014/main" val="20000"/>
                    </a:ext>
                  </a:extLst>
                </a:gridCol>
                <a:gridCol w="1931817">
                  <a:extLst>
                    <a:ext uri="{9D8B030D-6E8A-4147-A177-3AD203B41FA5}">
                      <a16:colId xmlns:a16="http://schemas.microsoft.com/office/drawing/2014/main" val="20001"/>
                    </a:ext>
                  </a:extLst>
                </a:gridCol>
              </a:tblGrid>
              <a:tr h="312536">
                <a:tc>
                  <a:txBody>
                    <a:bodyPr/>
                    <a:lstStyle/>
                    <a:p>
                      <a:pPr algn="l">
                        <a:spcAft>
                          <a:spcPts val="0"/>
                        </a:spcAft>
                      </a:pPr>
                      <a:r>
                        <a:rPr lang="en-IE" sz="2000" dirty="0">
                          <a:effectLst/>
                        </a:rPr>
                        <a:t>Parameter</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spcAft>
                          <a:spcPts val="0"/>
                        </a:spcAft>
                      </a:pPr>
                      <a:r>
                        <a:rPr lang="en-IE" sz="2000" dirty="0">
                          <a:effectLst/>
                        </a:rPr>
                        <a:t>Value</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1423">
                <a:tc>
                  <a:txBody>
                    <a:bodyPr/>
                    <a:lstStyle/>
                    <a:p>
                      <a:pPr algn="l">
                        <a:spcAft>
                          <a:spcPts val="0"/>
                        </a:spcAft>
                      </a:pPr>
                      <a:r>
                        <a:rPr lang="en-IE" sz="2000" b="0" dirty="0">
                          <a:effectLst/>
                        </a:rPr>
                        <a:t>Nominal Final Look Sig. Level</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0.0231</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423">
                <a:tc>
                  <a:txBody>
                    <a:bodyPr/>
                    <a:lstStyle/>
                    <a:p>
                      <a:pPr algn="l">
                        <a:spcAft>
                          <a:spcPts val="0"/>
                        </a:spcAft>
                      </a:pPr>
                      <a:r>
                        <a:rPr lang="en-IE" sz="2000" b="0" dirty="0">
                          <a:effectLst/>
                        </a:rPr>
                        <a:t>Initial HR</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0.667</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423">
                <a:tc>
                  <a:txBody>
                    <a:bodyPr/>
                    <a:lstStyle/>
                    <a:p>
                      <a:pPr algn="l">
                        <a:spcAft>
                          <a:spcPts val="0"/>
                        </a:spcAft>
                      </a:pPr>
                      <a:r>
                        <a:rPr lang="en-IE" sz="2000" b="0" dirty="0">
                          <a:effectLst/>
                        </a:rPr>
                        <a:t>Interim HR</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0.8</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423">
                <a:tc>
                  <a:txBody>
                    <a:bodyPr/>
                    <a:lstStyle/>
                    <a:p>
                      <a:pPr algn="l">
                        <a:spcAft>
                          <a:spcPts val="0"/>
                        </a:spcAft>
                      </a:pPr>
                      <a:r>
                        <a:rPr lang="en-IE" sz="2000" b="0" dirty="0">
                          <a:effectLst/>
                          <a:latin typeface="Calibri"/>
                          <a:ea typeface="Calibri"/>
                          <a:cs typeface="Times New Roman"/>
                        </a:rPr>
                        <a:t>Initial Expected Events (E)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303</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423">
                <a:tc>
                  <a:txBody>
                    <a:bodyPr/>
                    <a:lstStyle/>
                    <a:p>
                      <a:pPr algn="l">
                        <a:spcAft>
                          <a:spcPts val="0"/>
                        </a:spcAft>
                      </a:pPr>
                      <a:r>
                        <a:rPr lang="en-IE" sz="2000" b="0" dirty="0">
                          <a:effectLst/>
                        </a:rPr>
                        <a:t>Interim Events (2</a:t>
                      </a:r>
                      <a:r>
                        <a:rPr lang="en-IE" sz="2000" b="0" baseline="30000" dirty="0">
                          <a:effectLst/>
                        </a:rPr>
                        <a:t>nd</a:t>
                      </a:r>
                      <a:r>
                        <a:rPr lang="en-IE" sz="2000" b="0" dirty="0">
                          <a:effectLst/>
                        </a:rPr>
                        <a:t> Look)</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202</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423">
                <a:tc>
                  <a:txBody>
                    <a:bodyPr/>
                    <a:lstStyle/>
                    <a:p>
                      <a:pPr algn="l">
                        <a:spcAft>
                          <a:spcPts val="0"/>
                        </a:spcAft>
                      </a:pPr>
                      <a:r>
                        <a:rPr lang="en-IE" sz="2000" b="0" dirty="0">
                          <a:effectLst/>
                        </a:rPr>
                        <a:t>Maximum Events</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909</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605">
                <a:tc>
                  <a:txBody>
                    <a:bodyPr/>
                    <a:lstStyle/>
                    <a:p>
                      <a:pPr algn="l">
                        <a:spcAft>
                          <a:spcPts val="0"/>
                        </a:spcAft>
                      </a:pPr>
                      <a:r>
                        <a:rPr lang="en-IE" sz="2000" b="0" dirty="0">
                          <a:effectLst/>
                        </a:rPr>
                        <a:t>Lower CP Bound (CDL/CHW)</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IE" sz="2000" dirty="0">
                          <a:effectLst/>
                        </a:rPr>
                        <a:t>Derived/40%</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423">
                <a:tc>
                  <a:txBody>
                    <a:bodyPr/>
                    <a:lstStyle/>
                    <a:p>
                      <a:pPr algn="l">
                        <a:spcAft>
                          <a:spcPts val="0"/>
                        </a:spcAft>
                      </a:pPr>
                      <a:r>
                        <a:rPr lang="en-IE" sz="2000" b="0" dirty="0">
                          <a:effectLst/>
                        </a:rPr>
                        <a:t>Upper CP Bound</a:t>
                      </a:r>
                      <a:endParaRPr lang="en-IE" sz="2000" b="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IE" sz="2000" dirty="0">
                          <a:effectLst/>
                        </a:rPr>
                        <a:t>92.6%</a:t>
                      </a:r>
                      <a:endParaRPr lang="en-IE"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0" name="TextBox 9">
            <a:extLst>
              <a:ext uri="{FF2B5EF4-FFF2-40B4-BE49-F238E27FC236}">
                <a16:creationId xmlns:a16="http://schemas.microsoft.com/office/drawing/2014/main" id="{F67CB581-10D9-4F8D-9EFB-2414EF83FFDF}"/>
              </a:ext>
            </a:extLst>
          </p:cNvPr>
          <p:cNvSpPr txBox="1"/>
          <p:nvPr/>
        </p:nvSpPr>
        <p:spPr>
          <a:xfrm>
            <a:off x="558779" y="1433493"/>
            <a:ext cx="2151186" cy="408623"/>
          </a:xfrm>
          <a:prstGeom prst="roundRect">
            <a:avLst/>
          </a:prstGeom>
          <a:solidFill>
            <a:srgbClr val="39C1D1"/>
          </a:solidFill>
        </p:spPr>
        <p:txBody>
          <a:bodyPr wrap="square" rtlCol="0">
            <a:spAutoFit/>
          </a:bodyPr>
          <a:lstStyle/>
          <a:p>
            <a:r>
              <a:rPr lang="en-IE" b="1" dirty="0">
                <a:solidFill>
                  <a:schemeClr val="bg1"/>
                </a:solidFill>
              </a:rPr>
              <a:t>Worked Example 3</a:t>
            </a:r>
            <a:endParaRPr lang="en-IE" b="1" i="1" dirty="0">
              <a:solidFill>
                <a:schemeClr val="bg1"/>
              </a:solidFill>
            </a:endParaRPr>
          </a:p>
        </p:txBody>
      </p:sp>
    </p:spTree>
    <p:extLst>
      <p:ext uri="{BB962C8B-B14F-4D97-AF65-F5344CB8AC3E}">
        <p14:creationId xmlns:p14="http://schemas.microsoft.com/office/powerpoint/2010/main" val="322400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Other Topics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0" lvl="0" indent="0">
              <a:buClr>
                <a:srgbClr val="1CADE4"/>
              </a:buClr>
              <a:buNone/>
            </a:pPr>
            <a:r>
              <a:rPr lang="en-IE" sz="3200" dirty="0">
                <a:solidFill>
                  <a:prstClr val="black"/>
                </a:solidFill>
              </a:rPr>
              <a:t>SSD for log-rank/Cox extensible to deal with one sample or &gt;2 sample cases, as well as other adaptive designs</a:t>
            </a:r>
          </a:p>
          <a:p>
            <a:pPr marL="0" indent="0">
              <a:buClr>
                <a:srgbClr val="1CADE4"/>
              </a:buClr>
              <a:buNone/>
            </a:pPr>
            <a:r>
              <a:rPr lang="en-IE" sz="3200" dirty="0">
                <a:solidFill>
                  <a:prstClr val="black"/>
                </a:solidFill>
              </a:rPr>
              <a:t>Other models of interest: cure models, frailty models, delayed effect (immunotherapy), joint OS/PFS GSD</a:t>
            </a:r>
          </a:p>
          <a:p>
            <a:pPr marL="0" lvl="0" indent="0">
              <a:buClr>
                <a:srgbClr val="1CADE4"/>
              </a:buClr>
              <a:buNone/>
            </a:pPr>
            <a:r>
              <a:rPr lang="en-IE" sz="3200" dirty="0">
                <a:solidFill>
                  <a:prstClr val="black"/>
                </a:solidFill>
              </a:rPr>
              <a:t>Confidence Interval SSD possible for special cases</a:t>
            </a:r>
          </a:p>
          <a:p>
            <a:pPr marL="516636" lvl="1" indent="-342900">
              <a:buClr>
                <a:srgbClr val="1CADE4"/>
              </a:buClr>
            </a:pPr>
            <a:r>
              <a:rPr lang="en-IE" sz="2800" dirty="0">
                <a:solidFill>
                  <a:prstClr val="black"/>
                </a:solidFill>
              </a:rPr>
              <a:t>Log(HR) if assume normal, one group w/ Type II censoring</a:t>
            </a:r>
          </a:p>
          <a:p>
            <a:pPr marL="0" lvl="0" indent="0">
              <a:buClr>
                <a:srgbClr val="1CADE4"/>
              </a:buClr>
              <a:buNone/>
            </a:pPr>
            <a:r>
              <a:rPr lang="en-IE" sz="3200" dirty="0">
                <a:solidFill>
                  <a:prstClr val="black"/>
                </a:solidFill>
              </a:rPr>
              <a:t>Bayesian methods should be possible, </a:t>
            </a:r>
            <a:r>
              <a:rPr lang="en-IE" sz="3200" dirty="0" err="1">
                <a:solidFill>
                  <a:prstClr val="black"/>
                </a:solidFill>
              </a:rPr>
              <a:t>nQuery</a:t>
            </a:r>
            <a:r>
              <a:rPr lang="en-IE" sz="3200" dirty="0">
                <a:solidFill>
                  <a:prstClr val="black"/>
                </a:solidFill>
              </a:rPr>
              <a:t> already provides assurance for survival case</a:t>
            </a: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62877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1109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192171"/>
            <a:ext cx="9179511" cy="1125044"/>
          </a:xfrm>
        </p:spPr>
        <p:txBody>
          <a:bodyPr>
            <a:normAutofit/>
          </a:bodyPr>
          <a:lstStyle/>
          <a:p>
            <a:r>
              <a:rPr lang="en-IE" cap="none" dirty="0">
                <a:latin typeface="+mj-lt"/>
              </a:rPr>
              <a:t>Discussion and Conclusions</a:t>
            </a:r>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61067" y="1656931"/>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61067" y="2709819"/>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61067" y="3773593"/>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44582" y="1526304"/>
            <a:ext cx="9579424"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IE" sz="3200" dirty="0"/>
              <a:t>Oncology clinical trials primarily use survival models</a:t>
            </a:r>
          </a:p>
          <a:p>
            <a:pPr lvl="1"/>
            <a:r>
              <a:rPr lang="en-IE" sz="2800" dirty="0"/>
              <a:t>Choice of endpoint important and based on real world issues</a:t>
            </a:r>
          </a:p>
          <a:p>
            <a:pPr marL="0" indent="0">
              <a:buFont typeface="Tw Cen MT" panose="020B0602020104020603" pitchFamily="34" charset="0"/>
              <a:buNone/>
            </a:pPr>
            <a:r>
              <a:rPr lang="en-IE" sz="3200" dirty="0"/>
              <a:t>Variety of models available for survival/TTE data</a:t>
            </a:r>
          </a:p>
          <a:p>
            <a:pPr lvl="1"/>
            <a:r>
              <a:rPr lang="en-IE" sz="2800" dirty="0"/>
              <a:t>Most common: Log-rank and Cox PH Regression model</a:t>
            </a:r>
            <a:endParaRPr lang="en-IE" sz="2800" b="1" dirty="0"/>
          </a:p>
          <a:p>
            <a:pPr marL="0" indent="0">
              <a:buFont typeface="Tw Cen MT" panose="020B0602020104020603" pitchFamily="34" charset="0"/>
              <a:buNone/>
            </a:pPr>
            <a:r>
              <a:rPr lang="en-IE" sz="3200" dirty="0"/>
              <a:t>SSD methods available for these common models</a:t>
            </a:r>
          </a:p>
          <a:p>
            <a:pPr lvl="1"/>
            <a:r>
              <a:rPr lang="en-IE" sz="2800" dirty="0"/>
              <a:t>Can also integrate many design issues (accrual, dropout etc.)</a:t>
            </a:r>
          </a:p>
          <a:p>
            <a:pPr marL="0" indent="0">
              <a:buNone/>
            </a:pPr>
            <a:r>
              <a:rPr lang="en-IE" sz="3200" dirty="0"/>
              <a:t>Methods for adaptive design advancing quickly</a:t>
            </a:r>
          </a:p>
          <a:p>
            <a:pPr lvl="1"/>
            <a:r>
              <a:rPr lang="en-IE" sz="2800" dirty="0"/>
              <a:t>Also more options for </a:t>
            </a:r>
            <a:r>
              <a:rPr lang="en-IE" sz="2800" dirty="0">
                <a:latin typeface="Calibri" panose="020F0502020204030204" pitchFamily="34" charset="0"/>
                <a:cs typeface="Calibri" panose="020F0502020204030204" pitchFamily="34" charset="0"/>
              </a:rPr>
              <a:t>≠2 groups, frailty models, CI, Bayesian…</a:t>
            </a:r>
            <a:endParaRPr lang="en-IE" sz="2800" dirty="0"/>
          </a:p>
          <a:p>
            <a:pPr marL="173736" lvl="1" indent="0">
              <a:buNone/>
            </a:pPr>
            <a:endParaRPr lang="en-IE" sz="2800" dirty="0"/>
          </a:p>
          <a:p>
            <a:pPr marL="630936" lvl="1" indent="-457200"/>
            <a:endParaRPr lang="en-IE" sz="2800" dirty="0"/>
          </a:p>
          <a:p>
            <a:pPr marL="173736" lvl="1" indent="0">
              <a:buNone/>
            </a:pPr>
            <a:endParaRPr lang="en-IE" sz="3200" dirty="0"/>
          </a:p>
        </p:txBody>
      </p:sp>
      <p:sp>
        <p:nvSpPr>
          <p:cNvPr id="9" name="Rectangle: Rounded Corners 8">
            <a:extLst>
              <a:ext uri="{FF2B5EF4-FFF2-40B4-BE49-F238E27FC236}">
                <a16:creationId xmlns:a16="http://schemas.microsoft.com/office/drawing/2014/main" id="{4E9F6E48-6879-4696-9DD1-C682E0B9268C}"/>
              </a:ext>
            </a:extLst>
          </p:cNvPr>
          <p:cNvSpPr/>
          <p:nvPr/>
        </p:nvSpPr>
        <p:spPr>
          <a:xfrm flipH="1" flipV="1">
            <a:off x="461066" y="4837367"/>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844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animal, fish&#10;&#10;Description automatically generated">
            <a:extLst>
              <a:ext uri="{FF2B5EF4-FFF2-40B4-BE49-F238E27FC236}">
                <a16:creationId xmlns:a16="http://schemas.microsoft.com/office/drawing/2014/main" id="{3FBD4584-4826-4821-929B-1C62CFC4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20" name="Rectangle 19">
            <a:extLst>
              <a:ext uri="{FF2B5EF4-FFF2-40B4-BE49-F238E27FC236}">
                <a16:creationId xmlns:a16="http://schemas.microsoft.com/office/drawing/2014/main" id="{737A7B9C-34DE-4F03-99FA-86E8857CB4AF}"/>
              </a:ext>
            </a:extLst>
          </p:cNvPr>
          <p:cNvSpPr/>
          <p:nvPr/>
        </p:nvSpPr>
        <p:spPr>
          <a:xfrm>
            <a:off x="-10160" y="6136339"/>
            <a:ext cx="12192000" cy="726065"/>
          </a:xfrm>
          <a:prstGeom prst="rect">
            <a:avLst/>
          </a:prstGeom>
          <a:solidFill>
            <a:srgbClr val="39C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6267C1E6-9023-4AFE-910B-F4AB5159DFE2}"/>
              </a:ext>
            </a:extLst>
          </p:cNvPr>
          <p:cNvSpPr txBox="1">
            <a:spLocks/>
          </p:cNvSpPr>
          <p:nvPr/>
        </p:nvSpPr>
        <p:spPr>
          <a:xfrm>
            <a:off x="447039" y="6205465"/>
            <a:ext cx="10932161" cy="809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GB" sz="3600" dirty="0">
                <a:solidFill>
                  <a:schemeClr val="bg1"/>
                </a:solidFill>
              </a:rPr>
              <a:t>Further information at Statsols.com</a:t>
            </a:r>
          </a:p>
        </p:txBody>
      </p:sp>
      <p:grpSp>
        <p:nvGrpSpPr>
          <p:cNvPr id="8" name="Group 7">
            <a:extLst>
              <a:ext uri="{FF2B5EF4-FFF2-40B4-BE49-F238E27FC236}">
                <a16:creationId xmlns:a16="http://schemas.microsoft.com/office/drawing/2014/main" id="{64E40458-1DEE-40F5-A915-55E319B8BC6F}"/>
              </a:ext>
            </a:extLst>
          </p:cNvPr>
          <p:cNvGrpSpPr/>
          <p:nvPr/>
        </p:nvGrpSpPr>
        <p:grpSpPr>
          <a:xfrm>
            <a:off x="3957932" y="2967650"/>
            <a:ext cx="4276136" cy="828675"/>
            <a:chOff x="2147377" y="4773666"/>
            <a:chExt cx="2403048" cy="1514475"/>
          </a:xfrm>
        </p:grpSpPr>
        <p:sp>
          <p:nvSpPr>
            <p:cNvPr id="17" name="Content Placeholder 2">
              <a:extLst>
                <a:ext uri="{FF2B5EF4-FFF2-40B4-BE49-F238E27FC236}">
                  <a16:creationId xmlns:a16="http://schemas.microsoft.com/office/drawing/2014/main" id="{F48A621B-76A4-41B4-8674-30EBD84DD79B}"/>
                </a:ext>
              </a:extLst>
            </p:cNvPr>
            <p:cNvSpPr txBox="1">
              <a:spLocks/>
            </p:cNvSpPr>
            <p:nvPr/>
          </p:nvSpPr>
          <p:spPr>
            <a:xfrm>
              <a:off x="2147377" y="4773666"/>
              <a:ext cx="2403048" cy="1514475"/>
            </a:xfrm>
            <a:prstGeom prst="roundRect">
              <a:avLst>
                <a:gd name="adj" fmla="val 5438"/>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b="1" dirty="0"/>
            </a:p>
          </p:txBody>
        </p:sp>
        <p:sp>
          <p:nvSpPr>
            <p:cNvPr id="13" name="Content Placeholder 2">
              <a:extLst>
                <a:ext uri="{FF2B5EF4-FFF2-40B4-BE49-F238E27FC236}">
                  <a16:creationId xmlns:a16="http://schemas.microsoft.com/office/drawing/2014/main" id="{F7A8F3CD-24D6-4DFB-AA2C-FB9788E0E895}"/>
                </a:ext>
              </a:extLst>
            </p:cNvPr>
            <p:cNvSpPr txBox="1">
              <a:spLocks/>
            </p:cNvSpPr>
            <p:nvPr/>
          </p:nvSpPr>
          <p:spPr>
            <a:xfrm>
              <a:off x="2232927" y="4941491"/>
              <a:ext cx="2282610" cy="1280765"/>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ct val="0"/>
                </a:spcBef>
                <a:buNone/>
              </a:pPr>
              <a:r>
                <a:rPr lang="en-US" sz="5900" b="1" dirty="0">
                  <a:solidFill>
                    <a:srgbClr val="48B7AC"/>
                  </a:solidFill>
                  <a:latin typeface="Century Gothic" panose="020B0502020202020204" pitchFamily="34" charset="0"/>
                </a:rPr>
                <a:t>Questions?</a:t>
              </a:r>
            </a:p>
          </p:txBody>
        </p:sp>
      </p:grpSp>
      <p:sp>
        <p:nvSpPr>
          <p:cNvPr id="15" name="Rectangle 14">
            <a:extLst>
              <a:ext uri="{FF2B5EF4-FFF2-40B4-BE49-F238E27FC236}">
                <a16:creationId xmlns:a16="http://schemas.microsoft.com/office/drawing/2014/main" id="{610E4A1C-7539-447D-9569-42E1430472AF}"/>
              </a:ext>
            </a:extLst>
          </p:cNvPr>
          <p:cNvSpPr/>
          <p:nvPr/>
        </p:nvSpPr>
        <p:spPr>
          <a:xfrm>
            <a:off x="3804943" y="1397993"/>
            <a:ext cx="4429125"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Thank You</a:t>
            </a:r>
          </a:p>
        </p:txBody>
      </p:sp>
      <p:sp>
        <p:nvSpPr>
          <p:cNvPr id="9" name="Rectangle 8">
            <a:extLst>
              <a:ext uri="{FF2B5EF4-FFF2-40B4-BE49-F238E27FC236}">
                <a16:creationId xmlns:a16="http://schemas.microsoft.com/office/drawing/2014/main" id="{60989F85-3339-4D20-B687-3CF3C7F39D43}"/>
              </a:ext>
            </a:extLst>
          </p:cNvPr>
          <p:cNvSpPr/>
          <p:nvPr/>
        </p:nvSpPr>
        <p:spPr>
          <a:xfrm>
            <a:off x="2178992" y="4257986"/>
            <a:ext cx="8255328"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info@statsols.com</a:t>
            </a:r>
          </a:p>
        </p:txBody>
      </p:sp>
    </p:spTree>
    <p:extLst>
      <p:ext uri="{BB962C8B-B14F-4D97-AF65-F5344CB8AC3E}">
        <p14:creationId xmlns:p14="http://schemas.microsoft.com/office/powerpoint/2010/main" val="2796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83A0DED-58E7-4D72-A9A6-86853A232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02"/>
            <a:ext cx="12192000" cy="6509288"/>
          </a:xfrm>
          <a:prstGeom prst="rect">
            <a:avLst/>
          </a:prstGeom>
        </p:spPr>
      </p:pic>
      <p:sp>
        <p:nvSpPr>
          <p:cNvPr id="4" name="Title 2">
            <a:extLst>
              <a:ext uri="{FF2B5EF4-FFF2-40B4-BE49-F238E27FC236}">
                <a16:creationId xmlns:a16="http://schemas.microsoft.com/office/drawing/2014/main" id="{933245A2-A381-4972-B3AE-C52A6F35DB4B}"/>
              </a:ext>
            </a:extLst>
          </p:cNvPr>
          <p:cNvSpPr txBox="1">
            <a:spLocks/>
          </p:cNvSpPr>
          <p:nvPr/>
        </p:nvSpPr>
        <p:spPr>
          <a:xfrm>
            <a:off x="0" y="-55424"/>
            <a:ext cx="12192000" cy="1045128"/>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1531855" y="-221214"/>
            <a:ext cx="7747185" cy="1323439"/>
          </a:xfrm>
          <a:prstGeom prst="rect">
            <a:avLst/>
          </a:prstGeom>
        </p:spPr>
        <p:txBody>
          <a:bodyPr wrap="none">
            <a:spAutoFit/>
          </a:bodyPr>
          <a:lstStyle/>
          <a:p>
            <a:pPr>
              <a:lnSpc>
                <a:spcPct val="100000"/>
              </a:lnSpc>
            </a:pPr>
            <a:r>
              <a:rPr lang="en-US" sz="8000" b="1" dirty="0">
                <a:solidFill>
                  <a:srgbClr val="43BDCA"/>
                </a:solidFill>
              </a:rPr>
              <a:t>Statsols.com/trial</a:t>
            </a:r>
            <a:endParaRPr lang="en-IE" sz="8000" b="1" dirty="0">
              <a:solidFill>
                <a:srgbClr val="43BDCA"/>
              </a:solidFill>
            </a:endParaRPr>
          </a:p>
        </p:txBody>
      </p:sp>
    </p:spTree>
    <p:extLst>
      <p:ext uri="{BB962C8B-B14F-4D97-AF65-F5344CB8AC3E}">
        <p14:creationId xmlns:p14="http://schemas.microsoft.com/office/powerpoint/2010/main" val="69506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DC597FB6-90E9-48A7-A2DD-D66B85164912}"/>
              </a:ext>
            </a:extLst>
          </p:cNvPr>
          <p:cNvPicPr>
            <a:picLocks noChangeAspect="1"/>
          </p:cNvPicPr>
          <p:nvPr/>
        </p:nvPicPr>
        <p:blipFill rotWithShape="1">
          <a:blip r:embed="rId3">
            <a:extLst>
              <a:ext uri="{28A0092B-C50C-407E-A947-70E740481C1C}">
                <a14:useLocalDpi xmlns:a14="http://schemas.microsoft.com/office/drawing/2010/main" val="0"/>
              </a:ext>
            </a:extLst>
          </a:blip>
          <a:srcRect l="20147" r="9034"/>
          <a:stretch/>
        </p:blipFill>
        <p:spPr>
          <a:xfrm>
            <a:off x="0" y="122108"/>
            <a:ext cx="7329879" cy="6735892"/>
          </a:xfrm>
          <a:prstGeom prst="rect">
            <a:avLst/>
          </a:prstGeom>
        </p:spPr>
      </p:pic>
      <p:pic>
        <p:nvPicPr>
          <p:cNvPr id="13" name="Content Placeholder 6">
            <a:extLst>
              <a:ext uri="{FF2B5EF4-FFF2-40B4-BE49-F238E27FC236}">
                <a16:creationId xmlns:a16="http://schemas.microsoft.com/office/drawing/2014/main" id="{937B193A-816D-450B-B6AF-B163226D5374}"/>
              </a:ext>
            </a:extLst>
          </p:cNvPr>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1" y="-15474"/>
            <a:ext cx="12192000" cy="6873474"/>
          </a:xfrm>
          <a:prstGeom prst="rect">
            <a:avLst/>
          </a:prstGeom>
        </p:spPr>
      </p:pic>
      <p:sp>
        <p:nvSpPr>
          <p:cNvPr id="27" name="Rectangle 26">
            <a:extLst>
              <a:ext uri="{FF2B5EF4-FFF2-40B4-BE49-F238E27FC236}">
                <a16:creationId xmlns:a16="http://schemas.microsoft.com/office/drawing/2014/main" id="{56883DE2-43D6-46D3-A8A3-D07FD61684E6}"/>
              </a:ext>
            </a:extLst>
          </p:cNvPr>
          <p:cNvSpPr/>
          <p:nvPr/>
        </p:nvSpPr>
        <p:spPr>
          <a:xfrm>
            <a:off x="4761188" y="-15474"/>
            <a:ext cx="7430807" cy="6873475"/>
          </a:xfrm>
          <a:prstGeom prst="rect">
            <a:avLst/>
          </a:prstGeom>
          <a:solidFill>
            <a:srgbClr val="F0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4F0B45A6-7A59-4644-971B-0531EF805A70}"/>
              </a:ext>
            </a:extLst>
          </p:cNvPr>
          <p:cNvSpPr/>
          <p:nvPr/>
        </p:nvSpPr>
        <p:spPr>
          <a:xfrm>
            <a:off x="216840" y="3429000"/>
            <a:ext cx="4088305" cy="6901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itle 1">
            <a:extLst>
              <a:ext uri="{FF2B5EF4-FFF2-40B4-BE49-F238E27FC236}">
                <a16:creationId xmlns:a16="http://schemas.microsoft.com/office/drawing/2014/main" id="{3ED1714F-D3A4-45E7-BCD0-4F94C58B7739}"/>
              </a:ext>
            </a:extLst>
          </p:cNvPr>
          <p:cNvSpPr txBox="1">
            <a:spLocks/>
          </p:cNvSpPr>
          <p:nvPr/>
        </p:nvSpPr>
        <p:spPr>
          <a:xfrm>
            <a:off x="52622" y="2346959"/>
            <a:ext cx="4591629" cy="1082040"/>
          </a:xfrm>
          <a:prstGeom prst="rect">
            <a:avLst/>
          </a:prstGeom>
          <a:ln>
            <a:noFill/>
          </a:ln>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r>
              <a:rPr lang="en-US" sz="3200" dirty="0">
                <a:solidFill>
                  <a:schemeClr val="bg1"/>
                </a:solidFill>
                <a:latin typeface="+mn-lt"/>
              </a:rPr>
              <a:t>For video tutorials</a:t>
            </a:r>
            <a:br>
              <a:rPr lang="en-US" sz="3200" dirty="0">
                <a:solidFill>
                  <a:schemeClr val="bg1"/>
                </a:solidFill>
                <a:latin typeface="+mn-lt"/>
              </a:rPr>
            </a:br>
            <a:r>
              <a:rPr lang="en-US" sz="3200" dirty="0">
                <a:solidFill>
                  <a:schemeClr val="bg1"/>
                </a:solidFill>
                <a:latin typeface="+mn-lt"/>
              </a:rPr>
              <a:t>and worked examples</a:t>
            </a:r>
            <a:endParaRPr lang="en-IE" sz="3200" dirty="0">
              <a:solidFill>
                <a:schemeClr val="bg1"/>
              </a:solidFill>
              <a:latin typeface="+mn-lt"/>
            </a:endParaRPr>
          </a:p>
        </p:txBody>
      </p:sp>
      <p:cxnSp>
        <p:nvCxnSpPr>
          <p:cNvPr id="8" name="Straight Connector 7">
            <a:extLst>
              <a:ext uri="{FF2B5EF4-FFF2-40B4-BE49-F238E27FC236}">
                <a16:creationId xmlns:a16="http://schemas.microsoft.com/office/drawing/2014/main" id="{EBE41213-EC70-40B2-81B8-B939160479D2}"/>
              </a:ext>
            </a:extLst>
          </p:cNvPr>
          <p:cNvCxnSpPr/>
          <p:nvPr/>
        </p:nvCxnSpPr>
        <p:spPr>
          <a:xfrm>
            <a:off x="5954444" y="67405"/>
            <a:ext cx="0" cy="14484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0BBD98B-828B-468D-999D-B05A861CD9DA}"/>
              </a:ext>
            </a:extLst>
          </p:cNvPr>
          <p:cNvPicPr>
            <a:picLocks noChangeAspect="1"/>
          </p:cNvPicPr>
          <p:nvPr/>
        </p:nvPicPr>
        <p:blipFill>
          <a:blip r:embed="rId5"/>
          <a:stretch>
            <a:fillRect/>
          </a:stretch>
        </p:blipFill>
        <p:spPr>
          <a:xfrm>
            <a:off x="4817998" y="0"/>
            <a:ext cx="7061221" cy="2440447"/>
          </a:xfrm>
          <a:prstGeom prst="rect">
            <a:avLst/>
          </a:prstGeom>
        </p:spPr>
      </p:pic>
      <p:sp>
        <p:nvSpPr>
          <p:cNvPr id="26" name="Title 1">
            <a:extLst>
              <a:ext uri="{FF2B5EF4-FFF2-40B4-BE49-F238E27FC236}">
                <a16:creationId xmlns:a16="http://schemas.microsoft.com/office/drawing/2014/main" id="{77599979-DA87-45E3-BD8F-3F47B91D7713}"/>
              </a:ext>
            </a:extLst>
          </p:cNvPr>
          <p:cNvSpPr txBox="1">
            <a:spLocks/>
          </p:cNvSpPr>
          <p:nvPr/>
        </p:nvSpPr>
        <p:spPr>
          <a:xfrm>
            <a:off x="169560" y="3355481"/>
            <a:ext cx="4204898" cy="954307"/>
          </a:xfrm>
          <a:prstGeom prst="rect">
            <a:avLst/>
          </a:prstGeom>
          <a:ln>
            <a:noFill/>
          </a:ln>
        </p:spPr>
        <p:txBody>
          <a:bodyPr vert="horz" lIns="91440" tIns="45720" rIns="91440" bIns="45720" rtlCol="0" anchor="ctr">
            <a:normAutofit/>
          </a:bodyPr>
          <a:lstStyle>
            <a:lvl1pPr algn="ctr" defTabSz="914400">
              <a:lnSpc>
                <a:spcPct val="80000"/>
              </a:lnSpc>
              <a:spcBef>
                <a:spcPct val="0"/>
              </a:spcBef>
              <a:buNone/>
              <a:defRPr sz="3600" b="1" cap="none" spc="100" baseline="0">
                <a:solidFill>
                  <a:srgbClr val="41AAC8"/>
                </a:solidFill>
                <a:latin typeface="Century Gothic" panose="020B0502020202020204" pitchFamily="34" charset="0"/>
                <a:ea typeface="+mj-ea"/>
                <a:cs typeface="+mj-cs"/>
              </a:defRPr>
            </a:lvl1pPr>
          </a:lstStyle>
          <a:p>
            <a:r>
              <a:rPr lang="en-US" sz="3200" dirty="0"/>
              <a:t>Statsols.com/start</a:t>
            </a:r>
            <a:endParaRPr lang="en-IE" sz="3200" dirty="0"/>
          </a:p>
        </p:txBody>
      </p:sp>
      <p:pic>
        <p:nvPicPr>
          <p:cNvPr id="25" name="Picture 24">
            <a:extLst>
              <a:ext uri="{FF2B5EF4-FFF2-40B4-BE49-F238E27FC236}">
                <a16:creationId xmlns:a16="http://schemas.microsoft.com/office/drawing/2014/main" id="{4E87391C-712C-4B27-8216-B33CF5CE2199}"/>
              </a:ext>
            </a:extLst>
          </p:cNvPr>
          <p:cNvPicPr>
            <a:picLocks noChangeAspect="1"/>
          </p:cNvPicPr>
          <p:nvPr/>
        </p:nvPicPr>
        <p:blipFill>
          <a:blip r:embed="rId6"/>
          <a:stretch>
            <a:fillRect/>
          </a:stretch>
        </p:blipFill>
        <p:spPr>
          <a:xfrm>
            <a:off x="4807136" y="2196228"/>
            <a:ext cx="7168024" cy="2465541"/>
          </a:xfrm>
          <a:prstGeom prst="rect">
            <a:avLst/>
          </a:prstGeom>
        </p:spPr>
      </p:pic>
      <p:pic>
        <p:nvPicPr>
          <p:cNvPr id="28" name="Picture 27">
            <a:extLst>
              <a:ext uri="{FF2B5EF4-FFF2-40B4-BE49-F238E27FC236}">
                <a16:creationId xmlns:a16="http://schemas.microsoft.com/office/drawing/2014/main" id="{2A3CCE74-B3E2-4693-A6E6-5ECEC459EB91}"/>
              </a:ext>
            </a:extLst>
          </p:cNvPr>
          <p:cNvPicPr>
            <a:picLocks noChangeAspect="1"/>
          </p:cNvPicPr>
          <p:nvPr/>
        </p:nvPicPr>
        <p:blipFill rotWithShape="1">
          <a:blip r:embed="rId7"/>
          <a:srcRect t="1018"/>
          <a:stretch/>
        </p:blipFill>
        <p:spPr>
          <a:xfrm>
            <a:off x="4817999" y="4350148"/>
            <a:ext cx="7168024" cy="2440447"/>
          </a:xfrm>
          <a:prstGeom prst="rect">
            <a:avLst/>
          </a:prstGeom>
        </p:spPr>
      </p:pic>
    </p:spTree>
    <p:extLst>
      <p:ext uri="{BB962C8B-B14F-4D97-AF65-F5344CB8AC3E}">
        <p14:creationId xmlns:p14="http://schemas.microsoft.com/office/powerpoint/2010/main" val="39300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 name="Group 2057">
            <a:extLst>
              <a:ext uri="{FF2B5EF4-FFF2-40B4-BE49-F238E27FC236}">
                <a16:creationId xmlns:a16="http://schemas.microsoft.com/office/drawing/2014/main" id="{88D5EDE9-F597-4E36-BA26-18C2C12B38AB}"/>
              </a:ext>
            </a:extLst>
          </p:cNvPr>
          <p:cNvGrpSpPr/>
          <p:nvPr/>
        </p:nvGrpSpPr>
        <p:grpSpPr>
          <a:xfrm>
            <a:off x="-10100" y="-9524"/>
            <a:ext cx="12235739" cy="6858000"/>
            <a:chOff x="-1711" y="0"/>
            <a:chExt cx="12193711" cy="6864437"/>
          </a:xfrm>
        </p:grpSpPr>
        <p:pic>
          <p:nvPicPr>
            <p:cNvPr id="4" name="Picture 3" descr="A close up of a piece of paper&#10;&#10;Description automatically generated">
              <a:extLst>
                <a:ext uri="{FF2B5EF4-FFF2-40B4-BE49-F238E27FC236}">
                  <a16:creationId xmlns:a16="http://schemas.microsoft.com/office/drawing/2014/main" id="{7A6CD044-2591-4E01-9737-33249267B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7" name="Rectangle 2056">
              <a:extLst>
                <a:ext uri="{FF2B5EF4-FFF2-40B4-BE49-F238E27FC236}">
                  <a16:creationId xmlns:a16="http://schemas.microsoft.com/office/drawing/2014/main" id="{5B794144-541C-4886-BDAE-342C1AB86480}"/>
                </a:ext>
              </a:extLst>
            </p:cNvPr>
            <p:cNvSpPr/>
            <p:nvPr/>
          </p:nvSpPr>
          <p:spPr>
            <a:xfrm>
              <a:off x="-1711" y="2421380"/>
              <a:ext cx="7066341" cy="44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grpSp>
      <p:sp>
        <p:nvSpPr>
          <p:cNvPr id="7" name="Rectangle 6">
            <a:extLst>
              <a:ext uri="{FF2B5EF4-FFF2-40B4-BE49-F238E27FC236}">
                <a16:creationId xmlns:a16="http://schemas.microsoft.com/office/drawing/2014/main" id="{41E55917-E61D-4AF4-8C8E-0A9A400B39C5}"/>
              </a:ext>
            </a:extLst>
          </p:cNvPr>
          <p:cNvSpPr/>
          <p:nvPr/>
        </p:nvSpPr>
        <p:spPr>
          <a:xfrm>
            <a:off x="-11721" y="-1"/>
            <a:ext cx="12203721" cy="3317941"/>
          </a:xfrm>
          <a:prstGeom prst="rect">
            <a:avLst/>
          </a:prstGeom>
          <a:gradFill flip="none" rotWithShape="1">
            <a:gsLst>
              <a:gs pos="0">
                <a:srgbClr val="46A6B0">
                  <a:alpha val="85000"/>
                </a:srgbClr>
              </a:gs>
              <a:gs pos="40000">
                <a:schemeClr val="bg1"/>
              </a:gs>
              <a:gs pos="100000">
                <a:schemeClr val="bg1">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latin typeface="Century Gothic" panose="020B0502020202020204" pitchFamily="34" charset="0"/>
            </a:endParaRPr>
          </a:p>
        </p:txBody>
      </p:sp>
      <p:pic>
        <p:nvPicPr>
          <p:cNvPr id="23" name="Content Placeholder 4">
            <a:extLst>
              <a:ext uri="{FF2B5EF4-FFF2-40B4-BE49-F238E27FC236}">
                <a16:creationId xmlns:a16="http://schemas.microsoft.com/office/drawing/2014/main" id="{6898E7BC-D36C-4DBD-8E35-DF1FD58EF70E}"/>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radius="12"/>
                    </a14:imgEffect>
                  </a14:imgLayer>
                </a14:imgProps>
              </a:ext>
              <a:ext uri="{28A0092B-C50C-407E-A947-70E740481C1C}">
                <a14:useLocalDpi xmlns:a14="http://schemas.microsoft.com/office/drawing/2010/main" val="0"/>
              </a:ext>
            </a:extLst>
          </a:blip>
          <a:srcRect l="172"/>
          <a:stretch/>
        </p:blipFill>
        <p:spPr>
          <a:xfrm>
            <a:off x="-11722" y="0"/>
            <a:ext cx="12234022" cy="6858000"/>
          </a:xfrm>
          <a:prstGeom prst="rect">
            <a:avLst/>
          </a:prstGeom>
        </p:spPr>
      </p:pic>
      <p:sp>
        <p:nvSpPr>
          <p:cNvPr id="10" name="Rectangle: Rounded Corners 9">
            <a:extLst>
              <a:ext uri="{FF2B5EF4-FFF2-40B4-BE49-F238E27FC236}">
                <a16:creationId xmlns:a16="http://schemas.microsoft.com/office/drawing/2014/main" id="{E1864C13-FB04-440D-AE64-A89F2EB142D4}"/>
              </a:ext>
            </a:extLst>
          </p:cNvPr>
          <p:cNvSpPr/>
          <p:nvPr/>
        </p:nvSpPr>
        <p:spPr>
          <a:xfrm>
            <a:off x="-8385" y="1010"/>
            <a:ext cx="12220585" cy="775932"/>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bg1"/>
              </a:solidFill>
              <a:latin typeface="Century Gothic" panose="020B0502020202020204" pitchFamily="34" charset="0"/>
            </a:endParaRPr>
          </a:p>
        </p:txBody>
      </p:sp>
      <p:sp>
        <p:nvSpPr>
          <p:cNvPr id="11" name="Title 3">
            <a:extLst>
              <a:ext uri="{FF2B5EF4-FFF2-40B4-BE49-F238E27FC236}">
                <a16:creationId xmlns:a16="http://schemas.microsoft.com/office/drawing/2014/main" id="{A7728DE8-EE8B-49F9-9961-2CA878882368}"/>
              </a:ext>
            </a:extLst>
          </p:cNvPr>
          <p:cNvSpPr txBox="1">
            <a:spLocks/>
          </p:cNvSpPr>
          <p:nvPr/>
        </p:nvSpPr>
        <p:spPr>
          <a:xfrm>
            <a:off x="-10100" y="-79728"/>
            <a:ext cx="12191999" cy="865745"/>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50000"/>
              </a:lnSpc>
            </a:pPr>
            <a:r>
              <a:rPr lang="en-US" sz="3200" dirty="0">
                <a:latin typeface="Century Gothic" panose="020B0502020202020204" pitchFamily="34" charset="0"/>
              </a:rPr>
              <a:t>The solution for optimizing clinical trials</a:t>
            </a:r>
          </a:p>
        </p:txBody>
      </p:sp>
      <p:pic>
        <p:nvPicPr>
          <p:cNvPr id="19" name="Picture 18" descr="A close up of a logo&#10;&#10;Description automatically generated">
            <a:extLst>
              <a:ext uri="{FF2B5EF4-FFF2-40B4-BE49-F238E27FC236}">
                <a16:creationId xmlns:a16="http://schemas.microsoft.com/office/drawing/2014/main" id="{170B1D96-A76E-41BF-B5BC-B7FE52B01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613" y="2505546"/>
            <a:ext cx="2876919" cy="3143448"/>
          </a:xfrm>
          <a:prstGeom prst="rect">
            <a:avLst/>
          </a:prstGeom>
          <a:effectLst>
            <a:outerShdw blurRad="76200" dist="12700" dir="5400000" sx="101000" sy="101000" algn="ctr" rotWithShape="0">
              <a:schemeClr val="bg1">
                <a:alpha val="20000"/>
              </a:schemeClr>
            </a:outerShdw>
          </a:effectLst>
        </p:spPr>
      </p:pic>
      <p:sp>
        <p:nvSpPr>
          <p:cNvPr id="3" name="Rectangle 2">
            <a:extLst>
              <a:ext uri="{FF2B5EF4-FFF2-40B4-BE49-F238E27FC236}">
                <a16:creationId xmlns:a16="http://schemas.microsoft.com/office/drawing/2014/main" id="{4A89D41A-86D2-4B85-814D-084D3946E46B}"/>
              </a:ext>
            </a:extLst>
          </p:cNvPr>
          <p:cNvSpPr/>
          <p:nvPr/>
        </p:nvSpPr>
        <p:spPr>
          <a:xfrm>
            <a:off x="1785444" y="3360950"/>
            <a:ext cx="1443109" cy="523220"/>
          </a:xfrm>
          <a:prstGeom prst="rect">
            <a:avLst/>
          </a:prstGeom>
        </p:spPr>
        <p:txBody>
          <a:bodyPr wrap="square">
            <a:spAutoFit/>
          </a:bodyPr>
          <a:lstStyle/>
          <a:p>
            <a:pPr algn="r"/>
            <a:r>
              <a:rPr lang="en-IE" sz="1400" b="1" dirty="0">
                <a:solidFill>
                  <a:schemeClr val="bg1"/>
                </a:solidFill>
                <a:latin typeface="Century Gothic" panose="020B0502020202020204" pitchFamily="34" charset="0"/>
              </a:rPr>
              <a:t>PRE-CLINICAL</a:t>
            </a:r>
            <a:br>
              <a:rPr lang="en-IE" sz="1400" b="1" dirty="0">
                <a:solidFill>
                  <a:schemeClr val="bg1"/>
                </a:solidFill>
                <a:latin typeface="Century Gothic" panose="020B0502020202020204" pitchFamily="34" charset="0"/>
              </a:rPr>
            </a:br>
            <a:r>
              <a:rPr lang="en-IE" sz="1400" b="1" dirty="0">
                <a:solidFill>
                  <a:schemeClr val="bg1"/>
                </a:solidFill>
                <a:latin typeface="Century Gothic" panose="020B0502020202020204" pitchFamily="34" charset="0"/>
              </a:rPr>
              <a:t>/ RESEARCH</a:t>
            </a:r>
            <a:endParaRPr lang="en-IE" sz="1400" b="1" i="0" dirty="0">
              <a:solidFill>
                <a:schemeClr val="bg1"/>
              </a:solidFill>
              <a:effectLst/>
              <a:latin typeface="Century Gothic" panose="020B0502020202020204" pitchFamily="34" charset="0"/>
            </a:endParaRPr>
          </a:p>
        </p:txBody>
      </p:sp>
      <p:sp>
        <p:nvSpPr>
          <p:cNvPr id="5" name="Rectangle 4">
            <a:extLst>
              <a:ext uri="{FF2B5EF4-FFF2-40B4-BE49-F238E27FC236}">
                <a16:creationId xmlns:a16="http://schemas.microsoft.com/office/drawing/2014/main" id="{F2F61ECD-20F6-4AD5-9047-4D1D10CADDCB}"/>
              </a:ext>
            </a:extLst>
          </p:cNvPr>
          <p:cNvSpPr/>
          <p:nvPr/>
        </p:nvSpPr>
        <p:spPr>
          <a:xfrm>
            <a:off x="3943231" y="2078337"/>
            <a:ext cx="1770129" cy="307777"/>
          </a:xfrm>
          <a:prstGeom prst="rect">
            <a:avLst/>
          </a:prstGeom>
        </p:spPr>
        <p:txBody>
          <a:bodyPr wrap="square">
            <a:spAutoFit/>
          </a:bodyPr>
          <a:lstStyle/>
          <a:p>
            <a:r>
              <a:rPr lang="en-IE" sz="1400" b="1" dirty="0">
                <a:solidFill>
                  <a:schemeClr val="bg1"/>
                </a:solidFill>
                <a:latin typeface="Century Gothic" panose="020B0502020202020204" pitchFamily="34" charset="0"/>
              </a:rPr>
              <a:t>EARLY PHASE</a:t>
            </a:r>
            <a:endParaRPr lang="en-IE" sz="1400" b="1" i="0" dirty="0">
              <a:solidFill>
                <a:schemeClr val="bg1"/>
              </a:solidFill>
              <a:effectLst/>
              <a:latin typeface="Century Gothic" panose="020B0502020202020204" pitchFamily="34" charset="0"/>
            </a:endParaRPr>
          </a:p>
        </p:txBody>
      </p:sp>
      <p:sp>
        <p:nvSpPr>
          <p:cNvPr id="12" name="Rectangle 11">
            <a:extLst>
              <a:ext uri="{FF2B5EF4-FFF2-40B4-BE49-F238E27FC236}">
                <a16:creationId xmlns:a16="http://schemas.microsoft.com/office/drawing/2014/main" id="{88051A78-50E6-4D6F-A05D-352B0B71268C}"/>
              </a:ext>
            </a:extLst>
          </p:cNvPr>
          <p:cNvSpPr/>
          <p:nvPr/>
        </p:nvSpPr>
        <p:spPr>
          <a:xfrm>
            <a:off x="5843644" y="3384206"/>
            <a:ext cx="2365264" cy="400110"/>
          </a:xfrm>
          <a:prstGeom prst="rect">
            <a:avLst/>
          </a:prstGeom>
        </p:spPr>
        <p:txBody>
          <a:bodyPr wrap="square">
            <a:spAutoFit/>
          </a:bodyPr>
          <a:lstStyle/>
          <a:p>
            <a:r>
              <a:rPr lang="en-IE" sz="2000" b="1" dirty="0">
                <a:solidFill>
                  <a:schemeClr val="bg1"/>
                </a:solidFill>
                <a:latin typeface="Century Gothic" panose="020B0502020202020204" pitchFamily="34" charset="0"/>
              </a:rPr>
              <a:t>CONFIRMATORY</a:t>
            </a:r>
            <a:endParaRPr lang="en-IE" sz="2000" b="1" i="0" dirty="0">
              <a:solidFill>
                <a:schemeClr val="bg1"/>
              </a:solidFill>
              <a:effectLst/>
              <a:latin typeface="Century Gothic" panose="020B0502020202020204" pitchFamily="34" charset="0"/>
            </a:endParaRPr>
          </a:p>
        </p:txBody>
      </p:sp>
      <p:sp>
        <p:nvSpPr>
          <p:cNvPr id="13" name="Rectangle 12">
            <a:extLst>
              <a:ext uri="{FF2B5EF4-FFF2-40B4-BE49-F238E27FC236}">
                <a16:creationId xmlns:a16="http://schemas.microsoft.com/office/drawing/2014/main" id="{91CB1C34-3F7A-4C20-BE07-D40BF38C0CD5}"/>
              </a:ext>
            </a:extLst>
          </p:cNvPr>
          <p:cNvSpPr/>
          <p:nvPr/>
        </p:nvSpPr>
        <p:spPr>
          <a:xfrm>
            <a:off x="6200067" y="5862041"/>
            <a:ext cx="1966375" cy="307777"/>
          </a:xfrm>
          <a:prstGeom prst="rect">
            <a:avLst/>
          </a:prstGeom>
        </p:spPr>
        <p:txBody>
          <a:bodyPr wrap="square">
            <a:spAutoFit/>
          </a:bodyPr>
          <a:lstStyle/>
          <a:p>
            <a:pPr algn="ctr"/>
            <a:r>
              <a:rPr lang="en-IE" sz="1400" b="1" dirty="0">
                <a:solidFill>
                  <a:schemeClr val="bg1"/>
                </a:solidFill>
                <a:latin typeface="Century Gothic" panose="020B0502020202020204" pitchFamily="34" charset="0"/>
              </a:rPr>
              <a:t>POSTMARKETING</a:t>
            </a:r>
            <a:endParaRPr lang="en-IE" sz="1400" b="1" i="0" dirty="0">
              <a:solidFill>
                <a:schemeClr val="bg1"/>
              </a:solidFill>
              <a:effectLst/>
              <a:latin typeface="Century Gothic" panose="020B0502020202020204" pitchFamily="34" charset="0"/>
            </a:endParaRPr>
          </a:p>
        </p:txBody>
      </p:sp>
      <p:sp>
        <p:nvSpPr>
          <p:cNvPr id="2053" name="Right Brace 2052">
            <a:extLst>
              <a:ext uri="{FF2B5EF4-FFF2-40B4-BE49-F238E27FC236}">
                <a16:creationId xmlns:a16="http://schemas.microsoft.com/office/drawing/2014/main" id="{82E2B8DE-FAD1-4E3E-A91D-C01DA8A858DF}"/>
              </a:ext>
            </a:extLst>
          </p:cNvPr>
          <p:cNvSpPr/>
          <p:nvPr/>
        </p:nvSpPr>
        <p:spPr>
          <a:xfrm>
            <a:off x="1553446" y="3362094"/>
            <a:ext cx="342933" cy="536943"/>
          </a:xfrm>
          <a:prstGeom prst="rightBrace">
            <a:avLst/>
          </a:prstGeom>
          <a:ln>
            <a:solidFill>
              <a:srgbClr val="2975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2" name="Rectangle 41">
            <a:extLst>
              <a:ext uri="{FF2B5EF4-FFF2-40B4-BE49-F238E27FC236}">
                <a16:creationId xmlns:a16="http://schemas.microsoft.com/office/drawing/2014/main" id="{EEC671A9-F74C-48C1-85A2-F748B03BFF28}"/>
              </a:ext>
            </a:extLst>
          </p:cNvPr>
          <p:cNvSpPr/>
          <p:nvPr/>
        </p:nvSpPr>
        <p:spPr>
          <a:xfrm>
            <a:off x="67760" y="3375817"/>
            <a:ext cx="1551963" cy="523220"/>
          </a:xfrm>
          <a:prstGeom prst="rect">
            <a:avLst/>
          </a:prstGeom>
        </p:spPr>
        <p:txBody>
          <a:bodyPr wrap="square">
            <a:spAutoFit/>
          </a:bodyPr>
          <a:lstStyle/>
          <a:p>
            <a:pPr algn="r"/>
            <a:r>
              <a:rPr lang="en-IE" sz="1400" dirty="0">
                <a:solidFill>
                  <a:schemeClr val="bg1"/>
                </a:solidFill>
                <a:latin typeface="+mj-lt"/>
              </a:rPr>
              <a:t>Animal Studies</a:t>
            </a:r>
            <a:br>
              <a:rPr lang="en-IE" sz="1400" dirty="0">
                <a:solidFill>
                  <a:schemeClr val="bg1"/>
                </a:solidFill>
                <a:latin typeface="+mj-lt"/>
              </a:rPr>
            </a:br>
            <a:r>
              <a:rPr lang="en-IE" sz="1400" dirty="0">
                <a:solidFill>
                  <a:schemeClr val="bg1"/>
                </a:solidFill>
                <a:latin typeface="+mj-lt"/>
              </a:rPr>
              <a:t>ANOVA / ANCOVA</a:t>
            </a:r>
          </a:p>
        </p:txBody>
      </p:sp>
      <p:sp>
        <p:nvSpPr>
          <p:cNvPr id="43" name="Rectangle 42">
            <a:extLst>
              <a:ext uri="{FF2B5EF4-FFF2-40B4-BE49-F238E27FC236}">
                <a16:creationId xmlns:a16="http://schemas.microsoft.com/office/drawing/2014/main" id="{A4FB22EE-2A1F-4B2E-9A81-7C617A11CCBC}"/>
              </a:ext>
            </a:extLst>
          </p:cNvPr>
          <p:cNvSpPr/>
          <p:nvPr/>
        </p:nvSpPr>
        <p:spPr>
          <a:xfrm>
            <a:off x="8231258" y="1359570"/>
            <a:ext cx="3791717" cy="3049786"/>
          </a:xfrm>
          <a:prstGeom prst="rect">
            <a:avLst/>
          </a:prstGeom>
        </p:spPr>
        <p:txBody>
          <a:bodyPr wrap="square">
            <a:noAutofit/>
          </a:bodyPr>
          <a:lstStyle/>
          <a:p>
            <a:r>
              <a:rPr lang="en-IE" sz="2000" b="1" u="sng" dirty="0">
                <a:solidFill>
                  <a:schemeClr val="bg1"/>
                </a:solidFill>
                <a:latin typeface="+mj-lt"/>
              </a:rPr>
              <a:t>1000+ Scenarios for Fixed Term, Adaptive &amp; Bayesian Methods</a:t>
            </a:r>
          </a:p>
          <a:p>
            <a:endParaRPr lang="en-IE" dirty="0">
              <a:solidFill>
                <a:schemeClr val="bg1"/>
              </a:solidFill>
              <a:latin typeface="+mj-lt"/>
            </a:endParaRPr>
          </a:p>
          <a:p>
            <a:r>
              <a:rPr lang="en-IE" dirty="0">
                <a:solidFill>
                  <a:schemeClr val="bg1"/>
                </a:solidFill>
                <a:latin typeface="+mj-lt"/>
              </a:rPr>
              <a:t>Survival, Means, Proportions &amp;</a:t>
            </a:r>
            <a:br>
              <a:rPr lang="en-IE" dirty="0">
                <a:solidFill>
                  <a:schemeClr val="bg1"/>
                </a:solidFill>
                <a:latin typeface="+mj-lt"/>
              </a:rPr>
            </a:br>
            <a:r>
              <a:rPr lang="en-IE" dirty="0">
                <a:solidFill>
                  <a:schemeClr val="bg1"/>
                </a:solidFill>
                <a:latin typeface="+mj-lt"/>
              </a:rPr>
              <a:t>Count endpoints</a:t>
            </a:r>
          </a:p>
          <a:p>
            <a:endParaRPr lang="en-IE" dirty="0">
              <a:solidFill>
                <a:schemeClr val="bg1"/>
              </a:solidFill>
              <a:latin typeface="+mj-lt"/>
            </a:endParaRPr>
          </a:p>
          <a:p>
            <a:r>
              <a:rPr lang="en-IE" dirty="0">
                <a:solidFill>
                  <a:schemeClr val="bg1"/>
                </a:solidFill>
                <a:latin typeface="+mj-lt"/>
              </a:rPr>
              <a:t>Sample Size Re-Estimation</a:t>
            </a:r>
            <a:br>
              <a:rPr lang="en-IE" dirty="0">
                <a:solidFill>
                  <a:schemeClr val="bg1"/>
                </a:solidFill>
                <a:latin typeface="+mj-lt"/>
              </a:rPr>
            </a:br>
            <a:endParaRPr lang="en-IE" dirty="0">
              <a:solidFill>
                <a:schemeClr val="bg1"/>
              </a:solidFill>
              <a:latin typeface="+mj-lt"/>
            </a:endParaRPr>
          </a:p>
          <a:p>
            <a:r>
              <a:rPr lang="en-IE" b="0" i="0" dirty="0">
                <a:solidFill>
                  <a:schemeClr val="bg1"/>
                </a:solidFill>
                <a:effectLst/>
                <a:latin typeface="+mj-lt"/>
              </a:rPr>
              <a:t>Group Sequential Trials</a:t>
            </a:r>
          </a:p>
          <a:p>
            <a:endParaRPr lang="en-IE" b="0" i="0" dirty="0">
              <a:solidFill>
                <a:schemeClr val="bg1"/>
              </a:solidFill>
              <a:effectLst/>
              <a:latin typeface="+mj-lt"/>
            </a:endParaRPr>
          </a:p>
          <a:p>
            <a:r>
              <a:rPr lang="en-IE" dirty="0">
                <a:solidFill>
                  <a:schemeClr val="bg1"/>
                </a:solidFill>
                <a:latin typeface="+mj-lt"/>
              </a:rPr>
              <a:t>Bayesian Assurance</a:t>
            </a:r>
          </a:p>
          <a:p>
            <a:endParaRPr lang="en-IE" b="0" i="0" dirty="0">
              <a:solidFill>
                <a:schemeClr val="bg1"/>
              </a:solidFill>
              <a:effectLst/>
              <a:latin typeface="+mj-lt"/>
            </a:endParaRPr>
          </a:p>
          <a:p>
            <a:r>
              <a:rPr lang="en-IE" dirty="0">
                <a:solidFill>
                  <a:schemeClr val="bg1"/>
                </a:solidFill>
                <a:latin typeface="+mj-lt"/>
              </a:rPr>
              <a:t>Cross over &amp; personalized medicine</a:t>
            </a:r>
            <a:endParaRPr lang="en-IE" b="0" i="0" dirty="0">
              <a:solidFill>
                <a:schemeClr val="bg1"/>
              </a:solidFill>
              <a:effectLst/>
              <a:latin typeface="+mj-lt"/>
            </a:endParaRPr>
          </a:p>
        </p:txBody>
      </p:sp>
      <p:sp>
        <p:nvSpPr>
          <p:cNvPr id="44" name="Right Brace 43">
            <a:extLst>
              <a:ext uri="{FF2B5EF4-FFF2-40B4-BE49-F238E27FC236}">
                <a16:creationId xmlns:a16="http://schemas.microsoft.com/office/drawing/2014/main" id="{7BD0D89F-8F4C-4418-9A9B-9F986FE29B1E}"/>
              </a:ext>
            </a:extLst>
          </p:cNvPr>
          <p:cNvSpPr/>
          <p:nvPr/>
        </p:nvSpPr>
        <p:spPr>
          <a:xfrm flipH="1">
            <a:off x="7951680" y="1219200"/>
            <a:ext cx="559156" cy="4016724"/>
          </a:xfrm>
          <a:prstGeom prst="rightBrace">
            <a:avLst>
              <a:gd name="adj1" fmla="val 8333"/>
              <a:gd name="adj2" fmla="val 58572"/>
            </a:avLst>
          </a:prstGeom>
          <a:ln>
            <a:solidFill>
              <a:srgbClr val="35C2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5" name="Right Brace 44">
            <a:extLst>
              <a:ext uri="{FF2B5EF4-FFF2-40B4-BE49-F238E27FC236}">
                <a16:creationId xmlns:a16="http://schemas.microsoft.com/office/drawing/2014/main" id="{A85F88EF-5BA9-4A85-A4B4-702C7B97B46A}"/>
              </a:ext>
            </a:extLst>
          </p:cNvPr>
          <p:cNvSpPr/>
          <p:nvPr/>
        </p:nvSpPr>
        <p:spPr>
          <a:xfrm rot="16200000" flipH="1">
            <a:off x="4306035" y="753193"/>
            <a:ext cx="531933" cy="2114023"/>
          </a:xfrm>
          <a:prstGeom prst="rightBrace">
            <a:avLst/>
          </a:prstGeom>
          <a:ln>
            <a:solidFill>
              <a:srgbClr val="2998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2055" name="Rectangle 2054">
            <a:extLst>
              <a:ext uri="{FF2B5EF4-FFF2-40B4-BE49-F238E27FC236}">
                <a16:creationId xmlns:a16="http://schemas.microsoft.com/office/drawing/2014/main" id="{5EE98DF1-81A1-4C67-846C-12500CDB6C71}"/>
              </a:ext>
            </a:extLst>
          </p:cNvPr>
          <p:cNvSpPr/>
          <p:nvPr/>
        </p:nvSpPr>
        <p:spPr>
          <a:xfrm>
            <a:off x="3270427" y="944072"/>
            <a:ext cx="2621951" cy="830997"/>
          </a:xfrm>
          <a:prstGeom prst="rect">
            <a:avLst/>
          </a:prstGeom>
        </p:spPr>
        <p:txBody>
          <a:bodyPr wrap="square">
            <a:spAutoFit/>
          </a:bodyPr>
          <a:lstStyle/>
          <a:p>
            <a:pPr algn="ctr"/>
            <a:r>
              <a:rPr lang="en-IE" sz="1600" dirty="0">
                <a:solidFill>
                  <a:schemeClr val="bg1"/>
                </a:solidFill>
                <a:latin typeface="Century Gothic" panose="020B0502020202020204" pitchFamily="34" charset="0"/>
              </a:rPr>
              <a:t>CRM</a:t>
            </a:r>
          </a:p>
          <a:p>
            <a:pPr algn="ctr"/>
            <a:r>
              <a:rPr lang="en-IE" sz="1600" dirty="0">
                <a:solidFill>
                  <a:schemeClr val="bg1"/>
                </a:solidFill>
                <a:latin typeface="Century Gothic" panose="020B0502020202020204" pitchFamily="34" charset="0"/>
              </a:rPr>
              <a:t>MCP-Mod</a:t>
            </a:r>
          </a:p>
          <a:p>
            <a:pPr algn="ctr"/>
            <a:r>
              <a:rPr lang="en-IE" sz="1600" dirty="0">
                <a:solidFill>
                  <a:schemeClr val="bg1"/>
                </a:solidFill>
                <a:latin typeface="Century Gothic" panose="020B0502020202020204" pitchFamily="34" charset="0"/>
              </a:rPr>
              <a:t>Simon’s Two Stage</a:t>
            </a:r>
          </a:p>
        </p:txBody>
      </p:sp>
      <p:sp>
        <p:nvSpPr>
          <p:cNvPr id="2056" name="Rectangle 2055">
            <a:extLst>
              <a:ext uri="{FF2B5EF4-FFF2-40B4-BE49-F238E27FC236}">
                <a16:creationId xmlns:a16="http://schemas.microsoft.com/office/drawing/2014/main" id="{6211CB6F-B6D5-4061-9DBB-6B98D4ED2DDB}"/>
              </a:ext>
            </a:extLst>
          </p:cNvPr>
          <p:cNvSpPr/>
          <p:nvPr/>
        </p:nvSpPr>
        <p:spPr>
          <a:xfrm>
            <a:off x="8301835" y="5677134"/>
            <a:ext cx="1966375" cy="584775"/>
          </a:xfrm>
          <a:prstGeom prst="rect">
            <a:avLst/>
          </a:prstGeom>
        </p:spPr>
        <p:txBody>
          <a:bodyPr wrap="square">
            <a:spAutoFit/>
          </a:bodyPr>
          <a:lstStyle/>
          <a:p>
            <a:r>
              <a:rPr lang="en-IE" sz="1600" dirty="0">
                <a:solidFill>
                  <a:schemeClr val="bg1"/>
                </a:solidFill>
                <a:latin typeface="+mj-lt"/>
              </a:rPr>
              <a:t>Cohort Study</a:t>
            </a:r>
          </a:p>
          <a:p>
            <a:r>
              <a:rPr lang="en-IE" sz="1600" dirty="0">
                <a:solidFill>
                  <a:schemeClr val="bg1"/>
                </a:solidFill>
                <a:latin typeface="+mj-lt"/>
              </a:rPr>
              <a:t>Case-control Study</a:t>
            </a:r>
          </a:p>
        </p:txBody>
      </p:sp>
      <p:sp>
        <p:nvSpPr>
          <p:cNvPr id="51" name="Right Brace 50">
            <a:extLst>
              <a:ext uri="{FF2B5EF4-FFF2-40B4-BE49-F238E27FC236}">
                <a16:creationId xmlns:a16="http://schemas.microsoft.com/office/drawing/2014/main" id="{CEF3AD7D-1D35-44AA-B61A-401265727671}"/>
              </a:ext>
            </a:extLst>
          </p:cNvPr>
          <p:cNvSpPr/>
          <p:nvPr/>
        </p:nvSpPr>
        <p:spPr>
          <a:xfrm rot="10800000">
            <a:off x="7990792" y="5693911"/>
            <a:ext cx="490060" cy="558405"/>
          </a:xfrm>
          <a:prstGeom prst="rightBrace">
            <a:avLst>
              <a:gd name="adj1" fmla="val 8333"/>
              <a:gd name="adj2" fmla="val 47622"/>
            </a:avLst>
          </a:prstGeom>
          <a:ln>
            <a:solidFill>
              <a:srgbClr val="48B7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Tree>
    <p:extLst>
      <p:ext uri="{BB962C8B-B14F-4D97-AF65-F5344CB8AC3E}">
        <p14:creationId xmlns:p14="http://schemas.microsoft.com/office/powerpoint/2010/main" val="310880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id="{C2C7511C-6F6B-41A0-8905-47D31EE71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Content Placeholder 6">
            <a:extLst>
              <a:ext uri="{FF2B5EF4-FFF2-40B4-BE49-F238E27FC236}">
                <a16:creationId xmlns:a16="http://schemas.microsoft.com/office/drawing/2014/main" id="{4B5773CD-4D40-4F03-8943-0EA75219F458}"/>
              </a:ext>
            </a:extLst>
          </p:cNvPr>
          <p:cNvPicPr>
            <a:picLocks noChangeAspect="1"/>
          </p:cNvPicPr>
          <p:nvPr/>
        </p:nvPicPr>
        <p:blipFill>
          <a:blip r:embed="rId4">
            <a:alphaModFix amt="62000"/>
            <a:extLst>
              <a:ext uri="{28A0092B-C50C-407E-A947-70E740481C1C}">
                <a14:useLocalDpi xmlns:a14="http://schemas.microsoft.com/office/drawing/2010/main" val="0"/>
              </a:ext>
            </a:extLst>
          </a:blip>
          <a:stretch>
            <a:fillRect/>
          </a:stretch>
        </p:blipFill>
        <p:spPr>
          <a:xfrm>
            <a:off x="0" y="-7737"/>
            <a:ext cx="12191999" cy="6873473"/>
          </a:xfrm>
          <a:prstGeom prst="rect">
            <a:avLst/>
          </a:prstGeom>
        </p:spPr>
      </p:pic>
      <p:sp>
        <p:nvSpPr>
          <p:cNvPr id="3" name="Rectangle 2">
            <a:extLst>
              <a:ext uri="{FF2B5EF4-FFF2-40B4-BE49-F238E27FC236}">
                <a16:creationId xmlns:a16="http://schemas.microsoft.com/office/drawing/2014/main" id="{704CC239-C783-4DD1-9421-26EFB6A133A4}"/>
              </a:ext>
            </a:extLst>
          </p:cNvPr>
          <p:cNvSpPr/>
          <p:nvPr/>
        </p:nvSpPr>
        <p:spPr>
          <a:xfrm>
            <a:off x="1154368" y="468528"/>
            <a:ext cx="3219450" cy="769441"/>
          </a:xfrm>
          <a:prstGeom prst="rect">
            <a:avLst/>
          </a:prstGeom>
        </p:spPr>
        <p:txBody>
          <a:bodyPr wrap="square">
            <a:spAutoFit/>
          </a:bodyPr>
          <a:lstStyle/>
          <a:p>
            <a:pPr algn="ctr"/>
            <a:r>
              <a:rPr lang="en-US" sz="4400" b="1" u="sng" dirty="0">
                <a:solidFill>
                  <a:schemeClr val="bg1"/>
                </a:solidFill>
              </a:rPr>
              <a:t>AGENDA</a:t>
            </a:r>
            <a:endParaRPr lang="en-IE" sz="3600" b="1" u="sng" dirty="0">
              <a:solidFill>
                <a:schemeClr val="bg1"/>
              </a:solidFill>
            </a:endParaRPr>
          </a:p>
        </p:txBody>
      </p:sp>
      <p:sp>
        <p:nvSpPr>
          <p:cNvPr id="2" name="Rectangle 1">
            <a:extLst>
              <a:ext uri="{FF2B5EF4-FFF2-40B4-BE49-F238E27FC236}">
                <a16:creationId xmlns:a16="http://schemas.microsoft.com/office/drawing/2014/main" id="{E0CB10A0-5945-4CD7-AB93-46A15EFF1044}"/>
              </a:ext>
            </a:extLst>
          </p:cNvPr>
          <p:cNvSpPr/>
          <p:nvPr/>
        </p:nvSpPr>
        <p:spPr>
          <a:xfrm>
            <a:off x="1154368" y="1245705"/>
            <a:ext cx="10574147" cy="3894015"/>
          </a:xfrm>
          <a:prstGeom prst="rect">
            <a:avLst/>
          </a:prstGeom>
        </p:spPr>
        <p:txBody>
          <a:bodyPr wrap="square">
            <a:spAutoFit/>
          </a:bodyPr>
          <a:lstStyle/>
          <a:p>
            <a:pPr marL="971550" lvl="1" indent="-514350">
              <a:lnSpc>
                <a:spcPct val="200000"/>
              </a:lnSpc>
              <a:buClr>
                <a:schemeClr val="bg1"/>
              </a:buClr>
              <a:buFont typeface="+mj-lt"/>
              <a:buAutoNum type="arabicPeriod"/>
            </a:pPr>
            <a:r>
              <a:rPr lang="en-GB" sz="3200" dirty="0">
                <a:solidFill>
                  <a:schemeClr val="bg1"/>
                </a:solidFill>
              </a:rPr>
              <a:t>Method Choice</a:t>
            </a:r>
          </a:p>
          <a:p>
            <a:pPr marL="971550" lvl="1" indent="-514350">
              <a:lnSpc>
                <a:spcPct val="200000"/>
              </a:lnSpc>
              <a:buClr>
                <a:schemeClr val="bg1"/>
              </a:buClr>
              <a:buFont typeface="+mj-lt"/>
              <a:buAutoNum type="arabicPeriod"/>
            </a:pPr>
            <a:r>
              <a:rPr lang="en-GB" sz="3200" dirty="0">
                <a:solidFill>
                  <a:schemeClr val="bg1"/>
                </a:solidFill>
              </a:rPr>
              <a:t>Design Issues</a:t>
            </a:r>
          </a:p>
          <a:p>
            <a:pPr marL="971550" lvl="1" indent="-514350">
              <a:lnSpc>
                <a:spcPct val="200000"/>
              </a:lnSpc>
              <a:buClr>
                <a:schemeClr val="bg1"/>
              </a:buClr>
              <a:buFont typeface="+mj-lt"/>
              <a:buAutoNum type="arabicPeriod"/>
            </a:pPr>
            <a:r>
              <a:rPr lang="en-GB" sz="3200" dirty="0">
                <a:solidFill>
                  <a:schemeClr val="bg1"/>
                </a:solidFill>
              </a:rPr>
              <a:t>Special Topics</a:t>
            </a:r>
          </a:p>
          <a:p>
            <a:pPr marL="971550" lvl="1" indent="-514350">
              <a:lnSpc>
                <a:spcPct val="200000"/>
              </a:lnSpc>
              <a:buClr>
                <a:schemeClr val="bg1"/>
              </a:buClr>
              <a:buFont typeface="+mj-lt"/>
              <a:buAutoNum type="arabicPeriod"/>
            </a:pPr>
            <a:r>
              <a:rPr lang="en-GB" sz="3200" dirty="0">
                <a:solidFill>
                  <a:schemeClr val="bg1"/>
                </a:solidFill>
              </a:rPr>
              <a:t>Conclusions and Discussion</a:t>
            </a:r>
          </a:p>
        </p:txBody>
      </p:sp>
    </p:spTree>
    <p:extLst>
      <p:ext uri="{BB962C8B-B14F-4D97-AF65-F5344CB8AC3E}">
        <p14:creationId xmlns:p14="http://schemas.microsoft.com/office/powerpoint/2010/main" val="150307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37" y="155277"/>
            <a:ext cx="9126415" cy="1328468"/>
          </a:xfrm>
        </p:spPr>
        <p:txBody>
          <a:bodyPr>
            <a:normAutofit/>
          </a:bodyPr>
          <a:lstStyle/>
          <a:p>
            <a:r>
              <a:rPr lang="en-IE" cap="none" dirty="0">
                <a:latin typeface="+mj-lt"/>
              </a:rPr>
              <a:t>References</a:t>
            </a:r>
            <a:endParaRPr lang="en-IE" sz="2000" dirty="0">
              <a:latin typeface="+mj-lt"/>
            </a:endParaRPr>
          </a:p>
        </p:txBody>
      </p:sp>
      <p:sp>
        <p:nvSpPr>
          <p:cNvPr id="4" name="Content Placeholder 2"/>
          <p:cNvSpPr>
            <a:spLocks noGrp="1"/>
          </p:cNvSpPr>
          <p:nvPr>
            <p:ph idx="1"/>
          </p:nvPr>
        </p:nvSpPr>
        <p:spPr>
          <a:xfrm>
            <a:off x="749036" y="1861926"/>
            <a:ext cx="9720073" cy="4023360"/>
          </a:xfrm>
        </p:spPr>
        <p:txBody>
          <a:bodyPr>
            <a:noAutofit/>
          </a:bodyPr>
          <a:lstStyle/>
          <a:p>
            <a:pPr marL="0" indent="0">
              <a:buNone/>
            </a:pPr>
            <a:r>
              <a:rPr lang="en-IE" sz="1800" dirty="0" err="1"/>
              <a:t>Kilickap</a:t>
            </a:r>
            <a:r>
              <a:rPr lang="en-IE" sz="1800" dirty="0"/>
              <a:t>, S., </a:t>
            </a:r>
            <a:r>
              <a:rPr lang="en-IE" sz="1800" dirty="0" err="1"/>
              <a:t>Demirci</a:t>
            </a:r>
            <a:r>
              <a:rPr lang="en-IE" sz="1800" dirty="0"/>
              <a:t>, U., </a:t>
            </a:r>
            <a:r>
              <a:rPr lang="en-IE" sz="1800" dirty="0" err="1"/>
              <a:t>Karadurmus</a:t>
            </a:r>
            <a:r>
              <a:rPr lang="en-IE" sz="1800" dirty="0"/>
              <a:t>, N., Dogan, M., Akinci, B. and </a:t>
            </a:r>
            <a:r>
              <a:rPr lang="en-IE" sz="1800" dirty="0" err="1"/>
              <a:t>Sendur</a:t>
            </a:r>
            <a:r>
              <a:rPr lang="en-IE" sz="1800" dirty="0"/>
              <a:t>, M.A.N., 2018. Endpoints in oncology clinical trials. J BUON, 23, pp.1-6.</a:t>
            </a:r>
          </a:p>
          <a:p>
            <a:pPr marL="0" indent="0">
              <a:buNone/>
            </a:pPr>
            <a:r>
              <a:rPr lang="en-GB" sz="1800" dirty="0"/>
              <a:t>U.S. Food and Drug Administration, Clinical Trial Endpoints for the Approval of Cancer Drugs and Biologics. December 2018 Available from: http://www.fda.gov/downloads/Drugs/GuidanceComplianceRegulatoryInformation/Guidances/ ucm071590.pdf</a:t>
            </a:r>
          </a:p>
          <a:p>
            <a:pPr marL="0" indent="0">
              <a:buNone/>
            </a:pPr>
            <a:r>
              <a:rPr lang="en-GB" sz="1800" dirty="0"/>
              <a:t>Klein, J.P. and </a:t>
            </a:r>
            <a:r>
              <a:rPr lang="en-GB" sz="1800" dirty="0" err="1"/>
              <a:t>Moeschberger</a:t>
            </a:r>
            <a:r>
              <a:rPr lang="en-GB" sz="1800" dirty="0"/>
              <a:t>, M.L., 2006. Survival analysis: techniques for censored and truncated data. Springer Science &amp; Business Media.</a:t>
            </a:r>
          </a:p>
          <a:p>
            <a:pPr marL="0" indent="0">
              <a:buNone/>
            </a:pPr>
            <a:r>
              <a:rPr lang="en-GB" sz="1800" dirty="0"/>
              <a:t>Hosmer, D.W., </a:t>
            </a:r>
            <a:r>
              <a:rPr lang="en-GB" sz="1800" dirty="0" err="1"/>
              <a:t>Lemeshow</a:t>
            </a:r>
            <a:r>
              <a:rPr lang="en-GB" sz="1800" dirty="0"/>
              <a:t>, S., &amp; May, S., Applied Survival Analysis: Regression </a:t>
            </a:r>
            <a:r>
              <a:rPr lang="en-GB" sz="1800" dirty="0" err="1"/>
              <a:t>Modeling</a:t>
            </a:r>
            <a:r>
              <a:rPr lang="en-GB" sz="1800" dirty="0"/>
              <a:t> of Time‐to‐Event Data, Second Edition. Wiley</a:t>
            </a:r>
          </a:p>
          <a:p>
            <a:pPr marL="0" indent="0">
              <a:buNone/>
            </a:pPr>
            <a:r>
              <a:rPr lang="en-GB" sz="1800" dirty="0"/>
              <a:t>Collett, D., 2015. Modelling survival data in medical research. CRC press.</a:t>
            </a:r>
          </a:p>
          <a:p>
            <a:pPr marL="0" indent="0">
              <a:buNone/>
            </a:pPr>
            <a:r>
              <a:rPr lang="en-GB" sz="1800" dirty="0"/>
              <a:t>Cox, D.R., 1972. Regression models and life‐tables. Journal of the Royal Statistical Society: Series B (Methodological), 34(2), pp.187-202.</a:t>
            </a:r>
          </a:p>
          <a:p>
            <a:pPr marL="0" indent="0">
              <a:buNone/>
            </a:pPr>
            <a:r>
              <a:rPr lang="en-IE" sz="1800" dirty="0" err="1"/>
              <a:t>Bariani</a:t>
            </a:r>
            <a:r>
              <a:rPr lang="en-IE" sz="1800" dirty="0"/>
              <a:t>, G.M., de </a:t>
            </a:r>
            <a:r>
              <a:rPr lang="en-IE" sz="1800" dirty="0" err="1"/>
              <a:t>Celis</a:t>
            </a:r>
            <a:r>
              <a:rPr lang="en-IE" sz="1800" dirty="0"/>
              <a:t>, F., Anezka, C.R., </a:t>
            </a:r>
            <a:r>
              <a:rPr lang="en-IE" sz="1800" dirty="0" err="1"/>
              <a:t>Precivale</a:t>
            </a:r>
            <a:r>
              <a:rPr lang="en-IE" sz="1800" dirty="0"/>
              <a:t>, M., Arai, R., Saad, E.D. and Riechelmann, R.P., 2015. Sample size calculation in oncology trials. American journal of clinical oncology, 38(6), pp.570-574.</a:t>
            </a:r>
          </a:p>
          <a:p>
            <a:pPr marL="0" indent="0">
              <a:buNone/>
            </a:pPr>
            <a:endParaRPr lang="en-IE" sz="1800" dirty="0"/>
          </a:p>
          <a:p>
            <a:pPr marL="0" indent="0">
              <a:buNone/>
            </a:pPr>
            <a:endParaRPr lang="en-IE" sz="1800" dirty="0"/>
          </a:p>
          <a:p>
            <a:pPr marL="0" indent="0">
              <a:buNone/>
            </a:pPr>
            <a:endParaRPr lang="en-IE" sz="2000" dirty="0"/>
          </a:p>
          <a:p>
            <a:pPr marL="0" indent="0">
              <a:buNone/>
            </a:pPr>
            <a:endParaRPr lang="en-IE" sz="2000" dirty="0"/>
          </a:p>
          <a:p>
            <a:pPr marL="0" indent="0">
              <a:buNone/>
            </a:pPr>
            <a:endParaRPr lang="en-IE" sz="24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199489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a:t>
            </a:r>
            <a:endParaRPr lang="en-IE" sz="2400" dirty="0">
              <a:latin typeface="+mj-lt"/>
            </a:endParaRPr>
          </a:p>
        </p:txBody>
      </p:sp>
      <p:sp>
        <p:nvSpPr>
          <p:cNvPr id="4" name="Content Placeholder 2"/>
          <p:cNvSpPr>
            <a:spLocks noGrp="1"/>
          </p:cNvSpPr>
          <p:nvPr>
            <p:ph idx="1"/>
          </p:nvPr>
        </p:nvSpPr>
        <p:spPr>
          <a:xfrm>
            <a:off x="696273" y="1768053"/>
            <a:ext cx="9720073" cy="4023360"/>
          </a:xfrm>
        </p:spPr>
        <p:txBody>
          <a:bodyPr>
            <a:noAutofit/>
          </a:bodyPr>
          <a:lstStyle/>
          <a:p>
            <a:pPr marL="0" indent="0">
              <a:buNone/>
            </a:pPr>
            <a:r>
              <a:rPr lang="en-IE" sz="1800" dirty="0"/>
              <a:t>Freedman, L. S. (1982). Tables of the number of patients required in clinical trials using the </a:t>
            </a:r>
            <a:r>
              <a:rPr lang="en-IE" sz="1800" dirty="0" err="1"/>
              <a:t>logrank</a:t>
            </a:r>
            <a:r>
              <a:rPr lang="en-IE" sz="1800" dirty="0"/>
              <a:t> test. Statistics in medicine, 1(2), 121-129.</a:t>
            </a:r>
          </a:p>
          <a:p>
            <a:pPr marL="0" indent="0">
              <a:buNone/>
            </a:pPr>
            <a:r>
              <a:rPr lang="en-IE" sz="1800" dirty="0"/>
              <a:t>Schoenfeld, D. A. (1983). Sample-size formula for the proportional-hazards regression model. Biometrics, 499-503.</a:t>
            </a:r>
          </a:p>
          <a:p>
            <a:pPr marL="0" indent="0">
              <a:buNone/>
            </a:pPr>
            <a:r>
              <a:rPr lang="en-IE" sz="1800" dirty="0" err="1"/>
              <a:t>Lachin</a:t>
            </a:r>
            <a:r>
              <a:rPr lang="en-IE" sz="1800" dirty="0"/>
              <a:t>, J. M., &amp; Foulkes, M. A. (1986). Evaluation of sample size and power for analyses of survival with allowance for nonuniform patient entry, losses to follow-up, noncompliance, and stratification. Biometrics, 507-519.</a:t>
            </a:r>
          </a:p>
          <a:p>
            <a:pPr marL="0" indent="0">
              <a:buNone/>
            </a:pPr>
            <a:r>
              <a:rPr lang="en-IE" sz="1800" dirty="0"/>
              <a:t>Lakatos, E. (1988). Sample sizes based on the log-rank statistic in complex clinical trials. Biometrics, 229-241.</a:t>
            </a:r>
          </a:p>
          <a:p>
            <a:pPr marL="0" indent="0">
              <a:buNone/>
            </a:pPr>
            <a:r>
              <a:rPr lang="en-GB" sz="1800" dirty="0"/>
              <a:t>Hsieh, F.Y. and </a:t>
            </a:r>
            <a:r>
              <a:rPr lang="en-GB" sz="1800" dirty="0" err="1"/>
              <a:t>Lavori</a:t>
            </a:r>
            <a:r>
              <a:rPr lang="en-GB" sz="1800" dirty="0"/>
              <a:t>, P.W., 2000. Sample-size calculations for the Cox proportional hazards regression model with nonbinary covariates. Controlled clinical trials, 21(6), pp.552-560.</a:t>
            </a:r>
            <a:endParaRPr lang="en-IE" sz="1800" dirty="0"/>
          </a:p>
          <a:p>
            <a:pPr marL="0" indent="0">
              <a:buNone/>
            </a:pPr>
            <a:r>
              <a:rPr lang="en-IE" sz="1800" dirty="0"/>
              <a:t>Yao, J. C., et. al. (2011). </a:t>
            </a:r>
            <a:r>
              <a:rPr lang="en-IE" sz="1800" dirty="0" err="1"/>
              <a:t>Everolimus</a:t>
            </a:r>
            <a:r>
              <a:rPr lang="en-IE" sz="1800" dirty="0"/>
              <a:t> for advanced pancreatic neuroendocrine </a:t>
            </a:r>
            <a:r>
              <a:rPr lang="en-IE" sz="1800" dirty="0" err="1"/>
              <a:t>tumors</a:t>
            </a:r>
            <a:r>
              <a:rPr lang="en-IE" sz="1800" dirty="0"/>
              <a:t>. New England Journal of Medicine, 364(6), 514-523.</a:t>
            </a:r>
          </a:p>
          <a:p>
            <a:pPr marL="0" indent="0">
              <a:buNone/>
            </a:pPr>
            <a:r>
              <a:rPr lang="en-IE" sz="1800" dirty="0"/>
              <a:t>US Food and Drug Administration. (2019) Adaptive design clinical trials for drugs and biologics (Guidance). Retrieved from </a:t>
            </a:r>
            <a:r>
              <a:rPr lang="en-IE" sz="1800" dirty="0">
                <a:hlinkClick r:id="rId2"/>
              </a:rPr>
              <a:t>https://www.fda.gov/media/78495/download</a:t>
            </a: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p:txBody>
      </p:sp>
    </p:spTree>
    <p:extLst>
      <p:ext uri="{BB962C8B-B14F-4D97-AF65-F5344CB8AC3E}">
        <p14:creationId xmlns:p14="http://schemas.microsoft.com/office/powerpoint/2010/main" val="1477759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a:t>
            </a:r>
            <a:endParaRPr lang="en-IE" sz="2400" dirty="0">
              <a:latin typeface="+mj-lt"/>
            </a:endParaRPr>
          </a:p>
        </p:txBody>
      </p:sp>
      <p:sp>
        <p:nvSpPr>
          <p:cNvPr id="4" name="Content Placeholder 2"/>
          <p:cNvSpPr>
            <a:spLocks noGrp="1"/>
          </p:cNvSpPr>
          <p:nvPr>
            <p:ph idx="1"/>
          </p:nvPr>
        </p:nvSpPr>
        <p:spPr>
          <a:xfrm>
            <a:off x="765284" y="1854317"/>
            <a:ext cx="9720073" cy="4023360"/>
          </a:xfrm>
        </p:spPr>
        <p:txBody>
          <a:bodyPr>
            <a:noAutofit/>
          </a:bodyPr>
          <a:lstStyle/>
          <a:p>
            <a:pPr marL="0" indent="0">
              <a:buNone/>
            </a:pPr>
            <a:r>
              <a:rPr lang="en-IE" sz="1800" dirty="0"/>
              <a:t>Jennison, C., &amp; Turnbull, B. W. (1999). Group sequential methods with applications to clinical trials. CRC Press.</a:t>
            </a:r>
          </a:p>
          <a:p>
            <a:pPr marL="0" indent="0">
              <a:buNone/>
            </a:pPr>
            <a:r>
              <a:rPr lang="en-IE" sz="1800" dirty="0"/>
              <a:t>Chen, Y. J., </a:t>
            </a:r>
            <a:r>
              <a:rPr lang="en-IE" sz="1800" dirty="0" err="1"/>
              <a:t>DeMets</a:t>
            </a:r>
            <a:r>
              <a:rPr lang="en-IE" sz="1800" dirty="0"/>
              <a:t>, D. L., &amp; Gordon Lan, K. K. (2004). Increasing the sample size when the unblinded interim result is promising. Statistics in medicine, 23(7), 1023-1038.</a:t>
            </a:r>
          </a:p>
          <a:p>
            <a:pPr marL="0" indent="0">
              <a:buNone/>
            </a:pPr>
            <a:r>
              <a:rPr lang="en-IE" sz="1800" dirty="0"/>
              <a:t>Cui, L., Hung, H. J., &amp; Wang, S. J. (1999). Modification of sample size in group sequential clinical trials. Biometrics, 55(3), 853-857.</a:t>
            </a:r>
          </a:p>
          <a:p>
            <a:pPr marL="0" indent="0">
              <a:buNone/>
            </a:pPr>
            <a:r>
              <a:rPr lang="en-IE" sz="1800" dirty="0"/>
              <a:t>Mehta, C.R. and Pocock, S.J., (2011). Adaptive increase in sample size when interim results are promising: a practical guide with examples. Statistics in medicine, 30(28), 3267-3284.</a:t>
            </a:r>
          </a:p>
          <a:p>
            <a:pPr marL="0" indent="0">
              <a:buNone/>
            </a:pPr>
            <a:r>
              <a:rPr lang="en-IE" sz="1800" dirty="0"/>
              <a:t>Chen, Y. J., Li, C., &amp; Lan, K. G. (2015). Sample size adjustment based on promising interim results and its application in confirmatory clinical trials. Clinical Trials, 12(6), 584-595</a:t>
            </a:r>
          </a:p>
          <a:p>
            <a:pPr marL="0" indent="0">
              <a:buNone/>
            </a:pPr>
            <a:r>
              <a:rPr lang="en-IE" sz="1800" dirty="0"/>
              <a:t>Liu, Y., &amp; Lim, P. (2017). Sample size increase during a survival trial when interim results are promising. Communications in Statistics-Theory and Methods, 46(14), 6846-6863.</a:t>
            </a:r>
          </a:p>
          <a:p>
            <a:pPr marL="0" indent="0">
              <a:buNone/>
            </a:pPr>
            <a:r>
              <a:rPr lang="en-IE" sz="1800" dirty="0" err="1"/>
              <a:t>Freidlin</a:t>
            </a:r>
            <a:r>
              <a:rPr lang="en-IE" sz="1800" dirty="0"/>
              <a:t>, B., &amp; Korn, E. L. (2017). Sample size adjustment designs with time-to-event outcomes: a caution. Clinical Trials, 14(6), 597-604.</a:t>
            </a:r>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p:txBody>
      </p:sp>
    </p:spTree>
    <p:extLst>
      <p:ext uri="{BB962C8B-B14F-4D97-AF65-F5344CB8AC3E}">
        <p14:creationId xmlns:p14="http://schemas.microsoft.com/office/powerpoint/2010/main" val="114994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a:t>
            </a:r>
            <a:endParaRPr lang="en-IE" sz="2400" dirty="0">
              <a:latin typeface="+mj-lt"/>
            </a:endParaRPr>
          </a:p>
        </p:txBody>
      </p:sp>
      <p:sp>
        <p:nvSpPr>
          <p:cNvPr id="4" name="Content Placeholder 2"/>
          <p:cNvSpPr>
            <a:spLocks noGrp="1"/>
          </p:cNvSpPr>
          <p:nvPr>
            <p:ph idx="1"/>
          </p:nvPr>
        </p:nvSpPr>
        <p:spPr>
          <a:xfrm>
            <a:off x="765284" y="1854317"/>
            <a:ext cx="9720073" cy="4023360"/>
          </a:xfrm>
        </p:spPr>
        <p:txBody>
          <a:bodyPr>
            <a:noAutofit/>
          </a:bodyPr>
          <a:lstStyle/>
          <a:p>
            <a:pPr marL="0" indent="0">
              <a:buNone/>
            </a:pPr>
            <a:r>
              <a:rPr lang="en-GB" sz="1800" dirty="0" err="1"/>
              <a:t>Phadnis</a:t>
            </a:r>
            <a:r>
              <a:rPr lang="en-GB" sz="1800" dirty="0"/>
              <a:t>, M.A., 2019. Sample size calculation for small sample single-arm trials for time-to-event data: </a:t>
            </a:r>
            <a:r>
              <a:rPr lang="en-GB" sz="1800" dirty="0" err="1"/>
              <a:t>Logrank</a:t>
            </a:r>
            <a:r>
              <a:rPr lang="en-GB" sz="1800" dirty="0"/>
              <a:t> test with normal approximation or test statistic based on exact chi-square distribution?. Contemporary clinical trials communications, 15, p.100360.</a:t>
            </a:r>
          </a:p>
          <a:p>
            <a:pPr marL="0" indent="0">
              <a:buNone/>
            </a:pPr>
            <a:r>
              <a:rPr lang="en-GB" sz="1800" dirty="0" err="1"/>
              <a:t>Lachin</a:t>
            </a:r>
            <a:r>
              <a:rPr lang="en-GB" sz="1800" dirty="0"/>
              <a:t>, J.M., 2013. Sample size and power for a </a:t>
            </a:r>
            <a:r>
              <a:rPr lang="en-GB" sz="1800" dirty="0" err="1"/>
              <a:t>logrank</a:t>
            </a:r>
            <a:r>
              <a:rPr lang="en-GB" sz="1800" dirty="0"/>
              <a:t> test and Cox proportional hazards model with multiple groups and strata, or a quantitative covariate with multiple strata. Statistics in medicine, 32(25), pp.4413-4425.</a:t>
            </a:r>
          </a:p>
          <a:p>
            <a:pPr marL="0" indent="0">
              <a:buNone/>
            </a:pPr>
            <a:r>
              <a:rPr lang="en-IE" sz="1800" dirty="0"/>
              <a:t>Ren, S., &amp; Oakley, J. E. (2014). Assurance calculations for planning clinical trials with time‐to‐event outcomes. Statistics in medicine, 33(1), 31-45.</a:t>
            </a:r>
          </a:p>
          <a:p>
            <a:pPr marL="0" indent="0">
              <a:buNone/>
            </a:pPr>
            <a:r>
              <a:rPr lang="en-GB" sz="1800" dirty="0"/>
              <a:t>Xu, Z., Zhen, B., Park, Y. and Zhu, B., 2017. Designing therapeutic cancer vaccine trials with delayed treatment effect. Statistics in medicine, 36(4), pp.592-605.</a:t>
            </a:r>
          </a:p>
          <a:p>
            <a:pPr marL="0" indent="0">
              <a:buNone/>
            </a:pPr>
            <a:r>
              <a:rPr lang="en-GB" sz="1800" dirty="0"/>
              <a:t>Chen, L.M., Ibrahim, J.G. and Chu, H., 2014. Sample size determination in shared frailty models for multivariate time-to-event data. Journal of biopharmaceutical statistics, 24(4), pp.908-923.</a:t>
            </a:r>
          </a:p>
          <a:p>
            <a:pPr marL="0" indent="0">
              <a:buNone/>
            </a:pPr>
            <a:r>
              <a:rPr lang="en-GB" sz="1800" dirty="0" err="1"/>
              <a:t>Sozu</a:t>
            </a:r>
            <a:r>
              <a:rPr lang="en-GB" sz="1800" dirty="0"/>
              <a:t>, T., Sugimoto, T., Hamasaki, T. and Evans, S.R., 2015. Sample size determination in clinical trials with multiple endpoints. New York: Springer.</a:t>
            </a:r>
            <a:endParaRPr lang="en-IE" sz="1800" dirty="0"/>
          </a:p>
          <a:p>
            <a:pPr marL="0" indent="0">
              <a:buNone/>
            </a:pPr>
            <a:endParaRPr lang="en-IE" sz="1800" dirty="0"/>
          </a:p>
        </p:txBody>
      </p:sp>
    </p:spTree>
    <p:extLst>
      <p:ext uri="{BB962C8B-B14F-4D97-AF65-F5344CB8AC3E}">
        <p14:creationId xmlns:p14="http://schemas.microsoft.com/office/powerpoint/2010/main" val="313264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large, umbrella, blue, sign&#10;&#10;Description automatically generated">
            <a:extLst>
              <a:ext uri="{FF2B5EF4-FFF2-40B4-BE49-F238E27FC236}">
                <a16:creationId xmlns:a16="http://schemas.microsoft.com/office/drawing/2014/main" id="{D4BD3D78-35F5-4246-B5B4-4EF784457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Content Placeholder 6">
            <a:extLst>
              <a:ext uri="{FF2B5EF4-FFF2-40B4-BE49-F238E27FC236}">
                <a16:creationId xmlns:a16="http://schemas.microsoft.com/office/drawing/2014/main" id="{586DF1C0-5B9B-4998-BDB6-DC0BF8A0E794}"/>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Title 2">
            <a:extLst>
              <a:ext uri="{FF2B5EF4-FFF2-40B4-BE49-F238E27FC236}">
                <a16:creationId xmlns:a16="http://schemas.microsoft.com/office/drawing/2014/main" id="{0CF9730E-C43D-4D26-B517-9E2576F515A4}"/>
              </a:ext>
            </a:extLst>
          </p:cNvPr>
          <p:cNvSpPr>
            <a:spLocks noGrp="1"/>
          </p:cNvSpPr>
          <p:nvPr>
            <p:ph type="title"/>
          </p:nvPr>
        </p:nvSpPr>
        <p:spPr>
          <a:xfrm>
            <a:off x="591267" y="5315559"/>
            <a:ext cx="10356365" cy="1007000"/>
          </a:xfrm>
        </p:spPr>
        <p:txBody>
          <a:bodyPr>
            <a:normAutofit fontScale="90000"/>
          </a:bodyPr>
          <a:lstStyle/>
          <a:p>
            <a:r>
              <a:rPr lang="en-IE" sz="3200" b="0" dirty="0">
                <a:solidFill>
                  <a:schemeClr val="bg1"/>
                </a:solidFill>
              </a:rPr>
              <a:t>The complete trial design platform </a:t>
            </a:r>
            <a:r>
              <a:rPr lang="en-GB" sz="3200" b="0" dirty="0">
                <a:solidFill>
                  <a:schemeClr val="bg1"/>
                </a:solidFill>
              </a:rPr>
              <a:t>to make clinical trials faster, less costly and more successful</a:t>
            </a:r>
            <a:r>
              <a:rPr lang="en-IE" sz="3200" b="0" dirty="0">
                <a:solidFill>
                  <a:schemeClr val="bg1"/>
                </a:solidFill>
              </a:rPr>
              <a:t> </a:t>
            </a:r>
          </a:p>
        </p:txBody>
      </p:sp>
      <p:sp>
        <p:nvSpPr>
          <p:cNvPr id="4" name="Title 2">
            <a:extLst>
              <a:ext uri="{FF2B5EF4-FFF2-40B4-BE49-F238E27FC236}">
                <a16:creationId xmlns:a16="http://schemas.microsoft.com/office/drawing/2014/main" id="{E522B2A5-BCD8-492B-A904-732B6EF15470}"/>
              </a:ext>
            </a:extLst>
          </p:cNvPr>
          <p:cNvSpPr txBox="1">
            <a:spLocks/>
          </p:cNvSpPr>
          <p:nvPr/>
        </p:nvSpPr>
        <p:spPr>
          <a:xfrm>
            <a:off x="1360072" y="961968"/>
            <a:ext cx="9126415" cy="3717674"/>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endParaRPr lang="en-IE" sz="5400" dirty="0">
              <a:solidFill>
                <a:schemeClr val="bg1"/>
              </a:solidFill>
              <a:latin typeface="+mn-lt"/>
            </a:endParaRPr>
          </a:p>
        </p:txBody>
      </p:sp>
      <p:sp>
        <p:nvSpPr>
          <p:cNvPr id="6" name="Title 2">
            <a:extLst>
              <a:ext uri="{FF2B5EF4-FFF2-40B4-BE49-F238E27FC236}">
                <a16:creationId xmlns:a16="http://schemas.microsoft.com/office/drawing/2014/main" id="{406CBFAC-F8E8-4D01-B6D5-E5E8BA542D3C}"/>
              </a:ext>
            </a:extLst>
          </p:cNvPr>
          <p:cNvSpPr txBox="1">
            <a:spLocks/>
          </p:cNvSpPr>
          <p:nvPr/>
        </p:nvSpPr>
        <p:spPr>
          <a:xfrm>
            <a:off x="430025" y="1372245"/>
            <a:ext cx="11111152" cy="837234"/>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endParaRPr lang="en-IE" b="0" dirty="0">
              <a:solidFill>
                <a:schemeClr val="bg1"/>
              </a:solidFill>
            </a:endParaRPr>
          </a:p>
        </p:txBody>
      </p:sp>
      <p:pic>
        <p:nvPicPr>
          <p:cNvPr id="7" name="Picture 6" descr="A picture containing drawing&#10;&#10;Description automatically generated">
            <a:extLst>
              <a:ext uri="{FF2B5EF4-FFF2-40B4-BE49-F238E27FC236}">
                <a16:creationId xmlns:a16="http://schemas.microsoft.com/office/drawing/2014/main" id="{718BF879-B37C-4462-9661-9F8AB905B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897" y="1832506"/>
            <a:ext cx="8116754" cy="2947613"/>
          </a:xfrm>
          <a:prstGeom prst="rect">
            <a:avLst/>
          </a:prstGeom>
          <a:effectLst>
            <a:outerShdw blurRad="50800" dist="38100" dir="8100000" algn="tr" rotWithShape="0">
              <a:prstClr val="black">
                <a:alpha val="30000"/>
              </a:prstClr>
            </a:outerShdw>
          </a:effectLst>
        </p:spPr>
      </p:pic>
      <p:sp>
        <p:nvSpPr>
          <p:cNvPr id="12" name="Rectangle: Rounded Corners 11">
            <a:extLst>
              <a:ext uri="{FF2B5EF4-FFF2-40B4-BE49-F238E27FC236}">
                <a16:creationId xmlns:a16="http://schemas.microsoft.com/office/drawing/2014/main" id="{AC455563-EE76-4434-8A56-CEC514046C8C}"/>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14" name="Title 3">
            <a:extLst>
              <a:ext uri="{FF2B5EF4-FFF2-40B4-BE49-F238E27FC236}">
                <a16:creationId xmlns:a16="http://schemas.microsoft.com/office/drawing/2014/main" id="{80F75CF6-0781-4234-8948-CE3FE320BF3D}"/>
              </a:ext>
            </a:extLst>
          </p:cNvPr>
          <p:cNvSpPr txBox="1">
            <a:spLocks/>
          </p:cNvSpPr>
          <p:nvPr/>
        </p:nvSpPr>
        <p:spPr>
          <a:xfrm>
            <a:off x="-10100" y="-79728"/>
            <a:ext cx="12191999" cy="865745"/>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50000"/>
              </a:lnSpc>
            </a:pPr>
            <a:r>
              <a:rPr lang="en-US" sz="3200" dirty="0">
                <a:latin typeface="Century Gothic" panose="020B0502020202020204" pitchFamily="34" charset="0"/>
              </a:rPr>
              <a:t>The solution for optimizing clinical trials</a:t>
            </a:r>
          </a:p>
        </p:txBody>
      </p:sp>
      <p:grpSp>
        <p:nvGrpSpPr>
          <p:cNvPr id="15" name="Group 14">
            <a:extLst>
              <a:ext uri="{FF2B5EF4-FFF2-40B4-BE49-F238E27FC236}">
                <a16:creationId xmlns:a16="http://schemas.microsoft.com/office/drawing/2014/main" id="{2AFF9493-A8A1-4A34-BFC1-44D7312218B9}"/>
              </a:ext>
            </a:extLst>
          </p:cNvPr>
          <p:cNvGrpSpPr/>
          <p:nvPr/>
        </p:nvGrpSpPr>
        <p:grpSpPr>
          <a:xfrm>
            <a:off x="749165" y="5323757"/>
            <a:ext cx="10081021" cy="906523"/>
            <a:chOff x="884904" y="4858052"/>
            <a:chExt cx="1634092" cy="460558"/>
          </a:xfrm>
        </p:grpSpPr>
        <p:sp>
          <p:nvSpPr>
            <p:cNvPr id="16" name="Rectangle: Rounded Corners 15">
              <a:extLst>
                <a:ext uri="{FF2B5EF4-FFF2-40B4-BE49-F238E27FC236}">
                  <a16:creationId xmlns:a16="http://schemas.microsoft.com/office/drawing/2014/main" id="{638EA4BE-9A0A-42ED-B78C-F8B60154A012}"/>
                </a:ext>
              </a:extLst>
            </p:cNvPr>
            <p:cNvSpPr/>
            <p:nvPr/>
          </p:nvSpPr>
          <p:spPr>
            <a:xfrm>
              <a:off x="884904" y="4858052"/>
              <a:ext cx="1634091" cy="460558"/>
            </a:xfrm>
            <a:prstGeom prst="roundRect">
              <a:avLst>
                <a:gd name="adj" fmla="val 51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7" name="Rectangle 16">
              <a:extLst>
                <a:ext uri="{FF2B5EF4-FFF2-40B4-BE49-F238E27FC236}">
                  <a16:creationId xmlns:a16="http://schemas.microsoft.com/office/drawing/2014/main" id="{12F231BB-DB2F-446C-A1BE-732E02B8B843}"/>
                </a:ext>
              </a:extLst>
            </p:cNvPr>
            <p:cNvSpPr/>
            <p:nvPr/>
          </p:nvSpPr>
          <p:spPr>
            <a:xfrm>
              <a:off x="884905" y="4894200"/>
              <a:ext cx="1634091" cy="369332"/>
            </a:xfrm>
            <a:prstGeom prst="rect">
              <a:avLst/>
            </a:prstGeom>
          </p:spPr>
          <p:txBody>
            <a:bodyPr wrap="square" anchor="ctr">
              <a:spAutoFit/>
            </a:bodyPr>
            <a:lstStyle/>
            <a:p>
              <a:pPr algn="ctr"/>
              <a:endParaRPr lang="en-IE" dirty="0">
                <a:solidFill>
                  <a:schemeClr val="bg1"/>
                </a:solidFill>
              </a:endParaRPr>
            </a:p>
          </p:txBody>
        </p:sp>
      </p:grpSp>
    </p:spTree>
    <p:extLst>
      <p:ext uri="{BB962C8B-B14F-4D97-AF65-F5344CB8AC3E}">
        <p14:creationId xmlns:p14="http://schemas.microsoft.com/office/powerpoint/2010/main" val="370150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arge, umbrella, blue, sign&#10;&#10;Description automatically generated">
            <a:extLst>
              <a:ext uri="{FF2B5EF4-FFF2-40B4-BE49-F238E27FC236}">
                <a16:creationId xmlns:a16="http://schemas.microsoft.com/office/drawing/2014/main" id="{B9535A9E-4D11-4E1E-BA37-5C87518A6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 y="0"/>
            <a:ext cx="12192000" cy="6858000"/>
          </a:xfrm>
          <a:prstGeom prst="rect">
            <a:avLst/>
          </a:prstGeom>
        </p:spPr>
      </p:pic>
      <p:pic>
        <p:nvPicPr>
          <p:cNvPr id="33" name="Picture 8" descr="nQuery-G2-Review-2">
            <a:extLst>
              <a:ext uri="{FF2B5EF4-FFF2-40B4-BE49-F238E27FC236}">
                <a16:creationId xmlns:a16="http://schemas.microsoft.com/office/drawing/2014/main" id="{E9437BBC-A752-4018-BDBC-D9F09F0DE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49" y="3351188"/>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849061371">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251198" y="-82622"/>
                          <a:pt x="1582484" y="30500"/>
                          <a:pt x="2485026" y="0"/>
                        </a:cubicBezTo>
                        <a:cubicBezTo>
                          <a:pt x="2633630" y="663376"/>
                          <a:pt x="2591559" y="1894180"/>
                          <a:pt x="2485026" y="3050671"/>
                        </a:cubicBezTo>
                        <a:cubicBezTo>
                          <a:pt x="1781641" y="2915503"/>
                          <a:pt x="1224172" y="3220633"/>
                          <a:pt x="0" y="3050671"/>
                        </a:cubicBezTo>
                        <a:cubicBezTo>
                          <a:pt x="-33673" y="2591933"/>
                          <a:pt x="-134435" y="664728"/>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743" y="3351188"/>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78" y="3351188"/>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7195" y="3351188"/>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2647" y="3351188"/>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0" name="Rectangle: Rounded Corners 39">
            <a:extLst>
              <a:ext uri="{FF2B5EF4-FFF2-40B4-BE49-F238E27FC236}">
                <a16:creationId xmlns:a16="http://schemas.microsoft.com/office/drawing/2014/main" id="{3E2AC8A3-A48E-4D5A-A6E6-5CBAFD45D95A}"/>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4209605" y="1770077"/>
            <a:ext cx="7791261"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00000"/>
              </a:lnSpc>
            </a:pPr>
            <a:r>
              <a:rPr lang="en-GB" sz="2000" spc="0" dirty="0">
                <a:latin typeface="Century Gothic" panose="020B0502020202020204" pitchFamily="34" charset="0"/>
              </a:rPr>
              <a:t>In 2019, </a:t>
            </a:r>
            <a:r>
              <a:rPr lang="en-GB" sz="2000" b="1" spc="0" dirty="0">
                <a:latin typeface="Century Gothic" panose="020B0502020202020204" pitchFamily="34" charset="0"/>
              </a:rPr>
              <a:t>90%</a:t>
            </a:r>
            <a:r>
              <a:rPr lang="en-GB" sz="2000" spc="0" dirty="0">
                <a:latin typeface="Century Gothic" panose="020B0502020202020204" pitchFamily="34" charset="0"/>
              </a:rPr>
              <a:t> of organizations with clinical trials approved by </a:t>
            </a:r>
            <a:br>
              <a:rPr lang="en-GB" sz="2000" spc="0" dirty="0">
                <a:latin typeface="Century Gothic" panose="020B0502020202020204" pitchFamily="34" charset="0"/>
              </a:rPr>
            </a:br>
            <a:r>
              <a:rPr lang="en-GB" sz="2000" spc="0" dirty="0">
                <a:latin typeface="Century Gothic" panose="020B0502020202020204" pitchFamily="34" charset="0"/>
              </a:rPr>
              <a:t>the FDA </a:t>
            </a:r>
            <a:r>
              <a:rPr lang="en-GB" sz="2000" b="1" spc="0" dirty="0">
                <a:latin typeface="Century Gothic" panose="020B0502020202020204" pitchFamily="34" charset="0"/>
              </a:rPr>
              <a:t>used nQuery</a:t>
            </a:r>
            <a:endParaRPr lang="en-GB" sz="2000" spc="0" dirty="0">
              <a:latin typeface="Century Gothic" panose="020B0502020202020204" pitchFamily="34" charset="0"/>
            </a:endParaRPr>
          </a:p>
        </p:txBody>
      </p:sp>
      <p:pic>
        <p:nvPicPr>
          <p:cNvPr id="38" name="Picture 2" descr="nQuery-Clinical-Trial-Software">
            <a:extLst>
              <a:ext uri="{FF2B5EF4-FFF2-40B4-BE49-F238E27FC236}">
                <a16:creationId xmlns:a16="http://schemas.microsoft.com/office/drawing/2014/main" id="{CD52CBF0-770D-4518-B0AA-0B73A22F64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84" y="-8389"/>
            <a:ext cx="3091279" cy="32678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534" y="6392042"/>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6046" y="6436142"/>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5210" y="6426341"/>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02051" y="6421052"/>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16853" y="6397614"/>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400" y="6366612"/>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46833" y="6344056"/>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36823" y="6422766"/>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80654" y="6414706"/>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64599" y="6386730"/>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25964" y="6436142"/>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01064" y="6386730"/>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1">
            <a:extLst>
              <a:ext uri="{28A0092B-C50C-407E-A947-70E740481C1C}">
                <a14:useLocalDpi xmlns:a14="http://schemas.microsoft.com/office/drawing/2010/main" val="0"/>
              </a:ext>
            </a:extLst>
          </a:blip>
          <a:srcRect t="28487" b="28791"/>
          <a:stretch/>
        </p:blipFill>
        <p:spPr>
          <a:xfrm>
            <a:off x="7153939" y="6363428"/>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47898" y="6419894"/>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407264" y="6420180"/>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048409" y="6372199"/>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15191" y="1079520"/>
            <a:ext cx="1901566" cy="690557"/>
          </a:xfrm>
          <a:prstGeom prst="rect">
            <a:avLst/>
          </a:prstGeom>
          <a:effectLst>
            <a:outerShdw blurRad="50800" dist="38100" dir="8100000" algn="tr" rotWithShape="0">
              <a:prstClr val="black">
                <a:alpha val="30000"/>
              </a:prstClr>
            </a:outerShdw>
          </a:effectLst>
        </p:spPr>
      </p:pic>
    </p:spTree>
    <p:extLst>
      <p:ext uri="{BB962C8B-B14F-4D97-AF65-F5344CB8AC3E}">
        <p14:creationId xmlns:p14="http://schemas.microsoft.com/office/powerpoint/2010/main" val="255435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2798712"/>
            <a:ext cx="7724097" cy="1754326"/>
          </a:xfrm>
          <a:prstGeom prst="rect">
            <a:avLst/>
          </a:prstGeom>
        </p:spPr>
        <p:txBody>
          <a:bodyPr wrap="square">
            <a:spAutoFit/>
          </a:bodyPr>
          <a:lstStyle/>
          <a:p>
            <a:pPr algn="ctr"/>
            <a:r>
              <a:rPr lang="en-GB" sz="5400" dirty="0">
                <a:solidFill>
                  <a:schemeClr val="bg1"/>
                </a:solidFill>
              </a:rPr>
              <a:t>Method</a:t>
            </a:r>
          </a:p>
          <a:p>
            <a:pPr algn="ctr"/>
            <a:r>
              <a:rPr lang="en-GB" sz="5400" dirty="0">
                <a:solidFill>
                  <a:schemeClr val="bg1"/>
                </a:solidFill>
              </a:rPr>
              <a:t>Choice</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1</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6590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Common Questions on Methods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514350" lvl="0" indent="-514350">
              <a:buClr>
                <a:srgbClr val="1CADE4"/>
              </a:buClr>
              <a:buFont typeface="+mj-lt"/>
              <a:buAutoNum type="arabicPeriod"/>
            </a:pPr>
            <a:r>
              <a:rPr lang="en-IE" sz="3200" dirty="0">
                <a:solidFill>
                  <a:prstClr val="black"/>
                </a:solidFill>
              </a:rPr>
              <a:t>Which endpoint(s) should I use for an oncology clinical trial?</a:t>
            </a:r>
          </a:p>
          <a:p>
            <a:pPr marL="514350" lvl="0" indent="-514350">
              <a:buClr>
                <a:srgbClr val="1CADE4"/>
              </a:buClr>
              <a:buFont typeface="+mj-lt"/>
              <a:buAutoNum type="arabicPeriod"/>
            </a:pPr>
            <a:r>
              <a:rPr lang="en-IE" sz="3200" dirty="0">
                <a:solidFill>
                  <a:prstClr val="black"/>
                </a:solidFill>
              </a:rPr>
              <a:t>Which model(s) are best for analysing oncology time-to-event data?</a:t>
            </a:r>
          </a:p>
          <a:p>
            <a:pPr marL="514350" lvl="0" indent="-514350">
              <a:buClr>
                <a:srgbClr val="1CADE4"/>
              </a:buClr>
              <a:buFont typeface="+mj-lt"/>
              <a:buAutoNum type="arabicPeriod"/>
            </a:pPr>
            <a:r>
              <a:rPr lang="en-IE" sz="3200" dirty="0">
                <a:solidFill>
                  <a:prstClr val="black"/>
                </a:solidFill>
              </a:rPr>
              <a:t>How to deal with covariates, stratification and censoring issues?</a:t>
            </a:r>
          </a:p>
          <a:p>
            <a:pPr marL="514350" lvl="0" indent="-514350">
              <a:buClr>
                <a:srgbClr val="1CADE4"/>
              </a:buClr>
              <a:buFont typeface="+mj-lt"/>
              <a:buAutoNum type="arabicPeriod"/>
            </a:pPr>
            <a:r>
              <a:rPr lang="en-IE" sz="3200" dirty="0">
                <a:solidFill>
                  <a:prstClr val="black"/>
                </a:solidFill>
              </a:rPr>
              <a:t>What is appropriate sample size for my oncology clinical trial?</a:t>
            </a:r>
          </a:p>
          <a:p>
            <a:pPr marL="514350" lvl="0" indent="-514350">
              <a:buClr>
                <a:srgbClr val="1CADE4"/>
              </a:buClr>
              <a:buFont typeface="+mj-lt"/>
              <a:buAutoNum type="arabicPeriod"/>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62877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1663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Oncology Endpoints Overview</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0" lvl="0" indent="0">
              <a:buClr>
                <a:srgbClr val="1CADE4"/>
              </a:buClr>
              <a:buNone/>
            </a:pPr>
            <a:r>
              <a:rPr lang="en-IE" sz="3200" dirty="0">
                <a:solidFill>
                  <a:prstClr val="black"/>
                </a:solidFill>
              </a:rPr>
              <a:t>Oncology clinical trials primarily interested in survival analysis, typically for time-to-event endpoint</a:t>
            </a:r>
          </a:p>
          <a:p>
            <a:pPr marL="0" lvl="0" indent="0">
              <a:buClr>
                <a:srgbClr val="1CADE4"/>
              </a:buClr>
              <a:buNone/>
            </a:pPr>
            <a:r>
              <a:rPr lang="en-IE" sz="3200" dirty="0">
                <a:solidFill>
                  <a:prstClr val="black"/>
                </a:solidFill>
              </a:rPr>
              <a:t>Different choices for appropriate endpoint for trial</a:t>
            </a:r>
          </a:p>
          <a:p>
            <a:pPr marL="516636" lvl="1" indent="-342900">
              <a:buClr>
                <a:srgbClr val="1CADE4"/>
              </a:buClr>
            </a:pPr>
            <a:r>
              <a:rPr lang="en-IE" sz="2800" dirty="0">
                <a:solidFill>
                  <a:prstClr val="black"/>
                </a:solidFill>
              </a:rPr>
              <a:t>Overall survival, progression free survival, overall response etc.</a:t>
            </a:r>
          </a:p>
          <a:p>
            <a:pPr marL="0" lvl="0" indent="0">
              <a:buClr>
                <a:srgbClr val="1CADE4"/>
              </a:buClr>
              <a:buNone/>
            </a:pPr>
            <a:r>
              <a:rPr lang="en-IE" sz="3200" dirty="0">
                <a:solidFill>
                  <a:prstClr val="black"/>
                </a:solidFill>
              </a:rPr>
              <a:t>Important considerations are </a:t>
            </a:r>
            <a:r>
              <a:rPr lang="en-GB" sz="3200" dirty="0"/>
              <a:t>cancer type, stage, purpose of treatment, and expected duration of survival</a:t>
            </a:r>
            <a:endParaRPr lang="en-IE" sz="3200" dirty="0">
              <a:solidFill>
                <a:prstClr val="black"/>
              </a:solidFill>
            </a:endParaRPr>
          </a:p>
          <a:p>
            <a:pPr marL="0" indent="0">
              <a:buClr>
                <a:srgbClr val="1CADE4"/>
              </a:buClr>
              <a:buNone/>
            </a:pPr>
            <a:r>
              <a:rPr lang="en-IE" sz="3200" dirty="0">
                <a:solidFill>
                  <a:prstClr val="black"/>
                </a:solidFill>
              </a:rPr>
              <a:t>Endpoint &amp; model should reflect assumptions regarding disease, trend and study constraints (e.g. # subjects)</a:t>
            </a: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62877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2464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id="{8323C742-8FD5-4266-B0EA-28F0185183F4}"/>
                  </a:ext>
                </a:extLst>
              </p:cNvPr>
              <p:cNvGraphicFramePr>
                <a:graphicFrameLocks/>
              </p:cNvGraphicFramePr>
              <p:nvPr>
                <p:extLst>
                  <p:ext uri="{D42A27DB-BD31-4B8C-83A1-F6EECF244321}">
                    <p14:modId xmlns:p14="http://schemas.microsoft.com/office/powerpoint/2010/main" val="1709371595"/>
                  </p:ext>
                </p:extLst>
              </p:nvPr>
            </p:nvGraphicFramePr>
            <p:xfrm>
              <a:off x="0" y="9525"/>
              <a:ext cx="12191999" cy="6857997"/>
            </p:xfrm>
            <a:graphic>
              <a:graphicData uri="http://schemas.openxmlformats.org/drawingml/2006/table">
                <a:tbl>
                  <a:tblPr firstRow="1" bandRow="1">
                    <a:tableStyleId>{68D230F3-CF80-4859-8CE7-A43EE81993B5}</a:tableStyleId>
                  </a:tblPr>
                  <a:tblGrid>
                    <a:gridCol w="642026">
                      <a:extLst>
                        <a:ext uri="{9D8B030D-6E8A-4147-A177-3AD203B41FA5}">
                          <a16:colId xmlns:a16="http://schemas.microsoft.com/office/drawing/2014/main" val="1135098805"/>
                        </a:ext>
                      </a:extLst>
                    </a:gridCol>
                    <a:gridCol w="5087565">
                      <a:extLst>
                        <a:ext uri="{9D8B030D-6E8A-4147-A177-3AD203B41FA5}">
                          <a16:colId xmlns:a16="http://schemas.microsoft.com/office/drawing/2014/main" val="2398151709"/>
                        </a:ext>
                      </a:extLst>
                    </a:gridCol>
                    <a:gridCol w="6462408">
                      <a:extLst>
                        <a:ext uri="{9D8B030D-6E8A-4147-A177-3AD203B41FA5}">
                          <a16:colId xmlns:a16="http://schemas.microsoft.com/office/drawing/2014/main" val="2058989989"/>
                        </a:ext>
                      </a:extLst>
                    </a:gridCol>
                  </a:tblGrid>
                  <a:tr h="1005052">
                    <a:tc gridSpan="3">
                      <a:txBody>
                        <a:bodyPr/>
                        <a:lstStyle/>
                        <a:p>
                          <a:pPr algn="ctr"/>
                          <a:r>
                            <a:rPr lang="en-IE" sz="4800" b="1" kern="1200" dirty="0">
                              <a:solidFill>
                                <a:schemeClr val="bg1"/>
                              </a:solidFill>
                              <a:latin typeface="+mn-lt"/>
                              <a:ea typeface="+mn-ea"/>
                              <a:cs typeface="+mn-cs"/>
                            </a:rPr>
                            <a:t>Survival Method Examples</a:t>
                          </a:r>
                          <a:endParaRPr lang="en-IE" sz="4800" dirty="0">
                            <a:solidFill>
                              <a:schemeClr val="bg1"/>
                            </a:solidFill>
                          </a:endParaRPr>
                        </a:p>
                      </a:txBody>
                      <a:tcPr anchor="ctr">
                        <a:gradFill>
                          <a:gsLst>
                            <a:gs pos="0">
                              <a:srgbClr val="3374BB">
                                <a:alpha val="58000"/>
                              </a:srgbClr>
                            </a:gs>
                            <a:gs pos="58000">
                              <a:srgbClr val="4CB6AC"/>
                            </a:gs>
                          </a:gsLst>
                          <a:lin ang="7200000" scaled="0"/>
                        </a:gradFill>
                      </a:tcPr>
                    </a:tc>
                    <a:tc hMerge="1">
                      <a:txBody>
                        <a:bodyPr/>
                        <a:lstStyle/>
                        <a:p>
                          <a:pPr algn="ctr"/>
                          <a:endParaRPr lang="en-IE" sz="2800" dirty="0">
                            <a:solidFill>
                              <a:schemeClr val="bg1"/>
                            </a:solidFill>
                          </a:endParaRPr>
                        </a:p>
                      </a:txBody>
                      <a:tcPr anchor="ctr">
                        <a:solidFill>
                          <a:srgbClr val="75C0B4"/>
                        </a:solidFill>
                      </a:tcPr>
                    </a:tc>
                    <a:tc hMerge="1">
                      <a:txBody>
                        <a:bodyPr/>
                        <a:lstStyle/>
                        <a:p>
                          <a:pPr algn="ctr"/>
                          <a:endParaRPr lang="en-IE" sz="2800" dirty="0">
                            <a:solidFill>
                              <a:schemeClr val="bg1"/>
                            </a:solidFill>
                          </a:endParaRPr>
                        </a:p>
                      </a:txBody>
                      <a:tcPr anchor="ctr">
                        <a:solidFill>
                          <a:srgbClr val="75C0B4"/>
                        </a:solidFill>
                      </a:tcPr>
                    </a:tc>
                    <a:extLst>
                      <a:ext uri="{0D108BD9-81ED-4DB2-BD59-A6C34878D82A}">
                        <a16:rowId xmlns:a16="http://schemas.microsoft.com/office/drawing/2014/main" val="3815279284"/>
                      </a:ext>
                    </a:extLst>
                  </a:tr>
                  <a:tr h="836135">
                    <a:tc>
                      <a:txBody>
                        <a:bodyPr/>
                        <a:lstStyle/>
                        <a:p>
                          <a:pPr algn="ctr"/>
                          <a:r>
                            <a:rPr lang="en-IE" sz="2800">
                              <a:solidFill>
                                <a:srgbClr val="75C0B4"/>
                              </a:solidFill>
                            </a:rPr>
                            <a:t>1</a:t>
                          </a:r>
                          <a:endParaRPr lang="en-IE" sz="2800" dirty="0">
                            <a:solidFill>
                              <a:srgbClr val="75C0B4"/>
                            </a:solidFill>
                          </a:endParaRPr>
                        </a:p>
                      </a:txBody>
                      <a:tcPr anchor="ctr"/>
                    </a:tc>
                    <a:tc>
                      <a:txBody>
                        <a:bodyPr/>
                        <a:lstStyle/>
                        <a:p>
                          <a:pPr lvl="0" algn="r"/>
                          <a:r>
                            <a:rPr lang="en-IE" sz="2800" b="1"/>
                            <a:t>Log-Rank</a:t>
                          </a:r>
                          <a:endParaRPr lang="en-IE" sz="2800" b="1" dirty="0"/>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equal weights/subject</a:t>
                          </a:r>
                          <a:endParaRPr lang="en-IE" sz="28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581763272"/>
                      </a:ext>
                    </a:extLst>
                  </a:tr>
                  <a:tr h="836135">
                    <a:tc>
                      <a:txBody>
                        <a:bodyPr/>
                        <a:lstStyle/>
                        <a:p>
                          <a:pPr algn="ctr"/>
                          <a:r>
                            <a:rPr lang="en-IE" sz="2800">
                              <a:solidFill>
                                <a:srgbClr val="75C0B4"/>
                              </a:solidFill>
                            </a:rPr>
                            <a:t>2</a:t>
                          </a:r>
                          <a:endParaRPr lang="en-IE" sz="2800" dirty="0">
                            <a:solidFill>
                              <a:srgbClr val="75C0B4"/>
                            </a:solidFill>
                          </a:endParaRPr>
                        </a:p>
                      </a:txBody>
                      <a:tcPr anchor="ctr"/>
                    </a:tc>
                    <a:tc>
                      <a:txBody>
                        <a:bodyPr/>
                        <a:lstStyle/>
                        <a:p>
                          <a:pPr algn="r"/>
                          <a:r>
                            <a:rPr lang="en-IE" sz="2800" b="0" dirty="0"/>
                            <a:t>Wilcoxon-</a:t>
                          </a:r>
                          <a:r>
                            <a:rPr lang="en-IE" sz="2800" b="0" dirty="0" err="1"/>
                            <a:t>Gehan</a:t>
                          </a:r>
                          <a:r>
                            <a:rPr lang="en-IE" sz="2800" b="0" dirty="0"/>
                            <a:t>-Breslow</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weight by # “alive”</a:t>
                          </a:r>
                          <a:endParaRPr lang="en-IE" sz="28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52854451"/>
                      </a:ext>
                    </a:extLst>
                  </a:tr>
                  <a:tr h="836135">
                    <a:tc>
                      <a:txBody>
                        <a:bodyPr/>
                        <a:lstStyle/>
                        <a:p>
                          <a:pPr algn="ctr"/>
                          <a:r>
                            <a:rPr lang="en-IE" sz="2800">
                              <a:solidFill>
                                <a:srgbClr val="75C0B4"/>
                              </a:solidFill>
                            </a:rPr>
                            <a:t>3</a:t>
                          </a:r>
                          <a:endParaRPr lang="en-IE" sz="2800" dirty="0">
                            <a:solidFill>
                              <a:srgbClr val="75C0B4"/>
                            </a:solidFill>
                          </a:endParaRPr>
                        </a:p>
                      </a:txBody>
                      <a:tcPr anchor="ctr"/>
                    </a:tc>
                    <a:tc>
                      <a:txBody>
                        <a:bodyPr/>
                        <a:lstStyle/>
                        <a:p>
                          <a:pPr algn="r"/>
                          <a:r>
                            <a:rPr lang="en-IE" sz="2800" b="1" dirty="0"/>
                            <a:t>                    </a:t>
                          </a:r>
                          <a:r>
                            <a:rPr lang="en-IE" sz="2800" b="0" dirty="0" err="1"/>
                            <a:t>Tarone</a:t>
                          </a:r>
                          <a:r>
                            <a:rPr lang="en-IE" sz="2800" b="0" dirty="0"/>
                            <a:t>-Ware</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weight by √(# “alive”)</a:t>
                          </a:r>
                          <a:endParaRPr lang="en-IE" sz="28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94242996"/>
                      </a:ext>
                    </a:extLst>
                  </a:tr>
                  <a:tr h="836135">
                    <a:tc>
                      <a:txBody>
                        <a:bodyPr/>
                        <a:lstStyle/>
                        <a:p>
                          <a:pPr algn="ctr"/>
                          <a:r>
                            <a:rPr lang="en-IE" sz="2800" dirty="0">
                              <a:solidFill>
                                <a:srgbClr val="75C0B4"/>
                              </a:solidFill>
                            </a:rPr>
                            <a:t>4</a:t>
                          </a:r>
                        </a:p>
                      </a:txBody>
                      <a:tcPr anchor="ctr"/>
                    </a:tc>
                    <a:tc>
                      <a:txBody>
                        <a:bodyPr/>
                        <a:lstStyle/>
                        <a:p>
                          <a:pPr algn="r"/>
                          <a:r>
                            <a:rPr lang="en-IE" sz="2800" b="0" dirty="0"/>
                            <a:t>Fleming-Harrington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weight: (Ŝ(t))</a:t>
                          </a:r>
                          <a:r>
                            <a:rPr lang="en-IE" sz="2800" baseline="30000" dirty="0">
                              <a:solidFill>
                                <a:srgbClr val="2C98D3"/>
                              </a:solidFill>
                            </a:rPr>
                            <a:t>p</a:t>
                          </a:r>
                          <a:r>
                            <a:rPr lang="en-IE" sz="2800" dirty="0">
                              <a:solidFill>
                                <a:srgbClr val="2C98D3"/>
                              </a:solidFill>
                            </a:rPr>
                            <a:t>(1-Ŝ(t))</a:t>
                          </a:r>
                          <a:r>
                            <a:rPr lang="en-IE" sz="2800" baseline="30000" dirty="0">
                              <a:solidFill>
                                <a:srgbClr val="2C98D3"/>
                              </a:solidFill>
                            </a:rPr>
                            <a:t>q</a:t>
                          </a:r>
                          <a:endParaRPr lang="en-IE" sz="2800" b="1" baseline="30000"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359623144"/>
                      </a:ext>
                    </a:extLst>
                  </a:tr>
                  <a:tr h="836135">
                    <a:tc>
                      <a:txBody>
                        <a:bodyPr/>
                        <a:lstStyle/>
                        <a:p>
                          <a:pPr algn="ctr"/>
                          <a:r>
                            <a:rPr lang="en-IE" sz="2800" dirty="0">
                              <a:solidFill>
                                <a:srgbClr val="75C0B4"/>
                              </a:solidFill>
                            </a:rPr>
                            <a:t>5</a:t>
                          </a:r>
                        </a:p>
                      </a:txBody>
                      <a:tcPr anchor="ctr"/>
                    </a:tc>
                    <a:tc>
                      <a:txBody>
                        <a:bodyPr/>
                        <a:lstStyle/>
                        <a:p>
                          <a:pPr algn="r"/>
                          <a:r>
                            <a:rPr lang="en-IE" sz="2800" b="0" dirty="0" err="1"/>
                            <a:t>Peto-Peto</a:t>
                          </a:r>
                          <a:endParaRPr lang="en-IE" sz="2800" b="0" dirty="0"/>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buFont typeface="+mj-lt"/>
                            <a:buNone/>
                          </a:pPr>
                          <a:r>
                            <a:rPr lang="en-IE" sz="2800" dirty="0">
                              <a:solidFill>
                                <a:srgbClr val="2D98D3"/>
                              </a:solidFill>
                            </a:rPr>
                            <a:t>Non-parametric, HR, w: </a:t>
                          </a:r>
                          <a14:m>
                            <m:oMath xmlns:m="http://schemas.openxmlformats.org/officeDocument/2006/math">
                              <m:acc>
                                <m:accPr>
                                  <m:chr m:val="̃"/>
                                  <m:ctrlPr>
                                    <a:rPr lang="en-IE" sz="2800" b="0" i="1" smtClean="0">
                                      <a:solidFill>
                                        <a:srgbClr val="2D98D3"/>
                                      </a:solidFill>
                                      <a:latin typeface="Cambria Math" panose="02040503050406030204" pitchFamily="18" charset="0"/>
                                    </a:rPr>
                                  </m:ctrlPr>
                                </m:accPr>
                                <m:e>
                                  <m:r>
                                    <a:rPr lang="en-IE" sz="2800" b="0" i="1" smtClean="0">
                                      <a:solidFill>
                                        <a:srgbClr val="2D98D3"/>
                                      </a:solidFill>
                                      <a:latin typeface="Cambria Math" panose="02040503050406030204" pitchFamily="18" charset="0"/>
                                    </a:rPr>
                                    <m:t>𝑆</m:t>
                                  </m:r>
                                </m:e>
                              </m:acc>
                              <m:d>
                                <m:dPr>
                                  <m:ctrlPr>
                                    <a:rPr lang="en-IE" sz="2800" b="0" i="1" smtClean="0">
                                      <a:solidFill>
                                        <a:srgbClr val="2D98D3"/>
                                      </a:solidFill>
                                      <a:latin typeface="Cambria Math" panose="02040503050406030204" pitchFamily="18" charset="0"/>
                                    </a:rPr>
                                  </m:ctrlPr>
                                </m:dPr>
                                <m:e>
                                  <m:r>
                                    <a:rPr lang="en-IE" sz="2800" b="0" i="1" smtClean="0">
                                      <a:solidFill>
                                        <a:srgbClr val="2D98D3"/>
                                      </a:solidFill>
                                      <a:latin typeface="Cambria Math" panose="02040503050406030204" pitchFamily="18" charset="0"/>
                                    </a:rPr>
                                    <m:t>𝑡</m:t>
                                  </m:r>
                                </m:e>
                              </m:d>
                            </m:oMath>
                          </a14:m>
                          <a:r>
                            <a:rPr lang="en-IE" sz="2800" dirty="0">
                              <a:solidFill>
                                <a:srgbClr val="2D98D3"/>
                              </a:solidFill>
                            </a:rPr>
                            <a:t> also (Y/(1+Y))</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8423294"/>
                      </a:ext>
                    </a:extLst>
                  </a:tr>
                  <a:tr h="836135">
                    <a:tc>
                      <a:txBody>
                        <a:bodyPr/>
                        <a:lstStyle/>
                        <a:p>
                          <a:pPr algn="ctr"/>
                          <a:r>
                            <a:rPr lang="en-IE" sz="2800">
                              <a:solidFill>
                                <a:srgbClr val="75C0B4"/>
                              </a:solidFill>
                            </a:rPr>
                            <a:t>6</a:t>
                          </a:r>
                          <a:endParaRPr lang="en-IE" sz="2800" dirty="0">
                            <a:solidFill>
                              <a:srgbClr val="75C0B4"/>
                            </a:solidFill>
                          </a:endParaRPr>
                        </a:p>
                      </a:txBody>
                      <a:tcPr anchor="ctr"/>
                    </a:tc>
                    <a:tc>
                      <a:txBody>
                        <a:bodyPr/>
                        <a:lstStyle/>
                        <a:p>
                          <a:pPr algn="r"/>
                          <a:r>
                            <a:rPr lang="en-IE" sz="2800" b="1" dirty="0"/>
                            <a:t>                          Cox PH Regression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buFont typeface="+mj-lt"/>
                            <a:buNone/>
                          </a:pPr>
                          <a:r>
                            <a:rPr lang="en-IE" sz="2800" dirty="0">
                              <a:solidFill>
                                <a:srgbClr val="2D98D3"/>
                              </a:solidFill>
                            </a:rPr>
                            <a:t>Semi-parametric, </a:t>
                          </a:r>
                          <a:r>
                            <a:rPr lang="el-GR" sz="2800" dirty="0">
                              <a:solidFill>
                                <a:srgbClr val="2D98D3"/>
                              </a:solidFill>
                              <a:latin typeface="Calibri" panose="020F0502020204030204" pitchFamily="34" charset="0"/>
                              <a:cs typeface="Calibri" panose="020F0502020204030204" pitchFamily="34" charset="0"/>
                            </a:rPr>
                            <a:t>β</a:t>
                          </a:r>
                          <a:r>
                            <a:rPr lang="en-IE" sz="2800" dirty="0">
                              <a:solidFill>
                                <a:srgbClr val="2D98D3"/>
                              </a:solidFill>
                              <a:latin typeface="Calibri" panose="020F0502020204030204" pitchFamily="34" charset="0"/>
                              <a:cs typeface="Calibri" panose="020F0502020204030204" pitchFamily="34" charset="0"/>
                            </a:rPr>
                            <a:t>, flexible model</a:t>
                          </a:r>
                          <a:endParaRPr lang="en-IE" sz="2800" dirty="0">
                            <a:solidFill>
                              <a:srgbClr val="2D98D3"/>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70405873"/>
                      </a:ext>
                    </a:extLst>
                  </a:tr>
                  <a:tr h="836135">
                    <a:tc>
                      <a:txBody>
                        <a:bodyPr/>
                        <a:lstStyle/>
                        <a:p>
                          <a:pPr algn="ctr"/>
                          <a:r>
                            <a:rPr lang="en-IE" sz="2800">
                              <a:solidFill>
                                <a:srgbClr val="75C0B4"/>
                              </a:solidFill>
                            </a:rPr>
                            <a:t>7</a:t>
                          </a:r>
                          <a:endParaRPr lang="en-IE" sz="2800" dirty="0">
                            <a:solidFill>
                              <a:srgbClr val="75C0B4"/>
                            </a:solidFill>
                          </a:endParaRPr>
                        </a:p>
                      </a:txBody>
                      <a:tcPr anchor="ctr"/>
                    </a:tc>
                    <a:tc>
                      <a:txBody>
                        <a:bodyPr/>
                        <a:lstStyle/>
                        <a:p>
                          <a:pPr algn="r"/>
                          <a:r>
                            <a:rPr lang="en-IE" sz="2800" b="0"/>
                            <a:t>Parametric Models</a:t>
                          </a:r>
                          <a:endParaRPr lang="en-IE" sz="2800" b="0" dirty="0"/>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dirty="0">
                              <a:solidFill>
                                <a:srgbClr val="2D98D3"/>
                              </a:solidFill>
                            </a:rPr>
                            <a:t>Exponential, Weibull, Log-Normal, Gamma </a:t>
                          </a:r>
                          <a:endParaRPr kumimoji="0" lang="en-IE" sz="2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814036247"/>
                      </a:ext>
                    </a:extLst>
                  </a:tr>
                </a:tbl>
              </a:graphicData>
            </a:graphic>
          </p:graphicFrame>
        </mc:Choice>
        <mc:Fallback xmlns="">
          <p:graphicFrame>
            <p:nvGraphicFramePr>
              <p:cNvPr id="4" name="Table 5">
                <a:extLst>
                  <a:ext uri="{FF2B5EF4-FFF2-40B4-BE49-F238E27FC236}">
                    <a16:creationId xmlns:a16="http://schemas.microsoft.com/office/drawing/2014/main" id="{8323C742-8FD5-4266-B0EA-28F0185183F4}"/>
                  </a:ext>
                </a:extLst>
              </p:cNvPr>
              <p:cNvGraphicFramePr>
                <a:graphicFrameLocks/>
              </p:cNvGraphicFramePr>
              <p:nvPr>
                <p:extLst>
                  <p:ext uri="{D42A27DB-BD31-4B8C-83A1-F6EECF244321}">
                    <p14:modId xmlns:p14="http://schemas.microsoft.com/office/powerpoint/2010/main" val="1709371595"/>
                  </p:ext>
                </p:extLst>
              </p:nvPr>
            </p:nvGraphicFramePr>
            <p:xfrm>
              <a:off x="0" y="9525"/>
              <a:ext cx="12191999" cy="6857997"/>
            </p:xfrm>
            <a:graphic>
              <a:graphicData uri="http://schemas.openxmlformats.org/drawingml/2006/table">
                <a:tbl>
                  <a:tblPr firstRow="1" bandRow="1">
                    <a:tableStyleId>{68D230F3-CF80-4859-8CE7-A43EE81993B5}</a:tableStyleId>
                  </a:tblPr>
                  <a:tblGrid>
                    <a:gridCol w="642026">
                      <a:extLst>
                        <a:ext uri="{9D8B030D-6E8A-4147-A177-3AD203B41FA5}">
                          <a16:colId xmlns:a16="http://schemas.microsoft.com/office/drawing/2014/main" val="1135098805"/>
                        </a:ext>
                      </a:extLst>
                    </a:gridCol>
                    <a:gridCol w="5087565">
                      <a:extLst>
                        <a:ext uri="{9D8B030D-6E8A-4147-A177-3AD203B41FA5}">
                          <a16:colId xmlns:a16="http://schemas.microsoft.com/office/drawing/2014/main" val="2398151709"/>
                        </a:ext>
                      </a:extLst>
                    </a:gridCol>
                    <a:gridCol w="6462408">
                      <a:extLst>
                        <a:ext uri="{9D8B030D-6E8A-4147-A177-3AD203B41FA5}">
                          <a16:colId xmlns:a16="http://schemas.microsoft.com/office/drawing/2014/main" val="2058989989"/>
                        </a:ext>
                      </a:extLst>
                    </a:gridCol>
                  </a:tblGrid>
                  <a:tr h="1005052">
                    <a:tc gridSpan="3">
                      <a:txBody>
                        <a:bodyPr/>
                        <a:lstStyle/>
                        <a:p>
                          <a:pPr algn="ctr"/>
                          <a:r>
                            <a:rPr lang="en-IE" sz="4800" b="1" kern="1200" dirty="0">
                              <a:solidFill>
                                <a:schemeClr val="bg1"/>
                              </a:solidFill>
                              <a:latin typeface="+mn-lt"/>
                              <a:ea typeface="+mn-ea"/>
                              <a:cs typeface="+mn-cs"/>
                            </a:rPr>
                            <a:t>Survival Method Examples</a:t>
                          </a:r>
                          <a:endParaRPr lang="en-IE" sz="4800" dirty="0">
                            <a:solidFill>
                              <a:schemeClr val="bg1"/>
                            </a:solidFill>
                          </a:endParaRPr>
                        </a:p>
                      </a:txBody>
                      <a:tcPr anchor="ctr">
                        <a:gradFill>
                          <a:gsLst>
                            <a:gs pos="0">
                              <a:srgbClr val="3374BB">
                                <a:alpha val="58000"/>
                              </a:srgbClr>
                            </a:gs>
                            <a:gs pos="58000">
                              <a:srgbClr val="4CB6AC"/>
                            </a:gs>
                          </a:gsLst>
                          <a:lin ang="7200000" scaled="0"/>
                        </a:gradFill>
                      </a:tcPr>
                    </a:tc>
                    <a:tc hMerge="1">
                      <a:txBody>
                        <a:bodyPr/>
                        <a:lstStyle/>
                        <a:p>
                          <a:pPr algn="ctr"/>
                          <a:endParaRPr lang="en-IE" sz="2800" dirty="0">
                            <a:solidFill>
                              <a:schemeClr val="bg1"/>
                            </a:solidFill>
                          </a:endParaRPr>
                        </a:p>
                      </a:txBody>
                      <a:tcPr anchor="ctr">
                        <a:solidFill>
                          <a:srgbClr val="75C0B4"/>
                        </a:solidFill>
                      </a:tcPr>
                    </a:tc>
                    <a:tc hMerge="1">
                      <a:txBody>
                        <a:bodyPr/>
                        <a:lstStyle/>
                        <a:p>
                          <a:pPr algn="ctr"/>
                          <a:endParaRPr lang="en-IE" sz="2800" dirty="0">
                            <a:solidFill>
                              <a:schemeClr val="bg1"/>
                            </a:solidFill>
                          </a:endParaRPr>
                        </a:p>
                      </a:txBody>
                      <a:tcPr anchor="ctr">
                        <a:solidFill>
                          <a:srgbClr val="75C0B4"/>
                        </a:solidFill>
                      </a:tcPr>
                    </a:tc>
                    <a:extLst>
                      <a:ext uri="{0D108BD9-81ED-4DB2-BD59-A6C34878D82A}">
                        <a16:rowId xmlns:a16="http://schemas.microsoft.com/office/drawing/2014/main" val="3815279284"/>
                      </a:ext>
                    </a:extLst>
                  </a:tr>
                  <a:tr h="836135">
                    <a:tc>
                      <a:txBody>
                        <a:bodyPr/>
                        <a:lstStyle/>
                        <a:p>
                          <a:pPr algn="ctr"/>
                          <a:r>
                            <a:rPr lang="en-IE" sz="2800">
                              <a:solidFill>
                                <a:srgbClr val="75C0B4"/>
                              </a:solidFill>
                            </a:rPr>
                            <a:t>1</a:t>
                          </a:r>
                          <a:endParaRPr lang="en-IE" sz="2800" dirty="0">
                            <a:solidFill>
                              <a:srgbClr val="75C0B4"/>
                            </a:solidFill>
                          </a:endParaRPr>
                        </a:p>
                      </a:txBody>
                      <a:tcPr anchor="ctr"/>
                    </a:tc>
                    <a:tc>
                      <a:txBody>
                        <a:bodyPr/>
                        <a:lstStyle/>
                        <a:p>
                          <a:pPr lvl="0" algn="r"/>
                          <a:r>
                            <a:rPr lang="en-IE" sz="2800" b="1"/>
                            <a:t>Log-Rank</a:t>
                          </a:r>
                          <a:endParaRPr lang="en-IE" sz="2800" b="1" dirty="0"/>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equal weights/subject</a:t>
                          </a:r>
                          <a:endParaRPr lang="en-IE" sz="28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581763272"/>
                      </a:ext>
                    </a:extLst>
                  </a:tr>
                  <a:tr h="836135">
                    <a:tc>
                      <a:txBody>
                        <a:bodyPr/>
                        <a:lstStyle/>
                        <a:p>
                          <a:pPr algn="ctr"/>
                          <a:r>
                            <a:rPr lang="en-IE" sz="2800">
                              <a:solidFill>
                                <a:srgbClr val="75C0B4"/>
                              </a:solidFill>
                            </a:rPr>
                            <a:t>2</a:t>
                          </a:r>
                          <a:endParaRPr lang="en-IE" sz="2800" dirty="0">
                            <a:solidFill>
                              <a:srgbClr val="75C0B4"/>
                            </a:solidFill>
                          </a:endParaRPr>
                        </a:p>
                      </a:txBody>
                      <a:tcPr anchor="ctr"/>
                    </a:tc>
                    <a:tc>
                      <a:txBody>
                        <a:bodyPr/>
                        <a:lstStyle/>
                        <a:p>
                          <a:pPr algn="r"/>
                          <a:r>
                            <a:rPr lang="en-IE" sz="2800" b="0" dirty="0"/>
                            <a:t>Wilcoxon-</a:t>
                          </a:r>
                          <a:r>
                            <a:rPr lang="en-IE" sz="2800" b="0" dirty="0" err="1"/>
                            <a:t>Gehan</a:t>
                          </a:r>
                          <a:r>
                            <a:rPr lang="en-IE" sz="2800" b="0" dirty="0"/>
                            <a:t>-Breslow</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weight by # “alive”</a:t>
                          </a:r>
                          <a:endParaRPr lang="en-IE" sz="28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52854451"/>
                      </a:ext>
                    </a:extLst>
                  </a:tr>
                  <a:tr h="836135">
                    <a:tc>
                      <a:txBody>
                        <a:bodyPr/>
                        <a:lstStyle/>
                        <a:p>
                          <a:pPr algn="ctr"/>
                          <a:r>
                            <a:rPr lang="en-IE" sz="2800">
                              <a:solidFill>
                                <a:srgbClr val="75C0B4"/>
                              </a:solidFill>
                            </a:rPr>
                            <a:t>3</a:t>
                          </a:r>
                          <a:endParaRPr lang="en-IE" sz="2800" dirty="0">
                            <a:solidFill>
                              <a:srgbClr val="75C0B4"/>
                            </a:solidFill>
                          </a:endParaRPr>
                        </a:p>
                      </a:txBody>
                      <a:tcPr anchor="ctr"/>
                    </a:tc>
                    <a:tc>
                      <a:txBody>
                        <a:bodyPr/>
                        <a:lstStyle/>
                        <a:p>
                          <a:pPr algn="r"/>
                          <a:r>
                            <a:rPr lang="en-IE" sz="2800" b="1" dirty="0"/>
                            <a:t>                    </a:t>
                          </a:r>
                          <a:r>
                            <a:rPr lang="en-IE" sz="2800" b="0" dirty="0" err="1"/>
                            <a:t>Tarone</a:t>
                          </a:r>
                          <a:r>
                            <a:rPr lang="en-IE" sz="2800" b="0" dirty="0"/>
                            <a:t>-Ware</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weight by √(# “alive”)</a:t>
                          </a:r>
                          <a:endParaRPr lang="en-IE" sz="28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94242996"/>
                      </a:ext>
                    </a:extLst>
                  </a:tr>
                  <a:tr h="836135">
                    <a:tc>
                      <a:txBody>
                        <a:bodyPr/>
                        <a:lstStyle/>
                        <a:p>
                          <a:pPr algn="ctr"/>
                          <a:r>
                            <a:rPr lang="en-IE" sz="2800" dirty="0">
                              <a:solidFill>
                                <a:srgbClr val="75C0B4"/>
                              </a:solidFill>
                            </a:rPr>
                            <a:t>4</a:t>
                          </a:r>
                        </a:p>
                      </a:txBody>
                      <a:tcPr anchor="ctr"/>
                    </a:tc>
                    <a:tc>
                      <a:txBody>
                        <a:bodyPr/>
                        <a:lstStyle/>
                        <a:p>
                          <a:pPr algn="r"/>
                          <a:r>
                            <a:rPr lang="en-IE" sz="2800" b="0" dirty="0"/>
                            <a:t>Fleming-Harrington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a:solidFill>
                                <a:srgbClr val="2C98D3"/>
                              </a:solidFill>
                            </a:rPr>
                            <a:t>Non-parametric, HR, weight: (Ŝ(t))</a:t>
                          </a:r>
                          <a:r>
                            <a:rPr lang="en-IE" sz="2800" baseline="30000" dirty="0">
                              <a:solidFill>
                                <a:srgbClr val="2C98D3"/>
                              </a:solidFill>
                            </a:rPr>
                            <a:t>p</a:t>
                          </a:r>
                          <a:r>
                            <a:rPr lang="en-IE" sz="2800" dirty="0">
                              <a:solidFill>
                                <a:srgbClr val="2C98D3"/>
                              </a:solidFill>
                            </a:rPr>
                            <a:t>(1-Ŝ(t))</a:t>
                          </a:r>
                          <a:r>
                            <a:rPr lang="en-IE" sz="2800" baseline="30000" dirty="0">
                              <a:solidFill>
                                <a:srgbClr val="2C98D3"/>
                              </a:solidFill>
                            </a:rPr>
                            <a:t>q</a:t>
                          </a:r>
                          <a:endParaRPr lang="en-IE" sz="2800" b="1" baseline="30000"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359623144"/>
                      </a:ext>
                    </a:extLst>
                  </a:tr>
                  <a:tr h="836135">
                    <a:tc>
                      <a:txBody>
                        <a:bodyPr/>
                        <a:lstStyle/>
                        <a:p>
                          <a:pPr algn="ctr"/>
                          <a:r>
                            <a:rPr lang="en-IE" sz="2800" dirty="0">
                              <a:solidFill>
                                <a:srgbClr val="75C0B4"/>
                              </a:solidFill>
                            </a:rPr>
                            <a:t>5</a:t>
                          </a:r>
                        </a:p>
                      </a:txBody>
                      <a:tcPr anchor="ctr"/>
                    </a:tc>
                    <a:tc>
                      <a:txBody>
                        <a:bodyPr/>
                        <a:lstStyle/>
                        <a:p>
                          <a:pPr algn="r"/>
                          <a:r>
                            <a:rPr lang="en-IE" sz="2800" b="0" dirty="0" err="1"/>
                            <a:t>Peto-Peto</a:t>
                          </a:r>
                          <a:endParaRPr lang="en-IE" sz="2800" b="0" dirty="0"/>
                        </a:p>
                      </a:txBody>
                      <a:tcPr anchor="ctr">
                        <a:lnR w="28575" cap="flat" cmpd="sng" algn="ctr">
                          <a:solidFill>
                            <a:schemeClr val="bg1">
                              <a:lumMod val="65000"/>
                            </a:schemeClr>
                          </a:solidFill>
                          <a:prstDash val="solid"/>
                          <a:round/>
                          <a:headEnd type="none" w="med" len="med"/>
                          <a:tailEnd type="none" w="med" len="med"/>
                        </a:lnR>
                      </a:tcPr>
                    </a:tc>
                    <a:tc>
                      <a:txBody>
                        <a:bodyPr/>
                        <a:lstStyle/>
                        <a:p>
                          <a:endParaRPr lang="en-US"/>
                        </a:p>
                      </a:txBody>
                      <a:tcPr anchor="ctr">
                        <a:lnL w="28575" cap="flat" cmpd="sng" algn="ctr">
                          <a:solidFill>
                            <a:schemeClr val="bg1">
                              <a:lumMod val="65000"/>
                            </a:schemeClr>
                          </a:solidFill>
                          <a:prstDash val="solid"/>
                          <a:round/>
                          <a:headEnd type="none" w="med" len="med"/>
                          <a:tailEnd type="none" w="med" len="med"/>
                        </a:lnL>
                        <a:blipFill>
                          <a:blip r:embed="rId3"/>
                          <a:stretch>
                            <a:fillRect l="-88679" t="-526277" r="-189" b="-202920"/>
                          </a:stretch>
                        </a:blipFill>
                      </a:tcPr>
                    </a:tc>
                    <a:extLst>
                      <a:ext uri="{0D108BD9-81ED-4DB2-BD59-A6C34878D82A}">
                        <a16:rowId xmlns:a16="http://schemas.microsoft.com/office/drawing/2014/main" val="168423294"/>
                      </a:ext>
                    </a:extLst>
                  </a:tr>
                  <a:tr h="836135">
                    <a:tc>
                      <a:txBody>
                        <a:bodyPr/>
                        <a:lstStyle/>
                        <a:p>
                          <a:pPr algn="ctr"/>
                          <a:r>
                            <a:rPr lang="en-IE" sz="2800">
                              <a:solidFill>
                                <a:srgbClr val="75C0B4"/>
                              </a:solidFill>
                            </a:rPr>
                            <a:t>6</a:t>
                          </a:r>
                          <a:endParaRPr lang="en-IE" sz="2800" dirty="0">
                            <a:solidFill>
                              <a:srgbClr val="75C0B4"/>
                            </a:solidFill>
                          </a:endParaRPr>
                        </a:p>
                      </a:txBody>
                      <a:tcPr anchor="ctr"/>
                    </a:tc>
                    <a:tc>
                      <a:txBody>
                        <a:bodyPr/>
                        <a:lstStyle/>
                        <a:p>
                          <a:pPr algn="r"/>
                          <a:r>
                            <a:rPr lang="en-IE" sz="2800" b="1" dirty="0"/>
                            <a:t>                          Cox PH Regression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buFont typeface="+mj-lt"/>
                            <a:buNone/>
                          </a:pPr>
                          <a:r>
                            <a:rPr lang="en-IE" sz="2800" dirty="0">
                              <a:solidFill>
                                <a:srgbClr val="2D98D3"/>
                              </a:solidFill>
                            </a:rPr>
                            <a:t>Semi-parametric, </a:t>
                          </a:r>
                          <a:r>
                            <a:rPr lang="el-GR" sz="2800" dirty="0">
                              <a:solidFill>
                                <a:srgbClr val="2D98D3"/>
                              </a:solidFill>
                              <a:latin typeface="Calibri" panose="020F0502020204030204" pitchFamily="34" charset="0"/>
                              <a:cs typeface="Calibri" panose="020F0502020204030204" pitchFamily="34" charset="0"/>
                            </a:rPr>
                            <a:t>β</a:t>
                          </a:r>
                          <a:r>
                            <a:rPr lang="en-IE" sz="2800" dirty="0">
                              <a:solidFill>
                                <a:srgbClr val="2D98D3"/>
                              </a:solidFill>
                              <a:latin typeface="Calibri" panose="020F0502020204030204" pitchFamily="34" charset="0"/>
                              <a:cs typeface="Calibri" panose="020F0502020204030204" pitchFamily="34" charset="0"/>
                            </a:rPr>
                            <a:t>, flexible model</a:t>
                          </a:r>
                          <a:endParaRPr lang="en-IE" sz="2800" dirty="0">
                            <a:solidFill>
                              <a:srgbClr val="2D98D3"/>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70405873"/>
                      </a:ext>
                    </a:extLst>
                  </a:tr>
                  <a:tr h="836135">
                    <a:tc>
                      <a:txBody>
                        <a:bodyPr/>
                        <a:lstStyle/>
                        <a:p>
                          <a:pPr algn="ctr"/>
                          <a:r>
                            <a:rPr lang="en-IE" sz="2800">
                              <a:solidFill>
                                <a:srgbClr val="75C0B4"/>
                              </a:solidFill>
                            </a:rPr>
                            <a:t>7</a:t>
                          </a:r>
                          <a:endParaRPr lang="en-IE" sz="2800" dirty="0">
                            <a:solidFill>
                              <a:srgbClr val="75C0B4"/>
                            </a:solidFill>
                          </a:endParaRPr>
                        </a:p>
                      </a:txBody>
                      <a:tcPr anchor="ctr"/>
                    </a:tc>
                    <a:tc>
                      <a:txBody>
                        <a:bodyPr/>
                        <a:lstStyle/>
                        <a:p>
                          <a:pPr algn="r"/>
                          <a:r>
                            <a:rPr lang="en-IE" sz="2800" b="0"/>
                            <a:t>Parametric Models</a:t>
                          </a:r>
                          <a:endParaRPr lang="en-IE" sz="2800" b="0" dirty="0"/>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dirty="0">
                              <a:solidFill>
                                <a:srgbClr val="2D98D3"/>
                              </a:solidFill>
                            </a:rPr>
                            <a:t>Exponential, Weibull, Log-Normal, Gamma </a:t>
                          </a:r>
                          <a:endParaRPr kumimoji="0" lang="en-IE" sz="2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814036247"/>
                      </a:ext>
                    </a:extLst>
                  </a:tr>
                </a:tbl>
              </a:graphicData>
            </a:graphic>
          </p:graphicFrame>
        </mc:Fallback>
      </mc:AlternateContent>
    </p:spTree>
    <p:extLst>
      <p:ext uri="{BB962C8B-B14F-4D97-AF65-F5344CB8AC3E}">
        <p14:creationId xmlns:p14="http://schemas.microsoft.com/office/powerpoint/2010/main" val="2891336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2904</Words>
  <PresentationFormat>Widescreen</PresentationFormat>
  <Paragraphs>348</Paragraphs>
  <Slides>33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Cambria Math</vt:lpstr>
      <vt:lpstr>Century Gothic</vt:lpstr>
      <vt:lpstr>Futura</vt:lpstr>
      <vt:lpstr>Tw Cen MT</vt:lpstr>
      <vt:lpstr>Wingdings</vt:lpstr>
      <vt:lpstr>Wingdings 3</vt:lpstr>
      <vt:lpstr>3_Integral</vt:lpstr>
      <vt:lpstr>Optimizing Oncology Trial Design</vt:lpstr>
      <vt:lpstr>Webinar Host</vt:lpstr>
      <vt:lpstr>PowerPoint Presentation</vt:lpstr>
      <vt:lpstr>The complete trial design platform to make clinical trials faster, less costly and more successful </vt:lpstr>
      <vt:lpstr>PowerPoint Presentation</vt:lpstr>
      <vt:lpstr>PowerPoint Presentation</vt:lpstr>
      <vt:lpstr>Common Questions on Methods</vt:lpstr>
      <vt:lpstr>Oncology Endpoints Overview</vt:lpstr>
      <vt:lpstr>PowerPoint Presentation</vt:lpstr>
      <vt:lpstr>Covariates and Stratification</vt:lpstr>
      <vt:lpstr>Sample Size for Survival Analysis</vt:lpstr>
      <vt:lpstr>PowerPoint Presentation</vt:lpstr>
      <vt:lpstr>PowerPoint Presentation</vt:lpstr>
      <vt:lpstr>Survival SSD Design Issues</vt:lpstr>
      <vt:lpstr>Evolution of Survival SSD</vt:lpstr>
      <vt:lpstr>PowerPoint Presentation</vt:lpstr>
      <vt:lpstr>PowerPoint Presentation</vt:lpstr>
      <vt:lpstr>Adaptive Design Review</vt:lpstr>
      <vt:lpstr>Survival SSR Complications</vt:lpstr>
      <vt:lpstr>Group Sequential Design</vt:lpstr>
      <vt:lpstr>Unblinded SSR</vt:lpstr>
      <vt:lpstr>PowerPoint Presentation</vt:lpstr>
      <vt:lpstr>PowerPoint Presentation</vt:lpstr>
      <vt:lpstr>Other Topics</vt:lpstr>
      <vt:lpstr>Discussion and Conclusions</vt:lpstr>
      <vt:lpstr>PowerPoint Presentation</vt:lpstr>
      <vt:lpstr>PowerPoint Presentation</vt:lpstr>
      <vt:lpstr>PowerPoint Presentation</vt:lpstr>
      <vt:lpstr>PowerPoint Presentation</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2019-02-12T11:10:19Z</dcterms:created>
  <dcterms:modified xsi:type="dcterms:W3CDTF">2020-04-08T08:52:56Z</dcterms:modified>
</cp:coreProperties>
</file>