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8" r:id="rId1"/>
  </p:sldMasterIdLst>
  <p:notesMasterIdLst>
    <p:notesMasterId r:id="rId30"/>
  </p:notesMasterIdLst>
  <p:handoutMasterIdLst>
    <p:handoutMasterId r:id="rId31"/>
  </p:handoutMasterIdLst>
  <p:sldIdLst>
    <p:sldId id="747" r:id="rId2"/>
    <p:sldId id="938" r:id="rId3"/>
    <p:sldId id="912" r:id="rId4"/>
    <p:sldId id="896" r:id="rId5"/>
    <p:sldId id="717" r:id="rId6"/>
    <p:sldId id="751" r:id="rId7"/>
    <p:sldId id="763" r:id="rId8"/>
    <p:sldId id="558" r:id="rId9"/>
    <p:sldId id="934" r:id="rId10"/>
    <p:sldId id="757" r:id="rId11"/>
    <p:sldId id="686" r:id="rId12"/>
    <p:sldId id="758" r:id="rId13"/>
    <p:sldId id="759" r:id="rId14"/>
    <p:sldId id="941" r:id="rId15"/>
    <p:sldId id="760" r:id="rId16"/>
    <p:sldId id="910" r:id="rId17"/>
    <p:sldId id="935" r:id="rId18"/>
    <p:sldId id="936" r:id="rId19"/>
    <p:sldId id="916" r:id="rId20"/>
    <p:sldId id="901" r:id="rId21"/>
    <p:sldId id="940" r:id="rId22"/>
    <p:sldId id="720" r:id="rId23"/>
    <p:sldId id="679" r:id="rId24"/>
    <p:sldId id="715" r:id="rId25"/>
    <p:sldId id="716" r:id="rId26"/>
    <p:sldId id="762" r:id="rId27"/>
    <p:sldId id="351" r:id="rId28"/>
    <p:sldId id="459" r:id="rId29"/>
  </p:sldIdLst>
  <p:sldSz cx="12192000" cy="6858000"/>
  <p:notesSz cx="6797675" cy="9874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50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DCA"/>
    <a:srgbClr val="565755"/>
    <a:srgbClr val="3474BB"/>
    <a:srgbClr val="333C4E"/>
    <a:srgbClr val="4CB5AD"/>
    <a:srgbClr val="2FC2D4"/>
    <a:srgbClr val="46B8B7"/>
    <a:srgbClr val="2C99D4"/>
    <a:srgbClr val="35C2D5"/>
    <a:srgbClr val="48B6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88010" autoAdjust="0"/>
  </p:normalViewPr>
  <p:slideViewPr>
    <p:cSldViewPr snapToGrid="0">
      <p:cViewPr>
        <p:scale>
          <a:sx n="66" d="100"/>
          <a:sy n="66" d="100"/>
        </p:scale>
        <p:origin x="1188" y="-210"/>
      </p:cViewPr>
      <p:guideLst>
        <p:guide orient="horz" pos="618"/>
        <p:guide pos="5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20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9AE250-D276-497A-9F07-4905F809DE26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2ADAE-2FF0-40B3-BDE7-75A3141408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77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41DCC6-C72B-49C6-B645-1841276323FF}" type="datetimeFigureOut">
              <a:rPr lang="en-GB" smtClean="0"/>
              <a:t>29/11/2021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6C105-A9A4-43A2-AD8C-C3B057DA5E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45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sos.royalsocietypublishing.org/content/1/3/140216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115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939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764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258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5480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90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59315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80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158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6618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346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5095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08117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4765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6895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3643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88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019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496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759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1612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8E6CD1-9FF9-40CB-9E08-D88E3A0FE9A1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629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B6C105-A9A4-43A2-AD8C-C3B057DA5ED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85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B6C105-A9A4-43A2-AD8C-C3B057DA5ED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081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2 Style _Titl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7E0D7B69-8278-4E96-B2C1-B0C9056154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46" y="0"/>
            <a:ext cx="657225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5719FAB-749E-4CE6-BCE0-A00AF54A68D4}"/>
              </a:ext>
            </a:extLst>
          </p:cNvPr>
          <p:cNvSpPr/>
          <p:nvPr userDrawn="1"/>
        </p:nvSpPr>
        <p:spPr>
          <a:xfrm>
            <a:off x="2508287" y="0"/>
            <a:ext cx="75347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554365" y="6470704"/>
            <a:ext cx="2154143" cy="274320"/>
          </a:xfrm>
        </p:spPr>
        <p:txBody>
          <a:bodyPr/>
          <a:lstStyle/>
          <a:p>
            <a:fld id="{1BB5BC3A-9C1E-4AFA-BF44-335DF752F3A1}" type="datetimeFigureOut">
              <a:rPr lang="en-GB" smtClean="0"/>
              <a:t>29/11/2021</a:t>
            </a:fld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1952" y="6470704"/>
            <a:ext cx="256397" cy="274320"/>
          </a:xfrm>
        </p:spPr>
        <p:txBody>
          <a:bodyPr/>
          <a:lstStyle/>
          <a:p>
            <a:fld id="{CB9A3D1F-5457-4AF7-A8EE-685C85A2612B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Freeform 27"/>
          <p:cNvSpPr/>
          <p:nvPr userDrawn="1"/>
        </p:nvSpPr>
        <p:spPr>
          <a:xfrm>
            <a:off x="8611484" y="0"/>
            <a:ext cx="3379169" cy="6858000"/>
          </a:xfrm>
          <a:custGeom>
            <a:avLst/>
            <a:gdLst>
              <a:gd name="connsiteX0" fmla="*/ 0 w 10318750"/>
              <a:gd name="connsiteY0" fmla="*/ 0 h 6857999"/>
              <a:gd name="connsiteX1" fmla="*/ 4997450 w 10318750"/>
              <a:gd name="connsiteY1" fmla="*/ 0 h 6857999"/>
              <a:gd name="connsiteX2" fmla="*/ 10318750 w 10318750"/>
              <a:gd name="connsiteY2" fmla="*/ 6857999 h 6857999"/>
              <a:gd name="connsiteX3" fmla="*/ 4997450 w 10318750"/>
              <a:gd name="connsiteY3" fmla="*/ 6857999 h 6857999"/>
              <a:gd name="connsiteX4" fmla="*/ 0 w 10318750"/>
              <a:gd name="connsiteY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18750" h="6857999">
                <a:moveTo>
                  <a:pt x="0" y="0"/>
                </a:moveTo>
                <a:lnTo>
                  <a:pt x="4997450" y="0"/>
                </a:lnTo>
                <a:lnTo>
                  <a:pt x="10318750" y="6857999"/>
                </a:lnTo>
                <a:lnTo>
                  <a:pt x="4997450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47DD4F-A207-4749-99A2-9527F92E3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" y="0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5747" y="6470704"/>
            <a:ext cx="1709442" cy="2743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01148" y="3250779"/>
            <a:ext cx="2607351" cy="1827719"/>
          </a:xfrm>
        </p:spPr>
        <p:txBody>
          <a:bodyPr anchor="t">
            <a:noAutofit/>
          </a:bodyPr>
          <a:lstStyle>
            <a:lvl1pPr>
              <a:defRPr sz="6600"/>
            </a:lvl1pPr>
          </a:lstStyle>
          <a:p>
            <a:r>
              <a:rPr lang="en-US" dirty="0"/>
              <a:t>Part 1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1925" y="3570948"/>
            <a:ext cx="5029143" cy="57610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68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-No Web RH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FAD9B8DB-FCB8-4CB0-8A0E-0E1B82289F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199" y="5773069"/>
            <a:ext cx="1080801" cy="10807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6453CD5-BB8F-4F62-A55F-AE72C090A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5755485"/>
            <a:ext cx="1650397" cy="109838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509F5BF-485D-4A6E-9FE5-040B9403B8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176" y="1978269"/>
            <a:ext cx="9787877" cy="40233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 marL="470916" indent="-342900">
              <a:buClr>
                <a:srgbClr val="43BDCA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596646" indent="-285750">
              <a:buClr>
                <a:srgbClr val="43BDCA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742950" indent="-285750">
              <a:buClr>
                <a:srgbClr val="43BDCA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925830" indent="-285750">
              <a:buClr>
                <a:srgbClr val="43BDCA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8CD02549-49B5-4D89-84E6-FB07230D113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74" y="-674662"/>
            <a:ext cx="3464869" cy="2309913"/>
          </a:xfrm>
          <a:prstGeom prst="rect">
            <a:avLst/>
          </a:prstGeom>
        </p:spPr>
      </p:pic>
      <p:pic>
        <p:nvPicPr>
          <p:cNvPr id="17" name="Picture 16" descr="A picture containing monitor, screen, television, photo&#10;&#10;Description automatically generated">
            <a:extLst>
              <a:ext uri="{FF2B5EF4-FFF2-40B4-BE49-F238E27FC236}">
                <a16:creationId xmlns:a16="http://schemas.microsoft.com/office/drawing/2014/main" id="{6E9F00D3-1361-46AD-A8C4-27CFD9EC024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03" y="-414102"/>
            <a:ext cx="3464869" cy="2159746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90DE8DF6-6E79-4958-B4E7-EF91C8B37EB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063" y="6418582"/>
            <a:ext cx="831988" cy="467993"/>
          </a:xfrm>
          <a:prstGeom prst="rect">
            <a:avLst/>
          </a:prstGeom>
        </p:spPr>
      </p:pic>
      <p:sp>
        <p:nvSpPr>
          <p:cNvPr id="9" name="Title 49">
            <a:extLst>
              <a:ext uri="{FF2B5EF4-FFF2-40B4-BE49-F238E27FC236}">
                <a16:creationId xmlns:a16="http://schemas.microsoft.com/office/drawing/2014/main" id="{3A0F3921-3D42-4ECD-9D6A-0D8829D91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76" y="26495"/>
            <a:ext cx="10306624" cy="149961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193898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- Title and Content - 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BBC244C-EB1B-4B0D-9660-68917072C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9513407" y="3140643"/>
            <a:ext cx="4183984" cy="1173202"/>
          </a:xfrm>
          <a:prstGeom prst="rect">
            <a:avLst/>
          </a:prstGeom>
        </p:spPr>
      </p:pic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FAD9B8DB-FCB8-4CB0-8A0E-0E1B82289F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199" y="5773069"/>
            <a:ext cx="1080801" cy="10807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6453CD5-BB8F-4F62-A55F-AE72C090A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5755485"/>
            <a:ext cx="1650397" cy="1098383"/>
          </a:xfrm>
          <a:prstGeom prst="rect">
            <a:avLst/>
          </a:prstGeom>
        </p:spPr>
      </p:pic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8CD02549-49B5-4D89-84E6-FB07230D11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74" y="-674662"/>
            <a:ext cx="3464869" cy="2309913"/>
          </a:xfrm>
          <a:prstGeom prst="rect">
            <a:avLst/>
          </a:prstGeom>
        </p:spPr>
      </p:pic>
      <p:pic>
        <p:nvPicPr>
          <p:cNvPr id="17" name="Picture 16" descr="A picture containing monitor, screen, television, photo&#10;&#10;Description automatically generated">
            <a:extLst>
              <a:ext uri="{FF2B5EF4-FFF2-40B4-BE49-F238E27FC236}">
                <a16:creationId xmlns:a16="http://schemas.microsoft.com/office/drawing/2014/main" id="{6E9F00D3-1361-46AD-A8C4-27CFD9EC02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03" y="-414102"/>
            <a:ext cx="3464869" cy="215974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1E9F86A-A553-4D28-9680-53E441E49DB2}"/>
              </a:ext>
            </a:extLst>
          </p:cNvPr>
          <p:cNvCxnSpPr>
            <a:cxnSpLocks/>
          </p:cNvCxnSpPr>
          <p:nvPr userDrawn="1"/>
        </p:nvCxnSpPr>
        <p:spPr>
          <a:xfrm>
            <a:off x="1512606" y="1054079"/>
            <a:ext cx="9051682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90DE8DF6-6E79-4958-B4E7-EF91C8B37EB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063" y="6418582"/>
            <a:ext cx="831988" cy="467993"/>
          </a:xfrm>
          <a:prstGeom prst="rect">
            <a:avLst/>
          </a:prstGeom>
        </p:spPr>
      </p:pic>
      <p:sp>
        <p:nvSpPr>
          <p:cNvPr id="20" name="Title 49">
            <a:extLst>
              <a:ext uri="{FF2B5EF4-FFF2-40B4-BE49-F238E27FC236}">
                <a16:creationId xmlns:a16="http://schemas.microsoft.com/office/drawing/2014/main" id="{4580DDCE-74FA-4F43-978E-F233DB77B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693" y="26495"/>
            <a:ext cx="10299107" cy="149961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6B66BA8-60C2-453A-8F27-5AC4F58B1B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693" y="1978269"/>
            <a:ext cx="9787877" cy="40233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 marL="470916" indent="-342900">
              <a:buClr>
                <a:srgbClr val="43BDCA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596646" indent="-285750">
              <a:buClr>
                <a:srgbClr val="43BDCA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742950" indent="-285750">
              <a:buClr>
                <a:srgbClr val="43BDCA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925830" indent="-285750">
              <a:buClr>
                <a:srgbClr val="43BDCA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</p:spTree>
    <p:extLst>
      <p:ext uri="{BB962C8B-B14F-4D97-AF65-F5344CB8AC3E}">
        <p14:creationId xmlns:p14="http://schemas.microsoft.com/office/powerpoint/2010/main" val="300130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phic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BBC244C-EB1B-4B0D-9660-68917072C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9513407" y="3140643"/>
            <a:ext cx="4183984" cy="1173202"/>
          </a:xfrm>
          <a:prstGeom prst="rect">
            <a:avLst/>
          </a:prstGeom>
        </p:spPr>
      </p:pic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FAD9B8DB-FCB8-4CB0-8A0E-0E1B82289F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199" y="5773069"/>
            <a:ext cx="1080801" cy="10807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6453CD5-BB8F-4F62-A55F-AE72C090A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5755485"/>
            <a:ext cx="1650397" cy="1098383"/>
          </a:xfrm>
          <a:prstGeom prst="rect">
            <a:avLst/>
          </a:prstGeom>
        </p:spPr>
      </p:pic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8CD02549-49B5-4D89-84E6-FB07230D11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74" y="-674662"/>
            <a:ext cx="3464869" cy="2309913"/>
          </a:xfrm>
          <a:prstGeom prst="rect">
            <a:avLst/>
          </a:prstGeom>
        </p:spPr>
      </p:pic>
      <p:pic>
        <p:nvPicPr>
          <p:cNvPr id="17" name="Picture 16" descr="A picture containing monitor, screen, television, photo&#10;&#10;Description automatically generated">
            <a:extLst>
              <a:ext uri="{FF2B5EF4-FFF2-40B4-BE49-F238E27FC236}">
                <a16:creationId xmlns:a16="http://schemas.microsoft.com/office/drawing/2014/main" id="{6E9F00D3-1361-46AD-A8C4-27CFD9EC02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03" y="-414102"/>
            <a:ext cx="3464869" cy="2159746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90DE8DF6-6E79-4958-B4E7-EF91C8B37EB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063" y="6418582"/>
            <a:ext cx="831988" cy="4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96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7114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-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68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2 Style - 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51C0207-C591-48E4-869A-200DCE70D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784" y="1978269"/>
            <a:ext cx="9720073" cy="40233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48BD-93E2-47BD-A264-42A381FF7F2F}" type="datetimeFigureOut">
              <a:rPr lang="en-GB" smtClean="0"/>
              <a:t>29/11/2021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6600" y="6470704"/>
            <a:ext cx="3657791" cy="27432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2EBD049-258F-4BEA-BFD1-B84C893BC9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65728"/>
            <a:ext cx="9126415" cy="1343466"/>
          </a:xfrm>
        </p:spPr>
        <p:txBody>
          <a:bodyPr>
            <a:normAutofit/>
          </a:bodyPr>
          <a:lstStyle>
            <a:lvl1pPr algn="ctr">
              <a:defRPr sz="3600" b="1" cap="none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5307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9B0A-3A37-4A17-B597-11628BB4F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EA6D5-40D3-4D53-A58C-9E3C05B9B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748BD-93E2-47BD-A264-42A381FF7F2F}" type="datetimeFigureOut">
              <a:rPr lang="en-GB" smtClean="0"/>
              <a:t>29/11/2021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27C2A6-C67E-4F6F-B2F9-5F29150C7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B720B1-6C66-4635-8E77-753256D72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1759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6693F455-1E6F-433E-909A-F4955E4AB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850" y="0"/>
            <a:ext cx="11868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332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F2F784-6B3B-4752-A5C9-5FDAF61D7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12192000" cy="6871531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BD47D2AA-864B-4255-B73E-C01031D46B1C}"/>
              </a:ext>
            </a:extLst>
          </p:cNvPr>
          <p:cNvSpPr txBox="1">
            <a:spLocks/>
          </p:cNvSpPr>
          <p:nvPr userDrawn="1"/>
        </p:nvSpPr>
        <p:spPr>
          <a:xfrm>
            <a:off x="3719238" y="-13532"/>
            <a:ext cx="152359" cy="6871532"/>
          </a:xfrm>
          <a:prstGeom prst="roundRect">
            <a:avLst>
              <a:gd name="adj" fmla="val 0"/>
            </a:avLst>
          </a:prstGeom>
          <a:solidFill>
            <a:srgbClr val="565755"/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endParaRPr lang="en-US" sz="32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BF048F4-787C-48EF-8677-65E3177F6E06}"/>
              </a:ext>
            </a:extLst>
          </p:cNvPr>
          <p:cNvSpPr/>
          <p:nvPr userDrawn="1"/>
        </p:nvSpPr>
        <p:spPr>
          <a:xfrm>
            <a:off x="392677" y="3076533"/>
            <a:ext cx="2933884" cy="1198684"/>
          </a:xfrm>
          <a:prstGeom prst="roundRect">
            <a:avLst>
              <a:gd name="adj" fmla="val 5170"/>
            </a:avLst>
          </a:prstGeom>
          <a:solidFill>
            <a:srgbClr val="39C2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160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6B9DB461-A46A-4620-B2A5-699891D5AF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783" y="3253783"/>
            <a:ext cx="2481517" cy="923331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+mn-lt"/>
              </a:defRPr>
            </a:lvl2pPr>
            <a:lvl3pP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3pPr>
            <a:lvl4pP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Part 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EB305EF-1BCA-49F5-9FB0-D664354C5E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5113176" y="3214209"/>
            <a:ext cx="4410373" cy="923331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buFont typeface="Arial" panose="020B0604020202020204" pitchFamily="34" charset="0"/>
              <a:buNone/>
              <a:defRPr sz="4800">
                <a:solidFill>
                  <a:schemeClr val="bg1"/>
                </a:solidFill>
                <a:latin typeface="+mn-lt"/>
              </a:defRPr>
            </a:lvl1pPr>
            <a:lvl2pPr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latin typeface="+mn-lt"/>
              </a:defRPr>
            </a:lvl2pPr>
            <a:lvl3pP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3pPr>
            <a:lvl4pP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4pPr>
            <a:lvl5pPr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Part </a:t>
            </a:r>
          </a:p>
        </p:txBody>
      </p:sp>
    </p:spTree>
    <p:extLst>
      <p:ext uri="{BB962C8B-B14F-4D97-AF65-F5344CB8AC3E}">
        <p14:creationId xmlns:p14="http://schemas.microsoft.com/office/powerpoint/2010/main" val="3470026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WHITE - Title and Content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16912" y="235586"/>
            <a:ext cx="9720073" cy="1499616"/>
          </a:xfrm>
        </p:spPr>
        <p:txBody>
          <a:bodyPr/>
          <a:lstStyle>
            <a:lvl1pPr algn="ctr">
              <a:defRPr cap="none">
                <a:solidFill>
                  <a:schemeClr val="bg1"/>
                </a:solidFill>
                <a:latin typeface="Futur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1784" y="1978269"/>
            <a:ext cx="9720073" cy="40233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Futura"/>
              </a:defRPr>
            </a:lvl1pPr>
            <a:lvl2pPr>
              <a:defRPr>
                <a:solidFill>
                  <a:schemeClr val="bg1"/>
                </a:solidFill>
                <a:latin typeface="Futura"/>
              </a:defRPr>
            </a:lvl2pPr>
            <a:lvl3pPr>
              <a:defRPr>
                <a:solidFill>
                  <a:schemeClr val="bg1"/>
                </a:solidFill>
                <a:latin typeface="Futura"/>
              </a:defRPr>
            </a:lvl3pPr>
            <a:lvl4pPr>
              <a:defRPr>
                <a:solidFill>
                  <a:schemeClr val="bg1"/>
                </a:solidFill>
                <a:latin typeface="Futura"/>
              </a:defRPr>
            </a:lvl4pPr>
            <a:lvl5pPr>
              <a:defRPr>
                <a:solidFill>
                  <a:schemeClr val="bg1"/>
                </a:solidFill>
                <a:latin typeface="Futur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/>
          <a:lstStyle/>
          <a:p>
            <a:fld id="{C9D748BD-93E2-47BD-A264-42A381FF7F2F}" type="datetimeFigureOut">
              <a:rPr lang="en-GB" smtClean="0"/>
              <a:t>29/11/2021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86600" y="6470704"/>
            <a:ext cx="3657791" cy="27432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/>
          <a:lstStyle/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250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Layout - Compres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6B6F41A1-7EDA-4D1B-87C2-C948192BD1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9513407" y="3140643"/>
            <a:ext cx="4183984" cy="1173202"/>
          </a:xfrm>
          <a:prstGeom prst="rect">
            <a:avLst/>
          </a:prstGeom>
        </p:spPr>
      </p:pic>
      <p:pic>
        <p:nvPicPr>
          <p:cNvPr id="52" name="Picture 51" descr="Shape, arrow&#10;&#10;Description automatically generated">
            <a:extLst>
              <a:ext uri="{FF2B5EF4-FFF2-40B4-BE49-F238E27FC236}">
                <a16:creationId xmlns:a16="http://schemas.microsoft.com/office/drawing/2014/main" id="{44EF0ED0-7737-4380-BCA7-E7EA9ADF62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199" y="5773069"/>
            <a:ext cx="1080801" cy="1080799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67188DA2-CBDF-4197-97BA-D07B11C6A7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5755485"/>
            <a:ext cx="1650397" cy="10983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30922" y="1978269"/>
            <a:ext cx="9787877" cy="40233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buFont typeface="Arial" panose="020B0604020202020204" pitchFamily="34" charset="0"/>
              <a:buNone/>
              <a:defRPr sz="2400">
                <a:solidFill>
                  <a:schemeClr val="tx1"/>
                </a:solidFill>
                <a:latin typeface="+mn-lt"/>
              </a:defRPr>
            </a:lvl2pPr>
            <a:lvl3pP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3pPr>
            <a:lvl4pP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4pPr>
            <a:lvl5pPr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14" name="Picture 13" descr="Shape, arrow&#10;&#10;Description automatically generated">
            <a:extLst>
              <a:ext uri="{FF2B5EF4-FFF2-40B4-BE49-F238E27FC236}">
                <a16:creationId xmlns:a16="http://schemas.microsoft.com/office/drawing/2014/main" id="{3AA105D8-E255-42FE-9E59-87805B71A87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74" y="-674662"/>
            <a:ext cx="3464869" cy="2309913"/>
          </a:xfrm>
          <a:prstGeom prst="rect">
            <a:avLst/>
          </a:prstGeom>
        </p:spPr>
      </p:pic>
      <p:pic>
        <p:nvPicPr>
          <p:cNvPr id="16" name="Picture 15" descr="A picture containing monitor, screen, television, photo&#10;&#10;Description automatically generated">
            <a:extLst>
              <a:ext uri="{FF2B5EF4-FFF2-40B4-BE49-F238E27FC236}">
                <a16:creationId xmlns:a16="http://schemas.microsoft.com/office/drawing/2014/main" id="{53B032C3-2F78-42BC-8A21-48141D9E121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03" y="-414102"/>
            <a:ext cx="3464869" cy="215974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993C36-3C29-489C-BA52-1950439A0742}"/>
              </a:ext>
            </a:extLst>
          </p:cNvPr>
          <p:cNvCxnSpPr>
            <a:cxnSpLocks/>
          </p:cNvCxnSpPr>
          <p:nvPr userDrawn="1"/>
        </p:nvCxnSpPr>
        <p:spPr>
          <a:xfrm>
            <a:off x="1400175" y="1182269"/>
            <a:ext cx="9051682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30" name="Picture 29" descr="Logo&#10;&#10;Description automatically generated">
            <a:extLst>
              <a:ext uri="{FF2B5EF4-FFF2-40B4-BE49-F238E27FC236}">
                <a16:creationId xmlns:a16="http://schemas.microsoft.com/office/drawing/2014/main" id="{02BF7B7D-AF90-4A49-BF6B-F5AFAC16339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063" y="6418582"/>
            <a:ext cx="831988" cy="467993"/>
          </a:xfrm>
          <a:prstGeom prst="rect">
            <a:avLst/>
          </a:prstGeom>
        </p:spPr>
      </p:pic>
      <p:sp>
        <p:nvSpPr>
          <p:cNvPr id="50" name="Title 49">
            <a:extLst>
              <a:ext uri="{FF2B5EF4-FFF2-40B4-BE49-F238E27FC236}">
                <a16:creationId xmlns:a16="http://schemas.microsoft.com/office/drawing/2014/main" id="{CBE7585D-6479-4356-815E-2A7F32A79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28" y="154685"/>
            <a:ext cx="9720072" cy="1499616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85607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BBC244C-EB1B-4B0D-9660-68917072C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9513407" y="3140643"/>
            <a:ext cx="4183984" cy="1173202"/>
          </a:xfrm>
          <a:prstGeom prst="rect">
            <a:avLst/>
          </a:prstGeom>
        </p:spPr>
      </p:pic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FAD9B8DB-FCB8-4CB0-8A0E-0E1B82289F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199" y="5773069"/>
            <a:ext cx="1080801" cy="10807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6453CD5-BB8F-4F62-A55F-AE72C090A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5755485"/>
            <a:ext cx="1650397" cy="109838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509F5BF-485D-4A6E-9FE5-040B9403B87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176" y="1978269"/>
            <a:ext cx="9787877" cy="40233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 marL="470916" indent="-342900">
              <a:buClr>
                <a:srgbClr val="43BDCA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596646" indent="-285750">
              <a:buClr>
                <a:srgbClr val="43BDCA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742950" indent="-285750">
              <a:buClr>
                <a:srgbClr val="43BDCA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4pPr>
            <a:lvl5pPr marL="925830" indent="-285750">
              <a:buClr>
                <a:srgbClr val="43BDCA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 Edit Master text styles</a:t>
            </a:r>
          </a:p>
          <a:p>
            <a:pPr lvl="1"/>
            <a:r>
              <a:rPr lang="en-US" dirty="0"/>
              <a:t> Second level</a:t>
            </a:r>
          </a:p>
          <a:p>
            <a:pPr lvl="2"/>
            <a:r>
              <a:rPr lang="en-US" dirty="0"/>
              <a:t> Third level</a:t>
            </a:r>
          </a:p>
          <a:p>
            <a:pPr lvl="3"/>
            <a:r>
              <a:rPr lang="en-US" dirty="0"/>
              <a:t> Fourth level</a:t>
            </a:r>
          </a:p>
          <a:p>
            <a:pPr lvl="4"/>
            <a:r>
              <a:rPr lang="en-US" dirty="0"/>
              <a:t> Fifth level</a:t>
            </a:r>
          </a:p>
        </p:txBody>
      </p:sp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8CD02549-49B5-4D89-84E6-FB07230D11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74" y="-674662"/>
            <a:ext cx="3464869" cy="2309913"/>
          </a:xfrm>
          <a:prstGeom prst="rect">
            <a:avLst/>
          </a:prstGeom>
        </p:spPr>
      </p:pic>
      <p:pic>
        <p:nvPicPr>
          <p:cNvPr id="17" name="Picture 16" descr="A picture containing monitor, screen, television, photo&#10;&#10;Description automatically generated">
            <a:extLst>
              <a:ext uri="{FF2B5EF4-FFF2-40B4-BE49-F238E27FC236}">
                <a16:creationId xmlns:a16="http://schemas.microsoft.com/office/drawing/2014/main" id="{6E9F00D3-1361-46AD-A8C4-27CFD9EC02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03" y="-414102"/>
            <a:ext cx="3464869" cy="2159746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90DE8DF6-6E79-4958-B4E7-EF91C8B37EB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063" y="6418582"/>
            <a:ext cx="831988" cy="467993"/>
          </a:xfrm>
          <a:prstGeom prst="rect">
            <a:avLst/>
          </a:prstGeom>
        </p:spPr>
      </p:pic>
      <p:sp>
        <p:nvSpPr>
          <p:cNvPr id="11" name="Title 49">
            <a:extLst>
              <a:ext uri="{FF2B5EF4-FFF2-40B4-BE49-F238E27FC236}">
                <a16:creationId xmlns:a16="http://schemas.microsoft.com/office/drawing/2014/main" id="{D294C410-4984-463C-BF67-5DBF13E36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76" y="26495"/>
            <a:ext cx="10306624" cy="149961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85209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ndard Layout -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BBC244C-EB1B-4B0D-9660-68917072C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9513407" y="3140643"/>
            <a:ext cx="4183984" cy="1173202"/>
          </a:xfrm>
          <a:prstGeom prst="rect">
            <a:avLst/>
          </a:prstGeom>
        </p:spPr>
      </p:pic>
      <p:pic>
        <p:nvPicPr>
          <p:cNvPr id="12" name="Picture 11" descr="Shape, arrow&#10;&#10;Description automatically generated">
            <a:extLst>
              <a:ext uri="{FF2B5EF4-FFF2-40B4-BE49-F238E27FC236}">
                <a16:creationId xmlns:a16="http://schemas.microsoft.com/office/drawing/2014/main" id="{FAD9B8DB-FCB8-4CB0-8A0E-0E1B82289F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199" y="5773069"/>
            <a:ext cx="1080801" cy="10807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86453CD5-BB8F-4F62-A55F-AE72C090A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5755485"/>
            <a:ext cx="1650397" cy="1098383"/>
          </a:xfrm>
          <a:prstGeom prst="rect">
            <a:avLst/>
          </a:prstGeom>
        </p:spPr>
      </p:pic>
      <p:pic>
        <p:nvPicPr>
          <p:cNvPr id="15" name="Picture 14" descr="Shape, arrow&#10;&#10;Description automatically generated">
            <a:extLst>
              <a:ext uri="{FF2B5EF4-FFF2-40B4-BE49-F238E27FC236}">
                <a16:creationId xmlns:a16="http://schemas.microsoft.com/office/drawing/2014/main" id="{8CD02549-49B5-4D89-84E6-FB07230D113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74" y="-674662"/>
            <a:ext cx="3464869" cy="2309913"/>
          </a:xfrm>
          <a:prstGeom prst="rect">
            <a:avLst/>
          </a:prstGeom>
        </p:spPr>
      </p:pic>
      <p:pic>
        <p:nvPicPr>
          <p:cNvPr id="17" name="Picture 16" descr="A picture containing monitor, screen, television, photo&#10;&#10;Description automatically generated">
            <a:extLst>
              <a:ext uri="{FF2B5EF4-FFF2-40B4-BE49-F238E27FC236}">
                <a16:creationId xmlns:a16="http://schemas.microsoft.com/office/drawing/2014/main" id="{6E9F00D3-1361-46AD-A8C4-27CFD9EC024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003" y="-414102"/>
            <a:ext cx="3464869" cy="2159746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90DE8DF6-6E79-4958-B4E7-EF91C8B37EB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063" y="6418582"/>
            <a:ext cx="831988" cy="4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291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9D748BD-93E2-47BD-A264-42A381FF7F2F}" type="datetimeFigureOut">
              <a:rPr lang="en-GB" smtClean="0"/>
              <a:t>29/11/2021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575F547-EB03-4195-A2E2-64BCF17C61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051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3" r:id="rId2"/>
    <p:sldLayoutId id="2147483712" r:id="rId3"/>
    <p:sldLayoutId id="2147483715" r:id="rId4"/>
    <p:sldLayoutId id="2147483724" r:id="rId5"/>
    <p:sldLayoutId id="2147483716" r:id="rId6"/>
    <p:sldLayoutId id="2147483717" r:id="rId7"/>
    <p:sldLayoutId id="2147483718" r:id="rId8"/>
    <p:sldLayoutId id="2147483725" r:id="rId9"/>
    <p:sldLayoutId id="2147483719" r:id="rId10"/>
    <p:sldLayoutId id="2147483720" r:id="rId11"/>
    <p:sldLayoutId id="2147483721" r:id="rId12"/>
    <p:sldLayoutId id="2147483722" r:id="rId13"/>
    <p:sldLayoutId id="2147483723" r:id="rId14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sols.com/whats-new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sols.com/nquery-demo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da.gov/media/78495/download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44.jpeg"/><Relationship Id="rId3" Type="http://schemas.openxmlformats.org/officeDocument/2006/relationships/image" Target="../media/image21.jpg"/><Relationship Id="rId21" Type="http://schemas.openxmlformats.org/officeDocument/2006/relationships/image" Target="../media/image39.pn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24" Type="http://schemas.openxmlformats.org/officeDocument/2006/relationships/image" Target="../media/image42.png"/><Relationship Id="rId5" Type="http://schemas.openxmlformats.org/officeDocument/2006/relationships/image" Target="../media/image23.jpe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.jpeg"/><Relationship Id="rId9" Type="http://schemas.openxmlformats.org/officeDocument/2006/relationships/image" Target="../media/image27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66F26A0-14ED-46AD-BC14-95AC038C7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5881" y="2789808"/>
            <a:ext cx="12582616" cy="639192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Overcoming challenges for survival Trials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34653F7-C673-4068-BD67-61452C1EA145}"/>
              </a:ext>
            </a:extLst>
          </p:cNvPr>
          <p:cNvSpPr txBox="1">
            <a:spLocks/>
          </p:cNvSpPr>
          <p:nvPr/>
        </p:nvSpPr>
        <p:spPr>
          <a:xfrm>
            <a:off x="170452" y="3846350"/>
            <a:ext cx="11460479" cy="639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cap="none" dirty="0">
                <a:solidFill>
                  <a:schemeClr val="bg1"/>
                </a:solidFill>
              </a:rPr>
              <a:t>Non-Proportional Hazards &amp; Stratified Survival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cap="none" dirty="0">
                <a:solidFill>
                  <a:schemeClr val="bg1"/>
                </a:solidFill>
              </a:rPr>
              <a:t>Analysis Case Studies</a:t>
            </a:r>
            <a:endParaRPr lang="en-GB" sz="3200" b="1" cap="none" dirty="0">
              <a:solidFill>
                <a:prstClr val="white"/>
              </a:solidFill>
              <a:latin typeface="Calibri" panose="020F0502020204030204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B8AC8F-AC2C-4F8F-85CE-C07CCD90AD64}"/>
              </a:ext>
            </a:extLst>
          </p:cNvPr>
          <p:cNvCxnSpPr>
            <a:cxnSpLocks/>
          </p:cNvCxnSpPr>
          <p:nvPr/>
        </p:nvCxnSpPr>
        <p:spPr>
          <a:xfrm>
            <a:off x="2125163" y="3533657"/>
            <a:ext cx="795909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0F58B06D-389D-46FF-A04F-8C609B65A0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408" y="6228106"/>
            <a:ext cx="1193506" cy="433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A819A1E-5E3F-4365-8934-B5EA47E6630A}"/>
              </a:ext>
            </a:extLst>
          </p:cNvPr>
          <p:cNvSpPr txBox="1">
            <a:spLocks/>
          </p:cNvSpPr>
          <p:nvPr/>
        </p:nvSpPr>
        <p:spPr>
          <a:xfrm>
            <a:off x="9078730" y="6285021"/>
            <a:ext cx="1799368" cy="319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all" spc="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Demonstrated on </a:t>
            </a:r>
            <a:endParaRPr kumimoji="0" lang="en-GB" sz="1200" b="0" i="0" u="none" strike="noStrike" kern="1200" cap="none" spc="1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91365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07717" y="1696720"/>
            <a:ext cx="5516634" cy="47134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dirty="0"/>
              <a:t>Cox PH Model (&amp; log-rank) rely on proportional hazards assumption</a:t>
            </a:r>
          </a:p>
          <a:p>
            <a:pPr lvl="1"/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Ignoring NPH can lead to wrong inference</a:t>
            </a:r>
            <a:endParaRPr lang="en-IE" dirty="0"/>
          </a:p>
          <a:p>
            <a:pPr marL="0" indent="0">
              <a:buNone/>
            </a:pPr>
            <a:r>
              <a:rPr lang="en-IE" dirty="0"/>
              <a:t>Non-proportional hazards (NPH) equivalent to non-constant hazard ratio</a:t>
            </a:r>
          </a:p>
          <a:p>
            <a:pPr lvl="1"/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E.g. Increase/decrease over time, crossing</a:t>
            </a:r>
          </a:p>
          <a:p>
            <a:pPr lvl="1"/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Causes? Time with effect size interaction, Responders vs Non-Responders, frailty </a:t>
            </a:r>
          </a:p>
          <a:p>
            <a:pPr lvl="1"/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Very common issue in immunotherapies</a:t>
            </a:r>
          </a:p>
          <a:p>
            <a:pPr marL="0" indent="-45720">
              <a:buNone/>
            </a:pPr>
            <a:r>
              <a:rPr lang="en-IE" dirty="0"/>
              <a:t>Multiple methods proposed for NPH</a:t>
            </a:r>
          </a:p>
          <a:p>
            <a:pPr lvl="1"/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No consensus on “best” approach</a:t>
            </a:r>
            <a:endParaRPr lang="en-IE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46E2D5-2A1C-49D7-8DE1-1A9B57038E45}"/>
              </a:ext>
            </a:extLst>
          </p:cNvPr>
          <p:cNvSpPr txBox="1"/>
          <p:nvPr/>
        </p:nvSpPr>
        <p:spPr>
          <a:xfrm>
            <a:off x="9476165" y="5989328"/>
            <a:ext cx="2643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S</a:t>
            </a:r>
            <a:r>
              <a:rPr kumimoji="0" lang="en-I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atrajit</a:t>
            </a: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R</a:t>
            </a:r>
            <a:r>
              <a:rPr kumimoji="0" lang="en-IE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oychoudhury</a:t>
            </a:r>
            <a:endParaRPr kumimoji="0" lang="en-I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690E8C3-35D6-489A-9345-83B768F004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76" r="3732"/>
          <a:stretch/>
        </p:blipFill>
        <p:spPr>
          <a:xfrm>
            <a:off x="6415790" y="2131855"/>
            <a:ext cx="5465807" cy="3759790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156E24-0CF0-4ACD-B545-4611B41A1589}"/>
              </a:ext>
            </a:extLst>
          </p:cNvPr>
          <p:cNvSpPr/>
          <p:nvPr/>
        </p:nvSpPr>
        <p:spPr>
          <a:xfrm flipH="1" flipV="1">
            <a:off x="534035" y="1794835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DC8FD8-9805-4CAC-8CF5-2BEAC59A1874}"/>
              </a:ext>
            </a:extLst>
          </p:cNvPr>
          <p:cNvSpPr/>
          <p:nvPr/>
        </p:nvSpPr>
        <p:spPr>
          <a:xfrm flipV="1">
            <a:off x="533949" y="3004515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B091FC5-2CB7-40C8-852F-566FB834207E}"/>
              </a:ext>
            </a:extLst>
          </p:cNvPr>
          <p:cNvSpPr/>
          <p:nvPr/>
        </p:nvSpPr>
        <p:spPr>
          <a:xfrm flipH="1" flipV="1">
            <a:off x="533948" y="5588326"/>
            <a:ext cx="45806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49D0967-7945-4CCB-8770-54CC50DB6ADD}"/>
              </a:ext>
            </a:extLst>
          </p:cNvPr>
          <p:cNvSpPr txBox="1">
            <a:spLocks/>
          </p:cNvSpPr>
          <p:nvPr/>
        </p:nvSpPr>
        <p:spPr>
          <a:xfrm>
            <a:off x="1571011" y="237946"/>
            <a:ext cx="9126415" cy="1293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3600" cap="none" dirty="0"/>
              <a:t>Non-Proportional Hazards</a:t>
            </a:r>
          </a:p>
        </p:txBody>
      </p:sp>
    </p:spTree>
    <p:extLst>
      <p:ext uri="{BB962C8B-B14F-4D97-AF65-F5344CB8AC3E}">
        <p14:creationId xmlns:p14="http://schemas.microsoft.com/office/powerpoint/2010/main" val="2410172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8323C742-8FD5-4266-B0EA-28F0185183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396106"/>
              </p:ext>
            </p:extLst>
          </p:nvPr>
        </p:nvGraphicFramePr>
        <p:xfrm>
          <a:off x="0" y="0"/>
          <a:ext cx="12191999" cy="685799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642026">
                  <a:extLst>
                    <a:ext uri="{9D8B030D-6E8A-4147-A177-3AD203B41FA5}">
                      <a16:colId xmlns:a16="http://schemas.microsoft.com/office/drawing/2014/main" val="1135098805"/>
                    </a:ext>
                  </a:extLst>
                </a:gridCol>
                <a:gridCol w="5087565">
                  <a:extLst>
                    <a:ext uri="{9D8B030D-6E8A-4147-A177-3AD203B41FA5}">
                      <a16:colId xmlns:a16="http://schemas.microsoft.com/office/drawing/2014/main" val="2398151709"/>
                    </a:ext>
                  </a:extLst>
                </a:gridCol>
                <a:gridCol w="6462408">
                  <a:extLst>
                    <a:ext uri="{9D8B030D-6E8A-4147-A177-3AD203B41FA5}">
                      <a16:colId xmlns:a16="http://schemas.microsoft.com/office/drawing/2014/main" val="2058989989"/>
                    </a:ext>
                  </a:extLst>
                </a:gridCol>
              </a:tblGrid>
              <a:tr h="1005052">
                <a:tc gridSpan="3">
                  <a:txBody>
                    <a:bodyPr/>
                    <a:lstStyle/>
                    <a:p>
                      <a:pPr algn="ctr"/>
                      <a:r>
                        <a:rPr lang="en-IE" sz="36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NPH Survival Model Examples</a:t>
                      </a:r>
                      <a:endParaRPr lang="en-IE" sz="36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3374BB">
                            <a:alpha val="58000"/>
                          </a:srgbClr>
                        </a:gs>
                        <a:gs pos="58000">
                          <a:srgbClr val="4CB6AC"/>
                        </a:gs>
                      </a:gsLst>
                      <a:lin ang="72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5C0B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E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75C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279284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>
                          <a:solidFill>
                            <a:srgbClr val="75C0B4"/>
                          </a:solidFill>
                        </a:rPr>
                        <a:t>1</a:t>
                      </a:r>
                      <a:endParaRPr lang="en-IE" sz="2800" dirty="0">
                        <a:solidFill>
                          <a:srgbClr val="75C0B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r"/>
                      <a:r>
                        <a:rPr lang="en-IE" sz="2800" b="0" dirty="0"/>
                        <a:t>Log-Rank Test/Cox Model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800" b="0" dirty="0">
                          <a:solidFill>
                            <a:srgbClr val="2C98D3"/>
                          </a:solidFill>
                        </a:rPr>
                        <a:t>Average Hazard Ratio</a:t>
                      </a:r>
                      <a:endParaRPr lang="en-IE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581763272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>
                          <a:solidFill>
                            <a:srgbClr val="75C0B4"/>
                          </a:solidFill>
                        </a:rPr>
                        <a:t>2</a:t>
                      </a:r>
                      <a:endParaRPr lang="en-IE" sz="2800" dirty="0">
                        <a:solidFill>
                          <a:srgbClr val="75C0B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0" dirty="0"/>
                        <a:t>Weighted Tests (Log-Rank, K-M)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800" dirty="0">
                          <a:solidFill>
                            <a:srgbClr val="2C98D3"/>
                          </a:solidFill>
                        </a:rPr>
                        <a:t>e.g. </a:t>
                      </a:r>
                      <a:r>
                        <a:rPr lang="en-IE" sz="2800" dirty="0" err="1">
                          <a:solidFill>
                            <a:srgbClr val="2C98D3"/>
                          </a:solidFill>
                        </a:rPr>
                        <a:t>Gehan</a:t>
                      </a:r>
                      <a:r>
                        <a:rPr lang="en-IE" sz="2800" dirty="0">
                          <a:solidFill>
                            <a:srgbClr val="2C98D3"/>
                          </a:solidFill>
                        </a:rPr>
                        <a:t>, </a:t>
                      </a:r>
                      <a:r>
                        <a:rPr lang="en-IE" sz="2800" dirty="0" err="1">
                          <a:solidFill>
                            <a:srgbClr val="2C98D3"/>
                          </a:solidFill>
                        </a:rPr>
                        <a:t>Tarone</a:t>
                      </a:r>
                      <a:r>
                        <a:rPr lang="en-IE" sz="2800" dirty="0">
                          <a:solidFill>
                            <a:srgbClr val="2C98D3"/>
                          </a:solidFill>
                        </a:rPr>
                        <a:t>-Ware, F-H, </a:t>
                      </a:r>
                      <a:r>
                        <a:rPr lang="en-IE" sz="2800" dirty="0" err="1">
                          <a:solidFill>
                            <a:srgbClr val="2C98D3"/>
                          </a:solidFill>
                        </a:rPr>
                        <a:t>Peto-Peto</a:t>
                      </a:r>
                      <a:endParaRPr lang="en-IE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52854451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>
                          <a:solidFill>
                            <a:srgbClr val="75C0B4"/>
                          </a:solidFill>
                        </a:rPr>
                        <a:t>3</a:t>
                      </a:r>
                      <a:endParaRPr lang="en-IE" sz="2800" dirty="0">
                        <a:solidFill>
                          <a:srgbClr val="75C0B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0" dirty="0"/>
                        <a:t>Piecewise Models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Wingdings" panose="05000000000000000000" pitchFamily="2" charset="2"/>
                        <a:buNone/>
                      </a:pPr>
                      <a:r>
                        <a:rPr lang="en-IE" sz="2800" dirty="0">
                          <a:solidFill>
                            <a:srgbClr val="2C98D3"/>
                          </a:solidFill>
                        </a:rPr>
                        <a:t>e.g. Delayed Effect Weighted Log-Rank</a:t>
                      </a:r>
                      <a:endParaRPr lang="en-IE" sz="2800" b="1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94242996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solidFill>
                            <a:srgbClr val="75C0B4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1" dirty="0"/>
                        <a:t>Combination Tests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E" sz="2800" b="1" dirty="0">
                          <a:solidFill>
                            <a:srgbClr val="2D98D3"/>
                          </a:solidFill>
                        </a:rPr>
                        <a:t>e.g. Maximum Combination (</a:t>
                      </a:r>
                      <a:r>
                        <a:rPr lang="en-IE" sz="2800" b="1" dirty="0" err="1">
                          <a:solidFill>
                            <a:srgbClr val="2D98D3"/>
                          </a:solidFill>
                        </a:rPr>
                        <a:t>MaxCombo</a:t>
                      </a:r>
                      <a:r>
                        <a:rPr lang="en-IE" sz="2800" b="1" dirty="0">
                          <a:solidFill>
                            <a:srgbClr val="2D98D3"/>
                          </a:solidFill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359623144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 dirty="0">
                          <a:solidFill>
                            <a:srgbClr val="75C0B4"/>
                          </a:solidFill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0" dirty="0"/>
                        <a:t>Restricted Mean Survival Time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IE" sz="2800" dirty="0">
                          <a:solidFill>
                            <a:srgbClr val="2D98D3"/>
                          </a:solidFill>
                        </a:rPr>
                        <a:t>RMST Difference at time t*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8423294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>
                          <a:solidFill>
                            <a:srgbClr val="75C0B4"/>
                          </a:solidFill>
                        </a:rPr>
                        <a:t>6</a:t>
                      </a:r>
                      <a:endParaRPr lang="en-IE" sz="2800" dirty="0">
                        <a:solidFill>
                          <a:srgbClr val="75C0B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800" b="0" dirty="0"/>
                        <a:t>Relative Time</a:t>
                      </a:r>
                      <a:endParaRPr lang="en-IE" sz="2800" b="0" dirty="0"/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2800" dirty="0">
                          <a:solidFill>
                            <a:srgbClr val="2D98D3"/>
                          </a:solidFill>
                        </a:rPr>
                        <a:t>Ratio of time to achieve Event %</a:t>
                      </a:r>
                      <a:endParaRPr lang="en-IE" sz="2800" dirty="0">
                        <a:solidFill>
                          <a:srgbClr val="2D98D3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70405873"/>
                  </a:ext>
                </a:extLst>
              </a:tr>
              <a:tr h="836135">
                <a:tc>
                  <a:txBody>
                    <a:bodyPr/>
                    <a:lstStyle/>
                    <a:p>
                      <a:pPr algn="ctr"/>
                      <a:r>
                        <a:rPr lang="en-IE" sz="2800">
                          <a:solidFill>
                            <a:srgbClr val="75C0B4"/>
                          </a:solidFill>
                        </a:rPr>
                        <a:t>7</a:t>
                      </a:r>
                      <a:endParaRPr lang="en-IE" sz="2800" dirty="0">
                        <a:solidFill>
                          <a:srgbClr val="75C0B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800" b="0" dirty="0"/>
                        <a:t>Others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800" b="1" dirty="0">
                          <a:solidFill>
                            <a:srgbClr val="2D98D3"/>
                          </a:solidFill>
                        </a:rPr>
                        <a:t>Responder-based</a:t>
                      </a:r>
                      <a:r>
                        <a:rPr lang="en-IE" sz="2800" dirty="0">
                          <a:solidFill>
                            <a:srgbClr val="2D98D3"/>
                          </a:solidFill>
                        </a:rPr>
                        <a:t>, Frailty, </a:t>
                      </a:r>
                      <a:r>
                        <a:rPr lang="en-IE" sz="2800" dirty="0" err="1">
                          <a:solidFill>
                            <a:srgbClr val="2D98D3"/>
                          </a:solidFill>
                        </a:rPr>
                        <a:t>Renyi</a:t>
                      </a:r>
                      <a:r>
                        <a:rPr lang="en-IE" sz="2800" dirty="0">
                          <a:solidFill>
                            <a:srgbClr val="2D98D3"/>
                          </a:solidFill>
                        </a:rPr>
                        <a:t> tests</a:t>
                      </a:r>
                      <a:endParaRPr kumimoji="0" lang="en-IE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814036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1792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6659A-CE9E-4F38-AA0E-5D0BDA989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7728" y="1717040"/>
            <a:ext cx="6031454" cy="42845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dirty="0"/>
              <a:t>Piecewise Weighted Log-Rank Test proposed a model where NPH present</a:t>
            </a:r>
          </a:p>
          <a:p>
            <a:pPr lvl="1"/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Piecewise: Different HR per time period </a:t>
            </a:r>
          </a:p>
          <a:p>
            <a:pPr lvl="1"/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Weighted: Diff. weight per time period</a:t>
            </a:r>
          </a:p>
          <a:p>
            <a:pPr marL="0" indent="0">
              <a:buNone/>
            </a:pPr>
            <a:r>
              <a:rPr lang="en-IE" dirty="0"/>
              <a:t>Simple Delayed Effect Model: HR = 1 until time t, then constant HR onwards</a:t>
            </a:r>
          </a:p>
          <a:p>
            <a:pPr lvl="1"/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Weight = 0 before t, Weight = 1 post-t</a:t>
            </a:r>
          </a:p>
          <a:p>
            <a:pPr lvl="1"/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APPLE model as per Xu et al (2017)</a:t>
            </a:r>
          </a:p>
          <a:p>
            <a:pPr marL="0" indent="0">
              <a:buNone/>
            </a:pPr>
            <a:r>
              <a:rPr lang="en-IE" dirty="0"/>
              <a:t>Need strong assumption “delayed duration” (t) and baseline hazard</a:t>
            </a:r>
            <a:endParaRPr lang="en-IE" sz="2400" dirty="0"/>
          </a:p>
          <a:p>
            <a:pPr lvl="1"/>
            <a:r>
              <a:rPr lang="en-IE" dirty="0">
                <a:solidFill>
                  <a:schemeClr val="bg1">
                    <a:lumMod val="50000"/>
                  </a:schemeClr>
                </a:solidFill>
              </a:rPr>
              <a:t>Extension: Random time lag: APPLE+ method (Xu et al (2019))</a:t>
            </a:r>
            <a:endParaRPr lang="en-IE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6DDF4B-3817-45C6-B531-7BC55AE4E2F0}"/>
              </a:ext>
            </a:extLst>
          </p:cNvPr>
          <p:cNvSpPr/>
          <p:nvPr/>
        </p:nvSpPr>
        <p:spPr>
          <a:xfrm flipH="1" flipV="1">
            <a:off x="524706" y="1717040"/>
            <a:ext cx="51341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622BF1-B4F9-427A-99F4-E2943FD282DB}"/>
              </a:ext>
            </a:extLst>
          </p:cNvPr>
          <p:cNvSpPr/>
          <p:nvPr/>
        </p:nvSpPr>
        <p:spPr>
          <a:xfrm flipH="1" flipV="1">
            <a:off x="524705" y="3098820"/>
            <a:ext cx="51341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C4FD28-CC71-49C8-BD3F-B939488842F2}"/>
              </a:ext>
            </a:extLst>
          </p:cNvPr>
          <p:cNvSpPr/>
          <p:nvPr/>
        </p:nvSpPr>
        <p:spPr>
          <a:xfrm flipH="1" flipV="1">
            <a:off x="530981" y="4480600"/>
            <a:ext cx="51341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C8183C-3699-4B01-A3E8-F05096319A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908" y="2241836"/>
            <a:ext cx="4885525" cy="10801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AD1D99-E858-4B1D-A41C-2681C0815A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6509" y="3271046"/>
            <a:ext cx="4096322" cy="13146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ED4DA12-78F6-4EA6-83BB-BDCC1BBBBA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6482" y="4497893"/>
            <a:ext cx="4296375" cy="111458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15A4276-9A95-4DF1-A840-E8307C6D8DC4}"/>
              </a:ext>
            </a:extLst>
          </p:cNvPr>
          <p:cNvSpPr txBox="1"/>
          <p:nvPr/>
        </p:nvSpPr>
        <p:spPr>
          <a:xfrm>
            <a:off x="9412714" y="5761627"/>
            <a:ext cx="2643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Xu et al (2017)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A0051E0-F4C6-45A6-9A58-3E00C458F3BC}"/>
              </a:ext>
            </a:extLst>
          </p:cNvPr>
          <p:cNvSpPr txBox="1">
            <a:spLocks/>
          </p:cNvSpPr>
          <p:nvPr/>
        </p:nvSpPr>
        <p:spPr>
          <a:xfrm>
            <a:off x="1571011" y="237946"/>
            <a:ext cx="9126415" cy="1293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3600" cap="none" dirty="0"/>
              <a:t>Weighted Piecewise Log-Rank Test</a:t>
            </a:r>
          </a:p>
        </p:txBody>
      </p:sp>
    </p:spTree>
    <p:extLst>
      <p:ext uri="{BB962C8B-B14F-4D97-AF65-F5344CB8AC3E}">
        <p14:creationId xmlns:p14="http://schemas.microsoft.com/office/powerpoint/2010/main" val="3862513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6659A-CE9E-4F38-AA0E-5D0BDA989D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665" y="1978269"/>
            <a:ext cx="6398093" cy="452516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IE" sz="3800" dirty="0"/>
              <a:t>RMST is the mean survival time under restricted time horizon, t*</a:t>
            </a:r>
          </a:p>
          <a:p>
            <a:pPr lvl="1"/>
            <a:r>
              <a:rPr lang="en-IE" sz="3800" dirty="0">
                <a:solidFill>
                  <a:schemeClr val="bg1">
                    <a:lumMod val="50000"/>
                  </a:schemeClr>
                </a:solidFill>
              </a:rPr>
              <a:t>Equivalent to area under the K-M curve</a:t>
            </a:r>
          </a:p>
          <a:p>
            <a:pPr lvl="1"/>
            <a:r>
              <a:rPr lang="en-IE" sz="3800" dirty="0">
                <a:solidFill>
                  <a:schemeClr val="bg1">
                    <a:lumMod val="50000"/>
                  </a:schemeClr>
                </a:solidFill>
              </a:rPr>
              <a:t>RMST diff = Area between K-M curves @ t*</a:t>
            </a:r>
          </a:p>
          <a:p>
            <a:pPr marL="0" indent="0">
              <a:buNone/>
            </a:pPr>
            <a:r>
              <a:rPr lang="en-IE" sz="3800" dirty="0"/>
              <a:t>RMST difference has two advantages</a:t>
            </a:r>
          </a:p>
          <a:p>
            <a:pPr lvl="1"/>
            <a:r>
              <a:rPr lang="en-IE" sz="3800" dirty="0">
                <a:solidFill>
                  <a:schemeClr val="bg1">
                    <a:lumMod val="50000"/>
                  </a:schemeClr>
                </a:solidFill>
              </a:rPr>
              <a:t>Robust to non-proportional hazards</a:t>
            </a:r>
          </a:p>
          <a:p>
            <a:pPr lvl="1"/>
            <a:r>
              <a:rPr lang="en-IE" sz="3800" dirty="0">
                <a:solidFill>
                  <a:schemeClr val="bg1">
                    <a:lumMod val="50000"/>
                  </a:schemeClr>
                </a:solidFill>
              </a:rPr>
              <a:t>Intuitive: Mean number of extra additional time units of survival up to t*</a:t>
            </a:r>
          </a:p>
          <a:p>
            <a:pPr marL="0" indent="0">
              <a:buNone/>
            </a:pPr>
            <a:r>
              <a:rPr lang="en-IE" sz="3800" dirty="0"/>
              <a:t>Sample size methods developing quickly with guidance on practical values</a:t>
            </a:r>
          </a:p>
          <a:p>
            <a:pPr lvl="1"/>
            <a:r>
              <a:rPr lang="en-IE" sz="3800" dirty="0">
                <a:solidFill>
                  <a:schemeClr val="bg1">
                    <a:lumMod val="50000"/>
                  </a:schemeClr>
                </a:solidFill>
              </a:rPr>
              <a:t>Royston &amp; Parmar (2013), Uno et. al. (2015), Eaton et. al. (2020), Tang (unpublished, ETA: 2021)</a:t>
            </a:r>
          </a:p>
          <a:p>
            <a:pPr lvl="1"/>
            <a:endParaRPr lang="en-IE" sz="2800" dirty="0"/>
          </a:p>
          <a:p>
            <a:pPr lvl="1"/>
            <a:endParaRPr lang="en-IE" sz="3200" dirty="0"/>
          </a:p>
          <a:p>
            <a:pPr marL="0" lvl="0" indent="0">
              <a:buClr>
                <a:srgbClr val="1CADE4"/>
              </a:buClr>
              <a:buNone/>
            </a:pPr>
            <a:endParaRPr lang="en-IE" sz="3200" dirty="0">
              <a:solidFill>
                <a:prstClr val="black"/>
              </a:solidFill>
            </a:endParaRPr>
          </a:p>
          <a:p>
            <a:endParaRPr lang="en-IE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6DDF4B-3817-45C6-B531-7BC55AE4E2F0}"/>
              </a:ext>
            </a:extLst>
          </p:cNvPr>
          <p:cNvSpPr/>
          <p:nvPr/>
        </p:nvSpPr>
        <p:spPr>
          <a:xfrm flipH="1" flipV="1">
            <a:off x="515938" y="1978269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622BF1-B4F9-427A-99F4-E2943FD282DB}"/>
              </a:ext>
            </a:extLst>
          </p:cNvPr>
          <p:cNvSpPr/>
          <p:nvPr/>
        </p:nvSpPr>
        <p:spPr>
          <a:xfrm flipH="1" flipV="1">
            <a:off x="515938" y="3332419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C4FD28-CC71-49C8-BD3F-B939488842F2}"/>
              </a:ext>
            </a:extLst>
          </p:cNvPr>
          <p:cNvSpPr/>
          <p:nvPr/>
        </p:nvSpPr>
        <p:spPr>
          <a:xfrm flipH="1" flipV="1">
            <a:off x="511810" y="4686569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15A4276-9A95-4DF1-A840-E8307C6D8DC4}"/>
              </a:ext>
            </a:extLst>
          </p:cNvPr>
          <p:cNvSpPr txBox="1"/>
          <p:nvPr/>
        </p:nvSpPr>
        <p:spPr>
          <a:xfrm>
            <a:off x="9548901" y="5885835"/>
            <a:ext cx="2643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FDA/JSM (2017)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BCACB1-6AB4-4086-B948-E18EFBA53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979" y="2110680"/>
            <a:ext cx="5142021" cy="378944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5748352-6BAF-4A44-868F-2EC8995A4FBB}"/>
              </a:ext>
            </a:extLst>
          </p:cNvPr>
          <p:cNvSpPr txBox="1">
            <a:spLocks/>
          </p:cNvSpPr>
          <p:nvPr/>
        </p:nvSpPr>
        <p:spPr>
          <a:xfrm>
            <a:off x="1571011" y="217626"/>
            <a:ext cx="9126415" cy="1293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3600" cap="none" dirty="0"/>
              <a:t>Restricted Mean Survival Time Difference</a:t>
            </a:r>
          </a:p>
        </p:txBody>
      </p:sp>
    </p:spTree>
    <p:extLst>
      <p:ext uri="{BB962C8B-B14F-4D97-AF65-F5344CB8AC3E}">
        <p14:creationId xmlns:p14="http://schemas.microsoft.com/office/powerpoint/2010/main" val="34754352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961EED-C5B8-4AF2-BDD9-469E2537EC8F}"/>
              </a:ext>
            </a:extLst>
          </p:cNvPr>
          <p:cNvSpPr txBox="1">
            <a:spLocks/>
          </p:cNvSpPr>
          <p:nvPr/>
        </p:nvSpPr>
        <p:spPr>
          <a:xfrm>
            <a:off x="697060" y="1420148"/>
            <a:ext cx="3491046" cy="481312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627BAE8-F348-41BB-8B67-52451E6FC0EC}"/>
              </a:ext>
            </a:extLst>
          </p:cNvPr>
          <p:cNvSpPr/>
          <p:nvPr/>
        </p:nvSpPr>
        <p:spPr>
          <a:xfrm flipH="1" flipV="1">
            <a:off x="525201" y="1483903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A753E1-10C3-4125-A664-442FA016A3F9}"/>
              </a:ext>
            </a:extLst>
          </p:cNvPr>
          <p:cNvSpPr/>
          <p:nvPr/>
        </p:nvSpPr>
        <p:spPr>
          <a:xfrm flipH="1" flipV="1">
            <a:off x="526914" y="2718467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0BF93-E315-4F7F-9E35-3710D9D325D7}"/>
              </a:ext>
            </a:extLst>
          </p:cNvPr>
          <p:cNvSpPr/>
          <p:nvPr/>
        </p:nvSpPr>
        <p:spPr>
          <a:xfrm flipH="1" flipV="1">
            <a:off x="522279" y="4171613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E5849A-EA6C-4E44-8D15-A5A7D482D15C}"/>
              </a:ext>
            </a:extLst>
          </p:cNvPr>
          <p:cNvSpPr/>
          <p:nvPr/>
        </p:nvSpPr>
        <p:spPr>
          <a:xfrm flipH="1" flipV="1">
            <a:off x="522279" y="5297899"/>
            <a:ext cx="45719" cy="653720"/>
          </a:xfrm>
          <a:prstGeom prst="round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407D587-B453-454A-A4CF-6FA20108DD86}"/>
              </a:ext>
            </a:extLst>
          </p:cNvPr>
          <p:cNvSpPr txBox="1">
            <a:spLocks/>
          </p:cNvSpPr>
          <p:nvPr/>
        </p:nvSpPr>
        <p:spPr>
          <a:xfrm>
            <a:off x="1358522" y="223454"/>
            <a:ext cx="9126415" cy="1293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3600" cap="none" dirty="0"/>
              <a:t>Maximum Combination Test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649694C-E4A2-46B3-9C8E-A221B322FF3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17861" y="1411287"/>
            <a:ext cx="10388619" cy="5375593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1CADE4"/>
              </a:buClr>
              <a:buNone/>
            </a:pPr>
            <a:r>
              <a:rPr lang="en-IE" sz="2800" dirty="0">
                <a:solidFill>
                  <a:prstClr val="black"/>
                </a:solidFill>
              </a:rPr>
              <a:t>NPH very common issue &amp; often incorrectly ignored</a:t>
            </a:r>
          </a:p>
          <a:p>
            <a:pPr marL="516636" marR="0" lvl="1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Hinders the use of Log-rank &amp; Cos PH models</a:t>
            </a:r>
            <a:b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</a:b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Many different types of NPH exist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Solutions made simpler if type of NPH known, often not the case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br>
              <a:rPr lang="en-IE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IE" sz="2800" dirty="0">
                <a:solidFill>
                  <a:prstClr val="black"/>
                </a:solidFill>
                <a:latin typeface="Calibri" panose="020F0502020204030204"/>
              </a:rPr>
              <a:t>Combination Tests provide robust methods in these cases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br>
              <a:rPr lang="en-IE" sz="28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en-IE" sz="2800" dirty="0">
                <a:solidFill>
                  <a:prstClr val="black"/>
                </a:solidFill>
                <a:latin typeface="Calibri" panose="020F0502020204030204"/>
              </a:rPr>
              <a:t>Maximum Combination Test Common Solution</a:t>
            </a: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Provides flexible framework to detect NPH patterns </a:t>
            </a: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kumimoji="0" lang="en-IE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Controls type I error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774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999" y="1975921"/>
            <a:ext cx="5473648" cy="40233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E" sz="2400" dirty="0"/>
              <a:t>Assume  uniform accrual. </a:t>
            </a:r>
          </a:p>
          <a:p>
            <a:pPr marL="0" indent="0" algn="just">
              <a:buNone/>
            </a:pPr>
            <a:r>
              <a:rPr lang="en-IE" sz="2400" dirty="0"/>
              <a:t>Assume 3 equal time periods, 0-3, 3-6, 6-9 (months)</a:t>
            </a:r>
          </a:p>
          <a:p>
            <a:pPr marL="0" indent="0" algn="just">
              <a:buNone/>
            </a:pPr>
            <a:r>
              <a:rPr lang="en-IE" sz="2400" dirty="0"/>
              <a:t>Assume no effect (HR=1) for first 3 months, then a HR of 0.75 and 0.6 for second and third time periods respectively </a:t>
            </a:r>
          </a:p>
          <a:p>
            <a:pPr marL="0" indent="0" algn="just">
              <a:buNone/>
            </a:pPr>
            <a:r>
              <a:rPr lang="en-IE" sz="2400" dirty="0"/>
              <a:t>Assume no subjects in the trial at beginning of accrual period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859572" y="2709542"/>
            <a:ext cx="1379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nejm.org</a:t>
            </a:r>
          </a:p>
        </p:txBody>
      </p:sp>
      <p:graphicFrame>
        <p:nvGraphicFramePr>
          <p:cNvPr id="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4299430"/>
              </p:ext>
            </p:extLst>
          </p:nvPr>
        </p:nvGraphicFramePr>
        <p:xfrm>
          <a:off x="6107899" y="1985798"/>
          <a:ext cx="5837667" cy="43281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43383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93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E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Significance</a:t>
                      </a:r>
                      <a:r>
                        <a:rPr lang="en-IE" sz="2000" baseline="0" dirty="0"/>
                        <a:t> Level (One-Sided)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0.025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Placebo Exponential Hazard 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0.077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Treatment</a:t>
                      </a:r>
                      <a:r>
                        <a:rPr lang="en-IE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IE" sz="2000" dirty="0"/>
                        <a:t>Exponential Hazard Rate</a:t>
                      </a:r>
                      <a:endParaRPr lang="en-IE" sz="20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0.103, 0.126 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Hazard</a:t>
                      </a:r>
                      <a:r>
                        <a:rPr lang="en-IE" sz="2000" baseline="0" dirty="0"/>
                        <a:t> Ratio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0.75,0.6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Accrual Period (Months)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6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Maximum Follow-Up (Months)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9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Initial Accrual Proportion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Power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7353490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1" i="1" dirty="0"/>
                        <a:t>Number of Tests</a:t>
                      </a:r>
                      <a:endParaRPr lang="en-IE" sz="20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1" i="1" dirty="0"/>
                        <a:t>4</a:t>
                      </a:r>
                      <a:endParaRPr lang="en-IE" sz="2000" b="1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11091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b="1" i="1" dirty="0"/>
                        <a:t>Number of Periods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b="1" i="1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2726050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4B761E0-954D-44FF-AC3C-78CB62146A20}"/>
              </a:ext>
            </a:extLst>
          </p:cNvPr>
          <p:cNvSpPr txBox="1"/>
          <p:nvPr/>
        </p:nvSpPr>
        <p:spPr>
          <a:xfrm>
            <a:off x="467999" y="1430307"/>
            <a:ext cx="2756520" cy="408623"/>
          </a:xfrm>
          <a:prstGeom prst="roundRect">
            <a:avLst/>
          </a:prstGeom>
          <a:solidFill>
            <a:srgbClr val="39C1D1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Worked Example 1</a:t>
            </a:r>
            <a:endParaRPr kumimoji="0" lang="en-IE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CD2EEB2-520E-4CF9-9C56-5C62A8ABC671}"/>
              </a:ext>
            </a:extLst>
          </p:cNvPr>
          <p:cNvSpPr txBox="1">
            <a:spLocks/>
          </p:cNvSpPr>
          <p:nvPr/>
        </p:nvSpPr>
        <p:spPr>
          <a:xfrm>
            <a:off x="1358522" y="223454"/>
            <a:ext cx="9126415" cy="1293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3600" cap="none" dirty="0"/>
              <a:t>Maximum Combination Test Example</a:t>
            </a:r>
          </a:p>
        </p:txBody>
      </p:sp>
    </p:spTree>
    <p:extLst>
      <p:ext uri="{BB962C8B-B14F-4D97-AF65-F5344CB8AC3E}">
        <p14:creationId xmlns:p14="http://schemas.microsoft.com/office/powerpoint/2010/main" val="3228265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344906-A68E-4666-8547-38D562A89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12192000" cy="68715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D9EC3CA-4B65-4C12-A7D8-8D49187B4E50}"/>
              </a:ext>
            </a:extLst>
          </p:cNvPr>
          <p:cNvSpPr/>
          <p:nvPr/>
        </p:nvSpPr>
        <p:spPr>
          <a:xfrm>
            <a:off x="4070555" y="2798712"/>
            <a:ext cx="77240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Stratified effects in Survival Analysis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41D92D4-8F6A-482C-BC69-D39440217E08}"/>
              </a:ext>
            </a:extLst>
          </p:cNvPr>
          <p:cNvSpPr txBox="1">
            <a:spLocks/>
          </p:cNvSpPr>
          <p:nvPr/>
        </p:nvSpPr>
        <p:spPr>
          <a:xfrm>
            <a:off x="3719238" y="-13532"/>
            <a:ext cx="152359" cy="6871532"/>
          </a:xfrm>
          <a:prstGeom prst="roundRect">
            <a:avLst>
              <a:gd name="adj" fmla="val 0"/>
            </a:avLst>
          </a:prstGeom>
          <a:solidFill>
            <a:srgbClr val="565755"/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53E99C-644E-4523-9972-6DE03A8F96BC}"/>
              </a:ext>
            </a:extLst>
          </p:cNvPr>
          <p:cNvSpPr/>
          <p:nvPr/>
        </p:nvSpPr>
        <p:spPr>
          <a:xfrm>
            <a:off x="397348" y="3090094"/>
            <a:ext cx="2933884" cy="1198684"/>
          </a:xfrm>
          <a:prstGeom prst="roundRect">
            <a:avLst>
              <a:gd name="adj" fmla="val 5170"/>
            </a:avLst>
          </a:prstGeom>
          <a:solidFill>
            <a:srgbClr val="39C2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569741-C351-4FF4-A524-2DA05D8BF2D0}"/>
              </a:ext>
            </a:extLst>
          </p:cNvPr>
          <p:cNvSpPr/>
          <p:nvPr/>
        </p:nvSpPr>
        <p:spPr>
          <a:xfrm>
            <a:off x="397347" y="3352710"/>
            <a:ext cx="293388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 3</a:t>
            </a:r>
            <a:endParaRPr kumimoji="0" lang="en-IE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421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617" y="123375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n-IE" sz="3600" cap="none" dirty="0">
                <a:latin typeface="+mj-lt"/>
              </a:rPr>
              <a:t>Challenges in Survival Trials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CF1186-08F0-45EB-AD71-68C74B30CC79}"/>
              </a:ext>
            </a:extLst>
          </p:cNvPr>
          <p:cNvSpPr/>
          <p:nvPr/>
        </p:nvSpPr>
        <p:spPr>
          <a:xfrm flipH="1" flipV="1">
            <a:off x="527107" y="1564824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A69845-5940-49B0-AF7E-87684333BD24}"/>
              </a:ext>
            </a:extLst>
          </p:cNvPr>
          <p:cNvSpPr/>
          <p:nvPr/>
        </p:nvSpPr>
        <p:spPr>
          <a:xfrm flipH="1" flipV="1">
            <a:off x="527106" y="2693578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38C38A4-7306-4006-B5C1-971A8A80B3DF}"/>
              </a:ext>
            </a:extLst>
          </p:cNvPr>
          <p:cNvSpPr/>
          <p:nvPr/>
        </p:nvSpPr>
        <p:spPr>
          <a:xfrm flipH="1" flipV="1">
            <a:off x="527106" y="4094707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9D602A-646F-4C96-B154-5D13A8588918}"/>
              </a:ext>
            </a:extLst>
          </p:cNvPr>
          <p:cNvSpPr txBox="1">
            <a:spLocks/>
          </p:cNvSpPr>
          <p:nvPr/>
        </p:nvSpPr>
        <p:spPr>
          <a:xfrm>
            <a:off x="806480" y="1526304"/>
            <a:ext cx="10503155" cy="4311148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1CADE4"/>
              </a:buClr>
              <a:buNone/>
            </a:pPr>
            <a:r>
              <a:rPr lang="en-IE" sz="3200" dirty="0">
                <a:solidFill>
                  <a:prstClr val="black"/>
                </a:solidFill>
              </a:rPr>
              <a:t>Varying effects for different cohorts</a:t>
            </a:r>
          </a:p>
          <a:p>
            <a:pPr marL="516636" marR="0" lvl="1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lang="en-IE" sz="28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E.g. Age, Gender, Responder Vs Non-Responder.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One common solution is Stratification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Common Methods include Stratified Log Rank Test, Cox PH Regression with covariates, etc.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lang="en-IE" sz="3200" dirty="0">
                <a:solidFill>
                  <a:prstClr val="black"/>
                </a:solidFill>
                <a:latin typeface="Calibri" panose="020F0502020204030204"/>
              </a:rPr>
              <a:t>For Complex cases, need to account for interaction effects</a:t>
            </a: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Common Methods include 1xk Factorial Interaction Test (Peterson &amp; George, 1993)</a:t>
            </a:r>
          </a:p>
          <a:p>
            <a:pPr marL="173736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None/>
              <a:tabLst/>
              <a:defRPr/>
            </a:pP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3736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None/>
              <a:tabLst/>
              <a:defRPr/>
            </a:pP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923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999" y="2371881"/>
            <a:ext cx="5473648" cy="40233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IE" sz="2400" dirty="0"/>
              <a:t>“Uniform entry is assumed…</a:t>
            </a:r>
          </a:p>
          <a:p>
            <a:pPr marL="0" indent="0" algn="just">
              <a:buNone/>
            </a:pPr>
            <a:r>
              <a:rPr lang="en-IE" sz="2400" dirty="0"/>
              <a:t>Consider the case of two prognostic strata, such ad early- versus late-stage disease, with stratum-specific hazards and relative strata sizes K</a:t>
            </a:r>
            <a:r>
              <a:rPr lang="en-IE" sz="2400" baseline="-25000" dirty="0"/>
              <a:t>a</a:t>
            </a:r>
            <a:r>
              <a:rPr lang="en-IE" sz="2400" dirty="0"/>
              <a:t> = 0.25 and </a:t>
            </a:r>
            <a:r>
              <a:rPr lang="en-IE" sz="2400" dirty="0" err="1"/>
              <a:t>K</a:t>
            </a:r>
            <a:r>
              <a:rPr lang="en-IE" sz="2400" baseline="-25000" dirty="0" err="1"/>
              <a:t>b</a:t>
            </a:r>
            <a:r>
              <a:rPr lang="en-IE" sz="2400" dirty="0"/>
              <a:t> = 0.75. We assume that the control group hazard in the early-stage stratum is less than in the late stage stratum (</a:t>
            </a:r>
            <a:r>
              <a:rPr lang="el-GR" sz="1800" b="0" i="0" u="none" strike="noStrike" baseline="0" dirty="0">
                <a:solidFill>
                  <a:srgbClr val="333333"/>
                </a:solidFill>
                <a:latin typeface="Arial" panose="020B0604020202020204" pitchFamily="34" charset="0"/>
              </a:rPr>
              <a:t>λ</a:t>
            </a:r>
            <a:r>
              <a:rPr lang="en-US" sz="1800" b="0" i="0" u="none" strike="noStrike" baseline="-25000" dirty="0">
                <a:solidFill>
                  <a:srgbClr val="333333"/>
                </a:solidFill>
                <a:latin typeface="Arial" panose="020B0604020202020204" pitchFamily="34" charset="0"/>
              </a:rPr>
              <a:t>ca</a:t>
            </a:r>
            <a:r>
              <a:rPr lang="en-US" sz="1800" b="0" i="0" u="none" strike="noStrike" dirty="0">
                <a:solidFill>
                  <a:srgbClr val="333333"/>
                </a:solidFill>
                <a:latin typeface="Arial" panose="020B0604020202020204" pitchFamily="34" charset="0"/>
              </a:rPr>
              <a:t> = 0.21 and </a:t>
            </a:r>
            <a:r>
              <a:rPr lang="el-GR" sz="1800" b="0" i="0" u="none" strike="noStrike" baseline="0" dirty="0">
                <a:solidFill>
                  <a:srgbClr val="333333"/>
                </a:solidFill>
                <a:latin typeface="Arial" panose="020B0604020202020204" pitchFamily="34" charset="0"/>
              </a:rPr>
              <a:t>λ</a:t>
            </a:r>
            <a:r>
              <a:rPr lang="en-US" sz="1800" b="0" i="0" u="none" strike="noStrike" baseline="-25000" dirty="0" err="1">
                <a:solidFill>
                  <a:srgbClr val="333333"/>
                </a:solidFill>
                <a:latin typeface="Arial" panose="020B0604020202020204" pitchFamily="34" charset="0"/>
              </a:rPr>
              <a:t>cb</a:t>
            </a:r>
            <a:r>
              <a:rPr lang="en-US" sz="1800" b="0" i="0" u="none" strike="noStrike" baseline="0" dirty="0">
                <a:solidFill>
                  <a:srgbClr val="333333"/>
                </a:solidFill>
                <a:latin typeface="Arial" panose="020B0604020202020204" pitchFamily="34" charset="0"/>
              </a:rPr>
              <a:t> = 0.33). </a:t>
            </a:r>
            <a:r>
              <a:rPr lang="en-IE" sz="2400" dirty="0"/>
              <a:t>However we again desire a 1/3 reduction in the hazard for the experimental group…”</a:t>
            </a:r>
            <a:endParaRPr lang="en-IE" sz="24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9859572" y="2709542"/>
            <a:ext cx="13795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Source: nejm.org</a:t>
            </a:r>
          </a:p>
        </p:txBody>
      </p:sp>
      <p:graphicFrame>
        <p:nvGraphicFramePr>
          <p:cNvPr id="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14796"/>
              </p:ext>
            </p:extLst>
          </p:nvPr>
        </p:nvGraphicFramePr>
        <p:xfrm>
          <a:off x="6239552" y="1975921"/>
          <a:ext cx="5484449" cy="39319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9258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85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IE" dirty="0"/>
                        <a:t>Parameter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dirty="0"/>
                        <a:t>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Significance</a:t>
                      </a:r>
                      <a:r>
                        <a:rPr lang="en-IE" sz="2000" baseline="0" dirty="0"/>
                        <a:t> Level (One-Sided)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0.05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Number of Strata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2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43250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/>
                        <a:t>T</a:t>
                      </a:r>
                      <a:r>
                        <a:rPr lang="en-IE" sz="2000" dirty="0" err="1"/>
                        <a:t>reatment</a:t>
                      </a:r>
                      <a:r>
                        <a:rPr lang="en-IE" sz="2000" dirty="0"/>
                        <a:t> Hazard 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0.14, 0.21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2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Control Hazard Rate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0.21, 0.33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Proportion in Stratum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0.25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Accrual Period (Weeks)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3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Maximum Follow-Up (Years)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5</a:t>
                      </a:r>
                      <a:endParaRPr lang="en-I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E" sz="2000" dirty="0"/>
                        <a:t>Power (%)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2000" dirty="0"/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b="0" i="0" dirty="0"/>
                        <a:t>Sample Size</a:t>
                      </a:r>
                      <a:endParaRPr lang="en-IE" sz="2000" b="0" i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b="0" i="0" dirty="0"/>
                        <a:t>4</a:t>
                      </a:r>
                      <a:r>
                        <a:rPr lang="en-IE" sz="2000" b="0" i="0" dirty="0"/>
                        <a:t>31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7110916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4B761E0-954D-44FF-AC3C-78CB62146A20}"/>
              </a:ext>
            </a:extLst>
          </p:cNvPr>
          <p:cNvSpPr txBox="1"/>
          <p:nvPr/>
        </p:nvSpPr>
        <p:spPr>
          <a:xfrm>
            <a:off x="546888" y="1288067"/>
            <a:ext cx="2756520" cy="408623"/>
          </a:xfrm>
          <a:prstGeom prst="roundRect">
            <a:avLst/>
          </a:prstGeom>
          <a:solidFill>
            <a:srgbClr val="39C1D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Worked Example 1 (cont.)</a:t>
            </a:r>
            <a:endParaRPr kumimoji="0" lang="en-IE" sz="18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B86C36-B3EC-46EB-9DCA-1389968831EA}"/>
              </a:ext>
            </a:extLst>
          </p:cNvPr>
          <p:cNvSpPr txBox="1"/>
          <p:nvPr/>
        </p:nvSpPr>
        <p:spPr>
          <a:xfrm>
            <a:off x="6248070" y="6056687"/>
            <a:ext cx="4991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dirty="0" err="1"/>
              <a:t>Lachin</a:t>
            </a:r>
            <a:r>
              <a:rPr lang="en-IE" sz="1600" dirty="0"/>
              <a:t> &amp; Foulkes (1986)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C1DC216-1B38-48CB-8D44-56F481C72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344" y="121920"/>
            <a:ext cx="9126415" cy="1499616"/>
          </a:xfrm>
        </p:spPr>
        <p:txBody>
          <a:bodyPr>
            <a:normAutofit/>
          </a:bodyPr>
          <a:lstStyle/>
          <a:p>
            <a:pPr algn="ctr"/>
            <a:r>
              <a:rPr lang="en-IE" sz="3600" b="1" cap="none" dirty="0"/>
              <a:t>Stratification Worked Example</a:t>
            </a:r>
          </a:p>
        </p:txBody>
      </p:sp>
    </p:spTree>
    <p:extLst>
      <p:ext uri="{BB962C8B-B14F-4D97-AF65-F5344CB8AC3E}">
        <p14:creationId xmlns:p14="http://schemas.microsoft.com/office/powerpoint/2010/main" val="15223395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344906-A68E-4666-8547-38D562A89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12192000" cy="68715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D9EC3CA-4B65-4C12-A7D8-8D49187B4E50}"/>
              </a:ext>
            </a:extLst>
          </p:cNvPr>
          <p:cNvSpPr/>
          <p:nvPr/>
        </p:nvSpPr>
        <p:spPr>
          <a:xfrm>
            <a:off x="4070555" y="2798712"/>
            <a:ext cx="77240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solidFill>
                  <a:prstClr val="white"/>
                </a:solidFill>
                <a:latin typeface="Calibri" panose="020F0502020204030204"/>
              </a:rPr>
              <a:t>Conclusions and Discussion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41D92D4-8F6A-482C-BC69-D39440217E08}"/>
              </a:ext>
            </a:extLst>
          </p:cNvPr>
          <p:cNvSpPr txBox="1">
            <a:spLocks/>
          </p:cNvSpPr>
          <p:nvPr/>
        </p:nvSpPr>
        <p:spPr>
          <a:xfrm>
            <a:off x="3719238" y="-13532"/>
            <a:ext cx="152359" cy="6871532"/>
          </a:xfrm>
          <a:prstGeom prst="roundRect">
            <a:avLst>
              <a:gd name="adj" fmla="val 0"/>
            </a:avLst>
          </a:prstGeom>
          <a:solidFill>
            <a:srgbClr val="565755"/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53E99C-644E-4523-9972-6DE03A8F96BC}"/>
              </a:ext>
            </a:extLst>
          </p:cNvPr>
          <p:cNvSpPr/>
          <p:nvPr/>
        </p:nvSpPr>
        <p:spPr>
          <a:xfrm>
            <a:off x="397348" y="3090094"/>
            <a:ext cx="2933884" cy="1198684"/>
          </a:xfrm>
          <a:prstGeom prst="roundRect">
            <a:avLst>
              <a:gd name="adj" fmla="val 5170"/>
            </a:avLst>
          </a:prstGeom>
          <a:solidFill>
            <a:srgbClr val="39C2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569741-C351-4FF4-A524-2DA05D8BF2D0}"/>
              </a:ext>
            </a:extLst>
          </p:cNvPr>
          <p:cNvSpPr/>
          <p:nvPr/>
        </p:nvSpPr>
        <p:spPr>
          <a:xfrm>
            <a:off x="397347" y="3352710"/>
            <a:ext cx="293388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 4</a:t>
            </a:r>
            <a:endParaRPr kumimoji="0" lang="en-IE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64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B17C109-62EB-44AF-86B4-ABF8C029D043}"/>
              </a:ext>
            </a:extLst>
          </p:cNvPr>
          <p:cNvSpPr/>
          <p:nvPr/>
        </p:nvSpPr>
        <p:spPr>
          <a:xfrm>
            <a:off x="5666836" y="4328901"/>
            <a:ext cx="220735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IE" sz="3400" b="1" dirty="0">
                <a:solidFill>
                  <a:srgbClr val="2D98D5"/>
                </a:solidFill>
              </a:rPr>
              <a:t>Brian Fox</a:t>
            </a:r>
            <a:r>
              <a:rPr kumimoji="0" lang="en-IE" sz="3400" b="1" u="none" strike="noStrike" kern="1200" cap="none" spc="0" normalizeH="0" baseline="0" noProof="0" dirty="0">
                <a:ln>
                  <a:noFill/>
                </a:ln>
                <a:solidFill>
                  <a:srgbClr val="2D98D5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endParaRPr kumimoji="0" lang="en-IE" sz="3200" b="1" i="1" u="none" strike="noStrike" kern="1200" cap="none" spc="0" normalizeH="0" baseline="0" noProof="0" dirty="0">
              <a:ln>
                <a:noFill/>
              </a:ln>
              <a:solidFill>
                <a:srgbClr val="2D98D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569B29-A3AA-4CC6-B4A0-EB302C6310C5}"/>
              </a:ext>
            </a:extLst>
          </p:cNvPr>
          <p:cNvGraphicFramePr>
            <a:graphicFrameLocks noGrp="1"/>
          </p:cNvGraphicFramePr>
          <p:nvPr/>
        </p:nvGraphicFramePr>
        <p:xfrm>
          <a:off x="5666837" y="4820435"/>
          <a:ext cx="6525164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5164">
                  <a:extLst>
                    <a:ext uri="{9D8B030D-6E8A-4147-A177-3AD203B41FA5}">
                      <a16:colId xmlns:a16="http://schemas.microsoft.com/office/drawing/2014/main" val="3371235385"/>
                    </a:ext>
                  </a:extLst>
                </a:gridCol>
              </a:tblGrid>
              <a:tr h="6083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IE" sz="3400" b="0" i="0" dirty="0">
                          <a:solidFill>
                            <a:srgbClr val="35C2D6"/>
                          </a:solidFill>
                        </a:rPr>
                        <a:t>nQuery Research Statistician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7886784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5089E93-50E6-4B37-9279-6A0669C69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802" y="304557"/>
            <a:ext cx="6525163" cy="1104111"/>
          </a:xfrm>
        </p:spPr>
        <p:txBody>
          <a:bodyPr>
            <a:normAutofit/>
          </a:bodyPr>
          <a:lstStyle/>
          <a:p>
            <a:r>
              <a:rPr lang="en-GB" sz="4400" b="1" dirty="0">
                <a:latin typeface="+mj-lt"/>
              </a:rPr>
              <a:t>Webinar Host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900870-0895-4527-8E84-F42EE1CCA501}"/>
              </a:ext>
            </a:extLst>
          </p:cNvPr>
          <p:cNvSpPr/>
          <p:nvPr/>
        </p:nvSpPr>
        <p:spPr>
          <a:xfrm>
            <a:off x="5666835" y="3841070"/>
            <a:ext cx="148337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kumimoji="0" lang="en-IE" sz="34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Host</a:t>
            </a:r>
            <a:endParaRPr kumimoji="0" lang="en-IE" sz="320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" name="Picture 19" descr="Brian Fox&#10;&#10;">
            <a:extLst>
              <a:ext uri="{FF2B5EF4-FFF2-40B4-BE49-F238E27FC236}">
                <a16:creationId xmlns:a16="http://schemas.microsoft.com/office/drawing/2014/main" id="{68B21A98-8917-4C8C-A140-B3C297293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335" y="2059050"/>
            <a:ext cx="3386049" cy="3390282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A32784-A795-4854-9CEF-0901B7B6A1C9}"/>
              </a:ext>
            </a:extLst>
          </p:cNvPr>
          <p:cNvCxnSpPr>
            <a:cxnSpLocks/>
          </p:cNvCxnSpPr>
          <p:nvPr/>
        </p:nvCxnSpPr>
        <p:spPr>
          <a:xfrm>
            <a:off x="1668335" y="5442278"/>
            <a:ext cx="9484464" cy="0"/>
          </a:xfrm>
          <a:prstGeom prst="line">
            <a:avLst/>
          </a:prstGeom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28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68685" y="118428"/>
            <a:ext cx="10986079" cy="1498600"/>
          </a:xfrm>
        </p:spPr>
        <p:txBody>
          <a:bodyPr>
            <a:normAutofit/>
          </a:bodyPr>
          <a:lstStyle/>
          <a:p>
            <a:pPr algn="ctr"/>
            <a:r>
              <a:rPr lang="en-IE" sz="3600" b="1" cap="none" dirty="0">
                <a:latin typeface="+mj-lt"/>
              </a:rPr>
              <a:t>Discussion and Conclusions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CF1186-08F0-45EB-AD71-68C74B30CC79}"/>
              </a:ext>
            </a:extLst>
          </p:cNvPr>
          <p:cNvSpPr/>
          <p:nvPr/>
        </p:nvSpPr>
        <p:spPr>
          <a:xfrm flipH="1" flipV="1">
            <a:off x="594726" y="1564824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A69845-5940-49B0-AF7E-87684333BD24}"/>
              </a:ext>
            </a:extLst>
          </p:cNvPr>
          <p:cNvSpPr/>
          <p:nvPr/>
        </p:nvSpPr>
        <p:spPr>
          <a:xfrm flipH="1" flipV="1">
            <a:off x="594726" y="3180978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38C38A4-7306-4006-B5C1-971A8A80B3DF}"/>
              </a:ext>
            </a:extLst>
          </p:cNvPr>
          <p:cNvSpPr/>
          <p:nvPr/>
        </p:nvSpPr>
        <p:spPr>
          <a:xfrm flipH="1" flipV="1">
            <a:off x="596065" y="4527654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9D602A-646F-4C96-B154-5D13A8588918}"/>
              </a:ext>
            </a:extLst>
          </p:cNvPr>
          <p:cNvSpPr txBox="1">
            <a:spLocks/>
          </p:cNvSpPr>
          <p:nvPr/>
        </p:nvSpPr>
        <p:spPr>
          <a:xfrm>
            <a:off x="801101" y="1525588"/>
            <a:ext cx="9637018" cy="4141811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lang="en-IE" sz="2800" dirty="0">
                <a:solidFill>
                  <a:prstClr val="black"/>
                </a:solidFill>
                <a:latin typeface="Calibri" panose="020F0502020204030204"/>
              </a:rPr>
              <a:t>Complex Challenges Exist for Modern Survival trials</a:t>
            </a: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516636" marR="0" lvl="1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Delayed effects in Immunotherapies, Crossing Effects, Diminishing Effects, etc.</a:t>
            </a:r>
            <a:b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</a:b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Clr>
                <a:srgbClr val="1CADE4"/>
              </a:buClr>
              <a:buNone/>
              <a:defRPr/>
            </a:pPr>
            <a:r>
              <a:rPr lang="en-IE" sz="2800" dirty="0">
                <a:solidFill>
                  <a:prstClr val="black"/>
                </a:solidFill>
                <a:latin typeface="Calibri" panose="020F0502020204030204"/>
              </a:rPr>
              <a:t>NPH is a commonly encountered issue and many solutions exist</a:t>
            </a: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Max Combo provides robust solution to detect various NHP patterns</a:t>
            </a:r>
            <a:b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</a:b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fontAlgn="auto">
              <a:buClr>
                <a:srgbClr val="1CADE4"/>
              </a:buClr>
              <a:buNone/>
              <a:tabLst/>
              <a:defRPr/>
            </a:pPr>
            <a:r>
              <a:rPr lang="en-IE" sz="2800" dirty="0">
                <a:solidFill>
                  <a:prstClr val="black"/>
                </a:solidFill>
                <a:latin typeface="Calibri" panose="020F0502020204030204"/>
              </a:rPr>
              <a:t>Cohort Specific Effects also common</a:t>
            </a: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Consider Stratified Models or Flexible Cox Regression alternatives</a:t>
            </a:r>
            <a:br>
              <a:rPr lang="en-IE" sz="24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</a:br>
            <a:endParaRPr lang="en-IE" sz="2400" dirty="0">
              <a:solidFill>
                <a:schemeClr val="bg1">
                  <a:lumMod val="50000"/>
                </a:scheme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11351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639254" y="184030"/>
            <a:ext cx="10306624" cy="972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46B8B7"/>
              </a:buClr>
              <a:buSzPts val="3200"/>
              <a:buFont typeface="Calibri"/>
              <a:buNone/>
            </a:pPr>
            <a:r>
              <a:rPr lang="en-IE" sz="3200" b="1" cap="none" dirty="0">
                <a:solidFill>
                  <a:srgbClr val="46B8B7"/>
                </a:solidFill>
              </a:rPr>
              <a:t>nQuery 9.1 | Update now</a:t>
            </a:r>
            <a:br>
              <a:rPr lang="en-IE" sz="3200" b="1" cap="none" dirty="0">
                <a:solidFill>
                  <a:srgbClr val="46B8B7"/>
                </a:solidFill>
              </a:rPr>
            </a:br>
            <a:r>
              <a:rPr lang="en-IE" sz="1800" b="1" cap="none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Statsols.com/</a:t>
            </a:r>
            <a:r>
              <a:rPr lang="en-IE" sz="1800" b="1" cap="none" dirty="0" err="1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whats</a:t>
            </a:r>
            <a:r>
              <a:rPr lang="en-IE" sz="1800" b="1" cap="none" dirty="0">
                <a:solidFill>
                  <a:schemeClr val="accent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-new</a:t>
            </a:r>
            <a:endParaRPr dirty="0">
              <a:solidFill>
                <a:schemeClr val="accent2"/>
              </a:solidFill>
            </a:endParaRPr>
          </a:p>
        </p:txBody>
      </p:sp>
      <p:grpSp>
        <p:nvGrpSpPr>
          <p:cNvPr id="144" name="Google Shape;144;p8"/>
          <p:cNvGrpSpPr/>
          <p:nvPr/>
        </p:nvGrpSpPr>
        <p:grpSpPr>
          <a:xfrm>
            <a:off x="626118" y="1527046"/>
            <a:ext cx="2941996" cy="2370974"/>
            <a:chOff x="1135708" y="2731063"/>
            <a:chExt cx="2742300" cy="3414098"/>
          </a:xfrm>
        </p:grpSpPr>
        <p:grpSp>
          <p:nvGrpSpPr>
            <p:cNvPr id="145" name="Google Shape;145;p8"/>
            <p:cNvGrpSpPr/>
            <p:nvPr/>
          </p:nvGrpSpPr>
          <p:grpSpPr>
            <a:xfrm>
              <a:off x="1147952" y="2731063"/>
              <a:ext cx="2730056" cy="3414098"/>
              <a:chOff x="1147952" y="2731063"/>
              <a:chExt cx="2730056" cy="3414098"/>
            </a:xfrm>
          </p:grpSpPr>
          <p:sp>
            <p:nvSpPr>
              <p:cNvPr id="146" name="Google Shape;146;p8"/>
              <p:cNvSpPr/>
              <p:nvPr/>
            </p:nvSpPr>
            <p:spPr>
              <a:xfrm>
                <a:off x="1151731" y="2731063"/>
                <a:ext cx="2713772" cy="3414098"/>
              </a:xfrm>
              <a:prstGeom prst="roundRect">
                <a:avLst>
                  <a:gd name="adj" fmla="val 16667"/>
                </a:avLst>
              </a:prstGeom>
              <a:solidFill>
                <a:srgbClr val="3074BA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1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Calibri"/>
                  <a:buNone/>
                </a:pPr>
                <a:endParaRPr sz="1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" name="Google Shape;147;p8"/>
              <p:cNvSpPr txBox="1"/>
              <p:nvPr/>
            </p:nvSpPr>
            <p:spPr>
              <a:xfrm>
                <a:off x="1147952" y="4232109"/>
                <a:ext cx="2713772" cy="17744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91440" marR="0" lvl="0" indent="-1016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ADE4"/>
                  </a:buClr>
                  <a:buSzPts val="1600"/>
                  <a:buFont typeface="Twentieth Century"/>
                  <a:buChar char=" "/>
                </a:pPr>
                <a:r>
                  <a:rPr lang="en-IE" sz="16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Including:</a:t>
                </a:r>
                <a:br>
                  <a:rPr lang="en-IE" sz="16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IE" sz="160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Enrolment Prediction</a:t>
                </a:r>
              </a:p>
              <a:p>
                <a:pPr marL="91440" marR="0" lvl="0" indent="-1016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ADE4"/>
                  </a:buClr>
                  <a:buSzPts val="1600"/>
                  <a:buFont typeface="Twentieth Century"/>
                  <a:buChar char=" "/>
                </a:pPr>
                <a:r>
                  <a:rPr lang="en-IE" sz="160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Event Prediction</a:t>
                </a:r>
              </a:p>
            </p:txBody>
          </p:sp>
          <p:sp>
            <p:nvSpPr>
              <p:cNvPr id="148" name="Google Shape;148;p8"/>
              <p:cNvSpPr txBox="1"/>
              <p:nvPr/>
            </p:nvSpPr>
            <p:spPr>
              <a:xfrm>
                <a:off x="1150894" y="2743168"/>
                <a:ext cx="2727114" cy="810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ADE4"/>
                  </a:buClr>
                  <a:buSzPts val="4000"/>
                  <a:buFont typeface="Twentieth Century"/>
                  <a:buNone/>
                </a:pPr>
                <a:r>
                  <a:rPr lang="en-IE" sz="32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New Module</a:t>
                </a:r>
                <a:endParaRPr sz="1400" dirty="0"/>
              </a:p>
            </p:txBody>
          </p:sp>
          <p:sp>
            <p:nvSpPr>
              <p:cNvPr id="149" name="Google Shape;149;p8"/>
              <p:cNvSpPr/>
              <p:nvPr/>
            </p:nvSpPr>
            <p:spPr>
              <a:xfrm>
                <a:off x="1148791" y="3461187"/>
                <a:ext cx="2720318" cy="705113"/>
              </a:xfrm>
              <a:prstGeom prst="roundRect">
                <a:avLst>
                  <a:gd name="adj" fmla="val 0"/>
                </a:avLst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Calibri"/>
                  <a:buNone/>
                </a:pPr>
                <a:endParaRPr sz="1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0" name="Google Shape;150;p8"/>
            <p:cNvSpPr txBox="1"/>
            <p:nvPr/>
          </p:nvSpPr>
          <p:spPr>
            <a:xfrm>
              <a:off x="1135708" y="3461187"/>
              <a:ext cx="2681963" cy="7292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ADE4"/>
                </a:buClr>
                <a:buSzPts val="1600"/>
                <a:buFont typeface="Twentieth Century"/>
                <a:buNone/>
              </a:pPr>
              <a:r>
                <a:rPr lang="en-IE" sz="1600" b="1" i="0" u="none" strike="noStrike" cap="none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Trial Milestone Prediction </a:t>
              </a:r>
              <a:endParaRPr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8"/>
          <p:cNvGrpSpPr/>
          <p:nvPr/>
        </p:nvGrpSpPr>
        <p:grpSpPr>
          <a:xfrm>
            <a:off x="594161" y="4336548"/>
            <a:ext cx="2941997" cy="2370974"/>
            <a:chOff x="1135708" y="2731063"/>
            <a:chExt cx="2742301" cy="3414098"/>
          </a:xfrm>
        </p:grpSpPr>
        <p:grpSp>
          <p:nvGrpSpPr>
            <p:cNvPr id="152" name="Google Shape;152;p8"/>
            <p:cNvGrpSpPr/>
            <p:nvPr/>
          </p:nvGrpSpPr>
          <p:grpSpPr>
            <a:xfrm>
              <a:off x="1147952" y="2731063"/>
              <a:ext cx="2730057" cy="3414098"/>
              <a:chOff x="1147952" y="2731063"/>
              <a:chExt cx="2730057" cy="3414098"/>
            </a:xfrm>
          </p:grpSpPr>
          <p:sp>
            <p:nvSpPr>
              <p:cNvPr id="153" name="Google Shape;153;p8"/>
              <p:cNvSpPr/>
              <p:nvPr/>
            </p:nvSpPr>
            <p:spPr>
              <a:xfrm>
                <a:off x="1151731" y="2731063"/>
                <a:ext cx="2713772" cy="3414098"/>
              </a:xfrm>
              <a:prstGeom prst="roundRect">
                <a:avLst>
                  <a:gd name="adj" fmla="val 16667"/>
                </a:avLst>
              </a:prstGeom>
              <a:solidFill>
                <a:srgbClr val="1482AB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1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Calibri"/>
                  <a:buNone/>
                </a:pPr>
                <a:endParaRPr sz="1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" name="Google Shape;154;p8"/>
              <p:cNvSpPr txBox="1"/>
              <p:nvPr/>
            </p:nvSpPr>
            <p:spPr>
              <a:xfrm>
                <a:off x="1147952" y="4232109"/>
                <a:ext cx="2713772" cy="177440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50800" dir="5400000" algn="ctr" rotWithShape="0">
                  <a:srgbClr val="000000">
                    <a:alpha val="0"/>
                  </a:srgbClr>
                </a:outerShdw>
              </a:effectLst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91440" marR="0" lvl="0" indent="-1016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ADE4"/>
                  </a:buClr>
                  <a:buSzPts val="1600"/>
                  <a:buFont typeface="Twentieth Century"/>
                  <a:buChar char=" "/>
                </a:pPr>
                <a:r>
                  <a:rPr lang="en-IE" sz="16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Including:</a:t>
                </a:r>
                <a:br>
                  <a:rPr lang="en-IE" sz="16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IE" sz="160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 non-inferiority tests (Difference, Ratio, Odds Ratio)</a:t>
                </a:r>
                <a:endParaRPr dirty="0"/>
              </a:p>
            </p:txBody>
          </p:sp>
          <p:sp>
            <p:nvSpPr>
              <p:cNvPr id="155" name="Google Shape;155;p8"/>
              <p:cNvSpPr txBox="1"/>
              <p:nvPr/>
            </p:nvSpPr>
            <p:spPr>
              <a:xfrm>
                <a:off x="1150895" y="2743169"/>
                <a:ext cx="2727114" cy="810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ADE4"/>
                  </a:buClr>
                  <a:buSzPts val="4000"/>
                  <a:buFont typeface="Twentieth Century"/>
                  <a:buNone/>
                </a:pPr>
                <a:r>
                  <a:rPr lang="en-IE" sz="40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</a:t>
                </a:r>
                <a:endParaRPr dirty="0"/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>
                <a:off x="1148789" y="3461187"/>
                <a:ext cx="2720318" cy="672147"/>
              </a:xfrm>
              <a:prstGeom prst="roundRect">
                <a:avLst>
                  <a:gd name="adj" fmla="val 0"/>
                </a:avLst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Calibri"/>
                  <a:buNone/>
                </a:pPr>
                <a:endParaRPr sz="1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7" name="Google Shape;157;p8"/>
            <p:cNvSpPr txBox="1"/>
            <p:nvPr/>
          </p:nvSpPr>
          <p:spPr>
            <a:xfrm>
              <a:off x="1135708" y="3447114"/>
              <a:ext cx="2681963" cy="743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ADE4"/>
                </a:buClr>
                <a:buSzPts val="1600"/>
                <a:buFont typeface="Twentieth Century"/>
                <a:buNone/>
              </a:pPr>
              <a:r>
                <a:rPr lang="en-IE" sz="1600" b="1" i="0" u="none" strike="noStrike" cap="none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New Proportions Tables</a:t>
              </a:r>
              <a:endParaRPr lang="en-IE" sz="1600" dirty="0"/>
            </a:p>
          </p:txBody>
        </p:sp>
      </p:grpSp>
      <p:grpSp>
        <p:nvGrpSpPr>
          <p:cNvPr id="158" name="Google Shape;158;p8"/>
          <p:cNvGrpSpPr/>
          <p:nvPr/>
        </p:nvGrpSpPr>
        <p:grpSpPr>
          <a:xfrm>
            <a:off x="4515951" y="1536301"/>
            <a:ext cx="2941996" cy="2367779"/>
            <a:chOff x="1135708" y="2731063"/>
            <a:chExt cx="2742300" cy="3414098"/>
          </a:xfrm>
        </p:grpSpPr>
        <p:grpSp>
          <p:nvGrpSpPr>
            <p:cNvPr id="159" name="Google Shape;159;p8"/>
            <p:cNvGrpSpPr/>
            <p:nvPr/>
          </p:nvGrpSpPr>
          <p:grpSpPr>
            <a:xfrm>
              <a:off x="1147952" y="2731063"/>
              <a:ext cx="2730056" cy="3414098"/>
              <a:chOff x="1147952" y="2731063"/>
              <a:chExt cx="2730056" cy="3414098"/>
            </a:xfrm>
          </p:grpSpPr>
          <p:sp>
            <p:nvSpPr>
              <p:cNvPr id="160" name="Google Shape;160;p8"/>
              <p:cNvSpPr/>
              <p:nvPr/>
            </p:nvSpPr>
            <p:spPr>
              <a:xfrm>
                <a:off x="1151731" y="2731063"/>
                <a:ext cx="2713772" cy="3414098"/>
              </a:xfrm>
              <a:prstGeom prst="roundRect">
                <a:avLst>
                  <a:gd name="adj" fmla="val 16667"/>
                </a:avLst>
              </a:prstGeom>
              <a:solidFill>
                <a:srgbClr val="2499D5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1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Calibri"/>
                  <a:buNone/>
                </a:pPr>
                <a:endParaRPr sz="1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p8"/>
              <p:cNvSpPr txBox="1"/>
              <p:nvPr/>
            </p:nvSpPr>
            <p:spPr>
              <a:xfrm>
                <a:off x="1147952" y="4232109"/>
                <a:ext cx="2713772" cy="17744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91440" marR="0" lvl="0" indent="-1016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ADE4"/>
                  </a:buClr>
                  <a:buSzPts val="1600"/>
                  <a:buFont typeface="Twentieth Century"/>
                  <a:buChar char=" "/>
                </a:pPr>
                <a:r>
                  <a:rPr lang="en-IE" sz="1600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Access and conduct GST</a:t>
                </a:r>
                <a:r>
                  <a:rPr lang="en-IE" sz="160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 calculations easier than before</a:t>
                </a:r>
                <a:endParaRPr dirty="0"/>
              </a:p>
            </p:txBody>
          </p:sp>
          <p:sp>
            <p:nvSpPr>
              <p:cNvPr id="162" name="Google Shape;162;p8"/>
              <p:cNvSpPr txBox="1"/>
              <p:nvPr/>
            </p:nvSpPr>
            <p:spPr>
              <a:xfrm>
                <a:off x="1150894" y="2743168"/>
                <a:ext cx="2727114" cy="810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ADE4"/>
                  </a:buClr>
                  <a:buSzPts val="4000"/>
                  <a:buFont typeface="Twentieth Century"/>
                  <a:buNone/>
                </a:pPr>
                <a:r>
                  <a:rPr lang="en-IE" sz="32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Upgrade</a:t>
                </a:r>
                <a:endParaRPr sz="1400" dirty="0"/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>
                <a:off x="1148789" y="3461187"/>
                <a:ext cx="2720318" cy="693008"/>
              </a:xfrm>
              <a:prstGeom prst="roundRect">
                <a:avLst>
                  <a:gd name="adj" fmla="val 0"/>
                </a:avLst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Calibri"/>
                  <a:buNone/>
                </a:pPr>
                <a:endParaRPr sz="1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4" name="Google Shape;164;p8"/>
            <p:cNvSpPr txBox="1"/>
            <p:nvPr/>
          </p:nvSpPr>
          <p:spPr>
            <a:xfrm>
              <a:off x="1135708" y="3457567"/>
              <a:ext cx="2681963" cy="7328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ADE4"/>
                </a:buClr>
                <a:buSzPts val="1600"/>
                <a:buFont typeface="Twentieth Century"/>
                <a:buNone/>
              </a:pPr>
              <a:r>
                <a:rPr lang="en-IE" sz="1600" b="1" i="0" u="none" strike="noStrike" cap="none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To GST functionality</a:t>
              </a:r>
              <a:endParaRPr dirty="0"/>
            </a:p>
          </p:txBody>
        </p:sp>
      </p:grpSp>
      <p:grpSp>
        <p:nvGrpSpPr>
          <p:cNvPr id="165" name="Google Shape;165;p8"/>
          <p:cNvGrpSpPr/>
          <p:nvPr/>
        </p:nvGrpSpPr>
        <p:grpSpPr>
          <a:xfrm>
            <a:off x="4530879" y="4326775"/>
            <a:ext cx="2941996" cy="2370974"/>
            <a:chOff x="1139226" y="2731063"/>
            <a:chExt cx="2738782" cy="3414098"/>
          </a:xfrm>
        </p:grpSpPr>
        <p:grpSp>
          <p:nvGrpSpPr>
            <p:cNvPr id="166" name="Google Shape;166;p8"/>
            <p:cNvGrpSpPr/>
            <p:nvPr/>
          </p:nvGrpSpPr>
          <p:grpSpPr>
            <a:xfrm>
              <a:off x="1147952" y="2731063"/>
              <a:ext cx="2730056" cy="3414098"/>
              <a:chOff x="1147952" y="2731063"/>
              <a:chExt cx="2730056" cy="3414098"/>
            </a:xfrm>
          </p:grpSpPr>
          <p:sp>
            <p:nvSpPr>
              <p:cNvPr id="167" name="Google Shape;167;p8"/>
              <p:cNvSpPr/>
              <p:nvPr/>
            </p:nvSpPr>
            <p:spPr>
              <a:xfrm>
                <a:off x="1151731" y="2731063"/>
                <a:ext cx="2713772" cy="3414098"/>
              </a:xfrm>
              <a:prstGeom prst="roundRect">
                <a:avLst>
                  <a:gd name="adj" fmla="val 16667"/>
                </a:avLst>
              </a:prstGeom>
              <a:solidFill>
                <a:srgbClr val="0D5672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1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Calibri"/>
                  <a:buNone/>
                </a:pPr>
                <a:endParaRPr sz="1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168;p8"/>
              <p:cNvSpPr txBox="1"/>
              <p:nvPr/>
            </p:nvSpPr>
            <p:spPr>
              <a:xfrm>
                <a:off x="1147952" y="4232109"/>
                <a:ext cx="2713772" cy="17744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91440" marR="0" lvl="0" indent="-1016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ADE4"/>
                  </a:buClr>
                  <a:buSzPts val="1600"/>
                  <a:buFont typeface="Twentieth Century"/>
                  <a:buChar char=" "/>
                </a:pPr>
                <a:r>
                  <a:rPr lang="en-IE" sz="1600" dirty="0">
                    <a:solidFill>
                      <a:srgbClr val="FFFFFF"/>
                    </a:solidFill>
                    <a:latin typeface="Calibri"/>
                    <a:cs typeface="Calibri"/>
                    <a:sym typeface="Calibri"/>
                  </a:rPr>
                  <a:t>Continuous Endpoints</a:t>
                </a:r>
                <a:br>
                  <a:rPr lang="en-IE" sz="1600" dirty="0">
                    <a:solidFill>
                      <a:srgbClr val="FFFFFF"/>
                    </a:solidFill>
                    <a:latin typeface="Calibri"/>
                    <a:cs typeface="Calibri"/>
                    <a:sym typeface="Calibri"/>
                  </a:rPr>
                </a:br>
                <a:r>
                  <a:rPr lang="en-IE" sz="1600" dirty="0">
                    <a:solidFill>
                      <a:srgbClr val="FFFFFF"/>
                    </a:solidFill>
                    <a:latin typeface="Calibri"/>
                    <a:cs typeface="Calibri"/>
                    <a:sym typeface="Calibri"/>
                  </a:rPr>
                  <a:t>Survival Endpoints</a:t>
                </a:r>
                <a:br>
                  <a:rPr lang="en-IE" sz="1600" dirty="0">
                    <a:solidFill>
                      <a:srgbClr val="FFFFFF"/>
                    </a:solidFill>
                    <a:latin typeface="Calibri"/>
                    <a:cs typeface="Calibri"/>
                    <a:sym typeface="Calibri"/>
                  </a:rPr>
                </a:br>
                <a:r>
                  <a:rPr lang="en-IE" sz="1600" dirty="0">
                    <a:solidFill>
                      <a:srgbClr val="FFFFFF"/>
                    </a:solidFill>
                    <a:latin typeface="Calibri"/>
                    <a:cs typeface="Calibri"/>
                    <a:sym typeface="Calibri"/>
                  </a:rPr>
                  <a:t>Binary Endpoints</a:t>
                </a:r>
              </a:p>
            </p:txBody>
          </p:sp>
          <p:sp>
            <p:nvSpPr>
              <p:cNvPr id="169" name="Google Shape;169;p8"/>
              <p:cNvSpPr txBox="1"/>
              <p:nvPr/>
            </p:nvSpPr>
            <p:spPr>
              <a:xfrm>
                <a:off x="1150894" y="2743168"/>
                <a:ext cx="2727114" cy="810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ADE4"/>
                  </a:buClr>
                  <a:buSzPts val="4000"/>
                  <a:buFont typeface="Twentieth Century"/>
                  <a:buNone/>
                </a:pPr>
                <a:r>
                  <a:rPr lang="en-IE" sz="4000" b="1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</a:t>
                </a:r>
                <a:endParaRPr lang="en-IE" sz="40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8"/>
              <p:cNvSpPr/>
              <p:nvPr/>
            </p:nvSpPr>
            <p:spPr>
              <a:xfrm>
                <a:off x="1148789" y="3461187"/>
                <a:ext cx="2720318" cy="684252"/>
              </a:xfrm>
              <a:prstGeom prst="roundRect">
                <a:avLst>
                  <a:gd name="adj" fmla="val 0"/>
                </a:avLst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Calibri"/>
                  <a:buNone/>
                </a:pPr>
                <a:endParaRPr sz="1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1" name="Google Shape;171;p8"/>
            <p:cNvSpPr txBox="1"/>
            <p:nvPr/>
          </p:nvSpPr>
          <p:spPr>
            <a:xfrm>
              <a:off x="1139226" y="3461187"/>
              <a:ext cx="2681963" cy="7563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ADE4"/>
                </a:buClr>
                <a:buSzPts val="1600"/>
                <a:buFont typeface="Twentieth Century"/>
                <a:buNone/>
              </a:pPr>
              <a:r>
                <a:rPr lang="en-IE" sz="1600" b="1" dirty="0">
                  <a:solidFill>
                    <a:srgbClr val="7F7F7F"/>
                  </a:solidFill>
                  <a:latin typeface="Calibri"/>
                  <a:cs typeface="Calibri"/>
                  <a:sym typeface="Calibri"/>
                </a:rPr>
                <a:t>Base Prediction Models</a:t>
              </a:r>
              <a:endParaRPr lang="en-IE" sz="1600" dirty="0"/>
            </a:p>
          </p:txBody>
        </p:sp>
      </p:grpSp>
      <p:grpSp>
        <p:nvGrpSpPr>
          <p:cNvPr id="172" name="Google Shape;172;p8"/>
          <p:cNvGrpSpPr/>
          <p:nvPr/>
        </p:nvGrpSpPr>
        <p:grpSpPr>
          <a:xfrm>
            <a:off x="8395673" y="1533106"/>
            <a:ext cx="2946070" cy="2370974"/>
            <a:chOff x="1142831" y="2731063"/>
            <a:chExt cx="2735177" cy="3414098"/>
          </a:xfrm>
        </p:grpSpPr>
        <p:grpSp>
          <p:nvGrpSpPr>
            <p:cNvPr id="173" name="Google Shape;173;p8"/>
            <p:cNvGrpSpPr/>
            <p:nvPr/>
          </p:nvGrpSpPr>
          <p:grpSpPr>
            <a:xfrm>
              <a:off x="1147952" y="2731063"/>
              <a:ext cx="2730056" cy="3414098"/>
              <a:chOff x="1147952" y="2731063"/>
              <a:chExt cx="2730056" cy="3414098"/>
            </a:xfrm>
          </p:grpSpPr>
          <p:sp>
            <p:nvSpPr>
              <p:cNvPr id="174" name="Google Shape;174;p8"/>
              <p:cNvSpPr/>
              <p:nvPr/>
            </p:nvSpPr>
            <p:spPr>
              <a:xfrm>
                <a:off x="1151731" y="2731063"/>
                <a:ext cx="2713772" cy="3414098"/>
              </a:xfrm>
              <a:prstGeom prst="roundRect">
                <a:avLst>
                  <a:gd name="adj" fmla="val 16667"/>
                </a:avLst>
              </a:prstGeom>
              <a:solidFill>
                <a:srgbClr val="0D5672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1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Calibri"/>
                  <a:buNone/>
                </a:pPr>
                <a:endParaRPr sz="1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8"/>
              <p:cNvSpPr txBox="1"/>
              <p:nvPr/>
            </p:nvSpPr>
            <p:spPr>
              <a:xfrm>
                <a:off x="1147952" y="4232109"/>
                <a:ext cx="2713772" cy="17744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91440" indent="-101600" algn="ctr">
                  <a:lnSpc>
                    <a:spcPct val="90000"/>
                  </a:lnSpc>
                  <a:buClr>
                    <a:srgbClr val="1CADE4"/>
                  </a:buClr>
                  <a:buSzPts val="1600"/>
                  <a:buFont typeface="Twentieth Century"/>
                  <a:buChar char=" "/>
                </a:pPr>
                <a:br>
                  <a:rPr lang="en-IE" sz="16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IE" sz="16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Including:</a:t>
                </a:r>
                <a:br>
                  <a:rPr lang="en-IE" sz="16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IE" sz="160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Maximum Combination Test</a:t>
                </a:r>
                <a:br>
                  <a:rPr lang="en-IE" sz="160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IE" sz="1600" dirty="0">
                    <a:solidFill>
                      <a:srgbClr val="FFFFFF"/>
                    </a:solidFill>
                    <a:latin typeface="Calibri"/>
                    <a:cs typeface="Calibri"/>
                  </a:rPr>
                  <a:t>Log-Rank test with Stratification</a:t>
                </a:r>
              </a:p>
              <a:p>
                <a:pPr marL="91440" marR="0" lvl="0" indent="-1016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ADE4"/>
                  </a:buClr>
                  <a:buSzPts val="1600"/>
                  <a:buFont typeface="Twentieth Century"/>
                  <a:buChar char=" "/>
                </a:pPr>
                <a:endParaRPr lang="en-IE" sz="160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  <a:p>
                <a:pPr marL="91440" marR="0" lvl="0" indent="-1016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ADE4"/>
                  </a:buClr>
                  <a:buSzPts val="1600"/>
                  <a:buFont typeface="Twentieth Century"/>
                  <a:buChar char=" "/>
                </a:pPr>
                <a:endParaRPr lang="en-IE" dirty="0"/>
              </a:p>
            </p:txBody>
          </p:sp>
          <p:sp>
            <p:nvSpPr>
              <p:cNvPr id="176" name="Google Shape;176;p8"/>
              <p:cNvSpPr txBox="1"/>
              <p:nvPr/>
            </p:nvSpPr>
            <p:spPr>
              <a:xfrm>
                <a:off x="1150894" y="2743168"/>
                <a:ext cx="2727114" cy="810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ADE4"/>
                  </a:buClr>
                  <a:buSzPts val="4000"/>
                  <a:buFont typeface="Twentieth Century"/>
                  <a:buNone/>
                </a:pPr>
                <a:r>
                  <a:rPr lang="en-IE" sz="4000" b="1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8</a:t>
                </a:r>
                <a:endParaRPr dirty="0"/>
              </a:p>
            </p:txBody>
          </p:sp>
          <p:sp>
            <p:nvSpPr>
              <p:cNvPr id="177" name="Google Shape;177;p8"/>
              <p:cNvSpPr/>
              <p:nvPr/>
            </p:nvSpPr>
            <p:spPr>
              <a:xfrm>
                <a:off x="1148790" y="3461187"/>
                <a:ext cx="2720318" cy="672147"/>
              </a:xfrm>
              <a:prstGeom prst="roundRect">
                <a:avLst>
                  <a:gd name="adj" fmla="val 0"/>
                </a:avLst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Calibri"/>
                  <a:buNone/>
                </a:pPr>
                <a:endParaRPr sz="1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8" name="Google Shape;178;p8"/>
            <p:cNvSpPr txBox="1"/>
            <p:nvPr/>
          </p:nvSpPr>
          <p:spPr>
            <a:xfrm>
              <a:off x="1142831" y="3470163"/>
              <a:ext cx="2681963" cy="672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ADE4"/>
                </a:buClr>
                <a:buSzPts val="1600"/>
                <a:buFont typeface="Twentieth Century"/>
                <a:buNone/>
              </a:pPr>
              <a:r>
                <a:rPr lang="en-IE" sz="1600" b="1" i="0" u="none" strike="noStrike" cap="none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New Survival Tables</a:t>
              </a:r>
              <a:endParaRPr dirty="0"/>
            </a:p>
          </p:txBody>
        </p:sp>
      </p:grpSp>
      <p:grpSp>
        <p:nvGrpSpPr>
          <p:cNvPr id="179" name="Google Shape;179;p8"/>
          <p:cNvGrpSpPr/>
          <p:nvPr/>
        </p:nvGrpSpPr>
        <p:grpSpPr>
          <a:xfrm>
            <a:off x="8381827" y="4336293"/>
            <a:ext cx="2959916" cy="2370974"/>
            <a:chOff x="1135708" y="2731063"/>
            <a:chExt cx="2742300" cy="3414098"/>
          </a:xfrm>
        </p:grpSpPr>
        <p:grpSp>
          <p:nvGrpSpPr>
            <p:cNvPr id="180" name="Google Shape;180;p8"/>
            <p:cNvGrpSpPr/>
            <p:nvPr/>
          </p:nvGrpSpPr>
          <p:grpSpPr>
            <a:xfrm>
              <a:off x="1147952" y="2731063"/>
              <a:ext cx="2730056" cy="3414098"/>
              <a:chOff x="1147952" y="2731063"/>
              <a:chExt cx="2730056" cy="3414098"/>
            </a:xfrm>
          </p:grpSpPr>
          <p:sp>
            <p:nvSpPr>
              <p:cNvPr id="181" name="Google Shape;181;p8"/>
              <p:cNvSpPr/>
              <p:nvPr/>
            </p:nvSpPr>
            <p:spPr>
              <a:xfrm>
                <a:off x="1151731" y="2731063"/>
                <a:ext cx="2713772" cy="3414098"/>
              </a:xfrm>
              <a:prstGeom prst="roundRect">
                <a:avLst>
                  <a:gd name="adj" fmla="val 16667"/>
                </a:avLst>
              </a:prstGeom>
              <a:solidFill>
                <a:srgbClr val="1482AB"/>
              </a:solidFill>
              <a:ln>
                <a:noFill/>
              </a:ln>
              <a:effectLst>
                <a:outerShdw blurRad="50800" dist="38100" dir="5400000" algn="t" rotWithShape="0">
                  <a:srgbClr val="000000">
                    <a:alpha val="14901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Calibri"/>
                  <a:buNone/>
                </a:pPr>
                <a:endParaRPr sz="1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8"/>
              <p:cNvSpPr txBox="1"/>
              <p:nvPr/>
            </p:nvSpPr>
            <p:spPr>
              <a:xfrm>
                <a:off x="1147952" y="4232109"/>
                <a:ext cx="2713772" cy="17744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91440" marR="0" lvl="0" indent="-10160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ADE4"/>
                  </a:buClr>
                  <a:buSzPts val="1600"/>
                  <a:buFont typeface="Twentieth Century"/>
                  <a:buChar char=" "/>
                </a:pPr>
                <a:r>
                  <a:rPr lang="en-GB" sz="160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Consensus Based Sample Size</a:t>
                </a:r>
                <a:br>
                  <a:rPr lang="en-GB" sz="160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</a:br>
                <a:r>
                  <a:rPr lang="en-GB" sz="1600" i="0" u="none" strike="noStrike" cap="none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for One Mean</a:t>
                </a:r>
              </a:p>
            </p:txBody>
          </p:sp>
          <p:sp>
            <p:nvSpPr>
              <p:cNvPr id="183" name="Google Shape;183;p8"/>
              <p:cNvSpPr txBox="1"/>
              <p:nvPr/>
            </p:nvSpPr>
            <p:spPr>
              <a:xfrm>
                <a:off x="1150894" y="2743168"/>
                <a:ext cx="2727114" cy="8105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1CADE4"/>
                  </a:buClr>
                  <a:buSzPts val="4000"/>
                  <a:buFont typeface="Twentieth Century"/>
                  <a:buNone/>
                </a:pPr>
                <a:r>
                  <a:rPr lang="en-IE" sz="4000" b="1" dirty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1</a:t>
                </a:r>
                <a:endParaRPr lang="en-IE" sz="40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8"/>
              <p:cNvSpPr/>
              <p:nvPr/>
            </p:nvSpPr>
            <p:spPr>
              <a:xfrm>
                <a:off x="1148790" y="3461187"/>
                <a:ext cx="2720318" cy="672147"/>
              </a:xfrm>
              <a:prstGeom prst="roundRect">
                <a:avLst>
                  <a:gd name="adj" fmla="val 0"/>
                </a:avLst>
              </a:pr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1200"/>
                  <a:buFont typeface="Calibri"/>
                  <a:buNone/>
                </a:pPr>
                <a:endParaRPr sz="12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5" name="Google Shape;185;p8"/>
            <p:cNvSpPr txBox="1"/>
            <p:nvPr/>
          </p:nvSpPr>
          <p:spPr>
            <a:xfrm>
              <a:off x="1135708" y="3447481"/>
              <a:ext cx="2681963" cy="742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ADE4"/>
                </a:buClr>
                <a:buSzPts val="1600"/>
                <a:buFont typeface="Twentieth Century"/>
                <a:buNone/>
              </a:pPr>
              <a:r>
                <a:rPr lang="en-IE" sz="1600" b="1" i="0" u="none" strike="noStrike" cap="none" dirty="0">
                  <a:solidFill>
                    <a:srgbClr val="7F7F7F"/>
                  </a:solidFill>
                  <a:latin typeface="Calibri"/>
                  <a:ea typeface="Calibri"/>
                  <a:cs typeface="Calibri"/>
                  <a:sym typeface="Calibri"/>
                </a:rPr>
                <a:t>New Bayesian Table</a:t>
              </a:r>
              <a:endParaRPr lang="en-IE" sz="1600" dirty="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1A35E408-8CD2-4C5C-A974-22AF1F0348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" b="14432"/>
          <a:stretch/>
        </p:blipFill>
        <p:spPr>
          <a:xfrm>
            <a:off x="-2" y="644470"/>
            <a:ext cx="12192001" cy="6213529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933245A2-A381-4972-B3AE-C52A6F35DB4B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2192001" cy="644470"/>
          </a:xfrm>
          <a:prstGeom prst="rect">
            <a:avLst/>
          </a:prstGeom>
          <a:solidFill>
            <a:srgbClr val="333C4E"/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endParaRPr lang="en-IE" sz="2400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F1E7818-511B-4651-9A4F-CA890F7B8184}"/>
              </a:ext>
            </a:extLst>
          </p:cNvPr>
          <p:cNvSpPr/>
          <p:nvPr/>
        </p:nvSpPr>
        <p:spPr>
          <a:xfrm>
            <a:off x="0" y="-82955"/>
            <a:ext cx="12191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43BDCA"/>
                </a:solidFill>
              </a:rPr>
              <a:t>  Statsols.com/trial</a:t>
            </a:r>
            <a:endParaRPr lang="en-IE" sz="4400" b="1" dirty="0">
              <a:solidFill>
                <a:srgbClr val="43BD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42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animal, fish&#10;&#10;Description automatically generated">
            <a:extLst>
              <a:ext uri="{FF2B5EF4-FFF2-40B4-BE49-F238E27FC236}">
                <a16:creationId xmlns:a16="http://schemas.microsoft.com/office/drawing/2014/main" id="{3FBD4584-4826-4821-929B-1C62CFC4F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0"/>
            <a:ext cx="1220216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37A7B9C-34DE-4F03-99FA-86E8857CB4AF}"/>
              </a:ext>
            </a:extLst>
          </p:cNvPr>
          <p:cNvSpPr/>
          <p:nvPr/>
        </p:nvSpPr>
        <p:spPr>
          <a:xfrm>
            <a:off x="-10160" y="6136339"/>
            <a:ext cx="12192000" cy="726065"/>
          </a:xfrm>
          <a:prstGeom prst="rect">
            <a:avLst/>
          </a:prstGeom>
          <a:solidFill>
            <a:srgbClr val="39C2D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6267C1E6-9023-4AFE-910B-F4AB5159DFE2}"/>
              </a:ext>
            </a:extLst>
          </p:cNvPr>
          <p:cNvSpPr txBox="1">
            <a:spLocks/>
          </p:cNvSpPr>
          <p:nvPr/>
        </p:nvSpPr>
        <p:spPr>
          <a:xfrm>
            <a:off x="447039" y="6205465"/>
            <a:ext cx="10932161" cy="809904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3600" dirty="0">
                <a:solidFill>
                  <a:schemeClr val="bg1"/>
                </a:solidFill>
              </a:rPr>
              <a:t>Further information at Statsols.com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E40458-1DEE-40F5-A915-55E319B8BC6F}"/>
              </a:ext>
            </a:extLst>
          </p:cNvPr>
          <p:cNvGrpSpPr/>
          <p:nvPr/>
        </p:nvGrpSpPr>
        <p:grpSpPr>
          <a:xfrm>
            <a:off x="3957932" y="2967650"/>
            <a:ext cx="4276136" cy="828675"/>
            <a:chOff x="2147377" y="4773666"/>
            <a:chExt cx="2403048" cy="1514475"/>
          </a:xfrm>
        </p:grpSpPr>
        <p:sp>
          <p:nvSpPr>
            <p:cNvPr id="17" name="Content Placeholder 2">
              <a:extLst>
                <a:ext uri="{FF2B5EF4-FFF2-40B4-BE49-F238E27FC236}">
                  <a16:creationId xmlns:a16="http://schemas.microsoft.com/office/drawing/2014/main" id="{F48A621B-76A4-41B4-8674-30EBD84DD79B}"/>
                </a:ext>
              </a:extLst>
            </p:cNvPr>
            <p:cNvSpPr txBox="1">
              <a:spLocks/>
            </p:cNvSpPr>
            <p:nvPr/>
          </p:nvSpPr>
          <p:spPr>
            <a:xfrm>
              <a:off x="2147377" y="4773666"/>
              <a:ext cx="2403048" cy="1514475"/>
            </a:xfrm>
            <a:prstGeom prst="roundRect">
              <a:avLst>
                <a:gd name="adj" fmla="val 5438"/>
              </a:avLst>
            </a:prstGeom>
            <a:solidFill>
              <a:schemeClr val="bg1">
                <a:alpha val="84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endParaRPr lang="en-GB" b="1" dirty="0"/>
            </a:p>
          </p:txBody>
        </p: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F7A8F3CD-24D6-4DFB-AA2C-FB9788E0E895}"/>
                </a:ext>
              </a:extLst>
            </p:cNvPr>
            <p:cNvSpPr txBox="1">
              <a:spLocks/>
            </p:cNvSpPr>
            <p:nvPr/>
          </p:nvSpPr>
          <p:spPr>
            <a:xfrm>
              <a:off x="2232927" y="4941491"/>
              <a:ext cx="2282610" cy="1280765"/>
            </a:xfrm>
            <a:prstGeom prst="rect">
              <a:avLst/>
            </a:prstGeom>
          </p:spPr>
          <p:txBody>
            <a:bodyPr vert="horz" lIns="45720" tIns="45720" rIns="45720" bIns="45720" rtlCol="0" anchor="ctr">
              <a:no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Tw Cen MT" panose="020B0602020104020603" pitchFamily="34" charset="0"/>
                <a:buChar char=" "/>
                <a:defRPr sz="2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6517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480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9436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7724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914400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60704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16152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362456" indent="-13716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Wingdings 3" pitchFamily="18" charset="2"/>
                <a:buChar char="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en-US" sz="5900" b="1" dirty="0">
                  <a:solidFill>
                    <a:srgbClr val="48B7AC"/>
                  </a:solidFill>
                  <a:latin typeface="Century Gothic" panose="020B0502020202020204" pitchFamily="34" charset="0"/>
                </a:rPr>
                <a:t>Questions?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610E4A1C-7539-447D-9569-42E1430472AF}"/>
              </a:ext>
            </a:extLst>
          </p:cNvPr>
          <p:cNvSpPr/>
          <p:nvPr/>
        </p:nvSpPr>
        <p:spPr>
          <a:xfrm>
            <a:off x="3804943" y="1397993"/>
            <a:ext cx="4429125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Thank You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989F85-3339-4D20-B687-3CF3C7F39D43}"/>
              </a:ext>
            </a:extLst>
          </p:cNvPr>
          <p:cNvSpPr/>
          <p:nvPr/>
        </p:nvSpPr>
        <p:spPr>
          <a:xfrm>
            <a:off x="2178992" y="4257986"/>
            <a:ext cx="8255328" cy="110799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914400">
              <a:spcBef>
                <a:spcPct val="0"/>
              </a:spcBef>
            </a:pPr>
            <a:r>
              <a:rPr lang="en-US" sz="6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info@statsols.com</a:t>
            </a:r>
          </a:p>
        </p:txBody>
      </p:sp>
    </p:spTree>
    <p:extLst>
      <p:ext uri="{BB962C8B-B14F-4D97-AF65-F5344CB8AC3E}">
        <p14:creationId xmlns:p14="http://schemas.microsoft.com/office/powerpoint/2010/main" val="25835947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30923" y="1417320"/>
            <a:ext cx="9787877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Yang, S and Prentice, R, 2010. Improved </a:t>
            </a:r>
            <a:r>
              <a:rPr lang="en-GB" sz="2000" dirty="0" err="1"/>
              <a:t>Logrank</a:t>
            </a:r>
            <a:r>
              <a:rPr lang="en-GB" sz="2000" dirty="0"/>
              <a:t>‐Type Tests for Survival Data Using Adaptive Weights, Biometrics 66: pp. 30‐38</a:t>
            </a:r>
            <a:endParaRPr lang="en-IE" sz="2000" dirty="0"/>
          </a:p>
          <a:p>
            <a:pPr marL="0" indent="0">
              <a:buNone/>
            </a:pPr>
            <a:r>
              <a:rPr lang="en-GB" sz="2000" dirty="0"/>
              <a:t>Public Workshop: Oncology Clinical Trials in the Presence of Non‐Proportional Hazards, The Duke‐Margolis </a:t>
            </a:r>
            <a:r>
              <a:rPr lang="en-GB" sz="2000" dirty="0" err="1"/>
              <a:t>Center</a:t>
            </a:r>
            <a:r>
              <a:rPr lang="en-GB" sz="2000" dirty="0"/>
              <a:t> for Health Policy, Feb. 2018</a:t>
            </a:r>
          </a:p>
          <a:p>
            <a:pPr marL="0" indent="0">
              <a:buNone/>
            </a:pPr>
            <a:r>
              <a:rPr lang="en-GB" sz="2000" dirty="0"/>
              <a:t>Lin, R.S., Lin, J., </a:t>
            </a:r>
            <a:r>
              <a:rPr lang="en-GB" sz="2000" dirty="0" err="1"/>
              <a:t>Roychoudhury</a:t>
            </a:r>
            <a:r>
              <a:rPr lang="en-GB" sz="2000" dirty="0"/>
              <a:t>, S., Anderson, K.M., Hu, T., Huang, B., Leon, L.F., Liao, J.J., Liu, R., Luo, X. and Mukhopadhyay, P., 2020. Alternative Analysis Methods for Time to Event Endpoints Under Nonproportional Hazards: A Comparative Analysis. Statistics in Biopharmaceutical Research, 12(2), pp. 187-198.</a:t>
            </a:r>
          </a:p>
          <a:p>
            <a:pPr marL="0" indent="0"/>
            <a:r>
              <a:rPr lang="en-GB" sz="2000" dirty="0"/>
              <a:t>Anderson, K.M., 1991. A nonproportional hazards Weibull accelerated failure time regression model. Biometrics, pp.281-288.</a:t>
            </a:r>
          </a:p>
          <a:p>
            <a:pPr marL="0" indent="0">
              <a:buNone/>
            </a:pPr>
            <a:r>
              <a:rPr lang="en-IE" sz="2000" dirty="0"/>
              <a:t>Xu, Z., Zhen, B., Park, Y., &amp; Zhu, B., 2017. Designing therapeutic cancer vaccine trials with delayed treatment effect, Statistics in medicine, 36(4), pp. 592-605</a:t>
            </a:r>
          </a:p>
          <a:p>
            <a:pPr marL="0" indent="0">
              <a:buNone/>
            </a:pPr>
            <a:r>
              <a:rPr lang="en-IE" sz="2000" dirty="0"/>
              <a:t>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3600" cap="none" dirty="0">
                <a:latin typeface="+mj-lt"/>
              </a:rPr>
              <a:t>References (Non-Proportional Hazards)</a:t>
            </a:r>
            <a:endParaRPr lang="en-IE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51701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98728" y="1417320"/>
            <a:ext cx="9787877" cy="4023360"/>
          </a:xfrm>
        </p:spPr>
        <p:txBody>
          <a:bodyPr>
            <a:noAutofit/>
          </a:bodyPr>
          <a:lstStyle/>
          <a:p>
            <a:pPr marL="0" indent="0"/>
            <a:r>
              <a:rPr lang="en-GB" sz="2000" dirty="0"/>
              <a:t>Xu, Z., Park, Y., Zhen, B. and Zhu, B., 2018. Designing cancer immunotherapy trials with random treatment time‐lag effect. Statistics in medicine, 37(30), pp. 4589-4609.</a:t>
            </a:r>
          </a:p>
          <a:p>
            <a:pPr marL="0" indent="0"/>
            <a:r>
              <a:rPr lang="en-GB" sz="2000" dirty="0"/>
              <a:t>Xu, Z., Park, Y., Liu, K. and Zhu, B., 2020. Treating non-responders: pitfalls and implications for cancer immunotherapy trial design. Journal of </a:t>
            </a:r>
            <a:r>
              <a:rPr lang="en-GB" sz="2000" dirty="0" err="1"/>
              <a:t>hematology</a:t>
            </a:r>
            <a:r>
              <a:rPr lang="en-GB" sz="2000" dirty="0"/>
              <a:t> &amp; oncology, 13(1), pp. 1-11.</a:t>
            </a:r>
          </a:p>
          <a:p>
            <a:pPr marL="0" indent="0">
              <a:buNone/>
            </a:pPr>
            <a:r>
              <a:rPr lang="en-GB" sz="2000" dirty="0"/>
              <a:t>Kim, D.H., Uno, H. and Wei, L.J., 2017. Restricted mean survival time as a measure to interpret clinical trial results. JAMA cardiology, 2(11), pp.1179-1180.</a:t>
            </a:r>
          </a:p>
          <a:p>
            <a:pPr marL="0" indent="0">
              <a:buNone/>
            </a:pPr>
            <a:r>
              <a:rPr lang="en-GB" sz="2000" dirty="0"/>
              <a:t>Royston, P. and Parmar, M.K., 2013. Restricted mean survival time: an alternative to the hazard ratio for the design and analysis of randomized trials with a time-to-event outcome. BMC medical research methodology, 13(1), pp.1-15.</a:t>
            </a:r>
          </a:p>
          <a:p>
            <a:pPr marL="0" indent="0">
              <a:buNone/>
            </a:pPr>
            <a:r>
              <a:rPr lang="en-IE" sz="2000" dirty="0"/>
              <a:t>Uno, H., Claggett, B., Tian, L., Inoue, E., Gallo, P., Miyata, T., </a:t>
            </a:r>
            <a:r>
              <a:rPr lang="en-IE" sz="2000" dirty="0" err="1"/>
              <a:t>Schrag</a:t>
            </a:r>
            <a:r>
              <a:rPr lang="en-IE" sz="2000" dirty="0"/>
              <a:t>, D., Takeuchi, M., </a:t>
            </a:r>
            <a:r>
              <a:rPr lang="en-IE" sz="2000" dirty="0" err="1"/>
              <a:t>Uyama</a:t>
            </a:r>
            <a:r>
              <a:rPr lang="en-IE" sz="2000" dirty="0"/>
              <a:t>, Y., Zhao, L. and </a:t>
            </a:r>
            <a:r>
              <a:rPr lang="en-IE" sz="2000" dirty="0" err="1"/>
              <a:t>Skali</a:t>
            </a:r>
            <a:r>
              <a:rPr lang="en-IE" sz="2000" dirty="0"/>
              <a:t>, H., 2014. Moving beyond the hazard ratio in quantifying the between-group difference in survival analysis. Journal of clinical Oncology, 32(22), pp. 2380.</a:t>
            </a:r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53B824-A5AB-4E83-BAC3-7A7B7C871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28" y="154685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n-IE" sz="3600" cap="none" dirty="0">
                <a:latin typeface="+mj-lt"/>
              </a:rPr>
              <a:t>References (Non-Proportional Hazards)</a:t>
            </a:r>
            <a:endParaRPr lang="en-IE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655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98728" y="1417320"/>
            <a:ext cx="9787877" cy="402336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IE" sz="2000" i="0" u="none" strike="noStrike" baseline="0" dirty="0">
                <a:solidFill>
                  <a:srgbClr val="333333"/>
                </a:solidFill>
              </a:rPr>
              <a:t>Uno, H., </a:t>
            </a:r>
            <a:r>
              <a:rPr lang="en-IE" sz="2000" i="0" u="none" strike="noStrike" baseline="0" dirty="0" err="1">
                <a:solidFill>
                  <a:srgbClr val="333333"/>
                </a:solidFill>
              </a:rPr>
              <a:t>Wittes</a:t>
            </a:r>
            <a:r>
              <a:rPr lang="en-IE" sz="2000" i="0" u="none" strike="noStrike" baseline="0" dirty="0">
                <a:solidFill>
                  <a:srgbClr val="333333"/>
                </a:solidFill>
              </a:rPr>
              <a:t>, J., Fu, H., Solomon, S., Claggett, B., Tian, L., Cai, T., Pfeffer, M., Evans, S. and Wei, L., 2015 Alternatives to Hazard Ratios for Comparing the Efficacy or Safety of Therapies in Noninferiority Studies, Annals of Internal Medicine, 163(2), p.127 </a:t>
            </a:r>
          </a:p>
          <a:p>
            <a:pPr marL="0" indent="0" algn="l">
              <a:buNone/>
            </a:pPr>
            <a:r>
              <a:rPr lang="en-GB" sz="2000" i="0" u="none" strike="noStrike" baseline="0" dirty="0">
                <a:solidFill>
                  <a:srgbClr val="333333"/>
                </a:solidFill>
              </a:rPr>
              <a:t>Eaton, A., </a:t>
            </a:r>
            <a:r>
              <a:rPr lang="en-GB" sz="2000" i="0" u="none" strike="noStrike" baseline="0" dirty="0" err="1">
                <a:solidFill>
                  <a:srgbClr val="333333"/>
                </a:solidFill>
              </a:rPr>
              <a:t>Therneau</a:t>
            </a:r>
            <a:r>
              <a:rPr lang="en-GB" sz="2000" i="0" u="none" strike="noStrike" baseline="0" dirty="0">
                <a:solidFill>
                  <a:srgbClr val="333333"/>
                </a:solidFill>
              </a:rPr>
              <a:t>, T. and Le-Rademacher, J., 2020. Designing clinical trials with (restricted) mean survival time endpoint: Practical considerations. Clinical Trials, 17(3), pp.285-294.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Tang, Y., 2021. A unified approach to power and sample size determination for log-rank tests under proportional and nonproportional hazards. Statistical Methods in Medical Research, 30(5), pp.1211-1234.</a:t>
            </a:r>
          </a:p>
          <a:p>
            <a:pPr marL="0" indent="0"/>
            <a:r>
              <a:rPr lang="en-GB" sz="2000" dirty="0"/>
              <a:t>Tang, Y., 2021. Complex survival trial design by the product integration method. (Unpublished – Available on Request)</a:t>
            </a:r>
          </a:p>
          <a:p>
            <a:pPr marL="0" indent="0">
              <a:buNone/>
            </a:pPr>
            <a:r>
              <a:rPr lang="en-GB" sz="2000" dirty="0"/>
              <a:t>Balan, T.A. and Putter, H., 2020. A tutorial on frailty models. Statistical Methods in Medical Research, 29(11), pp.3424-3454.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53B824-A5AB-4E83-BAC3-7A7B7C871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28" y="154685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n-IE" sz="3600" cap="none" dirty="0">
                <a:latin typeface="+mj-lt"/>
              </a:rPr>
              <a:t>References (Non-Proportional Hazards)</a:t>
            </a:r>
            <a:endParaRPr lang="en-IE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7460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30923" y="1417320"/>
            <a:ext cx="9787877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000" dirty="0"/>
              <a:t>Jennison, C., &amp; Turnbull, B. W. (1999). Group sequential methods with applications to clinical trials. CRC Press.</a:t>
            </a:r>
          </a:p>
          <a:p>
            <a:pPr marL="0" indent="0">
              <a:buNone/>
            </a:pPr>
            <a:r>
              <a:rPr lang="en-IE" sz="2000" dirty="0" err="1"/>
              <a:t>Friede</a:t>
            </a:r>
            <a:r>
              <a:rPr lang="en-IE" sz="2000" dirty="0"/>
              <a:t>, T., &amp; </a:t>
            </a:r>
            <a:r>
              <a:rPr lang="en-IE" sz="2000" dirty="0" err="1"/>
              <a:t>Kieser</a:t>
            </a:r>
            <a:r>
              <a:rPr lang="en-IE" sz="2000" dirty="0"/>
              <a:t>, M. (2006). Sample size recalculation in internal pilot study designs: a review. Biometrical Journal: Journal of Mathematical Methods in Biosciences, 48(4), 537-555.</a:t>
            </a:r>
          </a:p>
          <a:p>
            <a:pPr marL="0" indent="0">
              <a:buNone/>
            </a:pPr>
            <a:r>
              <a:rPr lang="en-IE" sz="2000" dirty="0"/>
              <a:t>US Food and Drug Administration. (2018) Adaptive design clinical trials for drugs and biologics (Draft guidance). Retrieved from </a:t>
            </a:r>
            <a:r>
              <a:rPr lang="en-IE" sz="2000" dirty="0">
                <a:hlinkClick r:id="rId3"/>
              </a:rPr>
              <a:t>https://www.fda.gov/media/78495/download</a:t>
            </a:r>
            <a:endParaRPr lang="en-IE" sz="2000" dirty="0"/>
          </a:p>
          <a:p>
            <a:pPr marL="0" indent="0">
              <a:buNone/>
            </a:pPr>
            <a:r>
              <a:rPr lang="en-IE" sz="2000" dirty="0"/>
              <a:t>Chen, Y. J., </a:t>
            </a:r>
            <a:r>
              <a:rPr lang="en-IE" sz="2000" dirty="0" err="1"/>
              <a:t>DeMets</a:t>
            </a:r>
            <a:r>
              <a:rPr lang="en-IE" sz="2000" dirty="0"/>
              <a:t>, D. L., &amp; Gordon Lan, K. K. (2004). Increasing the sample size when the unblinded interim result is promising. Statistics in medicine, 23(7), 1023-1038.</a:t>
            </a:r>
          </a:p>
          <a:p>
            <a:pPr marL="0" indent="0">
              <a:buNone/>
            </a:pPr>
            <a:r>
              <a:rPr lang="en-IE" sz="2000" dirty="0"/>
              <a:t>Cui, L., Hung, H. J., &amp; Wang, S. J. (1999). Modification of sample size in group sequential clinical trials. Biometrics, 55(3), 853-857.</a:t>
            </a:r>
          </a:p>
          <a:p>
            <a:pPr marL="0" indent="0">
              <a:buNone/>
            </a:pPr>
            <a:r>
              <a:rPr lang="en-IE" sz="2000" dirty="0"/>
              <a:t>Mehta, C.R. and Pocock, S.J., (2011). Adaptive increase in sample size when interim results are promising: a practical guide with examples. Statistics in medicine, 30(28), 3267-3284.</a:t>
            </a:r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sz="2000" dirty="0"/>
          </a:p>
          <a:p>
            <a:pPr marL="0" indent="0">
              <a:buNone/>
            </a:pPr>
            <a:endParaRPr lang="en-IE" sz="2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26E7BB0-4217-4F6C-A6B8-1F69A964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728" y="154685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n-IE" sz="3600" cap="none" dirty="0">
                <a:latin typeface="+mj-lt"/>
              </a:rPr>
              <a:t>References (Survival Adaptive Design)</a:t>
            </a:r>
            <a:endParaRPr lang="en-IE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77598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64825" y="1417320"/>
            <a:ext cx="9787877" cy="4023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Collett, D., 2015. Modelling survival data in medical research. CRC press. </a:t>
            </a:r>
          </a:p>
          <a:p>
            <a:pPr marL="0" indent="0">
              <a:buNone/>
            </a:pPr>
            <a:r>
              <a:rPr lang="en-IE" sz="1800" dirty="0"/>
              <a:t>Freedman, L. S. 1982. Tables of the number of patients required in clinical trials using the </a:t>
            </a:r>
            <a:r>
              <a:rPr lang="en-IE" sz="1800" dirty="0" err="1"/>
              <a:t>logrank</a:t>
            </a:r>
            <a:r>
              <a:rPr lang="en-IE" sz="1800" dirty="0"/>
              <a:t> test. Statistics in medicine, 1(2), 121-129.</a:t>
            </a:r>
          </a:p>
          <a:p>
            <a:pPr marL="0" indent="0">
              <a:buNone/>
            </a:pPr>
            <a:r>
              <a:rPr lang="en-IE" sz="1800" dirty="0"/>
              <a:t>Schoenfeld, D. A. 1983. Sample-size formula for the proportional-hazards regression model. Biometrics, 499-503.</a:t>
            </a:r>
          </a:p>
          <a:p>
            <a:pPr marL="0" indent="0">
              <a:buNone/>
            </a:pPr>
            <a:r>
              <a:rPr lang="en-IE" sz="1800" dirty="0" err="1"/>
              <a:t>Lachin</a:t>
            </a:r>
            <a:r>
              <a:rPr lang="en-IE" sz="1800" dirty="0"/>
              <a:t>, J. M., &amp; Foulkes, M. A. 1986. Evaluation of sample size and power for analyses of survival with allowance for nonuniform patient entry, losses to follow-up, noncompliance, and stratification. Biometrics, 507-519.</a:t>
            </a:r>
          </a:p>
          <a:p>
            <a:pPr marL="0" indent="0">
              <a:buNone/>
            </a:pPr>
            <a:r>
              <a:rPr lang="en-IE" sz="1800" dirty="0"/>
              <a:t>Lakatos, E. 1988. Sample sizes based on the log-rank statistic in complex clinical trials. Biometrics, 229-241.</a:t>
            </a:r>
          </a:p>
          <a:p>
            <a:pPr marL="0" indent="0">
              <a:buNone/>
            </a:pPr>
            <a:r>
              <a:rPr lang="en-IE" sz="1800" dirty="0"/>
              <a:t>Yao, J. C., et. al. 2011. </a:t>
            </a:r>
            <a:r>
              <a:rPr lang="en-IE" sz="1800" dirty="0" err="1"/>
              <a:t>Everolimus</a:t>
            </a:r>
            <a:r>
              <a:rPr lang="en-IE" sz="1800" dirty="0"/>
              <a:t> for advanced pancreatic neuroendocrine </a:t>
            </a:r>
            <a:r>
              <a:rPr lang="en-IE" sz="1800" dirty="0" err="1"/>
              <a:t>tumors</a:t>
            </a:r>
            <a:r>
              <a:rPr lang="en-IE" sz="1800" dirty="0"/>
              <a:t>. New England Journal of Medicine, 364(6), 514-523.</a:t>
            </a:r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endParaRPr lang="en-IE" sz="1800" dirty="0"/>
          </a:p>
          <a:p>
            <a:pPr marL="0" indent="0">
              <a:buNone/>
            </a:pPr>
            <a:endParaRPr lang="en-IE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E" sz="3600" cap="none" dirty="0"/>
              <a:t>References (Stratification)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1994892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C2C7511C-6F6B-41A0-8905-47D31EE71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5773CD-4D40-4F03-8943-0EA75219F45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737"/>
            <a:ext cx="12191999" cy="687347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4CC239-C783-4DD1-9421-26EFB6A133A4}"/>
              </a:ext>
            </a:extLst>
          </p:cNvPr>
          <p:cNvSpPr/>
          <p:nvPr/>
        </p:nvSpPr>
        <p:spPr>
          <a:xfrm>
            <a:off x="1154368" y="468528"/>
            <a:ext cx="32194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AGENDA</a:t>
            </a:r>
            <a:endParaRPr kumimoji="0" lang="en-IE" sz="36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CB10A0-5945-4CD7-AB93-46A15EFF1044}"/>
              </a:ext>
            </a:extLst>
          </p:cNvPr>
          <p:cNvSpPr/>
          <p:nvPr/>
        </p:nvSpPr>
        <p:spPr>
          <a:xfrm>
            <a:off x="1154368" y="1245705"/>
            <a:ext cx="10574147" cy="389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71550" marR="0" lvl="1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Challenges in Survival Analysis</a:t>
            </a:r>
          </a:p>
          <a:p>
            <a:pPr marL="971550" lvl="1" indent="-514350">
              <a:lnSpc>
                <a:spcPct val="200000"/>
              </a:lnSpc>
              <a:buClr>
                <a:prstClr val="white"/>
              </a:buClr>
              <a:buFont typeface="+mj-lt"/>
              <a:buAutoNum type="arabicPeriod"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Non-Proportional Hazards and Solutions</a:t>
            </a:r>
          </a:p>
          <a:p>
            <a:pPr marL="971550" lvl="1" indent="-514350">
              <a:lnSpc>
                <a:spcPct val="200000"/>
              </a:lnSpc>
              <a:buClr>
                <a:prstClr val="white"/>
              </a:buClr>
              <a:buFont typeface="+mj-lt"/>
              <a:buAutoNum type="arabicPeriod"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Stratified effects in Survival Analysis</a:t>
            </a:r>
          </a:p>
          <a:p>
            <a:pPr marL="971550" marR="0" lvl="1" indent="-51435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Conclusions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2065528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" name="Group 2057">
            <a:extLst>
              <a:ext uri="{FF2B5EF4-FFF2-40B4-BE49-F238E27FC236}">
                <a16:creationId xmlns:a16="http://schemas.microsoft.com/office/drawing/2014/main" id="{88D5EDE9-F597-4E36-BA26-18C2C12B38AB}"/>
              </a:ext>
            </a:extLst>
          </p:cNvPr>
          <p:cNvGrpSpPr/>
          <p:nvPr/>
        </p:nvGrpSpPr>
        <p:grpSpPr>
          <a:xfrm>
            <a:off x="-10100" y="-9524"/>
            <a:ext cx="12235739" cy="6858000"/>
            <a:chOff x="-1711" y="0"/>
            <a:chExt cx="12193711" cy="6864437"/>
          </a:xfrm>
        </p:grpSpPr>
        <p:pic>
          <p:nvPicPr>
            <p:cNvPr id="4" name="Picture 3" descr="A close up of a piece of paper&#10;&#10;Description automatically generated">
              <a:extLst>
                <a:ext uri="{FF2B5EF4-FFF2-40B4-BE49-F238E27FC236}">
                  <a16:creationId xmlns:a16="http://schemas.microsoft.com/office/drawing/2014/main" id="{7A6CD044-2591-4E01-9737-33249267B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057" name="Rectangle 2056">
              <a:extLst>
                <a:ext uri="{FF2B5EF4-FFF2-40B4-BE49-F238E27FC236}">
                  <a16:creationId xmlns:a16="http://schemas.microsoft.com/office/drawing/2014/main" id="{5B794144-541C-4886-BDAE-342C1AB86480}"/>
                </a:ext>
              </a:extLst>
            </p:cNvPr>
            <p:cNvSpPr/>
            <p:nvPr/>
          </p:nvSpPr>
          <p:spPr>
            <a:xfrm>
              <a:off x="-1711" y="2421380"/>
              <a:ext cx="7066341" cy="44430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1E55917-E61D-4AF4-8C8E-0A9A400B39C5}"/>
              </a:ext>
            </a:extLst>
          </p:cNvPr>
          <p:cNvSpPr/>
          <p:nvPr/>
        </p:nvSpPr>
        <p:spPr>
          <a:xfrm>
            <a:off x="-11721" y="-1"/>
            <a:ext cx="12203721" cy="3317941"/>
          </a:xfrm>
          <a:prstGeom prst="rect">
            <a:avLst/>
          </a:prstGeom>
          <a:gradFill flip="none" rotWithShape="1">
            <a:gsLst>
              <a:gs pos="0">
                <a:srgbClr val="46A6B0">
                  <a:alpha val="85000"/>
                </a:srgbClr>
              </a:gs>
              <a:gs pos="40000">
                <a:schemeClr val="bg1"/>
              </a:gs>
              <a:gs pos="100000">
                <a:schemeClr val="bg1"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Content Placeholder 4">
            <a:extLst>
              <a:ext uri="{FF2B5EF4-FFF2-40B4-BE49-F238E27FC236}">
                <a16:creationId xmlns:a16="http://schemas.microsoft.com/office/drawing/2014/main" id="{6898E7BC-D36C-4DBD-8E35-DF1FD58EF70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819" y="0"/>
            <a:ext cx="12260893" cy="68580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1864C13-FB04-440D-AE64-A89F2EB142D4}"/>
              </a:ext>
            </a:extLst>
          </p:cNvPr>
          <p:cNvSpPr/>
          <p:nvPr/>
        </p:nvSpPr>
        <p:spPr>
          <a:xfrm>
            <a:off x="-21818" y="1010"/>
            <a:ext cx="12250796" cy="615321"/>
          </a:xfrm>
          <a:prstGeom prst="roundRect">
            <a:avLst>
              <a:gd name="adj" fmla="val 0"/>
            </a:avLst>
          </a:prstGeom>
          <a:solidFill>
            <a:srgbClr val="56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7728DE8-EE8B-49F9-9961-2CA878882368}"/>
              </a:ext>
            </a:extLst>
          </p:cNvPr>
          <p:cNvSpPr txBox="1">
            <a:spLocks/>
          </p:cNvSpPr>
          <p:nvPr/>
        </p:nvSpPr>
        <p:spPr>
          <a:xfrm>
            <a:off x="2440204" y="94880"/>
            <a:ext cx="9280785" cy="41937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100" baseline="0">
                <a:solidFill>
                  <a:schemeClr val="bg1"/>
                </a:solidFill>
                <a:latin typeface="Futura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sz="2400" b="1" dirty="0">
                <a:latin typeface="+mj-lt"/>
              </a:rPr>
              <a:t>The complete solution for optimizing your clinical trial designs</a:t>
            </a:r>
            <a:endParaRPr lang="en-US" sz="3800" b="1" dirty="0">
              <a:latin typeface="+mj-lt"/>
            </a:endParaRP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170B1D96-A76E-41BF-B5BC-B7FE52B019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013" y="2959813"/>
            <a:ext cx="2876919" cy="3143448"/>
          </a:xfrm>
          <a:prstGeom prst="rect">
            <a:avLst/>
          </a:prstGeom>
          <a:effectLst>
            <a:outerShdw blurRad="76200" dist="12700" dir="5400000" sx="101000" sy="101000" algn="ctr" rotWithShape="0">
              <a:schemeClr val="bg1">
                <a:alpha val="20000"/>
              </a:schemeClr>
            </a:outerShdw>
          </a:effectLst>
        </p:spPr>
      </p:pic>
      <p:sp>
        <p:nvSpPr>
          <p:cNvPr id="2053" name="Right Brace 2052">
            <a:extLst>
              <a:ext uri="{FF2B5EF4-FFF2-40B4-BE49-F238E27FC236}">
                <a16:creationId xmlns:a16="http://schemas.microsoft.com/office/drawing/2014/main" id="{82E2B8DE-FAD1-4E3E-A91D-C01DA8A858DF}"/>
              </a:ext>
            </a:extLst>
          </p:cNvPr>
          <p:cNvSpPr/>
          <p:nvPr/>
        </p:nvSpPr>
        <p:spPr>
          <a:xfrm>
            <a:off x="1481437" y="3892120"/>
            <a:ext cx="342933" cy="536943"/>
          </a:xfrm>
          <a:prstGeom prst="rightBrace">
            <a:avLst/>
          </a:prstGeom>
          <a:ln>
            <a:solidFill>
              <a:srgbClr val="299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EC671A9-F74C-48C1-85A2-F748B03BFF28}"/>
              </a:ext>
            </a:extLst>
          </p:cNvPr>
          <p:cNvSpPr/>
          <p:nvPr/>
        </p:nvSpPr>
        <p:spPr>
          <a:xfrm>
            <a:off x="113973" y="3895296"/>
            <a:ext cx="15519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IE" sz="1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Animal Studies</a:t>
            </a:r>
            <a:br>
              <a:rPr lang="en-IE" sz="1400" dirty="0">
                <a:solidFill>
                  <a:schemeClr val="bg1">
                    <a:lumMod val="75000"/>
                  </a:schemeClr>
                </a:solidFill>
                <a:latin typeface="+mj-lt"/>
              </a:rPr>
            </a:br>
            <a:r>
              <a:rPr lang="en-IE" sz="14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ANOVA / ANCOVA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FB22EE-2A1F-4B2E-9A81-7C617A11CCBC}"/>
              </a:ext>
            </a:extLst>
          </p:cNvPr>
          <p:cNvSpPr/>
          <p:nvPr/>
        </p:nvSpPr>
        <p:spPr>
          <a:xfrm>
            <a:off x="8345982" y="922423"/>
            <a:ext cx="3791717" cy="477056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IE" sz="1700" b="1" dirty="0">
                <a:solidFill>
                  <a:schemeClr val="bg1"/>
                </a:solidFill>
                <a:latin typeface="+mj-lt"/>
              </a:rPr>
              <a:t>1000+ Scenarios for Fixed Term, Adaptive &amp; Bayesian Methods</a:t>
            </a:r>
          </a:p>
          <a:p>
            <a:endParaRPr lang="en-IE" sz="1700" dirty="0">
              <a:solidFill>
                <a:schemeClr val="bg1"/>
              </a:solidFill>
              <a:latin typeface="+mj-lt"/>
            </a:endParaRPr>
          </a:p>
          <a:p>
            <a:r>
              <a:rPr lang="en-IE" sz="1600" b="1" i="0" dirty="0">
                <a:solidFill>
                  <a:schemeClr val="bg1"/>
                </a:solidFill>
                <a:effectLst/>
                <a:latin typeface="+mj-lt"/>
              </a:rPr>
              <a:t>✓</a:t>
            </a:r>
            <a:r>
              <a:rPr lang="en-IE" sz="1600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IE" sz="1700" dirty="0">
                <a:solidFill>
                  <a:schemeClr val="bg1"/>
                </a:solidFill>
                <a:latin typeface="+mj-lt"/>
              </a:rPr>
              <a:t>Survival, Means, Proportions</a:t>
            </a:r>
            <a:br>
              <a:rPr lang="en-IE" sz="1700" dirty="0">
                <a:solidFill>
                  <a:schemeClr val="bg1"/>
                </a:solidFill>
                <a:latin typeface="+mj-lt"/>
              </a:rPr>
            </a:br>
            <a:r>
              <a:rPr lang="en-IE" sz="1700" dirty="0">
                <a:solidFill>
                  <a:schemeClr val="bg1"/>
                </a:solidFill>
                <a:latin typeface="+mj-lt"/>
              </a:rPr>
              <a:t>    &amp; Count endpoints</a:t>
            </a:r>
          </a:p>
          <a:p>
            <a:endParaRPr lang="en-IE" sz="1700" dirty="0">
              <a:solidFill>
                <a:schemeClr val="bg1"/>
              </a:solidFill>
              <a:latin typeface="+mj-lt"/>
            </a:endParaRPr>
          </a:p>
          <a:p>
            <a:r>
              <a:rPr lang="en-IE" sz="1800" b="1" i="0" dirty="0">
                <a:solidFill>
                  <a:schemeClr val="bg1"/>
                </a:solidFill>
                <a:effectLst/>
                <a:latin typeface="+mj-lt"/>
              </a:rPr>
              <a:t>✓ </a:t>
            </a:r>
            <a:r>
              <a:rPr lang="en-IE" sz="1700" i="0" dirty="0">
                <a:solidFill>
                  <a:schemeClr val="bg1"/>
                </a:solidFill>
                <a:effectLst/>
                <a:latin typeface="+mj-lt"/>
              </a:rPr>
              <a:t>Group Sequential Trials</a:t>
            </a:r>
          </a:p>
          <a:p>
            <a:endParaRPr lang="en-IE" sz="1700" i="0" dirty="0">
              <a:solidFill>
                <a:schemeClr val="bg1"/>
              </a:solidFill>
              <a:effectLst/>
              <a:latin typeface="+mj-lt"/>
            </a:endParaRPr>
          </a:p>
          <a:p>
            <a:r>
              <a:rPr lang="en-IE" sz="1800" b="1" i="0" dirty="0">
                <a:solidFill>
                  <a:schemeClr val="bg1"/>
                </a:solidFill>
                <a:effectLst/>
                <a:latin typeface="+mj-lt"/>
              </a:rPr>
              <a:t>✓ </a:t>
            </a:r>
            <a:r>
              <a:rPr lang="en-IE" sz="1700" dirty="0">
                <a:solidFill>
                  <a:schemeClr val="bg1"/>
                </a:solidFill>
                <a:latin typeface="+mj-lt"/>
              </a:rPr>
              <a:t>Bayesian:</a:t>
            </a:r>
            <a:br>
              <a:rPr lang="en-IE" sz="1700" dirty="0">
                <a:solidFill>
                  <a:schemeClr val="bg1"/>
                </a:solidFill>
                <a:latin typeface="+mj-lt"/>
              </a:rPr>
            </a:br>
            <a:r>
              <a:rPr lang="en-IE" sz="1700" dirty="0">
                <a:solidFill>
                  <a:schemeClr val="bg1"/>
                </a:solidFill>
                <a:latin typeface="+mj-lt"/>
              </a:rPr>
              <a:t>	- Assurance</a:t>
            </a:r>
          </a:p>
          <a:p>
            <a:r>
              <a:rPr lang="en-IE" sz="1700" dirty="0">
                <a:solidFill>
                  <a:schemeClr val="bg1"/>
                </a:solidFill>
                <a:latin typeface="+mj-lt"/>
              </a:rPr>
              <a:t>	- Credible Intervals</a:t>
            </a:r>
          </a:p>
          <a:p>
            <a:r>
              <a:rPr lang="en-IE" sz="1700" dirty="0">
                <a:solidFill>
                  <a:schemeClr val="bg1"/>
                </a:solidFill>
                <a:latin typeface="+mj-lt"/>
              </a:rPr>
              <a:t>	- Posterior Error Approach</a:t>
            </a:r>
          </a:p>
          <a:p>
            <a:endParaRPr lang="en-IE" sz="1700" i="0" dirty="0">
              <a:solidFill>
                <a:schemeClr val="bg1"/>
              </a:solidFill>
              <a:effectLst/>
              <a:latin typeface="+mj-lt"/>
            </a:endParaRPr>
          </a:p>
          <a:p>
            <a:r>
              <a:rPr lang="en-IE" sz="1800" b="1" i="0" dirty="0">
                <a:solidFill>
                  <a:schemeClr val="bg1"/>
                </a:solidFill>
                <a:effectLst/>
                <a:latin typeface="+mj-lt"/>
              </a:rPr>
              <a:t>✓ </a:t>
            </a:r>
            <a:r>
              <a:rPr lang="en-IE" sz="1700" dirty="0">
                <a:solidFill>
                  <a:schemeClr val="bg1"/>
                </a:solidFill>
                <a:latin typeface="+mj-lt"/>
              </a:rPr>
              <a:t>Sample Size Re-Estimation</a:t>
            </a:r>
            <a:br>
              <a:rPr lang="en-IE" sz="1700" dirty="0">
                <a:solidFill>
                  <a:schemeClr val="bg1"/>
                </a:solidFill>
                <a:latin typeface="+mj-lt"/>
              </a:rPr>
            </a:br>
            <a:endParaRPr lang="en-IE" sz="1700" dirty="0">
              <a:solidFill>
                <a:schemeClr val="bg1"/>
              </a:solidFill>
              <a:latin typeface="+mj-lt"/>
            </a:endParaRPr>
          </a:p>
          <a:p>
            <a:r>
              <a:rPr lang="en-IE" sz="1800" b="1" i="0" dirty="0">
                <a:solidFill>
                  <a:schemeClr val="bg1"/>
                </a:solidFill>
                <a:effectLst/>
                <a:latin typeface="+mj-lt"/>
              </a:rPr>
              <a:t>✓ </a:t>
            </a:r>
            <a:r>
              <a:rPr lang="en-IE" sz="1700" dirty="0">
                <a:solidFill>
                  <a:schemeClr val="bg1"/>
                </a:solidFill>
                <a:latin typeface="+mj-lt"/>
              </a:rPr>
              <a:t>Cross over &amp; personalized medicine</a:t>
            </a:r>
            <a:br>
              <a:rPr lang="en-IE" sz="1700" dirty="0">
                <a:solidFill>
                  <a:schemeClr val="bg1"/>
                </a:solidFill>
                <a:latin typeface="+mj-lt"/>
              </a:rPr>
            </a:br>
            <a:endParaRPr lang="en-IE" sz="1700" dirty="0">
              <a:solidFill>
                <a:schemeClr val="bg1"/>
              </a:solidFill>
              <a:latin typeface="+mj-lt"/>
            </a:endParaRPr>
          </a:p>
          <a:p>
            <a:r>
              <a:rPr lang="en-IE" sz="1800" b="1" i="0" dirty="0">
                <a:solidFill>
                  <a:schemeClr val="bg1"/>
                </a:solidFill>
                <a:effectLst/>
                <a:latin typeface="+mj-lt"/>
              </a:rPr>
              <a:t>✓ </a:t>
            </a:r>
            <a:r>
              <a:rPr lang="en-IE" sz="1700" dirty="0">
                <a:solidFill>
                  <a:schemeClr val="bg1"/>
                </a:solidFill>
                <a:latin typeface="+mj-lt"/>
              </a:rPr>
              <a:t>MAMS</a:t>
            </a:r>
            <a:endParaRPr lang="en-IE" sz="1700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44" name="Right Brace 43">
            <a:extLst>
              <a:ext uri="{FF2B5EF4-FFF2-40B4-BE49-F238E27FC236}">
                <a16:creationId xmlns:a16="http://schemas.microsoft.com/office/drawing/2014/main" id="{7BD0D89F-8F4C-4418-9A9B-9F986FE29B1E}"/>
              </a:ext>
            </a:extLst>
          </p:cNvPr>
          <p:cNvSpPr/>
          <p:nvPr/>
        </p:nvSpPr>
        <p:spPr>
          <a:xfrm flipH="1">
            <a:off x="7990792" y="821714"/>
            <a:ext cx="520044" cy="5049035"/>
          </a:xfrm>
          <a:prstGeom prst="rightBrace">
            <a:avLst>
              <a:gd name="adj1" fmla="val 8333"/>
              <a:gd name="adj2" fmla="val 66314"/>
            </a:avLst>
          </a:prstGeom>
          <a:ln w="28575">
            <a:solidFill>
              <a:srgbClr val="35C2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45" name="Right Brace 44">
            <a:extLst>
              <a:ext uri="{FF2B5EF4-FFF2-40B4-BE49-F238E27FC236}">
                <a16:creationId xmlns:a16="http://schemas.microsoft.com/office/drawing/2014/main" id="{A85F88EF-5BA9-4A85-A4B4-702C7B97B46A}"/>
              </a:ext>
            </a:extLst>
          </p:cNvPr>
          <p:cNvSpPr/>
          <p:nvPr/>
        </p:nvSpPr>
        <p:spPr>
          <a:xfrm rot="16200000" flipH="1">
            <a:off x="4310411" y="1143006"/>
            <a:ext cx="319981" cy="2114023"/>
          </a:xfrm>
          <a:prstGeom prst="rightBrace">
            <a:avLst/>
          </a:prstGeom>
          <a:ln w="19050">
            <a:solidFill>
              <a:srgbClr val="2998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sp>
        <p:nvSpPr>
          <p:cNvPr id="2055" name="Rectangle 2054">
            <a:extLst>
              <a:ext uri="{FF2B5EF4-FFF2-40B4-BE49-F238E27FC236}">
                <a16:creationId xmlns:a16="http://schemas.microsoft.com/office/drawing/2014/main" id="{5EE98DF1-81A1-4C67-846C-12500CDB6C71}"/>
              </a:ext>
            </a:extLst>
          </p:cNvPr>
          <p:cNvSpPr/>
          <p:nvPr/>
        </p:nvSpPr>
        <p:spPr>
          <a:xfrm>
            <a:off x="3163467" y="973147"/>
            <a:ext cx="262195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700" b="1" i="0" dirty="0">
                <a:solidFill>
                  <a:schemeClr val="bg1"/>
                </a:solidFill>
                <a:effectLst/>
                <a:latin typeface="+mj-lt"/>
              </a:rPr>
              <a:t>✓ </a:t>
            </a:r>
            <a:r>
              <a:rPr lang="en-IE" sz="1700" dirty="0">
                <a:solidFill>
                  <a:schemeClr val="bg1"/>
                </a:solidFill>
                <a:latin typeface="+mj-lt"/>
              </a:rPr>
              <a:t>CRM</a:t>
            </a:r>
          </a:p>
          <a:p>
            <a:pPr algn="ctr"/>
            <a:r>
              <a:rPr lang="en-IE" sz="1700" b="1" i="0" dirty="0">
                <a:solidFill>
                  <a:schemeClr val="bg1"/>
                </a:solidFill>
                <a:effectLst/>
                <a:latin typeface="+mj-lt"/>
              </a:rPr>
              <a:t>✓ </a:t>
            </a:r>
            <a:r>
              <a:rPr lang="en-IE" sz="1700" dirty="0">
                <a:solidFill>
                  <a:schemeClr val="bg1"/>
                </a:solidFill>
                <a:latin typeface="+mj-lt"/>
              </a:rPr>
              <a:t>MCP-Mod</a:t>
            </a:r>
          </a:p>
          <a:p>
            <a:pPr algn="ctr"/>
            <a:r>
              <a:rPr lang="en-IE" sz="1700" b="1" i="0" dirty="0">
                <a:solidFill>
                  <a:schemeClr val="bg1"/>
                </a:solidFill>
                <a:effectLst/>
                <a:latin typeface="+mj-lt"/>
              </a:rPr>
              <a:t>✓ </a:t>
            </a:r>
            <a:r>
              <a:rPr lang="en-IE" sz="1700" dirty="0">
                <a:solidFill>
                  <a:schemeClr val="bg1"/>
                </a:solidFill>
                <a:latin typeface="+mj-lt"/>
              </a:rPr>
              <a:t>Simon’s Two Stage</a:t>
            </a:r>
          </a:p>
          <a:p>
            <a:pPr algn="ctr"/>
            <a:r>
              <a:rPr lang="en-IE" sz="1700" b="1" i="0" dirty="0">
                <a:solidFill>
                  <a:schemeClr val="bg1"/>
                </a:solidFill>
                <a:effectLst/>
                <a:latin typeface="+mj-lt"/>
              </a:rPr>
              <a:t>✓ </a:t>
            </a:r>
            <a:r>
              <a:rPr lang="en-IE" sz="1700" dirty="0">
                <a:solidFill>
                  <a:schemeClr val="bg1"/>
                </a:solidFill>
                <a:latin typeface="+mj-lt"/>
              </a:rPr>
              <a:t>Fleming’s GST</a:t>
            </a:r>
          </a:p>
        </p:txBody>
      </p:sp>
      <p:sp>
        <p:nvSpPr>
          <p:cNvPr id="2056" name="Rectangle 2055">
            <a:extLst>
              <a:ext uri="{FF2B5EF4-FFF2-40B4-BE49-F238E27FC236}">
                <a16:creationId xmlns:a16="http://schemas.microsoft.com/office/drawing/2014/main" id="{6211CB6F-B6D5-4061-9DBB-6B98D4ED2DDB}"/>
              </a:ext>
            </a:extLst>
          </p:cNvPr>
          <p:cNvSpPr/>
          <p:nvPr/>
        </p:nvSpPr>
        <p:spPr>
          <a:xfrm>
            <a:off x="8510836" y="6200688"/>
            <a:ext cx="1966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Cohort Study</a:t>
            </a:r>
          </a:p>
          <a:p>
            <a:r>
              <a:rPr lang="en-IE" sz="16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Case-control Study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87FFF2D-8D40-48F5-AC8A-26E3BE961620}"/>
              </a:ext>
            </a:extLst>
          </p:cNvPr>
          <p:cNvSpPr/>
          <p:nvPr/>
        </p:nvSpPr>
        <p:spPr>
          <a:xfrm>
            <a:off x="3413390" y="2474168"/>
            <a:ext cx="2114023" cy="319983"/>
          </a:xfrm>
          <a:prstGeom prst="roundRect">
            <a:avLst/>
          </a:prstGeom>
          <a:solidFill>
            <a:srgbClr val="2998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51" name="Right Brace 50">
            <a:extLst>
              <a:ext uri="{FF2B5EF4-FFF2-40B4-BE49-F238E27FC236}">
                <a16:creationId xmlns:a16="http://schemas.microsoft.com/office/drawing/2014/main" id="{CEF3AD7D-1D35-44AA-B61A-401265727671}"/>
              </a:ext>
            </a:extLst>
          </p:cNvPr>
          <p:cNvSpPr/>
          <p:nvPr/>
        </p:nvSpPr>
        <p:spPr>
          <a:xfrm rot="10800000">
            <a:off x="7990792" y="6243898"/>
            <a:ext cx="520044" cy="514437"/>
          </a:xfrm>
          <a:prstGeom prst="rightBrace">
            <a:avLst>
              <a:gd name="adj1" fmla="val 8333"/>
              <a:gd name="adj2" fmla="val 45896"/>
            </a:avLst>
          </a:prstGeom>
          <a:ln>
            <a:solidFill>
              <a:srgbClr val="48B7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B5B0C7-7ECB-45C4-8A5E-8D95973D30BB}"/>
              </a:ext>
            </a:extLst>
          </p:cNvPr>
          <p:cNvCxnSpPr>
            <a:cxnSpLocks/>
          </p:cNvCxnSpPr>
          <p:nvPr/>
        </p:nvCxnSpPr>
        <p:spPr>
          <a:xfrm>
            <a:off x="8468152" y="1686925"/>
            <a:ext cx="28221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F2F61ECD-20F6-4AD5-9047-4D1D10CADDCB}"/>
              </a:ext>
            </a:extLst>
          </p:cNvPr>
          <p:cNvSpPr/>
          <p:nvPr/>
        </p:nvSpPr>
        <p:spPr>
          <a:xfrm>
            <a:off x="3613212" y="2448990"/>
            <a:ext cx="19369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EARLY PHASE</a:t>
            </a:r>
            <a:endParaRPr lang="en-IE" sz="2000" b="1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2C42DC7-EED7-4A35-8045-3C3F5291853A}"/>
              </a:ext>
            </a:extLst>
          </p:cNvPr>
          <p:cNvSpPr/>
          <p:nvPr/>
        </p:nvSpPr>
        <p:spPr>
          <a:xfrm>
            <a:off x="5840304" y="3971737"/>
            <a:ext cx="2133695" cy="370338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051A78-50E6-4D6F-A05D-352B0B71268C}"/>
              </a:ext>
            </a:extLst>
          </p:cNvPr>
          <p:cNvSpPr/>
          <p:nvPr/>
        </p:nvSpPr>
        <p:spPr>
          <a:xfrm>
            <a:off x="5815363" y="3960537"/>
            <a:ext cx="23227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CONFIRMATORY</a:t>
            </a:r>
            <a:endParaRPr lang="en-IE" sz="2000" b="1" i="0" dirty="0">
              <a:solidFill>
                <a:schemeClr val="bg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2188A6F0-4BC1-459B-A7CE-5B1651AF0AB2}"/>
              </a:ext>
            </a:extLst>
          </p:cNvPr>
          <p:cNvSpPr/>
          <p:nvPr/>
        </p:nvSpPr>
        <p:spPr>
          <a:xfrm>
            <a:off x="1797719" y="3882596"/>
            <a:ext cx="1299124" cy="532744"/>
          </a:xfrm>
          <a:prstGeom prst="roundRect">
            <a:avLst/>
          </a:prstGeom>
          <a:solidFill>
            <a:srgbClr val="29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A89D41A-86D2-4B85-814D-084D3946E46B}"/>
              </a:ext>
            </a:extLst>
          </p:cNvPr>
          <p:cNvSpPr/>
          <p:nvPr/>
        </p:nvSpPr>
        <p:spPr>
          <a:xfrm>
            <a:off x="1730867" y="3873780"/>
            <a:ext cx="14431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E" sz="14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PRE-CLINICAL</a:t>
            </a:r>
            <a:br>
              <a:rPr lang="en-IE" sz="14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</a:br>
            <a:r>
              <a:rPr lang="en-IE" sz="14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RESEARCH</a:t>
            </a:r>
            <a:endParaRPr lang="en-IE" sz="1400" b="1" i="0" dirty="0">
              <a:solidFill>
                <a:schemeClr val="bg1">
                  <a:lumMod val="85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BCF0C4D3-21C9-4964-B519-5A42AAFDC99B}"/>
              </a:ext>
            </a:extLst>
          </p:cNvPr>
          <p:cNvSpPr/>
          <p:nvPr/>
        </p:nvSpPr>
        <p:spPr>
          <a:xfrm>
            <a:off x="6242364" y="6347229"/>
            <a:ext cx="1754575" cy="307777"/>
          </a:xfrm>
          <a:prstGeom prst="roundRect">
            <a:avLst/>
          </a:prstGeom>
          <a:solidFill>
            <a:srgbClr val="48B7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CB1C34-3F7A-4C20-BE07-D40BF38C0CD5}"/>
              </a:ext>
            </a:extLst>
          </p:cNvPr>
          <p:cNvSpPr/>
          <p:nvPr/>
        </p:nvSpPr>
        <p:spPr>
          <a:xfrm>
            <a:off x="6200068" y="6347229"/>
            <a:ext cx="178738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1400" b="1" dirty="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</a:rPr>
              <a:t>POST MARKETING</a:t>
            </a:r>
            <a:endParaRPr lang="en-IE" sz="1400" b="1" i="0" dirty="0">
              <a:solidFill>
                <a:schemeClr val="bg1">
                  <a:lumMod val="85000"/>
                </a:schemeClr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25EDB41-292C-4FE2-BB6C-1C471B95CE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74" y="162558"/>
            <a:ext cx="1039228" cy="37739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B46FB30-238A-4578-B5AC-F1B5027E2B8F}"/>
              </a:ext>
            </a:extLst>
          </p:cNvPr>
          <p:cNvCxnSpPr>
            <a:cxnSpLocks/>
          </p:cNvCxnSpPr>
          <p:nvPr/>
        </p:nvCxnSpPr>
        <p:spPr>
          <a:xfrm>
            <a:off x="2404693" y="108904"/>
            <a:ext cx="0" cy="4053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671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ish&#10;&#10;Description automatically generated">
            <a:extLst>
              <a:ext uri="{FF2B5EF4-FFF2-40B4-BE49-F238E27FC236}">
                <a16:creationId xmlns:a16="http://schemas.microsoft.com/office/drawing/2014/main" id="{0BF8615B-F55D-43D5-8BBA-90EC23AA5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00" y="67901"/>
            <a:ext cx="12212200" cy="6790099"/>
          </a:xfrm>
          <a:prstGeom prst="rect">
            <a:avLst/>
          </a:prstGeom>
        </p:spPr>
      </p:pic>
      <p:pic>
        <p:nvPicPr>
          <p:cNvPr id="34" name="Picture 14" descr="nQuery-G2-Review-3">
            <a:extLst>
              <a:ext uri="{FF2B5EF4-FFF2-40B4-BE49-F238E27FC236}">
                <a16:creationId xmlns:a16="http://schemas.microsoft.com/office/drawing/2014/main" id="{5E28CA44-7C59-4F6D-85BB-6D13641D6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041" y="3287180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112297733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1229191" y="-95273"/>
                          <a:pt x="1347303" y="40334"/>
                          <a:pt x="2485026" y="0"/>
                        </a:cubicBezTo>
                        <a:cubicBezTo>
                          <a:pt x="2484363" y="1409795"/>
                          <a:pt x="2572182" y="2043776"/>
                          <a:pt x="2485026" y="3050671"/>
                        </a:cubicBezTo>
                        <a:cubicBezTo>
                          <a:pt x="1851316" y="3030554"/>
                          <a:pt x="839454" y="2901840"/>
                          <a:pt x="0" y="3050671"/>
                        </a:cubicBezTo>
                        <a:cubicBezTo>
                          <a:pt x="97792" y="2284858"/>
                          <a:pt x="125311" y="864854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nQuery-G2-Review-2">
            <a:extLst>
              <a:ext uri="{FF2B5EF4-FFF2-40B4-BE49-F238E27FC236}">
                <a16:creationId xmlns:a16="http://schemas.microsoft.com/office/drawing/2014/main" id="{D45DAD02-7073-46CD-BF2A-3ADA5AA5A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86" y="3287180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634779923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935525" y="-133403"/>
                          <a:pt x="2152704" y="-36934"/>
                          <a:pt x="2485026" y="0"/>
                        </a:cubicBezTo>
                        <a:cubicBezTo>
                          <a:pt x="2504039" y="1224398"/>
                          <a:pt x="2562784" y="1933590"/>
                          <a:pt x="2485026" y="3050671"/>
                        </a:cubicBezTo>
                        <a:cubicBezTo>
                          <a:pt x="2063383" y="2927523"/>
                          <a:pt x="557899" y="2942498"/>
                          <a:pt x="0" y="3050671"/>
                        </a:cubicBezTo>
                        <a:cubicBezTo>
                          <a:pt x="-137416" y="2185246"/>
                          <a:pt x="150040" y="339576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nQuery-G2-Review-5">
            <a:extLst>
              <a:ext uri="{FF2B5EF4-FFF2-40B4-BE49-F238E27FC236}">
                <a16:creationId xmlns:a16="http://schemas.microsoft.com/office/drawing/2014/main" id="{C3D22A39-3CA7-4D24-BADD-D705317FA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396" y="3287180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52657929">
                  <a:custGeom>
                    <a:avLst/>
                    <a:gdLst>
                      <a:gd name="connsiteX0" fmla="*/ 0 w 2410617"/>
                      <a:gd name="connsiteY0" fmla="*/ 0 h 2959325"/>
                      <a:gd name="connsiteX1" fmla="*/ 2410617 w 2410617"/>
                      <a:gd name="connsiteY1" fmla="*/ 0 h 2959325"/>
                      <a:gd name="connsiteX2" fmla="*/ 2410617 w 2410617"/>
                      <a:gd name="connsiteY2" fmla="*/ 2959325 h 2959325"/>
                      <a:gd name="connsiteX3" fmla="*/ 0 w 2410617"/>
                      <a:gd name="connsiteY3" fmla="*/ 2959325 h 2959325"/>
                      <a:gd name="connsiteX4" fmla="*/ 0 w 2410617"/>
                      <a:gd name="connsiteY4" fmla="*/ 0 h 2959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10617" h="2959325" extrusionOk="0">
                        <a:moveTo>
                          <a:pt x="0" y="0"/>
                        </a:moveTo>
                        <a:cubicBezTo>
                          <a:pt x="993242" y="-98322"/>
                          <a:pt x="1634998" y="-78723"/>
                          <a:pt x="2410617" y="0"/>
                        </a:cubicBezTo>
                        <a:cubicBezTo>
                          <a:pt x="2262092" y="1079841"/>
                          <a:pt x="2365652" y="1717688"/>
                          <a:pt x="2410617" y="2959325"/>
                        </a:cubicBezTo>
                        <a:cubicBezTo>
                          <a:pt x="2133113" y="3050712"/>
                          <a:pt x="550164" y="2849771"/>
                          <a:pt x="0" y="2959325"/>
                        </a:cubicBezTo>
                        <a:cubicBezTo>
                          <a:pt x="91681" y="1744527"/>
                          <a:pt x="-90978" y="3757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nQuery-G2-Review-4">
            <a:extLst>
              <a:ext uri="{FF2B5EF4-FFF2-40B4-BE49-F238E27FC236}">
                <a16:creationId xmlns:a16="http://schemas.microsoft.com/office/drawing/2014/main" id="{428C0B0F-E220-4F1C-BA92-1756E99BC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751" y="3287180"/>
            <a:ext cx="2221817" cy="2727551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172447036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743949" y="-37904"/>
                          <a:pt x="1879360" y="-55183"/>
                          <a:pt x="2485026" y="0"/>
                        </a:cubicBezTo>
                        <a:cubicBezTo>
                          <a:pt x="2455544" y="1321716"/>
                          <a:pt x="2321872" y="1685505"/>
                          <a:pt x="2485026" y="3050671"/>
                        </a:cubicBezTo>
                        <a:cubicBezTo>
                          <a:pt x="1602360" y="3105291"/>
                          <a:pt x="556210" y="2896323"/>
                          <a:pt x="0" y="3050671"/>
                        </a:cubicBezTo>
                        <a:cubicBezTo>
                          <a:pt x="60216" y="2190889"/>
                          <a:pt x="-164684" y="3320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F69E7F7F-FBD1-48FB-BDC2-E6EFECD3084D}"/>
              </a:ext>
            </a:extLst>
          </p:cNvPr>
          <p:cNvSpPr txBox="1">
            <a:spLocks/>
          </p:cNvSpPr>
          <p:nvPr/>
        </p:nvSpPr>
        <p:spPr>
          <a:xfrm>
            <a:off x="3635529" y="1406242"/>
            <a:ext cx="9080099" cy="1284028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E2AC8A3-A48E-4D5A-A6E6-5CBAFD45D95A}"/>
              </a:ext>
            </a:extLst>
          </p:cNvPr>
          <p:cNvSpPr/>
          <p:nvPr/>
        </p:nvSpPr>
        <p:spPr>
          <a:xfrm>
            <a:off x="-10100" y="0"/>
            <a:ext cx="12212200" cy="755068"/>
          </a:xfrm>
          <a:prstGeom prst="roundRect">
            <a:avLst>
              <a:gd name="adj" fmla="val 0"/>
            </a:avLst>
          </a:prstGeom>
          <a:solidFill>
            <a:srgbClr val="5657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41" name="Title 3">
            <a:extLst>
              <a:ext uri="{FF2B5EF4-FFF2-40B4-BE49-F238E27FC236}">
                <a16:creationId xmlns:a16="http://schemas.microsoft.com/office/drawing/2014/main" id="{0F0FC644-A625-4114-9EE1-F6FFADDDD317}"/>
              </a:ext>
            </a:extLst>
          </p:cNvPr>
          <p:cNvSpPr txBox="1">
            <a:spLocks/>
          </p:cNvSpPr>
          <p:nvPr/>
        </p:nvSpPr>
        <p:spPr>
          <a:xfrm>
            <a:off x="1928578" y="2312134"/>
            <a:ext cx="7791261" cy="84098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100" baseline="0">
                <a:solidFill>
                  <a:schemeClr val="bg1"/>
                </a:solidFill>
                <a:latin typeface="Futura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000" spc="0" dirty="0">
                <a:latin typeface="Century Gothic" panose="020B0502020202020204" pitchFamily="34" charset="0"/>
              </a:rPr>
              <a:t>In 2020, </a:t>
            </a:r>
            <a:r>
              <a:rPr lang="en-GB" sz="2000" b="1" spc="0" dirty="0">
                <a:latin typeface="Century Gothic" panose="020B0502020202020204" pitchFamily="34" charset="0"/>
              </a:rPr>
              <a:t>91%</a:t>
            </a:r>
            <a:r>
              <a:rPr lang="en-GB" sz="2000" spc="0" dirty="0">
                <a:latin typeface="Century Gothic" panose="020B0502020202020204" pitchFamily="34" charset="0"/>
              </a:rPr>
              <a:t> of organizations with clinical trials approved by </a:t>
            </a:r>
            <a:br>
              <a:rPr lang="en-GB" sz="2000" spc="0" dirty="0">
                <a:latin typeface="Century Gothic" panose="020B0502020202020204" pitchFamily="34" charset="0"/>
              </a:rPr>
            </a:br>
            <a:r>
              <a:rPr lang="en-GB" sz="2000" spc="0" dirty="0">
                <a:latin typeface="Century Gothic" panose="020B0502020202020204" pitchFamily="34" charset="0"/>
              </a:rPr>
              <a:t>the FDA </a:t>
            </a:r>
            <a:r>
              <a:rPr lang="en-GB" sz="2000" b="1" spc="0" dirty="0">
                <a:latin typeface="Century Gothic" panose="020B0502020202020204" pitchFamily="34" charset="0"/>
              </a:rPr>
              <a:t>used </a:t>
            </a:r>
            <a:r>
              <a:rPr lang="en-GB" sz="2000" b="1" spc="0" dirty="0" err="1">
                <a:latin typeface="Century Gothic" panose="020B0502020202020204" pitchFamily="34" charset="0"/>
              </a:rPr>
              <a:t>nQuery</a:t>
            </a:r>
            <a:endParaRPr lang="en-GB" sz="2000" spc="0" dirty="0">
              <a:latin typeface="Century Gothic" panose="020B0502020202020204" pitchFamily="34" charset="0"/>
            </a:endParaRPr>
          </a:p>
        </p:txBody>
      </p:sp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0DB1C739-2CA4-4747-BC19-E8F72F956B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34" y="6328034"/>
            <a:ext cx="485977" cy="219899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27AEEB91-7901-46C9-AAC7-6A45A47CFA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46" y="6372134"/>
            <a:ext cx="533910" cy="131698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41534330-CF2F-45C6-BB7B-F59773E577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210" y="6362333"/>
            <a:ext cx="588388" cy="151300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694F9984-3CCA-4D52-BCF2-13B7B4422C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2051" y="6357044"/>
            <a:ext cx="480150" cy="161879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AD90B7F8-51E6-41FC-9397-F42597599F8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53" y="6333606"/>
            <a:ext cx="632592" cy="208755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D3FCA941-459E-4CED-B474-4983196D355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00" y="6302604"/>
            <a:ext cx="307681" cy="270759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FCFC053C-0A26-463F-AA3E-6EC74FCC6BF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833" y="6280048"/>
            <a:ext cx="261978" cy="315871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A5B5EBDB-D204-464F-9CA5-D5300F8AAB1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823" y="6358758"/>
            <a:ext cx="411557" cy="158450"/>
          </a:xfrm>
          <a:prstGeom prst="rect">
            <a:avLst/>
          </a:prstGeom>
        </p:spPr>
      </p:pic>
      <p:pic>
        <p:nvPicPr>
          <p:cNvPr id="51" name="Picture 50" descr="A close up of a logo&#10;&#10;Description automatically generated">
            <a:extLst>
              <a:ext uri="{FF2B5EF4-FFF2-40B4-BE49-F238E27FC236}">
                <a16:creationId xmlns:a16="http://schemas.microsoft.com/office/drawing/2014/main" id="{1F4D7F59-9087-456B-9152-2B7B4733D84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654" y="6350698"/>
            <a:ext cx="985485" cy="174571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D6887FA9-0237-4932-83C9-48C5B12C2B2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599" y="6322722"/>
            <a:ext cx="197028" cy="230522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439E280A-3585-4559-B6FD-88C7AD8DF3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64" y="6372134"/>
            <a:ext cx="591629" cy="131698"/>
          </a:xfrm>
          <a:prstGeom prst="rect">
            <a:avLst/>
          </a:prstGeom>
        </p:spPr>
      </p:pic>
      <p:pic>
        <p:nvPicPr>
          <p:cNvPr id="54" name="Picture 5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CBDC9E-2C62-4DC1-B9D1-E04305152E3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64" y="6322722"/>
            <a:ext cx="815693" cy="230522"/>
          </a:xfrm>
          <a:prstGeom prst="rect">
            <a:avLst/>
          </a:prstGeom>
        </p:spPr>
      </p:pic>
      <p:pic>
        <p:nvPicPr>
          <p:cNvPr id="55" name="Picture 54" descr="A picture containing drawing, shirt&#10;&#10;Description automatically generated">
            <a:extLst>
              <a:ext uri="{FF2B5EF4-FFF2-40B4-BE49-F238E27FC236}">
                <a16:creationId xmlns:a16="http://schemas.microsoft.com/office/drawing/2014/main" id="{DF205AD4-A382-42CA-8A40-5289368C345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87" b="28791"/>
          <a:stretch/>
        </p:blipFill>
        <p:spPr>
          <a:xfrm>
            <a:off x="7153939" y="6299420"/>
            <a:ext cx="648672" cy="277126"/>
          </a:xfrm>
          <a:prstGeom prst="rect">
            <a:avLst/>
          </a:prstGeom>
        </p:spPr>
      </p:pic>
      <p:pic>
        <p:nvPicPr>
          <p:cNvPr id="56" name="Picture 55" descr="A close up of a logo&#10;&#10;Description automatically generated">
            <a:extLst>
              <a:ext uri="{FF2B5EF4-FFF2-40B4-BE49-F238E27FC236}">
                <a16:creationId xmlns:a16="http://schemas.microsoft.com/office/drawing/2014/main" id="{4459B203-0089-480B-85F6-D0A548FEF5D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98" y="6355886"/>
            <a:ext cx="590472" cy="164195"/>
          </a:xfrm>
          <a:prstGeom prst="rect">
            <a:avLst/>
          </a:prstGeom>
        </p:spPr>
      </p:pic>
      <p:pic>
        <p:nvPicPr>
          <p:cNvPr id="57" name="Picture 56" descr="A picture containing drawing&#10;&#10;Description automatically generated">
            <a:extLst>
              <a:ext uri="{FF2B5EF4-FFF2-40B4-BE49-F238E27FC236}">
                <a16:creationId xmlns:a16="http://schemas.microsoft.com/office/drawing/2014/main" id="{17E5928C-B3ED-48CF-B9DE-E8F6BF93CBB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264" y="6356172"/>
            <a:ext cx="548222" cy="163623"/>
          </a:xfrm>
          <a:prstGeom prst="rect">
            <a:avLst/>
          </a:prstGeom>
        </p:spPr>
      </p:pic>
      <p:pic>
        <p:nvPicPr>
          <p:cNvPr id="58" name="Picture 57" descr="A close up of a sign&#10;&#10;Description automatically generated">
            <a:extLst>
              <a:ext uri="{FF2B5EF4-FFF2-40B4-BE49-F238E27FC236}">
                <a16:creationId xmlns:a16="http://schemas.microsoft.com/office/drawing/2014/main" id="{F44C94AF-21F4-47FF-B04F-25B375AF9AA2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409" y="6308191"/>
            <a:ext cx="469991" cy="259585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9D3A38-B73B-4165-A83B-A33D20A85FAD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727" y="991841"/>
            <a:ext cx="3394212" cy="123261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30000"/>
              </a:prstClr>
            </a:outerShdw>
          </a:effectLst>
        </p:spPr>
      </p:pic>
      <p:pic>
        <p:nvPicPr>
          <p:cNvPr id="1026" name="Picture 2" descr="nQuery-Clinical-Trial-Software">
            <a:extLst>
              <a:ext uri="{FF2B5EF4-FFF2-40B4-BE49-F238E27FC236}">
                <a16:creationId xmlns:a16="http://schemas.microsoft.com/office/drawing/2014/main" id="{061B6411-6CB8-44F9-8215-F75C69E99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300" y="58685"/>
            <a:ext cx="509862" cy="64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Query-G2-Review-1-Example-1">
            <a:extLst>
              <a:ext uri="{FF2B5EF4-FFF2-40B4-BE49-F238E27FC236}">
                <a16:creationId xmlns:a16="http://schemas.microsoft.com/office/drawing/2014/main" id="{4C8422BA-4B5A-42F8-B368-E37E3D424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839" y="3287180"/>
            <a:ext cx="2230943" cy="2738753"/>
          </a:xfrm>
          <a:prstGeom prst="rect">
            <a:avLst/>
          </a:prstGeom>
          <a:noFill/>
          <a:ln w="12700" cap="rnd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4172447036">
                  <a:custGeom>
                    <a:avLst/>
                    <a:gdLst>
                      <a:gd name="connsiteX0" fmla="*/ 0 w 2485026"/>
                      <a:gd name="connsiteY0" fmla="*/ 0 h 3050671"/>
                      <a:gd name="connsiteX1" fmla="*/ 2485026 w 2485026"/>
                      <a:gd name="connsiteY1" fmla="*/ 0 h 3050671"/>
                      <a:gd name="connsiteX2" fmla="*/ 2485026 w 2485026"/>
                      <a:gd name="connsiteY2" fmla="*/ 3050671 h 3050671"/>
                      <a:gd name="connsiteX3" fmla="*/ 0 w 2485026"/>
                      <a:gd name="connsiteY3" fmla="*/ 3050671 h 3050671"/>
                      <a:gd name="connsiteX4" fmla="*/ 0 w 2485026"/>
                      <a:gd name="connsiteY4" fmla="*/ 0 h 30506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85026" h="3050671" extrusionOk="0">
                        <a:moveTo>
                          <a:pt x="0" y="0"/>
                        </a:moveTo>
                        <a:cubicBezTo>
                          <a:pt x="743949" y="-37904"/>
                          <a:pt x="1879360" y="-55183"/>
                          <a:pt x="2485026" y="0"/>
                        </a:cubicBezTo>
                        <a:cubicBezTo>
                          <a:pt x="2455544" y="1321716"/>
                          <a:pt x="2321872" y="1685505"/>
                          <a:pt x="2485026" y="3050671"/>
                        </a:cubicBezTo>
                        <a:cubicBezTo>
                          <a:pt x="1602360" y="3105291"/>
                          <a:pt x="556210" y="2896323"/>
                          <a:pt x="0" y="3050671"/>
                        </a:cubicBezTo>
                        <a:cubicBezTo>
                          <a:pt x="60216" y="2190889"/>
                          <a:pt x="-164684" y="33203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653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344906-A68E-4666-8547-38D562A89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12192000" cy="68715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D9EC3CA-4B65-4C12-A7D8-8D49187B4E50}"/>
              </a:ext>
            </a:extLst>
          </p:cNvPr>
          <p:cNvSpPr/>
          <p:nvPr/>
        </p:nvSpPr>
        <p:spPr>
          <a:xfrm>
            <a:off x="4032988" y="2812273"/>
            <a:ext cx="79976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Challenges in</a:t>
            </a:r>
            <a:b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Survival Analysis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41D92D4-8F6A-482C-BC69-D39440217E08}"/>
              </a:ext>
            </a:extLst>
          </p:cNvPr>
          <p:cNvSpPr txBox="1">
            <a:spLocks/>
          </p:cNvSpPr>
          <p:nvPr/>
        </p:nvSpPr>
        <p:spPr>
          <a:xfrm>
            <a:off x="3719238" y="-13532"/>
            <a:ext cx="152359" cy="6871532"/>
          </a:xfrm>
          <a:prstGeom prst="roundRect">
            <a:avLst>
              <a:gd name="adj" fmla="val 0"/>
            </a:avLst>
          </a:prstGeom>
          <a:solidFill>
            <a:srgbClr val="565755"/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53E99C-644E-4523-9972-6DE03A8F96BC}"/>
              </a:ext>
            </a:extLst>
          </p:cNvPr>
          <p:cNvSpPr/>
          <p:nvPr/>
        </p:nvSpPr>
        <p:spPr>
          <a:xfrm>
            <a:off x="397348" y="3090094"/>
            <a:ext cx="2933884" cy="1198684"/>
          </a:xfrm>
          <a:prstGeom prst="roundRect">
            <a:avLst>
              <a:gd name="adj" fmla="val 5170"/>
            </a:avLst>
          </a:prstGeom>
          <a:solidFill>
            <a:srgbClr val="39C2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569741-C351-4FF4-A524-2DA05D8BF2D0}"/>
              </a:ext>
            </a:extLst>
          </p:cNvPr>
          <p:cNvSpPr/>
          <p:nvPr/>
        </p:nvSpPr>
        <p:spPr>
          <a:xfrm>
            <a:off x="397347" y="3352710"/>
            <a:ext cx="293388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 1</a:t>
            </a:r>
            <a:endParaRPr kumimoji="0" lang="en-IE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777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617" y="123375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n-IE" sz="3600" cap="none" dirty="0">
                <a:latin typeface="+mj-lt"/>
              </a:rPr>
              <a:t>Challenges in Survival Trials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4CF1186-08F0-45EB-AD71-68C74B30CC79}"/>
              </a:ext>
            </a:extLst>
          </p:cNvPr>
          <p:cNvSpPr/>
          <p:nvPr/>
        </p:nvSpPr>
        <p:spPr>
          <a:xfrm flipH="1" flipV="1">
            <a:off x="527107" y="1564824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9A69845-5940-49B0-AF7E-87684333BD24}"/>
              </a:ext>
            </a:extLst>
          </p:cNvPr>
          <p:cNvSpPr/>
          <p:nvPr/>
        </p:nvSpPr>
        <p:spPr>
          <a:xfrm flipH="1" flipV="1">
            <a:off x="529588" y="3102140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38C38A4-7306-4006-B5C1-971A8A80B3DF}"/>
              </a:ext>
            </a:extLst>
          </p:cNvPr>
          <p:cNvSpPr/>
          <p:nvPr/>
        </p:nvSpPr>
        <p:spPr>
          <a:xfrm flipH="1" flipV="1">
            <a:off x="525515" y="4804827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E9D602A-646F-4C96-B154-5D13A8588918}"/>
              </a:ext>
            </a:extLst>
          </p:cNvPr>
          <p:cNvSpPr txBox="1">
            <a:spLocks/>
          </p:cNvSpPr>
          <p:nvPr/>
        </p:nvSpPr>
        <p:spPr>
          <a:xfrm>
            <a:off x="745520" y="1526304"/>
            <a:ext cx="10503155" cy="4311148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3200" dirty="0"/>
              <a:t>Survival trials are among the most common</a:t>
            </a:r>
          </a:p>
          <a:p>
            <a:pPr marL="516636" marR="0" lvl="1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lang="en-IE" sz="28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Common in areas of oncology, cardiology, etc.</a:t>
            </a:r>
          </a:p>
          <a:p>
            <a:pPr marL="516636" marR="0" lvl="1" indent="-3429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Survival/time-to-event modelling is one of most complex</a:t>
            </a: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Issues caused by NPH, varying accrual patterns, Stratification, etc.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lang="en-IE" sz="32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lang="en-IE" sz="3200" dirty="0">
                <a:solidFill>
                  <a:prstClr val="black"/>
                </a:solidFill>
                <a:latin typeface="Calibri" panose="020F0502020204030204"/>
              </a:rPr>
              <a:t>New methods needed to deal with complex survival trends</a:t>
            </a: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r>
              <a:rPr kumimoji="0" lang="en-IE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Combination Tests, Restricted Mean Survival Time</a:t>
            </a: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etc.</a:t>
            </a:r>
          </a:p>
          <a:p>
            <a:pPr marL="173736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None/>
              <a:tabLst/>
              <a:defRPr/>
            </a:pP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630936" marR="0" lvl="1" indent="-45720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Char char=""/>
              <a:tabLst/>
              <a:defRPr/>
            </a:pPr>
            <a:endParaRPr kumimoji="0" lang="en-I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3736" marR="0" lvl="1" indent="0" algn="l" defTabSz="914400" rtl="0" eaLnBrk="1" fontAlgn="auto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1CADE4"/>
              </a:buClr>
              <a:buSzTx/>
              <a:buFont typeface="Wingdings 3" pitchFamily="18" charset="2"/>
              <a:buNone/>
              <a:tabLst/>
              <a:defRPr/>
            </a:pP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235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CC6BE-7774-4F78-A5F9-80B13000B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020" y="1587977"/>
            <a:ext cx="9787877" cy="1015663"/>
          </a:xfrm>
        </p:spPr>
        <p:txBody>
          <a:bodyPr>
            <a:normAutofit lnSpcReduction="10000"/>
          </a:bodyPr>
          <a:lstStyle/>
          <a:p>
            <a:pPr marL="0" lvl="0" indent="0">
              <a:buClr>
                <a:srgbClr val="1CADE4"/>
              </a:buClr>
              <a:buNone/>
            </a:pPr>
            <a:r>
              <a:rPr lang="en-IE" sz="3200" dirty="0">
                <a:solidFill>
                  <a:prstClr val="black"/>
                </a:solidFill>
              </a:rPr>
              <a:t>What is the expected survival curve(s) in the group(s)?</a:t>
            </a:r>
          </a:p>
          <a:p>
            <a:pPr lvl="1">
              <a:buClr>
                <a:srgbClr val="1CADE4"/>
              </a:buClr>
            </a:pPr>
            <a:r>
              <a:rPr lang="en-IE" sz="2800" dirty="0">
                <a:solidFill>
                  <a:schemeClr val="bg1">
                    <a:lumMod val="50000"/>
                  </a:schemeClr>
                </a:solidFill>
              </a:rPr>
              <a:t>Assume parametric approximation? Which test appropriate?</a:t>
            </a:r>
          </a:p>
          <a:p>
            <a:pPr>
              <a:buClr>
                <a:srgbClr val="1CADE4"/>
              </a:buClr>
            </a:pPr>
            <a:endParaRPr lang="en-IE" sz="3200" dirty="0">
              <a:solidFill>
                <a:prstClr val="black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C961EED-C5B8-4AF2-BDD9-469E2537EC8F}"/>
              </a:ext>
            </a:extLst>
          </p:cNvPr>
          <p:cNvSpPr txBox="1">
            <a:spLocks/>
          </p:cNvSpPr>
          <p:nvPr/>
        </p:nvSpPr>
        <p:spPr>
          <a:xfrm>
            <a:off x="697060" y="1186468"/>
            <a:ext cx="3491046" cy="481312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IE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627BAE8-F348-41BB-8B67-52451E6FC0EC}"/>
              </a:ext>
            </a:extLst>
          </p:cNvPr>
          <p:cNvSpPr/>
          <p:nvPr/>
        </p:nvSpPr>
        <p:spPr>
          <a:xfrm flipH="1" flipV="1">
            <a:off x="525201" y="1626143"/>
            <a:ext cx="45719" cy="653720"/>
          </a:xfrm>
          <a:prstGeom prst="roundRect">
            <a:avLst/>
          </a:prstGeom>
          <a:solidFill>
            <a:srgbClr val="3474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0A753E1-10C3-4125-A664-442FA016A3F9}"/>
              </a:ext>
            </a:extLst>
          </p:cNvPr>
          <p:cNvSpPr/>
          <p:nvPr/>
        </p:nvSpPr>
        <p:spPr>
          <a:xfrm flipH="1" flipV="1">
            <a:off x="526914" y="2868398"/>
            <a:ext cx="45719" cy="653720"/>
          </a:xfrm>
          <a:prstGeom prst="roundRect">
            <a:avLst/>
          </a:prstGeom>
          <a:solidFill>
            <a:srgbClr val="2D98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0BF93-E315-4F7F-9E35-3710D9D325D7}"/>
              </a:ext>
            </a:extLst>
          </p:cNvPr>
          <p:cNvSpPr/>
          <p:nvPr/>
        </p:nvSpPr>
        <p:spPr>
          <a:xfrm flipH="1" flipV="1">
            <a:off x="522279" y="4110653"/>
            <a:ext cx="45719" cy="653720"/>
          </a:xfrm>
          <a:prstGeom prst="roundRect">
            <a:avLst/>
          </a:prstGeom>
          <a:solidFill>
            <a:srgbClr val="35C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E5849A-EA6C-4E44-8D15-A5A7D482D15C}"/>
              </a:ext>
            </a:extLst>
          </p:cNvPr>
          <p:cNvSpPr/>
          <p:nvPr/>
        </p:nvSpPr>
        <p:spPr>
          <a:xfrm flipH="1" flipV="1">
            <a:off x="527487" y="5259566"/>
            <a:ext cx="45719" cy="653720"/>
          </a:xfrm>
          <a:prstGeom prst="roundRect">
            <a:avLst/>
          </a:prstGeom>
          <a:solidFill>
            <a:srgbClr val="4C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8FF71F-6C9E-4FFA-ACB6-C84B5FCB6809}"/>
              </a:ext>
            </a:extLst>
          </p:cNvPr>
          <p:cNvSpPr/>
          <p:nvPr/>
        </p:nvSpPr>
        <p:spPr>
          <a:xfrm>
            <a:off x="758020" y="5078594"/>
            <a:ext cx="109965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Tx/>
              <a:buFontTx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Effect of unequal follow-up due to accrual period?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Tx/>
              <a:buFontTx/>
              <a:buNone/>
              <a:tabLst/>
              <a:defRPr/>
            </a:pP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What accrual pattern to assume? Set max follow-up same for all?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E379A4-7FEC-46C1-A6F0-A43E79FC7CB9}"/>
              </a:ext>
            </a:extLst>
          </p:cNvPr>
          <p:cNvSpPr/>
          <p:nvPr/>
        </p:nvSpPr>
        <p:spPr>
          <a:xfrm>
            <a:off x="696915" y="3965106"/>
            <a:ext cx="1019343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Tx/>
              <a:buFontTx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deal with expected dropouts or censoring?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Tx/>
              <a:buFontTx/>
              <a:buNone/>
              <a:tabLst/>
              <a:defRPr/>
            </a:pPr>
            <a:r>
              <a:rPr lang="en-IE" sz="32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kumimoji="0" lang="en-IE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Simple loss to follow-up or integrate dropout process into model?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CDC9F0-89FB-4E8C-A7FC-3C2F3CDA24E2}"/>
              </a:ext>
            </a:extLst>
          </p:cNvPr>
          <p:cNvSpPr/>
          <p:nvPr/>
        </p:nvSpPr>
        <p:spPr>
          <a:xfrm>
            <a:off x="696915" y="2709758"/>
            <a:ext cx="1024031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Tx/>
              <a:buFontTx/>
              <a:buNone/>
              <a:tabLst/>
              <a:defRPr/>
            </a:pPr>
            <a:r>
              <a:rPr kumimoji="0" lang="en-IE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handle complex survival curves?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ADE4"/>
              </a:buClr>
              <a:buSzTx/>
              <a:buFontTx/>
              <a:buNone/>
              <a:tabLst/>
              <a:defRPr/>
            </a:pPr>
            <a:r>
              <a:rPr lang="en-IE" sz="3200" dirty="0">
                <a:solidFill>
                  <a:schemeClr val="bg1">
                    <a:lumMod val="50000"/>
                  </a:schemeClr>
                </a:solidFill>
                <a:latin typeface="Calibri" panose="020F0502020204030204"/>
              </a:rPr>
              <a:t> </a:t>
            </a:r>
            <a:r>
              <a:rPr lang="en-IE" sz="2800" dirty="0">
                <a:solidFill>
                  <a:schemeClr val="bg1">
                    <a:lumMod val="50000"/>
                  </a:schemeClr>
                </a:solidFill>
              </a:rPr>
              <a:t>Non-Prop. Hazards (Delayed effect), Stratified effect, etc.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407D587-B453-454A-A4CF-6FA20108DD86}"/>
              </a:ext>
            </a:extLst>
          </p:cNvPr>
          <p:cNvSpPr txBox="1">
            <a:spLocks/>
          </p:cNvSpPr>
          <p:nvPr/>
        </p:nvSpPr>
        <p:spPr>
          <a:xfrm>
            <a:off x="1571011" y="237946"/>
            <a:ext cx="9126415" cy="1293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8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E" sz="3600" cap="none" dirty="0"/>
              <a:t>Survival Analysis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4066806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344906-A68E-4666-8547-38D562A89D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532"/>
            <a:ext cx="12192000" cy="687153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D9EC3CA-4B65-4C12-A7D8-8D49187B4E50}"/>
              </a:ext>
            </a:extLst>
          </p:cNvPr>
          <p:cNvSpPr/>
          <p:nvPr/>
        </p:nvSpPr>
        <p:spPr>
          <a:xfrm>
            <a:off x="4032988" y="2812273"/>
            <a:ext cx="79976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Non-Proportional Hazards &amp; Solutions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641D92D4-8F6A-482C-BC69-D39440217E08}"/>
              </a:ext>
            </a:extLst>
          </p:cNvPr>
          <p:cNvSpPr txBox="1">
            <a:spLocks/>
          </p:cNvSpPr>
          <p:nvPr/>
        </p:nvSpPr>
        <p:spPr>
          <a:xfrm>
            <a:off x="3719238" y="-13532"/>
            <a:ext cx="152359" cy="6871532"/>
          </a:xfrm>
          <a:prstGeom prst="roundRect">
            <a:avLst>
              <a:gd name="adj" fmla="val 0"/>
            </a:avLst>
          </a:prstGeom>
          <a:solidFill>
            <a:srgbClr val="565755"/>
          </a:solidFill>
        </p:spPr>
        <p:txBody>
          <a:bodyPr vert="horz" lIns="45720" tIns="45720" rIns="4572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defRPr sz="3000" b="1">
                <a:solidFill>
                  <a:prstClr val="white"/>
                </a:solidFill>
                <a:latin typeface="+mj-lt"/>
              </a:defRPr>
            </a:lvl1pPr>
            <a:lvl2pPr marL="26517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</a:lvl2pPr>
            <a:lvl3pPr marL="4480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3pPr>
            <a:lvl4pPr marL="59436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4pPr>
            <a:lvl5pPr marL="77724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5pPr>
            <a:lvl6pPr marL="914400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6pPr>
            <a:lvl7pPr marL="1060704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7pPr>
            <a:lvl8pPr marL="1216152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8pPr>
            <a:lvl9pPr marL="1362456" indent="-13716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/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253E99C-644E-4523-9972-6DE03A8F96BC}"/>
              </a:ext>
            </a:extLst>
          </p:cNvPr>
          <p:cNvSpPr/>
          <p:nvPr/>
        </p:nvSpPr>
        <p:spPr>
          <a:xfrm>
            <a:off x="397348" y="3090094"/>
            <a:ext cx="2933884" cy="1198684"/>
          </a:xfrm>
          <a:prstGeom prst="roundRect">
            <a:avLst>
              <a:gd name="adj" fmla="val 5170"/>
            </a:avLst>
          </a:prstGeom>
          <a:solidFill>
            <a:srgbClr val="39C2D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569741-C351-4FF4-A524-2DA05D8BF2D0}"/>
              </a:ext>
            </a:extLst>
          </p:cNvPr>
          <p:cNvSpPr/>
          <p:nvPr/>
        </p:nvSpPr>
        <p:spPr>
          <a:xfrm>
            <a:off x="397347" y="3352710"/>
            <a:ext cx="2933884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 </a:t>
            </a:r>
            <a:r>
              <a:rPr lang="en-US" sz="3600" b="1" dirty="0">
                <a:solidFill>
                  <a:prstClr val="white"/>
                </a:solidFill>
                <a:latin typeface="Century Gothic" panose="020B0502020202020204" pitchFamily="34" charset="0"/>
              </a:rPr>
              <a:t>2</a:t>
            </a:r>
            <a:endParaRPr kumimoji="0" lang="en-IE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6592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2343</Words>
  <Application>Microsoft Office PowerPoint</Application>
  <PresentationFormat>Widescreen</PresentationFormat>
  <Paragraphs>303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arial</vt:lpstr>
      <vt:lpstr>Calibri</vt:lpstr>
      <vt:lpstr>Century Gothic</vt:lpstr>
      <vt:lpstr>Futura</vt:lpstr>
      <vt:lpstr>Tw Cen MT</vt:lpstr>
      <vt:lpstr>Twentieth Century</vt:lpstr>
      <vt:lpstr>Wingdings</vt:lpstr>
      <vt:lpstr>Wingdings 3</vt:lpstr>
      <vt:lpstr>3_Integral</vt:lpstr>
      <vt:lpstr>Overcoming challenges for survival Trials</vt:lpstr>
      <vt:lpstr>Webinar Host</vt:lpstr>
      <vt:lpstr>PowerPoint Presentation</vt:lpstr>
      <vt:lpstr>PowerPoint Presentation</vt:lpstr>
      <vt:lpstr>PowerPoint Presentation</vt:lpstr>
      <vt:lpstr>PowerPoint Presentation</vt:lpstr>
      <vt:lpstr>Challenges in Survival Trials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 in Survival Trials</vt:lpstr>
      <vt:lpstr>Stratification Worked Example</vt:lpstr>
      <vt:lpstr>PowerPoint Presentation</vt:lpstr>
      <vt:lpstr>Discussion and Conclusions</vt:lpstr>
      <vt:lpstr>nQuery 9.1 | Update now Statsols.com/whats-new</vt:lpstr>
      <vt:lpstr>PowerPoint Presentation</vt:lpstr>
      <vt:lpstr>PowerPoint Presentation</vt:lpstr>
      <vt:lpstr>References (Non-Proportional Hazards)</vt:lpstr>
      <vt:lpstr>References (Non-Proportional Hazards)</vt:lpstr>
      <vt:lpstr>References (Non-Proportional Hazards)</vt:lpstr>
      <vt:lpstr>References (Survival Adaptive Design)</vt:lpstr>
      <vt:lpstr>References (Stratification)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2019-02-12T11:10:19Z</dcterms:created>
  <dcterms:modified xsi:type="dcterms:W3CDTF">2021-11-29T15:52:32Z</dcterms:modified>
</cp:coreProperties>
</file>