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26"/>
  </p:notesMasterIdLst>
  <p:handoutMasterIdLst>
    <p:handoutMasterId r:id="rId27"/>
  </p:handoutMasterIdLst>
  <p:sldIdLst>
    <p:sldId id="461" r:id="rId2"/>
    <p:sldId id="623" r:id="rId3"/>
    <p:sldId id="886" r:id="rId4"/>
    <p:sldId id="667" r:id="rId5"/>
    <p:sldId id="717" r:id="rId6"/>
    <p:sldId id="734" r:id="rId7"/>
    <p:sldId id="875" r:id="rId8"/>
    <p:sldId id="499" r:id="rId9"/>
    <p:sldId id="517" r:id="rId10"/>
    <p:sldId id="752" r:id="rId11"/>
    <p:sldId id="873" r:id="rId12"/>
    <p:sldId id="518" r:id="rId13"/>
    <p:sldId id="486" r:id="rId14"/>
    <p:sldId id="876" r:id="rId15"/>
    <p:sldId id="881" r:id="rId16"/>
    <p:sldId id="878" r:id="rId17"/>
    <p:sldId id="884" r:id="rId18"/>
    <p:sldId id="696" r:id="rId19"/>
    <p:sldId id="885" r:id="rId20"/>
    <p:sldId id="874" r:id="rId21"/>
    <p:sldId id="880" r:id="rId22"/>
    <p:sldId id="676" r:id="rId23"/>
    <p:sldId id="679" r:id="rId24"/>
    <p:sldId id="351" r:id="rId25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4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4BB"/>
    <a:srgbClr val="2C99D4"/>
    <a:srgbClr val="FF9966"/>
    <a:srgbClr val="43BDCA"/>
    <a:srgbClr val="565755"/>
    <a:srgbClr val="333C4E"/>
    <a:srgbClr val="4CB5AD"/>
    <a:srgbClr val="2FC2D4"/>
    <a:srgbClr val="46B8B7"/>
    <a:srgbClr val="35C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8484" autoAdjust="0"/>
  </p:normalViewPr>
  <p:slideViewPr>
    <p:cSldViewPr snapToGrid="0">
      <p:cViewPr varScale="1">
        <p:scale>
          <a:sx n="67" d="100"/>
          <a:sy n="67" d="100"/>
        </p:scale>
        <p:origin x="1050" y="78"/>
      </p:cViewPr>
      <p:guideLst>
        <p:guide orient="horz" pos="164"/>
        <p:guide pos="4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E6E86-4234-4B68-AEB9-E83624D7A53A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41EECD7B-F5AE-44E7-812F-71AEF5A299DE}">
      <dgm:prSet phldrT="[Text]"/>
      <dgm:spPr/>
      <dgm:t>
        <a:bodyPr/>
        <a:lstStyle/>
        <a:p>
          <a:r>
            <a:rPr lang="en-IE" dirty="0"/>
            <a:t>Recruit n1</a:t>
          </a:r>
        </a:p>
      </dgm:t>
    </dgm:pt>
    <dgm:pt modelId="{2DE15C47-8ACD-4E82-AE2A-A443DC73D5EE}" type="parTrans" cxnId="{4E0661F0-16C4-4080-99DD-604932A16EC5}">
      <dgm:prSet/>
      <dgm:spPr/>
      <dgm:t>
        <a:bodyPr/>
        <a:lstStyle/>
        <a:p>
          <a:endParaRPr lang="en-IE"/>
        </a:p>
      </dgm:t>
    </dgm:pt>
    <dgm:pt modelId="{06B7608F-6A2B-435F-8240-6AC6708E1B97}" type="sibTrans" cxnId="{4E0661F0-16C4-4080-99DD-604932A16EC5}">
      <dgm:prSet/>
      <dgm:spPr/>
      <dgm:t>
        <a:bodyPr/>
        <a:lstStyle/>
        <a:p>
          <a:endParaRPr lang="en-IE"/>
        </a:p>
      </dgm:t>
    </dgm:pt>
    <dgm:pt modelId="{89C4CEDF-B171-4124-97C7-BF53D4034891}">
      <dgm:prSet phldrT="[Text]"/>
      <dgm:spPr/>
      <dgm:t>
        <a:bodyPr/>
        <a:lstStyle/>
        <a:p>
          <a:r>
            <a:rPr lang="en-IE" dirty="0"/>
            <a:t>&lt;r1 responses</a:t>
          </a:r>
        </a:p>
      </dgm:t>
    </dgm:pt>
    <dgm:pt modelId="{F406C97F-AAE8-4C0D-8857-DAF5C5535F80}" type="parTrans" cxnId="{93914738-CCD9-4ADB-9755-24F4754F77FD}">
      <dgm:prSet/>
      <dgm:spPr/>
      <dgm:t>
        <a:bodyPr/>
        <a:lstStyle/>
        <a:p>
          <a:endParaRPr lang="en-IE"/>
        </a:p>
      </dgm:t>
    </dgm:pt>
    <dgm:pt modelId="{92C739C7-4164-48E5-9A74-E3A8D8F62556}" type="sibTrans" cxnId="{93914738-CCD9-4ADB-9755-24F4754F77FD}">
      <dgm:prSet/>
      <dgm:spPr/>
      <dgm:t>
        <a:bodyPr/>
        <a:lstStyle/>
        <a:p>
          <a:endParaRPr lang="en-IE"/>
        </a:p>
      </dgm:t>
    </dgm:pt>
    <dgm:pt modelId="{39DB14C6-4725-4F00-9FF3-525F02C739A4}">
      <dgm:prSet phldrT="[Text]"/>
      <dgm:spPr/>
      <dgm:t>
        <a:bodyPr/>
        <a:lstStyle/>
        <a:p>
          <a:r>
            <a:rPr lang="en-IE" dirty="0"/>
            <a:t>Recruit n2</a:t>
          </a:r>
        </a:p>
      </dgm:t>
    </dgm:pt>
    <dgm:pt modelId="{C5E2B5A3-59C3-4B62-9EE3-9F75D29205B3}" type="parTrans" cxnId="{B8EAC028-F907-4F28-874D-B25604F57552}">
      <dgm:prSet/>
      <dgm:spPr/>
      <dgm:t>
        <a:bodyPr/>
        <a:lstStyle/>
        <a:p>
          <a:endParaRPr lang="en-IE"/>
        </a:p>
      </dgm:t>
    </dgm:pt>
    <dgm:pt modelId="{9D74D120-BCB2-4CFB-9744-1EF3AAE79E47}" type="sibTrans" cxnId="{B8EAC028-F907-4F28-874D-B25604F57552}">
      <dgm:prSet/>
      <dgm:spPr/>
      <dgm:t>
        <a:bodyPr/>
        <a:lstStyle/>
        <a:p>
          <a:endParaRPr lang="en-IE"/>
        </a:p>
      </dgm:t>
    </dgm:pt>
    <dgm:pt modelId="{7803A913-20D3-4F9A-9872-C2296E950A96}">
      <dgm:prSet phldrT="[Text]"/>
      <dgm:spPr/>
      <dgm:t>
        <a:bodyPr/>
        <a:lstStyle/>
        <a:p>
          <a:r>
            <a:rPr lang="en-IE" dirty="0"/>
            <a:t>Start Stage I</a:t>
          </a:r>
        </a:p>
      </dgm:t>
    </dgm:pt>
    <dgm:pt modelId="{4C6649A6-64C6-48AD-9188-B3EB9CF3467D}" type="parTrans" cxnId="{849E300D-A4EB-42B6-A071-384F22946DA5}">
      <dgm:prSet/>
      <dgm:spPr/>
      <dgm:t>
        <a:bodyPr/>
        <a:lstStyle/>
        <a:p>
          <a:endParaRPr lang="en-IE"/>
        </a:p>
      </dgm:t>
    </dgm:pt>
    <dgm:pt modelId="{C3AC846E-11DC-4F23-933C-2032D9E9165C}" type="sibTrans" cxnId="{849E300D-A4EB-42B6-A071-384F22946DA5}">
      <dgm:prSet/>
      <dgm:spPr/>
      <dgm:t>
        <a:bodyPr/>
        <a:lstStyle/>
        <a:p>
          <a:endParaRPr lang="en-IE"/>
        </a:p>
      </dgm:t>
    </dgm:pt>
    <dgm:pt modelId="{34D81A06-0910-42A1-B214-DF16F1B022B4}">
      <dgm:prSet phldrT="[Text]"/>
      <dgm:spPr/>
      <dgm:t>
        <a:bodyPr/>
        <a:lstStyle/>
        <a:p>
          <a:r>
            <a:rPr lang="en-IE" dirty="0"/>
            <a:t>End Stage I</a:t>
          </a:r>
        </a:p>
      </dgm:t>
    </dgm:pt>
    <dgm:pt modelId="{2466A743-C336-4D00-9849-114FEF135F85}" type="parTrans" cxnId="{650AB542-3EA4-4200-B17E-6AC4DB87CFD8}">
      <dgm:prSet/>
      <dgm:spPr/>
      <dgm:t>
        <a:bodyPr/>
        <a:lstStyle/>
        <a:p>
          <a:endParaRPr lang="en-IE"/>
        </a:p>
      </dgm:t>
    </dgm:pt>
    <dgm:pt modelId="{93B19634-DE31-4330-8E03-F3BA931D0684}" type="sibTrans" cxnId="{650AB542-3EA4-4200-B17E-6AC4DB87CFD8}">
      <dgm:prSet/>
      <dgm:spPr/>
      <dgm:t>
        <a:bodyPr/>
        <a:lstStyle/>
        <a:p>
          <a:endParaRPr lang="en-IE"/>
        </a:p>
      </dgm:t>
    </dgm:pt>
    <dgm:pt modelId="{5F93C784-E4B5-47EA-A010-C174DA90F05E}">
      <dgm:prSet phldrT="[Text]"/>
      <dgm:spPr/>
      <dgm:t>
        <a:bodyPr/>
        <a:lstStyle/>
        <a:p>
          <a:r>
            <a:rPr lang="en-IE" dirty="0"/>
            <a:t>Start Stage II</a:t>
          </a:r>
        </a:p>
      </dgm:t>
    </dgm:pt>
    <dgm:pt modelId="{3EF2D5BD-4BBD-4759-A43B-1EE78D7E509E}" type="parTrans" cxnId="{3AEE5B7A-B521-4420-B48E-47EFECE015EE}">
      <dgm:prSet/>
      <dgm:spPr/>
      <dgm:t>
        <a:bodyPr/>
        <a:lstStyle/>
        <a:p>
          <a:endParaRPr lang="en-IE"/>
        </a:p>
      </dgm:t>
    </dgm:pt>
    <dgm:pt modelId="{80B00F26-4B71-410D-BC79-04CB146607CB}" type="sibTrans" cxnId="{3AEE5B7A-B521-4420-B48E-47EFECE015EE}">
      <dgm:prSet/>
      <dgm:spPr/>
      <dgm:t>
        <a:bodyPr/>
        <a:lstStyle/>
        <a:p>
          <a:endParaRPr lang="en-IE"/>
        </a:p>
      </dgm:t>
    </dgm:pt>
    <dgm:pt modelId="{111CA3D7-1AE4-4C45-A939-D819F57FA1A6}">
      <dgm:prSet phldrT="[Text]"/>
      <dgm:spPr/>
      <dgm:t>
        <a:bodyPr/>
        <a:lstStyle/>
        <a:p>
          <a:r>
            <a:rPr lang="en-IE" dirty="0"/>
            <a:t>End Stage II</a:t>
          </a:r>
        </a:p>
      </dgm:t>
    </dgm:pt>
    <dgm:pt modelId="{6A97D0FE-2D69-49DC-80D2-CE4B572F198F}" type="parTrans" cxnId="{05BDFAB2-47CF-41E8-ADE5-13363B1C6709}">
      <dgm:prSet/>
      <dgm:spPr/>
      <dgm:t>
        <a:bodyPr/>
        <a:lstStyle/>
        <a:p>
          <a:endParaRPr lang="en-IE"/>
        </a:p>
      </dgm:t>
    </dgm:pt>
    <dgm:pt modelId="{C9671E5E-316B-4920-998A-4E00A1D6C922}" type="sibTrans" cxnId="{05BDFAB2-47CF-41E8-ADE5-13363B1C6709}">
      <dgm:prSet/>
      <dgm:spPr/>
      <dgm:t>
        <a:bodyPr/>
        <a:lstStyle/>
        <a:p>
          <a:endParaRPr lang="en-IE"/>
        </a:p>
      </dgm:t>
    </dgm:pt>
    <dgm:pt modelId="{9AA547B9-C296-4D6A-8B35-D093EA4A79F8}">
      <dgm:prSet phldrT="[Text]"/>
      <dgm:spPr/>
      <dgm:t>
        <a:bodyPr/>
        <a:lstStyle/>
        <a:p>
          <a:r>
            <a:rPr lang="en-IE" dirty="0"/>
            <a:t>&lt;r responses</a:t>
          </a:r>
        </a:p>
      </dgm:t>
    </dgm:pt>
    <dgm:pt modelId="{862F696E-4103-421D-86A2-BFC302118610}" type="parTrans" cxnId="{BC5F7348-3D71-4758-9804-4FEDA46D0E31}">
      <dgm:prSet/>
      <dgm:spPr/>
      <dgm:t>
        <a:bodyPr/>
        <a:lstStyle/>
        <a:p>
          <a:endParaRPr lang="en-IE"/>
        </a:p>
      </dgm:t>
    </dgm:pt>
    <dgm:pt modelId="{DF44C4FF-D019-4C14-8AF5-8A6D33240697}" type="sibTrans" cxnId="{BC5F7348-3D71-4758-9804-4FEDA46D0E31}">
      <dgm:prSet/>
      <dgm:spPr/>
      <dgm:t>
        <a:bodyPr/>
        <a:lstStyle/>
        <a:p>
          <a:endParaRPr lang="en-IE"/>
        </a:p>
      </dgm:t>
    </dgm:pt>
    <dgm:pt modelId="{08EEE700-10B8-431A-A8EA-742173F2D5FA}">
      <dgm:prSet phldrT="[Text]"/>
      <dgm:spPr/>
      <dgm:t>
        <a:bodyPr/>
        <a:lstStyle/>
        <a:p>
          <a:r>
            <a:rPr lang="en-IE" dirty="0"/>
            <a:t>&gt;r responses</a:t>
          </a:r>
        </a:p>
      </dgm:t>
    </dgm:pt>
    <dgm:pt modelId="{BD14D817-58A6-4A2F-B8D7-4A69B2D1977A}" type="parTrans" cxnId="{CF6CC609-9D79-44AC-AE75-F05A87BA47FF}">
      <dgm:prSet/>
      <dgm:spPr/>
      <dgm:t>
        <a:bodyPr/>
        <a:lstStyle/>
        <a:p>
          <a:endParaRPr lang="en-IE"/>
        </a:p>
      </dgm:t>
    </dgm:pt>
    <dgm:pt modelId="{F64AD4D4-A218-4BC5-8322-93AF62E12671}" type="sibTrans" cxnId="{CF6CC609-9D79-44AC-AE75-F05A87BA47FF}">
      <dgm:prSet/>
      <dgm:spPr/>
      <dgm:t>
        <a:bodyPr/>
        <a:lstStyle/>
        <a:p>
          <a:endParaRPr lang="en-IE"/>
        </a:p>
      </dgm:t>
    </dgm:pt>
    <dgm:pt modelId="{4E90E9CC-3F1B-4687-88D9-42D5F4A29DBF}">
      <dgm:prSet phldrT="[Text]"/>
      <dgm:spPr/>
      <dgm:t>
        <a:bodyPr/>
        <a:lstStyle/>
        <a:p>
          <a:r>
            <a:rPr lang="en-IE" dirty="0"/>
            <a:t>Do not recommend</a:t>
          </a:r>
        </a:p>
      </dgm:t>
    </dgm:pt>
    <dgm:pt modelId="{D619ED3B-8B8A-4BEE-81BF-A07C5300B042}" type="parTrans" cxnId="{61DA9626-EBD9-43FB-97D9-FB586E8C1F4C}">
      <dgm:prSet/>
      <dgm:spPr/>
      <dgm:t>
        <a:bodyPr/>
        <a:lstStyle/>
        <a:p>
          <a:endParaRPr lang="en-IE"/>
        </a:p>
      </dgm:t>
    </dgm:pt>
    <dgm:pt modelId="{4D56DB6A-FCEE-4AAE-ADF1-3C67A3C494CA}" type="sibTrans" cxnId="{61DA9626-EBD9-43FB-97D9-FB586E8C1F4C}">
      <dgm:prSet/>
      <dgm:spPr/>
      <dgm:t>
        <a:bodyPr/>
        <a:lstStyle/>
        <a:p>
          <a:endParaRPr lang="en-IE"/>
        </a:p>
      </dgm:t>
    </dgm:pt>
    <dgm:pt modelId="{F06CA4E0-AA6B-4E80-A20A-F43D0DF1B4D9}">
      <dgm:prSet phldrT="[Text]"/>
      <dgm:spPr/>
      <dgm:t>
        <a:bodyPr/>
        <a:lstStyle/>
        <a:p>
          <a:r>
            <a:rPr lang="en-IE" dirty="0"/>
            <a:t>Recommend</a:t>
          </a:r>
        </a:p>
      </dgm:t>
    </dgm:pt>
    <dgm:pt modelId="{9439AE8D-879F-4D2A-9D2E-D688181C6A2F}" type="parTrans" cxnId="{F25B3D8F-0FD6-4481-B57E-5ED4390370F1}">
      <dgm:prSet/>
      <dgm:spPr/>
      <dgm:t>
        <a:bodyPr/>
        <a:lstStyle/>
        <a:p>
          <a:endParaRPr lang="en-IE"/>
        </a:p>
      </dgm:t>
    </dgm:pt>
    <dgm:pt modelId="{F4C9C798-A0D9-4DF7-9F18-DACFEAB8D5F0}" type="sibTrans" cxnId="{F25B3D8F-0FD6-4481-B57E-5ED4390370F1}">
      <dgm:prSet/>
      <dgm:spPr/>
      <dgm:t>
        <a:bodyPr/>
        <a:lstStyle/>
        <a:p>
          <a:endParaRPr lang="en-IE"/>
        </a:p>
      </dgm:t>
    </dgm:pt>
    <dgm:pt modelId="{5026F970-4D34-4743-B77B-8C6880D00661}">
      <dgm:prSet phldrT="[Text]"/>
      <dgm:spPr/>
      <dgm:t>
        <a:bodyPr/>
        <a:lstStyle/>
        <a:p>
          <a:r>
            <a:rPr lang="en-IE" dirty="0"/>
            <a:t>&gt;r1 responses</a:t>
          </a:r>
        </a:p>
      </dgm:t>
    </dgm:pt>
    <dgm:pt modelId="{E5DD4AF0-65AE-478F-85C8-81FB38A74B5B}" type="sibTrans" cxnId="{6CB5E267-F62D-4A00-8D86-0B4EEE6987AE}">
      <dgm:prSet/>
      <dgm:spPr/>
      <dgm:t>
        <a:bodyPr/>
        <a:lstStyle/>
        <a:p>
          <a:endParaRPr lang="en-IE"/>
        </a:p>
      </dgm:t>
    </dgm:pt>
    <dgm:pt modelId="{86E4CDD5-DF5C-4EB0-B297-22659E681040}" type="parTrans" cxnId="{6CB5E267-F62D-4A00-8D86-0B4EEE6987AE}">
      <dgm:prSet/>
      <dgm:spPr/>
      <dgm:t>
        <a:bodyPr/>
        <a:lstStyle/>
        <a:p>
          <a:endParaRPr lang="en-IE"/>
        </a:p>
      </dgm:t>
    </dgm:pt>
    <dgm:pt modelId="{164F2DA2-492B-43B2-8596-14FAE96A398C}">
      <dgm:prSet phldrT="[Text]"/>
      <dgm:spPr/>
      <dgm:t>
        <a:bodyPr/>
        <a:lstStyle/>
        <a:p>
          <a:r>
            <a:rPr lang="en-IE" dirty="0"/>
            <a:t>Stop Early (Futility)</a:t>
          </a:r>
        </a:p>
      </dgm:t>
    </dgm:pt>
    <dgm:pt modelId="{7C5C8A35-CB5F-4389-8F40-870DA704A306}" type="parTrans" cxnId="{11380741-E1B8-4AC3-8DC1-0C90DB9755EA}">
      <dgm:prSet/>
      <dgm:spPr/>
      <dgm:t>
        <a:bodyPr/>
        <a:lstStyle/>
        <a:p>
          <a:endParaRPr lang="en-IE"/>
        </a:p>
      </dgm:t>
    </dgm:pt>
    <dgm:pt modelId="{E1D3B4D9-CFCC-46FD-B9CC-44F7AF7E009F}" type="sibTrans" cxnId="{11380741-E1B8-4AC3-8DC1-0C90DB9755EA}">
      <dgm:prSet/>
      <dgm:spPr/>
      <dgm:t>
        <a:bodyPr/>
        <a:lstStyle/>
        <a:p>
          <a:endParaRPr lang="en-IE"/>
        </a:p>
      </dgm:t>
    </dgm:pt>
    <dgm:pt modelId="{7DD98F59-53F6-4804-AF27-8E563B306F08}">
      <dgm:prSet phldrT="[Text]"/>
      <dgm:spPr/>
      <dgm:t>
        <a:bodyPr/>
        <a:lstStyle/>
        <a:p>
          <a:r>
            <a:rPr lang="en-IE" dirty="0"/>
            <a:t>Decision</a:t>
          </a:r>
        </a:p>
      </dgm:t>
    </dgm:pt>
    <dgm:pt modelId="{A76641B3-414E-4C3E-8ADC-A68559019601}" type="parTrans" cxnId="{9B71F82C-130E-42FE-BC0C-220B5FA3A6C9}">
      <dgm:prSet/>
      <dgm:spPr/>
      <dgm:t>
        <a:bodyPr/>
        <a:lstStyle/>
        <a:p>
          <a:endParaRPr lang="en-IE"/>
        </a:p>
      </dgm:t>
    </dgm:pt>
    <dgm:pt modelId="{D9DBCBF9-A0C3-488D-A311-D781C54CB8A7}" type="sibTrans" cxnId="{9B71F82C-130E-42FE-BC0C-220B5FA3A6C9}">
      <dgm:prSet/>
      <dgm:spPr/>
      <dgm:t>
        <a:bodyPr/>
        <a:lstStyle/>
        <a:p>
          <a:endParaRPr lang="en-IE"/>
        </a:p>
      </dgm:t>
    </dgm:pt>
    <dgm:pt modelId="{5A398EF6-ADF1-4B68-92E4-D3F7DFE677A6}" type="pres">
      <dgm:prSet presAssocID="{E7AE6E86-4234-4B68-AEB9-E83624D7A53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3E30F86-2A9D-431B-98A5-D05D8B76EC19}" type="pres">
      <dgm:prSet presAssocID="{E7AE6E86-4234-4B68-AEB9-E83624D7A53A}" presName="hierFlow" presStyleCnt="0"/>
      <dgm:spPr/>
    </dgm:pt>
    <dgm:pt modelId="{1109B838-B990-46A4-8C00-651A554BE9DF}" type="pres">
      <dgm:prSet presAssocID="{E7AE6E86-4234-4B68-AEB9-E83624D7A53A}" presName="firstBuf" presStyleCnt="0"/>
      <dgm:spPr/>
    </dgm:pt>
    <dgm:pt modelId="{A222E628-F189-4EE6-81AB-024D0D917449}" type="pres">
      <dgm:prSet presAssocID="{E7AE6E86-4234-4B68-AEB9-E83624D7A53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D3240CA-C38E-4D74-846D-F14CC332099F}" type="pres">
      <dgm:prSet presAssocID="{41EECD7B-F5AE-44E7-812F-71AEF5A299DE}" presName="Name14" presStyleCnt="0"/>
      <dgm:spPr/>
    </dgm:pt>
    <dgm:pt modelId="{431C6555-7396-445C-A8EF-C816571BE474}" type="pres">
      <dgm:prSet presAssocID="{41EECD7B-F5AE-44E7-812F-71AEF5A299DE}" presName="level1Shape" presStyleLbl="node0" presStyleIdx="0" presStyleCnt="1">
        <dgm:presLayoutVars>
          <dgm:chPref val="3"/>
        </dgm:presLayoutVars>
      </dgm:prSet>
      <dgm:spPr/>
    </dgm:pt>
    <dgm:pt modelId="{C228ADEA-E1EF-4D78-97D6-4240A82DB34D}" type="pres">
      <dgm:prSet presAssocID="{41EECD7B-F5AE-44E7-812F-71AEF5A299DE}" presName="hierChild2" presStyleCnt="0"/>
      <dgm:spPr/>
    </dgm:pt>
    <dgm:pt modelId="{DE5FA7A1-E6C4-430C-9BE7-E0C2177E58F8}" type="pres">
      <dgm:prSet presAssocID="{F406C97F-AAE8-4C0D-8857-DAF5C5535F80}" presName="Name19" presStyleLbl="parChTrans1D2" presStyleIdx="0" presStyleCnt="2"/>
      <dgm:spPr/>
    </dgm:pt>
    <dgm:pt modelId="{A0723159-33D7-4512-8CD3-906E26907C78}" type="pres">
      <dgm:prSet presAssocID="{89C4CEDF-B171-4124-97C7-BF53D4034891}" presName="Name21" presStyleCnt="0"/>
      <dgm:spPr/>
    </dgm:pt>
    <dgm:pt modelId="{8CE8F357-7D2F-46C1-AACE-DAC6FB6215B6}" type="pres">
      <dgm:prSet presAssocID="{89C4CEDF-B171-4124-97C7-BF53D4034891}" presName="level2Shape" presStyleLbl="node2" presStyleIdx="0" presStyleCnt="2"/>
      <dgm:spPr/>
    </dgm:pt>
    <dgm:pt modelId="{4E5EC709-4922-483B-BF25-9C0418113358}" type="pres">
      <dgm:prSet presAssocID="{89C4CEDF-B171-4124-97C7-BF53D4034891}" presName="hierChild3" presStyleCnt="0"/>
      <dgm:spPr/>
    </dgm:pt>
    <dgm:pt modelId="{25E8B889-1998-43FB-A381-64AE0D0D6F1D}" type="pres">
      <dgm:prSet presAssocID="{7C5C8A35-CB5F-4389-8F40-870DA704A306}" presName="Name19" presStyleLbl="parChTrans1D3" presStyleIdx="0" presStyleCnt="2"/>
      <dgm:spPr/>
    </dgm:pt>
    <dgm:pt modelId="{6A48B474-A288-4979-BD3F-333C8FF7D3F5}" type="pres">
      <dgm:prSet presAssocID="{164F2DA2-492B-43B2-8596-14FAE96A398C}" presName="Name21" presStyleCnt="0"/>
      <dgm:spPr/>
    </dgm:pt>
    <dgm:pt modelId="{6DC09069-5ACB-43BB-B989-49C8D0C67439}" type="pres">
      <dgm:prSet presAssocID="{164F2DA2-492B-43B2-8596-14FAE96A398C}" presName="level2Shape" presStyleLbl="node3" presStyleIdx="0" presStyleCnt="2"/>
      <dgm:spPr/>
    </dgm:pt>
    <dgm:pt modelId="{D0082224-FDC5-4643-BA7B-C6932A8077A3}" type="pres">
      <dgm:prSet presAssocID="{164F2DA2-492B-43B2-8596-14FAE96A398C}" presName="hierChild3" presStyleCnt="0"/>
      <dgm:spPr/>
    </dgm:pt>
    <dgm:pt modelId="{BAA3B286-1599-487F-9FE7-1FE42675C0DD}" type="pres">
      <dgm:prSet presAssocID="{86E4CDD5-DF5C-4EB0-B297-22659E681040}" presName="Name19" presStyleLbl="parChTrans1D2" presStyleIdx="1" presStyleCnt="2"/>
      <dgm:spPr/>
    </dgm:pt>
    <dgm:pt modelId="{C4DC0BF7-1CD8-4A7B-A940-5C1C1ED1C8E4}" type="pres">
      <dgm:prSet presAssocID="{5026F970-4D34-4743-B77B-8C6880D00661}" presName="Name21" presStyleCnt="0"/>
      <dgm:spPr/>
    </dgm:pt>
    <dgm:pt modelId="{1E870045-75DA-4C08-AE1B-832E309EF92E}" type="pres">
      <dgm:prSet presAssocID="{5026F970-4D34-4743-B77B-8C6880D00661}" presName="level2Shape" presStyleLbl="node2" presStyleIdx="1" presStyleCnt="2"/>
      <dgm:spPr/>
    </dgm:pt>
    <dgm:pt modelId="{DA151E60-FC12-4685-B3A5-D097B84C3356}" type="pres">
      <dgm:prSet presAssocID="{5026F970-4D34-4743-B77B-8C6880D00661}" presName="hierChild3" presStyleCnt="0"/>
      <dgm:spPr/>
    </dgm:pt>
    <dgm:pt modelId="{2A64C4EB-2E54-43B1-8D68-DD55AA34A0B5}" type="pres">
      <dgm:prSet presAssocID="{C5E2B5A3-59C3-4B62-9EE3-9F75D29205B3}" presName="Name19" presStyleLbl="parChTrans1D3" presStyleIdx="1" presStyleCnt="2"/>
      <dgm:spPr/>
    </dgm:pt>
    <dgm:pt modelId="{5FCDA7C0-68B4-4726-82F7-8EF3FBB7006E}" type="pres">
      <dgm:prSet presAssocID="{39DB14C6-4725-4F00-9FF3-525F02C739A4}" presName="Name21" presStyleCnt="0"/>
      <dgm:spPr/>
    </dgm:pt>
    <dgm:pt modelId="{F8BFE41D-FD97-4142-A6BA-1C4B09E4328B}" type="pres">
      <dgm:prSet presAssocID="{39DB14C6-4725-4F00-9FF3-525F02C739A4}" presName="level2Shape" presStyleLbl="node3" presStyleIdx="1" presStyleCnt="2"/>
      <dgm:spPr/>
    </dgm:pt>
    <dgm:pt modelId="{55EF1C05-F23A-4DC3-A3AE-560DB184A1C7}" type="pres">
      <dgm:prSet presAssocID="{39DB14C6-4725-4F00-9FF3-525F02C739A4}" presName="hierChild3" presStyleCnt="0"/>
      <dgm:spPr/>
    </dgm:pt>
    <dgm:pt modelId="{CEB06B62-3998-47EB-9AF7-A11D595A4BBB}" type="pres">
      <dgm:prSet presAssocID="{BD14D817-58A6-4A2F-B8D7-4A69B2D1977A}" presName="Name19" presStyleLbl="parChTrans1D4" presStyleIdx="0" presStyleCnt="4"/>
      <dgm:spPr/>
    </dgm:pt>
    <dgm:pt modelId="{80F78235-4F79-4A36-AA30-A811E2510026}" type="pres">
      <dgm:prSet presAssocID="{08EEE700-10B8-431A-A8EA-742173F2D5FA}" presName="Name21" presStyleCnt="0"/>
      <dgm:spPr/>
    </dgm:pt>
    <dgm:pt modelId="{707E3A79-8847-4937-89D3-A3B76E4A6DCD}" type="pres">
      <dgm:prSet presAssocID="{08EEE700-10B8-431A-A8EA-742173F2D5FA}" presName="level2Shape" presStyleLbl="node4" presStyleIdx="0" presStyleCnt="4"/>
      <dgm:spPr/>
    </dgm:pt>
    <dgm:pt modelId="{5B9F98D1-7959-44EE-B011-0A1AF0D2D98D}" type="pres">
      <dgm:prSet presAssocID="{08EEE700-10B8-431A-A8EA-742173F2D5FA}" presName="hierChild3" presStyleCnt="0"/>
      <dgm:spPr/>
    </dgm:pt>
    <dgm:pt modelId="{C137A8D6-4FC8-4CB1-83DA-383D413481D8}" type="pres">
      <dgm:prSet presAssocID="{9439AE8D-879F-4D2A-9D2E-D688181C6A2F}" presName="Name19" presStyleLbl="parChTrans1D4" presStyleIdx="1" presStyleCnt="4"/>
      <dgm:spPr/>
    </dgm:pt>
    <dgm:pt modelId="{D51C07EA-5BBF-484F-82A9-B13D90D6FBA8}" type="pres">
      <dgm:prSet presAssocID="{F06CA4E0-AA6B-4E80-A20A-F43D0DF1B4D9}" presName="Name21" presStyleCnt="0"/>
      <dgm:spPr/>
    </dgm:pt>
    <dgm:pt modelId="{41F903E6-EA1C-442F-8908-9F2C7179863B}" type="pres">
      <dgm:prSet presAssocID="{F06CA4E0-AA6B-4E80-A20A-F43D0DF1B4D9}" presName="level2Shape" presStyleLbl="node4" presStyleIdx="1" presStyleCnt="4"/>
      <dgm:spPr/>
    </dgm:pt>
    <dgm:pt modelId="{2E5C1F2C-164F-4F2D-8900-26C5CBD6851B}" type="pres">
      <dgm:prSet presAssocID="{F06CA4E0-AA6B-4E80-A20A-F43D0DF1B4D9}" presName="hierChild3" presStyleCnt="0"/>
      <dgm:spPr/>
    </dgm:pt>
    <dgm:pt modelId="{E5794AC5-621E-43F7-B19F-5987346E91EA}" type="pres">
      <dgm:prSet presAssocID="{862F696E-4103-421D-86A2-BFC302118610}" presName="Name19" presStyleLbl="parChTrans1D4" presStyleIdx="2" presStyleCnt="4"/>
      <dgm:spPr/>
    </dgm:pt>
    <dgm:pt modelId="{BBFA73DD-F1CF-4884-B8DD-7E00CF1BEA50}" type="pres">
      <dgm:prSet presAssocID="{9AA547B9-C296-4D6A-8B35-D093EA4A79F8}" presName="Name21" presStyleCnt="0"/>
      <dgm:spPr/>
    </dgm:pt>
    <dgm:pt modelId="{09922BFC-87C0-4FBD-AAAD-47B2806020C3}" type="pres">
      <dgm:prSet presAssocID="{9AA547B9-C296-4D6A-8B35-D093EA4A79F8}" presName="level2Shape" presStyleLbl="node4" presStyleIdx="2" presStyleCnt="4"/>
      <dgm:spPr/>
    </dgm:pt>
    <dgm:pt modelId="{55D6C9CC-C044-4D2E-B0E9-3E3349591F15}" type="pres">
      <dgm:prSet presAssocID="{9AA547B9-C296-4D6A-8B35-D093EA4A79F8}" presName="hierChild3" presStyleCnt="0"/>
      <dgm:spPr/>
    </dgm:pt>
    <dgm:pt modelId="{8C0E1DDD-1336-41F0-9923-E3DE77C6712F}" type="pres">
      <dgm:prSet presAssocID="{D619ED3B-8B8A-4BEE-81BF-A07C5300B042}" presName="Name19" presStyleLbl="parChTrans1D4" presStyleIdx="3" presStyleCnt="4"/>
      <dgm:spPr/>
    </dgm:pt>
    <dgm:pt modelId="{36C83A41-0343-4487-A240-FB0B94A519EE}" type="pres">
      <dgm:prSet presAssocID="{4E90E9CC-3F1B-4687-88D9-42D5F4A29DBF}" presName="Name21" presStyleCnt="0"/>
      <dgm:spPr/>
    </dgm:pt>
    <dgm:pt modelId="{9F284E6A-92D2-4AB0-80E5-BEB4FE01858D}" type="pres">
      <dgm:prSet presAssocID="{4E90E9CC-3F1B-4687-88D9-42D5F4A29DBF}" presName="level2Shape" presStyleLbl="node4" presStyleIdx="3" presStyleCnt="4"/>
      <dgm:spPr/>
    </dgm:pt>
    <dgm:pt modelId="{CB527C01-8DC6-4AA5-8981-E4AFCB789D8C}" type="pres">
      <dgm:prSet presAssocID="{4E90E9CC-3F1B-4687-88D9-42D5F4A29DBF}" presName="hierChild3" presStyleCnt="0"/>
      <dgm:spPr/>
    </dgm:pt>
    <dgm:pt modelId="{78DB3C2D-9A6A-43E7-A85F-77A2B7DE319A}" type="pres">
      <dgm:prSet presAssocID="{E7AE6E86-4234-4B68-AEB9-E83624D7A53A}" presName="bgShapesFlow" presStyleCnt="0"/>
      <dgm:spPr/>
    </dgm:pt>
    <dgm:pt modelId="{8DCC97EF-F424-45C7-818B-683F82FDDF91}" type="pres">
      <dgm:prSet presAssocID="{7803A913-20D3-4F9A-9872-C2296E950A96}" presName="rectComp" presStyleCnt="0"/>
      <dgm:spPr/>
    </dgm:pt>
    <dgm:pt modelId="{880128F2-F600-43EF-B87F-A5CB5E8B3DD7}" type="pres">
      <dgm:prSet presAssocID="{7803A913-20D3-4F9A-9872-C2296E950A96}" presName="bgRect" presStyleLbl="bgShp" presStyleIdx="0" presStyleCnt="5"/>
      <dgm:spPr/>
    </dgm:pt>
    <dgm:pt modelId="{434519EC-5F97-4920-9390-1B18CA9D09DF}" type="pres">
      <dgm:prSet presAssocID="{7803A913-20D3-4F9A-9872-C2296E950A96}" presName="bgRectTx" presStyleLbl="bgShp" presStyleIdx="0" presStyleCnt="5">
        <dgm:presLayoutVars>
          <dgm:bulletEnabled val="1"/>
        </dgm:presLayoutVars>
      </dgm:prSet>
      <dgm:spPr/>
    </dgm:pt>
    <dgm:pt modelId="{EC3C9F73-1C3D-4D4D-841B-FBE4DD65D491}" type="pres">
      <dgm:prSet presAssocID="{7803A913-20D3-4F9A-9872-C2296E950A96}" presName="spComp" presStyleCnt="0"/>
      <dgm:spPr/>
    </dgm:pt>
    <dgm:pt modelId="{8197E9EA-C035-4A29-9CA8-503A7684F376}" type="pres">
      <dgm:prSet presAssocID="{7803A913-20D3-4F9A-9872-C2296E950A96}" presName="vSp" presStyleCnt="0"/>
      <dgm:spPr/>
    </dgm:pt>
    <dgm:pt modelId="{8497CB85-EEDE-4E99-BDF4-542CEF1E431B}" type="pres">
      <dgm:prSet presAssocID="{34D81A06-0910-42A1-B214-DF16F1B022B4}" presName="rectComp" presStyleCnt="0"/>
      <dgm:spPr/>
    </dgm:pt>
    <dgm:pt modelId="{82560706-46FD-4853-8F56-ABF022AB0F0F}" type="pres">
      <dgm:prSet presAssocID="{34D81A06-0910-42A1-B214-DF16F1B022B4}" presName="bgRect" presStyleLbl="bgShp" presStyleIdx="1" presStyleCnt="5"/>
      <dgm:spPr/>
    </dgm:pt>
    <dgm:pt modelId="{5B69B8CB-4D86-4161-AB78-F434C4B00A6C}" type="pres">
      <dgm:prSet presAssocID="{34D81A06-0910-42A1-B214-DF16F1B022B4}" presName="bgRectTx" presStyleLbl="bgShp" presStyleIdx="1" presStyleCnt="5">
        <dgm:presLayoutVars>
          <dgm:bulletEnabled val="1"/>
        </dgm:presLayoutVars>
      </dgm:prSet>
      <dgm:spPr/>
    </dgm:pt>
    <dgm:pt modelId="{D98982A1-A223-4F05-8609-434F7FB248CE}" type="pres">
      <dgm:prSet presAssocID="{34D81A06-0910-42A1-B214-DF16F1B022B4}" presName="spComp" presStyleCnt="0"/>
      <dgm:spPr/>
    </dgm:pt>
    <dgm:pt modelId="{C1B348E6-22E1-45FB-B9F7-422FA69665D6}" type="pres">
      <dgm:prSet presAssocID="{34D81A06-0910-42A1-B214-DF16F1B022B4}" presName="vSp" presStyleCnt="0"/>
      <dgm:spPr/>
    </dgm:pt>
    <dgm:pt modelId="{FBE04EAC-F687-44F9-B200-BBF0D5A754E2}" type="pres">
      <dgm:prSet presAssocID="{5F93C784-E4B5-47EA-A010-C174DA90F05E}" presName="rectComp" presStyleCnt="0"/>
      <dgm:spPr/>
    </dgm:pt>
    <dgm:pt modelId="{B6117308-6D53-4642-A2A2-44DDCF1B734E}" type="pres">
      <dgm:prSet presAssocID="{5F93C784-E4B5-47EA-A010-C174DA90F05E}" presName="bgRect" presStyleLbl="bgShp" presStyleIdx="2" presStyleCnt="5"/>
      <dgm:spPr/>
    </dgm:pt>
    <dgm:pt modelId="{C5B70C28-DAC9-4110-9CE4-DC2F71DD2A2F}" type="pres">
      <dgm:prSet presAssocID="{5F93C784-E4B5-47EA-A010-C174DA90F05E}" presName="bgRectTx" presStyleLbl="bgShp" presStyleIdx="2" presStyleCnt="5">
        <dgm:presLayoutVars>
          <dgm:bulletEnabled val="1"/>
        </dgm:presLayoutVars>
      </dgm:prSet>
      <dgm:spPr/>
    </dgm:pt>
    <dgm:pt modelId="{025955A6-07E6-4264-80D1-664C0BA13632}" type="pres">
      <dgm:prSet presAssocID="{5F93C784-E4B5-47EA-A010-C174DA90F05E}" presName="spComp" presStyleCnt="0"/>
      <dgm:spPr/>
    </dgm:pt>
    <dgm:pt modelId="{BFB9D1AD-2820-433B-B3A3-C73764C291BC}" type="pres">
      <dgm:prSet presAssocID="{5F93C784-E4B5-47EA-A010-C174DA90F05E}" presName="vSp" presStyleCnt="0"/>
      <dgm:spPr/>
    </dgm:pt>
    <dgm:pt modelId="{DACF100D-2A03-40A0-A403-E3682C58F289}" type="pres">
      <dgm:prSet presAssocID="{111CA3D7-1AE4-4C45-A939-D819F57FA1A6}" presName="rectComp" presStyleCnt="0"/>
      <dgm:spPr/>
    </dgm:pt>
    <dgm:pt modelId="{03733567-2F09-44A8-B1A7-25339E282DFC}" type="pres">
      <dgm:prSet presAssocID="{111CA3D7-1AE4-4C45-A939-D819F57FA1A6}" presName="bgRect" presStyleLbl="bgShp" presStyleIdx="3" presStyleCnt="5"/>
      <dgm:spPr/>
    </dgm:pt>
    <dgm:pt modelId="{C3F16305-923B-4B77-8D62-A76D3EE89B10}" type="pres">
      <dgm:prSet presAssocID="{111CA3D7-1AE4-4C45-A939-D819F57FA1A6}" presName="bgRectTx" presStyleLbl="bgShp" presStyleIdx="3" presStyleCnt="5">
        <dgm:presLayoutVars>
          <dgm:bulletEnabled val="1"/>
        </dgm:presLayoutVars>
      </dgm:prSet>
      <dgm:spPr/>
    </dgm:pt>
    <dgm:pt modelId="{AF027F61-B006-4BEF-BB40-2008992FC9B6}" type="pres">
      <dgm:prSet presAssocID="{111CA3D7-1AE4-4C45-A939-D819F57FA1A6}" presName="spComp" presStyleCnt="0"/>
      <dgm:spPr/>
    </dgm:pt>
    <dgm:pt modelId="{7C1E49A2-CAF5-48CA-B2EF-2D9669B5FA3F}" type="pres">
      <dgm:prSet presAssocID="{111CA3D7-1AE4-4C45-A939-D819F57FA1A6}" presName="vSp" presStyleCnt="0"/>
      <dgm:spPr/>
    </dgm:pt>
    <dgm:pt modelId="{2F51C0F1-171F-47D4-A23F-E5BF1549D22C}" type="pres">
      <dgm:prSet presAssocID="{7DD98F59-53F6-4804-AF27-8E563B306F08}" presName="rectComp" presStyleCnt="0"/>
      <dgm:spPr/>
    </dgm:pt>
    <dgm:pt modelId="{306DACFA-79B8-4ED1-84C5-0355467E00D9}" type="pres">
      <dgm:prSet presAssocID="{7DD98F59-53F6-4804-AF27-8E563B306F08}" presName="bgRect" presStyleLbl="bgShp" presStyleIdx="4" presStyleCnt="5"/>
      <dgm:spPr/>
    </dgm:pt>
    <dgm:pt modelId="{166A2A99-8C60-4BBE-82EB-0A3EEA684CD1}" type="pres">
      <dgm:prSet presAssocID="{7DD98F59-53F6-4804-AF27-8E563B306F08}" presName="bgRectTx" presStyleLbl="bgShp" presStyleIdx="4" presStyleCnt="5">
        <dgm:presLayoutVars>
          <dgm:bulletEnabled val="1"/>
        </dgm:presLayoutVars>
      </dgm:prSet>
      <dgm:spPr/>
    </dgm:pt>
  </dgm:ptLst>
  <dgm:cxnLst>
    <dgm:cxn modelId="{86D59D04-9D2F-4AA8-81B9-B8D4039A0FA7}" type="presOf" srcId="{89C4CEDF-B171-4124-97C7-BF53D4034891}" destId="{8CE8F357-7D2F-46C1-AACE-DAC6FB6215B6}" srcOrd="0" destOrd="0" presId="urn:microsoft.com/office/officeart/2005/8/layout/hierarchy6"/>
    <dgm:cxn modelId="{FD5D8406-FEBF-447F-B68B-FB6151EF4A28}" type="presOf" srcId="{86E4CDD5-DF5C-4EB0-B297-22659E681040}" destId="{BAA3B286-1599-487F-9FE7-1FE42675C0DD}" srcOrd="0" destOrd="0" presId="urn:microsoft.com/office/officeart/2005/8/layout/hierarchy6"/>
    <dgm:cxn modelId="{CF6CC609-9D79-44AC-AE75-F05A87BA47FF}" srcId="{39DB14C6-4725-4F00-9FF3-525F02C739A4}" destId="{08EEE700-10B8-431A-A8EA-742173F2D5FA}" srcOrd="0" destOrd="0" parTransId="{BD14D817-58A6-4A2F-B8D7-4A69B2D1977A}" sibTransId="{F64AD4D4-A218-4BC5-8322-93AF62E12671}"/>
    <dgm:cxn modelId="{F713130A-C1F3-4927-895A-6D8BCB98BCE3}" type="presOf" srcId="{5F93C784-E4B5-47EA-A010-C174DA90F05E}" destId="{C5B70C28-DAC9-4110-9CE4-DC2F71DD2A2F}" srcOrd="1" destOrd="0" presId="urn:microsoft.com/office/officeart/2005/8/layout/hierarchy6"/>
    <dgm:cxn modelId="{849E300D-A4EB-42B6-A071-384F22946DA5}" srcId="{E7AE6E86-4234-4B68-AEB9-E83624D7A53A}" destId="{7803A913-20D3-4F9A-9872-C2296E950A96}" srcOrd="1" destOrd="0" parTransId="{4C6649A6-64C6-48AD-9188-B3EB9CF3467D}" sibTransId="{C3AC846E-11DC-4F23-933C-2032D9E9165C}"/>
    <dgm:cxn modelId="{DF4ADF1F-8091-47F5-B68A-45873EE37A34}" type="presOf" srcId="{F06CA4E0-AA6B-4E80-A20A-F43D0DF1B4D9}" destId="{41F903E6-EA1C-442F-8908-9F2C7179863B}" srcOrd="0" destOrd="0" presId="urn:microsoft.com/office/officeart/2005/8/layout/hierarchy6"/>
    <dgm:cxn modelId="{B7580323-231F-4090-A942-E471BBE219C7}" type="presOf" srcId="{111CA3D7-1AE4-4C45-A939-D819F57FA1A6}" destId="{03733567-2F09-44A8-B1A7-25339E282DFC}" srcOrd="0" destOrd="0" presId="urn:microsoft.com/office/officeart/2005/8/layout/hierarchy6"/>
    <dgm:cxn modelId="{B193FC25-ADAB-44A2-B4F9-F47F50DC4151}" type="presOf" srcId="{9AA547B9-C296-4D6A-8B35-D093EA4A79F8}" destId="{09922BFC-87C0-4FBD-AAAD-47B2806020C3}" srcOrd="0" destOrd="0" presId="urn:microsoft.com/office/officeart/2005/8/layout/hierarchy6"/>
    <dgm:cxn modelId="{61DA9626-EBD9-43FB-97D9-FB586E8C1F4C}" srcId="{9AA547B9-C296-4D6A-8B35-D093EA4A79F8}" destId="{4E90E9CC-3F1B-4687-88D9-42D5F4A29DBF}" srcOrd="0" destOrd="0" parTransId="{D619ED3B-8B8A-4BEE-81BF-A07C5300B042}" sibTransId="{4D56DB6A-FCEE-4AAE-ADF1-3C67A3C494CA}"/>
    <dgm:cxn modelId="{B8EAC028-F907-4F28-874D-B25604F57552}" srcId="{5026F970-4D34-4743-B77B-8C6880D00661}" destId="{39DB14C6-4725-4F00-9FF3-525F02C739A4}" srcOrd="0" destOrd="0" parTransId="{C5E2B5A3-59C3-4B62-9EE3-9F75D29205B3}" sibTransId="{9D74D120-BCB2-4CFB-9744-1EF3AAE79E47}"/>
    <dgm:cxn modelId="{B689E828-DB28-4FE2-ABDE-AD810234DA3F}" type="presOf" srcId="{111CA3D7-1AE4-4C45-A939-D819F57FA1A6}" destId="{C3F16305-923B-4B77-8D62-A76D3EE89B10}" srcOrd="1" destOrd="0" presId="urn:microsoft.com/office/officeart/2005/8/layout/hierarchy6"/>
    <dgm:cxn modelId="{9B71F82C-130E-42FE-BC0C-220B5FA3A6C9}" srcId="{E7AE6E86-4234-4B68-AEB9-E83624D7A53A}" destId="{7DD98F59-53F6-4804-AF27-8E563B306F08}" srcOrd="5" destOrd="0" parTransId="{A76641B3-414E-4C3E-8ADC-A68559019601}" sibTransId="{D9DBCBF9-A0C3-488D-A311-D781C54CB8A7}"/>
    <dgm:cxn modelId="{93914738-CCD9-4ADB-9755-24F4754F77FD}" srcId="{41EECD7B-F5AE-44E7-812F-71AEF5A299DE}" destId="{89C4CEDF-B171-4124-97C7-BF53D4034891}" srcOrd="0" destOrd="0" parTransId="{F406C97F-AAE8-4C0D-8857-DAF5C5535F80}" sibTransId="{92C739C7-4164-48E5-9A74-E3A8D8F62556}"/>
    <dgm:cxn modelId="{7FD2185B-20F6-432E-8FD0-C7CBF9C74D7A}" type="presOf" srcId="{BD14D817-58A6-4A2F-B8D7-4A69B2D1977A}" destId="{CEB06B62-3998-47EB-9AF7-A11D595A4BBB}" srcOrd="0" destOrd="0" presId="urn:microsoft.com/office/officeart/2005/8/layout/hierarchy6"/>
    <dgm:cxn modelId="{882DAF5E-9048-4FDA-BFA3-05F34711A5A2}" type="presOf" srcId="{E7AE6E86-4234-4B68-AEB9-E83624D7A53A}" destId="{5A398EF6-ADF1-4B68-92E4-D3F7DFE677A6}" srcOrd="0" destOrd="0" presId="urn:microsoft.com/office/officeart/2005/8/layout/hierarchy6"/>
    <dgm:cxn modelId="{11380741-E1B8-4AC3-8DC1-0C90DB9755EA}" srcId="{89C4CEDF-B171-4124-97C7-BF53D4034891}" destId="{164F2DA2-492B-43B2-8596-14FAE96A398C}" srcOrd="0" destOrd="0" parTransId="{7C5C8A35-CB5F-4389-8F40-870DA704A306}" sibTransId="{E1D3B4D9-CFCC-46FD-B9CC-44F7AF7E009F}"/>
    <dgm:cxn modelId="{B3FB6B61-4332-4258-9E9C-6377546D2596}" type="presOf" srcId="{862F696E-4103-421D-86A2-BFC302118610}" destId="{E5794AC5-621E-43F7-B19F-5987346E91EA}" srcOrd="0" destOrd="0" presId="urn:microsoft.com/office/officeart/2005/8/layout/hierarchy6"/>
    <dgm:cxn modelId="{650AB542-3EA4-4200-B17E-6AC4DB87CFD8}" srcId="{E7AE6E86-4234-4B68-AEB9-E83624D7A53A}" destId="{34D81A06-0910-42A1-B214-DF16F1B022B4}" srcOrd="2" destOrd="0" parTransId="{2466A743-C336-4D00-9849-114FEF135F85}" sibTransId="{93B19634-DE31-4330-8E03-F3BA931D0684}"/>
    <dgm:cxn modelId="{FCABDD64-6B55-4C54-82C1-941630A6563E}" type="presOf" srcId="{34D81A06-0910-42A1-B214-DF16F1B022B4}" destId="{5B69B8CB-4D86-4161-AB78-F434C4B00A6C}" srcOrd="1" destOrd="0" presId="urn:microsoft.com/office/officeart/2005/8/layout/hierarchy6"/>
    <dgm:cxn modelId="{20D07966-9560-4690-AEF4-8383B3B725A5}" type="presOf" srcId="{4E90E9CC-3F1B-4687-88D9-42D5F4A29DBF}" destId="{9F284E6A-92D2-4AB0-80E5-BEB4FE01858D}" srcOrd="0" destOrd="0" presId="urn:microsoft.com/office/officeart/2005/8/layout/hierarchy6"/>
    <dgm:cxn modelId="{6CB5E267-F62D-4A00-8D86-0B4EEE6987AE}" srcId="{41EECD7B-F5AE-44E7-812F-71AEF5A299DE}" destId="{5026F970-4D34-4743-B77B-8C6880D00661}" srcOrd="1" destOrd="0" parTransId="{86E4CDD5-DF5C-4EB0-B297-22659E681040}" sibTransId="{E5DD4AF0-65AE-478F-85C8-81FB38A74B5B}"/>
    <dgm:cxn modelId="{F5D91C68-5535-4965-82CB-7F199933DF8A}" type="presOf" srcId="{39DB14C6-4725-4F00-9FF3-525F02C739A4}" destId="{F8BFE41D-FD97-4142-A6BA-1C4B09E4328B}" srcOrd="0" destOrd="0" presId="urn:microsoft.com/office/officeart/2005/8/layout/hierarchy6"/>
    <dgm:cxn modelId="{BC5F7348-3D71-4758-9804-4FEDA46D0E31}" srcId="{39DB14C6-4725-4F00-9FF3-525F02C739A4}" destId="{9AA547B9-C296-4D6A-8B35-D093EA4A79F8}" srcOrd="1" destOrd="0" parTransId="{862F696E-4103-421D-86A2-BFC302118610}" sibTransId="{DF44C4FF-D019-4C14-8AF5-8A6D33240697}"/>
    <dgm:cxn modelId="{3FCF0A6C-861F-4D38-BD94-E7558F349C13}" type="presOf" srcId="{5F93C784-E4B5-47EA-A010-C174DA90F05E}" destId="{B6117308-6D53-4642-A2A2-44DDCF1B734E}" srcOrd="0" destOrd="0" presId="urn:microsoft.com/office/officeart/2005/8/layout/hierarchy6"/>
    <dgm:cxn modelId="{3AEE5B7A-B521-4420-B48E-47EFECE015EE}" srcId="{E7AE6E86-4234-4B68-AEB9-E83624D7A53A}" destId="{5F93C784-E4B5-47EA-A010-C174DA90F05E}" srcOrd="3" destOrd="0" parTransId="{3EF2D5BD-4BBD-4759-A43B-1EE78D7E509E}" sibTransId="{80B00F26-4B71-410D-BC79-04CB146607CB}"/>
    <dgm:cxn modelId="{1B82437E-701B-4540-ABEA-F3BB9B94E329}" type="presOf" srcId="{F406C97F-AAE8-4C0D-8857-DAF5C5535F80}" destId="{DE5FA7A1-E6C4-430C-9BE7-E0C2177E58F8}" srcOrd="0" destOrd="0" presId="urn:microsoft.com/office/officeart/2005/8/layout/hierarchy6"/>
    <dgm:cxn modelId="{D6E1B787-2159-4BB8-8651-7EE4FE1C294A}" type="presOf" srcId="{7DD98F59-53F6-4804-AF27-8E563B306F08}" destId="{166A2A99-8C60-4BBE-82EB-0A3EEA684CD1}" srcOrd="1" destOrd="0" presId="urn:microsoft.com/office/officeart/2005/8/layout/hierarchy6"/>
    <dgm:cxn modelId="{2095898C-A5BE-4D70-B2B8-E139C18F5521}" type="presOf" srcId="{7803A913-20D3-4F9A-9872-C2296E950A96}" destId="{434519EC-5F97-4920-9390-1B18CA9D09DF}" srcOrd="1" destOrd="0" presId="urn:microsoft.com/office/officeart/2005/8/layout/hierarchy6"/>
    <dgm:cxn modelId="{F25B3D8F-0FD6-4481-B57E-5ED4390370F1}" srcId="{08EEE700-10B8-431A-A8EA-742173F2D5FA}" destId="{F06CA4E0-AA6B-4E80-A20A-F43D0DF1B4D9}" srcOrd="0" destOrd="0" parTransId="{9439AE8D-879F-4D2A-9D2E-D688181C6A2F}" sibTransId="{F4C9C798-A0D9-4DF7-9F18-DACFEAB8D5F0}"/>
    <dgm:cxn modelId="{58D7F192-8742-4363-A458-8BD9FD875BEA}" type="presOf" srcId="{164F2DA2-492B-43B2-8596-14FAE96A398C}" destId="{6DC09069-5ACB-43BB-B989-49C8D0C67439}" srcOrd="0" destOrd="0" presId="urn:microsoft.com/office/officeart/2005/8/layout/hierarchy6"/>
    <dgm:cxn modelId="{9FE97B96-AE53-41C2-B088-BBAC3A8F49D6}" type="presOf" srcId="{D619ED3B-8B8A-4BEE-81BF-A07C5300B042}" destId="{8C0E1DDD-1336-41F0-9923-E3DE77C6712F}" srcOrd="0" destOrd="0" presId="urn:microsoft.com/office/officeart/2005/8/layout/hierarchy6"/>
    <dgm:cxn modelId="{040CD2A7-B4F2-484B-8A95-ED955FFD55EE}" type="presOf" srcId="{5026F970-4D34-4743-B77B-8C6880D00661}" destId="{1E870045-75DA-4C08-AE1B-832E309EF92E}" srcOrd="0" destOrd="0" presId="urn:microsoft.com/office/officeart/2005/8/layout/hierarchy6"/>
    <dgm:cxn modelId="{05BDFAB2-47CF-41E8-ADE5-13363B1C6709}" srcId="{E7AE6E86-4234-4B68-AEB9-E83624D7A53A}" destId="{111CA3D7-1AE4-4C45-A939-D819F57FA1A6}" srcOrd="4" destOrd="0" parTransId="{6A97D0FE-2D69-49DC-80D2-CE4B572F198F}" sibTransId="{C9671E5E-316B-4920-998A-4E00A1D6C922}"/>
    <dgm:cxn modelId="{0A13E5CD-CF40-4A44-8229-432EA2676BC1}" type="presOf" srcId="{C5E2B5A3-59C3-4B62-9EE3-9F75D29205B3}" destId="{2A64C4EB-2E54-43B1-8D68-DD55AA34A0B5}" srcOrd="0" destOrd="0" presId="urn:microsoft.com/office/officeart/2005/8/layout/hierarchy6"/>
    <dgm:cxn modelId="{3D3E43CE-21B9-4E3A-81DD-98827F3B6B59}" type="presOf" srcId="{7C5C8A35-CB5F-4389-8F40-870DA704A306}" destId="{25E8B889-1998-43FB-A381-64AE0D0D6F1D}" srcOrd="0" destOrd="0" presId="urn:microsoft.com/office/officeart/2005/8/layout/hierarchy6"/>
    <dgm:cxn modelId="{75CB9DD5-9374-4138-8F4C-4A26E8F79B28}" type="presOf" srcId="{7803A913-20D3-4F9A-9872-C2296E950A96}" destId="{880128F2-F600-43EF-B87F-A5CB5E8B3DD7}" srcOrd="0" destOrd="0" presId="urn:microsoft.com/office/officeart/2005/8/layout/hierarchy6"/>
    <dgm:cxn modelId="{A9861CE0-EF23-4753-9805-2FCBFB503BDA}" type="presOf" srcId="{41EECD7B-F5AE-44E7-812F-71AEF5A299DE}" destId="{431C6555-7396-445C-A8EF-C816571BE474}" srcOrd="0" destOrd="0" presId="urn:microsoft.com/office/officeart/2005/8/layout/hierarchy6"/>
    <dgm:cxn modelId="{B808EEE6-5669-4AA7-8D50-38CD14B873C0}" type="presOf" srcId="{08EEE700-10B8-431A-A8EA-742173F2D5FA}" destId="{707E3A79-8847-4937-89D3-A3B76E4A6DCD}" srcOrd="0" destOrd="0" presId="urn:microsoft.com/office/officeart/2005/8/layout/hierarchy6"/>
    <dgm:cxn modelId="{B7B203E9-34DC-4283-95B1-956857A5B3A0}" type="presOf" srcId="{7DD98F59-53F6-4804-AF27-8E563B306F08}" destId="{306DACFA-79B8-4ED1-84C5-0355467E00D9}" srcOrd="0" destOrd="0" presId="urn:microsoft.com/office/officeart/2005/8/layout/hierarchy6"/>
    <dgm:cxn modelId="{118880EB-E8C4-4EA0-85F7-3153220405D1}" type="presOf" srcId="{9439AE8D-879F-4D2A-9D2E-D688181C6A2F}" destId="{C137A8D6-4FC8-4CB1-83DA-383D413481D8}" srcOrd="0" destOrd="0" presId="urn:microsoft.com/office/officeart/2005/8/layout/hierarchy6"/>
    <dgm:cxn modelId="{4E0661F0-16C4-4080-99DD-604932A16EC5}" srcId="{E7AE6E86-4234-4B68-AEB9-E83624D7A53A}" destId="{41EECD7B-F5AE-44E7-812F-71AEF5A299DE}" srcOrd="0" destOrd="0" parTransId="{2DE15C47-8ACD-4E82-AE2A-A443DC73D5EE}" sibTransId="{06B7608F-6A2B-435F-8240-6AC6708E1B97}"/>
    <dgm:cxn modelId="{9AC5CBF6-3200-4662-A50F-1491BBB5BB48}" type="presOf" srcId="{34D81A06-0910-42A1-B214-DF16F1B022B4}" destId="{82560706-46FD-4853-8F56-ABF022AB0F0F}" srcOrd="0" destOrd="0" presId="urn:microsoft.com/office/officeart/2005/8/layout/hierarchy6"/>
    <dgm:cxn modelId="{04A61385-E284-4010-A3F2-10814552A16F}" type="presParOf" srcId="{5A398EF6-ADF1-4B68-92E4-D3F7DFE677A6}" destId="{23E30F86-2A9D-431B-98A5-D05D8B76EC19}" srcOrd="0" destOrd="0" presId="urn:microsoft.com/office/officeart/2005/8/layout/hierarchy6"/>
    <dgm:cxn modelId="{1734A42E-1DC0-42F1-B5E2-2357C83666E2}" type="presParOf" srcId="{23E30F86-2A9D-431B-98A5-D05D8B76EC19}" destId="{1109B838-B990-46A4-8C00-651A554BE9DF}" srcOrd="0" destOrd="0" presId="urn:microsoft.com/office/officeart/2005/8/layout/hierarchy6"/>
    <dgm:cxn modelId="{30F4608F-F094-4769-B0C1-52AF218FEC18}" type="presParOf" srcId="{23E30F86-2A9D-431B-98A5-D05D8B76EC19}" destId="{A222E628-F189-4EE6-81AB-024D0D917449}" srcOrd="1" destOrd="0" presId="urn:microsoft.com/office/officeart/2005/8/layout/hierarchy6"/>
    <dgm:cxn modelId="{CA305643-9084-4A0C-8E9B-691621408485}" type="presParOf" srcId="{A222E628-F189-4EE6-81AB-024D0D917449}" destId="{0D3240CA-C38E-4D74-846D-F14CC332099F}" srcOrd="0" destOrd="0" presId="urn:microsoft.com/office/officeart/2005/8/layout/hierarchy6"/>
    <dgm:cxn modelId="{891813FF-970F-4EFE-BFF0-77E6C82B6B7D}" type="presParOf" srcId="{0D3240CA-C38E-4D74-846D-F14CC332099F}" destId="{431C6555-7396-445C-A8EF-C816571BE474}" srcOrd="0" destOrd="0" presId="urn:microsoft.com/office/officeart/2005/8/layout/hierarchy6"/>
    <dgm:cxn modelId="{CDE3CDAF-BA05-48D5-BBBD-7002B0C79883}" type="presParOf" srcId="{0D3240CA-C38E-4D74-846D-F14CC332099F}" destId="{C228ADEA-E1EF-4D78-97D6-4240A82DB34D}" srcOrd="1" destOrd="0" presId="urn:microsoft.com/office/officeart/2005/8/layout/hierarchy6"/>
    <dgm:cxn modelId="{B1EFAA0D-6E2E-41F1-B9ED-371468CC8373}" type="presParOf" srcId="{C228ADEA-E1EF-4D78-97D6-4240A82DB34D}" destId="{DE5FA7A1-E6C4-430C-9BE7-E0C2177E58F8}" srcOrd="0" destOrd="0" presId="urn:microsoft.com/office/officeart/2005/8/layout/hierarchy6"/>
    <dgm:cxn modelId="{2CC58DCB-5567-460C-BAB7-F23DE0D50D46}" type="presParOf" srcId="{C228ADEA-E1EF-4D78-97D6-4240A82DB34D}" destId="{A0723159-33D7-4512-8CD3-906E26907C78}" srcOrd="1" destOrd="0" presId="urn:microsoft.com/office/officeart/2005/8/layout/hierarchy6"/>
    <dgm:cxn modelId="{4C71C05A-D488-4D4F-84EE-BB90DB96C82B}" type="presParOf" srcId="{A0723159-33D7-4512-8CD3-906E26907C78}" destId="{8CE8F357-7D2F-46C1-AACE-DAC6FB6215B6}" srcOrd="0" destOrd="0" presId="urn:microsoft.com/office/officeart/2005/8/layout/hierarchy6"/>
    <dgm:cxn modelId="{B9B34F20-F36A-4543-8704-5ABDFA2DFF23}" type="presParOf" srcId="{A0723159-33D7-4512-8CD3-906E26907C78}" destId="{4E5EC709-4922-483B-BF25-9C0418113358}" srcOrd="1" destOrd="0" presId="urn:microsoft.com/office/officeart/2005/8/layout/hierarchy6"/>
    <dgm:cxn modelId="{888CEF06-3A7A-45F1-838A-B8B95FD6B5EB}" type="presParOf" srcId="{4E5EC709-4922-483B-BF25-9C0418113358}" destId="{25E8B889-1998-43FB-A381-64AE0D0D6F1D}" srcOrd="0" destOrd="0" presId="urn:microsoft.com/office/officeart/2005/8/layout/hierarchy6"/>
    <dgm:cxn modelId="{7B49A66F-95A5-4E7D-A340-8D905E4DD3D0}" type="presParOf" srcId="{4E5EC709-4922-483B-BF25-9C0418113358}" destId="{6A48B474-A288-4979-BD3F-333C8FF7D3F5}" srcOrd="1" destOrd="0" presId="urn:microsoft.com/office/officeart/2005/8/layout/hierarchy6"/>
    <dgm:cxn modelId="{9BCE81D1-BA57-417A-A18D-1AC208CADC27}" type="presParOf" srcId="{6A48B474-A288-4979-BD3F-333C8FF7D3F5}" destId="{6DC09069-5ACB-43BB-B989-49C8D0C67439}" srcOrd="0" destOrd="0" presId="urn:microsoft.com/office/officeart/2005/8/layout/hierarchy6"/>
    <dgm:cxn modelId="{384BCCB3-33AD-44F2-A406-DED0C52756B2}" type="presParOf" srcId="{6A48B474-A288-4979-BD3F-333C8FF7D3F5}" destId="{D0082224-FDC5-4643-BA7B-C6932A8077A3}" srcOrd="1" destOrd="0" presId="urn:microsoft.com/office/officeart/2005/8/layout/hierarchy6"/>
    <dgm:cxn modelId="{32A11686-B62A-49C0-A833-F148EF2DF15A}" type="presParOf" srcId="{C228ADEA-E1EF-4D78-97D6-4240A82DB34D}" destId="{BAA3B286-1599-487F-9FE7-1FE42675C0DD}" srcOrd="2" destOrd="0" presId="urn:microsoft.com/office/officeart/2005/8/layout/hierarchy6"/>
    <dgm:cxn modelId="{2152C181-D030-48AD-B5BA-67E08312259D}" type="presParOf" srcId="{C228ADEA-E1EF-4D78-97D6-4240A82DB34D}" destId="{C4DC0BF7-1CD8-4A7B-A940-5C1C1ED1C8E4}" srcOrd="3" destOrd="0" presId="urn:microsoft.com/office/officeart/2005/8/layout/hierarchy6"/>
    <dgm:cxn modelId="{722CA80D-4469-4B10-AD44-68E363127725}" type="presParOf" srcId="{C4DC0BF7-1CD8-4A7B-A940-5C1C1ED1C8E4}" destId="{1E870045-75DA-4C08-AE1B-832E309EF92E}" srcOrd="0" destOrd="0" presId="urn:microsoft.com/office/officeart/2005/8/layout/hierarchy6"/>
    <dgm:cxn modelId="{37BE88B9-EA91-4581-9A91-1F50B5305BBD}" type="presParOf" srcId="{C4DC0BF7-1CD8-4A7B-A940-5C1C1ED1C8E4}" destId="{DA151E60-FC12-4685-B3A5-D097B84C3356}" srcOrd="1" destOrd="0" presId="urn:microsoft.com/office/officeart/2005/8/layout/hierarchy6"/>
    <dgm:cxn modelId="{9052657E-FEDB-444F-9B27-D2A4F472BBF2}" type="presParOf" srcId="{DA151E60-FC12-4685-B3A5-D097B84C3356}" destId="{2A64C4EB-2E54-43B1-8D68-DD55AA34A0B5}" srcOrd="0" destOrd="0" presId="urn:microsoft.com/office/officeart/2005/8/layout/hierarchy6"/>
    <dgm:cxn modelId="{82375AA9-C3DF-4D46-A6F1-FA7693343738}" type="presParOf" srcId="{DA151E60-FC12-4685-B3A5-D097B84C3356}" destId="{5FCDA7C0-68B4-4726-82F7-8EF3FBB7006E}" srcOrd="1" destOrd="0" presId="urn:microsoft.com/office/officeart/2005/8/layout/hierarchy6"/>
    <dgm:cxn modelId="{F326B178-89C3-4EAD-B5FF-C89920300C58}" type="presParOf" srcId="{5FCDA7C0-68B4-4726-82F7-8EF3FBB7006E}" destId="{F8BFE41D-FD97-4142-A6BA-1C4B09E4328B}" srcOrd="0" destOrd="0" presId="urn:microsoft.com/office/officeart/2005/8/layout/hierarchy6"/>
    <dgm:cxn modelId="{B8820963-9D75-4A19-9CF6-F71EFF5A4789}" type="presParOf" srcId="{5FCDA7C0-68B4-4726-82F7-8EF3FBB7006E}" destId="{55EF1C05-F23A-4DC3-A3AE-560DB184A1C7}" srcOrd="1" destOrd="0" presId="urn:microsoft.com/office/officeart/2005/8/layout/hierarchy6"/>
    <dgm:cxn modelId="{9F79A537-1C59-46BD-9C56-F1436843447D}" type="presParOf" srcId="{55EF1C05-F23A-4DC3-A3AE-560DB184A1C7}" destId="{CEB06B62-3998-47EB-9AF7-A11D595A4BBB}" srcOrd="0" destOrd="0" presId="urn:microsoft.com/office/officeart/2005/8/layout/hierarchy6"/>
    <dgm:cxn modelId="{1F078534-1136-4DB0-9754-A0A6B17A4F5F}" type="presParOf" srcId="{55EF1C05-F23A-4DC3-A3AE-560DB184A1C7}" destId="{80F78235-4F79-4A36-AA30-A811E2510026}" srcOrd="1" destOrd="0" presId="urn:microsoft.com/office/officeart/2005/8/layout/hierarchy6"/>
    <dgm:cxn modelId="{EF6A9FDD-55F0-4840-8163-A16F50976EDB}" type="presParOf" srcId="{80F78235-4F79-4A36-AA30-A811E2510026}" destId="{707E3A79-8847-4937-89D3-A3B76E4A6DCD}" srcOrd="0" destOrd="0" presId="urn:microsoft.com/office/officeart/2005/8/layout/hierarchy6"/>
    <dgm:cxn modelId="{AA7C0ABE-DF46-43FF-8033-F511808B91A1}" type="presParOf" srcId="{80F78235-4F79-4A36-AA30-A811E2510026}" destId="{5B9F98D1-7959-44EE-B011-0A1AF0D2D98D}" srcOrd="1" destOrd="0" presId="urn:microsoft.com/office/officeart/2005/8/layout/hierarchy6"/>
    <dgm:cxn modelId="{E0C9E2BF-6D6A-46AC-BFB2-9BEA0D95E709}" type="presParOf" srcId="{5B9F98D1-7959-44EE-B011-0A1AF0D2D98D}" destId="{C137A8D6-4FC8-4CB1-83DA-383D413481D8}" srcOrd="0" destOrd="0" presId="urn:microsoft.com/office/officeart/2005/8/layout/hierarchy6"/>
    <dgm:cxn modelId="{91C6D96D-92E0-4D6F-9F2F-47B284803542}" type="presParOf" srcId="{5B9F98D1-7959-44EE-B011-0A1AF0D2D98D}" destId="{D51C07EA-5BBF-484F-82A9-B13D90D6FBA8}" srcOrd="1" destOrd="0" presId="urn:microsoft.com/office/officeart/2005/8/layout/hierarchy6"/>
    <dgm:cxn modelId="{E820005F-45E3-464E-A6C3-B28F635E1BE6}" type="presParOf" srcId="{D51C07EA-5BBF-484F-82A9-B13D90D6FBA8}" destId="{41F903E6-EA1C-442F-8908-9F2C7179863B}" srcOrd="0" destOrd="0" presId="urn:microsoft.com/office/officeart/2005/8/layout/hierarchy6"/>
    <dgm:cxn modelId="{0E79002F-CEAA-4029-AA3E-1B6978AB1454}" type="presParOf" srcId="{D51C07EA-5BBF-484F-82A9-B13D90D6FBA8}" destId="{2E5C1F2C-164F-4F2D-8900-26C5CBD6851B}" srcOrd="1" destOrd="0" presId="urn:microsoft.com/office/officeart/2005/8/layout/hierarchy6"/>
    <dgm:cxn modelId="{5BCE76F1-0AC5-4A3D-B58C-7FCFA1FB132A}" type="presParOf" srcId="{55EF1C05-F23A-4DC3-A3AE-560DB184A1C7}" destId="{E5794AC5-621E-43F7-B19F-5987346E91EA}" srcOrd="2" destOrd="0" presId="urn:microsoft.com/office/officeart/2005/8/layout/hierarchy6"/>
    <dgm:cxn modelId="{FD0C2E8B-3396-4749-91B5-3A116FC63D52}" type="presParOf" srcId="{55EF1C05-F23A-4DC3-A3AE-560DB184A1C7}" destId="{BBFA73DD-F1CF-4884-B8DD-7E00CF1BEA50}" srcOrd="3" destOrd="0" presId="urn:microsoft.com/office/officeart/2005/8/layout/hierarchy6"/>
    <dgm:cxn modelId="{0545668F-FA37-45A6-B030-8AE04F4AA52B}" type="presParOf" srcId="{BBFA73DD-F1CF-4884-B8DD-7E00CF1BEA50}" destId="{09922BFC-87C0-4FBD-AAAD-47B2806020C3}" srcOrd="0" destOrd="0" presId="urn:microsoft.com/office/officeart/2005/8/layout/hierarchy6"/>
    <dgm:cxn modelId="{6B5F2F5D-B50F-4B93-935F-893DB3AB67AA}" type="presParOf" srcId="{BBFA73DD-F1CF-4884-B8DD-7E00CF1BEA50}" destId="{55D6C9CC-C044-4D2E-B0E9-3E3349591F15}" srcOrd="1" destOrd="0" presId="urn:microsoft.com/office/officeart/2005/8/layout/hierarchy6"/>
    <dgm:cxn modelId="{B7086A66-CBC4-477D-907D-26FACB572FE3}" type="presParOf" srcId="{55D6C9CC-C044-4D2E-B0E9-3E3349591F15}" destId="{8C0E1DDD-1336-41F0-9923-E3DE77C6712F}" srcOrd="0" destOrd="0" presId="urn:microsoft.com/office/officeart/2005/8/layout/hierarchy6"/>
    <dgm:cxn modelId="{CDCE8288-C87B-425F-A9F4-4311A30F4DDD}" type="presParOf" srcId="{55D6C9CC-C044-4D2E-B0E9-3E3349591F15}" destId="{36C83A41-0343-4487-A240-FB0B94A519EE}" srcOrd="1" destOrd="0" presId="urn:microsoft.com/office/officeart/2005/8/layout/hierarchy6"/>
    <dgm:cxn modelId="{D58C792F-7F51-4856-9659-5C52D0FD4CEC}" type="presParOf" srcId="{36C83A41-0343-4487-A240-FB0B94A519EE}" destId="{9F284E6A-92D2-4AB0-80E5-BEB4FE01858D}" srcOrd="0" destOrd="0" presId="urn:microsoft.com/office/officeart/2005/8/layout/hierarchy6"/>
    <dgm:cxn modelId="{F5BC45D4-0B7C-48DB-B64B-415E7D16C20E}" type="presParOf" srcId="{36C83A41-0343-4487-A240-FB0B94A519EE}" destId="{CB527C01-8DC6-4AA5-8981-E4AFCB789D8C}" srcOrd="1" destOrd="0" presId="urn:microsoft.com/office/officeart/2005/8/layout/hierarchy6"/>
    <dgm:cxn modelId="{0E604F8F-4B1F-48FF-84C5-8FF15B6E7854}" type="presParOf" srcId="{5A398EF6-ADF1-4B68-92E4-D3F7DFE677A6}" destId="{78DB3C2D-9A6A-43E7-A85F-77A2B7DE319A}" srcOrd="1" destOrd="0" presId="urn:microsoft.com/office/officeart/2005/8/layout/hierarchy6"/>
    <dgm:cxn modelId="{4E676B4A-322D-454A-A3FF-ABC3C5713FB6}" type="presParOf" srcId="{78DB3C2D-9A6A-43E7-A85F-77A2B7DE319A}" destId="{8DCC97EF-F424-45C7-818B-683F82FDDF91}" srcOrd="0" destOrd="0" presId="urn:microsoft.com/office/officeart/2005/8/layout/hierarchy6"/>
    <dgm:cxn modelId="{17A6F033-EAB5-40B0-9886-C4AE7057D7B2}" type="presParOf" srcId="{8DCC97EF-F424-45C7-818B-683F82FDDF91}" destId="{880128F2-F600-43EF-B87F-A5CB5E8B3DD7}" srcOrd="0" destOrd="0" presId="urn:microsoft.com/office/officeart/2005/8/layout/hierarchy6"/>
    <dgm:cxn modelId="{54B6E148-87CF-49C2-BB86-6B561E0912A6}" type="presParOf" srcId="{8DCC97EF-F424-45C7-818B-683F82FDDF91}" destId="{434519EC-5F97-4920-9390-1B18CA9D09DF}" srcOrd="1" destOrd="0" presId="urn:microsoft.com/office/officeart/2005/8/layout/hierarchy6"/>
    <dgm:cxn modelId="{71823586-94BE-4320-87C6-7AE09E45B9EB}" type="presParOf" srcId="{78DB3C2D-9A6A-43E7-A85F-77A2B7DE319A}" destId="{EC3C9F73-1C3D-4D4D-841B-FBE4DD65D491}" srcOrd="1" destOrd="0" presId="urn:microsoft.com/office/officeart/2005/8/layout/hierarchy6"/>
    <dgm:cxn modelId="{D015D57D-7478-48C4-9566-B4D255DC0547}" type="presParOf" srcId="{EC3C9F73-1C3D-4D4D-841B-FBE4DD65D491}" destId="{8197E9EA-C035-4A29-9CA8-503A7684F376}" srcOrd="0" destOrd="0" presId="urn:microsoft.com/office/officeart/2005/8/layout/hierarchy6"/>
    <dgm:cxn modelId="{AFA4915D-663C-4F5A-B6FF-1F4D8726A8F0}" type="presParOf" srcId="{78DB3C2D-9A6A-43E7-A85F-77A2B7DE319A}" destId="{8497CB85-EEDE-4E99-BDF4-542CEF1E431B}" srcOrd="2" destOrd="0" presId="urn:microsoft.com/office/officeart/2005/8/layout/hierarchy6"/>
    <dgm:cxn modelId="{7F579966-45FD-436A-9EEB-AAB602A58886}" type="presParOf" srcId="{8497CB85-EEDE-4E99-BDF4-542CEF1E431B}" destId="{82560706-46FD-4853-8F56-ABF022AB0F0F}" srcOrd="0" destOrd="0" presId="urn:microsoft.com/office/officeart/2005/8/layout/hierarchy6"/>
    <dgm:cxn modelId="{2373241A-C532-4330-8D18-16D5B7D03D3B}" type="presParOf" srcId="{8497CB85-EEDE-4E99-BDF4-542CEF1E431B}" destId="{5B69B8CB-4D86-4161-AB78-F434C4B00A6C}" srcOrd="1" destOrd="0" presId="urn:microsoft.com/office/officeart/2005/8/layout/hierarchy6"/>
    <dgm:cxn modelId="{6E7B682F-D3CF-4D53-87F0-9A4D6379CC4F}" type="presParOf" srcId="{78DB3C2D-9A6A-43E7-A85F-77A2B7DE319A}" destId="{D98982A1-A223-4F05-8609-434F7FB248CE}" srcOrd="3" destOrd="0" presId="urn:microsoft.com/office/officeart/2005/8/layout/hierarchy6"/>
    <dgm:cxn modelId="{82D75AF3-DA74-42F1-99B9-A94BDF1464D7}" type="presParOf" srcId="{D98982A1-A223-4F05-8609-434F7FB248CE}" destId="{C1B348E6-22E1-45FB-B9F7-422FA69665D6}" srcOrd="0" destOrd="0" presId="urn:microsoft.com/office/officeart/2005/8/layout/hierarchy6"/>
    <dgm:cxn modelId="{FB9A29F7-8018-404E-B2BF-EF8766F169D1}" type="presParOf" srcId="{78DB3C2D-9A6A-43E7-A85F-77A2B7DE319A}" destId="{FBE04EAC-F687-44F9-B200-BBF0D5A754E2}" srcOrd="4" destOrd="0" presId="urn:microsoft.com/office/officeart/2005/8/layout/hierarchy6"/>
    <dgm:cxn modelId="{024D9CBC-D5FF-4541-B274-A1D6100B6E2C}" type="presParOf" srcId="{FBE04EAC-F687-44F9-B200-BBF0D5A754E2}" destId="{B6117308-6D53-4642-A2A2-44DDCF1B734E}" srcOrd="0" destOrd="0" presId="urn:microsoft.com/office/officeart/2005/8/layout/hierarchy6"/>
    <dgm:cxn modelId="{C0F9D986-74CC-446C-87E7-5634BE3F8C39}" type="presParOf" srcId="{FBE04EAC-F687-44F9-B200-BBF0D5A754E2}" destId="{C5B70C28-DAC9-4110-9CE4-DC2F71DD2A2F}" srcOrd="1" destOrd="0" presId="urn:microsoft.com/office/officeart/2005/8/layout/hierarchy6"/>
    <dgm:cxn modelId="{DC64F6C9-2985-4279-A69C-5EB2F0B81B05}" type="presParOf" srcId="{78DB3C2D-9A6A-43E7-A85F-77A2B7DE319A}" destId="{025955A6-07E6-4264-80D1-664C0BA13632}" srcOrd="5" destOrd="0" presId="urn:microsoft.com/office/officeart/2005/8/layout/hierarchy6"/>
    <dgm:cxn modelId="{BF7C6C58-2ED0-49B0-971D-E61B78DA5135}" type="presParOf" srcId="{025955A6-07E6-4264-80D1-664C0BA13632}" destId="{BFB9D1AD-2820-433B-B3A3-C73764C291BC}" srcOrd="0" destOrd="0" presId="urn:microsoft.com/office/officeart/2005/8/layout/hierarchy6"/>
    <dgm:cxn modelId="{9B42260F-17FA-481D-9059-67788CA12F1F}" type="presParOf" srcId="{78DB3C2D-9A6A-43E7-A85F-77A2B7DE319A}" destId="{DACF100D-2A03-40A0-A403-E3682C58F289}" srcOrd="6" destOrd="0" presId="urn:microsoft.com/office/officeart/2005/8/layout/hierarchy6"/>
    <dgm:cxn modelId="{BEE76194-5C7B-45F0-BB85-246F05C20C6A}" type="presParOf" srcId="{DACF100D-2A03-40A0-A403-E3682C58F289}" destId="{03733567-2F09-44A8-B1A7-25339E282DFC}" srcOrd="0" destOrd="0" presId="urn:microsoft.com/office/officeart/2005/8/layout/hierarchy6"/>
    <dgm:cxn modelId="{6C87EF9D-5F15-4808-8995-DAD2CFC58696}" type="presParOf" srcId="{DACF100D-2A03-40A0-A403-E3682C58F289}" destId="{C3F16305-923B-4B77-8D62-A76D3EE89B10}" srcOrd="1" destOrd="0" presId="urn:microsoft.com/office/officeart/2005/8/layout/hierarchy6"/>
    <dgm:cxn modelId="{54EC3D95-3487-4A6E-B402-505512B65C81}" type="presParOf" srcId="{78DB3C2D-9A6A-43E7-A85F-77A2B7DE319A}" destId="{AF027F61-B006-4BEF-BB40-2008992FC9B6}" srcOrd="7" destOrd="0" presId="urn:microsoft.com/office/officeart/2005/8/layout/hierarchy6"/>
    <dgm:cxn modelId="{C616B7B6-4207-4223-97D4-4323BB017860}" type="presParOf" srcId="{AF027F61-B006-4BEF-BB40-2008992FC9B6}" destId="{7C1E49A2-CAF5-48CA-B2EF-2D9669B5FA3F}" srcOrd="0" destOrd="0" presId="urn:microsoft.com/office/officeart/2005/8/layout/hierarchy6"/>
    <dgm:cxn modelId="{305CEF0A-3508-4DA7-B087-2143A039A006}" type="presParOf" srcId="{78DB3C2D-9A6A-43E7-A85F-77A2B7DE319A}" destId="{2F51C0F1-171F-47D4-A23F-E5BF1549D22C}" srcOrd="8" destOrd="0" presId="urn:microsoft.com/office/officeart/2005/8/layout/hierarchy6"/>
    <dgm:cxn modelId="{E711FB36-9242-4443-A058-60ED63A5AEFD}" type="presParOf" srcId="{2F51C0F1-171F-47D4-A23F-E5BF1549D22C}" destId="{306DACFA-79B8-4ED1-84C5-0355467E00D9}" srcOrd="0" destOrd="0" presId="urn:microsoft.com/office/officeart/2005/8/layout/hierarchy6"/>
    <dgm:cxn modelId="{D6E6AFA4-4BEF-41C5-B161-11F17220120A}" type="presParOf" srcId="{2F51C0F1-171F-47D4-A23F-E5BF1549D22C}" destId="{166A2A99-8C60-4BBE-82EB-0A3EEA684CD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DACFA-79B8-4ED1-84C5-0355467E00D9}">
      <dsp:nvSpPr>
        <dsp:cNvPr id="0" name=""/>
        <dsp:cNvSpPr/>
      </dsp:nvSpPr>
      <dsp:spPr>
        <a:xfrm>
          <a:off x="0" y="3216053"/>
          <a:ext cx="5508081" cy="6863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Decision</a:t>
          </a:r>
        </a:p>
      </dsp:txBody>
      <dsp:txXfrm>
        <a:off x="0" y="3216053"/>
        <a:ext cx="1652424" cy="686358"/>
      </dsp:txXfrm>
    </dsp:sp>
    <dsp:sp modelId="{03733567-2F09-44A8-B1A7-25339E282DFC}">
      <dsp:nvSpPr>
        <dsp:cNvPr id="0" name=""/>
        <dsp:cNvSpPr/>
      </dsp:nvSpPr>
      <dsp:spPr>
        <a:xfrm>
          <a:off x="0" y="2415301"/>
          <a:ext cx="5508081" cy="6863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End Stage II</a:t>
          </a:r>
        </a:p>
      </dsp:txBody>
      <dsp:txXfrm>
        <a:off x="0" y="2415301"/>
        <a:ext cx="1652424" cy="686358"/>
      </dsp:txXfrm>
    </dsp:sp>
    <dsp:sp modelId="{B6117308-6D53-4642-A2A2-44DDCF1B734E}">
      <dsp:nvSpPr>
        <dsp:cNvPr id="0" name=""/>
        <dsp:cNvSpPr/>
      </dsp:nvSpPr>
      <dsp:spPr>
        <a:xfrm>
          <a:off x="0" y="1614550"/>
          <a:ext cx="5508081" cy="6863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Start Stage II</a:t>
          </a:r>
        </a:p>
      </dsp:txBody>
      <dsp:txXfrm>
        <a:off x="0" y="1614550"/>
        <a:ext cx="1652424" cy="686358"/>
      </dsp:txXfrm>
    </dsp:sp>
    <dsp:sp modelId="{82560706-46FD-4853-8F56-ABF022AB0F0F}">
      <dsp:nvSpPr>
        <dsp:cNvPr id="0" name=""/>
        <dsp:cNvSpPr/>
      </dsp:nvSpPr>
      <dsp:spPr>
        <a:xfrm>
          <a:off x="0" y="813798"/>
          <a:ext cx="5508081" cy="6863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End Stage I</a:t>
          </a:r>
        </a:p>
      </dsp:txBody>
      <dsp:txXfrm>
        <a:off x="0" y="813798"/>
        <a:ext cx="1652424" cy="686358"/>
      </dsp:txXfrm>
    </dsp:sp>
    <dsp:sp modelId="{880128F2-F600-43EF-B87F-A5CB5E8B3DD7}">
      <dsp:nvSpPr>
        <dsp:cNvPr id="0" name=""/>
        <dsp:cNvSpPr/>
      </dsp:nvSpPr>
      <dsp:spPr>
        <a:xfrm>
          <a:off x="0" y="13046"/>
          <a:ext cx="5508081" cy="6863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Start Stage I</a:t>
          </a:r>
        </a:p>
      </dsp:txBody>
      <dsp:txXfrm>
        <a:off x="0" y="13046"/>
        <a:ext cx="1652424" cy="686358"/>
      </dsp:txXfrm>
    </dsp:sp>
    <dsp:sp modelId="{431C6555-7396-445C-A8EF-C816571BE474}">
      <dsp:nvSpPr>
        <dsp:cNvPr id="0" name=""/>
        <dsp:cNvSpPr/>
      </dsp:nvSpPr>
      <dsp:spPr>
        <a:xfrm>
          <a:off x="2817364" y="70243"/>
          <a:ext cx="857948" cy="571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Recruit n1</a:t>
          </a:r>
        </a:p>
      </dsp:txBody>
      <dsp:txXfrm>
        <a:off x="2834116" y="86995"/>
        <a:ext cx="824444" cy="538461"/>
      </dsp:txXfrm>
    </dsp:sp>
    <dsp:sp modelId="{DE5FA7A1-E6C4-430C-9BE7-E0C2177E58F8}">
      <dsp:nvSpPr>
        <dsp:cNvPr id="0" name=""/>
        <dsp:cNvSpPr/>
      </dsp:nvSpPr>
      <dsp:spPr>
        <a:xfrm>
          <a:off x="2409839" y="642208"/>
          <a:ext cx="836499" cy="228786"/>
        </a:xfrm>
        <a:custGeom>
          <a:avLst/>
          <a:gdLst/>
          <a:ahLst/>
          <a:cxnLst/>
          <a:rect l="0" t="0" r="0" b="0"/>
          <a:pathLst>
            <a:path>
              <a:moveTo>
                <a:pt x="836499" y="0"/>
              </a:moveTo>
              <a:lnTo>
                <a:pt x="836499" y="114393"/>
              </a:lnTo>
              <a:lnTo>
                <a:pt x="0" y="114393"/>
              </a:lnTo>
              <a:lnTo>
                <a:pt x="0" y="2287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8F357-7D2F-46C1-AACE-DAC6FB6215B6}">
      <dsp:nvSpPr>
        <dsp:cNvPr id="0" name=""/>
        <dsp:cNvSpPr/>
      </dsp:nvSpPr>
      <dsp:spPr>
        <a:xfrm>
          <a:off x="1980865" y="870995"/>
          <a:ext cx="857948" cy="571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&lt;r1 responses</a:t>
          </a:r>
        </a:p>
      </dsp:txBody>
      <dsp:txXfrm>
        <a:off x="1997617" y="887747"/>
        <a:ext cx="824444" cy="538461"/>
      </dsp:txXfrm>
    </dsp:sp>
    <dsp:sp modelId="{25E8B889-1998-43FB-A381-64AE0D0D6F1D}">
      <dsp:nvSpPr>
        <dsp:cNvPr id="0" name=""/>
        <dsp:cNvSpPr/>
      </dsp:nvSpPr>
      <dsp:spPr>
        <a:xfrm>
          <a:off x="2364119" y="1442960"/>
          <a:ext cx="91440" cy="228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78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09069-5ACB-43BB-B989-49C8D0C67439}">
      <dsp:nvSpPr>
        <dsp:cNvPr id="0" name=""/>
        <dsp:cNvSpPr/>
      </dsp:nvSpPr>
      <dsp:spPr>
        <a:xfrm>
          <a:off x="1980865" y="1671746"/>
          <a:ext cx="857948" cy="571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Stop Early (Futility)</a:t>
          </a:r>
        </a:p>
      </dsp:txBody>
      <dsp:txXfrm>
        <a:off x="1997617" y="1688498"/>
        <a:ext cx="824444" cy="538461"/>
      </dsp:txXfrm>
    </dsp:sp>
    <dsp:sp modelId="{BAA3B286-1599-487F-9FE7-1FE42675C0DD}">
      <dsp:nvSpPr>
        <dsp:cNvPr id="0" name=""/>
        <dsp:cNvSpPr/>
      </dsp:nvSpPr>
      <dsp:spPr>
        <a:xfrm>
          <a:off x="3246338" y="642208"/>
          <a:ext cx="836499" cy="228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393"/>
              </a:lnTo>
              <a:lnTo>
                <a:pt x="836499" y="114393"/>
              </a:lnTo>
              <a:lnTo>
                <a:pt x="836499" y="2287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70045-75DA-4C08-AE1B-832E309EF92E}">
      <dsp:nvSpPr>
        <dsp:cNvPr id="0" name=""/>
        <dsp:cNvSpPr/>
      </dsp:nvSpPr>
      <dsp:spPr>
        <a:xfrm>
          <a:off x="3653864" y="870995"/>
          <a:ext cx="857948" cy="571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&gt;r1 responses</a:t>
          </a:r>
        </a:p>
      </dsp:txBody>
      <dsp:txXfrm>
        <a:off x="3670616" y="887747"/>
        <a:ext cx="824444" cy="538461"/>
      </dsp:txXfrm>
    </dsp:sp>
    <dsp:sp modelId="{2A64C4EB-2E54-43B1-8D68-DD55AA34A0B5}">
      <dsp:nvSpPr>
        <dsp:cNvPr id="0" name=""/>
        <dsp:cNvSpPr/>
      </dsp:nvSpPr>
      <dsp:spPr>
        <a:xfrm>
          <a:off x="4037118" y="1442960"/>
          <a:ext cx="91440" cy="228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78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FE41D-FD97-4142-A6BA-1C4B09E4328B}">
      <dsp:nvSpPr>
        <dsp:cNvPr id="0" name=""/>
        <dsp:cNvSpPr/>
      </dsp:nvSpPr>
      <dsp:spPr>
        <a:xfrm>
          <a:off x="3653864" y="1671746"/>
          <a:ext cx="857948" cy="571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Recruit n2</a:t>
          </a:r>
        </a:p>
      </dsp:txBody>
      <dsp:txXfrm>
        <a:off x="3670616" y="1688498"/>
        <a:ext cx="824444" cy="538461"/>
      </dsp:txXfrm>
    </dsp:sp>
    <dsp:sp modelId="{CEB06B62-3998-47EB-9AF7-A11D595A4BBB}">
      <dsp:nvSpPr>
        <dsp:cNvPr id="0" name=""/>
        <dsp:cNvSpPr/>
      </dsp:nvSpPr>
      <dsp:spPr>
        <a:xfrm>
          <a:off x="3525171" y="2243712"/>
          <a:ext cx="557666" cy="228786"/>
        </a:xfrm>
        <a:custGeom>
          <a:avLst/>
          <a:gdLst/>
          <a:ahLst/>
          <a:cxnLst/>
          <a:rect l="0" t="0" r="0" b="0"/>
          <a:pathLst>
            <a:path>
              <a:moveTo>
                <a:pt x="557666" y="0"/>
              </a:moveTo>
              <a:lnTo>
                <a:pt x="557666" y="114393"/>
              </a:lnTo>
              <a:lnTo>
                <a:pt x="0" y="114393"/>
              </a:lnTo>
              <a:lnTo>
                <a:pt x="0" y="22878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E3A79-8847-4937-89D3-A3B76E4A6DCD}">
      <dsp:nvSpPr>
        <dsp:cNvPr id="0" name=""/>
        <dsp:cNvSpPr/>
      </dsp:nvSpPr>
      <dsp:spPr>
        <a:xfrm>
          <a:off x="3096197" y="2472498"/>
          <a:ext cx="857948" cy="571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&gt;r responses</a:t>
          </a:r>
        </a:p>
      </dsp:txBody>
      <dsp:txXfrm>
        <a:off x="3112949" y="2489250"/>
        <a:ext cx="824444" cy="538461"/>
      </dsp:txXfrm>
    </dsp:sp>
    <dsp:sp modelId="{C137A8D6-4FC8-4CB1-83DA-383D413481D8}">
      <dsp:nvSpPr>
        <dsp:cNvPr id="0" name=""/>
        <dsp:cNvSpPr/>
      </dsp:nvSpPr>
      <dsp:spPr>
        <a:xfrm>
          <a:off x="3479451" y="3044463"/>
          <a:ext cx="91440" cy="228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78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903E6-EA1C-442F-8908-9F2C7179863B}">
      <dsp:nvSpPr>
        <dsp:cNvPr id="0" name=""/>
        <dsp:cNvSpPr/>
      </dsp:nvSpPr>
      <dsp:spPr>
        <a:xfrm>
          <a:off x="3096197" y="3273250"/>
          <a:ext cx="857948" cy="571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Recommend</a:t>
          </a:r>
        </a:p>
      </dsp:txBody>
      <dsp:txXfrm>
        <a:off x="3112949" y="3290002"/>
        <a:ext cx="824444" cy="538461"/>
      </dsp:txXfrm>
    </dsp:sp>
    <dsp:sp modelId="{E5794AC5-621E-43F7-B19F-5987346E91EA}">
      <dsp:nvSpPr>
        <dsp:cNvPr id="0" name=""/>
        <dsp:cNvSpPr/>
      </dsp:nvSpPr>
      <dsp:spPr>
        <a:xfrm>
          <a:off x="4082838" y="2243712"/>
          <a:ext cx="557666" cy="228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393"/>
              </a:lnTo>
              <a:lnTo>
                <a:pt x="557666" y="114393"/>
              </a:lnTo>
              <a:lnTo>
                <a:pt x="557666" y="22878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22BFC-87C0-4FBD-AAAD-47B2806020C3}">
      <dsp:nvSpPr>
        <dsp:cNvPr id="0" name=""/>
        <dsp:cNvSpPr/>
      </dsp:nvSpPr>
      <dsp:spPr>
        <a:xfrm>
          <a:off x="4211530" y="2472498"/>
          <a:ext cx="857948" cy="571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&lt;r responses</a:t>
          </a:r>
        </a:p>
      </dsp:txBody>
      <dsp:txXfrm>
        <a:off x="4228282" y="2489250"/>
        <a:ext cx="824444" cy="538461"/>
      </dsp:txXfrm>
    </dsp:sp>
    <dsp:sp modelId="{8C0E1DDD-1336-41F0-9923-E3DE77C6712F}">
      <dsp:nvSpPr>
        <dsp:cNvPr id="0" name=""/>
        <dsp:cNvSpPr/>
      </dsp:nvSpPr>
      <dsp:spPr>
        <a:xfrm>
          <a:off x="4594784" y="3044463"/>
          <a:ext cx="91440" cy="228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78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84E6A-92D2-4AB0-80E5-BEB4FE01858D}">
      <dsp:nvSpPr>
        <dsp:cNvPr id="0" name=""/>
        <dsp:cNvSpPr/>
      </dsp:nvSpPr>
      <dsp:spPr>
        <a:xfrm>
          <a:off x="4211530" y="3273250"/>
          <a:ext cx="857948" cy="571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Do not recommend</a:t>
          </a:r>
        </a:p>
      </dsp:txBody>
      <dsp:txXfrm>
        <a:off x="4228282" y="3290002"/>
        <a:ext cx="824444" cy="538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AE250-D276-497A-9F07-4905F809DE26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2ADAE-2FF0-40B3-BDE7-75A314140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77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1DCC6-C72B-49C6-B645-1841276323FF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6C105-A9A4-43A2-AD8C-C3B057DA5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45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www.Statsols.com/trial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115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087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E6CD1-9FF9-40CB-9E08-D88E3A0FE9A1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5046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E6CD1-9FF9-40CB-9E08-D88E3A0FE9A1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5811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E6CD1-9FF9-40CB-9E08-D88E3A0FE9A1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5012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120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891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E6CD1-9FF9-40CB-9E08-D88E3A0FE9A1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3683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156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96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509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393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759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040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E6CD1-9FF9-40CB-9E08-D88E3A0FE9A1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847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109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E6CD1-9FF9-40CB-9E08-D88E3A0FE9A1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3189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E6CD1-9FF9-40CB-9E08-D88E3A0FE9A1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172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Layout - Compres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886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WHITE - 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6912" y="235586"/>
            <a:ext cx="9720073" cy="1499616"/>
          </a:xfrm>
          <a:prstGeom prst="rect">
            <a:avLst/>
          </a:prstGeom>
        </p:spPr>
        <p:txBody>
          <a:bodyPr/>
          <a:lstStyle>
            <a:lvl1pPr algn="ctr">
              <a:defRPr cap="none">
                <a:solidFill>
                  <a:schemeClr val="bg1"/>
                </a:solidFill>
                <a:latin typeface="Futur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784" y="1978269"/>
            <a:ext cx="9720073" cy="40233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utura"/>
              </a:defRPr>
            </a:lvl1pPr>
            <a:lvl2pPr>
              <a:defRPr>
                <a:solidFill>
                  <a:schemeClr val="bg1"/>
                </a:solidFill>
                <a:latin typeface="Futura"/>
              </a:defRPr>
            </a:lvl2pPr>
            <a:lvl3pPr>
              <a:defRPr>
                <a:solidFill>
                  <a:schemeClr val="bg1"/>
                </a:solidFill>
                <a:latin typeface="Futura"/>
              </a:defRPr>
            </a:lvl3pPr>
            <a:lvl4pPr>
              <a:defRPr>
                <a:solidFill>
                  <a:schemeClr val="bg1"/>
                </a:solidFill>
                <a:latin typeface="Futura"/>
              </a:defRPr>
            </a:lvl4pPr>
            <a:lvl5pPr>
              <a:defRPr>
                <a:solidFill>
                  <a:schemeClr val="bg1"/>
                </a:solidFill>
                <a:latin typeface="Futur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C9D748BD-93E2-47BD-A264-42A381FF7F2F}" type="datetimeFigureOut">
              <a:rPr lang="en-GB" smtClean="0"/>
              <a:t>11/03/2021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6600" y="6470704"/>
            <a:ext cx="3657791" cy="27432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25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2 Style - 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BC244C-EB1B-4B0D-9660-68917072C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35437" r="15310" b="722"/>
          <a:stretch/>
        </p:blipFill>
        <p:spPr>
          <a:xfrm rot="5400000">
            <a:off x="9513407" y="3140643"/>
            <a:ext cx="4183984" cy="1173202"/>
          </a:xfrm>
          <a:prstGeom prst="rect">
            <a:avLst/>
          </a:prstGeom>
        </p:spPr>
      </p:pic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FAD9B8DB-FCB8-4CB0-8A0E-0E1B82289F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199" y="5773069"/>
            <a:ext cx="1080801" cy="10807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6453CD5-BB8F-4F62-A55F-AE72C090A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2" b="3669"/>
          <a:stretch/>
        </p:blipFill>
        <p:spPr>
          <a:xfrm>
            <a:off x="-1" y="5755485"/>
            <a:ext cx="1650397" cy="109838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509F5BF-485D-4A6E-9FE5-040B9403B8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0922" y="1978269"/>
            <a:ext cx="9787877" cy="4023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8CD02549-49B5-4D89-84E6-FB07230D11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74" y="-674662"/>
            <a:ext cx="3464869" cy="2309913"/>
          </a:xfrm>
          <a:prstGeom prst="rect">
            <a:avLst/>
          </a:prstGeom>
        </p:spPr>
      </p:pic>
      <p:pic>
        <p:nvPicPr>
          <p:cNvPr id="17" name="Picture 16" descr="A picture containing monitor, screen, television, photo&#10;&#10;Description automatically generated">
            <a:extLst>
              <a:ext uri="{FF2B5EF4-FFF2-40B4-BE49-F238E27FC236}">
                <a16:creationId xmlns:a16="http://schemas.microsoft.com/office/drawing/2014/main" id="{6E9F00D3-1361-46AD-A8C4-27CFD9EC02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03" y="-414102"/>
            <a:ext cx="3464869" cy="215974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E9F86A-A553-4D28-9680-53E441E49DB2}"/>
              </a:ext>
            </a:extLst>
          </p:cNvPr>
          <p:cNvCxnSpPr>
            <a:cxnSpLocks/>
          </p:cNvCxnSpPr>
          <p:nvPr userDrawn="1"/>
        </p:nvCxnSpPr>
        <p:spPr>
          <a:xfrm>
            <a:off x="1400175" y="1182269"/>
            <a:ext cx="905168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90DE8DF6-6E79-4958-B4E7-EF91C8B37E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063" y="6418582"/>
            <a:ext cx="831988" cy="467993"/>
          </a:xfrm>
          <a:prstGeom prst="rect">
            <a:avLst/>
          </a:prstGeom>
        </p:spPr>
      </p:pic>
      <p:sp>
        <p:nvSpPr>
          <p:cNvPr id="20" name="Title 49">
            <a:extLst>
              <a:ext uri="{FF2B5EF4-FFF2-40B4-BE49-F238E27FC236}">
                <a16:creationId xmlns:a16="http://schemas.microsoft.com/office/drawing/2014/main" id="{4580DDCE-74FA-4F43-978E-F233DB77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28" y="154685"/>
            <a:ext cx="9720072" cy="1499616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8530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2 Style - 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BC244C-EB1B-4B0D-9660-68917072C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35437" r="15310" b="722"/>
          <a:stretch/>
        </p:blipFill>
        <p:spPr>
          <a:xfrm rot="5400000">
            <a:off x="9513407" y="3140643"/>
            <a:ext cx="4183984" cy="1173202"/>
          </a:xfrm>
          <a:prstGeom prst="rect">
            <a:avLst/>
          </a:prstGeom>
        </p:spPr>
      </p:pic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FAD9B8DB-FCB8-4CB0-8A0E-0E1B82289F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199" y="5773069"/>
            <a:ext cx="1080801" cy="10807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6453CD5-BB8F-4F62-A55F-AE72C090A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2" b="3669"/>
          <a:stretch/>
        </p:blipFill>
        <p:spPr>
          <a:xfrm>
            <a:off x="-1" y="5755485"/>
            <a:ext cx="1650397" cy="109838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509F5BF-485D-4A6E-9FE5-040B9403B8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0922" y="1978269"/>
            <a:ext cx="9787877" cy="4023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8CD02549-49B5-4D89-84E6-FB07230D11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74" y="-674662"/>
            <a:ext cx="3464869" cy="2309913"/>
          </a:xfrm>
          <a:prstGeom prst="rect">
            <a:avLst/>
          </a:prstGeom>
        </p:spPr>
      </p:pic>
      <p:pic>
        <p:nvPicPr>
          <p:cNvPr id="17" name="Picture 16" descr="A picture containing monitor, screen, television, photo&#10;&#10;Description automatically generated">
            <a:extLst>
              <a:ext uri="{FF2B5EF4-FFF2-40B4-BE49-F238E27FC236}">
                <a16:creationId xmlns:a16="http://schemas.microsoft.com/office/drawing/2014/main" id="{6E9F00D3-1361-46AD-A8C4-27CFD9EC02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03" y="-414102"/>
            <a:ext cx="3464869" cy="2159746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90DE8DF6-6E79-4958-B4E7-EF91C8B37E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063" y="6418582"/>
            <a:ext cx="831988" cy="467993"/>
          </a:xfrm>
          <a:prstGeom prst="rect">
            <a:avLst/>
          </a:prstGeom>
        </p:spPr>
      </p:pic>
      <p:sp>
        <p:nvSpPr>
          <p:cNvPr id="20" name="Title 49">
            <a:extLst>
              <a:ext uri="{FF2B5EF4-FFF2-40B4-BE49-F238E27FC236}">
                <a16:creationId xmlns:a16="http://schemas.microsoft.com/office/drawing/2014/main" id="{4580DDCE-74FA-4F43-978E-F233DB77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28" y="154685"/>
            <a:ext cx="9720072" cy="1499616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089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F2F784-6B3B-4752-A5C9-5FDAF61D7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D47D2AA-864B-4255-B73E-C01031D46B1C}"/>
              </a:ext>
            </a:extLst>
          </p:cNvPr>
          <p:cNvSpPr txBox="1">
            <a:spLocks/>
          </p:cNvSpPr>
          <p:nvPr userDrawn="1"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BF048F4-787C-48EF-8677-65E3177F6E06}"/>
              </a:ext>
            </a:extLst>
          </p:cNvPr>
          <p:cNvSpPr/>
          <p:nvPr userDrawn="1"/>
        </p:nvSpPr>
        <p:spPr>
          <a:xfrm>
            <a:off x="392677" y="3076533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60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B9DB461-A46A-4620-B2A5-699891D5AF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83" y="3253783"/>
            <a:ext cx="2481517" cy="923331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+mn-lt"/>
              </a:defRPr>
            </a:lvl2pPr>
            <a:lvl3pP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Part 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EB305EF-1BCA-49F5-9FB0-D664354C5E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042032" y="3214209"/>
            <a:ext cx="2481517" cy="923331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+mn-lt"/>
              </a:defRPr>
            </a:lvl2pPr>
            <a:lvl3pP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Part </a:t>
            </a:r>
          </a:p>
        </p:txBody>
      </p:sp>
    </p:spTree>
    <p:extLst>
      <p:ext uri="{BB962C8B-B14F-4D97-AF65-F5344CB8AC3E}">
        <p14:creationId xmlns:p14="http://schemas.microsoft.com/office/powerpoint/2010/main" val="160668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9B0A-3A37-4A17-B597-11628BB4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EA6D5-40D3-4D53-A58C-9E3C05B9B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C9D748BD-93E2-47BD-A264-42A381FF7F2F}" type="datetimeFigureOut">
              <a:rPr lang="en-GB" smtClean="0"/>
              <a:t>11/03/2021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7C2A6-C67E-4F6F-B2F9-5F29150C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720B1-6C66-4635-8E77-753256D7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75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9D748BD-93E2-47BD-A264-42A381FF7F2F}" type="datetimeFigureOut">
              <a:rPr lang="en-GB" smtClean="0"/>
              <a:t>11/03/2021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05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3" r:id="rId3"/>
    <p:sldLayoutId id="2147483718" r:id="rId4"/>
    <p:sldLayoutId id="2147483709" r:id="rId5"/>
    <p:sldLayoutId id="2147483712" r:id="rId6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7.jpeg"/><Relationship Id="rId3" Type="http://schemas.openxmlformats.org/officeDocument/2006/relationships/image" Target="../media/image15.jpg"/><Relationship Id="rId21" Type="http://schemas.openxmlformats.org/officeDocument/2006/relationships/image" Target="../media/image33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24" Type="http://schemas.openxmlformats.org/officeDocument/2006/relationships/image" Target="../media/image14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66F26A0-14ED-46AD-BC14-95AC038C7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955" y="2935943"/>
            <a:ext cx="10362088" cy="639192"/>
          </a:xfrm>
        </p:spPr>
        <p:txBody>
          <a:bodyPr>
            <a:noAutofit/>
          </a:bodyPr>
          <a:lstStyle/>
          <a:p>
            <a:pPr algn="ctr"/>
            <a:r>
              <a:rPr lang="en-GB" sz="6000" b="1" cap="none" dirty="0">
                <a:solidFill>
                  <a:schemeClr val="bg1"/>
                </a:solidFill>
              </a:rPr>
              <a:t>Phase II Oncology Trial Designs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4653F7-C673-4068-BD67-61452C1EA145}"/>
              </a:ext>
            </a:extLst>
          </p:cNvPr>
          <p:cNvSpPr txBox="1">
            <a:spLocks/>
          </p:cNvSpPr>
          <p:nvPr/>
        </p:nvSpPr>
        <p:spPr>
          <a:xfrm>
            <a:off x="1006989" y="3801303"/>
            <a:ext cx="9983755" cy="639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4400" cap="none" dirty="0">
                <a:solidFill>
                  <a:schemeClr val="bg1"/>
                </a:solidFill>
              </a:rPr>
              <a:t>Unique Issues &amp; Adaptive Solutions</a:t>
            </a:r>
            <a:endParaRPr lang="en-GB" sz="4800" cap="none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B8AC8F-AC2C-4F8F-85CE-C07CCD90AD64}"/>
              </a:ext>
            </a:extLst>
          </p:cNvPr>
          <p:cNvCxnSpPr>
            <a:cxnSpLocks/>
          </p:cNvCxnSpPr>
          <p:nvPr/>
        </p:nvCxnSpPr>
        <p:spPr>
          <a:xfrm>
            <a:off x="2019321" y="3744387"/>
            <a:ext cx="79590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F58B06D-389D-46FF-A04F-8C609B65A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408" y="6228106"/>
            <a:ext cx="1193506" cy="433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A819A1E-5E3F-4365-8934-B5EA47E6630A}"/>
              </a:ext>
            </a:extLst>
          </p:cNvPr>
          <p:cNvSpPr txBox="1">
            <a:spLocks/>
          </p:cNvSpPr>
          <p:nvPr/>
        </p:nvSpPr>
        <p:spPr>
          <a:xfrm>
            <a:off x="9078730" y="6285021"/>
            <a:ext cx="1799368" cy="319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" dirty="0">
                <a:solidFill>
                  <a:schemeClr val="bg1"/>
                </a:solidFill>
              </a:rPr>
              <a:t>Demonstrated on </a:t>
            </a:r>
            <a:endParaRPr lang="en-GB" sz="12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9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912641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IE" sz="5000" cap="none" dirty="0"/>
              <a:t>Phase II Oncology Trial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807" y="1417319"/>
            <a:ext cx="9572915" cy="4832651"/>
          </a:xfrm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Safety Considerations</a:t>
            </a:r>
          </a:p>
          <a:p>
            <a:pPr marL="630936" lvl="1" indent="-4572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Ethical and Safety issues often more prevalent</a:t>
            </a:r>
          </a:p>
          <a:p>
            <a:pPr marL="630936" lvl="1" indent="-4572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Recruitment Obstacles</a:t>
            </a:r>
          </a:p>
          <a:p>
            <a:pPr marL="630936" lvl="1" indent="-4572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 5% of adult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Oncology patients enroll in trials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failure rates in comparison with other areas - Bio (2016)</a:t>
            </a:r>
          </a:p>
          <a:p>
            <a:pPr marL="630936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5.1% success rate of new therapies (n=3163)</a:t>
            </a:r>
          </a:p>
          <a:p>
            <a:pPr marL="630936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24.6% progression rate from Phase II to Phase III</a:t>
            </a:r>
            <a:br>
              <a:rPr lang="en-IE" dirty="0">
                <a:solidFill>
                  <a:prstClr val="black"/>
                </a:solidFill>
                <a:latin typeface="Calibri" panose="020F0502020204030204"/>
              </a:rPr>
            </a:br>
            <a:endParaRPr lang="en-IE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Time constraints</a:t>
            </a:r>
          </a:p>
          <a:p>
            <a:pPr marL="630936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Fastest approval of all areas studied - Bio (2016)  </a:t>
            </a:r>
          </a:p>
          <a:p>
            <a:pPr marL="630936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Places additional pressure on optimized study design</a:t>
            </a:r>
            <a:br>
              <a:rPr lang="en-IE" dirty="0">
                <a:solidFill>
                  <a:prstClr val="black"/>
                </a:solidFill>
                <a:latin typeface="Calibri" panose="020F0502020204030204"/>
              </a:rPr>
            </a:br>
            <a:endParaRPr lang="en-IE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IE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7351D1-0BD6-4D12-960E-ABCAEB768740}"/>
              </a:ext>
            </a:extLst>
          </p:cNvPr>
          <p:cNvSpPr/>
          <p:nvPr/>
        </p:nvSpPr>
        <p:spPr>
          <a:xfrm flipH="1" flipV="1">
            <a:off x="445481" y="1516458"/>
            <a:ext cx="49817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E9C7D3-6B19-4A4D-81CD-464D114FFA81}"/>
              </a:ext>
            </a:extLst>
          </p:cNvPr>
          <p:cNvSpPr/>
          <p:nvPr/>
        </p:nvSpPr>
        <p:spPr>
          <a:xfrm flipH="1" flipV="1">
            <a:off x="445481" y="2632122"/>
            <a:ext cx="52387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A7688AC-952E-4E92-B14B-52F07E5FD0DF}"/>
              </a:ext>
            </a:extLst>
          </p:cNvPr>
          <p:cNvSpPr/>
          <p:nvPr/>
        </p:nvSpPr>
        <p:spPr>
          <a:xfrm flipH="1" flipV="1">
            <a:off x="445481" y="3915860"/>
            <a:ext cx="52387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187314-21ED-4E05-8541-22DC949EC76C}"/>
              </a:ext>
            </a:extLst>
          </p:cNvPr>
          <p:cNvSpPr/>
          <p:nvPr/>
        </p:nvSpPr>
        <p:spPr>
          <a:xfrm flipH="1" flipV="1">
            <a:off x="445607" y="5358384"/>
            <a:ext cx="49691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6801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344906-A68E-4666-8547-38D562A8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9EC3CA-4B65-4C12-A7D8-8D49187B4E50}"/>
              </a:ext>
            </a:extLst>
          </p:cNvPr>
          <p:cNvSpPr/>
          <p:nvPr/>
        </p:nvSpPr>
        <p:spPr>
          <a:xfrm>
            <a:off x="4070555" y="2971017"/>
            <a:ext cx="77240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Phase II Oncology Trial Design Examples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41D92D4-8F6A-482C-BC69-D39440217E08}"/>
              </a:ext>
            </a:extLst>
          </p:cNvPr>
          <p:cNvSpPr txBox="1">
            <a:spLocks/>
          </p:cNvSpPr>
          <p:nvPr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3E99C-644E-4523-9972-6DE03A8F96BC}"/>
              </a:ext>
            </a:extLst>
          </p:cNvPr>
          <p:cNvSpPr/>
          <p:nvPr/>
        </p:nvSpPr>
        <p:spPr>
          <a:xfrm>
            <a:off x="397348" y="3090094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569741-C351-4FF4-A524-2DA05D8BF2D0}"/>
              </a:ext>
            </a:extLst>
          </p:cNvPr>
          <p:cNvSpPr/>
          <p:nvPr/>
        </p:nvSpPr>
        <p:spPr>
          <a:xfrm>
            <a:off x="397347" y="3352710"/>
            <a:ext cx="293388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Part 2</a:t>
            </a:r>
            <a:endParaRPr lang="en-IE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74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792" y="30975"/>
            <a:ext cx="9126415" cy="1499616"/>
          </a:xfrm>
        </p:spPr>
        <p:txBody>
          <a:bodyPr>
            <a:normAutofit/>
          </a:bodyPr>
          <a:lstStyle/>
          <a:p>
            <a:pPr algn="ctr"/>
            <a:r>
              <a:rPr lang="en-IE" sz="5000" cap="none" dirty="0"/>
              <a:t>Simon’s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072" y="1685024"/>
            <a:ext cx="5265742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800" dirty="0"/>
              <a:t>Simon’s Design is 2-stage design with early futility stopping</a:t>
            </a:r>
            <a:endParaRPr lang="en-IE" sz="2400" dirty="0"/>
          </a:p>
          <a:p>
            <a:pPr marL="0" indent="0">
              <a:buNone/>
            </a:pPr>
            <a:r>
              <a:rPr lang="en-IE" sz="2800" dirty="0"/>
              <a:t>Tests null “poor” response vs alternative “good” response</a:t>
            </a:r>
          </a:p>
          <a:p>
            <a:pPr lvl="1"/>
            <a:r>
              <a:rPr lang="en-IE" sz="2400" dirty="0"/>
              <a:t>2 Common Criteria for Design</a:t>
            </a:r>
          </a:p>
          <a:p>
            <a:pPr lvl="1"/>
            <a:r>
              <a:rPr lang="en-IE" sz="2400" dirty="0"/>
              <a:t>Optimal: Minimise expected N (ESS)</a:t>
            </a:r>
          </a:p>
          <a:p>
            <a:pPr lvl="1"/>
            <a:r>
              <a:rPr lang="en-IE" sz="2400" dirty="0"/>
              <a:t>Minimax: Minimise maximum N</a:t>
            </a:r>
          </a:p>
          <a:p>
            <a:pPr marL="0" indent="-45720">
              <a:buNone/>
            </a:pPr>
            <a:r>
              <a:rPr lang="en-IE" sz="2800" dirty="0"/>
              <a:t>Analysis &amp; SSD based on exact binomial results for “response”</a:t>
            </a:r>
          </a:p>
          <a:p>
            <a:pPr lvl="1"/>
            <a:r>
              <a:rPr lang="en-IE" sz="2400" dirty="0"/>
              <a:t>Get # responses for test failure/success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A1D8E1-449C-4324-8EAD-DD9A1C4F7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326" y="1878821"/>
            <a:ext cx="3943350" cy="704850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D37226A-D665-40C6-9268-BE9F216B0D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662820"/>
              </p:ext>
            </p:extLst>
          </p:nvPr>
        </p:nvGraphicFramePr>
        <p:xfrm>
          <a:off x="6274188" y="2575282"/>
          <a:ext cx="5508081" cy="3915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93966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FCAD12E-EE10-40D5-9BE5-E1007CE46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80" y="1836361"/>
            <a:ext cx="5099390" cy="402336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IE" sz="2000" dirty="0"/>
              <a:t>“</a:t>
            </a:r>
            <a:r>
              <a:rPr lang="en-US" sz="2000" dirty="0"/>
              <a:t>The first stage will enroll 15 patients. If there are 8 or fewer responses … not worthy of further study … stop the trial. … 9 or more responses, … accrual continues for a total of 43 patients. … 26 or fewer responses … no further investigation … 27 or more responses … further investigation … “Expected" sample size of the trial is 23.5 … </a:t>
            </a:r>
            <a:r>
              <a:rPr lang="en-IE" sz="2000" dirty="0"/>
              <a:t>“</a:t>
            </a:r>
          </a:p>
          <a:p>
            <a:pPr>
              <a:lnSpc>
                <a:spcPct val="110000"/>
              </a:lnSpc>
            </a:pPr>
            <a:r>
              <a:rPr lang="en-IE" sz="2000" dirty="0"/>
              <a:t>“ </a:t>
            </a:r>
            <a:r>
              <a:rPr lang="en-US" sz="2000" dirty="0"/>
              <a:t>Upon reviewing response data for the first 8 patients, … no responses thus far. As per the two-stage optimal Simon's design … The study was stopped due to lack of improved efficacy compared to historical controls.”</a:t>
            </a:r>
            <a:endParaRPr lang="en-IE" sz="2000" dirty="0"/>
          </a:p>
        </p:txBody>
      </p:sp>
      <p:graphicFrame>
        <p:nvGraphicFramePr>
          <p:cNvPr id="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100815"/>
              </p:ext>
            </p:extLst>
          </p:nvPr>
        </p:nvGraphicFramePr>
        <p:xfrm>
          <a:off x="6364632" y="1839664"/>
          <a:ext cx="5448227" cy="241515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332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5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526">
                <a:tc>
                  <a:txBody>
                    <a:bodyPr/>
                    <a:lstStyle/>
                    <a:p>
                      <a:r>
                        <a:rPr lang="en-IE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26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Test Significance Level (</a:t>
                      </a:r>
                      <a:r>
                        <a:rPr lang="el-GR" dirty="0"/>
                        <a:t>α</a:t>
                      </a:r>
                      <a:r>
                        <a:rPr lang="en-IE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526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Design Criterion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Optimal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526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“Poor” Response (</a:t>
                      </a:r>
                      <a:r>
                        <a:rPr lang="el-G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en-I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I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526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“Good” Response (</a:t>
                      </a:r>
                      <a:r>
                        <a:rPr lang="el-GR" dirty="0">
                          <a:latin typeface="+mn-lt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en-I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I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84855602"/>
                  </a:ext>
                </a:extLst>
              </a:tr>
              <a:tr h="402526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Power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E37FDFB-F2A5-48AC-878E-859AADD3DE15}"/>
              </a:ext>
            </a:extLst>
          </p:cNvPr>
          <p:cNvSpPr txBox="1"/>
          <p:nvPr/>
        </p:nvSpPr>
        <p:spPr>
          <a:xfrm>
            <a:off x="6364632" y="5634327"/>
            <a:ext cx="499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/>
              <a:t>Clinicaltrials.gov: Journal of Clinical Oncology (2011)</a:t>
            </a:r>
          </a:p>
          <a:p>
            <a:r>
              <a:rPr lang="en-IE" sz="1600" dirty="0"/>
              <a:t>Identifier: </a:t>
            </a:r>
            <a:r>
              <a:rPr lang="en-IE" sz="16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NCT00786682</a:t>
            </a:r>
            <a:endParaRPr lang="en-IE" sz="16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A09C0F4-6A4C-4269-9851-2A9EB9D67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792" y="30975"/>
            <a:ext cx="9126415" cy="1499616"/>
          </a:xfrm>
        </p:spPr>
        <p:txBody>
          <a:bodyPr>
            <a:normAutofit/>
          </a:bodyPr>
          <a:lstStyle/>
          <a:p>
            <a:pPr algn="ctr"/>
            <a:r>
              <a:rPr lang="en-IE" sz="5000" cap="none" dirty="0"/>
              <a:t>Simon’s Design Example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FEB55FB-7116-404F-8BA0-E38ACBF31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32" y="4412039"/>
            <a:ext cx="5188184" cy="105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12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792" y="30975"/>
            <a:ext cx="9126415" cy="1499616"/>
          </a:xfrm>
        </p:spPr>
        <p:txBody>
          <a:bodyPr>
            <a:normAutofit/>
          </a:bodyPr>
          <a:lstStyle/>
          <a:p>
            <a:pPr algn="ctr"/>
            <a:r>
              <a:rPr lang="en-IE" sz="5000" cap="none" dirty="0"/>
              <a:t>Bryant &amp; Day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072" y="1685024"/>
            <a:ext cx="5265742" cy="44679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800" dirty="0"/>
              <a:t>Similar in structure to Simon’s Design is 2-stage design</a:t>
            </a:r>
          </a:p>
          <a:p>
            <a:pPr marL="0" indent="0">
              <a:buNone/>
            </a:pPr>
            <a:r>
              <a:rPr lang="en-IE" dirty="0"/>
              <a:t>Evaluates both Clinical Response and Toxicity</a:t>
            </a:r>
          </a:p>
          <a:p>
            <a:pPr marL="0" indent="0">
              <a:buNone/>
            </a:pPr>
            <a:r>
              <a:rPr lang="en-IE" dirty="0"/>
              <a:t>Tackles uncertainty in level of toxicity assumed</a:t>
            </a:r>
          </a:p>
          <a:p>
            <a:pPr marL="0" indent="0">
              <a:buNone/>
            </a:pPr>
            <a:r>
              <a:rPr lang="en-IE" sz="2800" dirty="0"/>
              <a:t>2 Common Criteria for Design</a:t>
            </a:r>
          </a:p>
          <a:p>
            <a:pPr marL="0" indent="0">
              <a:buNone/>
            </a:pPr>
            <a:r>
              <a:rPr lang="en-IE" sz="2400" dirty="0"/>
              <a:t>Optimal: Minimise expected N (ESS) Minimax: Minimise maximum 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A1D8E1-449C-4324-8EAD-DD9A1C4F7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326" y="1878821"/>
            <a:ext cx="3943350" cy="704850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F98543F0-47C8-4765-AF9B-43B6004F7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70" y="1603899"/>
            <a:ext cx="5965915" cy="4549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E800A6-2900-498C-B98E-5532DA0C26A5}"/>
              </a:ext>
            </a:extLst>
          </p:cNvPr>
          <p:cNvSpPr txBox="1"/>
          <p:nvPr/>
        </p:nvSpPr>
        <p:spPr>
          <a:xfrm>
            <a:off x="6392254" y="6152972"/>
            <a:ext cx="5161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J. Bryant, R. Day, (1995), 'Incorporating Toxicity Considerations Into the Design of Two-Stage Phase II Clinical Trails', Biometrics; 51: 1372 - 1383. </a:t>
            </a:r>
            <a:endParaRPr lang="en-IE" sz="1100" dirty="0"/>
          </a:p>
        </p:txBody>
      </p:sp>
    </p:spTree>
    <p:extLst>
      <p:ext uri="{BB962C8B-B14F-4D97-AF65-F5344CB8AC3E}">
        <p14:creationId xmlns:p14="http://schemas.microsoft.com/office/powerpoint/2010/main" val="1601459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E37FDFB-F2A5-48AC-878E-859AADD3DE15}"/>
              </a:ext>
            </a:extLst>
          </p:cNvPr>
          <p:cNvSpPr txBox="1"/>
          <p:nvPr/>
        </p:nvSpPr>
        <p:spPr>
          <a:xfrm>
            <a:off x="6364632" y="5634327"/>
            <a:ext cx="499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/>
              <a:t>Clinicaltrials.gov: Journal of Clinical Oncology (2011)</a:t>
            </a:r>
          </a:p>
          <a:p>
            <a:r>
              <a:rPr lang="en-IE" sz="1600" dirty="0"/>
              <a:t>Identifier: </a:t>
            </a:r>
            <a:r>
              <a:rPr lang="en-IE" sz="16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NCT00786682</a:t>
            </a:r>
            <a:endParaRPr lang="en-IE" sz="16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A09C0F4-6A4C-4269-9851-2A9EB9D67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792" y="30975"/>
            <a:ext cx="9126415" cy="1499616"/>
          </a:xfrm>
        </p:spPr>
        <p:txBody>
          <a:bodyPr>
            <a:normAutofit/>
          </a:bodyPr>
          <a:lstStyle/>
          <a:p>
            <a:pPr algn="ctr"/>
            <a:r>
              <a:rPr lang="en-IE" sz="5000" cap="none" dirty="0"/>
              <a:t>Bryant &amp; Day Example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FEB55FB-7116-404F-8BA0-E38ACBF31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32" y="4551230"/>
            <a:ext cx="5188184" cy="1057509"/>
          </a:xfrm>
          <a:prstGeom prst="rect">
            <a:avLst/>
          </a:prstGeom>
        </p:spPr>
      </p:pic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50E5CDE3-6B2D-4A08-82FE-846A5FEF82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581700"/>
              </p:ext>
            </p:extLst>
          </p:nvPr>
        </p:nvGraphicFramePr>
        <p:xfrm>
          <a:off x="515345" y="2019239"/>
          <a:ext cx="5331125" cy="406697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261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886">
                <a:tc>
                  <a:txBody>
                    <a:bodyPr/>
                    <a:lstStyle/>
                    <a:p>
                      <a:r>
                        <a:rPr lang="en-IE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86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Response Significance Level (</a:t>
                      </a:r>
                      <a:r>
                        <a:rPr lang="el-GR" dirty="0"/>
                        <a:t>α</a:t>
                      </a:r>
                      <a:r>
                        <a:rPr lang="en-US" baseline="-25000" dirty="0"/>
                        <a:t>R</a:t>
                      </a:r>
                      <a:r>
                        <a:rPr lang="en-IE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886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Toxicity Significance Level (</a:t>
                      </a:r>
                      <a:r>
                        <a:rPr lang="el-GR" dirty="0"/>
                        <a:t>α</a:t>
                      </a:r>
                      <a:r>
                        <a:rPr lang="en-US" baseline="-25000" dirty="0"/>
                        <a:t>T</a:t>
                      </a:r>
                      <a:r>
                        <a:rPr lang="en-US" baseline="0" dirty="0"/>
                        <a:t>)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0.1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86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Design Criterion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Optimum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886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Unacceptable Response (</a:t>
                      </a:r>
                      <a:r>
                        <a:rPr lang="el-G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en-I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R0</a:t>
                      </a:r>
                      <a:r>
                        <a:rPr lang="en-I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Acceptable Response (</a:t>
                      </a:r>
                      <a:r>
                        <a:rPr lang="el-GR" dirty="0">
                          <a:latin typeface="+mn-lt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en-I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R1</a:t>
                      </a:r>
                      <a:r>
                        <a:rPr lang="en-I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  <a:r>
                        <a:rPr lang="en-IE" dirty="0"/>
                        <a:t>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14472481"/>
                  </a:ext>
                </a:extLst>
              </a:tr>
              <a:tr h="451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Unacceptable Non-Toxicity (</a:t>
                      </a:r>
                      <a:r>
                        <a:rPr lang="el-G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en-I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T0</a:t>
                      </a:r>
                      <a:r>
                        <a:rPr lang="en-I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0.8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19261910"/>
                  </a:ext>
                </a:extLst>
              </a:tr>
              <a:tr h="451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Acceptable Non-Toxicity (</a:t>
                      </a:r>
                      <a:r>
                        <a:rPr lang="el-G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en-I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T1</a:t>
                      </a:r>
                      <a:r>
                        <a:rPr lang="en-I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0.95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48233289"/>
                  </a:ext>
                </a:extLst>
              </a:tr>
              <a:tr h="451886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Power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80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3791717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2D0B23-5BE8-4249-9C47-53BCC298AFDC}"/>
              </a:ext>
            </a:extLst>
          </p:cNvPr>
          <p:cNvSpPr txBox="1"/>
          <p:nvPr/>
        </p:nvSpPr>
        <p:spPr>
          <a:xfrm>
            <a:off x="515345" y="1530591"/>
            <a:ext cx="533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Bryant &amp; Day Example Parameters</a:t>
            </a:r>
            <a:endParaRPr lang="en-IE" u="sng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2FFFA3-F162-4182-A28E-2BE5EB2156E4}"/>
              </a:ext>
            </a:extLst>
          </p:cNvPr>
          <p:cNvSpPr txBox="1"/>
          <p:nvPr/>
        </p:nvSpPr>
        <p:spPr>
          <a:xfrm>
            <a:off x="6293161" y="1561566"/>
            <a:ext cx="533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Simon’s Design Example Parameters</a:t>
            </a:r>
            <a:endParaRPr lang="en-IE" u="sng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3CC1E141-323D-4D3A-A4FD-C149DE0EFC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67669"/>
              </p:ext>
            </p:extLst>
          </p:nvPr>
        </p:nvGraphicFramePr>
        <p:xfrm>
          <a:off x="6364632" y="2019239"/>
          <a:ext cx="5448227" cy="244365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332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5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020">
                <a:tc>
                  <a:txBody>
                    <a:bodyPr/>
                    <a:lstStyle/>
                    <a:p>
                      <a:r>
                        <a:rPr lang="en-IE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26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Test Significance Level (</a:t>
                      </a:r>
                      <a:r>
                        <a:rPr lang="el-GR" dirty="0"/>
                        <a:t>α</a:t>
                      </a:r>
                      <a:r>
                        <a:rPr lang="en-IE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526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Design Criterion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Optimum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526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“Poor” Response (</a:t>
                      </a:r>
                      <a:r>
                        <a:rPr lang="el-G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en-I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I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526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“Good” Response (</a:t>
                      </a:r>
                      <a:r>
                        <a:rPr lang="el-GR" dirty="0">
                          <a:latin typeface="+mn-lt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en-I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I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84855602"/>
                  </a:ext>
                </a:extLst>
              </a:tr>
              <a:tr h="402526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Power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57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792" y="30975"/>
            <a:ext cx="9126415" cy="1499616"/>
          </a:xfrm>
        </p:spPr>
        <p:txBody>
          <a:bodyPr>
            <a:normAutofit/>
          </a:bodyPr>
          <a:lstStyle/>
          <a:p>
            <a:pPr algn="ctr"/>
            <a:r>
              <a:rPr lang="en-IE" sz="5000" cap="none" dirty="0"/>
              <a:t>Lin &amp; Shih’s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072" y="1685024"/>
            <a:ext cx="5265742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800" dirty="0"/>
              <a:t>Adaptive 2-stage design which allows choice between “Optimistic” and “Sceptical” response estimates</a:t>
            </a:r>
            <a:endParaRPr lang="en-IE" sz="2400" dirty="0"/>
          </a:p>
          <a:p>
            <a:pPr marL="0" indent="0">
              <a:buNone/>
            </a:pPr>
            <a:r>
              <a:rPr lang="en-IE" sz="2800" dirty="0"/>
              <a:t>Tackles uncertainty in estimate used for the alternative – Common issue in Phase </a:t>
            </a:r>
            <a:r>
              <a:rPr lang="en-IE" sz="2800" dirty="0" err="1"/>
              <a:t>IIa</a:t>
            </a:r>
            <a:r>
              <a:rPr lang="en-IE" sz="2800" dirty="0"/>
              <a:t> Oncology trials</a:t>
            </a:r>
          </a:p>
          <a:p>
            <a:pPr marL="0" indent="0">
              <a:buNone/>
            </a:pPr>
            <a:r>
              <a:rPr lang="en-IE" sz="2800" dirty="0"/>
              <a:t>Study is powered under Optimistic or Sceptical choices based on interim result</a:t>
            </a:r>
          </a:p>
          <a:p>
            <a:pPr marL="0" indent="0">
              <a:buNone/>
            </a:pPr>
            <a:r>
              <a:rPr lang="en-IE" dirty="0"/>
              <a:t>4 different Optimality Criteria</a:t>
            </a:r>
            <a:endParaRPr lang="en-IE" sz="2400" dirty="0"/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85B4615F-2B40-4581-AAE2-F91E4E912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88" y="1685024"/>
            <a:ext cx="4689941" cy="297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79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E37FDFB-F2A5-48AC-878E-859AADD3DE15}"/>
              </a:ext>
            </a:extLst>
          </p:cNvPr>
          <p:cNvSpPr txBox="1"/>
          <p:nvPr/>
        </p:nvSpPr>
        <p:spPr>
          <a:xfrm>
            <a:off x="6364632" y="5634327"/>
            <a:ext cx="499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/>
              <a:t>Clinicaltrials.gov: Journal of Clinical Oncology (2011)</a:t>
            </a:r>
          </a:p>
          <a:p>
            <a:r>
              <a:rPr lang="en-IE" sz="1600" dirty="0"/>
              <a:t>Identifier: </a:t>
            </a:r>
            <a:r>
              <a:rPr lang="en-IE" sz="16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NCT00786682</a:t>
            </a:r>
            <a:endParaRPr lang="en-IE" sz="16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A09C0F4-6A4C-4269-9851-2A9EB9D67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792" y="30975"/>
            <a:ext cx="9126415" cy="1499616"/>
          </a:xfrm>
        </p:spPr>
        <p:txBody>
          <a:bodyPr>
            <a:normAutofit/>
          </a:bodyPr>
          <a:lstStyle/>
          <a:p>
            <a:pPr algn="ctr"/>
            <a:r>
              <a:rPr lang="en-IE" sz="5000" cap="none" dirty="0"/>
              <a:t>Lin &amp; Shih’s Design Example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FEB55FB-7116-404F-8BA0-E38ACBF31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32" y="4551230"/>
            <a:ext cx="5188184" cy="1057509"/>
          </a:xfrm>
          <a:prstGeom prst="rect">
            <a:avLst/>
          </a:prstGeom>
        </p:spPr>
      </p:pic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50E5CDE3-6B2D-4A08-82FE-846A5FEF82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71359"/>
              </p:ext>
            </p:extLst>
          </p:nvPr>
        </p:nvGraphicFramePr>
        <p:xfrm>
          <a:off x="515345" y="2019239"/>
          <a:ext cx="5331125" cy="406697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647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886">
                <a:tc>
                  <a:txBody>
                    <a:bodyPr/>
                    <a:lstStyle/>
                    <a:p>
                      <a:r>
                        <a:rPr lang="en-IE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86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Test Significance Level (</a:t>
                      </a:r>
                      <a:r>
                        <a:rPr lang="el-GR" dirty="0"/>
                        <a:t>α</a:t>
                      </a:r>
                      <a:r>
                        <a:rPr lang="en-IE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886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Design Criterion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Type I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86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Maximum Ineffective Prop. </a:t>
                      </a:r>
                      <a:r>
                        <a:rPr lang="en-IE" dirty="0"/>
                        <a:t>(</a:t>
                      </a:r>
                      <a:r>
                        <a:rPr lang="el-G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en-I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I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  <a:r>
                        <a:rPr lang="en-IE" dirty="0"/>
                        <a:t>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886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Case 1 Min. Efficacy Prop. (</a:t>
                      </a:r>
                      <a:r>
                        <a:rPr lang="el-G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en-I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I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Case 2 Min. Efficacy Prop. (</a:t>
                      </a:r>
                      <a:r>
                        <a:rPr lang="el-GR" dirty="0">
                          <a:latin typeface="+mn-lt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en-I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I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  <a:r>
                        <a:rPr lang="en-IE" dirty="0"/>
                        <a:t>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14472481"/>
                  </a:ext>
                </a:extLst>
              </a:tr>
              <a:tr h="451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Case 1 Type II Error (</a:t>
                      </a:r>
                      <a:r>
                        <a:rPr lang="el-G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β₁</a:t>
                      </a:r>
                      <a:r>
                        <a:rPr lang="en-US" dirty="0"/>
                        <a:t>)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0.2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19261910"/>
                  </a:ext>
                </a:extLst>
              </a:tr>
              <a:tr h="451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Case 1 Type II Error (</a:t>
                      </a:r>
                      <a:r>
                        <a:rPr lang="el-G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β₁</a:t>
                      </a:r>
                      <a:r>
                        <a:rPr lang="en-US" dirty="0"/>
                        <a:t>)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0.2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48233289"/>
                  </a:ext>
                </a:extLst>
              </a:tr>
              <a:tr h="451886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Power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80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3791717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2D0B23-5BE8-4249-9C47-53BCC298AFDC}"/>
              </a:ext>
            </a:extLst>
          </p:cNvPr>
          <p:cNvSpPr txBox="1"/>
          <p:nvPr/>
        </p:nvSpPr>
        <p:spPr>
          <a:xfrm>
            <a:off x="515345" y="1530591"/>
            <a:ext cx="533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Lin &amp; Shih’s Example Parameters</a:t>
            </a:r>
            <a:endParaRPr lang="en-IE" u="sng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2FFFA3-F162-4182-A28E-2BE5EB2156E4}"/>
              </a:ext>
            </a:extLst>
          </p:cNvPr>
          <p:cNvSpPr txBox="1"/>
          <p:nvPr/>
        </p:nvSpPr>
        <p:spPr>
          <a:xfrm>
            <a:off x="6293161" y="1561566"/>
            <a:ext cx="533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Simon’s Design Example Parameters</a:t>
            </a:r>
            <a:endParaRPr lang="en-IE" u="sng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3CC1E141-323D-4D3A-A4FD-C149DE0EFC4A}"/>
              </a:ext>
            </a:extLst>
          </p:cNvPr>
          <p:cNvGraphicFramePr>
            <a:graphicFrameLocks/>
          </p:cNvGraphicFramePr>
          <p:nvPr/>
        </p:nvGraphicFramePr>
        <p:xfrm>
          <a:off x="6364632" y="2019239"/>
          <a:ext cx="5448227" cy="244365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332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5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020">
                <a:tc>
                  <a:txBody>
                    <a:bodyPr/>
                    <a:lstStyle/>
                    <a:p>
                      <a:r>
                        <a:rPr lang="en-IE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26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Test Significance Level (</a:t>
                      </a:r>
                      <a:r>
                        <a:rPr lang="el-GR" dirty="0"/>
                        <a:t>α</a:t>
                      </a:r>
                      <a:r>
                        <a:rPr lang="en-IE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526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Design Criterion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Optimum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526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“Poor” Response (</a:t>
                      </a:r>
                      <a:r>
                        <a:rPr lang="el-G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en-I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I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526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“Good” Response (</a:t>
                      </a:r>
                      <a:r>
                        <a:rPr lang="el-GR" dirty="0">
                          <a:latin typeface="+mn-lt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en-I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I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84855602"/>
                  </a:ext>
                </a:extLst>
              </a:tr>
              <a:tr h="402526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Power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899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285D-145F-4B20-8603-B609F33A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25" y="118262"/>
            <a:ext cx="912641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IE" sz="4400" b="1" cap="none" dirty="0"/>
              <a:t>MAMS Group Sequential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6659A-CE9E-4F38-AA0E-5D0BDA989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967" y="1617878"/>
            <a:ext cx="9720073" cy="4354904"/>
          </a:xfrm>
        </p:spPr>
        <p:txBody>
          <a:bodyPr>
            <a:normAutofit/>
          </a:bodyPr>
          <a:lstStyle/>
          <a:p>
            <a:pPr marL="0" lvl="0" indent="0">
              <a:buClr>
                <a:srgbClr val="1CADE4"/>
              </a:buClr>
              <a:buNone/>
            </a:pPr>
            <a:r>
              <a:rPr lang="en-IE" sz="3200" dirty="0">
                <a:solidFill>
                  <a:prstClr val="black"/>
                </a:solidFill>
              </a:rPr>
              <a:t>Multi-arm Multi-stage designs compare multiple treatments (&gt;2) with multiple stages (&gt;1) for adaptions</a:t>
            </a:r>
          </a:p>
          <a:p>
            <a:pPr marL="0" lvl="0" indent="0">
              <a:buClr>
                <a:srgbClr val="1CADE4"/>
              </a:buClr>
              <a:buNone/>
            </a:pPr>
            <a:r>
              <a:rPr lang="en-IE" sz="3200" dirty="0">
                <a:solidFill>
                  <a:prstClr val="black"/>
                </a:solidFill>
              </a:rPr>
              <a:t>Different choices available for adaptions at each stage</a:t>
            </a:r>
          </a:p>
          <a:p>
            <a:pPr marL="630936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bg1">
                    <a:lumMod val="50000"/>
                  </a:schemeClr>
                </a:solidFill>
              </a:rPr>
              <a:t>Drop arms/pick “winner(s)”, add arms, stop early, increase N </a:t>
            </a:r>
          </a:p>
          <a:p>
            <a:pPr marL="0" lvl="0" indent="0">
              <a:buClr>
                <a:srgbClr val="1CADE4"/>
              </a:buClr>
              <a:buNone/>
            </a:pPr>
            <a:r>
              <a:rPr lang="en-IE" sz="3200" dirty="0">
                <a:solidFill>
                  <a:prstClr val="black"/>
                </a:solidFill>
              </a:rPr>
              <a:t>Efficacy: max(ES) &gt; efficacy bound (i.e. </a:t>
            </a:r>
            <a:r>
              <a:rPr lang="en-IE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</a:t>
            </a:r>
            <a:r>
              <a:rPr lang="en-IE" sz="3200" dirty="0">
                <a:solidFill>
                  <a:prstClr val="black"/>
                </a:solidFill>
              </a:rPr>
              <a:t>1 </a:t>
            </a:r>
            <a:r>
              <a:rPr lang="en-IE" sz="3200" dirty="0" err="1">
                <a:solidFill>
                  <a:prstClr val="black"/>
                </a:solidFill>
              </a:rPr>
              <a:t>trt</a:t>
            </a:r>
            <a:r>
              <a:rPr lang="en-IE" sz="3200" dirty="0">
                <a:solidFill>
                  <a:prstClr val="black"/>
                </a:solidFill>
              </a:rPr>
              <a:t>. “succeeds”),  Futility: max(ES) &lt; futility bound (i.e. all arms “fail”) </a:t>
            </a:r>
          </a:p>
          <a:p>
            <a:pPr marL="0" lvl="0" indent="0">
              <a:buClr>
                <a:srgbClr val="1CADE4"/>
              </a:buClr>
              <a:buNone/>
            </a:pPr>
            <a:r>
              <a:rPr lang="en-IE" sz="3200" dirty="0">
                <a:solidFill>
                  <a:prstClr val="black"/>
                </a:solidFill>
              </a:rPr>
              <a:t>However, can continue trial if desired but note requires common control group &amp; not making direct comparisons</a:t>
            </a:r>
          </a:p>
          <a:p>
            <a:endParaRPr lang="en-IE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6DDF4B-3817-45C6-B531-7BC55AE4E2F0}"/>
              </a:ext>
            </a:extLst>
          </p:cNvPr>
          <p:cNvSpPr/>
          <p:nvPr/>
        </p:nvSpPr>
        <p:spPr>
          <a:xfrm flipH="1" flipV="1">
            <a:off x="457200" y="1691566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622BF1-B4F9-427A-99F4-E2943FD282DB}"/>
              </a:ext>
            </a:extLst>
          </p:cNvPr>
          <p:cNvSpPr/>
          <p:nvPr/>
        </p:nvSpPr>
        <p:spPr>
          <a:xfrm flipH="1" flipV="1">
            <a:off x="457200" y="2775280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C4FD28-CC71-49C8-BD3F-B939488842F2}"/>
              </a:ext>
            </a:extLst>
          </p:cNvPr>
          <p:cNvSpPr/>
          <p:nvPr/>
        </p:nvSpPr>
        <p:spPr>
          <a:xfrm flipH="1" flipV="1">
            <a:off x="457200" y="3921786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62531E-6591-4BE7-A622-D244CCB1EF64}"/>
              </a:ext>
            </a:extLst>
          </p:cNvPr>
          <p:cNvSpPr/>
          <p:nvPr/>
        </p:nvSpPr>
        <p:spPr>
          <a:xfrm flipH="1" flipV="1">
            <a:off x="457200" y="4978511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5516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E37FDFB-F2A5-48AC-878E-859AADD3DE15}"/>
              </a:ext>
            </a:extLst>
          </p:cNvPr>
          <p:cNvSpPr txBox="1"/>
          <p:nvPr/>
        </p:nvSpPr>
        <p:spPr>
          <a:xfrm>
            <a:off x="6364632" y="5634327"/>
            <a:ext cx="499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/>
              <a:t>Clinicaltrials.gov: Journal of Clinical Oncology (2011)</a:t>
            </a:r>
          </a:p>
          <a:p>
            <a:r>
              <a:rPr lang="en-IE" sz="1600" dirty="0"/>
              <a:t>Identifier: </a:t>
            </a:r>
            <a:r>
              <a:rPr lang="en-IE" sz="16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NCT00786682</a:t>
            </a:r>
            <a:endParaRPr lang="en-IE" sz="16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A09C0F4-6A4C-4269-9851-2A9EB9D67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792" y="30975"/>
            <a:ext cx="9126415" cy="1499616"/>
          </a:xfrm>
        </p:spPr>
        <p:txBody>
          <a:bodyPr>
            <a:normAutofit/>
          </a:bodyPr>
          <a:lstStyle/>
          <a:p>
            <a:pPr algn="ctr"/>
            <a:r>
              <a:rPr lang="en-IE" sz="5000" cap="none" dirty="0"/>
              <a:t>MAMS GSD Example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FEB55FB-7116-404F-8BA0-E38ACBF31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32" y="4551230"/>
            <a:ext cx="5188184" cy="10575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2D0B23-5BE8-4249-9C47-53BCC298AFDC}"/>
              </a:ext>
            </a:extLst>
          </p:cNvPr>
          <p:cNvSpPr txBox="1"/>
          <p:nvPr/>
        </p:nvSpPr>
        <p:spPr>
          <a:xfrm>
            <a:off x="435837" y="1530591"/>
            <a:ext cx="541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MAMS GSD Example Parameters</a:t>
            </a:r>
            <a:endParaRPr lang="en-IE" u="sng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2FFFA3-F162-4182-A28E-2BE5EB2156E4}"/>
              </a:ext>
            </a:extLst>
          </p:cNvPr>
          <p:cNvSpPr txBox="1"/>
          <p:nvPr/>
        </p:nvSpPr>
        <p:spPr>
          <a:xfrm>
            <a:off x="6293161" y="1561566"/>
            <a:ext cx="533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Simon’s Design Example Parameters</a:t>
            </a:r>
            <a:endParaRPr lang="en-IE" u="sng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3CC1E141-323D-4D3A-A4FD-C149DE0EFC4A}"/>
              </a:ext>
            </a:extLst>
          </p:cNvPr>
          <p:cNvGraphicFramePr>
            <a:graphicFrameLocks/>
          </p:cNvGraphicFramePr>
          <p:nvPr/>
        </p:nvGraphicFramePr>
        <p:xfrm>
          <a:off x="6364632" y="2019239"/>
          <a:ext cx="5448227" cy="244365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332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5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020">
                <a:tc>
                  <a:txBody>
                    <a:bodyPr/>
                    <a:lstStyle/>
                    <a:p>
                      <a:r>
                        <a:rPr lang="en-IE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26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Test Significance Level (</a:t>
                      </a:r>
                      <a:r>
                        <a:rPr lang="el-GR" dirty="0"/>
                        <a:t>α</a:t>
                      </a:r>
                      <a:r>
                        <a:rPr lang="en-IE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526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Design Criterion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Optimum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526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“Poor” Response (</a:t>
                      </a:r>
                      <a:r>
                        <a:rPr lang="el-G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en-I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I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526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“Good” Response (</a:t>
                      </a:r>
                      <a:r>
                        <a:rPr lang="el-GR" dirty="0">
                          <a:latin typeface="+mn-lt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en-I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I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84855602"/>
                  </a:ext>
                </a:extLst>
              </a:tr>
              <a:tr h="402526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Power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06FF2B7D-7127-4D70-88C6-4CD0CB35E6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601047"/>
              </p:ext>
            </p:extLst>
          </p:nvPr>
        </p:nvGraphicFramePr>
        <p:xfrm>
          <a:off x="496244" y="2019239"/>
          <a:ext cx="5331125" cy="3733216"/>
        </p:xfrm>
        <a:graphic>
          <a:graphicData uri="http://schemas.openxmlformats.org/drawingml/2006/table">
            <a:tbl>
              <a:tblPr firstRow="1" bandRow="1">
                <a:effectLst/>
                <a:tableStyleId>{8EC20E35-A176-4012-BC5E-935CFFF8708E}</a:tableStyleId>
              </a:tblPr>
              <a:tblGrid>
                <a:gridCol w="3435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652">
                <a:tc>
                  <a:txBody>
                    <a:bodyPr/>
                    <a:lstStyle/>
                    <a:p>
                      <a:r>
                        <a:rPr lang="en-IE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652">
                <a:tc>
                  <a:txBody>
                    <a:bodyPr/>
                    <a:lstStyle/>
                    <a:p>
                      <a:r>
                        <a:rPr lang="en-IE" sz="1800" dirty="0"/>
                        <a:t>Significance</a:t>
                      </a:r>
                      <a:r>
                        <a:rPr lang="en-IE" sz="1800" baseline="0" dirty="0"/>
                        <a:t> Level</a:t>
                      </a:r>
                      <a:endParaRPr lang="en-I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652">
                <a:tc>
                  <a:txBody>
                    <a:bodyPr/>
                    <a:lstStyle/>
                    <a:p>
                      <a:r>
                        <a:rPr lang="en-IE" sz="1800" dirty="0"/>
                        <a:t>Number of Arms (N Ratio)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/>
                        <a:t>3 (1:1:1)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75904797"/>
                  </a:ext>
                </a:extLst>
              </a:tr>
              <a:tr h="466652">
                <a:tc>
                  <a:txBody>
                    <a:bodyPr/>
                    <a:lstStyle/>
                    <a:p>
                      <a:r>
                        <a:rPr lang="en-IE" sz="1800" dirty="0"/>
                        <a:t>Number of Stages (incl. final)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/>
                        <a:t>2-4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05647027"/>
                  </a:ext>
                </a:extLst>
              </a:tr>
              <a:tr h="466652">
                <a:tc>
                  <a:txBody>
                    <a:bodyPr/>
                    <a:lstStyle/>
                    <a:p>
                      <a:r>
                        <a:rPr lang="en-IE" sz="1800" dirty="0"/>
                        <a:t>Proportions (0.5 = Control)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/>
                        <a:t>0.5,0.65,0.7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652">
                <a:tc>
                  <a:txBody>
                    <a:bodyPr/>
                    <a:lstStyle/>
                    <a:p>
                      <a:r>
                        <a:rPr lang="en-IE" sz="1800" dirty="0"/>
                        <a:t>Power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/>
                        <a:t>80%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652">
                <a:tc>
                  <a:txBody>
                    <a:bodyPr/>
                    <a:lstStyle/>
                    <a:p>
                      <a:r>
                        <a:rPr lang="en-IE" sz="1800" dirty="0"/>
                        <a:t>Spending Function (Efficacy)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/>
                        <a:t>O’Brien-Fleming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652">
                <a:tc>
                  <a:txBody>
                    <a:bodyPr/>
                    <a:lstStyle/>
                    <a:p>
                      <a:r>
                        <a:rPr lang="en-IE" sz="1800" dirty="0"/>
                        <a:t>SF (Non-binding - Futility)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/>
                        <a:t>O’Brien-Fleming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27414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180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17C109-62EB-44AF-86B4-ABF8C029D043}"/>
              </a:ext>
            </a:extLst>
          </p:cNvPr>
          <p:cNvSpPr/>
          <p:nvPr/>
        </p:nvSpPr>
        <p:spPr>
          <a:xfrm>
            <a:off x="5666836" y="4328901"/>
            <a:ext cx="22073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IE" sz="3400" b="1" dirty="0">
                <a:solidFill>
                  <a:srgbClr val="2D98D5"/>
                </a:solidFill>
              </a:rPr>
              <a:t>Brian Fox</a:t>
            </a:r>
            <a:r>
              <a:rPr kumimoji="0" lang="en-IE" sz="3400" b="1" u="none" strike="noStrike" kern="1200" cap="none" spc="0" normalizeH="0" baseline="0" noProof="0" dirty="0">
                <a:ln>
                  <a:noFill/>
                </a:ln>
                <a:solidFill>
                  <a:srgbClr val="2D98D5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en-IE" sz="3200" b="1" i="1" u="none" strike="noStrike" kern="1200" cap="none" spc="0" normalizeH="0" baseline="0" noProof="0" dirty="0">
              <a:ln>
                <a:noFill/>
              </a:ln>
              <a:solidFill>
                <a:srgbClr val="2D98D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569B29-A3AA-4CC6-B4A0-EB302C6310C5}"/>
              </a:ext>
            </a:extLst>
          </p:cNvPr>
          <p:cNvGraphicFramePr>
            <a:graphicFrameLocks noGrp="1"/>
          </p:cNvGraphicFramePr>
          <p:nvPr/>
        </p:nvGraphicFramePr>
        <p:xfrm>
          <a:off x="5666837" y="4820435"/>
          <a:ext cx="6525164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5164">
                  <a:extLst>
                    <a:ext uri="{9D8B030D-6E8A-4147-A177-3AD203B41FA5}">
                      <a16:colId xmlns:a16="http://schemas.microsoft.com/office/drawing/2014/main" val="3371235385"/>
                    </a:ext>
                  </a:extLst>
                </a:gridCol>
              </a:tblGrid>
              <a:tr h="608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IE" sz="3400" b="0" i="0" dirty="0">
                          <a:solidFill>
                            <a:srgbClr val="35C2D6"/>
                          </a:solidFill>
                        </a:rPr>
                        <a:t>nQuery Research Statistician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88678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5089E93-50E6-4B37-9279-6A0669C6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985" y="304557"/>
            <a:ext cx="6525163" cy="1104111"/>
          </a:xfrm>
        </p:spPr>
        <p:txBody>
          <a:bodyPr>
            <a:normAutofit/>
          </a:bodyPr>
          <a:lstStyle/>
          <a:p>
            <a:r>
              <a:rPr lang="en-GB" sz="4400" b="1" dirty="0">
                <a:latin typeface="+mj-lt"/>
              </a:rPr>
              <a:t>Webinar Host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900870-0895-4527-8E84-F42EE1CCA501}"/>
              </a:ext>
            </a:extLst>
          </p:cNvPr>
          <p:cNvSpPr/>
          <p:nvPr/>
        </p:nvSpPr>
        <p:spPr>
          <a:xfrm>
            <a:off x="5666835" y="3841070"/>
            <a:ext cx="148337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kumimoji="0" lang="en-IE" sz="34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Host</a:t>
            </a:r>
            <a:endParaRPr kumimoji="0" lang="en-IE" sz="320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" name="Picture 19" descr="Brian Fox&#10;&#10;">
            <a:extLst>
              <a:ext uri="{FF2B5EF4-FFF2-40B4-BE49-F238E27FC236}">
                <a16:creationId xmlns:a16="http://schemas.microsoft.com/office/drawing/2014/main" id="{68B21A98-8917-4C8C-A140-B3C297293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35" y="2059050"/>
            <a:ext cx="3386049" cy="339028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A32784-A795-4854-9CEF-0901B7B6A1C9}"/>
              </a:ext>
            </a:extLst>
          </p:cNvPr>
          <p:cNvCxnSpPr>
            <a:cxnSpLocks/>
          </p:cNvCxnSpPr>
          <p:nvPr/>
        </p:nvCxnSpPr>
        <p:spPr>
          <a:xfrm>
            <a:off x="1668335" y="5442278"/>
            <a:ext cx="9484464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985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344906-A68E-4666-8547-38D562A8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9EC3CA-4B65-4C12-A7D8-8D49187B4E50}"/>
              </a:ext>
            </a:extLst>
          </p:cNvPr>
          <p:cNvSpPr/>
          <p:nvPr/>
        </p:nvSpPr>
        <p:spPr>
          <a:xfrm>
            <a:off x="4070555" y="2971017"/>
            <a:ext cx="77240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Discussion &amp; Conclusion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41D92D4-8F6A-482C-BC69-D39440217E08}"/>
              </a:ext>
            </a:extLst>
          </p:cNvPr>
          <p:cNvSpPr txBox="1">
            <a:spLocks/>
          </p:cNvSpPr>
          <p:nvPr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3E99C-644E-4523-9972-6DE03A8F96BC}"/>
              </a:ext>
            </a:extLst>
          </p:cNvPr>
          <p:cNvSpPr/>
          <p:nvPr/>
        </p:nvSpPr>
        <p:spPr>
          <a:xfrm>
            <a:off x="397348" y="3090094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569741-C351-4FF4-A524-2DA05D8BF2D0}"/>
              </a:ext>
            </a:extLst>
          </p:cNvPr>
          <p:cNvSpPr/>
          <p:nvPr/>
        </p:nvSpPr>
        <p:spPr>
          <a:xfrm>
            <a:off x="397347" y="3352710"/>
            <a:ext cx="293388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Part 3</a:t>
            </a:r>
            <a:endParaRPr lang="en-IE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25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912641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IE" sz="5000" cap="none" dirty="0"/>
              <a:t>Discussion &amp;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807" y="1417319"/>
            <a:ext cx="9572915" cy="4832651"/>
          </a:xfrm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II Oncology trials face many unique challenges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Safety Considerations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Recruitment Obstacles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High failure rates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failure rates indicate need for improved design choice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IE" sz="2800" dirty="0">
                <a:solidFill>
                  <a:prstClr val="black"/>
                </a:solidFill>
                <a:latin typeface="Calibri" panose="020F0502020204030204"/>
              </a:rPr>
              <a:t>Expansions upon Simon’s design offer multiple advantages </a:t>
            </a:r>
            <a:endParaRPr lang="en-IE" dirty="0">
              <a:solidFill>
                <a:prstClr val="black"/>
              </a:solidFill>
              <a:latin typeface="Calibri" panose="020F0502020204030204"/>
            </a:endParaRPr>
          </a:p>
          <a:p>
            <a:pPr marL="630936" lvl="1" indent="-457200"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Bryant and Day offers ability to assess toxicity</a:t>
            </a:r>
          </a:p>
          <a:p>
            <a:pPr marL="630936" lvl="1" indent="-457200"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Lin &amp; Shih designs tackles uncertainty in assumed response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MAMS GSD design provides flexible application of adaptive methods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en-IE" dirty="0">
              <a:solidFill>
                <a:prstClr val="black"/>
              </a:solidFill>
              <a:latin typeface="Calibri" panose="020F0502020204030204"/>
            </a:endParaRPr>
          </a:p>
          <a:p>
            <a:pPr marL="630936" lvl="1" indent="-457200">
              <a:buFont typeface="Arial" panose="020B0604020202020204" pitchFamily="34" charset="0"/>
              <a:buChar char="•"/>
            </a:pPr>
            <a:endParaRPr lang="en-IE" dirty="0">
              <a:solidFill>
                <a:prstClr val="black"/>
              </a:solidFill>
              <a:latin typeface="Calibri" panose="020F0502020204030204"/>
            </a:endParaRPr>
          </a:p>
          <a:p>
            <a:pPr marL="173736" lvl="1" indent="0"/>
            <a:endParaRPr lang="en-IE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7351D1-0BD6-4D12-960E-ABCAEB768740}"/>
              </a:ext>
            </a:extLst>
          </p:cNvPr>
          <p:cNvSpPr/>
          <p:nvPr/>
        </p:nvSpPr>
        <p:spPr>
          <a:xfrm flipH="1" flipV="1">
            <a:off x="445481" y="1516458"/>
            <a:ext cx="49817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E9C7D3-6B19-4A4D-81CD-464D114FFA81}"/>
              </a:ext>
            </a:extLst>
          </p:cNvPr>
          <p:cNvSpPr/>
          <p:nvPr/>
        </p:nvSpPr>
        <p:spPr>
          <a:xfrm flipH="1" flipV="1">
            <a:off x="444864" y="3265382"/>
            <a:ext cx="49817" cy="452039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A7688AC-952E-4E92-B14B-52F07E5FD0DF}"/>
              </a:ext>
            </a:extLst>
          </p:cNvPr>
          <p:cNvSpPr/>
          <p:nvPr/>
        </p:nvSpPr>
        <p:spPr>
          <a:xfrm flipH="1" flipV="1">
            <a:off x="444864" y="4017011"/>
            <a:ext cx="52387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9D208A-DC10-4CC7-A4F5-4A1CE481D562}"/>
              </a:ext>
            </a:extLst>
          </p:cNvPr>
          <p:cNvSpPr/>
          <p:nvPr/>
        </p:nvSpPr>
        <p:spPr>
          <a:xfrm flipH="1" flipV="1">
            <a:off x="449579" y="5341542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345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35E408-8CD2-4C5C-A974-22AF1F034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" b="14432"/>
          <a:stretch/>
        </p:blipFill>
        <p:spPr>
          <a:xfrm>
            <a:off x="-2" y="644470"/>
            <a:ext cx="12192001" cy="6213529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33245A2-A381-4972-B3AE-C52A6F35DB4B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644470"/>
          </a:xfrm>
          <a:prstGeom prst="rect">
            <a:avLst/>
          </a:prstGeom>
          <a:solidFill>
            <a:srgbClr val="333C4E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IE" sz="24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1E7818-511B-4651-9A4F-CA890F7B8184}"/>
              </a:ext>
            </a:extLst>
          </p:cNvPr>
          <p:cNvSpPr/>
          <p:nvPr/>
        </p:nvSpPr>
        <p:spPr>
          <a:xfrm>
            <a:off x="0" y="-82955"/>
            <a:ext cx="1219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43BDCA"/>
                </a:solidFill>
              </a:rPr>
              <a:t>  Statsols.com/trial</a:t>
            </a:r>
            <a:endParaRPr lang="en-IE" sz="4400" b="1" dirty="0">
              <a:solidFill>
                <a:srgbClr val="43BD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65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animal, fish&#10;&#10;Description automatically generated">
            <a:extLst>
              <a:ext uri="{FF2B5EF4-FFF2-40B4-BE49-F238E27FC236}">
                <a16:creationId xmlns:a16="http://schemas.microsoft.com/office/drawing/2014/main" id="{3FBD4584-4826-4821-929B-1C62CFC4F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0"/>
            <a:ext cx="1220216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37A7B9C-34DE-4F03-99FA-86E8857CB4AF}"/>
              </a:ext>
            </a:extLst>
          </p:cNvPr>
          <p:cNvSpPr/>
          <p:nvPr/>
        </p:nvSpPr>
        <p:spPr>
          <a:xfrm>
            <a:off x="-10160" y="6136339"/>
            <a:ext cx="12192000" cy="726065"/>
          </a:xfrm>
          <a:prstGeom prst="rect">
            <a:avLst/>
          </a:prstGeom>
          <a:solidFill>
            <a:srgbClr val="39C2D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267C1E6-9023-4AFE-910B-F4AB5159DFE2}"/>
              </a:ext>
            </a:extLst>
          </p:cNvPr>
          <p:cNvSpPr txBox="1">
            <a:spLocks/>
          </p:cNvSpPr>
          <p:nvPr/>
        </p:nvSpPr>
        <p:spPr>
          <a:xfrm>
            <a:off x="447039" y="6205465"/>
            <a:ext cx="10932161" cy="80990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dirty="0">
                <a:solidFill>
                  <a:schemeClr val="bg1"/>
                </a:solidFill>
              </a:rPr>
              <a:t>Further information at Statsols.com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E40458-1DEE-40F5-A915-55E319B8BC6F}"/>
              </a:ext>
            </a:extLst>
          </p:cNvPr>
          <p:cNvGrpSpPr/>
          <p:nvPr/>
        </p:nvGrpSpPr>
        <p:grpSpPr>
          <a:xfrm>
            <a:off x="3957932" y="2967650"/>
            <a:ext cx="4276136" cy="828675"/>
            <a:chOff x="2147377" y="4773666"/>
            <a:chExt cx="2403048" cy="1514475"/>
          </a:xfrm>
        </p:grpSpPr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F48A621B-76A4-41B4-8674-30EBD84DD79B}"/>
                </a:ext>
              </a:extLst>
            </p:cNvPr>
            <p:cNvSpPr txBox="1">
              <a:spLocks/>
            </p:cNvSpPr>
            <p:nvPr/>
          </p:nvSpPr>
          <p:spPr>
            <a:xfrm>
              <a:off x="2147377" y="4773666"/>
              <a:ext cx="2403048" cy="1514475"/>
            </a:xfrm>
            <a:prstGeom prst="roundRect">
              <a:avLst>
                <a:gd name="adj" fmla="val 5438"/>
              </a:avLst>
            </a:prstGeom>
            <a:solidFill>
              <a:schemeClr val="bg1">
                <a:alpha val="8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GB" b="1" dirty="0"/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F7A8F3CD-24D6-4DFB-AA2C-FB9788E0E895}"/>
                </a:ext>
              </a:extLst>
            </p:cNvPr>
            <p:cNvSpPr txBox="1">
              <a:spLocks/>
            </p:cNvSpPr>
            <p:nvPr/>
          </p:nvSpPr>
          <p:spPr>
            <a:xfrm>
              <a:off x="2232927" y="4941491"/>
              <a:ext cx="2282610" cy="1280765"/>
            </a:xfrm>
            <a:prstGeom prst="rect">
              <a:avLst/>
            </a:prstGeom>
          </p:spPr>
          <p:txBody>
            <a:bodyPr vert="horz" lIns="45720" tIns="45720" rIns="45720" bIns="45720" rtlCol="0" anchor="ctr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en-US" sz="5900" b="1" dirty="0">
                  <a:solidFill>
                    <a:srgbClr val="48B7AC"/>
                  </a:solidFill>
                  <a:latin typeface="Century Gothic" panose="020B0502020202020204" pitchFamily="34" charset="0"/>
                </a:rPr>
                <a:t>Questions?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10E4A1C-7539-447D-9569-42E1430472AF}"/>
              </a:ext>
            </a:extLst>
          </p:cNvPr>
          <p:cNvSpPr/>
          <p:nvPr/>
        </p:nvSpPr>
        <p:spPr>
          <a:xfrm>
            <a:off x="3804943" y="1397993"/>
            <a:ext cx="4429125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989F85-3339-4D20-B687-3CF3C7F39D43}"/>
              </a:ext>
            </a:extLst>
          </p:cNvPr>
          <p:cNvSpPr/>
          <p:nvPr/>
        </p:nvSpPr>
        <p:spPr>
          <a:xfrm>
            <a:off x="2178992" y="4257986"/>
            <a:ext cx="8255328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info@statsols.com</a:t>
            </a:r>
          </a:p>
        </p:txBody>
      </p:sp>
    </p:spTree>
    <p:extLst>
      <p:ext uri="{BB962C8B-B14F-4D97-AF65-F5344CB8AC3E}">
        <p14:creationId xmlns:p14="http://schemas.microsoft.com/office/powerpoint/2010/main" val="27963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403"/>
            <a:ext cx="9126415" cy="1499616"/>
          </a:xfrm>
        </p:spPr>
        <p:txBody>
          <a:bodyPr>
            <a:normAutofit/>
          </a:bodyPr>
          <a:lstStyle/>
          <a:p>
            <a:pPr algn="ctr"/>
            <a:r>
              <a:rPr lang="en-IE" cap="none" dirty="0">
                <a:latin typeface="+mj-lt"/>
              </a:rPr>
              <a:t>References</a:t>
            </a:r>
            <a:endParaRPr lang="en-IE" sz="2400" dirty="0">
              <a:latin typeface="+mj-l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96273" y="1768053"/>
            <a:ext cx="9720073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err="1"/>
              <a:t>Thezenas</a:t>
            </a:r>
            <a:r>
              <a:rPr lang="en-US" sz="1800" dirty="0"/>
              <a:t> S, </a:t>
            </a:r>
            <a:r>
              <a:rPr lang="en-US" sz="1800" dirty="0" err="1"/>
              <a:t>Duffour</a:t>
            </a:r>
            <a:r>
              <a:rPr lang="en-US" sz="1800" dirty="0"/>
              <a:t> J, </a:t>
            </a:r>
            <a:r>
              <a:rPr lang="en-US" sz="1800" dirty="0" err="1"/>
              <a:t>Culine</a:t>
            </a:r>
            <a:r>
              <a:rPr lang="en-US" sz="1800" dirty="0"/>
              <a:t> S, </a:t>
            </a:r>
            <a:r>
              <a:rPr lang="en-US" sz="1800" dirty="0" err="1"/>
              <a:t>Kramar</a:t>
            </a:r>
            <a:r>
              <a:rPr lang="en-US" sz="1800" dirty="0"/>
              <a:t> A. Five-year change in statistical designs of Phase II trials published in leading cancer journals. Eur. J. Cancer 40(8), 1244–1249 (2004).</a:t>
            </a:r>
          </a:p>
          <a:p>
            <a:pPr marL="0" indent="0" algn="l"/>
            <a:r>
              <a:rPr lang="en-US" sz="1800" dirty="0"/>
              <a:t>R. Simon, (1989), 'Optimal Two-Stage Designs for Phase II Clinical Trials', Controlled Clinical Trials; 10: 1 - 10. </a:t>
            </a:r>
          </a:p>
          <a:p>
            <a:pPr marL="0" indent="0" algn="l"/>
            <a:r>
              <a:rPr lang="en-US" sz="1800" dirty="0"/>
              <a:t>J. Bryant, R. Day, (1995), 'Incorporating Toxicity Considerations Into the Design of Two-Stage Phase II Clinical Trails', Biometrics; 51: 1372 - 1383. </a:t>
            </a:r>
          </a:p>
          <a:p>
            <a:pPr marL="0" indent="0">
              <a:buNone/>
            </a:pPr>
            <a:r>
              <a:rPr lang="en-US" sz="1800" dirty="0"/>
              <a:t>Y. Lin, W. Shih (2004), Adaptive Two-Stage Designs for Single-Arm Phase IIA Cancer Clinical Trials, Biometrics, 60, pp. 482-490.</a:t>
            </a:r>
          </a:p>
          <a:p>
            <a:pPr marL="0" indent="0">
              <a:buNone/>
            </a:pPr>
            <a:r>
              <a:rPr lang="en-US" sz="1800" dirty="0"/>
              <a:t>R. P. </a:t>
            </a:r>
            <a:r>
              <a:rPr lang="en-US" sz="1800" dirty="0" err="1"/>
              <a:t>A'Hern</a:t>
            </a:r>
            <a:r>
              <a:rPr lang="en-US" sz="1800" dirty="0"/>
              <a:t> (2001), Sample Size tables for exact single-stage phase II designs, Statistics in Medicine, 20, pp. 859-866. </a:t>
            </a:r>
          </a:p>
          <a:p>
            <a:pPr marL="0" indent="0">
              <a:buNone/>
            </a:pPr>
            <a:r>
              <a:rPr lang="en-US" sz="1800" dirty="0"/>
              <a:t>P. Ghosh, L. Liu, P. </a:t>
            </a:r>
            <a:r>
              <a:rPr lang="en-US" sz="1800" dirty="0" err="1"/>
              <a:t>Senchaudhuri</a:t>
            </a:r>
            <a:r>
              <a:rPr lang="en-US" sz="1800" dirty="0"/>
              <a:t>, P. Gao, C. Mehta, (2017), Design and Monitoring of Multi-Arm Multi-Stage Clinical Trials, Biometrics 73: 1289-1299.</a:t>
            </a:r>
          </a:p>
          <a:p>
            <a:pPr marL="0" indent="0"/>
            <a:r>
              <a:rPr lang="en-US" sz="1800" dirty="0"/>
              <a:t>“Clinical Development Success Rates 2006-2015”, Bio, </a:t>
            </a:r>
            <a:r>
              <a:rPr lang="en-US" sz="1800" dirty="0" err="1"/>
              <a:t>Biomedtracker</a:t>
            </a:r>
            <a:r>
              <a:rPr lang="en-US" sz="1800" dirty="0"/>
              <a:t>, </a:t>
            </a:r>
            <a:r>
              <a:rPr lang="en-US" sz="1800" dirty="0" err="1"/>
              <a:t>Amplion</a:t>
            </a:r>
            <a:r>
              <a:rPr lang="en-US" sz="1800" dirty="0"/>
              <a:t>, 2016</a:t>
            </a:r>
            <a:r>
              <a:rPr lang="en-GB" sz="1800" dirty="0"/>
              <a:t>. (Link: https://www.bio.org/sites/default/files/legacy/bioorg/docs/Clinical%20Development%20Success%20Rates%202006-2015%20-%20BIO,%20Biomedtracker,%20Amplion%202016.pdf)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147775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C3242D-AF34-42A6-AEE8-6A4D3B973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66"/>
            <a:ext cx="12192000" cy="68715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4CC239-C783-4DD1-9421-26EFB6A133A4}"/>
              </a:ext>
            </a:extLst>
          </p:cNvPr>
          <p:cNvSpPr/>
          <p:nvPr/>
        </p:nvSpPr>
        <p:spPr>
          <a:xfrm>
            <a:off x="576072" y="210864"/>
            <a:ext cx="10945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>
                <a:solidFill>
                  <a:schemeClr val="bg1"/>
                </a:solidFill>
              </a:rPr>
              <a:t>AGENDA</a:t>
            </a:r>
            <a:endParaRPr lang="en-IE" sz="4000" b="1" u="sng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CB10A0-5945-4CD7-AB93-46A15EFF1044}"/>
              </a:ext>
            </a:extLst>
          </p:cNvPr>
          <p:cNvSpPr/>
          <p:nvPr/>
        </p:nvSpPr>
        <p:spPr>
          <a:xfrm>
            <a:off x="1148997" y="1266257"/>
            <a:ext cx="1057414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chemeClr val="bg1"/>
              </a:buClr>
            </a:pPr>
            <a:r>
              <a:rPr lang="en-GB" sz="3600" b="1" dirty="0">
                <a:solidFill>
                  <a:schemeClr val="bg1"/>
                </a:solidFill>
              </a:rPr>
              <a:t>1) </a:t>
            </a:r>
            <a:r>
              <a:rPr lang="en-US" sz="3600" b="1" dirty="0">
                <a:solidFill>
                  <a:schemeClr val="bg1"/>
                </a:solidFill>
              </a:rPr>
              <a:t>Phase II Oncology Trial Designs Introduction</a:t>
            </a:r>
          </a:p>
          <a:p>
            <a:pPr lvl="1">
              <a:buClr>
                <a:schemeClr val="bg1"/>
              </a:buClr>
            </a:pPr>
            <a:endParaRPr lang="en-GB" sz="3600" b="1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GB" sz="3600" b="1" dirty="0">
                <a:solidFill>
                  <a:schemeClr val="bg1"/>
                </a:solidFill>
              </a:rPr>
              <a:t>2) </a:t>
            </a:r>
            <a:r>
              <a:rPr lang="en-US" sz="3600" b="1" dirty="0">
                <a:solidFill>
                  <a:schemeClr val="bg1"/>
                </a:solidFill>
              </a:rPr>
              <a:t>Phase II Oncology Trial Design </a:t>
            </a:r>
            <a:r>
              <a:rPr lang="en-GB" sz="3600" b="1" dirty="0">
                <a:solidFill>
                  <a:schemeClr val="bg1"/>
                </a:solidFill>
              </a:rPr>
              <a:t>Examples</a:t>
            </a:r>
          </a:p>
          <a:p>
            <a:pPr marL="447675" lvl="2" indent="26511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Abadi Extra Light" panose="020B0204020104020204" pitchFamily="34" charset="0"/>
              </a:rPr>
              <a:t>Simons Design</a:t>
            </a:r>
          </a:p>
          <a:p>
            <a:pPr marL="447675" lvl="2" indent="26511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Abadi Extra Light" panose="020B0204020104020204" pitchFamily="34" charset="0"/>
              </a:rPr>
              <a:t>Bryant &amp; Day Design</a:t>
            </a:r>
          </a:p>
          <a:p>
            <a:pPr marL="447675" lvl="2" indent="26511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Abadi Extra Light" panose="020B0204020104020204" pitchFamily="34" charset="0"/>
              </a:rPr>
              <a:t>Lin &amp; Shih's Design</a:t>
            </a:r>
          </a:p>
          <a:p>
            <a:pPr marL="447675" lvl="2" indent="26511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Abadi Extra Light" panose="020B0204020104020204" pitchFamily="34" charset="0"/>
              </a:rPr>
              <a:t>MAMS Group Sequential Design</a:t>
            </a:r>
          </a:p>
          <a:p>
            <a:pPr lvl="1">
              <a:buClr>
                <a:schemeClr val="bg1"/>
              </a:buClr>
            </a:pPr>
            <a:endParaRPr lang="en-GB" sz="3200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GB" sz="3600" b="1" dirty="0">
                <a:solidFill>
                  <a:schemeClr val="bg1"/>
                </a:solidFill>
              </a:rPr>
              <a:t>3) Discussion &amp; Conclusion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7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arge, umbrella, blue, sign&#10;&#10;Description automatically generated">
            <a:extLst>
              <a:ext uri="{FF2B5EF4-FFF2-40B4-BE49-F238E27FC236}">
                <a16:creationId xmlns:a16="http://schemas.microsoft.com/office/drawing/2014/main" id="{D4BD3D78-35F5-4246-B5B4-4EF784457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586DF1C0-5B9B-4998-BDB6-DC0BF8A0E7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CF9730E-C43D-4D26-B517-9E2576F51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38" y="5315559"/>
            <a:ext cx="10282335" cy="1007000"/>
          </a:xfrm>
        </p:spPr>
        <p:txBody>
          <a:bodyPr>
            <a:normAutofit fontScale="90000"/>
          </a:bodyPr>
          <a:lstStyle/>
          <a:p>
            <a:pPr algn="ctr"/>
            <a:r>
              <a:rPr lang="en-IE" sz="3200" b="0" dirty="0">
                <a:solidFill>
                  <a:schemeClr val="bg1"/>
                </a:solidFill>
              </a:rPr>
              <a:t>The complete trial design platform </a:t>
            </a:r>
            <a:r>
              <a:rPr lang="en-GB" sz="3200" b="0" dirty="0">
                <a:solidFill>
                  <a:schemeClr val="bg1"/>
                </a:solidFill>
              </a:rPr>
              <a:t>to make clinical trials faster, less costly and more successful</a:t>
            </a:r>
            <a:r>
              <a:rPr lang="en-IE" sz="32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522B2A5-BCD8-492B-A904-732B6EF15470}"/>
              </a:ext>
            </a:extLst>
          </p:cNvPr>
          <p:cNvSpPr txBox="1">
            <a:spLocks/>
          </p:cNvSpPr>
          <p:nvPr/>
        </p:nvSpPr>
        <p:spPr>
          <a:xfrm>
            <a:off x="1360072" y="961968"/>
            <a:ext cx="9126415" cy="371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IE" sz="5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06CBFAC-F8E8-4D01-B6D5-E5E8BA542D3C}"/>
              </a:ext>
            </a:extLst>
          </p:cNvPr>
          <p:cNvSpPr txBox="1">
            <a:spLocks/>
          </p:cNvSpPr>
          <p:nvPr/>
        </p:nvSpPr>
        <p:spPr>
          <a:xfrm>
            <a:off x="430025" y="1372245"/>
            <a:ext cx="11111152" cy="837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IE" b="0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8BF879-B37C-4462-9661-9F8AB905B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97" y="1832506"/>
            <a:ext cx="8116754" cy="294761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455563-EE76-4434-8A56-CEC514046C8C}"/>
              </a:ext>
            </a:extLst>
          </p:cNvPr>
          <p:cNvSpPr/>
          <p:nvPr/>
        </p:nvSpPr>
        <p:spPr>
          <a:xfrm>
            <a:off x="-10100" y="0"/>
            <a:ext cx="12212200" cy="755068"/>
          </a:xfrm>
          <a:prstGeom prst="roundRect">
            <a:avLst>
              <a:gd name="adj" fmla="val 0"/>
            </a:avLst>
          </a:prstGeom>
          <a:solidFill>
            <a:srgbClr val="56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80F75CF6-0781-4234-8948-CE3FE320BF3D}"/>
              </a:ext>
            </a:extLst>
          </p:cNvPr>
          <p:cNvSpPr txBox="1">
            <a:spLocks/>
          </p:cNvSpPr>
          <p:nvPr/>
        </p:nvSpPr>
        <p:spPr>
          <a:xfrm>
            <a:off x="-10100" y="-79728"/>
            <a:ext cx="12191999" cy="86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100" baseline="0">
                <a:solidFill>
                  <a:schemeClr val="bg1"/>
                </a:solidFill>
                <a:latin typeface="Futur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The solution for optimizing clinical trials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FF9493-A8A1-4A34-BFC1-44D7312218B9}"/>
              </a:ext>
            </a:extLst>
          </p:cNvPr>
          <p:cNvGrpSpPr/>
          <p:nvPr/>
        </p:nvGrpSpPr>
        <p:grpSpPr>
          <a:xfrm>
            <a:off x="989045" y="5323757"/>
            <a:ext cx="10282335" cy="906523"/>
            <a:chOff x="884904" y="4858052"/>
            <a:chExt cx="1634092" cy="46055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8EA4BE-9A0A-42ED-B78C-F8B60154A012}"/>
                </a:ext>
              </a:extLst>
            </p:cNvPr>
            <p:cNvSpPr/>
            <p:nvPr/>
          </p:nvSpPr>
          <p:spPr>
            <a:xfrm>
              <a:off x="884904" y="4858052"/>
              <a:ext cx="1634091" cy="460558"/>
            </a:xfrm>
            <a:prstGeom prst="roundRect">
              <a:avLst>
                <a:gd name="adj" fmla="val 517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6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2F231BB-DB2F-446C-A1BE-732E02B8B843}"/>
                </a:ext>
              </a:extLst>
            </p:cNvPr>
            <p:cNvSpPr/>
            <p:nvPr/>
          </p:nvSpPr>
          <p:spPr>
            <a:xfrm>
              <a:off x="884905" y="4894200"/>
              <a:ext cx="1634091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endParaRPr lang="en-I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506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ish&#10;&#10;Description automatically generated">
            <a:extLst>
              <a:ext uri="{FF2B5EF4-FFF2-40B4-BE49-F238E27FC236}">
                <a16:creationId xmlns:a16="http://schemas.microsoft.com/office/drawing/2014/main" id="{0BF8615B-F55D-43D5-8BBA-90EC23AA5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00" y="67901"/>
            <a:ext cx="12212200" cy="6790099"/>
          </a:xfrm>
          <a:prstGeom prst="rect">
            <a:avLst/>
          </a:prstGeom>
        </p:spPr>
      </p:pic>
      <p:pic>
        <p:nvPicPr>
          <p:cNvPr id="34" name="Picture 14" descr="nQuery-G2-Review-3">
            <a:extLst>
              <a:ext uri="{FF2B5EF4-FFF2-40B4-BE49-F238E27FC236}">
                <a16:creationId xmlns:a16="http://schemas.microsoft.com/office/drawing/2014/main" id="{5E28CA44-7C59-4F6D-85BB-6D13641D6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41" y="3287180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112297733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1229191" y="-95273"/>
                          <a:pt x="1347303" y="40334"/>
                          <a:pt x="2485026" y="0"/>
                        </a:cubicBezTo>
                        <a:cubicBezTo>
                          <a:pt x="2484363" y="1409795"/>
                          <a:pt x="2572182" y="2043776"/>
                          <a:pt x="2485026" y="3050671"/>
                        </a:cubicBezTo>
                        <a:cubicBezTo>
                          <a:pt x="1851316" y="3030554"/>
                          <a:pt x="839454" y="2901840"/>
                          <a:pt x="0" y="3050671"/>
                        </a:cubicBezTo>
                        <a:cubicBezTo>
                          <a:pt x="97792" y="2284858"/>
                          <a:pt x="125311" y="8648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nQuery-G2-Review-2">
            <a:extLst>
              <a:ext uri="{FF2B5EF4-FFF2-40B4-BE49-F238E27FC236}">
                <a16:creationId xmlns:a16="http://schemas.microsoft.com/office/drawing/2014/main" id="{D45DAD02-7073-46CD-BF2A-3ADA5AA5A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6" y="3287180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34779923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935525" y="-133403"/>
                          <a:pt x="2152704" y="-36934"/>
                          <a:pt x="2485026" y="0"/>
                        </a:cubicBezTo>
                        <a:cubicBezTo>
                          <a:pt x="2504039" y="1224398"/>
                          <a:pt x="2562784" y="1933590"/>
                          <a:pt x="2485026" y="3050671"/>
                        </a:cubicBezTo>
                        <a:cubicBezTo>
                          <a:pt x="2063383" y="2927523"/>
                          <a:pt x="557899" y="2942498"/>
                          <a:pt x="0" y="3050671"/>
                        </a:cubicBezTo>
                        <a:cubicBezTo>
                          <a:pt x="-137416" y="2185246"/>
                          <a:pt x="150040" y="33957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nQuery-G2-Review-5">
            <a:extLst>
              <a:ext uri="{FF2B5EF4-FFF2-40B4-BE49-F238E27FC236}">
                <a16:creationId xmlns:a16="http://schemas.microsoft.com/office/drawing/2014/main" id="{C3D22A39-3CA7-4D24-BADD-D705317FA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96" y="3287180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52657929">
                  <a:custGeom>
                    <a:avLst/>
                    <a:gdLst>
                      <a:gd name="connsiteX0" fmla="*/ 0 w 2410617"/>
                      <a:gd name="connsiteY0" fmla="*/ 0 h 2959325"/>
                      <a:gd name="connsiteX1" fmla="*/ 2410617 w 2410617"/>
                      <a:gd name="connsiteY1" fmla="*/ 0 h 2959325"/>
                      <a:gd name="connsiteX2" fmla="*/ 2410617 w 2410617"/>
                      <a:gd name="connsiteY2" fmla="*/ 2959325 h 2959325"/>
                      <a:gd name="connsiteX3" fmla="*/ 0 w 2410617"/>
                      <a:gd name="connsiteY3" fmla="*/ 2959325 h 2959325"/>
                      <a:gd name="connsiteX4" fmla="*/ 0 w 2410617"/>
                      <a:gd name="connsiteY4" fmla="*/ 0 h 2959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10617" h="2959325" extrusionOk="0">
                        <a:moveTo>
                          <a:pt x="0" y="0"/>
                        </a:moveTo>
                        <a:cubicBezTo>
                          <a:pt x="993242" y="-98322"/>
                          <a:pt x="1634998" y="-78723"/>
                          <a:pt x="2410617" y="0"/>
                        </a:cubicBezTo>
                        <a:cubicBezTo>
                          <a:pt x="2262092" y="1079841"/>
                          <a:pt x="2365652" y="1717688"/>
                          <a:pt x="2410617" y="2959325"/>
                        </a:cubicBezTo>
                        <a:cubicBezTo>
                          <a:pt x="2133113" y="3050712"/>
                          <a:pt x="550164" y="2849771"/>
                          <a:pt x="0" y="2959325"/>
                        </a:cubicBezTo>
                        <a:cubicBezTo>
                          <a:pt x="91681" y="1744527"/>
                          <a:pt x="-90978" y="3757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nQuery-G2-Review-4">
            <a:extLst>
              <a:ext uri="{FF2B5EF4-FFF2-40B4-BE49-F238E27FC236}">
                <a16:creationId xmlns:a16="http://schemas.microsoft.com/office/drawing/2014/main" id="{428C0B0F-E220-4F1C-BA92-1756E99BC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51" y="3287180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172447036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743949" y="-37904"/>
                          <a:pt x="1879360" y="-55183"/>
                          <a:pt x="2485026" y="0"/>
                        </a:cubicBezTo>
                        <a:cubicBezTo>
                          <a:pt x="2455544" y="1321716"/>
                          <a:pt x="2321872" y="1685505"/>
                          <a:pt x="2485026" y="3050671"/>
                        </a:cubicBezTo>
                        <a:cubicBezTo>
                          <a:pt x="1602360" y="3105291"/>
                          <a:pt x="556210" y="2896323"/>
                          <a:pt x="0" y="3050671"/>
                        </a:cubicBezTo>
                        <a:cubicBezTo>
                          <a:pt x="60216" y="2190889"/>
                          <a:pt x="-164684" y="3320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69E7F7F-FBD1-48FB-BDC2-E6EFECD3084D}"/>
              </a:ext>
            </a:extLst>
          </p:cNvPr>
          <p:cNvSpPr txBox="1">
            <a:spLocks/>
          </p:cNvSpPr>
          <p:nvPr/>
        </p:nvSpPr>
        <p:spPr>
          <a:xfrm>
            <a:off x="3635529" y="1406242"/>
            <a:ext cx="9080099" cy="128402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2AC8A3-A48E-4D5A-A6E6-5CBAFD45D95A}"/>
              </a:ext>
            </a:extLst>
          </p:cNvPr>
          <p:cNvSpPr/>
          <p:nvPr/>
        </p:nvSpPr>
        <p:spPr>
          <a:xfrm>
            <a:off x="-10100" y="0"/>
            <a:ext cx="12212200" cy="755068"/>
          </a:xfrm>
          <a:prstGeom prst="roundRect">
            <a:avLst>
              <a:gd name="adj" fmla="val 0"/>
            </a:avLst>
          </a:prstGeom>
          <a:solidFill>
            <a:srgbClr val="56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0F0FC644-A625-4114-9EE1-F6FFADDDD317}"/>
              </a:ext>
            </a:extLst>
          </p:cNvPr>
          <p:cNvSpPr txBox="1">
            <a:spLocks/>
          </p:cNvSpPr>
          <p:nvPr/>
        </p:nvSpPr>
        <p:spPr>
          <a:xfrm>
            <a:off x="1928578" y="2312134"/>
            <a:ext cx="7791261" cy="8409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100" baseline="0">
                <a:solidFill>
                  <a:schemeClr val="bg1"/>
                </a:solidFill>
                <a:latin typeface="Futura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spc="0" dirty="0">
                <a:latin typeface="Century Gothic" panose="020B0502020202020204" pitchFamily="34" charset="0"/>
              </a:rPr>
              <a:t>In 2020, </a:t>
            </a:r>
            <a:r>
              <a:rPr lang="en-GB" sz="2000" b="1" spc="0" dirty="0">
                <a:latin typeface="Century Gothic" panose="020B0502020202020204" pitchFamily="34" charset="0"/>
              </a:rPr>
              <a:t>91%</a:t>
            </a:r>
            <a:r>
              <a:rPr lang="en-GB" sz="2000" spc="0" dirty="0">
                <a:latin typeface="Century Gothic" panose="020B0502020202020204" pitchFamily="34" charset="0"/>
              </a:rPr>
              <a:t> of organizations with clinical trials approved by </a:t>
            </a:r>
            <a:br>
              <a:rPr lang="en-GB" sz="2000" spc="0" dirty="0">
                <a:latin typeface="Century Gothic" panose="020B0502020202020204" pitchFamily="34" charset="0"/>
              </a:rPr>
            </a:br>
            <a:r>
              <a:rPr lang="en-GB" sz="2000" spc="0" dirty="0">
                <a:latin typeface="Century Gothic" panose="020B0502020202020204" pitchFamily="34" charset="0"/>
              </a:rPr>
              <a:t>the FDA </a:t>
            </a:r>
            <a:r>
              <a:rPr lang="en-GB" sz="2000" b="1" spc="0" dirty="0">
                <a:latin typeface="Century Gothic" panose="020B0502020202020204" pitchFamily="34" charset="0"/>
              </a:rPr>
              <a:t>used nQuery</a:t>
            </a:r>
            <a:endParaRPr lang="en-GB" sz="2000" spc="0" dirty="0">
              <a:latin typeface="Century Gothic" panose="020B0502020202020204" pitchFamily="34" charset="0"/>
            </a:endParaRPr>
          </a:p>
        </p:txBody>
      </p:sp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0DB1C739-2CA4-4747-BC19-E8F72F956B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4" y="6328034"/>
            <a:ext cx="485977" cy="219899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27AEEB91-7901-46C9-AAC7-6A45A47CFA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46" y="6372134"/>
            <a:ext cx="533910" cy="131698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41534330-CF2F-45C6-BB7B-F59773E577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10" y="6362333"/>
            <a:ext cx="588388" cy="151300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694F9984-3CCA-4D52-BCF2-13B7B4422C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051" y="6357044"/>
            <a:ext cx="480150" cy="161879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AD90B7F8-51E6-41FC-9397-F42597599F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53" y="6333606"/>
            <a:ext cx="632592" cy="208755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D3FCA941-459E-4CED-B474-4983196D35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0" y="6302604"/>
            <a:ext cx="307681" cy="270759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FCFC053C-0A26-463F-AA3E-6EC74FCC6B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833" y="6280048"/>
            <a:ext cx="261978" cy="315871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A5B5EBDB-D204-464F-9CA5-D5300F8AAB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23" y="6358758"/>
            <a:ext cx="411557" cy="158450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1F4D7F59-9087-456B-9152-2B7B4733D84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654" y="6350698"/>
            <a:ext cx="985485" cy="174571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D6887FA9-0237-4932-83C9-48C5B12C2B2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599" y="6322722"/>
            <a:ext cx="197028" cy="230522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439E280A-3585-4559-B6FD-88C7AD8DF3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64" y="6372134"/>
            <a:ext cx="591629" cy="131698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CBDC9E-2C62-4DC1-B9D1-E04305152E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64" y="6322722"/>
            <a:ext cx="815693" cy="230522"/>
          </a:xfrm>
          <a:prstGeom prst="rect">
            <a:avLst/>
          </a:prstGeom>
        </p:spPr>
      </p:pic>
      <p:pic>
        <p:nvPicPr>
          <p:cNvPr id="55" name="Picture 54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DF205AD4-A382-42CA-8A40-5289368C345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7" b="28791"/>
          <a:stretch/>
        </p:blipFill>
        <p:spPr>
          <a:xfrm>
            <a:off x="7153939" y="6299420"/>
            <a:ext cx="648672" cy="277126"/>
          </a:xfrm>
          <a:prstGeom prst="rect">
            <a:avLst/>
          </a:prstGeom>
        </p:spPr>
      </p:pic>
      <p:pic>
        <p:nvPicPr>
          <p:cNvPr id="56" name="Picture 55" descr="A close up of a logo&#10;&#10;Description automatically generated">
            <a:extLst>
              <a:ext uri="{FF2B5EF4-FFF2-40B4-BE49-F238E27FC236}">
                <a16:creationId xmlns:a16="http://schemas.microsoft.com/office/drawing/2014/main" id="{4459B203-0089-480B-85F6-D0A548FEF5D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98" y="6355886"/>
            <a:ext cx="590472" cy="164195"/>
          </a:xfrm>
          <a:prstGeom prst="rect">
            <a:avLst/>
          </a:prstGeom>
        </p:spPr>
      </p:pic>
      <p:pic>
        <p:nvPicPr>
          <p:cNvPr id="57" name="Picture 5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E5928C-B3ED-48CF-B9DE-E8F6BF93CBB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64" y="6356172"/>
            <a:ext cx="548222" cy="163623"/>
          </a:xfrm>
          <a:prstGeom prst="rect">
            <a:avLst/>
          </a:prstGeom>
        </p:spPr>
      </p:pic>
      <p:pic>
        <p:nvPicPr>
          <p:cNvPr id="58" name="Picture 57" descr="A close up of a sign&#10;&#10;Description automatically generated">
            <a:extLst>
              <a:ext uri="{FF2B5EF4-FFF2-40B4-BE49-F238E27FC236}">
                <a16:creationId xmlns:a16="http://schemas.microsoft.com/office/drawing/2014/main" id="{F44C94AF-21F4-47FF-B04F-25B375AF9AA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09" y="6308191"/>
            <a:ext cx="469991" cy="259585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9D3A38-B73B-4165-A83B-A33D20A85FA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27" y="991841"/>
            <a:ext cx="3394212" cy="12326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1026" name="Picture 2" descr="nQuery-Clinical-Trial-Software">
            <a:extLst>
              <a:ext uri="{FF2B5EF4-FFF2-40B4-BE49-F238E27FC236}">
                <a16:creationId xmlns:a16="http://schemas.microsoft.com/office/drawing/2014/main" id="{061B6411-6CB8-44F9-8215-F75C69E99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00" y="49258"/>
            <a:ext cx="509862" cy="64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Query-G2-Review-1-Example-1">
            <a:extLst>
              <a:ext uri="{FF2B5EF4-FFF2-40B4-BE49-F238E27FC236}">
                <a16:creationId xmlns:a16="http://schemas.microsoft.com/office/drawing/2014/main" id="{4C8422BA-4B5A-42F8-B368-E37E3D424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39" y="3287180"/>
            <a:ext cx="2230943" cy="2738753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172447036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743949" y="-37904"/>
                          <a:pt x="1879360" y="-55183"/>
                          <a:pt x="2485026" y="0"/>
                        </a:cubicBezTo>
                        <a:cubicBezTo>
                          <a:pt x="2455544" y="1321716"/>
                          <a:pt x="2321872" y="1685505"/>
                          <a:pt x="2485026" y="3050671"/>
                        </a:cubicBezTo>
                        <a:cubicBezTo>
                          <a:pt x="1602360" y="3105291"/>
                          <a:pt x="556210" y="2896323"/>
                          <a:pt x="0" y="3050671"/>
                        </a:cubicBezTo>
                        <a:cubicBezTo>
                          <a:pt x="60216" y="2190889"/>
                          <a:pt x="-164684" y="3320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65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344906-A68E-4666-8547-38D562A8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9EC3CA-4B65-4C12-A7D8-8D49187B4E50}"/>
              </a:ext>
            </a:extLst>
          </p:cNvPr>
          <p:cNvSpPr/>
          <p:nvPr/>
        </p:nvSpPr>
        <p:spPr>
          <a:xfrm>
            <a:off x="4070555" y="2971017"/>
            <a:ext cx="77240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Phase II Oncology Trial Designs Introduction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41D92D4-8F6A-482C-BC69-D39440217E08}"/>
              </a:ext>
            </a:extLst>
          </p:cNvPr>
          <p:cNvSpPr txBox="1">
            <a:spLocks/>
          </p:cNvSpPr>
          <p:nvPr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3E99C-644E-4523-9972-6DE03A8F96BC}"/>
              </a:ext>
            </a:extLst>
          </p:cNvPr>
          <p:cNvSpPr/>
          <p:nvPr/>
        </p:nvSpPr>
        <p:spPr>
          <a:xfrm>
            <a:off x="397348" y="3090094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569741-C351-4FF4-A524-2DA05D8BF2D0}"/>
              </a:ext>
            </a:extLst>
          </p:cNvPr>
          <p:cNvSpPr/>
          <p:nvPr/>
        </p:nvSpPr>
        <p:spPr>
          <a:xfrm>
            <a:off x="397347" y="3352710"/>
            <a:ext cx="293388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Part 1</a:t>
            </a:r>
            <a:endParaRPr lang="en-IE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3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056" y="0"/>
            <a:ext cx="912641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IE" sz="5000" cap="none" dirty="0"/>
              <a:t>Clinical Trials Phases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807" y="1417320"/>
            <a:ext cx="9572915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600" dirty="0"/>
              <a:t>3 pre-approval clinical trial phases: I, II (</a:t>
            </a:r>
            <a:r>
              <a:rPr lang="en-IE" sz="2600" dirty="0" err="1"/>
              <a:t>IIa</a:t>
            </a:r>
            <a:r>
              <a:rPr lang="en-IE" sz="2600" dirty="0"/>
              <a:t>/IIb), III</a:t>
            </a:r>
          </a:p>
          <a:p>
            <a:pPr lvl="1"/>
            <a:r>
              <a:rPr lang="en-IE" sz="2600" dirty="0"/>
              <a:t>Phase IV: Post-approval evaluation </a:t>
            </a:r>
            <a:br>
              <a:rPr lang="en-IE" sz="2600" dirty="0"/>
            </a:br>
            <a:endParaRPr lang="en-IE" sz="2600" dirty="0"/>
          </a:p>
          <a:p>
            <a:pPr marL="0" indent="0">
              <a:buNone/>
            </a:pPr>
            <a:r>
              <a:rPr lang="en-IE" sz="2600" dirty="0"/>
              <a:t>Phase I: First-in-human in trial (10-50 subjects)</a:t>
            </a:r>
          </a:p>
          <a:p>
            <a:pPr lvl="1"/>
            <a:r>
              <a:rPr lang="en-IE" sz="2600" dirty="0"/>
              <a:t>Evaluate safety in healthy volunteers (find MTD)</a:t>
            </a:r>
            <a:br>
              <a:rPr lang="en-IE" sz="2600" dirty="0"/>
            </a:br>
            <a:endParaRPr lang="en-IE" sz="2600" dirty="0"/>
          </a:p>
          <a:p>
            <a:pPr marL="0" indent="0">
              <a:buNone/>
            </a:pPr>
            <a:r>
              <a:rPr lang="en-IE" sz="2600" dirty="0"/>
              <a:t>Phase II: Proof-of-concept &amp; Dose-Finding (50-1000)</a:t>
            </a:r>
          </a:p>
          <a:p>
            <a:pPr lvl="1"/>
            <a:r>
              <a:rPr lang="en-IE" sz="2600" dirty="0"/>
              <a:t>Often split POC &amp; DF into two distinct phases of </a:t>
            </a:r>
            <a:r>
              <a:rPr lang="en-IE" sz="2600" dirty="0" err="1"/>
              <a:t>IIa</a:t>
            </a:r>
            <a:r>
              <a:rPr lang="en-IE" sz="2600" dirty="0"/>
              <a:t> and IIb</a:t>
            </a:r>
            <a:br>
              <a:rPr lang="en-IE" sz="2600" dirty="0"/>
            </a:br>
            <a:endParaRPr lang="en-IE" sz="2600" dirty="0"/>
          </a:p>
          <a:p>
            <a:pPr marL="0" indent="0">
              <a:buNone/>
            </a:pPr>
            <a:r>
              <a:rPr lang="en-IE" sz="2600" dirty="0"/>
              <a:t>Phase III: Confirmatory trial (300-5000 subjects)</a:t>
            </a:r>
          </a:p>
          <a:p>
            <a:pPr lvl="1"/>
            <a:r>
              <a:rPr lang="en-IE" sz="2600" dirty="0"/>
              <a:t> Prove efficacy and safety of treatment for regulatory approval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7351D1-0BD6-4D12-960E-ABCAEB768740}"/>
              </a:ext>
            </a:extLst>
          </p:cNvPr>
          <p:cNvSpPr/>
          <p:nvPr/>
        </p:nvSpPr>
        <p:spPr>
          <a:xfrm flipH="1" flipV="1">
            <a:off x="448052" y="1516458"/>
            <a:ext cx="47246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E9C7D3-6B19-4A4D-81CD-464D114FFA81}"/>
              </a:ext>
            </a:extLst>
          </p:cNvPr>
          <p:cNvSpPr/>
          <p:nvPr/>
        </p:nvSpPr>
        <p:spPr>
          <a:xfrm flipH="1" flipV="1">
            <a:off x="448539" y="2866700"/>
            <a:ext cx="52386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A7688AC-952E-4E92-B14B-52F07E5FD0DF}"/>
              </a:ext>
            </a:extLst>
          </p:cNvPr>
          <p:cNvSpPr/>
          <p:nvPr/>
        </p:nvSpPr>
        <p:spPr>
          <a:xfrm flipH="1" flipV="1">
            <a:off x="442912" y="4163635"/>
            <a:ext cx="52387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187314-21ED-4E05-8541-22DC949EC76C}"/>
              </a:ext>
            </a:extLst>
          </p:cNvPr>
          <p:cNvSpPr/>
          <p:nvPr/>
        </p:nvSpPr>
        <p:spPr>
          <a:xfrm flipH="1" flipV="1">
            <a:off x="446690" y="5460570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169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367851"/>
            <a:ext cx="9144001" cy="8473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000" cap="none" dirty="0"/>
              <a:t>Phase </a:t>
            </a:r>
            <a:r>
              <a:rPr lang="en-US" sz="5000" cap="none" dirty="0" err="1"/>
              <a:t>IIa</a:t>
            </a:r>
            <a:r>
              <a:rPr lang="en-US" sz="5000" cap="none" dirty="0"/>
              <a:t> &amp; IIb</a:t>
            </a:r>
            <a:endParaRPr lang="en-IE" sz="5000" cap="non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42B00D-23D0-4E09-9AFA-1B8895DAAEA5}"/>
              </a:ext>
            </a:extLst>
          </p:cNvPr>
          <p:cNvSpPr/>
          <p:nvPr/>
        </p:nvSpPr>
        <p:spPr>
          <a:xfrm>
            <a:off x="452761" y="4896896"/>
            <a:ext cx="93474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IE" sz="2400" dirty="0"/>
              <a:t>Find dose-response curve to see dose-response relationship, evaluate if strong enough response &amp; if so select Phase III doses</a:t>
            </a:r>
            <a:br>
              <a:rPr lang="en-IE" sz="2400" dirty="0"/>
            </a:br>
            <a:r>
              <a:rPr lang="en-IE" sz="2400" dirty="0">
                <a:solidFill>
                  <a:schemeClr val="accent2"/>
                </a:solidFill>
              </a:rPr>
              <a:t>Examples Methods: Contrast tests, Cochran-Armitage, MCP-Mod, </a:t>
            </a:r>
            <a:r>
              <a:rPr lang="en-IE" sz="2400" b="1" dirty="0">
                <a:solidFill>
                  <a:schemeClr val="accent2"/>
                </a:solidFill>
              </a:rPr>
              <a:t>Multi-arm Multi-Stage designs</a:t>
            </a:r>
            <a:endParaRPr lang="en-IE" sz="2000" dirty="0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569678-1B21-42F5-8A12-A9E9B2E69720}"/>
              </a:ext>
            </a:extLst>
          </p:cNvPr>
          <p:cNvSpPr/>
          <p:nvPr/>
        </p:nvSpPr>
        <p:spPr>
          <a:xfrm>
            <a:off x="452761" y="2092376"/>
            <a:ext cx="9347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IE" sz="2400" dirty="0"/>
              <a:t>Find proof of positive response for proposed treatment to recommend for further clinical trial evaluation</a:t>
            </a:r>
            <a:br>
              <a:rPr lang="en-IE" sz="2400" dirty="0"/>
            </a:br>
            <a:r>
              <a:rPr lang="en-IE" sz="2400" dirty="0">
                <a:solidFill>
                  <a:schemeClr val="accent2"/>
                </a:solidFill>
              </a:rPr>
              <a:t>Example Methods: One sample, Fleming’s GST, </a:t>
            </a:r>
            <a:r>
              <a:rPr lang="en-IE" sz="2400" b="1" dirty="0">
                <a:solidFill>
                  <a:schemeClr val="accent2"/>
                </a:solidFill>
              </a:rPr>
              <a:t>Simon’s Design</a:t>
            </a:r>
            <a:endParaRPr lang="en-IE" sz="2000" b="1" dirty="0">
              <a:solidFill>
                <a:schemeClr val="accent2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258B39D-EEF6-4EFB-9C0A-E82DA0BEFECD}"/>
              </a:ext>
            </a:extLst>
          </p:cNvPr>
          <p:cNvSpPr/>
          <p:nvPr/>
        </p:nvSpPr>
        <p:spPr>
          <a:xfrm>
            <a:off x="452760" y="1507602"/>
            <a:ext cx="9352422" cy="584774"/>
          </a:xfrm>
          <a:prstGeom prst="roundRect">
            <a:avLst>
              <a:gd name="adj" fmla="val 7883"/>
            </a:avLst>
          </a:prstGeom>
          <a:solidFill>
            <a:srgbClr val="2C9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defRPr/>
            </a:pPr>
            <a:r>
              <a:rPr lang="en-IE" sz="2800" dirty="0">
                <a:solidFill>
                  <a:schemeClr val="bg1"/>
                </a:solidFill>
              </a:rPr>
              <a:t>Phase </a:t>
            </a:r>
            <a:r>
              <a:rPr lang="en-IE" sz="2800" dirty="0" err="1">
                <a:solidFill>
                  <a:schemeClr val="bg1"/>
                </a:solidFill>
              </a:rPr>
              <a:t>IIa</a:t>
            </a:r>
            <a:r>
              <a:rPr lang="en-IE" sz="2800" dirty="0">
                <a:solidFill>
                  <a:schemeClr val="bg1"/>
                </a:solidFill>
              </a:rPr>
              <a:t>: Proof-of-Concept Trial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130131D-8751-42A3-AEF7-B5ECFD952D05}"/>
              </a:ext>
            </a:extLst>
          </p:cNvPr>
          <p:cNvSpPr/>
          <p:nvPr/>
        </p:nvSpPr>
        <p:spPr>
          <a:xfrm>
            <a:off x="457692" y="4242633"/>
            <a:ext cx="9347490" cy="584774"/>
          </a:xfrm>
          <a:prstGeom prst="roundRect">
            <a:avLst>
              <a:gd name="adj" fmla="val 7883"/>
            </a:avLst>
          </a:prstGeom>
          <a:solidFill>
            <a:srgbClr val="43BD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defRPr/>
            </a:pPr>
            <a:r>
              <a:rPr lang="en-IE" sz="2800" dirty="0">
                <a:solidFill>
                  <a:schemeClr val="bg1"/>
                </a:solidFill>
              </a:rPr>
              <a:t>Phase IIb: Dose-Finding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8279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31" y="-4693"/>
            <a:ext cx="987466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IE" sz="5000" cap="none" dirty="0"/>
              <a:t>Phase II Oncology Trials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807" y="1417320"/>
            <a:ext cx="9572915" cy="46331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More likely to be single arm, open label and non-randomized than trials in other areas</a:t>
            </a:r>
          </a:p>
          <a:p>
            <a:pPr marL="0" indent="0">
              <a:buNone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Usually uses binary endpoint – e.g. proportion of patients progression-free at a specific time point</a:t>
            </a:r>
          </a:p>
          <a:p>
            <a:pPr marL="0" indent="0">
              <a:buNone/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Often data from Phase II trial alone results in approval of drug/treatment – 17% between 1998 and 2008</a:t>
            </a:r>
          </a:p>
          <a:p>
            <a:pPr marL="0" indent="0">
              <a:buNone/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Interim analysis commonly used for ethical reasons – Simon’s design most frequently used (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Thezenas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et al, 2004)</a:t>
            </a:r>
            <a:endParaRPr lang="en-IE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7351D1-0BD6-4D12-960E-ABCAEB768740}"/>
              </a:ext>
            </a:extLst>
          </p:cNvPr>
          <p:cNvSpPr/>
          <p:nvPr/>
        </p:nvSpPr>
        <p:spPr>
          <a:xfrm flipH="1" flipV="1">
            <a:off x="448052" y="1516458"/>
            <a:ext cx="47246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E9C7D3-6B19-4A4D-81CD-464D114FFA81}"/>
              </a:ext>
            </a:extLst>
          </p:cNvPr>
          <p:cNvSpPr/>
          <p:nvPr/>
        </p:nvSpPr>
        <p:spPr>
          <a:xfrm flipH="1" flipV="1">
            <a:off x="448539" y="2866700"/>
            <a:ext cx="52386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A7688AC-952E-4E92-B14B-52F07E5FD0DF}"/>
              </a:ext>
            </a:extLst>
          </p:cNvPr>
          <p:cNvSpPr/>
          <p:nvPr/>
        </p:nvSpPr>
        <p:spPr>
          <a:xfrm flipH="1" flipV="1">
            <a:off x="442912" y="4163635"/>
            <a:ext cx="52387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187314-21ED-4E05-8541-22DC949EC76C}"/>
              </a:ext>
            </a:extLst>
          </p:cNvPr>
          <p:cNvSpPr/>
          <p:nvPr/>
        </p:nvSpPr>
        <p:spPr>
          <a:xfrm flipH="1" flipV="1">
            <a:off x="446690" y="5460570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0041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1635</Words>
  <Application>Microsoft Office PowerPoint</Application>
  <PresentationFormat>Widescreen</PresentationFormat>
  <Paragraphs>267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Abadi Extra Light</vt:lpstr>
      <vt:lpstr>Arial</vt:lpstr>
      <vt:lpstr>Calibri</vt:lpstr>
      <vt:lpstr>Century Gothic</vt:lpstr>
      <vt:lpstr>Futura</vt:lpstr>
      <vt:lpstr>Source Sans Pro</vt:lpstr>
      <vt:lpstr>Tw Cen MT</vt:lpstr>
      <vt:lpstr>Wingdings</vt:lpstr>
      <vt:lpstr>Wingdings 3</vt:lpstr>
      <vt:lpstr>3_Integral</vt:lpstr>
      <vt:lpstr>Phase II Oncology Trial Designs</vt:lpstr>
      <vt:lpstr>Webinar Host</vt:lpstr>
      <vt:lpstr>PowerPoint Presentation</vt:lpstr>
      <vt:lpstr>The complete trial design platform to make clinical trials faster, less costly and more successful </vt:lpstr>
      <vt:lpstr>PowerPoint Presentation</vt:lpstr>
      <vt:lpstr>PowerPoint Presentation</vt:lpstr>
      <vt:lpstr>Clinical Trials Phases</vt:lpstr>
      <vt:lpstr>Phase IIa &amp; IIb</vt:lpstr>
      <vt:lpstr>Phase II Oncology Trials Overview</vt:lpstr>
      <vt:lpstr>Phase II Oncology Trial Issues</vt:lpstr>
      <vt:lpstr>PowerPoint Presentation</vt:lpstr>
      <vt:lpstr>Simon’s Design</vt:lpstr>
      <vt:lpstr>Simon’s Design Example</vt:lpstr>
      <vt:lpstr>Bryant &amp; Day Design</vt:lpstr>
      <vt:lpstr>Bryant &amp; Day Example</vt:lpstr>
      <vt:lpstr>Lin &amp; Shih’s Design</vt:lpstr>
      <vt:lpstr>Lin &amp; Shih’s Design Example</vt:lpstr>
      <vt:lpstr>MAMS Group Sequential Design</vt:lpstr>
      <vt:lpstr>MAMS GSD Example</vt:lpstr>
      <vt:lpstr>PowerPoint Presentation</vt:lpstr>
      <vt:lpstr>Discussion &amp; Conclusion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2020-07-21T14:23:40Z</dcterms:created>
  <dcterms:modified xsi:type="dcterms:W3CDTF">2021-03-11T08:47:43Z</dcterms:modified>
</cp:coreProperties>
</file>