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909" r:id="rId2"/>
    <p:sldId id="914" r:id="rId3"/>
    <p:sldId id="462" r:id="rId4"/>
    <p:sldId id="464" r:id="rId5"/>
    <p:sldId id="717" r:id="rId6"/>
    <p:sldId id="948" r:id="rId7"/>
    <p:sldId id="961" r:id="rId8"/>
    <p:sldId id="974" r:id="rId9"/>
    <p:sldId id="985" r:id="rId10"/>
    <p:sldId id="949" r:id="rId11"/>
    <p:sldId id="986" r:id="rId12"/>
    <p:sldId id="271" r:id="rId13"/>
    <p:sldId id="269" r:id="rId14"/>
    <p:sldId id="944" r:id="rId15"/>
    <p:sldId id="975" r:id="rId16"/>
    <p:sldId id="971" r:id="rId17"/>
    <p:sldId id="973" r:id="rId18"/>
    <p:sldId id="265" r:id="rId19"/>
    <p:sldId id="969" r:id="rId20"/>
    <p:sldId id="983" r:id="rId21"/>
    <p:sldId id="910" r:id="rId22"/>
    <p:sldId id="907" r:id="rId23"/>
    <p:sldId id="945" r:id="rId24"/>
    <p:sldId id="991" r:id="rId25"/>
    <p:sldId id="988" r:id="rId26"/>
    <p:sldId id="989" r:id="rId27"/>
    <p:sldId id="990" r:id="rId28"/>
    <p:sldId id="9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3BA"/>
    <a:srgbClr val="00F285"/>
    <a:srgbClr val="3375BB"/>
    <a:srgbClr val="7F7F7F"/>
    <a:srgbClr val="2A78C0"/>
    <a:srgbClr val="545E5C"/>
    <a:srgbClr val="48BFD3"/>
    <a:srgbClr val="E85E29"/>
    <a:srgbClr val="44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86" y="77"/>
      </p:cViewPr>
      <p:guideLst>
        <p:guide orient="horz" pos="27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BC944F-9411-029D-8379-42DBFC914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E2869-114F-B523-46B1-6CA40BCD39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705EF-36D7-4107-BD1D-20F5B838D19B}" type="datetimeFigureOut">
              <a:rPr lang="en-IE" smtClean="0"/>
              <a:t>01/08/2023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F3B64-C601-73F5-001F-EBDD944773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8887F-7986-B812-F34C-7BF9871C2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9505-EB35-42C1-862A-4BD327FC1D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980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EDBE4-292E-4FE7-A25A-ADA0E5433959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E71B5-7D6F-4EB9-BE3E-90255321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4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www.Statsols.com/trial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40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75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1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45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45:notes"/>
          <p:cNvSpPr txBox="1">
            <a:spLocks noGrp="1"/>
          </p:cNvSpPr>
          <p:nvPr>
            <p:ph type="sldNum" idx="12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84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75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22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083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15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A263-F1F4-A9D1-848A-DFB88F245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624" y="1122363"/>
            <a:ext cx="8804276" cy="1709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66A72-0EAA-BDF9-4EA9-A21D443B1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7625" y="3416301"/>
            <a:ext cx="7908926" cy="628641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9AD2BD-94C1-9E39-75EC-77ADCCE0BCA4}"/>
              </a:ext>
            </a:extLst>
          </p:cNvPr>
          <p:cNvCxnSpPr/>
          <p:nvPr userDrawn="1"/>
        </p:nvCxnSpPr>
        <p:spPr>
          <a:xfrm>
            <a:off x="2587625" y="3124200"/>
            <a:ext cx="96043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0537A73-E55C-11F9-798B-ED55512AFD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blurRad="25400" dir="2700000" sx="99000" sy="99000" algn="tl" rotWithShape="0">
              <a:prstClr val="black">
                <a:alpha val="14000"/>
              </a:prst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81FDF67-08B7-CB34-572C-B9411A62ACD3}"/>
              </a:ext>
            </a:extLst>
          </p:cNvPr>
          <p:cNvSpPr txBox="1">
            <a:spLocks/>
          </p:cNvSpPr>
          <p:nvPr userDrawn="1"/>
        </p:nvSpPr>
        <p:spPr>
          <a:xfrm>
            <a:off x="9078730" y="6285021"/>
            <a:ext cx="1799368" cy="319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dirty="0">
                <a:solidFill>
                  <a:schemeClr val="bg1"/>
                </a:solidFill>
              </a:rPr>
              <a:t>Demonstrated on </a:t>
            </a:r>
            <a:endParaRPr lang="en-GB" sz="12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4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A263-F1F4-A9D1-848A-DFB88F245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624" y="1122363"/>
            <a:ext cx="8804276" cy="1709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66A72-0EAA-BDF9-4EA9-A21D443B1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7625" y="3416301"/>
            <a:ext cx="7908926" cy="628641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60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FAE8664-2D0C-DECE-4E24-D46B18E8D1F0}"/>
              </a:ext>
            </a:extLst>
          </p:cNvPr>
          <p:cNvSpPr txBox="1">
            <a:spLocks/>
          </p:cNvSpPr>
          <p:nvPr userDrawn="1"/>
        </p:nvSpPr>
        <p:spPr>
          <a:xfrm>
            <a:off x="8539377" y="0"/>
            <a:ext cx="1043798" cy="6860517"/>
          </a:xfrm>
          <a:prstGeom prst="roundRect">
            <a:avLst>
              <a:gd name="adj" fmla="val 0"/>
            </a:avLst>
          </a:prstGeom>
          <a:solidFill>
            <a:srgbClr val="565755">
              <a:alpha val="95000"/>
            </a:srgbClr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EF437383-762C-07DA-FC29-CE6394E3F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69" r="71340"/>
          <a:stretch/>
        </p:blipFill>
        <p:spPr>
          <a:xfrm>
            <a:off x="8091949" y="2516"/>
            <a:ext cx="4100051" cy="686372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4D883DB-6BD5-C653-58A5-2C71AD58BF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76" y="6131513"/>
            <a:ext cx="1547871" cy="53152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34A5D1A-3445-BB7E-FB2A-FC90F6B15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934" y="4370212"/>
            <a:ext cx="5645089" cy="196778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444543"/>
                </a:solidFill>
              </a:rPr>
              <a:t>Brian Fox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Research Statistician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nQuery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C13CBB3-B24E-E55B-E351-DF206D167DB2}"/>
              </a:ext>
            </a:extLst>
          </p:cNvPr>
          <p:cNvSpPr txBox="1">
            <a:spLocks/>
          </p:cNvSpPr>
          <p:nvPr userDrawn="1"/>
        </p:nvSpPr>
        <p:spPr>
          <a:xfrm>
            <a:off x="8390314" y="1897141"/>
            <a:ext cx="4030664" cy="18017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3375B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Webinar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Host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7D781F-54A7-57D6-1918-C8B8186AF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257" b="-459"/>
          <a:stretch/>
        </p:blipFill>
        <p:spPr>
          <a:xfrm>
            <a:off x="6226007" y="2722863"/>
            <a:ext cx="2313370" cy="751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B9B4AC-9F83-35F4-5B07-2270F7BFF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1569" b="-460"/>
          <a:stretch/>
        </p:blipFill>
        <p:spPr>
          <a:xfrm rot="10800000">
            <a:off x="0" y="2722862"/>
            <a:ext cx="2481978" cy="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9D8DCC1-D21D-8D2B-EDE2-8AF795401E1D}"/>
              </a:ext>
            </a:extLst>
          </p:cNvPr>
          <p:cNvSpPr txBox="1">
            <a:spLocks/>
          </p:cNvSpPr>
          <p:nvPr userDrawn="1"/>
        </p:nvSpPr>
        <p:spPr>
          <a:xfrm>
            <a:off x="2580662" y="-10756"/>
            <a:ext cx="1043798" cy="6868756"/>
          </a:xfrm>
          <a:prstGeom prst="roundRect">
            <a:avLst>
              <a:gd name="adj" fmla="val 0"/>
            </a:avLst>
          </a:prstGeom>
          <a:solidFill>
            <a:srgbClr val="565755">
              <a:alpha val="95000"/>
            </a:srgbClr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3A524D96-00A7-3C5B-4C17-F3BE0D53C7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69" r="71340"/>
          <a:stretch/>
        </p:blipFill>
        <p:spPr>
          <a:xfrm>
            <a:off x="-607551" y="-5721"/>
            <a:ext cx="4100051" cy="686372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9B70F-F665-C576-E18F-8325A44F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3B29-9E89-44A4-8ADF-0A1FD4F18F2A}" type="datetime1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4B89A-C9C9-D3A9-15D8-5A07C92B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16C40-D67D-4B24-B2F0-A65F37D483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75" y="2859420"/>
            <a:ext cx="2603625" cy="770861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  <a:endParaRPr lang="en-I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8C46A6-1B29-13A7-35D8-A7E05110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142" y="1355651"/>
            <a:ext cx="5645089" cy="495307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FFB35C-0636-8A12-8DB1-4DD80DA356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388255"/>
            <a:ext cx="895211" cy="5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9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D69E3A-3304-113A-04BC-2FF9A9EE949D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5400AA6-71F5-4616-79B1-4AAAB1B67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388255"/>
            <a:ext cx="895211" cy="5035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170CA-8BD5-84F4-CA3D-921BE2D0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96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C2BFD2-C1B7-8AE9-BD5C-BC54F8479299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C9AC60-2DCD-27A9-6E23-327E66CF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35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505D54B3-81EF-5F63-0DD2-FCE4B4235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5"/>
          <a:stretch/>
        </p:blipFill>
        <p:spPr>
          <a:xfrm rot="5400000">
            <a:off x="7866356" y="2598944"/>
            <a:ext cx="6915924" cy="1673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095453"/>
            <a:ext cx="8033182" cy="667094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1" dirty="0">
                <a:solidFill>
                  <a:schemeClr val="bg1"/>
                </a:solidFill>
              </a:rPr>
              <a:t>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B94F7-CCDE-D2DC-ACFA-AEE4BA6B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A9B-5289-4CD4-B961-994BDCE04678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F8B37-C4DA-5CBD-F18F-5814F9F1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662EEEE-167B-795D-DF59-15C71BE76C93}"/>
              </a:ext>
            </a:extLst>
          </p:cNvPr>
          <p:cNvSpPr txBox="1">
            <a:spLocks/>
          </p:cNvSpPr>
          <p:nvPr userDrawn="1"/>
        </p:nvSpPr>
        <p:spPr>
          <a:xfrm>
            <a:off x="12076590" y="-4654"/>
            <a:ext cx="115410" cy="6871532"/>
          </a:xfrm>
          <a:prstGeom prst="roundRect">
            <a:avLst>
              <a:gd name="adj" fmla="val 0"/>
            </a:avLst>
          </a:prstGeom>
          <a:solidFill>
            <a:srgbClr val="565755">
              <a:alpha val="95000"/>
            </a:srgbClr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A5EB0-CC54-C960-8826-491E779299C8}"/>
              </a:ext>
            </a:extLst>
          </p:cNvPr>
          <p:cNvSpPr/>
          <p:nvPr userDrawn="1"/>
        </p:nvSpPr>
        <p:spPr>
          <a:xfrm>
            <a:off x="800100" y="2999130"/>
            <a:ext cx="1232886" cy="45719"/>
          </a:xfrm>
          <a:prstGeom prst="roundRect">
            <a:avLst>
              <a:gd name="adj" fmla="val 50000"/>
            </a:avLst>
          </a:prstGeom>
          <a:solidFill>
            <a:srgbClr val="545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B8ACB6-0FE1-84DB-E0E2-384CC8A4E8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965" y="2485747"/>
            <a:ext cx="7326435" cy="513383"/>
          </a:xfr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545E5C"/>
                </a:solidFill>
                <a:latin typeface="+mn-lt"/>
                <a:ea typeface="+mj-ea"/>
                <a:cs typeface="+mj-cs"/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169051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65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-">
  <p:cSld name="blank-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25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459E6-15EB-E4AD-687E-C09D5C3F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17967"/>
            <a:ext cx="10553700" cy="7708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31E62-52B9-CA43-40A9-9C1A609CB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355651"/>
            <a:ext cx="8802688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7ED44-1EE3-BD77-FBC2-F4986004B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0100" y="6991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3B29-9E89-44A4-8ADF-0A1FD4F18F2A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8485D-464E-7A27-833B-044885083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991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90BB7-2E93-C761-7E7F-B2194F946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100" y="6489700"/>
            <a:ext cx="1003300" cy="2587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600">
                <a:solidFill>
                  <a:schemeClr val="accent6"/>
                </a:solidFill>
              </a:defRPr>
            </a:lvl1pPr>
          </a:lstStyle>
          <a:p>
            <a:fld id="{58DD597F-0A94-4570-9B04-33268E1772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DAA1B6C-CE88-8B83-0E45-FAA88BBFD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D3B3C3A-CA2E-3074-8F75-939BB320A35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8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1" r:id="rId3"/>
    <p:sldLayoutId id="2147483665" r:id="rId4"/>
    <p:sldLayoutId id="2147483650" r:id="rId5"/>
    <p:sldLayoutId id="2147483664" r:id="rId6"/>
    <p:sldLayoutId id="2147483678" r:id="rId7"/>
    <p:sldLayoutId id="2147483677" r:id="rId8"/>
    <p:sldLayoutId id="214748368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504" userDrawn="1">
          <p15:clr>
            <a:srgbClr val="F26B43"/>
          </p15:clr>
        </p15:guide>
        <p15:guide id="4" pos="980" userDrawn="1">
          <p15:clr>
            <a:srgbClr val="F26B43"/>
          </p15:clr>
        </p15:guide>
        <p15:guide id="5" pos="1067" userDrawn="1">
          <p15:clr>
            <a:srgbClr val="F26B43"/>
          </p15:clr>
        </p15:guide>
        <p15:guide id="6" pos="1544" userDrawn="1">
          <p15:clr>
            <a:srgbClr val="F26B43"/>
          </p15:clr>
        </p15:guide>
        <p15:guide id="7" pos="1630" userDrawn="1">
          <p15:clr>
            <a:srgbClr val="F26B43"/>
          </p15:clr>
        </p15:guide>
        <p15:guide id="8" pos="2107" userDrawn="1">
          <p15:clr>
            <a:srgbClr val="F26B43"/>
          </p15:clr>
        </p15:guide>
        <p15:guide id="9" pos="2193" userDrawn="1">
          <p15:clr>
            <a:srgbClr val="F26B43"/>
          </p15:clr>
        </p15:guide>
        <p15:guide id="10" pos="2670" userDrawn="1">
          <p15:clr>
            <a:srgbClr val="F26B43"/>
          </p15:clr>
        </p15:guide>
        <p15:guide id="11" pos="2756" userDrawn="1">
          <p15:clr>
            <a:srgbClr val="F26B43"/>
          </p15:clr>
        </p15:guide>
        <p15:guide id="12" pos="3233" userDrawn="1">
          <p15:clr>
            <a:srgbClr val="F26B43"/>
          </p15:clr>
        </p15:guide>
        <p15:guide id="13" pos="3320" userDrawn="1">
          <p15:clr>
            <a:srgbClr val="F26B43"/>
          </p15:clr>
        </p15:guide>
        <p15:guide id="14" pos="3796" userDrawn="1">
          <p15:clr>
            <a:srgbClr val="F26B43"/>
          </p15:clr>
        </p15:guide>
        <p15:guide id="15" pos="3883" userDrawn="1">
          <p15:clr>
            <a:srgbClr val="F26B43"/>
          </p15:clr>
        </p15:guide>
        <p15:guide id="16" pos="4360" userDrawn="1">
          <p15:clr>
            <a:srgbClr val="F26B43"/>
          </p15:clr>
        </p15:guide>
        <p15:guide id="17" pos="4446" userDrawn="1">
          <p15:clr>
            <a:srgbClr val="F26B43"/>
          </p15:clr>
        </p15:guide>
        <p15:guide id="18" pos="4923" userDrawn="1">
          <p15:clr>
            <a:srgbClr val="F26B43"/>
          </p15:clr>
        </p15:guide>
        <p15:guide id="19" pos="5009" userDrawn="1">
          <p15:clr>
            <a:srgbClr val="F26B43"/>
          </p15:clr>
        </p15:guide>
        <p15:guide id="20" pos="5486" userDrawn="1">
          <p15:clr>
            <a:srgbClr val="F26B43"/>
          </p15:clr>
        </p15:guide>
        <p15:guide id="21" pos="5572" userDrawn="1">
          <p15:clr>
            <a:srgbClr val="F26B43"/>
          </p15:clr>
        </p15:guide>
        <p15:guide id="22" pos="6049" userDrawn="1">
          <p15:clr>
            <a:srgbClr val="F26B43"/>
          </p15:clr>
        </p15:guide>
        <p15:guide id="23" pos="6136" userDrawn="1">
          <p15:clr>
            <a:srgbClr val="F26B43"/>
          </p15:clr>
        </p15:guide>
        <p15:guide id="24" pos="6612" userDrawn="1">
          <p15:clr>
            <a:srgbClr val="F26B43"/>
          </p15:clr>
        </p15:guide>
        <p15:guide id="25" pos="6696" userDrawn="1">
          <p15:clr>
            <a:srgbClr val="F26B43"/>
          </p15:clr>
        </p15:guide>
        <p15:guide id="26" pos="7176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288" userDrawn="1">
          <p15:clr>
            <a:srgbClr val="F26B43"/>
          </p15:clr>
        </p15:guide>
        <p15:guide id="30" orient="horz" pos="3974" userDrawn="1">
          <p15:clr>
            <a:srgbClr val="F26B43"/>
          </p15:clr>
        </p15:guide>
        <p15:guide id="31" orient="horz" pos="648" userDrawn="1">
          <p15:clr>
            <a:srgbClr val="F26B43"/>
          </p15:clr>
        </p15:guide>
        <p15:guide id="32" orient="horz" pos="851" userDrawn="1">
          <p15:clr>
            <a:srgbClr val="F26B43"/>
          </p15:clr>
        </p15:guide>
        <p15:guide id="33" orient="horz" pos="42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sols.com/examples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://www.statsols.com/webina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statsols.com/templates" TargetMode="Externa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a.shef.ac.uk/" TargetMode="External"/><Relationship Id="rId2" Type="http://schemas.openxmlformats.org/officeDocument/2006/relationships/hyperlink" Target="https://blog.analytics-toolkit.com/2022/fully-sequential-vs-group-sequential-test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da.gov/media/75398/download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iweb.org/vod/item/psi-vaccine-sig-webinar-statistical-topics-on-covid-19-vaccine-and-therapeutic-clinical-trials#video_468916392" TargetMode="External"/><Relationship Id="rId3" Type="http://schemas.openxmlformats.org/officeDocument/2006/relationships/hyperlink" Target="https://web.archive.org/web/20210323233602/https:/pfe-pfizercom-d8-prod.s3.amazonaws.com/2020-09/C4591001_Clinical_Protocol.pdf" TargetMode="External"/><Relationship Id="rId7" Type="http://schemas.openxmlformats.org/officeDocument/2006/relationships/hyperlink" Target="https://www.nejm.org/doi/suppl/10.1056/NEJMoa2107659/suppl_file/nejmoa2107659_protocol.pdf" TargetMode="External"/><Relationship Id="rId2" Type="http://schemas.openxmlformats.org/officeDocument/2006/relationships/hyperlink" Target="http://www.senns.uk/Blogs.html#COVID19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jnj.com/coronavirus/ensemble-1-study-protocol" TargetMode="External"/><Relationship Id="rId5" Type="http://schemas.openxmlformats.org/officeDocument/2006/relationships/hyperlink" Target="https://www.nejm.org/doi/suppl/10.1056/NEJMoa2035389/suppl_file/nejmoa2035389_protocol.pdf" TargetMode="External"/><Relationship Id="rId4" Type="http://schemas.openxmlformats.org/officeDocument/2006/relationships/hyperlink" Target="https://s3.amazonaws.com/ctr-med-7111/D8110C00001/52bec400-80f6-4c1b-8791-0483923d0867/c8070a4e-6a9d-46f9-8c32-cece903592b9/D8110C00001_CSP-v2.pdf" TargetMode="External"/><Relationship Id="rId9" Type="http://schemas.openxmlformats.org/officeDocument/2006/relationships/hyperlink" Target="https://www.berryconsultants.com/berry-consultants-webinar-on-sars-cov-2-vaccine-trials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base.ich.org/sites/default/files/E20_FinalConceptPaper_2019_1107_0.pdf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jpeg"/><Relationship Id="rId3" Type="http://schemas.openxmlformats.org/officeDocument/2006/relationships/image" Target="../media/image15.png"/><Relationship Id="rId21" Type="http://schemas.openxmlformats.org/officeDocument/2006/relationships/image" Target="../media/image32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58B06D-389D-46FF-A04F-8C609B65A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659E0-3360-1A1D-8234-62B5AC0FE4AB}"/>
              </a:ext>
            </a:extLst>
          </p:cNvPr>
          <p:cNvSpPr txBox="1">
            <a:spLocks/>
          </p:cNvSpPr>
          <p:nvPr/>
        </p:nvSpPr>
        <p:spPr>
          <a:xfrm>
            <a:off x="-69850" y="1359117"/>
            <a:ext cx="12261850" cy="20240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600" b="1" dirty="0">
                <a:solidFill>
                  <a:schemeClr val="bg1"/>
                </a:solidFill>
              </a:rPr>
              <a:t>Practical Guide to Sequential Design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B61EC6-8772-9F70-B68C-D7EC4807B0B9}"/>
              </a:ext>
            </a:extLst>
          </p:cNvPr>
          <p:cNvSpPr txBox="1">
            <a:spLocks/>
          </p:cNvSpPr>
          <p:nvPr/>
        </p:nvSpPr>
        <p:spPr>
          <a:xfrm>
            <a:off x="989593" y="4169399"/>
            <a:ext cx="9983755" cy="639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Primer on Sequential Design Methods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and Design Choices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09596D-EA60-BE99-1B7C-F1F77EC94884}"/>
              </a:ext>
            </a:extLst>
          </p:cNvPr>
          <p:cNvCxnSpPr>
            <a:cxnSpLocks/>
          </p:cNvCxnSpPr>
          <p:nvPr/>
        </p:nvCxnSpPr>
        <p:spPr>
          <a:xfrm>
            <a:off x="1603654" y="3687798"/>
            <a:ext cx="8696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3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5537-17F8-C98D-6777-8F14C9DF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095453"/>
            <a:ext cx="9096935" cy="667094"/>
          </a:xfrm>
        </p:spPr>
        <p:txBody>
          <a:bodyPr/>
          <a:lstStyle/>
          <a:p>
            <a:r>
              <a:rPr lang="en-IE" dirty="0"/>
              <a:t>Issues in Sequential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F0BAF-1B39-0BC3-D971-A68B1458A9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965" y="2485747"/>
            <a:ext cx="1584541" cy="513383"/>
          </a:xfrm>
        </p:spPr>
        <p:txBody>
          <a:bodyPr/>
          <a:lstStyle/>
          <a:p>
            <a:r>
              <a:rPr lang="en-IE" dirty="0"/>
              <a:t>Part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587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C2CC-B7F1-71A5-CECB-8029A7C9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Issues for Sequential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09D8-54B3-7D88-78C2-F00BDD197F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099" y="1355651"/>
            <a:ext cx="10553699" cy="49530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and Endpoint Choice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of trial (e.g. number of arms)? Effect of trial endpoint (e.g. special considerations for survival and counts)? Multiple efficacy endpoints (Co-primary?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Interim:Final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-&gt; PFS:OS?)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Choice of Sequential Design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Sequential vs. Group Sequential Design? Which statistical method/adjustment method to use to control Type I error? Need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flexibility during analysis stage?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Interim Analysis Timing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interim analyses to conduct (trade-off vs maximum N)? When should interim analyses occur (validity concerns)? Base on fixed period or reaching sample size/events?</a:t>
            </a:r>
          </a:p>
          <a:p>
            <a:pPr marL="0" indent="0">
              <a:buNone/>
            </a:pPr>
            <a:r>
              <a:rPr lang="en-US" sz="2400" b="1" dirty="0"/>
              <a:t>Efficacy and Futility Boundary Choice</a:t>
            </a:r>
          </a:p>
          <a:p>
            <a:r>
              <a:rPr lang="en-US" dirty="0"/>
              <a:t>Conservative (common for efficacy – regulator risk) or liberal (common for futility –sponsor risk) boundaries - Spending Function/Parameter Choice? Non-binding Futility? Skip looks?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4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C2CC-B7F1-71A5-CECB-8029A7C9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Issues for Sequential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09D8-54B3-7D88-78C2-F00BDD197F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099" y="1355651"/>
            <a:ext cx="10553699" cy="49530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Size and Power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will be maximum sample size? What will be expected sample size under null and alternative (+ other?) hypotheses? Comparison to equivalent designs e.g. fixed term?</a:t>
            </a:r>
          </a:p>
          <a:p>
            <a:pPr marL="0" indent="0">
              <a:buNone/>
            </a:pPr>
            <a:r>
              <a:rPr lang="en-US" sz="2400" b="1" dirty="0"/>
              <a:t>Interim Analyses</a:t>
            </a:r>
          </a:p>
          <a:p>
            <a:r>
              <a:rPr lang="en-US" dirty="0"/>
              <a:t>Who will conduct interim analyses (e.g. IDMC)? How will decision to stop early/continue/adjust be made? How to retain blinding at interim analyses?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Protocol Deviations and Analysis Lags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adjust if interim analysis differs from design?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djust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 contradict boundaries (e.g. continue trial despite crossing?)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randomized subjects at interim or if trial stops early?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(AE) Endpoints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efficacy analysis plans consistent with regulatory requirements on adverse events? How will analysis be conducted if trial adjusted or stopped early under safety concerns?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8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7037-C6D6-3096-D7BF-DAABA7109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400" cap="none" dirty="0">
                <a:latin typeface="+mj-lt"/>
              </a:rPr>
              <a:t>Covid-19 Vaccine Trials Comparison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2AA822A-0D5E-0072-E9CC-97ED5B701A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92051"/>
              </p:ext>
            </p:extLst>
          </p:nvPr>
        </p:nvGraphicFramePr>
        <p:xfrm>
          <a:off x="809301" y="1680265"/>
          <a:ext cx="10573398" cy="4023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3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017">
                  <a:extLst>
                    <a:ext uri="{9D8B030D-6E8A-4147-A177-3AD203B41FA5}">
                      <a16:colId xmlns:a16="http://schemas.microsoft.com/office/drawing/2014/main" val="734566564"/>
                    </a:ext>
                  </a:extLst>
                </a:gridCol>
                <a:gridCol w="2025824">
                  <a:extLst>
                    <a:ext uri="{9D8B030D-6E8A-4147-A177-3AD203B41FA5}">
                      <a16:colId xmlns:a16="http://schemas.microsoft.com/office/drawing/2014/main" val="2625232195"/>
                    </a:ext>
                  </a:extLst>
                </a:gridCol>
                <a:gridCol w="1896989">
                  <a:extLst>
                    <a:ext uri="{9D8B030D-6E8A-4147-A177-3AD203B41FA5}">
                      <a16:colId xmlns:a16="http://schemas.microsoft.com/office/drawing/2014/main" val="1417696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AstraZeneca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Janssen (J&amp;J)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/>
                        <a:t>Moderna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Pfizer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VE for 90% Power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0.6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Sample Size (</a:t>
                      </a:r>
                      <a:r>
                        <a:rPr lang="en-IE" sz="2000" dirty="0" err="1">
                          <a:effectLst/>
                        </a:rPr>
                        <a:t>Trt:Ctrl</a:t>
                      </a:r>
                      <a:r>
                        <a:rPr lang="en-IE" sz="2000" dirty="0">
                          <a:effectLst/>
                        </a:rPr>
                        <a:t>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30000 (2:1)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60000 (1:1)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30000 (1:1)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44000 (1:1)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33812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Max Events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150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Statistical Model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Poisson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Binomial/Events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Cox PH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Binomial/Events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Sequential Method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Sequential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Constrained </a:t>
                      </a:r>
                      <a:r>
                        <a:rPr lang="en-IE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tSPRT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Sequential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Bayesian Group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Sequential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Interim Success Criterion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α &lt; 0.00155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SPRT Boundary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&lt; 0.0002, 0.0073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P(VE&gt;30%) &gt; 0.995)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4644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Interim Events Schedule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75 (0.00155)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Weekly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(after 20 events)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53,106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32,62,92,120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51696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Placebo Rate (6-month)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2801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Seropositive @ Baseline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5351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45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D23F0CBA-E1B0-5F78-5F75-D47865D2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bg1"/>
                </a:solidFill>
              </a:rPr>
              <a:t>Group Sequential Design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B3529-8606-B906-5DFA-1119A96A6D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4183915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24A8E37-210D-463F-B141-262B71FD81EE}"/>
              </a:ext>
            </a:extLst>
          </p:cNvPr>
          <p:cNvSpPr txBox="1"/>
          <p:nvPr/>
        </p:nvSpPr>
        <p:spPr>
          <a:xfrm>
            <a:off x="770603" y="1370257"/>
            <a:ext cx="53253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Group Sequential Design: Sequential analysis after cohort of subjects analysed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/>
              <a:t>Modern proposals made in 70’s – widespread adoption in last 30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sz="2000" dirty="0"/>
          </a:p>
          <a:p>
            <a:r>
              <a:rPr lang="en-IE" sz="2400" dirty="0"/>
              <a:t>Trial can stop early for either efficacy and/or futility at each interim analysis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/>
              <a:t>Interim analysis timing and boundaries should be pre-specified in protocol</a:t>
            </a:r>
          </a:p>
          <a:p>
            <a:endParaRPr lang="en-IE" sz="2400" dirty="0"/>
          </a:p>
          <a:p>
            <a:r>
              <a:rPr lang="en-IE" sz="2400" dirty="0"/>
              <a:t>Wide range of methods available for GSD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/>
              <a:t>Lan-</a:t>
            </a:r>
            <a:r>
              <a:rPr lang="en-IE" sz="2000" dirty="0" err="1"/>
              <a:t>DeMets</a:t>
            </a:r>
            <a:r>
              <a:rPr lang="en-IE" sz="2000" dirty="0"/>
              <a:t> “error spending approach” most common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/>
              <a:t>Wang-</a:t>
            </a:r>
            <a:r>
              <a:rPr lang="en-IE" sz="2000" dirty="0" err="1"/>
              <a:t>Tsiatis</a:t>
            </a:r>
            <a:r>
              <a:rPr lang="en-IE" sz="2000" dirty="0"/>
              <a:t> &amp; </a:t>
            </a:r>
            <a:r>
              <a:rPr lang="en-IE" sz="2000" dirty="0" err="1"/>
              <a:t>Haybittle-Peto</a:t>
            </a:r>
            <a:r>
              <a:rPr lang="en-IE" sz="2000" dirty="0"/>
              <a:t> also popular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D97AC7-8FB6-801E-7B3A-673C526C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17967"/>
            <a:ext cx="10553700" cy="770861"/>
          </a:xfrm>
        </p:spPr>
        <p:txBody>
          <a:bodyPr/>
          <a:lstStyle/>
          <a:p>
            <a:r>
              <a:rPr lang="en-US" dirty="0"/>
              <a:t>Group Sequential Design (GSD)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83C818-2C01-62A7-1924-88ED0120B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68274"/>
              </p:ext>
            </p:extLst>
          </p:nvPr>
        </p:nvGraphicFramePr>
        <p:xfrm>
          <a:off x="6331017" y="1439736"/>
          <a:ext cx="5022783" cy="4968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1213">
                  <a:extLst>
                    <a:ext uri="{9D8B030D-6E8A-4147-A177-3AD203B41FA5}">
                      <a16:colId xmlns:a16="http://schemas.microsoft.com/office/drawing/2014/main" val="1954753644"/>
                    </a:ext>
                  </a:extLst>
                </a:gridCol>
                <a:gridCol w="2971570">
                  <a:extLst>
                    <a:ext uri="{9D8B030D-6E8A-4147-A177-3AD203B41FA5}">
                      <a16:colId xmlns:a16="http://schemas.microsoft.com/office/drawing/2014/main" val="1875939613"/>
                    </a:ext>
                  </a:extLst>
                </a:gridCol>
              </a:tblGrid>
              <a:tr h="536723">
                <a:tc>
                  <a:txBody>
                    <a:bodyPr/>
                    <a:lstStyle/>
                    <a:p>
                      <a:pPr algn="l"/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Method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Key Papers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949911"/>
                  </a:ext>
                </a:extLst>
              </a:tr>
              <a:tr h="422821">
                <a:tc>
                  <a:txBody>
                    <a:bodyPr/>
                    <a:lstStyle/>
                    <a:p>
                      <a:pPr algn="l"/>
                      <a:r>
                        <a:rPr lang="en-IE" sz="1600" b="0" dirty="0">
                          <a:solidFill>
                            <a:schemeClr val="tx1"/>
                          </a:solidFill>
                        </a:rPr>
                        <a:t>SPRT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1600" b="0" dirty="0">
                          <a:solidFill>
                            <a:schemeClr val="tx1"/>
                          </a:solidFill>
                        </a:rPr>
                        <a:t>Wald (1947), Armitage (1954)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73196"/>
                  </a:ext>
                </a:extLst>
              </a:tr>
              <a:tr h="422821">
                <a:tc>
                  <a:txBody>
                    <a:bodyPr/>
                    <a:lstStyle/>
                    <a:p>
                      <a:pPr algn="l"/>
                      <a:r>
                        <a:rPr lang="en-IE" sz="1600" b="0" dirty="0" err="1">
                          <a:solidFill>
                            <a:schemeClr val="tx1"/>
                          </a:solidFill>
                        </a:rPr>
                        <a:t>Haybittle-Peto</a:t>
                      </a:r>
                      <a:r>
                        <a:rPr lang="en-IE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1600" dirty="0" err="1">
                          <a:solidFill>
                            <a:schemeClr val="tx1"/>
                          </a:solidFill>
                        </a:rPr>
                        <a:t>Haybittle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</a:rPr>
                        <a:t> (1971), </a:t>
                      </a:r>
                      <a:r>
                        <a:rPr lang="en-IE" sz="1600" dirty="0" err="1">
                          <a:solidFill>
                            <a:schemeClr val="tx1"/>
                          </a:solidFill>
                        </a:rPr>
                        <a:t>Peto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</a:rPr>
                        <a:t> (1976)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42925"/>
                  </a:ext>
                </a:extLst>
              </a:tr>
              <a:tr h="422821">
                <a:tc>
                  <a:txBody>
                    <a:bodyPr/>
                    <a:lstStyle/>
                    <a:p>
                      <a:pPr algn="l"/>
                      <a:r>
                        <a:rPr lang="en-IE" sz="1600" b="0" dirty="0">
                          <a:solidFill>
                            <a:schemeClr val="tx1"/>
                          </a:solidFill>
                        </a:rPr>
                        <a:t>Pocock Test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Pocock (1977)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13393"/>
                  </a:ext>
                </a:extLst>
              </a:tr>
              <a:tr h="422821">
                <a:tc>
                  <a:txBody>
                    <a:bodyPr/>
                    <a:lstStyle/>
                    <a:p>
                      <a:pPr algn="l"/>
                      <a:r>
                        <a:rPr lang="en-IE" sz="1600" b="0" dirty="0">
                          <a:solidFill>
                            <a:schemeClr val="tx1"/>
                          </a:solidFill>
                        </a:rPr>
                        <a:t>O’Brien-Fleming Test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1600" b="0" dirty="0">
                          <a:solidFill>
                            <a:schemeClr val="tx1"/>
                          </a:solidFill>
                        </a:rPr>
                        <a:t>O’Brien &amp; Fleming (1979)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0419"/>
                  </a:ext>
                </a:extLst>
              </a:tr>
              <a:tr h="655995">
                <a:tc>
                  <a:txBody>
                    <a:bodyPr/>
                    <a:lstStyle/>
                    <a:p>
                      <a:pPr algn="l"/>
                      <a:r>
                        <a:rPr lang="en-IE" sz="1600" b="0" dirty="0">
                          <a:solidFill>
                            <a:schemeClr val="tx1"/>
                          </a:solidFill>
                        </a:rPr>
                        <a:t>Whitehead</a:t>
                      </a:r>
                      <a:r>
                        <a:rPr lang="en-IE" sz="1600" b="0" baseline="0" dirty="0">
                          <a:solidFill>
                            <a:schemeClr val="tx1"/>
                          </a:solidFill>
                        </a:rPr>
                        <a:t> Designs</a:t>
                      </a:r>
                      <a:endParaRPr lang="en-I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IE" sz="1600" dirty="0">
                          <a:solidFill>
                            <a:schemeClr val="tx1"/>
                          </a:solidFill>
                        </a:rPr>
                        <a:t>Whitehead &amp; Stratton (1983), Whitehead (1997, 2001)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20033"/>
                  </a:ext>
                </a:extLst>
              </a:tr>
              <a:tr h="924356">
                <a:tc>
                  <a:txBody>
                    <a:bodyPr/>
                    <a:lstStyle/>
                    <a:p>
                      <a:pPr algn="l"/>
                      <a:r>
                        <a:rPr lang="en-IE" sz="1600" b="0" dirty="0">
                          <a:solidFill>
                            <a:schemeClr val="tx1"/>
                          </a:solidFill>
                        </a:rPr>
                        <a:t>Error Spending</a:t>
                      </a:r>
                      <a:r>
                        <a:rPr lang="en-IE" sz="1600" b="0" baseline="0" dirty="0">
                          <a:solidFill>
                            <a:schemeClr val="tx1"/>
                          </a:solidFill>
                        </a:rPr>
                        <a:t> Functions</a:t>
                      </a:r>
                      <a:endParaRPr lang="en-I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1600" dirty="0">
                          <a:solidFill>
                            <a:schemeClr val="tx1"/>
                          </a:solidFill>
                        </a:rPr>
                        <a:t>Lan and </a:t>
                      </a:r>
                      <a:r>
                        <a:rPr lang="en-IE" sz="1600" dirty="0" err="1">
                          <a:solidFill>
                            <a:schemeClr val="tx1"/>
                          </a:solidFill>
                        </a:rPr>
                        <a:t>DeMets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</a:rPr>
                        <a:t> (1983), Kim and </a:t>
                      </a:r>
                      <a:r>
                        <a:rPr lang="en-IE" sz="1600" dirty="0" err="1">
                          <a:solidFill>
                            <a:schemeClr val="tx1"/>
                          </a:solidFill>
                        </a:rPr>
                        <a:t>DeMets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</a:rPr>
                        <a:t> (1987),</a:t>
                      </a: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Hwang, Shih and </a:t>
                      </a:r>
                      <a:r>
                        <a:rPr lang="en-IE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DeCani</a:t>
                      </a:r>
                      <a:r>
                        <a:rPr lang="en-I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(1990)</a:t>
                      </a:r>
                      <a:endParaRPr lang="en-I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78014"/>
                  </a:ext>
                </a:extLst>
              </a:tr>
              <a:tr h="655995">
                <a:tc>
                  <a:txBody>
                    <a:bodyPr/>
                    <a:lstStyle/>
                    <a:p>
                      <a:pPr lvl="0" algn="l"/>
                      <a:r>
                        <a:rPr lang="en-IE" sz="1600" b="0" dirty="0">
                          <a:latin typeface="+mn-lt"/>
                        </a:rPr>
                        <a:t>Wang-</a:t>
                      </a:r>
                      <a:r>
                        <a:rPr lang="en-IE" sz="1600" b="0" dirty="0" err="1">
                          <a:latin typeface="+mn-lt"/>
                        </a:rPr>
                        <a:t>Tsiatis</a:t>
                      </a:r>
                      <a:endParaRPr lang="en-I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solidFill>
                            <a:schemeClr val="tx1"/>
                          </a:solidFill>
                        </a:rPr>
                        <a:t>Wang and </a:t>
                      </a:r>
                      <a:r>
                        <a:rPr lang="en-IE" sz="1600" dirty="0" err="1">
                          <a:solidFill>
                            <a:schemeClr val="tx1"/>
                          </a:solidFill>
                        </a:rPr>
                        <a:t>Tsiatis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</a:rPr>
                        <a:t> (1987), </a:t>
                      </a:r>
                      <a:r>
                        <a:rPr lang="en-IE" sz="1600" dirty="0" err="1">
                          <a:solidFill>
                            <a:schemeClr val="tx1"/>
                          </a:solidFill>
                        </a:rPr>
                        <a:t>Pampallona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IE" sz="1600" dirty="0" err="1">
                          <a:solidFill>
                            <a:schemeClr val="tx1"/>
                          </a:solidFill>
                        </a:rPr>
                        <a:t>Tsiatis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</a:rPr>
                        <a:t> (1994)</a:t>
                      </a:r>
                      <a:endParaRPr kumimoji="0" lang="en-I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1690"/>
                  </a:ext>
                </a:extLst>
              </a:tr>
              <a:tr h="422821">
                <a:tc>
                  <a:txBody>
                    <a:bodyPr/>
                    <a:lstStyle/>
                    <a:p>
                      <a:pPr lvl="0" algn="l"/>
                      <a:r>
                        <a:rPr lang="en-IE" sz="1600" b="0" dirty="0">
                          <a:solidFill>
                            <a:schemeClr val="tx1"/>
                          </a:solidFill>
                        </a:rPr>
                        <a:t>Unified Family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Kittelson</a:t>
                      </a:r>
                      <a:r>
                        <a:rPr kumimoji="0" lang="en-I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Emerson (1999)</a:t>
                      </a:r>
                      <a:endParaRPr kumimoji="0" lang="en-I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90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91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758D-F555-1D6F-87D2-E7D2C6CC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Group Sequential Design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2E012-4EE5-90E2-1829-31C5AFF14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624998"/>
              </p:ext>
            </p:extLst>
          </p:nvPr>
        </p:nvGraphicFramePr>
        <p:xfrm>
          <a:off x="800100" y="1173467"/>
          <a:ext cx="10553700" cy="5242560"/>
        </p:xfrm>
        <a:graphic>
          <a:graphicData uri="http://schemas.openxmlformats.org/drawingml/2006/table">
            <a:tbl>
              <a:tblPr bandCol="1">
                <a:tableStyleId>{C083E6E3-FA7D-4D7B-A595-EF9225AFEA82}</a:tableStyleId>
              </a:tblPr>
              <a:tblGrid>
                <a:gridCol w="1623256">
                  <a:extLst>
                    <a:ext uri="{9D8B030D-6E8A-4147-A177-3AD203B41FA5}">
                      <a16:colId xmlns:a16="http://schemas.microsoft.com/office/drawing/2014/main" val="1954753644"/>
                    </a:ext>
                  </a:extLst>
                </a:gridCol>
                <a:gridCol w="8930444">
                  <a:extLst>
                    <a:ext uri="{9D8B030D-6E8A-4147-A177-3AD203B41FA5}">
                      <a16:colId xmlns:a16="http://schemas.microsoft.com/office/drawing/2014/main" val="1875939613"/>
                    </a:ext>
                  </a:extLst>
                </a:gridCol>
              </a:tblGrid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Error Spending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2000" b="0" dirty="0">
                          <a:solidFill>
                            <a:schemeClr val="tx1"/>
                          </a:solidFill>
                        </a:rPr>
                        <a:t>Spend alpha (efficacy) and/or beta (futility) errors across interim looks using “spending function” – highly flexible during design and analysis stage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73196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 err="1">
                          <a:solidFill>
                            <a:schemeClr val="bg1"/>
                          </a:solidFill>
                        </a:rPr>
                        <a:t>Haybittle-Peto</a:t>
                      </a:r>
                      <a:endParaRPr lang="en-IE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(efficacy) boundaries in terms of unadjusted p-values – </a:t>
                      </a:r>
                      <a:r>
                        <a:rPr lang="en-I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Haybittle-Peto</a:t>
                      </a: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method finds adjusted final p-value to retain Type I error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42925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Wang-</a:t>
                      </a:r>
                      <a:r>
                        <a:rPr lang="en-IE" sz="2000" b="1" dirty="0" err="1">
                          <a:solidFill>
                            <a:schemeClr val="bg1"/>
                          </a:solidFill>
                        </a:rPr>
                        <a:t>Tsiatis</a:t>
                      </a:r>
                      <a:endParaRPr lang="en-IE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20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(efficacy only) or 2 (efficacy + futility – </a:t>
                      </a:r>
                      <a:r>
                        <a:rPr lang="en-IE" sz="20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Pampallona-Tsiatis</a:t>
                      </a:r>
                      <a:r>
                        <a:rPr lang="en-IE" sz="20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Parameter Method – includes “optimal GSD” proposal to minimize average sample size 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13393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“Classic”  Designs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O’Brien-Fleming &amp; Pocock – fixed boundaries and less flexible during monitoring –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to be confused with O’Brien-Fleming &amp; Pocock error spending functions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0419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Unified Family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Unified 2-parameter method which includes Wang-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Tsiatis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“Classic” designs as subsets – all three less flexible during monitoring than error spending 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20033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Whitehead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Extension of full sequential SPRT to group sequential setting – sometimes referred to as “Triangular” or “Christmas Tree” designs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78014"/>
                  </a:ext>
                </a:extLst>
              </a:tr>
              <a:tr h="450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Others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Custom Futility (e.g. Conditional Power), Adaptive GSD (incl. SSR), Bayesian GSD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46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000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24A8E37-210D-463F-B141-262B71FD81EE}"/>
              </a:ext>
            </a:extLst>
          </p:cNvPr>
          <p:cNvSpPr txBox="1"/>
          <p:nvPr/>
        </p:nvSpPr>
        <p:spPr>
          <a:xfrm>
            <a:off x="800100" y="1370257"/>
            <a:ext cx="551757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IE" sz="2400" dirty="0"/>
              <a:t>Use Lan &amp; </a:t>
            </a:r>
            <a:r>
              <a:rPr lang="en-IE" sz="2400" dirty="0" err="1"/>
              <a:t>DeMets</a:t>
            </a:r>
            <a:r>
              <a:rPr lang="en-IE" sz="2400" dirty="0"/>
              <a:t> “spending function” to account for multiple analyses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/>
              <a:t>Spend proportion of total error at each look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Can stop early for success and/or failure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sz="2000" dirty="0"/>
              <a:t>Efficacy = </a:t>
            </a:r>
            <a:r>
              <a:rPr lang="el-GR" sz="2000" dirty="0"/>
              <a:t>α</a:t>
            </a:r>
            <a:r>
              <a:rPr lang="en-IE" sz="2000" dirty="0"/>
              <a:t>-spending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sz="2000" dirty="0"/>
              <a:t>Futility  = </a:t>
            </a:r>
            <a:r>
              <a:rPr lang="el-GR" sz="2000" dirty="0"/>
              <a:t>β</a:t>
            </a:r>
            <a:r>
              <a:rPr lang="en-IE" sz="2000" dirty="0"/>
              <a:t>-spending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Multiple spending functions proposed: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/>
              <a:t>O’Brien-Fleming, Pocock, Power Family, Hwang-Shih-</a:t>
            </a:r>
            <a:r>
              <a:rPr lang="en-IE" sz="2000" dirty="0" err="1"/>
              <a:t>DeCani</a:t>
            </a:r>
            <a:r>
              <a:rPr lang="en-IE" sz="2000" dirty="0"/>
              <a:t>, Distributions, Custom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0" indent="0">
              <a:buNone/>
            </a:pPr>
            <a:r>
              <a:rPr lang="en-IE" sz="2400" dirty="0"/>
              <a:t>Easy to adjust errors during analysis stage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/>
              <a:t>Interim timing differs from plan, add looks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/>
              <a:t>Should still minimize divergence in trials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D97AC7-8FB6-801E-7B3A-673C526C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17967"/>
            <a:ext cx="10553700" cy="770861"/>
          </a:xfrm>
        </p:spPr>
        <p:txBody>
          <a:bodyPr/>
          <a:lstStyle/>
          <a:p>
            <a:r>
              <a:rPr lang="en-US" dirty="0"/>
              <a:t>Lan-</a:t>
            </a:r>
            <a:r>
              <a:rPr lang="en-US" dirty="0" err="1"/>
              <a:t>DeMets</a:t>
            </a:r>
            <a:r>
              <a:rPr lang="en-US" dirty="0"/>
              <a:t> “Error Spending”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935FE5-75C1-BD05-0B1A-08D2C1C5979C}"/>
                  </a:ext>
                </a:extLst>
              </p:cNvPr>
              <p:cNvSpPr txBox="1"/>
              <p:nvPr/>
            </p:nvSpPr>
            <p:spPr>
              <a:xfrm>
                <a:off x="7608192" y="3175176"/>
                <a:ext cx="2537838" cy="622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E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𝛼</m:t>
                      </m:r>
                      <m:d>
                        <m:dPr>
                          <m:ctrlPr>
                            <a:rPr kumimoji="0" lang="en-I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</m:d>
                      <m:r>
                        <a:rPr kumimoji="0" lang="en-IE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=2</m:t>
                      </m:r>
                      <m:d>
                        <m:dPr>
                          <m:ctrlPr>
                            <a:rPr kumimoji="0" lang="en-I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kumimoji="0" lang="el-GR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Φ</m:t>
                          </m:r>
                          <m:d>
                            <m:dPr>
                              <m:ctrlPr>
                                <a:rPr kumimoji="0" lang="el-G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l-GR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l-GR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0" lang="el-GR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𝛼</m:t>
                                      </m:r>
                                      <m:r>
                                        <a:rPr kumimoji="0" lang="en-IE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l-GR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kumimoji="0" lang="en-I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935FE5-75C1-BD05-0B1A-08D2C1C5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92" y="3175176"/>
                <a:ext cx="2537838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23A8F4-D350-5D7A-78EE-9F1F7B1A11EF}"/>
              </a:ext>
            </a:extLst>
          </p:cNvPr>
          <p:cNvSpPr txBox="1"/>
          <p:nvPr/>
        </p:nvSpPr>
        <p:spPr>
          <a:xfrm>
            <a:off x="7512132" y="3856391"/>
            <a:ext cx="31733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O’Brien-Fleming Spending Function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2B9E3C-6E05-2E40-5B93-89C2612150F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6947652" y="5420646"/>
            <a:ext cx="1741334" cy="1027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029892-18EB-5A46-7DAD-353A09A365B1}"/>
              </a:ext>
            </a:extLst>
          </p:cNvPr>
          <p:cNvSpPr txBox="1"/>
          <p:nvPr/>
        </p:nvSpPr>
        <p:spPr>
          <a:xfrm>
            <a:off x="8452470" y="5689010"/>
            <a:ext cx="3173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Drift Parameter for Two Means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1FAB78-9816-1B97-9F60-BCFD5158FACA}"/>
                  </a:ext>
                </a:extLst>
              </p:cNvPr>
              <p:cNvSpPr txBox="1"/>
              <p:nvPr/>
            </p:nvSpPr>
            <p:spPr>
              <a:xfrm>
                <a:off x="6519412" y="4358815"/>
                <a:ext cx="4872488" cy="565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/>
                      <m:t>θ</m:t>
                    </m:r>
                    <m:r>
                      <a:rPr lang="en-I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I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I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I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I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𝐼𝐹</m:t>
                    </m:r>
                    <m:r>
                      <a:rPr lang="en-I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i="1" smtClean="0"/>
                                  <m:t>θ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I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I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I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  <m:r>
                                  <a:rPr lang="en-IE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I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I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I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E" dirty="0"/>
                  <a:t> =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ad>
                      <m:radPr>
                        <m:degHide m:val="on"/>
                        <m:ctrlPr>
                          <a:rPr lang="en-I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IE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rad>
                  </m:oMath>
                </a14:m>
                <a:endParaRPr lang="en-IE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1FAB78-9816-1B97-9F60-BCFD5158F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412" y="4358815"/>
                <a:ext cx="4872488" cy="565348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3F298A15-6C95-900F-8653-BDF57850F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978" y="1571545"/>
            <a:ext cx="4879922" cy="1475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E9A63A-AE6A-00F9-E2AF-847FDA9B7CDA}"/>
              </a:ext>
            </a:extLst>
          </p:cNvPr>
          <p:cNvSpPr txBox="1"/>
          <p:nvPr/>
        </p:nvSpPr>
        <p:spPr>
          <a:xfrm>
            <a:off x="8218597" y="4999640"/>
            <a:ext cx="3173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Drift Parameter</a:t>
            </a:r>
          </a:p>
        </p:txBody>
      </p:sp>
    </p:spTree>
    <p:extLst>
      <p:ext uri="{BB962C8B-B14F-4D97-AF65-F5344CB8AC3E}">
        <p14:creationId xmlns:p14="http://schemas.microsoft.com/office/powerpoint/2010/main" val="1369255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A561-1132-B26E-6362-81448E36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Sequential| Example 1 (Two Means)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267D7-6082-6CB7-EEF1-2955E74C53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381265"/>
            <a:ext cx="4686300" cy="4953074"/>
          </a:xfrm>
        </p:spPr>
        <p:txBody>
          <a:bodyPr/>
          <a:lstStyle/>
          <a:p>
            <a:pPr marL="0" indent="0" algn="just">
              <a:buNone/>
            </a:pPr>
            <a:r>
              <a:rPr lang="en-GB" sz="2300" dirty="0"/>
              <a:t>“A sample size of 242 subjects (121 per treatment group) provides at least 80% power to detect a relative difference of 53% between botulinum toxin A and standardized anticholinergic therapy, assuming a treatment difference of -0.80 and a common SD of 2.1 (effect size = 0.381), and a two-sided type I error rate of 5%. Sample size has been adjusted to allow for a 10% loss (ED: Equivalent to pre-dropout n = 109) to follow-up over the 6-months of treatment as well as one interim analysis to stop early for benefit.”</a:t>
            </a:r>
          </a:p>
          <a:p>
            <a:pPr marL="0" indent="0" algn="just">
              <a:buNone/>
            </a:pPr>
            <a:endParaRPr lang="en-GB" sz="24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27EC872-A05B-3811-7910-D53B7676466D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14180869"/>
              </p:ext>
            </p:extLst>
          </p:nvPr>
        </p:nvGraphicFramePr>
        <p:xfrm>
          <a:off x="5923961" y="2798659"/>
          <a:ext cx="5429839" cy="353567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155384">
                  <a:extLst>
                    <a:ext uri="{9D8B030D-6E8A-4147-A177-3AD203B41FA5}">
                      <a16:colId xmlns:a16="http://schemas.microsoft.com/office/drawing/2014/main" val="3976047983"/>
                    </a:ext>
                  </a:extLst>
                </a:gridCol>
                <a:gridCol w="2274455">
                  <a:extLst>
                    <a:ext uri="{9D8B030D-6E8A-4147-A177-3AD203B41FA5}">
                      <a16:colId xmlns:a16="http://schemas.microsoft.com/office/drawing/2014/main" val="1188010946"/>
                    </a:ext>
                  </a:extLst>
                </a:gridCol>
              </a:tblGrid>
              <a:tr h="396050">
                <a:tc>
                  <a:txBody>
                    <a:bodyPr/>
                    <a:lstStyle/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Parameter</a:t>
                      </a: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206"/>
                  </a:ext>
                </a:extLst>
              </a:tr>
              <a:tr h="429054">
                <a:tc>
                  <a:txBody>
                    <a:bodyPr/>
                    <a:lstStyle/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(2-Sided)</a:t>
                      </a:r>
                      <a:endParaRPr lang="en-IE" sz="2000" dirty="0"/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0.05</a:t>
                      </a:r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84840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 err="1">
                          <a:effectLst/>
                        </a:rPr>
                        <a:t>OnabotulinumtoxinA</a:t>
                      </a:r>
                      <a:r>
                        <a:rPr lang="en-IE" sz="2000" b="0" dirty="0">
                          <a:effectLst/>
                        </a:rPr>
                        <a:t> Mean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-2.3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82154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Anticholinergic</a:t>
                      </a:r>
                      <a:r>
                        <a:rPr lang="en-IE" sz="2000" b="0" baseline="0" dirty="0">
                          <a:effectLst/>
                        </a:rPr>
                        <a:t> </a:t>
                      </a:r>
                      <a:r>
                        <a:rPr lang="en-IE" sz="2000" b="0" dirty="0">
                          <a:effectLst/>
                        </a:rPr>
                        <a:t>Mean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-1.5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14120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Standard Deviation (Both)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2.1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950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Power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80%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2363"/>
                  </a:ext>
                </a:extLst>
              </a:tr>
              <a:tr h="429054">
                <a:tc>
                  <a:txBody>
                    <a:bodyPr/>
                    <a:lstStyle/>
                    <a:p>
                      <a:r>
                        <a:rPr lang="en-IE" sz="2000" dirty="0"/>
                        <a:t>Sample Size (pre-dropout)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~109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25624"/>
                  </a:ext>
                </a:extLst>
              </a:tr>
              <a:tr h="429054">
                <a:tc>
                  <a:txBody>
                    <a:bodyPr/>
                    <a:lstStyle/>
                    <a:p>
                      <a:r>
                        <a:rPr lang="en-IE" sz="2000" dirty="0"/>
                        <a:t>Analysis Timing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0.5, 1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75574"/>
                  </a:ext>
                </a:extLst>
              </a:tr>
              <a:tr h="429054">
                <a:tc>
                  <a:txBody>
                    <a:bodyPr/>
                    <a:lstStyle/>
                    <a:p>
                      <a:r>
                        <a:rPr lang="en-IE" sz="2000" dirty="0"/>
                        <a:t>Efficacy Boundary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O’Brien-Fleming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0170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1290DF0E-EFFC-97BE-F6BE-17C389775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56" y="1303919"/>
            <a:ext cx="4802042" cy="13089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7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9EF3-BD3E-B8E7-EF2E-B7E9CD2E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Discussion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9BC88-587C-EBC6-15D6-022A270478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513593"/>
            <a:ext cx="10553700" cy="4953074"/>
          </a:xfrm>
        </p:spPr>
        <p:txBody>
          <a:bodyPr/>
          <a:lstStyle/>
          <a:p>
            <a:r>
              <a:rPr lang="en-US" sz="2400" dirty="0"/>
              <a:t>Sequential analysis allows a trial to stop early in the presence of strong evidence for (efficacy) or against (futility) a treatment while the trial is on-going</a:t>
            </a:r>
          </a:p>
          <a:p>
            <a:endParaRPr lang="en-US" sz="2400" dirty="0"/>
          </a:p>
          <a:p>
            <a:r>
              <a:rPr lang="en-US" sz="2400" dirty="0"/>
              <a:t>Sequential analysis offers significant potential advantages to patients and sponsors but requires careful consideration of the choice of design and method</a:t>
            </a:r>
          </a:p>
          <a:p>
            <a:endParaRPr lang="en-US" sz="2400" dirty="0"/>
          </a:p>
          <a:p>
            <a:r>
              <a:rPr lang="en-US" sz="2400" dirty="0"/>
              <a:t>In clinical trials, consideration is needed of issues such as timing, boundary choice and construction method, and strategies for real-world interim analysis stage issues</a:t>
            </a:r>
          </a:p>
          <a:p>
            <a:endParaRPr lang="en-US" sz="2400" dirty="0"/>
          </a:p>
          <a:p>
            <a:r>
              <a:rPr lang="en-US" sz="2400" dirty="0"/>
              <a:t>Group sequential design, especially Lan-</a:t>
            </a:r>
            <a:r>
              <a:rPr lang="en-US" sz="2400" dirty="0" err="1"/>
              <a:t>DeMets</a:t>
            </a:r>
            <a:r>
              <a:rPr lang="en-US" sz="2400" dirty="0"/>
              <a:t> error spending, is widely used, understood and trusted approach to sequential analysis in clinical trials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EDB4-1540-F65C-CBAD-2A94B9154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444543"/>
                </a:solidFill>
              </a:rPr>
              <a:t>Ronan Fitzpatrick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Lead Statistician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nQuery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C0190E-87F7-0A8E-9477-91D07C9B50F5}"/>
              </a:ext>
            </a:extLst>
          </p:cNvPr>
          <p:cNvSpPr txBox="1">
            <a:spLocks/>
          </p:cNvSpPr>
          <p:nvPr/>
        </p:nvSpPr>
        <p:spPr>
          <a:xfrm>
            <a:off x="8390314" y="1897141"/>
            <a:ext cx="4030664" cy="18017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3375B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Webinar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Host</a:t>
            </a:r>
          </a:p>
        </p:txBody>
      </p:sp>
      <p:pic>
        <p:nvPicPr>
          <p:cNvPr id="2" name="Picture 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E724F1A-AC9E-64B0-DC56-4CF7F3E68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79" y="1595094"/>
            <a:ext cx="2521403" cy="2524555"/>
          </a:xfrm>
          <a:prstGeom prst="rect">
            <a:avLst/>
          </a:prstGeom>
        </p:spPr>
      </p:pic>
      <p:pic>
        <p:nvPicPr>
          <p:cNvPr id="6" name="Picture 5" descr="A picture containing person, person, glasses, looking&#10;&#10;Description automatically generated">
            <a:extLst>
              <a:ext uri="{FF2B5EF4-FFF2-40B4-BE49-F238E27FC236}">
                <a16:creationId xmlns:a16="http://schemas.microsoft.com/office/drawing/2014/main" id="{20F9CFA8-B91C-693F-8493-6144907B5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79" y="1595094"/>
            <a:ext cx="2521403" cy="2524555"/>
          </a:xfrm>
          <a:prstGeom prst="rect">
            <a:avLst/>
          </a:prstGeom>
        </p:spPr>
      </p:pic>
      <p:pic>
        <p:nvPicPr>
          <p:cNvPr id="8" name="Picture 7" descr="A picture containing person, indoor, posing, male&#10;&#10;Description automatically generated">
            <a:extLst>
              <a:ext uri="{FF2B5EF4-FFF2-40B4-BE49-F238E27FC236}">
                <a16:creationId xmlns:a16="http://schemas.microsoft.com/office/drawing/2014/main" id="{EDC38C67-9876-721F-8719-5080A2349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79" y="1595094"/>
            <a:ext cx="2521403" cy="2524555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802F5C3-071C-E1E6-4FB6-5464FE3FB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79" y="1595094"/>
            <a:ext cx="2521403" cy="2524555"/>
          </a:xfrm>
          <a:prstGeom prst="rect">
            <a:avLst/>
          </a:prstGeom>
        </p:spPr>
      </p:pic>
      <p:pic>
        <p:nvPicPr>
          <p:cNvPr id="11" name="Picture 10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422D97F5-F802-0D31-7237-A79792FB0E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79" y="1595094"/>
            <a:ext cx="2521403" cy="25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33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1E441D3-A0A2-BCF4-A92E-E344B0B0B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9D3A38-B73B-4165-A83B-A33D20A85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82" y="364528"/>
            <a:ext cx="3263436" cy="11851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DB21B0-D14C-2961-54E2-7B071E13DA36}"/>
              </a:ext>
            </a:extLst>
          </p:cNvPr>
          <p:cNvSpPr txBox="1"/>
          <p:nvPr/>
        </p:nvSpPr>
        <p:spPr>
          <a:xfrm>
            <a:off x="955964" y="1773382"/>
            <a:ext cx="102800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solidFill>
                  <a:schemeClr val="bg1"/>
                </a:solidFill>
                <a:latin typeface="+mj-lt"/>
              </a:rPr>
              <a:t> Resources</a:t>
            </a:r>
          </a:p>
          <a:p>
            <a:endParaRPr lang="en-IE" dirty="0"/>
          </a:p>
          <a:p>
            <a:pPr algn="ctr"/>
            <a:r>
              <a:rPr lang="en-IE" sz="3200" dirty="0">
                <a:solidFill>
                  <a:schemeClr val="bg2"/>
                </a:solidFill>
              </a:rPr>
              <a:t>Templates: </a:t>
            </a:r>
            <a:r>
              <a:rPr lang="en-IE" sz="320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www.statsols.com/templates</a:t>
            </a:r>
            <a:endParaRPr lang="en-IE" sz="3200" dirty="0">
              <a:solidFill>
                <a:schemeClr val="tx2"/>
              </a:solidFill>
            </a:endParaRPr>
          </a:p>
          <a:p>
            <a:pPr algn="ctr"/>
            <a:endParaRPr lang="en-IE" sz="3200" dirty="0">
              <a:solidFill>
                <a:schemeClr val="tx2"/>
              </a:solidFill>
            </a:endParaRPr>
          </a:p>
          <a:p>
            <a:pPr algn="ctr"/>
            <a:r>
              <a:rPr lang="en-IE" sz="3200" dirty="0">
                <a:solidFill>
                  <a:schemeClr val="bg2"/>
                </a:solidFill>
              </a:rPr>
              <a:t>Webinars: </a:t>
            </a:r>
            <a:r>
              <a:rPr lang="en-IE" sz="3200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www.statsols.com/webinars</a:t>
            </a:r>
            <a:endParaRPr lang="en-IE" sz="3200" dirty="0">
              <a:solidFill>
                <a:schemeClr val="tx2"/>
              </a:solidFill>
            </a:endParaRPr>
          </a:p>
          <a:p>
            <a:pPr algn="ctr"/>
            <a:endParaRPr lang="en-IE" sz="3200" dirty="0">
              <a:solidFill>
                <a:schemeClr val="bg2"/>
              </a:solidFill>
            </a:endParaRPr>
          </a:p>
          <a:p>
            <a:pPr algn="ctr"/>
            <a:r>
              <a:rPr lang="en-IE" sz="3200" dirty="0">
                <a:solidFill>
                  <a:schemeClr val="bg2"/>
                </a:solidFill>
              </a:rPr>
              <a:t>Examples: </a:t>
            </a:r>
            <a:r>
              <a:rPr lang="en-IE" sz="3200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www.statsols.com/examples</a:t>
            </a:r>
            <a:endParaRPr lang="en-IE" sz="3200" dirty="0">
              <a:solidFill>
                <a:schemeClr val="tx2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17592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33245A2-A381-4972-B3AE-C52A6F35DB4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644470"/>
          </a:xfrm>
          <a:prstGeom prst="rect">
            <a:avLst/>
          </a:prstGeom>
          <a:solidFill>
            <a:srgbClr val="333C4E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1E7818-511B-4651-9A4F-CA890F7B8184}"/>
              </a:ext>
            </a:extLst>
          </p:cNvPr>
          <p:cNvSpPr/>
          <p:nvPr/>
        </p:nvSpPr>
        <p:spPr>
          <a:xfrm>
            <a:off x="-349134" y="-155434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48BFD3"/>
                </a:solidFill>
              </a:rPr>
              <a:t>  Statsols.com/trial</a:t>
            </a:r>
            <a:endParaRPr lang="en-IE" sz="5400" b="1" dirty="0">
              <a:solidFill>
                <a:srgbClr val="48BFD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49D53-478F-2C45-B712-74A82D8ED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066"/>
          <a:stretch/>
        </p:blipFill>
        <p:spPr>
          <a:xfrm>
            <a:off x="0" y="644470"/>
            <a:ext cx="12192000" cy="62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32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59E6E6-4642-D182-0F77-508CA10EF8C7}"/>
              </a:ext>
            </a:extLst>
          </p:cNvPr>
          <p:cNvSpPr/>
          <p:nvPr/>
        </p:nvSpPr>
        <p:spPr>
          <a:xfrm>
            <a:off x="5145741" y="3800271"/>
            <a:ext cx="4240306" cy="550808"/>
          </a:xfrm>
          <a:prstGeom prst="roundRect">
            <a:avLst>
              <a:gd name="adj" fmla="val 5368"/>
            </a:avLst>
          </a:prstGeom>
          <a:solidFill>
            <a:schemeClr val="accent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23F0CBA-E1B0-5F78-5F75-D47865D27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247" y="1468539"/>
            <a:ext cx="5029200" cy="1709737"/>
          </a:xfrm>
        </p:spPr>
        <p:txBody>
          <a:bodyPr/>
          <a:lstStyle/>
          <a:p>
            <a:pPr algn="ctr"/>
            <a:r>
              <a:rPr lang="en-IE" sz="8800" b="1" dirty="0">
                <a:solidFill>
                  <a:schemeClr val="bg1"/>
                </a:solidFill>
              </a:rPr>
              <a:t>Thank You</a:t>
            </a:r>
            <a:endParaRPr lang="en-IE" sz="8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95A92-27B6-B1C6-67D7-D698B3A262BB}"/>
              </a:ext>
            </a:extLst>
          </p:cNvPr>
          <p:cNvSpPr txBox="1"/>
          <p:nvPr/>
        </p:nvSpPr>
        <p:spPr>
          <a:xfrm>
            <a:off x="4854495" y="3679725"/>
            <a:ext cx="4836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4400" dirty="0">
                <a:solidFill>
                  <a:schemeClr val="bg1"/>
                </a:solidFill>
              </a:rPr>
              <a:t>info@statsols.com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68E0C-4CD4-5119-1755-11E7CEF821C5}"/>
              </a:ext>
            </a:extLst>
          </p:cNvPr>
          <p:cNvSpPr txBox="1"/>
          <p:nvPr/>
        </p:nvSpPr>
        <p:spPr>
          <a:xfrm>
            <a:off x="2579673" y="3679725"/>
            <a:ext cx="2566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chemeClr val="tx2"/>
                </a:solidFill>
              </a:rPr>
              <a:t>Contact us:</a:t>
            </a:r>
            <a:endParaRPr lang="en-IE" sz="4000" dirty="0">
              <a:solidFill>
                <a:schemeClr val="tx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8EC946-652A-D261-99D0-B1285CB0C7CF}"/>
              </a:ext>
            </a:extLst>
          </p:cNvPr>
          <p:cNvSpPr/>
          <p:nvPr/>
        </p:nvSpPr>
        <p:spPr>
          <a:xfrm>
            <a:off x="5145741" y="4658608"/>
            <a:ext cx="2169459" cy="403174"/>
          </a:xfrm>
          <a:prstGeom prst="roundRect">
            <a:avLst>
              <a:gd name="adj" fmla="val 5368"/>
            </a:avLst>
          </a:prstGeom>
          <a:solidFill>
            <a:schemeClr val="accent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80175-EB28-E2C6-B45C-64E37C399D03}"/>
              </a:ext>
            </a:extLst>
          </p:cNvPr>
          <p:cNvSpPr txBox="1"/>
          <p:nvPr/>
        </p:nvSpPr>
        <p:spPr>
          <a:xfrm>
            <a:off x="5062846" y="4560812"/>
            <a:ext cx="2344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3200" dirty="0">
                <a:solidFill>
                  <a:schemeClr val="bg1"/>
                </a:solidFill>
              </a:rPr>
              <a:t>Statsols.com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1120A-1774-BC9A-24E2-06E43CC3643F}"/>
              </a:ext>
            </a:extLst>
          </p:cNvPr>
          <p:cNvSpPr txBox="1"/>
          <p:nvPr/>
        </p:nvSpPr>
        <p:spPr>
          <a:xfrm>
            <a:off x="3390980" y="4598585"/>
            <a:ext cx="2566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dirty="0">
                <a:solidFill>
                  <a:schemeClr val="tx2"/>
                </a:solidFill>
              </a:rPr>
              <a:t>More info:</a:t>
            </a:r>
          </a:p>
        </p:txBody>
      </p:sp>
    </p:spTree>
    <p:extLst>
      <p:ext uri="{BB962C8B-B14F-4D97-AF65-F5344CB8AC3E}">
        <p14:creationId xmlns:p14="http://schemas.microsoft.com/office/powerpoint/2010/main" val="2328330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6723B5-B797-5700-F202-C4CE174D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(Sequential Methods)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AF88A-3CDD-3805-B295-2B573FA123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1003300" cy="258763"/>
          </a:xfrm>
        </p:spPr>
        <p:txBody>
          <a:bodyPr/>
          <a:lstStyle/>
          <a:p>
            <a:fld id="{58DD597F-0A94-4570-9B04-33268E17727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60137E-8939-A94E-B605-C555BC30FCC3}"/>
              </a:ext>
            </a:extLst>
          </p:cNvPr>
          <p:cNvSpPr txBox="1">
            <a:spLocks/>
          </p:cNvSpPr>
          <p:nvPr/>
        </p:nvSpPr>
        <p:spPr>
          <a:xfrm>
            <a:off x="800100" y="1355651"/>
            <a:ext cx="11170228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D2EE45-AB8A-72ED-07A1-9B44D81F8184}"/>
              </a:ext>
            </a:extLst>
          </p:cNvPr>
          <p:cNvSpPr txBox="1">
            <a:spLocks/>
          </p:cNvSpPr>
          <p:nvPr/>
        </p:nvSpPr>
        <p:spPr>
          <a:xfrm>
            <a:off x="800100" y="1262727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1200" b="0" i="0" dirty="0">
                <a:solidFill>
                  <a:srgbClr val="000000"/>
                </a:solidFill>
                <a:effectLst/>
              </a:rPr>
              <a:t>Ghosh, B. K., &amp; Sen, P. K. (1991). </a:t>
            </a:r>
            <a:r>
              <a:rPr lang="en-GB" sz="1200" b="0" i="1" dirty="0">
                <a:solidFill>
                  <a:srgbClr val="000000"/>
                </a:solidFill>
                <a:effectLst/>
              </a:rPr>
              <a:t>Handbook of sequential analysis. </a:t>
            </a:r>
            <a:r>
              <a:rPr lang="en-GB" sz="1200" b="0" i="0" dirty="0">
                <a:solidFill>
                  <a:srgbClr val="000000"/>
                </a:solidFill>
                <a:effectLst/>
              </a:rPr>
              <a:t>CRC Press.</a:t>
            </a:r>
          </a:p>
          <a:p>
            <a:pPr marL="0" indent="0" algn="l">
              <a:buNone/>
            </a:pPr>
            <a:r>
              <a:rPr lang="en-GB" sz="1200" b="0" i="0" dirty="0">
                <a:solidFill>
                  <a:srgbClr val="000000"/>
                </a:solidFill>
                <a:effectLst/>
              </a:rPr>
              <a:t>Whitehead, J. (1997). </a:t>
            </a:r>
            <a:r>
              <a:rPr lang="en-GB" sz="1200" b="0" i="1" dirty="0">
                <a:solidFill>
                  <a:srgbClr val="000000"/>
                </a:solidFill>
                <a:effectLst/>
              </a:rPr>
              <a:t>The Design and Analysis of Sequential Clinical Trials</a:t>
            </a:r>
            <a:r>
              <a:rPr lang="en-GB" sz="1200" b="0" i="0" dirty="0">
                <a:solidFill>
                  <a:srgbClr val="000000"/>
                </a:solidFill>
                <a:effectLst/>
              </a:rPr>
              <a:t>. Rev. 2nd ed. Chichester, UK: John Wiley &amp; Sons.</a:t>
            </a:r>
          </a:p>
          <a:p>
            <a:pPr marL="0" indent="0">
              <a:buNone/>
            </a:pPr>
            <a:r>
              <a:rPr lang="en-IE" sz="1200" dirty="0"/>
              <a:t>Jennison, C., &amp; Turnbull, B. W. (1999). </a:t>
            </a:r>
            <a:r>
              <a:rPr lang="en-IE" sz="1200" i="1" dirty="0"/>
              <a:t>Group sequential methods with applications to clinical trials</a:t>
            </a:r>
            <a:r>
              <a:rPr lang="en-IE" sz="1200" dirty="0"/>
              <a:t>. CRC Press.</a:t>
            </a:r>
          </a:p>
          <a:p>
            <a:pPr marL="0" indent="0">
              <a:buNone/>
            </a:pPr>
            <a:r>
              <a:rPr lang="en-GB" sz="1200" dirty="0" err="1"/>
              <a:t>Proschan</a:t>
            </a:r>
            <a:r>
              <a:rPr lang="en-GB" sz="1200" dirty="0"/>
              <a:t>, M. A., Lan, K. G., &amp; </a:t>
            </a:r>
            <a:r>
              <a:rPr lang="en-GB" sz="1200" dirty="0" err="1"/>
              <a:t>Wittes</a:t>
            </a:r>
            <a:r>
              <a:rPr lang="en-GB" sz="1200" dirty="0"/>
              <a:t>, J. T. (2006). </a:t>
            </a:r>
            <a:r>
              <a:rPr lang="en-GB" sz="1200" i="1" dirty="0"/>
              <a:t>Statistical monitoring of clinical trials: a unified approach. </a:t>
            </a:r>
            <a:r>
              <a:rPr lang="en-GB" sz="1200" dirty="0"/>
              <a:t>Springer Science &amp; Business Media.</a:t>
            </a:r>
          </a:p>
          <a:p>
            <a:pPr marL="0" indent="0">
              <a:buNone/>
            </a:pPr>
            <a:r>
              <a:rPr lang="en-GB" sz="1200" dirty="0" err="1"/>
              <a:t>DeMets</a:t>
            </a:r>
            <a:r>
              <a:rPr lang="en-GB" sz="1200" dirty="0"/>
              <a:t>, D. L., </a:t>
            </a:r>
            <a:r>
              <a:rPr lang="en-GB" sz="1200" dirty="0" err="1"/>
              <a:t>Furberg</a:t>
            </a:r>
            <a:r>
              <a:rPr lang="en-GB" sz="1200" dirty="0"/>
              <a:t>, C. D., and Friedman, L. M. (2006). </a:t>
            </a:r>
            <a:r>
              <a:rPr lang="en-GB" sz="1200" i="1" dirty="0"/>
              <a:t>Data Monitoring in Clinical Trials. </a:t>
            </a:r>
            <a:r>
              <a:rPr lang="en-GB" sz="1200" dirty="0"/>
              <a:t>New York: Springer.</a:t>
            </a:r>
          </a:p>
          <a:p>
            <a:pPr marL="0" indent="0">
              <a:buNone/>
            </a:pPr>
            <a:r>
              <a:rPr lang="en-GB" sz="1200" dirty="0" err="1"/>
              <a:t>Wassmer</a:t>
            </a:r>
            <a:r>
              <a:rPr lang="en-GB" sz="1200" dirty="0"/>
              <a:t>, G., &amp; </a:t>
            </a:r>
            <a:r>
              <a:rPr lang="en-GB" sz="1200" dirty="0" err="1"/>
              <a:t>Brannath</a:t>
            </a:r>
            <a:r>
              <a:rPr lang="en-GB" sz="1200" dirty="0"/>
              <a:t>, W. (2016). </a:t>
            </a:r>
            <a:r>
              <a:rPr lang="en-GB" sz="1200" i="1" dirty="0"/>
              <a:t>Group sequential and confirmatory adaptive designs in clinical trials. </a:t>
            </a:r>
            <a:r>
              <a:rPr lang="en-GB" sz="1200" dirty="0"/>
              <a:t>Cham: Springer International Publishing.</a:t>
            </a:r>
          </a:p>
          <a:p>
            <a:pPr marL="0" indent="0">
              <a:buNone/>
            </a:pPr>
            <a:r>
              <a:rPr lang="en-GB" sz="1200" dirty="0"/>
              <a:t>Rosenberger, W.F., (2020). Sequential design and analysis in the randomized clinical trial: A historical perspective. Sequential Analysis, 39(3), pp.295-306.</a:t>
            </a:r>
            <a:endParaRPr lang="en-US" sz="1200" dirty="0"/>
          </a:p>
          <a:p>
            <a:pPr marL="0" indent="0">
              <a:buNone/>
            </a:pPr>
            <a:r>
              <a:rPr lang="en-GB" sz="1200" dirty="0"/>
              <a:t>Wald, A. (1945) Sequential Tests of Statistical Hypotheses. The Annals of Mathematical Statistics 16: 117-186.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Wald, A. (1947) Sequential Analysis, New York: Wiley.</a:t>
            </a:r>
          </a:p>
          <a:p>
            <a:pPr marL="0" indent="0">
              <a:buNone/>
            </a:pPr>
            <a:r>
              <a:rPr lang="en-GB" sz="1200" dirty="0"/>
              <a:t>Rushton, S. (1950). On a Sequential t-Test. </a:t>
            </a:r>
            <a:r>
              <a:rPr lang="en-GB" sz="1200" dirty="0" err="1"/>
              <a:t>Biometrika</a:t>
            </a:r>
            <a:r>
              <a:rPr lang="en-GB" sz="1200" dirty="0"/>
              <a:t> 37 (3-4):326–33. </a:t>
            </a:r>
          </a:p>
          <a:p>
            <a:pPr marL="0" indent="0">
              <a:buNone/>
            </a:pPr>
            <a:r>
              <a:rPr lang="en-GB" sz="1200" dirty="0" err="1"/>
              <a:t>Bross</a:t>
            </a:r>
            <a:r>
              <a:rPr lang="en-GB" sz="1200" dirty="0"/>
              <a:t>, I. (1952). Sequential Medical Plans. Biometrics 8 (3):188–205. </a:t>
            </a:r>
          </a:p>
          <a:p>
            <a:pPr marL="0" indent="0">
              <a:buNone/>
            </a:pPr>
            <a:r>
              <a:rPr lang="en-GB" sz="1200" dirty="0"/>
              <a:t>Anscombe, F. (1953). Sequential Estimation. Journal of the Royal Statistical Society: Series B (Methodological) 15 (1):1–29</a:t>
            </a:r>
            <a:endParaRPr lang="en-US" sz="1200" dirty="0"/>
          </a:p>
          <a:p>
            <a:pPr marL="0" indent="0">
              <a:buNone/>
            </a:pPr>
            <a:r>
              <a:rPr lang="en-GB" sz="1200" dirty="0"/>
              <a:t>Armitage, P. (1954) Sequential Analysis in Therapeutic Trials. Quarterly Journal of Medicine 23: 255–74.</a:t>
            </a:r>
            <a:endParaRPr lang="en-US" sz="1200" dirty="0"/>
          </a:p>
          <a:p>
            <a:pPr marL="0" indent="0">
              <a:buNone/>
            </a:pPr>
            <a:r>
              <a:rPr lang="en-GB" sz="1200" dirty="0"/>
              <a:t>Armitage, P. (1957) Restricted Sequential Procedures. </a:t>
            </a:r>
            <a:r>
              <a:rPr lang="en-GB" sz="1200" dirty="0" err="1"/>
              <a:t>Biometrika</a:t>
            </a:r>
            <a:r>
              <a:rPr lang="en-GB" sz="1200" dirty="0"/>
              <a:t> 44: 9-26</a:t>
            </a:r>
          </a:p>
          <a:p>
            <a:pPr marL="0" indent="0">
              <a:buNone/>
            </a:pPr>
            <a:r>
              <a:rPr lang="en-GB" sz="1200" dirty="0"/>
              <a:t>Armitage, P. (1958). Numerical studies in the sequential estimation of a binomial parameter. </a:t>
            </a:r>
            <a:r>
              <a:rPr lang="en-GB" sz="1200" dirty="0" err="1"/>
              <a:t>Biometrika</a:t>
            </a:r>
            <a:r>
              <a:rPr lang="en-GB" sz="1200" dirty="0"/>
              <a:t>, 45(1/2), 1-15.</a:t>
            </a:r>
          </a:p>
          <a:p>
            <a:pPr marL="0" indent="0">
              <a:buNone/>
            </a:pPr>
            <a:r>
              <a:rPr lang="en-GB" sz="1200" dirty="0"/>
              <a:t>Anderson, T. W. (1960). A modification of the sequential probability ratio test to reduce the sample size. The Annals of Mathematical Statistics, 165-197.</a:t>
            </a:r>
          </a:p>
          <a:p>
            <a:pPr marL="0" indent="0">
              <a:buNone/>
            </a:pPr>
            <a:r>
              <a:rPr lang="en-GB" sz="1200" dirty="0" err="1"/>
              <a:t>Tantaratana</a:t>
            </a:r>
            <a:r>
              <a:rPr lang="en-GB" sz="1200" dirty="0"/>
              <a:t>, S., &amp; Thomas, J. B. (1977). Truncated sequential probability ratio test. Information Sciences, 13(3), 283-300.</a:t>
            </a:r>
          </a:p>
          <a:p>
            <a:pPr marL="0" indent="0">
              <a:buNone/>
            </a:pPr>
            <a:r>
              <a:rPr lang="en-GB" sz="1200" dirty="0" err="1"/>
              <a:t>Kulldorff</a:t>
            </a:r>
            <a:r>
              <a:rPr lang="en-GB" sz="1200" dirty="0"/>
              <a:t>, Martin; Davis, Robert L.; </a:t>
            </a:r>
            <a:r>
              <a:rPr lang="en-GB" sz="1200" dirty="0" err="1"/>
              <a:t>Kolczak</a:t>
            </a:r>
            <a:r>
              <a:rPr lang="en-GB" sz="1200" dirty="0"/>
              <a:t>, Margarette; Lewis, Edwin; Lieu, Tracy; Platt, Richard (2011). A Maximized Sequential Probability Ratio Test for Drug and Vaccine Safety Surveillance. Sequential Analysis. 30: 58–78</a:t>
            </a:r>
            <a:endParaRPr lang="en-IE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GB" sz="1200" b="0" dirty="0">
              <a:solidFill>
                <a:srgbClr val="222222"/>
              </a:solidFill>
              <a:effectLst/>
            </a:endParaRPr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GB" sz="1200" b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1111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6723B5-B797-5700-F202-C4CE174D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(Sequential Methods/Issues)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AF88A-3CDD-3805-B295-2B573FA123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1003300" cy="258763"/>
          </a:xfrm>
        </p:spPr>
        <p:txBody>
          <a:bodyPr/>
          <a:lstStyle/>
          <a:p>
            <a:fld id="{58DD597F-0A94-4570-9B04-33268E17727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60137E-8939-A94E-B605-C555BC30FCC3}"/>
              </a:ext>
            </a:extLst>
          </p:cNvPr>
          <p:cNvSpPr txBox="1">
            <a:spLocks/>
          </p:cNvSpPr>
          <p:nvPr/>
        </p:nvSpPr>
        <p:spPr>
          <a:xfrm>
            <a:off x="800100" y="1355651"/>
            <a:ext cx="11170228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D2EE45-AB8A-72ED-07A1-9B44D81F8184}"/>
              </a:ext>
            </a:extLst>
          </p:cNvPr>
          <p:cNvSpPr txBox="1">
            <a:spLocks/>
          </p:cNvSpPr>
          <p:nvPr/>
        </p:nvSpPr>
        <p:spPr>
          <a:xfrm>
            <a:off x="800100" y="1262727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200" dirty="0" err="1"/>
              <a:t>Psioda</a:t>
            </a:r>
            <a:r>
              <a:rPr lang="en-IE" sz="1200" dirty="0"/>
              <a:t>, M. A. (2020) </a:t>
            </a:r>
            <a:r>
              <a:rPr lang="en-GB" sz="1200" dirty="0"/>
              <a:t>Bayesian Sequential Monitoring of Clinical Trials Using SAS®. SAS Global Forum 2020</a:t>
            </a:r>
          </a:p>
          <a:p>
            <a:pPr marL="0" indent="0">
              <a:buNone/>
            </a:pPr>
            <a:r>
              <a:rPr lang="en-GB" sz="1200" dirty="0"/>
              <a:t>Armitage, P., McPherson, C. K., and Rowe, B. C. (1969). “Repeated Significance Test on Accumulating Data.” Journal of the Royal Statistical Society, Series A 132:235–244.</a:t>
            </a:r>
          </a:p>
          <a:p>
            <a:pPr marL="0" indent="0">
              <a:buNone/>
            </a:pPr>
            <a:r>
              <a:rPr lang="en-US" sz="1200" dirty="0" err="1"/>
              <a:t>Elfring</a:t>
            </a:r>
            <a:r>
              <a:rPr lang="en-US" sz="1200" dirty="0"/>
              <a:t>, G.L. &amp; </a:t>
            </a:r>
            <a:r>
              <a:rPr lang="en-US" sz="1200" dirty="0" err="1"/>
              <a:t>Scuhltz</a:t>
            </a:r>
            <a:r>
              <a:rPr lang="en-US" sz="1200" dirty="0"/>
              <a:t>, J.R. (1973) Ground Sequential designs for clinical trials. Biometrics, 29, 471-477.</a:t>
            </a:r>
          </a:p>
          <a:p>
            <a:pPr marL="0" indent="0">
              <a:buNone/>
            </a:pPr>
            <a:r>
              <a:rPr lang="en-GB" sz="1200" dirty="0" err="1"/>
              <a:t>Sébille</a:t>
            </a:r>
            <a:r>
              <a:rPr lang="en-GB" sz="1200" dirty="0"/>
              <a:t>, V., &amp; </a:t>
            </a:r>
            <a:r>
              <a:rPr lang="en-GB" sz="1200" dirty="0" err="1"/>
              <a:t>Bellissant</a:t>
            </a:r>
            <a:r>
              <a:rPr lang="en-GB" sz="1200" dirty="0"/>
              <a:t>, E. (2003). Sequential methods and group sequential designs for comparative clinical trials. Fundamental &amp; clinical pharmacology, 17(5), 505-516.</a:t>
            </a:r>
            <a:endParaRPr lang="en-US" sz="1200" dirty="0"/>
          </a:p>
          <a:p>
            <a:pPr marL="0" indent="0">
              <a:buNone/>
            </a:pPr>
            <a:r>
              <a:rPr lang="en-GB" sz="1200" dirty="0"/>
              <a:t>Silva, I. R., &amp; </a:t>
            </a:r>
            <a:r>
              <a:rPr lang="en-GB" sz="1200" dirty="0" err="1"/>
              <a:t>Kulldorff</a:t>
            </a:r>
            <a:r>
              <a:rPr lang="en-GB" sz="1200" dirty="0"/>
              <a:t>, M. (2015). Continuous versus group sequential analysis for post‐market drug and vaccine safety surveillance. Biometrics, 71(3), 851-858.</a:t>
            </a:r>
          </a:p>
          <a:p>
            <a:pPr marL="0" indent="0">
              <a:buNone/>
            </a:pPr>
            <a:r>
              <a:rPr lang="en-GB" sz="1200" dirty="0"/>
              <a:t>Stefan, A. M., </a:t>
            </a:r>
            <a:r>
              <a:rPr lang="en-GB" sz="1200" dirty="0" err="1"/>
              <a:t>Schönbrodt</a:t>
            </a:r>
            <a:r>
              <a:rPr lang="en-GB" sz="1200" dirty="0"/>
              <a:t>, F. D., Evans, N. J., &amp; </a:t>
            </a:r>
            <a:r>
              <a:rPr lang="en-GB" sz="1200" dirty="0" err="1"/>
              <a:t>Wagenmakers</a:t>
            </a:r>
            <a:r>
              <a:rPr lang="en-GB" sz="1200" dirty="0"/>
              <a:t>, E. J. (2022). Efficiency in sequential testing: Comparing the sequential probability ratio test and the sequential Bayes factor test. </a:t>
            </a:r>
            <a:r>
              <a:rPr lang="en-GB" sz="1200" dirty="0" err="1"/>
              <a:t>Behavior</a:t>
            </a:r>
            <a:r>
              <a:rPr lang="en-GB" sz="1200" dirty="0"/>
              <a:t> Research Methods, 54(6), 3100-3117.</a:t>
            </a:r>
          </a:p>
          <a:p>
            <a:pPr marL="0" indent="0" algn="l">
              <a:buNone/>
            </a:pPr>
            <a:r>
              <a:rPr lang="en-IE" sz="1200" i="0" dirty="0">
                <a:solidFill>
                  <a:srgbClr val="212121"/>
                </a:solidFill>
                <a:effectLst/>
              </a:rPr>
              <a:t>Georgi </a:t>
            </a:r>
            <a:r>
              <a:rPr lang="en-IE" sz="1200" i="0" dirty="0" err="1">
                <a:solidFill>
                  <a:srgbClr val="212121"/>
                </a:solidFill>
                <a:effectLst/>
              </a:rPr>
              <a:t>Georgiev</a:t>
            </a:r>
            <a:r>
              <a:rPr lang="en-IE" sz="1200" i="0" dirty="0">
                <a:solidFill>
                  <a:srgbClr val="212121"/>
                </a:solidFill>
                <a:effectLst/>
              </a:rPr>
              <a:t>, G. (2022), </a:t>
            </a:r>
            <a:r>
              <a:rPr lang="en-GB" sz="1200" i="0" dirty="0">
                <a:solidFill>
                  <a:srgbClr val="212121"/>
                </a:solidFill>
                <a:effectLst/>
              </a:rPr>
              <a:t>Fully Sequential vs Group Sequential Tests, Analytics Toolkit. Available at: </a:t>
            </a:r>
            <a:r>
              <a:rPr lang="en-GB" sz="1200" i="0" dirty="0">
                <a:solidFill>
                  <a:srgbClr val="212121"/>
                </a:solidFill>
                <a:effectLst/>
                <a:hlinkClick r:id="rId2"/>
              </a:rPr>
              <a:t>https://blog.analytics-toolkit.com/2022/fully-sequential-vs-group-sequential-tests/</a:t>
            </a:r>
            <a:endParaRPr lang="en-GB" sz="1200" i="0" dirty="0">
              <a:solidFill>
                <a:srgbClr val="212121"/>
              </a:solidFill>
              <a:effectLst/>
            </a:endParaRPr>
          </a:p>
          <a:p>
            <a:pPr marL="0" indent="0" algn="l">
              <a:buNone/>
            </a:pPr>
            <a:r>
              <a:rPr lang="en-GB" sz="1200" i="0" dirty="0">
                <a:solidFill>
                  <a:srgbClr val="212121"/>
                </a:solidFill>
                <a:effectLst/>
              </a:rPr>
              <a:t>Albers, C. (2019). The problem with unadjusted multiple and sequential statistical testing. Nature Communications, 10(1), 1921. </a:t>
            </a:r>
          </a:p>
          <a:p>
            <a:pPr marL="0" indent="0" algn="l">
              <a:buNone/>
            </a:pPr>
            <a:r>
              <a:rPr lang="en-GB" sz="1200" dirty="0"/>
              <a:t>Senn, S. (2021). </a:t>
            </a:r>
            <a:r>
              <a:rPr lang="en-GB" sz="1200" i="1" dirty="0"/>
              <a:t>Statistical Issues in Drug Development, 3</a:t>
            </a:r>
            <a:r>
              <a:rPr lang="en-GB" sz="1200" i="1" baseline="30000" dirty="0"/>
              <a:t>rd</a:t>
            </a:r>
            <a:r>
              <a:rPr lang="en-GB" sz="1200" i="1" dirty="0"/>
              <a:t> Edition</a:t>
            </a:r>
            <a:r>
              <a:rPr lang="en-GB" sz="1200" dirty="0"/>
              <a:t>. New York: John Wiley &amp; Sons.</a:t>
            </a:r>
          </a:p>
          <a:p>
            <a:pPr marL="0" indent="0">
              <a:buNone/>
            </a:pPr>
            <a:r>
              <a:rPr lang="en-GB" sz="1200" dirty="0"/>
              <a:t>University of Sheffield (2023), PANDA: A Practical Adaptive &amp; Novel Designs and Analysis toolkit. Available at: </a:t>
            </a:r>
            <a:r>
              <a:rPr lang="en-GB" sz="1200" dirty="0">
                <a:hlinkClick r:id="rId3"/>
              </a:rPr>
              <a:t>https://panda.shef.ac.uk/</a:t>
            </a:r>
            <a:endParaRPr lang="en-GB" sz="1200" dirty="0"/>
          </a:p>
          <a:p>
            <a:pPr marL="0" indent="0">
              <a:buNone/>
            </a:pPr>
            <a:r>
              <a:rPr lang="en-GB" sz="1200" dirty="0"/>
              <a:t>Pocock, S. J., and White, I. (1999). Trials Stopped Early: Too Good to Be True? Lancet 353:943–944.</a:t>
            </a:r>
          </a:p>
          <a:p>
            <a:pPr marL="0" indent="0">
              <a:buNone/>
            </a:pPr>
            <a:r>
              <a:rPr lang="en-GB" sz="1200" dirty="0"/>
              <a:t>U.S. Food and Drug Administration (FDA) Guidance for Clinical Trial Sponsors – Establishment and Operation of Clinical Trial Data Monitoring Committees. 1 March 2006. </a:t>
            </a:r>
            <a:r>
              <a:rPr lang="en-GB" sz="1200" dirty="0">
                <a:hlinkClick r:id="rId4"/>
              </a:rPr>
              <a:t>https://www.fda.gov/media/75398/download </a:t>
            </a:r>
            <a:endParaRPr lang="en-GB" sz="1200" dirty="0"/>
          </a:p>
          <a:p>
            <a:pPr marL="0" indent="0">
              <a:buNone/>
            </a:pPr>
            <a:r>
              <a:rPr lang="en-GB" sz="1200" dirty="0"/>
              <a:t>O’Neill, R. T. (1994). Interim Analysis: A Regulatory Perspective on Data Monitoring and Interim Analysis. In Statistics in the Pharmaceutical Industry, edited by C. R. Buncher and J.-Y. </a:t>
            </a:r>
            <a:r>
              <a:rPr lang="en-GB" sz="1200" dirty="0" err="1"/>
              <a:t>Tsay</a:t>
            </a:r>
            <a:r>
              <a:rPr lang="en-GB" sz="1200" dirty="0"/>
              <a:t>, 285–290. New York: Marcel Dekker.</a:t>
            </a:r>
          </a:p>
          <a:p>
            <a:pPr marL="0" indent="0">
              <a:buNone/>
            </a:pPr>
            <a:r>
              <a:rPr lang="en-GB" sz="1200" dirty="0"/>
              <a:t>Lan, K. K. G., Lachin, J. M., and Bautista, O. (2003). Over-ruling a Group Sequential Boundary: A Stopping Rule versus a Guideline. Statistics in Medicine 22:3347–3355.</a:t>
            </a:r>
          </a:p>
          <a:p>
            <a:pPr marL="0" indent="0">
              <a:buNone/>
            </a:pPr>
            <a:r>
              <a:rPr lang="en-GB" sz="1200" dirty="0" err="1"/>
              <a:t>Tharmanathan</a:t>
            </a:r>
            <a:r>
              <a:rPr lang="en-GB" sz="1200" dirty="0"/>
              <a:t>, P., Calvert, M., Hampton, J., &amp; Freemantle, N. (2008). The use of interim data and Data Monitoring Committee recommendations in randomized controlled trial reports: frequency, implications and potential sources of bias. BMC medical research methodology, 8, 1-8.</a:t>
            </a:r>
          </a:p>
          <a:p>
            <a:pPr marL="0" indent="0">
              <a:buNone/>
            </a:pPr>
            <a:r>
              <a:rPr lang="en-GB" sz="1200" dirty="0"/>
              <a:t>Fleming, T. R., </a:t>
            </a:r>
            <a:r>
              <a:rPr lang="en-GB" sz="1200" dirty="0" err="1"/>
              <a:t>Ellenberg</a:t>
            </a:r>
            <a:r>
              <a:rPr lang="en-GB" sz="1200" dirty="0"/>
              <a:t>, S. S., &amp; </a:t>
            </a:r>
            <a:r>
              <a:rPr lang="en-GB" sz="1200" dirty="0" err="1"/>
              <a:t>DeMets</a:t>
            </a:r>
            <a:r>
              <a:rPr lang="en-GB" sz="1200" dirty="0"/>
              <a:t>, D. L. (2018). Data monitoring committees: current issues. Clinical Trials, 15(4), 321-328.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GB" sz="1200" b="0" dirty="0">
              <a:solidFill>
                <a:srgbClr val="222222"/>
              </a:solidFill>
              <a:effectLst/>
            </a:endParaRPr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GB" sz="1200" b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6715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6723B5-B797-5700-F202-C4CE174D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(Covid-19 Vaccine Trials)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AF88A-3CDD-3805-B295-2B573FA123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1003300" cy="258763"/>
          </a:xfrm>
        </p:spPr>
        <p:txBody>
          <a:bodyPr/>
          <a:lstStyle/>
          <a:p>
            <a:fld id="{58DD597F-0A94-4570-9B04-33268E17727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60137E-8939-A94E-B605-C555BC30FCC3}"/>
              </a:ext>
            </a:extLst>
          </p:cNvPr>
          <p:cNvSpPr txBox="1">
            <a:spLocks/>
          </p:cNvSpPr>
          <p:nvPr/>
        </p:nvSpPr>
        <p:spPr>
          <a:xfrm>
            <a:off x="800100" y="1355651"/>
            <a:ext cx="11170228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D2EE45-AB8A-72ED-07A1-9B44D81F8184}"/>
              </a:ext>
            </a:extLst>
          </p:cNvPr>
          <p:cNvSpPr txBox="1">
            <a:spLocks/>
          </p:cNvSpPr>
          <p:nvPr/>
        </p:nvSpPr>
        <p:spPr>
          <a:xfrm>
            <a:off x="800100" y="1251396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1200" dirty="0"/>
              <a:t>Senn, S. (2022). The design and analysis of vaccine trials for COVID‐19 for the purpose of estimating efficacy. Pharmaceutical Statistics, 21(4), 790-807.</a:t>
            </a:r>
          </a:p>
          <a:p>
            <a:pPr marL="0" indent="0">
              <a:buNone/>
            </a:pPr>
            <a:r>
              <a:rPr lang="en-GB" sz="1200" dirty="0">
                <a:hlinkClick r:id="rId2"/>
              </a:rPr>
              <a:t>Stephen Senn: Blogs and Web Papers on Covid-19</a:t>
            </a:r>
            <a:endParaRPr lang="en-GB" sz="1200" dirty="0"/>
          </a:p>
          <a:p>
            <a:pPr marL="0" indent="0">
              <a:buNone/>
            </a:pPr>
            <a:r>
              <a:rPr lang="en-GB" sz="1200" dirty="0" err="1"/>
              <a:t>Mütze</a:t>
            </a:r>
            <a:r>
              <a:rPr lang="en-GB" sz="1200" dirty="0"/>
              <a:t>, T., &amp; </a:t>
            </a:r>
            <a:r>
              <a:rPr lang="en-GB" sz="1200" dirty="0" err="1"/>
              <a:t>Friede</a:t>
            </a:r>
            <a:r>
              <a:rPr lang="en-GB" sz="1200" dirty="0"/>
              <a:t>, T. (2020). Data monitoring committees for clinical trials evaluating treatments of COVID-19. Contemporary Clinical Trials, 98, 106154.</a:t>
            </a:r>
          </a:p>
          <a:p>
            <a:pPr marL="0" indent="0" algn="l">
              <a:buNone/>
            </a:pPr>
            <a:r>
              <a:rPr lang="en-GB" sz="1200" dirty="0"/>
              <a:t>Patterson, S., Fu, B., Meng, Y., </a:t>
            </a:r>
            <a:r>
              <a:rPr lang="en-GB" sz="1200" dirty="0" err="1"/>
              <a:t>Bailleux</a:t>
            </a:r>
            <a:r>
              <a:rPr lang="en-GB" sz="1200" dirty="0"/>
              <a:t>, F., &amp; Chen, J. (2022). Statistical observations on vaccine clinical development for pandemic diseases. Statistics in Biopharmaceutical Research, 14(1), 28-32.</a:t>
            </a:r>
          </a:p>
          <a:p>
            <a:pPr marL="0" indent="0" algn="l">
              <a:buNone/>
            </a:pPr>
            <a:r>
              <a:rPr lang="en-GB" sz="1200" dirty="0" err="1"/>
              <a:t>Dragalin</a:t>
            </a:r>
            <a:r>
              <a:rPr lang="en-GB" sz="1200" dirty="0"/>
              <a:t>, V., &amp; Fedorov, V. (2006). Multistage designs for vaccine safety studies. Journal of Biopharmaceutical Statistics, 16(4), 539-553.</a:t>
            </a:r>
          </a:p>
          <a:p>
            <a:pPr marL="0" indent="0">
              <a:buNone/>
            </a:pPr>
            <a:r>
              <a:rPr lang="en-GB" sz="1200" dirty="0"/>
              <a:t>Thomas SJ, Moreira ED Jr, </a:t>
            </a:r>
            <a:r>
              <a:rPr lang="en-GB" sz="1200" dirty="0" err="1"/>
              <a:t>Kitchin</a:t>
            </a:r>
            <a:r>
              <a:rPr lang="en-GB" sz="1200" dirty="0"/>
              <a:t> N, et al., (2021). Safety and efficacy of the BNT162b2 mRNA Covid‐19 vaccine through 6 months. N Engl J Med., 385:1761‐1773. </a:t>
            </a:r>
          </a:p>
          <a:p>
            <a:pPr marL="0" indent="0">
              <a:buNone/>
            </a:pPr>
            <a:r>
              <a:rPr lang="en-GB" sz="1200" dirty="0" err="1"/>
              <a:t>Falsey</a:t>
            </a:r>
            <a:r>
              <a:rPr lang="en-GB" sz="1200" dirty="0"/>
              <a:t> AR, </a:t>
            </a:r>
            <a:r>
              <a:rPr lang="en-GB" sz="1200" dirty="0" err="1"/>
              <a:t>Sobieszczyk</a:t>
            </a:r>
            <a:r>
              <a:rPr lang="en-GB" sz="1200" dirty="0"/>
              <a:t> ME, Hirsch I, et al., (2021). Phase 3 safety and efficacy of AZD1222 (ChAdOx1 nCoV‐19) Covid‐19 vaccine. N Engl J Med., 385:2548‐2360. </a:t>
            </a:r>
          </a:p>
          <a:p>
            <a:pPr marL="0" indent="0">
              <a:buNone/>
            </a:pPr>
            <a:r>
              <a:rPr lang="en-GB" sz="1200" dirty="0"/>
              <a:t>Voysey, M., Clemens, S.A.C., </a:t>
            </a:r>
            <a:r>
              <a:rPr lang="en-GB" sz="1200" dirty="0" err="1"/>
              <a:t>Madhi</a:t>
            </a:r>
            <a:r>
              <a:rPr lang="en-GB" sz="1200" dirty="0"/>
              <a:t>, S.A., </a:t>
            </a:r>
            <a:r>
              <a:rPr lang="en-GB" sz="1200" dirty="0" err="1"/>
              <a:t>Weckx</a:t>
            </a:r>
            <a:r>
              <a:rPr lang="en-GB" sz="1200" dirty="0"/>
              <a:t>, L.Y., </a:t>
            </a:r>
            <a:r>
              <a:rPr lang="en-GB" sz="1200" dirty="0" err="1"/>
              <a:t>Folegatti</a:t>
            </a:r>
            <a:r>
              <a:rPr lang="en-GB" sz="1200" dirty="0"/>
              <a:t>, P.M., </a:t>
            </a:r>
            <a:r>
              <a:rPr lang="en-GB" sz="1200" dirty="0" err="1"/>
              <a:t>Aley</a:t>
            </a:r>
            <a:r>
              <a:rPr lang="en-GB" sz="1200" dirty="0"/>
              <a:t>, P.K., Angus, B., Baillie, V.L., Barnabas, S.L., </a:t>
            </a:r>
            <a:r>
              <a:rPr lang="en-GB" sz="1200" dirty="0" err="1"/>
              <a:t>Bhorat</a:t>
            </a:r>
            <a:r>
              <a:rPr lang="en-GB" sz="1200" dirty="0"/>
              <a:t>, Q.E. and Bibi, S., (2021). Safety and efficacy of the ChAdOx1 nCoV-19 vaccine (AZD1222) against SARS-CoV-2: an interim analysis of four randomised controlled trials in Brazil, South Africa, and the UK. The Lancet, 397(10269), pp.99-111.</a:t>
            </a:r>
          </a:p>
          <a:p>
            <a:pPr marL="0" indent="0">
              <a:buNone/>
            </a:pPr>
            <a:r>
              <a:rPr lang="en-GB" sz="1200" dirty="0"/>
              <a:t>Baden LR, El </a:t>
            </a:r>
            <a:r>
              <a:rPr lang="en-GB" sz="1200" dirty="0" err="1"/>
              <a:t>Sahly</a:t>
            </a:r>
            <a:r>
              <a:rPr lang="en-GB" sz="1200" dirty="0"/>
              <a:t> HM, </a:t>
            </a:r>
            <a:r>
              <a:rPr lang="en-GB" sz="1200" dirty="0" err="1"/>
              <a:t>Essink</a:t>
            </a:r>
            <a:r>
              <a:rPr lang="en-GB" sz="1200" dirty="0"/>
              <a:t> B, et al., (2021). Efficacy and safety of the mRNA‐1273 SARS‐CoV‐2 vaccine. N Engl J Med., 384(5):403‐416. </a:t>
            </a:r>
          </a:p>
          <a:p>
            <a:pPr marL="0" indent="0">
              <a:buNone/>
            </a:pPr>
            <a:r>
              <a:rPr lang="en-GB" sz="1200" dirty="0"/>
              <a:t>Heath PT, </a:t>
            </a:r>
            <a:r>
              <a:rPr lang="en-GB" sz="1200" dirty="0" err="1"/>
              <a:t>Galiza</a:t>
            </a:r>
            <a:r>
              <a:rPr lang="en-GB" sz="1200" dirty="0"/>
              <a:t> EP, Baxter DN, et al., (2021). Safety and efficacy of NVX‐CoV2373 Covid‐19 vaccine. N Engl J Med., 385(13):1172‐1183. </a:t>
            </a:r>
          </a:p>
          <a:p>
            <a:pPr marL="0" indent="0">
              <a:buNone/>
            </a:pPr>
            <a:r>
              <a:rPr lang="en-GB" sz="1200" dirty="0" err="1"/>
              <a:t>Sadoff</a:t>
            </a:r>
            <a:r>
              <a:rPr lang="en-GB" sz="1200" dirty="0"/>
              <a:t> J, Gray G, </a:t>
            </a:r>
            <a:r>
              <a:rPr lang="en-GB" sz="1200" dirty="0" err="1"/>
              <a:t>Vandebosch</a:t>
            </a:r>
            <a:r>
              <a:rPr lang="en-GB" sz="1200" dirty="0"/>
              <a:t> A, et al., (2021). Safety and efficacy of single‐dose Ad26.COV2.S vaccine against Covid‐19. N Engl J Med., 384(23):2187‐2201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Pfizer Covid-19 Vaccine Trial Protocol</a:t>
            </a:r>
            <a:endParaRPr lang="en-GB" sz="1200" dirty="0">
              <a:solidFill>
                <a:schemeClr val="accent3"/>
              </a:solidFill>
            </a:endParaRPr>
          </a:p>
          <a:p>
            <a:pPr marL="0" indent="0" algn="l">
              <a:buNone/>
            </a:pPr>
            <a:r>
              <a:rPr lang="en-GB" sz="1200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AstraZeneca </a:t>
            </a:r>
            <a:r>
              <a:rPr lang="en-GB" sz="12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Vaccine </a:t>
            </a:r>
            <a:r>
              <a:rPr lang="en-GB" sz="1200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</a:t>
            </a:r>
            <a:endParaRPr lang="en-GB" sz="1200" dirty="0">
              <a:solidFill>
                <a:schemeClr val="accent3"/>
              </a:solidFill>
            </a:endParaRPr>
          </a:p>
          <a:p>
            <a:pPr marL="0" indent="0" algn="l">
              <a:buNone/>
            </a:pPr>
            <a:r>
              <a:rPr lang="en-GB" sz="1200" dirty="0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Moderna </a:t>
            </a:r>
            <a:r>
              <a:rPr lang="en-GB" sz="12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Vaccine </a:t>
            </a:r>
            <a:r>
              <a:rPr lang="en-GB" sz="1200" dirty="0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</a:t>
            </a:r>
            <a:endParaRPr lang="en-GB" sz="1200" dirty="0">
              <a:solidFill>
                <a:schemeClr val="accent3"/>
              </a:solidFill>
            </a:endParaRPr>
          </a:p>
          <a:p>
            <a:pPr marL="0" indent="0" algn="l">
              <a:buNone/>
            </a:pPr>
            <a:r>
              <a:rPr lang="en-GB" sz="1200" dirty="0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Janssen/J&amp;J </a:t>
            </a:r>
            <a:r>
              <a:rPr lang="en-GB" sz="12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Vaccine </a:t>
            </a:r>
            <a:r>
              <a:rPr lang="en-GB" sz="1200" dirty="0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</a:t>
            </a:r>
            <a:endParaRPr lang="en-GB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GB" sz="1200" u="sng" dirty="0">
                <a:solidFill>
                  <a:schemeClr val="accent3"/>
                </a:solidFill>
              </a:rPr>
              <a:t>Novavax </a:t>
            </a:r>
            <a:r>
              <a:rPr lang="en-GB" sz="1200" u="sng" dirty="0">
                <a:solidFill>
                  <a:schemeClr val="accent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Vaccine </a:t>
            </a:r>
            <a:r>
              <a:rPr lang="en-GB" sz="1200" u="sng" dirty="0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</a:t>
            </a:r>
            <a:endParaRPr lang="en-GB" sz="1200" u="sng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GB" sz="1200" b="0" i="0" dirty="0">
                <a:effectLst/>
              </a:rPr>
              <a:t>External Webinars: </a:t>
            </a:r>
            <a:r>
              <a:rPr lang="en-GB" sz="1200" b="0" i="0" dirty="0">
                <a:solidFill>
                  <a:schemeClr val="accent3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PSI Vaccine SIG Webinar: Statistical Topics on COVID-19 vaccine</a:t>
            </a:r>
            <a:r>
              <a:rPr lang="en-GB" sz="1200" dirty="0">
                <a:solidFill>
                  <a:schemeClr val="accent3"/>
                </a:solidFill>
              </a:rPr>
              <a:t>, </a:t>
            </a:r>
            <a:r>
              <a:rPr lang="en-GB" sz="1200" dirty="0">
                <a:solidFill>
                  <a:schemeClr val="accent3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Berry Consultants Webinar: SARS-COV-2 Vaccine Trials</a:t>
            </a:r>
            <a:endParaRPr lang="en-GB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GB" sz="1200" b="0" i="0" dirty="0">
              <a:solidFill>
                <a:schemeClr val="accent3"/>
              </a:solidFill>
              <a:effectLst/>
            </a:endParaRPr>
          </a:p>
          <a:p>
            <a:pPr marL="0" indent="0">
              <a:buNone/>
            </a:pPr>
            <a:endParaRPr lang="en-GB" sz="1200" u="sng" dirty="0">
              <a:solidFill>
                <a:srgbClr val="00B050"/>
              </a:solidFill>
            </a:endParaRPr>
          </a:p>
          <a:p>
            <a:pPr marL="0" indent="0" algn="l">
              <a:buNone/>
            </a:pPr>
            <a:endParaRPr lang="en-GB" sz="12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GB" sz="1200" b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0853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6723B5-B797-5700-F202-C4CE174D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(Group Sequential Methods)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AF88A-3CDD-3805-B295-2B573FA123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1003300" cy="258763"/>
          </a:xfrm>
        </p:spPr>
        <p:txBody>
          <a:bodyPr/>
          <a:lstStyle/>
          <a:p>
            <a:fld id="{58DD597F-0A94-4570-9B04-33268E17727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60137E-8939-A94E-B605-C555BC30FCC3}"/>
              </a:ext>
            </a:extLst>
          </p:cNvPr>
          <p:cNvSpPr txBox="1">
            <a:spLocks/>
          </p:cNvSpPr>
          <p:nvPr/>
        </p:nvSpPr>
        <p:spPr>
          <a:xfrm>
            <a:off x="800100" y="1355651"/>
            <a:ext cx="11170228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D2EE45-AB8A-72ED-07A1-9B44D81F8184}"/>
              </a:ext>
            </a:extLst>
          </p:cNvPr>
          <p:cNvSpPr txBox="1">
            <a:spLocks/>
          </p:cNvSpPr>
          <p:nvPr/>
        </p:nvSpPr>
        <p:spPr>
          <a:xfrm>
            <a:off x="800100" y="1262727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err="1"/>
              <a:t>Haybittle</a:t>
            </a:r>
            <a:r>
              <a:rPr lang="en-GB" sz="1200" dirty="0"/>
              <a:t>, J.L. (1971) Repeated assessment of results in clinical trials of cancer treatment. The British Journal of Radiology 44: 793-797. </a:t>
            </a:r>
          </a:p>
          <a:p>
            <a:pPr marL="0" indent="0">
              <a:buNone/>
            </a:pPr>
            <a:r>
              <a:rPr lang="en-US" sz="1200" dirty="0" err="1"/>
              <a:t>Peto</a:t>
            </a:r>
            <a:r>
              <a:rPr lang="en-US" sz="1200" dirty="0"/>
              <a:t>, R., M.C. Pike, P. Armitage, N.E. Breslow, D.R. Cox, S.V. Howard, N. Mantel, K. McPherson, J. </a:t>
            </a:r>
            <a:r>
              <a:rPr lang="en-US" sz="1200" dirty="0" err="1"/>
              <a:t>Peto</a:t>
            </a:r>
            <a:r>
              <a:rPr lang="en-US" sz="1200" dirty="0"/>
              <a:t>, and P.G. Smith. (1976). Design and analysis of randomized clinical trials requiring prolonged observation of each patient. I. Introduction and design. British Journal of Cancer 34 (6): 585–612.</a:t>
            </a:r>
          </a:p>
          <a:p>
            <a:pPr marL="0" indent="0">
              <a:buNone/>
            </a:pPr>
            <a:r>
              <a:rPr lang="en-US" sz="1200" dirty="0"/>
              <a:t>O'Brien, P.C. &amp; Fleming, T.R. (1979). A multiple testing procedure for clinical trials. Biometrics, 35, 549-556. </a:t>
            </a:r>
          </a:p>
          <a:p>
            <a:pPr marL="0" indent="0">
              <a:buNone/>
            </a:pPr>
            <a:r>
              <a:rPr lang="en-US" sz="1200" dirty="0"/>
              <a:t>Pocock, S. J. (1977). Group sequential methods in the design and analysis of clinical trials. </a:t>
            </a:r>
            <a:r>
              <a:rPr lang="en-US" sz="1200" dirty="0" err="1"/>
              <a:t>Biometrika</a:t>
            </a:r>
            <a:r>
              <a:rPr lang="en-US" sz="1200" dirty="0"/>
              <a:t>, 64(2), 191–199. </a:t>
            </a:r>
          </a:p>
          <a:p>
            <a:pPr marL="0" indent="0">
              <a:buNone/>
            </a:pPr>
            <a:r>
              <a:rPr lang="en-IE" sz="1200" dirty="0"/>
              <a:t>Whitehead, J. &amp; Stratton, I. (1983) Group Sequential clinical trials with triangular continuation regions. Biometrics, 39, 227-236.</a:t>
            </a:r>
          </a:p>
          <a:p>
            <a:pPr marL="0" indent="0">
              <a:buNone/>
            </a:pPr>
            <a:r>
              <a:rPr lang="en-GB" sz="1200" dirty="0"/>
              <a:t>Whitehead, J. (2001). “Use of the Triangular Test in Sequential Clinical Trials.” In Handbook of Statistics in Clinical Oncology,  211–228. New York: Marcel Dekker.</a:t>
            </a:r>
            <a:endParaRPr lang="en-IE" sz="1200" dirty="0"/>
          </a:p>
          <a:p>
            <a:pPr marL="0" indent="0">
              <a:buNone/>
            </a:pPr>
            <a:r>
              <a:rPr lang="en-US" sz="1200" dirty="0"/>
              <a:t>Lan, K. K. G., &amp; </a:t>
            </a:r>
            <a:r>
              <a:rPr lang="en-US" sz="1200" dirty="0" err="1"/>
              <a:t>DeMets</a:t>
            </a:r>
            <a:r>
              <a:rPr lang="en-US" sz="1200" dirty="0"/>
              <a:t>, D. L. (1983). Discrete Sequential Boundaries for Clinical Trials. </a:t>
            </a:r>
            <a:r>
              <a:rPr lang="en-US" sz="1200" dirty="0" err="1"/>
              <a:t>Biometrika</a:t>
            </a:r>
            <a:r>
              <a:rPr lang="en-US" sz="1200" dirty="0"/>
              <a:t>, 70(3), 659–663. </a:t>
            </a:r>
          </a:p>
          <a:p>
            <a:pPr marL="0" indent="0">
              <a:buNone/>
            </a:pPr>
            <a:r>
              <a:rPr lang="en-GB" sz="1200" b="0" i="0" dirty="0">
                <a:solidFill>
                  <a:srgbClr val="000000"/>
                </a:solidFill>
                <a:effectLst/>
              </a:rPr>
              <a:t>Kim, K., and </a:t>
            </a:r>
            <a:r>
              <a:rPr lang="en-GB" sz="1200" b="0" i="0" dirty="0" err="1">
                <a:solidFill>
                  <a:srgbClr val="000000"/>
                </a:solidFill>
                <a:effectLst/>
              </a:rPr>
              <a:t>DeMets</a:t>
            </a:r>
            <a:r>
              <a:rPr lang="en-GB" sz="1200" b="0" i="0" dirty="0">
                <a:solidFill>
                  <a:srgbClr val="000000"/>
                </a:solidFill>
                <a:effectLst/>
              </a:rPr>
              <a:t>, D. L. (1987). “Design and Analysis of Group Sequential Tests Based on the Type I Error Spending Rate Function.” </a:t>
            </a:r>
            <a:r>
              <a:rPr lang="en-GB" sz="1200" b="0" i="1" dirty="0" err="1">
                <a:solidFill>
                  <a:srgbClr val="000000"/>
                </a:solidFill>
                <a:effectLst/>
              </a:rPr>
              <a:t>Biometrika</a:t>
            </a:r>
            <a:r>
              <a:rPr lang="en-GB" sz="1200" b="0" i="0" dirty="0">
                <a:solidFill>
                  <a:srgbClr val="000000"/>
                </a:solidFill>
                <a:effectLst/>
              </a:rPr>
              <a:t> 74:149–154.</a:t>
            </a:r>
          </a:p>
          <a:p>
            <a:pPr marL="0" indent="0">
              <a:buNone/>
            </a:pPr>
            <a:r>
              <a:rPr lang="en-GB" sz="1200" dirty="0"/>
              <a:t>Hwang IK, Shih WJ, and </a:t>
            </a:r>
            <a:r>
              <a:rPr lang="en-GB" sz="1200" dirty="0" err="1"/>
              <a:t>DeCani</a:t>
            </a:r>
            <a:r>
              <a:rPr lang="en-GB" sz="1200" dirty="0"/>
              <a:t> JS (1990). Group sequential designs using a family of type I error probability spending functions. Statistics in Medicine, 9, 1439-1445.</a:t>
            </a:r>
            <a:endParaRPr lang="en-US" sz="1200" dirty="0"/>
          </a:p>
          <a:p>
            <a:pPr marL="0" indent="0">
              <a:buNone/>
            </a:pPr>
            <a:r>
              <a:rPr lang="en-GB" sz="1200" dirty="0"/>
              <a:t>Lan, K. K. G., W. F. Rosenberger, and J. M. Lachin. (1993). Use of Spending Functions for Occasional or Continuous Monitoring of Data in Clinical Trials. Statistics in Medicine 12 (23):2219–31. </a:t>
            </a:r>
          </a:p>
          <a:p>
            <a:pPr marL="0" indent="0">
              <a:buNone/>
            </a:pPr>
            <a:r>
              <a:rPr lang="en-GB" sz="1200" dirty="0"/>
              <a:t>Lan K. K. G. and Zucker D. (1993). Sequential monitoring of clinical trials: the role of information and Brownian motion. Stats. in Med., 12, 753-65.</a:t>
            </a:r>
          </a:p>
          <a:p>
            <a:pPr marL="0" indent="0">
              <a:buNone/>
            </a:pPr>
            <a:r>
              <a:rPr lang="en-GB" sz="1200" dirty="0" err="1"/>
              <a:t>Demets</a:t>
            </a:r>
            <a:r>
              <a:rPr lang="en-GB" sz="1200" dirty="0"/>
              <a:t>, D. L., &amp; Lan, K. G. (1994). Interim analysis: the alpha spending function approach. Statistics in medicine, 13(13‐14), 1341-1352.</a:t>
            </a:r>
          </a:p>
          <a:p>
            <a:pPr marL="0" indent="0">
              <a:buNone/>
            </a:pPr>
            <a:r>
              <a:rPr lang="en-GB" sz="1200" dirty="0"/>
              <a:t>Wang SK and </a:t>
            </a:r>
            <a:r>
              <a:rPr lang="en-GB" sz="1200" dirty="0" err="1"/>
              <a:t>Tsiatis</a:t>
            </a:r>
            <a:r>
              <a:rPr lang="en-GB" sz="1200" dirty="0"/>
              <a:t> AA (1987). Approximately optimal one-parameter boundaries for group sequential trials. Biometrics, 43, 193-99.</a:t>
            </a:r>
          </a:p>
          <a:p>
            <a:pPr marL="0" indent="0">
              <a:buNone/>
            </a:pPr>
            <a:r>
              <a:rPr lang="en-US" sz="1200" dirty="0" err="1"/>
              <a:t>Pampallona</a:t>
            </a:r>
            <a:r>
              <a:rPr lang="en-US" sz="1200" dirty="0"/>
              <a:t> S, </a:t>
            </a:r>
            <a:r>
              <a:rPr lang="en-US" sz="1200" dirty="0" err="1"/>
              <a:t>Tsiatis</a:t>
            </a:r>
            <a:r>
              <a:rPr lang="en-US" sz="1200" dirty="0"/>
              <a:t> AA and Kim K (2001). Interim monitoring of group sequential trials using spending functions for the type I and type II error probabilities. Drug Information Journal, 35, 1113-1121.</a:t>
            </a:r>
          </a:p>
          <a:p>
            <a:pPr marL="0" indent="0">
              <a:buNone/>
            </a:pPr>
            <a:r>
              <a:rPr lang="en-GB" sz="1200" dirty="0"/>
              <a:t>Emerson, S. S., and Fleming, T. R. (1989). “Symmetric Group Sequential Designs.” Biometrics 45:905–923.</a:t>
            </a:r>
          </a:p>
          <a:p>
            <a:pPr marL="0" indent="0">
              <a:buNone/>
            </a:pPr>
            <a:r>
              <a:rPr lang="en-GB" sz="1200" dirty="0" err="1"/>
              <a:t>Kittelson</a:t>
            </a:r>
            <a:r>
              <a:rPr lang="en-GB" sz="1200" dirty="0"/>
              <a:t>, J. M., and Emerson, S. S. (1999). “A Unifying Family of Group Sequential Test Designs.” Biometrics 55:874–882.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GB" sz="1200" b="0" dirty="0">
              <a:solidFill>
                <a:srgbClr val="222222"/>
              </a:solidFill>
              <a:effectLst/>
            </a:endParaRPr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GB" sz="1200" b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6129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6723B5-B797-5700-F202-C4CE174D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(Group Sequential Methods)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AF88A-3CDD-3805-B295-2B573FA123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1003300" cy="258763"/>
          </a:xfrm>
        </p:spPr>
        <p:txBody>
          <a:bodyPr/>
          <a:lstStyle/>
          <a:p>
            <a:fld id="{58DD597F-0A94-4570-9B04-33268E17727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60137E-8939-A94E-B605-C555BC30FCC3}"/>
              </a:ext>
            </a:extLst>
          </p:cNvPr>
          <p:cNvSpPr txBox="1">
            <a:spLocks/>
          </p:cNvSpPr>
          <p:nvPr/>
        </p:nvSpPr>
        <p:spPr>
          <a:xfrm>
            <a:off x="800100" y="1355651"/>
            <a:ext cx="11170228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D2EE45-AB8A-72ED-07A1-9B44D81F8184}"/>
              </a:ext>
            </a:extLst>
          </p:cNvPr>
          <p:cNvSpPr txBox="1">
            <a:spLocks/>
          </p:cNvSpPr>
          <p:nvPr/>
        </p:nvSpPr>
        <p:spPr>
          <a:xfrm>
            <a:off x="800100" y="1262727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err="1"/>
              <a:t>Rudser</a:t>
            </a:r>
            <a:r>
              <a:rPr lang="en-GB" sz="1200" dirty="0"/>
              <a:t>, K. D., and Emerson, S. S. (2007). “Implementing Type I and Type II Error Spending for Two-Sided Group Sequential Designs.” Contemporary Clinical Trials 29:351–358.</a:t>
            </a:r>
          </a:p>
          <a:p>
            <a:pPr marL="0" indent="0">
              <a:buNone/>
            </a:pPr>
            <a:r>
              <a:rPr lang="en-GB" sz="1200" dirty="0" err="1"/>
              <a:t>Kittelson</a:t>
            </a:r>
            <a:r>
              <a:rPr lang="en-GB" sz="1200" dirty="0"/>
              <a:t>, J. M., Sharples, K., &amp; Emerson, S. S. (2005). Group sequential clinical trials for longitudinal data with analyses using summary statistics. Statistics in Medicine, 24(16), 2457-2475.</a:t>
            </a:r>
          </a:p>
          <a:p>
            <a:pPr marL="0" indent="0">
              <a:buNone/>
            </a:pPr>
            <a:r>
              <a:rPr lang="en-GB" sz="1200" dirty="0"/>
              <a:t>Jennison, C., and B. W. Turnbull. (1984). Repeated Confidence Intervals for Group Sequential Clinical Trials. Controlled Clinical Trials 5 (1):33–45. </a:t>
            </a:r>
          </a:p>
          <a:p>
            <a:pPr marL="0" indent="0">
              <a:buNone/>
            </a:pPr>
            <a:r>
              <a:rPr lang="en-GB" sz="1200" dirty="0"/>
              <a:t>Jennison, C., and B. W. Turnbull. (1985). Repeated Confidence Intervals for the Median Survival Time. </a:t>
            </a:r>
            <a:r>
              <a:rPr lang="en-GB" sz="1200" dirty="0" err="1"/>
              <a:t>Biometrika</a:t>
            </a:r>
            <a:r>
              <a:rPr lang="en-GB" sz="1200" dirty="0"/>
              <a:t> 72 (3):619–25. </a:t>
            </a:r>
          </a:p>
          <a:p>
            <a:pPr marL="0" indent="0">
              <a:buNone/>
            </a:pPr>
            <a:r>
              <a:rPr lang="en-GB" sz="1200" dirty="0"/>
              <a:t>Jennison, C., and B. W. Turnbull. (1989). Interim Analyses: The Repeated Confidence Interval Approach. Journal of Royal Statistical Society: Series B (Methodological) 51 (3):305–61. with discussion). </a:t>
            </a:r>
          </a:p>
          <a:p>
            <a:pPr marL="0" indent="0">
              <a:buNone/>
            </a:pPr>
            <a:r>
              <a:rPr lang="en-GB" sz="1200" dirty="0"/>
              <a:t>Jennison, C., and B. W. Turnbull. (1990). Statistical Approaches to Interim Monitoring of Medical Trials: A Review and Commentary. Statistical Science 5 (3):299–317. </a:t>
            </a:r>
          </a:p>
          <a:p>
            <a:pPr marL="0" indent="0">
              <a:buNone/>
            </a:pPr>
            <a:r>
              <a:rPr lang="en-GB" sz="1200" dirty="0" err="1"/>
              <a:t>Reboussin</a:t>
            </a:r>
            <a:r>
              <a:rPr lang="en-GB" sz="1200" dirty="0"/>
              <a:t> D.M., </a:t>
            </a:r>
            <a:r>
              <a:rPr lang="en-GB" sz="1200" dirty="0" err="1"/>
              <a:t>DeMets</a:t>
            </a:r>
            <a:r>
              <a:rPr lang="en-GB" sz="1200" dirty="0"/>
              <a:t> D.L., Kim K., and Lan K.K.G. (2002). Programs for computing group sequential boundaries using the Lan-</a:t>
            </a:r>
            <a:r>
              <a:rPr lang="en-GB" sz="1200" dirty="0" err="1"/>
              <a:t>DeMets</a:t>
            </a:r>
            <a:r>
              <a:rPr lang="en-GB" sz="1200" dirty="0"/>
              <a:t> method. SDAC, </a:t>
            </a:r>
            <a:r>
              <a:rPr lang="en-GB" sz="1200" dirty="0" err="1"/>
              <a:t>Dept.of</a:t>
            </a:r>
            <a:r>
              <a:rPr lang="en-GB" sz="1200" dirty="0"/>
              <a:t> </a:t>
            </a:r>
            <a:r>
              <a:rPr lang="en-GB" sz="1200" dirty="0" err="1"/>
              <a:t>Biostat</a:t>
            </a:r>
            <a:r>
              <a:rPr lang="en-GB" sz="1200" dirty="0"/>
              <a:t>. And </a:t>
            </a:r>
            <a:r>
              <a:rPr lang="en-GB" sz="1200" dirty="0" err="1"/>
              <a:t>Med.Informatics</a:t>
            </a:r>
            <a:r>
              <a:rPr lang="en-GB" sz="1200" dirty="0"/>
              <a:t>, University of Wisconsin Medical School.</a:t>
            </a:r>
          </a:p>
          <a:p>
            <a:pPr marL="0" indent="0">
              <a:buNone/>
            </a:pPr>
            <a:r>
              <a:rPr lang="en-GB" sz="1200" dirty="0"/>
              <a:t>Kim K and </a:t>
            </a:r>
            <a:r>
              <a:rPr lang="en-GB" sz="1200" dirty="0" err="1"/>
              <a:t>Tsiatis</a:t>
            </a:r>
            <a:r>
              <a:rPr lang="en-GB" sz="1200" dirty="0"/>
              <a:t> AA (1990). Study duration for clinical trials with survival response and early stopping rule. Biometrics, 46, 81-92.</a:t>
            </a:r>
            <a:endParaRPr lang="en-US" sz="1200" dirty="0"/>
          </a:p>
          <a:p>
            <a:pPr marL="0" indent="0">
              <a:buNone/>
            </a:pPr>
            <a:r>
              <a:rPr lang="en-US" sz="1200" dirty="0" err="1"/>
              <a:t>Gsponer</a:t>
            </a:r>
            <a:r>
              <a:rPr lang="en-US" sz="1200" dirty="0"/>
              <a:t> T, Gerber F, </a:t>
            </a:r>
            <a:r>
              <a:rPr lang="en-US" sz="1200" dirty="0" err="1"/>
              <a:t>Bornkamp</a:t>
            </a:r>
            <a:r>
              <a:rPr lang="en-US" sz="1200" dirty="0"/>
              <a:t> B, </a:t>
            </a:r>
            <a:r>
              <a:rPr lang="en-US" sz="1200" dirty="0" err="1"/>
              <a:t>Ohlssen</a:t>
            </a:r>
            <a:r>
              <a:rPr lang="en-US" sz="1200" dirty="0"/>
              <a:t> D, </a:t>
            </a:r>
            <a:r>
              <a:rPr lang="en-US" sz="1200" dirty="0" err="1"/>
              <a:t>Vandemeulebroecke</a:t>
            </a:r>
            <a:r>
              <a:rPr lang="en-US" sz="1200" dirty="0"/>
              <a:t> M, </a:t>
            </a:r>
            <a:r>
              <a:rPr lang="en-US" sz="1200" dirty="0" err="1"/>
              <a:t>Schmidli</a:t>
            </a:r>
            <a:r>
              <a:rPr lang="en-US" sz="1200" dirty="0"/>
              <a:t> H (2014). A Practical Guide to Bayesian Group Sequential Designs. Pharmaceutical Statistics, 13(1) 71-80</a:t>
            </a:r>
          </a:p>
          <a:p>
            <a:pPr marL="0" indent="0">
              <a:buNone/>
            </a:pPr>
            <a:r>
              <a:rPr lang="en-GB" sz="1200" dirty="0"/>
              <a:t>Berry, S. M., Carlin, B. P., Lee, J. J., &amp; Muller, P. (2010). Bayesian adaptive methods for clinical trials. CRC press.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Baum, C.W. &amp; </a:t>
            </a:r>
            <a:r>
              <a:rPr lang="en-US" sz="1200" dirty="0" err="1"/>
              <a:t>Veeravalli</a:t>
            </a:r>
            <a:r>
              <a:rPr lang="en-US" sz="1200" dirty="0"/>
              <a:t>, V.V. (1994) A sequential procedure for </a:t>
            </a:r>
            <a:r>
              <a:rPr lang="en-US" sz="1200" dirty="0" err="1"/>
              <a:t>multihypothesis</a:t>
            </a:r>
            <a:r>
              <a:rPr lang="en-US" sz="1200" dirty="0"/>
              <a:t> testing. IEEE Trans. Inform Theory, 40, 1994-2007.</a:t>
            </a:r>
          </a:p>
          <a:p>
            <a:pPr marL="0" indent="0">
              <a:buNone/>
            </a:pPr>
            <a:r>
              <a:rPr lang="en-GB" sz="1200" dirty="0"/>
              <a:t>Ye, Y., Li, A., Liu, L., &amp; Yao, B. (2013). A group sequential Holm procedure with multiple primary endpoints. Statistics in Medicine, 32(7), 1112-1124.</a:t>
            </a:r>
          </a:p>
          <a:p>
            <a:pPr marL="0" indent="0">
              <a:buNone/>
            </a:pPr>
            <a:r>
              <a:rPr lang="en-GB" sz="1200" dirty="0" err="1"/>
              <a:t>Lakens</a:t>
            </a:r>
            <a:r>
              <a:rPr lang="en-GB" sz="1200" dirty="0"/>
              <a:t>, D., </a:t>
            </a:r>
            <a:r>
              <a:rPr lang="en-GB" sz="1200" dirty="0" err="1"/>
              <a:t>Pahlke</a:t>
            </a:r>
            <a:r>
              <a:rPr lang="en-GB" sz="1200" dirty="0"/>
              <a:t>, F., &amp; </a:t>
            </a:r>
            <a:r>
              <a:rPr lang="en-GB" sz="1200" dirty="0" err="1"/>
              <a:t>Wassmer</a:t>
            </a:r>
            <a:r>
              <a:rPr lang="en-GB" sz="1200" dirty="0"/>
              <a:t>, G. (2021). Group sequential designs: A tutorial.</a:t>
            </a:r>
          </a:p>
          <a:p>
            <a:pPr marL="0" indent="0">
              <a:buNone/>
            </a:pPr>
            <a:r>
              <a:rPr lang="en-GB" sz="1200" dirty="0" err="1"/>
              <a:t>Lakens</a:t>
            </a:r>
            <a:r>
              <a:rPr lang="en-GB" sz="1200" dirty="0"/>
              <a:t>, D. (2014). Performing high-powered studies efficiently with sequential analyses. European Journal of Social Psychology, 44(7), 701–710.</a:t>
            </a:r>
            <a:endParaRPr lang="en-US" sz="1200" dirty="0"/>
          </a:p>
          <a:p>
            <a:pPr marL="0" indent="0">
              <a:buNone/>
            </a:pPr>
            <a:r>
              <a:rPr lang="en-IE" sz="1200" dirty="0" err="1"/>
              <a:t>Visco</a:t>
            </a:r>
            <a:r>
              <a:rPr lang="en-IE" sz="1200" dirty="0"/>
              <a:t>, A. G., et al (2012). Anticholinergic therapy vs. </a:t>
            </a:r>
            <a:r>
              <a:rPr lang="en-IE" sz="1200" dirty="0" err="1"/>
              <a:t>onabotulinumtoxina</a:t>
            </a:r>
            <a:r>
              <a:rPr lang="en-IE" sz="1200" dirty="0"/>
              <a:t> for urgency urinary incontinence. New England Journal of Medicine, 367(19), 1803-1813.</a:t>
            </a:r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GB" sz="1200" b="0" dirty="0">
              <a:solidFill>
                <a:srgbClr val="222222"/>
              </a:solidFill>
              <a:effectLst/>
            </a:endParaRPr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GB" sz="1200" b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3963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6723B5-B797-5700-F202-C4CE174D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(Adaptive Designs)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AF88A-3CDD-3805-B295-2B573FA123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1003300" cy="258763"/>
          </a:xfrm>
        </p:spPr>
        <p:txBody>
          <a:bodyPr/>
          <a:lstStyle/>
          <a:p>
            <a:fld id="{58DD597F-0A94-4570-9B04-33268E17727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60137E-8939-A94E-B605-C555BC30FCC3}"/>
              </a:ext>
            </a:extLst>
          </p:cNvPr>
          <p:cNvSpPr txBox="1">
            <a:spLocks/>
          </p:cNvSpPr>
          <p:nvPr/>
        </p:nvSpPr>
        <p:spPr>
          <a:xfrm>
            <a:off x="800100" y="1355651"/>
            <a:ext cx="11170228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D2EE45-AB8A-72ED-07A1-9B44D81F8184}"/>
              </a:ext>
            </a:extLst>
          </p:cNvPr>
          <p:cNvSpPr txBox="1">
            <a:spLocks/>
          </p:cNvSpPr>
          <p:nvPr/>
        </p:nvSpPr>
        <p:spPr>
          <a:xfrm>
            <a:off x="800100" y="1262727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US Food and Drug Administration. (2019). Adaptive design clinical trials for drugs and biologics guidance for industry. 2019.</a:t>
            </a:r>
            <a:endParaRPr lang="en-IE" sz="1200" dirty="0"/>
          </a:p>
          <a:p>
            <a:pPr marL="0" indent="0">
              <a:buNone/>
            </a:pPr>
            <a:r>
              <a:rPr lang="en-IE" sz="1200" dirty="0"/>
              <a:t>ICH E20 Concept Paper - </a:t>
            </a:r>
            <a:r>
              <a:rPr lang="en-IE" sz="1200" dirty="0">
                <a:hlinkClick r:id="rId2"/>
              </a:rPr>
              <a:t>https://database.ich.org/sites/default/files/E20_FinalConceptPaper_2019_1107_0.pdf</a:t>
            </a:r>
            <a:endParaRPr lang="en-IE" sz="1200" dirty="0"/>
          </a:p>
          <a:p>
            <a:pPr marL="0" indent="0">
              <a:buNone/>
            </a:pPr>
            <a:r>
              <a:rPr lang="en-GB" sz="1200" dirty="0"/>
              <a:t>Bauer, P., </a:t>
            </a:r>
            <a:r>
              <a:rPr lang="en-GB" sz="1200" dirty="0" err="1"/>
              <a:t>Bretz</a:t>
            </a:r>
            <a:r>
              <a:rPr lang="en-GB" sz="1200" dirty="0"/>
              <a:t>, F., </a:t>
            </a:r>
            <a:r>
              <a:rPr lang="en-GB" sz="1200" dirty="0" err="1"/>
              <a:t>Dragalin</a:t>
            </a:r>
            <a:r>
              <a:rPr lang="en-GB" sz="1200" dirty="0"/>
              <a:t>, V., König, F. and </a:t>
            </a:r>
            <a:r>
              <a:rPr lang="en-GB" sz="1200" dirty="0" err="1"/>
              <a:t>Wassmer</a:t>
            </a:r>
            <a:r>
              <a:rPr lang="en-GB" sz="1200" dirty="0"/>
              <a:t>, G., (2016). Twenty‐five years of confirmatory adaptive designs: opportunities and pitfalls. Statistics in Medicine, 35(3), pp.325-347.</a:t>
            </a:r>
          </a:p>
          <a:p>
            <a:pPr marL="0" indent="0">
              <a:buNone/>
            </a:pPr>
            <a:r>
              <a:rPr lang="en-GB" sz="1200" dirty="0"/>
              <a:t>Kelly, P. J., </a:t>
            </a:r>
            <a:r>
              <a:rPr lang="en-GB" sz="1200" dirty="0" err="1"/>
              <a:t>Roshini</a:t>
            </a:r>
            <a:r>
              <a:rPr lang="en-GB" sz="1200" dirty="0"/>
              <a:t> </a:t>
            </a:r>
            <a:r>
              <a:rPr lang="en-GB" sz="1200" dirty="0" err="1"/>
              <a:t>Sooriyarachchi</a:t>
            </a:r>
            <a:r>
              <a:rPr lang="en-GB" sz="1200" dirty="0"/>
              <a:t>, M., Stallard, N., &amp; Todd, S. (2005). A practical comparison of group-sequential and adaptive designs. Journal of Biopharmaceutical Statistics, 15(4), 719-738.</a:t>
            </a:r>
          </a:p>
          <a:p>
            <a:pPr marL="0" indent="0">
              <a:buNone/>
            </a:pPr>
            <a:r>
              <a:rPr lang="en-IE" sz="1200" dirty="0"/>
              <a:t>Cui, L., Hung, H. J., &amp; Wang, S. J. (1999). Modification of sample size in group sequential clinical trials. </a:t>
            </a:r>
            <a:r>
              <a:rPr lang="en-IE" sz="1200" i="1" dirty="0"/>
              <a:t>Biometrics</a:t>
            </a:r>
            <a:r>
              <a:rPr lang="en-IE" sz="1200" dirty="0"/>
              <a:t>, </a:t>
            </a:r>
            <a:r>
              <a:rPr lang="en-IE" sz="1200" i="1" dirty="0"/>
              <a:t>55</a:t>
            </a:r>
            <a:r>
              <a:rPr lang="en-IE" sz="1200" dirty="0"/>
              <a:t>(3), 853-857.</a:t>
            </a:r>
          </a:p>
          <a:p>
            <a:pPr marL="0" indent="0">
              <a:buNone/>
            </a:pPr>
            <a:r>
              <a:rPr lang="en-IE" sz="1200" dirty="0"/>
              <a:t>Mehta, C. R., and </a:t>
            </a:r>
            <a:r>
              <a:rPr lang="en-IE" sz="1200" dirty="0" err="1"/>
              <a:t>Tsiatis</a:t>
            </a:r>
            <a:r>
              <a:rPr lang="en-IE" sz="1200" dirty="0"/>
              <a:t>, A. A. (2001). “Flexible Sample Size Considerations under Information Based Interim Monitoring.” Drug Information Journal 35:1095–1112.</a:t>
            </a:r>
          </a:p>
          <a:p>
            <a:pPr marL="0" indent="0">
              <a:buNone/>
            </a:pPr>
            <a:r>
              <a:rPr lang="en-IE" sz="1200" dirty="0"/>
              <a:t>Chen, Y. J., </a:t>
            </a:r>
            <a:r>
              <a:rPr lang="en-IE" sz="1200" dirty="0" err="1"/>
              <a:t>DeMets</a:t>
            </a:r>
            <a:r>
              <a:rPr lang="en-IE" sz="1200" dirty="0"/>
              <a:t>, D. L., &amp; Gordon Lan, K. K. (2004). Increasing the sample size when the unblinded interim result is promising. Statistics in medicine, 23(7), 1023-1038.</a:t>
            </a:r>
          </a:p>
          <a:p>
            <a:pPr marL="0" indent="0">
              <a:buNone/>
            </a:pPr>
            <a:r>
              <a:rPr lang="en-IE" sz="1200" dirty="0"/>
              <a:t>Mehta, C.R. and Pocock, S.J., (2011). Adaptive increase in sample size when interim results are promising: a practical guide with examples. Statistics in medicine, 30(28), pp.3267-3284.</a:t>
            </a:r>
          </a:p>
          <a:p>
            <a:pPr marL="0" indent="0">
              <a:buNone/>
            </a:pPr>
            <a:r>
              <a:rPr lang="en-IE" sz="1200" dirty="0" err="1"/>
              <a:t>Freidlin</a:t>
            </a:r>
            <a:r>
              <a:rPr lang="en-IE" sz="1200" dirty="0"/>
              <a:t>, B., &amp; Korn, E. L. (2017). Sample size adjustment designs with time-to-event outcomes: a caution. Clinical Trials, 14(6), 597-604.</a:t>
            </a:r>
          </a:p>
          <a:p>
            <a:pPr marL="0" indent="0">
              <a:buNone/>
            </a:pPr>
            <a:r>
              <a:rPr lang="en-GB" sz="1200" dirty="0"/>
              <a:t>Muller, H-H. and Schafer, H. (2001). Adaptive group sequential designs for clinical trials: Combining the advantages of adaptive and of classical group sequential approaches. Biometrics, 57, 886-891.</a:t>
            </a:r>
            <a:endParaRPr lang="en-IE" sz="1200" dirty="0"/>
          </a:p>
          <a:p>
            <a:pPr marL="0" indent="0">
              <a:buNone/>
            </a:pPr>
            <a:r>
              <a:rPr lang="en-GB" sz="1200" dirty="0" err="1"/>
              <a:t>Wassmer</a:t>
            </a:r>
            <a:r>
              <a:rPr lang="en-GB" sz="1200" dirty="0"/>
              <a:t>, G. (2006). Planning and </a:t>
            </a:r>
            <a:r>
              <a:rPr lang="en-GB" sz="1200" dirty="0" err="1"/>
              <a:t>analyzing</a:t>
            </a:r>
            <a:r>
              <a:rPr lang="en-GB" sz="1200" dirty="0"/>
              <a:t> adaptive group sequential survival trials. Biometrical Journal: Journal of Mathematical Methods in Biosciences, 48(4), 714-729.</a:t>
            </a:r>
          </a:p>
          <a:p>
            <a:pPr marL="0" indent="0">
              <a:buNone/>
            </a:pPr>
            <a:r>
              <a:rPr lang="en-GB" sz="1200" dirty="0" err="1"/>
              <a:t>Zelen</a:t>
            </a:r>
            <a:r>
              <a:rPr lang="en-GB" sz="1200" dirty="0"/>
              <a:t>, M. (1969). Play the winner rule and the controlled clinical trial. Journal of the American Statistical Association, 64(325), 131-146.</a:t>
            </a:r>
            <a:endParaRPr lang="en-IE" sz="1200" dirty="0"/>
          </a:p>
          <a:p>
            <a:pPr marL="0" indent="0">
              <a:buNone/>
            </a:pPr>
            <a:r>
              <a:rPr lang="en-IE" sz="1200" dirty="0" err="1"/>
              <a:t>Magirr</a:t>
            </a:r>
            <a:r>
              <a:rPr lang="en-IE" sz="1200" dirty="0"/>
              <a:t> D., Jaki T., Whitehead J., (2012), A generalized Dunnett test for multi-arm multi-stage clinical studies with treatment selection. </a:t>
            </a:r>
            <a:r>
              <a:rPr lang="en-IE" sz="1200" dirty="0" err="1"/>
              <a:t>Biometrika</a:t>
            </a:r>
            <a:r>
              <a:rPr lang="en-IE" sz="1200" dirty="0"/>
              <a:t>, 99(2), pp.494-501.</a:t>
            </a:r>
          </a:p>
          <a:p>
            <a:pPr marL="0" indent="0">
              <a:buNone/>
            </a:pPr>
            <a:r>
              <a:rPr lang="en-IE" sz="1200" dirty="0"/>
              <a:t>Ghosh, P., Liu, L., </a:t>
            </a:r>
            <a:r>
              <a:rPr lang="en-IE" sz="1200" dirty="0" err="1"/>
              <a:t>Senchaudhuri</a:t>
            </a:r>
            <a:r>
              <a:rPr lang="en-IE" sz="1200" dirty="0"/>
              <a:t>, P., Gao, P. and Mehta, C., (2017). Design and monitoring of multi‐arm multi‐stage clinical trials. Biometrics, 73(4), pp.1289-1299.</a:t>
            </a:r>
          </a:p>
          <a:p>
            <a:pPr marL="0" indent="0">
              <a:buNone/>
            </a:pPr>
            <a:r>
              <a:rPr lang="en-GB" sz="1200" dirty="0"/>
              <a:t>Ghosh, P., Liu, L. and Mehta, C., (2020). Adaptive </a:t>
            </a:r>
            <a:r>
              <a:rPr lang="en-GB" sz="1200" dirty="0" err="1"/>
              <a:t>multiarm</a:t>
            </a:r>
            <a:r>
              <a:rPr lang="en-GB" sz="1200" dirty="0"/>
              <a:t> multistage clinical trials. Statistics in Medicine</a:t>
            </a:r>
          </a:p>
          <a:p>
            <a:pPr marL="0" indent="0">
              <a:buNone/>
            </a:pPr>
            <a:r>
              <a:rPr lang="en-GB" sz="1200" dirty="0" err="1"/>
              <a:t>Friede</a:t>
            </a:r>
            <a:r>
              <a:rPr lang="en-GB" sz="1200" dirty="0"/>
              <a:t>, T., </a:t>
            </a:r>
            <a:r>
              <a:rPr lang="en-GB" sz="1200" dirty="0" err="1"/>
              <a:t>Kieser</a:t>
            </a:r>
            <a:r>
              <a:rPr lang="en-GB" sz="1200" dirty="0"/>
              <a:t>, M. (2006): Sample size recalculation in internal pilot study designs: a review. Biometrical Journal 48, 537-555.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GB" sz="1200" b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500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C031-E0C3-EDC6-7233-DA3D8662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5" y="2859420"/>
            <a:ext cx="2603625" cy="77086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EDB4-1540-F65C-CBAD-2A94B9154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506" y="829706"/>
            <a:ext cx="7637929" cy="5601149"/>
          </a:xfrm>
        </p:spPr>
        <p:txBody>
          <a:bodyPr/>
          <a:lstStyle/>
          <a:p>
            <a:pPr marL="514350" indent="-514350">
              <a:buClr>
                <a:srgbClr val="48BFD3"/>
              </a:buClr>
              <a:buFont typeface="+mj-lt"/>
              <a:buAutoNum type="arabicPeriod"/>
            </a:pPr>
            <a:r>
              <a:rPr lang="en-US" dirty="0"/>
              <a:t>Sequential Design Overview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Issues in Sequential Design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Group Sequential Design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 and Conclusions</a:t>
            </a:r>
            <a:br>
              <a:rPr lang="en-US" dirty="0"/>
            </a:br>
            <a:endParaRPr lang="en-US" dirty="0"/>
          </a:p>
          <a:p>
            <a:pPr marL="0" indent="0">
              <a:buClr>
                <a:srgbClr val="48BFD3"/>
              </a:buClr>
              <a:buNone/>
            </a:pPr>
            <a:r>
              <a:rPr lang="en-US" sz="2400" b="1" dirty="0">
                <a:solidFill>
                  <a:srgbClr val="48BFD3"/>
                </a:solidFill>
              </a:rPr>
              <a:t>All example files will be available after the webinar</a:t>
            </a:r>
          </a:p>
        </p:txBody>
      </p:sp>
    </p:spTree>
    <p:extLst>
      <p:ext uri="{BB962C8B-B14F-4D97-AF65-F5344CB8AC3E}">
        <p14:creationId xmlns:p14="http://schemas.microsoft.com/office/powerpoint/2010/main" val="374988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6CBB2AC-7A57-9CEA-7AA7-7D9BD7A11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" y="0"/>
            <a:ext cx="12185235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63AC88-4E9C-A114-EF52-94DFCE0384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1003300" cy="258763"/>
          </a:xfrm>
        </p:spPr>
        <p:txBody>
          <a:bodyPr/>
          <a:lstStyle/>
          <a:p>
            <a:fld id="{58DD597F-0A94-4570-9B04-33268E1772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8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1E441D3-A0A2-BCF4-A92E-E344B0B0B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AA38CE-AF21-39D8-2FF6-C167A79A0B68}"/>
              </a:ext>
            </a:extLst>
          </p:cNvPr>
          <p:cNvSpPr/>
          <p:nvPr/>
        </p:nvSpPr>
        <p:spPr>
          <a:xfrm>
            <a:off x="4547898" y="546888"/>
            <a:ext cx="7735227" cy="952121"/>
          </a:xfrm>
          <a:prstGeom prst="roundRect">
            <a:avLst>
              <a:gd name="adj" fmla="val 5368"/>
            </a:avLst>
          </a:prstGeom>
          <a:solidFill>
            <a:schemeClr val="bg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4" name="Picture 14" descr="nQuery-G2-Review-3">
            <a:extLst>
              <a:ext uri="{FF2B5EF4-FFF2-40B4-BE49-F238E27FC236}">
                <a16:creationId xmlns:a16="http://schemas.microsoft.com/office/drawing/2014/main" id="{5E28CA44-7C59-4F6D-85BB-6D13641D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41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1229773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1229191" y="-95273"/>
                          <a:pt x="1347303" y="40334"/>
                          <a:pt x="2485026" y="0"/>
                        </a:cubicBezTo>
                        <a:cubicBezTo>
                          <a:pt x="2484363" y="1409795"/>
                          <a:pt x="2572182" y="2043776"/>
                          <a:pt x="2485026" y="3050671"/>
                        </a:cubicBezTo>
                        <a:cubicBezTo>
                          <a:pt x="1851316" y="3030554"/>
                          <a:pt x="839454" y="2901840"/>
                          <a:pt x="0" y="3050671"/>
                        </a:cubicBezTo>
                        <a:cubicBezTo>
                          <a:pt x="97792" y="2284858"/>
                          <a:pt x="125311" y="8648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nQuery-G2-Review-2">
            <a:extLst>
              <a:ext uri="{FF2B5EF4-FFF2-40B4-BE49-F238E27FC236}">
                <a16:creationId xmlns:a16="http://schemas.microsoft.com/office/drawing/2014/main" id="{D45DAD02-7073-46CD-BF2A-3ADA5AA5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6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935525" y="-133403"/>
                          <a:pt x="2152704" y="-36934"/>
                          <a:pt x="2485026" y="0"/>
                        </a:cubicBezTo>
                        <a:cubicBezTo>
                          <a:pt x="2504039" y="1224398"/>
                          <a:pt x="2562784" y="1933590"/>
                          <a:pt x="2485026" y="3050671"/>
                        </a:cubicBezTo>
                        <a:cubicBezTo>
                          <a:pt x="2063383" y="2927523"/>
                          <a:pt x="557899" y="2942498"/>
                          <a:pt x="0" y="3050671"/>
                        </a:cubicBezTo>
                        <a:cubicBezTo>
                          <a:pt x="-137416" y="2185246"/>
                          <a:pt x="150040" y="3395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nQuery-G2-Review-5">
            <a:extLst>
              <a:ext uri="{FF2B5EF4-FFF2-40B4-BE49-F238E27FC236}">
                <a16:creationId xmlns:a16="http://schemas.microsoft.com/office/drawing/2014/main" id="{C3D22A39-3CA7-4D24-BADD-D705317F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96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52657929">
                  <a:custGeom>
                    <a:avLst/>
                    <a:gdLst>
                      <a:gd name="connsiteX0" fmla="*/ 0 w 2410617"/>
                      <a:gd name="connsiteY0" fmla="*/ 0 h 2959325"/>
                      <a:gd name="connsiteX1" fmla="*/ 2410617 w 2410617"/>
                      <a:gd name="connsiteY1" fmla="*/ 0 h 2959325"/>
                      <a:gd name="connsiteX2" fmla="*/ 2410617 w 2410617"/>
                      <a:gd name="connsiteY2" fmla="*/ 2959325 h 2959325"/>
                      <a:gd name="connsiteX3" fmla="*/ 0 w 2410617"/>
                      <a:gd name="connsiteY3" fmla="*/ 2959325 h 2959325"/>
                      <a:gd name="connsiteX4" fmla="*/ 0 w 2410617"/>
                      <a:gd name="connsiteY4" fmla="*/ 0 h 2959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0617" h="2959325" extrusionOk="0">
                        <a:moveTo>
                          <a:pt x="0" y="0"/>
                        </a:moveTo>
                        <a:cubicBezTo>
                          <a:pt x="993242" y="-98322"/>
                          <a:pt x="1634998" y="-78723"/>
                          <a:pt x="2410617" y="0"/>
                        </a:cubicBezTo>
                        <a:cubicBezTo>
                          <a:pt x="2262092" y="1079841"/>
                          <a:pt x="2365652" y="1717688"/>
                          <a:pt x="2410617" y="2959325"/>
                        </a:cubicBezTo>
                        <a:cubicBezTo>
                          <a:pt x="2133113" y="3050712"/>
                          <a:pt x="550164" y="2849771"/>
                          <a:pt x="0" y="2959325"/>
                        </a:cubicBezTo>
                        <a:cubicBezTo>
                          <a:pt x="91681" y="1744527"/>
                          <a:pt x="-90978" y="3757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nQuery-G2-Review-4">
            <a:extLst>
              <a:ext uri="{FF2B5EF4-FFF2-40B4-BE49-F238E27FC236}">
                <a16:creationId xmlns:a16="http://schemas.microsoft.com/office/drawing/2014/main" id="{428C0B0F-E220-4F1C-BA92-1756E99B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51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69E7F7F-FBD1-48FB-BDC2-E6EFECD3084D}"/>
              </a:ext>
            </a:extLst>
          </p:cNvPr>
          <p:cNvSpPr txBox="1">
            <a:spLocks/>
          </p:cNvSpPr>
          <p:nvPr/>
        </p:nvSpPr>
        <p:spPr>
          <a:xfrm>
            <a:off x="3635529" y="1406242"/>
            <a:ext cx="9080099" cy="128402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0F0FC644-A625-4114-9EE1-F6FFADDDD317}"/>
              </a:ext>
            </a:extLst>
          </p:cNvPr>
          <p:cNvSpPr txBox="1">
            <a:spLocks/>
          </p:cNvSpPr>
          <p:nvPr/>
        </p:nvSpPr>
        <p:spPr>
          <a:xfrm>
            <a:off x="4787153" y="602457"/>
            <a:ext cx="7074474" cy="840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2400" spc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2021, 88% of organizations with clinical trials </a:t>
            </a:r>
            <a:br>
              <a:rPr lang="en-GB" sz="2400" spc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spc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</a:t>
            </a:r>
            <a:r>
              <a:rPr lang="en-GB" sz="2400" spc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the FDA used nQuery</a:t>
            </a: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DB1C739-2CA4-4747-BC19-E8F72F956B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4" y="2738256"/>
            <a:ext cx="485977" cy="21989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27AEEB91-7901-46C9-AAC7-6A45A47CFA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46" y="2782356"/>
            <a:ext cx="533910" cy="131698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1534330-CF2F-45C6-BB7B-F59773E577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0" y="2772555"/>
            <a:ext cx="588388" cy="151300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694F9984-3CCA-4D52-BCF2-13B7B4422C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51" y="2767266"/>
            <a:ext cx="480150" cy="16187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AD90B7F8-51E6-41FC-9397-F42597599F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53" y="2743828"/>
            <a:ext cx="632592" cy="208755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D3FCA941-459E-4CED-B474-4983196D35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0" y="2712826"/>
            <a:ext cx="307681" cy="27075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FCFC053C-0A26-463F-AA3E-6EC74FCC6B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33" y="2690270"/>
            <a:ext cx="261978" cy="315871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A5B5EBDB-D204-464F-9CA5-D5300F8AAB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23" y="2768980"/>
            <a:ext cx="411557" cy="158450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1F4D7F59-9087-456B-9152-2B7B4733D8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654" y="2760920"/>
            <a:ext cx="985485" cy="174571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6887FA9-0237-4932-83C9-48C5B12C2B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599" y="2732944"/>
            <a:ext cx="197028" cy="230522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39E280A-3585-4559-B6FD-88C7AD8DF3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4" y="2782356"/>
            <a:ext cx="591629" cy="131698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BDC9E-2C62-4DC1-B9D1-E04305152E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64" y="2732944"/>
            <a:ext cx="815693" cy="230522"/>
          </a:xfrm>
          <a:prstGeom prst="rect">
            <a:avLst/>
          </a:prstGeom>
        </p:spPr>
      </p:pic>
      <p:pic>
        <p:nvPicPr>
          <p:cNvPr id="55" name="Picture 5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DF205AD4-A382-42CA-8A40-5289368C345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28791"/>
          <a:stretch/>
        </p:blipFill>
        <p:spPr>
          <a:xfrm>
            <a:off x="7153939" y="2709642"/>
            <a:ext cx="648672" cy="277126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4459B203-0089-480B-85F6-D0A548FEF5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98" y="2766108"/>
            <a:ext cx="590472" cy="164195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5928C-B3ED-48CF-B9DE-E8F6BF93CB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64" y="2766394"/>
            <a:ext cx="548222" cy="163623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F44C94AF-21F4-47FF-B04F-25B375AF9A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9" y="2718413"/>
            <a:ext cx="469991" cy="259585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9D3A38-B73B-4165-A83B-A33D20A85FA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8" y="456892"/>
            <a:ext cx="3263436" cy="11851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"/>
              </a:prstClr>
            </a:outerShdw>
          </a:effectLst>
        </p:spPr>
      </p:pic>
      <p:pic>
        <p:nvPicPr>
          <p:cNvPr id="3" name="Picture 2" descr="nQuery-G2-Review-1-Example-1">
            <a:extLst>
              <a:ext uri="{FF2B5EF4-FFF2-40B4-BE49-F238E27FC236}">
                <a16:creationId xmlns:a16="http://schemas.microsoft.com/office/drawing/2014/main" id="{4C8422BA-4B5A-42F8-B368-E37E3D42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39" y="3181099"/>
            <a:ext cx="2230943" cy="2738753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5537-17F8-C98D-6777-8F14C9DF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095453"/>
            <a:ext cx="9096935" cy="667094"/>
          </a:xfrm>
        </p:spPr>
        <p:txBody>
          <a:bodyPr/>
          <a:lstStyle/>
          <a:p>
            <a:r>
              <a:rPr lang="en-IE" dirty="0"/>
              <a:t>Sequential Design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F0BAF-1B39-0BC3-D971-A68B1458A9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965" y="2485747"/>
            <a:ext cx="1584541" cy="513383"/>
          </a:xfrm>
        </p:spPr>
        <p:txBody>
          <a:bodyPr/>
          <a:lstStyle/>
          <a:p>
            <a:r>
              <a:rPr lang="en-IE" dirty="0"/>
              <a:t>Part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313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Design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355651"/>
            <a:ext cx="11170228" cy="4953074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/>
              <a:t>Sequential Designs are a type of adaptive designs which allow for a trial to stop early if there is sufficient evidence for or against a treatment being effective</a:t>
            </a: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SzTx/>
              <a:tabLst/>
              <a:defRPr/>
            </a:pP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In Favour of Treatment: “Stopping for Efficacy”, Against Treatment: “Stopping for Futility” </a:t>
            </a:r>
            <a:br>
              <a:rPr lang="en-IE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By allowing early stopping, significant gains can be made for patients and sponsors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SzTx/>
              <a:tabLst/>
              <a:defRPr/>
            </a:pP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Earlier access to successful treatments and less resources wasted on failing treatments 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SzTx/>
              <a:tabLst/>
              <a:defRPr/>
            </a:pP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Does introduce additional logistical and statistical burdens to deal with various forms of bias</a:t>
            </a: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None/>
              <a:tabLst/>
              <a:defRPr/>
            </a:pPr>
            <a:endParaRPr lang="en-IE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IE" sz="2400" dirty="0">
                <a:solidFill>
                  <a:prstClr val="black"/>
                </a:solidFill>
                <a:latin typeface="Calibri" panose="020F0502020204030204"/>
              </a:rPr>
              <a:t>In this webinar, we provide a practical introduction to sequential design focussing on the different types of sequential design and the practical considerations that occur</a:t>
            </a:r>
          </a:p>
          <a:p>
            <a:pPr marL="630936" lvl="1" indent="-4572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defRPr/>
            </a:pP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Special focus on group sequential designs – most common sequential design in Phase III clinical trials</a:t>
            </a:r>
          </a:p>
          <a:p>
            <a:pPr marL="630936" lvl="1" indent="-4572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defRPr/>
            </a:pP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Worked example for Two Means Groups Sequential Design using Error Spending approach</a:t>
            </a:r>
          </a:p>
        </p:txBody>
      </p:sp>
    </p:spTree>
    <p:extLst>
      <p:ext uri="{BB962C8B-B14F-4D97-AF65-F5344CB8AC3E}">
        <p14:creationId xmlns:p14="http://schemas.microsoft.com/office/powerpoint/2010/main" val="243896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24A8E37-210D-463F-B141-262B71FD81EE}"/>
              </a:ext>
            </a:extLst>
          </p:cNvPr>
          <p:cNvSpPr txBox="1"/>
          <p:nvPr/>
        </p:nvSpPr>
        <p:spPr>
          <a:xfrm>
            <a:off x="770603" y="1370257"/>
            <a:ext cx="536953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/>
              <a:t>Sequential Design implies multiple chances for a trial to “succeed”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/>
              <a:t>Naïve analysis will inflate Type I error e.g. 5 looks: 0.05 -&gt; 0.142 (Armitage)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sz="2000"/>
          </a:p>
          <a:p>
            <a:r>
              <a:rPr lang="en-IE" sz="2400"/>
              <a:t>Sequential Designs must adjust for this!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/>
              <a:t>Multiple Comparisons type problem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/>
              <a:t>But each analysis shares data – can use this to increase efficiency vs MCP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/>
              <a:t>NB: Also account for operational bias and other outcomes (e.g. safety)</a:t>
            </a:r>
          </a:p>
          <a:p>
            <a:endParaRPr lang="en-IE" sz="2400"/>
          </a:p>
          <a:p>
            <a:r>
              <a:rPr lang="en-IE" sz="2400"/>
              <a:t>Two Primary Types of Sequential Design: Fully Sequential &amp; Group Sequential</a:t>
            </a:r>
            <a:endParaRPr lang="en-IE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D97AC7-8FB6-801E-7B3A-673C526C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17967"/>
            <a:ext cx="10553700" cy="770861"/>
          </a:xfrm>
        </p:spPr>
        <p:txBody>
          <a:bodyPr/>
          <a:lstStyle/>
          <a:p>
            <a:r>
              <a:rPr lang="en-US" dirty="0"/>
              <a:t>Sequential Design Adjustment</a:t>
            </a:r>
          </a:p>
        </p:txBody>
      </p:sp>
      <p:pic>
        <p:nvPicPr>
          <p:cNvPr id="1026" name="Picture 2" descr="Sequential Probability Ratio Test: Definition &amp; Overview - Statistics How To">
            <a:extLst>
              <a:ext uri="{FF2B5EF4-FFF2-40B4-BE49-F238E27FC236}">
                <a16:creationId xmlns:a16="http://schemas.microsoft.com/office/drawing/2014/main" id="{F3F11AB7-9044-35D8-1E2D-4C830648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29" y="1370257"/>
            <a:ext cx="3482397" cy="263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apting clinical trials in health research: a guide for clinical  researchers | The Medical Journal of Australia">
            <a:extLst>
              <a:ext uri="{FF2B5EF4-FFF2-40B4-BE49-F238E27FC236}">
                <a16:creationId xmlns:a16="http://schemas.microsoft.com/office/drawing/2014/main" id="{07E301D8-8F2C-D941-7D3C-B3E87121F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80"/>
          <a:stretch/>
        </p:blipFill>
        <p:spPr bwMode="auto">
          <a:xfrm>
            <a:off x="7268728" y="4089266"/>
            <a:ext cx="3482397" cy="23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8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IE" dirty="0"/>
              <a:t>Types of Sequential Design</a:t>
            </a:r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EC8B36-F8C3-A943-281B-673E98272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51804"/>
              </p:ext>
            </p:extLst>
          </p:nvPr>
        </p:nvGraphicFramePr>
        <p:xfrm>
          <a:off x="711662" y="1560946"/>
          <a:ext cx="11027756" cy="4480560"/>
        </p:xfrm>
        <a:graphic>
          <a:graphicData uri="http://schemas.openxmlformats.org/drawingml/2006/table">
            <a:tbl>
              <a:tblPr bandCol="1">
                <a:tableStyleId>{C083E6E3-FA7D-4D7B-A595-EF9225AFEA82}</a:tableStyleId>
              </a:tblPr>
              <a:tblGrid>
                <a:gridCol w="2576483">
                  <a:extLst>
                    <a:ext uri="{9D8B030D-6E8A-4147-A177-3AD203B41FA5}">
                      <a16:colId xmlns:a16="http://schemas.microsoft.com/office/drawing/2014/main" val="1954753644"/>
                    </a:ext>
                  </a:extLst>
                </a:gridCol>
                <a:gridCol w="8451273">
                  <a:extLst>
                    <a:ext uri="{9D8B030D-6E8A-4147-A177-3AD203B41FA5}">
                      <a16:colId xmlns:a16="http://schemas.microsoft.com/office/drawing/2014/main" val="1875939613"/>
                    </a:ext>
                  </a:extLst>
                </a:gridCol>
              </a:tblGrid>
              <a:tr h="142748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ct val="129032"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Fully Sequential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1800" b="1" i="0" dirty="0"/>
                        <a:t>Data Analysis continuously conducted after each subject’s results become available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IE" sz="1800" i="0" dirty="0"/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1800" b="1" i="1" dirty="0"/>
                        <a:t>Pros: </a:t>
                      </a:r>
                      <a:r>
                        <a:rPr lang="en-IE" sz="1800" i="0" dirty="0"/>
                        <a:t>Quick results, minimize expected sample size, easy communication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IE" sz="1800" i="0" dirty="0"/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1800" b="1" i="1" dirty="0"/>
                        <a:t>Cons: </a:t>
                      </a:r>
                      <a:r>
                        <a:rPr lang="en-IE" sz="1800" i="0" dirty="0"/>
                        <a:t>Estimate Reliability/Validity, Logistics, Treatment Lags, higher and/or open study length and maximum sample size  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IE" sz="1800" i="0" dirty="0"/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1800" b="1" i="1" dirty="0"/>
                        <a:t>Methods: </a:t>
                      </a:r>
                      <a:r>
                        <a:rPr lang="en-IE" sz="1800" i="0" dirty="0"/>
                        <a:t>Sequential Probability Ratio Test (SPRT, </a:t>
                      </a:r>
                      <a:r>
                        <a:rPr lang="en-IE" sz="1800" i="0" dirty="0" err="1"/>
                        <a:t>tSPRT</a:t>
                      </a:r>
                      <a:r>
                        <a:rPr lang="en-IE" sz="1800" i="0" dirty="0"/>
                        <a:t>, </a:t>
                      </a:r>
                      <a:r>
                        <a:rPr lang="en-IE" sz="1800" i="0" dirty="0" err="1"/>
                        <a:t>MaxSPRT</a:t>
                      </a:r>
                      <a:r>
                        <a:rPr lang="en-IE" sz="1800" i="0" dirty="0"/>
                        <a:t>, </a:t>
                      </a:r>
                      <a:r>
                        <a:rPr lang="en-IE" sz="1800" i="0" dirty="0" err="1"/>
                        <a:t>mSPRT</a:t>
                      </a:r>
                      <a:r>
                        <a:rPr lang="en-IE" sz="1800" i="0" dirty="0"/>
                        <a:t>), Bayesian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42925"/>
                  </a:ext>
                </a:extLst>
              </a:tr>
              <a:tr h="1489129"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Pct val="129032"/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Group Sequential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1800" b="1" i="0" noProof="0" dirty="0"/>
                        <a:t>Data Analysis conducted after a pre-defined cohorts of subjects becomes available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E" sz="1800" i="0" noProof="0" dirty="0"/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1800" b="1" i="1" dirty="0"/>
                        <a:t>Pros: </a:t>
                      </a:r>
                      <a:r>
                        <a:rPr lang="en-IE" sz="1800" i="0" dirty="0"/>
                        <a:t>Estimate validity, simpler planning/pre-spec, lower logistical burden, flexibility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IE" sz="1800" i="0" dirty="0"/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1800" b="1" i="1" dirty="0"/>
                        <a:t>Cons: </a:t>
                      </a:r>
                      <a:r>
                        <a:rPr lang="en-IE" sz="1800" i="0" dirty="0"/>
                        <a:t>Slower Results, more rigid interim timing, lower reduction in expected sample size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IE" sz="1800" i="0" dirty="0"/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1800" b="1" i="1" dirty="0"/>
                        <a:t>Examples: </a:t>
                      </a:r>
                      <a:r>
                        <a:rPr lang="en-IE" sz="1800" i="0" dirty="0"/>
                        <a:t>Error Spending, </a:t>
                      </a:r>
                      <a:r>
                        <a:rPr lang="en-IE" sz="1800" i="0" dirty="0" err="1"/>
                        <a:t>Haybittle-Peto</a:t>
                      </a:r>
                      <a:r>
                        <a:rPr lang="en-IE" sz="1800" i="0" dirty="0"/>
                        <a:t>, Wang-</a:t>
                      </a:r>
                      <a:r>
                        <a:rPr lang="en-IE" sz="1800" i="0" dirty="0" err="1"/>
                        <a:t>Tsiatis</a:t>
                      </a:r>
                      <a:r>
                        <a:rPr lang="en-IE" sz="1800" i="0" dirty="0"/>
                        <a:t>, Whitehead Triangular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1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455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37C2D6"/>
      </a:accent2>
      <a:accent3>
        <a:srgbClr val="2683C6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3701</TotalTime>
  <Words>4877</Words>
  <Application>Microsoft Office PowerPoint</Application>
  <PresentationFormat>Widescreen</PresentationFormat>
  <Paragraphs>380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Century Gothic</vt:lpstr>
      <vt:lpstr>Tw Cen MT</vt:lpstr>
      <vt:lpstr>Wingdings</vt:lpstr>
      <vt:lpstr>Office Theme</vt:lpstr>
      <vt:lpstr>PowerPoint Presentation</vt:lpstr>
      <vt:lpstr>PowerPoint Presentation</vt:lpstr>
      <vt:lpstr>Agenda</vt:lpstr>
      <vt:lpstr>PowerPoint Presentation</vt:lpstr>
      <vt:lpstr>PowerPoint Presentation</vt:lpstr>
      <vt:lpstr>Sequential Design Overview</vt:lpstr>
      <vt:lpstr>Sequential Design Introduction</vt:lpstr>
      <vt:lpstr>Sequential Design Adjustment</vt:lpstr>
      <vt:lpstr>Types of Sequential Design</vt:lpstr>
      <vt:lpstr>Issues in Sequential Design</vt:lpstr>
      <vt:lpstr>Issues for Sequential Design</vt:lpstr>
      <vt:lpstr>Issues for Sequential Design</vt:lpstr>
      <vt:lpstr>Covid-19 Vaccine Trials Comparison</vt:lpstr>
      <vt:lpstr>Group Sequential Design</vt:lpstr>
      <vt:lpstr>Group Sequential Design (GSD)</vt:lpstr>
      <vt:lpstr>Types of Group Sequential Design</vt:lpstr>
      <vt:lpstr>Lan-DeMets “Error Spending”</vt:lpstr>
      <vt:lpstr>Group Sequential| Example 1 (Two Means) </vt:lpstr>
      <vt:lpstr>Discussion and Conclusions</vt:lpstr>
      <vt:lpstr>PowerPoint Presentation</vt:lpstr>
      <vt:lpstr>PowerPoint Presentation</vt:lpstr>
      <vt:lpstr>Thank You</vt:lpstr>
      <vt:lpstr>References (Sequential Methods)</vt:lpstr>
      <vt:lpstr>References (Sequential Methods/Issues)</vt:lpstr>
      <vt:lpstr>References (Covid-19 Vaccine Trials)</vt:lpstr>
      <vt:lpstr>References (Group Sequential Methods)</vt:lpstr>
      <vt:lpstr>References (Group Sequential Methods)</vt:lpstr>
      <vt:lpstr>References (Adaptive Designs)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Burke</dc:creator>
  <cp:lastModifiedBy>Ronan Fitzpatrick</cp:lastModifiedBy>
  <cp:revision>95</cp:revision>
  <dcterms:created xsi:type="dcterms:W3CDTF">2022-08-22T16:39:30Z</dcterms:created>
  <dcterms:modified xsi:type="dcterms:W3CDTF">2023-08-03T08:59:15Z</dcterms:modified>
</cp:coreProperties>
</file>