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5"/>
  </p:notesMasterIdLst>
  <p:handoutMasterIdLst>
    <p:handoutMasterId r:id="rId26"/>
  </p:handoutMasterIdLst>
  <p:sldIdLst>
    <p:sldId id="909" r:id="rId2"/>
    <p:sldId id="918" r:id="rId3"/>
    <p:sldId id="462" r:id="rId4"/>
    <p:sldId id="464" r:id="rId5"/>
    <p:sldId id="717" r:id="rId6"/>
    <p:sldId id="948" r:id="rId7"/>
    <p:sldId id="898" r:id="rId8"/>
    <p:sldId id="1023" r:id="rId9"/>
    <p:sldId id="1011" r:id="rId10"/>
    <p:sldId id="757" r:id="rId11"/>
    <p:sldId id="970" r:id="rId12"/>
    <p:sldId id="765" r:id="rId13"/>
    <p:sldId id="971" r:id="rId14"/>
    <p:sldId id="1012" r:id="rId15"/>
    <p:sldId id="1009" r:id="rId16"/>
    <p:sldId id="1013" r:id="rId17"/>
    <p:sldId id="1024" r:id="rId18"/>
    <p:sldId id="910" r:id="rId19"/>
    <p:sldId id="907" r:id="rId20"/>
    <p:sldId id="1025" r:id="rId21"/>
    <p:sldId id="1026" r:id="rId22"/>
    <p:sldId id="1028" r:id="rId23"/>
    <p:sldId id="1029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772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F285"/>
    <a:srgbClr val="64C3BA"/>
    <a:srgbClr val="3375BB"/>
    <a:srgbClr val="7F7F7F"/>
    <a:srgbClr val="2A78C0"/>
    <a:srgbClr val="545E5C"/>
    <a:srgbClr val="48BFD3"/>
    <a:srgbClr val="E85E29"/>
    <a:srgbClr val="44454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436" autoAdjust="0"/>
    <p:restoredTop sz="94404" autoAdjust="0"/>
  </p:normalViewPr>
  <p:slideViewPr>
    <p:cSldViewPr snapToGrid="0" showGuides="1">
      <p:cViewPr varScale="1">
        <p:scale>
          <a:sx n="70" d="100"/>
          <a:sy n="70" d="100"/>
        </p:scale>
        <p:origin x="368" y="56"/>
      </p:cViewPr>
      <p:guideLst>
        <p:guide orient="horz" pos="2772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1" d="100"/>
          <a:sy n="81" d="100"/>
        </p:scale>
        <p:origin x="3894" y="10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AFBC944F-9411-029D-8379-42DBFC914DF7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E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1DE2869-114F-B523-46B1-6CA40BCD39E9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3E705EF-36D7-4107-BD1D-20F5B838D19B}" type="datetimeFigureOut">
              <a:rPr lang="en-IE" smtClean="0"/>
              <a:t>01/02/2024</a:t>
            </a:fld>
            <a:endParaRPr lang="en-IE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94F3B64-C601-73F5-001F-EBDD9447733D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E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068887F-7986-B812-F34C-7BF9871C2817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F7F9505-EB35-42C1-862A-4BD327FC1D59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55980561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10EDBE4-292E-4FE7-A25A-ADA0E5433959}" type="datetimeFigureOut">
              <a:rPr lang="en-US" smtClean="0"/>
              <a:t>2/1/2024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60E71B5-7D6F-4EB9-BE3E-90255321EC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15473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rsos.royalsocietypublishing.org/content/1/3/140216" TargetMode="External"/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rsos.royalsocietypublishing.org/content/1/3/140216" TargetMode="External"/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rsos.royalsocietypublishing.org/content/1/3/140216" TargetMode="External"/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rsos.royalsocietypublishing.org/content/1/3/140216" TargetMode="External"/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rsos.royalsocietypublishing.org/content/1/3/140216" TargetMode="External"/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rsos.royalsocietypublishing.org/content/1/3/140216" TargetMode="External"/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rsos.royalsocietypublishing.org/content/1/3/140216" TargetMode="External"/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www.Statsols.com/trial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B6C105-A9A4-43A2-AD8C-C3B057DA5EDE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9340632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  <a:hlinkClick r:id="rId3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18E6CD1-9FF9-40CB-9E08-D88E3A0FE9A1}" type="slidenum">
              <a:rPr kumimoji="0" lang="en-I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en-I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4637619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  <a:hlinkClick r:id="rId3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18E6CD1-9FF9-40CB-9E08-D88E3A0FE9A1}" type="slidenum">
              <a:rPr kumimoji="0" lang="en-I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en-I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6738004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  <a:hlinkClick r:id="rId3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18E6CD1-9FF9-40CB-9E08-D88E3A0FE9A1}" type="slidenum">
              <a:rPr kumimoji="0" lang="en-I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en-I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723752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EB6C105-A9A4-43A2-AD8C-C3B057DA5EDE}" type="slidenum">
              <a:rPr lang="en-GB" smtClean="0"/>
              <a:t>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5575933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  <a:hlinkClick r:id="rId3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18E6CD1-9FF9-40CB-9E08-D88E3A0FE9A1}" type="slidenum">
              <a:rPr kumimoji="0" lang="en-I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I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1962919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  <a:hlinkClick r:id="rId3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18E6CD1-9FF9-40CB-9E08-D88E3A0FE9A1}" type="slidenum">
              <a:rPr kumimoji="0" lang="en-I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I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3118855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18E6CD1-9FF9-40CB-9E08-D88E3A0FE9A1}" type="slidenum">
              <a:rPr kumimoji="0" lang="en-I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I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4793984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18E6CD1-9FF9-40CB-9E08-D88E3A0FE9A1}" type="slidenum">
              <a:rPr kumimoji="0" lang="en-I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I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5466838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  <a:hlinkClick r:id="rId3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18E6CD1-9FF9-40CB-9E08-D88E3A0FE9A1}" type="slidenum">
              <a:rPr kumimoji="0" lang="en-I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I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9725641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EB6C105-A9A4-43A2-AD8C-C3B057DA5EDE}" type="slidenum">
              <a:rPr lang="en-GB" smtClean="0"/>
              <a:t>18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7915642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  <a:hlinkClick r:id="rId3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18E6CD1-9FF9-40CB-9E08-D88E3A0FE9A1}" type="slidenum">
              <a:rPr kumimoji="0" lang="en-I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en-I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884027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png"/><Relationship Id="rId4" Type="http://schemas.openxmlformats.org/officeDocument/2006/relationships/image" Target="../media/image4.png"/></Relationships>
</file>

<file path=ppt/slideLayouts/_rels/slideLayout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7BA263-F1F4-A9D1-848A-DFB88F245FC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587624" y="1122363"/>
            <a:ext cx="8804276" cy="1709737"/>
          </a:xfrm>
        </p:spPr>
        <p:txBody>
          <a:bodyPr anchor="b"/>
          <a:lstStyle>
            <a:lvl1pPr algn="l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ED66A72-0EAA-BDF9-4EA9-A21D443B15A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587625" y="3416301"/>
            <a:ext cx="7908926" cy="628641"/>
          </a:xfrm>
        </p:spPr>
        <p:txBody>
          <a:bodyPr/>
          <a:lstStyle>
            <a:lvl1pPr marL="0" indent="0" algn="l">
              <a:buNone/>
              <a:defRPr sz="32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099AD2BD-94C1-9E39-75EC-77ADCCE0BCA4}"/>
              </a:ext>
            </a:extLst>
          </p:cNvPr>
          <p:cNvCxnSpPr/>
          <p:nvPr userDrawn="1"/>
        </p:nvCxnSpPr>
        <p:spPr>
          <a:xfrm>
            <a:off x="2587625" y="3124200"/>
            <a:ext cx="9604375" cy="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>
            <a:extLst>
              <a:ext uri="{FF2B5EF4-FFF2-40B4-BE49-F238E27FC236}">
                <a16:creationId xmlns:a16="http://schemas.microsoft.com/office/drawing/2014/main" id="{70537A73-E55C-11F9-798B-ED55512AFD4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90408" y="6228106"/>
            <a:ext cx="1193506" cy="433424"/>
          </a:xfrm>
          <a:prstGeom prst="rect">
            <a:avLst/>
          </a:prstGeom>
          <a:effectLst>
            <a:outerShdw blurRad="25400" dir="2700000" sx="99000" sy="99000" algn="tl" rotWithShape="0">
              <a:prstClr val="black">
                <a:alpha val="14000"/>
              </a:prstClr>
            </a:outerShdw>
          </a:effectLst>
        </p:spPr>
      </p:pic>
      <p:sp>
        <p:nvSpPr>
          <p:cNvPr id="12" name="Title 1">
            <a:extLst>
              <a:ext uri="{FF2B5EF4-FFF2-40B4-BE49-F238E27FC236}">
                <a16:creationId xmlns:a16="http://schemas.microsoft.com/office/drawing/2014/main" id="{681FDF67-08B7-CB34-572C-B9411A62ACD3}"/>
              </a:ext>
            </a:extLst>
          </p:cNvPr>
          <p:cNvSpPr txBox="1">
            <a:spLocks/>
          </p:cNvSpPr>
          <p:nvPr userDrawn="1"/>
        </p:nvSpPr>
        <p:spPr>
          <a:xfrm>
            <a:off x="9078730" y="6285021"/>
            <a:ext cx="1799368" cy="31959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5000" kern="1200" cap="all" spc="100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1200" dirty="0">
                <a:solidFill>
                  <a:schemeClr val="bg1"/>
                </a:solidFill>
              </a:rPr>
              <a:t>Demonstrated on </a:t>
            </a:r>
            <a:endParaRPr lang="en-GB" sz="1200" cap="none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08456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7BA263-F1F4-A9D1-848A-DFB88F245FC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587624" y="1122363"/>
            <a:ext cx="8804276" cy="1709737"/>
          </a:xfrm>
        </p:spPr>
        <p:txBody>
          <a:bodyPr anchor="b"/>
          <a:lstStyle>
            <a:lvl1pPr algn="l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ED66A72-0EAA-BDF9-4EA9-A21D443B15A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587625" y="3416301"/>
            <a:ext cx="7908926" cy="628641"/>
          </a:xfrm>
        </p:spPr>
        <p:txBody>
          <a:bodyPr/>
          <a:lstStyle>
            <a:lvl1pPr marL="0" indent="0" algn="l">
              <a:buNone/>
              <a:defRPr sz="32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4760249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Ho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3">
            <a:extLst>
              <a:ext uri="{FF2B5EF4-FFF2-40B4-BE49-F238E27FC236}">
                <a16:creationId xmlns:a16="http://schemas.microsoft.com/office/drawing/2014/main" id="{7FAE8664-2D0C-DECE-4E24-D46B18E8D1F0}"/>
              </a:ext>
            </a:extLst>
          </p:cNvPr>
          <p:cNvSpPr txBox="1">
            <a:spLocks/>
          </p:cNvSpPr>
          <p:nvPr userDrawn="1"/>
        </p:nvSpPr>
        <p:spPr>
          <a:xfrm>
            <a:off x="8539377" y="0"/>
            <a:ext cx="1043798" cy="6860517"/>
          </a:xfrm>
          <a:prstGeom prst="roundRect">
            <a:avLst>
              <a:gd name="adj" fmla="val 0"/>
            </a:avLst>
          </a:prstGeom>
          <a:solidFill>
            <a:srgbClr val="565755">
              <a:alpha val="95000"/>
            </a:srgbClr>
          </a:solidFill>
        </p:spPr>
        <p:txBody>
          <a:bodyPr vert="horz" lIns="45720" tIns="45720" rIns="45720" bIns="45720" rtlCol="0" anchor="ctr">
            <a:normAutofit/>
          </a:bodyPr>
          <a:lstStyle>
            <a:defPPr>
              <a:defRPr lang="en-US"/>
            </a:defPPr>
            <a:lvl1pPr indent="0" algn="ctr" defTabSz="914400">
              <a:lnSpc>
                <a:spcPct val="100000"/>
              </a:lnSpc>
              <a:spcBef>
                <a:spcPts val="1200"/>
              </a:spcBef>
              <a:spcAft>
                <a:spcPts val="200"/>
              </a:spcAft>
              <a:buClr>
                <a:srgbClr val="1CADE4"/>
              </a:buClr>
              <a:buSzPct val="100000"/>
              <a:buFont typeface="Tw Cen MT" panose="020B0602020104020603" pitchFamily="34" charset="0"/>
              <a:buNone/>
              <a:defRPr sz="3000" b="1">
                <a:solidFill>
                  <a:prstClr val="white"/>
                </a:solidFill>
                <a:latin typeface="+mj-lt"/>
              </a:defRPr>
            </a:lvl1pPr>
            <a:lvl2pPr marL="265176" indent="-13716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</a:lvl2pPr>
            <a:lvl3pPr marL="448056" indent="-13716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/>
            </a:lvl3pPr>
            <a:lvl4pPr marL="594360" indent="-13716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/>
            </a:lvl4pPr>
            <a:lvl5pPr marL="777240" indent="-13716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/>
            </a:lvl5pPr>
            <a:lvl6pPr marL="914400" indent="-13716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/>
            </a:lvl6pPr>
            <a:lvl7pPr marL="1060704" indent="-13716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/>
            </a:lvl7pPr>
            <a:lvl8pPr marL="1216152" indent="-13716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/>
            </a:lvl8pPr>
            <a:lvl9pPr marL="1362456" indent="-13716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/>
            </a:lvl9pPr>
          </a:lstStyle>
          <a:p>
            <a:endParaRPr lang="en-US" sz="3200" dirty="0"/>
          </a:p>
        </p:txBody>
      </p:sp>
      <p:pic>
        <p:nvPicPr>
          <p:cNvPr id="15" name="Picture 14" descr="Background pattern&#10;&#10;Description automatically generated">
            <a:extLst>
              <a:ext uri="{FF2B5EF4-FFF2-40B4-BE49-F238E27FC236}">
                <a16:creationId xmlns:a16="http://schemas.microsoft.com/office/drawing/2014/main" id="{EF437383-762C-07DA-FC29-CE6394E3F78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-4969" r="71340"/>
          <a:stretch/>
        </p:blipFill>
        <p:spPr>
          <a:xfrm>
            <a:off x="8091949" y="2516"/>
            <a:ext cx="4100051" cy="6863722"/>
          </a:xfrm>
          <a:prstGeom prst="rect">
            <a:avLst/>
          </a:prstGeom>
        </p:spPr>
      </p:pic>
      <p:pic>
        <p:nvPicPr>
          <p:cNvPr id="11" name="Picture 10" descr="Logo&#10;&#10;Description automatically generated">
            <a:extLst>
              <a:ext uri="{FF2B5EF4-FFF2-40B4-BE49-F238E27FC236}">
                <a16:creationId xmlns:a16="http://schemas.microsoft.com/office/drawing/2014/main" id="{44D883DB-6BD5-C653-58A5-2C71AD58BF54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04676" y="6131513"/>
            <a:ext cx="1547871" cy="531521"/>
          </a:xfrm>
          <a:prstGeom prst="rect">
            <a:avLst/>
          </a:prstGeom>
        </p:spPr>
      </p:pic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B34A5D1A-3445-BB7E-FB2A-FC90F6B159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82934" y="4370212"/>
            <a:ext cx="5645089" cy="1967780"/>
          </a:xfrm>
        </p:spPr>
        <p:txBody>
          <a:bodyPr/>
          <a:lstStyle/>
          <a:p>
            <a:pPr marL="0" indent="0" algn="ctr">
              <a:buNone/>
            </a:pPr>
            <a:r>
              <a:rPr lang="en-US" b="1" dirty="0">
                <a:solidFill>
                  <a:srgbClr val="444543"/>
                </a:solidFill>
              </a:rPr>
              <a:t>Brian Fox</a:t>
            </a:r>
          </a:p>
          <a:p>
            <a:pPr marL="0" indent="0" algn="ctr">
              <a:buNone/>
            </a:pPr>
            <a:r>
              <a:rPr lang="en-US" dirty="0">
                <a:solidFill>
                  <a:srgbClr val="444543"/>
                </a:solidFill>
              </a:rPr>
              <a:t>Research Statistician</a:t>
            </a:r>
          </a:p>
          <a:p>
            <a:pPr marL="0" indent="0" algn="ctr">
              <a:buNone/>
            </a:pPr>
            <a:r>
              <a:rPr lang="en-US" dirty="0">
                <a:solidFill>
                  <a:srgbClr val="444543"/>
                </a:solidFill>
              </a:rPr>
              <a:t>nQuery</a:t>
            </a:r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9C13CBB3-B24E-E55B-E351-DF206D167DB2}"/>
              </a:ext>
            </a:extLst>
          </p:cNvPr>
          <p:cNvSpPr txBox="1">
            <a:spLocks/>
          </p:cNvSpPr>
          <p:nvPr userDrawn="1"/>
        </p:nvSpPr>
        <p:spPr>
          <a:xfrm>
            <a:off x="8390314" y="1897141"/>
            <a:ext cx="4030664" cy="1801759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kern="1200">
                <a:solidFill>
                  <a:srgbClr val="3375BB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800" dirty="0">
                <a:solidFill>
                  <a:schemeClr val="bg1"/>
                </a:solidFill>
              </a:rPr>
              <a:t>Webinar</a:t>
            </a:r>
          </a:p>
          <a:p>
            <a:pPr algn="ctr"/>
            <a:r>
              <a:rPr lang="en-US" sz="4800" dirty="0">
                <a:solidFill>
                  <a:schemeClr val="bg1"/>
                </a:solidFill>
              </a:rPr>
              <a:t>Host</a:t>
            </a: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417D781F-54A7-57D6-1918-C8B8186AF1F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r="8257" b="-459"/>
          <a:stretch/>
        </p:blipFill>
        <p:spPr>
          <a:xfrm>
            <a:off x="6226007" y="2722863"/>
            <a:ext cx="2313370" cy="75158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67B9B4AC-9F83-35F4-5B07-2270F7BFF7E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" r="1569" b="-460"/>
          <a:stretch/>
        </p:blipFill>
        <p:spPr>
          <a:xfrm rot="10800000">
            <a:off x="0" y="2722862"/>
            <a:ext cx="2481978" cy="751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0039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ontent Placeholder 3">
            <a:extLst>
              <a:ext uri="{FF2B5EF4-FFF2-40B4-BE49-F238E27FC236}">
                <a16:creationId xmlns:a16="http://schemas.microsoft.com/office/drawing/2014/main" id="{69D8DCC1-D21D-8D2B-EDE2-8AF795401E1D}"/>
              </a:ext>
            </a:extLst>
          </p:cNvPr>
          <p:cNvSpPr txBox="1">
            <a:spLocks/>
          </p:cNvSpPr>
          <p:nvPr userDrawn="1"/>
        </p:nvSpPr>
        <p:spPr>
          <a:xfrm>
            <a:off x="2580662" y="-10756"/>
            <a:ext cx="1043798" cy="6868756"/>
          </a:xfrm>
          <a:prstGeom prst="roundRect">
            <a:avLst>
              <a:gd name="adj" fmla="val 0"/>
            </a:avLst>
          </a:prstGeom>
          <a:solidFill>
            <a:srgbClr val="565755">
              <a:alpha val="95000"/>
            </a:srgbClr>
          </a:solidFill>
        </p:spPr>
        <p:txBody>
          <a:bodyPr vert="horz" lIns="45720" tIns="45720" rIns="45720" bIns="45720" rtlCol="0" anchor="ctr">
            <a:normAutofit/>
          </a:bodyPr>
          <a:lstStyle>
            <a:defPPr>
              <a:defRPr lang="en-US"/>
            </a:defPPr>
            <a:lvl1pPr indent="0" algn="ctr" defTabSz="914400">
              <a:lnSpc>
                <a:spcPct val="100000"/>
              </a:lnSpc>
              <a:spcBef>
                <a:spcPts val="1200"/>
              </a:spcBef>
              <a:spcAft>
                <a:spcPts val="200"/>
              </a:spcAft>
              <a:buClr>
                <a:srgbClr val="1CADE4"/>
              </a:buClr>
              <a:buSzPct val="100000"/>
              <a:buFont typeface="Tw Cen MT" panose="020B0602020104020603" pitchFamily="34" charset="0"/>
              <a:buNone/>
              <a:defRPr sz="3000" b="1">
                <a:solidFill>
                  <a:prstClr val="white"/>
                </a:solidFill>
                <a:latin typeface="+mj-lt"/>
              </a:defRPr>
            </a:lvl1pPr>
            <a:lvl2pPr marL="265176" indent="-13716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</a:lvl2pPr>
            <a:lvl3pPr marL="448056" indent="-13716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/>
            </a:lvl3pPr>
            <a:lvl4pPr marL="594360" indent="-13716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/>
            </a:lvl4pPr>
            <a:lvl5pPr marL="777240" indent="-13716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/>
            </a:lvl5pPr>
            <a:lvl6pPr marL="914400" indent="-13716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/>
            </a:lvl6pPr>
            <a:lvl7pPr marL="1060704" indent="-13716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/>
            </a:lvl7pPr>
            <a:lvl8pPr marL="1216152" indent="-13716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/>
            </a:lvl8pPr>
            <a:lvl9pPr marL="1362456" indent="-13716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/>
            </a:lvl9pPr>
          </a:lstStyle>
          <a:p>
            <a:endParaRPr lang="en-US" sz="3200" dirty="0"/>
          </a:p>
        </p:txBody>
      </p:sp>
      <p:pic>
        <p:nvPicPr>
          <p:cNvPr id="11" name="Picture 10" descr="Background pattern&#10;&#10;Description automatically generated">
            <a:extLst>
              <a:ext uri="{FF2B5EF4-FFF2-40B4-BE49-F238E27FC236}">
                <a16:creationId xmlns:a16="http://schemas.microsoft.com/office/drawing/2014/main" id="{3A524D96-00A7-3C5B-4C17-F3BE0D53C70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-4969" r="71340"/>
          <a:stretch/>
        </p:blipFill>
        <p:spPr>
          <a:xfrm>
            <a:off x="-607551" y="-5721"/>
            <a:ext cx="4100051" cy="6863721"/>
          </a:xfrm>
          <a:prstGeom prst="rect">
            <a:avLst/>
          </a:prstGeom>
        </p:spPr>
      </p:pic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FA9B70F-F665-C576-E18F-8325A44F2F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893B29-9E89-44A4-8ADF-0A1FD4F18F2A}" type="datetime1">
              <a:rPr lang="en-US" smtClean="0"/>
              <a:t>2/1/2024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B14B89A-C9C9-D3A9-15D8-5A07C92B95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8716C40-D67D-4B24-B2F0-A65F37D4838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20575" y="2859420"/>
            <a:ext cx="2603625" cy="770861"/>
          </a:xfrm>
        </p:spPr>
        <p:txBody>
          <a:bodyPr/>
          <a:lstStyle>
            <a:lvl1pPr>
              <a:defRPr sz="60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Agenda</a:t>
            </a:r>
            <a:endParaRPr lang="en-IE" dirty="0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4C8C46A6-1B29-13A7-35D8-A7E05110AA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69142" y="1355651"/>
            <a:ext cx="5645089" cy="4953074"/>
          </a:xfrm>
        </p:spPr>
        <p:txBody>
          <a:bodyPr/>
          <a:lstStyle>
            <a:lvl1pPr>
              <a:defRPr sz="3200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10" name="Picture 9" descr="Logo&#10;&#10;Description automatically generated">
            <a:extLst>
              <a:ext uri="{FF2B5EF4-FFF2-40B4-BE49-F238E27FC236}">
                <a16:creationId xmlns:a16="http://schemas.microsoft.com/office/drawing/2014/main" id="{64FFB35C-0636-8A12-8DB1-4DD80DA356EA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27324" y="6388255"/>
            <a:ext cx="895211" cy="5035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83947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Content +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08D2E8-83DE-B215-FE25-6F9A5EAB7D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B7D69E3A-3304-113A-04BC-2FF9A9EE949D}"/>
              </a:ext>
            </a:extLst>
          </p:cNvPr>
          <p:cNvSpPr/>
          <p:nvPr userDrawn="1"/>
        </p:nvSpPr>
        <p:spPr>
          <a:xfrm>
            <a:off x="800100" y="1134819"/>
            <a:ext cx="10553700" cy="45911"/>
          </a:xfrm>
          <a:prstGeom prst="roundRect">
            <a:avLst>
              <a:gd name="adj" fmla="val 50000"/>
            </a:avLst>
          </a:prstGeom>
          <a:gradFill>
            <a:gsLst>
              <a:gs pos="28000">
                <a:schemeClr val="accent2"/>
              </a:gs>
              <a:gs pos="50000">
                <a:schemeClr val="accent1"/>
              </a:gs>
              <a:gs pos="100000">
                <a:schemeClr val="accent4"/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 descr="Logo&#10;&#10;Description automatically generated">
            <a:extLst>
              <a:ext uri="{FF2B5EF4-FFF2-40B4-BE49-F238E27FC236}">
                <a16:creationId xmlns:a16="http://schemas.microsoft.com/office/drawing/2014/main" id="{F5400AA6-71F5-4616-79B1-4AAAB1B6731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27324" y="6388255"/>
            <a:ext cx="895211" cy="503556"/>
          </a:xfrm>
          <a:prstGeom prst="rect">
            <a:avLst/>
          </a:prstGeom>
        </p:spPr>
      </p:pic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97B170CA-8BD5-84F4-CA3D-921BE2D0A3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0100" y="1355651"/>
            <a:ext cx="8802688" cy="4953074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2589674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content no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08D2E8-83DE-B215-FE25-6F9A5EAB7D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28C2BFD2-C1B7-8AE9-BD5C-BC54F8479299}"/>
              </a:ext>
            </a:extLst>
          </p:cNvPr>
          <p:cNvSpPr/>
          <p:nvPr userDrawn="1"/>
        </p:nvSpPr>
        <p:spPr>
          <a:xfrm>
            <a:off x="800100" y="1134819"/>
            <a:ext cx="10553700" cy="45911"/>
          </a:xfrm>
          <a:prstGeom prst="roundRect">
            <a:avLst>
              <a:gd name="adj" fmla="val 50000"/>
            </a:avLst>
          </a:prstGeom>
          <a:gradFill>
            <a:gsLst>
              <a:gs pos="28000">
                <a:schemeClr val="accent2"/>
              </a:gs>
              <a:gs pos="50000">
                <a:schemeClr val="accent1"/>
              </a:gs>
              <a:gs pos="100000">
                <a:schemeClr val="accent4"/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A5C9AC60-2DCD-27A9-6E23-327E66CF77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0100" y="1355651"/>
            <a:ext cx="8802688" cy="4953074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2173528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Section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picture containing outdoor object&#10;&#10;Description automatically generated">
            <a:extLst>
              <a:ext uri="{FF2B5EF4-FFF2-40B4-BE49-F238E27FC236}">
                <a16:creationId xmlns:a16="http://schemas.microsoft.com/office/drawing/2014/main" id="{505D54B3-81EF-5F63-0DD2-FCE4B4235FA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495"/>
          <a:stretch/>
        </p:blipFill>
        <p:spPr>
          <a:xfrm rot="5400000">
            <a:off x="7866356" y="2598944"/>
            <a:ext cx="6915924" cy="167322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C08D2E8-83DE-B215-FE25-6F9A5EAB7D4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00100" y="3095453"/>
            <a:ext cx="8033182" cy="667094"/>
          </a:xfrm>
        </p:spPr>
        <p:txBody>
          <a:bodyPr anchor="t"/>
          <a:lstStyle>
            <a:lvl1pPr>
              <a:defRPr b="0">
                <a:solidFill>
                  <a:schemeClr val="bg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IE" b="1" dirty="0">
                <a:solidFill>
                  <a:schemeClr val="bg1"/>
                </a:solidFill>
              </a:rPr>
              <a:t>Text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2FB94F7-CCDE-D2DC-ACFA-AEE4BA6B80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01AA9B-5289-4CD4-B961-994BDCE04678}" type="datetime1">
              <a:rPr lang="en-US" smtClean="0"/>
              <a:t>2/1/2024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46F8B37-C4DA-5CBD-F18F-5814F9F181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3">
            <a:extLst>
              <a:ext uri="{FF2B5EF4-FFF2-40B4-BE49-F238E27FC236}">
                <a16:creationId xmlns:a16="http://schemas.microsoft.com/office/drawing/2014/main" id="{A662EEEE-167B-795D-DF59-15C71BE76C93}"/>
              </a:ext>
            </a:extLst>
          </p:cNvPr>
          <p:cNvSpPr txBox="1">
            <a:spLocks/>
          </p:cNvSpPr>
          <p:nvPr userDrawn="1"/>
        </p:nvSpPr>
        <p:spPr>
          <a:xfrm>
            <a:off x="12076590" y="-4654"/>
            <a:ext cx="115410" cy="6871532"/>
          </a:xfrm>
          <a:prstGeom prst="roundRect">
            <a:avLst>
              <a:gd name="adj" fmla="val 0"/>
            </a:avLst>
          </a:prstGeom>
          <a:solidFill>
            <a:srgbClr val="565755">
              <a:alpha val="95000"/>
            </a:srgbClr>
          </a:solidFill>
        </p:spPr>
        <p:txBody>
          <a:bodyPr vert="horz" lIns="45720" tIns="45720" rIns="45720" bIns="45720" rtlCol="0" anchor="ctr">
            <a:normAutofit/>
          </a:bodyPr>
          <a:lstStyle>
            <a:defPPr>
              <a:defRPr lang="en-US"/>
            </a:defPPr>
            <a:lvl1pPr indent="0" algn="ctr" defTabSz="914400">
              <a:lnSpc>
                <a:spcPct val="100000"/>
              </a:lnSpc>
              <a:spcBef>
                <a:spcPts val="1200"/>
              </a:spcBef>
              <a:spcAft>
                <a:spcPts val="200"/>
              </a:spcAft>
              <a:buClr>
                <a:srgbClr val="1CADE4"/>
              </a:buClr>
              <a:buSzPct val="100000"/>
              <a:buFont typeface="Tw Cen MT" panose="020B0602020104020603" pitchFamily="34" charset="0"/>
              <a:buNone/>
              <a:defRPr sz="3000" b="1">
                <a:solidFill>
                  <a:prstClr val="white"/>
                </a:solidFill>
                <a:latin typeface="+mj-lt"/>
              </a:defRPr>
            </a:lvl1pPr>
            <a:lvl2pPr marL="265176" indent="-13716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</a:lvl2pPr>
            <a:lvl3pPr marL="448056" indent="-13716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/>
            </a:lvl3pPr>
            <a:lvl4pPr marL="594360" indent="-13716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/>
            </a:lvl4pPr>
            <a:lvl5pPr marL="777240" indent="-13716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/>
            </a:lvl5pPr>
            <a:lvl6pPr marL="914400" indent="-13716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/>
            </a:lvl6pPr>
            <a:lvl7pPr marL="1060704" indent="-13716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/>
            </a:lvl7pPr>
            <a:lvl8pPr marL="1216152" indent="-13716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/>
            </a:lvl8pPr>
            <a:lvl9pPr marL="1362456" indent="-13716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/>
            </a:lvl9pPr>
          </a:lstStyle>
          <a:p>
            <a:endParaRPr lang="en-US" sz="3200" dirty="0"/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68EA5EB0-CC54-C960-8826-491E779299C8}"/>
              </a:ext>
            </a:extLst>
          </p:cNvPr>
          <p:cNvSpPr/>
          <p:nvPr userDrawn="1"/>
        </p:nvSpPr>
        <p:spPr>
          <a:xfrm>
            <a:off x="800100" y="2999130"/>
            <a:ext cx="1232886" cy="45719"/>
          </a:xfrm>
          <a:prstGeom prst="roundRect">
            <a:avLst>
              <a:gd name="adj" fmla="val 50000"/>
            </a:avLst>
          </a:prstGeom>
          <a:solidFill>
            <a:srgbClr val="545E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5BB8ACB6-0FE1-84DB-E0E2-384CC8A4E8F3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826965" y="2485747"/>
            <a:ext cx="7326435" cy="513383"/>
          </a:xfrm>
        </p:spPr>
        <p:txBody>
          <a:bodyPr/>
          <a:lstStyle>
            <a:lvl1pPr marL="0" indent="0">
              <a:buNone/>
              <a:defRPr lang="en-US" sz="3200" b="1" kern="1200" dirty="0" smtClean="0">
                <a:solidFill>
                  <a:srgbClr val="545E5C"/>
                </a:solidFill>
                <a:latin typeface="+mn-lt"/>
                <a:ea typeface="+mj-ea"/>
                <a:cs typeface="+mj-cs"/>
              </a:defRPr>
            </a:lvl1pPr>
            <a:lvl2pPr marL="228600" indent="0">
              <a:buNone/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</a:t>
            </a:r>
          </a:p>
        </p:txBody>
      </p:sp>
    </p:spTree>
    <p:extLst>
      <p:ext uri="{BB962C8B-B14F-4D97-AF65-F5344CB8AC3E}">
        <p14:creationId xmlns:p14="http://schemas.microsoft.com/office/powerpoint/2010/main" val="16905138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786583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blank-">
  <p:cSld name="blank-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812507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AD459E6-15EB-E4AD-687E-C09D5C3FE7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0100" y="217967"/>
            <a:ext cx="10553700" cy="770861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C031E62-52B9-CA43-40A9-9C1A609CB63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00100" y="1355651"/>
            <a:ext cx="8802688" cy="495307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B97ED44-1EE3-BD77-FBC2-F4986004B4F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00100" y="6991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893B29-9E89-44A4-8ADF-0A1FD4F18F2A}" type="datetime1">
              <a:rPr lang="en-US" smtClean="0"/>
              <a:t>2/1/2024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AA8485D-464E-7A27-833B-044885083EF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991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8F90BB7-2E93-C761-7E7F-B2194F946FC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00100" y="6489700"/>
            <a:ext cx="1003300" cy="258763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1600">
                <a:solidFill>
                  <a:schemeClr val="accent6"/>
                </a:solidFill>
              </a:defRPr>
            </a:lvl1pPr>
          </a:lstStyle>
          <a:p>
            <a:fld id="{58DD597F-0A94-4570-9B04-33268E177279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8" name="Picture 7" descr="A close up of a logo&#10;&#10;Description automatically generated">
            <a:extLst>
              <a:ext uri="{FF2B5EF4-FFF2-40B4-BE49-F238E27FC236}">
                <a16:creationId xmlns:a16="http://schemas.microsoft.com/office/drawing/2014/main" id="{EDAA1B6C-CE88-8B83-0E45-FAA88BBFDF3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1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44" t="35437" r="15310" b="722"/>
          <a:stretch/>
        </p:blipFill>
        <p:spPr>
          <a:xfrm rot="5400000">
            <a:off x="9513407" y="3140643"/>
            <a:ext cx="4183984" cy="1173202"/>
          </a:xfrm>
          <a:prstGeom prst="rect">
            <a:avLst/>
          </a:prstGeom>
        </p:spPr>
      </p:pic>
      <p:pic>
        <p:nvPicPr>
          <p:cNvPr id="10" name="Picture 9" descr="Logo&#10;&#10;Description automatically generated">
            <a:extLst>
              <a:ext uri="{FF2B5EF4-FFF2-40B4-BE49-F238E27FC236}">
                <a16:creationId xmlns:a16="http://schemas.microsoft.com/office/drawing/2014/main" id="{9D3B3C3A-CA2E-3074-8F75-939BB320A35A}"/>
              </a:ext>
            </a:extLst>
          </p:cNvPr>
          <p:cNvPicPr>
            <a:picLocks noChangeAspect="1"/>
          </p:cNvPicPr>
          <p:nvPr userDrawn="1"/>
        </p:nvPicPr>
        <p:blipFill>
          <a:blip r:embed="rId1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79063" y="6418582"/>
            <a:ext cx="831988" cy="4679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19854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82" r:id="rId2"/>
    <p:sldLayoutId id="2147483681" r:id="rId3"/>
    <p:sldLayoutId id="2147483665" r:id="rId4"/>
    <p:sldLayoutId id="2147483650" r:id="rId5"/>
    <p:sldLayoutId id="2147483664" r:id="rId6"/>
    <p:sldLayoutId id="2147483678" r:id="rId7"/>
    <p:sldLayoutId id="2147483677" r:id="rId8"/>
    <p:sldLayoutId id="2147483680" r:id="rId9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600"/>
        </a:spcBef>
        <a:spcAft>
          <a:spcPts val="300"/>
        </a:spcAft>
        <a:buClr>
          <a:schemeClr val="accent2"/>
        </a:buClr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100000"/>
        </a:lnSpc>
        <a:spcBef>
          <a:spcPts val="400"/>
        </a:spcBef>
        <a:spcAft>
          <a:spcPts val="300"/>
        </a:spcAft>
        <a:buClr>
          <a:schemeClr val="accent2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indent="-169863" algn="l" defTabSz="914400" rtl="0" eaLnBrk="1" latinLnBrk="0" hangingPunct="1">
        <a:lnSpc>
          <a:spcPct val="100000"/>
        </a:lnSpc>
        <a:spcBef>
          <a:spcPts val="400"/>
        </a:spcBef>
        <a:spcAft>
          <a:spcPts val="300"/>
        </a:spcAft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00" indent="-169863" algn="l" defTabSz="914400" rtl="0" eaLnBrk="1" latinLnBrk="0" hangingPunct="1">
        <a:lnSpc>
          <a:spcPct val="100000"/>
        </a:lnSpc>
        <a:spcBef>
          <a:spcPts val="300"/>
        </a:spcBef>
        <a:spcAft>
          <a:spcPts val="300"/>
        </a:spcAft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43000" indent="-169863" algn="l" defTabSz="914400" rtl="0" eaLnBrk="1" latinLnBrk="0" hangingPunct="1">
        <a:lnSpc>
          <a:spcPct val="100000"/>
        </a:lnSpc>
        <a:spcBef>
          <a:spcPts val="300"/>
        </a:spcBef>
        <a:spcAft>
          <a:spcPts val="300"/>
        </a:spcAft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userDrawn="1">
          <p15:clr>
            <a:srgbClr val="F26B43"/>
          </p15:clr>
        </p15:guide>
        <p15:guide id="2" pos="7680" userDrawn="1">
          <p15:clr>
            <a:srgbClr val="F26B43"/>
          </p15:clr>
        </p15:guide>
        <p15:guide id="3" pos="504" userDrawn="1">
          <p15:clr>
            <a:srgbClr val="F26B43"/>
          </p15:clr>
        </p15:guide>
        <p15:guide id="4" pos="980" userDrawn="1">
          <p15:clr>
            <a:srgbClr val="F26B43"/>
          </p15:clr>
        </p15:guide>
        <p15:guide id="5" pos="1067" userDrawn="1">
          <p15:clr>
            <a:srgbClr val="F26B43"/>
          </p15:clr>
        </p15:guide>
        <p15:guide id="6" pos="1544" userDrawn="1">
          <p15:clr>
            <a:srgbClr val="F26B43"/>
          </p15:clr>
        </p15:guide>
        <p15:guide id="7" pos="1630" userDrawn="1">
          <p15:clr>
            <a:srgbClr val="F26B43"/>
          </p15:clr>
        </p15:guide>
        <p15:guide id="8" pos="2107" userDrawn="1">
          <p15:clr>
            <a:srgbClr val="F26B43"/>
          </p15:clr>
        </p15:guide>
        <p15:guide id="9" pos="2193" userDrawn="1">
          <p15:clr>
            <a:srgbClr val="F26B43"/>
          </p15:clr>
        </p15:guide>
        <p15:guide id="10" pos="2670" userDrawn="1">
          <p15:clr>
            <a:srgbClr val="F26B43"/>
          </p15:clr>
        </p15:guide>
        <p15:guide id="11" pos="2756" userDrawn="1">
          <p15:clr>
            <a:srgbClr val="F26B43"/>
          </p15:clr>
        </p15:guide>
        <p15:guide id="12" pos="3233" userDrawn="1">
          <p15:clr>
            <a:srgbClr val="F26B43"/>
          </p15:clr>
        </p15:guide>
        <p15:guide id="13" pos="3320" userDrawn="1">
          <p15:clr>
            <a:srgbClr val="F26B43"/>
          </p15:clr>
        </p15:guide>
        <p15:guide id="14" pos="3796" userDrawn="1">
          <p15:clr>
            <a:srgbClr val="F26B43"/>
          </p15:clr>
        </p15:guide>
        <p15:guide id="15" pos="3883" userDrawn="1">
          <p15:clr>
            <a:srgbClr val="F26B43"/>
          </p15:clr>
        </p15:guide>
        <p15:guide id="16" pos="4360" userDrawn="1">
          <p15:clr>
            <a:srgbClr val="F26B43"/>
          </p15:clr>
        </p15:guide>
        <p15:guide id="17" pos="4446" userDrawn="1">
          <p15:clr>
            <a:srgbClr val="F26B43"/>
          </p15:clr>
        </p15:guide>
        <p15:guide id="18" pos="4923" userDrawn="1">
          <p15:clr>
            <a:srgbClr val="F26B43"/>
          </p15:clr>
        </p15:guide>
        <p15:guide id="19" pos="5009" userDrawn="1">
          <p15:clr>
            <a:srgbClr val="F26B43"/>
          </p15:clr>
        </p15:guide>
        <p15:guide id="20" pos="5486" userDrawn="1">
          <p15:clr>
            <a:srgbClr val="F26B43"/>
          </p15:clr>
        </p15:guide>
        <p15:guide id="21" pos="5572" userDrawn="1">
          <p15:clr>
            <a:srgbClr val="F26B43"/>
          </p15:clr>
        </p15:guide>
        <p15:guide id="22" pos="6049" userDrawn="1">
          <p15:clr>
            <a:srgbClr val="F26B43"/>
          </p15:clr>
        </p15:guide>
        <p15:guide id="23" pos="6136" userDrawn="1">
          <p15:clr>
            <a:srgbClr val="F26B43"/>
          </p15:clr>
        </p15:guide>
        <p15:guide id="24" pos="6612" userDrawn="1">
          <p15:clr>
            <a:srgbClr val="F26B43"/>
          </p15:clr>
        </p15:guide>
        <p15:guide id="25" pos="6696" userDrawn="1">
          <p15:clr>
            <a:srgbClr val="F26B43"/>
          </p15:clr>
        </p15:guide>
        <p15:guide id="26" pos="7176" userDrawn="1">
          <p15:clr>
            <a:srgbClr val="F26B43"/>
          </p15:clr>
        </p15:guide>
        <p15:guide id="27" orient="horz" userDrawn="1">
          <p15:clr>
            <a:srgbClr val="F26B43"/>
          </p15:clr>
        </p15:guide>
        <p15:guide id="28" orient="horz" pos="4320" userDrawn="1">
          <p15:clr>
            <a:srgbClr val="F26B43"/>
          </p15:clr>
        </p15:guide>
        <p15:guide id="29" orient="horz" pos="288" userDrawn="1">
          <p15:clr>
            <a:srgbClr val="F26B43"/>
          </p15:clr>
        </p15:guide>
        <p15:guide id="30" orient="horz" pos="3974" userDrawn="1">
          <p15:clr>
            <a:srgbClr val="F26B43"/>
          </p15:clr>
        </p15:guide>
        <p15:guide id="31" orient="horz" pos="648" userDrawn="1">
          <p15:clr>
            <a:srgbClr val="F26B43"/>
          </p15:clr>
        </p15:guide>
        <p15:guide id="32" orient="horz" pos="851" userDrawn="1">
          <p15:clr>
            <a:srgbClr val="F26B43"/>
          </p15:clr>
        </p15:guide>
        <p15:guide id="33" orient="horz" pos="4212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.xml"/><Relationship Id="rId4" Type="http://schemas.microsoft.com/office/2007/relationships/hdphoto" Target="../media/hdphoto2.wdp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ognizant.com/whitepapers/patients-recruitment-forecast-in-clinical-trials-codex1382.pdf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://bbs.ceb-institute.org/wp-content/uploads/2016/06/Kaspar-event_tracking.pdf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13" Type="http://schemas.openxmlformats.org/officeDocument/2006/relationships/image" Target="../media/image20.png"/><Relationship Id="rId18" Type="http://schemas.openxmlformats.org/officeDocument/2006/relationships/image" Target="../media/image25.png"/><Relationship Id="rId26" Type="http://schemas.openxmlformats.org/officeDocument/2006/relationships/image" Target="../media/image33.jpeg"/><Relationship Id="rId3" Type="http://schemas.openxmlformats.org/officeDocument/2006/relationships/image" Target="../media/image11.png"/><Relationship Id="rId21" Type="http://schemas.openxmlformats.org/officeDocument/2006/relationships/image" Target="../media/image28.png"/><Relationship Id="rId7" Type="http://schemas.openxmlformats.org/officeDocument/2006/relationships/image" Target="../media/image14.jpeg"/><Relationship Id="rId12" Type="http://schemas.openxmlformats.org/officeDocument/2006/relationships/image" Target="../media/image19.png"/><Relationship Id="rId17" Type="http://schemas.openxmlformats.org/officeDocument/2006/relationships/image" Target="../media/image24.png"/><Relationship Id="rId25" Type="http://schemas.openxmlformats.org/officeDocument/2006/relationships/image" Target="../media/image32.pn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23.png"/><Relationship Id="rId20" Type="http://schemas.openxmlformats.org/officeDocument/2006/relationships/image" Target="../media/image27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3.jpeg"/><Relationship Id="rId11" Type="http://schemas.openxmlformats.org/officeDocument/2006/relationships/image" Target="../media/image18.png"/><Relationship Id="rId24" Type="http://schemas.openxmlformats.org/officeDocument/2006/relationships/image" Target="../media/image31.png"/><Relationship Id="rId5" Type="http://schemas.openxmlformats.org/officeDocument/2006/relationships/image" Target="../media/image12.jpeg"/><Relationship Id="rId15" Type="http://schemas.openxmlformats.org/officeDocument/2006/relationships/image" Target="../media/image22.png"/><Relationship Id="rId23" Type="http://schemas.openxmlformats.org/officeDocument/2006/relationships/image" Target="../media/image30.png"/><Relationship Id="rId10" Type="http://schemas.openxmlformats.org/officeDocument/2006/relationships/image" Target="../media/image17.png"/><Relationship Id="rId19" Type="http://schemas.openxmlformats.org/officeDocument/2006/relationships/image" Target="../media/image26.png"/><Relationship Id="rId4" Type="http://schemas.microsoft.com/office/2007/relationships/hdphoto" Target="../media/hdphoto1.wdp"/><Relationship Id="rId9" Type="http://schemas.openxmlformats.org/officeDocument/2006/relationships/image" Target="../media/image16.png"/><Relationship Id="rId14" Type="http://schemas.openxmlformats.org/officeDocument/2006/relationships/image" Target="../media/image21.png"/><Relationship Id="rId22" Type="http://schemas.openxmlformats.org/officeDocument/2006/relationships/image" Target="../media/image29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0F58B06D-389D-46FF-A04F-8C609B65A0B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90408" y="6228106"/>
            <a:ext cx="1193506" cy="433424"/>
          </a:xfrm>
          <a:prstGeom prst="rect">
            <a:avLst/>
          </a:prstGeom>
          <a:effectLst>
            <a:outerShdw blurRad="25400" dist="12700" dir="2700000" algn="tl" rotWithShape="0">
              <a:prstClr val="black">
                <a:alpha val="14000"/>
              </a:prstClr>
            </a:outerShdw>
          </a:effec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6E659E0-3360-1A1D-8234-62B5AC0FE4AB}"/>
              </a:ext>
            </a:extLst>
          </p:cNvPr>
          <p:cNvSpPr txBox="1">
            <a:spLocks/>
          </p:cNvSpPr>
          <p:nvPr/>
        </p:nvSpPr>
        <p:spPr>
          <a:xfrm>
            <a:off x="-69850" y="1359117"/>
            <a:ext cx="12261850" cy="2024063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5600" b="1" dirty="0">
                <a:solidFill>
                  <a:schemeClr val="bg1"/>
                </a:solidFill>
              </a:rPr>
              <a:t>Projecting How Long Your</a:t>
            </a:r>
            <a:br>
              <a:rPr lang="en-GB" sz="5600" b="1" dirty="0">
                <a:solidFill>
                  <a:schemeClr val="bg1"/>
                </a:solidFill>
              </a:rPr>
            </a:br>
            <a:r>
              <a:rPr lang="en-GB" sz="5600" b="1" dirty="0">
                <a:solidFill>
                  <a:schemeClr val="bg1"/>
                </a:solidFill>
              </a:rPr>
              <a:t>Trial Will Take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35B61EC6-8772-9F70-B68C-D7EC4807B0B9}"/>
              </a:ext>
            </a:extLst>
          </p:cNvPr>
          <p:cNvSpPr txBox="1">
            <a:spLocks/>
          </p:cNvSpPr>
          <p:nvPr/>
        </p:nvSpPr>
        <p:spPr>
          <a:xfrm>
            <a:off x="989593" y="4169399"/>
            <a:ext cx="9983755" cy="63919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5000" kern="1200" cap="all" spc="100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600" b="0" i="0" u="none" strike="noStrike" kern="1200" cap="none" spc="1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A Practical Guide to Milestone Prediction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B809596D-EA60-BE99-1B7C-F1F77EC94884}"/>
              </a:ext>
            </a:extLst>
          </p:cNvPr>
          <p:cNvCxnSpPr>
            <a:cxnSpLocks/>
          </p:cNvCxnSpPr>
          <p:nvPr/>
        </p:nvCxnSpPr>
        <p:spPr>
          <a:xfrm>
            <a:off x="1603654" y="3687798"/>
            <a:ext cx="8696325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343920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D41894-E364-EE6A-9A7E-249D563462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9150" y="277335"/>
            <a:ext cx="10553700" cy="770861"/>
          </a:xfrm>
        </p:spPr>
        <p:txBody>
          <a:bodyPr/>
          <a:lstStyle/>
          <a:p>
            <a:r>
              <a:rPr lang="en-IE" dirty="0" err="1"/>
              <a:t>Enrollment</a:t>
            </a:r>
            <a:r>
              <a:rPr lang="en-IE" dirty="0"/>
              <a:t> Prediction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800100" y="1355651"/>
            <a:ext cx="4843318" cy="4953074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IE" sz="3000" dirty="0"/>
              <a:t>Enrolment Prediction focussed on recruitment milestones</a:t>
            </a:r>
          </a:p>
          <a:p>
            <a:pPr lvl="1"/>
            <a:r>
              <a:rPr lang="en-IE" sz="2600" dirty="0">
                <a:solidFill>
                  <a:schemeClr val="bg1">
                    <a:lumMod val="50000"/>
                  </a:schemeClr>
                </a:solidFill>
              </a:rPr>
              <a:t>Relevant for all trial endpoints</a:t>
            </a:r>
            <a:br>
              <a:rPr lang="en-IE" sz="2600" dirty="0">
                <a:solidFill>
                  <a:schemeClr val="bg1">
                    <a:lumMod val="50000"/>
                  </a:schemeClr>
                </a:solidFill>
              </a:rPr>
            </a:br>
            <a:endParaRPr lang="en-IE" sz="2600" dirty="0"/>
          </a:p>
          <a:p>
            <a:pPr marL="0" indent="0">
              <a:buNone/>
            </a:pPr>
            <a:r>
              <a:rPr lang="en-IE" sz="3000" dirty="0"/>
              <a:t>Multiple levels and approaches to look at enrolment prediction </a:t>
            </a:r>
          </a:p>
          <a:p>
            <a:pPr lvl="1"/>
            <a:r>
              <a:rPr lang="en-IE" sz="2600" dirty="0" err="1">
                <a:solidFill>
                  <a:schemeClr val="bg1">
                    <a:lumMod val="50000"/>
                  </a:schemeClr>
                </a:solidFill>
              </a:rPr>
              <a:t>nQuery</a:t>
            </a:r>
            <a:r>
              <a:rPr lang="en-IE" sz="2600" dirty="0">
                <a:solidFill>
                  <a:schemeClr val="bg1">
                    <a:lumMod val="50000"/>
                  </a:schemeClr>
                </a:solidFill>
              </a:rPr>
              <a:t> Models: Poisson, Piecewise Poisson</a:t>
            </a:r>
          </a:p>
          <a:p>
            <a:pPr lvl="1"/>
            <a:r>
              <a:rPr lang="en-IE" sz="2600" dirty="0">
                <a:solidFill>
                  <a:schemeClr val="bg1">
                    <a:lumMod val="50000"/>
                  </a:schemeClr>
                </a:solidFill>
              </a:rPr>
              <a:t>Model Level: Global, Regional/Site-level</a:t>
            </a:r>
            <a:br>
              <a:rPr lang="en-IE" sz="2000" dirty="0">
                <a:solidFill>
                  <a:schemeClr val="bg1">
                    <a:lumMod val="50000"/>
                  </a:schemeClr>
                </a:solidFill>
              </a:rPr>
            </a:br>
            <a:endParaRPr lang="en-IE" sz="2000" dirty="0">
              <a:solidFill>
                <a:schemeClr val="bg1">
                  <a:lumMod val="50000"/>
                </a:schemeClr>
              </a:solidFill>
            </a:endParaRPr>
          </a:p>
          <a:p>
            <a:pPr marL="0" indent="-45720">
              <a:buNone/>
            </a:pPr>
            <a:r>
              <a:rPr lang="en-IE" sz="3000" dirty="0"/>
              <a:t>Can use prediction for decisions</a:t>
            </a:r>
          </a:p>
          <a:p>
            <a:pPr lvl="1"/>
            <a:r>
              <a:rPr lang="en-IE" sz="2600" dirty="0">
                <a:solidFill>
                  <a:schemeClr val="bg1">
                    <a:lumMod val="50000"/>
                  </a:schemeClr>
                </a:solidFill>
              </a:rPr>
              <a:t>e.g. add or drop sites via performance</a:t>
            </a:r>
            <a:endParaRPr lang="en-IE" sz="26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AA43517-5A18-462C-BED3-EFA2D4A3567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88378" y="2140601"/>
            <a:ext cx="6236948" cy="33857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017247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9C758D-F555-1D6F-87D2-E7D2C6CCD6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Enrollment Prediction Method Examples</a:t>
            </a: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BFF2E012-4EE5-90E2-1829-31C5AFF1444E}"/>
              </a:ext>
            </a:extLst>
          </p:cNvPr>
          <p:cNvGraphicFramePr>
            <a:graphicFrameLocks noGrp="1"/>
          </p:cNvGraphicFramePr>
          <p:nvPr/>
        </p:nvGraphicFramePr>
        <p:xfrm>
          <a:off x="800100" y="1570629"/>
          <a:ext cx="10553700" cy="4726998"/>
        </p:xfrm>
        <a:graphic>
          <a:graphicData uri="http://schemas.openxmlformats.org/drawingml/2006/table">
            <a:tbl>
              <a:tblPr bandCol="1">
                <a:tableStyleId>{C083E6E3-FA7D-4D7B-A595-EF9225AFEA82}</a:tableStyleId>
              </a:tblPr>
              <a:tblGrid>
                <a:gridCol w="3606800">
                  <a:extLst>
                    <a:ext uri="{9D8B030D-6E8A-4147-A177-3AD203B41FA5}">
                      <a16:colId xmlns:a16="http://schemas.microsoft.com/office/drawing/2014/main" val="1954753644"/>
                    </a:ext>
                  </a:extLst>
                </a:gridCol>
                <a:gridCol w="6946900">
                  <a:extLst>
                    <a:ext uri="{9D8B030D-6E8A-4147-A177-3AD203B41FA5}">
                      <a16:colId xmlns:a16="http://schemas.microsoft.com/office/drawing/2014/main" val="1875939613"/>
                    </a:ext>
                  </a:extLst>
                </a:gridCol>
              </a:tblGrid>
              <a:tr h="69712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E" sz="2000" b="1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Parametric Model</a:t>
                      </a:r>
                    </a:p>
                  </a:txBody>
                  <a:tcPr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85000"/>
                        <a:lumOff val="15000"/>
                        <a:alpha val="5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 defTabSz="914400" rtl="0" eaLnBrk="1" latinLnBrk="0" hangingPunct="1">
                        <a:buFont typeface="Arial" panose="020B0604020202020204" pitchFamily="34" charset="0"/>
                        <a:buNone/>
                      </a:pPr>
                      <a:r>
                        <a:rPr lang="en-IE" sz="20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e.g. Fit Linear, Polynomial, Poisson</a:t>
                      </a:r>
                    </a:p>
                  </a:txBody>
                  <a:tcPr marT="91440" marB="91440" anchor="ctr">
                    <a:lnL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50196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49173196"/>
                  </a:ext>
                </a:extLst>
              </a:tr>
              <a:tr h="69712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E" sz="2000" b="1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Parametric Piecewise Modelling</a:t>
                      </a:r>
                    </a:p>
                  </a:txBody>
                  <a:tcPr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85000"/>
                        <a:lumOff val="15000"/>
                        <a:alpha val="5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buFont typeface="Wingdings" panose="05000000000000000000" pitchFamily="2" charset="2"/>
                        <a:buNone/>
                      </a:pPr>
                      <a:r>
                        <a:rPr lang="en-IE" sz="20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e.g. Piecewise Poisson</a:t>
                      </a:r>
                    </a:p>
                  </a:txBody>
                  <a:tcPr marT="91440" marB="91440" anchor="ctr">
                    <a:lnL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50196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73742925"/>
                  </a:ext>
                </a:extLst>
              </a:tr>
              <a:tr h="69712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E" sz="2000" b="1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Global Simulation</a:t>
                      </a:r>
                    </a:p>
                  </a:txBody>
                  <a:tcPr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85000"/>
                        <a:lumOff val="15000"/>
                        <a:alpha val="5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buFont typeface="Wingdings" panose="05000000000000000000" pitchFamily="2" charset="2"/>
                        <a:buNone/>
                      </a:pPr>
                      <a:r>
                        <a:rPr lang="en-IE" sz="20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e.g. Exponential inter-arrival times</a:t>
                      </a:r>
                    </a:p>
                  </a:txBody>
                  <a:tcPr marT="91440" marB="91440" anchor="ctr">
                    <a:lnL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50196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97713393"/>
                  </a:ext>
                </a:extLst>
              </a:tr>
              <a:tr h="69712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E" sz="2000" b="1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Explicit Per-Site Simulation</a:t>
                      </a:r>
                    </a:p>
                  </a:txBody>
                  <a:tcPr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85000"/>
                        <a:lumOff val="15000"/>
                        <a:alpha val="5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buFont typeface="Wingdings" panose="05000000000000000000" pitchFamily="2" charset="2"/>
                        <a:buNone/>
                      </a:pPr>
                      <a:r>
                        <a:rPr lang="en-IE" sz="20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e.g. Fixed rate per site</a:t>
                      </a:r>
                    </a:p>
                  </a:txBody>
                  <a:tcPr marT="91440" marB="91440" anchor="ctr">
                    <a:lnL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50196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73370419"/>
                  </a:ext>
                </a:extLst>
              </a:tr>
              <a:tr h="697129">
                <a:tc>
                  <a:txBody>
                    <a:bodyPr/>
                    <a:lstStyle/>
                    <a:p>
                      <a:pPr algn="l"/>
                      <a:r>
                        <a:rPr lang="en-IE" sz="2000" b="1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Per-Site Simulation via Model</a:t>
                      </a:r>
                    </a:p>
                  </a:txBody>
                  <a:tcPr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85000"/>
                        <a:lumOff val="15000"/>
                        <a:alpha val="5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buFont typeface="+mj-lt"/>
                        <a:buNone/>
                      </a:pPr>
                      <a:r>
                        <a:rPr lang="en-IE" sz="20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e.g. Poisson-Gamma Bayesian </a:t>
                      </a:r>
                    </a:p>
                  </a:txBody>
                  <a:tcPr marT="91440" marB="91440" anchor="ctr">
                    <a:lnL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50196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10420033"/>
                  </a:ext>
                </a:extLst>
              </a:tr>
              <a:tr h="75367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E" sz="2000" b="1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Machine</a:t>
                      </a:r>
                      <a:r>
                        <a:rPr lang="en-IE" sz="2000" b="0" dirty="0"/>
                        <a:t> </a:t>
                      </a:r>
                      <a:r>
                        <a:rPr lang="en-IE" sz="2000" b="1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Learning</a:t>
                      </a:r>
                      <a:r>
                        <a:rPr lang="en-IE" sz="2000" b="0" dirty="0"/>
                        <a:t> </a:t>
                      </a:r>
                    </a:p>
                  </a:txBody>
                  <a:tcPr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85000"/>
                        <a:lumOff val="15000"/>
                        <a:alpha val="5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IE" sz="20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Based on current and/or simulations</a:t>
                      </a:r>
                    </a:p>
                  </a:txBody>
                  <a:tcPr marT="91440" marB="91440" anchor="ctr">
                    <a:lnL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50196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8532232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E" sz="2000" b="1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Others</a:t>
                      </a:r>
                    </a:p>
                  </a:txBody>
                  <a:tcPr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85000"/>
                        <a:lumOff val="15000"/>
                        <a:alpha val="5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E" sz="20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Regional Effects, Optimization, Cost</a:t>
                      </a:r>
                      <a:endParaRPr lang="en-IE" sz="2000" b="0" kern="1200" noProof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T="91440" marB="91440" anchor="ctr">
                    <a:lnL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50196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9177801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4451499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08371BD8-6D7D-4897-AB9D-E014342316F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09226" y="2020372"/>
            <a:ext cx="6382774" cy="341904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3F563A0-A3BB-51B7-4EEA-D1B7B699FA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9150" y="252429"/>
            <a:ext cx="10553700" cy="770861"/>
          </a:xfrm>
        </p:spPr>
        <p:txBody>
          <a:bodyPr/>
          <a:lstStyle/>
          <a:p>
            <a:r>
              <a:rPr lang="en-IE" dirty="0"/>
              <a:t>Events Prediction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800100" y="1355651"/>
            <a:ext cx="5009126" cy="5249920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IE" sz="4000" dirty="0"/>
              <a:t>Events Prediction focussed on</a:t>
            </a:r>
            <a:br>
              <a:rPr lang="en-IE" sz="4000" dirty="0"/>
            </a:br>
            <a:r>
              <a:rPr lang="en-IE" sz="4000" dirty="0"/>
              <a:t>event milestones (e.g. death)</a:t>
            </a:r>
          </a:p>
          <a:p>
            <a:pPr lvl="1"/>
            <a:r>
              <a:rPr lang="en-IE" sz="3400" dirty="0">
                <a:solidFill>
                  <a:schemeClr val="bg1">
                    <a:lumMod val="50000"/>
                  </a:schemeClr>
                </a:solidFill>
              </a:rPr>
              <a:t>Relevant for survival (TTE) endpoint</a:t>
            </a:r>
            <a:br>
              <a:rPr lang="en-IE" sz="3400" dirty="0">
                <a:solidFill>
                  <a:schemeClr val="bg1">
                    <a:lumMod val="50000"/>
                  </a:schemeClr>
                </a:solidFill>
              </a:rPr>
            </a:br>
            <a:endParaRPr lang="en-IE" sz="3400" dirty="0"/>
          </a:p>
          <a:p>
            <a:pPr marL="0" indent="-45720">
              <a:buNone/>
            </a:pPr>
            <a:r>
              <a:rPr lang="en-IE" sz="4000" dirty="0"/>
              <a:t>Variety of possible survival models</a:t>
            </a:r>
          </a:p>
          <a:p>
            <a:pPr lvl="1"/>
            <a:r>
              <a:rPr lang="en-IE" sz="3400" dirty="0" err="1">
                <a:solidFill>
                  <a:schemeClr val="bg1">
                    <a:lumMod val="50000"/>
                  </a:schemeClr>
                </a:solidFill>
              </a:rPr>
              <a:t>nQuery</a:t>
            </a:r>
            <a:r>
              <a:rPr lang="en-IE" sz="3400" dirty="0">
                <a:solidFill>
                  <a:schemeClr val="bg1">
                    <a:lumMod val="50000"/>
                  </a:schemeClr>
                </a:solidFill>
              </a:rPr>
              <a:t> Models: Exponential, Piecewise Exponential, Survival</a:t>
            </a:r>
            <a:endParaRPr lang="en-IE" sz="3400" dirty="0"/>
          </a:p>
          <a:p>
            <a:pPr marL="0" indent="0">
              <a:buNone/>
            </a:pPr>
            <a:endParaRPr lang="en-IE" sz="2400" dirty="0"/>
          </a:p>
          <a:p>
            <a:pPr marL="0" indent="0">
              <a:buNone/>
            </a:pPr>
            <a:r>
              <a:rPr lang="en-IE" sz="4000" dirty="0"/>
              <a:t>Can also model other considerations:</a:t>
            </a:r>
          </a:p>
          <a:p>
            <a:pPr lvl="1"/>
            <a:r>
              <a:rPr lang="en-IE" sz="3400" dirty="0" err="1">
                <a:solidFill>
                  <a:schemeClr val="bg1">
                    <a:lumMod val="50000"/>
                  </a:schemeClr>
                </a:solidFill>
              </a:rPr>
              <a:t>Enrollment</a:t>
            </a:r>
            <a:r>
              <a:rPr lang="en-IE" sz="3400" dirty="0">
                <a:solidFill>
                  <a:schemeClr val="bg1">
                    <a:lumMod val="50000"/>
                  </a:schemeClr>
                </a:solidFill>
              </a:rPr>
              <a:t> as before if on-going at time of prediction</a:t>
            </a:r>
          </a:p>
          <a:p>
            <a:pPr lvl="1"/>
            <a:r>
              <a:rPr lang="en-IE" sz="3400" dirty="0">
                <a:solidFill>
                  <a:schemeClr val="bg1">
                    <a:lumMod val="50000"/>
                  </a:schemeClr>
                </a:solidFill>
              </a:rPr>
              <a:t>Other processes: Dropout (same models as event process)</a:t>
            </a:r>
            <a:br>
              <a:rPr lang="en-IE" dirty="0">
                <a:solidFill>
                  <a:schemeClr val="bg1">
                    <a:lumMod val="50000"/>
                  </a:schemeClr>
                </a:solidFill>
              </a:rPr>
            </a:br>
            <a:endParaRPr lang="en-IE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055377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9C758D-F555-1D6F-87D2-E7D2C6CCD6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Event Prediction Method Examples</a:t>
            </a: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BFF2E012-4EE5-90E2-1829-31C5AFF1444E}"/>
              </a:ext>
            </a:extLst>
          </p:cNvPr>
          <p:cNvGraphicFramePr>
            <a:graphicFrameLocks noGrp="1"/>
          </p:cNvGraphicFramePr>
          <p:nvPr/>
        </p:nvGraphicFramePr>
        <p:xfrm>
          <a:off x="800100" y="1570629"/>
          <a:ext cx="10553700" cy="4726998"/>
        </p:xfrm>
        <a:graphic>
          <a:graphicData uri="http://schemas.openxmlformats.org/drawingml/2006/table">
            <a:tbl>
              <a:tblPr bandCol="1">
                <a:tableStyleId>{C083E6E3-FA7D-4D7B-A595-EF9225AFEA82}</a:tableStyleId>
              </a:tblPr>
              <a:tblGrid>
                <a:gridCol w="3606800">
                  <a:extLst>
                    <a:ext uri="{9D8B030D-6E8A-4147-A177-3AD203B41FA5}">
                      <a16:colId xmlns:a16="http://schemas.microsoft.com/office/drawing/2014/main" val="1954753644"/>
                    </a:ext>
                  </a:extLst>
                </a:gridCol>
                <a:gridCol w="6946900">
                  <a:extLst>
                    <a:ext uri="{9D8B030D-6E8A-4147-A177-3AD203B41FA5}">
                      <a16:colId xmlns:a16="http://schemas.microsoft.com/office/drawing/2014/main" val="1875939613"/>
                    </a:ext>
                  </a:extLst>
                </a:gridCol>
              </a:tblGrid>
              <a:tr h="69712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E" sz="2000" b="1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Parametric Modelling</a:t>
                      </a:r>
                    </a:p>
                  </a:txBody>
                  <a:tcPr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85000"/>
                        <a:lumOff val="15000"/>
                        <a:alpha val="5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buFont typeface="Wingdings" panose="05000000000000000000" pitchFamily="2" charset="2"/>
                        <a:buNone/>
                      </a:pPr>
                      <a:r>
                        <a:rPr lang="en-IE" sz="20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e.g. Exponential, Weibull, Log-Normal</a:t>
                      </a:r>
                    </a:p>
                  </a:txBody>
                  <a:tcPr marT="91440" marB="91440" anchor="ctr">
                    <a:lnL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50196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49173196"/>
                  </a:ext>
                </a:extLst>
              </a:tr>
              <a:tr h="69712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E" sz="2000" b="1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Parametric Piecewise Modelling</a:t>
                      </a:r>
                    </a:p>
                  </a:txBody>
                  <a:tcPr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85000"/>
                        <a:lumOff val="15000"/>
                        <a:alpha val="5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buFont typeface="Wingdings" panose="05000000000000000000" pitchFamily="2" charset="2"/>
                        <a:buNone/>
                      </a:pPr>
                      <a:r>
                        <a:rPr lang="en-IE" sz="20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e.g. Markov process (Lakatos)</a:t>
                      </a:r>
                    </a:p>
                  </a:txBody>
                  <a:tcPr marT="91440" marB="91440" anchor="ctr">
                    <a:lnL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50196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73742925"/>
                  </a:ext>
                </a:extLst>
              </a:tr>
              <a:tr h="697129">
                <a:tc>
                  <a:txBody>
                    <a:bodyPr/>
                    <a:lstStyle/>
                    <a:p>
                      <a:pPr algn="l"/>
                      <a:r>
                        <a:rPr lang="en-IE" sz="2000" b="1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Simulation using Survival Model</a:t>
                      </a:r>
                    </a:p>
                  </a:txBody>
                  <a:tcPr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85000"/>
                        <a:lumOff val="15000"/>
                        <a:alpha val="5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buFont typeface="Wingdings" panose="05000000000000000000" pitchFamily="2" charset="2"/>
                        <a:buNone/>
                      </a:pPr>
                      <a:r>
                        <a:rPr lang="en-IE" sz="20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e.g. Exponential, Piecewise Exp., Weibull </a:t>
                      </a:r>
                    </a:p>
                  </a:txBody>
                  <a:tcPr marT="91440" marB="91440" anchor="ctr">
                    <a:lnL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50196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97713393"/>
                  </a:ext>
                </a:extLst>
              </a:tr>
              <a:tr h="697129">
                <a:tc>
                  <a:txBody>
                    <a:bodyPr/>
                    <a:lstStyle/>
                    <a:p>
                      <a:pPr algn="l"/>
                      <a:r>
                        <a:rPr lang="en-IE" sz="2000" b="1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Model Selection Algorithm</a:t>
                      </a:r>
                    </a:p>
                  </a:txBody>
                  <a:tcPr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85000"/>
                        <a:lumOff val="15000"/>
                        <a:alpha val="5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buFont typeface="Wingdings" panose="05000000000000000000" pitchFamily="2" charset="2"/>
                        <a:buNone/>
                      </a:pPr>
                      <a:r>
                        <a:rPr lang="en-IE" sz="20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Select Models and/or Changepoints</a:t>
                      </a:r>
                    </a:p>
                  </a:txBody>
                  <a:tcPr marT="91440" marB="91440" anchor="ctr">
                    <a:lnL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50196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73370419"/>
                  </a:ext>
                </a:extLst>
              </a:tr>
              <a:tr h="697129">
                <a:tc>
                  <a:txBody>
                    <a:bodyPr/>
                    <a:lstStyle/>
                    <a:p>
                      <a:pPr algn="l"/>
                      <a:r>
                        <a:rPr lang="en-IE" sz="2000" b="1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Machine Learning Algorithm</a:t>
                      </a:r>
                    </a:p>
                  </a:txBody>
                  <a:tcPr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85000"/>
                        <a:lumOff val="15000"/>
                        <a:alpha val="5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buFont typeface="+mj-lt"/>
                        <a:buNone/>
                      </a:pPr>
                      <a:r>
                        <a:rPr lang="en-IE" sz="20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Trained on Current &amp;/or Simulations</a:t>
                      </a:r>
                    </a:p>
                  </a:txBody>
                  <a:tcPr marT="91440" marB="91440" anchor="ctr">
                    <a:lnL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50196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10420033"/>
                  </a:ext>
                </a:extLst>
              </a:tr>
              <a:tr h="753673">
                <a:tc>
                  <a:txBody>
                    <a:bodyPr/>
                    <a:lstStyle/>
                    <a:p>
                      <a:pPr algn="l"/>
                      <a:r>
                        <a:rPr lang="en-IE" sz="2000" b="1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Non-Proportional Hazards</a:t>
                      </a:r>
                    </a:p>
                  </a:txBody>
                  <a:tcPr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85000"/>
                        <a:lumOff val="15000"/>
                        <a:alpha val="5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buFont typeface="+mj-lt"/>
                        <a:buNone/>
                      </a:pPr>
                      <a:r>
                        <a:rPr lang="en-IE" sz="20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Cure Rate Model, “Responder”-based</a:t>
                      </a:r>
                    </a:p>
                  </a:txBody>
                  <a:tcPr marT="91440" marB="91440" anchor="ctr">
                    <a:lnL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50196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8532232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E" sz="2000" b="1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Other Considerations</a:t>
                      </a:r>
                    </a:p>
                  </a:txBody>
                  <a:tcPr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85000"/>
                        <a:lumOff val="15000"/>
                        <a:alpha val="5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E" sz="20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External Data (Bayesian), Blinded EM</a:t>
                      </a:r>
                      <a:endParaRPr lang="en-IE" sz="2000" b="0" kern="1200" noProof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T="91440" marB="91440" anchor="ctr">
                    <a:lnL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50196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9177801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9520457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4C5537-17F8-C98D-6777-8F14C9DFC1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0099" y="3095453"/>
            <a:ext cx="9096935" cy="667094"/>
          </a:xfrm>
        </p:spPr>
        <p:txBody>
          <a:bodyPr/>
          <a:lstStyle/>
          <a:p>
            <a:r>
              <a:rPr lang="en-US" dirty="0"/>
              <a:t>Worked Example</a:t>
            </a:r>
            <a:br>
              <a:rPr lang="en-US" dirty="0"/>
            </a:b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44F0BAF-1B39-0BC3-D971-A68B1458A981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826965" y="2485747"/>
            <a:ext cx="1584541" cy="513383"/>
          </a:xfrm>
        </p:spPr>
        <p:txBody>
          <a:bodyPr/>
          <a:lstStyle/>
          <a:p>
            <a:r>
              <a:rPr lang="en-IE" dirty="0"/>
              <a:t>Part 3</a:t>
            </a:r>
          </a:p>
          <a:p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414574915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C7A561-1132-B26E-6362-81448E361B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Interim Milestone Prediction Example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0267D7-6082-6CB7-EEF1-2955E74C536D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800100" y="1521905"/>
            <a:ext cx="4686300" cy="4953074"/>
          </a:xfrm>
        </p:spPr>
        <p:txBody>
          <a:bodyPr/>
          <a:lstStyle/>
          <a:p>
            <a:pPr marL="0" indent="0">
              <a:buNone/>
            </a:pPr>
            <a:r>
              <a:rPr lang="en-IE" sz="2400" dirty="0"/>
              <a:t>Interim analysis conducted at 50% of total required events (187/374). Enrolment is 87% complete (402/460) with 118 out of 127 sites opened.</a:t>
            </a:r>
          </a:p>
          <a:p>
            <a:pPr marL="0" indent="0">
              <a:buNone/>
            </a:pPr>
            <a:r>
              <a:rPr lang="en-IE" sz="2400" dirty="0"/>
              <a:t>In this example, will explore the following scenarios:</a:t>
            </a:r>
          </a:p>
          <a:p>
            <a:endParaRPr lang="en-IE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E" sz="2400" dirty="0"/>
              <a:t>Global vs Site-Level Enrolment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E" sz="2400" dirty="0"/>
              <a:t>Unblinded vs Blinded Survival Model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E" sz="2400" dirty="0"/>
              <a:t>Different Survival Models</a:t>
            </a:r>
          </a:p>
        </p:txBody>
      </p:sp>
      <p:graphicFrame>
        <p:nvGraphicFramePr>
          <p:cNvPr id="6" name="Table 6">
            <a:extLst>
              <a:ext uri="{FF2B5EF4-FFF2-40B4-BE49-F238E27FC236}">
                <a16:creationId xmlns:a16="http://schemas.microsoft.com/office/drawing/2014/main" id="{D27EC872-A05B-3811-7910-D53B7676466D}"/>
              </a:ext>
            </a:extLst>
          </p:cNvPr>
          <p:cNvGraphicFramePr>
            <a:graphicFrameLocks noGrp="1"/>
          </p:cNvGraphicFramePr>
          <p:nvPr>
            <p:ph sz="half" idx="4294967295"/>
            <p:extLst>
              <p:ext uri="{D42A27DB-BD31-4B8C-83A1-F6EECF244321}">
                <p14:modId xmlns:p14="http://schemas.microsoft.com/office/powerpoint/2010/main" val="3328104429"/>
              </p:ext>
            </p:extLst>
          </p:nvPr>
        </p:nvGraphicFramePr>
        <p:xfrm>
          <a:off x="5923961" y="1945697"/>
          <a:ext cx="5429839" cy="3701976"/>
        </p:xfrm>
        <a:graphic>
          <a:graphicData uri="http://schemas.openxmlformats.org/drawingml/2006/table">
            <a:tbl>
              <a:tblPr firstRow="1">
                <a:tableStyleId>{5C22544A-7EE6-4342-B048-85BDC9FD1C3A}</a:tableStyleId>
              </a:tblPr>
              <a:tblGrid>
                <a:gridCol w="4071505">
                  <a:extLst>
                    <a:ext uri="{9D8B030D-6E8A-4147-A177-3AD203B41FA5}">
                      <a16:colId xmlns:a16="http://schemas.microsoft.com/office/drawing/2014/main" val="3976047983"/>
                    </a:ext>
                  </a:extLst>
                </a:gridCol>
                <a:gridCol w="1358334">
                  <a:extLst>
                    <a:ext uri="{9D8B030D-6E8A-4147-A177-3AD203B41FA5}">
                      <a16:colId xmlns:a16="http://schemas.microsoft.com/office/drawing/2014/main" val="1188010946"/>
                    </a:ext>
                  </a:extLst>
                </a:gridCol>
              </a:tblGrid>
              <a:tr h="462747">
                <a:tc>
                  <a:txBody>
                    <a:bodyPr/>
                    <a:lstStyle/>
                    <a:p>
                      <a:pPr algn="l"/>
                      <a:r>
                        <a:rPr lang="en-IE" dirty="0">
                          <a:solidFill>
                            <a:schemeClr val="tx2"/>
                          </a:solidFill>
                        </a:rPr>
                        <a:t>Parameter</a:t>
                      </a:r>
                    </a:p>
                  </a:txBody>
                  <a:tcPr>
                    <a:lnB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IE" dirty="0">
                          <a:solidFill>
                            <a:schemeClr val="tx2"/>
                          </a:solidFill>
                        </a:rPr>
                        <a:t>Value</a:t>
                      </a:r>
                    </a:p>
                  </a:txBody>
                  <a:tcPr>
                    <a:lnB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41907206"/>
                  </a:ext>
                </a:extLst>
              </a:tr>
              <a:tr h="462747">
                <a:tc>
                  <a:txBody>
                    <a:bodyPr/>
                    <a:lstStyle/>
                    <a:p>
                      <a:r>
                        <a:rPr lang="en-IE" sz="2000" dirty="0"/>
                        <a:t>Current Calendar Time </a:t>
                      </a:r>
                    </a:p>
                  </a:txBody>
                  <a:tcPr>
                    <a:lnT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IE" sz="2000" dirty="0"/>
                        <a:t>24.9</a:t>
                      </a:r>
                    </a:p>
                  </a:txBody>
                  <a:tcPr>
                    <a:lnT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04284840"/>
                  </a:ext>
                </a:extLst>
              </a:tr>
              <a:tr h="462747">
                <a:tc>
                  <a:txBody>
                    <a:bodyPr/>
                    <a:lstStyle/>
                    <a:p>
                      <a:r>
                        <a:rPr lang="en-IE" sz="2000" dirty="0"/>
                        <a:t>Current Sample Size</a:t>
                      </a:r>
                    </a:p>
                  </a:txBody>
                  <a:tcP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IE" sz="2000" dirty="0"/>
                        <a:t>402</a:t>
                      </a:r>
                    </a:p>
                  </a:txBody>
                  <a:tcP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08682154"/>
                  </a:ext>
                </a:extLst>
              </a:tr>
              <a:tr h="462747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E" sz="20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Current Events</a:t>
                      </a:r>
                    </a:p>
                  </a:txBody>
                  <a:tcP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IE" sz="2000" dirty="0"/>
                        <a:t>187</a:t>
                      </a:r>
                    </a:p>
                  </a:txBody>
                  <a:tcP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76614120"/>
                  </a:ext>
                </a:extLst>
              </a:tr>
              <a:tr h="462747">
                <a:tc>
                  <a:txBody>
                    <a:bodyPr/>
                    <a:lstStyle/>
                    <a:p>
                      <a:r>
                        <a:rPr lang="en-IE" sz="2000" dirty="0"/>
                        <a:t>Current Dropouts</a:t>
                      </a:r>
                    </a:p>
                  </a:txBody>
                  <a:tcP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IE" sz="2000" dirty="0"/>
                        <a:t>3</a:t>
                      </a:r>
                    </a:p>
                  </a:txBody>
                  <a:tcP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47032950"/>
                  </a:ext>
                </a:extLst>
              </a:tr>
              <a:tr h="462747">
                <a:tc>
                  <a:txBody>
                    <a:bodyPr/>
                    <a:lstStyle/>
                    <a:p>
                      <a:r>
                        <a:rPr lang="en-IE" sz="2000" dirty="0"/>
                        <a:t>Target Sample Size</a:t>
                      </a:r>
                    </a:p>
                  </a:txBody>
                  <a:tcP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IE" sz="2000" dirty="0"/>
                        <a:t>460</a:t>
                      </a:r>
                    </a:p>
                  </a:txBody>
                  <a:tcP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06852363"/>
                  </a:ext>
                </a:extLst>
              </a:tr>
              <a:tr h="462747">
                <a:tc>
                  <a:txBody>
                    <a:bodyPr/>
                    <a:lstStyle/>
                    <a:p>
                      <a:r>
                        <a:rPr lang="en-IE" sz="2000" dirty="0"/>
                        <a:t>Target Events </a:t>
                      </a:r>
                    </a:p>
                  </a:txBody>
                  <a:tcP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IE" sz="2000" dirty="0"/>
                        <a:t>374</a:t>
                      </a:r>
                    </a:p>
                  </a:txBody>
                  <a:tcP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53425624"/>
                  </a:ext>
                </a:extLst>
              </a:tr>
              <a:tr h="462747">
                <a:tc>
                  <a:txBody>
                    <a:bodyPr/>
                    <a:lstStyle/>
                    <a:p>
                      <a:r>
                        <a:rPr lang="en-IE" sz="2000" dirty="0"/>
                        <a:t>Sites Open</a:t>
                      </a:r>
                    </a:p>
                  </a:txBody>
                  <a:tcP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IE" sz="2000" dirty="0"/>
                        <a:t>118</a:t>
                      </a:r>
                    </a:p>
                  </a:txBody>
                  <a:tcP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0087557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361592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4C5537-17F8-C98D-6777-8F14C9DFC1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0099" y="3095453"/>
            <a:ext cx="9096935" cy="667094"/>
          </a:xfrm>
        </p:spPr>
        <p:txBody>
          <a:bodyPr/>
          <a:lstStyle/>
          <a:p>
            <a:r>
              <a:rPr lang="en-IE" dirty="0"/>
              <a:t>Discussion &amp; Conclusions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44F0BAF-1B39-0BC3-D971-A68B1458A981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826965" y="2485747"/>
            <a:ext cx="1584541" cy="513383"/>
          </a:xfrm>
        </p:spPr>
        <p:txBody>
          <a:bodyPr/>
          <a:lstStyle/>
          <a:p>
            <a:r>
              <a:rPr lang="en-IE" dirty="0"/>
              <a:t>Part 4</a:t>
            </a:r>
          </a:p>
          <a:p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381233914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0E9D602A-646F-4C96-B154-5D13A8588918}"/>
              </a:ext>
            </a:extLst>
          </p:cNvPr>
          <p:cNvSpPr txBox="1">
            <a:spLocks/>
          </p:cNvSpPr>
          <p:nvPr/>
        </p:nvSpPr>
        <p:spPr>
          <a:xfrm>
            <a:off x="735360" y="1424704"/>
            <a:ext cx="10503155" cy="4880846"/>
          </a:xfrm>
          <a:prstGeom prst="rect">
            <a:avLst/>
          </a:prstGeom>
        </p:spPr>
        <p:txBody>
          <a:bodyPr>
            <a:no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Char char=" 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6517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480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9436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7724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1440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60704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16152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24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rgbClr val="1CADE4"/>
              </a:buClr>
              <a:buSzPct val="100000"/>
              <a:buFont typeface="Tw Cen MT" panose="020B0602020104020603" pitchFamily="34" charset="0"/>
              <a:buNone/>
              <a:tabLst/>
              <a:defRPr/>
            </a:pPr>
            <a:r>
              <a:rPr lang="en-IE" sz="2800" dirty="0">
                <a:solidFill>
                  <a:prstClr val="black"/>
                </a:solidFill>
                <a:latin typeface="Calibri" panose="020F0502020204030204"/>
              </a:rPr>
              <a:t>Delays in clinical trials due to recruitment are very common</a:t>
            </a:r>
            <a:endParaRPr kumimoji="0" lang="en-IE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516636" marR="0" lvl="1" indent="-342900" algn="l" defTabSz="914400" rtl="0" eaLnBrk="1" fontAlgn="auto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1CADE4"/>
              </a:buClr>
              <a:buSzTx/>
              <a:buFont typeface="Wingdings 3" pitchFamily="18" charset="2"/>
              <a:buChar char=""/>
              <a:tabLst/>
              <a:defRPr/>
            </a:pPr>
            <a:r>
              <a:rPr lang="en-IE" sz="2400" dirty="0">
                <a:solidFill>
                  <a:schemeClr val="bg1">
                    <a:lumMod val="50000"/>
                  </a:schemeClr>
                </a:solidFill>
                <a:latin typeface="Calibri" panose="020F0502020204030204"/>
              </a:rPr>
              <a:t>Prediction of key milestones before and during trials valuable</a:t>
            </a:r>
            <a:br>
              <a:rPr lang="en-IE" sz="2400" dirty="0">
                <a:solidFill>
                  <a:schemeClr val="bg1">
                    <a:lumMod val="50000"/>
                  </a:schemeClr>
                </a:solidFill>
                <a:latin typeface="Calibri" panose="020F0502020204030204"/>
              </a:rPr>
            </a:br>
            <a:endParaRPr kumimoji="0" lang="en-IE" sz="2400" b="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indent="0">
              <a:buClr>
                <a:srgbClr val="1CADE4"/>
              </a:buClr>
              <a:buNone/>
              <a:defRPr/>
            </a:pPr>
            <a:r>
              <a:rPr lang="en-IE" sz="2800" dirty="0">
                <a:solidFill>
                  <a:prstClr val="black"/>
                </a:solidFill>
                <a:latin typeface="Calibri" panose="020F0502020204030204"/>
              </a:rPr>
              <a:t>Number of considerations involved when selecting prediction model</a:t>
            </a:r>
          </a:p>
          <a:p>
            <a:pPr marL="630936" lvl="1" indent="-457200">
              <a:buClr>
                <a:srgbClr val="1CADE4"/>
              </a:buClr>
              <a:defRPr/>
            </a:pPr>
            <a:r>
              <a:rPr lang="en-IE" sz="2400" dirty="0">
                <a:solidFill>
                  <a:schemeClr val="bg1">
                    <a:lumMod val="50000"/>
                  </a:schemeClr>
                </a:solidFill>
                <a:latin typeface="Calibri" panose="020F0502020204030204"/>
              </a:rPr>
              <a:t>Target? Type of model? Information available? When to predict?</a:t>
            </a:r>
            <a:br>
              <a:rPr lang="en-IE" sz="2400" dirty="0">
                <a:solidFill>
                  <a:schemeClr val="bg1">
                    <a:lumMod val="50000"/>
                  </a:schemeClr>
                </a:solidFill>
                <a:latin typeface="Calibri" panose="020F0502020204030204"/>
              </a:rPr>
            </a:br>
            <a:endParaRPr kumimoji="0" lang="en-IE" sz="2400" b="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fontAlgn="auto">
              <a:buClr>
                <a:srgbClr val="1CADE4"/>
              </a:buClr>
              <a:buNone/>
              <a:tabLst/>
              <a:defRPr/>
            </a:pPr>
            <a:r>
              <a:rPr lang="en-IE" sz="2800" dirty="0">
                <a:solidFill>
                  <a:prstClr val="black"/>
                </a:solidFill>
                <a:latin typeface="Calibri" panose="020F0502020204030204"/>
              </a:rPr>
              <a:t>Enrolment prediction focussed on recruitment process</a:t>
            </a:r>
          </a:p>
          <a:p>
            <a:pPr marL="630936" marR="0" lvl="1" indent="-457200" algn="l" defTabSz="914400" rtl="0" eaLnBrk="1" fontAlgn="auto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1CADE4"/>
              </a:buClr>
              <a:buSzTx/>
              <a:buFont typeface="Wingdings 3" pitchFamily="18" charset="2"/>
              <a:buChar char=""/>
              <a:tabLst/>
              <a:defRPr/>
            </a:pPr>
            <a:r>
              <a:rPr kumimoji="0" lang="en-IE" sz="24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Predict only at planned interim analyses, or continuously as data comes in?</a:t>
            </a:r>
          </a:p>
          <a:p>
            <a:pPr marL="173736" marR="0" lvl="1" indent="0" algn="l" defTabSz="914400" rtl="0" eaLnBrk="1" fontAlgn="auto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1CADE4"/>
              </a:buClr>
              <a:buSzTx/>
              <a:buNone/>
              <a:tabLst/>
              <a:defRPr/>
            </a:pPr>
            <a:r>
              <a:rPr kumimoji="0" lang="en-IE" sz="24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endParaRPr lang="en-IE" sz="2400" dirty="0">
              <a:solidFill>
                <a:schemeClr val="bg1">
                  <a:lumMod val="50000"/>
                </a:schemeClr>
              </a:solidFill>
              <a:latin typeface="Calibri" panose="020F0502020204030204"/>
            </a:endParaRPr>
          </a:p>
          <a:p>
            <a:pPr marL="0" marR="0" lvl="0" indent="0" fontAlgn="auto">
              <a:buClr>
                <a:srgbClr val="1CADE4"/>
              </a:buClr>
              <a:buNone/>
              <a:tabLst/>
              <a:defRPr/>
            </a:pPr>
            <a:r>
              <a:rPr lang="en-IE" sz="2800" dirty="0">
                <a:solidFill>
                  <a:prstClr val="black"/>
                </a:solidFill>
                <a:latin typeface="Calibri" panose="020F0502020204030204"/>
              </a:rPr>
              <a:t>In survival trials, milestones are based on fixed number of events</a:t>
            </a:r>
          </a:p>
          <a:p>
            <a:pPr marL="630936" marR="0" lvl="1" indent="-457200" algn="l" defTabSz="914400" rtl="0" eaLnBrk="1" fontAlgn="auto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1CADE4"/>
              </a:buClr>
              <a:buSzTx/>
              <a:buFont typeface="Wingdings 3" pitchFamily="18" charset="2"/>
              <a:buChar char=""/>
              <a:tabLst/>
              <a:defRPr/>
            </a:pPr>
            <a:r>
              <a:rPr kumimoji="0" lang="en-IE" sz="24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Need to model survival processes with enrolment, dropouts etc.</a:t>
            </a:r>
          </a:p>
          <a:p>
            <a:pPr marL="173736" marR="0" lvl="1" indent="0" algn="l" defTabSz="914400" rtl="0" eaLnBrk="1" fontAlgn="auto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1CADE4"/>
              </a:buClr>
              <a:buSzTx/>
              <a:buNone/>
              <a:tabLst/>
              <a:defRPr/>
            </a:pPr>
            <a:endParaRPr lang="en-IE" sz="2800" dirty="0">
              <a:solidFill>
                <a:prstClr val="black"/>
              </a:solidFill>
              <a:latin typeface="Calibri" panose="020F0502020204030204"/>
            </a:endParaRPr>
          </a:p>
          <a:p>
            <a:pPr marL="173736" marR="0" lvl="1" indent="0" algn="l" defTabSz="914400" rtl="0" eaLnBrk="1" fontAlgn="auto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1CADE4"/>
              </a:buClr>
              <a:buSzTx/>
              <a:buNone/>
              <a:tabLst/>
              <a:defRPr/>
            </a:pPr>
            <a:endParaRPr kumimoji="0" lang="en-IE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0D7DCD0E-58BB-32B7-8D4C-5F82ECBA17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/>
              <a:t>Discussion &amp; Conclusions</a:t>
            </a:r>
          </a:p>
        </p:txBody>
      </p:sp>
    </p:spTree>
    <p:extLst>
      <p:ext uri="{BB962C8B-B14F-4D97-AF65-F5344CB8AC3E}">
        <p14:creationId xmlns:p14="http://schemas.microsoft.com/office/powerpoint/2010/main" val="243734976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2">
            <a:extLst>
              <a:ext uri="{FF2B5EF4-FFF2-40B4-BE49-F238E27FC236}">
                <a16:creationId xmlns:a16="http://schemas.microsoft.com/office/drawing/2014/main" id="{933245A2-A381-4972-B3AE-C52A6F35DB4B}"/>
              </a:ext>
            </a:extLst>
          </p:cNvPr>
          <p:cNvSpPr txBox="1">
            <a:spLocks/>
          </p:cNvSpPr>
          <p:nvPr/>
        </p:nvSpPr>
        <p:spPr>
          <a:xfrm>
            <a:off x="-1" y="0"/>
            <a:ext cx="12192001" cy="644470"/>
          </a:xfrm>
          <a:prstGeom prst="rect">
            <a:avLst/>
          </a:prstGeom>
          <a:solidFill>
            <a:srgbClr val="333C4E"/>
          </a:solidFill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3600" b="1" kern="1200" cap="none" spc="100" baseline="0">
                <a:solidFill>
                  <a:schemeClr val="tx1">
                    <a:lumMod val="95000"/>
                    <a:lumOff val="5000"/>
                  </a:schemeClr>
                </a:solidFill>
                <a:latin typeface="Century Gothic" panose="020B0502020202020204" pitchFamily="34" charset="0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endParaRPr lang="en-IE" sz="2400" dirty="0">
              <a:solidFill>
                <a:schemeClr val="bg1"/>
              </a:solidFill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8F1E7818-511B-4651-9A4F-CA890F7B8184}"/>
              </a:ext>
            </a:extLst>
          </p:cNvPr>
          <p:cNvSpPr/>
          <p:nvPr/>
        </p:nvSpPr>
        <p:spPr>
          <a:xfrm>
            <a:off x="-349134" y="-155434"/>
            <a:ext cx="1219199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5400" b="1" dirty="0">
                <a:solidFill>
                  <a:srgbClr val="48BFD3"/>
                </a:solidFill>
              </a:rPr>
              <a:t>  Statsols.com/trial</a:t>
            </a:r>
            <a:endParaRPr lang="en-IE" sz="5400" b="1" dirty="0">
              <a:solidFill>
                <a:srgbClr val="48BFD3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2649D53-478F-2C45-B712-74A82D8ED18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20000"/>
                    </a14:imgEffect>
                  </a14:imgLayer>
                </a14:imgProps>
              </a:ext>
            </a:extLst>
          </a:blip>
          <a:srcRect t="2066"/>
          <a:stretch/>
        </p:blipFill>
        <p:spPr>
          <a:xfrm>
            <a:off x="0" y="644470"/>
            <a:ext cx="12192000" cy="62135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973200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3259E6E6-4642-D182-0F77-508CA10EF8C7}"/>
              </a:ext>
            </a:extLst>
          </p:cNvPr>
          <p:cNvSpPr/>
          <p:nvPr/>
        </p:nvSpPr>
        <p:spPr>
          <a:xfrm>
            <a:off x="5145741" y="3800271"/>
            <a:ext cx="4240306" cy="550808"/>
          </a:xfrm>
          <a:prstGeom prst="roundRect">
            <a:avLst>
              <a:gd name="adj" fmla="val 5368"/>
            </a:avLst>
          </a:prstGeom>
          <a:solidFill>
            <a:schemeClr val="accent1">
              <a:lumMod val="50000"/>
              <a:alpha val="7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7" name="Title 5">
            <a:extLst>
              <a:ext uri="{FF2B5EF4-FFF2-40B4-BE49-F238E27FC236}">
                <a16:creationId xmlns:a16="http://schemas.microsoft.com/office/drawing/2014/main" id="{D23F0CBA-E1B0-5F78-5F75-D47865D27A3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23247" y="1468539"/>
            <a:ext cx="5029200" cy="1709737"/>
          </a:xfrm>
        </p:spPr>
        <p:txBody>
          <a:bodyPr/>
          <a:lstStyle/>
          <a:p>
            <a:pPr algn="ctr"/>
            <a:r>
              <a:rPr lang="en-IE" sz="8800" b="1" dirty="0">
                <a:solidFill>
                  <a:schemeClr val="bg1"/>
                </a:solidFill>
              </a:rPr>
              <a:t>Thank You</a:t>
            </a:r>
            <a:endParaRPr lang="en-IE" sz="8800" dirty="0">
              <a:solidFill>
                <a:schemeClr val="bg1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AF95A92-27B6-B1C6-67D7-D698B3A262BB}"/>
              </a:ext>
            </a:extLst>
          </p:cNvPr>
          <p:cNvSpPr txBox="1"/>
          <p:nvPr/>
        </p:nvSpPr>
        <p:spPr>
          <a:xfrm>
            <a:off x="4854495" y="3679725"/>
            <a:ext cx="4836352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IE" sz="4400" dirty="0">
                <a:solidFill>
                  <a:schemeClr val="bg1"/>
                </a:solidFill>
              </a:rPr>
              <a:t>info@statsols.com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7E68E0C-4CD4-5119-1755-11E7CEF821C5}"/>
              </a:ext>
            </a:extLst>
          </p:cNvPr>
          <p:cNvSpPr txBox="1"/>
          <p:nvPr/>
        </p:nvSpPr>
        <p:spPr>
          <a:xfrm>
            <a:off x="2579673" y="3679725"/>
            <a:ext cx="2566068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E" sz="4000" b="1" dirty="0">
                <a:solidFill>
                  <a:schemeClr val="tx2"/>
                </a:solidFill>
              </a:rPr>
              <a:t>Contact us:</a:t>
            </a:r>
            <a:endParaRPr lang="en-IE" sz="4000" dirty="0">
              <a:solidFill>
                <a:schemeClr val="tx2"/>
              </a:solidFill>
            </a:endParaRP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478EC946-652A-D261-99D0-B1285CB0C7CF}"/>
              </a:ext>
            </a:extLst>
          </p:cNvPr>
          <p:cNvSpPr/>
          <p:nvPr/>
        </p:nvSpPr>
        <p:spPr>
          <a:xfrm>
            <a:off x="5145741" y="4658608"/>
            <a:ext cx="2169459" cy="403174"/>
          </a:xfrm>
          <a:prstGeom prst="roundRect">
            <a:avLst>
              <a:gd name="adj" fmla="val 5368"/>
            </a:avLst>
          </a:prstGeom>
          <a:solidFill>
            <a:schemeClr val="accent1">
              <a:lumMod val="50000"/>
              <a:alpha val="7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sz="120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9B80175-EB28-E2C6-B45C-64E37C399D03}"/>
              </a:ext>
            </a:extLst>
          </p:cNvPr>
          <p:cNvSpPr txBox="1"/>
          <p:nvPr/>
        </p:nvSpPr>
        <p:spPr>
          <a:xfrm>
            <a:off x="5062846" y="4560812"/>
            <a:ext cx="234421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IE" sz="3200" dirty="0">
                <a:solidFill>
                  <a:schemeClr val="bg1"/>
                </a:solidFill>
              </a:rPr>
              <a:t>Statsols.com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AF1120A-1774-BC9A-24E2-06E43CC3643F}"/>
              </a:ext>
            </a:extLst>
          </p:cNvPr>
          <p:cNvSpPr txBox="1"/>
          <p:nvPr/>
        </p:nvSpPr>
        <p:spPr>
          <a:xfrm>
            <a:off x="3390980" y="4598585"/>
            <a:ext cx="256606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E" sz="2800" dirty="0">
                <a:solidFill>
                  <a:schemeClr val="tx2"/>
                </a:solidFill>
              </a:rPr>
              <a:t>More info:</a:t>
            </a:r>
          </a:p>
        </p:txBody>
      </p:sp>
    </p:spTree>
    <p:extLst>
      <p:ext uri="{BB962C8B-B14F-4D97-AF65-F5344CB8AC3E}">
        <p14:creationId xmlns:p14="http://schemas.microsoft.com/office/powerpoint/2010/main" val="23283308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BDEDB4-1540-F65C-CBAD-2A94B9154B1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b="1" dirty="0">
                <a:solidFill>
                  <a:srgbClr val="444543"/>
                </a:solidFill>
              </a:rPr>
              <a:t>Paul Murphy</a:t>
            </a:r>
          </a:p>
          <a:p>
            <a:pPr marL="0" indent="0" algn="ctr">
              <a:buNone/>
            </a:pPr>
            <a:r>
              <a:rPr lang="en-US" dirty="0">
                <a:solidFill>
                  <a:srgbClr val="444543"/>
                </a:solidFill>
              </a:rPr>
              <a:t>Research Statistician</a:t>
            </a:r>
          </a:p>
          <a:p>
            <a:pPr marL="0" indent="0" algn="ctr">
              <a:buNone/>
            </a:pPr>
            <a:r>
              <a:rPr lang="en-US" dirty="0">
                <a:solidFill>
                  <a:srgbClr val="444543"/>
                </a:solidFill>
              </a:rPr>
              <a:t>nQuery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90C0190E-87F7-0A8E-9477-91D07C9B50F5}"/>
              </a:ext>
            </a:extLst>
          </p:cNvPr>
          <p:cNvSpPr txBox="1">
            <a:spLocks/>
          </p:cNvSpPr>
          <p:nvPr/>
        </p:nvSpPr>
        <p:spPr>
          <a:xfrm>
            <a:off x="8390314" y="1897141"/>
            <a:ext cx="4030664" cy="1801759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kern="1200">
                <a:solidFill>
                  <a:srgbClr val="3375BB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800" dirty="0">
                <a:solidFill>
                  <a:schemeClr val="bg1"/>
                </a:solidFill>
              </a:rPr>
              <a:t>Webinar</a:t>
            </a:r>
          </a:p>
          <a:p>
            <a:pPr algn="ctr"/>
            <a:r>
              <a:rPr lang="en-US" sz="4800" dirty="0">
                <a:solidFill>
                  <a:schemeClr val="bg1"/>
                </a:solidFill>
              </a:rPr>
              <a:t>Host</a:t>
            </a:r>
          </a:p>
        </p:txBody>
      </p:sp>
      <p:pic>
        <p:nvPicPr>
          <p:cNvPr id="4" name="Picture 3" descr="A person smiling for the camera&#10;&#10;Description automatically generated with medium confidence">
            <a:extLst>
              <a:ext uri="{FF2B5EF4-FFF2-40B4-BE49-F238E27FC236}">
                <a16:creationId xmlns:a16="http://schemas.microsoft.com/office/drawing/2014/main" id="{40673401-3EAF-BD09-82CE-543EB491A8A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7379" y="1595094"/>
            <a:ext cx="2521403" cy="25245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586614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0E9D602A-646F-4C96-B154-5D13A8588918}"/>
              </a:ext>
            </a:extLst>
          </p:cNvPr>
          <p:cNvSpPr txBox="1">
            <a:spLocks/>
          </p:cNvSpPr>
          <p:nvPr/>
        </p:nvSpPr>
        <p:spPr>
          <a:xfrm>
            <a:off x="735360" y="1424704"/>
            <a:ext cx="10503155" cy="4880846"/>
          </a:xfrm>
          <a:prstGeom prst="rect">
            <a:avLst/>
          </a:prstGeom>
        </p:spPr>
        <p:txBody>
          <a:bodyPr>
            <a:no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Char char=" 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6517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480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9436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7724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1440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60704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16152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24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1800" dirty="0"/>
              <a:t>Lamberti, MJ. State of Clinical Trials Industry. Thomson </a:t>
            </a:r>
            <a:r>
              <a:rPr lang="en-GB" sz="1800" dirty="0" err="1"/>
              <a:t>Centerwatch</a:t>
            </a:r>
            <a:r>
              <a:rPr lang="en-GB" sz="1800" dirty="0"/>
              <a:t>.</a:t>
            </a:r>
          </a:p>
          <a:p>
            <a:pPr marL="0" indent="0">
              <a:buNone/>
            </a:pPr>
            <a:r>
              <a:rPr lang="en-GB" sz="1800" dirty="0"/>
              <a:t>Clinical Trials Arena. 2012. “Clinical trial delays: America’s patient recruitment dilemma” https://www.clinicaltrialsarena.com/analysis/featureclinical-trial-patient-recruitment</a:t>
            </a:r>
          </a:p>
          <a:p>
            <a:pPr marL="0" indent="0">
              <a:buNone/>
            </a:pPr>
            <a:r>
              <a:rPr lang="en-GB" sz="1800" dirty="0"/>
              <a:t>McDonald, A.M., Knight, R.C., Campbell, M.K., Entwistle, V.A., Grant, A.M., Cook, J.A., </a:t>
            </a:r>
            <a:r>
              <a:rPr lang="en-GB" sz="1800" dirty="0" err="1"/>
              <a:t>Elbourne</a:t>
            </a:r>
            <a:r>
              <a:rPr lang="en-GB" sz="1800" dirty="0"/>
              <a:t>, D.R., Francis, D., Garcia, J., Roberts, I. and Snowdon, C., 2006. What influences recruitment to randomised controlled trials? A review of trials funded by two UK funding agencies. Trials, 7(1), pp.1-8.</a:t>
            </a:r>
          </a:p>
          <a:p>
            <a:pPr marL="0" indent="0">
              <a:buNone/>
            </a:pPr>
            <a:r>
              <a:rPr lang="en-GB" sz="1800" dirty="0"/>
              <a:t>Bower, P., </a:t>
            </a:r>
            <a:r>
              <a:rPr lang="en-GB" sz="1800" dirty="0" err="1"/>
              <a:t>Brueton</a:t>
            </a:r>
            <a:r>
              <a:rPr lang="en-GB" sz="1800" dirty="0"/>
              <a:t>, V., Gamble, C., </a:t>
            </a:r>
            <a:r>
              <a:rPr lang="en-GB" sz="1800" dirty="0" err="1"/>
              <a:t>Treweek</a:t>
            </a:r>
            <a:r>
              <a:rPr lang="en-GB" sz="1800" dirty="0"/>
              <a:t>, S., Smith, C.T., Young, B. and Williamson, P., 2014. Interventions to improve recruitment and retention in clinical trials: a survey and workshop to assess current practice and future priorities. Trials, 15(1), pp.1-9.</a:t>
            </a:r>
          </a:p>
          <a:p>
            <a:pPr marL="0" indent="0"/>
            <a:r>
              <a:rPr lang="en-GB" sz="1800" dirty="0"/>
              <a:t>Cognizant. 2015. “Patient Recruitment Forecast in Clinical Trials.” </a:t>
            </a:r>
            <a:r>
              <a:rPr lang="en-GB" sz="1800" dirty="0">
                <a:hlinkClick r:id="rId3"/>
              </a:rPr>
              <a:t>https://www.cognizant.com/whitepapers/patients-recruitment-forecast-in-clinical-trials-codex1382.pdf</a:t>
            </a:r>
            <a:endParaRPr lang="en-GB" sz="1800" dirty="0"/>
          </a:p>
          <a:p>
            <a:pPr marL="0" indent="0"/>
            <a:r>
              <a:rPr lang="en-GB" sz="1800" dirty="0" err="1"/>
              <a:t>Gkioni</a:t>
            </a:r>
            <a:r>
              <a:rPr lang="en-GB" sz="1800" dirty="0"/>
              <a:t>, E., </a:t>
            </a:r>
            <a:r>
              <a:rPr lang="en-GB" sz="1800" dirty="0" err="1"/>
              <a:t>Rius</a:t>
            </a:r>
            <a:r>
              <a:rPr lang="en-GB" sz="1800" dirty="0"/>
              <a:t>, R., Dodd, S. and Gamble, C., 2019. A systematic review describes models for recruitment prediction at the design stage of a clinical trial. Journal of clinical epidemiology, 115, pp.141-149.</a:t>
            </a:r>
          </a:p>
          <a:p>
            <a:pPr marL="0" indent="0"/>
            <a:r>
              <a:rPr lang="en-GB" sz="1800" dirty="0"/>
              <a:t>Kearney, A., Harman, N. L., </a:t>
            </a:r>
            <a:r>
              <a:rPr lang="en-GB" sz="1800" dirty="0" err="1"/>
              <a:t>Rosala</a:t>
            </a:r>
            <a:r>
              <a:rPr lang="en-GB" sz="1800" dirty="0"/>
              <a:t>-Hallas, A., Beecher, C., </a:t>
            </a:r>
            <a:r>
              <a:rPr lang="en-GB" sz="1800" dirty="0" err="1"/>
              <a:t>Blazeby</a:t>
            </a:r>
            <a:r>
              <a:rPr lang="en-GB" sz="1800" dirty="0"/>
              <a:t>, J. M., Bower, P., … Gamble, C. (2018). Development of an online resource for recruitment research in clinical trials to organise and map current literature. Clinical Trials, 15(6), 533–542. https://doi.org/10.1177/1740774518796156</a:t>
            </a:r>
          </a:p>
          <a:p>
            <a:pPr marL="173736" marR="0" lvl="1" indent="0" algn="l" defTabSz="914400" rtl="0" eaLnBrk="1" fontAlgn="auto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1CADE4"/>
              </a:buClr>
              <a:buSzTx/>
              <a:buNone/>
              <a:tabLst/>
              <a:defRPr/>
            </a:pPr>
            <a:endParaRPr kumimoji="0" lang="en-IE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0D7DCD0E-58BB-32B7-8D4C-5F82ECBA17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/>
              <a:t>References (Background)</a:t>
            </a:r>
          </a:p>
        </p:txBody>
      </p:sp>
    </p:spTree>
    <p:extLst>
      <p:ext uri="{BB962C8B-B14F-4D97-AF65-F5344CB8AC3E}">
        <p14:creationId xmlns:p14="http://schemas.microsoft.com/office/powerpoint/2010/main" val="428589531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0E9D602A-646F-4C96-B154-5D13A8588918}"/>
              </a:ext>
            </a:extLst>
          </p:cNvPr>
          <p:cNvSpPr txBox="1">
            <a:spLocks/>
          </p:cNvSpPr>
          <p:nvPr/>
        </p:nvSpPr>
        <p:spPr>
          <a:xfrm>
            <a:off x="735360" y="1424704"/>
            <a:ext cx="10503155" cy="4880846"/>
          </a:xfrm>
          <a:prstGeom prst="rect">
            <a:avLst/>
          </a:prstGeom>
        </p:spPr>
        <p:txBody>
          <a:bodyPr>
            <a:no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Char char=" 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6517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480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9436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7724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1440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60704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16152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24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/>
            <a:r>
              <a:rPr lang="en-GB" sz="1800" dirty="0"/>
              <a:t>Lee, Y.J., 1983. Interim recruitment goals in clinical trials. Journal of Chronic Diseases, 36(5), pp.379-389.</a:t>
            </a:r>
          </a:p>
          <a:p>
            <a:pPr marL="0" indent="0"/>
            <a:r>
              <a:rPr lang="en-GB" sz="1800" dirty="0"/>
              <a:t>Comfort, S., 2013. Improving clinical trial </a:t>
            </a:r>
            <a:r>
              <a:rPr lang="en-GB" sz="1800" dirty="0" err="1"/>
              <a:t>enrollment</a:t>
            </a:r>
            <a:r>
              <a:rPr lang="en-GB" sz="1800" dirty="0"/>
              <a:t> forecasts using SORM. Applied Clinical Trials, 22(5), p.32.</a:t>
            </a:r>
          </a:p>
          <a:p>
            <a:pPr marL="0" indent="0"/>
            <a:r>
              <a:rPr lang="en-GB" sz="1800" dirty="0"/>
              <a:t>Carter, R.E., </a:t>
            </a:r>
            <a:r>
              <a:rPr lang="en-GB" sz="1800" dirty="0" err="1"/>
              <a:t>Sonne</a:t>
            </a:r>
            <a:r>
              <a:rPr lang="en-GB" sz="1800" dirty="0"/>
              <a:t>, S.C. and Brady, K.T., 2005. Practical considerations for estimating clinical trial accrual periods: application to a multi-</a:t>
            </a:r>
            <a:r>
              <a:rPr lang="en-GB" sz="1800" dirty="0" err="1"/>
              <a:t>center</a:t>
            </a:r>
            <a:r>
              <a:rPr lang="en-GB" sz="1800" dirty="0"/>
              <a:t> effectiveness study. BMC medical research methodology, 5(1), pp.1-5.</a:t>
            </a:r>
          </a:p>
          <a:p>
            <a:pPr marL="0" indent="0"/>
            <a:r>
              <a:rPr lang="en-GB" sz="1800" dirty="0"/>
              <a:t>Carter, R.E., 2004. Application of stochastic processes to participant recruitment in clinical trials. Controlled clinical trials, 25(5), pp.429-436.</a:t>
            </a:r>
          </a:p>
          <a:p>
            <a:pPr marL="0" indent="0"/>
            <a:r>
              <a:rPr lang="en-GB" sz="1800" dirty="0" err="1"/>
              <a:t>Senn</a:t>
            </a:r>
            <a:r>
              <a:rPr lang="en-GB" sz="1800" dirty="0"/>
              <a:t>, S., 1998. Some controversies in planning and analysing multi‐centre trials. Statistics in medicine, 17(15‐16), pp.1753-1765.</a:t>
            </a:r>
          </a:p>
          <a:p>
            <a:pPr marL="0" indent="0">
              <a:buNone/>
            </a:pPr>
            <a:r>
              <a:rPr lang="en-GB" sz="1800" dirty="0"/>
              <a:t>Anisimov, V.V. and Fedorov, V.V., 2007. Modelling, prediction and adaptive adjustment of recruitment in multicentre trials. Statistics in medicine, 26(27), pp.4958-4975.</a:t>
            </a:r>
          </a:p>
          <a:p>
            <a:pPr marL="0" indent="0">
              <a:buNone/>
            </a:pPr>
            <a:r>
              <a:rPr lang="en-GB" sz="1800" dirty="0"/>
              <a:t>Anisimov, V., 2009, August. Predictive modelling of recruitment and drug supply in </a:t>
            </a:r>
            <a:r>
              <a:rPr lang="en-GB" sz="1800" dirty="0" err="1"/>
              <a:t>multicenter</a:t>
            </a:r>
            <a:r>
              <a:rPr lang="en-GB" sz="1800" dirty="0"/>
              <a:t> clinical trials. In Proc. of joint statistical meeting (pp. 1248-1259).</a:t>
            </a:r>
          </a:p>
          <a:p>
            <a:pPr marL="0" indent="0">
              <a:buNone/>
            </a:pPr>
            <a:endParaRPr lang="en-GB" sz="1800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0D7DCD0E-58BB-32B7-8D4C-5F82ECBA17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/>
              <a:t>References (Enrolment)</a:t>
            </a:r>
          </a:p>
        </p:txBody>
      </p:sp>
    </p:spTree>
    <p:extLst>
      <p:ext uri="{BB962C8B-B14F-4D97-AF65-F5344CB8AC3E}">
        <p14:creationId xmlns:p14="http://schemas.microsoft.com/office/powerpoint/2010/main" val="216284802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0E9D602A-646F-4C96-B154-5D13A8588918}"/>
              </a:ext>
            </a:extLst>
          </p:cNvPr>
          <p:cNvSpPr txBox="1">
            <a:spLocks/>
          </p:cNvSpPr>
          <p:nvPr/>
        </p:nvSpPr>
        <p:spPr>
          <a:xfrm>
            <a:off x="735360" y="1424704"/>
            <a:ext cx="10503155" cy="4880846"/>
          </a:xfrm>
          <a:prstGeom prst="rect">
            <a:avLst/>
          </a:prstGeom>
        </p:spPr>
        <p:txBody>
          <a:bodyPr>
            <a:no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Char char=" 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6517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480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9436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7724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1440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60704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16152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24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/>
            <a:r>
              <a:rPr lang="en-GB" sz="1800" dirty="0"/>
              <a:t>Anisimov, V.V., 2011. Statistical </a:t>
            </a:r>
            <a:r>
              <a:rPr lang="en-GB" sz="1800" dirty="0" err="1"/>
              <a:t>modeling</a:t>
            </a:r>
            <a:r>
              <a:rPr lang="en-GB" sz="1800" dirty="0"/>
              <a:t> of clinical trials (recruitment and randomization). Communications in Statistics-Theory and Methods, 40(19-20), pp.3684-3699.</a:t>
            </a:r>
          </a:p>
          <a:p>
            <a:pPr marL="0" indent="0"/>
            <a:r>
              <a:rPr lang="en-GB" sz="1800" dirty="0" err="1"/>
              <a:t>Bakhshi</a:t>
            </a:r>
            <a:r>
              <a:rPr lang="en-GB" sz="1800" dirty="0"/>
              <a:t>, A., </a:t>
            </a:r>
            <a:r>
              <a:rPr lang="en-GB" sz="1800" dirty="0" err="1"/>
              <a:t>Senn</a:t>
            </a:r>
            <a:r>
              <a:rPr lang="en-GB" sz="1800" dirty="0"/>
              <a:t>, S. and Phillips, A., 2013. Some issues in predicting patient recruitment in multi‐centre clinical trials. Statistics in medicine, 32(30), pp.5458-5468.</a:t>
            </a:r>
          </a:p>
          <a:p>
            <a:pPr marL="0" indent="0">
              <a:buNone/>
            </a:pPr>
            <a:r>
              <a:rPr lang="en-GB" sz="1800" dirty="0"/>
              <a:t>Jiang, Y., Guarino, P., Ma, S., Simon, S., Mayo, M.S., Raghavan, R. and Gajewski, B.J., 2016. Bayesian accrual prediction for interim review of clinical studies: open source R package and smartphone application. Trials, 17(1), pp.1-8.</a:t>
            </a:r>
          </a:p>
          <a:p>
            <a:pPr marL="0" indent="0"/>
            <a:r>
              <a:rPr lang="en-GB" sz="1800" dirty="0"/>
              <a:t>Gajewski, B.J., Simon, S.D. and Carlson, S.E., 2008. Predicting accrual in clinical trials with Bayesian posterior predictive distributions. Statistics in medicine, 27(13), pp.2328-2340.</a:t>
            </a:r>
          </a:p>
          <a:p>
            <a:pPr marL="0" indent="0">
              <a:buNone/>
            </a:pPr>
            <a:r>
              <a:rPr lang="en-GB" sz="1800" dirty="0"/>
              <a:t>Abbas, I., </a:t>
            </a:r>
            <a:r>
              <a:rPr lang="en-GB" sz="1800" dirty="0" err="1"/>
              <a:t>Rovira</a:t>
            </a:r>
            <a:r>
              <a:rPr lang="en-GB" sz="1800" dirty="0"/>
              <a:t>, J. and Casanovas, J., 2007. Clinical trial optimization: Monte Carlo simulation Markov model for planning clinical trials recruitment. Contemporary clinical trials, 28(3), pp.220-231.</a:t>
            </a:r>
          </a:p>
          <a:p>
            <a:pPr marL="0" indent="0">
              <a:buNone/>
            </a:pPr>
            <a:r>
              <a:rPr lang="en-GB" sz="1800" dirty="0"/>
              <a:t>Moussa, M.A.A., 1984. Planning a clinical trial with allowance for cost and patient recruitment rate. Computer programs in biomedicine, 18(3), pp.173-179.</a:t>
            </a:r>
          </a:p>
          <a:p>
            <a:pPr marL="0" indent="0">
              <a:buNone/>
            </a:pPr>
            <a:endParaRPr lang="en-GB" sz="1800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0D7DCD0E-58BB-32B7-8D4C-5F82ECBA17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/>
              <a:t>References (Enrolment)</a:t>
            </a:r>
          </a:p>
        </p:txBody>
      </p:sp>
    </p:spTree>
    <p:extLst>
      <p:ext uri="{BB962C8B-B14F-4D97-AF65-F5344CB8AC3E}">
        <p14:creationId xmlns:p14="http://schemas.microsoft.com/office/powerpoint/2010/main" val="306465053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0E9D602A-646F-4C96-B154-5D13A8588918}"/>
              </a:ext>
            </a:extLst>
          </p:cNvPr>
          <p:cNvSpPr txBox="1">
            <a:spLocks/>
          </p:cNvSpPr>
          <p:nvPr/>
        </p:nvSpPr>
        <p:spPr>
          <a:xfrm>
            <a:off x="735360" y="1424704"/>
            <a:ext cx="10503155" cy="4880846"/>
          </a:xfrm>
          <a:prstGeom prst="rect">
            <a:avLst/>
          </a:prstGeom>
        </p:spPr>
        <p:txBody>
          <a:bodyPr>
            <a:no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Char char=" 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6517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480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9436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7724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1440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60704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16152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24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1800" dirty="0"/>
              <a:t>Lakatos, E., 1988. Sample sizes based on the log-rank statistic in complex clinical trials. Biometrics, pp.229-241.</a:t>
            </a:r>
          </a:p>
          <a:p>
            <a:pPr marL="0" indent="0">
              <a:buNone/>
            </a:pPr>
            <a:r>
              <a:rPr lang="en-GB" sz="1800" dirty="0"/>
              <a:t>Fang, L. and Su, Z., 2011. A hybrid approach to predicting events in clinical trials with time-to-event outcomes. Contemporary clinical trials, 32(5), pp.755-759.</a:t>
            </a:r>
          </a:p>
          <a:p>
            <a:pPr marL="0" indent="0">
              <a:buNone/>
            </a:pPr>
            <a:r>
              <a:rPr lang="en-GB" sz="1800" dirty="0" err="1"/>
              <a:t>Rufibach</a:t>
            </a:r>
            <a:r>
              <a:rPr lang="en-GB" sz="1800" dirty="0"/>
              <a:t>, K. (2016). Event projection: quantify uncertainty and manage expectations of broader teams. 2016. </a:t>
            </a:r>
            <a:r>
              <a:rPr lang="en-GB" sz="1800" dirty="0">
                <a:hlinkClick r:id="rId3"/>
              </a:rPr>
              <a:t>http://bbs.ceb-institute.org/wp-content/uploads/2016/06/Kaspar-event_tracking.pdf</a:t>
            </a:r>
            <a:r>
              <a:rPr lang="en-GB" sz="1800" dirty="0"/>
              <a:t>.</a:t>
            </a:r>
          </a:p>
          <a:p>
            <a:pPr marL="0" indent="0">
              <a:buNone/>
            </a:pPr>
            <a:r>
              <a:rPr lang="en-GB" sz="1800" dirty="0" err="1"/>
              <a:t>Walke</a:t>
            </a:r>
            <a:r>
              <a:rPr lang="en-GB" sz="1800" dirty="0"/>
              <a:t>, R., 2010. Example for a Piecewise Constant Hazard Data Simulation in R. Max Planck Institute for Demographic Research.</a:t>
            </a:r>
          </a:p>
          <a:p>
            <a:pPr marL="0" indent="0">
              <a:buNone/>
            </a:pPr>
            <a:r>
              <a:rPr lang="en-GB" sz="1800" dirty="0"/>
              <a:t>Goodman, M.S., Li, Y. and Tiwari, R.C., 2011. Detecting multiple change points in piecewise constant hazard functions. Journal of applied statistics, 38(11), pp.2523-2532.</a:t>
            </a:r>
          </a:p>
          <a:p>
            <a:pPr marL="0" indent="0">
              <a:buNone/>
            </a:pPr>
            <a:r>
              <a:rPr lang="en-IE" sz="1800" dirty="0"/>
              <a:t>Guyot, P., Ades, A.E., Beasley, M., </a:t>
            </a:r>
            <a:r>
              <a:rPr lang="en-IE" sz="1800" dirty="0" err="1"/>
              <a:t>Lueza</a:t>
            </a:r>
            <a:r>
              <a:rPr lang="en-IE" sz="1800" dirty="0"/>
              <a:t>, B., </a:t>
            </a:r>
            <a:r>
              <a:rPr lang="en-IE" sz="1800" dirty="0" err="1"/>
              <a:t>Pignon</a:t>
            </a:r>
            <a:r>
              <a:rPr lang="en-IE" sz="1800" dirty="0"/>
              <a:t>, J.P. and Welton, N.J., 2017. Extrapolation of survival curves from cancer trials using external information. Medical Decision Making, 37(4), pp.353-366.</a:t>
            </a:r>
          </a:p>
          <a:p>
            <a:pPr marL="0" indent="0">
              <a:buNone/>
            </a:pPr>
            <a:r>
              <a:rPr lang="en-GB" sz="1800" dirty="0"/>
              <a:t>Royston, P., 2012. Tools to simulate realistic censored survival-time distributions. The Stata Journal, 12(4), pp.639-654.</a:t>
            </a:r>
            <a:r>
              <a:rPr lang="en-IE" sz="1800" dirty="0"/>
              <a:t> </a:t>
            </a:r>
          </a:p>
          <a:p>
            <a:pPr marL="0" indent="0">
              <a:buNone/>
            </a:pPr>
            <a:r>
              <a:rPr lang="en-GB" sz="1800" dirty="0"/>
              <a:t>Crowther, M.J. and Lambert, P.C., 2012. Simulating complex survival data. The Stata Journal, 12(4), pp.674-687.</a:t>
            </a:r>
          </a:p>
          <a:p>
            <a:pPr marL="0" indent="0">
              <a:buNone/>
            </a:pPr>
            <a:endParaRPr lang="en-GB" sz="1800" dirty="0"/>
          </a:p>
          <a:p>
            <a:pPr marL="0" indent="0">
              <a:buNone/>
            </a:pPr>
            <a:endParaRPr lang="en-IE" sz="1800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0D7DCD0E-58BB-32B7-8D4C-5F82ECBA17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/>
              <a:t>References (Events)</a:t>
            </a:r>
          </a:p>
        </p:txBody>
      </p:sp>
    </p:spTree>
    <p:extLst>
      <p:ext uri="{BB962C8B-B14F-4D97-AF65-F5344CB8AC3E}">
        <p14:creationId xmlns:p14="http://schemas.microsoft.com/office/powerpoint/2010/main" val="17452470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6CC031-E0C3-EDC6-7233-DA3D866268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8565" y="2859420"/>
            <a:ext cx="2603625" cy="770861"/>
          </a:xfrm>
        </p:spPr>
        <p:txBody>
          <a:bodyPr/>
          <a:lstStyle/>
          <a:p>
            <a:r>
              <a:rPr lang="en-US" dirty="0"/>
              <a:t>Agenda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BDEDB4-1540-F65C-CBAD-2A94B9154B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35506" y="829706"/>
            <a:ext cx="7637929" cy="5601149"/>
          </a:xfrm>
        </p:spPr>
        <p:txBody>
          <a:bodyPr/>
          <a:lstStyle/>
          <a:p>
            <a:pPr marL="514350" indent="-514350">
              <a:buClr>
                <a:srgbClr val="48BFD3"/>
              </a:buClr>
              <a:buFont typeface="+mj-lt"/>
              <a:buAutoNum type="arabicPeriod"/>
            </a:pPr>
            <a:r>
              <a:rPr lang="en-US" dirty="0"/>
              <a:t>Background – Clinical Trial Milestones</a:t>
            </a:r>
            <a:br>
              <a:rPr lang="en-US" dirty="0"/>
            </a:b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Enrollment &amp; Event Milestone Predictions</a:t>
            </a:r>
          </a:p>
          <a:p>
            <a:pPr marL="514350" indent="-514350">
              <a:buFont typeface="+mj-lt"/>
              <a:buAutoNum type="arabicPeriod"/>
            </a:pP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Worked Example</a:t>
            </a:r>
            <a:br>
              <a:rPr lang="en-US" dirty="0"/>
            </a:b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Discussion and Conclusions</a:t>
            </a:r>
            <a:br>
              <a:rPr lang="en-US" dirty="0"/>
            </a:br>
            <a:endParaRPr lang="en-US" dirty="0"/>
          </a:p>
          <a:p>
            <a:pPr marL="0" indent="0">
              <a:buClr>
                <a:srgbClr val="48BFD3"/>
              </a:buClr>
              <a:buNone/>
            </a:pPr>
            <a:r>
              <a:rPr lang="en-US" sz="2400" b="1" dirty="0">
                <a:solidFill>
                  <a:srgbClr val="48BFD3"/>
                </a:solidFill>
              </a:rPr>
              <a:t>All example files will be available after the webinar</a:t>
            </a:r>
          </a:p>
        </p:txBody>
      </p:sp>
    </p:spTree>
    <p:extLst>
      <p:ext uri="{BB962C8B-B14F-4D97-AF65-F5344CB8AC3E}">
        <p14:creationId xmlns:p14="http://schemas.microsoft.com/office/powerpoint/2010/main" val="37498857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iagram&#10;&#10;Description automatically generated">
            <a:extLst>
              <a:ext uri="{FF2B5EF4-FFF2-40B4-BE49-F238E27FC236}">
                <a16:creationId xmlns:a16="http://schemas.microsoft.com/office/drawing/2014/main" id="{A6CBB2AC-7A57-9CEA-7AA7-7D9BD7A1105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2" y="0"/>
            <a:ext cx="12185235" cy="6858000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C63AC88-4E9C-A114-EF52-94DFCE03849C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0" y="6489700"/>
            <a:ext cx="1003300" cy="258763"/>
          </a:xfrm>
        </p:spPr>
        <p:txBody>
          <a:bodyPr/>
          <a:lstStyle/>
          <a:p>
            <a:fld id="{58DD597F-0A94-4570-9B04-33268E177279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98853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Background pattern&#10;&#10;Description automatically generated">
            <a:extLst>
              <a:ext uri="{FF2B5EF4-FFF2-40B4-BE49-F238E27FC236}">
                <a16:creationId xmlns:a16="http://schemas.microsoft.com/office/drawing/2014/main" id="{21E441D3-A0A2-BCF4-A92E-E344B0B0B4B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FAAA38CE-AF21-39D8-2FF6-C167A79A0B68}"/>
              </a:ext>
            </a:extLst>
          </p:cNvPr>
          <p:cNvSpPr/>
          <p:nvPr/>
        </p:nvSpPr>
        <p:spPr>
          <a:xfrm>
            <a:off x="4547898" y="546888"/>
            <a:ext cx="7735227" cy="952121"/>
          </a:xfrm>
          <a:prstGeom prst="roundRect">
            <a:avLst>
              <a:gd name="adj" fmla="val 5368"/>
            </a:avLst>
          </a:prstGeom>
          <a:solidFill>
            <a:schemeClr val="bg2">
              <a:alpha val="1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pic>
        <p:nvPicPr>
          <p:cNvPr id="34" name="Picture 14" descr="nQuery-G2-Review-3">
            <a:extLst>
              <a:ext uri="{FF2B5EF4-FFF2-40B4-BE49-F238E27FC236}">
                <a16:creationId xmlns:a16="http://schemas.microsoft.com/office/drawing/2014/main" id="{5E28CA44-7C59-4F6D-85BB-6D13641D6E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6141" y="3181099"/>
            <a:ext cx="2221817" cy="2727551"/>
          </a:xfrm>
          <a:prstGeom prst="rect">
            <a:avLst/>
          </a:prstGeom>
          <a:noFill/>
          <a:ln w="12700" cap="rnd">
            <a:solidFill>
              <a:schemeClr val="bg1">
                <a:lumMod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112297733">
                  <a:custGeom>
                    <a:avLst/>
                    <a:gdLst>
                      <a:gd name="connsiteX0" fmla="*/ 0 w 2485026"/>
                      <a:gd name="connsiteY0" fmla="*/ 0 h 3050671"/>
                      <a:gd name="connsiteX1" fmla="*/ 2485026 w 2485026"/>
                      <a:gd name="connsiteY1" fmla="*/ 0 h 3050671"/>
                      <a:gd name="connsiteX2" fmla="*/ 2485026 w 2485026"/>
                      <a:gd name="connsiteY2" fmla="*/ 3050671 h 3050671"/>
                      <a:gd name="connsiteX3" fmla="*/ 0 w 2485026"/>
                      <a:gd name="connsiteY3" fmla="*/ 3050671 h 3050671"/>
                      <a:gd name="connsiteX4" fmla="*/ 0 w 2485026"/>
                      <a:gd name="connsiteY4" fmla="*/ 0 h 305067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485026" h="3050671" extrusionOk="0">
                        <a:moveTo>
                          <a:pt x="0" y="0"/>
                        </a:moveTo>
                        <a:cubicBezTo>
                          <a:pt x="1229191" y="-95273"/>
                          <a:pt x="1347303" y="40334"/>
                          <a:pt x="2485026" y="0"/>
                        </a:cubicBezTo>
                        <a:cubicBezTo>
                          <a:pt x="2484363" y="1409795"/>
                          <a:pt x="2572182" y="2043776"/>
                          <a:pt x="2485026" y="3050671"/>
                        </a:cubicBezTo>
                        <a:cubicBezTo>
                          <a:pt x="1851316" y="3030554"/>
                          <a:pt x="839454" y="2901840"/>
                          <a:pt x="0" y="3050671"/>
                        </a:cubicBezTo>
                        <a:cubicBezTo>
                          <a:pt x="97792" y="2284858"/>
                          <a:pt x="125311" y="864854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6" descr="nQuery-G2-Review-2">
            <a:extLst>
              <a:ext uri="{FF2B5EF4-FFF2-40B4-BE49-F238E27FC236}">
                <a16:creationId xmlns:a16="http://schemas.microsoft.com/office/drawing/2014/main" id="{D45DAD02-7073-46CD-BF2A-3ADA5AA5A2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786" y="3181099"/>
            <a:ext cx="2221817" cy="2727551"/>
          </a:xfrm>
          <a:prstGeom prst="rect">
            <a:avLst/>
          </a:prstGeom>
          <a:noFill/>
          <a:ln w="12700" cap="rnd">
            <a:solidFill>
              <a:schemeClr val="bg1">
                <a:lumMod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1634779923">
                  <a:custGeom>
                    <a:avLst/>
                    <a:gdLst>
                      <a:gd name="connsiteX0" fmla="*/ 0 w 2485026"/>
                      <a:gd name="connsiteY0" fmla="*/ 0 h 3050671"/>
                      <a:gd name="connsiteX1" fmla="*/ 2485026 w 2485026"/>
                      <a:gd name="connsiteY1" fmla="*/ 0 h 3050671"/>
                      <a:gd name="connsiteX2" fmla="*/ 2485026 w 2485026"/>
                      <a:gd name="connsiteY2" fmla="*/ 3050671 h 3050671"/>
                      <a:gd name="connsiteX3" fmla="*/ 0 w 2485026"/>
                      <a:gd name="connsiteY3" fmla="*/ 3050671 h 3050671"/>
                      <a:gd name="connsiteX4" fmla="*/ 0 w 2485026"/>
                      <a:gd name="connsiteY4" fmla="*/ 0 h 305067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485026" h="3050671" extrusionOk="0">
                        <a:moveTo>
                          <a:pt x="0" y="0"/>
                        </a:moveTo>
                        <a:cubicBezTo>
                          <a:pt x="935525" y="-133403"/>
                          <a:pt x="2152704" y="-36934"/>
                          <a:pt x="2485026" y="0"/>
                        </a:cubicBezTo>
                        <a:cubicBezTo>
                          <a:pt x="2504039" y="1224398"/>
                          <a:pt x="2562784" y="1933590"/>
                          <a:pt x="2485026" y="3050671"/>
                        </a:cubicBezTo>
                        <a:cubicBezTo>
                          <a:pt x="2063383" y="2927523"/>
                          <a:pt x="557899" y="2942498"/>
                          <a:pt x="0" y="3050671"/>
                        </a:cubicBezTo>
                        <a:cubicBezTo>
                          <a:pt x="-137416" y="2185246"/>
                          <a:pt x="150040" y="339576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12" descr="nQuery-G2-Review-5">
            <a:extLst>
              <a:ext uri="{FF2B5EF4-FFF2-40B4-BE49-F238E27FC236}">
                <a16:creationId xmlns:a16="http://schemas.microsoft.com/office/drawing/2014/main" id="{C3D22A39-3CA7-4D24-BADD-D705317FAB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6496" y="3181099"/>
            <a:ext cx="2221817" cy="2727551"/>
          </a:xfrm>
          <a:prstGeom prst="rect">
            <a:avLst/>
          </a:prstGeom>
          <a:noFill/>
          <a:ln w="12700" cap="rnd">
            <a:solidFill>
              <a:schemeClr val="bg1">
                <a:lumMod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52657929">
                  <a:custGeom>
                    <a:avLst/>
                    <a:gdLst>
                      <a:gd name="connsiteX0" fmla="*/ 0 w 2410617"/>
                      <a:gd name="connsiteY0" fmla="*/ 0 h 2959325"/>
                      <a:gd name="connsiteX1" fmla="*/ 2410617 w 2410617"/>
                      <a:gd name="connsiteY1" fmla="*/ 0 h 2959325"/>
                      <a:gd name="connsiteX2" fmla="*/ 2410617 w 2410617"/>
                      <a:gd name="connsiteY2" fmla="*/ 2959325 h 2959325"/>
                      <a:gd name="connsiteX3" fmla="*/ 0 w 2410617"/>
                      <a:gd name="connsiteY3" fmla="*/ 2959325 h 2959325"/>
                      <a:gd name="connsiteX4" fmla="*/ 0 w 2410617"/>
                      <a:gd name="connsiteY4" fmla="*/ 0 h 295932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410617" h="2959325" extrusionOk="0">
                        <a:moveTo>
                          <a:pt x="0" y="0"/>
                        </a:moveTo>
                        <a:cubicBezTo>
                          <a:pt x="993242" y="-98322"/>
                          <a:pt x="1634998" y="-78723"/>
                          <a:pt x="2410617" y="0"/>
                        </a:cubicBezTo>
                        <a:cubicBezTo>
                          <a:pt x="2262092" y="1079841"/>
                          <a:pt x="2365652" y="1717688"/>
                          <a:pt x="2410617" y="2959325"/>
                        </a:cubicBezTo>
                        <a:cubicBezTo>
                          <a:pt x="2133113" y="3050712"/>
                          <a:pt x="550164" y="2849771"/>
                          <a:pt x="0" y="2959325"/>
                        </a:cubicBezTo>
                        <a:cubicBezTo>
                          <a:pt x="91681" y="1744527"/>
                          <a:pt x="-90978" y="375731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Picture 10" descr="nQuery-G2-Review-4">
            <a:extLst>
              <a:ext uri="{FF2B5EF4-FFF2-40B4-BE49-F238E27FC236}">
                <a16:creationId xmlns:a16="http://schemas.microsoft.com/office/drawing/2014/main" id="{428C0B0F-E220-4F1C-BA92-1756E99BC9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6851" y="3181099"/>
            <a:ext cx="2221817" cy="2727551"/>
          </a:xfrm>
          <a:prstGeom prst="rect">
            <a:avLst/>
          </a:prstGeom>
          <a:noFill/>
          <a:ln w="12700" cap="rnd">
            <a:solidFill>
              <a:schemeClr val="bg1">
                <a:lumMod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4172447036">
                  <a:custGeom>
                    <a:avLst/>
                    <a:gdLst>
                      <a:gd name="connsiteX0" fmla="*/ 0 w 2485026"/>
                      <a:gd name="connsiteY0" fmla="*/ 0 h 3050671"/>
                      <a:gd name="connsiteX1" fmla="*/ 2485026 w 2485026"/>
                      <a:gd name="connsiteY1" fmla="*/ 0 h 3050671"/>
                      <a:gd name="connsiteX2" fmla="*/ 2485026 w 2485026"/>
                      <a:gd name="connsiteY2" fmla="*/ 3050671 h 3050671"/>
                      <a:gd name="connsiteX3" fmla="*/ 0 w 2485026"/>
                      <a:gd name="connsiteY3" fmla="*/ 3050671 h 3050671"/>
                      <a:gd name="connsiteX4" fmla="*/ 0 w 2485026"/>
                      <a:gd name="connsiteY4" fmla="*/ 0 h 305067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485026" h="3050671" extrusionOk="0">
                        <a:moveTo>
                          <a:pt x="0" y="0"/>
                        </a:moveTo>
                        <a:cubicBezTo>
                          <a:pt x="743949" y="-37904"/>
                          <a:pt x="1879360" y="-55183"/>
                          <a:pt x="2485026" y="0"/>
                        </a:cubicBezTo>
                        <a:cubicBezTo>
                          <a:pt x="2455544" y="1321716"/>
                          <a:pt x="2321872" y="1685505"/>
                          <a:pt x="2485026" y="3050671"/>
                        </a:cubicBezTo>
                        <a:cubicBezTo>
                          <a:pt x="1602360" y="3105291"/>
                          <a:pt x="556210" y="2896323"/>
                          <a:pt x="0" y="3050671"/>
                        </a:cubicBezTo>
                        <a:cubicBezTo>
                          <a:pt x="60216" y="2190889"/>
                          <a:pt x="-164684" y="332033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9" name="Content Placeholder 2">
            <a:extLst>
              <a:ext uri="{FF2B5EF4-FFF2-40B4-BE49-F238E27FC236}">
                <a16:creationId xmlns:a16="http://schemas.microsoft.com/office/drawing/2014/main" id="{F69E7F7F-FBD1-48FB-BDC2-E6EFECD3084D}"/>
              </a:ext>
            </a:extLst>
          </p:cNvPr>
          <p:cNvSpPr txBox="1">
            <a:spLocks/>
          </p:cNvSpPr>
          <p:nvPr/>
        </p:nvSpPr>
        <p:spPr>
          <a:xfrm>
            <a:off x="3635529" y="1406242"/>
            <a:ext cx="9080099" cy="1284028"/>
          </a:xfrm>
          <a:prstGeom prst="rect">
            <a:avLst/>
          </a:prstGeom>
        </p:spPr>
        <p:txBody>
          <a:bodyPr vert="horz" lIns="45720" tIns="45720" rIns="4572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41" name="Title 3">
            <a:extLst>
              <a:ext uri="{FF2B5EF4-FFF2-40B4-BE49-F238E27FC236}">
                <a16:creationId xmlns:a16="http://schemas.microsoft.com/office/drawing/2014/main" id="{0F0FC644-A625-4114-9EE1-F6FFADDDD317}"/>
              </a:ext>
            </a:extLst>
          </p:cNvPr>
          <p:cNvSpPr txBox="1">
            <a:spLocks/>
          </p:cNvSpPr>
          <p:nvPr/>
        </p:nvSpPr>
        <p:spPr>
          <a:xfrm>
            <a:off x="4787153" y="602457"/>
            <a:ext cx="7074474" cy="840981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7500"/>
          </a:bodyPr>
          <a:lstStyle>
            <a:lvl1pPr algn="ctr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5000" kern="1200" cap="none" spc="100" baseline="0">
                <a:solidFill>
                  <a:schemeClr val="bg1"/>
                </a:solidFill>
                <a:latin typeface="Futura"/>
                <a:ea typeface="+mj-ea"/>
                <a:cs typeface="+mj-cs"/>
              </a:defRPr>
            </a:lvl1pPr>
          </a:lstStyle>
          <a:p>
            <a:pPr algn="l">
              <a:lnSpc>
                <a:spcPct val="100000"/>
              </a:lnSpc>
            </a:pPr>
            <a:r>
              <a:rPr lang="en-GB" sz="2400" spc="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 2021, 88% of organizations with clinical trials </a:t>
            </a:r>
            <a:br>
              <a:rPr lang="en-GB" sz="2400" spc="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en-GB" sz="2400" spc="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approved by the FDA used nQuery</a:t>
            </a:r>
          </a:p>
        </p:txBody>
      </p:sp>
      <p:pic>
        <p:nvPicPr>
          <p:cNvPr id="43" name="Picture 42" descr="A close up of a logo&#10;&#10;Description automatically generated">
            <a:extLst>
              <a:ext uri="{FF2B5EF4-FFF2-40B4-BE49-F238E27FC236}">
                <a16:creationId xmlns:a16="http://schemas.microsoft.com/office/drawing/2014/main" id="{0DB1C739-2CA4-4747-BC19-E8F72F956B9B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534" y="2738256"/>
            <a:ext cx="485977" cy="219899"/>
          </a:xfrm>
          <a:prstGeom prst="rect">
            <a:avLst/>
          </a:prstGeom>
        </p:spPr>
      </p:pic>
      <p:pic>
        <p:nvPicPr>
          <p:cNvPr id="44" name="Picture 43" descr="A close up of a logo&#10;&#10;Description automatically generated">
            <a:extLst>
              <a:ext uri="{FF2B5EF4-FFF2-40B4-BE49-F238E27FC236}">
                <a16:creationId xmlns:a16="http://schemas.microsoft.com/office/drawing/2014/main" id="{27AEEB91-7901-46C9-AAC7-6A45A47CFAB0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6046" y="2782356"/>
            <a:ext cx="533910" cy="131698"/>
          </a:xfrm>
          <a:prstGeom prst="rect">
            <a:avLst/>
          </a:prstGeom>
        </p:spPr>
      </p:pic>
      <p:pic>
        <p:nvPicPr>
          <p:cNvPr id="45" name="Picture 44" descr="A close up of a logo&#10;&#10;Description automatically generated">
            <a:extLst>
              <a:ext uri="{FF2B5EF4-FFF2-40B4-BE49-F238E27FC236}">
                <a16:creationId xmlns:a16="http://schemas.microsoft.com/office/drawing/2014/main" id="{41534330-CF2F-45C6-BB7B-F59773E5774A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15210" y="2772555"/>
            <a:ext cx="588388" cy="151300"/>
          </a:xfrm>
          <a:prstGeom prst="rect">
            <a:avLst/>
          </a:prstGeom>
        </p:spPr>
      </p:pic>
      <p:pic>
        <p:nvPicPr>
          <p:cNvPr id="46" name="Picture 45" descr="A close up of a logo&#10;&#10;Description automatically generated">
            <a:extLst>
              <a:ext uri="{FF2B5EF4-FFF2-40B4-BE49-F238E27FC236}">
                <a16:creationId xmlns:a16="http://schemas.microsoft.com/office/drawing/2014/main" id="{694F9984-3CCA-4D52-BCF2-13B7B4422C29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02051" y="2767266"/>
            <a:ext cx="480150" cy="161879"/>
          </a:xfrm>
          <a:prstGeom prst="rect">
            <a:avLst/>
          </a:prstGeom>
        </p:spPr>
      </p:pic>
      <p:pic>
        <p:nvPicPr>
          <p:cNvPr id="47" name="Picture 46" descr="A close up of a logo&#10;&#10;Description automatically generated">
            <a:extLst>
              <a:ext uri="{FF2B5EF4-FFF2-40B4-BE49-F238E27FC236}">
                <a16:creationId xmlns:a16="http://schemas.microsoft.com/office/drawing/2014/main" id="{AD90B7F8-51E6-41FC-9397-F42597599F82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6853" y="2743828"/>
            <a:ext cx="632592" cy="208755"/>
          </a:xfrm>
          <a:prstGeom prst="rect">
            <a:avLst/>
          </a:prstGeom>
        </p:spPr>
      </p:pic>
      <p:pic>
        <p:nvPicPr>
          <p:cNvPr id="48" name="Picture 47" descr="A close up of a logo&#10;&#10;Description automatically generated">
            <a:extLst>
              <a:ext uri="{FF2B5EF4-FFF2-40B4-BE49-F238E27FC236}">
                <a16:creationId xmlns:a16="http://schemas.microsoft.com/office/drawing/2014/main" id="{D3FCA941-459E-4CED-B474-4983196D355A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400" y="2712826"/>
            <a:ext cx="307681" cy="270759"/>
          </a:xfrm>
          <a:prstGeom prst="rect">
            <a:avLst/>
          </a:prstGeom>
        </p:spPr>
      </p:pic>
      <p:pic>
        <p:nvPicPr>
          <p:cNvPr id="49" name="Picture 48" descr="A close up of a logo&#10;&#10;Description automatically generated">
            <a:extLst>
              <a:ext uri="{FF2B5EF4-FFF2-40B4-BE49-F238E27FC236}">
                <a16:creationId xmlns:a16="http://schemas.microsoft.com/office/drawing/2014/main" id="{FCFC053C-0A26-463F-AA3E-6EC74FCC6BFA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6833" y="2690270"/>
            <a:ext cx="261978" cy="315871"/>
          </a:xfrm>
          <a:prstGeom prst="rect">
            <a:avLst/>
          </a:prstGeom>
        </p:spPr>
      </p:pic>
      <p:pic>
        <p:nvPicPr>
          <p:cNvPr id="50" name="Picture 49" descr="A close up of a logo&#10;&#10;Description automatically generated">
            <a:extLst>
              <a:ext uri="{FF2B5EF4-FFF2-40B4-BE49-F238E27FC236}">
                <a16:creationId xmlns:a16="http://schemas.microsoft.com/office/drawing/2014/main" id="{A5B5EBDB-D204-464F-9CA5-D5300F8AAB19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6823" y="2768980"/>
            <a:ext cx="411557" cy="158450"/>
          </a:xfrm>
          <a:prstGeom prst="rect">
            <a:avLst/>
          </a:prstGeom>
        </p:spPr>
      </p:pic>
      <p:pic>
        <p:nvPicPr>
          <p:cNvPr id="51" name="Picture 50" descr="A close up of a logo&#10;&#10;Description automatically generated">
            <a:extLst>
              <a:ext uri="{FF2B5EF4-FFF2-40B4-BE49-F238E27FC236}">
                <a16:creationId xmlns:a16="http://schemas.microsoft.com/office/drawing/2014/main" id="{1F4D7F59-9087-456B-9152-2B7B4733D846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80654" y="2760920"/>
            <a:ext cx="985485" cy="174571"/>
          </a:xfrm>
          <a:prstGeom prst="rect">
            <a:avLst/>
          </a:prstGeom>
        </p:spPr>
      </p:pic>
      <p:pic>
        <p:nvPicPr>
          <p:cNvPr id="52" name="Picture 51" descr="A close up of a logo&#10;&#10;Description automatically generated">
            <a:extLst>
              <a:ext uri="{FF2B5EF4-FFF2-40B4-BE49-F238E27FC236}">
                <a16:creationId xmlns:a16="http://schemas.microsoft.com/office/drawing/2014/main" id="{D6887FA9-0237-4932-83C9-48C5B12C2B23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64599" y="2732944"/>
            <a:ext cx="197028" cy="230522"/>
          </a:xfrm>
          <a:prstGeom prst="rect">
            <a:avLst/>
          </a:prstGeom>
        </p:spPr>
      </p:pic>
      <p:pic>
        <p:nvPicPr>
          <p:cNvPr id="53" name="Picture 52" descr="A close up of a logo&#10;&#10;Description automatically generated">
            <a:extLst>
              <a:ext uri="{FF2B5EF4-FFF2-40B4-BE49-F238E27FC236}">
                <a16:creationId xmlns:a16="http://schemas.microsoft.com/office/drawing/2014/main" id="{439E280A-3585-4559-B6FD-88C7AD8DF3CC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5964" y="2782356"/>
            <a:ext cx="591629" cy="131698"/>
          </a:xfrm>
          <a:prstGeom prst="rect">
            <a:avLst/>
          </a:prstGeom>
        </p:spPr>
      </p:pic>
      <p:pic>
        <p:nvPicPr>
          <p:cNvPr id="54" name="Picture 53" descr="A picture containing drawing&#10;&#10;Description automatically generated">
            <a:extLst>
              <a:ext uri="{FF2B5EF4-FFF2-40B4-BE49-F238E27FC236}">
                <a16:creationId xmlns:a16="http://schemas.microsoft.com/office/drawing/2014/main" id="{4ACBDC9E-2C62-4DC1-B9D1-E04305152E3C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1064" y="2732944"/>
            <a:ext cx="815693" cy="230522"/>
          </a:xfrm>
          <a:prstGeom prst="rect">
            <a:avLst/>
          </a:prstGeom>
        </p:spPr>
      </p:pic>
      <p:pic>
        <p:nvPicPr>
          <p:cNvPr id="55" name="Picture 54" descr="A picture containing drawing, shirt&#10;&#10;Description automatically generated">
            <a:extLst>
              <a:ext uri="{FF2B5EF4-FFF2-40B4-BE49-F238E27FC236}">
                <a16:creationId xmlns:a16="http://schemas.microsoft.com/office/drawing/2014/main" id="{DF205AD4-A382-42CA-8A40-5289368C3452}"/>
              </a:ext>
            </a:extLst>
          </p:cNvPr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487" b="28791"/>
          <a:stretch/>
        </p:blipFill>
        <p:spPr>
          <a:xfrm>
            <a:off x="7153939" y="2709642"/>
            <a:ext cx="648672" cy="277126"/>
          </a:xfrm>
          <a:prstGeom prst="rect">
            <a:avLst/>
          </a:prstGeom>
        </p:spPr>
      </p:pic>
      <p:pic>
        <p:nvPicPr>
          <p:cNvPr id="56" name="Picture 55" descr="A close up of a logo&#10;&#10;Description automatically generated">
            <a:extLst>
              <a:ext uri="{FF2B5EF4-FFF2-40B4-BE49-F238E27FC236}">
                <a16:creationId xmlns:a16="http://schemas.microsoft.com/office/drawing/2014/main" id="{4459B203-0089-480B-85F6-D0A548FEF5DC}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7898" y="2766108"/>
            <a:ext cx="590472" cy="164195"/>
          </a:xfrm>
          <a:prstGeom prst="rect">
            <a:avLst/>
          </a:prstGeom>
        </p:spPr>
      </p:pic>
      <p:pic>
        <p:nvPicPr>
          <p:cNvPr id="57" name="Picture 56" descr="A picture containing drawing&#10;&#10;Description automatically generated">
            <a:extLst>
              <a:ext uri="{FF2B5EF4-FFF2-40B4-BE49-F238E27FC236}">
                <a16:creationId xmlns:a16="http://schemas.microsoft.com/office/drawing/2014/main" id="{17E5928C-B3ED-48CF-B9DE-E8F6BF93CBBE}"/>
              </a:ext>
            </a:extLst>
          </p:cNvPr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7264" y="2766394"/>
            <a:ext cx="548222" cy="163623"/>
          </a:xfrm>
          <a:prstGeom prst="rect">
            <a:avLst/>
          </a:prstGeom>
        </p:spPr>
      </p:pic>
      <p:pic>
        <p:nvPicPr>
          <p:cNvPr id="58" name="Picture 57" descr="A close up of a sign&#10;&#10;Description automatically generated">
            <a:extLst>
              <a:ext uri="{FF2B5EF4-FFF2-40B4-BE49-F238E27FC236}">
                <a16:creationId xmlns:a16="http://schemas.microsoft.com/office/drawing/2014/main" id="{F44C94AF-21F4-47FF-B04F-25B375AF9AA2}"/>
              </a:ext>
            </a:extLst>
          </p:cNvPr>
          <p:cNvPicPr>
            <a:picLocks noChangeAspect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409" y="2718413"/>
            <a:ext cx="469991" cy="259585"/>
          </a:xfrm>
          <a:prstGeom prst="rect">
            <a:avLst/>
          </a:prstGeom>
        </p:spPr>
      </p:pic>
      <p:pic>
        <p:nvPicPr>
          <p:cNvPr id="28" name="Picture 27" descr="A picture containing drawing&#10;&#10;Description automatically generated">
            <a:extLst>
              <a:ext uri="{FF2B5EF4-FFF2-40B4-BE49-F238E27FC236}">
                <a16:creationId xmlns:a16="http://schemas.microsoft.com/office/drawing/2014/main" id="{9B9D3A38-B73B-4165-A83B-A33D20A85FAD}"/>
              </a:ext>
            </a:extLst>
          </p:cNvPr>
          <p:cNvPicPr>
            <a:picLocks noChangeAspect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278" y="456892"/>
            <a:ext cx="3263436" cy="1185122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"/>
              </a:prstClr>
            </a:outerShdw>
          </a:effectLst>
        </p:spPr>
      </p:pic>
      <p:pic>
        <p:nvPicPr>
          <p:cNvPr id="3" name="Picture 2" descr="nQuery-G2-Review-1-Example-1">
            <a:extLst>
              <a:ext uri="{FF2B5EF4-FFF2-40B4-BE49-F238E27FC236}">
                <a16:creationId xmlns:a16="http://schemas.microsoft.com/office/drawing/2014/main" id="{4C8422BA-4B5A-42F8-B368-E37E3D4246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57939" y="3181099"/>
            <a:ext cx="2230943" cy="2738753"/>
          </a:xfrm>
          <a:prstGeom prst="rect">
            <a:avLst/>
          </a:prstGeom>
          <a:noFill/>
          <a:ln w="12700" cap="rnd">
            <a:solidFill>
              <a:schemeClr val="bg1">
                <a:lumMod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4172447036">
                  <a:custGeom>
                    <a:avLst/>
                    <a:gdLst>
                      <a:gd name="connsiteX0" fmla="*/ 0 w 2485026"/>
                      <a:gd name="connsiteY0" fmla="*/ 0 h 3050671"/>
                      <a:gd name="connsiteX1" fmla="*/ 2485026 w 2485026"/>
                      <a:gd name="connsiteY1" fmla="*/ 0 h 3050671"/>
                      <a:gd name="connsiteX2" fmla="*/ 2485026 w 2485026"/>
                      <a:gd name="connsiteY2" fmla="*/ 3050671 h 3050671"/>
                      <a:gd name="connsiteX3" fmla="*/ 0 w 2485026"/>
                      <a:gd name="connsiteY3" fmla="*/ 3050671 h 3050671"/>
                      <a:gd name="connsiteX4" fmla="*/ 0 w 2485026"/>
                      <a:gd name="connsiteY4" fmla="*/ 0 h 305067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485026" h="3050671" extrusionOk="0">
                        <a:moveTo>
                          <a:pt x="0" y="0"/>
                        </a:moveTo>
                        <a:cubicBezTo>
                          <a:pt x="743949" y="-37904"/>
                          <a:pt x="1879360" y="-55183"/>
                          <a:pt x="2485026" y="0"/>
                        </a:cubicBezTo>
                        <a:cubicBezTo>
                          <a:pt x="2455544" y="1321716"/>
                          <a:pt x="2321872" y="1685505"/>
                          <a:pt x="2485026" y="3050671"/>
                        </a:cubicBezTo>
                        <a:cubicBezTo>
                          <a:pt x="1602360" y="3105291"/>
                          <a:pt x="556210" y="2896323"/>
                          <a:pt x="0" y="3050671"/>
                        </a:cubicBezTo>
                        <a:cubicBezTo>
                          <a:pt x="60216" y="2190889"/>
                          <a:pt x="-164684" y="332033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506534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4C5537-17F8-C98D-6777-8F14C9DFC1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0099" y="3095453"/>
            <a:ext cx="9096935" cy="667094"/>
          </a:xfrm>
        </p:spPr>
        <p:txBody>
          <a:bodyPr/>
          <a:lstStyle/>
          <a:p>
            <a:r>
              <a:rPr lang="en-US" dirty="0"/>
              <a:t>Background – Clinical Trial Milestones</a:t>
            </a:r>
            <a:endParaRPr lang="en-IE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44F0BAF-1B39-0BC3-D971-A68B1458A981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826965" y="2485747"/>
            <a:ext cx="1584541" cy="513383"/>
          </a:xfrm>
        </p:spPr>
        <p:txBody>
          <a:bodyPr/>
          <a:lstStyle/>
          <a:p>
            <a:r>
              <a:rPr lang="en-IE" dirty="0"/>
              <a:t>Part 1</a:t>
            </a:r>
          </a:p>
          <a:p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10131367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0E9D602A-646F-4C96-B154-5D13A8588918}"/>
              </a:ext>
            </a:extLst>
          </p:cNvPr>
          <p:cNvSpPr txBox="1">
            <a:spLocks/>
          </p:cNvSpPr>
          <p:nvPr/>
        </p:nvSpPr>
        <p:spPr>
          <a:xfrm>
            <a:off x="735360" y="1424704"/>
            <a:ext cx="10503155" cy="4880846"/>
          </a:xfrm>
          <a:prstGeom prst="rect">
            <a:avLst/>
          </a:prstGeom>
        </p:spPr>
        <p:txBody>
          <a:bodyPr>
            <a:no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Char char=" 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6517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480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9436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7724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1440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60704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16152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24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IE" sz="2800" i="1" dirty="0"/>
              <a:t>Sample Size Determination</a:t>
            </a:r>
            <a:r>
              <a:rPr lang="en-IE" sz="2800" dirty="0"/>
              <a:t> usually focuses on calculating the required number of subjects to achieve a statistical “success” criterion (power)</a:t>
            </a:r>
          </a:p>
          <a:p>
            <a:pPr marL="516636" marR="0" lvl="1" indent="-342900" algn="l" defTabSz="914400" rtl="0" eaLnBrk="1" fontAlgn="auto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1CADE4"/>
              </a:buClr>
              <a:buSzTx/>
              <a:buFont typeface="Wingdings 3" pitchFamily="18" charset="2"/>
              <a:buChar char=""/>
              <a:tabLst/>
              <a:defRPr/>
            </a:pPr>
            <a:r>
              <a:rPr lang="en-IE" sz="2400" dirty="0">
                <a:solidFill>
                  <a:schemeClr val="bg1">
                    <a:lumMod val="50000"/>
                  </a:schemeClr>
                </a:solidFill>
                <a:latin typeface="Calibri" panose="020F0502020204030204"/>
              </a:rPr>
              <a:t>Note SSD is itself downstream of other major study design decisions</a:t>
            </a:r>
            <a:br>
              <a:rPr lang="en-IE" sz="2400" dirty="0">
                <a:solidFill>
                  <a:schemeClr val="bg1">
                    <a:lumMod val="50000"/>
                  </a:schemeClr>
                </a:solidFill>
                <a:latin typeface="Calibri" panose="020F0502020204030204"/>
              </a:rPr>
            </a:br>
            <a:endParaRPr kumimoji="0" lang="en-IE" sz="2400" b="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rgbClr val="1CADE4"/>
              </a:buClr>
              <a:buSzPct val="100000"/>
              <a:buFont typeface="Tw Cen MT" panose="020B0602020104020603" pitchFamily="34" charset="0"/>
              <a:buNone/>
              <a:tabLst/>
              <a:defRPr/>
            </a:pPr>
            <a:r>
              <a:rPr kumimoji="0" lang="en-GB" sz="2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Milestone Prediction </a:t>
            </a:r>
            <a:r>
              <a:rPr lang="en-GB" sz="2800" dirty="0">
                <a:solidFill>
                  <a:prstClr val="black"/>
                </a:solidFill>
                <a:latin typeface="Calibri" panose="020F0502020204030204"/>
              </a:rPr>
              <a:t>focuses on how long it is expected for a study to reach milestone target (e.g. </a:t>
            </a:r>
            <a:r>
              <a:rPr lang="en-GB" sz="2800" dirty="0" err="1">
                <a:solidFill>
                  <a:prstClr val="black"/>
                </a:solidFill>
                <a:latin typeface="Calibri" panose="020F0502020204030204"/>
              </a:rPr>
              <a:t>enrollment</a:t>
            </a:r>
            <a:r>
              <a:rPr lang="en-GB" sz="2800" dirty="0">
                <a:solidFill>
                  <a:prstClr val="black"/>
                </a:solidFill>
                <a:latin typeface="Calibri" panose="020F0502020204030204"/>
              </a:rPr>
              <a:t>) for study end/interim analysis</a:t>
            </a:r>
            <a:endParaRPr kumimoji="0" lang="en-GB" sz="28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630936" marR="0" lvl="1" indent="-457200" algn="l" defTabSz="914400" rtl="0" eaLnBrk="1" fontAlgn="auto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1CADE4"/>
              </a:buClr>
              <a:buSzTx/>
              <a:buFont typeface="Wingdings 3" pitchFamily="18" charset="2"/>
              <a:buChar char=""/>
              <a:tabLst/>
              <a:defRPr/>
            </a:pPr>
            <a:r>
              <a:rPr lang="en-IE" sz="2400" dirty="0">
                <a:solidFill>
                  <a:schemeClr val="bg1">
                    <a:lumMod val="50000"/>
                  </a:schemeClr>
                </a:solidFill>
                <a:latin typeface="Calibri" panose="020F0502020204030204"/>
              </a:rPr>
              <a:t>Prediction is focussed on pragmatic issues of time and prob. of reaching goals</a:t>
            </a:r>
            <a:br>
              <a:rPr lang="en-IE" sz="2400" dirty="0">
                <a:solidFill>
                  <a:schemeClr val="bg1">
                    <a:lumMod val="50000"/>
                  </a:schemeClr>
                </a:solidFill>
                <a:latin typeface="Calibri" panose="020F0502020204030204"/>
              </a:rPr>
            </a:br>
            <a:endParaRPr kumimoji="0" lang="en-IE" sz="2400" b="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rgbClr val="1CADE4"/>
              </a:buClr>
              <a:buSzPct val="100000"/>
              <a:buFont typeface="Tw Cen MT" panose="020B0602020104020603" pitchFamily="34" charset="0"/>
              <a:buNone/>
              <a:tabLst/>
              <a:defRPr/>
            </a:pPr>
            <a:r>
              <a:rPr lang="en-IE" sz="2800" dirty="0">
                <a:solidFill>
                  <a:prstClr val="black"/>
                </a:solidFill>
                <a:latin typeface="Calibri" panose="020F0502020204030204"/>
              </a:rPr>
              <a:t>Whether before a trial or while it is on-going, milestone prediction can let trialists know if “on schedule” and what change(s) needed if not</a:t>
            </a:r>
            <a:endParaRPr kumimoji="0" lang="en-IE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630936" marR="0" lvl="1" indent="-457200" algn="l" defTabSz="914400" rtl="0" eaLnBrk="1" fontAlgn="auto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1CADE4"/>
              </a:buClr>
              <a:buSzTx/>
              <a:buFont typeface="Wingdings 3" pitchFamily="18" charset="2"/>
              <a:buChar char=""/>
              <a:tabLst/>
              <a:defRPr/>
            </a:pPr>
            <a:r>
              <a:rPr kumimoji="0" lang="en-IE" sz="24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Common Issue: ~80% of trials delayed, ~85% do not reach recruitment goal</a:t>
            </a:r>
            <a:endParaRPr kumimoji="0" lang="en-IE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0D7DCD0E-58BB-32B7-8D4C-5F82ECBA17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/>
              <a:t>Clinical Trial Milestones</a:t>
            </a:r>
          </a:p>
        </p:txBody>
      </p:sp>
    </p:spTree>
    <p:extLst>
      <p:ext uri="{BB962C8B-B14F-4D97-AF65-F5344CB8AC3E}">
        <p14:creationId xmlns:p14="http://schemas.microsoft.com/office/powerpoint/2010/main" val="123904915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0E9D602A-646F-4C96-B154-5D13A8588918}"/>
              </a:ext>
            </a:extLst>
          </p:cNvPr>
          <p:cNvSpPr txBox="1">
            <a:spLocks/>
          </p:cNvSpPr>
          <p:nvPr/>
        </p:nvSpPr>
        <p:spPr>
          <a:xfrm>
            <a:off x="735360" y="1424704"/>
            <a:ext cx="10503155" cy="4880846"/>
          </a:xfrm>
          <a:prstGeom prst="rect">
            <a:avLst/>
          </a:prstGeom>
        </p:spPr>
        <p:txBody>
          <a:bodyPr>
            <a:no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Char char=" 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6517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480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9436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7724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1440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60704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16152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24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IE" sz="2800" dirty="0"/>
              <a:t> What are our primary and secondary milestones?</a:t>
            </a:r>
          </a:p>
          <a:p>
            <a:pPr marL="516636" marR="0" lvl="1" indent="-342900" algn="l" defTabSz="914400" rtl="0" eaLnBrk="1" fontAlgn="auto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1CADE4"/>
              </a:buClr>
              <a:buSzTx/>
              <a:buFont typeface="Wingdings 3" pitchFamily="18" charset="2"/>
              <a:buChar char=""/>
              <a:tabLst/>
              <a:defRPr/>
            </a:pPr>
            <a:r>
              <a:rPr lang="en-IE" sz="2400" dirty="0">
                <a:solidFill>
                  <a:schemeClr val="bg1">
                    <a:lumMod val="50000"/>
                  </a:schemeClr>
                </a:solidFill>
                <a:latin typeface="Calibri" panose="020F0502020204030204"/>
              </a:rPr>
              <a:t>E.g. Study end time, interim analyses timings, safety analysis, specific sponsor requests</a:t>
            </a:r>
          </a:p>
          <a:p>
            <a:pPr marL="173736" marR="0" lvl="1" indent="0" algn="l" defTabSz="914400" rtl="0" eaLnBrk="1" fontAlgn="auto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1CADE4"/>
              </a:buClr>
              <a:buSzTx/>
              <a:buNone/>
              <a:tabLst/>
              <a:defRPr/>
            </a:pPr>
            <a:endParaRPr kumimoji="0" lang="en-IE" sz="2400" b="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rgbClr val="1CADE4"/>
              </a:buClr>
              <a:buSzPct val="100000"/>
              <a:buFont typeface="Tw Cen MT" panose="020B0602020104020603" pitchFamily="34" charset="0"/>
              <a:buNone/>
              <a:tabLst/>
              <a:defRPr/>
            </a:pPr>
            <a:r>
              <a:rPr lang="en-GB" sz="2800" dirty="0">
                <a:solidFill>
                  <a:prstClr val="black"/>
                </a:solidFill>
                <a:latin typeface="Calibri" panose="020F0502020204030204"/>
              </a:rPr>
              <a:t>What information is available and who will do the prediction?</a:t>
            </a:r>
            <a:endParaRPr kumimoji="0" lang="en-GB" sz="2800" b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630936" marR="0" lvl="1" indent="-457200" algn="l" defTabSz="914400" rtl="0" eaLnBrk="1" fontAlgn="auto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1CADE4"/>
              </a:buClr>
              <a:buSzTx/>
              <a:buFont typeface="Wingdings 3" pitchFamily="18" charset="2"/>
              <a:buChar char=""/>
              <a:tabLst/>
              <a:defRPr/>
            </a:pPr>
            <a:r>
              <a:rPr lang="en-IE" sz="2400" dirty="0">
                <a:solidFill>
                  <a:schemeClr val="bg1">
                    <a:lumMod val="50000"/>
                  </a:schemeClr>
                </a:solidFill>
                <a:latin typeface="Calibri" panose="020F0502020204030204"/>
              </a:rPr>
              <a:t>E.g. Summary data only, subject-level data, site-level data, blinded or unblinded. Prediction by trialist or external?</a:t>
            </a:r>
            <a:br>
              <a:rPr lang="en-IE" sz="2400" dirty="0">
                <a:solidFill>
                  <a:schemeClr val="bg1">
                    <a:lumMod val="50000"/>
                  </a:schemeClr>
                </a:solidFill>
                <a:latin typeface="Calibri" panose="020F0502020204030204"/>
              </a:rPr>
            </a:br>
            <a:endParaRPr kumimoji="0" lang="en-IE" sz="2400" b="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rgbClr val="1CADE4"/>
              </a:buClr>
              <a:buSzPct val="100000"/>
              <a:buFont typeface="Tw Cen MT" panose="020B0602020104020603" pitchFamily="34" charset="0"/>
              <a:buNone/>
              <a:tabLst/>
              <a:defRPr/>
            </a:pPr>
            <a:r>
              <a:rPr lang="en-IE" sz="2800" dirty="0">
                <a:solidFill>
                  <a:prstClr val="black"/>
                </a:solidFill>
                <a:latin typeface="Calibri" panose="020F0502020204030204"/>
              </a:rPr>
              <a:t>How often should predictions be done? How much change to make?</a:t>
            </a:r>
            <a:endParaRPr kumimoji="0" lang="en-IE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630936" marR="0" lvl="1" indent="-457200" algn="l" defTabSz="914400" rtl="0" eaLnBrk="1" fontAlgn="auto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1CADE4"/>
              </a:buClr>
              <a:buSzTx/>
              <a:buFont typeface="Wingdings 3" pitchFamily="18" charset="2"/>
              <a:buChar char=""/>
              <a:tabLst/>
              <a:defRPr/>
            </a:pPr>
            <a:r>
              <a:rPr kumimoji="0" lang="en-IE" sz="24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Predict only at planned interim analyses, or continuously as data comes in? </a:t>
            </a:r>
            <a:endParaRPr kumimoji="0" lang="en-IE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0D7DCD0E-58BB-32B7-8D4C-5F82ECBA17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/>
              <a:t>Considerations for Milestone Predictions</a:t>
            </a:r>
          </a:p>
        </p:txBody>
      </p:sp>
    </p:spTree>
    <p:extLst>
      <p:ext uri="{BB962C8B-B14F-4D97-AF65-F5344CB8AC3E}">
        <p14:creationId xmlns:p14="http://schemas.microsoft.com/office/powerpoint/2010/main" val="125033956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4C5537-17F8-C98D-6777-8F14C9DFC1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0099" y="3095453"/>
            <a:ext cx="9496045" cy="667094"/>
          </a:xfrm>
        </p:spPr>
        <p:txBody>
          <a:bodyPr/>
          <a:lstStyle/>
          <a:p>
            <a:r>
              <a:rPr lang="en-US" dirty="0"/>
              <a:t>Enrollment &amp; Event Milestone Predictions</a:t>
            </a:r>
            <a:br>
              <a:rPr lang="en-US" dirty="0"/>
            </a:br>
            <a:endParaRPr lang="en-IE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44F0BAF-1B39-0BC3-D971-A68B1458A981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826965" y="2485747"/>
            <a:ext cx="1584541" cy="513383"/>
          </a:xfrm>
        </p:spPr>
        <p:txBody>
          <a:bodyPr/>
          <a:lstStyle/>
          <a:p>
            <a:r>
              <a:rPr lang="en-IE" dirty="0"/>
              <a:t>Part 2</a:t>
            </a:r>
          </a:p>
          <a:p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312709098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2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37C2D6"/>
      </a:accent2>
      <a:accent3>
        <a:srgbClr val="2683C6"/>
      </a:accent3>
      <a:accent4>
        <a:srgbClr val="42BA97"/>
      </a:accent4>
      <a:accent5>
        <a:srgbClr val="3E8853"/>
      </a:accent5>
      <a:accent6>
        <a:srgbClr val="62A39F"/>
      </a:accent6>
      <a:hlink>
        <a:srgbClr val="6B9F25"/>
      </a:hlink>
      <a:folHlink>
        <a:srgbClr val="B26B0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1881</Words>
  <Application>Microsoft Office PowerPoint</Application>
  <PresentationFormat>Widescreen</PresentationFormat>
  <Paragraphs>170</Paragraphs>
  <Slides>23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31" baseType="lpstr">
      <vt:lpstr>Arial</vt:lpstr>
      <vt:lpstr>Calibri</vt:lpstr>
      <vt:lpstr>Calibri Light</vt:lpstr>
      <vt:lpstr>Century Gothic</vt:lpstr>
      <vt:lpstr>Tw Cen MT</vt:lpstr>
      <vt:lpstr>Wingdings</vt:lpstr>
      <vt:lpstr>Wingdings 3</vt:lpstr>
      <vt:lpstr>Office Theme</vt:lpstr>
      <vt:lpstr>PowerPoint Presentation</vt:lpstr>
      <vt:lpstr>PowerPoint Presentation</vt:lpstr>
      <vt:lpstr>Agenda</vt:lpstr>
      <vt:lpstr>PowerPoint Presentation</vt:lpstr>
      <vt:lpstr>PowerPoint Presentation</vt:lpstr>
      <vt:lpstr>Background – Clinical Trial Milestones</vt:lpstr>
      <vt:lpstr>Clinical Trial Milestones</vt:lpstr>
      <vt:lpstr>Considerations for Milestone Predictions</vt:lpstr>
      <vt:lpstr>Enrollment &amp; Event Milestone Predictions </vt:lpstr>
      <vt:lpstr>Enrollment Prediction</vt:lpstr>
      <vt:lpstr>Enrollment Prediction Method Examples</vt:lpstr>
      <vt:lpstr>Events Prediction</vt:lpstr>
      <vt:lpstr>Event Prediction Method Examples</vt:lpstr>
      <vt:lpstr>Worked Example </vt:lpstr>
      <vt:lpstr>Interim Milestone Prediction Example</vt:lpstr>
      <vt:lpstr>Discussion &amp; Conclusions</vt:lpstr>
      <vt:lpstr>Discussion &amp; Conclusions</vt:lpstr>
      <vt:lpstr>PowerPoint Presentation</vt:lpstr>
      <vt:lpstr>Thank You</vt:lpstr>
      <vt:lpstr>References (Background)</vt:lpstr>
      <vt:lpstr>References (Enrolment)</vt:lpstr>
      <vt:lpstr>References (Enrolment)</vt:lpstr>
      <vt:lpstr>References (Events)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Liam Burke</dc:creator>
  <cp:lastModifiedBy>Paul Murphy</cp:lastModifiedBy>
  <cp:revision>92</cp:revision>
  <dcterms:created xsi:type="dcterms:W3CDTF">2022-08-22T16:39:30Z</dcterms:created>
  <dcterms:modified xsi:type="dcterms:W3CDTF">2024-02-01T12:14:43Z</dcterms:modified>
</cp:coreProperties>
</file>