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60" r:id="rId3"/>
    <p:sldId id="261" r:id="rId4"/>
    <p:sldId id="262" r:id="rId5"/>
    <p:sldId id="263" r:id="rId6"/>
    <p:sldId id="264" r:id="rId7"/>
    <p:sldId id="266" r:id="rId8"/>
    <p:sldId id="268" r:id="rId9"/>
    <p:sldId id="269" r:id="rId10"/>
    <p:sldId id="288" r:id="rId11"/>
    <p:sldId id="289" r:id="rId12"/>
    <p:sldId id="290" r:id="rId13"/>
    <p:sldId id="279" r:id="rId14"/>
    <p:sldId id="291" r:id="rId15"/>
    <p:sldId id="270" r:id="rId16"/>
    <p:sldId id="271" r:id="rId17"/>
    <p:sldId id="272" r:id="rId18"/>
    <p:sldId id="282" r:id="rId19"/>
    <p:sldId id="283" r:id="rId20"/>
    <p:sldId id="284" r:id="rId21"/>
    <p:sldId id="286" r:id="rId22"/>
    <p:sldId id="292"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
      <p:font typeface="Public Sans" pitchFamily="2" charset="0"/>
      <p:regular r:id="rId29"/>
      <p:bold r:id="rId30"/>
      <p:italic r:id="rId31"/>
      <p:boldItalic r:id="rId32"/>
    </p:embeddedFont>
    <p:embeddedFont>
      <p:font typeface="Public Sans Light" pitchFamily="2" charset="0"/>
      <p:regular r:id="rId33"/>
      <p:bold r:id="rId34"/>
      <p:italic r:id="rId35"/>
      <p:boldItalic r:id="rId36"/>
    </p:embeddedFont>
    <p:embeddedFont>
      <p:font typeface="Public Sans SemiBold"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asKsnkeiBrrSKJ6R5xNaAQbZ4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C99063-8F5F-4C8D-9484-1B2B3F45697D}">
  <a:tblStyle styleId="{6EC99063-8F5F-4C8D-9484-1B2B3F45697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B8F04BB-4959-4EBA-8CD9-98F5463583A7}"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26" y="1638"/>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a:extLst>
            <a:ext uri="{FF2B5EF4-FFF2-40B4-BE49-F238E27FC236}">
              <a16:creationId xmlns:a16="http://schemas.microsoft.com/office/drawing/2014/main" id="{A0005A5B-5998-A4D4-62E0-78854A6C5059}"/>
            </a:ext>
          </a:extLst>
        </p:cNvPr>
        <p:cNvGrpSpPr/>
        <p:nvPr/>
      </p:nvGrpSpPr>
      <p:grpSpPr>
        <a:xfrm>
          <a:off x="0" y="0"/>
          <a:ext cx="0" cy="0"/>
          <a:chOff x="0" y="0"/>
          <a:chExt cx="0" cy="0"/>
        </a:xfrm>
      </p:grpSpPr>
      <p:sp>
        <p:nvSpPr>
          <p:cNvPr id="2119" name="Google Shape;2119;g2b148969348_0_114:notes">
            <a:extLst>
              <a:ext uri="{FF2B5EF4-FFF2-40B4-BE49-F238E27FC236}">
                <a16:creationId xmlns:a16="http://schemas.microsoft.com/office/drawing/2014/main" id="{3AFFF4DA-F672-ECC0-9C2F-A61EE6040B4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20" name="Google Shape;2120;g2b148969348_0_114:notes">
            <a:extLst>
              <a:ext uri="{FF2B5EF4-FFF2-40B4-BE49-F238E27FC236}">
                <a16:creationId xmlns:a16="http://schemas.microsoft.com/office/drawing/2014/main" id="{A2D9113F-65D4-5AFB-45A2-A8AFD2E948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82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a:extLst>
            <a:ext uri="{FF2B5EF4-FFF2-40B4-BE49-F238E27FC236}">
              <a16:creationId xmlns:a16="http://schemas.microsoft.com/office/drawing/2014/main" id="{9EB01120-D21E-CCDA-D7B1-BF80464E6D66}"/>
            </a:ext>
          </a:extLst>
        </p:cNvPr>
        <p:cNvGrpSpPr/>
        <p:nvPr/>
      </p:nvGrpSpPr>
      <p:grpSpPr>
        <a:xfrm>
          <a:off x="0" y="0"/>
          <a:ext cx="0" cy="0"/>
          <a:chOff x="0" y="0"/>
          <a:chExt cx="0" cy="0"/>
        </a:xfrm>
      </p:grpSpPr>
      <p:sp>
        <p:nvSpPr>
          <p:cNvPr id="2119" name="Google Shape;2119;g2b148969348_0_114:notes">
            <a:extLst>
              <a:ext uri="{FF2B5EF4-FFF2-40B4-BE49-F238E27FC236}">
                <a16:creationId xmlns:a16="http://schemas.microsoft.com/office/drawing/2014/main" id="{ED9A9BF4-2BA0-EF59-E975-767B07ADBA4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20" name="Google Shape;2120;g2b148969348_0_114:notes">
            <a:extLst>
              <a:ext uri="{FF2B5EF4-FFF2-40B4-BE49-F238E27FC236}">
                <a16:creationId xmlns:a16="http://schemas.microsoft.com/office/drawing/2014/main" id="{583EE23D-A92E-0B70-AD94-CD04A6D997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528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a:extLst>
            <a:ext uri="{FF2B5EF4-FFF2-40B4-BE49-F238E27FC236}">
              <a16:creationId xmlns:a16="http://schemas.microsoft.com/office/drawing/2014/main" id="{20A73E29-5F1F-23BE-B9E1-6FA2C8E4FAF3}"/>
            </a:ext>
          </a:extLst>
        </p:cNvPr>
        <p:cNvGrpSpPr/>
        <p:nvPr/>
      </p:nvGrpSpPr>
      <p:grpSpPr>
        <a:xfrm>
          <a:off x="0" y="0"/>
          <a:ext cx="0" cy="0"/>
          <a:chOff x="0" y="0"/>
          <a:chExt cx="0" cy="0"/>
        </a:xfrm>
      </p:grpSpPr>
      <p:sp>
        <p:nvSpPr>
          <p:cNvPr id="2274" name="Google Shape;2274;g2b1c0db4310_0_299:notes">
            <a:extLst>
              <a:ext uri="{FF2B5EF4-FFF2-40B4-BE49-F238E27FC236}">
                <a16:creationId xmlns:a16="http://schemas.microsoft.com/office/drawing/2014/main" id="{FB3657B2-8303-CA51-8754-2A022E08E5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5" name="Google Shape;2275;g2b1c0db4310_0_299:notes">
            <a:extLst>
              <a:ext uri="{FF2B5EF4-FFF2-40B4-BE49-F238E27FC236}">
                <a16:creationId xmlns:a16="http://schemas.microsoft.com/office/drawing/2014/main" id="{D88DE60F-619F-4C07-FCA1-977FDAD6B9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785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32" name="Google Shape;223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a:extLst>
            <a:ext uri="{FF2B5EF4-FFF2-40B4-BE49-F238E27FC236}">
              <a16:creationId xmlns:a16="http://schemas.microsoft.com/office/drawing/2014/main" id="{C24B29F4-70B8-E5AC-146A-9B3AD58D76A9}"/>
            </a:ext>
          </a:extLst>
        </p:cNvPr>
        <p:cNvGrpSpPr/>
        <p:nvPr/>
      </p:nvGrpSpPr>
      <p:grpSpPr>
        <a:xfrm>
          <a:off x="0" y="0"/>
          <a:ext cx="0" cy="0"/>
          <a:chOff x="0" y="0"/>
          <a:chExt cx="0" cy="0"/>
        </a:xfrm>
      </p:grpSpPr>
      <p:sp>
        <p:nvSpPr>
          <p:cNvPr id="2119" name="Google Shape;2119;g2b148969348_0_114:notes">
            <a:extLst>
              <a:ext uri="{FF2B5EF4-FFF2-40B4-BE49-F238E27FC236}">
                <a16:creationId xmlns:a16="http://schemas.microsoft.com/office/drawing/2014/main" id="{E1BA288D-CE3A-BF02-1C82-F48AD6EB377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0" name="Google Shape;2120;g2b148969348_0_114:notes">
            <a:extLst>
              <a:ext uri="{FF2B5EF4-FFF2-40B4-BE49-F238E27FC236}">
                <a16:creationId xmlns:a16="http://schemas.microsoft.com/office/drawing/2014/main" id="{0659C53D-F2B0-B232-553E-4AF42B4495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798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2b148969348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4" name="Google Shape;2144;g2b148969348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b148969348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1" name="Google Shape;2151;g2b148969348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2b148969348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9" name="Google Shape;2159;g2b148969348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0" name="Google Shape;2250;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6" name="Google Shape;2256;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57" name="Google Shape;2257;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2cad7feedd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4" name="Google Shape;2064;g2cad7feedd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2b1c0db4310_0_2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4" name="Google Shape;2264;g2b1c0db431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1" name="Google Shape;2281;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a:extLst>
            <a:ext uri="{FF2B5EF4-FFF2-40B4-BE49-F238E27FC236}">
              <a16:creationId xmlns:a16="http://schemas.microsoft.com/office/drawing/2014/main" id="{8AED95F5-7971-32B1-19A1-1DA7FEB09474}"/>
            </a:ext>
          </a:extLst>
        </p:cNvPr>
        <p:cNvGrpSpPr/>
        <p:nvPr/>
      </p:nvGrpSpPr>
      <p:grpSpPr>
        <a:xfrm>
          <a:off x="0" y="0"/>
          <a:ext cx="0" cy="0"/>
          <a:chOff x="0" y="0"/>
          <a:chExt cx="0" cy="0"/>
        </a:xfrm>
      </p:grpSpPr>
      <p:sp>
        <p:nvSpPr>
          <p:cNvPr id="2280" name="Google Shape;2280;g2b1c0db4310_0_480:notes">
            <a:extLst>
              <a:ext uri="{FF2B5EF4-FFF2-40B4-BE49-F238E27FC236}">
                <a16:creationId xmlns:a16="http://schemas.microsoft.com/office/drawing/2014/main" id="{CE9C2F23-C432-E7D0-1DE5-FFD7441812C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1" name="Google Shape;2281;g2b1c0db4310_0_480:notes">
            <a:extLst>
              <a:ext uri="{FF2B5EF4-FFF2-40B4-BE49-F238E27FC236}">
                <a16:creationId xmlns:a16="http://schemas.microsoft.com/office/drawing/2014/main" id="{6F65D784-D6F2-0FD0-9F41-4A76BAD6E4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57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9" name="Google Shape;207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0" name="Google Shape;2080;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4" name="Google Shape;20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8" name="Google Shape;21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0" name="Google Shape;2120;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g2b148969348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2" name="Google Shape;2132;g2b148969348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8" name="Google Shape;21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phic Slide, Tan">
  <p:cSld name="1_Graphic Slide, Tan">
    <p:bg>
      <p:bgPr>
        <a:solidFill>
          <a:schemeClr val="lt1"/>
        </a:solidFill>
        <a:effectLst/>
      </p:bgPr>
    </p:bg>
    <p:spTree>
      <p:nvGrpSpPr>
        <p:cNvPr id="1" name="Shape 91"/>
        <p:cNvGrpSpPr/>
        <p:nvPr/>
      </p:nvGrpSpPr>
      <p:grpSpPr>
        <a:xfrm>
          <a:off x="0" y="0"/>
          <a:ext cx="0" cy="0"/>
          <a:chOff x="0" y="0"/>
          <a:chExt cx="0" cy="0"/>
        </a:xfrm>
      </p:grpSpPr>
      <p:sp>
        <p:nvSpPr>
          <p:cNvPr id="92" name="Google Shape;92;p71"/>
          <p:cNvSpPr/>
          <p:nvPr/>
        </p:nvSpPr>
        <p:spPr>
          <a:xfrm>
            <a:off x="0" y="0"/>
            <a:ext cx="4316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93" name="Google Shape;93;p7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 name="Google Shape;95;p71"/>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1"/>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1"/>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71"/>
          <p:cNvPicPr preferRelativeResize="0"/>
          <p:nvPr/>
        </p:nvPicPr>
        <p:blipFill rotWithShape="1">
          <a:blip r:embed="rId2">
            <a:alphaModFix/>
          </a:blip>
          <a:srcRect/>
          <a:stretch/>
        </p:blipFill>
        <p:spPr>
          <a:xfrm>
            <a:off x="-442334" y="557046"/>
            <a:ext cx="3827014" cy="70766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phic Slide, Tan">
  <p:cSld name="1_Graphic Slide, Tan 2">
    <p:bg>
      <p:bgPr>
        <a:solidFill>
          <a:schemeClr val="lt1"/>
        </a:solidFill>
        <a:effectLst/>
      </p:bgPr>
    </p:bg>
    <p:spTree>
      <p:nvGrpSpPr>
        <p:cNvPr id="1" name="Shape 104"/>
        <p:cNvGrpSpPr/>
        <p:nvPr/>
      </p:nvGrpSpPr>
      <p:grpSpPr>
        <a:xfrm>
          <a:off x="0" y="0"/>
          <a:ext cx="0" cy="0"/>
          <a:chOff x="0" y="0"/>
          <a:chExt cx="0" cy="0"/>
        </a:xfrm>
      </p:grpSpPr>
      <p:sp>
        <p:nvSpPr>
          <p:cNvPr id="105" name="Google Shape;105;p7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7" name="Google Shape;107;p7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4"/>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7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1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16" name="Google Shape;116;p7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Content Silo 1">
  <p:cSld name="Key Content Silo 1">
    <p:bg>
      <p:bgPr>
        <a:solidFill>
          <a:schemeClr val="lt1"/>
        </a:solidFill>
        <a:effectLst/>
      </p:bgPr>
    </p:bg>
    <p:spTree>
      <p:nvGrpSpPr>
        <p:cNvPr id="1" name="Shape 117"/>
        <p:cNvGrpSpPr/>
        <p:nvPr/>
      </p:nvGrpSpPr>
      <p:grpSpPr>
        <a:xfrm>
          <a:off x="0" y="0"/>
          <a:ext cx="0" cy="0"/>
          <a:chOff x="0" y="0"/>
          <a:chExt cx="0" cy="0"/>
        </a:xfrm>
      </p:grpSpPr>
      <p:sp>
        <p:nvSpPr>
          <p:cNvPr id="118" name="Google Shape;118;p77"/>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19" name="Google Shape;119;p77"/>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20" name="Google Shape;120;p7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22" name="Google Shape;122;p77"/>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23" name="Google Shape;123;p77"/>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24" name="Google Shape;124;p77"/>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25" name="Google Shape;125;p77"/>
          <p:cNvSpPr>
            <a:spLocks noGrp="1"/>
          </p:cNvSpPr>
          <p:nvPr>
            <p:ph type="pic" idx="2"/>
          </p:nvPr>
        </p:nvSpPr>
        <p:spPr>
          <a:xfrm>
            <a:off x="7237596" y="0"/>
            <a:ext cx="6546111" cy="6858000"/>
          </a:xfrm>
          <a:prstGeom prst="rect">
            <a:avLst/>
          </a:prstGeom>
          <a:noFill/>
          <a:ln>
            <a:noFill/>
          </a:ln>
        </p:spPr>
      </p:sp>
      <p:grpSp>
        <p:nvGrpSpPr>
          <p:cNvPr id="126" name="Google Shape;126;p77"/>
          <p:cNvGrpSpPr/>
          <p:nvPr/>
        </p:nvGrpSpPr>
        <p:grpSpPr>
          <a:xfrm>
            <a:off x="6116638" y="1901825"/>
            <a:ext cx="1685926" cy="1684338"/>
            <a:chOff x="6116638" y="1901825"/>
            <a:chExt cx="1685926" cy="1684338"/>
          </a:xfrm>
        </p:grpSpPr>
        <p:sp>
          <p:nvSpPr>
            <p:cNvPr id="127" name="Google Shape;127;p77"/>
            <p:cNvSpPr/>
            <p:nvPr/>
          </p:nvSpPr>
          <p:spPr>
            <a:xfrm>
              <a:off x="7043738" y="1908175"/>
              <a:ext cx="598488" cy="495300"/>
            </a:xfrm>
            <a:custGeom>
              <a:avLst/>
              <a:gdLst/>
              <a:ahLst/>
              <a:cxnLst/>
              <a:rect l="l" t="t" r="r" b="b"/>
              <a:pathLst>
                <a:path w="370" h="306" extrusionOk="0">
                  <a:moveTo>
                    <a:pt x="212" y="306"/>
                  </a:moveTo>
                  <a:cubicBezTo>
                    <a:pt x="370" y="213"/>
                    <a:pt x="370" y="213"/>
                    <a:pt x="370" y="213"/>
                  </a:cubicBezTo>
                  <a:cubicBezTo>
                    <a:pt x="285" y="95"/>
                    <a:pt x="152" y="14"/>
                    <a:pt x="0" y="0"/>
                  </a:cubicBezTo>
                  <a:cubicBezTo>
                    <a:pt x="0" y="184"/>
                    <a:pt x="0" y="184"/>
                    <a:pt x="0" y="184"/>
                  </a:cubicBezTo>
                  <a:cubicBezTo>
                    <a:pt x="86" y="197"/>
                    <a:pt x="161" y="241"/>
                    <a:pt x="212" y="3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77"/>
            <p:cNvSpPr/>
            <p:nvPr/>
          </p:nvSpPr>
          <p:spPr>
            <a:xfrm>
              <a:off x="6272213" y="1901825"/>
              <a:ext cx="608013" cy="504825"/>
            </a:xfrm>
            <a:custGeom>
              <a:avLst/>
              <a:gdLst/>
              <a:ahLst/>
              <a:cxnLst/>
              <a:rect l="l" t="t" r="r" b="b"/>
              <a:pathLst>
                <a:path w="375" h="312" extrusionOk="0">
                  <a:moveTo>
                    <a:pt x="375" y="186"/>
                  </a:moveTo>
                  <a:cubicBezTo>
                    <a:pt x="375" y="0"/>
                    <a:pt x="375" y="0"/>
                    <a:pt x="375" y="0"/>
                  </a:cubicBezTo>
                  <a:cubicBezTo>
                    <a:pt x="220" y="15"/>
                    <a:pt x="85" y="98"/>
                    <a:pt x="0" y="219"/>
                  </a:cubicBezTo>
                  <a:cubicBezTo>
                    <a:pt x="160" y="312"/>
                    <a:pt x="160" y="312"/>
                    <a:pt x="160" y="312"/>
                  </a:cubicBezTo>
                  <a:cubicBezTo>
                    <a:pt x="212" y="245"/>
                    <a:pt x="288" y="199"/>
                    <a:pt x="375" y="1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77"/>
            <p:cNvSpPr/>
            <p:nvPr/>
          </p:nvSpPr>
          <p:spPr>
            <a:xfrm>
              <a:off x="7467601" y="2389188"/>
              <a:ext cx="334963" cy="706438"/>
            </a:xfrm>
            <a:custGeom>
              <a:avLst/>
              <a:gdLst/>
              <a:ahLst/>
              <a:cxnLst/>
              <a:rect l="l" t="t" r="r" b="b"/>
              <a:pathLst>
                <a:path w="207" h="436" extrusionOk="0">
                  <a:moveTo>
                    <a:pt x="25" y="220"/>
                  </a:moveTo>
                  <a:cubicBezTo>
                    <a:pt x="25" y="264"/>
                    <a:pt x="17" y="306"/>
                    <a:pt x="2" y="345"/>
                  </a:cubicBezTo>
                  <a:cubicBezTo>
                    <a:pt x="160" y="436"/>
                    <a:pt x="160" y="436"/>
                    <a:pt x="160" y="436"/>
                  </a:cubicBezTo>
                  <a:cubicBezTo>
                    <a:pt x="190" y="370"/>
                    <a:pt x="207" y="297"/>
                    <a:pt x="206" y="219"/>
                  </a:cubicBezTo>
                  <a:cubicBezTo>
                    <a:pt x="206" y="141"/>
                    <a:pt x="189" y="67"/>
                    <a:pt x="157" y="0"/>
                  </a:cubicBezTo>
                  <a:cubicBezTo>
                    <a:pt x="0" y="93"/>
                    <a:pt x="0" y="93"/>
                    <a:pt x="0" y="93"/>
                  </a:cubicBezTo>
                  <a:cubicBezTo>
                    <a:pt x="16" y="132"/>
                    <a:pt x="25" y="175"/>
                    <a:pt x="25" y="2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77"/>
            <p:cNvSpPr/>
            <p:nvPr/>
          </p:nvSpPr>
          <p:spPr>
            <a:xfrm>
              <a:off x="6116638" y="2395538"/>
              <a:ext cx="334963" cy="709613"/>
            </a:xfrm>
            <a:custGeom>
              <a:avLst/>
              <a:gdLst/>
              <a:ahLst/>
              <a:cxnLst/>
              <a:rect l="l" t="t" r="r" b="b"/>
              <a:pathLst>
                <a:path w="207" h="438" extrusionOk="0">
                  <a:moveTo>
                    <a:pt x="207" y="344"/>
                  </a:moveTo>
                  <a:cubicBezTo>
                    <a:pt x="192" y="305"/>
                    <a:pt x="183" y="263"/>
                    <a:pt x="183" y="219"/>
                  </a:cubicBezTo>
                  <a:cubicBezTo>
                    <a:pt x="183" y="174"/>
                    <a:pt x="191" y="131"/>
                    <a:pt x="207" y="92"/>
                  </a:cubicBezTo>
                  <a:cubicBezTo>
                    <a:pt x="47" y="0"/>
                    <a:pt x="47" y="0"/>
                    <a:pt x="47" y="0"/>
                  </a:cubicBezTo>
                  <a:cubicBezTo>
                    <a:pt x="17" y="67"/>
                    <a:pt x="0" y="141"/>
                    <a:pt x="0" y="219"/>
                  </a:cubicBezTo>
                  <a:cubicBezTo>
                    <a:pt x="1" y="297"/>
                    <a:pt x="18" y="371"/>
                    <a:pt x="48" y="438"/>
                  </a:cubicBezTo>
                  <a:cubicBezTo>
                    <a:pt x="49" y="437"/>
                    <a:pt x="50" y="437"/>
                    <a:pt x="50" y="437"/>
                  </a:cubicBezTo>
                  <a:lnTo>
                    <a:pt x="207" y="3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77"/>
            <p:cNvSpPr/>
            <p:nvPr/>
          </p:nvSpPr>
          <p:spPr>
            <a:xfrm>
              <a:off x="7043738" y="3086100"/>
              <a:ext cx="604838" cy="500063"/>
            </a:xfrm>
            <a:custGeom>
              <a:avLst/>
              <a:gdLst/>
              <a:ahLst/>
              <a:cxnLst/>
              <a:rect l="l" t="t" r="r" b="b"/>
              <a:pathLst>
                <a:path w="374" h="309" extrusionOk="0">
                  <a:moveTo>
                    <a:pt x="0" y="125"/>
                  </a:moveTo>
                  <a:cubicBezTo>
                    <a:pt x="0" y="309"/>
                    <a:pt x="0" y="309"/>
                    <a:pt x="0" y="309"/>
                  </a:cubicBezTo>
                  <a:cubicBezTo>
                    <a:pt x="155" y="295"/>
                    <a:pt x="289" y="212"/>
                    <a:pt x="374" y="91"/>
                  </a:cubicBezTo>
                  <a:cubicBezTo>
                    <a:pt x="216" y="0"/>
                    <a:pt x="216" y="0"/>
                    <a:pt x="216" y="0"/>
                  </a:cubicBezTo>
                  <a:cubicBezTo>
                    <a:pt x="164" y="66"/>
                    <a:pt x="87" y="113"/>
                    <a:pt x="0" y="1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77"/>
            <p:cNvSpPr/>
            <p:nvPr/>
          </p:nvSpPr>
          <p:spPr>
            <a:xfrm>
              <a:off x="6286501" y="3089275"/>
              <a:ext cx="600075" cy="496888"/>
            </a:xfrm>
            <a:custGeom>
              <a:avLst/>
              <a:gdLst/>
              <a:ahLst/>
              <a:cxnLst/>
              <a:rect l="l" t="t" r="r" b="b"/>
              <a:pathLst>
                <a:path w="370" h="307" extrusionOk="0">
                  <a:moveTo>
                    <a:pt x="157" y="0"/>
                  </a:moveTo>
                  <a:cubicBezTo>
                    <a:pt x="2" y="92"/>
                    <a:pt x="2" y="92"/>
                    <a:pt x="2" y="92"/>
                  </a:cubicBezTo>
                  <a:cubicBezTo>
                    <a:pt x="1" y="92"/>
                    <a:pt x="0" y="92"/>
                    <a:pt x="0" y="93"/>
                  </a:cubicBezTo>
                  <a:cubicBezTo>
                    <a:pt x="84" y="212"/>
                    <a:pt x="218" y="293"/>
                    <a:pt x="370" y="307"/>
                  </a:cubicBezTo>
                  <a:cubicBezTo>
                    <a:pt x="370" y="123"/>
                    <a:pt x="370" y="123"/>
                    <a:pt x="370" y="123"/>
                  </a:cubicBezTo>
                  <a:cubicBezTo>
                    <a:pt x="284" y="111"/>
                    <a:pt x="209" y="65"/>
                    <a:pt x="15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33" name="Google Shape;133;p7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o Slide, Square 1">
  <p:cSld name="Bio Slide, Square 1">
    <p:bg>
      <p:bgPr>
        <a:solidFill>
          <a:schemeClr val="lt1"/>
        </a:solidFill>
        <a:effectLst/>
      </p:bgPr>
    </p:bg>
    <p:spTree>
      <p:nvGrpSpPr>
        <p:cNvPr id="1" name="Shape 135"/>
        <p:cNvGrpSpPr/>
        <p:nvPr/>
      </p:nvGrpSpPr>
      <p:grpSpPr>
        <a:xfrm>
          <a:off x="0" y="0"/>
          <a:ext cx="0" cy="0"/>
          <a:chOff x="0" y="0"/>
          <a:chExt cx="0" cy="0"/>
        </a:xfrm>
      </p:grpSpPr>
      <p:sp>
        <p:nvSpPr>
          <p:cNvPr id="136" name="Google Shape;136;p78"/>
          <p:cNvSpPr txBox="1">
            <a:spLocks noGrp="1"/>
          </p:cNvSpPr>
          <p:nvPr>
            <p:ph type="body" idx="1"/>
          </p:nvPr>
        </p:nvSpPr>
        <p:spPr>
          <a:xfrm>
            <a:off x="795884"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78"/>
          <p:cNvSpPr txBox="1">
            <a:spLocks noGrp="1"/>
          </p:cNvSpPr>
          <p:nvPr>
            <p:ph type="body" idx="2"/>
          </p:nvPr>
        </p:nvSpPr>
        <p:spPr>
          <a:xfrm>
            <a:off x="4648200"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8"/>
          <p:cNvSpPr txBox="1">
            <a:spLocks noGrp="1"/>
          </p:cNvSpPr>
          <p:nvPr>
            <p:ph type="body" idx="3"/>
          </p:nvPr>
        </p:nvSpPr>
        <p:spPr>
          <a:xfrm>
            <a:off x="8529251"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2" name="Google Shape;142;p78"/>
          <p:cNvSpPr>
            <a:spLocks noGrp="1"/>
          </p:cNvSpPr>
          <p:nvPr>
            <p:ph type="pic" idx="4"/>
          </p:nvPr>
        </p:nvSpPr>
        <p:spPr>
          <a:xfrm>
            <a:off x="342900" y="1536700"/>
            <a:ext cx="3787775" cy="1892300"/>
          </a:xfrm>
          <a:prstGeom prst="rect">
            <a:avLst/>
          </a:prstGeom>
          <a:solidFill>
            <a:schemeClr val="lt1"/>
          </a:solidFill>
          <a:ln>
            <a:noFill/>
          </a:ln>
        </p:spPr>
      </p:sp>
      <p:sp>
        <p:nvSpPr>
          <p:cNvPr id="143" name="Google Shape;143;p78"/>
          <p:cNvSpPr>
            <a:spLocks noGrp="1"/>
          </p:cNvSpPr>
          <p:nvPr>
            <p:ph type="pic" idx="5"/>
          </p:nvPr>
        </p:nvSpPr>
        <p:spPr>
          <a:xfrm>
            <a:off x="4202113" y="1536700"/>
            <a:ext cx="3787775" cy="1892300"/>
          </a:xfrm>
          <a:prstGeom prst="rect">
            <a:avLst/>
          </a:prstGeom>
          <a:solidFill>
            <a:schemeClr val="lt1"/>
          </a:solidFill>
          <a:ln>
            <a:noFill/>
          </a:ln>
        </p:spPr>
      </p:sp>
      <p:sp>
        <p:nvSpPr>
          <p:cNvPr id="144" name="Google Shape;144;p78"/>
          <p:cNvSpPr>
            <a:spLocks noGrp="1"/>
          </p:cNvSpPr>
          <p:nvPr>
            <p:ph type="pic" idx="6"/>
          </p:nvPr>
        </p:nvSpPr>
        <p:spPr>
          <a:xfrm>
            <a:off x="8070759" y="1543918"/>
            <a:ext cx="3787775" cy="1892300"/>
          </a:xfrm>
          <a:prstGeom prst="rect">
            <a:avLst/>
          </a:prstGeom>
          <a:solidFill>
            <a:schemeClr val="lt1"/>
          </a:solidFill>
          <a:ln>
            <a:noFill/>
          </a:ln>
        </p:spPr>
      </p:sp>
      <p:sp>
        <p:nvSpPr>
          <p:cNvPr id="145" name="Google Shape;145;p7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ed Content">
  <p:cSld name="Numbered Content">
    <p:bg>
      <p:bgPr>
        <a:solidFill>
          <a:schemeClr val="lt1"/>
        </a:solidFill>
        <a:effectLst/>
      </p:bgPr>
    </p:bg>
    <p:spTree>
      <p:nvGrpSpPr>
        <p:cNvPr id="1" name="Shape 146"/>
        <p:cNvGrpSpPr/>
        <p:nvPr/>
      </p:nvGrpSpPr>
      <p:grpSpPr>
        <a:xfrm>
          <a:off x="0" y="0"/>
          <a:ext cx="0" cy="0"/>
          <a:chOff x="0" y="0"/>
          <a:chExt cx="0" cy="0"/>
        </a:xfrm>
      </p:grpSpPr>
      <p:sp>
        <p:nvSpPr>
          <p:cNvPr id="147" name="Google Shape;147;p7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9"/>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9" name="Google Shape;149;p79"/>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79"/>
          <p:cNvPicPr preferRelativeResize="0"/>
          <p:nvPr/>
        </p:nvPicPr>
        <p:blipFill rotWithShape="1">
          <a:blip r:embed="rId2">
            <a:alphaModFix/>
          </a:blip>
          <a:srcRect/>
          <a:stretch/>
        </p:blipFill>
        <p:spPr>
          <a:xfrm>
            <a:off x="9417288" y="949759"/>
            <a:ext cx="5290094" cy="5467273"/>
          </a:xfrm>
          <a:prstGeom prst="rect">
            <a:avLst/>
          </a:prstGeom>
          <a:noFill/>
          <a:ln>
            <a:noFill/>
          </a:ln>
        </p:spPr>
      </p:pic>
      <p:sp>
        <p:nvSpPr>
          <p:cNvPr id="151" name="Google Shape;151;p79"/>
          <p:cNvSpPr txBox="1">
            <a:spLocks noGrp="1"/>
          </p:cNvSpPr>
          <p:nvPr>
            <p:ph type="body" idx="2"/>
          </p:nvPr>
        </p:nvSpPr>
        <p:spPr>
          <a:xfrm>
            <a:off x="6131583" y="1363663"/>
            <a:ext cx="5519738" cy="5053012"/>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chemeClr val="dk1"/>
              </a:buClr>
              <a:buSzPts val="2000"/>
              <a:buFont typeface="Public Sans SemiBold"/>
              <a:buAutoNum type="arabicPeriod"/>
              <a:defRPr sz="2000" b="0">
                <a:latin typeface="Public Sans SemiBold"/>
                <a:ea typeface="Public Sans SemiBold"/>
                <a:cs typeface="Public Sans SemiBold"/>
                <a:sym typeface="Public Sans SemiBold"/>
              </a:defRPr>
            </a:lvl1pPr>
            <a:lvl2pPr marL="914400" lvl="1" indent="-342900" algn="l">
              <a:lnSpc>
                <a:spcPct val="120000"/>
              </a:lnSpc>
              <a:spcBef>
                <a:spcPts val="48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dk1"/>
        </a:solidFill>
        <a:effectLst/>
      </p:bgPr>
    </p:bg>
    <p:spTree>
      <p:nvGrpSpPr>
        <p:cNvPr id="1" name="Shape 153"/>
        <p:cNvGrpSpPr/>
        <p:nvPr/>
      </p:nvGrpSpPr>
      <p:grpSpPr>
        <a:xfrm>
          <a:off x="0" y="0"/>
          <a:ext cx="0" cy="0"/>
          <a:chOff x="0" y="0"/>
          <a:chExt cx="0" cy="0"/>
        </a:xfrm>
      </p:grpSpPr>
      <p:pic>
        <p:nvPicPr>
          <p:cNvPr id="154" name="Google Shape;154;p80"/>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155" name="Google Shape;155;p80"/>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8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58" name="Google Shape;158;p80"/>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159" name="Google Shape;159;p80"/>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160" name="Google Shape;160;p80"/>
          <p:cNvSpPr>
            <a:spLocks noGrp="1"/>
          </p:cNvSpPr>
          <p:nvPr>
            <p:ph type="pic" idx="2"/>
          </p:nvPr>
        </p:nvSpPr>
        <p:spPr>
          <a:xfrm>
            <a:off x="6130926" y="0"/>
            <a:ext cx="6061074" cy="6858000"/>
          </a:xfrm>
          <a:prstGeom prst="rect">
            <a:avLst/>
          </a:prstGeom>
          <a:noFill/>
          <a:ln>
            <a:noFill/>
          </a:ln>
        </p:spPr>
      </p:sp>
      <p:sp>
        <p:nvSpPr>
          <p:cNvPr id="161" name="Google Shape;161;p8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1"/>
        </a:solidFill>
        <a:effectLst/>
      </p:bgPr>
    </p:bg>
    <p:spTree>
      <p:nvGrpSpPr>
        <p:cNvPr id="1" name="Shape 162"/>
        <p:cNvGrpSpPr/>
        <p:nvPr/>
      </p:nvGrpSpPr>
      <p:grpSpPr>
        <a:xfrm>
          <a:off x="0" y="0"/>
          <a:ext cx="0" cy="0"/>
          <a:chOff x="0" y="0"/>
          <a:chExt cx="0" cy="0"/>
        </a:xfrm>
      </p:grpSpPr>
      <p:sp>
        <p:nvSpPr>
          <p:cNvPr id="163" name="Google Shape;163;p81"/>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8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 name="Google Shape;166;p81"/>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67" name="Google Shape;167;p81"/>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68" name="Google Shape;168;p81"/>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69" name="Google Shape;169;p81"/>
          <p:cNvSpPr>
            <a:spLocks noGrp="1"/>
          </p:cNvSpPr>
          <p:nvPr>
            <p:ph type="pic" idx="2"/>
          </p:nvPr>
        </p:nvSpPr>
        <p:spPr>
          <a:xfrm>
            <a:off x="1331278" y="-190175"/>
            <a:ext cx="6096000" cy="6858000"/>
          </a:xfrm>
          <a:prstGeom prst="rect">
            <a:avLst/>
          </a:prstGeom>
          <a:noFill/>
          <a:ln>
            <a:noFill/>
          </a:ln>
        </p:spPr>
      </p:sp>
      <p:pic>
        <p:nvPicPr>
          <p:cNvPr id="170" name="Google Shape;170;p81"/>
          <p:cNvPicPr preferRelativeResize="0"/>
          <p:nvPr/>
        </p:nvPicPr>
        <p:blipFill rotWithShape="1">
          <a:blip r:embed="rId5">
            <a:alphaModFix/>
          </a:blip>
          <a:srcRect/>
          <a:stretch/>
        </p:blipFill>
        <p:spPr>
          <a:xfrm>
            <a:off x="6116123" y="1901178"/>
            <a:ext cx="1686758" cy="1686758"/>
          </a:xfrm>
          <a:prstGeom prst="rect">
            <a:avLst/>
          </a:prstGeom>
          <a:noFill/>
          <a:ln>
            <a:noFill/>
          </a:ln>
        </p:spPr>
      </p:pic>
      <p:sp>
        <p:nvSpPr>
          <p:cNvPr id="171" name="Google Shape;171;p8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2">
  <p:cSld name="1_Title Slide 2">
    <p:bg>
      <p:bgPr>
        <a:solidFill>
          <a:schemeClr val="accent1"/>
        </a:solidFill>
        <a:effectLst/>
      </p:bgPr>
    </p:bg>
    <p:spTree>
      <p:nvGrpSpPr>
        <p:cNvPr id="1" name="Shape 172"/>
        <p:cNvGrpSpPr/>
        <p:nvPr/>
      </p:nvGrpSpPr>
      <p:grpSpPr>
        <a:xfrm>
          <a:off x="0" y="0"/>
          <a:ext cx="0" cy="0"/>
          <a:chOff x="0" y="0"/>
          <a:chExt cx="0" cy="0"/>
        </a:xfrm>
      </p:grpSpPr>
      <p:sp>
        <p:nvSpPr>
          <p:cNvPr id="173" name="Google Shape;173;p82"/>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6" name="Google Shape;176;p82"/>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77" name="Google Shape;177;p82"/>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78" name="Google Shape;178;p82"/>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79" name="Google Shape;179;p8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Key Content Silo 2">
  <p:cSld name="Key Content Silo 2">
    <p:bg>
      <p:bgPr>
        <a:solidFill>
          <a:schemeClr val="lt1"/>
        </a:solidFill>
        <a:effectLst/>
      </p:bgPr>
    </p:bg>
    <p:spTree>
      <p:nvGrpSpPr>
        <p:cNvPr id="1" name="Shape 180"/>
        <p:cNvGrpSpPr/>
        <p:nvPr/>
      </p:nvGrpSpPr>
      <p:grpSpPr>
        <a:xfrm>
          <a:off x="0" y="0"/>
          <a:ext cx="0" cy="0"/>
          <a:chOff x="0" y="0"/>
          <a:chExt cx="0" cy="0"/>
        </a:xfrm>
      </p:grpSpPr>
      <p:sp>
        <p:nvSpPr>
          <p:cNvPr id="181" name="Google Shape;181;p83"/>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2" name="Google Shape;182;p83"/>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3" name="Google Shape;183;p83"/>
          <p:cNvSpPr>
            <a:spLocks noGrp="1"/>
          </p:cNvSpPr>
          <p:nvPr>
            <p:ph type="pic" idx="2"/>
          </p:nvPr>
        </p:nvSpPr>
        <p:spPr>
          <a:xfrm>
            <a:off x="5663026" y="0"/>
            <a:ext cx="6546111" cy="6858000"/>
          </a:xfrm>
          <a:prstGeom prst="rect">
            <a:avLst/>
          </a:prstGeom>
          <a:noFill/>
          <a:ln>
            <a:noFill/>
          </a:ln>
        </p:spPr>
      </p:sp>
      <p:pic>
        <p:nvPicPr>
          <p:cNvPr id="184" name="Google Shape;184;p83"/>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5" name="Google Shape;185;p8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87" name="Google Shape;187;p83"/>
          <p:cNvPicPr preferRelativeResize="0"/>
          <p:nvPr/>
        </p:nvPicPr>
        <p:blipFill rotWithShape="1">
          <a:blip r:embed="rId3">
            <a:alphaModFix/>
          </a:blip>
          <a:srcRect/>
          <a:stretch/>
        </p:blipFill>
        <p:spPr>
          <a:xfrm>
            <a:off x="10711703" y="1641614"/>
            <a:ext cx="1941703" cy="2546074"/>
          </a:xfrm>
          <a:prstGeom prst="rect">
            <a:avLst/>
          </a:prstGeom>
          <a:noFill/>
          <a:ln>
            <a:noFill/>
          </a:ln>
        </p:spPr>
      </p:pic>
      <p:sp>
        <p:nvSpPr>
          <p:cNvPr id="188" name="Google Shape;188;p83"/>
          <p:cNvSpPr/>
          <p:nvPr/>
        </p:nvSpPr>
        <p:spPr>
          <a:xfrm>
            <a:off x="5945188" y="1917701"/>
            <a:ext cx="1673225" cy="1662113"/>
          </a:xfrm>
          <a:custGeom>
            <a:avLst/>
            <a:gdLst/>
            <a:ahLst/>
            <a:cxnLst/>
            <a:rect l="l" t="t" r="r" b="b"/>
            <a:pathLst>
              <a:path w="1040" h="1033" extrusionOk="0">
                <a:moveTo>
                  <a:pt x="587" y="1033"/>
                </a:moveTo>
                <a:cubicBezTo>
                  <a:pt x="581" y="984"/>
                  <a:pt x="581" y="984"/>
                  <a:pt x="581" y="984"/>
                </a:cubicBezTo>
                <a:cubicBezTo>
                  <a:pt x="643" y="976"/>
                  <a:pt x="701" y="956"/>
                  <a:pt x="755" y="925"/>
                </a:cubicBezTo>
                <a:cubicBezTo>
                  <a:pt x="780" y="968"/>
                  <a:pt x="780" y="968"/>
                  <a:pt x="780" y="968"/>
                </a:cubicBezTo>
                <a:cubicBezTo>
                  <a:pt x="720" y="1003"/>
                  <a:pt x="656" y="1025"/>
                  <a:pt x="587" y="1033"/>
                </a:cubicBezTo>
                <a:close/>
                <a:moveTo>
                  <a:pt x="451" y="1032"/>
                </a:moveTo>
                <a:cubicBezTo>
                  <a:pt x="429" y="1029"/>
                  <a:pt x="406" y="1024"/>
                  <a:pt x="385" y="1019"/>
                </a:cubicBezTo>
                <a:cubicBezTo>
                  <a:pt x="397" y="971"/>
                  <a:pt x="397" y="971"/>
                  <a:pt x="397" y="971"/>
                </a:cubicBezTo>
                <a:cubicBezTo>
                  <a:pt x="417" y="976"/>
                  <a:pt x="437" y="980"/>
                  <a:pt x="458" y="983"/>
                </a:cubicBezTo>
                <a:lnTo>
                  <a:pt x="451" y="1032"/>
                </a:lnTo>
                <a:close/>
                <a:moveTo>
                  <a:pt x="258" y="969"/>
                </a:moveTo>
                <a:cubicBezTo>
                  <a:pt x="198" y="936"/>
                  <a:pt x="146" y="891"/>
                  <a:pt x="104" y="836"/>
                </a:cubicBezTo>
                <a:cubicBezTo>
                  <a:pt x="144" y="806"/>
                  <a:pt x="144" y="806"/>
                  <a:pt x="144" y="806"/>
                </a:cubicBezTo>
                <a:cubicBezTo>
                  <a:pt x="181" y="855"/>
                  <a:pt x="228" y="896"/>
                  <a:pt x="282" y="926"/>
                </a:cubicBezTo>
                <a:lnTo>
                  <a:pt x="258" y="969"/>
                </a:lnTo>
                <a:close/>
                <a:moveTo>
                  <a:pt x="888" y="885"/>
                </a:moveTo>
                <a:cubicBezTo>
                  <a:pt x="853" y="850"/>
                  <a:pt x="853" y="850"/>
                  <a:pt x="853" y="850"/>
                </a:cubicBezTo>
                <a:cubicBezTo>
                  <a:pt x="867" y="836"/>
                  <a:pt x="881" y="820"/>
                  <a:pt x="893" y="804"/>
                </a:cubicBezTo>
                <a:cubicBezTo>
                  <a:pt x="933" y="834"/>
                  <a:pt x="933" y="834"/>
                  <a:pt x="933" y="834"/>
                </a:cubicBezTo>
                <a:cubicBezTo>
                  <a:pt x="919" y="852"/>
                  <a:pt x="904" y="869"/>
                  <a:pt x="888" y="885"/>
                </a:cubicBezTo>
                <a:close/>
                <a:moveTo>
                  <a:pt x="38" y="717"/>
                </a:moveTo>
                <a:cubicBezTo>
                  <a:pt x="30" y="696"/>
                  <a:pt x="23" y="674"/>
                  <a:pt x="17" y="652"/>
                </a:cubicBezTo>
                <a:cubicBezTo>
                  <a:pt x="65" y="640"/>
                  <a:pt x="65" y="640"/>
                  <a:pt x="65" y="640"/>
                </a:cubicBezTo>
                <a:cubicBezTo>
                  <a:pt x="70" y="660"/>
                  <a:pt x="77" y="680"/>
                  <a:pt x="84" y="699"/>
                </a:cubicBezTo>
                <a:lnTo>
                  <a:pt x="38" y="717"/>
                </a:lnTo>
                <a:close/>
                <a:moveTo>
                  <a:pt x="1001" y="716"/>
                </a:moveTo>
                <a:cubicBezTo>
                  <a:pt x="955" y="697"/>
                  <a:pt x="955" y="697"/>
                  <a:pt x="955" y="697"/>
                </a:cubicBezTo>
                <a:cubicBezTo>
                  <a:pt x="979" y="640"/>
                  <a:pt x="991" y="579"/>
                  <a:pt x="991" y="517"/>
                </a:cubicBezTo>
                <a:cubicBezTo>
                  <a:pt x="991" y="515"/>
                  <a:pt x="991" y="515"/>
                  <a:pt x="991" y="515"/>
                </a:cubicBezTo>
                <a:cubicBezTo>
                  <a:pt x="1040" y="515"/>
                  <a:pt x="1040" y="515"/>
                  <a:pt x="1040" y="515"/>
                </a:cubicBezTo>
                <a:cubicBezTo>
                  <a:pt x="1040" y="517"/>
                  <a:pt x="1040" y="517"/>
                  <a:pt x="1040" y="517"/>
                </a:cubicBezTo>
                <a:cubicBezTo>
                  <a:pt x="1040" y="586"/>
                  <a:pt x="1027" y="653"/>
                  <a:pt x="1001" y="716"/>
                </a:cubicBezTo>
                <a:close/>
                <a:moveTo>
                  <a:pt x="0" y="517"/>
                </a:moveTo>
                <a:cubicBezTo>
                  <a:pt x="0" y="517"/>
                  <a:pt x="0" y="517"/>
                  <a:pt x="0" y="517"/>
                </a:cubicBezTo>
                <a:cubicBezTo>
                  <a:pt x="0" y="447"/>
                  <a:pt x="13" y="381"/>
                  <a:pt x="38" y="318"/>
                </a:cubicBezTo>
                <a:cubicBezTo>
                  <a:pt x="84" y="336"/>
                  <a:pt x="84" y="336"/>
                  <a:pt x="84" y="336"/>
                </a:cubicBezTo>
                <a:cubicBezTo>
                  <a:pt x="61" y="393"/>
                  <a:pt x="50" y="454"/>
                  <a:pt x="50" y="517"/>
                </a:cubicBezTo>
                <a:lnTo>
                  <a:pt x="0" y="517"/>
                </a:lnTo>
                <a:close/>
                <a:moveTo>
                  <a:pt x="975" y="393"/>
                </a:moveTo>
                <a:cubicBezTo>
                  <a:pt x="969" y="374"/>
                  <a:pt x="963" y="354"/>
                  <a:pt x="955" y="335"/>
                </a:cubicBezTo>
                <a:cubicBezTo>
                  <a:pt x="1000" y="316"/>
                  <a:pt x="1000" y="316"/>
                  <a:pt x="1000" y="316"/>
                </a:cubicBezTo>
                <a:cubicBezTo>
                  <a:pt x="1009" y="337"/>
                  <a:pt x="1017" y="359"/>
                  <a:pt x="1023" y="380"/>
                </a:cubicBezTo>
                <a:lnTo>
                  <a:pt x="975" y="393"/>
                </a:lnTo>
                <a:close/>
                <a:moveTo>
                  <a:pt x="893" y="229"/>
                </a:moveTo>
                <a:cubicBezTo>
                  <a:pt x="855" y="179"/>
                  <a:pt x="808" y="139"/>
                  <a:pt x="754" y="108"/>
                </a:cubicBezTo>
                <a:cubicBezTo>
                  <a:pt x="779" y="65"/>
                  <a:pt x="779" y="65"/>
                  <a:pt x="779" y="65"/>
                </a:cubicBezTo>
                <a:cubicBezTo>
                  <a:pt x="839" y="99"/>
                  <a:pt x="890" y="144"/>
                  <a:pt x="932" y="198"/>
                </a:cubicBezTo>
                <a:lnTo>
                  <a:pt x="893" y="229"/>
                </a:lnTo>
                <a:close/>
                <a:moveTo>
                  <a:pt x="144" y="228"/>
                </a:moveTo>
                <a:cubicBezTo>
                  <a:pt x="104" y="198"/>
                  <a:pt x="104" y="198"/>
                  <a:pt x="104" y="198"/>
                </a:cubicBezTo>
                <a:cubicBezTo>
                  <a:pt x="117" y="180"/>
                  <a:pt x="132" y="163"/>
                  <a:pt x="148" y="147"/>
                </a:cubicBezTo>
                <a:cubicBezTo>
                  <a:pt x="184" y="182"/>
                  <a:pt x="184" y="182"/>
                  <a:pt x="184" y="182"/>
                </a:cubicBezTo>
                <a:cubicBezTo>
                  <a:pt x="169" y="196"/>
                  <a:pt x="156" y="212"/>
                  <a:pt x="144" y="228"/>
                </a:cubicBezTo>
                <a:close/>
                <a:moveTo>
                  <a:pt x="282" y="108"/>
                </a:moveTo>
                <a:cubicBezTo>
                  <a:pt x="257" y="64"/>
                  <a:pt x="257" y="64"/>
                  <a:pt x="257" y="64"/>
                </a:cubicBezTo>
                <a:cubicBezTo>
                  <a:pt x="315" y="33"/>
                  <a:pt x="380" y="11"/>
                  <a:pt x="450" y="1"/>
                </a:cubicBezTo>
                <a:cubicBezTo>
                  <a:pt x="457" y="51"/>
                  <a:pt x="457" y="51"/>
                  <a:pt x="457" y="51"/>
                </a:cubicBezTo>
                <a:cubicBezTo>
                  <a:pt x="393" y="60"/>
                  <a:pt x="334" y="79"/>
                  <a:pt x="282" y="108"/>
                </a:cubicBezTo>
                <a:close/>
                <a:moveTo>
                  <a:pt x="640" y="61"/>
                </a:moveTo>
                <a:cubicBezTo>
                  <a:pt x="621" y="55"/>
                  <a:pt x="600" y="51"/>
                  <a:pt x="580" y="49"/>
                </a:cubicBezTo>
                <a:cubicBezTo>
                  <a:pt x="586" y="0"/>
                  <a:pt x="586" y="0"/>
                  <a:pt x="586" y="0"/>
                </a:cubicBezTo>
                <a:cubicBezTo>
                  <a:pt x="609" y="2"/>
                  <a:pt x="631" y="7"/>
                  <a:pt x="653" y="13"/>
                </a:cubicBezTo>
                <a:lnTo>
                  <a:pt x="640"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83"/>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Content Circle 1">
  <p:cSld name="Key Content Circle 1">
    <p:bg>
      <p:bgPr>
        <a:solidFill>
          <a:schemeClr val="lt1"/>
        </a:solidFill>
        <a:effectLst/>
      </p:bgPr>
    </p:bg>
    <p:spTree>
      <p:nvGrpSpPr>
        <p:cNvPr id="1" name="Shape 191"/>
        <p:cNvGrpSpPr/>
        <p:nvPr/>
      </p:nvGrpSpPr>
      <p:grpSpPr>
        <a:xfrm>
          <a:off x="0" y="0"/>
          <a:ext cx="0" cy="0"/>
          <a:chOff x="0" y="0"/>
          <a:chExt cx="0" cy="0"/>
        </a:xfrm>
      </p:grpSpPr>
      <p:sp>
        <p:nvSpPr>
          <p:cNvPr id="192" name="Google Shape;192;p8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4" name="Google Shape;194;p8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84"/>
          <p:cNvPicPr preferRelativeResize="0"/>
          <p:nvPr/>
        </p:nvPicPr>
        <p:blipFill rotWithShape="1">
          <a:blip r:embed="rId2">
            <a:alphaModFix/>
          </a:blip>
          <a:srcRect/>
          <a:stretch/>
        </p:blipFill>
        <p:spPr>
          <a:xfrm>
            <a:off x="9348263" y="2218451"/>
            <a:ext cx="2545564" cy="2540806"/>
          </a:xfrm>
          <a:prstGeom prst="rect">
            <a:avLst/>
          </a:prstGeom>
          <a:noFill/>
          <a:ln>
            <a:noFill/>
          </a:ln>
        </p:spPr>
      </p:pic>
      <p:sp>
        <p:nvSpPr>
          <p:cNvPr id="196" name="Google Shape;196;p84"/>
          <p:cNvSpPr>
            <a:spLocks noGrp="1"/>
          </p:cNvSpPr>
          <p:nvPr>
            <p:ph type="pic" idx="2"/>
          </p:nvPr>
        </p:nvSpPr>
        <p:spPr>
          <a:xfrm>
            <a:off x="5963478" y="1338815"/>
            <a:ext cx="4214813" cy="4213225"/>
          </a:xfrm>
          <a:prstGeom prst="ellipse">
            <a:avLst/>
          </a:prstGeom>
          <a:noFill/>
          <a:ln>
            <a:noFill/>
          </a:ln>
        </p:spPr>
      </p:sp>
      <p:cxnSp>
        <p:nvCxnSpPr>
          <p:cNvPr id="197" name="Google Shape;197;p84"/>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198" name="Google Shape;198;p84"/>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Content Circle 2">
  <p:cSld name="Key Content Circle 2">
    <p:bg>
      <p:bgPr>
        <a:solidFill>
          <a:schemeClr val="lt1"/>
        </a:solidFill>
        <a:effectLst/>
      </p:bgPr>
    </p:bg>
    <p:spTree>
      <p:nvGrpSpPr>
        <p:cNvPr id="1" name="Shape 200"/>
        <p:cNvGrpSpPr/>
        <p:nvPr/>
      </p:nvGrpSpPr>
      <p:grpSpPr>
        <a:xfrm>
          <a:off x="0" y="0"/>
          <a:ext cx="0" cy="0"/>
          <a:chOff x="0" y="0"/>
          <a:chExt cx="0" cy="0"/>
        </a:xfrm>
      </p:grpSpPr>
      <p:pic>
        <p:nvPicPr>
          <p:cNvPr id="201" name="Google Shape;201;p85"/>
          <p:cNvPicPr preferRelativeResize="0"/>
          <p:nvPr/>
        </p:nvPicPr>
        <p:blipFill rotWithShape="1">
          <a:blip r:embed="rId2">
            <a:alphaModFix/>
          </a:blip>
          <a:srcRect/>
          <a:stretch/>
        </p:blipFill>
        <p:spPr>
          <a:xfrm>
            <a:off x="9291710" y="2161973"/>
            <a:ext cx="2557390" cy="2552610"/>
          </a:xfrm>
          <a:prstGeom prst="rect">
            <a:avLst/>
          </a:prstGeom>
          <a:noFill/>
          <a:ln>
            <a:noFill/>
          </a:ln>
        </p:spPr>
      </p:pic>
      <p:sp>
        <p:nvSpPr>
          <p:cNvPr id="202" name="Google Shape;202;p8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4" name="Google Shape;204;p8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5"/>
          <p:cNvSpPr>
            <a:spLocks noGrp="1"/>
          </p:cNvSpPr>
          <p:nvPr>
            <p:ph type="pic" idx="2"/>
          </p:nvPr>
        </p:nvSpPr>
        <p:spPr>
          <a:xfrm>
            <a:off x="5963478" y="1338815"/>
            <a:ext cx="4214813" cy="4213225"/>
          </a:xfrm>
          <a:prstGeom prst="ellipse">
            <a:avLst/>
          </a:prstGeom>
          <a:noFill/>
          <a:ln>
            <a:noFill/>
          </a:ln>
        </p:spPr>
      </p:sp>
      <p:cxnSp>
        <p:nvCxnSpPr>
          <p:cNvPr id="206" name="Google Shape;206;p85"/>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07" name="Google Shape;207;p85"/>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8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tent Circle 3">
  <p:cSld name="Key Content Circle 3">
    <p:bg>
      <p:bgPr>
        <a:solidFill>
          <a:schemeClr val="lt1"/>
        </a:solidFill>
        <a:effectLst/>
      </p:bgPr>
    </p:bg>
    <p:spTree>
      <p:nvGrpSpPr>
        <p:cNvPr id="1" name="Shape 209"/>
        <p:cNvGrpSpPr/>
        <p:nvPr/>
      </p:nvGrpSpPr>
      <p:grpSpPr>
        <a:xfrm>
          <a:off x="0" y="0"/>
          <a:ext cx="0" cy="0"/>
          <a:chOff x="0" y="0"/>
          <a:chExt cx="0" cy="0"/>
        </a:xfrm>
      </p:grpSpPr>
      <p:sp>
        <p:nvSpPr>
          <p:cNvPr id="210" name="Google Shape;210;p8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11" name="Google Shape;211;p8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12" name="Google Shape;212;p86"/>
          <p:cNvPicPr preferRelativeResize="0"/>
          <p:nvPr/>
        </p:nvPicPr>
        <p:blipFill rotWithShape="1">
          <a:blip r:embed="rId2">
            <a:alphaModFix/>
          </a:blip>
          <a:srcRect/>
          <a:stretch/>
        </p:blipFill>
        <p:spPr>
          <a:xfrm>
            <a:off x="9520377" y="826451"/>
            <a:ext cx="5276999" cy="5155908"/>
          </a:xfrm>
          <a:prstGeom prst="rect">
            <a:avLst/>
          </a:prstGeom>
          <a:noFill/>
          <a:ln>
            <a:noFill/>
          </a:ln>
        </p:spPr>
      </p:pic>
      <p:sp>
        <p:nvSpPr>
          <p:cNvPr id="213" name="Google Shape;213;p8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15" name="Google Shape;215;p8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6"/>
          <p:cNvSpPr>
            <a:spLocks noGrp="1"/>
          </p:cNvSpPr>
          <p:nvPr>
            <p:ph type="pic" idx="2"/>
          </p:nvPr>
        </p:nvSpPr>
        <p:spPr>
          <a:xfrm>
            <a:off x="7353962" y="1322387"/>
            <a:ext cx="4214813" cy="4213225"/>
          </a:xfrm>
          <a:prstGeom prst="ellipse">
            <a:avLst/>
          </a:prstGeom>
          <a:solidFill>
            <a:schemeClr val="lt1"/>
          </a:solidFill>
          <a:ln>
            <a:noFill/>
          </a:ln>
        </p:spPr>
      </p:sp>
      <p:cxnSp>
        <p:nvCxnSpPr>
          <p:cNvPr id="217" name="Google Shape;217;p86"/>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18" name="Google Shape;218;p86"/>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0" name="Google Shape;220;p86"/>
          <p:cNvGrpSpPr/>
          <p:nvPr/>
        </p:nvGrpSpPr>
        <p:grpSpPr>
          <a:xfrm>
            <a:off x="10885487" y="6500976"/>
            <a:ext cx="1120140" cy="180261"/>
            <a:chOff x="2436492" y="2846067"/>
            <a:chExt cx="7274235" cy="1170621"/>
          </a:xfrm>
        </p:grpSpPr>
        <p:grpSp>
          <p:nvGrpSpPr>
            <p:cNvPr id="221" name="Google Shape;221;p86"/>
            <p:cNvGrpSpPr/>
            <p:nvPr/>
          </p:nvGrpSpPr>
          <p:grpSpPr>
            <a:xfrm>
              <a:off x="3458524" y="2847971"/>
              <a:ext cx="6252203" cy="1168717"/>
              <a:chOff x="3458527" y="2847974"/>
              <a:chExt cx="6252209" cy="1168717"/>
            </a:xfrm>
          </p:grpSpPr>
          <p:sp>
            <p:nvSpPr>
              <p:cNvPr id="222" name="Google Shape;222;p8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8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8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8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8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8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8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8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30" name="Google Shape;230;p8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8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Content Square 1">
  <p:cSld name="Key Content Square 1">
    <p:bg>
      <p:bgPr>
        <a:solidFill>
          <a:schemeClr val="accent4"/>
        </a:solidFill>
        <a:effectLst/>
      </p:bgPr>
    </p:bg>
    <p:spTree>
      <p:nvGrpSpPr>
        <p:cNvPr id="1" name="Shape 232"/>
        <p:cNvGrpSpPr/>
        <p:nvPr/>
      </p:nvGrpSpPr>
      <p:grpSpPr>
        <a:xfrm>
          <a:off x="0" y="0"/>
          <a:ext cx="0" cy="0"/>
          <a:chOff x="0" y="0"/>
          <a:chExt cx="0" cy="0"/>
        </a:xfrm>
      </p:grpSpPr>
      <p:sp>
        <p:nvSpPr>
          <p:cNvPr id="233" name="Google Shape;233;p87"/>
          <p:cNvSpPr>
            <a:spLocks noGrp="1"/>
          </p:cNvSpPr>
          <p:nvPr>
            <p:ph type="pic" idx="2"/>
          </p:nvPr>
        </p:nvSpPr>
        <p:spPr>
          <a:xfrm>
            <a:off x="6096000" y="0"/>
            <a:ext cx="6096000" cy="6858000"/>
          </a:xfrm>
          <a:prstGeom prst="rect">
            <a:avLst/>
          </a:prstGeom>
          <a:solidFill>
            <a:schemeClr val="lt1"/>
          </a:solidFill>
          <a:ln>
            <a:noFill/>
          </a:ln>
        </p:spPr>
      </p:sp>
      <p:sp>
        <p:nvSpPr>
          <p:cNvPr id="234" name="Google Shape;234;p8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8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36" name="Google Shape;236;p8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p87"/>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38" name="Google Shape;238;p87"/>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8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Content Square 2">
  <p:cSld name="Key Content Square 2">
    <p:bg>
      <p:bgPr>
        <a:solidFill>
          <a:schemeClr val="accent2"/>
        </a:solidFill>
        <a:effectLst/>
      </p:bgPr>
    </p:bg>
    <p:spTree>
      <p:nvGrpSpPr>
        <p:cNvPr id="1" name="Shape 240"/>
        <p:cNvGrpSpPr/>
        <p:nvPr/>
      </p:nvGrpSpPr>
      <p:grpSpPr>
        <a:xfrm>
          <a:off x="0" y="0"/>
          <a:ext cx="0" cy="0"/>
          <a:chOff x="0" y="0"/>
          <a:chExt cx="0" cy="0"/>
        </a:xfrm>
      </p:grpSpPr>
      <p:sp>
        <p:nvSpPr>
          <p:cNvPr id="241" name="Google Shape;241;p88"/>
          <p:cNvSpPr>
            <a:spLocks noGrp="1"/>
          </p:cNvSpPr>
          <p:nvPr>
            <p:ph type="pic" idx="2"/>
          </p:nvPr>
        </p:nvSpPr>
        <p:spPr>
          <a:xfrm>
            <a:off x="6096000" y="0"/>
            <a:ext cx="6096000" cy="6858000"/>
          </a:xfrm>
          <a:prstGeom prst="rect">
            <a:avLst/>
          </a:prstGeom>
          <a:solidFill>
            <a:schemeClr val="lt1"/>
          </a:solidFill>
          <a:ln>
            <a:noFill/>
          </a:ln>
        </p:spPr>
      </p:sp>
      <p:sp>
        <p:nvSpPr>
          <p:cNvPr id="242" name="Google Shape;242;p8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44" name="Google Shape;244;p8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88"/>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46" name="Google Shape;246;p88"/>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8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ey Numbered Content">
  <p:cSld name="Key Numbered Content">
    <p:bg>
      <p:bgPr>
        <a:solidFill>
          <a:schemeClr val="lt2"/>
        </a:solidFill>
        <a:effectLst/>
      </p:bgPr>
    </p:bg>
    <p:spTree>
      <p:nvGrpSpPr>
        <p:cNvPr id="1" name="Shape 248"/>
        <p:cNvGrpSpPr/>
        <p:nvPr/>
      </p:nvGrpSpPr>
      <p:grpSpPr>
        <a:xfrm>
          <a:off x="0" y="0"/>
          <a:ext cx="0" cy="0"/>
          <a:chOff x="0" y="0"/>
          <a:chExt cx="0" cy="0"/>
        </a:xfrm>
      </p:grpSpPr>
      <p:sp>
        <p:nvSpPr>
          <p:cNvPr id="249" name="Google Shape;249;p89"/>
          <p:cNvSpPr>
            <a:spLocks noGrp="1"/>
          </p:cNvSpPr>
          <p:nvPr>
            <p:ph type="pic" idx="2"/>
          </p:nvPr>
        </p:nvSpPr>
        <p:spPr>
          <a:xfrm>
            <a:off x="6102335" y="0"/>
            <a:ext cx="6096000" cy="6858000"/>
          </a:xfrm>
          <a:prstGeom prst="rect">
            <a:avLst/>
          </a:prstGeom>
          <a:solidFill>
            <a:schemeClr val="lt1"/>
          </a:solidFill>
          <a:ln>
            <a:noFill/>
          </a:ln>
        </p:spPr>
      </p:sp>
      <p:sp>
        <p:nvSpPr>
          <p:cNvPr id="250" name="Google Shape;250;p8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2" name="Google Shape;252;p89"/>
          <p:cNvSpPr txBox="1">
            <a:spLocks noGrp="1"/>
          </p:cNvSpPr>
          <p:nvPr>
            <p:ph type="body" idx="1"/>
          </p:nvPr>
        </p:nvSpPr>
        <p:spPr>
          <a:xfrm>
            <a:off x="778024" y="1139688"/>
            <a:ext cx="4316264" cy="954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200"/>
              <a:buFont typeface="Public Sans SemiBold"/>
              <a:buNone/>
              <a:defRPr sz="32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89"/>
          <p:cNvSpPr txBox="1">
            <a:spLocks noGrp="1"/>
          </p:cNvSpPr>
          <p:nvPr>
            <p:ph type="body" idx="3"/>
          </p:nvPr>
        </p:nvSpPr>
        <p:spPr>
          <a:xfrm>
            <a:off x="777875" y="2113722"/>
            <a:ext cx="4316413" cy="428148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Font typeface="Public Sans SemiBold"/>
              <a:buAutoNum type="arabicPeriod"/>
              <a:defRPr>
                <a:latin typeface="Public Sans SemiBold"/>
                <a:ea typeface="Public Sans SemiBold"/>
                <a:cs typeface="Public Sans SemiBold"/>
                <a:sym typeface="Public Sans SemiBold"/>
              </a:defRPr>
            </a:lvl1pPr>
            <a:lvl2pPr marL="914400" lvl="1" indent="-228600" algn="l">
              <a:lnSpc>
                <a:spcPct val="120000"/>
              </a:lnSpc>
              <a:spcBef>
                <a:spcPts val="600"/>
              </a:spcBef>
              <a:spcAft>
                <a:spcPts val="0"/>
              </a:spcAft>
              <a:buClr>
                <a:schemeClr val="dk1"/>
              </a:buClr>
              <a:buSzPts val="1100"/>
              <a:buNone/>
              <a:defRPr sz="1100"/>
            </a:lvl2pPr>
            <a:lvl3pPr marL="1371600" lvl="2" indent="-228600" algn="l">
              <a:lnSpc>
                <a:spcPct val="120000"/>
              </a:lnSpc>
              <a:spcBef>
                <a:spcPts val="18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1">
  <p:cSld name="Section Break 1">
    <p:bg>
      <p:bgPr>
        <a:solidFill>
          <a:schemeClr val="dk1"/>
        </a:solidFill>
        <a:effectLst/>
      </p:bgPr>
    </p:bg>
    <p:spTree>
      <p:nvGrpSpPr>
        <p:cNvPr id="1" name="Shape 255"/>
        <p:cNvGrpSpPr/>
        <p:nvPr/>
      </p:nvGrpSpPr>
      <p:grpSpPr>
        <a:xfrm>
          <a:off x="0" y="0"/>
          <a:ext cx="0" cy="0"/>
          <a:chOff x="0" y="0"/>
          <a:chExt cx="0" cy="0"/>
        </a:xfrm>
      </p:grpSpPr>
      <p:sp>
        <p:nvSpPr>
          <p:cNvPr id="256" name="Google Shape;256;p9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9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8" name="Google Shape;258;p90"/>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0"/>
          <p:cNvSpPr>
            <a:spLocks noGrp="1"/>
          </p:cNvSpPr>
          <p:nvPr>
            <p:ph type="pic" idx="2"/>
          </p:nvPr>
        </p:nvSpPr>
        <p:spPr>
          <a:xfrm>
            <a:off x="5883964" y="1855304"/>
            <a:ext cx="3279915" cy="3278680"/>
          </a:xfrm>
          <a:prstGeom prst="ellipse">
            <a:avLst/>
          </a:prstGeom>
          <a:noFill/>
          <a:ln>
            <a:noFill/>
          </a:ln>
        </p:spPr>
      </p:sp>
      <p:pic>
        <p:nvPicPr>
          <p:cNvPr id="260" name="Google Shape;260;p90"/>
          <p:cNvPicPr preferRelativeResize="0"/>
          <p:nvPr/>
        </p:nvPicPr>
        <p:blipFill rotWithShape="1">
          <a:blip r:embed="rId2">
            <a:alphaModFix amt="50000"/>
          </a:blip>
          <a:srcRect/>
          <a:stretch/>
        </p:blipFill>
        <p:spPr>
          <a:xfrm>
            <a:off x="8519494" y="1166194"/>
            <a:ext cx="4427880" cy="4419605"/>
          </a:xfrm>
          <a:prstGeom prst="rect">
            <a:avLst/>
          </a:prstGeom>
          <a:noFill/>
          <a:ln>
            <a:noFill/>
          </a:ln>
        </p:spPr>
      </p:pic>
      <p:grpSp>
        <p:nvGrpSpPr>
          <p:cNvPr id="261" name="Google Shape;261;p90"/>
          <p:cNvGrpSpPr/>
          <p:nvPr/>
        </p:nvGrpSpPr>
        <p:grpSpPr>
          <a:xfrm>
            <a:off x="10782300" y="2744028"/>
            <a:ext cx="1377320" cy="1377320"/>
            <a:chOff x="11388726" y="157163"/>
            <a:chExt cx="1409700" cy="1409700"/>
          </a:xfrm>
        </p:grpSpPr>
        <p:sp>
          <p:nvSpPr>
            <p:cNvPr id="262" name="Google Shape;262;p90"/>
            <p:cNvSpPr/>
            <p:nvPr/>
          </p:nvSpPr>
          <p:spPr>
            <a:xfrm>
              <a:off x="12004676" y="157163"/>
              <a:ext cx="176213" cy="152400"/>
            </a:xfrm>
            <a:custGeom>
              <a:avLst/>
              <a:gdLst/>
              <a:ahLst/>
              <a:cxnLst/>
              <a:rect l="l" t="t" r="r" b="b"/>
              <a:pathLst>
                <a:path w="111" h="96" extrusionOk="0">
                  <a:moveTo>
                    <a:pt x="56" y="0"/>
                  </a:moveTo>
                  <a:lnTo>
                    <a:pt x="111" y="0"/>
                  </a:lnTo>
                  <a:lnTo>
                    <a:pt x="84" y="48"/>
                  </a:lnTo>
                  <a:lnTo>
                    <a:pt x="56" y="96"/>
                  </a:lnTo>
                  <a:lnTo>
                    <a:pt x="28" y="48"/>
                  </a:lnTo>
                  <a:lnTo>
                    <a:pt x="0" y="0"/>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0"/>
            <p:cNvSpPr/>
            <p:nvPr/>
          </p:nvSpPr>
          <p:spPr>
            <a:xfrm>
              <a:off x="12004676" y="1412875"/>
              <a:ext cx="176213" cy="153988"/>
            </a:xfrm>
            <a:custGeom>
              <a:avLst/>
              <a:gdLst/>
              <a:ahLst/>
              <a:cxnLst/>
              <a:rect l="l" t="t" r="r" b="b"/>
              <a:pathLst>
                <a:path w="111" h="97" extrusionOk="0">
                  <a:moveTo>
                    <a:pt x="56" y="97"/>
                  </a:moveTo>
                  <a:lnTo>
                    <a:pt x="0" y="97"/>
                  </a:lnTo>
                  <a:lnTo>
                    <a:pt x="28" y="48"/>
                  </a:lnTo>
                  <a:lnTo>
                    <a:pt x="56" y="0"/>
                  </a:lnTo>
                  <a:lnTo>
                    <a:pt x="84" y="48"/>
                  </a:lnTo>
                  <a:lnTo>
                    <a:pt x="111" y="97"/>
                  </a:lnTo>
                  <a:lnTo>
                    <a:pt x="56" y="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0"/>
            <p:cNvSpPr/>
            <p:nvPr/>
          </p:nvSpPr>
          <p:spPr>
            <a:xfrm>
              <a:off x="12482513" y="1250950"/>
              <a:ext cx="171450" cy="171450"/>
            </a:xfrm>
            <a:custGeom>
              <a:avLst/>
              <a:gdLst/>
              <a:ahLst/>
              <a:cxnLst/>
              <a:rect l="l" t="t" r="r" b="b"/>
              <a:pathLst>
                <a:path w="108" h="108" extrusionOk="0">
                  <a:moveTo>
                    <a:pt x="68" y="68"/>
                  </a:moveTo>
                  <a:lnTo>
                    <a:pt x="29" y="108"/>
                  </a:lnTo>
                  <a:lnTo>
                    <a:pt x="14" y="54"/>
                  </a:lnTo>
                  <a:lnTo>
                    <a:pt x="0" y="0"/>
                  </a:lnTo>
                  <a:lnTo>
                    <a:pt x="54" y="15"/>
                  </a:lnTo>
                  <a:lnTo>
                    <a:pt x="108" y="29"/>
                  </a:lnTo>
                  <a:lnTo>
                    <a:pt x="68"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0"/>
            <p:cNvSpPr/>
            <p:nvPr/>
          </p:nvSpPr>
          <p:spPr>
            <a:xfrm>
              <a:off x="11533188" y="300038"/>
              <a:ext cx="169863" cy="171450"/>
            </a:xfrm>
            <a:custGeom>
              <a:avLst/>
              <a:gdLst/>
              <a:ahLst/>
              <a:cxnLst/>
              <a:rect l="l" t="t" r="r" b="b"/>
              <a:pathLst>
                <a:path w="107" h="108" extrusionOk="0">
                  <a:moveTo>
                    <a:pt x="39" y="40"/>
                  </a:moveTo>
                  <a:lnTo>
                    <a:pt x="78" y="0"/>
                  </a:lnTo>
                  <a:lnTo>
                    <a:pt x="93" y="54"/>
                  </a:lnTo>
                  <a:lnTo>
                    <a:pt x="107" y="108"/>
                  </a:lnTo>
                  <a:lnTo>
                    <a:pt x="53" y="93"/>
                  </a:lnTo>
                  <a:lnTo>
                    <a:pt x="0" y="79"/>
                  </a:lnTo>
                  <a:lnTo>
                    <a:pt x="39"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0"/>
            <p:cNvSpPr/>
            <p:nvPr/>
          </p:nvSpPr>
          <p:spPr>
            <a:xfrm>
              <a:off x="11533188" y="1250950"/>
              <a:ext cx="169863" cy="171450"/>
            </a:xfrm>
            <a:custGeom>
              <a:avLst/>
              <a:gdLst/>
              <a:ahLst/>
              <a:cxnLst/>
              <a:rect l="l" t="t" r="r" b="b"/>
              <a:pathLst>
                <a:path w="107" h="108" extrusionOk="0">
                  <a:moveTo>
                    <a:pt x="39" y="68"/>
                  </a:moveTo>
                  <a:lnTo>
                    <a:pt x="0" y="29"/>
                  </a:lnTo>
                  <a:lnTo>
                    <a:pt x="53" y="15"/>
                  </a:lnTo>
                  <a:lnTo>
                    <a:pt x="107" y="0"/>
                  </a:lnTo>
                  <a:lnTo>
                    <a:pt x="93" y="54"/>
                  </a:lnTo>
                  <a:lnTo>
                    <a:pt x="78" y="108"/>
                  </a:lnTo>
                  <a:lnTo>
                    <a:pt x="39"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0"/>
            <p:cNvSpPr/>
            <p:nvPr/>
          </p:nvSpPr>
          <p:spPr>
            <a:xfrm>
              <a:off x="12482513" y="300038"/>
              <a:ext cx="171450" cy="171450"/>
            </a:xfrm>
            <a:custGeom>
              <a:avLst/>
              <a:gdLst/>
              <a:ahLst/>
              <a:cxnLst/>
              <a:rect l="l" t="t" r="r" b="b"/>
              <a:pathLst>
                <a:path w="108" h="108" extrusionOk="0">
                  <a:moveTo>
                    <a:pt x="68" y="40"/>
                  </a:moveTo>
                  <a:lnTo>
                    <a:pt x="108" y="79"/>
                  </a:lnTo>
                  <a:lnTo>
                    <a:pt x="54" y="93"/>
                  </a:lnTo>
                  <a:lnTo>
                    <a:pt x="0" y="108"/>
                  </a:lnTo>
                  <a:lnTo>
                    <a:pt x="14" y="54"/>
                  </a:lnTo>
                  <a:lnTo>
                    <a:pt x="29" y="0"/>
                  </a:lnTo>
                  <a:lnTo>
                    <a:pt x="68"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0"/>
            <p:cNvSpPr/>
            <p:nvPr/>
          </p:nvSpPr>
          <p:spPr>
            <a:xfrm>
              <a:off x="11388726" y="773113"/>
              <a:ext cx="153988" cy="176213"/>
            </a:xfrm>
            <a:custGeom>
              <a:avLst/>
              <a:gdLst/>
              <a:ahLst/>
              <a:cxnLst/>
              <a:rect l="l" t="t" r="r" b="b"/>
              <a:pathLst>
                <a:path w="97" h="111" extrusionOk="0">
                  <a:moveTo>
                    <a:pt x="0" y="56"/>
                  </a:moveTo>
                  <a:lnTo>
                    <a:pt x="0" y="0"/>
                  </a:lnTo>
                  <a:lnTo>
                    <a:pt x="49" y="28"/>
                  </a:lnTo>
                  <a:lnTo>
                    <a:pt x="97" y="56"/>
                  </a:lnTo>
                  <a:lnTo>
                    <a:pt x="49" y="83"/>
                  </a:lnTo>
                  <a:lnTo>
                    <a:pt x="0" y="111"/>
                  </a:lnTo>
                  <a:lnTo>
                    <a:pt x="0"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0"/>
            <p:cNvSpPr/>
            <p:nvPr/>
          </p:nvSpPr>
          <p:spPr>
            <a:xfrm>
              <a:off x="12644438" y="773113"/>
              <a:ext cx="153988" cy="176213"/>
            </a:xfrm>
            <a:custGeom>
              <a:avLst/>
              <a:gdLst/>
              <a:ahLst/>
              <a:cxnLst/>
              <a:rect l="l" t="t" r="r" b="b"/>
              <a:pathLst>
                <a:path w="97" h="111" extrusionOk="0">
                  <a:moveTo>
                    <a:pt x="97" y="56"/>
                  </a:moveTo>
                  <a:lnTo>
                    <a:pt x="97" y="111"/>
                  </a:lnTo>
                  <a:lnTo>
                    <a:pt x="48" y="83"/>
                  </a:lnTo>
                  <a:lnTo>
                    <a:pt x="0" y="56"/>
                  </a:lnTo>
                  <a:lnTo>
                    <a:pt x="48" y="28"/>
                  </a:lnTo>
                  <a:lnTo>
                    <a:pt x="97" y="0"/>
                  </a:lnTo>
                  <a:lnTo>
                    <a:pt x="97"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70" name="Google Shape;270;p9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1" name="Google Shape;271;p90"/>
          <p:cNvGrpSpPr/>
          <p:nvPr/>
        </p:nvGrpSpPr>
        <p:grpSpPr>
          <a:xfrm>
            <a:off x="10885487" y="6500976"/>
            <a:ext cx="1120140" cy="180261"/>
            <a:chOff x="2436492" y="2846067"/>
            <a:chExt cx="7274235" cy="1170621"/>
          </a:xfrm>
        </p:grpSpPr>
        <p:grpSp>
          <p:nvGrpSpPr>
            <p:cNvPr id="272" name="Google Shape;272;p90"/>
            <p:cNvGrpSpPr/>
            <p:nvPr/>
          </p:nvGrpSpPr>
          <p:grpSpPr>
            <a:xfrm>
              <a:off x="3458524" y="2847971"/>
              <a:ext cx="6252203" cy="1168717"/>
              <a:chOff x="3458527" y="2847974"/>
              <a:chExt cx="6252209" cy="1168717"/>
            </a:xfrm>
          </p:grpSpPr>
          <p:sp>
            <p:nvSpPr>
              <p:cNvPr id="273" name="Google Shape;273;p9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7" name="Google Shape;277;p9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8" name="Google Shape;278;p9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81" name="Google Shape;281;p9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2">
  <p:cSld name="Section Break 2">
    <p:bg>
      <p:bgPr>
        <a:solidFill>
          <a:schemeClr val="dk1"/>
        </a:solidFill>
        <a:effectLst/>
      </p:bgPr>
    </p:bg>
    <p:spTree>
      <p:nvGrpSpPr>
        <p:cNvPr id="1" name="Shape 283"/>
        <p:cNvGrpSpPr/>
        <p:nvPr/>
      </p:nvGrpSpPr>
      <p:grpSpPr>
        <a:xfrm>
          <a:off x="0" y="0"/>
          <a:ext cx="0" cy="0"/>
          <a:chOff x="0" y="0"/>
          <a:chExt cx="0" cy="0"/>
        </a:xfrm>
      </p:grpSpPr>
      <p:grpSp>
        <p:nvGrpSpPr>
          <p:cNvPr id="284" name="Google Shape;284;p91"/>
          <p:cNvGrpSpPr/>
          <p:nvPr/>
        </p:nvGrpSpPr>
        <p:grpSpPr>
          <a:xfrm>
            <a:off x="8844540" y="1483801"/>
            <a:ext cx="3646488" cy="3881437"/>
            <a:chOff x="835291" y="449539"/>
            <a:chExt cx="3646488" cy="3881437"/>
          </a:xfrm>
        </p:grpSpPr>
        <p:grpSp>
          <p:nvGrpSpPr>
            <p:cNvPr id="285" name="Google Shape;285;p91"/>
            <p:cNvGrpSpPr/>
            <p:nvPr/>
          </p:nvGrpSpPr>
          <p:grpSpPr>
            <a:xfrm>
              <a:off x="835291" y="576539"/>
              <a:ext cx="1217613" cy="3549650"/>
              <a:chOff x="6139" y="1031"/>
              <a:chExt cx="767" cy="2236"/>
            </a:xfrm>
          </p:grpSpPr>
          <p:sp>
            <p:nvSpPr>
              <p:cNvPr id="286" name="Google Shape;286;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1"/>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1"/>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1"/>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1"/>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1"/>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1"/>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1"/>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1"/>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1"/>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1"/>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8" name="Google Shape;478;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9" name="Google Shape;479;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86" name="Google Shape;486;p91"/>
            <p:cNvGrpSpPr/>
            <p:nvPr/>
          </p:nvGrpSpPr>
          <p:grpSpPr>
            <a:xfrm>
              <a:off x="2044966" y="449539"/>
              <a:ext cx="919163" cy="3881437"/>
              <a:chOff x="6901" y="951"/>
              <a:chExt cx="579" cy="2445"/>
            </a:xfrm>
          </p:grpSpPr>
          <p:sp>
            <p:nvSpPr>
              <p:cNvPr id="487" name="Google Shape;487;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1"/>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1"/>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1"/>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1"/>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1"/>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1"/>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9" name="Google Shape;679;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687" name="Google Shape;687;p91"/>
            <p:cNvGrpSpPr/>
            <p:nvPr/>
          </p:nvGrpSpPr>
          <p:grpSpPr>
            <a:xfrm>
              <a:off x="2957779" y="503514"/>
              <a:ext cx="1074738" cy="3776662"/>
              <a:chOff x="7476" y="985"/>
              <a:chExt cx="677" cy="2379"/>
            </a:xfrm>
          </p:grpSpPr>
          <p:sp>
            <p:nvSpPr>
              <p:cNvPr id="688" name="Google Shape;688;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1"/>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1"/>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2" name="Google Shape;742;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3" name="Google Shape;743;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4" name="Google Shape;744;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5" name="Google Shape;745;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6" name="Google Shape;746;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7" name="Google Shape;747;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8" name="Google Shape;748;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9" name="Google Shape;749;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0" name="Google Shape;750;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1" name="Google Shape;751;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2" name="Google Shape;752;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3" name="Google Shape;753;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4" name="Google Shape;754;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5" name="Google Shape;755;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6" name="Google Shape;756;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7" name="Google Shape;757;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8" name="Google Shape;758;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9" name="Google Shape;759;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0" name="Google Shape;760;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1" name="Google Shape;761;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2" name="Google Shape;762;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3" name="Google Shape;763;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4" name="Google Shape;764;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5" name="Google Shape;765;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6" name="Google Shape;766;p91"/>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7" name="Google Shape;767;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8" name="Google Shape;768;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9" name="Google Shape;769;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0" name="Google Shape;770;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1" name="Google Shape;771;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2" name="Google Shape;772;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3" name="Google Shape;773;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4" name="Google Shape;774;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5" name="Google Shape;775;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6" name="Google Shape;776;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7" name="Google Shape;777;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8" name="Google Shape;778;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9" name="Google Shape;779;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0" name="Google Shape;780;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1" name="Google Shape;781;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2" name="Google Shape;782;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3" name="Google Shape;783;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4" name="Google Shape;784;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5" name="Google Shape;785;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6" name="Google Shape;786;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7" name="Google Shape;787;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8" name="Google Shape;788;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9" name="Google Shape;789;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0" name="Google Shape;790;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1" name="Google Shape;791;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2" name="Google Shape;792;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3" name="Google Shape;793;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4" name="Google Shape;794;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5" name="Google Shape;795;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6" name="Google Shape;796;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7" name="Google Shape;797;p91"/>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8" name="Google Shape;798;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9" name="Google Shape;799;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0" name="Google Shape;800;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1" name="Google Shape;801;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2" name="Google Shape;802;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3" name="Google Shape;803;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4" name="Google Shape;804;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5" name="Google Shape;805;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6" name="Google Shape;806;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7" name="Google Shape;807;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8" name="Google Shape;808;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9" name="Google Shape;809;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0" name="Google Shape;810;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1" name="Google Shape;811;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2" name="Google Shape;812;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3" name="Google Shape;813;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4" name="Google Shape;814;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5" name="Google Shape;815;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6" name="Google Shape;816;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7" name="Google Shape;817;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8" name="Google Shape;818;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9" name="Google Shape;819;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0" name="Google Shape;820;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1" name="Google Shape;821;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2" name="Google Shape;822;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3" name="Google Shape;823;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4" name="Google Shape;824;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5" name="Google Shape;825;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6" name="Google Shape;826;p91"/>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7" name="Google Shape;827;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8" name="Google Shape;828;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9" name="Google Shape;829;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0" name="Google Shape;830;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1" name="Google Shape;831;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2" name="Google Shape;832;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3" name="Google Shape;833;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4" name="Google Shape;834;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5" name="Google Shape;835;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6" name="Google Shape;836;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7" name="Google Shape;837;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8" name="Google Shape;838;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9" name="Google Shape;839;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0" name="Google Shape;840;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1" name="Google Shape;841;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2" name="Google Shape;842;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3" name="Google Shape;843;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4" name="Google Shape;844;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5" name="Google Shape;845;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6" name="Google Shape;846;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7" name="Google Shape;847;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8" name="Google Shape;848;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9" name="Google Shape;849;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0" name="Google Shape;850;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1" name="Google Shape;851;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2" name="Google Shape;852;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3" name="Google Shape;853;p91"/>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4" name="Google Shape;854;p91"/>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5" name="Google Shape;855;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6" name="Google Shape;856;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7" name="Google Shape;857;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8" name="Google Shape;858;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9" name="Google Shape;859;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0" name="Google Shape;860;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1" name="Google Shape;861;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2" name="Google Shape;862;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3" name="Google Shape;863;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4" name="Google Shape;864;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5" name="Google Shape;865;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6" name="Google Shape;866;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7" name="Google Shape;867;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8" name="Google Shape;868;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9" name="Google Shape;869;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0" name="Google Shape;870;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1" name="Google Shape;871;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2" name="Google Shape;872;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3" name="Google Shape;873;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4" name="Google Shape;874;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5" name="Google Shape;875;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6" name="Google Shape;876;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7" name="Google Shape;877;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8" name="Google Shape;878;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9" name="Google Shape;879;p91"/>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0" name="Google Shape;880;p91"/>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1" name="Google Shape;881;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2" name="Google Shape;882;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3" name="Google Shape;883;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4" name="Google Shape;884;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5" name="Google Shape;885;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6" name="Google Shape;886;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7" name="Google Shape;887;p91"/>
              <p:cNvSpPr/>
              <p:nvPr/>
            </p:nvSpPr>
            <p:spPr>
              <a:xfrm>
                <a:off x="8149"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888" name="Google Shape;888;p91"/>
            <p:cNvSpPr/>
            <p:nvPr/>
          </p:nvSpPr>
          <p:spPr>
            <a:xfrm>
              <a:off x="402616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9" name="Google Shape;889;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0" name="Google Shape;890;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1" name="Google Shape;891;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2" name="Google Shape;892;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3" name="Google Shape;893;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4" name="Google Shape;894;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5" name="Google Shape;895;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6" name="Google Shape;896;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7" name="Google Shape;897;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8" name="Google Shape;898;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9" name="Google Shape;899;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0" name="Google Shape;900;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1" name="Google Shape;901;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2" name="Google Shape;902;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3" name="Google Shape;903;p91"/>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4" name="Google Shape;904;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5" name="Google Shape;905;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6" name="Google Shape;906;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7" name="Google Shape;907;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8" name="Google Shape;908;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9" name="Google Shape;909;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0" name="Google Shape;910;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1" name="Google Shape;911;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2" name="Google Shape;912;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3" name="Google Shape;913;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4" name="Google Shape;914;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5" name="Google Shape;915;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6" name="Google Shape;916;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7" name="Google Shape;917;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8" name="Google Shape;918;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9" name="Google Shape;919;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0" name="Google Shape;920;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1" name="Google Shape;921;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2" name="Google Shape;922;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3" name="Google Shape;923;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4" name="Google Shape;924;p91"/>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5" name="Google Shape;925;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6" name="Google Shape;926;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7" name="Google Shape;927;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8" name="Google Shape;928;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9" name="Google Shape;929;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0" name="Google Shape;930;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1" name="Google Shape;931;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2" name="Google Shape;932;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3" name="Google Shape;933;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4" name="Google Shape;934;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5" name="Google Shape;935;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6" name="Google Shape;936;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7" name="Google Shape;937;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8" name="Google Shape;938;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9" name="Google Shape;939;p91"/>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0" name="Google Shape;940;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1" name="Google Shape;941;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2" name="Google Shape;942;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3" name="Google Shape;943;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4" name="Google Shape;944;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5" name="Google Shape;945;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6" name="Google Shape;946;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7" name="Google Shape;947;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8" name="Google Shape;948;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9" name="Google Shape;949;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0" name="Google Shape;950;p91"/>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51" name="Google Shape;951;p9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2" name="Google Shape;952;p9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3" name="Google Shape;953;p91"/>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4" name="Google Shape;954;p91"/>
          <p:cNvPicPr preferRelativeResize="0"/>
          <p:nvPr/>
        </p:nvPicPr>
        <p:blipFill rotWithShape="1">
          <a:blip r:embed="rId2">
            <a:alphaModFix/>
          </a:blip>
          <a:srcRect/>
          <a:stretch/>
        </p:blipFill>
        <p:spPr>
          <a:xfrm>
            <a:off x="11304818" y="2833399"/>
            <a:ext cx="1182241" cy="1182241"/>
          </a:xfrm>
          <a:prstGeom prst="rect">
            <a:avLst/>
          </a:prstGeom>
          <a:noFill/>
          <a:ln>
            <a:noFill/>
          </a:ln>
        </p:spPr>
      </p:pic>
      <p:pic>
        <p:nvPicPr>
          <p:cNvPr id="955" name="Google Shape;955;p91"/>
          <p:cNvPicPr preferRelativeResize="0"/>
          <p:nvPr/>
        </p:nvPicPr>
        <p:blipFill rotWithShape="1">
          <a:blip r:embed="rId3">
            <a:alphaModFix amt="50000"/>
          </a:blip>
          <a:srcRect/>
          <a:stretch/>
        </p:blipFill>
        <p:spPr>
          <a:xfrm>
            <a:off x="6392304" y="1202636"/>
            <a:ext cx="4443766" cy="4443766"/>
          </a:xfrm>
          <a:prstGeom prst="rect">
            <a:avLst/>
          </a:prstGeom>
          <a:noFill/>
          <a:ln>
            <a:noFill/>
          </a:ln>
        </p:spPr>
      </p:pic>
      <p:pic>
        <p:nvPicPr>
          <p:cNvPr id="956" name="Google Shape;956;p91"/>
          <p:cNvPicPr preferRelativeResize="0"/>
          <p:nvPr/>
        </p:nvPicPr>
        <p:blipFill rotWithShape="1">
          <a:blip r:embed="rId4">
            <a:alphaModFix/>
          </a:blip>
          <a:srcRect/>
          <a:stretch/>
        </p:blipFill>
        <p:spPr>
          <a:xfrm>
            <a:off x="7917449" y="2427240"/>
            <a:ext cx="1182241" cy="1182241"/>
          </a:xfrm>
          <a:prstGeom prst="rect">
            <a:avLst/>
          </a:prstGeom>
          <a:noFill/>
          <a:ln>
            <a:noFill/>
          </a:ln>
        </p:spPr>
      </p:pic>
      <p:pic>
        <p:nvPicPr>
          <p:cNvPr id="957" name="Google Shape;957;p91"/>
          <p:cNvPicPr preferRelativeResize="0"/>
          <p:nvPr/>
        </p:nvPicPr>
        <p:blipFill rotWithShape="1">
          <a:blip r:embed="rId5">
            <a:alphaModFix/>
          </a:blip>
          <a:srcRect/>
          <a:stretch/>
        </p:blipFill>
        <p:spPr>
          <a:xfrm>
            <a:off x="5822569" y="2833399"/>
            <a:ext cx="1182241" cy="1182241"/>
          </a:xfrm>
          <a:prstGeom prst="rect">
            <a:avLst/>
          </a:prstGeom>
          <a:noFill/>
          <a:ln>
            <a:noFill/>
          </a:ln>
        </p:spPr>
      </p:pic>
      <p:sp>
        <p:nvSpPr>
          <p:cNvPr id="958" name="Google Shape;958;p9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9" name="Google Shape;959;p91"/>
          <p:cNvGrpSpPr/>
          <p:nvPr/>
        </p:nvGrpSpPr>
        <p:grpSpPr>
          <a:xfrm>
            <a:off x="10885487" y="6500976"/>
            <a:ext cx="1120140" cy="180261"/>
            <a:chOff x="2436492" y="2846067"/>
            <a:chExt cx="7274235" cy="1170621"/>
          </a:xfrm>
        </p:grpSpPr>
        <p:grpSp>
          <p:nvGrpSpPr>
            <p:cNvPr id="960" name="Google Shape;960;p91"/>
            <p:cNvGrpSpPr/>
            <p:nvPr/>
          </p:nvGrpSpPr>
          <p:grpSpPr>
            <a:xfrm>
              <a:off x="3458524" y="2847971"/>
              <a:ext cx="6252203" cy="1168717"/>
              <a:chOff x="3458527" y="2847974"/>
              <a:chExt cx="6252209" cy="1168717"/>
            </a:xfrm>
          </p:grpSpPr>
          <p:sp>
            <p:nvSpPr>
              <p:cNvPr id="961" name="Google Shape;961;p9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2" name="Google Shape;962;p9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3" name="Google Shape;963;p9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4" name="Google Shape;964;p9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5" name="Google Shape;965;p9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6" name="Google Shape;966;p9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7" name="Google Shape;967;p9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8" name="Google Shape;968;p9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69" name="Google Shape;969;p9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0" name="Google Shape;970;p9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1">
    <p:bg>
      <p:bgPr>
        <a:solidFill>
          <a:schemeClr val="dk1"/>
        </a:solidFill>
        <a:effectLst/>
      </p:bgPr>
    </p:bg>
    <p:spTree>
      <p:nvGrpSpPr>
        <p:cNvPr id="1" name="Shape 36"/>
        <p:cNvGrpSpPr/>
        <p:nvPr/>
      </p:nvGrpSpPr>
      <p:grpSpPr>
        <a:xfrm>
          <a:off x="0" y="0"/>
          <a:ext cx="0" cy="0"/>
          <a:chOff x="0" y="0"/>
          <a:chExt cx="0" cy="0"/>
        </a:xfrm>
      </p:grpSpPr>
      <p:pic>
        <p:nvPicPr>
          <p:cNvPr id="37" name="Google Shape;37;p67"/>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8" name="Google Shape;38;p67"/>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41" name="Google Shape;41;p67"/>
          <p:cNvPicPr preferRelativeResize="0"/>
          <p:nvPr/>
        </p:nvPicPr>
        <p:blipFill rotWithShape="1">
          <a:blip r:embed="rId3">
            <a:alphaModFix/>
          </a:blip>
          <a:srcRect/>
          <a:stretch/>
        </p:blipFill>
        <p:spPr>
          <a:xfrm>
            <a:off x="10349913" y="2020956"/>
            <a:ext cx="1661295" cy="1656522"/>
          </a:xfrm>
          <a:prstGeom prst="rect">
            <a:avLst/>
          </a:prstGeom>
          <a:noFill/>
          <a:ln>
            <a:noFill/>
          </a:ln>
        </p:spPr>
      </p:pic>
      <p:sp>
        <p:nvSpPr>
          <p:cNvPr id="42" name="Google Shape;42;p6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46" name="Google Shape;1646;p92"/>
          <p:cNvGrpSpPr/>
          <p:nvPr/>
        </p:nvGrpSpPr>
        <p:grpSpPr>
          <a:xfrm>
            <a:off x="10885487" y="6500976"/>
            <a:ext cx="1120140" cy="180261"/>
            <a:chOff x="2436492" y="2846067"/>
            <a:chExt cx="7274235" cy="1170621"/>
          </a:xfrm>
        </p:grpSpPr>
        <p:grpSp>
          <p:nvGrpSpPr>
            <p:cNvPr id="1647" name="Google Shape;1647;p92"/>
            <p:cNvGrpSpPr/>
            <p:nvPr/>
          </p:nvGrpSpPr>
          <p:grpSpPr>
            <a:xfrm>
              <a:off x="3458524" y="2847971"/>
              <a:ext cx="6252203" cy="1168717"/>
              <a:chOff x="3458527" y="2847974"/>
              <a:chExt cx="6252209" cy="1168717"/>
            </a:xfrm>
          </p:grpSpPr>
          <p:sp>
            <p:nvSpPr>
              <p:cNvPr id="1648" name="Google Shape;1648;p92"/>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9" name="Google Shape;1649;p92"/>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0" name="Google Shape;1650;p92"/>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1" name="Google Shape;1651;p92"/>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2" name="Google Shape;1652;p92"/>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3" name="Google Shape;1653;p92"/>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4" name="Google Shape;1654;p92"/>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5" name="Google Shape;1655;p92"/>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56" name="Google Shape;1656;p92"/>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7" name="Google Shape;1657;p92"/>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p Slide">
  <p:cSld name="Map Slide">
    <p:bg>
      <p:bgPr>
        <a:solidFill>
          <a:schemeClr val="lt1"/>
        </a:solidFill>
        <a:effectLst/>
      </p:bgPr>
    </p:bg>
    <p:spTree>
      <p:nvGrpSpPr>
        <p:cNvPr id="1" name="Shape 1658"/>
        <p:cNvGrpSpPr/>
        <p:nvPr/>
      </p:nvGrpSpPr>
      <p:grpSpPr>
        <a:xfrm>
          <a:off x="0" y="0"/>
          <a:ext cx="0" cy="0"/>
          <a:chOff x="0" y="0"/>
          <a:chExt cx="0" cy="0"/>
        </a:xfrm>
      </p:grpSpPr>
      <p:sp>
        <p:nvSpPr>
          <p:cNvPr id="1659" name="Google Shape;1659;p9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9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9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2" name="Google Shape;1662;p93"/>
          <p:cNvPicPr preferRelativeResize="0"/>
          <p:nvPr/>
        </p:nvPicPr>
        <p:blipFill rotWithShape="1">
          <a:blip r:embed="rId2">
            <a:alphaModFix/>
          </a:blip>
          <a:srcRect/>
          <a:stretch/>
        </p:blipFill>
        <p:spPr>
          <a:xfrm>
            <a:off x="1573621" y="1625618"/>
            <a:ext cx="9579936" cy="4551898"/>
          </a:xfrm>
          <a:prstGeom prst="rect">
            <a:avLst/>
          </a:prstGeom>
          <a:noFill/>
          <a:ln>
            <a:noFill/>
          </a:ln>
        </p:spPr>
      </p:pic>
      <p:sp>
        <p:nvSpPr>
          <p:cNvPr id="1663" name="Google Shape;1663;p93"/>
          <p:cNvSpPr txBox="1"/>
          <p:nvPr/>
        </p:nvSpPr>
        <p:spPr>
          <a:xfrm>
            <a:off x="613033" y="2966930"/>
            <a:ext cx="124408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Los Angeles</a:t>
            </a:r>
            <a:endParaRPr sz="1400" b="0" i="0" u="none" strike="noStrike" cap="none">
              <a:solidFill>
                <a:srgbClr val="000000"/>
              </a:solidFill>
              <a:latin typeface="Arial"/>
              <a:ea typeface="Arial"/>
              <a:cs typeface="Arial"/>
              <a:sym typeface="Arial"/>
            </a:endParaRPr>
          </a:p>
        </p:txBody>
      </p:sp>
      <p:sp>
        <p:nvSpPr>
          <p:cNvPr id="1664" name="Google Shape;1664;p93"/>
          <p:cNvSpPr txBox="1"/>
          <p:nvPr/>
        </p:nvSpPr>
        <p:spPr>
          <a:xfrm>
            <a:off x="1846484" y="3390794"/>
            <a:ext cx="110412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San Diego</a:t>
            </a:r>
            <a:endParaRPr sz="1400" b="0" i="0" u="none" strike="noStrike" cap="none">
              <a:solidFill>
                <a:srgbClr val="000000"/>
              </a:solidFill>
              <a:latin typeface="Arial"/>
              <a:ea typeface="Arial"/>
              <a:cs typeface="Arial"/>
              <a:sym typeface="Arial"/>
            </a:endParaRPr>
          </a:p>
        </p:txBody>
      </p:sp>
      <p:sp>
        <p:nvSpPr>
          <p:cNvPr id="1665" name="Google Shape;1665;p93"/>
          <p:cNvSpPr txBox="1"/>
          <p:nvPr/>
        </p:nvSpPr>
        <p:spPr>
          <a:xfrm>
            <a:off x="3746203" y="2971316"/>
            <a:ext cx="144791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Boston (HQ)</a:t>
            </a:r>
            <a:endParaRPr sz="1400" b="0" i="0" u="none" strike="noStrike" cap="none">
              <a:solidFill>
                <a:srgbClr val="000000"/>
              </a:solidFill>
              <a:latin typeface="Arial"/>
              <a:ea typeface="Arial"/>
              <a:cs typeface="Arial"/>
              <a:sym typeface="Arial"/>
            </a:endParaRPr>
          </a:p>
        </p:txBody>
      </p:sp>
      <p:sp>
        <p:nvSpPr>
          <p:cNvPr id="1666" name="Google Shape;1666;p93"/>
          <p:cNvSpPr txBox="1"/>
          <p:nvPr/>
        </p:nvSpPr>
        <p:spPr>
          <a:xfrm>
            <a:off x="6498229" y="2228802"/>
            <a:ext cx="657484"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Kiev</a:t>
            </a:r>
            <a:endParaRPr sz="1400" b="0" i="0" u="none" strike="noStrike" cap="none">
              <a:solidFill>
                <a:srgbClr val="000000"/>
              </a:solidFill>
              <a:latin typeface="Arial"/>
              <a:ea typeface="Arial"/>
              <a:cs typeface="Arial"/>
              <a:sym typeface="Arial"/>
            </a:endParaRPr>
          </a:p>
        </p:txBody>
      </p:sp>
      <p:sp>
        <p:nvSpPr>
          <p:cNvPr id="1667" name="Google Shape;1667;p93"/>
          <p:cNvSpPr txBox="1"/>
          <p:nvPr/>
        </p:nvSpPr>
        <p:spPr>
          <a:xfrm>
            <a:off x="9792288" y="2720709"/>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Tokyo</a:t>
            </a:r>
            <a:endParaRPr sz="1400" b="0" i="0" u="none" strike="noStrike" cap="none">
              <a:solidFill>
                <a:srgbClr val="000000"/>
              </a:solidFill>
              <a:latin typeface="Arial"/>
              <a:ea typeface="Arial"/>
              <a:cs typeface="Arial"/>
              <a:sym typeface="Arial"/>
            </a:endParaRPr>
          </a:p>
        </p:txBody>
      </p:sp>
      <p:sp>
        <p:nvSpPr>
          <p:cNvPr id="1668" name="Google Shape;1668;p93"/>
          <p:cNvSpPr txBox="1"/>
          <p:nvPr/>
        </p:nvSpPr>
        <p:spPr>
          <a:xfrm>
            <a:off x="9019622" y="3250251"/>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Seoul</a:t>
            </a:r>
            <a:endParaRPr sz="1400" b="0" i="0" u="none" strike="noStrike" cap="none">
              <a:solidFill>
                <a:srgbClr val="000000"/>
              </a:solidFill>
              <a:latin typeface="Arial"/>
              <a:ea typeface="Arial"/>
              <a:cs typeface="Arial"/>
              <a:sym typeface="Arial"/>
            </a:endParaRPr>
          </a:p>
        </p:txBody>
      </p:sp>
      <p:sp>
        <p:nvSpPr>
          <p:cNvPr id="1669" name="Google Shape;1669;p93"/>
          <p:cNvSpPr txBox="1"/>
          <p:nvPr/>
        </p:nvSpPr>
        <p:spPr>
          <a:xfrm>
            <a:off x="10351239" y="4895679"/>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Brisbane</a:t>
            </a:r>
            <a:endParaRPr sz="1400" b="0" i="0" u="none" strike="noStrike" cap="none">
              <a:solidFill>
                <a:srgbClr val="000000"/>
              </a:solidFill>
              <a:latin typeface="Arial"/>
              <a:ea typeface="Arial"/>
              <a:cs typeface="Arial"/>
              <a:sym typeface="Arial"/>
            </a:endParaRPr>
          </a:p>
        </p:txBody>
      </p:sp>
      <p:sp>
        <p:nvSpPr>
          <p:cNvPr id="1670" name="Google Shape;1670;p93"/>
          <p:cNvSpPr txBox="1"/>
          <p:nvPr/>
        </p:nvSpPr>
        <p:spPr>
          <a:xfrm>
            <a:off x="10862249" y="5284866"/>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Auckland</a:t>
            </a:r>
            <a:endParaRPr sz="1400" b="0" i="0" u="none" strike="noStrike" cap="none">
              <a:solidFill>
                <a:srgbClr val="000000"/>
              </a:solidFill>
              <a:latin typeface="Arial"/>
              <a:ea typeface="Arial"/>
              <a:cs typeface="Arial"/>
              <a:sym typeface="Arial"/>
            </a:endParaRPr>
          </a:p>
        </p:txBody>
      </p:sp>
      <p:sp>
        <p:nvSpPr>
          <p:cNvPr id="1671" name="Google Shape;1671;p93"/>
          <p:cNvSpPr/>
          <p:nvPr/>
        </p:nvSpPr>
        <p:spPr>
          <a:xfrm>
            <a:off x="1944210" y="297308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2" name="Google Shape;1672;p93"/>
          <p:cNvSpPr/>
          <p:nvPr/>
        </p:nvSpPr>
        <p:spPr>
          <a:xfrm>
            <a:off x="3580384" y="2550960"/>
            <a:ext cx="331638" cy="331638"/>
          </a:xfrm>
          <a:prstGeom prst="ellipse">
            <a:avLst/>
          </a:prstGeom>
          <a:solidFill>
            <a:schemeClr val="dk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3" name="Google Shape;1673;p93"/>
          <p:cNvSpPr/>
          <p:nvPr/>
        </p:nvSpPr>
        <p:spPr>
          <a:xfrm>
            <a:off x="6287917" y="249114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4" name="Google Shape;1674;p93"/>
          <p:cNvSpPr/>
          <p:nvPr/>
        </p:nvSpPr>
        <p:spPr>
          <a:xfrm>
            <a:off x="9246355"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5" name="Google Shape;1675;p93"/>
          <p:cNvSpPr/>
          <p:nvPr/>
        </p:nvSpPr>
        <p:spPr>
          <a:xfrm>
            <a:off x="9606452"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6" name="Google Shape;1676;p93"/>
          <p:cNvSpPr/>
          <p:nvPr/>
        </p:nvSpPr>
        <p:spPr>
          <a:xfrm>
            <a:off x="10157226" y="5203720"/>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7" name="Google Shape;1677;p93"/>
          <p:cNvSpPr/>
          <p:nvPr/>
        </p:nvSpPr>
        <p:spPr>
          <a:xfrm>
            <a:off x="10602315" y="557916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8" name="Google Shape;1678;p93"/>
          <p:cNvSpPr txBox="1"/>
          <p:nvPr/>
        </p:nvSpPr>
        <p:spPr>
          <a:xfrm>
            <a:off x="5226763" y="2490760"/>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London</a:t>
            </a:r>
            <a:endParaRPr sz="1400" b="0" i="0" u="none" strike="noStrike" cap="none">
              <a:solidFill>
                <a:srgbClr val="000000"/>
              </a:solidFill>
              <a:latin typeface="Arial"/>
              <a:ea typeface="Arial"/>
              <a:cs typeface="Arial"/>
              <a:sym typeface="Arial"/>
            </a:endParaRPr>
          </a:p>
        </p:txBody>
      </p:sp>
      <p:sp>
        <p:nvSpPr>
          <p:cNvPr id="1679" name="Google Shape;1679;p93"/>
          <p:cNvSpPr/>
          <p:nvPr/>
        </p:nvSpPr>
        <p:spPr>
          <a:xfrm>
            <a:off x="5448321" y="280233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0" name="Google Shape;1680;p93"/>
          <p:cNvSpPr/>
          <p:nvPr/>
        </p:nvSpPr>
        <p:spPr>
          <a:xfrm>
            <a:off x="2061401" y="314509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1" name="Google Shape;1681;p9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2" name="Google Shape;1682;p93"/>
          <p:cNvSpPr txBox="1"/>
          <p:nvPr/>
        </p:nvSpPr>
        <p:spPr>
          <a:xfrm>
            <a:off x="5060722" y="2036464"/>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Cork</a:t>
            </a:r>
            <a:endParaRPr sz="1400" b="0" i="0" u="none" strike="noStrike" cap="none">
              <a:solidFill>
                <a:srgbClr val="000000"/>
              </a:solidFill>
              <a:latin typeface="Arial"/>
              <a:ea typeface="Arial"/>
              <a:cs typeface="Arial"/>
              <a:sym typeface="Arial"/>
            </a:endParaRPr>
          </a:p>
        </p:txBody>
      </p:sp>
      <p:sp>
        <p:nvSpPr>
          <p:cNvPr id="1683" name="Google Shape;1683;p93"/>
          <p:cNvSpPr/>
          <p:nvPr/>
        </p:nvSpPr>
        <p:spPr>
          <a:xfrm>
            <a:off x="5282280" y="234803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Custom Layout 2">
  <p:cSld name="1_Custom Layout 2">
    <p:bg>
      <p:bgPr>
        <a:solidFill>
          <a:schemeClr val="accent4"/>
        </a:solidFill>
        <a:effectLst/>
      </p:bgPr>
    </p:bg>
    <p:spTree>
      <p:nvGrpSpPr>
        <p:cNvPr id="1" name="Shape 1684"/>
        <p:cNvGrpSpPr/>
        <p:nvPr/>
      </p:nvGrpSpPr>
      <p:grpSpPr>
        <a:xfrm>
          <a:off x="0" y="0"/>
          <a:ext cx="0" cy="0"/>
          <a:chOff x="0" y="0"/>
          <a:chExt cx="0" cy="0"/>
        </a:xfrm>
      </p:grpSpPr>
      <p:pic>
        <p:nvPicPr>
          <p:cNvPr id="1685" name="Google Shape;1685;p94"/>
          <p:cNvPicPr preferRelativeResize="0"/>
          <p:nvPr/>
        </p:nvPicPr>
        <p:blipFill rotWithShape="1">
          <a:blip r:embed="rId2">
            <a:alphaModFix/>
          </a:blip>
          <a:srcRect/>
          <a:stretch/>
        </p:blipFill>
        <p:spPr>
          <a:xfrm>
            <a:off x="2382340" y="2091709"/>
            <a:ext cx="3588857" cy="3140250"/>
          </a:xfrm>
          <a:prstGeom prst="rect">
            <a:avLst/>
          </a:prstGeom>
          <a:noFill/>
          <a:ln>
            <a:noFill/>
          </a:ln>
        </p:spPr>
      </p:pic>
      <p:pic>
        <p:nvPicPr>
          <p:cNvPr id="1686" name="Google Shape;1686;p94"/>
          <p:cNvPicPr preferRelativeResize="0"/>
          <p:nvPr/>
        </p:nvPicPr>
        <p:blipFill rotWithShape="1">
          <a:blip r:embed="rId3">
            <a:alphaModFix/>
          </a:blip>
          <a:srcRect/>
          <a:stretch/>
        </p:blipFill>
        <p:spPr>
          <a:xfrm>
            <a:off x="6360240" y="2386854"/>
            <a:ext cx="3259296" cy="2546326"/>
          </a:xfrm>
          <a:prstGeom prst="rect">
            <a:avLst/>
          </a:prstGeom>
          <a:noFill/>
          <a:ln>
            <a:noFill/>
          </a:ln>
        </p:spPr>
      </p:pic>
      <p:sp>
        <p:nvSpPr>
          <p:cNvPr id="1687" name="Google Shape;1687;p9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9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9" name="Google Shape;1689;p9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90" name="Google Shape;1690;p94"/>
          <p:cNvSpPr>
            <a:spLocks noGrp="1"/>
          </p:cNvSpPr>
          <p:nvPr>
            <p:ph type="pic" idx="2"/>
          </p:nvPr>
        </p:nvSpPr>
        <p:spPr>
          <a:xfrm>
            <a:off x="797723" y="2144080"/>
            <a:ext cx="3033781" cy="3033781"/>
          </a:xfrm>
          <a:prstGeom prst="ellipse">
            <a:avLst/>
          </a:prstGeom>
          <a:solidFill>
            <a:schemeClr val="lt1"/>
          </a:solidFill>
          <a:ln>
            <a:noFill/>
          </a:ln>
        </p:spPr>
      </p:sp>
      <p:sp>
        <p:nvSpPr>
          <p:cNvPr id="1691" name="Google Shape;1691;p94"/>
          <p:cNvSpPr>
            <a:spLocks noGrp="1"/>
          </p:cNvSpPr>
          <p:nvPr>
            <p:ph type="pic" idx="3"/>
          </p:nvPr>
        </p:nvSpPr>
        <p:spPr>
          <a:xfrm>
            <a:off x="4575139" y="2144079"/>
            <a:ext cx="3033781" cy="3033781"/>
          </a:xfrm>
          <a:prstGeom prst="ellipse">
            <a:avLst/>
          </a:prstGeom>
          <a:solidFill>
            <a:schemeClr val="lt1"/>
          </a:solidFill>
          <a:ln>
            <a:noFill/>
          </a:ln>
        </p:spPr>
      </p:sp>
      <p:sp>
        <p:nvSpPr>
          <p:cNvPr id="1692" name="Google Shape;1692;p94"/>
          <p:cNvSpPr>
            <a:spLocks noGrp="1"/>
          </p:cNvSpPr>
          <p:nvPr>
            <p:ph type="pic" idx="4"/>
          </p:nvPr>
        </p:nvSpPr>
        <p:spPr>
          <a:xfrm>
            <a:off x="8352555" y="2144079"/>
            <a:ext cx="3033781" cy="3033781"/>
          </a:xfrm>
          <a:prstGeom prst="ellipse">
            <a:avLst/>
          </a:prstGeom>
          <a:solidFill>
            <a:schemeClr val="lt1"/>
          </a:solidFill>
          <a:ln>
            <a:noFill/>
          </a:ln>
        </p:spPr>
      </p:sp>
      <p:sp>
        <p:nvSpPr>
          <p:cNvPr id="1693" name="Google Shape;1693;p9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4" name="Google Shape;1694;p94"/>
          <p:cNvGrpSpPr/>
          <p:nvPr/>
        </p:nvGrpSpPr>
        <p:grpSpPr>
          <a:xfrm>
            <a:off x="10885487" y="6500976"/>
            <a:ext cx="1120140" cy="180261"/>
            <a:chOff x="2436492" y="2846067"/>
            <a:chExt cx="7274235" cy="1170621"/>
          </a:xfrm>
        </p:grpSpPr>
        <p:grpSp>
          <p:nvGrpSpPr>
            <p:cNvPr id="1695" name="Google Shape;1695;p94"/>
            <p:cNvGrpSpPr/>
            <p:nvPr/>
          </p:nvGrpSpPr>
          <p:grpSpPr>
            <a:xfrm>
              <a:off x="3458524" y="2847971"/>
              <a:ext cx="6252203" cy="1168717"/>
              <a:chOff x="3458527" y="2847974"/>
              <a:chExt cx="6252209" cy="1168717"/>
            </a:xfrm>
          </p:grpSpPr>
          <p:sp>
            <p:nvSpPr>
              <p:cNvPr id="1696" name="Google Shape;1696;p94"/>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7" name="Google Shape;1697;p94"/>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8" name="Google Shape;1698;p94"/>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9" name="Google Shape;1699;p94"/>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0" name="Google Shape;1700;p94"/>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1" name="Google Shape;1701;p94"/>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2" name="Google Shape;1702;p94"/>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3" name="Google Shape;1703;p94"/>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04" name="Google Shape;1704;p94"/>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5" name="Google Shape;1705;p94"/>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raming Slide 3">
  <p:cSld name="Framing Slide 3">
    <p:bg>
      <p:bgPr>
        <a:solidFill>
          <a:schemeClr val="dk1"/>
        </a:solidFill>
        <a:effectLst/>
      </p:bgPr>
    </p:bg>
    <p:spTree>
      <p:nvGrpSpPr>
        <p:cNvPr id="1" name="Shape 1706"/>
        <p:cNvGrpSpPr/>
        <p:nvPr/>
      </p:nvGrpSpPr>
      <p:grpSpPr>
        <a:xfrm>
          <a:off x="0" y="0"/>
          <a:ext cx="0" cy="0"/>
          <a:chOff x="0" y="0"/>
          <a:chExt cx="0" cy="0"/>
        </a:xfrm>
      </p:grpSpPr>
      <p:pic>
        <p:nvPicPr>
          <p:cNvPr id="1707" name="Google Shape;1707;p95"/>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708" name="Google Shape;1708;p95"/>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709" name="Google Shape;1709;p9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0" name="Google Shape;1710;p9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1" name="Google Shape;1711;p9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12" name="Google Shape;1712;p95"/>
          <p:cNvSpPr>
            <a:spLocks noGrp="1"/>
          </p:cNvSpPr>
          <p:nvPr>
            <p:ph type="pic" idx="2"/>
          </p:nvPr>
        </p:nvSpPr>
        <p:spPr>
          <a:xfrm>
            <a:off x="797723" y="2144080"/>
            <a:ext cx="3033781" cy="3033781"/>
          </a:xfrm>
          <a:prstGeom prst="ellipse">
            <a:avLst/>
          </a:prstGeom>
          <a:solidFill>
            <a:schemeClr val="lt1"/>
          </a:solidFill>
          <a:ln>
            <a:noFill/>
          </a:ln>
        </p:spPr>
      </p:sp>
      <p:sp>
        <p:nvSpPr>
          <p:cNvPr id="1713" name="Google Shape;1713;p95"/>
          <p:cNvSpPr>
            <a:spLocks noGrp="1"/>
          </p:cNvSpPr>
          <p:nvPr>
            <p:ph type="pic" idx="3"/>
          </p:nvPr>
        </p:nvSpPr>
        <p:spPr>
          <a:xfrm>
            <a:off x="4575139" y="2144079"/>
            <a:ext cx="3033781" cy="3033781"/>
          </a:xfrm>
          <a:prstGeom prst="ellipse">
            <a:avLst/>
          </a:prstGeom>
          <a:solidFill>
            <a:schemeClr val="lt1"/>
          </a:solidFill>
          <a:ln>
            <a:noFill/>
          </a:ln>
        </p:spPr>
      </p:sp>
      <p:sp>
        <p:nvSpPr>
          <p:cNvPr id="1714" name="Google Shape;1714;p95"/>
          <p:cNvSpPr>
            <a:spLocks noGrp="1"/>
          </p:cNvSpPr>
          <p:nvPr>
            <p:ph type="pic" idx="4"/>
          </p:nvPr>
        </p:nvSpPr>
        <p:spPr>
          <a:xfrm>
            <a:off x="8352555" y="2144079"/>
            <a:ext cx="3033781" cy="3033781"/>
          </a:xfrm>
          <a:prstGeom prst="ellipse">
            <a:avLst/>
          </a:prstGeom>
          <a:solidFill>
            <a:schemeClr val="lt1"/>
          </a:solidFill>
          <a:ln>
            <a:noFill/>
          </a:ln>
        </p:spPr>
      </p:sp>
      <p:sp>
        <p:nvSpPr>
          <p:cNvPr id="1715" name="Google Shape;1715;p9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6" name="Google Shape;1716;p95"/>
          <p:cNvGrpSpPr/>
          <p:nvPr/>
        </p:nvGrpSpPr>
        <p:grpSpPr>
          <a:xfrm>
            <a:off x="10885487" y="6500976"/>
            <a:ext cx="1120140" cy="180261"/>
            <a:chOff x="2436492" y="2846067"/>
            <a:chExt cx="7274235" cy="1170621"/>
          </a:xfrm>
        </p:grpSpPr>
        <p:grpSp>
          <p:nvGrpSpPr>
            <p:cNvPr id="1717" name="Google Shape;1717;p95"/>
            <p:cNvGrpSpPr/>
            <p:nvPr/>
          </p:nvGrpSpPr>
          <p:grpSpPr>
            <a:xfrm>
              <a:off x="3458524" y="2847971"/>
              <a:ext cx="6252203" cy="1168717"/>
              <a:chOff x="3458527" y="2847974"/>
              <a:chExt cx="6252209" cy="1168717"/>
            </a:xfrm>
          </p:grpSpPr>
          <p:sp>
            <p:nvSpPr>
              <p:cNvPr id="1718" name="Google Shape;1718;p95"/>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9" name="Google Shape;1719;p95"/>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0" name="Google Shape;1720;p95"/>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1" name="Google Shape;1721;p95"/>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2" name="Google Shape;1722;p95"/>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3" name="Google Shape;1723;p95"/>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4" name="Google Shape;1724;p95"/>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5" name="Google Shape;1725;p95"/>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26" name="Google Shape;1726;p95"/>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7" name="Google Shape;1727;p95"/>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Framing Slide 4">
  <p:cSld name="Framing Slide 4">
    <p:bg>
      <p:bgPr>
        <a:solidFill>
          <a:schemeClr val="dk1"/>
        </a:solidFill>
        <a:effectLst/>
      </p:bgPr>
    </p:bg>
    <p:spTree>
      <p:nvGrpSpPr>
        <p:cNvPr id="1" name="Shape 1728"/>
        <p:cNvGrpSpPr/>
        <p:nvPr/>
      </p:nvGrpSpPr>
      <p:grpSpPr>
        <a:xfrm>
          <a:off x="0" y="0"/>
          <a:ext cx="0" cy="0"/>
          <a:chOff x="0" y="0"/>
          <a:chExt cx="0" cy="0"/>
        </a:xfrm>
      </p:grpSpPr>
      <p:sp>
        <p:nvSpPr>
          <p:cNvPr id="1729" name="Google Shape;1729;p9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9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1" name="Google Shape;1731;p9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32" name="Google Shape;1732;p96"/>
          <p:cNvSpPr>
            <a:spLocks noGrp="1"/>
          </p:cNvSpPr>
          <p:nvPr>
            <p:ph type="pic" idx="2"/>
          </p:nvPr>
        </p:nvSpPr>
        <p:spPr>
          <a:xfrm>
            <a:off x="1395462" y="2407396"/>
            <a:ext cx="2164604" cy="2164604"/>
          </a:xfrm>
          <a:prstGeom prst="ellipse">
            <a:avLst/>
          </a:prstGeom>
          <a:solidFill>
            <a:schemeClr val="lt1"/>
          </a:solidFill>
          <a:ln>
            <a:noFill/>
          </a:ln>
        </p:spPr>
      </p:sp>
      <p:sp>
        <p:nvSpPr>
          <p:cNvPr id="1733" name="Google Shape;1733;p96"/>
          <p:cNvSpPr>
            <a:spLocks noGrp="1"/>
          </p:cNvSpPr>
          <p:nvPr>
            <p:ph type="pic" idx="3"/>
          </p:nvPr>
        </p:nvSpPr>
        <p:spPr>
          <a:xfrm>
            <a:off x="-1042546" y="2407396"/>
            <a:ext cx="2164604" cy="2164604"/>
          </a:xfrm>
          <a:prstGeom prst="ellipse">
            <a:avLst/>
          </a:prstGeom>
          <a:solidFill>
            <a:schemeClr val="lt1"/>
          </a:solidFill>
          <a:ln>
            <a:noFill/>
          </a:ln>
        </p:spPr>
      </p:sp>
      <p:sp>
        <p:nvSpPr>
          <p:cNvPr id="1734" name="Google Shape;1734;p96"/>
          <p:cNvSpPr>
            <a:spLocks noGrp="1"/>
          </p:cNvSpPr>
          <p:nvPr>
            <p:ph type="pic" idx="4"/>
          </p:nvPr>
        </p:nvSpPr>
        <p:spPr>
          <a:xfrm>
            <a:off x="6271478" y="2407396"/>
            <a:ext cx="2164604" cy="2164604"/>
          </a:xfrm>
          <a:prstGeom prst="ellipse">
            <a:avLst/>
          </a:prstGeom>
          <a:solidFill>
            <a:schemeClr val="lt1"/>
          </a:solidFill>
          <a:ln>
            <a:noFill/>
          </a:ln>
        </p:spPr>
      </p:sp>
      <p:sp>
        <p:nvSpPr>
          <p:cNvPr id="1735" name="Google Shape;1735;p96"/>
          <p:cNvSpPr>
            <a:spLocks noGrp="1"/>
          </p:cNvSpPr>
          <p:nvPr>
            <p:ph type="pic" idx="5"/>
          </p:nvPr>
        </p:nvSpPr>
        <p:spPr>
          <a:xfrm>
            <a:off x="3833470" y="2407396"/>
            <a:ext cx="2164604" cy="2164604"/>
          </a:xfrm>
          <a:prstGeom prst="ellipse">
            <a:avLst/>
          </a:prstGeom>
          <a:solidFill>
            <a:schemeClr val="lt1"/>
          </a:solidFill>
          <a:ln>
            <a:noFill/>
          </a:ln>
        </p:spPr>
      </p:sp>
      <p:sp>
        <p:nvSpPr>
          <p:cNvPr id="1736" name="Google Shape;1736;p96"/>
          <p:cNvSpPr>
            <a:spLocks noGrp="1"/>
          </p:cNvSpPr>
          <p:nvPr>
            <p:ph type="pic" idx="6"/>
          </p:nvPr>
        </p:nvSpPr>
        <p:spPr>
          <a:xfrm>
            <a:off x="11147492" y="2407396"/>
            <a:ext cx="2164604" cy="2164604"/>
          </a:xfrm>
          <a:prstGeom prst="ellipse">
            <a:avLst/>
          </a:prstGeom>
          <a:solidFill>
            <a:schemeClr val="lt1"/>
          </a:solidFill>
          <a:ln>
            <a:noFill/>
          </a:ln>
        </p:spPr>
      </p:sp>
      <p:sp>
        <p:nvSpPr>
          <p:cNvPr id="1737" name="Google Shape;1737;p96"/>
          <p:cNvSpPr>
            <a:spLocks noGrp="1"/>
          </p:cNvSpPr>
          <p:nvPr>
            <p:ph type="pic" idx="7"/>
          </p:nvPr>
        </p:nvSpPr>
        <p:spPr>
          <a:xfrm>
            <a:off x="8709486" y="2407396"/>
            <a:ext cx="2164604" cy="2164604"/>
          </a:xfrm>
          <a:prstGeom prst="ellipse">
            <a:avLst/>
          </a:prstGeom>
          <a:solidFill>
            <a:schemeClr val="lt1"/>
          </a:solidFill>
          <a:ln>
            <a:noFill/>
          </a:ln>
        </p:spPr>
      </p:sp>
      <p:sp>
        <p:nvSpPr>
          <p:cNvPr id="1738" name="Google Shape;1738;p9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9" name="Google Shape;1739;p96"/>
          <p:cNvGrpSpPr/>
          <p:nvPr/>
        </p:nvGrpSpPr>
        <p:grpSpPr>
          <a:xfrm>
            <a:off x="10885487" y="6500976"/>
            <a:ext cx="1120140" cy="180261"/>
            <a:chOff x="2436492" y="2846067"/>
            <a:chExt cx="7274235" cy="1170621"/>
          </a:xfrm>
        </p:grpSpPr>
        <p:grpSp>
          <p:nvGrpSpPr>
            <p:cNvPr id="1740" name="Google Shape;1740;p96"/>
            <p:cNvGrpSpPr/>
            <p:nvPr/>
          </p:nvGrpSpPr>
          <p:grpSpPr>
            <a:xfrm>
              <a:off x="3458524" y="2847971"/>
              <a:ext cx="6252203" cy="1168717"/>
              <a:chOff x="3458527" y="2847974"/>
              <a:chExt cx="6252209" cy="1168717"/>
            </a:xfrm>
          </p:grpSpPr>
          <p:sp>
            <p:nvSpPr>
              <p:cNvPr id="1741" name="Google Shape;1741;p9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2" name="Google Shape;1742;p9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3" name="Google Shape;1743;p9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4" name="Google Shape;1744;p9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5" name="Google Shape;1745;p9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6" name="Google Shape;1746;p9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7" name="Google Shape;1747;p9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8" name="Google Shape;1748;p9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49" name="Google Shape;1749;p9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0" name="Google Shape;1750;p9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o Slide, Circles 1">
  <p:cSld name="Bio Slide, Circles 1">
    <p:bg>
      <p:bgPr>
        <a:solidFill>
          <a:schemeClr val="lt1"/>
        </a:solidFill>
        <a:effectLst/>
      </p:bgPr>
    </p:bg>
    <p:spTree>
      <p:nvGrpSpPr>
        <p:cNvPr id="1" name="Shape 1751"/>
        <p:cNvGrpSpPr/>
        <p:nvPr/>
      </p:nvGrpSpPr>
      <p:grpSpPr>
        <a:xfrm>
          <a:off x="0" y="0"/>
          <a:ext cx="0" cy="0"/>
          <a:chOff x="0" y="0"/>
          <a:chExt cx="0" cy="0"/>
        </a:xfrm>
      </p:grpSpPr>
      <p:sp>
        <p:nvSpPr>
          <p:cNvPr id="1752" name="Google Shape;1752;p9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3" name="Google Shape;1753;p9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4" name="Google Shape;1754;p9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55" name="Google Shape;1755;p97"/>
          <p:cNvPicPr preferRelativeResize="0"/>
          <p:nvPr/>
        </p:nvPicPr>
        <p:blipFill rotWithShape="1">
          <a:blip r:embed="rId2">
            <a:alphaModFix/>
          </a:blip>
          <a:srcRect/>
          <a:stretch/>
        </p:blipFill>
        <p:spPr>
          <a:xfrm>
            <a:off x="2625132" y="1309356"/>
            <a:ext cx="2920100" cy="2901138"/>
          </a:xfrm>
          <a:prstGeom prst="rect">
            <a:avLst/>
          </a:prstGeom>
          <a:noFill/>
          <a:ln>
            <a:noFill/>
          </a:ln>
        </p:spPr>
      </p:pic>
      <p:pic>
        <p:nvPicPr>
          <p:cNvPr id="1756" name="Google Shape;1756;p97"/>
          <p:cNvPicPr preferRelativeResize="0"/>
          <p:nvPr/>
        </p:nvPicPr>
        <p:blipFill rotWithShape="1">
          <a:blip r:embed="rId3">
            <a:alphaModFix/>
          </a:blip>
          <a:srcRect/>
          <a:stretch/>
        </p:blipFill>
        <p:spPr>
          <a:xfrm>
            <a:off x="5722891" y="694551"/>
            <a:ext cx="4211246" cy="4116682"/>
          </a:xfrm>
          <a:prstGeom prst="rect">
            <a:avLst/>
          </a:prstGeom>
          <a:noFill/>
          <a:ln>
            <a:noFill/>
          </a:ln>
        </p:spPr>
      </p:pic>
      <p:sp>
        <p:nvSpPr>
          <p:cNvPr id="1757" name="Google Shape;1757;p97"/>
          <p:cNvSpPr>
            <a:spLocks noGrp="1"/>
          </p:cNvSpPr>
          <p:nvPr>
            <p:ph type="pic" idx="2"/>
          </p:nvPr>
        </p:nvSpPr>
        <p:spPr>
          <a:xfrm>
            <a:off x="1280152" y="1547332"/>
            <a:ext cx="2324173" cy="2324173"/>
          </a:xfrm>
          <a:prstGeom prst="ellipse">
            <a:avLst/>
          </a:prstGeom>
          <a:solidFill>
            <a:schemeClr val="lt1"/>
          </a:solidFill>
          <a:ln>
            <a:noFill/>
          </a:ln>
        </p:spPr>
      </p:sp>
      <p:sp>
        <p:nvSpPr>
          <p:cNvPr id="1758" name="Google Shape;1758;p97"/>
          <p:cNvSpPr txBox="1">
            <a:spLocks noGrp="1"/>
          </p:cNvSpPr>
          <p:nvPr>
            <p:ph type="body" idx="1"/>
          </p:nvPr>
        </p:nvSpPr>
        <p:spPr>
          <a:xfrm>
            <a:off x="1639094" y="4215810"/>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9" name="Google Shape;1759;p97"/>
          <p:cNvSpPr>
            <a:spLocks noGrp="1"/>
          </p:cNvSpPr>
          <p:nvPr>
            <p:ph type="pic" idx="3"/>
          </p:nvPr>
        </p:nvSpPr>
        <p:spPr>
          <a:xfrm>
            <a:off x="4785765" y="1540554"/>
            <a:ext cx="2324173" cy="2324173"/>
          </a:xfrm>
          <a:prstGeom prst="ellipse">
            <a:avLst/>
          </a:prstGeom>
          <a:solidFill>
            <a:schemeClr val="lt1"/>
          </a:solidFill>
          <a:ln>
            <a:noFill/>
          </a:ln>
        </p:spPr>
      </p:sp>
      <p:sp>
        <p:nvSpPr>
          <p:cNvPr id="1760" name="Google Shape;1760;p97"/>
          <p:cNvSpPr txBox="1">
            <a:spLocks noGrp="1"/>
          </p:cNvSpPr>
          <p:nvPr>
            <p:ph type="body" idx="4"/>
          </p:nvPr>
        </p:nvSpPr>
        <p:spPr>
          <a:xfrm>
            <a:off x="5144707" y="42090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97"/>
          <p:cNvSpPr>
            <a:spLocks noGrp="1"/>
          </p:cNvSpPr>
          <p:nvPr>
            <p:ph type="pic" idx="5"/>
          </p:nvPr>
        </p:nvSpPr>
        <p:spPr>
          <a:xfrm>
            <a:off x="8273618" y="1537954"/>
            <a:ext cx="2324173" cy="2324173"/>
          </a:xfrm>
          <a:prstGeom prst="ellipse">
            <a:avLst/>
          </a:prstGeom>
          <a:solidFill>
            <a:schemeClr val="lt1"/>
          </a:solidFill>
          <a:ln>
            <a:noFill/>
          </a:ln>
        </p:spPr>
      </p:sp>
      <p:sp>
        <p:nvSpPr>
          <p:cNvPr id="1762" name="Google Shape;1762;p97"/>
          <p:cNvSpPr txBox="1">
            <a:spLocks noGrp="1"/>
          </p:cNvSpPr>
          <p:nvPr>
            <p:ph type="body" idx="6"/>
          </p:nvPr>
        </p:nvSpPr>
        <p:spPr>
          <a:xfrm>
            <a:off x="8632560" y="42064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9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o Slide, Square 2">
  <p:cSld name="Bio Slide, Square 2">
    <p:bg>
      <p:bgPr>
        <a:solidFill>
          <a:schemeClr val="lt1"/>
        </a:solidFill>
        <a:effectLst/>
      </p:bgPr>
    </p:bg>
    <p:spTree>
      <p:nvGrpSpPr>
        <p:cNvPr id="1" name="Shape 1764"/>
        <p:cNvGrpSpPr/>
        <p:nvPr/>
      </p:nvGrpSpPr>
      <p:grpSpPr>
        <a:xfrm>
          <a:off x="0" y="0"/>
          <a:ext cx="0" cy="0"/>
          <a:chOff x="0" y="0"/>
          <a:chExt cx="0" cy="0"/>
        </a:xfrm>
      </p:grpSpPr>
      <p:sp>
        <p:nvSpPr>
          <p:cNvPr id="1765" name="Google Shape;1765;p98"/>
          <p:cNvSpPr txBox="1">
            <a:spLocks noGrp="1"/>
          </p:cNvSpPr>
          <p:nvPr>
            <p:ph type="body" idx="1"/>
          </p:nvPr>
        </p:nvSpPr>
        <p:spPr>
          <a:xfrm>
            <a:off x="10066202"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6" name="Google Shape;1766;p98"/>
          <p:cNvSpPr txBox="1">
            <a:spLocks noGrp="1"/>
          </p:cNvSpPr>
          <p:nvPr>
            <p:ph type="body" idx="2"/>
          </p:nvPr>
        </p:nvSpPr>
        <p:spPr>
          <a:xfrm>
            <a:off x="53912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98"/>
          <p:cNvSpPr txBox="1">
            <a:spLocks noGrp="1"/>
          </p:cNvSpPr>
          <p:nvPr>
            <p:ph type="body" idx="3"/>
          </p:nvPr>
        </p:nvSpPr>
        <p:spPr>
          <a:xfrm>
            <a:off x="292068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98"/>
          <p:cNvSpPr txBox="1">
            <a:spLocks noGrp="1"/>
          </p:cNvSpPr>
          <p:nvPr>
            <p:ph type="body" idx="4"/>
          </p:nvPr>
        </p:nvSpPr>
        <p:spPr>
          <a:xfrm>
            <a:off x="530059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9" name="Google Shape;1769;p98"/>
          <p:cNvSpPr txBox="1">
            <a:spLocks noGrp="1"/>
          </p:cNvSpPr>
          <p:nvPr>
            <p:ph type="body" idx="5"/>
          </p:nvPr>
        </p:nvSpPr>
        <p:spPr>
          <a:xfrm>
            <a:off x="7678079"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0" name="Google Shape;1770;p9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1" name="Google Shape;1771;p9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9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73" name="Google Shape;1773;p98"/>
          <p:cNvSpPr>
            <a:spLocks noGrp="1"/>
          </p:cNvSpPr>
          <p:nvPr>
            <p:ph type="pic" idx="6"/>
          </p:nvPr>
        </p:nvSpPr>
        <p:spPr>
          <a:xfrm>
            <a:off x="342900" y="1537464"/>
            <a:ext cx="1990947" cy="2131533"/>
          </a:xfrm>
          <a:prstGeom prst="rect">
            <a:avLst/>
          </a:prstGeom>
          <a:solidFill>
            <a:schemeClr val="lt1"/>
          </a:solidFill>
          <a:ln>
            <a:noFill/>
          </a:ln>
        </p:spPr>
      </p:sp>
      <p:sp>
        <p:nvSpPr>
          <p:cNvPr id="1774" name="Google Shape;1774;p98"/>
          <p:cNvSpPr>
            <a:spLocks noGrp="1"/>
          </p:cNvSpPr>
          <p:nvPr>
            <p:ph type="pic" idx="7"/>
          </p:nvPr>
        </p:nvSpPr>
        <p:spPr>
          <a:xfrm>
            <a:off x="2713537" y="1536700"/>
            <a:ext cx="1990947" cy="2131533"/>
          </a:xfrm>
          <a:prstGeom prst="rect">
            <a:avLst/>
          </a:prstGeom>
          <a:solidFill>
            <a:schemeClr val="lt1"/>
          </a:solidFill>
          <a:ln>
            <a:noFill/>
          </a:ln>
        </p:spPr>
      </p:sp>
      <p:sp>
        <p:nvSpPr>
          <p:cNvPr id="1775" name="Google Shape;1775;p98"/>
          <p:cNvSpPr>
            <a:spLocks noGrp="1"/>
          </p:cNvSpPr>
          <p:nvPr>
            <p:ph type="pic" idx="8"/>
          </p:nvPr>
        </p:nvSpPr>
        <p:spPr>
          <a:xfrm>
            <a:off x="5105178" y="1536700"/>
            <a:ext cx="1990947" cy="2131533"/>
          </a:xfrm>
          <a:prstGeom prst="rect">
            <a:avLst/>
          </a:prstGeom>
          <a:solidFill>
            <a:schemeClr val="lt1"/>
          </a:solidFill>
          <a:ln>
            <a:noFill/>
          </a:ln>
        </p:spPr>
      </p:sp>
      <p:sp>
        <p:nvSpPr>
          <p:cNvPr id="1776" name="Google Shape;1776;p98"/>
          <p:cNvSpPr>
            <a:spLocks noGrp="1"/>
          </p:cNvSpPr>
          <p:nvPr>
            <p:ph type="pic" idx="9"/>
          </p:nvPr>
        </p:nvSpPr>
        <p:spPr>
          <a:xfrm>
            <a:off x="7475557" y="1536700"/>
            <a:ext cx="1990947" cy="2131533"/>
          </a:xfrm>
          <a:prstGeom prst="rect">
            <a:avLst/>
          </a:prstGeom>
          <a:solidFill>
            <a:schemeClr val="lt1"/>
          </a:solidFill>
          <a:ln>
            <a:noFill/>
          </a:ln>
        </p:spPr>
      </p:sp>
      <p:sp>
        <p:nvSpPr>
          <p:cNvPr id="1777" name="Google Shape;1777;p98"/>
          <p:cNvSpPr>
            <a:spLocks noGrp="1"/>
          </p:cNvSpPr>
          <p:nvPr>
            <p:ph type="pic" idx="13"/>
          </p:nvPr>
        </p:nvSpPr>
        <p:spPr>
          <a:xfrm>
            <a:off x="9858153" y="1536700"/>
            <a:ext cx="1990947" cy="2131533"/>
          </a:xfrm>
          <a:prstGeom prst="rect">
            <a:avLst/>
          </a:prstGeom>
          <a:solidFill>
            <a:schemeClr val="lt1"/>
          </a:solidFill>
          <a:ln>
            <a:noFill/>
          </a:ln>
        </p:spPr>
      </p:sp>
      <p:sp>
        <p:nvSpPr>
          <p:cNvPr id="1778" name="Google Shape;1778;p9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Bucket Slide">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3" name="Google Shape;1783;p99"/>
          <p:cNvSpPr txBox="1">
            <a:spLocks noGrp="1"/>
          </p:cNvSpPr>
          <p:nvPr>
            <p:ph type="body" idx="1"/>
          </p:nvPr>
        </p:nvSpPr>
        <p:spPr>
          <a:xfrm>
            <a:off x="342901"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4" name="Google Shape;1784;p99"/>
          <p:cNvCxnSpPr/>
          <p:nvPr/>
        </p:nvCxnSpPr>
        <p:spPr>
          <a:xfrm>
            <a:off x="342901"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5" name="Google Shape;1785;p99"/>
          <p:cNvSpPr txBox="1">
            <a:spLocks noGrp="1"/>
          </p:cNvSpPr>
          <p:nvPr>
            <p:ph type="body" idx="2"/>
          </p:nvPr>
        </p:nvSpPr>
        <p:spPr>
          <a:xfrm>
            <a:off x="4202114"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6" name="Google Shape;1786;p99"/>
          <p:cNvCxnSpPr/>
          <p:nvPr/>
        </p:nvCxnSpPr>
        <p:spPr>
          <a:xfrm>
            <a:off x="4202114"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7" name="Google Shape;1787;p99"/>
          <p:cNvSpPr txBox="1">
            <a:spLocks noGrp="1"/>
          </p:cNvSpPr>
          <p:nvPr>
            <p:ph type="body" idx="3"/>
          </p:nvPr>
        </p:nvSpPr>
        <p:spPr>
          <a:xfrm>
            <a:off x="8061327"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8" name="Google Shape;1788;p99"/>
          <p:cNvCxnSpPr/>
          <p:nvPr/>
        </p:nvCxnSpPr>
        <p:spPr>
          <a:xfrm>
            <a:off x="8061327"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Bucket Slide">
  <p:cSld name="4 Bucket Slide">
    <p:bg>
      <p:bgPr>
        <a:solidFill>
          <a:schemeClr val="lt1"/>
        </a:solidFill>
        <a:effectLst/>
      </p:bgPr>
    </p:bg>
    <p:spTree>
      <p:nvGrpSpPr>
        <p:cNvPr id="1" name="Shape 1790"/>
        <p:cNvGrpSpPr/>
        <p:nvPr/>
      </p:nvGrpSpPr>
      <p:grpSpPr>
        <a:xfrm>
          <a:off x="0" y="0"/>
          <a:ext cx="0" cy="0"/>
          <a:chOff x="0" y="0"/>
          <a:chExt cx="0" cy="0"/>
        </a:xfrm>
      </p:grpSpPr>
      <p:sp>
        <p:nvSpPr>
          <p:cNvPr id="1791" name="Google Shape;1791;p100"/>
          <p:cNvSpPr txBox="1">
            <a:spLocks noGrp="1"/>
          </p:cNvSpPr>
          <p:nvPr>
            <p:ph type="body" idx="1"/>
          </p:nvPr>
        </p:nvSpPr>
        <p:spPr>
          <a:xfrm>
            <a:off x="342901" y="1975273"/>
            <a:ext cx="2822574"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2" name="Google Shape;1792;p100"/>
          <p:cNvSpPr txBox="1">
            <a:spLocks noGrp="1"/>
          </p:cNvSpPr>
          <p:nvPr>
            <p:ph type="body" idx="2"/>
          </p:nvPr>
        </p:nvSpPr>
        <p:spPr>
          <a:xfrm>
            <a:off x="3236913" y="1970985"/>
            <a:ext cx="2822575"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3" name="Google Shape;1793;p100"/>
          <p:cNvSpPr txBox="1">
            <a:spLocks noGrp="1"/>
          </p:cNvSpPr>
          <p:nvPr>
            <p:ph type="body" idx="3"/>
          </p:nvPr>
        </p:nvSpPr>
        <p:spPr>
          <a:xfrm>
            <a:off x="6130926" y="1970985"/>
            <a:ext cx="2822574" cy="3876921"/>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00"/>
          <p:cNvSpPr txBox="1">
            <a:spLocks noGrp="1"/>
          </p:cNvSpPr>
          <p:nvPr>
            <p:ph type="body" idx="4"/>
          </p:nvPr>
        </p:nvSpPr>
        <p:spPr>
          <a:xfrm>
            <a:off x="9026526" y="1975273"/>
            <a:ext cx="2822574" cy="3868345"/>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5" name="Google Shape;1795;p10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10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0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798" name="Google Shape;1798;p100"/>
          <p:cNvCxnSpPr/>
          <p:nvPr/>
        </p:nvCxnSpPr>
        <p:spPr>
          <a:xfrm>
            <a:off x="342901" y="1939855"/>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799" name="Google Shape;1799;p100"/>
          <p:cNvCxnSpPr/>
          <p:nvPr/>
        </p:nvCxnSpPr>
        <p:spPr>
          <a:xfrm rot="10800000" flipH="1">
            <a:off x="3236913" y="1939854"/>
            <a:ext cx="2822575" cy="1"/>
          </a:xfrm>
          <a:prstGeom prst="straightConnector1">
            <a:avLst/>
          </a:prstGeom>
          <a:noFill/>
          <a:ln w="76200" cap="flat" cmpd="sng">
            <a:solidFill>
              <a:schemeClr val="accent4"/>
            </a:solidFill>
            <a:prstDash val="solid"/>
            <a:miter lim="800000"/>
            <a:headEnd type="none" w="sm" len="sm"/>
            <a:tailEnd type="none" w="sm" len="sm"/>
          </a:ln>
        </p:spPr>
      </p:cxnSp>
      <p:cxnSp>
        <p:nvCxnSpPr>
          <p:cNvPr id="1800" name="Google Shape;1800;p100"/>
          <p:cNvCxnSpPr/>
          <p:nvPr/>
        </p:nvCxnSpPr>
        <p:spPr>
          <a:xfrm>
            <a:off x="6130926" y="1937577"/>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801" name="Google Shape;1801;p100"/>
          <p:cNvCxnSpPr/>
          <p:nvPr/>
        </p:nvCxnSpPr>
        <p:spPr>
          <a:xfrm>
            <a:off x="9026526" y="1937577"/>
            <a:ext cx="2822574" cy="0"/>
          </a:xfrm>
          <a:prstGeom prst="straightConnector1">
            <a:avLst/>
          </a:prstGeom>
          <a:noFill/>
          <a:ln w="76200" cap="flat" cmpd="sng">
            <a:solidFill>
              <a:schemeClr val="accent4"/>
            </a:solidFill>
            <a:prstDash val="solid"/>
            <a:miter lim="800000"/>
            <a:headEnd type="none" w="sm" len="sm"/>
            <a:tailEnd type="none" w="sm" len="sm"/>
          </a:ln>
        </p:spPr>
      </p:cxnSp>
      <p:sp>
        <p:nvSpPr>
          <p:cNvPr id="1802" name="Google Shape;1802;p10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Bucket Slide">
  <p:cSld name="1_4 Bucket Slide">
    <p:bg>
      <p:bgPr>
        <a:solidFill>
          <a:schemeClr val="lt1"/>
        </a:solidFill>
        <a:effectLst/>
      </p:bgPr>
    </p:bg>
    <p:spTree>
      <p:nvGrpSpPr>
        <p:cNvPr id="1" name="Shape 1803"/>
        <p:cNvGrpSpPr/>
        <p:nvPr/>
      </p:nvGrpSpPr>
      <p:grpSpPr>
        <a:xfrm>
          <a:off x="0" y="0"/>
          <a:ext cx="0" cy="0"/>
          <a:chOff x="0" y="0"/>
          <a:chExt cx="0" cy="0"/>
        </a:xfrm>
      </p:grpSpPr>
      <p:sp>
        <p:nvSpPr>
          <p:cNvPr id="1804" name="Google Shape;1804;p101"/>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0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10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07" name="Google Shape;1807;p10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 Bucket Slide">
  <p:cSld name="6 Bucket Slide">
    <p:bg>
      <p:bgPr>
        <a:solidFill>
          <a:schemeClr val="lt2"/>
        </a:solidFill>
        <a:effectLst/>
      </p:bgPr>
    </p:bg>
    <p:spTree>
      <p:nvGrpSpPr>
        <p:cNvPr id="1" name="Shape 1808"/>
        <p:cNvGrpSpPr/>
        <p:nvPr/>
      </p:nvGrpSpPr>
      <p:grpSpPr>
        <a:xfrm>
          <a:off x="0" y="0"/>
          <a:ext cx="0" cy="0"/>
          <a:chOff x="0" y="0"/>
          <a:chExt cx="0" cy="0"/>
        </a:xfrm>
      </p:grpSpPr>
      <p:sp>
        <p:nvSpPr>
          <p:cNvPr id="1809" name="Google Shape;1809;p102"/>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10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10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12" name="Google Shape;1812;p102"/>
          <p:cNvSpPr txBox="1">
            <a:spLocks noGrp="1"/>
          </p:cNvSpPr>
          <p:nvPr>
            <p:ph type="body" idx="1"/>
          </p:nvPr>
        </p:nvSpPr>
        <p:spPr>
          <a:xfrm>
            <a:off x="342901" y="1612929"/>
            <a:ext cx="3787774" cy="2245146"/>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3" name="Google Shape;1813;p102"/>
          <p:cNvCxnSpPr/>
          <p:nvPr/>
        </p:nvCxnSpPr>
        <p:spPr>
          <a:xfrm>
            <a:off x="342901"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4" name="Google Shape;1814;p102"/>
          <p:cNvSpPr txBox="1">
            <a:spLocks noGrp="1"/>
          </p:cNvSpPr>
          <p:nvPr>
            <p:ph type="body" idx="2"/>
          </p:nvPr>
        </p:nvSpPr>
        <p:spPr>
          <a:xfrm>
            <a:off x="4202114" y="1612928"/>
            <a:ext cx="3787774" cy="2245147"/>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5" name="Google Shape;1815;p102"/>
          <p:cNvCxnSpPr/>
          <p:nvPr/>
        </p:nvCxnSpPr>
        <p:spPr>
          <a:xfrm>
            <a:off x="4202114"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6" name="Google Shape;1816;p102"/>
          <p:cNvSpPr txBox="1">
            <a:spLocks noGrp="1"/>
          </p:cNvSpPr>
          <p:nvPr>
            <p:ph type="body" idx="3"/>
          </p:nvPr>
        </p:nvSpPr>
        <p:spPr>
          <a:xfrm>
            <a:off x="8061327" y="1612927"/>
            <a:ext cx="3787774" cy="224514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7" name="Google Shape;1817;p102"/>
          <p:cNvCxnSpPr/>
          <p:nvPr/>
        </p:nvCxnSpPr>
        <p:spPr>
          <a:xfrm>
            <a:off x="8061327"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8" name="Google Shape;1818;p102"/>
          <p:cNvSpPr txBox="1">
            <a:spLocks noGrp="1"/>
          </p:cNvSpPr>
          <p:nvPr>
            <p:ph type="body" idx="4"/>
          </p:nvPr>
        </p:nvSpPr>
        <p:spPr>
          <a:xfrm>
            <a:off x="342900" y="4016397"/>
            <a:ext cx="3787774" cy="225149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9" name="Google Shape;1819;p102"/>
          <p:cNvCxnSpPr/>
          <p:nvPr/>
        </p:nvCxnSpPr>
        <p:spPr>
          <a:xfrm>
            <a:off x="342900"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0" name="Google Shape;1820;p102"/>
          <p:cNvSpPr txBox="1">
            <a:spLocks noGrp="1"/>
          </p:cNvSpPr>
          <p:nvPr>
            <p:ph type="body" idx="5"/>
          </p:nvPr>
        </p:nvSpPr>
        <p:spPr>
          <a:xfrm>
            <a:off x="4202113" y="4016396"/>
            <a:ext cx="3787774" cy="2251499"/>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1" name="Google Shape;1821;p102"/>
          <p:cNvCxnSpPr/>
          <p:nvPr/>
        </p:nvCxnSpPr>
        <p:spPr>
          <a:xfrm>
            <a:off x="4202113"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2" name="Google Shape;1822;p102"/>
          <p:cNvSpPr txBox="1">
            <a:spLocks noGrp="1"/>
          </p:cNvSpPr>
          <p:nvPr>
            <p:ph type="body" idx="6"/>
          </p:nvPr>
        </p:nvSpPr>
        <p:spPr>
          <a:xfrm>
            <a:off x="8061326" y="4016395"/>
            <a:ext cx="3787774" cy="22515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3" name="Google Shape;1823;p102"/>
          <p:cNvCxnSpPr/>
          <p:nvPr/>
        </p:nvCxnSpPr>
        <p:spPr>
          <a:xfrm>
            <a:off x="8061326"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4" name="Google Shape;1824;p10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rrow Process Slide">
  <p:cSld name="Arrow Process Slide">
    <p:bg>
      <p:bgPr>
        <a:solidFill>
          <a:schemeClr val="lt1"/>
        </a:solidFill>
        <a:effectLst/>
      </p:bgPr>
    </p:bg>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7" name="Google Shape;1827;p10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p10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29" name="Google Shape;1829;p103"/>
          <p:cNvSpPr txBox="1">
            <a:spLocks noGrp="1"/>
          </p:cNvSpPr>
          <p:nvPr>
            <p:ph type="body" idx="1"/>
          </p:nvPr>
        </p:nvSpPr>
        <p:spPr>
          <a:xfrm>
            <a:off x="789649" y="3849202"/>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0" name="Google Shape;1830;p103"/>
          <p:cNvSpPr txBox="1">
            <a:spLocks noGrp="1"/>
          </p:cNvSpPr>
          <p:nvPr>
            <p:ph type="body" idx="2"/>
          </p:nvPr>
        </p:nvSpPr>
        <p:spPr>
          <a:xfrm>
            <a:off x="3093689" y="3849201"/>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1" name="Google Shape;1831;p103"/>
          <p:cNvSpPr txBox="1">
            <a:spLocks noGrp="1"/>
          </p:cNvSpPr>
          <p:nvPr>
            <p:ph type="body" idx="3"/>
          </p:nvPr>
        </p:nvSpPr>
        <p:spPr>
          <a:xfrm>
            <a:off x="5305133" y="3849200"/>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2" name="Google Shape;1832;p103"/>
          <p:cNvSpPr txBox="1">
            <a:spLocks noGrp="1"/>
          </p:cNvSpPr>
          <p:nvPr>
            <p:ph type="body" idx="4"/>
          </p:nvPr>
        </p:nvSpPr>
        <p:spPr>
          <a:xfrm>
            <a:off x="7557087" y="3849199"/>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103"/>
          <p:cNvSpPr txBox="1">
            <a:spLocks noGrp="1"/>
          </p:cNvSpPr>
          <p:nvPr>
            <p:ph type="body" idx="5"/>
          </p:nvPr>
        </p:nvSpPr>
        <p:spPr>
          <a:xfrm>
            <a:off x="9722231" y="3849196"/>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4" name="Google Shape;1834;p10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meline Slide">
  <p:cSld name="Timeline Slide">
    <p:bg>
      <p:bgPr>
        <a:solidFill>
          <a:schemeClr val="lt1"/>
        </a:solidFill>
        <a:effectLst/>
      </p:bgPr>
    </p:bg>
    <p:spTree>
      <p:nvGrpSpPr>
        <p:cNvPr id="1" name="Shape 1835"/>
        <p:cNvGrpSpPr/>
        <p:nvPr/>
      </p:nvGrpSpPr>
      <p:grpSpPr>
        <a:xfrm>
          <a:off x="0" y="0"/>
          <a:ext cx="0" cy="0"/>
          <a:chOff x="0" y="0"/>
          <a:chExt cx="0" cy="0"/>
        </a:xfrm>
      </p:grpSpPr>
      <p:sp>
        <p:nvSpPr>
          <p:cNvPr id="1836" name="Google Shape;1836;p10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7" name="Google Shape;1837;p10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8" name="Google Shape;1838;p10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839" name="Google Shape;1839;p104"/>
          <p:cNvCxnSpPr/>
          <p:nvPr/>
        </p:nvCxnSpPr>
        <p:spPr>
          <a:xfrm>
            <a:off x="-92149" y="3659707"/>
            <a:ext cx="12376298" cy="0"/>
          </a:xfrm>
          <a:prstGeom prst="straightConnector1">
            <a:avLst/>
          </a:prstGeom>
          <a:noFill/>
          <a:ln w="139700" cap="flat" cmpd="sng">
            <a:solidFill>
              <a:schemeClr val="lt2"/>
            </a:solidFill>
            <a:prstDash val="solid"/>
            <a:miter lim="800000"/>
            <a:headEnd type="none" w="sm" len="sm"/>
            <a:tailEnd type="none" w="sm" len="sm"/>
          </a:ln>
        </p:spPr>
      </p:cxnSp>
      <p:sp>
        <p:nvSpPr>
          <p:cNvPr id="1840" name="Google Shape;1840;p10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Segment Slide 1">
  <p:cSld name="4 Segment Slide 1">
    <p:bg>
      <p:bgPr>
        <a:solidFill>
          <a:schemeClr val="lt1"/>
        </a:solidFill>
        <a:effectLst/>
      </p:bgPr>
    </p:bg>
    <p:spTree>
      <p:nvGrpSpPr>
        <p:cNvPr id="1" name="Shape 1841"/>
        <p:cNvGrpSpPr/>
        <p:nvPr/>
      </p:nvGrpSpPr>
      <p:grpSpPr>
        <a:xfrm>
          <a:off x="0" y="0"/>
          <a:ext cx="0" cy="0"/>
          <a:chOff x="0" y="0"/>
          <a:chExt cx="0" cy="0"/>
        </a:xfrm>
      </p:grpSpPr>
      <p:sp>
        <p:nvSpPr>
          <p:cNvPr id="1842" name="Google Shape;1842;p10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0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44" name="Google Shape;1844;p10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105"/>
          <p:cNvSpPr txBox="1">
            <a:spLocks noGrp="1"/>
          </p:cNvSpPr>
          <p:nvPr>
            <p:ph type="body" idx="2"/>
          </p:nvPr>
        </p:nvSpPr>
        <p:spPr>
          <a:xfrm>
            <a:off x="4701929"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6" name="Google Shape;1846;p105"/>
          <p:cNvSpPr txBox="1">
            <a:spLocks noGrp="1"/>
          </p:cNvSpPr>
          <p:nvPr>
            <p:ph type="body" idx="3"/>
          </p:nvPr>
        </p:nvSpPr>
        <p:spPr>
          <a:xfrm>
            <a:off x="4707245"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7" name="Google Shape;1847;p105"/>
          <p:cNvSpPr txBox="1">
            <a:spLocks noGrp="1"/>
          </p:cNvSpPr>
          <p:nvPr>
            <p:ph type="body" idx="4"/>
          </p:nvPr>
        </p:nvSpPr>
        <p:spPr>
          <a:xfrm>
            <a:off x="10507306"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8" name="Google Shape;1848;p105"/>
          <p:cNvSpPr txBox="1">
            <a:spLocks noGrp="1"/>
          </p:cNvSpPr>
          <p:nvPr>
            <p:ph type="body" idx="5"/>
          </p:nvPr>
        </p:nvSpPr>
        <p:spPr>
          <a:xfrm>
            <a:off x="10512622"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9" name="Google Shape;1849;p105"/>
          <p:cNvSpPr/>
          <p:nvPr/>
        </p:nvSpPr>
        <p:spPr>
          <a:xfrm>
            <a:off x="5613400" y="1073150"/>
            <a:ext cx="5151438"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cxnSp>
        <p:nvCxnSpPr>
          <p:cNvPr id="1850" name="Google Shape;1850;p105"/>
          <p:cNvCxnSpPr/>
          <p:nvPr/>
        </p:nvCxnSpPr>
        <p:spPr>
          <a:xfrm>
            <a:off x="10356850" y="3538538"/>
            <a:ext cx="0" cy="0"/>
          </a:xfrm>
          <a:prstGeom prst="straightConnector1">
            <a:avLst/>
          </a:prstGeom>
          <a:noFill/>
          <a:ln>
            <a:noFill/>
          </a:ln>
        </p:spPr>
      </p:cxnSp>
      <p:cxnSp>
        <p:nvCxnSpPr>
          <p:cNvPr id="1851" name="Google Shape;1851;p105"/>
          <p:cNvCxnSpPr/>
          <p:nvPr/>
        </p:nvCxnSpPr>
        <p:spPr>
          <a:xfrm>
            <a:off x="10356850" y="3538538"/>
            <a:ext cx="0" cy="0"/>
          </a:xfrm>
          <a:prstGeom prst="straightConnector1">
            <a:avLst/>
          </a:prstGeom>
          <a:noFill/>
          <a:ln>
            <a:noFill/>
          </a:ln>
        </p:spPr>
      </p:cxnSp>
      <p:cxnSp>
        <p:nvCxnSpPr>
          <p:cNvPr id="1852" name="Google Shape;1852;p105"/>
          <p:cNvCxnSpPr/>
          <p:nvPr/>
        </p:nvCxnSpPr>
        <p:spPr>
          <a:xfrm>
            <a:off x="10356850" y="3538538"/>
            <a:ext cx="0" cy="0"/>
          </a:xfrm>
          <a:prstGeom prst="straightConnector1">
            <a:avLst/>
          </a:prstGeom>
          <a:noFill/>
          <a:ln>
            <a:noFill/>
          </a:ln>
        </p:spPr>
      </p:cxnSp>
      <p:cxnSp>
        <p:nvCxnSpPr>
          <p:cNvPr id="1853" name="Google Shape;1853;p105"/>
          <p:cNvCxnSpPr/>
          <p:nvPr/>
        </p:nvCxnSpPr>
        <p:spPr>
          <a:xfrm>
            <a:off x="10356850" y="3538538"/>
            <a:ext cx="0" cy="0"/>
          </a:xfrm>
          <a:prstGeom prst="straightConnector1">
            <a:avLst/>
          </a:prstGeom>
          <a:noFill/>
          <a:ln>
            <a:noFill/>
          </a:ln>
        </p:spPr>
      </p:cxnSp>
      <p:cxnSp>
        <p:nvCxnSpPr>
          <p:cNvPr id="1854" name="Google Shape;1854;p105"/>
          <p:cNvCxnSpPr/>
          <p:nvPr/>
        </p:nvCxnSpPr>
        <p:spPr>
          <a:xfrm>
            <a:off x="10364788" y="3527425"/>
            <a:ext cx="0" cy="0"/>
          </a:xfrm>
          <a:prstGeom prst="straightConnector1">
            <a:avLst/>
          </a:prstGeom>
          <a:noFill/>
          <a:ln>
            <a:noFill/>
          </a:ln>
        </p:spPr>
      </p:cxnSp>
      <p:cxnSp>
        <p:nvCxnSpPr>
          <p:cNvPr id="1855" name="Google Shape;1855;p105"/>
          <p:cNvCxnSpPr/>
          <p:nvPr/>
        </p:nvCxnSpPr>
        <p:spPr>
          <a:xfrm>
            <a:off x="10364788" y="3527425"/>
            <a:ext cx="0" cy="0"/>
          </a:xfrm>
          <a:prstGeom prst="straightConnector1">
            <a:avLst/>
          </a:prstGeom>
          <a:noFill/>
          <a:ln>
            <a:noFill/>
          </a:ln>
        </p:spPr>
      </p:cxnSp>
      <p:cxnSp>
        <p:nvCxnSpPr>
          <p:cNvPr id="1856" name="Google Shape;1856;p105"/>
          <p:cNvCxnSpPr/>
          <p:nvPr/>
        </p:nvCxnSpPr>
        <p:spPr>
          <a:xfrm>
            <a:off x="10364788" y="3527425"/>
            <a:ext cx="0" cy="0"/>
          </a:xfrm>
          <a:prstGeom prst="straightConnector1">
            <a:avLst/>
          </a:prstGeom>
          <a:noFill/>
          <a:ln>
            <a:noFill/>
          </a:ln>
        </p:spPr>
      </p:cxnSp>
      <p:cxnSp>
        <p:nvCxnSpPr>
          <p:cNvPr id="1857" name="Google Shape;1857;p105"/>
          <p:cNvCxnSpPr/>
          <p:nvPr/>
        </p:nvCxnSpPr>
        <p:spPr>
          <a:xfrm>
            <a:off x="10364788" y="3527425"/>
            <a:ext cx="0" cy="0"/>
          </a:xfrm>
          <a:prstGeom prst="straightConnector1">
            <a:avLst/>
          </a:prstGeom>
          <a:noFill/>
          <a:ln>
            <a:noFill/>
          </a:ln>
        </p:spPr>
      </p:cxnSp>
      <p:sp>
        <p:nvSpPr>
          <p:cNvPr id="1858" name="Google Shape;1858;p105"/>
          <p:cNvSpPr/>
          <p:nvPr/>
        </p:nvSpPr>
        <p:spPr>
          <a:xfrm>
            <a:off x="8204200" y="5688013"/>
            <a:ext cx="1587"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9" name="Google Shape;1859;p105"/>
          <p:cNvSpPr/>
          <p:nvPr/>
        </p:nvSpPr>
        <p:spPr>
          <a:xfrm>
            <a:off x="8205788" y="56880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0" name="Google Shape;1860;p105"/>
          <p:cNvSpPr/>
          <p:nvPr/>
        </p:nvSpPr>
        <p:spPr>
          <a:xfrm>
            <a:off x="8204200" y="1365251"/>
            <a:ext cx="1587"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1" name="Google Shape;1861;p105"/>
          <p:cNvSpPr/>
          <p:nvPr/>
        </p:nvSpPr>
        <p:spPr>
          <a:xfrm>
            <a:off x="8205788" y="13652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2" name="Google Shape;1862;p105"/>
          <p:cNvSpPr/>
          <p:nvPr/>
        </p:nvSpPr>
        <p:spPr>
          <a:xfrm>
            <a:off x="8245624" y="1368426"/>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3" name="Google Shape;1863;p105"/>
          <p:cNvSpPr/>
          <p:nvPr/>
        </p:nvSpPr>
        <p:spPr>
          <a:xfrm>
            <a:off x="6026299" y="1368426"/>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4" name="Google Shape;1864;p105"/>
          <p:cNvSpPr/>
          <p:nvPr/>
        </p:nvSpPr>
        <p:spPr>
          <a:xfrm>
            <a:off x="8245624" y="3589338"/>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5" name="Google Shape;1865;p105"/>
          <p:cNvSpPr/>
          <p:nvPr/>
        </p:nvSpPr>
        <p:spPr>
          <a:xfrm>
            <a:off x="6026299" y="3589338"/>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6" name="Google Shape;1866;p105"/>
          <p:cNvSpPr>
            <a:spLocks noGrp="1"/>
          </p:cNvSpPr>
          <p:nvPr>
            <p:ph type="pic" idx="6"/>
          </p:nvPr>
        </p:nvSpPr>
        <p:spPr>
          <a:xfrm>
            <a:off x="7415570" y="2733545"/>
            <a:ext cx="1565644" cy="1565644"/>
          </a:xfrm>
          <a:prstGeom prst="ellipse">
            <a:avLst/>
          </a:prstGeom>
          <a:solidFill>
            <a:schemeClr val="lt1"/>
          </a:solidFill>
          <a:ln>
            <a:noFill/>
          </a:ln>
        </p:spPr>
      </p:sp>
      <p:sp>
        <p:nvSpPr>
          <p:cNvPr id="1867" name="Google Shape;1867;p10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Segment Slide 2">
  <p:cSld name="4 Segment Slide 2">
    <p:bg>
      <p:bgPr>
        <a:solidFill>
          <a:schemeClr val="lt1"/>
        </a:solidFill>
        <a:effectLst/>
      </p:bgPr>
    </p:bg>
    <p:spTree>
      <p:nvGrpSpPr>
        <p:cNvPr id="1" name="Shape 1868"/>
        <p:cNvGrpSpPr/>
        <p:nvPr/>
      </p:nvGrpSpPr>
      <p:grpSpPr>
        <a:xfrm>
          <a:off x="0" y="0"/>
          <a:ext cx="0" cy="0"/>
          <a:chOff x="0" y="0"/>
          <a:chExt cx="0" cy="0"/>
        </a:xfrm>
      </p:grpSpPr>
      <p:sp>
        <p:nvSpPr>
          <p:cNvPr id="1869" name="Google Shape;1869;p10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0" name="Google Shape;1870;p10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1" name="Google Shape;1871;p10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72" name="Google Shape;1872;p106"/>
          <p:cNvSpPr/>
          <p:nvPr/>
        </p:nvSpPr>
        <p:spPr>
          <a:xfrm>
            <a:off x="6181726" y="1756515"/>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3" name="Google Shape;1873;p106"/>
          <p:cNvSpPr/>
          <p:nvPr/>
        </p:nvSpPr>
        <p:spPr>
          <a:xfrm>
            <a:off x="3962401" y="1756515"/>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4" name="Google Shape;1874;p106"/>
          <p:cNvSpPr/>
          <p:nvPr/>
        </p:nvSpPr>
        <p:spPr>
          <a:xfrm>
            <a:off x="6181726" y="3977427"/>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5" name="Google Shape;1875;p106"/>
          <p:cNvSpPr/>
          <p:nvPr/>
        </p:nvSpPr>
        <p:spPr>
          <a:xfrm>
            <a:off x="3962401" y="3977427"/>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6" name="Google Shape;1876;p106"/>
          <p:cNvSpPr txBox="1">
            <a:spLocks noGrp="1"/>
          </p:cNvSpPr>
          <p:nvPr>
            <p:ph type="body" idx="1"/>
          </p:nvPr>
        </p:nvSpPr>
        <p:spPr>
          <a:xfrm>
            <a:off x="1732454"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7" name="Google Shape;1877;p106"/>
          <p:cNvSpPr txBox="1">
            <a:spLocks noGrp="1"/>
          </p:cNvSpPr>
          <p:nvPr>
            <p:ph type="body" idx="2"/>
          </p:nvPr>
        </p:nvSpPr>
        <p:spPr>
          <a:xfrm>
            <a:off x="1732453"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8" name="Google Shape;1878;p106"/>
          <p:cNvSpPr txBox="1">
            <a:spLocks noGrp="1"/>
          </p:cNvSpPr>
          <p:nvPr>
            <p:ph type="body" idx="3"/>
          </p:nvPr>
        </p:nvSpPr>
        <p:spPr>
          <a:xfrm>
            <a:off x="9017263"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9" name="Google Shape;1879;p106"/>
          <p:cNvSpPr txBox="1">
            <a:spLocks noGrp="1"/>
          </p:cNvSpPr>
          <p:nvPr>
            <p:ph type="body" idx="4"/>
          </p:nvPr>
        </p:nvSpPr>
        <p:spPr>
          <a:xfrm>
            <a:off x="9017262"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10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 Segment Slide">
  <p:cSld name="6 Segment Slide">
    <p:bg>
      <p:bgPr>
        <a:solidFill>
          <a:schemeClr val="lt1"/>
        </a:solidFill>
        <a:effectLst/>
      </p:bgPr>
    </p:bg>
    <p:spTree>
      <p:nvGrpSpPr>
        <p:cNvPr id="1" name="Shape 1881"/>
        <p:cNvGrpSpPr/>
        <p:nvPr/>
      </p:nvGrpSpPr>
      <p:grpSpPr>
        <a:xfrm>
          <a:off x="0" y="0"/>
          <a:ext cx="0" cy="0"/>
          <a:chOff x="0" y="0"/>
          <a:chExt cx="0" cy="0"/>
        </a:xfrm>
      </p:grpSpPr>
      <p:sp>
        <p:nvSpPr>
          <p:cNvPr id="1882" name="Google Shape;1882;p10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3" name="Google Shape;1883;p10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4" name="Google Shape;1884;p10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85" name="Google Shape;1885;p107"/>
          <p:cNvSpPr txBox="1">
            <a:spLocks noGrp="1"/>
          </p:cNvSpPr>
          <p:nvPr>
            <p:ph type="body" idx="1"/>
          </p:nvPr>
        </p:nvSpPr>
        <p:spPr>
          <a:xfrm>
            <a:off x="1732453" y="1754374"/>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6" name="Google Shape;1886;p107"/>
          <p:cNvSpPr txBox="1">
            <a:spLocks noGrp="1"/>
          </p:cNvSpPr>
          <p:nvPr>
            <p:ph type="body" idx="2"/>
          </p:nvPr>
        </p:nvSpPr>
        <p:spPr>
          <a:xfrm>
            <a:off x="1701367" y="3339690"/>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7" name="Google Shape;1887;p107"/>
          <p:cNvGrpSpPr/>
          <p:nvPr/>
        </p:nvGrpSpPr>
        <p:grpSpPr>
          <a:xfrm>
            <a:off x="3947692" y="1754374"/>
            <a:ext cx="4329235" cy="4327450"/>
            <a:chOff x="2862262" y="195262"/>
            <a:chExt cx="6471475" cy="6468808"/>
          </a:xfrm>
        </p:grpSpPr>
        <p:sp>
          <p:nvSpPr>
            <p:cNvPr id="1888" name="Google Shape;1888;p107"/>
            <p:cNvSpPr/>
            <p:nvPr/>
          </p:nvSpPr>
          <p:spPr>
            <a:xfrm>
              <a:off x="3339274" y="195262"/>
              <a:ext cx="2667952" cy="2251138"/>
            </a:xfrm>
            <a:custGeom>
              <a:avLst/>
              <a:gdLst/>
              <a:ahLst/>
              <a:cxnLst/>
              <a:rect l="l" t="t" r="r" b="b"/>
              <a:pathLst>
                <a:path w="2667952" h="2251138" extrusionOk="0">
                  <a:moveTo>
                    <a:pt x="2667953" y="1395508"/>
                  </a:moveTo>
                  <a:lnTo>
                    <a:pt x="2667953" y="0"/>
                  </a:lnTo>
                  <a:cubicBezTo>
                    <a:pt x="1538954" y="31147"/>
                    <a:pt x="554450" y="640461"/>
                    <a:pt x="0" y="1542669"/>
                  </a:cubicBezTo>
                  <a:lnTo>
                    <a:pt x="1228535" y="2251139"/>
                  </a:lnTo>
                  <a:cubicBezTo>
                    <a:pt x="1534097" y="1765268"/>
                    <a:pt x="2061019" y="1433036"/>
                    <a:pt x="2667953" y="1395508"/>
                  </a:cubicBezTo>
                  <a:close/>
                </a:path>
              </a:pathLst>
            </a:custGeom>
            <a:solidFill>
              <a:srgbClr val="EE69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9" name="Google Shape;1889;p107"/>
            <p:cNvSpPr/>
            <p:nvPr/>
          </p:nvSpPr>
          <p:spPr>
            <a:xfrm>
              <a:off x="6188772" y="195262"/>
              <a:ext cx="2659380" cy="2217134"/>
            </a:xfrm>
            <a:custGeom>
              <a:avLst/>
              <a:gdLst/>
              <a:ahLst/>
              <a:cxnLst/>
              <a:rect l="l" t="t" r="r" b="b"/>
              <a:pathLst>
                <a:path w="2659380" h="2217134" extrusionOk="0">
                  <a:moveTo>
                    <a:pt x="1465707" y="2217134"/>
                  </a:moveTo>
                  <a:lnTo>
                    <a:pt x="2659380" y="1528763"/>
                  </a:lnTo>
                  <a:cubicBezTo>
                    <a:pt x="2103406" y="634175"/>
                    <a:pt x="1123188" y="30956"/>
                    <a:pt x="0" y="0"/>
                  </a:cubicBezTo>
                  <a:lnTo>
                    <a:pt x="0" y="1392746"/>
                  </a:lnTo>
                  <a:cubicBezTo>
                    <a:pt x="612838" y="1414653"/>
                    <a:pt x="1148906" y="1737074"/>
                    <a:pt x="1465707" y="2217134"/>
                  </a:cubicBezTo>
                  <a:close/>
                </a:path>
              </a:pathLst>
            </a:custGeom>
            <a:solidFill>
              <a:srgbClr val="9475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0" name="Google Shape;1890;p107"/>
            <p:cNvSpPr/>
            <p:nvPr/>
          </p:nvSpPr>
          <p:spPr>
            <a:xfrm>
              <a:off x="7745158" y="1880901"/>
              <a:ext cx="1588579" cy="3089243"/>
            </a:xfrm>
            <a:custGeom>
              <a:avLst/>
              <a:gdLst/>
              <a:ahLst/>
              <a:cxnLst/>
              <a:rect l="l" t="t" r="r" b="b"/>
              <a:pathLst>
                <a:path w="1588579" h="3089243" extrusionOk="0">
                  <a:moveTo>
                    <a:pt x="212217" y="1541145"/>
                  </a:moveTo>
                  <a:cubicBezTo>
                    <a:pt x="212217" y="1850612"/>
                    <a:pt x="135350" y="2141982"/>
                    <a:pt x="0" y="2397824"/>
                  </a:cubicBezTo>
                  <a:lnTo>
                    <a:pt x="1199007" y="3089243"/>
                  </a:lnTo>
                  <a:cubicBezTo>
                    <a:pt x="1447419" y="2631186"/>
                    <a:pt x="1588579" y="2106549"/>
                    <a:pt x="1588579" y="1548860"/>
                  </a:cubicBezTo>
                  <a:cubicBezTo>
                    <a:pt x="1588579" y="991172"/>
                    <a:pt x="1445704" y="460058"/>
                    <a:pt x="1194435" y="0"/>
                  </a:cubicBezTo>
                  <a:lnTo>
                    <a:pt x="1905" y="687705"/>
                  </a:lnTo>
                  <a:cubicBezTo>
                    <a:pt x="136112" y="942689"/>
                    <a:pt x="212121" y="1233011"/>
                    <a:pt x="212121" y="1541145"/>
                  </a:cubicBezTo>
                  <a:close/>
                </a:path>
              </a:pathLst>
            </a:custGeom>
            <a:solidFill>
              <a:srgbClr val="EE9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1" name="Google Shape;1891;p107"/>
            <p:cNvSpPr/>
            <p:nvPr/>
          </p:nvSpPr>
          <p:spPr>
            <a:xfrm>
              <a:off x="6188772" y="4434839"/>
              <a:ext cx="2664428" cy="2229231"/>
            </a:xfrm>
            <a:custGeom>
              <a:avLst/>
              <a:gdLst/>
              <a:ahLst/>
              <a:cxnLst/>
              <a:rect l="l" t="t" r="r" b="b"/>
              <a:pathLst>
                <a:path w="2664428" h="2229231" extrusionOk="0">
                  <a:moveTo>
                    <a:pt x="0" y="821150"/>
                  </a:moveTo>
                  <a:lnTo>
                    <a:pt x="0" y="2229231"/>
                  </a:lnTo>
                  <a:cubicBezTo>
                    <a:pt x="1126617" y="2198180"/>
                    <a:pt x="2109311" y="1591342"/>
                    <a:pt x="2664428" y="692372"/>
                  </a:cubicBezTo>
                  <a:lnTo>
                    <a:pt x="1463707" y="0"/>
                  </a:lnTo>
                  <a:cubicBezTo>
                    <a:pt x="1146620" y="478250"/>
                    <a:pt x="611505" y="799434"/>
                    <a:pt x="0" y="821246"/>
                  </a:cubicBezTo>
                  <a:close/>
                </a:path>
              </a:pathLst>
            </a:custGeom>
            <a:solidFill>
              <a:srgbClr val="7026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2" name="Google Shape;1892;p107"/>
            <p:cNvSpPr/>
            <p:nvPr/>
          </p:nvSpPr>
          <p:spPr>
            <a:xfrm>
              <a:off x="3334416" y="4400930"/>
              <a:ext cx="2672810" cy="2263140"/>
            </a:xfrm>
            <a:custGeom>
              <a:avLst/>
              <a:gdLst/>
              <a:ahLst/>
              <a:cxnLst/>
              <a:rect l="l" t="t" r="r" b="b"/>
              <a:pathLst>
                <a:path w="2672810" h="2263140" extrusionOk="0">
                  <a:moveTo>
                    <a:pt x="1235488" y="0"/>
                  </a:moveTo>
                  <a:lnTo>
                    <a:pt x="0" y="712470"/>
                  </a:lnTo>
                  <a:cubicBezTo>
                    <a:pt x="553498" y="1618964"/>
                    <a:pt x="1540478" y="2231898"/>
                    <a:pt x="2672810" y="2263140"/>
                  </a:cubicBezTo>
                  <a:lnTo>
                    <a:pt x="2672810" y="852392"/>
                  </a:lnTo>
                  <a:cubicBezTo>
                    <a:pt x="2067306" y="814959"/>
                    <a:pt x="1541336" y="484060"/>
                    <a:pt x="123539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3" name="Google Shape;1893;p107"/>
            <p:cNvSpPr/>
            <p:nvPr/>
          </p:nvSpPr>
          <p:spPr>
            <a:xfrm>
              <a:off x="2862262" y="1895188"/>
              <a:ext cx="1618297" cy="3060668"/>
            </a:xfrm>
            <a:custGeom>
              <a:avLst/>
              <a:gdLst/>
              <a:ahLst/>
              <a:cxnLst/>
              <a:rect l="l" t="t" r="r" b="b"/>
              <a:pathLst>
                <a:path w="1618297" h="3060668" extrusionOk="0">
                  <a:moveTo>
                    <a:pt x="1424654" y="1526857"/>
                  </a:moveTo>
                  <a:cubicBezTo>
                    <a:pt x="1424654" y="1233106"/>
                    <a:pt x="1493901" y="955643"/>
                    <a:pt x="1616678" y="709517"/>
                  </a:cubicBezTo>
                  <a:lnTo>
                    <a:pt x="386334" y="0"/>
                  </a:lnTo>
                  <a:cubicBezTo>
                    <a:pt x="139922" y="456629"/>
                    <a:pt x="0" y="979170"/>
                    <a:pt x="0" y="1534478"/>
                  </a:cubicBezTo>
                  <a:cubicBezTo>
                    <a:pt x="0" y="2089785"/>
                    <a:pt x="138208" y="2606040"/>
                    <a:pt x="381953" y="3060668"/>
                  </a:cubicBezTo>
                  <a:lnTo>
                    <a:pt x="1618298" y="2347627"/>
                  </a:lnTo>
                  <a:cubicBezTo>
                    <a:pt x="1494568" y="2100644"/>
                    <a:pt x="1424654" y="1821847"/>
                    <a:pt x="1424654" y="1526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894" name="Google Shape;1894;p107"/>
          <p:cNvSpPr txBox="1">
            <a:spLocks noGrp="1"/>
          </p:cNvSpPr>
          <p:nvPr>
            <p:ph type="body" idx="3"/>
          </p:nvPr>
        </p:nvSpPr>
        <p:spPr>
          <a:xfrm>
            <a:off x="1701367" y="50353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5" name="Google Shape;1895;p107"/>
          <p:cNvSpPr txBox="1">
            <a:spLocks noGrp="1"/>
          </p:cNvSpPr>
          <p:nvPr>
            <p:ph type="body" idx="4"/>
          </p:nvPr>
        </p:nvSpPr>
        <p:spPr>
          <a:xfrm>
            <a:off x="9027085" y="1754139"/>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107"/>
          <p:cNvSpPr txBox="1">
            <a:spLocks noGrp="1"/>
          </p:cNvSpPr>
          <p:nvPr>
            <p:ph type="body" idx="5"/>
          </p:nvPr>
        </p:nvSpPr>
        <p:spPr>
          <a:xfrm>
            <a:off x="8995999" y="3339455"/>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07"/>
          <p:cNvSpPr txBox="1">
            <a:spLocks noGrp="1"/>
          </p:cNvSpPr>
          <p:nvPr>
            <p:ph type="body" idx="6"/>
          </p:nvPr>
        </p:nvSpPr>
        <p:spPr>
          <a:xfrm>
            <a:off x="8995999" y="5035112"/>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8" name="Google Shape;1898;p10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duct Features Slide 1">
  <p:cSld name="Product Features Slide 1">
    <p:bg>
      <p:bgPr>
        <a:solidFill>
          <a:schemeClr val="dk1"/>
        </a:solidFill>
        <a:effectLst/>
      </p:bgPr>
    </p:bg>
    <p:spTree>
      <p:nvGrpSpPr>
        <p:cNvPr id="1" name="Shape 1899"/>
        <p:cNvGrpSpPr/>
        <p:nvPr/>
      </p:nvGrpSpPr>
      <p:grpSpPr>
        <a:xfrm>
          <a:off x="0" y="0"/>
          <a:ext cx="0" cy="0"/>
          <a:chOff x="0" y="0"/>
          <a:chExt cx="0" cy="0"/>
        </a:xfrm>
      </p:grpSpPr>
      <p:sp>
        <p:nvSpPr>
          <p:cNvPr id="1900" name="Google Shape;1900;p10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1" name="Google Shape;1901;p10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02" name="Google Shape;1902;p10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3" name="Google Shape;1903;p108"/>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04" name="Google Shape;1904;p10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5" name="Google Shape;1905;p108"/>
          <p:cNvGrpSpPr/>
          <p:nvPr/>
        </p:nvGrpSpPr>
        <p:grpSpPr>
          <a:xfrm>
            <a:off x="10885487" y="6500976"/>
            <a:ext cx="1120140" cy="180261"/>
            <a:chOff x="2436492" y="2846067"/>
            <a:chExt cx="7274235" cy="1170621"/>
          </a:xfrm>
        </p:grpSpPr>
        <p:grpSp>
          <p:nvGrpSpPr>
            <p:cNvPr id="1906" name="Google Shape;1906;p108"/>
            <p:cNvGrpSpPr/>
            <p:nvPr/>
          </p:nvGrpSpPr>
          <p:grpSpPr>
            <a:xfrm>
              <a:off x="3458524" y="2847971"/>
              <a:ext cx="6252203" cy="1168717"/>
              <a:chOff x="3458527" y="2847974"/>
              <a:chExt cx="6252209" cy="1168717"/>
            </a:xfrm>
          </p:grpSpPr>
          <p:sp>
            <p:nvSpPr>
              <p:cNvPr id="1907" name="Google Shape;1907;p108"/>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8" name="Google Shape;1908;p108"/>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9" name="Google Shape;1909;p108"/>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0" name="Google Shape;1910;p108"/>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1" name="Google Shape;1911;p108"/>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2" name="Google Shape;1912;p108"/>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3" name="Google Shape;1913;p108"/>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4" name="Google Shape;1914;p108"/>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15" name="Google Shape;1915;p108"/>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6" name="Google Shape;1916;p108"/>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oduct Features Slide 2">
  <p:cSld name="Product Features Slide 2">
    <p:bg>
      <p:bgPr>
        <a:solidFill>
          <a:schemeClr val="dk1"/>
        </a:solidFill>
        <a:effectLst/>
      </p:bgPr>
    </p:bg>
    <p:spTree>
      <p:nvGrpSpPr>
        <p:cNvPr id="1" name="Shape 1917"/>
        <p:cNvGrpSpPr/>
        <p:nvPr/>
      </p:nvGrpSpPr>
      <p:grpSpPr>
        <a:xfrm>
          <a:off x="0" y="0"/>
          <a:ext cx="0" cy="0"/>
          <a:chOff x="0" y="0"/>
          <a:chExt cx="0" cy="0"/>
        </a:xfrm>
      </p:grpSpPr>
      <p:sp>
        <p:nvSpPr>
          <p:cNvPr id="1918" name="Google Shape;1918;p10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10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920" name="Google Shape;1920;p109"/>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21" name="Google Shape;1921;p109"/>
          <p:cNvSpPr txBox="1">
            <a:spLocks noGrp="1"/>
          </p:cNvSpPr>
          <p:nvPr>
            <p:ph type="body" idx="1"/>
          </p:nvPr>
        </p:nvSpPr>
        <p:spPr>
          <a:xfrm>
            <a:off x="788987" y="1775637"/>
            <a:ext cx="3001962" cy="423941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600"/>
              <a:buFont typeface="Public Sans SemiBold"/>
              <a:buNone/>
              <a:defRPr>
                <a:solidFill>
                  <a:schemeClr val="lt1"/>
                </a:solidFill>
                <a:latin typeface="Public Sans SemiBold"/>
                <a:ea typeface="Public Sans SemiBold"/>
                <a:cs typeface="Public Sans SemiBold"/>
                <a:sym typeface="Public Sans SemiBold"/>
              </a:defRPr>
            </a:lvl1pPr>
            <a:lvl2pPr marL="914400" lvl="1" indent="-304800" algn="l">
              <a:lnSpc>
                <a:spcPct val="120000"/>
              </a:lnSpc>
              <a:spcBef>
                <a:spcPts val="900"/>
              </a:spcBef>
              <a:spcAft>
                <a:spcPts val="0"/>
              </a:spcAft>
              <a:buClr>
                <a:schemeClr val="lt1"/>
              </a:buClr>
              <a:buSzPts val="1200"/>
              <a:buChar char="•"/>
              <a:defRPr sz="1200">
                <a:solidFill>
                  <a:schemeClr val="lt1"/>
                </a:solidFill>
              </a:defRPr>
            </a:lvl2pPr>
            <a:lvl3pPr marL="1371600" lvl="2" indent="-228600" algn="l">
              <a:lnSpc>
                <a:spcPct val="120000"/>
              </a:lnSpc>
              <a:spcBef>
                <a:spcPts val="600"/>
              </a:spcBef>
              <a:spcAft>
                <a:spcPts val="0"/>
              </a:spcAft>
              <a:buClr>
                <a:schemeClr val="lt1"/>
              </a:buClr>
              <a:buSzPts val="1400"/>
              <a:buFont typeface="Public Sans Light"/>
              <a:buNone/>
              <a:defRPr>
                <a:solidFill>
                  <a:schemeClr val="lt1"/>
                </a:solidFill>
              </a:defRPr>
            </a:lvl3pPr>
            <a:lvl4pPr marL="1828800" lvl="3" indent="-317500" algn="l">
              <a:lnSpc>
                <a:spcPct val="120000"/>
              </a:lnSpc>
              <a:spcBef>
                <a:spcPts val="800"/>
              </a:spcBef>
              <a:spcAft>
                <a:spcPts val="0"/>
              </a:spcAft>
              <a:buClr>
                <a:schemeClr val="lt1"/>
              </a:buClr>
              <a:buSzPts val="1400"/>
              <a:buChar char="•"/>
              <a:defRPr>
                <a:solidFill>
                  <a:schemeClr val="lt1"/>
                </a:solidFill>
              </a:defRPr>
            </a:lvl4pPr>
            <a:lvl5pPr marL="2286000" lvl="4" indent="-228600" algn="l">
              <a:lnSpc>
                <a:spcPct val="130000"/>
              </a:lnSpc>
              <a:spcBef>
                <a:spcPts val="800"/>
              </a:spcBef>
              <a:spcAft>
                <a:spcPts val="0"/>
              </a:spcAft>
              <a:buClr>
                <a:schemeClr val="lt1"/>
              </a:buClr>
              <a:buSzPts val="1100"/>
              <a:buNone/>
              <a:defRPr>
                <a:solidFill>
                  <a:schemeClr val="lt1"/>
                </a:solidFill>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10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0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24" name="Google Shape;1924;p109"/>
          <p:cNvGrpSpPr/>
          <p:nvPr/>
        </p:nvGrpSpPr>
        <p:grpSpPr>
          <a:xfrm>
            <a:off x="10885487" y="6500976"/>
            <a:ext cx="1120140" cy="180261"/>
            <a:chOff x="2436492" y="2846067"/>
            <a:chExt cx="7274235" cy="1170621"/>
          </a:xfrm>
        </p:grpSpPr>
        <p:grpSp>
          <p:nvGrpSpPr>
            <p:cNvPr id="1925" name="Google Shape;1925;p109"/>
            <p:cNvGrpSpPr/>
            <p:nvPr/>
          </p:nvGrpSpPr>
          <p:grpSpPr>
            <a:xfrm>
              <a:off x="3458524" y="2847971"/>
              <a:ext cx="6252203" cy="1168717"/>
              <a:chOff x="3458527" y="2847974"/>
              <a:chExt cx="6252209" cy="1168717"/>
            </a:xfrm>
          </p:grpSpPr>
          <p:sp>
            <p:nvSpPr>
              <p:cNvPr id="1926" name="Google Shape;1926;p109"/>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7" name="Google Shape;1927;p109"/>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8" name="Google Shape;1928;p109"/>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9" name="Google Shape;1929;p109"/>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0" name="Google Shape;1930;p109"/>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1" name="Google Shape;1931;p109"/>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2" name="Google Shape;1932;p109"/>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3" name="Google Shape;1933;p109"/>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34" name="Google Shape;1934;p109"/>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5" name="Google Shape;1935;p109"/>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Department Wins Slide">
  <p:cSld name="Department Wins Slide">
    <p:bg>
      <p:bgPr>
        <a:solidFill>
          <a:schemeClr val="dk1"/>
        </a:solidFill>
        <a:effectLst/>
      </p:bgPr>
    </p:bg>
    <p:spTree>
      <p:nvGrpSpPr>
        <p:cNvPr id="1" name="Shape 1936"/>
        <p:cNvGrpSpPr/>
        <p:nvPr/>
      </p:nvGrpSpPr>
      <p:grpSpPr>
        <a:xfrm>
          <a:off x="0" y="0"/>
          <a:ext cx="0" cy="0"/>
          <a:chOff x="0" y="0"/>
          <a:chExt cx="0" cy="0"/>
        </a:xfrm>
      </p:grpSpPr>
      <p:sp>
        <p:nvSpPr>
          <p:cNvPr id="1937" name="Google Shape;1937;p110"/>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3400"/>
              <a:buFont typeface="Public Sans SemiBold"/>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8" name="Google Shape;1938;p11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9" name="Google Shape;1939;p11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40" name="Google Shape;1940;p110"/>
          <p:cNvGrpSpPr/>
          <p:nvPr/>
        </p:nvGrpSpPr>
        <p:grpSpPr>
          <a:xfrm>
            <a:off x="9724611" y="589922"/>
            <a:ext cx="2130688" cy="342885"/>
            <a:chOff x="2436492" y="2846067"/>
            <a:chExt cx="7274235" cy="1170621"/>
          </a:xfrm>
        </p:grpSpPr>
        <p:grpSp>
          <p:nvGrpSpPr>
            <p:cNvPr id="1941" name="Google Shape;1941;p110"/>
            <p:cNvGrpSpPr/>
            <p:nvPr/>
          </p:nvGrpSpPr>
          <p:grpSpPr>
            <a:xfrm>
              <a:off x="3458524" y="2847971"/>
              <a:ext cx="6252203" cy="1168717"/>
              <a:chOff x="3458527" y="2847974"/>
              <a:chExt cx="6252209" cy="1168717"/>
            </a:xfrm>
          </p:grpSpPr>
          <p:sp>
            <p:nvSpPr>
              <p:cNvPr id="1942" name="Google Shape;1942;p11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3" name="Google Shape;1943;p11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4" name="Google Shape;1944;p11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5" name="Google Shape;1945;p11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6" name="Google Shape;1946;p11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7" name="Google Shape;1947;p11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8" name="Google Shape;1948;p11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9" name="Google Shape;1949;p11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0" name="Google Shape;1950;p11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1" name="Google Shape;1951;p11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2" name="Google Shape;1952;p11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ny Wins Slide">
  <p:cSld name="Company Wins Slide">
    <p:bg>
      <p:bgPr>
        <a:solidFill>
          <a:schemeClr val="accent2"/>
        </a:solidFill>
        <a:effectLst/>
      </p:bgPr>
    </p:bg>
    <p:spTree>
      <p:nvGrpSpPr>
        <p:cNvPr id="1" name="Shape 1953"/>
        <p:cNvGrpSpPr/>
        <p:nvPr/>
      </p:nvGrpSpPr>
      <p:grpSpPr>
        <a:xfrm>
          <a:off x="0" y="0"/>
          <a:ext cx="0" cy="0"/>
          <a:chOff x="0" y="0"/>
          <a:chExt cx="0" cy="0"/>
        </a:xfrm>
      </p:grpSpPr>
      <p:sp>
        <p:nvSpPr>
          <p:cNvPr id="1954" name="Google Shape;1954;p111"/>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3400"/>
              <a:buFont typeface="Public Sans SemiBold"/>
              <a:buNone/>
              <a:defRPr sz="3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1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1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57" name="Google Shape;1957;p111"/>
          <p:cNvGrpSpPr/>
          <p:nvPr/>
        </p:nvGrpSpPr>
        <p:grpSpPr>
          <a:xfrm>
            <a:off x="9724611" y="589922"/>
            <a:ext cx="2130688" cy="342885"/>
            <a:chOff x="2436492" y="2846067"/>
            <a:chExt cx="7274235" cy="1170621"/>
          </a:xfrm>
        </p:grpSpPr>
        <p:grpSp>
          <p:nvGrpSpPr>
            <p:cNvPr id="1958" name="Google Shape;1958;p111"/>
            <p:cNvGrpSpPr/>
            <p:nvPr/>
          </p:nvGrpSpPr>
          <p:grpSpPr>
            <a:xfrm>
              <a:off x="3458524" y="2847971"/>
              <a:ext cx="6252203" cy="1168717"/>
              <a:chOff x="3458527" y="2847974"/>
              <a:chExt cx="6252209" cy="1168717"/>
            </a:xfrm>
          </p:grpSpPr>
          <p:sp>
            <p:nvSpPr>
              <p:cNvPr id="1959" name="Google Shape;1959;p11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0" name="Google Shape;1960;p11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1" name="Google Shape;1961;p11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2" name="Google Shape;1962;p11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3" name="Google Shape;1963;p11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4" name="Google Shape;1964;p11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5" name="Google Shape;1965;p11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6" name="Google Shape;1966;p11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7" name="Google Shape;1967;p11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8" name="Google Shape;1968;p11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9" name="Google Shape;1969;p111"/>
          <p:cNvSpPr>
            <a:spLocks noGrp="1"/>
          </p:cNvSpPr>
          <p:nvPr>
            <p:ph type="pic" idx="2"/>
          </p:nvPr>
        </p:nvSpPr>
        <p:spPr>
          <a:xfrm>
            <a:off x="342900" y="1312863"/>
            <a:ext cx="2822575" cy="1547812"/>
          </a:xfrm>
          <a:prstGeom prst="rect">
            <a:avLst/>
          </a:prstGeom>
          <a:solidFill>
            <a:schemeClr val="lt1"/>
          </a:solidFill>
          <a:ln>
            <a:noFill/>
          </a:ln>
        </p:spPr>
      </p:sp>
      <p:sp>
        <p:nvSpPr>
          <p:cNvPr id="1970" name="Google Shape;1970;p11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One Column" type="obj">
  <p:cSld name="OBJECT">
    <p:spTree>
      <p:nvGrpSpPr>
        <p:cNvPr id="1" name="Shape 68"/>
        <p:cNvGrpSpPr/>
        <p:nvPr/>
      </p:nvGrpSpPr>
      <p:grpSpPr>
        <a:xfrm>
          <a:off x="0" y="0"/>
          <a:ext cx="0" cy="0"/>
          <a:chOff x="0" y="0"/>
          <a:chExt cx="0" cy="0"/>
        </a:xfrm>
      </p:grpSpPr>
      <p:sp>
        <p:nvSpPr>
          <p:cNvPr id="69" name="Google Shape;69;p7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0"/>
          <p:cNvSpPr txBox="1">
            <a:spLocks noGrp="1"/>
          </p:cNvSpPr>
          <p:nvPr>
            <p:ph type="body" idx="1"/>
          </p:nvPr>
        </p:nvSpPr>
        <p:spPr>
          <a:xfrm>
            <a:off x="533400" y="1477618"/>
            <a:ext cx="8420100"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3" name="Google Shape;73;p7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mployee Cheers Slide">
  <p:cSld name="Employee Cheers Slide">
    <p:bg>
      <p:bgPr>
        <a:solidFill>
          <a:schemeClr val="lt1"/>
        </a:solidFill>
        <a:effectLst/>
      </p:bgPr>
    </p:bg>
    <p:spTree>
      <p:nvGrpSpPr>
        <p:cNvPr id="1" name="Shape 1971"/>
        <p:cNvGrpSpPr/>
        <p:nvPr/>
      </p:nvGrpSpPr>
      <p:grpSpPr>
        <a:xfrm>
          <a:off x="0" y="0"/>
          <a:ext cx="0" cy="0"/>
          <a:chOff x="0" y="0"/>
          <a:chExt cx="0" cy="0"/>
        </a:xfrm>
      </p:grpSpPr>
      <p:pic>
        <p:nvPicPr>
          <p:cNvPr id="1972" name="Google Shape;1972;p112"/>
          <p:cNvPicPr preferRelativeResize="0"/>
          <p:nvPr/>
        </p:nvPicPr>
        <p:blipFill rotWithShape="1">
          <a:blip r:embed="rId2">
            <a:alphaModFix/>
          </a:blip>
          <a:srcRect/>
          <a:stretch/>
        </p:blipFill>
        <p:spPr>
          <a:xfrm>
            <a:off x="-1119906" y="1989570"/>
            <a:ext cx="3853373" cy="4012341"/>
          </a:xfrm>
          <a:prstGeom prst="rect">
            <a:avLst/>
          </a:prstGeom>
          <a:noFill/>
          <a:ln>
            <a:noFill/>
          </a:ln>
        </p:spPr>
      </p:pic>
      <p:sp>
        <p:nvSpPr>
          <p:cNvPr id="1973" name="Google Shape;1973;p112"/>
          <p:cNvSpPr>
            <a:spLocks noGrp="1"/>
          </p:cNvSpPr>
          <p:nvPr>
            <p:ph type="pic" idx="2"/>
          </p:nvPr>
        </p:nvSpPr>
        <p:spPr>
          <a:xfrm>
            <a:off x="1109626" y="2634840"/>
            <a:ext cx="2324173" cy="2324173"/>
          </a:xfrm>
          <a:prstGeom prst="ellipse">
            <a:avLst/>
          </a:prstGeom>
          <a:solidFill>
            <a:schemeClr val="lt1"/>
          </a:solidFill>
          <a:ln>
            <a:noFill/>
          </a:ln>
        </p:spPr>
      </p:sp>
      <p:sp>
        <p:nvSpPr>
          <p:cNvPr id="1974" name="Google Shape;1974;p112"/>
          <p:cNvSpPr txBox="1">
            <a:spLocks noGrp="1"/>
          </p:cNvSpPr>
          <p:nvPr>
            <p:ph type="title"/>
          </p:nvPr>
        </p:nvSpPr>
        <p:spPr>
          <a:xfrm>
            <a:off x="4163141" y="305808"/>
            <a:ext cx="58594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2100"/>
              <a:buFont typeface="Public Sans SemiBold"/>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11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6" name="Google Shape;1976;p11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977" name="Google Shape;1977;p112"/>
          <p:cNvCxnSpPr/>
          <p:nvPr/>
        </p:nvCxnSpPr>
        <p:spPr>
          <a:xfrm>
            <a:off x="342900" y="1536700"/>
            <a:ext cx="11506200" cy="0"/>
          </a:xfrm>
          <a:prstGeom prst="straightConnector1">
            <a:avLst/>
          </a:prstGeom>
          <a:noFill/>
          <a:ln w="12700" cap="flat" cmpd="sng">
            <a:solidFill>
              <a:schemeClr val="accent2"/>
            </a:solidFill>
            <a:prstDash val="solid"/>
            <a:miter lim="800000"/>
            <a:headEnd type="none" w="sm" len="sm"/>
            <a:tailEnd type="none" w="sm" len="sm"/>
          </a:ln>
        </p:spPr>
      </p:cxnSp>
      <p:sp>
        <p:nvSpPr>
          <p:cNvPr id="1978" name="Google Shape;1978;p112"/>
          <p:cNvSpPr txBox="1">
            <a:spLocks noGrp="1"/>
          </p:cNvSpPr>
          <p:nvPr>
            <p:ph type="body" idx="1"/>
          </p:nvPr>
        </p:nvSpPr>
        <p:spPr>
          <a:xfrm>
            <a:off x="4197876" y="2222053"/>
            <a:ext cx="6686024" cy="11650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30000"/>
              </a:lnSpc>
              <a:spcBef>
                <a:spcPts val="200"/>
              </a:spcBef>
              <a:spcAft>
                <a:spcPts val="0"/>
              </a:spcAft>
              <a:buClr>
                <a:schemeClr val="accent2"/>
              </a:buClr>
              <a:buSzPts val="1400"/>
              <a:buFont typeface="Public Sans SemiBold"/>
              <a:buNone/>
              <a:defRPr sz="1400" cap="none">
                <a:solidFill>
                  <a:schemeClr val="accent2"/>
                </a:solidFill>
                <a:latin typeface="Public Sans SemiBold"/>
                <a:ea typeface="Public Sans SemiBold"/>
                <a:cs typeface="Public Sans SemiBold"/>
                <a:sym typeface="Public Sans SemiBold"/>
              </a:defRPr>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p112"/>
          <p:cNvSpPr txBox="1">
            <a:spLocks noGrp="1"/>
          </p:cNvSpPr>
          <p:nvPr>
            <p:ph type="body" idx="3"/>
          </p:nvPr>
        </p:nvSpPr>
        <p:spPr>
          <a:xfrm>
            <a:off x="4265289" y="3470939"/>
            <a:ext cx="5653411" cy="3136555"/>
          </a:xfrm>
          <a:prstGeom prst="rect">
            <a:avLst/>
          </a:prstGeom>
          <a:noFill/>
          <a:ln>
            <a:noFill/>
          </a:ln>
        </p:spPr>
        <p:txBody>
          <a:bodyPr spcFirstLastPara="1" wrap="square" lIns="0" tIns="0" rIns="0" bIns="0" anchor="t" anchorCtr="0">
            <a:noAutofit/>
          </a:bodyPr>
          <a:lstStyle>
            <a:lvl1pPr marL="457200" lvl="0" indent="-308927" algn="l">
              <a:lnSpc>
                <a:spcPct val="120000"/>
              </a:lnSpc>
              <a:spcBef>
                <a:spcPts val="0"/>
              </a:spcBef>
              <a:spcAft>
                <a:spcPts val="0"/>
              </a:spcAft>
              <a:buClr>
                <a:schemeClr val="dk1"/>
              </a:buClr>
              <a:buSzPts val="1265"/>
              <a:buFont typeface="Noto Sans Symbols"/>
              <a:buChar char="⚫"/>
              <a:defRPr sz="1100">
                <a:latin typeface="Public Sans Light"/>
                <a:ea typeface="Public Sans Light"/>
                <a:cs typeface="Public Sans Light"/>
                <a:sym typeface="Public Sans Light"/>
              </a:defRPr>
            </a:lvl1pPr>
            <a:lvl2pPr marL="914400" lvl="1" indent="-228600" algn="l">
              <a:lnSpc>
                <a:spcPct val="130000"/>
              </a:lnSpc>
              <a:spcBef>
                <a:spcPts val="1200"/>
              </a:spcBef>
              <a:spcAft>
                <a:spcPts val="0"/>
              </a:spcAft>
              <a:buClr>
                <a:schemeClr val="dk1"/>
              </a:buClr>
              <a:buSzPts val="1100"/>
              <a:buFont typeface="Public Sans Light"/>
              <a:buNone/>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0" name="Google Shape;1980;p112"/>
          <p:cNvSpPr txBox="1">
            <a:spLocks noGrp="1"/>
          </p:cNvSpPr>
          <p:nvPr>
            <p:ph type="body" idx="4"/>
          </p:nvPr>
        </p:nvSpPr>
        <p:spPr>
          <a:xfrm>
            <a:off x="9385696" y="188908"/>
            <a:ext cx="2463404" cy="795079"/>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accent2"/>
              </a:buClr>
              <a:buSzPts val="2100"/>
              <a:buFont typeface="Public Sans SemiBold"/>
              <a:buNone/>
              <a:defRPr sz="2100">
                <a:solidFill>
                  <a:schemeClr val="accent2"/>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1" name="Google Shape;1981;p112"/>
          <p:cNvPicPr preferRelativeResize="0"/>
          <p:nvPr/>
        </p:nvPicPr>
        <p:blipFill rotWithShape="1">
          <a:blip r:embed="rId3">
            <a:alphaModFix/>
          </a:blip>
          <a:srcRect/>
          <a:stretch/>
        </p:blipFill>
        <p:spPr>
          <a:xfrm>
            <a:off x="1081816" y="632689"/>
            <a:ext cx="2286068" cy="563422"/>
          </a:xfrm>
          <a:prstGeom prst="rect">
            <a:avLst/>
          </a:prstGeom>
          <a:noFill/>
          <a:ln>
            <a:noFill/>
          </a:ln>
        </p:spPr>
      </p:pic>
      <p:sp>
        <p:nvSpPr>
          <p:cNvPr id="1982" name="Google Shape;1982;p11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Department Wins Slide 2">
  <p:cSld name="Department Wins Slide 2">
    <p:bg>
      <p:bgPr>
        <a:solidFill>
          <a:schemeClr val="dk1"/>
        </a:solidFill>
        <a:effectLst/>
      </p:bgPr>
    </p:bg>
    <p:spTree>
      <p:nvGrpSpPr>
        <p:cNvPr id="1" name="Shape 1983"/>
        <p:cNvGrpSpPr/>
        <p:nvPr/>
      </p:nvGrpSpPr>
      <p:grpSpPr>
        <a:xfrm>
          <a:off x="0" y="0"/>
          <a:ext cx="0" cy="0"/>
          <a:chOff x="0" y="0"/>
          <a:chExt cx="0" cy="0"/>
        </a:xfrm>
      </p:grpSpPr>
      <p:sp>
        <p:nvSpPr>
          <p:cNvPr id="1984" name="Google Shape;1984;p113"/>
          <p:cNvSpPr/>
          <p:nvPr/>
        </p:nvSpPr>
        <p:spPr>
          <a:xfrm>
            <a:off x="4575139" y="2144079"/>
            <a:ext cx="3033781" cy="3033781"/>
          </a:xfrm>
          <a:prstGeom prst="ellipse">
            <a:avLst/>
          </a:prstGeom>
          <a:solidFill>
            <a:schemeClr val="accent2"/>
          </a:solidFill>
          <a:ln w="12700" cap="flat" cmpd="sng">
            <a:solidFill>
              <a:srgbClr val="0F1A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985" name="Google Shape;1985;p113"/>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986" name="Google Shape;1986;p113"/>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987" name="Google Shape;1987;p11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8" name="Google Shape;1988;p11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9" name="Google Shape;1989;p11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90" name="Google Shape;1990;p113"/>
          <p:cNvSpPr>
            <a:spLocks noGrp="1"/>
          </p:cNvSpPr>
          <p:nvPr>
            <p:ph type="pic" idx="2"/>
          </p:nvPr>
        </p:nvSpPr>
        <p:spPr>
          <a:xfrm>
            <a:off x="797723" y="2144080"/>
            <a:ext cx="3033781" cy="3033781"/>
          </a:xfrm>
          <a:prstGeom prst="ellipse">
            <a:avLst/>
          </a:prstGeom>
          <a:solidFill>
            <a:schemeClr val="lt1"/>
          </a:solidFill>
          <a:ln>
            <a:noFill/>
          </a:ln>
        </p:spPr>
      </p:sp>
      <p:sp>
        <p:nvSpPr>
          <p:cNvPr id="1991" name="Google Shape;1991;p113"/>
          <p:cNvSpPr>
            <a:spLocks noGrp="1"/>
          </p:cNvSpPr>
          <p:nvPr>
            <p:ph type="pic" idx="3"/>
          </p:nvPr>
        </p:nvSpPr>
        <p:spPr>
          <a:xfrm>
            <a:off x="8352555" y="2144079"/>
            <a:ext cx="3033781" cy="3033781"/>
          </a:xfrm>
          <a:prstGeom prst="ellipse">
            <a:avLst/>
          </a:prstGeom>
          <a:solidFill>
            <a:schemeClr val="lt1"/>
          </a:solidFill>
          <a:ln>
            <a:noFill/>
          </a:ln>
        </p:spPr>
      </p:sp>
      <p:sp>
        <p:nvSpPr>
          <p:cNvPr id="1992" name="Google Shape;1992;p113"/>
          <p:cNvSpPr txBox="1">
            <a:spLocks noGrp="1"/>
          </p:cNvSpPr>
          <p:nvPr>
            <p:ph type="body" idx="1"/>
          </p:nvPr>
        </p:nvSpPr>
        <p:spPr>
          <a:xfrm>
            <a:off x="4862011" y="5307728"/>
            <a:ext cx="2463404" cy="498053"/>
          </a:xfrm>
          <a:prstGeom prst="rect">
            <a:avLst/>
          </a:prstGeom>
          <a:noFill/>
          <a:ln>
            <a:noFill/>
          </a:ln>
        </p:spPr>
        <p:txBody>
          <a:bodyPr spcFirstLastPara="1" wrap="square" lIns="0" tIns="0" rIns="0" bIns="0" anchor="b" anchorCtr="0">
            <a:noAutofit/>
          </a:bodyPr>
          <a:lstStyle>
            <a:lvl1pPr marL="457200" lvl="0" indent="-228600" algn="ctr">
              <a:lnSpc>
                <a:spcPct val="120000"/>
              </a:lnSpc>
              <a:spcBef>
                <a:spcPts val="0"/>
              </a:spcBef>
              <a:spcAft>
                <a:spcPts val="0"/>
              </a:spcAft>
              <a:buClr>
                <a:schemeClr val="lt1"/>
              </a:buClr>
              <a:buSzPts val="2100"/>
              <a:buFont typeface="Public Sans SemiBold"/>
              <a:buNone/>
              <a:defRPr sz="2100">
                <a:solidFill>
                  <a:schemeClr val="lt1"/>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93" name="Google Shape;1993;p113"/>
          <p:cNvPicPr preferRelativeResize="0"/>
          <p:nvPr/>
        </p:nvPicPr>
        <p:blipFill rotWithShape="1">
          <a:blip r:embed="rId4">
            <a:alphaModFix/>
          </a:blip>
          <a:srcRect/>
          <a:stretch/>
        </p:blipFill>
        <p:spPr>
          <a:xfrm>
            <a:off x="4905187" y="3367382"/>
            <a:ext cx="2399379" cy="595097"/>
          </a:xfrm>
          <a:prstGeom prst="rect">
            <a:avLst/>
          </a:prstGeom>
          <a:noFill/>
          <a:ln>
            <a:noFill/>
          </a:ln>
        </p:spPr>
      </p:pic>
      <p:sp>
        <p:nvSpPr>
          <p:cNvPr id="1994" name="Google Shape;1994;p11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5" name="Google Shape;1995;p113"/>
          <p:cNvGrpSpPr/>
          <p:nvPr/>
        </p:nvGrpSpPr>
        <p:grpSpPr>
          <a:xfrm>
            <a:off x="10885487" y="6500976"/>
            <a:ext cx="1120140" cy="180261"/>
            <a:chOff x="2436492" y="2846067"/>
            <a:chExt cx="7274235" cy="1170621"/>
          </a:xfrm>
        </p:grpSpPr>
        <p:grpSp>
          <p:nvGrpSpPr>
            <p:cNvPr id="1996" name="Google Shape;1996;p113"/>
            <p:cNvGrpSpPr/>
            <p:nvPr/>
          </p:nvGrpSpPr>
          <p:grpSpPr>
            <a:xfrm>
              <a:off x="3458524" y="2847971"/>
              <a:ext cx="6252203" cy="1168717"/>
              <a:chOff x="3458527" y="2847974"/>
              <a:chExt cx="6252209" cy="1168717"/>
            </a:xfrm>
          </p:grpSpPr>
          <p:sp>
            <p:nvSpPr>
              <p:cNvPr id="1997" name="Google Shape;1997;p113"/>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8" name="Google Shape;1998;p113"/>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9" name="Google Shape;1999;p113"/>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0" name="Google Shape;2000;p113"/>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1" name="Google Shape;2001;p113"/>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2" name="Google Shape;2002;p113"/>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3" name="Google Shape;2003;p113"/>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4" name="Google Shape;2004;p113"/>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005" name="Google Shape;2005;p113"/>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6" name="Google Shape;2006;p113"/>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raming Slide 1">
  <p:cSld name="Framing Slide 1">
    <p:bg>
      <p:bgPr>
        <a:solidFill>
          <a:schemeClr val="lt2"/>
        </a:solidFill>
        <a:effectLst/>
      </p:bgPr>
    </p:bg>
    <p:spTree>
      <p:nvGrpSpPr>
        <p:cNvPr id="1" name="Shape 2007"/>
        <p:cNvGrpSpPr/>
        <p:nvPr/>
      </p:nvGrpSpPr>
      <p:grpSpPr>
        <a:xfrm>
          <a:off x="0" y="0"/>
          <a:ext cx="0" cy="0"/>
          <a:chOff x="0" y="0"/>
          <a:chExt cx="0" cy="0"/>
        </a:xfrm>
      </p:grpSpPr>
      <p:pic>
        <p:nvPicPr>
          <p:cNvPr id="2008" name="Google Shape;2008;p114"/>
          <p:cNvPicPr preferRelativeResize="0"/>
          <p:nvPr/>
        </p:nvPicPr>
        <p:blipFill rotWithShape="1">
          <a:blip r:embed="rId2">
            <a:alphaModFix/>
          </a:blip>
          <a:srcRect/>
          <a:stretch/>
        </p:blipFill>
        <p:spPr>
          <a:xfrm>
            <a:off x="2543058" y="2070022"/>
            <a:ext cx="3276133" cy="3276133"/>
          </a:xfrm>
          <a:prstGeom prst="rect">
            <a:avLst/>
          </a:prstGeom>
          <a:noFill/>
          <a:ln>
            <a:noFill/>
          </a:ln>
        </p:spPr>
      </p:pic>
      <p:pic>
        <p:nvPicPr>
          <p:cNvPr id="2009" name="Google Shape;2009;p114"/>
          <p:cNvPicPr preferRelativeResize="0"/>
          <p:nvPr/>
        </p:nvPicPr>
        <p:blipFill rotWithShape="1">
          <a:blip r:embed="rId3">
            <a:alphaModFix/>
          </a:blip>
          <a:srcRect/>
          <a:stretch/>
        </p:blipFill>
        <p:spPr>
          <a:xfrm>
            <a:off x="6018720" y="1569845"/>
            <a:ext cx="3962014" cy="4051192"/>
          </a:xfrm>
          <a:prstGeom prst="rect">
            <a:avLst/>
          </a:prstGeom>
          <a:noFill/>
          <a:ln>
            <a:noFill/>
          </a:ln>
        </p:spPr>
      </p:pic>
      <p:sp>
        <p:nvSpPr>
          <p:cNvPr id="2010" name="Google Shape;2010;p11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1" name="Google Shape;2011;p11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2" name="Google Shape;2012;p11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13" name="Google Shape;2013;p114"/>
          <p:cNvSpPr>
            <a:spLocks noGrp="1"/>
          </p:cNvSpPr>
          <p:nvPr>
            <p:ph type="pic" idx="2"/>
          </p:nvPr>
        </p:nvSpPr>
        <p:spPr>
          <a:xfrm>
            <a:off x="797723" y="2144080"/>
            <a:ext cx="3033781" cy="3033781"/>
          </a:xfrm>
          <a:prstGeom prst="ellipse">
            <a:avLst/>
          </a:prstGeom>
          <a:solidFill>
            <a:schemeClr val="lt1"/>
          </a:solidFill>
          <a:ln>
            <a:noFill/>
          </a:ln>
        </p:spPr>
      </p:sp>
      <p:sp>
        <p:nvSpPr>
          <p:cNvPr id="2014" name="Google Shape;2014;p114"/>
          <p:cNvSpPr>
            <a:spLocks noGrp="1"/>
          </p:cNvSpPr>
          <p:nvPr>
            <p:ph type="pic" idx="3"/>
          </p:nvPr>
        </p:nvSpPr>
        <p:spPr>
          <a:xfrm>
            <a:off x="4575139" y="2144079"/>
            <a:ext cx="3033781" cy="3033781"/>
          </a:xfrm>
          <a:prstGeom prst="ellipse">
            <a:avLst/>
          </a:prstGeom>
          <a:solidFill>
            <a:schemeClr val="lt1"/>
          </a:solidFill>
          <a:ln>
            <a:noFill/>
          </a:ln>
        </p:spPr>
      </p:sp>
      <p:sp>
        <p:nvSpPr>
          <p:cNvPr id="2015" name="Google Shape;2015;p114"/>
          <p:cNvSpPr>
            <a:spLocks noGrp="1"/>
          </p:cNvSpPr>
          <p:nvPr>
            <p:ph type="pic" idx="4"/>
          </p:nvPr>
        </p:nvSpPr>
        <p:spPr>
          <a:xfrm>
            <a:off x="8352555" y="2144079"/>
            <a:ext cx="3033781" cy="3033781"/>
          </a:xfrm>
          <a:prstGeom prst="ellipse">
            <a:avLst/>
          </a:prstGeom>
          <a:solidFill>
            <a:schemeClr val="lt1"/>
          </a:solidFill>
          <a:ln>
            <a:noFill/>
          </a:ln>
        </p:spPr>
      </p:sp>
      <p:sp>
        <p:nvSpPr>
          <p:cNvPr id="2016" name="Google Shape;2016;p11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wo Continuous Columns">
  <p:cSld name="Title and Content, Two Continuous Columns">
    <p:spTree>
      <p:nvGrpSpPr>
        <p:cNvPr id="1" name="Shape 2017"/>
        <p:cNvGrpSpPr/>
        <p:nvPr/>
      </p:nvGrpSpPr>
      <p:grpSpPr>
        <a:xfrm>
          <a:off x="0" y="0"/>
          <a:ext cx="0" cy="0"/>
          <a:chOff x="0" y="0"/>
          <a:chExt cx="0" cy="0"/>
        </a:xfrm>
      </p:grpSpPr>
      <p:sp>
        <p:nvSpPr>
          <p:cNvPr id="2018" name="Google Shape;2018;p11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9" name="Google Shape;2019;p115"/>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11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1" name="Google Shape;2021;p11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2" name="Google Shape;2022;p11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wo Columns">
  <p:cSld name="Title and Content, Two Columns">
    <p:spTree>
      <p:nvGrpSpPr>
        <p:cNvPr id="1" name="Shape 2023"/>
        <p:cNvGrpSpPr/>
        <p:nvPr/>
      </p:nvGrpSpPr>
      <p:grpSpPr>
        <a:xfrm>
          <a:off x="0" y="0"/>
          <a:ext cx="0" cy="0"/>
          <a:chOff x="0" y="0"/>
          <a:chExt cx="0" cy="0"/>
        </a:xfrm>
      </p:grpSpPr>
      <p:sp>
        <p:nvSpPr>
          <p:cNvPr id="2024" name="Google Shape;2024;p11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16"/>
          <p:cNvSpPr txBox="1">
            <a:spLocks noGrp="1"/>
          </p:cNvSpPr>
          <p:nvPr>
            <p:ph type="body" idx="1"/>
          </p:nvPr>
        </p:nvSpPr>
        <p:spPr>
          <a:xfrm>
            <a:off x="533400" y="1477618"/>
            <a:ext cx="5526088"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6" name="Google Shape;2026;p11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7" name="Google Shape;2027;p116"/>
          <p:cNvSpPr txBox="1">
            <a:spLocks noGrp="1"/>
          </p:cNvSpPr>
          <p:nvPr>
            <p:ph type="body" idx="2"/>
          </p:nvPr>
        </p:nvSpPr>
        <p:spPr>
          <a:xfrm>
            <a:off x="6130925" y="1477963"/>
            <a:ext cx="5519738" cy="472598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11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800100" y="1134819"/>
            <a:ext cx="10553700" cy="45911"/>
          </a:xfrm>
          <a:prstGeom prst="roundRect">
            <a:avLst>
              <a:gd name="adj" fmla="val 50000"/>
            </a:avLst>
          </a:prstGeom>
          <a:gradFill>
            <a:gsLst>
              <a:gs pos="0">
                <a:schemeClr val="accent2"/>
              </a:gs>
              <a:gs pos="28000">
                <a:schemeClr val="accent2"/>
              </a:gs>
              <a:gs pos="50000">
                <a:schemeClr val="accent1"/>
              </a:gs>
              <a:gs pos="100000">
                <a:schemeClr val="accent4"/>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b1c0db4310_0_293"/>
          <p:cNvSpPr txBox="1">
            <a:spLocks noGrp="1"/>
          </p:cNvSpPr>
          <p:nvPr>
            <p:ph type="ctrTitle"/>
          </p:nvPr>
        </p:nvSpPr>
        <p:spPr>
          <a:xfrm>
            <a:off x="2587624" y="1122363"/>
            <a:ext cx="8804400" cy="170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b1c0db4310_0_293"/>
          <p:cNvSpPr txBox="1">
            <a:spLocks noGrp="1"/>
          </p:cNvSpPr>
          <p:nvPr>
            <p:ph type="subTitle" idx="1"/>
          </p:nvPr>
        </p:nvSpPr>
        <p:spPr>
          <a:xfrm>
            <a:off x="2587625" y="3416301"/>
            <a:ext cx="7908900" cy="6285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2" name="Google Shape;82;g2b1c0db4310_0_293"/>
          <p:cNvCxnSpPr/>
          <p:nvPr/>
        </p:nvCxnSpPr>
        <p:spPr>
          <a:xfrm>
            <a:off x="2587625" y="3124200"/>
            <a:ext cx="9604500" cy="0"/>
          </a:xfrm>
          <a:prstGeom prst="straightConnector1">
            <a:avLst/>
          </a:prstGeom>
          <a:noFill/>
          <a:ln w="25400" cap="flat" cmpd="sng">
            <a:solidFill>
              <a:schemeClr val="lt1"/>
            </a:solidFill>
            <a:prstDash val="solid"/>
            <a:miter lim="800000"/>
            <a:headEnd type="none" w="sm" len="sm"/>
            <a:tailEnd type="none" w="sm" len="sm"/>
          </a:ln>
        </p:spPr>
      </p:cxnSp>
      <p:pic>
        <p:nvPicPr>
          <p:cNvPr id="83" name="Google Shape;83;g2b1c0db4310_0_293"/>
          <p:cNvPicPr preferRelativeResize="0"/>
          <p:nvPr/>
        </p:nvPicPr>
        <p:blipFill rotWithShape="1">
          <a:blip r:embed="rId3">
            <a:alphaModFix/>
          </a:blip>
          <a:srcRect/>
          <a:stretch/>
        </p:blipFill>
        <p:spPr>
          <a:xfrm>
            <a:off x="10790408" y="6228106"/>
            <a:ext cx="1193502" cy="433425"/>
          </a:xfrm>
          <a:prstGeom prst="rect">
            <a:avLst/>
          </a:prstGeom>
          <a:noFill/>
          <a:ln>
            <a:noFill/>
          </a:ln>
          <a:effectLst>
            <a:outerShdw blurRad="25400" sx="99000" sy="99000" algn="tl" rotWithShape="0">
              <a:srgbClr val="000000">
                <a:alpha val="13725"/>
              </a:srgbClr>
            </a:outerShdw>
          </a:effectLst>
        </p:spPr>
      </p:pic>
      <p:sp>
        <p:nvSpPr>
          <p:cNvPr id="84" name="Google Shape;84;g2b1c0db4310_0_293"/>
          <p:cNvSpPr txBox="1"/>
          <p:nvPr/>
        </p:nvSpPr>
        <p:spPr>
          <a:xfrm>
            <a:off x="9078730" y="6285021"/>
            <a:ext cx="1799400" cy="319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1200"/>
              <a:buFont typeface="Calibri"/>
              <a:buNone/>
            </a:pPr>
            <a:r>
              <a:rPr lang="en-IE" sz="1200" b="0" i="0" u="none" strike="noStrike" cap="none">
                <a:solidFill>
                  <a:schemeClr val="lt1"/>
                </a:solidFill>
                <a:latin typeface="Calibri"/>
                <a:ea typeface="Calibri"/>
                <a:cs typeface="Calibri"/>
                <a:sym typeface="Calibri"/>
              </a:rPr>
              <a:t>DEMONSTRATED ON </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ock Page / Break / End">
  <p:cSld name="1_Block Page / Break / End">
    <p:spTree>
      <p:nvGrpSpPr>
        <p:cNvPr id="1" name="Shape 85"/>
        <p:cNvGrpSpPr/>
        <p:nvPr/>
      </p:nvGrpSpPr>
      <p:grpSpPr>
        <a:xfrm>
          <a:off x="0" y="0"/>
          <a:ext cx="0" cy="0"/>
          <a:chOff x="0" y="0"/>
          <a:chExt cx="0" cy="0"/>
        </a:xfrm>
      </p:grpSpPr>
      <p:sp>
        <p:nvSpPr>
          <p:cNvPr id="86" name="Google Shape;86;p69"/>
          <p:cNvSpPr/>
          <p:nvPr/>
        </p:nvSpPr>
        <p:spPr>
          <a:xfrm>
            <a:off x="0" y="0"/>
            <a:ext cx="12192000" cy="6858000"/>
          </a:xfrm>
          <a:prstGeom prst="rect">
            <a:avLst/>
          </a:prstGeom>
          <a:solidFill>
            <a:srgbClr val="E63E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69"/>
          <p:cNvPicPr preferRelativeResize="0"/>
          <p:nvPr/>
        </p:nvPicPr>
        <p:blipFill rotWithShape="1">
          <a:blip r:embed="rId2">
            <a:alphaModFix/>
          </a:blip>
          <a:srcRect/>
          <a:stretch/>
        </p:blipFill>
        <p:spPr>
          <a:xfrm>
            <a:off x="4064000" y="2913570"/>
            <a:ext cx="4060856" cy="1040384"/>
          </a:xfrm>
          <a:prstGeom prst="rect">
            <a:avLst/>
          </a:prstGeom>
          <a:noFill/>
          <a:ln>
            <a:noFill/>
          </a:ln>
        </p:spPr>
      </p:pic>
      <p:sp>
        <p:nvSpPr>
          <p:cNvPr id="88" name="Google Shape;88;p6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69"/>
          <p:cNvSpPr txBox="1"/>
          <p:nvPr/>
        </p:nvSpPr>
        <p:spPr>
          <a:xfrm>
            <a:off x="617781" y="6468518"/>
            <a:ext cx="58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IE" sz="1200" b="0" i="0" u="none" strike="noStrike" cap="none">
                <a:solidFill>
                  <a:schemeClr val="lt1"/>
                </a:solidFill>
                <a:latin typeface="Calibri"/>
                <a:ea typeface="Calibri"/>
                <a:cs typeface="Calibri"/>
                <a:sym typeface="Calibri"/>
              </a:rPr>
              <a:t>| Confidential and proprietary – for SoftGenetics only </a:t>
            </a:r>
            <a:endParaRPr sz="1400" b="0" i="0" u="none" strike="noStrike" cap="none">
              <a:solidFill>
                <a:srgbClr val="000000"/>
              </a:solidFill>
              <a:latin typeface="Arial"/>
              <a:ea typeface="Arial"/>
              <a:cs typeface="Arial"/>
              <a:sym typeface="Arial"/>
            </a:endParaRPr>
          </a:p>
        </p:txBody>
      </p:sp>
      <p:sp>
        <p:nvSpPr>
          <p:cNvPr id="90" name="Google Shape;90;p69"/>
          <p:cNvSpPr txBox="1">
            <a:spLocks noGrp="1"/>
          </p:cNvSpPr>
          <p:nvPr>
            <p:ph type="sldNum" idx="12"/>
          </p:nvPr>
        </p:nvSpPr>
        <p:spPr>
          <a:xfrm>
            <a:off x="113624" y="6468518"/>
            <a:ext cx="62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hbiostat.org/bbr/"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www.fharrell.com/post/assu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p:nvPr/>
        </p:nvSpPr>
        <p:spPr>
          <a:xfrm>
            <a:off x="605050" y="1830275"/>
            <a:ext cx="7620300" cy="14223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034" name="Google Shape;2034;p1"/>
          <p:cNvSpPr txBox="1">
            <a:spLocks noGrp="1"/>
          </p:cNvSpPr>
          <p:nvPr>
            <p:ph type="ctrTitle"/>
          </p:nvPr>
        </p:nvSpPr>
        <p:spPr>
          <a:xfrm>
            <a:off x="715300" y="1904000"/>
            <a:ext cx="7510050" cy="1195542"/>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US" sz="4000" b="1" dirty="0"/>
              <a:t>Sample Size and Power for Non-Parametric Analysis</a:t>
            </a:r>
          </a:p>
        </p:txBody>
      </p:sp>
      <p:sp>
        <p:nvSpPr>
          <p:cNvPr id="2035" name="Google Shape;2035;p1"/>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dirty="0"/>
              <a:t>© </a:t>
            </a:r>
            <a:r>
              <a:rPr lang="en-IE" dirty="0" err="1"/>
              <a:t>nQuery</a:t>
            </a:r>
            <a:r>
              <a:rPr lang="en-IE"/>
              <a:t>   |   Proprietary &amp; Conﬁdential</a:t>
            </a:r>
            <a:endParaRPr/>
          </a:p>
        </p:txBody>
      </p:sp>
      <p:pic>
        <p:nvPicPr>
          <p:cNvPr id="2036" name="Google Shape;2036;p1"/>
          <p:cNvPicPr preferRelativeResize="0"/>
          <p:nvPr/>
        </p:nvPicPr>
        <p:blipFill rotWithShape="1">
          <a:blip r:embed="rId3">
            <a:alphaModFix/>
          </a:blip>
          <a:srcRect/>
          <a:stretch/>
        </p:blipFill>
        <p:spPr>
          <a:xfrm>
            <a:off x="99213" y="86650"/>
            <a:ext cx="2271724" cy="669285"/>
          </a:xfrm>
          <a:prstGeom prst="rect">
            <a:avLst/>
          </a:prstGeom>
          <a:noFill/>
          <a:ln>
            <a:noFill/>
          </a:ln>
        </p:spPr>
      </p:pic>
      <p:sp>
        <p:nvSpPr>
          <p:cNvPr id="2037" name="Google Shape;2037;p1"/>
          <p:cNvSpPr txBox="1"/>
          <p:nvPr/>
        </p:nvSpPr>
        <p:spPr>
          <a:xfrm>
            <a:off x="803275" y="3578200"/>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200" b="0" i="0" u="none" strike="noStrike" cap="none" dirty="0">
                <a:solidFill>
                  <a:schemeClr val="lt1"/>
                </a:solidFill>
                <a:latin typeface="Public Sans Light"/>
                <a:ea typeface="Public Sans Light"/>
                <a:cs typeface="Public Sans Light"/>
                <a:sym typeface="Public Sans Light"/>
              </a:rPr>
              <a:t>April 2024</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1">
          <a:extLst>
            <a:ext uri="{FF2B5EF4-FFF2-40B4-BE49-F238E27FC236}">
              <a16:creationId xmlns:a16="http://schemas.microsoft.com/office/drawing/2014/main" id="{E5FF4EF4-E204-DA0F-DEA9-2A432B852320}"/>
            </a:ext>
          </a:extLst>
        </p:cNvPr>
        <p:cNvGrpSpPr/>
        <p:nvPr/>
      </p:nvGrpSpPr>
      <p:grpSpPr>
        <a:xfrm>
          <a:off x="0" y="0"/>
          <a:ext cx="0" cy="0"/>
          <a:chOff x="0" y="0"/>
          <a:chExt cx="0" cy="0"/>
        </a:xfrm>
      </p:grpSpPr>
      <p:sp>
        <p:nvSpPr>
          <p:cNvPr id="2122" name="Google Shape;2122;g2b148969348_0_114">
            <a:extLst>
              <a:ext uri="{FF2B5EF4-FFF2-40B4-BE49-F238E27FC236}">
                <a16:creationId xmlns:a16="http://schemas.microsoft.com/office/drawing/2014/main" id="{9DE9CBDC-F00B-F706-27C0-0B4FF91B1592}"/>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Introduction to Non-Parametric Methods</a:t>
            </a:r>
            <a:endParaRPr dirty="0"/>
          </a:p>
        </p:txBody>
      </p:sp>
      <p:sp>
        <p:nvSpPr>
          <p:cNvPr id="2123" name="Google Shape;2123;g2b148969348_0_114">
            <a:extLst>
              <a:ext uri="{FF2B5EF4-FFF2-40B4-BE49-F238E27FC236}">
                <a16:creationId xmlns:a16="http://schemas.microsoft.com/office/drawing/2014/main" id="{5F889566-C73B-4E9F-CC8B-542D7055653A}"/>
              </a:ext>
            </a:extLst>
          </p:cNvPr>
          <p:cNvSpPr txBox="1">
            <a:spLocks noGrp="1"/>
          </p:cNvSpPr>
          <p:nvPr>
            <p:ph type="body" idx="4294967295"/>
          </p:nvPr>
        </p:nvSpPr>
        <p:spPr>
          <a:xfrm>
            <a:off x="800100" y="1355651"/>
            <a:ext cx="111702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900"/>
              </a:spcBef>
              <a:spcAft>
                <a:spcPts val="0"/>
              </a:spcAft>
              <a:buSzPts val="2400"/>
              <a:buNone/>
            </a:pPr>
            <a:r>
              <a:rPr lang="en-US" sz="2200" dirty="0"/>
              <a:t>Non-parametric methods make no/minimal distributional assumptions about data</a:t>
            </a:r>
            <a:br>
              <a:rPr lang="en-IE" sz="2400" dirty="0"/>
            </a:br>
            <a:r>
              <a:rPr lang="en-US" sz="2000" dirty="0">
                <a:solidFill>
                  <a:srgbClr val="7F7F7F"/>
                </a:solidFill>
              </a:rPr>
              <a:t>Fewer assumptions can come at cost of interpretability and lower statistical power</a:t>
            </a:r>
          </a:p>
          <a:p>
            <a:pPr marL="228600" lvl="0" indent="-76200" algn="l" rtl="0">
              <a:lnSpc>
                <a:spcPct val="100000"/>
              </a:lnSpc>
              <a:spcBef>
                <a:spcPts val="900"/>
              </a:spcBef>
              <a:spcAft>
                <a:spcPts val="0"/>
              </a:spcAft>
              <a:buSzPts val="2400"/>
              <a:buNone/>
            </a:pPr>
            <a:r>
              <a:rPr lang="en-US" sz="2000" dirty="0">
                <a:solidFill>
                  <a:srgbClr val="7F7F7F"/>
                </a:solidFill>
              </a:rPr>
              <a:t>Non-parametric often equivalent to subset of semi-parametric – log-rank subset of Cox regression, Wilcoxon tests subset of proportional odds model (see Harrell)</a:t>
            </a:r>
            <a:br>
              <a:rPr lang="en-IE" sz="2000" dirty="0"/>
            </a:br>
            <a:endParaRPr sz="2000" dirty="0"/>
          </a:p>
          <a:p>
            <a:pPr marL="228600" lvl="0" indent="-76200" algn="l" rtl="0">
              <a:lnSpc>
                <a:spcPct val="100000"/>
              </a:lnSpc>
              <a:spcBef>
                <a:spcPts val="900"/>
              </a:spcBef>
              <a:spcAft>
                <a:spcPts val="0"/>
              </a:spcAft>
              <a:buSzPts val="2400"/>
              <a:buNone/>
            </a:pPr>
            <a:r>
              <a:rPr lang="en-US" sz="2200" dirty="0"/>
              <a:t>These methods are highly useful for dealing with complex continuous data (e.g. extreme outliers, infinite variance) or ordered data (ordinal, interval)</a:t>
            </a:r>
          </a:p>
          <a:p>
            <a:pPr marL="228600" lvl="0" indent="-76200" algn="l" rtl="0">
              <a:lnSpc>
                <a:spcPct val="100000"/>
              </a:lnSpc>
              <a:spcBef>
                <a:spcPts val="900"/>
              </a:spcBef>
              <a:spcAft>
                <a:spcPts val="0"/>
              </a:spcAft>
              <a:buSzPts val="2400"/>
              <a:buNone/>
            </a:pPr>
            <a:endParaRPr lang="en-US" sz="2200" dirty="0"/>
          </a:p>
          <a:p>
            <a:pPr marL="228600" lvl="0" indent="-76200" algn="l" rtl="0">
              <a:lnSpc>
                <a:spcPct val="100000"/>
              </a:lnSpc>
              <a:spcBef>
                <a:spcPts val="900"/>
              </a:spcBef>
              <a:spcAft>
                <a:spcPts val="0"/>
              </a:spcAft>
              <a:buSzPts val="2400"/>
              <a:buNone/>
            </a:pPr>
            <a:r>
              <a:rPr lang="en-US" sz="2200" dirty="0"/>
              <a:t>Non-parametric methods often more associated with testing rather than estimation</a:t>
            </a:r>
          </a:p>
          <a:p>
            <a:pPr marL="228600" lvl="0" indent="-76200" algn="l" rtl="0">
              <a:lnSpc>
                <a:spcPct val="100000"/>
              </a:lnSpc>
              <a:spcBef>
                <a:spcPts val="900"/>
              </a:spcBef>
              <a:spcAft>
                <a:spcPts val="0"/>
              </a:spcAft>
              <a:buSzPts val="2400"/>
              <a:buNone/>
            </a:pPr>
            <a:r>
              <a:rPr kumimoji="0" lang="en-US" sz="2000" b="0" i="0" u="none" strike="noStrike" kern="0" cap="none" spc="0" normalizeH="0" baseline="0" noProof="0" dirty="0">
                <a:ln>
                  <a:noFill/>
                </a:ln>
                <a:solidFill>
                  <a:srgbClr val="7F7F7F"/>
                </a:solidFill>
                <a:effectLst/>
                <a:uLnTx/>
                <a:uFillTx/>
                <a:latin typeface="Public Sans Light"/>
                <a:sym typeface="Public Sans Light"/>
              </a:rPr>
              <a:t>But non-parametric regression models growing in popularity e.g. quantile regression</a:t>
            </a:r>
          </a:p>
          <a:p>
            <a:pPr marL="228600" lvl="0" indent="-76200" algn="l" rtl="0">
              <a:lnSpc>
                <a:spcPct val="100000"/>
              </a:lnSpc>
              <a:spcBef>
                <a:spcPts val="900"/>
              </a:spcBef>
              <a:spcAft>
                <a:spcPts val="0"/>
              </a:spcAft>
              <a:buSzPts val="2400"/>
              <a:buNone/>
            </a:pPr>
            <a:endParaRPr lang="en-US" sz="2200" dirty="0"/>
          </a:p>
          <a:p>
            <a:pPr marL="228600" lvl="0" indent="-76200" algn="l" rtl="0">
              <a:lnSpc>
                <a:spcPct val="100000"/>
              </a:lnSpc>
              <a:spcBef>
                <a:spcPts val="900"/>
              </a:spcBef>
              <a:spcAft>
                <a:spcPts val="0"/>
              </a:spcAft>
              <a:buSzPts val="2400"/>
              <a:buNone/>
            </a:pPr>
            <a:r>
              <a:rPr lang="en-US" sz="2200" dirty="0"/>
              <a:t>Will focus here on non-parametric rank tests &amp; their associated sample size/power </a:t>
            </a:r>
          </a:p>
        </p:txBody>
      </p:sp>
    </p:spTree>
    <p:extLst>
      <p:ext uri="{BB962C8B-B14F-4D97-AF65-F5344CB8AC3E}">
        <p14:creationId xmlns:p14="http://schemas.microsoft.com/office/powerpoint/2010/main" val="411816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1">
          <a:extLst>
            <a:ext uri="{FF2B5EF4-FFF2-40B4-BE49-F238E27FC236}">
              <a16:creationId xmlns:a16="http://schemas.microsoft.com/office/drawing/2014/main" id="{FA2ADDA1-951B-03DF-5546-FEA6751518BC}"/>
            </a:ext>
          </a:extLst>
        </p:cNvPr>
        <p:cNvGrpSpPr/>
        <p:nvPr/>
      </p:nvGrpSpPr>
      <p:grpSpPr>
        <a:xfrm>
          <a:off x="0" y="0"/>
          <a:ext cx="0" cy="0"/>
          <a:chOff x="0" y="0"/>
          <a:chExt cx="0" cy="0"/>
        </a:xfrm>
      </p:grpSpPr>
      <p:sp>
        <p:nvSpPr>
          <p:cNvPr id="2122" name="Google Shape;2122;g2b148969348_0_114">
            <a:extLst>
              <a:ext uri="{FF2B5EF4-FFF2-40B4-BE49-F238E27FC236}">
                <a16:creationId xmlns:a16="http://schemas.microsoft.com/office/drawing/2014/main" id="{3E8D094E-5375-269D-FFB6-CE47EE7A8DCF}"/>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Rank Tests Overview</a:t>
            </a:r>
            <a:endParaRPr dirty="0"/>
          </a:p>
        </p:txBody>
      </p:sp>
      <p:sp>
        <p:nvSpPr>
          <p:cNvPr id="2123" name="Google Shape;2123;g2b148969348_0_114">
            <a:extLst>
              <a:ext uri="{FF2B5EF4-FFF2-40B4-BE49-F238E27FC236}">
                <a16:creationId xmlns:a16="http://schemas.microsoft.com/office/drawing/2014/main" id="{88826607-C6F3-01F3-7140-463DA20B320C}"/>
              </a:ext>
            </a:extLst>
          </p:cNvPr>
          <p:cNvSpPr txBox="1">
            <a:spLocks noGrp="1"/>
          </p:cNvSpPr>
          <p:nvPr>
            <p:ph type="body" idx="4294967295"/>
          </p:nvPr>
        </p:nvSpPr>
        <p:spPr>
          <a:xfrm>
            <a:off x="800100" y="1355651"/>
            <a:ext cx="111702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900"/>
              </a:spcBef>
              <a:spcAft>
                <a:spcPts val="0"/>
              </a:spcAft>
              <a:buSzPts val="2400"/>
              <a:buNone/>
            </a:pPr>
            <a:r>
              <a:rPr lang="en-US" sz="2200" dirty="0"/>
              <a:t>Rank tests are a common type of non-parametric test used for complex continuous data (e.g. outliers), ordinal data (ordered categories) and interval (scale) data</a:t>
            </a:r>
            <a:br>
              <a:rPr lang="en-IE" sz="2000" dirty="0"/>
            </a:br>
            <a:endParaRPr sz="2000" dirty="0"/>
          </a:p>
          <a:p>
            <a:pPr marL="228600" lvl="0" indent="-76200" algn="l" rtl="0">
              <a:lnSpc>
                <a:spcPct val="100000"/>
              </a:lnSpc>
              <a:spcBef>
                <a:spcPts val="900"/>
              </a:spcBef>
              <a:spcAft>
                <a:spcPts val="0"/>
              </a:spcAft>
              <a:buSzPts val="2400"/>
              <a:buNone/>
            </a:pPr>
            <a:r>
              <a:rPr lang="en-US" sz="2200" dirty="0"/>
              <a:t>Rank tests are interested in hypothesis tests based on the relative ranks of outcomes for each subject (i.e. not the direct underlying value) across groups</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US" sz="2000" b="0" i="0" u="none" strike="noStrike" kern="0" cap="none" spc="0" normalizeH="0" baseline="0" noProof="0" dirty="0">
                <a:ln>
                  <a:noFill/>
                </a:ln>
                <a:solidFill>
                  <a:srgbClr val="7F7F7F"/>
                </a:solidFill>
                <a:effectLst/>
                <a:uLnTx/>
                <a:uFillTx/>
                <a:latin typeface="Public Sans Light"/>
                <a:sym typeface="Public Sans Light"/>
              </a:rPr>
              <a:t>Hypotheses framed around P(X&gt;Y) type statistics – exact definition often complex</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US" sz="2000" b="0" i="0" u="none" strike="noStrike" kern="0" cap="none" spc="0" normalizeH="0" baseline="0" noProof="0" dirty="0">
                <a:ln>
                  <a:noFill/>
                </a:ln>
                <a:solidFill>
                  <a:srgbClr val="7F7F7F"/>
                </a:solidFill>
                <a:effectLst/>
                <a:uLnTx/>
                <a:uFillTx/>
                <a:latin typeface="Public Sans Light"/>
                <a:sym typeface="Public Sans Light"/>
              </a:rPr>
              <a:t>Rank tests often conflated with test of medians but only valid under location shift assumption</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US" sz="2000" b="0" i="0" u="none" strike="noStrike" kern="0" cap="none" spc="0" normalizeH="0" baseline="0" noProof="0" dirty="0">
                <a:ln>
                  <a:noFill/>
                </a:ln>
                <a:solidFill>
                  <a:srgbClr val="7F7F7F"/>
                </a:solidFill>
                <a:effectLst/>
                <a:uLnTx/>
                <a:uFillTx/>
                <a:latin typeface="Public Sans Light"/>
                <a:sym typeface="Public Sans Light"/>
              </a:rPr>
              <a:t>Can map many rank tests onto equivalent parametric tests e.g. W-M-W U-test = t-test</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endParaRPr lang="en-US" sz="2200" dirty="0"/>
          </a:p>
          <a:p>
            <a:pPr marL="228600" lvl="0" indent="-76200" algn="l" rtl="0">
              <a:lnSpc>
                <a:spcPct val="100000"/>
              </a:lnSpc>
              <a:spcBef>
                <a:spcPts val="900"/>
              </a:spcBef>
              <a:spcAft>
                <a:spcPts val="0"/>
              </a:spcAft>
              <a:buSzPts val="2400"/>
              <a:buNone/>
            </a:pPr>
            <a:r>
              <a:rPr lang="en-US" sz="2200" dirty="0"/>
              <a:t>Rank tests will tend to struggle with estimation (e.g. confidence intervals) and data dependency (e.g. covariates) - consider semi-parametric here</a:t>
            </a:r>
          </a:p>
          <a:p>
            <a:pPr marL="228600" lvl="0" indent="-76200" algn="l" rtl="0">
              <a:lnSpc>
                <a:spcPct val="100000"/>
              </a:lnSpc>
              <a:spcBef>
                <a:spcPts val="900"/>
              </a:spcBef>
              <a:spcAft>
                <a:spcPts val="0"/>
              </a:spcAft>
              <a:buSzPts val="2400"/>
              <a:buNone/>
            </a:pPr>
            <a:r>
              <a:rPr kumimoji="0" lang="en-US" sz="2000" b="0" i="0" u="none" strike="noStrike" kern="0" cap="none" spc="0" normalizeH="0" baseline="0" noProof="0" dirty="0">
                <a:ln>
                  <a:noFill/>
                </a:ln>
                <a:solidFill>
                  <a:srgbClr val="7F7F7F"/>
                </a:solidFill>
                <a:effectLst/>
                <a:uLnTx/>
                <a:uFillTx/>
                <a:latin typeface="Public Sans Light"/>
                <a:sym typeface="Public Sans Light"/>
              </a:rPr>
              <a:t>For example, proportional odds model is good candidate for ordinal/interval type data</a:t>
            </a:r>
            <a:endParaRPr lang="en-US" sz="2200" dirty="0"/>
          </a:p>
        </p:txBody>
      </p:sp>
    </p:spTree>
    <p:extLst>
      <p:ext uri="{BB962C8B-B14F-4D97-AF65-F5344CB8AC3E}">
        <p14:creationId xmlns:p14="http://schemas.microsoft.com/office/powerpoint/2010/main" val="38967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6">
          <a:extLst>
            <a:ext uri="{FF2B5EF4-FFF2-40B4-BE49-F238E27FC236}">
              <a16:creationId xmlns:a16="http://schemas.microsoft.com/office/drawing/2014/main" id="{737DA362-2F09-059E-4444-1F4D73DFC8A0}"/>
            </a:ext>
          </a:extLst>
        </p:cNvPr>
        <p:cNvGrpSpPr/>
        <p:nvPr/>
      </p:nvGrpSpPr>
      <p:grpSpPr>
        <a:xfrm>
          <a:off x="0" y="0"/>
          <a:ext cx="0" cy="0"/>
          <a:chOff x="0" y="0"/>
          <a:chExt cx="0" cy="0"/>
        </a:xfrm>
      </p:grpSpPr>
      <p:sp>
        <p:nvSpPr>
          <p:cNvPr id="2277" name="Google Shape;2277;g2b1c0db4310_0_299">
            <a:extLst>
              <a:ext uri="{FF2B5EF4-FFF2-40B4-BE49-F238E27FC236}">
                <a16:creationId xmlns:a16="http://schemas.microsoft.com/office/drawing/2014/main" id="{35E3D45B-9530-6E8A-C462-35E223AE71D0}"/>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Types of Non-Parametric Tests</a:t>
            </a:r>
            <a:endParaRPr dirty="0"/>
          </a:p>
        </p:txBody>
      </p:sp>
      <p:sp>
        <p:nvSpPr>
          <p:cNvPr id="2278" name="Google Shape;2278;g2b1c0db4310_0_299">
            <a:extLst>
              <a:ext uri="{FF2B5EF4-FFF2-40B4-BE49-F238E27FC236}">
                <a16:creationId xmlns:a16="http://schemas.microsoft.com/office/drawing/2014/main" id="{B00B178F-00DE-6B50-0686-58A0D73D20AF}"/>
              </a:ext>
            </a:extLst>
          </p:cNvPr>
          <p:cNvSpPr txBox="1">
            <a:spLocks noGrp="1"/>
          </p:cNvSpPr>
          <p:nvPr>
            <p:ph type="sldNum" idx="4294967295"/>
          </p:nvPr>
        </p:nvSpPr>
        <p:spPr>
          <a:xfrm>
            <a:off x="0" y="6489700"/>
            <a:ext cx="1003200" cy="258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900"/>
              <a:buNone/>
            </a:pPr>
            <a:fld id="{00000000-1234-1234-1234-123412341234}" type="slidenum">
              <a:rPr lang="en-IE"/>
              <a:t>12</a:t>
            </a:fld>
            <a:endParaRPr dirty="0"/>
          </a:p>
        </p:txBody>
      </p:sp>
      <p:graphicFrame>
        <p:nvGraphicFramePr>
          <p:cNvPr id="3" name="Table 2">
            <a:extLst>
              <a:ext uri="{FF2B5EF4-FFF2-40B4-BE49-F238E27FC236}">
                <a16:creationId xmlns:a16="http://schemas.microsoft.com/office/drawing/2014/main" id="{6247442A-CB91-BAC5-39A4-3359CACBFFF7}"/>
              </a:ext>
            </a:extLst>
          </p:cNvPr>
          <p:cNvGraphicFramePr>
            <a:graphicFrameLocks noGrp="1"/>
          </p:cNvGraphicFramePr>
          <p:nvPr>
            <p:extLst>
              <p:ext uri="{D42A27DB-BD31-4B8C-83A1-F6EECF244321}">
                <p14:modId xmlns:p14="http://schemas.microsoft.com/office/powerpoint/2010/main" val="958887211"/>
              </p:ext>
            </p:extLst>
          </p:nvPr>
        </p:nvGraphicFramePr>
        <p:xfrm>
          <a:off x="533400" y="1477963"/>
          <a:ext cx="10553700" cy="3560175"/>
        </p:xfrm>
        <a:graphic>
          <a:graphicData uri="http://schemas.openxmlformats.org/drawingml/2006/table">
            <a:tbl>
              <a:tblPr firstRow="1"/>
              <a:tblGrid>
                <a:gridCol w="4104409">
                  <a:extLst>
                    <a:ext uri="{9D8B030D-6E8A-4147-A177-3AD203B41FA5}">
                      <a16:colId xmlns:a16="http://schemas.microsoft.com/office/drawing/2014/main" val="803079028"/>
                    </a:ext>
                  </a:extLst>
                </a:gridCol>
                <a:gridCol w="6449291">
                  <a:extLst>
                    <a:ext uri="{9D8B030D-6E8A-4147-A177-3AD203B41FA5}">
                      <a16:colId xmlns:a16="http://schemas.microsoft.com/office/drawing/2014/main" val="1708409930"/>
                    </a:ext>
                  </a:extLst>
                </a:gridCol>
              </a:tblGrid>
              <a:tr h="71203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a:r>
                        <a:rPr lang="en-IE" sz="2000" dirty="0">
                          <a:solidFill>
                            <a:schemeClr val="tx1"/>
                          </a:solidFill>
                          <a:latin typeface="Public Sans SemiBold" pitchFamily="2" charset="0"/>
                        </a:rPr>
                        <a:t>Parametric Test</a:t>
                      </a:r>
                    </a:p>
                  </a:txBody>
                  <a:tcPr anchor="ctr">
                    <a:lnL w="12700" cmpd="sng">
                      <a:solidFill>
                        <a:sysClr val="window" lastClr="FFFFFF"/>
                      </a:solidFill>
                    </a:lnL>
                    <a:lnR w="12700" cap="flat" cmpd="sng" algn="ctr">
                      <a:solidFill>
                        <a:srgbClr val="37C2D6"/>
                      </a:solidFill>
                      <a:prstDash val="solid"/>
                      <a:round/>
                      <a:headEnd type="none" w="med" len="med"/>
                      <a:tailEnd type="none" w="med" len="med"/>
                    </a:lnR>
                    <a:lnT w="12700" cmpd="sng">
                      <a:solidFill>
                        <a:sysClr val="window" lastClr="FFFFFF"/>
                      </a:solidFill>
                    </a:lnT>
                    <a:lnB w="19050" cap="flat" cmpd="sng" algn="ctr">
                      <a:solidFill>
                        <a:srgbClr val="1CADE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a:r>
                        <a:rPr lang="en-IE" sz="2000" dirty="0">
                          <a:solidFill>
                            <a:schemeClr val="tx1"/>
                          </a:solidFill>
                          <a:latin typeface="Public Sans SemiBold" pitchFamily="2" charset="0"/>
                        </a:rPr>
                        <a:t>Non-Parametric Equivalent</a:t>
                      </a:r>
                    </a:p>
                  </a:txBody>
                  <a:tcPr anchor="ctr">
                    <a:lnL w="12700" cap="flat" cmpd="sng" algn="ctr">
                      <a:solidFill>
                        <a:srgbClr val="37C2D6"/>
                      </a:solidFill>
                      <a:prstDash val="solid"/>
                      <a:round/>
                      <a:headEnd type="none" w="med" len="med"/>
                      <a:tailEnd type="none" w="med" len="med"/>
                    </a:lnL>
                    <a:lnR w="12700" cmpd="sng">
                      <a:solidFill>
                        <a:sysClr val="window" lastClr="FFFFFF"/>
                      </a:solidFill>
                    </a:lnR>
                    <a:lnT w="12700" cmpd="sng">
                      <a:solidFill>
                        <a:sysClr val="window" lastClr="FFFFFF"/>
                      </a:solidFill>
                    </a:lnT>
                    <a:lnB w="19050" cap="flat" cmpd="sng" algn="ctr">
                      <a:solidFill>
                        <a:srgbClr val="1CADE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61881702"/>
                  </a:ext>
                </a:extLst>
              </a:tr>
              <a:tr h="712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b="0" u="none" strike="noStrike" cap="none" dirty="0">
                          <a:solidFill>
                            <a:schemeClr val="tx1"/>
                          </a:solidFill>
                          <a:latin typeface="Public Sans Light" pitchFamily="2" charset="0"/>
                        </a:rPr>
                        <a:t>One-Sample/Paired t-test</a:t>
                      </a:r>
                      <a:endParaRPr sz="2000" b="0" u="none" strike="noStrike" cap="none" dirty="0">
                        <a:solidFill>
                          <a:schemeClr val="tx1"/>
                        </a:solidFill>
                        <a:latin typeface="Public Sans Light" pitchFamily="2" charset="0"/>
                        <a:ea typeface="Calibri"/>
                        <a:cs typeface="Calibri"/>
                        <a:sym typeface="Calibri"/>
                      </a:endParaRPr>
                    </a:p>
                  </a:txBody>
                  <a:tcPr marL="68575" marR="68575" marT="0" marB="0" anchor="ctr">
                    <a:lnL w="12700" cmpd="sng">
                      <a:solidFill>
                        <a:sysClr val="window" lastClr="FFFFFF"/>
                      </a:solidFill>
                    </a:lnL>
                    <a:lnR w="12700" cap="flat" cmpd="sng" algn="ctr">
                      <a:solidFill>
                        <a:srgbClr val="37C2D6"/>
                      </a:solidFill>
                      <a:prstDash val="solid"/>
                      <a:round/>
                      <a:headEnd type="none" w="med" len="med"/>
                      <a:tailEnd type="none" w="med" len="med"/>
                    </a:lnR>
                    <a:lnT w="19050" cap="flat" cmpd="sng" algn="ctr">
                      <a:solidFill>
                        <a:srgbClr val="1CADE4"/>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solidFill>
                            <a:schemeClr val="tx1"/>
                          </a:solidFill>
                          <a:latin typeface="Public Sans Light" pitchFamily="2" charset="0"/>
                        </a:rPr>
                        <a:t>Wilcoxon Signed Rank Test</a:t>
                      </a:r>
                      <a:endParaRPr sz="2000" u="none" strike="noStrike" cap="none" dirty="0">
                        <a:solidFill>
                          <a:schemeClr val="tx1"/>
                        </a:solidFill>
                        <a:latin typeface="Public Sans Light" pitchFamily="2" charset="0"/>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R w="12700" cmpd="sng">
                      <a:solidFill>
                        <a:sysClr val="window" lastClr="FFFFFF"/>
                      </a:solidFill>
                    </a:lnR>
                    <a:lnT w="19050" cap="flat" cmpd="sng" algn="ctr">
                      <a:solidFill>
                        <a:srgbClr val="1CADE4"/>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77203103"/>
                  </a:ext>
                </a:extLst>
              </a:tr>
              <a:tr h="712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b="0" u="none" strike="noStrike" cap="none" dirty="0">
                          <a:solidFill>
                            <a:schemeClr val="tx1"/>
                          </a:solidFill>
                          <a:latin typeface="Public Sans Light" pitchFamily="2" charset="0"/>
                        </a:rPr>
                        <a:t>Two-Sample t-test</a:t>
                      </a:r>
                      <a:endParaRPr sz="2000" b="0" u="none" strike="noStrike" cap="none" dirty="0">
                        <a:solidFill>
                          <a:schemeClr val="tx1"/>
                        </a:solidFill>
                        <a:latin typeface="Public Sans Light" pitchFamily="2" charset="0"/>
                        <a:ea typeface="Calibri"/>
                        <a:cs typeface="Calibri"/>
                        <a:sym typeface="Calibri"/>
                      </a:endParaRPr>
                    </a:p>
                  </a:txBody>
                  <a:tcPr marL="68575" marR="68575" marT="0" marB="0" anchor="ctr">
                    <a:lnL w="12700" cmpd="sng">
                      <a:solidFill>
                        <a:sysClr val="window" lastClr="FFFFFF"/>
                      </a:solidFill>
                    </a:lnL>
                    <a:lnR w="12700" cap="flat" cmpd="sng" algn="ctr">
                      <a:solidFill>
                        <a:srgbClr val="37C2D6"/>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solidFill>
                            <a:schemeClr val="tx1"/>
                          </a:solidFill>
                          <a:latin typeface="Public Sans Light" pitchFamily="2" charset="0"/>
                          <a:ea typeface="Calibri"/>
                          <a:cs typeface="Calibri"/>
                          <a:sym typeface="Calibri"/>
                        </a:rPr>
                        <a:t>(Wilcoxon-)Mann-Whitney U-test</a:t>
                      </a:r>
                      <a:endParaRPr sz="2000" u="none" strike="noStrike" cap="none" dirty="0">
                        <a:solidFill>
                          <a:schemeClr val="tx1"/>
                        </a:solidFill>
                        <a:latin typeface="Public Sans Light" pitchFamily="2" charset="0"/>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8992756"/>
                  </a:ext>
                </a:extLst>
              </a:tr>
              <a:tr h="712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b="0" u="none" strike="noStrike" cap="none" dirty="0">
                          <a:solidFill>
                            <a:schemeClr val="tx1"/>
                          </a:solidFill>
                          <a:latin typeface="Public Sans Light" pitchFamily="2" charset="0"/>
                        </a:rPr>
                        <a:t>ANOVA</a:t>
                      </a:r>
                      <a:endParaRPr sz="2000" b="0" u="none" strike="noStrike" cap="none" dirty="0">
                        <a:solidFill>
                          <a:schemeClr val="tx1"/>
                        </a:solidFill>
                        <a:latin typeface="Public Sans Light" pitchFamily="2" charset="0"/>
                        <a:ea typeface="Calibri"/>
                        <a:cs typeface="Calibri"/>
                        <a:sym typeface="Calibri"/>
                      </a:endParaRPr>
                    </a:p>
                  </a:txBody>
                  <a:tcPr marL="68575" marR="68575" marT="0" marB="0" anchor="ctr">
                    <a:lnL w="12700" cmpd="sng">
                      <a:solidFill>
                        <a:sysClr val="window" lastClr="FFFFFF"/>
                      </a:solidFill>
                    </a:lnL>
                    <a:lnR w="12700" cap="flat" cmpd="sng" algn="ctr">
                      <a:solidFill>
                        <a:srgbClr val="37C2D6"/>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solidFill>
                            <a:schemeClr val="tx1"/>
                          </a:solidFill>
                          <a:latin typeface="Public Sans Light" pitchFamily="2" charset="0"/>
                          <a:ea typeface="Calibri"/>
                          <a:cs typeface="Calibri"/>
                          <a:sym typeface="Calibri"/>
                        </a:rPr>
                        <a:t>Kruskal-Wallis (One-way), Friedman (Repeated Measures) </a:t>
                      </a:r>
                      <a:endParaRPr sz="2000" u="none" strike="noStrike" cap="none" dirty="0">
                        <a:solidFill>
                          <a:schemeClr val="tx1"/>
                        </a:solidFill>
                        <a:latin typeface="Public Sans Light" pitchFamily="2" charset="0"/>
                      </a:endParaRPr>
                    </a:p>
                  </a:txBody>
                  <a:tcPr marL="68575" marR="68575" marT="0" marB="0" anchor="ctr">
                    <a:lnL w="12700" cap="flat" cmpd="sng" algn="ctr">
                      <a:solidFill>
                        <a:srgbClr val="37C2D6"/>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08652654"/>
                  </a:ext>
                </a:extLst>
              </a:tr>
              <a:tr h="712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b="0" u="none" strike="noStrike" cap="none" dirty="0">
                          <a:solidFill>
                            <a:schemeClr val="tx1"/>
                          </a:solidFill>
                          <a:latin typeface="Public Sans Light" pitchFamily="2" charset="0"/>
                          <a:ea typeface="Calibri"/>
                          <a:cs typeface="Calibri"/>
                          <a:sym typeface="Calibri"/>
                        </a:rPr>
                        <a:t>Pearson Correlation</a:t>
                      </a:r>
                      <a:endParaRPr sz="2000" b="0" u="none" strike="noStrike" cap="none" dirty="0">
                        <a:solidFill>
                          <a:schemeClr val="tx1"/>
                        </a:solidFill>
                        <a:latin typeface="Public Sans Light" pitchFamily="2" charset="0"/>
                        <a:ea typeface="Calibri"/>
                        <a:cs typeface="Calibri"/>
                        <a:sym typeface="Calibri"/>
                      </a:endParaRPr>
                    </a:p>
                  </a:txBody>
                  <a:tcPr marL="68575" marR="68575" marT="0" marB="0" anchor="ctr">
                    <a:lnL w="12700" cmpd="sng">
                      <a:solidFill>
                        <a:sysClr val="window" lastClr="FFFFFF"/>
                      </a:solidFill>
                    </a:lnL>
                    <a:lnR w="12700" cap="flat" cmpd="sng" algn="ctr">
                      <a:solidFill>
                        <a:srgbClr val="37C2D6"/>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solidFill>
                            <a:schemeClr val="tx1"/>
                          </a:solidFill>
                          <a:latin typeface="Public Sans Light" pitchFamily="2" charset="0"/>
                        </a:rPr>
                        <a:t>Spearman Correlation</a:t>
                      </a:r>
                      <a:endParaRPr sz="2000" u="none" strike="noStrike" cap="none" dirty="0">
                        <a:solidFill>
                          <a:schemeClr val="tx1"/>
                        </a:solidFill>
                        <a:latin typeface="Public Sans Light" pitchFamily="2" charset="0"/>
                      </a:endParaRPr>
                    </a:p>
                  </a:txBody>
                  <a:tcPr marL="68575" marR="68575" marT="0" marB="0" anchor="ctr">
                    <a:lnL w="12700" cap="flat" cmpd="sng" algn="ctr">
                      <a:solidFill>
                        <a:srgbClr val="37C2D6"/>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49191349"/>
                  </a:ext>
                </a:extLst>
              </a:tr>
            </a:tbl>
          </a:graphicData>
        </a:graphic>
      </p:graphicFrame>
      <p:graphicFrame>
        <p:nvGraphicFramePr>
          <p:cNvPr id="4" name="Table 3">
            <a:extLst>
              <a:ext uri="{FF2B5EF4-FFF2-40B4-BE49-F238E27FC236}">
                <a16:creationId xmlns:a16="http://schemas.microsoft.com/office/drawing/2014/main" id="{C1FE2CAC-30D6-3D20-D371-BD830D69C523}"/>
              </a:ext>
            </a:extLst>
          </p:cNvPr>
          <p:cNvGraphicFramePr>
            <a:graphicFrameLocks noGrp="1"/>
          </p:cNvGraphicFramePr>
          <p:nvPr>
            <p:extLst>
              <p:ext uri="{D42A27DB-BD31-4B8C-83A1-F6EECF244321}">
                <p14:modId xmlns:p14="http://schemas.microsoft.com/office/powerpoint/2010/main" val="3493474732"/>
              </p:ext>
            </p:extLst>
          </p:nvPr>
        </p:nvGraphicFramePr>
        <p:xfrm>
          <a:off x="501600" y="5392420"/>
          <a:ext cx="10553700" cy="1097280"/>
        </p:xfrm>
        <a:graphic>
          <a:graphicData uri="http://schemas.openxmlformats.org/drawingml/2006/table">
            <a:tbl>
              <a:tblPr bandCol="1"/>
              <a:tblGrid>
                <a:gridCol w="1961511">
                  <a:extLst>
                    <a:ext uri="{9D8B030D-6E8A-4147-A177-3AD203B41FA5}">
                      <a16:colId xmlns:a16="http://schemas.microsoft.com/office/drawing/2014/main" val="8474305"/>
                    </a:ext>
                  </a:extLst>
                </a:gridCol>
                <a:gridCol w="8592189">
                  <a:extLst>
                    <a:ext uri="{9D8B030D-6E8A-4147-A177-3AD203B41FA5}">
                      <a16:colId xmlns:a16="http://schemas.microsoft.com/office/drawing/2014/main" val="4078380538"/>
                    </a:ext>
                  </a:extLst>
                </a:gridCol>
              </a:tblGrid>
              <a:tr h="10307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IE" sz="2000" b="1" dirty="0">
                          <a:solidFill>
                            <a:schemeClr val="bg1"/>
                          </a:solidFill>
                          <a:latin typeface="Public Sans SemiBold" pitchFamily="2" charset="0"/>
                        </a:rPr>
                        <a:t>Other Non-Parametric Methods</a:t>
                      </a:r>
                    </a:p>
                  </a:txBody>
                  <a:tcPr marT="91440" marB="91440" anchor="ctr">
                    <a:lnL w="12700" cap="flat" cmpd="sng" algn="ctr">
                      <a:noFill/>
                      <a:prstDash val="solid"/>
                      <a:round/>
                      <a:headEnd type="none" w="med" len="med"/>
                      <a:tailEnd type="none" w="med" len="med"/>
                    </a:lnL>
                    <a:lnR w="38100" cap="flat" cmpd="sng" algn="ctr">
                      <a:solidFill>
                        <a:srgbClr val="37C2D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alpha val="50196"/>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indent="0" algn="l">
                        <a:buFont typeface="Arial" panose="020B0604020202020204" pitchFamily="34" charset="0"/>
                        <a:buNone/>
                      </a:pPr>
                      <a:r>
                        <a:rPr lang="en-IE" sz="2000" b="0" dirty="0">
                          <a:solidFill>
                            <a:schemeClr val="tx1"/>
                          </a:solidFill>
                          <a:latin typeface="Public Sans Light" pitchFamily="2" charset="0"/>
                        </a:rPr>
                        <a:t>Median tests, Sign test, Log-Rank test, Cohen’s Kappa, Kendall’s Tau-B, Non-parametric regression (e.g. quantile regression)</a:t>
                      </a:r>
                    </a:p>
                  </a:txBody>
                  <a:tcPr marT="91440" marB="91440" anchor="ctr">
                    <a:lnL w="38100" cap="flat" cmpd="sng" algn="ctr">
                      <a:solidFill>
                        <a:srgbClr val="37C2D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7C2D6">
                        <a:lumMod val="20000"/>
                        <a:lumOff val="80000"/>
                        <a:alpha val="50196"/>
                      </a:srgbClr>
                    </a:solidFill>
                  </a:tcPr>
                </a:tc>
                <a:extLst>
                  <a:ext uri="{0D108BD9-81ED-4DB2-BD59-A6C34878D82A}">
                    <a16:rowId xmlns:a16="http://schemas.microsoft.com/office/drawing/2014/main" val="2369582056"/>
                  </a:ext>
                </a:extLst>
              </a:tr>
            </a:tbl>
          </a:graphicData>
        </a:graphic>
      </p:graphicFrame>
    </p:spTree>
    <p:extLst>
      <p:ext uri="{BB962C8B-B14F-4D97-AF65-F5344CB8AC3E}">
        <p14:creationId xmlns:p14="http://schemas.microsoft.com/office/powerpoint/2010/main" val="403702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32"/>
          <p:cNvSpPr txBox="1"/>
          <p:nvPr/>
        </p:nvSpPr>
        <p:spPr>
          <a:xfrm>
            <a:off x="197733" y="2735629"/>
            <a:ext cx="3073006" cy="508733"/>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chemeClr val="dk1"/>
              </a:buClr>
              <a:buSzPts val="4700"/>
              <a:buFont typeface="Public Sans SemiBold"/>
              <a:buNone/>
            </a:pPr>
            <a:r>
              <a:rPr lang="en-IE" sz="3600" b="0" i="0" u="none" strike="noStrike" cap="none" dirty="0">
                <a:solidFill>
                  <a:schemeClr val="dk1"/>
                </a:solidFill>
                <a:latin typeface="Public Sans SemiBold"/>
                <a:ea typeface="Public Sans SemiBold"/>
                <a:cs typeface="Public Sans SemiBold"/>
                <a:sym typeface="Public Sans SemiBold"/>
              </a:rPr>
              <a:t>Part 3</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4700"/>
              <a:buFont typeface="Public Sans SemiBold"/>
              <a:buNone/>
            </a:pPr>
            <a:endParaRPr sz="3600" b="0" i="0" u="none" strike="noStrike" cap="none" dirty="0">
              <a:solidFill>
                <a:schemeClr val="dk1"/>
              </a:solidFill>
              <a:latin typeface="Public Sans SemiBold"/>
              <a:ea typeface="Public Sans SemiBold"/>
              <a:cs typeface="Public Sans SemiBold"/>
              <a:sym typeface="Public Sans SemiBold"/>
            </a:endParaRPr>
          </a:p>
        </p:txBody>
      </p:sp>
      <p:sp>
        <p:nvSpPr>
          <p:cNvPr id="2235" name="Google Shape;2235;p32"/>
          <p:cNvSpPr txBox="1"/>
          <p:nvPr/>
        </p:nvSpPr>
        <p:spPr>
          <a:xfrm>
            <a:off x="378070" y="2989995"/>
            <a:ext cx="4206288" cy="1908861"/>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US" sz="3600" b="0" i="0" u="none" strike="noStrike" cap="none" dirty="0">
                <a:solidFill>
                  <a:schemeClr val="accent2"/>
                </a:solidFill>
                <a:latin typeface="Public Sans SemiBold"/>
                <a:ea typeface="Public Sans SemiBold"/>
                <a:cs typeface="Public Sans SemiBold"/>
                <a:sym typeface="Public Sans SemiBold"/>
              </a:rPr>
              <a:t>Sample Size for Non-Parametric Tests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1">
          <a:extLst>
            <a:ext uri="{FF2B5EF4-FFF2-40B4-BE49-F238E27FC236}">
              <a16:creationId xmlns:a16="http://schemas.microsoft.com/office/drawing/2014/main" id="{F7EEC21B-1D7F-90C8-8EF0-DE8BA0F8BBFD}"/>
            </a:ext>
          </a:extLst>
        </p:cNvPr>
        <p:cNvGrpSpPr/>
        <p:nvPr/>
      </p:nvGrpSpPr>
      <p:grpSpPr>
        <a:xfrm>
          <a:off x="0" y="0"/>
          <a:ext cx="0" cy="0"/>
          <a:chOff x="0" y="0"/>
          <a:chExt cx="0" cy="0"/>
        </a:xfrm>
      </p:grpSpPr>
      <p:sp>
        <p:nvSpPr>
          <p:cNvPr id="2122" name="Google Shape;2122;g2b148969348_0_114">
            <a:extLst>
              <a:ext uri="{FF2B5EF4-FFF2-40B4-BE49-F238E27FC236}">
                <a16:creationId xmlns:a16="http://schemas.microsoft.com/office/drawing/2014/main" id="{5DE231E3-983A-991E-2460-7539F733BC4C}"/>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Sample Size for Non-Parametric Tests</a:t>
            </a:r>
            <a:endParaRPr dirty="0"/>
          </a:p>
        </p:txBody>
      </p:sp>
      <p:sp>
        <p:nvSpPr>
          <p:cNvPr id="2123" name="Google Shape;2123;g2b148969348_0_114">
            <a:extLst>
              <a:ext uri="{FF2B5EF4-FFF2-40B4-BE49-F238E27FC236}">
                <a16:creationId xmlns:a16="http://schemas.microsoft.com/office/drawing/2014/main" id="{155B610E-8A35-6467-BFBB-92C37D224241}"/>
              </a:ext>
            </a:extLst>
          </p:cNvPr>
          <p:cNvSpPr txBox="1">
            <a:spLocks noGrp="1"/>
          </p:cNvSpPr>
          <p:nvPr>
            <p:ph type="body" idx="4294967295"/>
          </p:nvPr>
        </p:nvSpPr>
        <p:spPr>
          <a:xfrm>
            <a:off x="800100" y="1355651"/>
            <a:ext cx="11170200" cy="3265776"/>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900"/>
              </a:spcBef>
              <a:spcAft>
                <a:spcPts val="0"/>
              </a:spcAft>
              <a:buSzPts val="2400"/>
              <a:buNone/>
            </a:pPr>
            <a:r>
              <a:rPr lang="en-US" sz="2200" dirty="0"/>
              <a:t>Different approaches required for complex continuous and ordinal power analysis</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US" sz="2000" b="0" i="0" u="none" strike="noStrike" kern="0" cap="none" spc="0" normalizeH="0" baseline="0" noProof="0" dirty="0">
                <a:ln>
                  <a:noFill/>
                </a:ln>
                <a:solidFill>
                  <a:srgbClr val="7F7F7F"/>
                </a:solidFill>
                <a:effectLst/>
                <a:uLnTx/>
                <a:uFillTx/>
                <a:latin typeface="Public Sans Light"/>
                <a:sym typeface="Public Sans Light"/>
              </a:rPr>
              <a:t>Even when using same power formula, practical input requirements will be different</a:t>
            </a:r>
            <a:br>
              <a:rPr lang="en-IE" sz="2000" dirty="0"/>
            </a:br>
            <a:endParaRPr sz="2000" dirty="0"/>
          </a:p>
          <a:p>
            <a:pPr marL="228600" lvl="0" indent="-76200" algn="l" rtl="0">
              <a:lnSpc>
                <a:spcPct val="100000"/>
              </a:lnSpc>
              <a:spcBef>
                <a:spcPts val="900"/>
              </a:spcBef>
              <a:spcAft>
                <a:spcPts val="0"/>
              </a:spcAft>
              <a:buSzPts val="2400"/>
              <a:buNone/>
            </a:pPr>
            <a:r>
              <a:rPr lang="en-US" sz="2200" dirty="0"/>
              <a:t>For continuous data, will usually need to specify a data distribution regardless</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US" sz="2000" b="0" i="0" u="none" strike="noStrike" kern="0" cap="none" spc="0" normalizeH="0" baseline="0" noProof="0" dirty="0">
                <a:ln>
                  <a:noFill/>
                </a:ln>
                <a:solidFill>
                  <a:srgbClr val="7F7F7F"/>
                </a:solidFill>
                <a:effectLst/>
                <a:uLnTx/>
                <a:uFillTx/>
                <a:latin typeface="Public Sans Light"/>
                <a:sym typeface="Public Sans Light"/>
              </a:rPr>
              <a:t>Most common power methods assume location shift hypothesis (i.e. same distribution)</a:t>
            </a:r>
            <a:endParaRPr lang="en-US" sz="2200" dirty="0"/>
          </a:p>
          <a:p>
            <a:pPr marL="228600" lvl="0" indent="-76200" algn="l" rtl="0">
              <a:lnSpc>
                <a:spcPct val="100000"/>
              </a:lnSpc>
              <a:spcBef>
                <a:spcPts val="900"/>
              </a:spcBef>
              <a:spcAft>
                <a:spcPts val="0"/>
              </a:spcAft>
              <a:buSzPts val="2400"/>
              <a:buNone/>
            </a:pPr>
            <a:endParaRPr lang="en-US" sz="2200" dirty="0"/>
          </a:p>
          <a:p>
            <a:pPr marL="228600" lvl="0" indent="-76200" algn="l" rtl="0">
              <a:lnSpc>
                <a:spcPct val="100000"/>
              </a:lnSpc>
              <a:spcBef>
                <a:spcPts val="900"/>
              </a:spcBef>
              <a:spcAft>
                <a:spcPts val="0"/>
              </a:spcAft>
              <a:buSzPts val="2400"/>
              <a:buNone/>
            </a:pPr>
            <a:r>
              <a:rPr lang="en-US" sz="2200" dirty="0"/>
              <a:t>For ordinal data, specify the proportion of subjects in each rank across each group</a:t>
            </a:r>
          </a:p>
        </p:txBody>
      </p:sp>
      <p:graphicFrame>
        <p:nvGraphicFramePr>
          <p:cNvPr id="2" name="Table 1">
            <a:extLst>
              <a:ext uri="{FF2B5EF4-FFF2-40B4-BE49-F238E27FC236}">
                <a16:creationId xmlns:a16="http://schemas.microsoft.com/office/drawing/2014/main" id="{E34F7F82-D841-3C0F-5312-5DAD9077F86C}"/>
              </a:ext>
            </a:extLst>
          </p:cNvPr>
          <p:cNvGraphicFramePr>
            <a:graphicFrameLocks noGrp="1"/>
          </p:cNvGraphicFramePr>
          <p:nvPr>
            <p:extLst>
              <p:ext uri="{D42A27DB-BD31-4B8C-83A1-F6EECF244321}">
                <p14:modId xmlns:p14="http://schemas.microsoft.com/office/powerpoint/2010/main" val="3984566824"/>
              </p:ext>
            </p:extLst>
          </p:nvPr>
        </p:nvGraphicFramePr>
        <p:xfrm>
          <a:off x="800100" y="4484191"/>
          <a:ext cx="10553700" cy="2036316"/>
        </p:xfrm>
        <a:graphic>
          <a:graphicData uri="http://schemas.openxmlformats.org/drawingml/2006/table">
            <a:tbl>
              <a:tblPr bandCol="1"/>
              <a:tblGrid>
                <a:gridCol w="1961511">
                  <a:extLst>
                    <a:ext uri="{9D8B030D-6E8A-4147-A177-3AD203B41FA5}">
                      <a16:colId xmlns:a16="http://schemas.microsoft.com/office/drawing/2014/main" val="2272184770"/>
                    </a:ext>
                  </a:extLst>
                </a:gridCol>
                <a:gridCol w="8592189">
                  <a:extLst>
                    <a:ext uri="{9D8B030D-6E8A-4147-A177-3AD203B41FA5}">
                      <a16:colId xmlns:a16="http://schemas.microsoft.com/office/drawing/2014/main" val="4241323496"/>
                    </a:ext>
                  </a:extLst>
                </a:gridCol>
              </a:tblGrid>
              <a:tr h="10558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IE" sz="1800" b="1" dirty="0">
                          <a:solidFill>
                            <a:schemeClr val="bg1"/>
                          </a:solidFill>
                          <a:latin typeface="Public Sans SemiBold" pitchFamily="2" charset="0"/>
                        </a:rPr>
                        <a:t>Power Methods for Continuous </a:t>
                      </a:r>
                    </a:p>
                  </a:txBody>
                  <a:tcPr marT="91440" marB="91440" anchor="ctr">
                    <a:lnL w="12700" cap="flat" cmpd="sng" algn="ctr">
                      <a:noFill/>
                      <a:prstDash val="solid"/>
                      <a:round/>
                      <a:headEnd type="none" w="med" len="med"/>
                      <a:tailEnd type="none" w="med" len="med"/>
                    </a:lnL>
                    <a:lnR w="38100" cap="flat" cmpd="sng" algn="ctr">
                      <a:solidFill>
                        <a:srgbClr val="37C2D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alpha val="50196"/>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indent="0" algn="l">
                        <a:buFont typeface="Arial" panose="020B0604020202020204" pitchFamily="34" charset="0"/>
                        <a:buNone/>
                      </a:pPr>
                      <a:r>
                        <a:rPr lang="en-IE" sz="1800" b="0" dirty="0">
                          <a:solidFill>
                            <a:schemeClr val="tx1"/>
                          </a:solidFill>
                          <a:latin typeface="Public Sans Light" pitchFamily="2" charset="0"/>
                        </a:rPr>
                        <a:t>Asymptotic Relative Efficiency (A.R.E.), Calculation of Moment(s), Direct Input of Moments (e.g. p1 = P[X&gt;Y]), Exemplary Dataset Approach, Simulation-based power</a:t>
                      </a:r>
                    </a:p>
                  </a:txBody>
                  <a:tcPr marT="91440" marB="91440" anchor="ctr">
                    <a:lnL w="38100" cap="flat" cmpd="sng" algn="ctr">
                      <a:solidFill>
                        <a:srgbClr val="37C2D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7C2D6">
                        <a:lumMod val="20000"/>
                        <a:lumOff val="80000"/>
                        <a:alpha val="50196"/>
                      </a:srgbClr>
                    </a:solidFill>
                  </a:tcPr>
                </a:tc>
                <a:extLst>
                  <a:ext uri="{0D108BD9-81ED-4DB2-BD59-A6C34878D82A}">
                    <a16:rowId xmlns:a16="http://schemas.microsoft.com/office/drawing/2014/main" val="2370387181"/>
                  </a:ext>
                </a:extLst>
              </a:tr>
              <a:tr h="9804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IE" sz="1800" b="1" dirty="0">
                          <a:solidFill>
                            <a:schemeClr val="bg1"/>
                          </a:solidFill>
                          <a:latin typeface="Public Sans SemiBold" pitchFamily="2" charset="0"/>
                        </a:rPr>
                        <a:t>Power Methods for Ordinal</a:t>
                      </a:r>
                    </a:p>
                  </a:txBody>
                  <a:tcPr marT="91440" marB="91440" anchor="ctr">
                    <a:lnL w="12700" cap="flat" cmpd="sng" algn="ctr">
                      <a:noFill/>
                      <a:prstDash val="solid"/>
                      <a:round/>
                      <a:headEnd type="none" w="med" len="med"/>
                      <a:tailEnd type="none" w="med" len="med"/>
                    </a:lnL>
                    <a:lnR w="38100" cap="flat" cmpd="sng" algn="ctr">
                      <a:solidFill>
                        <a:srgbClr val="37C2D6"/>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alpha val="50196"/>
                      </a:sys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indent="0" algn="l" defTabSz="914400" rtl="0" eaLnBrk="1" latinLnBrk="0" hangingPunct="1">
                        <a:buFont typeface="Arial" panose="020B0604020202020204" pitchFamily="34" charset="0"/>
                        <a:buNone/>
                      </a:pPr>
                      <a:r>
                        <a:rPr lang="en-IE" sz="1800" b="0" kern="1200" dirty="0">
                          <a:solidFill>
                            <a:schemeClr val="tx1"/>
                          </a:solidFill>
                          <a:latin typeface="Public Sans Light" pitchFamily="2" charset="0"/>
                          <a:ea typeface="+mn-ea"/>
                          <a:cs typeface="+mn-cs"/>
                        </a:rPr>
                        <a:t>Calculation of Moment(s) (e.g. </a:t>
                      </a:r>
                      <a:r>
                        <a:rPr lang="en-IE" sz="1800" b="0" kern="1200" dirty="0" err="1">
                          <a:solidFill>
                            <a:schemeClr val="tx1"/>
                          </a:solidFill>
                          <a:latin typeface="Public Sans Light" pitchFamily="2" charset="0"/>
                          <a:ea typeface="+mn-ea"/>
                          <a:cs typeface="+mn-cs"/>
                        </a:rPr>
                        <a:t>Kolassa</a:t>
                      </a:r>
                      <a:r>
                        <a:rPr lang="en-IE" sz="1800" b="0" kern="1200" dirty="0">
                          <a:solidFill>
                            <a:schemeClr val="tx1"/>
                          </a:solidFill>
                          <a:latin typeface="Public Sans Light" pitchFamily="2" charset="0"/>
                          <a:ea typeface="+mn-ea"/>
                          <a:cs typeface="+mn-cs"/>
                        </a:rPr>
                        <a:t> or O’Brien &amp; </a:t>
                      </a:r>
                      <a:r>
                        <a:rPr lang="en-IE" sz="1800" b="0" kern="1200" dirty="0" err="1">
                          <a:solidFill>
                            <a:schemeClr val="tx1"/>
                          </a:solidFill>
                          <a:latin typeface="Public Sans Light" pitchFamily="2" charset="0"/>
                          <a:ea typeface="+mn-ea"/>
                          <a:cs typeface="+mn-cs"/>
                        </a:rPr>
                        <a:t>Castelloe</a:t>
                      </a:r>
                      <a:r>
                        <a:rPr lang="en-IE" sz="1800" b="0" kern="1200" dirty="0">
                          <a:solidFill>
                            <a:schemeClr val="tx1"/>
                          </a:solidFill>
                          <a:latin typeface="Public Sans Light" pitchFamily="2" charset="0"/>
                          <a:ea typeface="+mn-ea"/>
                          <a:cs typeface="+mn-cs"/>
                        </a:rPr>
                        <a:t> for Mann-Whitney U-test), Exemplary Dataset Approach, Simulation-based power</a:t>
                      </a:r>
                    </a:p>
                  </a:txBody>
                  <a:tcPr marT="91440" marB="91440" anchor="ctr">
                    <a:lnL w="38100" cap="flat" cmpd="sng" algn="ctr">
                      <a:solidFill>
                        <a:srgbClr val="37C2D6"/>
                      </a:solidFill>
                      <a:prstDash val="solid"/>
                      <a:round/>
                      <a:headEnd type="none" w="med" len="med"/>
                      <a:tailEnd type="none" w="med" len="med"/>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7C2D6">
                        <a:lumMod val="20000"/>
                        <a:lumOff val="80000"/>
                        <a:alpha val="50196"/>
                      </a:srgbClr>
                    </a:solidFill>
                  </a:tcPr>
                </a:tc>
                <a:extLst>
                  <a:ext uri="{0D108BD9-81ED-4DB2-BD59-A6C34878D82A}">
                    <a16:rowId xmlns:a16="http://schemas.microsoft.com/office/drawing/2014/main" val="2314294565"/>
                  </a:ext>
                </a:extLst>
              </a:tr>
            </a:tbl>
          </a:graphicData>
        </a:graphic>
      </p:graphicFrame>
    </p:spTree>
    <p:extLst>
      <p:ext uri="{BB962C8B-B14F-4D97-AF65-F5344CB8AC3E}">
        <p14:creationId xmlns:p14="http://schemas.microsoft.com/office/powerpoint/2010/main" val="104192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6" name="Google Shape;2146;g2b148969348_0_181"/>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Two-Sample Continuous Case  | Example 1</a:t>
            </a:r>
            <a:endParaRPr dirty="0"/>
          </a:p>
        </p:txBody>
      </p:sp>
      <p:sp>
        <p:nvSpPr>
          <p:cNvPr id="2147" name="Google Shape;2147;g2b148969348_0_181"/>
          <p:cNvSpPr txBox="1">
            <a:spLocks noGrp="1"/>
          </p:cNvSpPr>
          <p:nvPr>
            <p:ph type="body" idx="4294967295"/>
          </p:nvPr>
        </p:nvSpPr>
        <p:spPr>
          <a:xfrm>
            <a:off x="800100" y="1521905"/>
            <a:ext cx="4953000" cy="4953000"/>
          </a:xfrm>
          <a:prstGeom prst="rect">
            <a:avLst/>
          </a:prstGeom>
          <a:noFill/>
          <a:ln>
            <a:noFill/>
          </a:ln>
        </p:spPr>
        <p:txBody>
          <a:bodyPr spcFirstLastPara="1" wrap="square" lIns="0" tIns="0" rIns="0" bIns="0" anchor="t" anchorCtr="0">
            <a:noAutofit/>
          </a:bodyPr>
          <a:lstStyle/>
          <a:p>
            <a:pPr marL="112712" lvl="0" indent="-112712" algn="l" rtl="0">
              <a:lnSpc>
                <a:spcPct val="100000"/>
              </a:lnSpc>
              <a:spcBef>
                <a:spcPts val="0"/>
              </a:spcBef>
              <a:spcAft>
                <a:spcPts val="0"/>
              </a:spcAft>
              <a:buSzPts val="2200"/>
              <a:buNone/>
            </a:pPr>
            <a:r>
              <a:rPr lang="en-US" sz="2000" dirty="0"/>
              <a:t>“The study sample was set … 70 per group were fully assessable. This number was estimated by assuming that all patients would achieve ulcer healing by the end of week 24±1, and that mean (SD) time to healing would be 84 (42) days in the placebo group and 63 (42) days in the </a:t>
            </a:r>
            <a:r>
              <a:rPr lang="en-US" sz="2000" dirty="0" err="1"/>
              <a:t>mesoglycan</a:t>
            </a:r>
            <a:r>
              <a:rPr lang="en-US" sz="2000" dirty="0"/>
              <a:t> group. The specified significance level was 0.05 (two-tailed) and statistical power was 0.80.”</a:t>
            </a:r>
            <a:br>
              <a:rPr lang="en-IE" dirty="0"/>
            </a:br>
            <a:endParaRPr dirty="0"/>
          </a:p>
          <a:p>
            <a:pPr marL="0" lvl="0" indent="0" algn="l" rtl="0">
              <a:lnSpc>
                <a:spcPct val="100000"/>
              </a:lnSpc>
              <a:spcBef>
                <a:spcPts val="900"/>
              </a:spcBef>
              <a:spcAft>
                <a:spcPts val="0"/>
              </a:spcAft>
              <a:buSzPts val="2200"/>
              <a:buNone/>
            </a:pPr>
            <a:endParaRPr dirty="0"/>
          </a:p>
        </p:txBody>
      </p:sp>
      <p:graphicFrame>
        <p:nvGraphicFramePr>
          <p:cNvPr id="2148" name="Google Shape;2148;g2b148969348_0_181"/>
          <p:cNvGraphicFramePr/>
          <p:nvPr>
            <p:extLst>
              <p:ext uri="{D42A27DB-BD31-4B8C-83A1-F6EECF244321}">
                <p14:modId xmlns:p14="http://schemas.microsoft.com/office/powerpoint/2010/main" val="3637628699"/>
              </p:ext>
            </p:extLst>
          </p:nvPr>
        </p:nvGraphicFramePr>
        <p:xfrm>
          <a:off x="6214637" y="2483709"/>
          <a:ext cx="5177263" cy="3161349"/>
        </p:xfrm>
        <a:graphic>
          <a:graphicData uri="http://schemas.openxmlformats.org/drawingml/2006/table">
            <a:tbl>
              <a:tblPr firstRow="1">
                <a:noFill/>
                <a:tableStyleId>{6EC99063-8F5F-4C8D-9484-1B2B3F45697D}</a:tableStyleId>
              </a:tblPr>
              <a:tblGrid>
                <a:gridCol w="3260565">
                  <a:extLst>
                    <a:ext uri="{9D8B030D-6E8A-4147-A177-3AD203B41FA5}">
                      <a16:colId xmlns:a16="http://schemas.microsoft.com/office/drawing/2014/main" val="20000"/>
                    </a:ext>
                  </a:extLst>
                </a:gridCol>
                <a:gridCol w="1916698">
                  <a:extLst>
                    <a:ext uri="{9D8B030D-6E8A-4147-A177-3AD203B41FA5}">
                      <a16:colId xmlns:a16="http://schemas.microsoft.com/office/drawing/2014/main" val="20001"/>
                    </a:ext>
                  </a:extLst>
                </a:gridCol>
              </a:tblGrid>
              <a:tr h="484782">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dk2"/>
                          </a:solidFill>
                          <a:latin typeface="Public Sans SemiBold" pitchFamily="2" charset="0"/>
                        </a:rPr>
                        <a:t>Parameter</a:t>
                      </a:r>
                      <a:endParaRPr sz="1600" u="none" strike="noStrike" cap="none" dirty="0">
                        <a:latin typeface="Public Sans SemiBold" pitchFamily="2" charset="0"/>
                      </a:endParaRPr>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dk2"/>
                          </a:solidFill>
                          <a:latin typeface="Public Sans SemiBold" pitchFamily="2" charset="0"/>
                        </a:rPr>
                        <a:t>Value</a:t>
                      </a:r>
                      <a:endParaRPr sz="1600" u="none" strike="noStrike" cap="none" dirty="0">
                        <a:latin typeface="Public Sans SemiBold" pitchFamily="2" charset="0"/>
                      </a:endParaRPr>
                    </a:p>
                  </a:txBody>
                  <a:tcPr marL="91450" marR="91450" marT="45725" marB="45725">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17994">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Significance Level (2-sided)</a:t>
                      </a:r>
                      <a:endParaRPr sz="1800" u="none" strike="noStrike" cap="none" dirty="0">
                        <a:latin typeface="Public Sans Light" pitchFamily="2" charset="0"/>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a:latin typeface="Public Sans Light" pitchFamily="2" charset="0"/>
                        </a:rPr>
                        <a:t>0.05</a:t>
                      </a:r>
                      <a:endParaRPr sz="1800" u="none" strike="noStrike" cap="none">
                        <a:latin typeface="Public Sans Light" pitchFamily="2" charset="0"/>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17994">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Mean (Placebo/Treatment)</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84 / 63 days</a:t>
                      </a:r>
                      <a:endParaRPr sz="1800" u="none" strike="noStrike" cap="none" dirty="0">
                        <a:latin typeface="Public Sans Light" pitchFamily="2" charset="0"/>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4591">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Common Standard Deviation</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42 days</a:t>
                      </a:r>
                      <a:endParaRPr sz="1800" u="none" strike="noStrike" cap="none" dirty="0">
                        <a:latin typeface="Public Sans Light" pitchFamily="2" charset="0"/>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17994">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Sample Size per group</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ea typeface="Calibri"/>
                          <a:cs typeface="Calibri"/>
                          <a:sym typeface="Calibri"/>
                        </a:rPr>
                        <a:t>70</a:t>
                      </a:r>
                      <a:endParaRPr sz="1800" u="none" strike="noStrike" cap="none" dirty="0">
                        <a:latin typeface="Public Sans Light" pitchFamily="2" charset="0"/>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7994">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Target Power</a:t>
                      </a:r>
                      <a:endParaRPr sz="1800" u="none" strike="noStrike" cap="none" dirty="0">
                        <a:latin typeface="Public Sans Light" pitchFamily="2" charset="0"/>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1800" u="none" strike="noStrike" cap="none" dirty="0">
                          <a:latin typeface="Public Sans Light" pitchFamily="2" charset="0"/>
                        </a:rPr>
                        <a:t>80%</a:t>
                      </a:r>
                      <a:endParaRPr sz="1800" u="none" strike="noStrike" cap="none" dirty="0">
                        <a:latin typeface="Public Sans Light" pitchFamily="2" charset="0"/>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2" name="Picture 1">
            <a:extLst>
              <a:ext uri="{FF2B5EF4-FFF2-40B4-BE49-F238E27FC236}">
                <a16:creationId xmlns:a16="http://schemas.microsoft.com/office/drawing/2014/main" id="{E4E28A5F-B70C-B98E-E511-0A2BE209ADD3}"/>
              </a:ext>
            </a:extLst>
          </p:cNvPr>
          <p:cNvPicPr>
            <a:picLocks noChangeAspect="1"/>
          </p:cNvPicPr>
          <p:nvPr/>
        </p:nvPicPr>
        <p:blipFill>
          <a:blip r:embed="rId3"/>
          <a:stretch>
            <a:fillRect/>
          </a:stretch>
        </p:blipFill>
        <p:spPr>
          <a:xfrm>
            <a:off x="6438902" y="1349755"/>
            <a:ext cx="4444369" cy="11339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g2b148969348_0_187"/>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One-Sample Continuous Case  | Example 2</a:t>
            </a:r>
            <a:endParaRPr dirty="0"/>
          </a:p>
        </p:txBody>
      </p:sp>
      <p:sp>
        <p:nvSpPr>
          <p:cNvPr id="2154" name="Google Shape;2154;g2b148969348_0_187"/>
          <p:cNvSpPr txBox="1">
            <a:spLocks noGrp="1"/>
          </p:cNvSpPr>
          <p:nvPr>
            <p:ph type="body" idx="4294967295"/>
          </p:nvPr>
        </p:nvSpPr>
        <p:spPr>
          <a:xfrm>
            <a:off x="838200" y="1479140"/>
            <a:ext cx="4795201" cy="4953000"/>
          </a:xfrm>
          <a:prstGeom prst="rect">
            <a:avLst/>
          </a:prstGeom>
          <a:noFill/>
          <a:ln>
            <a:noFill/>
          </a:ln>
        </p:spPr>
        <p:txBody>
          <a:bodyPr spcFirstLastPara="1" wrap="square" lIns="0" tIns="0" rIns="0" bIns="0" anchor="t" anchorCtr="0">
            <a:noAutofit/>
          </a:bodyPr>
          <a:lstStyle/>
          <a:p>
            <a:pPr marL="112712" lvl="0" indent="-112712" algn="l" rtl="0">
              <a:lnSpc>
                <a:spcPct val="100000"/>
              </a:lnSpc>
              <a:spcBef>
                <a:spcPts val="0"/>
              </a:spcBef>
              <a:spcAft>
                <a:spcPts val="0"/>
              </a:spcAft>
              <a:buSzPts val="2000"/>
              <a:buNone/>
            </a:pPr>
            <a:r>
              <a:rPr lang="en-US" sz="2000" dirty="0"/>
              <a:t>“For the power calculation, we used Shieh’s method. For a power of 0.8 with alpha = 0.05, based on previous studies, and assuming a median-difference-to-standard-deviation ratio of 0.8 in motor function tests, the required sample size was calculated as between 11 (Laplace distribution) and 14 (uniform distribution). The final sample in our study comprised 15 patients ”</a:t>
            </a:r>
            <a:br>
              <a:rPr lang="en-US" sz="2000" dirty="0"/>
            </a:br>
            <a:endParaRPr lang="en-US" sz="2000" dirty="0"/>
          </a:p>
          <a:p>
            <a:pPr marL="112712" lvl="0" indent="-112712" algn="l" rtl="0">
              <a:lnSpc>
                <a:spcPct val="100000"/>
              </a:lnSpc>
              <a:spcBef>
                <a:spcPts val="0"/>
              </a:spcBef>
              <a:spcAft>
                <a:spcPts val="0"/>
              </a:spcAft>
              <a:buSzPts val="2000"/>
              <a:buNone/>
            </a:pPr>
            <a:endParaRPr lang="en-US" sz="2000" dirty="0"/>
          </a:p>
        </p:txBody>
      </p:sp>
      <p:graphicFrame>
        <p:nvGraphicFramePr>
          <p:cNvPr id="2155" name="Google Shape;2155;g2b148969348_0_187"/>
          <p:cNvGraphicFramePr/>
          <p:nvPr>
            <p:extLst>
              <p:ext uri="{D42A27DB-BD31-4B8C-83A1-F6EECF244321}">
                <p14:modId xmlns:p14="http://schemas.microsoft.com/office/powerpoint/2010/main" val="172780087"/>
              </p:ext>
            </p:extLst>
          </p:nvPr>
        </p:nvGraphicFramePr>
        <p:xfrm>
          <a:off x="6207211" y="2715407"/>
          <a:ext cx="5554799" cy="3113356"/>
        </p:xfrm>
        <a:graphic>
          <a:graphicData uri="http://schemas.openxmlformats.org/drawingml/2006/table">
            <a:tbl>
              <a:tblPr firstRow="1">
                <a:noFill/>
                <a:tableStyleId>{6EC99063-8F5F-4C8D-9484-1B2B3F45697D}</a:tableStyleId>
              </a:tblPr>
              <a:tblGrid>
                <a:gridCol w="3077291">
                  <a:extLst>
                    <a:ext uri="{9D8B030D-6E8A-4147-A177-3AD203B41FA5}">
                      <a16:colId xmlns:a16="http://schemas.microsoft.com/office/drawing/2014/main" val="20000"/>
                    </a:ext>
                  </a:extLst>
                </a:gridCol>
                <a:gridCol w="2477508">
                  <a:extLst>
                    <a:ext uri="{9D8B030D-6E8A-4147-A177-3AD203B41FA5}">
                      <a16:colId xmlns:a16="http://schemas.microsoft.com/office/drawing/2014/main" val="20001"/>
                    </a:ext>
                  </a:extLst>
                </a:gridCol>
              </a:tblGrid>
              <a:tr h="441600">
                <a:tc>
                  <a:txBody>
                    <a:bodyPr/>
                    <a:lstStyle/>
                    <a:p>
                      <a:pPr marL="0" marR="0" lvl="0" indent="0" algn="l" rtl="0">
                        <a:lnSpc>
                          <a:spcPct val="100000"/>
                        </a:lnSpc>
                        <a:spcBef>
                          <a:spcPts val="0"/>
                        </a:spcBef>
                        <a:spcAft>
                          <a:spcPts val="0"/>
                        </a:spcAft>
                        <a:buClr>
                          <a:srgbClr val="000000"/>
                        </a:buClr>
                        <a:buSzPts val="2400"/>
                        <a:buFont typeface="Arial"/>
                        <a:buNone/>
                      </a:pPr>
                      <a:r>
                        <a:rPr lang="en-IE" sz="2000" u="none" strike="noStrike" cap="none" dirty="0">
                          <a:solidFill>
                            <a:schemeClr val="dk2"/>
                          </a:solidFill>
                          <a:latin typeface="Public Sans SemiBold" pitchFamily="2" charset="0"/>
                        </a:rPr>
                        <a:t>Parameter</a:t>
                      </a:r>
                      <a:endParaRPr sz="1200" u="none" strike="noStrike" cap="none" dirty="0">
                        <a:latin typeface="Public Sans SemiBold" pitchFamily="2" charset="0"/>
                      </a:endParaRPr>
                    </a:p>
                  </a:txBody>
                  <a:tcPr marL="91450" marR="91450" marT="45725" marB="45725">
                    <a:lnR w="12700" cap="flat" cmpd="sng">
                      <a:solidFill>
                        <a:srgbClr val="37C2D6"/>
                      </a:solidFill>
                      <a:prstDash val="solid"/>
                      <a:round/>
                      <a:headEnd type="none" w="sm" len="sm"/>
                      <a:tailEnd type="none" w="sm" len="sm"/>
                    </a:lnR>
                    <a:lnB w="1905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IE" sz="2000" u="none" strike="noStrike" cap="none" dirty="0">
                          <a:solidFill>
                            <a:schemeClr val="dk2"/>
                          </a:solidFill>
                          <a:latin typeface="Public Sans SemiBold" pitchFamily="2" charset="0"/>
                        </a:rPr>
                        <a:t>Value</a:t>
                      </a:r>
                      <a:endParaRPr sz="1200" u="none" strike="noStrike" cap="none" dirty="0">
                        <a:latin typeface="Public Sans SemiBold" pitchFamily="2" charset="0"/>
                      </a:endParaRPr>
                    </a:p>
                  </a:txBody>
                  <a:tcPr marL="91450" marR="91450" marT="45725" marB="45725">
                    <a:lnL w="12700" cap="flat" cmpd="sng">
                      <a:solidFill>
                        <a:srgbClr val="37C2D6"/>
                      </a:solidFill>
                      <a:prstDash val="solid"/>
                      <a:round/>
                      <a:headEnd type="none" w="sm" len="sm"/>
                      <a:tailEnd type="none" w="sm" len="sm"/>
                    </a:lnL>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185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Significance Level (1-sided)</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a:latin typeface="Public Sans Light" pitchFamily="2" charset="0"/>
                        </a:rPr>
                        <a:t>0.05</a:t>
                      </a:r>
                      <a:endParaRPr sz="1600" u="none" strike="noStrike" cap="none">
                        <a:latin typeface="Public Sans Light" pitchFamily="2" charset="0"/>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185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Distributions Used</a:t>
                      </a: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ea typeface="Calibri"/>
                          <a:cs typeface="Calibri"/>
                          <a:sym typeface="Calibri"/>
                        </a:rPr>
                        <a:t>Laplace, Uniform</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1931">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Effect Size</a:t>
                      </a: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ea typeface="Calibri"/>
                          <a:cs typeface="Calibri"/>
                          <a:sym typeface="Calibri"/>
                        </a:rPr>
                        <a:t>0.8</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2427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Sample Size (Laplace/Uniform)</a:t>
                      </a:r>
                    </a:p>
                  </a:txBody>
                  <a:tcPr marL="68575" marR="68575" marT="0" marB="0"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Public Sans Light" pitchFamily="2" charset="0"/>
                          <a:ea typeface="Calibri"/>
                          <a:cs typeface="Calibri"/>
                          <a:sym typeface="Calibri"/>
                        </a:rPr>
                        <a:t>11/14</a:t>
                      </a:r>
                    </a:p>
                  </a:txBody>
                  <a:tcPr marL="68575" marR="68575" marT="0" marB="0"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185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Power</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rPr>
                        <a:t>80%</a:t>
                      </a:r>
                      <a:endParaRPr sz="1600" u="none" strike="noStrike" cap="none" dirty="0">
                        <a:latin typeface="Public Sans Light" pitchFamily="2" charset="0"/>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2" name="Picture 1">
            <a:extLst>
              <a:ext uri="{FF2B5EF4-FFF2-40B4-BE49-F238E27FC236}">
                <a16:creationId xmlns:a16="http://schemas.microsoft.com/office/drawing/2014/main" id="{565B033E-5FA1-A05C-4F23-8E78629CF617}"/>
              </a:ext>
            </a:extLst>
          </p:cNvPr>
          <p:cNvPicPr>
            <a:picLocks noChangeAspect="1"/>
          </p:cNvPicPr>
          <p:nvPr/>
        </p:nvPicPr>
        <p:blipFill>
          <a:blip r:embed="rId3"/>
          <a:stretch>
            <a:fillRect/>
          </a:stretch>
        </p:blipFill>
        <p:spPr>
          <a:xfrm>
            <a:off x="6207211" y="1479140"/>
            <a:ext cx="5504033" cy="8592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sp>
        <p:nvSpPr>
          <p:cNvPr id="2161" name="Google Shape;2161;g2b148969348_0_19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Two-Sample Ordinal Case | Example 3</a:t>
            </a:r>
            <a:endParaRPr dirty="0"/>
          </a:p>
        </p:txBody>
      </p:sp>
      <p:sp>
        <p:nvSpPr>
          <p:cNvPr id="2162" name="Google Shape;2162;g2b148969348_0_194"/>
          <p:cNvSpPr txBox="1">
            <a:spLocks noGrp="1"/>
          </p:cNvSpPr>
          <p:nvPr>
            <p:ph type="body" idx="4294967295"/>
          </p:nvPr>
        </p:nvSpPr>
        <p:spPr>
          <a:xfrm>
            <a:off x="533399" y="1391731"/>
            <a:ext cx="5257800" cy="2896064"/>
          </a:xfrm>
          <a:prstGeom prst="rect">
            <a:avLst/>
          </a:prstGeom>
          <a:noFill/>
          <a:ln>
            <a:noFill/>
          </a:ln>
        </p:spPr>
        <p:txBody>
          <a:bodyPr spcFirstLastPara="1" wrap="square" lIns="0" tIns="0" rIns="0" bIns="0" anchor="t" anchorCtr="0">
            <a:noAutofit/>
          </a:bodyPr>
          <a:lstStyle/>
          <a:p>
            <a:pPr marL="112712" lvl="0" indent="-112712" algn="l" rtl="0">
              <a:lnSpc>
                <a:spcPct val="100000"/>
              </a:lnSpc>
              <a:spcBef>
                <a:spcPts val="0"/>
              </a:spcBef>
              <a:spcAft>
                <a:spcPts val="0"/>
              </a:spcAft>
              <a:buSzPts val="2000"/>
              <a:buNone/>
            </a:pPr>
            <a:r>
              <a:rPr lang="en-US" sz="2000" dirty="0"/>
              <a:t>“Formally, the probability of changes in the level of care is an ordered categorical outcome, so the sample size was calculated according to </a:t>
            </a:r>
            <a:r>
              <a:rPr lang="en-US" sz="2000" dirty="0" err="1"/>
              <a:t>Kolassa</a:t>
            </a:r>
            <a:r>
              <a:rPr lang="en-US" sz="2000" dirty="0"/>
              <a:t> … . Based on this calculation, a sample size of 470 patients in each group will have 80% power to detect the expected quantified effects shown in Table 4, using a Wilcoxon-Mann-Whitney rank sum test with a 0.05 two-sided level.”</a:t>
            </a:r>
            <a:endParaRPr dirty="0"/>
          </a:p>
        </p:txBody>
      </p:sp>
      <p:graphicFrame>
        <p:nvGraphicFramePr>
          <p:cNvPr id="2163" name="Google Shape;2163;g2b148969348_0_194"/>
          <p:cNvGraphicFramePr/>
          <p:nvPr>
            <p:extLst>
              <p:ext uri="{D42A27DB-BD31-4B8C-83A1-F6EECF244321}">
                <p14:modId xmlns:p14="http://schemas.microsoft.com/office/powerpoint/2010/main" val="78598551"/>
              </p:ext>
            </p:extLst>
          </p:nvPr>
        </p:nvGraphicFramePr>
        <p:xfrm>
          <a:off x="6096000" y="3064476"/>
          <a:ext cx="5445211" cy="3095295"/>
        </p:xfrm>
        <a:graphic>
          <a:graphicData uri="http://schemas.openxmlformats.org/drawingml/2006/table">
            <a:tbl>
              <a:tblPr firstRow="1">
                <a:noFill/>
                <a:tableStyleId>{6EC99063-8F5F-4C8D-9484-1B2B3F45697D}</a:tableStyleId>
              </a:tblPr>
              <a:tblGrid>
                <a:gridCol w="2973859">
                  <a:extLst>
                    <a:ext uri="{9D8B030D-6E8A-4147-A177-3AD203B41FA5}">
                      <a16:colId xmlns:a16="http://schemas.microsoft.com/office/drawing/2014/main" val="20000"/>
                    </a:ext>
                  </a:extLst>
                </a:gridCol>
                <a:gridCol w="2471352">
                  <a:extLst>
                    <a:ext uri="{9D8B030D-6E8A-4147-A177-3AD203B41FA5}">
                      <a16:colId xmlns:a16="http://schemas.microsoft.com/office/drawing/2014/main" val="20001"/>
                    </a:ext>
                  </a:extLst>
                </a:gridCol>
              </a:tblGrid>
              <a:tr h="390919">
                <a:tc>
                  <a:txBody>
                    <a:bodyPr/>
                    <a:lstStyle/>
                    <a:p>
                      <a:pPr marL="0" marR="0" lvl="0" indent="0" algn="l" rtl="0">
                        <a:lnSpc>
                          <a:spcPct val="100000"/>
                        </a:lnSpc>
                        <a:spcBef>
                          <a:spcPts val="0"/>
                        </a:spcBef>
                        <a:spcAft>
                          <a:spcPts val="0"/>
                        </a:spcAft>
                        <a:buClr>
                          <a:srgbClr val="000000"/>
                        </a:buClr>
                        <a:buSzPts val="2400"/>
                        <a:buFont typeface="Arial"/>
                        <a:buNone/>
                      </a:pPr>
                      <a:r>
                        <a:rPr lang="en-IE" sz="2000" u="none" strike="noStrike" cap="none" dirty="0">
                          <a:solidFill>
                            <a:schemeClr val="dk2"/>
                          </a:solidFill>
                          <a:latin typeface="Public Sans SemiBold" pitchFamily="2" charset="0"/>
                        </a:rPr>
                        <a:t>Parameter</a:t>
                      </a:r>
                      <a:endParaRPr sz="1200" u="none" strike="noStrike" cap="none" dirty="0">
                        <a:latin typeface="Public Sans SemiBold" pitchFamily="2" charset="0"/>
                      </a:endParaRPr>
                    </a:p>
                  </a:txBody>
                  <a:tcPr marL="91450" marR="91450" marT="45725" marB="45725">
                    <a:lnR w="12700" cap="flat" cmpd="sng">
                      <a:solidFill>
                        <a:srgbClr val="37C2D6"/>
                      </a:solidFill>
                      <a:prstDash val="solid"/>
                      <a:round/>
                      <a:headEnd type="none" w="sm" len="sm"/>
                      <a:tailEnd type="none" w="sm" len="sm"/>
                    </a:lnR>
                    <a:lnB w="1905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IE" sz="2000" u="none" strike="noStrike" cap="none" dirty="0">
                          <a:solidFill>
                            <a:schemeClr val="dk2"/>
                          </a:solidFill>
                          <a:latin typeface="Public Sans SemiBold" pitchFamily="2" charset="0"/>
                        </a:rPr>
                        <a:t>Value</a:t>
                      </a:r>
                      <a:endParaRPr sz="1200" u="none" strike="noStrike" cap="none" dirty="0">
                        <a:latin typeface="Public Sans SemiBold" pitchFamily="2" charset="0"/>
                      </a:endParaRPr>
                    </a:p>
                  </a:txBody>
                  <a:tcPr marL="91450" marR="91450" marT="45725" marB="45725">
                    <a:lnL w="12700" cap="flat" cmpd="sng">
                      <a:solidFill>
                        <a:srgbClr val="37C2D6"/>
                      </a:solidFill>
                      <a:prstDash val="solid"/>
                      <a:round/>
                      <a:headEnd type="none" w="sm" len="sm"/>
                      <a:tailEnd type="none" w="sm" len="sm"/>
                    </a:lnL>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03437">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Significance Level (2-sided)</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rPr>
                        <a:t>0.05</a:t>
                      </a:r>
                      <a:endParaRPr sz="1600" u="none" strike="noStrike" cap="none" dirty="0">
                        <a:latin typeface="Public Sans Light" pitchFamily="2" charset="0"/>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3437">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Number of Categories</a:t>
                      </a: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ea typeface="Calibri"/>
                          <a:cs typeface="Calibri"/>
                          <a:sym typeface="Calibri"/>
                        </a:rPr>
                        <a:t>4</a:t>
                      </a:r>
                      <a:endParaRPr sz="1600" u="none" strike="noStrike" cap="none" dirty="0">
                        <a:latin typeface="Public Sans Light" pitchFamily="2" charset="0"/>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515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Control Changes</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ea typeface="Calibri"/>
                          <a:cs typeface="Calibri"/>
                          <a:sym typeface="Calibri"/>
                        </a:rPr>
                        <a:t>{2.5%, 42.5%, 50%, 5%}</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3437">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Treatment Changes</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rPr>
                        <a:t>{5%, 47.5%, 45%, 2.5%}</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3762">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Sample Size per group</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Public Sans Light" pitchFamily="2" charset="0"/>
                          <a:ea typeface="Calibri"/>
                          <a:cs typeface="Calibri"/>
                          <a:sym typeface="Calibri"/>
                        </a:rPr>
                        <a:t>470</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03437">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rPr>
                        <a:t>Power</a:t>
                      </a:r>
                      <a:endParaRPr sz="1600" b="0" u="none" strike="noStrike" cap="none" dirty="0">
                        <a:latin typeface="Public Sans Light" pitchFamily="2" charset="0"/>
                        <a:ea typeface="Calibri"/>
                        <a:cs typeface="Calibri"/>
                        <a:sym typeface="Calibri"/>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Public Sans Light" pitchFamily="2" charset="0"/>
                        </a:rPr>
                        <a:t>80%</a:t>
                      </a:r>
                      <a:endParaRPr sz="1600" u="none" strike="noStrike" cap="none" dirty="0">
                        <a:latin typeface="Public Sans Light" pitchFamily="2" charset="0"/>
                        <a:ea typeface="Calibri"/>
                        <a:cs typeface="Calibri"/>
                        <a:sym typeface="Calibri"/>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2" name="Picture 1">
            <a:extLst>
              <a:ext uri="{FF2B5EF4-FFF2-40B4-BE49-F238E27FC236}">
                <a16:creationId xmlns:a16="http://schemas.microsoft.com/office/drawing/2014/main" id="{A02B8471-D905-97EE-8D54-27F3EEE229A5}"/>
              </a:ext>
            </a:extLst>
          </p:cNvPr>
          <p:cNvPicPr>
            <a:picLocks noChangeAspect="1"/>
          </p:cNvPicPr>
          <p:nvPr/>
        </p:nvPicPr>
        <p:blipFill>
          <a:blip r:embed="rId3"/>
          <a:stretch>
            <a:fillRect/>
          </a:stretch>
        </p:blipFill>
        <p:spPr>
          <a:xfrm>
            <a:off x="838206" y="4476362"/>
            <a:ext cx="4166287" cy="1917075"/>
          </a:xfrm>
          <a:prstGeom prst="rect">
            <a:avLst/>
          </a:prstGeom>
        </p:spPr>
      </p:pic>
      <p:pic>
        <p:nvPicPr>
          <p:cNvPr id="3" name="Picture 2">
            <a:extLst>
              <a:ext uri="{FF2B5EF4-FFF2-40B4-BE49-F238E27FC236}">
                <a16:creationId xmlns:a16="http://schemas.microsoft.com/office/drawing/2014/main" id="{96CCE559-7BB8-4455-DD69-43E5FD4EAC9F}"/>
              </a:ext>
            </a:extLst>
          </p:cNvPr>
          <p:cNvPicPr>
            <a:picLocks noChangeAspect="1"/>
          </p:cNvPicPr>
          <p:nvPr/>
        </p:nvPicPr>
        <p:blipFill>
          <a:blip r:embed="rId4"/>
          <a:stretch>
            <a:fillRect/>
          </a:stretch>
        </p:blipFill>
        <p:spPr>
          <a:xfrm>
            <a:off x="6599069" y="1391731"/>
            <a:ext cx="4439071" cy="15832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a:t>Discussion and Conclusions</a:t>
            </a:r>
            <a:endParaRPr/>
          </a:p>
        </p:txBody>
      </p:sp>
      <p:sp>
        <p:nvSpPr>
          <p:cNvPr id="2253" name="Google Shape;2253;g2b1c0db4310_0_114"/>
          <p:cNvSpPr txBox="1">
            <a:spLocks noGrp="1"/>
          </p:cNvSpPr>
          <p:nvPr>
            <p:ph type="body" idx="4294967295"/>
          </p:nvPr>
        </p:nvSpPr>
        <p:spPr>
          <a:xfrm>
            <a:off x="800100" y="1513593"/>
            <a:ext cx="105537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US" sz="2000" dirty="0"/>
              <a:t>Many common statistical methods require making assumptions about the underlying data generating process i.e. parametric assumptions</a:t>
            </a:r>
          </a:p>
          <a:p>
            <a:pPr marL="228600" lvl="0" indent="-76200" algn="l" rtl="0">
              <a:lnSpc>
                <a:spcPct val="100000"/>
              </a:lnSpc>
              <a:spcBef>
                <a:spcPts val="900"/>
              </a:spcBef>
              <a:spcAft>
                <a:spcPts val="0"/>
              </a:spcAft>
              <a:buSzPts val="2400"/>
              <a:buNone/>
            </a:pPr>
            <a:endParaRPr sz="2000" dirty="0"/>
          </a:p>
          <a:p>
            <a:pPr marL="228600" lvl="0" indent="-76200" algn="l" rtl="0">
              <a:lnSpc>
                <a:spcPct val="100000"/>
              </a:lnSpc>
              <a:spcBef>
                <a:spcPts val="900"/>
              </a:spcBef>
              <a:spcAft>
                <a:spcPts val="0"/>
              </a:spcAft>
              <a:buSzPts val="2400"/>
              <a:buNone/>
            </a:pPr>
            <a:r>
              <a:rPr lang="en-US" sz="2000" dirty="0"/>
              <a:t>However, when these assumptions are not met (extreme outliers, ordinal data) then more flexible semi- or non-parametric methods may be appropriate</a:t>
            </a:r>
          </a:p>
          <a:p>
            <a:pPr marL="228600" lvl="0" indent="-76200" algn="l" rtl="0">
              <a:lnSpc>
                <a:spcPct val="100000"/>
              </a:lnSpc>
              <a:spcBef>
                <a:spcPts val="900"/>
              </a:spcBef>
              <a:spcAft>
                <a:spcPts val="0"/>
              </a:spcAft>
              <a:buSzPts val="2400"/>
              <a:buNone/>
            </a:pPr>
            <a:endParaRPr sz="2000" dirty="0"/>
          </a:p>
          <a:p>
            <a:pPr marL="228600" lvl="0" indent="-76200" algn="l" rtl="0">
              <a:lnSpc>
                <a:spcPct val="100000"/>
              </a:lnSpc>
              <a:spcBef>
                <a:spcPts val="900"/>
              </a:spcBef>
              <a:spcAft>
                <a:spcPts val="0"/>
              </a:spcAft>
              <a:buSzPts val="2400"/>
              <a:buNone/>
            </a:pPr>
            <a:r>
              <a:rPr lang="en-US" sz="2000" dirty="0"/>
              <a:t>Non-parametric methods make no assumptions about the underlying distribution with rank tests being a common approach for testing in presence of complex data</a:t>
            </a:r>
          </a:p>
          <a:p>
            <a:pPr marL="228600" lvl="0" indent="-76200" algn="l" rtl="0">
              <a:lnSpc>
                <a:spcPct val="100000"/>
              </a:lnSpc>
              <a:spcBef>
                <a:spcPts val="900"/>
              </a:spcBef>
              <a:spcAft>
                <a:spcPts val="0"/>
              </a:spcAft>
              <a:buSzPts val="2400"/>
              <a:buNone/>
            </a:pPr>
            <a:endParaRPr sz="2000" dirty="0"/>
          </a:p>
          <a:p>
            <a:pPr marL="228600" lvl="0" indent="-76200" algn="l" rtl="0">
              <a:lnSpc>
                <a:spcPct val="100000"/>
              </a:lnSpc>
              <a:spcBef>
                <a:spcPts val="900"/>
              </a:spcBef>
              <a:spcAft>
                <a:spcPts val="0"/>
              </a:spcAft>
              <a:buSzPts val="2400"/>
              <a:buNone/>
            </a:pPr>
            <a:r>
              <a:rPr lang="en-US" sz="2000" dirty="0"/>
              <a:t>Power and sample size methods for non-parametric tests are available but typically require either specifying the distribution or an ordinal data frequency pattern</a:t>
            </a:r>
          </a:p>
          <a:p>
            <a:pPr marL="0" lvl="0" indent="0" algn="l" rtl="0">
              <a:lnSpc>
                <a:spcPct val="100000"/>
              </a:lnSpc>
              <a:spcBef>
                <a:spcPts val="900"/>
              </a:spcBef>
              <a:spcAft>
                <a:spcPts val="0"/>
              </a:spcAft>
              <a:buSzPts val="2200"/>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g2b1c0db4310_0_171"/>
          <p:cNvSpPr txBox="1"/>
          <p:nvPr/>
        </p:nvSpPr>
        <p:spPr>
          <a:xfrm>
            <a:off x="-1" y="0"/>
            <a:ext cx="12192000" cy="644400"/>
          </a:xfrm>
          <a:prstGeom prst="rect">
            <a:avLst/>
          </a:prstGeom>
          <a:solidFill>
            <a:srgbClr val="333C4E"/>
          </a:solid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rgbClr val="0C0C0C"/>
              </a:buClr>
              <a:buSzPts val="2400"/>
              <a:buFont typeface="Century Gothic"/>
              <a:buNone/>
            </a:pPr>
            <a:endParaRPr sz="2400" b="1" i="0" u="none" strike="noStrike" cap="none">
              <a:solidFill>
                <a:schemeClr val="lt1"/>
              </a:solidFill>
              <a:latin typeface="Century Gothic"/>
              <a:ea typeface="Century Gothic"/>
              <a:cs typeface="Century Gothic"/>
              <a:sym typeface="Century Gothic"/>
            </a:endParaRPr>
          </a:p>
        </p:txBody>
      </p:sp>
      <p:sp>
        <p:nvSpPr>
          <p:cNvPr id="2260" name="Google Shape;2260;g2b1c0db4310_0_171"/>
          <p:cNvSpPr/>
          <p:nvPr/>
        </p:nvSpPr>
        <p:spPr>
          <a:xfrm>
            <a:off x="-349134" y="-155434"/>
            <a:ext cx="121920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IE" sz="5400" b="1" i="0" u="none" strike="noStrike" cap="none">
                <a:solidFill>
                  <a:srgbClr val="48BFD3"/>
                </a:solidFill>
                <a:latin typeface="Calibri"/>
                <a:ea typeface="Calibri"/>
                <a:cs typeface="Calibri"/>
                <a:sym typeface="Calibri"/>
              </a:rPr>
              <a:t>  Statsols.com/trial</a:t>
            </a:r>
            <a:endParaRPr sz="5400" b="1" i="0" u="none" strike="noStrike" cap="none">
              <a:solidFill>
                <a:srgbClr val="48BFD3"/>
              </a:solidFill>
              <a:latin typeface="Calibri"/>
              <a:ea typeface="Calibri"/>
              <a:cs typeface="Calibri"/>
              <a:sym typeface="Calibri"/>
            </a:endParaRPr>
          </a:p>
        </p:txBody>
      </p:sp>
      <p:pic>
        <p:nvPicPr>
          <p:cNvPr id="2261" name="Google Shape;2261;g2b1c0db4310_0_171"/>
          <p:cNvPicPr preferRelativeResize="0"/>
          <p:nvPr/>
        </p:nvPicPr>
        <p:blipFill rotWithShape="1">
          <a:blip r:embed="rId3">
            <a:alphaModFix/>
          </a:blip>
          <a:srcRect t="2066"/>
          <a:stretch/>
        </p:blipFill>
        <p:spPr>
          <a:xfrm>
            <a:off x="0" y="644470"/>
            <a:ext cx="12191998" cy="62135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g2cad7feedd4_2_0"/>
          <p:cNvSpPr txBox="1">
            <a:spLocks noGrp="1"/>
          </p:cNvSpPr>
          <p:nvPr>
            <p:ph type="body" idx="1"/>
          </p:nvPr>
        </p:nvSpPr>
        <p:spPr>
          <a:xfrm>
            <a:off x="778024" y="4258641"/>
            <a:ext cx="4383000" cy="18288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SzPts val="4700"/>
              <a:buNone/>
            </a:pPr>
            <a:r>
              <a:rPr lang="en-IE" sz="4000" b="1"/>
              <a:t>Denis Desmond</a:t>
            </a:r>
            <a:endParaRPr sz="4000" b="1"/>
          </a:p>
          <a:p>
            <a:pPr marL="0" lvl="0" indent="0" algn="ctr" rtl="0">
              <a:lnSpc>
                <a:spcPct val="150000"/>
              </a:lnSpc>
              <a:spcBef>
                <a:spcPts val="0"/>
              </a:spcBef>
              <a:spcAft>
                <a:spcPts val="0"/>
              </a:spcAft>
              <a:buSzPts val="4700"/>
              <a:buNone/>
            </a:pPr>
            <a:r>
              <a:rPr lang="en-IE" sz="2800"/>
              <a:t>Research Statistician</a:t>
            </a:r>
            <a:endParaRPr sz="2800"/>
          </a:p>
          <a:p>
            <a:pPr marL="0" lvl="0" indent="0" algn="l" rtl="0">
              <a:lnSpc>
                <a:spcPct val="150000"/>
              </a:lnSpc>
              <a:spcBef>
                <a:spcPts val="0"/>
              </a:spcBef>
              <a:spcAft>
                <a:spcPts val="0"/>
              </a:spcAft>
              <a:buSzPts val="4700"/>
              <a:buNone/>
            </a:pPr>
            <a:endParaRPr sz="2800"/>
          </a:p>
        </p:txBody>
      </p:sp>
      <p:sp>
        <p:nvSpPr>
          <p:cNvPr id="2067" name="Google Shape;2067;g2cad7feedd4_2_0"/>
          <p:cNvSpPr txBox="1"/>
          <p:nvPr/>
        </p:nvSpPr>
        <p:spPr>
          <a:xfrm>
            <a:off x="8390314" y="1897141"/>
            <a:ext cx="4030800" cy="180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1" i="0" u="none" strike="noStrike" cap="none">
              <a:solidFill>
                <a:schemeClr val="lt1"/>
              </a:solidFill>
              <a:latin typeface="Public Sans SemiBold"/>
              <a:ea typeface="Public Sans SemiBold"/>
              <a:cs typeface="Public Sans SemiBold"/>
              <a:sym typeface="Public Sans SemiBold"/>
            </a:endParaRPr>
          </a:p>
        </p:txBody>
      </p:sp>
      <p:pic>
        <p:nvPicPr>
          <p:cNvPr id="2068" name="Google Shape;2068;g2cad7feedd4_2_0" descr="A blue text on a black background&#10;&#10;Description automatically generated"/>
          <p:cNvPicPr preferRelativeResize="0"/>
          <p:nvPr/>
        </p:nvPicPr>
        <p:blipFill rotWithShape="1">
          <a:blip r:embed="rId3">
            <a:alphaModFix/>
          </a:blip>
          <a:srcRect/>
          <a:stretch/>
        </p:blipFill>
        <p:spPr>
          <a:xfrm>
            <a:off x="1960858" y="6004175"/>
            <a:ext cx="1670367" cy="422543"/>
          </a:xfrm>
          <a:prstGeom prst="rect">
            <a:avLst/>
          </a:prstGeom>
          <a:noFill/>
          <a:ln>
            <a:noFill/>
          </a:ln>
        </p:spPr>
      </p:pic>
      <p:pic>
        <p:nvPicPr>
          <p:cNvPr id="2069" name="Google Shape;2069;g2cad7feedd4_2_0" descr="A person smiling for the camera&#10;&#10;Description automatically generated with medium confidence"/>
          <p:cNvPicPr preferRelativeResize="0"/>
          <p:nvPr/>
        </p:nvPicPr>
        <p:blipFill rotWithShape="1">
          <a:blip r:embed="rId4">
            <a:alphaModFix/>
          </a:blip>
          <a:srcRect/>
          <a:stretch/>
        </p:blipFill>
        <p:spPr>
          <a:xfrm>
            <a:off x="1847628" y="1535768"/>
            <a:ext cx="2521404" cy="25245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2266" name="Google Shape;2266;g2b1c0db4310_0_231"/>
          <p:cNvSpPr/>
          <p:nvPr/>
        </p:nvSpPr>
        <p:spPr>
          <a:xfrm>
            <a:off x="5145741" y="3800271"/>
            <a:ext cx="4240200" cy="550800"/>
          </a:xfrm>
          <a:prstGeom prst="roundRect">
            <a:avLst>
              <a:gd name="adj" fmla="val 5368"/>
            </a:avLst>
          </a:prstGeom>
          <a:solidFill>
            <a:srgbClr val="0D5672">
              <a:alpha val="7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7" name="Google Shape;2267;g2b1c0db4310_0_231"/>
          <p:cNvSpPr txBox="1">
            <a:spLocks noGrp="1"/>
          </p:cNvSpPr>
          <p:nvPr>
            <p:ph type="ctrTitle"/>
          </p:nvPr>
        </p:nvSpPr>
        <p:spPr>
          <a:xfrm>
            <a:off x="2649151" y="914400"/>
            <a:ext cx="7162800" cy="17097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lt1"/>
              </a:buClr>
              <a:buSzPts val="8800"/>
              <a:buFont typeface="Calibri"/>
              <a:buNone/>
            </a:pPr>
            <a:r>
              <a:rPr lang="en-IE" sz="8800" b="1">
                <a:solidFill>
                  <a:schemeClr val="lt1"/>
                </a:solidFill>
              </a:rPr>
              <a:t>Thank You</a:t>
            </a:r>
            <a:endParaRPr sz="8800">
              <a:solidFill>
                <a:schemeClr val="lt1"/>
              </a:solidFill>
            </a:endParaRPr>
          </a:p>
        </p:txBody>
      </p:sp>
      <p:sp>
        <p:nvSpPr>
          <p:cNvPr id="2268" name="Google Shape;2268;g2b1c0db4310_0_231"/>
          <p:cNvSpPr txBox="1"/>
          <p:nvPr/>
        </p:nvSpPr>
        <p:spPr>
          <a:xfrm>
            <a:off x="4854495" y="3679725"/>
            <a:ext cx="48363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IE" sz="4400" b="0" i="0" u="none" strike="noStrike" cap="none">
                <a:solidFill>
                  <a:schemeClr val="lt1"/>
                </a:solidFill>
                <a:latin typeface="Calibri"/>
                <a:ea typeface="Calibri"/>
                <a:cs typeface="Calibri"/>
                <a:sym typeface="Calibri"/>
              </a:rPr>
              <a:t>info@statsols.com</a:t>
            </a:r>
            <a:endParaRPr sz="1400" b="0" i="0" u="none" strike="noStrike" cap="none">
              <a:solidFill>
                <a:srgbClr val="000000"/>
              </a:solidFill>
              <a:latin typeface="Arial"/>
              <a:ea typeface="Arial"/>
              <a:cs typeface="Arial"/>
              <a:sym typeface="Arial"/>
            </a:endParaRPr>
          </a:p>
        </p:txBody>
      </p:sp>
      <p:sp>
        <p:nvSpPr>
          <p:cNvPr id="2269" name="Google Shape;2269;g2b1c0db4310_0_231"/>
          <p:cNvSpPr txBox="1"/>
          <p:nvPr/>
        </p:nvSpPr>
        <p:spPr>
          <a:xfrm>
            <a:off x="2579673" y="3679725"/>
            <a:ext cx="2566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IE" sz="4000" b="1" i="0" u="none" strike="noStrike" cap="none">
                <a:solidFill>
                  <a:schemeClr val="dk2"/>
                </a:solidFill>
                <a:latin typeface="Calibri"/>
                <a:ea typeface="Calibri"/>
                <a:cs typeface="Calibri"/>
                <a:sym typeface="Calibri"/>
              </a:rPr>
              <a:t>Contact us:</a:t>
            </a:r>
            <a:endParaRPr sz="4000" b="0" i="0" u="none" strike="noStrike" cap="none">
              <a:solidFill>
                <a:schemeClr val="dk2"/>
              </a:solidFill>
              <a:latin typeface="Calibri"/>
              <a:ea typeface="Calibri"/>
              <a:cs typeface="Calibri"/>
              <a:sym typeface="Calibri"/>
            </a:endParaRPr>
          </a:p>
        </p:txBody>
      </p:sp>
      <p:sp>
        <p:nvSpPr>
          <p:cNvPr id="2270" name="Google Shape;2270;g2b1c0db4310_0_231"/>
          <p:cNvSpPr/>
          <p:nvPr/>
        </p:nvSpPr>
        <p:spPr>
          <a:xfrm>
            <a:off x="5145741" y="4658608"/>
            <a:ext cx="2169600" cy="403200"/>
          </a:xfrm>
          <a:prstGeom prst="roundRect">
            <a:avLst>
              <a:gd name="adj" fmla="val 5368"/>
            </a:avLst>
          </a:prstGeom>
          <a:solidFill>
            <a:srgbClr val="0D5672">
              <a:alpha val="7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271" name="Google Shape;2271;g2b1c0db4310_0_231"/>
          <p:cNvSpPr txBox="1"/>
          <p:nvPr/>
        </p:nvSpPr>
        <p:spPr>
          <a:xfrm>
            <a:off x="5062846" y="4560812"/>
            <a:ext cx="23442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E" sz="3200" b="0" i="0" u="none" strike="noStrike" cap="none">
                <a:solidFill>
                  <a:schemeClr val="lt1"/>
                </a:solidFill>
                <a:latin typeface="Calibri"/>
                <a:ea typeface="Calibri"/>
                <a:cs typeface="Calibri"/>
                <a:sym typeface="Calibri"/>
              </a:rPr>
              <a:t>Statsols.com</a:t>
            </a:r>
            <a:endParaRPr sz="1400" b="0" i="0" u="none" strike="noStrike" cap="none">
              <a:solidFill>
                <a:srgbClr val="000000"/>
              </a:solidFill>
              <a:latin typeface="Arial"/>
              <a:ea typeface="Arial"/>
              <a:cs typeface="Arial"/>
              <a:sym typeface="Arial"/>
            </a:endParaRPr>
          </a:p>
        </p:txBody>
      </p:sp>
      <p:sp>
        <p:nvSpPr>
          <p:cNvPr id="2272" name="Google Shape;2272;g2b1c0db4310_0_231"/>
          <p:cNvSpPr txBox="1"/>
          <p:nvPr/>
        </p:nvSpPr>
        <p:spPr>
          <a:xfrm>
            <a:off x="3390980" y="4598585"/>
            <a:ext cx="2566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E" sz="2800" b="0" i="0" u="none" strike="noStrike" cap="none">
                <a:solidFill>
                  <a:schemeClr val="dk2"/>
                </a:solidFill>
                <a:latin typeface="Calibri"/>
                <a:ea typeface="Calibri"/>
                <a:cs typeface="Calibri"/>
                <a:sym typeface="Calibri"/>
              </a:rPr>
              <a:t>More info: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a:t>
            </a:r>
            <a:endParaRPr sz="3600" dirty="0"/>
          </a:p>
        </p:txBody>
      </p:sp>
      <p:sp>
        <p:nvSpPr>
          <p:cNvPr id="2284" name="Google Shape;2284;g2b1c0db4310_0_480"/>
          <p:cNvSpPr txBox="1">
            <a:spLocks noGrp="1"/>
          </p:cNvSpPr>
          <p:nvPr>
            <p:ph type="body" idx="1"/>
          </p:nvPr>
        </p:nvSpPr>
        <p:spPr>
          <a:xfrm>
            <a:off x="800100" y="1326469"/>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en-IE" sz="1400" dirty="0"/>
              <a:t>Noether, G. E. (1987). Sample Size Determination for Some Common Nonparametric Tests. Journal of the American Statistical Association, 82(398), 645–647.</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Shieh, G., Jan, S. L., &amp; </a:t>
            </a:r>
            <a:r>
              <a:rPr lang="en-IE" sz="1400" dirty="0" err="1"/>
              <a:t>Randles</a:t>
            </a:r>
            <a:r>
              <a:rPr lang="en-IE" sz="1400" dirty="0"/>
              <a:t>, R. H. (2007). Power and sample size determinations for the Wilcoxon signed-rank test. Journal of Statistical Computation and Simulation, 77(8), 717–724.</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Wang, H., Chen, B., &amp; Chow, S. C. (2003). Sample Size Determination Based on Rank Tests in Clinical Trials. Journal of Biopharmaceutical Statistics, 13(4), 735–751.</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err="1"/>
              <a:t>Kolassa</a:t>
            </a:r>
            <a:r>
              <a:rPr lang="en-IE" sz="1400" dirty="0"/>
              <a:t>, J. E. (1995). A comparison of size and power calculations for the Wilcoxon statistic for ordered categorical data. Statistics in Medicine, 14(14), 1577–1581.</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Whitehead, J. (1993). Sample size calculations for ordered categorical data. Statistics in Medicine, 12(24), 2257–2271.</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Dixon, W.J., &amp; Massey, F.J. (1983). Introduction to Statistical Analysis (4th ed.). McGraw-Hill.</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O'Brien, R. G., &amp; Muller, K. E. (1993). Unified power analysis for t-tests through multivariate hypotheses. In L. K. Edwards (Ed.),</a:t>
            </a:r>
          </a:p>
          <a:p>
            <a:pPr marL="0" lvl="0" indent="0" algn="l" rtl="0">
              <a:lnSpc>
                <a:spcPct val="100000"/>
              </a:lnSpc>
              <a:spcBef>
                <a:spcPts val="0"/>
              </a:spcBef>
              <a:spcAft>
                <a:spcPts val="0"/>
              </a:spcAft>
              <a:buSzPts val="1200"/>
              <a:buNone/>
            </a:pPr>
            <a:r>
              <a:rPr lang="en-IE" sz="1400" dirty="0"/>
              <a:t> Statistics: Textbooks and monographs, Vol. 137. Applied analysis of variance in </a:t>
            </a:r>
            <a:r>
              <a:rPr lang="en-IE" sz="1400" dirty="0" err="1"/>
              <a:t>behavioral</a:t>
            </a:r>
            <a:r>
              <a:rPr lang="en-IE" sz="1400" dirty="0"/>
              <a:t> science (pp. 297–344). Marcel Dekker.</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Divine, G., </a:t>
            </a:r>
            <a:r>
              <a:rPr lang="en-IE" sz="1400" dirty="0" err="1"/>
              <a:t>Kapke</a:t>
            </a:r>
            <a:r>
              <a:rPr lang="en-IE" sz="1400" dirty="0"/>
              <a:t>, A., </a:t>
            </a:r>
            <a:r>
              <a:rPr lang="en-IE" sz="1400" dirty="0" err="1"/>
              <a:t>Havstad</a:t>
            </a:r>
            <a:r>
              <a:rPr lang="en-IE" sz="1400" dirty="0"/>
              <a:t>, S., &amp; Joseph, C. L. (2009). Exemplary data set sample size calculation for Wilcoxon–Mann–Whitney tests. Statistics in Medicine (Print), 29(1), 108–115.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2">
          <a:extLst>
            <a:ext uri="{FF2B5EF4-FFF2-40B4-BE49-F238E27FC236}">
              <a16:creationId xmlns:a16="http://schemas.microsoft.com/office/drawing/2014/main" id="{787AF7C9-B01D-8295-A88F-A2B9BF83D058}"/>
            </a:ext>
          </a:extLst>
        </p:cNvPr>
        <p:cNvGrpSpPr/>
        <p:nvPr/>
      </p:nvGrpSpPr>
      <p:grpSpPr>
        <a:xfrm>
          <a:off x="0" y="0"/>
          <a:ext cx="0" cy="0"/>
          <a:chOff x="0" y="0"/>
          <a:chExt cx="0" cy="0"/>
        </a:xfrm>
      </p:grpSpPr>
      <p:sp>
        <p:nvSpPr>
          <p:cNvPr id="2283" name="Google Shape;2283;g2b1c0db4310_0_480">
            <a:extLst>
              <a:ext uri="{FF2B5EF4-FFF2-40B4-BE49-F238E27FC236}">
                <a16:creationId xmlns:a16="http://schemas.microsoft.com/office/drawing/2014/main" id="{C8EA1C72-D5A5-BD33-282A-9515860CE0B9}"/>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a:t>
            </a:r>
            <a:endParaRPr sz="3600" dirty="0"/>
          </a:p>
        </p:txBody>
      </p:sp>
      <p:sp>
        <p:nvSpPr>
          <p:cNvPr id="2284" name="Google Shape;2284;g2b1c0db4310_0_480">
            <a:extLst>
              <a:ext uri="{FF2B5EF4-FFF2-40B4-BE49-F238E27FC236}">
                <a16:creationId xmlns:a16="http://schemas.microsoft.com/office/drawing/2014/main" id="{9C0BA5F3-820E-F35A-1A4E-EF1B3DE0D95D}"/>
              </a:ext>
            </a:extLst>
          </p:cNvPr>
          <p:cNvSpPr txBox="1">
            <a:spLocks noGrp="1"/>
          </p:cNvSpPr>
          <p:nvPr>
            <p:ph type="body" idx="1"/>
          </p:nvPr>
        </p:nvSpPr>
        <p:spPr>
          <a:xfrm>
            <a:off x="800100" y="1326469"/>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en-IE" sz="1400" dirty="0"/>
              <a:t>Tang, Y. (2011). Size and power estimation for the Wilcoxon–Mann–Whitney test for ordered categorical data. Statistics in Medicine, 30(29), 3461–3470.</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err="1"/>
              <a:t>Arosio</a:t>
            </a:r>
            <a:r>
              <a:rPr lang="en-IE" sz="1400" dirty="0"/>
              <a:t>, E., Ferrari, G., Santoro, L., </a:t>
            </a:r>
            <a:r>
              <a:rPr lang="en-IE" sz="1400" dirty="0" err="1"/>
              <a:t>Gianese</a:t>
            </a:r>
            <a:r>
              <a:rPr lang="en-IE" sz="1400" dirty="0"/>
              <a:t>, F., &amp; </a:t>
            </a:r>
            <a:r>
              <a:rPr lang="en-IE" sz="1400" dirty="0" err="1"/>
              <a:t>Coccheri</a:t>
            </a:r>
            <a:r>
              <a:rPr lang="en-IE" sz="1400" dirty="0"/>
              <a:t>, S. (2001). A placebo-controlled, double-blind study of </a:t>
            </a:r>
            <a:r>
              <a:rPr lang="en-IE" sz="1400" dirty="0" err="1"/>
              <a:t>mesoglycan</a:t>
            </a:r>
            <a:r>
              <a:rPr lang="en-IE" sz="1400" dirty="0"/>
              <a:t> in the treatment of chronic venous ulcers. European Journal of Vascular and Endovascular Surgery, 22(4), 365–372.</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Segal, I., Khamis, S., </a:t>
            </a:r>
            <a:r>
              <a:rPr lang="en-IE" sz="1400" dirty="0" err="1"/>
              <a:t>Sagie</a:t>
            </a:r>
            <a:r>
              <a:rPr lang="en-IE" sz="1400" dirty="0"/>
              <a:t>, L., </a:t>
            </a:r>
            <a:r>
              <a:rPr lang="en-IE" sz="1400" dirty="0" err="1"/>
              <a:t>Genizi</a:t>
            </a:r>
            <a:r>
              <a:rPr lang="en-IE" sz="1400" dirty="0"/>
              <a:t>, J., </a:t>
            </a:r>
            <a:r>
              <a:rPr lang="en-IE" sz="1400" dirty="0" err="1"/>
              <a:t>Azriel</a:t>
            </a:r>
            <a:r>
              <a:rPr lang="en-IE" sz="1400" dirty="0"/>
              <a:t>, D., </a:t>
            </a:r>
            <a:r>
              <a:rPr lang="en-IE" sz="1400" dirty="0" err="1"/>
              <a:t>Katzenelenbogen</a:t>
            </a:r>
            <a:r>
              <a:rPr lang="en-IE" sz="1400" dirty="0"/>
              <a:t>, S., &amp; </a:t>
            </a:r>
            <a:r>
              <a:rPr lang="en-IE" sz="1400" dirty="0" err="1"/>
              <a:t>Fattal‐Valevski</a:t>
            </a:r>
            <a:r>
              <a:rPr lang="en-IE" sz="1400" dirty="0"/>
              <a:t>, A. (2023). Functional Benefit and Orthotic Effect of Dorsiflexion-FES in Children with Hemiplegic Cerebral Palsy. Children (Basel), 10(3), 531.</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Schaller, S., Kiselev, J., </a:t>
            </a:r>
            <a:r>
              <a:rPr lang="en-IE" sz="1400" dirty="0" err="1"/>
              <a:t>Loidl</a:t>
            </a:r>
            <a:r>
              <a:rPr lang="en-IE" sz="1400" dirty="0"/>
              <a:t>, V., Quentin, W., Schmidt, K., </a:t>
            </a:r>
            <a:r>
              <a:rPr lang="en-IE" sz="1400" dirty="0" err="1"/>
              <a:t>Mörgeli</a:t>
            </a:r>
            <a:r>
              <a:rPr lang="en-IE" sz="1400" dirty="0"/>
              <a:t>, R., </a:t>
            </a:r>
            <a:r>
              <a:rPr lang="en-IE" sz="1400" dirty="0" err="1"/>
              <a:t>Rombey</a:t>
            </a:r>
            <a:r>
              <a:rPr lang="en-IE" sz="1400" dirty="0"/>
              <a:t>, T., </a:t>
            </a:r>
            <a:r>
              <a:rPr lang="en-IE" sz="1400" dirty="0" err="1"/>
              <a:t>Busse</a:t>
            </a:r>
            <a:r>
              <a:rPr lang="en-IE" sz="1400" dirty="0"/>
              <a:t>, R., </a:t>
            </a:r>
            <a:r>
              <a:rPr lang="en-IE" sz="1400" dirty="0" err="1"/>
              <a:t>Mansmann</a:t>
            </a:r>
            <a:r>
              <a:rPr lang="en-IE" sz="1400" dirty="0"/>
              <a:t>, U., Spies, C., Spies, C., </a:t>
            </a:r>
            <a:r>
              <a:rPr lang="en-IE" sz="1400" dirty="0" err="1"/>
              <a:t>Marschall</a:t>
            </a:r>
            <a:r>
              <a:rPr lang="en-IE" sz="1400" dirty="0"/>
              <a:t>, U., </a:t>
            </a:r>
            <a:r>
              <a:rPr lang="en-IE" sz="1400" dirty="0" err="1"/>
              <a:t>Eckardt-Felmberg</a:t>
            </a:r>
            <a:r>
              <a:rPr lang="en-IE" sz="1400" dirty="0"/>
              <a:t>, R., Landgraf, I., </a:t>
            </a:r>
            <a:r>
              <a:rPr lang="en-IE" sz="1400" dirty="0" err="1"/>
              <a:t>Schwantes</a:t>
            </a:r>
            <a:r>
              <a:rPr lang="en-IE" sz="1400" dirty="0"/>
              <a:t>, U., </a:t>
            </a:r>
            <a:r>
              <a:rPr lang="en-IE" sz="1400" dirty="0" err="1"/>
              <a:t>Busse</a:t>
            </a:r>
            <a:r>
              <a:rPr lang="en-IE" sz="1400" dirty="0"/>
              <a:t>, R., &amp; </a:t>
            </a:r>
            <a:r>
              <a:rPr lang="en-IE" sz="1400" dirty="0" err="1"/>
              <a:t>Mansmann</a:t>
            </a:r>
            <a:r>
              <a:rPr lang="en-IE" sz="1400" dirty="0"/>
              <a:t>, U. (2022). Prehabilitation of elderly frail or pre-frail patients prior to elective surgery (PRAEP-GO): study protocol for a randomized, controlled, outcome assessor-blinded trial. Trials, 23(1).</a:t>
            </a:r>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Harrell, F. E., Jr. (n.d.). Biostatistics for Biomedical research. </a:t>
            </a:r>
            <a:r>
              <a:rPr lang="en-IE" sz="1400" dirty="0">
                <a:hlinkClick r:id="rId3"/>
              </a:rPr>
              <a:t>https://hbiostat.org/bbr/</a:t>
            </a:r>
            <a:endParaRPr lang="en-IE" sz="1400" dirty="0"/>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Harrell, F. Statistical thinking - What does a statistical method assume? </a:t>
            </a:r>
            <a:r>
              <a:rPr lang="en-IE" sz="1400" dirty="0">
                <a:hlinkClick r:id="rId4"/>
              </a:rPr>
              <a:t>https://www.fharrell.com/post/assume/</a:t>
            </a:r>
            <a:endParaRPr lang="en-IE" sz="1400" dirty="0"/>
          </a:p>
          <a:p>
            <a:pPr marL="0" lvl="0" indent="0" algn="l" rtl="0">
              <a:lnSpc>
                <a:spcPct val="100000"/>
              </a:lnSpc>
              <a:spcBef>
                <a:spcPts val="0"/>
              </a:spcBef>
              <a:spcAft>
                <a:spcPts val="0"/>
              </a:spcAft>
              <a:buSzPts val="1200"/>
              <a:buNone/>
            </a:pPr>
            <a:endParaRPr lang="en-IE" sz="1400" dirty="0"/>
          </a:p>
          <a:p>
            <a:pPr marL="0" lvl="0" indent="0" algn="l" rtl="0">
              <a:lnSpc>
                <a:spcPct val="100000"/>
              </a:lnSpc>
              <a:spcBef>
                <a:spcPts val="0"/>
              </a:spcBef>
              <a:spcAft>
                <a:spcPts val="0"/>
              </a:spcAft>
              <a:buSzPts val="1200"/>
              <a:buNone/>
            </a:pPr>
            <a:r>
              <a:rPr lang="en-IE" sz="1400" dirty="0"/>
              <a:t>Conroy, R. (2012). What Hypotheses do “Nonparametric” Two-Group Tests Actually Test? The Stata Journal, 12(2), 182-192</a:t>
            </a:r>
          </a:p>
        </p:txBody>
      </p:sp>
    </p:spTree>
    <p:extLst>
      <p:ext uri="{BB962C8B-B14F-4D97-AF65-F5344CB8AC3E}">
        <p14:creationId xmlns:p14="http://schemas.microsoft.com/office/powerpoint/2010/main" val="289453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p3"/>
          <p:cNvSpPr txBox="1">
            <a:spLocks noGrp="1"/>
          </p:cNvSpPr>
          <p:nvPr>
            <p:ph type="ctrTitle"/>
          </p:nvPr>
        </p:nvSpPr>
        <p:spPr>
          <a:xfrm>
            <a:off x="2333384" y="882947"/>
            <a:ext cx="5484398" cy="759956"/>
          </a:xfrm>
          <a:prstGeom prst="rect">
            <a:avLst/>
          </a:prstGeom>
          <a:noFill/>
          <a:ln>
            <a:noFill/>
          </a:ln>
        </p:spPr>
        <p:txBody>
          <a:bodyPr spcFirstLastPara="1" wrap="square" lIns="27425" tIns="27425" rIns="27425" bIns="27425" anchor="t" anchorCtr="0">
            <a:normAutofit fontScale="90000"/>
          </a:bodyPr>
          <a:lstStyle/>
          <a:p>
            <a:pPr marL="0" lvl="0" indent="0" algn="l" rtl="0">
              <a:lnSpc>
                <a:spcPct val="105000"/>
              </a:lnSpc>
              <a:spcBef>
                <a:spcPts val="0"/>
              </a:spcBef>
              <a:spcAft>
                <a:spcPts val="0"/>
              </a:spcAft>
              <a:buClr>
                <a:schemeClr val="lt1"/>
              </a:buClr>
              <a:buSzPct val="111111"/>
              <a:buFont typeface="Public Sans Light"/>
              <a:buNone/>
            </a:pPr>
            <a:r>
              <a:rPr lang="en-IE">
                <a:solidFill>
                  <a:schemeClr val="accent2"/>
                </a:solidFill>
              </a:rPr>
              <a:t>Agenda</a:t>
            </a:r>
            <a:endParaRPr/>
          </a:p>
        </p:txBody>
      </p:sp>
      <p:sp>
        <p:nvSpPr>
          <p:cNvPr id="2075" name="Google Shape;2075;p3"/>
          <p:cNvSpPr txBox="1">
            <a:spLocks noGrp="1"/>
          </p:cNvSpPr>
          <p:nvPr>
            <p:ph type="body" idx="4294967295"/>
          </p:nvPr>
        </p:nvSpPr>
        <p:spPr>
          <a:xfrm>
            <a:off x="2333384" y="1923933"/>
            <a:ext cx="7637463" cy="342179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600"/>
              <a:buNone/>
            </a:pPr>
            <a:r>
              <a:rPr lang="en-IE" sz="2400" b="1" dirty="0">
                <a:solidFill>
                  <a:schemeClr val="accent2"/>
                </a:solidFill>
              </a:rPr>
              <a:t>1. </a:t>
            </a:r>
            <a:r>
              <a:rPr lang="en-IE" sz="2400" dirty="0">
                <a:solidFill>
                  <a:schemeClr val="lt1"/>
                </a:solidFill>
              </a:rPr>
              <a:t>Parametric Assumptions</a:t>
            </a:r>
            <a:br>
              <a:rPr lang="en-IE" sz="2400" dirty="0">
                <a:solidFill>
                  <a:schemeClr val="lt1"/>
                </a:solidFill>
              </a:rPr>
            </a:br>
            <a:br>
              <a:rPr lang="en-IE" sz="2400" dirty="0">
                <a:solidFill>
                  <a:schemeClr val="lt1"/>
                </a:solidFill>
              </a:rPr>
            </a:br>
            <a:r>
              <a:rPr lang="en-IE" sz="2400" b="1" dirty="0">
                <a:solidFill>
                  <a:schemeClr val="accent2"/>
                </a:solidFill>
              </a:rPr>
              <a:t>2. </a:t>
            </a:r>
            <a:r>
              <a:rPr lang="en-IE" sz="2400" dirty="0">
                <a:solidFill>
                  <a:schemeClr val="lt1"/>
                </a:solidFill>
              </a:rPr>
              <a:t>Non-Parametric Methods</a:t>
            </a:r>
            <a:br>
              <a:rPr lang="en-IE" sz="2400" dirty="0">
                <a:solidFill>
                  <a:schemeClr val="lt1"/>
                </a:solidFill>
              </a:rPr>
            </a:br>
            <a:br>
              <a:rPr lang="en-IE" sz="2400" dirty="0">
                <a:solidFill>
                  <a:schemeClr val="lt1"/>
                </a:solidFill>
              </a:rPr>
            </a:br>
            <a:r>
              <a:rPr lang="en-IE" sz="2400" b="1" dirty="0">
                <a:solidFill>
                  <a:schemeClr val="accent2"/>
                </a:solidFill>
              </a:rPr>
              <a:t>3. </a:t>
            </a:r>
            <a:r>
              <a:rPr lang="en-US" sz="2400" dirty="0">
                <a:solidFill>
                  <a:schemeClr val="lt1"/>
                </a:solidFill>
              </a:rPr>
              <a:t>Sample Size for Non-Parametric Tests</a:t>
            </a:r>
            <a:br>
              <a:rPr lang="en-IE" sz="2400" dirty="0">
                <a:solidFill>
                  <a:schemeClr val="lt1"/>
                </a:solidFill>
              </a:rPr>
            </a:br>
            <a:br>
              <a:rPr lang="en-IE" sz="2400" dirty="0">
                <a:solidFill>
                  <a:schemeClr val="lt1"/>
                </a:solidFill>
              </a:rPr>
            </a:br>
            <a:r>
              <a:rPr lang="en-IE" sz="2400" b="1" dirty="0">
                <a:solidFill>
                  <a:schemeClr val="accent2"/>
                </a:solidFill>
              </a:rPr>
              <a:t>4.</a:t>
            </a:r>
            <a:r>
              <a:rPr lang="en-IE" sz="2400" dirty="0">
                <a:solidFill>
                  <a:schemeClr val="lt1"/>
                </a:solidFill>
              </a:rPr>
              <a:t> Discussion and Conclusions</a:t>
            </a:r>
            <a:br>
              <a:rPr lang="en-IE" dirty="0">
                <a:solidFill>
                  <a:schemeClr val="lt1"/>
                </a:solidFill>
              </a:rPr>
            </a:br>
            <a:endParaRPr dirty="0">
              <a:solidFill>
                <a:schemeClr val="lt1"/>
              </a:solidFill>
            </a:endParaRPr>
          </a:p>
        </p:txBody>
      </p:sp>
      <p:sp>
        <p:nvSpPr>
          <p:cNvPr id="2076" name="Google Shape;2076;p3"/>
          <p:cNvSpPr txBox="1"/>
          <p:nvPr/>
        </p:nvSpPr>
        <p:spPr>
          <a:xfrm>
            <a:off x="2561984" y="5351959"/>
            <a:ext cx="60974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8BFD3"/>
              </a:buClr>
              <a:buSzPts val="2400"/>
              <a:buFont typeface="Arial"/>
              <a:buNone/>
            </a:pPr>
            <a:r>
              <a:rPr lang="en-IE" sz="2400" b="1" i="0" u="none" strike="noStrike" cap="none">
                <a:solidFill>
                  <a:schemeClr val="accent2"/>
                </a:solidFill>
                <a:latin typeface="Public Sans Light"/>
                <a:ea typeface="Public Sans Light"/>
                <a:cs typeface="Public Sans Light"/>
                <a:sym typeface="Public Sans Light"/>
              </a:rPr>
              <a:t>Questions welcome throughout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81"/>
        <p:cNvGrpSpPr/>
        <p:nvPr/>
      </p:nvGrpSpPr>
      <p:grpSpPr>
        <a:xfrm>
          <a:off x="0" y="0"/>
          <a:ext cx="0" cy="0"/>
          <a:chOff x="0" y="0"/>
          <a:chExt cx="0" cy="0"/>
        </a:xfrm>
      </p:grpSpPr>
      <p:sp>
        <p:nvSpPr>
          <p:cNvPr id="2082" name="Google Shape;2082;p4"/>
          <p:cNvSpPr/>
          <p:nvPr/>
        </p:nvSpPr>
        <p:spPr>
          <a:xfrm>
            <a:off x="3434725" y="5042188"/>
            <a:ext cx="2073900" cy="1622400"/>
          </a:xfrm>
          <a:prstGeom prst="roundRect">
            <a:avLst>
              <a:gd name="adj" fmla="val 7996"/>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Post Marketing</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Cohort Study</a:t>
            </a:r>
            <a:endParaRPr sz="140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Case-control Study</a:t>
            </a:r>
            <a:endParaRPr sz="1400" b="0" i="0" u="none" strike="noStrike" cap="none">
              <a:solidFill>
                <a:srgbClr val="000000"/>
              </a:solidFill>
              <a:latin typeface="Public Sans Light"/>
              <a:ea typeface="Public Sans Light"/>
              <a:cs typeface="Public Sans Light"/>
              <a:sym typeface="Public Sans Light"/>
            </a:endParaRPr>
          </a:p>
        </p:txBody>
      </p:sp>
      <p:pic>
        <p:nvPicPr>
          <p:cNvPr id="2083" name="Google Shape;2083;p4"/>
          <p:cNvPicPr preferRelativeResize="0"/>
          <p:nvPr/>
        </p:nvPicPr>
        <p:blipFill rotWithShape="1">
          <a:blip r:embed="rId3">
            <a:alphaModFix/>
          </a:blip>
          <a:srcRect/>
          <a:stretch/>
        </p:blipFill>
        <p:spPr>
          <a:xfrm>
            <a:off x="3335813" y="3810625"/>
            <a:ext cx="2271724" cy="669285"/>
          </a:xfrm>
          <a:prstGeom prst="rect">
            <a:avLst/>
          </a:prstGeom>
          <a:noFill/>
          <a:ln>
            <a:noFill/>
          </a:ln>
        </p:spPr>
      </p:pic>
      <p:sp>
        <p:nvSpPr>
          <p:cNvPr id="2084" name="Google Shape;2084;p4"/>
          <p:cNvSpPr txBox="1"/>
          <p:nvPr/>
        </p:nvSpPr>
        <p:spPr>
          <a:xfrm>
            <a:off x="0" y="0"/>
            <a:ext cx="12192000" cy="1161600"/>
          </a:xfrm>
          <a:prstGeom prst="rect">
            <a:avLst/>
          </a:prstGeom>
          <a:solidFill>
            <a:schemeClr val="accent2"/>
          </a:solidFill>
          <a:ln>
            <a:noFill/>
          </a:ln>
        </p:spPr>
        <p:txBody>
          <a:bodyPr spcFirstLastPara="1" wrap="square" lIns="91425" tIns="91425" rIns="91425" bIns="91425" anchor="t" anchorCtr="0">
            <a:noAutofit/>
          </a:bodyPr>
          <a:lstStyle/>
          <a:p>
            <a:pPr marL="0" marR="0" lvl="0" indent="0" algn="ctr" rtl="0">
              <a:lnSpc>
                <a:spcPct val="105000"/>
              </a:lnSpc>
              <a:spcBef>
                <a:spcPts val="0"/>
              </a:spcBef>
              <a:spcAft>
                <a:spcPts val="0"/>
              </a:spcAft>
              <a:buClr>
                <a:srgbClr val="FFFFFF"/>
              </a:buClr>
              <a:buSzPts val="4700"/>
              <a:buFont typeface="Public Sans Light"/>
              <a:buNone/>
            </a:pPr>
            <a:r>
              <a:rPr lang="en-IE" sz="3300" b="0" i="0" u="none" strike="noStrike" cap="none">
                <a:solidFill>
                  <a:srgbClr val="FFFFFF"/>
                </a:solidFill>
                <a:latin typeface="Public Sans SemiBold"/>
                <a:ea typeface="Public Sans SemiBold"/>
                <a:cs typeface="Public Sans SemiBold"/>
                <a:sym typeface="Public Sans SemiBold"/>
              </a:rPr>
              <a:t>nQuery: The complete solution </a:t>
            </a:r>
            <a:br>
              <a:rPr lang="en-IE" sz="3300" b="0" i="0" u="none" strike="noStrike" cap="none">
                <a:solidFill>
                  <a:srgbClr val="FFFFFF"/>
                </a:solidFill>
                <a:latin typeface="Public Sans SemiBold"/>
                <a:ea typeface="Public Sans SemiBold"/>
                <a:cs typeface="Public Sans SemiBold"/>
                <a:sym typeface="Public Sans SemiBold"/>
              </a:rPr>
            </a:br>
            <a:r>
              <a:rPr lang="en-IE" sz="3300" b="0" i="0" u="none" strike="noStrike" cap="none">
                <a:solidFill>
                  <a:srgbClr val="FFFFFF"/>
                </a:solidFill>
                <a:latin typeface="Public Sans SemiBold"/>
                <a:ea typeface="Public Sans SemiBold"/>
                <a:cs typeface="Public Sans SemiBold"/>
                <a:sym typeface="Public Sans SemiBold"/>
              </a:rPr>
              <a:t>for optimizing your clinical trial designs</a:t>
            </a:r>
            <a:endParaRPr sz="3300" b="0" i="0" u="none" strike="noStrike" cap="none">
              <a:solidFill>
                <a:srgbClr val="FFFFFF"/>
              </a:solidFill>
              <a:latin typeface="Public Sans SemiBold"/>
              <a:ea typeface="Public Sans SemiBold"/>
              <a:cs typeface="Public Sans SemiBold"/>
              <a:sym typeface="Public Sans SemiBold"/>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152430"/>
              </a:solidFill>
              <a:latin typeface="Public Sans Light"/>
              <a:ea typeface="Public Sans Light"/>
              <a:cs typeface="Public Sans Light"/>
              <a:sym typeface="Public Sans Light"/>
            </a:endParaRPr>
          </a:p>
        </p:txBody>
      </p:sp>
      <p:sp>
        <p:nvSpPr>
          <p:cNvPr id="2085" name="Google Shape;2085;p4"/>
          <p:cNvSpPr/>
          <p:nvPr/>
        </p:nvSpPr>
        <p:spPr>
          <a:xfrm>
            <a:off x="636125" y="3334063"/>
            <a:ext cx="2073900" cy="1622400"/>
          </a:xfrm>
          <a:prstGeom prst="roundRect">
            <a:avLst>
              <a:gd name="adj" fmla="val 5828"/>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Pre-clinical research</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Animal studies</a:t>
            </a:r>
            <a:endParaRPr sz="140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ANOVA / ANCOVA</a:t>
            </a:r>
            <a:endParaRPr sz="1400" b="0" i="0" u="none" strike="noStrike" cap="none">
              <a:solidFill>
                <a:srgbClr val="000000"/>
              </a:solidFill>
              <a:latin typeface="Public Sans Light"/>
              <a:ea typeface="Public Sans Light"/>
              <a:cs typeface="Public Sans Light"/>
              <a:sym typeface="Public Sans Light"/>
            </a:endParaRPr>
          </a:p>
        </p:txBody>
      </p:sp>
      <p:sp>
        <p:nvSpPr>
          <p:cNvPr id="2086" name="Google Shape;2086;p4"/>
          <p:cNvSpPr/>
          <p:nvPr/>
        </p:nvSpPr>
        <p:spPr>
          <a:xfrm>
            <a:off x="3434725" y="1536700"/>
            <a:ext cx="2073900" cy="1760700"/>
          </a:xfrm>
          <a:prstGeom prst="roundRect">
            <a:avLst>
              <a:gd name="adj" fmla="val 8677"/>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Early Phase</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CRM</a:t>
            </a:r>
            <a:endParaRPr sz="140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MCP-Mod</a:t>
            </a:r>
            <a:endParaRPr sz="140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Simon’s Two Stage</a:t>
            </a:r>
            <a:endParaRPr sz="1400" b="0" i="0" u="none" strike="noStrike" cap="none">
              <a:solidFill>
                <a:srgbClr val="000000"/>
              </a:solidFill>
              <a:latin typeface="Public Sans Light"/>
              <a:ea typeface="Public Sans Light"/>
              <a:cs typeface="Public Sans Light"/>
              <a:sym typeface="Public Sans Light"/>
            </a:endParaRPr>
          </a:p>
          <a:p>
            <a:pPr marL="457200" marR="0" lvl="0" indent="-317500" algn="l" rtl="0">
              <a:lnSpc>
                <a:spcPct val="100000"/>
              </a:lnSpc>
              <a:spcBef>
                <a:spcPts val="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Flemings GST</a:t>
            </a:r>
            <a:endParaRPr sz="1400" b="0" i="0" u="none" strike="noStrike" cap="none">
              <a:solidFill>
                <a:srgbClr val="000000"/>
              </a:solidFill>
              <a:latin typeface="Public Sans Light"/>
              <a:ea typeface="Public Sans Light"/>
              <a:cs typeface="Public Sans Light"/>
              <a:sym typeface="Public Sans Light"/>
            </a:endParaRPr>
          </a:p>
        </p:txBody>
      </p:sp>
      <p:cxnSp>
        <p:nvCxnSpPr>
          <p:cNvPr id="2087" name="Google Shape;2087;p4"/>
          <p:cNvCxnSpPr>
            <a:stCxn id="2083" idx="1"/>
            <a:endCxn id="2085" idx="3"/>
          </p:cNvCxnSpPr>
          <p:nvPr/>
        </p:nvCxnSpPr>
        <p:spPr>
          <a:xfrm rot="10800000">
            <a:off x="2710013" y="4145268"/>
            <a:ext cx="625800" cy="0"/>
          </a:xfrm>
          <a:prstGeom prst="straightConnector1">
            <a:avLst/>
          </a:prstGeom>
          <a:noFill/>
          <a:ln w="9525" cap="flat" cmpd="sng">
            <a:solidFill>
              <a:schemeClr val="accent2"/>
            </a:solidFill>
            <a:prstDash val="solid"/>
            <a:round/>
            <a:headEnd type="none" w="sm" len="sm"/>
            <a:tailEnd type="none" w="sm" len="sm"/>
          </a:ln>
        </p:spPr>
      </p:cxnSp>
      <p:cxnSp>
        <p:nvCxnSpPr>
          <p:cNvPr id="2088" name="Google Shape;2088;p4"/>
          <p:cNvCxnSpPr>
            <a:stCxn id="2083" idx="0"/>
            <a:endCxn id="2086" idx="2"/>
          </p:cNvCxnSpPr>
          <p:nvPr/>
        </p:nvCxnSpPr>
        <p:spPr>
          <a:xfrm rot="10800000">
            <a:off x="4471675" y="3297325"/>
            <a:ext cx="0" cy="513300"/>
          </a:xfrm>
          <a:prstGeom prst="straightConnector1">
            <a:avLst/>
          </a:prstGeom>
          <a:noFill/>
          <a:ln w="9525" cap="flat" cmpd="sng">
            <a:solidFill>
              <a:schemeClr val="accent2"/>
            </a:solidFill>
            <a:prstDash val="solid"/>
            <a:round/>
            <a:headEnd type="none" w="sm" len="sm"/>
            <a:tailEnd type="none" w="sm" len="sm"/>
          </a:ln>
        </p:spPr>
      </p:cxnSp>
      <p:sp>
        <p:nvSpPr>
          <p:cNvPr id="2089" name="Google Shape;2089;p4"/>
          <p:cNvSpPr/>
          <p:nvPr/>
        </p:nvSpPr>
        <p:spPr>
          <a:xfrm>
            <a:off x="6681800" y="2147725"/>
            <a:ext cx="4202100" cy="3991200"/>
          </a:xfrm>
          <a:prstGeom prst="roundRect">
            <a:avLst>
              <a:gd name="adj" fmla="val 6754"/>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360363" marR="0" lvl="0" indent="-18415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Confirmatory</a:t>
            </a:r>
            <a:endParaRPr sz="1700" b="1" i="0" u="none" strike="noStrike" cap="none">
              <a:solidFill>
                <a:srgbClr val="000000"/>
              </a:solidFill>
              <a:latin typeface="Public Sans"/>
              <a:ea typeface="Public Sans"/>
              <a:cs typeface="Public Sans"/>
              <a:sym typeface="Public Sans"/>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Public Sans Light"/>
                <a:ea typeface="Public Sans Light"/>
                <a:cs typeface="Public Sans Light"/>
                <a:sym typeface="Public Sans Light"/>
              </a:rPr>
              <a:t>1000+ Scenarios for Fixed term, Adaptive &amp;</a:t>
            </a:r>
            <a:endParaRPr sz="1400" b="0" i="0" u="none" strike="noStrike" cap="none">
              <a:solidFill>
                <a:srgbClr val="000000"/>
              </a:solidFill>
              <a:latin typeface="Arial"/>
              <a:ea typeface="Arial"/>
              <a:cs typeface="Arial"/>
              <a:sym typeface="Arial"/>
            </a:endParaRPr>
          </a:p>
          <a:p>
            <a:pPr marL="360363" marR="0" lvl="0" indent="-18415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Public Sans Light"/>
                <a:ea typeface="Public Sans Light"/>
                <a:cs typeface="Public Sans Light"/>
                <a:sym typeface="Public Sans Light"/>
              </a:rPr>
              <a:t>Bayesian Methods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1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Survival, Means, Proportions &amp; Count endpoints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Group Sequential Trials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Bayesian:</a:t>
            </a:r>
            <a:endParaRPr sz="1400" b="0" i="0" u="none" strike="noStrike" cap="none">
              <a:solidFill>
                <a:srgbClr val="000000"/>
              </a:solidFill>
              <a:latin typeface="Public Sans Light"/>
              <a:ea typeface="Public Sans Light"/>
              <a:cs typeface="Public Sans Light"/>
              <a:sym typeface="Public Sans Light"/>
            </a:endParaRPr>
          </a:p>
          <a:p>
            <a:pPr marL="536575" marR="0" lvl="8" indent="-176212"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Assurance</a:t>
            </a:r>
            <a:endParaRPr sz="1400" b="0" i="0" u="none" strike="noStrike" cap="none">
              <a:solidFill>
                <a:srgbClr val="000000"/>
              </a:solidFill>
              <a:latin typeface="Public Sans Light"/>
              <a:ea typeface="Public Sans Light"/>
              <a:cs typeface="Public Sans Light"/>
              <a:sym typeface="Public Sans Light"/>
            </a:endParaRPr>
          </a:p>
          <a:p>
            <a:pPr marL="536575" marR="0" lvl="1" indent="-176212"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Credible Intervals</a:t>
            </a:r>
            <a:endParaRPr sz="1400" b="0" i="0" u="none" strike="noStrike" cap="none">
              <a:solidFill>
                <a:srgbClr val="000000"/>
              </a:solidFill>
              <a:latin typeface="Public Sans Light"/>
              <a:ea typeface="Public Sans Light"/>
              <a:cs typeface="Public Sans Light"/>
              <a:sym typeface="Public Sans Light"/>
            </a:endParaRPr>
          </a:p>
          <a:p>
            <a:pPr marL="536575" marR="0" lvl="1" indent="-176212"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Posterior Error Approach</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Sample Size Re-Estimation</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Cross over &amp; personalized medicine</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200"/>
              </a:spcBef>
              <a:spcAft>
                <a:spcPts val="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MAMS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200"/>
              </a:spcBef>
              <a:spcAft>
                <a:spcPts val="100"/>
              </a:spcAft>
              <a:buClr>
                <a:srgbClr val="000000"/>
              </a:buClr>
              <a:buSzPts val="14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Prediction</a:t>
            </a:r>
            <a:endParaRPr sz="1400" b="0" i="0" u="none" strike="noStrike" cap="none">
              <a:solidFill>
                <a:srgbClr val="000000"/>
              </a:solidFill>
              <a:latin typeface="Public Sans Light"/>
              <a:ea typeface="Public Sans Light"/>
              <a:cs typeface="Public Sans Light"/>
              <a:sym typeface="Public Sans Light"/>
            </a:endParaRPr>
          </a:p>
        </p:txBody>
      </p:sp>
      <p:cxnSp>
        <p:nvCxnSpPr>
          <p:cNvPr id="2090" name="Google Shape;2090;p4"/>
          <p:cNvCxnSpPr>
            <a:stCxn id="2083" idx="2"/>
            <a:endCxn id="2082" idx="0"/>
          </p:cNvCxnSpPr>
          <p:nvPr/>
        </p:nvCxnSpPr>
        <p:spPr>
          <a:xfrm>
            <a:off x="4471675" y="4479910"/>
            <a:ext cx="0" cy="562200"/>
          </a:xfrm>
          <a:prstGeom prst="straightConnector1">
            <a:avLst/>
          </a:prstGeom>
          <a:noFill/>
          <a:ln w="9525" cap="flat" cmpd="sng">
            <a:solidFill>
              <a:schemeClr val="accent2"/>
            </a:solidFill>
            <a:prstDash val="solid"/>
            <a:round/>
            <a:headEnd type="none" w="sm" len="sm"/>
            <a:tailEnd type="none" w="sm" len="sm"/>
          </a:ln>
        </p:spPr>
      </p:cxnSp>
      <p:cxnSp>
        <p:nvCxnSpPr>
          <p:cNvPr id="2091" name="Google Shape;2091;p4"/>
          <p:cNvCxnSpPr>
            <a:endCxn id="2089" idx="1"/>
          </p:cNvCxnSpPr>
          <p:nvPr/>
        </p:nvCxnSpPr>
        <p:spPr>
          <a:xfrm>
            <a:off x="5732600" y="4143325"/>
            <a:ext cx="949200" cy="0"/>
          </a:xfrm>
          <a:prstGeom prst="straightConnector1">
            <a:avLst/>
          </a:prstGeom>
          <a:noFill/>
          <a:ln w="9525" cap="flat" cmpd="sng">
            <a:solidFill>
              <a:schemeClr val="accent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6" name="Google Shape;2096;p7"/>
          <p:cNvSpPr txBox="1">
            <a:spLocks noGrp="1"/>
          </p:cNvSpPr>
          <p:nvPr>
            <p:ph type="title"/>
          </p:nvPr>
        </p:nvSpPr>
        <p:spPr>
          <a:xfrm>
            <a:off x="525212" y="186226"/>
            <a:ext cx="10779369" cy="1279652"/>
          </a:xfrm>
          <a:prstGeom prst="rect">
            <a:avLst/>
          </a:prstGeom>
          <a:noFill/>
          <a:ln>
            <a:noFill/>
          </a:ln>
        </p:spPr>
        <p:txBody>
          <a:bodyPr spcFirstLastPara="1" wrap="square" lIns="27425" tIns="27425" rIns="27425" bIns="27425" anchor="b" anchorCtr="0">
            <a:normAutofit fontScale="90000"/>
          </a:bodyPr>
          <a:lstStyle/>
          <a:p>
            <a:pPr marL="0" lvl="0" indent="0" algn="ctr" rtl="0">
              <a:lnSpc>
                <a:spcPct val="150000"/>
              </a:lnSpc>
              <a:spcBef>
                <a:spcPts val="0"/>
              </a:spcBef>
              <a:spcAft>
                <a:spcPts val="0"/>
              </a:spcAft>
              <a:buSzPts val="600"/>
              <a:buNone/>
            </a:pPr>
            <a:r>
              <a:rPr lang="en-IE"/>
              <a:t>nQuery Licensing</a:t>
            </a:r>
            <a:br>
              <a:rPr lang="en-IE"/>
            </a:br>
            <a:r>
              <a:rPr lang="en-IE" sz="2200"/>
              <a:t>nQuery operates on a tiered licensing model</a:t>
            </a:r>
            <a:endParaRPr/>
          </a:p>
        </p:txBody>
      </p:sp>
      <p:sp>
        <p:nvSpPr>
          <p:cNvPr id="2097" name="Google Shape;2097;p7"/>
          <p:cNvSpPr txBox="1">
            <a:spLocks noGrp="1"/>
          </p:cNvSpPr>
          <p:nvPr>
            <p:ph type="body" idx="4294967295"/>
          </p:nvPr>
        </p:nvSpPr>
        <p:spPr>
          <a:xfrm>
            <a:off x="3165465" y="2814867"/>
            <a:ext cx="7683300" cy="710700"/>
          </a:xfrm>
          <a:prstGeom prst="rect">
            <a:avLst/>
          </a:prstGeom>
          <a:solidFill>
            <a:srgbClr val="2F98D4"/>
          </a:solidFill>
          <a:ln>
            <a:noFill/>
          </a:ln>
        </p:spPr>
        <p:txBody>
          <a:bodyPr spcFirstLastPara="1" wrap="square" lIns="91425" tIns="91425" rIns="182850" bIns="91425" anchor="ctr" anchorCtr="0">
            <a:noAutofit/>
          </a:bodyPr>
          <a:lstStyle/>
          <a:p>
            <a:pPr marL="0" lvl="0" indent="0" algn="l" rtl="0">
              <a:lnSpc>
                <a:spcPct val="120000"/>
              </a:lnSpc>
              <a:spcBef>
                <a:spcPts val="0"/>
              </a:spcBef>
              <a:spcAft>
                <a:spcPts val="0"/>
              </a:spcAft>
              <a:buSzPts val="1600"/>
              <a:buNone/>
            </a:pPr>
            <a:r>
              <a:rPr lang="en-IE">
                <a:solidFill>
                  <a:schemeClr val="lt1"/>
                </a:solidFill>
                <a:latin typeface="Public Sans Light"/>
                <a:ea typeface="Public Sans Light"/>
                <a:cs typeface="Public Sans Light"/>
                <a:sym typeface="Public Sans Light"/>
              </a:rPr>
              <a:t>Sample size for fully Bayesian (e.g. credible intervals)</a:t>
            </a:r>
            <a:br>
              <a:rPr lang="en-IE">
                <a:solidFill>
                  <a:schemeClr val="lt1"/>
                </a:solidFill>
                <a:latin typeface="Public Sans Light"/>
                <a:ea typeface="Public Sans Light"/>
                <a:cs typeface="Public Sans Light"/>
                <a:sym typeface="Public Sans Light"/>
              </a:rPr>
            </a:br>
            <a:r>
              <a:rPr lang="en-IE">
                <a:solidFill>
                  <a:schemeClr val="lt1"/>
                </a:solidFill>
                <a:latin typeface="Public Sans Light"/>
                <a:ea typeface="Public Sans Light"/>
                <a:cs typeface="Public Sans Light"/>
                <a:sym typeface="Public Sans Light"/>
              </a:rPr>
              <a:t>+ hybrid Bayes/Frequentist methods and designs (e.g. Assurance)</a:t>
            </a:r>
            <a:endParaRPr>
              <a:solidFill>
                <a:schemeClr val="lt1"/>
              </a:solidFill>
              <a:latin typeface="Public Sans Light"/>
              <a:ea typeface="Public Sans Light"/>
              <a:cs typeface="Public Sans Light"/>
              <a:sym typeface="Public Sans Light"/>
            </a:endParaRPr>
          </a:p>
        </p:txBody>
      </p:sp>
      <p:sp>
        <p:nvSpPr>
          <p:cNvPr id="2098" name="Google Shape;2098;p7"/>
          <p:cNvSpPr txBox="1">
            <a:spLocks noGrp="1"/>
          </p:cNvSpPr>
          <p:nvPr>
            <p:ph type="body" idx="4294967295"/>
          </p:nvPr>
        </p:nvSpPr>
        <p:spPr>
          <a:xfrm>
            <a:off x="3165540" y="3843570"/>
            <a:ext cx="7683300" cy="710700"/>
          </a:xfrm>
          <a:prstGeom prst="rect">
            <a:avLst/>
          </a:prstGeom>
          <a:solidFill>
            <a:srgbClr val="3475BB"/>
          </a:solidFill>
          <a:ln>
            <a:noFill/>
          </a:ln>
        </p:spPr>
        <p:txBody>
          <a:bodyPr spcFirstLastPara="1" wrap="square" lIns="91425" tIns="91425" rIns="182850" bIns="91425" anchor="ctr" anchorCtr="0">
            <a:noAutofit/>
          </a:bodyPr>
          <a:lstStyle/>
          <a:p>
            <a:pPr marL="0" lvl="0" indent="0" algn="l" rtl="0">
              <a:lnSpc>
                <a:spcPct val="120000"/>
              </a:lnSpc>
              <a:spcBef>
                <a:spcPts val="0"/>
              </a:spcBef>
              <a:spcAft>
                <a:spcPts val="0"/>
              </a:spcAft>
              <a:buSzPts val="1600"/>
              <a:buNone/>
            </a:pPr>
            <a:r>
              <a:rPr lang="en-IE">
                <a:solidFill>
                  <a:schemeClr val="lt1"/>
                </a:solidFill>
                <a:latin typeface="Public Sans Light"/>
                <a:ea typeface="Public Sans Light"/>
                <a:cs typeface="Public Sans Light"/>
                <a:sym typeface="Public Sans Light"/>
              </a:rPr>
              <a:t>Sample size and power for range of early stage and confirmatory clinical trial </a:t>
            </a:r>
            <a:br>
              <a:rPr lang="en-IE">
                <a:solidFill>
                  <a:schemeClr val="lt1"/>
                </a:solidFill>
                <a:latin typeface="Public Sans Light"/>
                <a:ea typeface="Public Sans Light"/>
                <a:cs typeface="Public Sans Light"/>
                <a:sym typeface="Public Sans Light"/>
              </a:rPr>
            </a:br>
            <a:r>
              <a:rPr lang="en-IE">
                <a:solidFill>
                  <a:schemeClr val="lt1"/>
                </a:solidFill>
                <a:latin typeface="Public Sans Light"/>
                <a:ea typeface="Public Sans Light"/>
                <a:cs typeface="Public Sans Light"/>
                <a:sym typeface="Public Sans Light"/>
              </a:rPr>
              <a:t>Adaptive Designs and tools for monitoring and adjustment in-trial</a:t>
            </a:r>
            <a:endParaRPr/>
          </a:p>
        </p:txBody>
      </p:sp>
      <p:sp>
        <p:nvSpPr>
          <p:cNvPr id="2099" name="Google Shape;2099;p7"/>
          <p:cNvSpPr txBox="1">
            <a:spLocks noGrp="1"/>
          </p:cNvSpPr>
          <p:nvPr>
            <p:ph type="body" idx="4294967295"/>
          </p:nvPr>
        </p:nvSpPr>
        <p:spPr>
          <a:xfrm>
            <a:off x="3165539" y="4871775"/>
            <a:ext cx="7683300" cy="710700"/>
          </a:xfrm>
          <a:prstGeom prst="rect">
            <a:avLst/>
          </a:prstGeom>
          <a:solidFill>
            <a:srgbClr val="333C4E"/>
          </a:solidFill>
          <a:ln>
            <a:noFill/>
          </a:ln>
        </p:spPr>
        <p:txBody>
          <a:bodyPr spcFirstLastPara="1" wrap="square" lIns="91425" tIns="91425" rIns="182850" bIns="91425" anchor="ctr" anchorCtr="0">
            <a:noAutofit/>
          </a:bodyPr>
          <a:lstStyle/>
          <a:p>
            <a:pPr marL="0" lvl="0" indent="0" algn="l" rtl="0">
              <a:lnSpc>
                <a:spcPct val="120000"/>
              </a:lnSpc>
              <a:spcBef>
                <a:spcPts val="0"/>
              </a:spcBef>
              <a:spcAft>
                <a:spcPts val="0"/>
              </a:spcAft>
              <a:buSzPts val="1600"/>
              <a:buNone/>
            </a:pPr>
            <a:r>
              <a:rPr lang="en-IE">
                <a:solidFill>
                  <a:schemeClr val="lt1"/>
                </a:solidFill>
                <a:latin typeface="Public Sans Light"/>
                <a:ea typeface="Public Sans Light"/>
                <a:cs typeface="Public Sans Light"/>
                <a:sym typeface="Public Sans Light"/>
              </a:rPr>
              <a:t>Additional tools for study design and monitoring. Focus currently on milestone prediction for enrollment and (survival) event targets</a:t>
            </a:r>
            <a:endParaRPr/>
          </a:p>
        </p:txBody>
      </p:sp>
      <p:sp>
        <p:nvSpPr>
          <p:cNvPr id="2100" name="Google Shape;2100;p7"/>
          <p:cNvSpPr txBox="1">
            <a:spLocks noGrp="1"/>
          </p:cNvSpPr>
          <p:nvPr>
            <p:ph type="body" idx="4294967295"/>
          </p:nvPr>
        </p:nvSpPr>
        <p:spPr>
          <a:xfrm>
            <a:off x="1518211" y="2815358"/>
            <a:ext cx="1647300" cy="710700"/>
          </a:xfrm>
          <a:prstGeom prst="rect">
            <a:avLst/>
          </a:prstGeom>
          <a:solidFill>
            <a:srgbClr val="2F98D4"/>
          </a:solidFill>
          <a:ln>
            <a:noFill/>
          </a:ln>
        </p:spPr>
        <p:txBody>
          <a:bodyPr spcFirstLastPara="1" wrap="square" lIns="91425" tIns="91425" rIns="182850" bIns="91425" anchor="ctr" anchorCtr="0">
            <a:noAutofit/>
          </a:bodyPr>
          <a:lstStyle/>
          <a:p>
            <a:pPr marL="0" lvl="0" indent="0" algn="ctr" rtl="0">
              <a:lnSpc>
                <a:spcPct val="120000"/>
              </a:lnSpc>
              <a:spcBef>
                <a:spcPts val="0"/>
              </a:spcBef>
              <a:spcAft>
                <a:spcPts val="0"/>
              </a:spcAft>
              <a:buSzPts val="1600"/>
              <a:buNone/>
            </a:pPr>
            <a:r>
              <a:rPr lang="en-IE" sz="2400" b="1">
                <a:solidFill>
                  <a:schemeClr val="lt1"/>
                </a:solidFill>
                <a:latin typeface="Public Sans"/>
                <a:ea typeface="Public Sans"/>
                <a:cs typeface="Public Sans"/>
                <a:sym typeface="Public Sans"/>
              </a:rPr>
              <a:t>Plus</a:t>
            </a:r>
            <a:endParaRPr sz="2400" b="1">
              <a:solidFill>
                <a:schemeClr val="lt1"/>
              </a:solidFill>
              <a:latin typeface="Public Sans"/>
              <a:ea typeface="Public Sans"/>
              <a:cs typeface="Public Sans"/>
              <a:sym typeface="Public Sans"/>
            </a:endParaRPr>
          </a:p>
        </p:txBody>
      </p:sp>
      <p:sp>
        <p:nvSpPr>
          <p:cNvPr id="2101" name="Google Shape;2101;p7"/>
          <p:cNvSpPr txBox="1">
            <a:spLocks noGrp="1"/>
          </p:cNvSpPr>
          <p:nvPr>
            <p:ph type="body" idx="4294967295"/>
          </p:nvPr>
        </p:nvSpPr>
        <p:spPr>
          <a:xfrm>
            <a:off x="1518186" y="3843821"/>
            <a:ext cx="1647300" cy="710700"/>
          </a:xfrm>
          <a:prstGeom prst="rect">
            <a:avLst/>
          </a:prstGeom>
          <a:solidFill>
            <a:srgbClr val="3475BB"/>
          </a:solidFill>
          <a:ln>
            <a:noFill/>
          </a:ln>
        </p:spPr>
        <p:txBody>
          <a:bodyPr spcFirstLastPara="1" wrap="square" lIns="91425" tIns="91425" rIns="182850" bIns="91425" anchor="ctr" anchorCtr="0">
            <a:noAutofit/>
          </a:bodyPr>
          <a:lstStyle/>
          <a:p>
            <a:pPr marL="0" lvl="0" indent="0" algn="ctr" rtl="0">
              <a:lnSpc>
                <a:spcPct val="120000"/>
              </a:lnSpc>
              <a:spcBef>
                <a:spcPts val="0"/>
              </a:spcBef>
              <a:spcAft>
                <a:spcPts val="0"/>
              </a:spcAft>
              <a:buSzPts val="1600"/>
              <a:buNone/>
            </a:pPr>
            <a:r>
              <a:rPr lang="en-IE" sz="2400" b="1">
                <a:solidFill>
                  <a:schemeClr val="lt1"/>
                </a:solidFill>
                <a:latin typeface="Public Sans"/>
                <a:ea typeface="Public Sans"/>
                <a:cs typeface="Public Sans"/>
                <a:sym typeface="Public Sans"/>
              </a:rPr>
              <a:t>Pro</a:t>
            </a:r>
            <a:endParaRPr sz="2400" b="1">
              <a:solidFill>
                <a:schemeClr val="lt1"/>
              </a:solidFill>
              <a:latin typeface="Public Sans"/>
              <a:ea typeface="Public Sans"/>
              <a:cs typeface="Public Sans"/>
              <a:sym typeface="Public Sans"/>
            </a:endParaRPr>
          </a:p>
        </p:txBody>
      </p:sp>
      <p:sp>
        <p:nvSpPr>
          <p:cNvPr id="2102" name="Google Shape;2102;p7"/>
          <p:cNvSpPr txBox="1">
            <a:spLocks noGrp="1"/>
          </p:cNvSpPr>
          <p:nvPr>
            <p:ph type="body" idx="4294967295"/>
          </p:nvPr>
        </p:nvSpPr>
        <p:spPr>
          <a:xfrm>
            <a:off x="1518211" y="4871876"/>
            <a:ext cx="1647300" cy="710700"/>
          </a:xfrm>
          <a:prstGeom prst="rect">
            <a:avLst/>
          </a:prstGeom>
          <a:solidFill>
            <a:srgbClr val="333C4E"/>
          </a:solidFill>
          <a:ln>
            <a:noFill/>
          </a:ln>
        </p:spPr>
        <p:txBody>
          <a:bodyPr spcFirstLastPara="1" wrap="square" lIns="91425" tIns="91425" rIns="182850" bIns="91425" anchor="ctr" anchorCtr="0">
            <a:noAutofit/>
          </a:bodyPr>
          <a:lstStyle/>
          <a:p>
            <a:pPr marL="0" lvl="0" indent="0" algn="ctr" rtl="0">
              <a:lnSpc>
                <a:spcPct val="120000"/>
              </a:lnSpc>
              <a:spcBef>
                <a:spcPts val="0"/>
              </a:spcBef>
              <a:spcAft>
                <a:spcPts val="0"/>
              </a:spcAft>
              <a:buSzPts val="1600"/>
              <a:buNone/>
            </a:pPr>
            <a:r>
              <a:rPr lang="en-IE" sz="2400" b="1">
                <a:solidFill>
                  <a:schemeClr val="lt1"/>
                </a:solidFill>
                <a:latin typeface="Public Sans"/>
                <a:ea typeface="Public Sans"/>
                <a:cs typeface="Public Sans"/>
                <a:sym typeface="Public Sans"/>
              </a:rPr>
              <a:t>Expert</a:t>
            </a:r>
            <a:endParaRPr sz="2400" b="1">
              <a:solidFill>
                <a:schemeClr val="lt1"/>
              </a:solidFill>
              <a:latin typeface="Public Sans"/>
              <a:ea typeface="Public Sans"/>
              <a:cs typeface="Public Sans"/>
              <a:sym typeface="Public Sans"/>
            </a:endParaRPr>
          </a:p>
        </p:txBody>
      </p:sp>
      <p:sp>
        <p:nvSpPr>
          <p:cNvPr id="2103" name="Google Shape;2103;p7"/>
          <p:cNvSpPr txBox="1"/>
          <p:nvPr/>
        </p:nvSpPr>
        <p:spPr>
          <a:xfrm>
            <a:off x="3165475" y="1785025"/>
            <a:ext cx="7683300" cy="710700"/>
          </a:xfrm>
          <a:prstGeom prst="rect">
            <a:avLst/>
          </a:prstGeom>
          <a:solidFill>
            <a:srgbClr val="2EC9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Public Sans Light"/>
              <a:buNone/>
            </a:pPr>
            <a:r>
              <a:rPr lang="en-IE" sz="1600" b="0" i="0" u="none" strike="noStrike" cap="none">
                <a:solidFill>
                  <a:schemeClr val="lt1"/>
                </a:solidFill>
                <a:latin typeface="Public Sans Light"/>
                <a:ea typeface="Public Sans Light"/>
                <a:cs typeface="Public Sans Light"/>
                <a:sym typeface="Public Sans Light"/>
              </a:rPr>
              <a:t>Sample size and power for fixed terms trials over 100’s of designs,</a:t>
            </a:r>
            <a:br>
              <a:rPr lang="en-IE" sz="1600" b="0" i="0" u="none" strike="noStrike" cap="none">
                <a:solidFill>
                  <a:schemeClr val="lt1"/>
                </a:solidFill>
                <a:latin typeface="Public Sans Light"/>
                <a:ea typeface="Public Sans Light"/>
                <a:cs typeface="Public Sans Light"/>
                <a:sym typeface="Public Sans Light"/>
              </a:rPr>
            </a:br>
            <a:r>
              <a:rPr lang="en-IE" sz="1600" b="0" i="0" u="none" strike="noStrike" cap="none">
                <a:solidFill>
                  <a:schemeClr val="lt1"/>
                </a:solidFill>
                <a:latin typeface="Public Sans Light"/>
                <a:ea typeface="Public Sans Light"/>
                <a:cs typeface="Public Sans Light"/>
                <a:sym typeface="Public Sans Light"/>
              </a:rPr>
              <a:t>endpoints and hypothesis types</a:t>
            </a:r>
            <a:endParaRPr sz="1400" b="0" i="0" u="none" strike="noStrike" cap="none">
              <a:solidFill>
                <a:srgbClr val="000000"/>
              </a:solidFill>
              <a:latin typeface="Arial"/>
              <a:ea typeface="Arial"/>
              <a:cs typeface="Arial"/>
              <a:sym typeface="Arial"/>
            </a:endParaRPr>
          </a:p>
        </p:txBody>
      </p:sp>
      <p:sp>
        <p:nvSpPr>
          <p:cNvPr id="2104" name="Google Shape;2104;p7"/>
          <p:cNvSpPr txBox="1"/>
          <p:nvPr/>
        </p:nvSpPr>
        <p:spPr>
          <a:xfrm>
            <a:off x="1518224" y="1786066"/>
            <a:ext cx="1647300" cy="710700"/>
          </a:xfrm>
          <a:prstGeom prst="rect">
            <a:avLst/>
          </a:prstGeom>
          <a:solidFill>
            <a:srgbClr val="2EC99B"/>
          </a:solidFill>
          <a:ln>
            <a:noFill/>
          </a:ln>
        </p:spPr>
        <p:txBody>
          <a:bodyPr spcFirstLastPara="1" wrap="square" lIns="91425" tIns="91425" rIns="182850" bIns="91425" anchor="ctr" anchorCtr="0">
            <a:noAutofit/>
          </a:bodyPr>
          <a:lstStyle/>
          <a:p>
            <a:pPr marL="0" marR="0" lvl="0" indent="0" algn="ctr" rtl="0">
              <a:lnSpc>
                <a:spcPct val="120000"/>
              </a:lnSpc>
              <a:spcBef>
                <a:spcPts val="0"/>
              </a:spcBef>
              <a:spcAft>
                <a:spcPts val="0"/>
              </a:spcAft>
              <a:buClr>
                <a:schemeClr val="dk1"/>
              </a:buClr>
              <a:buSzPts val="1600"/>
              <a:buFont typeface="Public Sans Light"/>
              <a:buNone/>
            </a:pPr>
            <a:r>
              <a:rPr lang="en-IE" sz="2400" b="1" i="0" u="none" strike="noStrike" cap="none">
                <a:solidFill>
                  <a:schemeClr val="lt1"/>
                </a:solidFill>
                <a:latin typeface="Public Sans"/>
                <a:ea typeface="Public Sans"/>
                <a:cs typeface="Public Sans"/>
                <a:sym typeface="Public Sans"/>
              </a:rPr>
              <a:t>Base</a:t>
            </a:r>
            <a:endParaRPr sz="1400" b="0" i="0" u="none" strike="noStrike" cap="none">
              <a:solidFill>
                <a:srgbClr val="000000"/>
              </a:solidFill>
              <a:latin typeface="Arial"/>
              <a:ea typeface="Arial"/>
              <a:cs typeface="Arial"/>
              <a:sym typeface="Arial"/>
            </a:endParaRPr>
          </a:p>
        </p:txBody>
      </p:sp>
      <p:sp>
        <p:nvSpPr>
          <p:cNvPr id="2105" name="Google Shape;2105;p7"/>
          <p:cNvSpPr txBox="1"/>
          <p:nvPr/>
        </p:nvSpPr>
        <p:spPr>
          <a:xfrm>
            <a:off x="2103696" y="5900056"/>
            <a:ext cx="8274301" cy="32746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15"/>
          <p:cNvSpPr txBox="1">
            <a:spLocks noGrp="1"/>
          </p:cNvSpPr>
          <p:nvPr>
            <p:ph type="body" idx="1"/>
          </p:nvPr>
        </p:nvSpPr>
        <p:spPr>
          <a:xfrm>
            <a:off x="378082" y="564429"/>
            <a:ext cx="3924000"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a:t>Part 1</a:t>
            </a:r>
            <a:endParaRPr/>
          </a:p>
          <a:p>
            <a:pPr marL="457200" lvl="0" indent="-228600" algn="l" rtl="0">
              <a:lnSpc>
                <a:spcPct val="100000"/>
              </a:lnSpc>
              <a:spcBef>
                <a:spcPts val="0"/>
              </a:spcBef>
              <a:spcAft>
                <a:spcPts val="0"/>
              </a:spcAft>
              <a:buClr>
                <a:schemeClr val="dk1"/>
              </a:buClr>
              <a:buSzPts val="4700"/>
              <a:buFont typeface="Public Sans SemiBold"/>
              <a:buNone/>
            </a:pPr>
            <a:endParaRPr sz="3600"/>
          </a:p>
        </p:txBody>
      </p:sp>
      <p:sp>
        <p:nvSpPr>
          <p:cNvPr id="2111" name="Google Shape;2111;p15"/>
          <p:cNvSpPr txBox="1">
            <a:spLocks noGrp="1"/>
          </p:cNvSpPr>
          <p:nvPr>
            <p:ph type="title" idx="4294967295"/>
          </p:nvPr>
        </p:nvSpPr>
        <p:spPr>
          <a:xfrm>
            <a:off x="335875" y="1822850"/>
            <a:ext cx="4608300" cy="22050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Parametric Assumptions</a:t>
            </a:r>
            <a:endParaRPr sz="3600"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1"/>
        <p:cNvGrpSpPr/>
        <p:nvPr/>
      </p:nvGrpSpPr>
      <p:grpSpPr>
        <a:xfrm>
          <a:off x="0" y="0"/>
          <a:ext cx="0" cy="0"/>
          <a:chOff x="0" y="0"/>
          <a:chExt cx="0" cy="0"/>
        </a:xfrm>
      </p:grpSpPr>
      <p:sp>
        <p:nvSpPr>
          <p:cNvPr id="2122" name="Google Shape;2122;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Introduction to Parametric Assumptions</a:t>
            </a:r>
            <a:endParaRPr dirty="0"/>
          </a:p>
        </p:txBody>
      </p:sp>
      <p:sp>
        <p:nvSpPr>
          <p:cNvPr id="2123" name="Google Shape;2123;g2b148969348_0_114"/>
          <p:cNvSpPr txBox="1">
            <a:spLocks noGrp="1"/>
          </p:cNvSpPr>
          <p:nvPr>
            <p:ph type="body" idx="4294967295"/>
          </p:nvPr>
        </p:nvSpPr>
        <p:spPr>
          <a:xfrm>
            <a:off x="800100" y="1355651"/>
            <a:ext cx="111702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US" sz="2200" dirty="0"/>
              <a:t>Statistical methods have assumptions for their interpretation to be statistically valid</a:t>
            </a:r>
          </a:p>
          <a:p>
            <a:pPr marL="228600" lvl="0" indent="-76200" algn="l" rtl="0">
              <a:lnSpc>
                <a:spcPct val="100000"/>
              </a:lnSpc>
              <a:spcBef>
                <a:spcPts val="0"/>
              </a:spcBef>
              <a:spcAft>
                <a:spcPts val="0"/>
              </a:spcAft>
              <a:buSzPts val="2400"/>
              <a:buNone/>
            </a:pPr>
            <a:endParaRPr sz="2200" dirty="0"/>
          </a:p>
          <a:p>
            <a:pPr marL="228600" lvl="0" indent="-76200" algn="l" rtl="0">
              <a:lnSpc>
                <a:spcPct val="100000"/>
              </a:lnSpc>
              <a:spcBef>
                <a:spcPts val="900"/>
              </a:spcBef>
              <a:spcAft>
                <a:spcPts val="0"/>
              </a:spcAft>
              <a:buSzPts val="2400"/>
              <a:buNone/>
            </a:pPr>
            <a:r>
              <a:rPr lang="en-US" sz="2200" dirty="0"/>
              <a:t>Many common statistical methods make assumptions about the distribution (+ form) of the underlying data – these are often referred to as “parametric assumptions”</a:t>
            </a:r>
            <a:br>
              <a:rPr lang="en-IE" sz="2200" dirty="0"/>
            </a:br>
            <a:r>
              <a:rPr lang="en-US" sz="2000" dirty="0">
                <a:solidFill>
                  <a:srgbClr val="7F7F7F"/>
                </a:solidFill>
              </a:rPr>
              <a:t>Common example is normal distribution assumption for t-test and ANOVA-type methods</a:t>
            </a:r>
          </a:p>
          <a:p>
            <a:pPr marL="228600" lvl="0" indent="-76200" algn="l" rtl="0">
              <a:lnSpc>
                <a:spcPct val="100000"/>
              </a:lnSpc>
              <a:spcBef>
                <a:spcPts val="900"/>
              </a:spcBef>
              <a:spcAft>
                <a:spcPts val="0"/>
              </a:spcAft>
              <a:buSzPts val="2400"/>
              <a:buNone/>
            </a:pPr>
            <a:r>
              <a:rPr lang="en-US" sz="2000" dirty="0">
                <a:solidFill>
                  <a:srgbClr val="7F7F7F"/>
                </a:solidFill>
              </a:rPr>
              <a:t>Alternatively, can think of model defined using a (finite) set of distributional parameters</a:t>
            </a:r>
            <a:br>
              <a:rPr lang="en-IE" sz="2400" dirty="0"/>
            </a:br>
            <a:endParaRPr sz="2200" dirty="0"/>
          </a:p>
          <a:p>
            <a:pPr marL="228600" lvl="0" indent="-76200" algn="l" rtl="0">
              <a:lnSpc>
                <a:spcPct val="100000"/>
              </a:lnSpc>
              <a:spcBef>
                <a:spcPts val="900"/>
              </a:spcBef>
              <a:spcAft>
                <a:spcPts val="0"/>
              </a:spcAft>
              <a:buSzPts val="2400"/>
              <a:buNone/>
            </a:pPr>
            <a:r>
              <a:rPr kumimoji="0" lang="en-US" sz="2200" b="0" i="0" u="none" strike="noStrike" kern="0" cap="none" spc="0" normalizeH="0" baseline="0" noProof="0" dirty="0">
                <a:ln>
                  <a:noFill/>
                </a:ln>
                <a:solidFill>
                  <a:srgbClr val="152430"/>
                </a:solidFill>
                <a:effectLst/>
                <a:uLnTx/>
                <a:uFillTx/>
                <a:latin typeface="Public Sans Light"/>
                <a:sym typeface="Public Sans Light"/>
              </a:rPr>
              <a:t>However, a lot of real clinical data does not map onto these parametric assumptions</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kumimoji="0" lang="en-US" sz="2000" b="0" i="0" u="none" strike="noStrike" kern="0" cap="none" spc="0" normalizeH="0" baseline="0" noProof="0" dirty="0">
                <a:ln>
                  <a:noFill/>
                </a:ln>
                <a:solidFill>
                  <a:srgbClr val="7F7F7F"/>
                </a:solidFill>
                <a:effectLst/>
                <a:uLnTx/>
                <a:uFillTx/>
                <a:latin typeface="Public Sans Light"/>
                <a:sym typeface="Public Sans Light"/>
              </a:rPr>
              <a:t>Complex distributional data (e.g. extreme outliers), ordinal or interval type data</a:t>
            </a:r>
          </a:p>
          <a:p>
            <a:pPr marL="228600" lvl="0" indent="-76200" algn="l" rtl="0">
              <a:lnSpc>
                <a:spcPct val="100000"/>
              </a:lnSpc>
              <a:spcBef>
                <a:spcPts val="900"/>
              </a:spcBef>
              <a:spcAft>
                <a:spcPts val="0"/>
              </a:spcAft>
              <a:buSzPts val="2400"/>
              <a:buNone/>
            </a:pPr>
            <a:r>
              <a:rPr kumimoji="0" lang="en-US" sz="2000" b="0" i="0" u="none" strike="noStrike" kern="0" cap="none" spc="0" normalizeH="0" baseline="0" noProof="0" dirty="0">
                <a:ln>
                  <a:noFill/>
                </a:ln>
                <a:solidFill>
                  <a:srgbClr val="7F7F7F"/>
                </a:solidFill>
                <a:effectLst/>
                <a:uLnTx/>
                <a:uFillTx/>
                <a:latin typeface="Public Sans Light"/>
                <a:sym typeface="Public Sans Light"/>
              </a:rPr>
              <a:t>Note parametric tests often hold up well even in presence of distributional divergence</a:t>
            </a:r>
          </a:p>
          <a:p>
            <a:pPr marL="228600" lvl="0" indent="-76200" algn="l" rtl="0">
              <a:lnSpc>
                <a:spcPct val="100000"/>
              </a:lnSpc>
              <a:spcBef>
                <a:spcPts val="900"/>
              </a:spcBef>
              <a:spcAft>
                <a:spcPts val="0"/>
              </a:spcAft>
              <a:buSzPts val="2400"/>
              <a:buNone/>
            </a:pPr>
            <a:endParaRPr lang="en-US" sz="2200" dirty="0"/>
          </a:p>
          <a:p>
            <a:pPr marL="228600" lvl="0" indent="-76200" algn="l" rtl="0">
              <a:lnSpc>
                <a:spcPct val="100000"/>
              </a:lnSpc>
              <a:spcBef>
                <a:spcPts val="900"/>
              </a:spcBef>
              <a:spcAft>
                <a:spcPts val="0"/>
              </a:spcAft>
              <a:buSzPts val="2400"/>
              <a:buNone/>
            </a:pPr>
            <a:r>
              <a:rPr lang="en-US" sz="2200" dirty="0"/>
              <a:t>Flexible statistical methods can be useful tools for handling these trial scenarios</a:t>
            </a:r>
            <a:endParaRPr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3"/>
        <p:cNvGrpSpPr/>
        <p:nvPr/>
      </p:nvGrpSpPr>
      <p:grpSpPr>
        <a:xfrm>
          <a:off x="0" y="0"/>
          <a:ext cx="0" cy="0"/>
          <a:chOff x="0" y="0"/>
          <a:chExt cx="0" cy="0"/>
        </a:xfrm>
      </p:grpSpPr>
      <p:sp>
        <p:nvSpPr>
          <p:cNvPr id="2134" name="Google Shape;2134;g2b148969348_0_12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sz="3600" dirty="0"/>
              <a:t>Parametric</a:t>
            </a:r>
            <a:r>
              <a:rPr lang="it-IT" sz="3600" dirty="0"/>
              <a:t> vs </a:t>
            </a:r>
            <a:r>
              <a:rPr lang="en-IE" sz="3600" dirty="0"/>
              <a:t>Semi-Parametric</a:t>
            </a:r>
            <a:r>
              <a:rPr lang="it-IT" sz="3600" dirty="0"/>
              <a:t> vs </a:t>
            </a:r>
            <a:r>
              <a:rPr lang="en-IE" sz="3600" dirty="0"/>
              <a:t>Non-Parametric</a:t>
            </a:r>
          </a:p>
        </p:txBody>
      </p:sp>
      <p:graphicFrame>
        <p:nvGraphicFramePr>
          <p:cNvPr id="2135" name="Google Shape;2135;g2b148969348_0_124"/>
          <p:cNvGraphicFramePr/>
          <p:nvPr>
            <p:extLst>
              <p:ext uri="{D42A27DB-BD31-4B8C-83A1-F6EECF244321}">
                <p14:modId xmlns:p14="http://schemas.microsoft.com/office/powerpoint/2010/main" val="1900962956"/>
              </p:ext>
            </p:extLst>
          </p:nvPr>
        </p:nvGraphicFramePr>
        <p:xfrm>
          <a:off x="815249" y="1409991"/>
          <a:ext cx="10553700" cy="5120700"/>
        </p:xfrm>
        <a:graphic>
          <a:graphicData uri="http://schemas.openxmlformats.org/drawingml/2006/table">
            <a:tbl>
              <a:tblPr bandCol="1">
                <a:noFill/>
                <a:tableStyleId>{6EC99063-8F5F-4C8D-9484-1B2B3F45697D}</a:tableStyleId>
              </a:tblPr>
              <a:tblGrid>
                <a:gridCol w="1623250">
                  <a:extLst>
                    <a:ext uri="{9D8B030D-6E8A-4147-A177-3AD203B41FA5}">
                      <a16:colId xmlns:a16="http://schemas.microsoft.com/office/drawing/2014/main" val="20000"/>
                    </a:ext>
                  </a:extLst>
                </a:gridCol>
                <a:gridCol w="8930450">
                  <a:extLst>
                    <a:ext uri="{9D8B030D-6E8A-4147-A177-3AD203B41FA5}">
                      <a16:colId xmlns:a16="http://schemas.microsoft.com/office/drawing/2014/main" val="20001"/>
                    </a:ext>
                  </a:extLst>
                </a:gridCol>
              </a:tblGrid>
              <a:tr h="697125">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Parametric</a:t>
                      </a:r>
                      <a:endParaRPr sz="1400" u="none" strike="noStrike" cap="none" dirty="0"/>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rPr>
                        <a:t>Methods which make distributional assumptions about data generating process – model data via (finite) set of distributional parameters </a:t>
                      </a:r>
                    </a:p>
                    <a:p>
                      <a:pPr marL="0" marR="0" lvl="0" indent="0" algn="l" rtl="0">
                        <a:lnSpc>
                          <a:spcPct val="100000"/>
                        </a:lnSpc>
                        <a:spcBef>
                          <a:spcPts val="0"/>
                        </a:spcBef>
                        <a:spcAft>
                          <a:spcPts val="0"/>
                        </a:spcAft>
                        <a:buClr>
                          <a:schemeClr val="dk1"/>
                        </a:buClr>
                        <a:buSzPts val="2000"/>
                        <a:buFont typeface="Arial"/>
                        <a:buNone/>
                      </a:pPr>
                      <a:endParaRPr lang="en-IE" sz="2000" b="0" u="none" strike="noStrike" cap="none" dirty="0">
                        <a:solidFill>
                          <a:schemeClr val="dk1"/>
                        </a:solidFill>
                      </a:endParaRPr>
                    </a:p>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rPr>
                        <a:t>Examples: t-tests/Z-tests, ANOVA (and similar), Linear Regression, Generalized Linear Models (e.g. Logistic regression, Poisson Regression)</a:t>
                      </a: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0"/>
                  </a:ext>
                </a:extLst>
              </a:tr>
              <a:tr h="697125">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Semi-Parametric</a:t>
                      </a: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u="none" strike="noStrike" cap="none" dirty="0">
                          <a:solidFill>
                            <a:schemeClr val="dk1"/>
                          </a:solidFill>
                          <a:latin typeface="Calibri"/>
                          <a:ea typeface="Calibri"/>
                          <a:cs typeface="Calibri"/>
                          <a:sym typeface="Calibri"/>
                        </a:rPr>
                        <a:t>Methods with parametric &amp; non-parametric components – often parametric linear/additive component of interest with underlying distribution undefined </a:t>
                      </a:r>
                    </a:p>
                    <a:p>
                      <a:pPr marL="0" marR="0" lvl="0" indent="0" algn="l" rtl="0">
                        <a:lnSpc>
                          <a:spcPct val="100000"/>
                        </a:lnSpc>
                        <a:spcBef>
                          <a:spcPts val="0"/>
                        </a:spcBef>
                        <a:spcAft>
                          <a:spcPts val="0"/>
                        </a:spcAft>
                        <a:buClr>
                          <a:schemeClr val="dk1"/>
                        </a:buClr>
                        <a:buSzPts val="2000"/>
                        <a:buFont typeface="Arial"/>
                        <a:buNone/>
                      </a:pPr>
                      <a:r>
                        <a:rPr lang="en-US" sz="2000" b="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2000"/>
                        <a:buFont typeface="Arial"/>
                        <a:buNone/>
                      </a:pPr>
                      <a:r>
                        <a:rPr lang="en-US" sz="2000" b="0" u="none" strike="noStrike" cap="none" dirty="0">
                          <a:solidFill>
                            <a:schemeClr val="dk1"/>
                          </a:solidFill>
                          <a:latin typeface="Calibri"/>
                          <a:ea typeface="Calibri"/>
                          <a:cs typeface="Calibri"/>
                          <a:sym typeface="Calibri"/>
                        </a:rPr>
                        <a:t>Examples: Cox Regression Model for time-to-event data, Proportional Odds Model for ordinal data</a:t>
                      </a: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1"/>
                  </a:ext>
                </a:extLst>
              </a:tr>
              <a:tr h="697125">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Non- Parametric</a:t>
                      </a: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Calibri"/>
                          <a:ea typeface="Calibri"/>
                          <a:cs typeface="Calibri"/>
                          <a:sym typeface="Calibri"/>
                        </a:rPr>
                        <a:t> Methods which make no (or minimal) distributional assumptions about data generating process – no distribution related model parameters</a:t>
                      </a:r>
                    </a:p>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Calibri"/>
                          <a:ea typeface="Calibri"/>
                          <a:cs typeface="Calibri"/>
                          <a:sym typeface="Calibri"/>
                        </a:rPr>
                        <a:t>Examples: Wilcoxon-Mann-Whitney U-test, Wilcoxon Signed-Rank test, Kruskal-Wallis, Quantile regression</a:t>
                      </a: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9"/>
        <p:cNvGrpSpPr/>
        <p:nvPr/>
      </p:nvGrpSpPr>
      <p:grpSpPr>
        <a:xfrm>
          <a:off x="0" y="0"/>
          <a:ext cx="0" cy="0"/>
          <a:chOff x="0" y="0"/>
          <a:chExt cx="0" cy="0"/>
        </a:xfrm>
      </p:grpSpPr>
      <p:sp>
        <p:nvSpPr>
          <p:cNvPr id="2140" name="Google Shape;2140;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1" name="Google Shape;2141;p25"/>
          <p:cNvSpPr txBox="1">
            <a:spLocks noGrp="1"/>
          </p:cNvSpPr>
          <p:nvPr>
            <p:ph type="title" idx="4294967295"/>
          </p:nvPr>
        </p:nvSpPr>
        <p:spPr>
          <a:xfrm>
            <a:off x="402782" y="3429000"/>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Non-Parametric</a:t>
            </a:r>
            <a:br>
              <a:rPr lang="en-IE" sz="3600" dirty="0">
                <a:solidFill>
                  <a:schemeClr val="accent2"/>
                </a:solidFill>
              </a:rPr>
            </a:br>
            <a:r>
              <a:rPr lang="en-IE" sz="3600" dirty="0">
                <a:solidFill>
                  <a:schemeClr val="accent2"/>
                </a:solidFill>
              </a:rPr>
              <a:t>Methods</a:t>
            </a:r>
            <a:endParaRPr lang="en-IE" dirty="0"/>
          </a:p>
        </p:txBody>
      </p:sp>
    </p:spTree>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2074</Words>
  <Application>Microsoft Office PowerPoint</Application>
  <PresentationFormat>Widescreen</PresentationFormat>
  <Paragraphs>210</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Century Gothic</vt:lpstr>
      <vt:lpstr>Public Sans Light</vt:lpstr>
      <vt:lpstr>Calibri</vt:lpstr>
      <vt:lpstr>Noto Sans Symbols</vt:lpstr>
      <vt:lpstr>Public Sans SemiBold</vt:lpstr>
      <vt:lpstr>Public Sans</vt:lpstr>
      <vt:lpstr>Office Theme</vt:lpstr>
      <vt:lpstr>Sample Size and Power for Non-Parametric Analysis</vt:lpstr>
      <vt:lpstr>PowerPoint Presentation</vt:lpstr>
      <vt:lpstr>Agenda</vt:lpstr>
      <vt:lpstr>PowerPoint Presentation</vt:lpstr>
      <vt:lpstr>nQuery Licensing nQuery operates on a tiered licensing model</vt:lpstr>
      <vt:lpstr>Parametric Assumptions</vt:lpstr>
      <vt:lpstr>Introduction to Parametric Assumptions</vt:lpstr>
      <vt:lpstr>Parametric vs Semi-Parametric vs Non-Parametric</vt:lpstr>
      <vt:lpstr>Non-Parametric Methods</vt:lpstr>
      <vt:lpstr>Introduction to Non-Parametric Methods</vt:lpstr>
      <vt:lpstr>Rank Tests Overview</vt:lpstr>
      <vt:lpstr>Types of Non-Parametric Tests</vt:lpstr>
      <vt:lpstr>PowerPoint Presentation</vt:lpstr>
      <vt:lpstr>Sample Size for Non-Parametric Tests</vt:lpstr>
      <vt:lpstr>Two-Sample Continuous Case  | Example 1</vt:lpstr>
      <vt:lpstr>One-Sample Continuous Case  | Example 2</vt:lpstr>
      <vt:lpstr>Two-Sample Ordinal Case | Example 3</vt:lpstr>
      <vt:lpstr>Discussion and Conclusions</vt:lpstr>
      <vt:lpstr>PowerPoint Presentation</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Size and Power for Non-Parametric Analysis</dc:title>
  <dc:creator>Liam</dc:creator>
  <cp:lastModifiedBy>Denis Desmond</cp:lastModifiedBy>
  <cp:revision>12</cp:revision>
  <dcterms:modified xsi:type="dcterms:W3CDTF">2024-04-10T11:47:58Z</dcterms:modified>
</cp:coreProperties>
</file>