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9" r:id="rId3"/>
    <p:sldId id="261" r:id="rId4"/>
    <p:sldId id="289" r:id="rId5"/>
    <p:sldId id="263" r:id="rId6"/>
    <p:sldId id="264" r:id="rId7"/>
    <p:sldId id="912" r:id="rId8"/>
    <p:sldId id="913" r:id="rId9"/>
    <p:sldId id="914" r:id="rId10"/>
    <p:sldId id="915" r:id="rId11"/>
    <p:sldId id="916" r:id="rId12"/>
    <p:sldId id="917" r:id="rId13"/>
    <p:sldId id="918" r:id="rId14"/>
    <p:sldId id="919" r:id="rId15"/>
    <p:sldId id="920" r:id="rId16"/>
    <p:sldId id="921" r:id="rId17"/>
    <p:sldId id="922" r:id="rId18"/>
    <p:sldId id="923" r:id="rId19"/>
    <p:sldId id="924" r:id="rId20"/>
    <p:sldId id="925" r:id="rId21"/>
    <p:sldId id="926" r:id="rId22"/>
    <p:sldId id="927" r:id="rId23"/>
    <p:sldId id="928" r:id="rId24"/>
    <p:sldId id="930" r:id="rId25"/>
    <p:sldId id="931" r:id="rId26"/>
    <p:sldId id="283" r:id="rId27"/>
    <p:sldId id="284" r:id="rId28"/>
    <p:sldId id="286" r:id="rId29"/>
    <p:sldId id="285" r:id="rId30"/>
    <p:sldId id="936" r:id="rId31"/>
    <p:sldId id="937" r:id="rId32"/>
    <p:sldId id="938" r:id="rId33"/>
    <p:sldId id="939" r:id="rId34"/>
    <p:sldId id="935" r:id="rId35"/>
    <p:sldId id="940" r:id="rId36"/>
  </p:sldIdLst>
  <p:sldSz cx="12192000" cy="6858000"/>
  <p:notesSz cx="6858000" cy="9144000"/>
  <p:embeddedFontLst>
    <p:embeddedFont>
      <p:font typeface="Cambria Math" panose="02040503050406030204" pitchFamily="18" charset="0"/>
      <p:regular r:id="rId38"/>
    </p:embeddedFont>
    <p:embeddedFont>
      <p:font typeface="Public Sans" panose="020B0604020202020204" charset="0"/>
      <p:regular r:id="rId39"/>
      <p:bold r:id="rId40"/>
      <p:italic r:id="rId41"/>
      <p:boldItalic r:id="rId42"/>
    </p:embeddedFont>
    <p:embeddedFont>
      <p:font typeface="Public Sans ExtraLight" panose="020B0604020202020204" charset="0"/>
      <p:regular r:id="rId43"/>
      <p:bold r:id="rId44"/>
      <p:italic r:id="rId45"/>
      <p:boldItalic r:id="rId46"/>
    </p:embeddedFont>
    <p:embeddedFont>
      <p:font typeface="Public Sans Light" panose="020B0604020202020204" charset="0"/>
      <p:regular r:id="rId47"/>
      <p:bold r:id="rId48"/>
      <p:italic r:id="rId49"/>
      <p:boldItalic r:id="rId50"/>
    </p:embeddedFont>
    <p:embeddedFont>
      <p:font typeface="Public Sans Medium" panose="020B0604020202020204" charset="0"/>
      <p:regular r:id="rId51"/>
      <p:bold r:id="rId52"/>
      <p:italic r:id="rId53"/>
      <p:boldItalic r:id="rId54"/>
    </p:embeddedFont>
    <p:embeddedFont>
      <p:font typeface="Public Sans SemiBold" panose="020B0604020202020204" charset="0"/>
      <p:regular r:id="rId55"/>
      <p:bold r:id="rId56"/>
      <p:italic r:id="rId57"/>
      <p:boldItalic r:id="rId58"/>
    </p:embeddedFont>
    <p:embeddedFont>
      <p:font typeface="Tw Cen MT" panose="020B0602020104020603"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24"/>
  </p:normalViewPr>
  <p:slideViewPr>
    <p:cSldViewPr snapToGrid="0">
      <p:cViewPr varScale="1">
        <p:scale>
          <a:sx n="92" d="100"/>
          <a:sy n="92" d="100"/>
        </p:scale>
        <p:origin x="348" y="36"/>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8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24.fntdata"/><Relationship Id="rId8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a:extLst>
            <a:ext uri="{FF2B5EF4-FFF2-40B4-BE49-F238E27FC236}">
              <a16:creationId xmlns:a16="http://schemas.microsoft.com/office/drawing/2014/main" id="{AB77ABCA-38BC-8228-08AE-329AD98FDEBF}"/>
            </a:ext>
          </a:extLst>
        </p:cNvPr>
        <p:cNvGrpSpPr/>
        <p:nvPr/>
      </p:nvGrpSpPr>
      <p:grpSpPr>
        <a:xfrm>
          <a:off x="0" y="0"/>
          <a:ext cx="0" cy="0"/>
          <a:chOff x="0" y="0"/>
          <a:chExt cx="0" cy="0"/>
        </a:xfrm>
      </p:grpSpPr>
      <p:sp>
        <p:nvSpPr>
          <p:cNvPr id="2112" name="Google Shape;2112;p15:notes">
            <a:extLst>
              <a:ext uri="{FF2B5EF4-FFF2-40B4-BE49-F238E27FC236}">
                <a16:creationId xmlns:a16="http://schemas.microsoft.com/office/drawing/2014/main" id="{9CD4E53F-89CC-0D0E-1DD8-4CFA4A7916A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a:extLst>
              <a:ext uri="{FF2B5EF4-FFF2-40B4-BE49-F238E27FC236}">
                <a16:creationId xmlns:a16="http://schemas.microsoft.com/office/drawing/2014/main" id="{B0F5031F-1255-726D-97F3-3AA202531B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106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2b148969348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0" name="Google Shape;2140;g2b148969348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2" name="Google Shape;2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g2b1c0db4310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B7CA1ED5-4BC9-ECCF-C007-CFA4BEDDBCC7}"/>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57EE808F-3FC3-B073-48EF-B74CE76BD34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4F2C2661-A31D-BEA6-5FFC-3837664CC6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074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2DDB8195-46EC-438E-753A-BFB1C7FD5C26}"/>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6BFB5E16-4033-5C6F-A90B-9D439A29AB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1F2B3208-1DC5-5917-794B-1BED780C85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02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B8CF7468-AA40-E67E-E3D7-6539DCF4D6A2}"/>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356BAD22-71F6-B00B-7B6B-C432593BFE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91A2D51D-7365-4F4F-D60B-F5199FF57B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383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2b14896934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6" name="Google Shape;2056;g2b14896934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F68E1086-469F-9C2B-614E-6DF304A6B7C4}"/>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E1003B1F-2826-96C5-EAE4-EBD7BC3A6D9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EBF10335-5B40-B72C-9AF3-07836C2DA0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977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a:extLst>
            <a:ext uri="{FF2B5EF4-FFF2-40B4-BE49-F238E27FC236}">
              <a16:creationId xmlns:a16="http://schemas.microsoft.com/office/drawing/2014/main" id="{44CC91F5-C547-277C-96FA-AC6ABE1ECE5D}"/>
            </a:ext>
          </a:extLst>
        </p:cNvPr>
        <p:cNvGrpSpPr/>
        <p:nvPr/>
      </p:nvGrpSpPr>
      <p:grpSpPr>
        <a:xfrm>
          <a:off x="0" y="0"/>
          <a:ext cx="0" cy="0"/>
          <a:chOff x="0" y="0"/>
          <a:chExt cx="0" cy="0"/>
        </a:xfrm>
      </p:grpSpPr>
      <p:sp>
        <p:nvSpPr>
          <p:cNvPr id="2281" name="Google Shape;2281;g2b1c0db4310_0_299:notes">
            <a:extLst>
              <a:ext uri="{FF2B5EF4-FFF2-40B4-BE49-F238E27FC236}">
                <a16:creationId xmlns:a16="http://schemas.microsoft.com/office/drawing/2014/main" id="{FA73A03E-6215-37A5-1BA8-7C9D3819E9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a:extLst>
              <a:ext uri="{FF2B5EF4-FFF2-40B4-BE49-F238E27FC236}">
                <a16:creationId xmlns:a16="http://schemas.microsoft.com/office/drawing/2014/main" id="{7D1BC3D4-59F3-5442-71C0-150C7B48D0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171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a:extLst>
            <a:ext uri="{FF2B5EF4-FFF2-40B4-BE49-F238E27FC236}">
              <a16:creationId xmlns:a16="http://schemas.microsoft.com/office/drawing/2014/main" id="{588E6ABF-767F-0F0A-6ECD-EB60DB72A282}"/>
            </a:ext>
          </a:extLst>
        </p:cNvPr>
        <p:cNvGrpSpPr/>
        <p:nvPr/>
      </p:nvGrpSpPr>
      <p:grpSpPr>
        <a:xfrm>
          <a:off x="0" y="0"/>
          <a:ext cx="0" cy="0"/>
          <a:chOff x="0" y="0"/>
          <a:chExt cx="0" cy="0"/>
        </a:xfrm>
      </p:grpSpPr>
      <p:sp>
        <p:nvSpPr>
          <p:cNvPr id="2281" name="Google Shape;2281;g2b1c0db4310_0_299:notes">
            <a:extLst>
              <a:ext uri="{FF2B5EF4-FFF2-40B4-BE49-F238E27FC236}">
                <a16:creationId xmlns:a16="http://schemas.microsoft.com/office/drawing/2014/main" id="{B4D70989-39F9-045D-7ED0-64B42A7D74D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2" name="Google Shape;2282;g2b1c0db4310_0_299:notes">
            <a:extLst>
              <a:ext uri="{FF2B5EF4-FFF2-40B4-BE49-F238E27FC236}">
                <a16:creationId xmlns:a16="http://schemas.microsoft.com/office/drawing/2014/main" id="{439B8023-1BA3-0A6E-D562-81B0D29DC6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5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I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g316c1998e57_0_121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2" name="Google Shape;2172;g316c1998e57_0_12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a:extLst>
            <a:ext uri="{FF2B5EF4-FFF2-40B4-BE49-F238E27FC236}">
              <a16:creationId xmlns:a16="http://schemas.microsoft.com/office/drawing/2014/main" id="{8E3AC573-2E4B-6AF2-FF93-ECA37A7DC945}"/>
            </a:ext>
          </a:extLst>
        </p:cNvPr>
        <p:cNvGrpSpPr/>
        <p:nvPr/>
      </p:nvGrpSpPr>
      <p:grpSpPr>
        <a:xfrm>
          <a:off x="0" y="0"/>
          <a:ext cx="0" cy="0"/>
          <a:chOff x="0" y="0"/>
          <a:chExt cx="0" cy="0"/>
        </a:xfrm>
      </p:grpSpPr>
      <p:sp>
        <p:nvSpPr>
          <p:cNvPr id="2112" name="Google Shape;2112;p15:notes">
            <a:extLst>
              <a:ext uri="{FF2B5EF4-FFF2-40B4-BE49-F238E27FC236}">
                <a16:creationId xmlns:a16="http://schemas.microsoft.com/office/drawing/2014/main" id="{EE0C46C0-C293-163B-2E09-630A51A801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a:extLst>
              <a:ext uri="{FF2B5EF4-FFF2-40B4-BE49-F238E27FC236}">
                <a16:creationId xmlns:a16="http://schemas.microsoft.com/office/drawing/2014/main" id="{6D015485-ACD3-09C4-30FF-A01BBB81D9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46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a:extLst>
            <a:ext uri="{FF2B5EF4-FFF2-40B4-BE49-F238E27FC236}">
              <a16:creationId xmlns:a16="http://schemas.microsoft.com/office/drawing/2014/main" id="{917CCAAC-9AEE-FD13-AE79-AE3B9C003B40}"/>
            </a:ext>
          </a:extLst>
        </p:cNvPr>
        <p:cNvGrpSpPr/>
        <p:nvPr/>
      </p:nvGrpSpPr>
      <p:grpSpPr>
        <a:xfrm>
          <a:off x="0" y="0"/>
          <a:ext cx="0" cy="0"/>
          <a:chOff x="0" y="0"/>
          <a:chExt cx="0" cy="0"/>
        </a:xfrm>
      </p:grpSpPr>
      <p:sp>
        <p:nvSpPr>
          <p:cNvPr id="2112" name="Google Shape;2112;p15:notes">
            <a:extLst>
              <a:ext uri="{FF2B5EF4-FFF2-40B4-BE49-F238E27FC236}">
                <a16:creationId xmlns:a16="http://schemas.microsoft.com/office/drawing/2014/main" id="{83F62906-B6A4-4A30-ED78-FAD64A0E3F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a:extLst>
              <a:ext uri="{FF2B5EF4-FFF2-40B4-BE49-F238E27FC236}">
                <a16:creationId xmlns:a16="http://schemas.microsoft.com/office/drawing/2014/main" id="{2888EE12-E22A-357A-45E8-D2748A48C8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3104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104"/>
        <p:cNvGrpSpPr/>
        <p:nvPr/>
      </p:nvGrpSpPr>
      <p:grpSpPr>
        <a:xfrm>
          <a:off x="0" y="0"/>
          <a:ext cx="0" cy="0"/>
          <a:chOff x="0" y="0"/>
          <a:chExt cx="0" cy="0"/>
        </a:xfrm>
      </p:grpSpPr>
      <p:sp>
        <p:nvSpPr>
          <p:cNvPr id="105" name="Google Shape;105;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7" name="Google Shape;107;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16" name="Google Shape;116;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117"/>
        <p:cNvGrpSpPr/>
        <p:nvPr/>
      </p:nvGrpSpPr>
      <p:grpSpPr>
        <a:xfrm>
          <a:off x="0" y="0"/>
          <a:ext cx="0" cy="0"/>
          <a:chOff x="0" y="0"/>
          <a:chExt cx="0" cy="0"/>
        </a:xfrm>
      </p:grpSpPr>
      <p:sp>
        <p:nvSpPr>
          <p:cNvPr id="118" name="Google Shape;118;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19" name="Google Shape;119;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20" name="Google Shape;120;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22" name="Google Shape;122;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23" name="Google Shape;123;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24" name="Google Shape;124;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25" name="Google Shape;125;p77"/>
          <p:cNvSpPr>
            <a:spLocks noGrp="1"/>
          </p:cNvSpPr>
          <p:nvPr>
            <p:ph type="pic" idx="2"/>
          </p:nvPr>
        </p:nvSpPr>
        <p:spPr>
          <a:xfrm>
            <a:off x="7237596" y="0"/>
            <a:ext cx="6546111" cy="6858000"/>
          </a:xfrm>
          <a:prstGeom prst="rect">
            <a:avLst/>
          </a:prstGeom>
          <a:noFill/>
          <a:ln>
            <a:noFill/>
          </a:ln>
        </p:spPr>
      </p:sp>
      <p:grpSp>
        <p:nvGrpSpPr>
          <p:cNvPr id="126" name="Google Shape;126;p77"/>
          <p:cNvGrpSpPr/>
          <p:nvPr/>
        </p:nvGrpSpPr>
        <p:grpSpPr>
          <a:xfrm>
            <a:off x="6116638" y="1901825"/>
            <a:ext cx="1685926" cy="1684338"/>
            <a:chOff x="6116638" y="1901825"/>
            <a:chExt cx="1685926" cy="1684338"/>
          </a:xfrm>
        </p:grpSpPr>
        <p:sp>
          <p:nvSpPr>
            <p:cNvPr id="127" name="Google Shape;127;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33" name="Google Shape;133;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135"/>
        <p:cNvGrpSpPr/>
        <p:nvPr/>
      </p:nvGrpSpPr>
      <p:grpSpPr>
        <a:xfrm>
          <a:off x="0" y="0"/>
          <a:ext cx="0" cy="0"/>
          <a:chOff x="0" y="0"/>
          <a:chExt cx="0" cy="0"/>
        </a:xfrm>
      </p:grpSpPr>
      <p:sp>
        <p:nvSpPr>
          <p:cNvPr id="136" name="Google Shape;136;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2" name="Google Shape;142;p78"/>
          <p:cNvSpPr>
            <a:spLocks noGrp="1"/>
          </p:cNvSpPr>
          <p:nvPr>
            <p:ph type="pic" idx="4"/>
          </p:nvPr>
        </p:nvSpPr>
        <p:spPr>
          <a:xfrm>
            <a:off x="342900" y="1536700"/>
            <a:ext cx="3787775" cy="1892300"/>
          </a:xfrm>
          <a:prstGeom prst="rect">
            <a:avLst/>
          </a:prstGeom>
          <a:solidFill>
            <a:schemeClr val="lt1"/>
          </a:solidFill>
          <a:ln>
            <a:noFill/>
          </a:ln>
        </p:spPr>
      </p:sp>
      <p:sp>
        <p:nvSpPr>
          <p:cNvPr id="143" name="Google Shape;143;p78"/>
          <p:cNvSpPr>
            <a:spLocks noGrp="1"/>
          </p:cNvSpPr>
          <p:nvPr>
            <p:ph type="pic" idx="5"/>
          </p:nvPr>
        </p:nvSpPr>
        <p:spPr>
          <a:xfrm>
            <a:off x="4202113" y="1536700"/>
            <a:ext cx="3787775" cy="1892300"/>
          </a:xfrm>
          <a:prstGeom prst="rect">
            <a:avLst/>
          </a:prstGeom>
          <a:solidFill>
            <a:schemeClr val="lt1"/>
          </a:solidFill>
          <a:ln>
            <a:noFill/>
          </a:ln>
        </p:spPr>
      </p:sp>
      <p:sp>
        <p:nvSpPr>
          <p:cNvPr id="144" name="Google Shape;144;p78"/>
          <p:cNvSpPr>
            <a:spLocks noGrp="1"/>
          </p:cNvSpPr>
          <p:nvPr>
            <p:ph type="pic" idx="6"/>
          </p:nvPr>
        </p:nvSpPr>
        <p:spPr>
          <a:xfrm>
            <a:off x="8070759" y="1543918"/>
            <a:ext cx="3787775" cy="1892300"/>
          </a:xfrm>
          <a:prstGeom prst="rect">
            <a:avLst/>
          </a:prstGeom>
          <a:solidFill>
            <a:schemeClr val="lt1"/>
          </a:solidFill>
          <a:ln>
            <a:noFill/>
          </a:ln>
        </p:spPr>
      </p:sp>
      <p:sp>
        <p:nvSpPr>
          <p:cNvPr id="145" name="Google Shape;145;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146"/>
        <p:cNvGrpSpPr/>
        <p:nvPr/>
      </p:nvGrpSpPr>
      <p:grpSpPr>
        <a:xfrm>
          <a:off x="0" y="0"/>
          <a:ext cx="0" cy="0"/>
          <a:chOff x="0" y="0"/>
          <a:chExt cx="0" cy="0"/>
        </a:xfrm>
      </p:grpSpPr>
      <p:sp>
        <p:nvSpPr>
          <p:cNvPr id="147" name="Google Shape;147;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9" name="Google Shape;149;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151" name="Google Shape;151;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153"/>
        <p:cNvGrpSpPr/>
        <p:nvPr/>
      </p:nvGrpSpPr>
      <p:grpSpPr>
        <a:xfrm>
          <a:off x="0" y="0"/>
          <a:ext cx="0" cy="0"/>
          <a:chOff x="0" y="0"/>
          <a:chExt cx="0" cy="0"/>
        </a:xfrm>
      </p:grpSpPr>
      <p:pic>
        <p:nvPicPr>
          <p:cNvPr id="154" name="Google Shape;154;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155" name="Google Shape;155;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58" name="Google Shape;158;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159" name="Google Shape;159;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160" name="Google Shape;160;p80"/>
          <p:cNvSpPr>
            <a:spLocks noGrp="1"/>
          </p:cNvSpPr>
          <p:nvPr>
            <p:ph type="pic" idx="2"/>
          </p:nvPr>
        </p:nvSpPr>
        <p:spPr>
          <a:xfrm>
            <a:off x="6130926" y="0"/>
            <a:ext cx="6061074" cy="6858000"/>
          </a:xfrm>
          <a:prstGeom prst="rect">
            <a:avLst/>
          </a:prstGeom>
          <a:noFill/>
          <a:ln>
            <a:noFill/>
          </a:ln>
        </p:spPr>
      </p:sp>
      <p:sp>
        <p:nvSpPr>
          <p:cNvPr id="161" name="Google Shape;161;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162"/>
        <p:cNvGrpSpPr/>
        <p:nvPr/>
      </p:nvGrpSpPr>
      <p:grpSpPr>
        <a:xfrm>
          <a:off x="0" y="0"/>
          <a:ext cx="0" cy="0"/>
          <a:chOff x="0" y="0"/>
          <a:chExt cx="0" cy="0"/>
        </a:xfrm>
      </p:grpSpPr>
      <p:sp>
        <p:nvSpPr>
          <p:cNvPr id="163" name="Google Shape;163;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 name="Google Shape;166;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67" name="Google Shape;167;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68" name="Google Shape;168;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69" name="Google Shape;169;p81"/>
          <p:cNvSpPr>
            <a:spLocks noGrp="1"/>
          </p:cNvSpPr>
          <p:nvPr>
            <p:ph type="pic" idx="2"/>
          </p:nvPr>
        </p:nvSpPr>
        <p:spPr>
          <a:xfrm>
            <a:off x="1331278" y="-190175"/>
            <a:ext cx="6096000" cy="6858000"/>
          </a:xfrm>
          <a:prstGeom prst="rect">
            <a:avLst/>
          </a:prstGeom>
          <a:noFill/>
          <a:ln>
            <a:noFill/>
          </a:ln>
        </p:spPr>
      </p:sp>
      <p:pic>
        <p:nvPicPr>
          <p:cNvPr id="170" name="Google Shape;170;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171" name="Google Shape;171;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172"/>
        <p:cNvGrpSpPr/>
        <p:nvPr/>
      </p:nvGrpSpPr>
      <p:grpSpPr>
        <a:xfrm>
          <a:off x="0" y="0"/>
          <a:ext cx="0" cy="0"/>
          <a:chOff x="0" y="0"/>
          <a:chExt cx="0" cy="0"/>
        </a:xfrm>
      </p:grpSpPr>
      <p:sp>
        <p:nvSpPr>
          <p:cNvPr id="173" name="Google Shape;173;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6" name="Google Shape;176;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77" name="Google Shape;177;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78" name="Google Shape;178;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79" name="Google Shape;179;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180"/>
        <p:cNvGrpSpPr/>
        <p:nvPr/>
      </p:nvGrpSpPr>
      <p:grpSpPr>
        <a:xfrm>
          <a:off x="0" y="0"/>
          <a:ext cx="0" cy="0"/>
          <a:chOff x="0" y="0"/>
          <a:chExt cx="0" cy="0"/>
        </a:xfrm>
      </p:grpSpPr>
      <p:sp>
        <p:nvSpPr>
          <p:cNvPr id="181" name="Google Shape;181;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2" name="Google Shape;182;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3" name="Google Shape;183;p83"/>
          <p:cNvSpPr>
            <a:spLocks noGrp="1"/>
          </p:cNvSpPr>
          <p:nvPr>
            <p:ph type="pic" idx="2"/>
          </p:nvPr>
        </p:nvSpPr>
        <p:spPr>
          <a:xfrm>
            <a:off x="5663026" y="0"/>
            <a:ext cx="6546111" cy="6858000"/>
          </a:xfrm>
          <a:prstGeom prst="rect">
            <a:avLst/>
          </a:prstGeom>
          <a:noFill/>
          <a:ln>
            <a:noFill/>
          </a:ln>
        </p:spPr>
      </p:sp>
      <p:pic>
        <p:nvPicPr>
          <p:cNvPr id="184" name="Google Shape;184;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5" name="Google Shape;185;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87" name="Google Shape;187;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188" name="Google Shape;188;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191"/>
        <p:cNvGrpSpPr/>
        <p:nvPr/>
      </p:nvGrpSpPr>
      <p:grpSpPr>
        <a:xfrm>
          <a:off x="0" y="0"/>
          <a:ext cx="0" cy="0"/>
          <a:chOff x="0" y="0"/>
          <a:chExt cx="0" cy="0"/>
        </a:xfrm>
      </p:grpSpPr>
      <p:sp>
        <p:nvSpPr>
          <p:cNvPr id="192" name="Google Shape;192;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4" name="Google Shape;194;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196" name="Google Shape;196;p84"/>
          <p:cNvSpPr>
            <a:spLocks noGrp="1"/>
          </p:cNvSpPr>
          <p:nvPr>
            <p:ph type="pic" idx="2"/>
          </p:nvPr>
        </p:nvSpPr>
        <p:spPr>
          <a:xfrm>
            <a:off x="5963478" y="1338815"/>
            <a:ext cx="4214813" cy="4213225"/>
          </a:xfrm>
          <a:prstGeom prst="ellipse">
            <a:avLst/>
          </a:prstGeom>
          <a:noFill/>
          <a:ln>
            <a:noFill/>
          </a:ln>
        </p:spPr>
      </p:sp>
      <p:cxnSp>
        <p:nvCxnSpPr>
          <p:cNvPr id="197" name="Google Shape;197;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198" name="Google Shape;198;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200"/>
        <p:cNvGrpSpPr/>
        <p:nvPr/>
      </p:nvGrpSpPr>
      <p:grpSpPr>
        <a:xfrm>
          <a:off x="0" y="0"/>
          <a:ext cx="0" cy="0"/>
          <a:chOff x="0" y="0"/>
          <a:chExt cx="0" cy="0"/>
        </a:xfrm>
      </p:grpSpPr>
      <p:pic>
        <p:nvPicPr>
          <p:cNvPr id="201" name="Google Shape;201;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202" name="Google Shape;202;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4" name="Google Shape;204;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a:spLocks noGrp="1"/>
          </p:cNvSpPr>
          <p:nvPr>
            <p:ph type="pic" idx="2"/>
          </p:nvPr>
        </p:nvSpPr>
        <p:spPr>
          <a:xfrm>
            <a:off x="5963478" y="1338815"/>
            <a:ext cx="4214813" cy="4213225"/>
          </a:xfrm>
          <a:prstGeom prst="ellipse">
            <a:avLst/>
          </a:prstGeom>
          <a:noFill/>
          <a:ln>
            <a:noFill/>
          </a:ln>
        </p:spPr>
      </p:sp>
      <p:cxnSp>
        <p:nvCxnSpPr>
          <p:cNvPr id="206" name="Google Shape;206;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07" name="Google Shape;207;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209"/>
        <p:cNvGrpSpPr/>
        <p:nvPr/>
      </p:nvGrpSpPr>
      <p:grpSpPr>
        <a:xfrm>
          <a:off x="0" y="0"/>
          <a:ext cx="0" cy="0"/>
          <a:chOff x="0" y="0"/>
          <a:chExt cx="0" cy="0"/>
        </a:xfrm>
      </p:grpSpPr>
      <p:sp>
        <p:nvSpPr>
          <p:cNvPr id="210" name="Google Shape;210;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11" name="Google Shape;211;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12" name="Google Shape;212;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213" name="Google Shape;213;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15" name="Google Shape;215;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6"/>
          <p:cNvSpPr>
            <a:spLocks noGrp="1"/>
          </p:cNvSpPr>
          <p:nvPr>
            <p:ph type="pic" idx="2"/>
          </p:nvPr>
        </p:nvSpPr>
        <p:spPr>
          <a:xfrm>
            <a:off x="7353962" y="1322387"/>
            <a:ext cx="4214813" cy="4213225"/>
          </a:xfrm>
          <a:prstGeom prst="ellipse">
            <a:avLst/>
          </a:prstGeom>
          <a:solidFill>
            <a:schemeClr val="lt1"/>
          </a:solidFill>
          <a:ln>
            <a:noFill/>
          </a:ln>
        </p:spPr>
      </p:sp>
      <p:cxnSp>
        <p:nvCxnSpPr>
          <p:cNvPr id="217" name="Google Shape;217;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0" name="Google Shape;220;p86"/>
          <p:cNvGrpSpPr/>
          <p:nvPr/>
        </p:nvGrpSpPr>
        <p:grpSpPr>
          <a:xfrm>
            <a:off x="10885487" y="6500976"/>
            <a:ext cx="1120140" cy="180261"/>
            <a:chOff x="2436492" y="2846067"/>
            <a:chExt cx="7274235" cy="1170621"/>
          </a:xfrm>
        </p:grpSpPr>
        <p:grpSp>
          <p:nvGrpSpPr>
            <p:cNvPr id="221" name="Google Shape;221;p86"/>
            <p:cNvGrpSpPr/>
            <p:nvPr/>
          </p:nvGrpSpPr>
          <p:grpSpPr>
            <a:xfrm>
              <a:off x="3458524" y="2847971"/>
              <a:ext cx="6252203" cy="1168717"/>
              <a:chOff x="3458527" y="2847974"/>
              <a:chExt cx="6252209" cy="1168717"/>
            </a:xfrm>
          </p:grpSpPr>
          <p:sp>
            <p:nvSpPr>
              <p:cNvPr id="222" name="Google Shape;222;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30" name="Google Shape;230;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232"/>
        <p:cNvGrpSpPr/>
        <p:nvPr/>
      </p:nvGrpSpPr>
      <p:grpSpPr>
        <a:xfrm>
          <a:off x="0" y="0"/>
          <a:ext cx="0" cy="0"/>
          <a:chOff x="0" y="0"/>
          <a:chExt cx="0" cy="0"/>
        </a:xfrm>
      </p:grpSpPr>
      <p:sp>
        <p:nvSpPr>
          <p:cNvPr id="233" name="Google Shape;233;p87"/>
          <p:cNvSpPr>
            <a:spLocks noGrp="1"/>
          </p:cNvSpPr>
          <p:nvPr>
            <p:ph type="pic" idx="2"/>
          </p:nvPr>
        </p:nvSpPr>
        <p:spPr>
          <a:xfrm>
            <a:off x="6096000" y="0"/>
            <a:ext cx="6096000" cy="6858000"/>
          </a:xfrm>
          <a:prstGeom prst="rect">
            <a:avLst/>
          </a:prstGeom>
          <a:solidFill>
            <a:schemeClr val="lt1"/>
          </a:solidFill>
          <a:ln>
            <a:noFill/>
          </a:ln>
        </p:spPr>
      </p:sp>
      <p:sp>
        <p:nvSpPr>
          <p:cNvPr id="234" name="Google Shape;234;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36" name="Google Shape;236;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38" name="Google Shape;238;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240"/>
        <p:cNvGrpSpPr/>
        <p:nvPr/>
      </p:nvGrpSpPr>
      <p:grpSpPr>
        <a:xfrm>
          <a:off x="0" y="0"/>
          <a:ext cx="0" cy="0"/>
          <a:chOff x="0" y="0"/>
          <a:chExt cx="0" cy="0"/>
        </a:xfrm>
      </p:grpSpPr>
      <p:sp>
        <p:nvSpPr>
          <p:cNvPr id="241" name="Google Shape;241;p88"/>
          <p:cNvSpPr>
            <a:spLocks noGrp="1"/>
          </p:cNvSpPr>
          <p:nvPr>
            <p:ph type="pic" idx="2"/>
          </p:nvPr>
        </p:nvSpPr>
        <p:spPr>
          <a:xfrm>
            <a:off x="6096000" y="0"/>
            <a:ext cx="6096000" cy="6858000"/>
          </a:xfrm>
          <a:prstGeom prst="rect">
            <a:avLst/>
          </a:prstGeom>
          <a:solidFill>
            <a:schemeClr val="lt1"/>
          </a:solidFill>
          <a:ln>
            <a:noFill/>
          </a:ln>
        </p:spPr>
      </p:sp>
      <p:sp>
        <p:nvSpPr>
          <p:cNvPr id="242" name="Google Shape;242;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44" name="Google Shape;244;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46" name="Google Shape;246;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248"/>
        <p:cNvGrpSpPr/>
        <p:nvPr/>
      </p:nvGrpSpPr>
      <p:grpSpPr>
        <a:xfrm>
          <a:off x="0" y="0"/>
          <a:ext cx="0" cy="0"/>
          <a:chOff x="0" y="0"/>
          <a:chExt cx="0" cy="0"/>
        </a:xfrm>
      </p:grpSpPr>
      <p:sp>
        <p:nvSpPr>
          <p:cNvPr id="249" name="Google Shape;249;p89"/>
          <p:cNvSpPr>
            <a:spLocks noGrp="1"/>
          </p:cNvSpPr>
          <p:nvPr>
            <p:ph type="pic" idx="2"/>
          </p:nvPr>
        </p:nvSpPr>
        <p:spPr>
          <a:xfrm>
            <a:off x="6102335" y="0"/>
            <a:ext cx="6096000" cy="6858000"/>
          </a:xfrm>
          <a:prstGeom prst="rect">
            <a:avLst/>
          </a:prstGeom>
          <a:solidFill>
            <a:schemeClr val="lt1"/>
          </a:solidFill>
          <a:ln>
            <a:noFill/>
          </a:ln>
        </p:spPr>
      </p:sp>
      <p:sp>
        <p:nvSpPr>
          <p:cNvPr id="250" name="Google Shape;250;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2" name="Google Shape;252;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255"/>
        <p:cNvGrpSpPr/>
        <p:nvPr/>
      </p:nvGrpSpPr>
      <p:grpSpPr>
        <a:xfrm>
          <a:off x="0" y="0"/>
          <a:ext cx="0" cy="0"/>
          <a:chOff x="0" y="0"/>
          <a:chExt cx="0" cy="0"/>
        </a:xfrm>
      </p:grpSpPr>
      <p:sp>
        <p:nvSpPr>
          <p:cNvPr id="256" name="Google Shape;256;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8" name="Google Shape;258;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0"/>
          <p:cNvSpPr>
            <a:spLocks noGrp="1"/>
          </p:cNvSpPr>
          <p:nvPr>
            <p:ph type="pic" idx="2"/>
          </p:nvPr>
        </p:nvSpPr>
        <p:spPr>
          <a:xfrm>
            <a:off x="5883964" y="1855304"/>
            <a:ext cx="3279915" cy="3278680"/>
          </a:xfrm>
          <a:prstGeom prst="ellipse">
            <a:avLst/>
          </a:prstGeom>
          <a:noFill/>
          <a:ln>
            <a:noFill/>
          </a:ln>
        </p:spPr>
      </p:sp>
      <p:pic>
        <p:nvPicPr>
          <p:cNvPr id="260" name="Google Shape;260;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261" name="Google Shape;261;p90"/>
          <p:cNvGrpSpPr/>
          <p:nvPr/>
        </p:nvGrpSpPr>
        <p:grpSpPr>
          <a:xfrm>
            <a:off x="10782300" y="2744028"/>
            <a:ext cx="1377320" cy="1377320"/>
            <a:chOff x="11388726" y="157163"/>
            <a:chExt cx="1409700" cy="1409700"/>
          </a:xfrm>
        </p:grpSpPr>
        <p:sp>
          <p:nvSpPr>
            <p:cNvPr id="262" name="Google Shape;262;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70" name="Google Shape;270;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1" name="Google Shape;271;p90"/>
          <p:cNvGrpSpPr/>
          <p:nvPr/>
        </p:nvGrpSpPr>
        <p:grpSpPr>
          <a:xfrm>
            <a:off x="10885487" y="6500976"/>
            <a:ext cx="1120140" cy="180261"/>
            <a:chOff x="2436492" y="2846067"/>
            <a:chExt cx="7274235" cy="1170621"/>
          </a:xfrm>
        </p:grpSpPr>
        <p:grpSp>
          <p:nvGrpSpPr>
            <p:cNvPr id="272" name="Google Shape;272;p90"/>
            <p:cNvGrpSpPr/>
            <p:nvPr/>
          </p:nvGrpSpPr>
          <p:grpSpPr>
            <a:xfrm>
              <a:off x="3458524" y="2847971"/>
              <a:ext cx="6252203" cy="1168717"/>
              <a:chOff x="3458527" y="2847974"/>
              <a:chExt cx="6252209" cy="1168717"/>
            </a:xfrm>
          </p:grpSpPr>
          <p:sp>
            <p:nvSpPr>
              <p:cNvPr id="273" name="Google Shape;273;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7" name="Google Shape;277;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8" name="Google Shape;278;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81" name="Google Shape;281;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283"/>
        <p:cNvGrpSpPr/>
        <p:nvPr/>
      </p:nvGrpSpPr>
      <p:grpSpPr>
        <a:xfrm>
          <a:off x="0" y="0"/>
          <a:ext cx="0" cy="0"/>
          <a:chOff x="0" y="0"/>
          <a:chExt cx="0" cy="0"/>
        </a:xfrm>
      </p:grpSpPr>
      <p:grpSp>
        <p:nvGrpSpPr>
          <p:cNvPr id="284" name="Google Shape;284;p91"/>
          <p:cNvGrpSpPr/>
          <p:nvPr/>
        </p:nvGrpSpPr>
        <p:grpSpPr>
          <a:xfrm>
            <a:off x="8844540" y="1483801"/>
            <a:ext cx="3646488" cy="3881437"/>
            <a:chOff x="835291" y="449539"/>
            <a:chExt cx="3646488" cy="3881437"/>
          </a:xfrm>
        </p:grpSpPr>
        <p:grpSp>
          <p:nvGrpSpPr>
            <p:cNvPr id="285" name="Google Shape;285;p91"/>
            <p:cNvGrpSpPr/>
            <p:nvPr/>
          </p:nvGrpSpPr>
          <p:grpSpPr>
            <a:xfrm>
              <a:off x="835291" y="576539"/>
              <a:ext cx="1217613" cy="3549650"/>
              <a:chOff x="6139" y="1031"/>
              <a:chExt cx="767" cy="2236"/>
            </a:xfrm>
          </p:grpSpPr>
          <p:sp>
            <p:nvSpPr>
              <p:cNvPr id="286" name="Google Shape;286;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8" name="Google Shape;478;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9" name="Google Shape;479;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86" name="Google Shape;486;p91"/>
            <p:cNvGrpSpPr/>
            <p:nvPr/>
          </p:nvGrpSpPr>
          <p:grpSpPr>
            <a:xfrm>
              <a:off x="2044966" y="449539"/>
              <a:ext cx="919163" cy="3881437"/>
              <a:chOff x="6901" y="951"/>
              <a:chExt cx="579" cy="2445"/>
            </a:xfrm>
          </p:grpSpPr>
          <p:sp>
            <p:nvSpPr>
              <p:cNvPr id="487" name="Google Shape;487;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9" name="Google Shape;679;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687" name="Google Shape;687;p91"/>
            <p:cNvGrpSpPr/>
            <p:nvPr/>
          </p:nvGrpSpPr>
          <p:grpSpPr>
            <a:xfrm>
              <a:off x="2957779" y="503514"/>
              <a:ext cx="1074738" cy="3776662"/>
              <a:chOff x="7476" y="985"/>
              <a:chExt cx="677" cy="2379"/>
            </a:xfrm>
          </p:grpSpPr>
          <p:sp>
            <p:nvSpPr>
              <p:cNvPr id="688" name="Google Shape;688;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2" name="Google Shape;742;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3" name="Google Shape;743;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4" name="Google Shape;744;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5" name="Google Shape;745;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6" name="Google Shape;746;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4" name="Google Shape;754;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6" name="Google Shape;756;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7" name="Google Shape;757;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8" name="Google Shape;758;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9" name="Google Shape;759;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0" name="Google Shape;760;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1" name="Google Shape;761;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2" name="Google Shape;762;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3" name="Google Shape;763;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4" name="Google Shape;764;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5" name="Google Shape;765;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6" name="Google Shape;766;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7" name="Google Shape;767;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8" name="Google Shape;768;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9" name="Google Shape;769;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0" name="Google Shape;770;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1" name="Google Shape;771;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2" name="Google Shape;772;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3" name="Google Shape;773;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4" name="Google Shape;774;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5" name="Google Shape;775;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6" name="Google Shape;776;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7" name="Google Shape;777;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8" name="Google Shape;778;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9" name="Google Shape;779;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0" name="Google Shape;780;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1" name="Google Shape;781;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2" name="Google Shape;782;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3" name="Google Shape;783;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4" name="Google Shape;784;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5" name="Google Shape;785;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6" name="Google Shape;786;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7" name="Google Shape;787;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8" name="Google Shape;788;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9" name="Google Shape;789;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0" name="Google Shape;790;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1" name="Google Shape;791;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2" name="Google Shape;792;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3" name="Google Shape;793;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4" name="Google Shape;794;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5" name="Google Shape;795;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6" name="Google Shape;796;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7" name="Google Shape;797;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8" name="Google Shape;798;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9" name="Google Shape;799;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0" name="Google Shape;800;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1" name="Google Shape;801;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2" name="Google Shape;802;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3" name="Google Shape;803;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4" name="Google Shape;804;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5" name="Google Shape;805;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6" name="Google Shape;806;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7" name="Google Shape;807;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8" name="Google Shape;808;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9" name="Google Shape;809;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0" name="Google Shape;810;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1" name="Google Shape;811;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2" name="Google Shape;812;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3" name="Google Shape;813;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4" name="Google Shape;814;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0" name="Google Shape;820;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1" name="Google Shape;821;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2" name="Google Shape;822;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3" name="Google Shape;823;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4" name="Google Shape;824;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5" name="Google Shape;825;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6" name="Google Shape;826;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7" name="Google Shape;827;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8" name="Google Shape;828;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9" name="Google Shape;829;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0" name="Google Shape;830;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1" name="Google Shape;831;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2" name="Google Shape;832;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3" name="Google Shape;833;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4" name="Google Shape;834;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5" name="Google Shape;835;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6" name="Google Shape;836;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7" name="Google Shape;837;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8" name="Google Shape;838;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9" name="Google Shape;839;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0" name="Google Shape;840;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1" name="Google Shape;841;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2" name="Google Shape;842;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3" name="Google Shape;843;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4" name="Google Shape;844;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5" name="Google Shape;845;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6" name="Google Shape;846;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7" name="Google Shape;847;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8" name="Google Shape;848;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9" name="Google Shape;849;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0" name="Google Shape;850;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1" name="Google Shape;851;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2" name="Google Shape;852;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3" name="Google Shape;853;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4" name="Google Shape;854;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5" name="Google Shape;855;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6" name="Google Shape;856;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7" name="Google Shape;857;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8" name="Google Shape;858;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9" name="Google Shape;859;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0" name="Google Shape;860;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1" name="Google Shape;861;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2" name="Google Shape;862;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3" name="Google Shape;863;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4" name="Google Shape;864;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5" name="Google Shape;865;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6" name="Google Shape;866;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7" name="Google Shape;867;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8" name="Google Shape;868;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9" name="Google Shape;869;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0" name="Google Shape;870;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1" name="Google Shape;871;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2" name="Google Shape;872;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3" name="Google Shape;873;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4" name="Google Shape;874;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5" name="Google Shape;875;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7" name="Google Shape;877;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8" name="Google Shape;878;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9" name="Google Shape;879;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0" name="Google Shape;880;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1" name="Google Shape;881;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2" name="Google Shape;882;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3" name="Google Shape;883;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4" name="Google Shape;884;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5" name="Google Shape;885;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6" name="Google Shape;886;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7" name="Google Shape;887;p91"/>
              <p:cNvSpPr/>
              <p:nvPr/>
            </p:nvSpPr>
            <p:spPr>
              <a:xfrm>
                <a:off x="8149"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88" name="Google Shape;888;p91"/>
            <p:cNvSpPr/>
            <p:nvPr/>
          </p:nvSpPr>
          <p:spPr>
            <a:xfrm>
              <a:off x="402616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9" name="Google Shape;889;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0" name="Google Shape;890;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1" name="Google Shape;891;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2" name="Google Shape;892;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3" name="Google Shape;893;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4" name="Google Shape;894;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5" name="Google Shape;895;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6" name="Google Shape;896;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7" name="Google Shape;897;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8" name="Google Shape;898;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9" name="Google Shape;899;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0" name="Google Shape;900;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1" name="Google Shape;901;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2" name="Google Shape;902;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3" name="Google Shape;903;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4" name="Google Shape;904;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5" name="Google Shape;905;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6" name="Google Shape;906;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7" name="Google Shape;907;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8" name="Google Shape;908;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9" name="Google Shape;909;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7" name="Google Shape;917;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9" name="Google Shape;919;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0" name="Google Shape;920;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1" name="Google Shape;921;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2" name="Google Shape;922;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3" name="Google Shape;923;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4" name="Google Shape;924;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5" name="Google Shape;925;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6" name="Google Shape;926;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7" name="Google Shape;927;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8" name="Google Shape;928;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9" name="Google Shape;929;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0" name="Google Shape;930;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1" name="Google Shape;931;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2" name="Google Shape;932;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3" name="Google Shape;933;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4" name="Google Shape;934;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5" name="Google Shape;935;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6" name="Google Shape;936;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7" name="Google Shape;937;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8" name="Google Shape;938;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9" name="Google Shape;939;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0" name="Google Shape;940;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1" name="Google Shape;941;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2" name="Google Shape;942;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3" name="Google Shape;943;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4" name="Google Shape;944;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5" name="Google Shape;945;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6" name="Google Shape;946;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7" name="Google Shape;947;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8" name="Google Shape;948;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9" name="Google Shape;949;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1" name="Google Shape;951;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3" name="Google Shape;953;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4" name="Google Shape;954;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955" name="Google Shape;955;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956" name="Google Shape;956;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957" name="Google Shape;957;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958" name="Google Shape;958;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9" name="Google Shape;959;p91"/>
          <p:cNvGrpSpPr/>
          <p:nvPr/>
        </p:nvGrpSpPr>
        <p:grpSpPr>
          <a:xfrm>
            <a:off x="10885487" y="6500976"/>
            <a:ext cx="1120140" cy="180261"/>
            <a:chOff x="2436492" y="2846067"/>
            <a:chExt cx="7274235" cy="1170621"/>
          </a:xfrm>
        </p:grpSpPr>
        <p:grpSp>
          <p:nvGrpSpPr>
            <p:cNvPr id="960" name="Google Shape;960;p91"/>
            <p:cNvGrpSpPr/>
            <p:nvPr/>
          </p:nvGrpSpPr>
          <p:grpSpPr>
            <a:xfrm>
              <a:off x="3458524" y="2847971"/>
              <a:ext cx="6252203" cy="1168717"/>
              <a:chOff x="3458527" y="2847974"/>
              <a:chExt cx="6252209" cy="1168717"/>
            </a:xfrm>
          </p:grpSpPr>
          <p:sp>
            <p:nvSpPr>
              <p:cNvPr id="961" name="Google Shape;961;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8" name="Google Shape;968;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9" name="Google Shape;969;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0" name="Google Shape;970;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2"/>
          <p:cNvGrpSpPr/>
          <p:nvPr/>
        </p:nvGrpSpPr>
        <p:grpSpPr>
          <a:xfrm>
            <a:off x="10885487" y="6500976"/>
            <a:ext cx="1120140" cy="180261"/>
            <a:chOff x="2436492" y="2846067"/>
            <a:chExt cx="7274235" cy="1170621"/>
          </a:xfrm>
        </p:grpSpPr>
        <p:grpSp>
          <p:nvGrpSpPr>
            <p:cNvPr id="1647" name="Google Shape;1647;p92"/>
            <p:cNvGrpSpPr/>
            <p:nvPr/>
          </p:nvGrpSpPr>
          <p:grpSpPr>
            <a:xfrm>
              <a:off x="3458524" y="2847971"/>
              <a:ext cx="6252203" cy="1168717"/>
              <a:chOff x="3458527" y="2847974"/>
              <a:chExt cx="6252209" cy="1168717"/>
            </a:xfrm>
          </p:grpSpPr>
          <p:sp>
            <p:nvSpPr>
              <p:cNvPr id="1648" name="Google Shape;1648;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36"/>
        <p:cNvGrpSpPr/>
        <p:nvPr/>
      </p:nvGrpSpPr>
      <p:grpSpPr>
        <a:xfrm>
          <a:off x="0" y="0"/>
          <a:ext cx="0" cy="0"/>
          <a:chOff x="0" y="0"/>
          <a:chExt cx="0" cy="0"/>
        </a:xfrm>
      </p:grpSpPr>
      <p:pic>
        <p:nvPicPr>
          <p:cNvPr id="37" name="Google Shape;3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8" name="Google Shape;3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41" name="Google Shape;4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42" name="Google Shape;4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83" name="Google Shape;83;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3725"/>
              </a:srgbClr>
            </a:outerShdw>
          </a:effectLst>
        </p:spPr>
      </p:pic>
      <p:sp>
        <p:nvSpPr>
          <p:cNvPr id="84" name="Google Shape;84;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85"/>
        <p:cNvGrpSpPr/>
        <p:nvPr/>
      </p:nvGrpSpPr>
      <p:grpSpPr>
        <a:xfrm>
          <a:off x="0" y="0"/>
          <a:ext cx="0" cy="0"/>
          <a:chOff x="0" y="0"/>
          <a:chExt cx="0" cy="0"/>
        </a:xfrm>
      </p:grpSpPr>
      <p:sp>
        <p:nvSpPr>
          <p:cNvPr id="86" name="Google Shape;86;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88" name="Google Shape;88;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90" name="Google Shape;90;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93" name="Google Shape;93;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 name="Google Shape;95;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527737" y="1936932"/>
            <a:ext cx="10194014"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IE" sz="3800" b="1" dirty="0"/>
              <a:t>Sample Size for </a:t>
            </a:r>
            <a:br>
              <a:rPr lang="en-IE" sz="3800" b="1" dirty="0"/>
            </a:br>
            <a:r>
              <a:rPr lang="en-IE" sz="3800" b="1" dirty="0"/>
              <a:t>Frequentist &amp; Bayesian </a:t>
            </a:r>
            <a:br>
              <a:rPr lang="en-IE" sz="3800" b="1" dirty="0"/>
            </a:br>
            <a:r>
              <a:rPr lang="en-IE" sz="3800" b="1" dirty="0"/>
              <a:t>Statistical Intervals</a:t>
            </a:r>
            <a:endParaRPr sz="38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a:t>© nQuery   |   Proprietary &amp; Conﬁdential</a:t>
            </a:r>
            <a:endParaRPr/>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1"/>
          <p:cNvSpPr txBox="1"/>
          <p:nvPr/>
        </p:nvSpPr>
        <p:spPr>
          <a:xfrm>
            <a:off x="527737" y="5257752"/>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b="0" i="0" u="none" strike="noStrike" cap="none" dirty="0">
                <a:solidFill>
                  <a:schemeClr val="lt1"/>
                </a:solidFill>
                <a:latin typeface="Public Sans Light"/>
                <a:ea typeface="Public Sans Light"/>
                <a:cs typeface="Public Sans Light"/>
                <a:sym typeface="Public Sans Light"/>
              </a:rPr>
              <a:t>February 2024</a:t>
            </a:r>
            <a:endParaRPr sz="800" b="0" i="0" u="none" strike="noStrike" cap="none" dirty="0">
              <a:solidFill>
                <a:srgbClr val="000000"/>
              </a:solidFill>
              <a:latin typeface="Arial"/>
              <a:ea typeface="Arial"/>
              <a:cs typeface="Arial"/>
              <a:sym typeface="Arial"/>
            </a:endParaRPr>
          </a:p>
        </p:txBody>
      </p:sp>
      <p:sp>
        <p:nvSpPr>
          <p:cNvPr id="2037" name="Google Shape;2037;p1"/>
          <p:cNvSpPr txBox="1">
            <a:spLocks noGrp="1"/>
          </p:cNvSpPr>
          <p:nvPr>
            <p:ph type="ctrTitle"/>
          </p:nvPr>
        </p:nvSpPr>
        <p:spPr>
          <a:xfrm>
            <a:off x="527737" y="4074697"/>
            <a:ext cx="6719294"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IE" sz="2500" b="1" dirty="0"/>
              <a:t>Design Considerations for Confidence, Prediction, Tolerance &amp; Credible Intervals</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a:extLst>
            <a:ext uri="{FF2B5EF4-FFF2-40B4-BE49-F238E27FC236}">
              <a16:creationId xmlns:a16="http://schemas.microsoft.com/office/drawing/2014/main" id="{4DF59C9D-EDAF-78AF-000B-797CA1D5E71E}"/>
            </a:ext>
          </a:extLst>
        </p:cNvPr>
        <p:cNvGrpSpPr/>
        <p:nvPr/>
      </p:nvGrpSpPr>
      <p:grpSpPr>
        <a:xfrm>
          <a:off x="0" y="0"/>
          <a:ext cx="0" cy="0"/>
          <a:chOff x="0" y="0"/>
          <a:chExt cx="0" cy="0"/>
        </a:xfrm>
      </p:grpSpPr>
      <p:sp>
        <p:nvSpPr>
          <p:cNvPr id="2115" name="Google Shape;2115;p15">
            <a:extLst>
              <a:ext uri="{FF2B5EF4-FFF2-40B4-BE49-F238E27FC236}">
                <a16:creationId xmlns:a16="http://schemas.microsoft.com/office/drawing/2014/main" id="{79113902-656F-5BAA-DD3C-E92C103862F0}"/>
              </a:ext>
            </a:extLst>
          </p:cNvPr>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16" name="Google Shape;2116;p15">
            <a:extLst>
              <a:ext uri="{FF2B5EF4-FFF2-40B4-BE49-F238E27FC236}">
                <a16:creationId xmlns:a16="http://schemas.microsoft.com/office/drawing/2014/main" id="{256D3356-834E-F394-1683-6C2FAA7C273A}"/>
              </a:ext>
            </a:extLst>
          </p:cNvPr>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Sample Size for Confidence Intervals</a:t>
            </a:r>
            <a:endParaRPr sz="3600" dirty="0">
              <a:solidFill>
                <a:schemeClr val="accent2"/>
              </a:solidFill>
            </a:endParaRPr>
          </a:p>
        </p:txBody>
      </p:sp>
    </p:spTree>
    <p:extLst>
      <p:ext uri="{BB962C8B-B14F-4D97-AF65-F5344CB8AC3E}">
        <p14:creationId xmlns:p14="http://schemas.microsoft.com/office/powerpoint/2010/main" val="181538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2157-2B4E-ACC8-88DA-30B38D530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427E8-49EE-4787-43C4-BF9AA45B8164}"/>
              </a:ext>
            </a:extLst>
          </p:cNvPr>
          <p:cNvSpPr>
            <a:spLocks noGrp="1"/>
          </p:cNvSpPr>
          <p:nvPr>
            <p:ph type="title"/>
          </p:nvPr>
        </p:nvSpPr>
        <p:spPr/>
        <p:txBody>
          <a:bodyPr/>
          <a:lstStyle/>
          <a:p>
            <a:r>
              <a:rPr lang="en-GB" sz="4000" cap="none" dirty="0"/>
              <a:t>Confidence Intervals (CIs)</a:t>
            </a:r>
          </a:p>
        </p:txBody>
      </p:sp>
      <p:sp>
        <p:nvSpPr>
          <p:cNvPr id="3" name="Text Placeholder 2">
            <a:extLst>
              <a:ext uri="{FF2B5EF4-FFF2-40B4-BE49-F238E27FC236}">
                <a16:creationId xmlns:a16="http://schemas.microsoft.com/office/drawing/2014/main" id="{F2EB7C63-39B9-09E5-D357-1BD4C37A6FC6}"/>
              </a:ext>
            </a:extLst>
          </p:cNvPr>
          <p:cNvSpPr>
            <a:spLocks noGrp="1"/>
          </p:cNvSpPr>
          <p:nvPr>
            <p:ph type="body" idx="1"/>
          </p:nvPr>
        </p:nvSpPr>
        <p:spPr>
          <a:xfrm>
            <a:off x="800100" y="1355651"/>
            <a:ext cx="9486900" cy="4953074"/>
          </a:xfrm>
        </p:spPr>
        <p:txBody>
          <a:bodyPr/>
          <a:lstStyle/>
          <a:p>
            <a:pPr marL="0" indent="0">
              <a:buNone/>
            </a:pPr>
            <a:r>
              <a:rPr lang="en-IE" sz="2000" b="1" dirty="0"/>
              <a:t>Confidence intervals are constructed so that a percentage of intervals will include the parameter of interest under repeated sampling. </a:t>
            </a:r>
          </a:p>
          <a:p>
            <a:pPr indent="-457200">
              <a:buFont typeface="Arial" panose="020B0604020202020204" pitchFamily="34" charset="0"/>
              <a:buChar char="•"/>
            </a:pPr>
            <a:r>
              <a:rPr lang="en-IE" sz="2000" dirty="0"/>
              <a:t>Emphasize the “quality” of estimate rather than point value Confidence (e.g. 95%) is the % of intervals that will include the parameter.</a:t>
            </a:r>
          </a:p>
          <a:p>
            <a:pPr indent="-457200">
              <a:buFont typeface="Arial" panose="020B0604020202020204" pitchFamily="34" charset="0"/>
              <a:buChar char="•"/>
            </a:pPr>
            <a:endParaRPr lang="en-IE" sz="2000" dirty="0"/>
          </a:p>
          <a:p>
            <a:pPr marL="0" indent="0"/>
            <a:endParaRPr lang="en-IE" sz="2000" dirty="0"/>
          </a:p>
          <a:p>
            <a:pPr marL="0" indent="0"/>
            <a:r>
              <a:rPr lang="en-GB" sz="2000" b="1" dirty="0"/>
              <a:t>The most common statistical interval used in practice in areas from clinical trials, survey design and field studies.</a:t>
            </a:r>
            <a:endParaRPr lang="en-IE" sz="2000" b="1" dirty="0"/>
          </a:p>
          <a:p>
            <a:pPr indent="-457200">
              <a:buFont typeface="Arial" panose="020B0604020202020204" pitchFamily="34" charset="0"/>
              <a:buChar char="•"/>
            </a:pPr>
            <a:r>
              <a:rPr lang="en-IE" sz="2000" dirty="0"/>
              <a:t>Commonly given alongside the statistical testing procedure.</a:t>
            </a:r>
          </a:p>
          <a:p>
            <a:pPr indent="-457200">
              <a:buFont typeface="Arial" panose="020B0604020202020204" pitchFamily="34" charset="0"/>
              <a:buChar char="•"/>
            </a:pPr>
            <a:endParaRPr lang="en-IE" sz="2000" dirty="0"/>
          </a:p>
          <a:p>
            <a:pPr marL="0" indent="0"/>
            <a:endParaRPr lang="en-IE" sz="2000" dirty="0"/>
          </a:p>
          <a:p>
            <a:pPr marL="0" indent="0"/>
            <a:r>
              <a:rPr lang="en-GB" sz="2000" b="1" dirty="0"/>
              <a:t>Confidence intervals (and sample size) are available for vast majority of endpoints and models of clinical interest.</a:t>
            </a:r>
            <a:endParaRPr lang="en-IE" sz="2000" b="1" dirty="0"/>
          </a:p>
          <a:p>
            <a:pPr indent="-457200">
              <a:buFont typeface="Arial" panose="020B0604020202020204" pitchFamily="34" charset="0"/>
              <a:buChar char="•"/>
            </a:pPr>
            <a:r>
              <a:rPr lang="en-IE" sz="2000" dirty="0"/>
              <a:t>Means, proportions, survival, parallel, crossover, hierarchical etc.</a:t>
            </a:r>
          </a:p>
          <a:p>
            <a:pPr indent="-457200">
              <a:buFont typeface="Arial" panose="020B0604020202020204" pitchFamily="34" charset="0"/>
              <a:buChar char="•"/>
            </a:pPr>
            <a:endParaRPr lang="en-IE" sz="1800" dirty="0"/>
          </a:p>
          <a:p>
            <a:pPr marL="0" indent="0"/>
            <a:endParaRPr lang="en-IE" sz="1800" b="1" dirty="0"/>
          </a:p>
          <a:p>
            <a:pPr marL="0" indent="0">
              <a:buNone/>
            </a:pPr>
            <a:r>
              <a:rPr lang="en-IE" sz="1800" b="1" dirty="0"/>
              <a:t>	</a:t>
            </a:r>
          </a:p>
        </p:txBody>
      </p:sp>
    </p:spTree>
    <p:extLst>
      <p:ext uri="{BB962C8B-B14F-4D97-AF65-F5344CB8AC3E}">
        <p14:creationId xmlns:p14="http://schemas.microsoft.com/office/powerpoint/2010/main" val="70294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F58A-6C4D-DF4F-0A30-BEB059C4D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767D3-C7E5-3637-8FF8-33D91DFE5617}"/>
              </a:ext>
            </a:extLst>
          </p:cNvPr>
          <p:cNvSpPr>
            <a:spLocks noGrp="1"/>
          </p:cNvSpPr>
          <p:nvPr>
            <p:ph type="title"/>
          </p:nvPr>
        </p:nvSpPr>
        <p:spPr/>
        <p:txBody>
          <a:bodyPr/>
          <a:lstStyle/>
          <a:p>
            <a:r>
              <a:rPr lang="en-GB" sz="4000" cap="none" dirty="0"/>
              <a:t>Sample </a:t>
            </a:r>
            <a:r>
              <a:rPr lang="en-GB" dirty="0"/>
              <a:t>Size for </a:t>
            </a:r>
            <a:r>
              <a:rPr lang="en-GB" sz="4000" cap="none" dirty="0"/>
              <a:t>Confidence Intervals</a:t>
            </a:r>
          </a:p>
        </p:txBody>
      </p:sp>
      <p:sp>
        <p:nvSpPr>
          <p:cNvPr id="4" name="Content Placeholder 3">
            <a:extLst>
              <a:ext uri="{FF2B5EF4-FFF2-40B4-BE49-F238E27FC236}">
                <a16:creationId xmlns:a16="http://schemas.microsoft.com/office/drawing/2014/main" id="{0EE5A574-B595-5884-9618-E4D2E6D7F407}"/>
              </a:ext>
            </a:extLst>
          </p:cNvPr>
          <p:cNvSpPr txBox="1">
            <a:spLocks/>
          </p:cNvSpPr>
          <p:nvPr/>
        </p:nvSpPr>
        <p:spPr>
          <a:xfrm>
            <a:off x="487561" y="1403784"/>
            <a:ext cx="6058639" cy="5095134"/>
          </a:xfrm>
          <a:prstGeom prst="rect">
            <a:avLst/>
          </a:prstGeom>
          <a:noFill/>
          <a:ln>
            <a:noFill/>
          </a:ln>
        </p:spPr>
        <p:txBody>
          <a:bodyPr spcFirstLastPara="1" wrap="square" lIns="0" tIns="0" rIns="0" bIns="0" anchor="t" anchorCtr="0">
            <a:normAutofit fontScale="62500" lnSpcReduction="20000"/>
          </a:bodyPr>
          <a:lstStyle>
            <a:defPPr marR="0" lvl="0" algn="l" rtl="0">
              <a:lnSpc>
                <a:spcPct val="100000"/>
              </a:lnSpc>
              <a:spcBef>
                <a:spcPts val="0"/>
              </a:spcBef>
              <a:spcAft>
                <a:spcPts val="0"/>
              </a:spcAft>
            </a:defPPr>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0" indent="0"/>
            <a:r>
              <a:rPr lang="en-IE" sz="2600" b="1" dirty="0"/>
              <a:t>Most common SSD methods for confidence intervals based on parametric assumptions</a:t>
            </a:r>
          </a:p>
          <a:p>
            <a:pPr lvl="1"/>
            <a:r>
              <a:rPr lang="en-IE" sz="2600" dirty="0"/>
              <a:t>Normal approximations common for sample size</a:t>
            </a:r>
          </a:p>
          <a:p>
            <a:pPr lvl="1"/>
            <a:r>
              <a:rPr lang="en-IE" sz="2600" dirty="0"/>
              <a:t>However, exact methods available for common cases</a:t>
            </a:r>
          </a:p>
          <a:p>
            <a:pPr marL="584200" lvl="1" indent="0">
              <a:buNone/>
            </a:pPr>
            <a:endParaRPr lang="en-IE" sz="2600" dirty="0"/>
          </a:p>
          <a:p>
            <a:pPr marL="0" indent="-45720"/>
            <a:r>
              <a:rPr lang="en-IE" sz="2600" b="1" dirty="0"/>
              <a:t>Most SSD calculations target “average” precision (length/width) of interval</a:t>
            </a:r>
          </a:p>
          <a:p>
            <a:pPr lvl="1"/>
            <a:r>
              <a:rPr lang="en-IE" sz="2600" dirty="0"/>
              <a:t>Can show via rearrangement of common CI formulae</a:t>
            </a:r>
          </a:p>
          <a:p>
            <a:pPr lvl="1"/>
            <a:r>
              <a:rPr lang="en-IE" sz="2600" dirty="0"/>
              <a:t>Related to common concepts such standard error</a:t>
            </a:r>
          </a:p>
          <a:p>
            <a:pPr marL="584200" lvl="1" indent="0">
              <a:buNone/>
            </a:pPr>
            <a:endParaRPr lang="en-IE" sz="2600" dirty="0"/>
          </a:p>
          <a:p>
            <a:pPr marL="0" indent="-45720"/>
            <a:r>
              <a:rPr lang="en-GB" sz="2600" b="1" dirty="0"/>
              <a:t>However, can show interval will often be lower than target width (Kupper &amp; Hafner - 1989)</a:t>
            </a:r>
          </a:p>
          <a:p>
            <a:pPr lvl="1"/>
            <a:r>
              <a:rPr lang="en-IE" sz="2600" dirty="0"/>
              <a:t>Can ensure interval less than target width using coverage probability/P(width) input</a:t>
            </a:r>
          </a:p>
          <a:p>
            <a:pPr lvl="1"/>
            <a:r>
              <a:rPr lang="en-IE" sz="2600" dirty="0"/>
              <a:t>Concept of interval limit as random variable, similar idea can show relationship to power </a:t>
            </a:r>
          </a:p>
          <a:p>
            <a:pPr marL="128016" lvl="1" indent="0">
              <a:buFont typeface="Arial"/>
              <a:buNone/>
            </a:pPr>
            <a:endParaRPr lang="en-IE" dirty="0">
              <a:solidFill>
                <a:schemeClr val="bg1">
                  <a:lumMod val="50000"/>
                </a:schemeClr>
              </a:solidFill>
            </a:endParaRPr>
          </a:p>
          <a:p>
            <a:pPr marL="128016" lvl="1" indent="0">
              <a:buFont typeface="Arial"/>
              <a:buNone/>
            </a:pPr>
            <a:endParaRPr lang="en-IE" dirty="0">
              <a:solidFill>
                <a:schemeClr val="bg1">
                  <a:lumMod val="50000"/>
                </a:schemeClr>
              </a:solidFill>
            </a:endParaRPr>
          </a:p>
          <a:p>
            <a:pPr lvl="1"/>
            <a:endParaRPr lang="en-IE" sz="900" dirty="0">
              <a:solidFill>
                <a:schemeClr val="bg1">
                  <a:lumMod val="50000"/>
                </a:schemeClr>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D477654-99CC-85DE-C564-FEC7EE5D8AE3}"/>
                  </a:ext>
                </a:extLst>
              </p:cNvPr>
              <p:cNvSpPr txBox="1"/>
              <p:nvPr/>
            </p:nvSpPr>
            <p:spPr>
              <a:xfrm>
                <a:off x="6986699" y="1582188"/>
                <a:ext cx="4354073" cy="14605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E" sz="2800" i="1" smtClean="0">
                              <a:latin typeface="Cambria Math" panose="02040503050406030204" pitchFamily="18" charset="0"/>
                              <a:ea typeface="Cambria Math" panose="02040503050406030204" pitchFamily="18" charset="0"/>
                            </a:rPr>
                          </m:ctrlPr>
                        </m:accPr>
                        <m:e>
                          <m:r>
                            <a:rPr lang="en-IE" sz="2800" i="1" smtClean="0">
                              <a:latin typeface="Cambria Math" panose="02040503050406030204" pitchFamily="18" charset="0"/>
                              <a:ea typeface="Cambria Math" panose="02040503050406030204" pitchFamily="18" charset="0"/>
                            </a:rPr>
                            <m:t>𝜋</m:t>
                          </m:r>
                        </m:e>
                      </m:acc>
                      <m:r>
                        <a:rPr lang="en-IE" sz="2800" b="0" i="1" smtClean="0">
                          <a:latin typeface="Cambria Math" panose="02040503050406030204" pitchFamily="18" charset="0"/>
                        </a:rPr>
                        <m:t> </m:t>
                      </m:r>
                      <m:r>
                        <a:rPr lang="en-IE" sz="2800" b="0" i="1" smtClean="0">
                          <a:latin typeface="Cambria Math" panose="02040503050406030204" pitchFamily="18" charset="0"/>
                          <a:ea typeface="Cambria Math" panose="02040503050406030204" pitchFamily="18" charset="0"/>
                        </a:rPr>
                        <m:t>∓ </m:t>
                      </m:r>
                      <m:sSub>
                        <m:sSubPr>
                          <m:ctrlPr>
                            <a:rPr lang="en-IE" sz="2800" b="0" i="1" smtClean="0">
                              <a:latin typeface="Cambria Math" panose="02040503050406030204" pitchFamily="18" charset="0"/>
                              <a:ea typeface="Cambria Math" panose="02040503050406030204" pitchFamily="18" charset="0"/>
                            </a:rPr>
                          </m:ctrlPr>
                        </m:sSubPr>
                        <m:e>
                          <m:r>
                            <a:rPr lang="en-IE" sz="2800" b="0" i="1" smtClean="0">
                              <a:latin typeface="Cambria Math" panose="02040503050406030204" pitchFamily="18" charset="0"/>
                              <a:ea typeface="Cambria Math" panose="02040503050406030204" pitchFamily="18" charset="0"/>
                            </a:rPr>
                            <m:t>𝑧</m:t>
                          </m:r>
                        </m:e>
                        <m:sub>
                          <m:r>
                            <a:rPr lang="en-IE" sz="2800" b="0" i="1" smtClean="0">
                              <a:latin typeface="Cambria Math" panose="02040503050406030204" pitchFamily="18" charset="0"/>
                              <a:ea typeface="Cambria Math" panose="02040503050406030204" pitchFamily="18" charset="0"/>
                            </a:rPr>
                            <m:t>𝛼</m:t>
                          </m:r>
                        </m:sub>
                      </m:sSub>
                      <m:d>
                        <m:dPr>
                          <m:ctrlPr>
                            <a:rPr lang="en-IE" sz="2800" b="0" i="1" smtClean="0">
                              <a:latin typeface="Cambria Math" panose="02040503050406030204" pitchFamily="18" charset="0"/>
                              <a:ea typeface="Cambria Math" panose="02040503050406030204" pitchFamily="18" charset="0"/>
                            </a:rPr>
                          </m:ctrlPr>
                        </m:dPr>
                        <m:e>
                          <m:f>
                            <m:fPr>
                              <m:ctrlPr>
                                <a:rPr lang="en-IE" sz="2800" i="1">
                                  <a:latin typeface="Cambria Math" panose="02040503050406030204" pitchFamily="18" charset="0"/>
                                </a:rPr>
                              </m:ctrlPr>
                            </m:fPr>
                            <m:num>
                              <m:r>
                                <a:rPr lang="en-IE" sz="2800" i="1">
                                  <a:latin typeface="Cambria Math" panose="02040503050406030204" pitchFamily="18" charset="0"/>
                                  <a:ea typeface="Cambria Math" panose="02040503050406030204" pitchFamily="18" charset="0"/>
                                </a:rPr>
                                <m:t>𝜎</m:t>
                              </m:r>
                            </m:num>
                            <m:den>
                              <m:rad>
                                <m:radPr>
                                  <m:degHide m:val="on"/>
                                  <m:ctrlPr>
                                    <a:rPr lang="en-IE" sz="2800" i="1">
                                      <a:latin typeface="Cambria Math" panose="02040503050406030204" pitchFamily="18" charset="0"/>
                                    </a:rPr>
                                  </m:ctrlPr>
                                </m:radPr>
                                <m:deg/>
                                <m:e>
                                  <m:r>
                                    <a:rPr lang="en-IE" sz="2800" i="1">
                                      <a:latin typeface="Cambria Math" panose="02040503050406030204" pitchFamily="18" charset="0"/>
                                    </a:rPr>
                                    <m:t>𝑛</m:t>
                                  </m:r>
                                </m:e>
                              </m:rad>
                            </m:den>
                          </m:f>
                        </m:e>
                      </m:d>
                      <m:groupChr>
                        <m:groupChrPr>
                          <m:chr m:val="⇒"/>
                          <m:pos m:val="top"/>
                          <m:ctrlPr>
                            <a:rPr lang="en-IE" sz="2800" b="0" i="1" smtClean="0">
                              <a:latin typeface="Cambria Math" panose="02040503050406030204" pitchFamily="18" charset="0"/>
                              <a:ea typeface="Cambria Math" panose="02040503050406030204" pitchFamily="18" charset="0"/>
                            </a:rPr>
                          </m:ctrlPr>
                        </m:groupChrPr>
                        <m:e>
                          <m:r>
                            <m:rPr>
                              <m:brk m:alnAt="1"/>
                            </m:rPr>
                            <a:rPr lang="en-US" sz="2800" b="0" i="1" smtClean="0">
                              <a:latin typeface="Cambria Math" panose="02040503050406030204" pitchFamily="18" charset="0"/>
                              <a:ea typeface="Cambria Math" panose="02040503050406030204" pitchFamily="18" charset="0"/>
                            </a:rPr>
                            <m:t>.</m:t>
                          </m:r>
                        </m:e>
                      </m:groupChr>
                      <m:r>
                        <a:rPr lang="en-IE" sz="2800" i="1">
                          <a:latin typeface="Cambria Math" panose="02040503050406030204" pitchFamily="18" charset="0"/>
                        </a:rPr>
                        <m:t>𝑛</m:t>
                      </m:r>
                      <m:r>
                        <a:rPr lang="en-IE" sz="2800" i="1">
                          <a:latin typeface="Cambria Math" panose="02040503050406030204" pitchFamily="18" charset="0"/>
                        </a:rPr>
                        <m:t>= </m:t>
                      </m:r>
                      <m:sSup>
                        <m:sSupPr>
                          <m:ctrlPr>
                            <a:rPr lang="en-IE" sz="2800" i="1">
                              <a:latin typeface="Cambria Math" panose="02040503050406030204" pitchFamily="18" charset="0"/>
                            </a:rPr>
                          </m:ctrlPr>
                        </m:sSupPr>
                        <m:e>
                          <m:d>
                            <m:dPr>
                              <m:ctrlPr>
                                <a:rPr lang="en-IE" sz="2800" i="1">
                                  <a:latin typeface="Cambria Math" panose="02040503050406030204" pitchFamily="18" charset="0"/>
                                </a:rPr>
                              </m:ctrlPr>
                            </m:dPr>
                            <m:e>
                              <m:f>
                                <m:fPr>
                                  <m:ctrlPr>
                                    <a:rPr lang="en-IE" sz="2800" i="1">
                                      <a:latin typeface="Cambria Math" panose="02040503050406030204" pitchFamily="18" charset="0"/>
                                    </a:rPr>
                                  </m:ctrlPr>
                                </m:fPr>
                                <m:num>
                                  <m:sSub>
                                    <m:sSubPr>
                                      <m:ctrlPr>
                                        <a:rPr lang="en-IE" sz="2800" i="1">
                                          <a:latin typeface="Cambria Math" panose="02040503050406030204" pitchFamily="18" charset="0"/>
                                          <a:ea typeface="Cambria Math" panose="02040503050406030204" pitchFamily="18" charset="0"/>
                                        </a:rPr>
                                      </m:ctrlPr>
                                    </m:sSubPr>
                                    <m:e>
                                      <m:r>
                                        <a:rPr lang="en-IE" sz="2800" i="1">
                                          <a:latin typeface="Cambria Math" panose="02040503050406030204" pitchFamily="18" charset="0"/>
                                          <a:ea typeface="Cambria Math" panose="02040503050406030204" pitchFamily="18" charset="0"/>
                                        </a:rPr>
                                        <m:t>𝑧</m:t>
                                      </m:r>
                                    </m:e>
                                    <m:sub>
                                      <m:r>
                                        <a:rPr lang="en-IE" sz="2800" i="1">
                                          <a:latin typeface="Cambria Math" panose="02040503050406030204" pitchFamily="18" charset="0"/>
                                          <a:ea typeface="Cambria Math" panose="02040503050406030204" pitchFamily="18" charset="0"/>
                                        </a:rPr>
                                        <m:t>𝛼</m:t>
                                      </m:r>
                                    </m:sub>
                                  </m:sSub>
                                  <m:r>
                                    <a:rPr lang="en-IE" sz="2800" i="1">
                                      <a:latin typeface="Cambria Math" panose="02040503050406030204" pitchFamily="18" charset="0"/>
                                      <a:ea typeface="Cambria Math" panose="02040503050406030204" pitchFamily="18" charset="0"/>
                                    </a:rPr>
                                    <m:t>𝜎</m:t>
                                  </m:r>
                                </m:num>
                                <m:den>
                                  <m:r>
                                    <a:rPr lang="en-IE" sz="2800" i="1">
                                      <a:latin typeface="Cambria Math" panose="02040503050406030204" pitchFamily="18" charset="0"/>
                                    </a:rPr>
                                    <m:t>𝜔</m:t>
                                  </m:r>
                                </m:den>
                              </m:f>
                            </m:e>
                          </m:d>
                        </m:e>
                        <m:sup>
                          <m:r>
                            <a:rPr lang="en-IE" sz="2800" i="1">
                              <a:latin typeface="Cambria Math" panose="02040503050406030204" pitchFamily="18" charset="0"/>
                            </a:rPr>
                            <m:t>2</m:t>
                          </m:r>
                        </m:sup>
                      </m:sSup>
                    </m:oMath>
                  </m:oMathPara>
                </a14:m>
                <a:endParaRPr lang="en-IE" sz="3200" dirty="0"/>
              </a:p>
              <a:p>
                <a:endParaRPr lang="en-IE" sz="3200" dirty="0"/>
              </a:p>
            </p:txBody>
          </p:sp>
        </mc:Choice>
        <mc:Fallback xmlns="">
          <p:sp>
            <p:nvSpPr>
              <p:cNvPr id="21" name="TextBox 20">
                <a:extLst>
                  <a:ext uri="{FF2B5EF4-FFF2-40B4-BE49-F238E27FC236}">
                    <a16:creationId xmlns:a16="http://schemas.microsoft.com/office/drawing/2014/main" id="{ED477654-99CC-85DE-C564-FEC7EE5D8AE3}"/>
                  </a:ext>
                </a:extLst>
              </p:cNvPr>
              <p:cNvSpPr txBox="1">
                <a:spLocks noRot="1" noChangeAspect="1" noMove="1" noResize="1" noEditPoints="1" noAdjustHandles="1" noChangeArrowheads="1" noChangeShapeType="1" noTextEdit="1"/>
              </p:cNvSpPr>
              <p:nvPr/>
            </p:nvSpPr>
            <p:spPr>
              <a:xfrm>
                <a:off x="6986699" y="1582188"/>
                <a:ext cx="4354073" cy="1460593"/>
              </a:xfrm>
              <a:prstGeom prst="rect">
                <a:avLst/>
              </a:prstGeom>
              <a:blipFill>
                <a:blip r:embed="rId2"/>
                <a:stretch>
                  <a:fillRect/>
                </a:stretch>
              </a:blipFill>
            </p:spPr>
            <p:txBody>
              <a:bodyPr/>
              <a:lstStyle/>
              <a:p>
                <a:r>
                  <a:rPr lang="en-IE">
                    <a:noFill/>
                  </a:rPr>
                  <a:t> </a:t>
                </a:r>
              </a:p>
            </p:txBody>
          </p:sp>
        </mc:Fallback>
      </mc:AlternateContent>
      <p:pic>
        <p:nvPicPr>
          <p:cNvPr id="22" name="Picture 21">
            <a:extLst>
              <a:ext uri="{FF2B5EF4-FFF2-40B4-BE49-F238E27FC236}">
                <a16:creationId xmlns:a16="http://schemas.microsoft.com/office/drawing/2014/main" id="{CD6A9A2B-E3A5-1FB4-324C-50C2E33A0C68}"/>
              </a:ext>
            </a:extLst>
          </p:cNvPr>
          <p:cNvPicPr>
            <a:picLocks noChangeAspect="1"/>
          </p:cNvPicPr>
          <p:nvPr/>
        </p:nvPicPr>
        <p:blipFill>
          <a:blip r:embed="rId3"/>
          <a:stretch>
            <a:fillRect/>
          </a:stretch>
        </p:blipFill>
        <p:spPr>
          <a:xfrm>
            <a:off x="9731781" y="3286531"/>
            <a:ext cx="2104752" cy="1460593"/>
          </a:xfrm>
          <a:prstGeom prst="rect">
            <a:avLst/>
          </a:prstGeom>
        </p:spPr>
      </p:pic>
      <p:pic>
        <p:nvPicPr>
          <p:cNvPr id="23" name="Picture 22">
            <a:extLst>
              <a:ext uri="{FF2B5EF4-FFF2-40B4-BE49-F238E27FC236}">
                <a16:creationId xmlns:a16="http://schemas.microsoft.com/office/drawing/2014/main" id="{E669BC61-A699-2C3B-D0EA-60D1186335EC}"/>
              </a:ext>
            </a:extLst>
          </p:cNvPr>
          <p:cNvPicPr>
            <a:picLocks noChangeAspect="1"/>
          </p:cNvPicPr>
          <p:nvPr/>
        </p:nvPicPr>
        <p:blipFill>
          <a:blip r:embed="rId4"/>
          <a:stretch>
            <a:fillRect/>
          </a:stretch>
        </p:blipFill>
        <p:spPr>
          <a:xfrm>
            <a:off x="6352680" y="2958068"/>
            <a:ext cx="3255763" cy="1986567"/>
          </a:xfrm>
          <a:prstGeom prst="rect">
            <a:avLst/>
          </a:prstGeom>
        </p:spPr>
      </p:pic>
      <p:sp>
        <p:nvSpPr>
          <p:cNvPr id="24" name="TextBox 23">
            <a:extLst>
              <a:ext uri="{FF2B5EF4-FFF2-40B4-BE49-F238E27FC236}">
                <a16:creationId xmlns:a16="http://schemas.microsoft.com/office/drawing/2014/main" id="{B1E2350C-1E5E-68A2-E30C-40EDE6AB54E5}"/>
              </a:ext>
            </a:extLst>
          </p:cNvPr>
          <p:cNvSpPr txBox="1"/>
          <p:nvPr/>
        </p:nvSpPr>
        <p:spPr>
          <a:xfrm>
            <a:off x="8132356" y="4944635"/>
            <a:ext cx="3006397" cy="369332"/>
          </a:xfrm>
          <a:prstGeom prst="rect">
            <a:avLst/>
          </a:prstGeom>
          <a:noFill/>
        </p:spPr>
        <p:txBody>
          <a:bodyPr wrap="square">
            <a:spAutoFit/>
          </a:bodyPr>
          <a:lstStyle/>
          <a:p>
            <a:r>
              <a:rPr lang="en-IE" sz="1800" dirty="0"/>
              <a:t>Source: IARC, WHO</a:t>
            </a:r>
          </a:p>
        </p:txBody>
      </p:sp>
    </p:spTree>
    <p:extLst>
      <p:ext uri="{BB962C8B-B14F-4D97-AF65-F5344CB8AC3E}">
        <p14:creationId xmlns:p14="http://schemas.microsoft.com/office/powerpoint/2010/main" val="398519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524148" y="1336675"/>
            <a:ext cx="5372359" cy="4953074"/>
          </a:xfrm>
        </p:spPr>
        <p:txBody>
          <a:bodyPr/>
          <a:lstStyle/>
          <a:p>
            <a:pPr marL="0" indent="0" algn="just">
              <a:buNone/>
            </a:pPr>
            <a:endParaRPr lang="en-GB" sz="2200" dirty="0"/>
          </a:p>
          <a:p>
            <a:pPr marL="0" indent="0" algn="just"/>
            <a:r>
              <a:rPr lang="en-IE" sz="2200" dirty="0"/>
              <a:t>“It was estimated that 10 subjects per treatment group would provide a 95% confidence interval half-width of 1.5 mg/kg per min for the difference in glucose disposal rates between treatment groups (assuming a standard deviation of 1.7 mg/kg per min)”</a:t>
            </a:r>
          </a:p>
          <a:p>
            <a:pPr marL="0" indent="0" algn="just">
              <a:buNone/>
            </a:pPr>
            <a:endParaRPr lang="en-GB" sz="1800" dirty="0"/>
          </a:p>
        </p:txBody>
      </p:sp>
      <p:graphicFrame>
        <p:nvGraphicFramePr>
          <p:cNvPr id="5" name="Google Shape;2140;g2b148969348_0_181">
            <a:extLst>
              <a:ext uri="{FF2B5EF4-FFF2-40B4-BE49-F238E27FC236}">
                <a16:creationId xmlns:a16="http://schemas.microsoft.com/office/drawing/2014/main" id="{60BA06BD-E664-4E8A-E45D-7991AD7AA759}"/>
              </a:ext>
            </a:extLst>
          </p:cNvPr>
          <p:cNvGraphicFramePr/>
          <p:nvPr>
            <p:extLst>
              <p:ext uri="{D42A27DB-BD31-4B8C-83A1-F6EECF244321}">
                <p14:modId xmlns:p14="http://schemas.microsoft.com/office/powerpoint/2010/main" val="2968799356"/>
              </p:ext>
            </p:extLst>
          </p:nvPr>
        </p:nvGraphicFramePr>
        <p:xfrm>
          <a:off x="6398535" y="1793200"/>
          <a:ext cx="5269317" cy="2020012"/>
        </p:xfrm>
        <a:graphic>
          <a:graphicData uri="http://schemas.openxmlformats.org/drawingml/2006/table">
            <a:tbl>
              <a:tblPr firstRow="1">
                <a:noFill/>
              </a:tblPr>
              <a:tblGrid>
                <a:gridCol w="3318539">
                  <a:extLst>
                    <a:ext uri="{9D8B030D-6E8A-4147-A177-3AD203B41FA5}">
                      <a16:colId xmlns:a16="http://schemas.microsoft.com/office/drawing/2014/main" val="20000"/>
                    </a:ext>
                  </a:extLst>
                </a:gridCol>
                <a:gridCol w="1950778">
                  <a:extLst>
                    <a:ext uri="{9D8B030D-6E8A-4147-A177-3AD203B41FA5}">
                      <a16:colId xmlns:a16="http://schemas.microsoft.com/office/drawing/2014/main" val="20001"/>
                    </a:ext>
                  </a:extLst>
                </a:gridCol>
              </a:tblGrid>
              <a:tr h="381803">
                <a:tc>
                  <a:txBody>
                    <a:bodyPr/>
                    <a:lstStyle/>
                    <a:p>
                      <a:pPr marL="0" marR="0" lvl="0" indent="0" algn="l" rtl="0">
                        <a:spcBef>
                          <a:spcPts val="0"/>
                        </a:spcBef>
                        <a:spcAft>
                          <a:spcPts val="0"/>
                        </a:spcAft>
                        <a:buNone/>
                      </a:pPr>
                      <a:r>
                        <a:rPr lang="en-IE" sz="1800" b="1" u="none" strike="noStrike" cap="none" dirty="0">
                          <a:solidFill>
                            <a:schemeClr val="bg1"/>
                          </a:solidFill>
                        </a:rPr>
                        <a:t>Parameter</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IE" sz="1800" b="1" u="none" strike="noStrike" cap="none" dirty="0">
                          <a:solidFill>
                            <a:schemeClr val="bg1"/>
                          </a:solidFill>
                        </a:rPr>
                        <a:t>Value</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07961">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Confidence Level (Two-Sided)</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0.95</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796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2000" b="0" i="0" u="none" strike="noStrike" cap="none" dirty="0">
                          <a:solidFill>
                            <a:schemeClr val="tx1"/>
                          </a:solidFill>
                          <a:effectLst/>
                          <a:latin typeface="Calibri "/>
                          <a:ea typeface="Calibri"/>
                          <a:cs typeface="Calibri Light" panose="020F0302020204030204" pitchFamily="34" charset="0"/>
                          <a:sym typeface="Arial"/>
                        </a:rPr>
                        <a:t>Standard Deviation (</a:t>
                      </a:r>
                      <a:r>
                        <a:rPr lang="el-GR" sz="2000" b="0" i="0" u="none" strike="noStrike" cap="none" dirty="0">
                          <a:solidFill>
                            <a:schemeClr val="tx1"/>
                          </a:solidFill>
                          <a:effectLst/>
                          <a:latin typeface="Calibri "/>
                          <a:ea typeface="Calibri"/>
                          <a:cs typeface="Calibri Light" panose="020F0302020204030204" pitchFamily="34" charset="0"/>
                          <a:sym typeface="Arial"/>
                        </a:rPr>
                        <a:t>σ</a:t>
                      </a:r>
                      <a:r>
                        <a:rPr lang="en-IE" sz="2000" b="0" i="0" u="none" strike="noStrike" cap="none" dirty="0">
                          <a:solidFill>
                            <a:schemeClr val="tx1"/>
                          </a:solidFill>
                          <a:effectLst/>
                          <a:latin typeface="Calibri "/>
                          <a:ea typeface="Calibri"/>
                          <a:cs typeface="Calibri Light" panose="020F0302020204030204" pitchFamily="34" charset="0"/>
                          <a:sym typeface="Arial"/>
                        </a:rPr>
                        <a:t>)</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1.7</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4326">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C.I. Half-Width</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latin typeface="Calibri "/>
                          <a:ea typeface="Calibri"/>
                          <a:cs typeface="Calibri Light" panose="020F0302020204030204" pitchFamily="34" charset="0"/>
                          <a:sym typeface="Calibri"/>
                        </a:rPr>
                        <a:t>1.5</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7961">
                <a:tc>
                  <a:txBody>
                    <a:bodyPr/>
                    <a:lstStyle/>
                    <a:p>
                      <a:pPr algn="l">
                        <a:spcAft>
                          <a:spcPts val="0"/>
                        </a:spcAft>
                      </a:pPr>
                      <a:r>
                        <a:rPr lang="en-IE" sz="2000" b="0" dirty="0">
                          <a:effectLst/>
                          <a:latin typeface="Calibri "/>
                          <a:cs typeface="Calibri Light" panose="020F0302020204030204" pitchFamily="34" charset="0"/>
                        </a:rPr>
                        <a:t>Sample Size Per Group</a:t>
                      </a:r>
                      <a:endParaRPr lang="en-IE" sz="2000" b="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2000" dirty="0">
                          <a:effectLst/>
                          <a:latin typeface="Calibri "/>
                          <a:cs typeface="Calibri Light" panose="020F0302020204030204" pitchFamily="34" charset="0"/>
                        </a:rPr>
                        <a:t>10</a:t>
                      </a:r>
                      <a:endParaRPr lang="en-IE" sz="200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9" name="Title 1">
            <a:extLst>
              <a:ext uri="{FF2B5EF4-FFF2-40B4-BE49-F238E27FC236}">
                <a16:creationId xmlns:a16="http://schemas.microsoft.com/office/drawing/2014/main" id="{0FB87700-13D5-CCD2-A5F1-800D044F3FA7}"/>
              </a:ext>
            </a:extLst>
          </p:cNvPr>
          <p:cNvSpPr>
            <a:spLocks noGrp="1"/>
          </p:cNvSpPr>
          <p:nvPr>
            <p:ph type="title"/>
          </p:nvPr>
        </p:nvSpPr>
        <p:spPr>
          <a:xfrm>
            <a:off x="533399" y="342900"/>
            <a:ext cx="11117263" cy="710648"/>
          </a:xfrm>
        </p:spPr>
        <p:txBody>
          <a:bodyPr/>
          <a:lstStyle/>
          <a:p>
            <a:r>
              <a:rPr lang="en-IE" dirty="0"/>
              <a:t>Example 1. Two Means CI</a:t>
            </a:r>
          </a:p>
        </p:txBody>
      </p:sp>
      <p:pic>
        <p:nvPicPr>
          <p:cNvPr id="2" name="Picture 1">
            <a:extLst>
              <a:ext uri="{FF2B5EF4-FFF2-40B4-BE49-F238E27FC236}">
                <a16:creationId xmlns:a16="http://schemas.microsoft.com/office/drawing/2014/main" id="{E038CE90-5F64-79FA-6C35-072ED420866C}"/>
              </a:ext>
            </a:extLst>
          </p:cNvPr>
          <p:cNvPicPr>
            <a:picLocks noChangeAspect="1"/>
          </p:cNvPicPr>
          <p:nvPr/>
        </p:nvPicPr>
        <p:blipFill>
          <a:blip r:embed="rId2"/>
          <a:stretch>
            <a:fillRect/>
          </a:stretch>
        </p:blipFill>
        <p:spPr>
          <a:xfrm>
            <a:off x="6312684" y="4067143"/>
            <a:ext cx="5676420" cy="1505519"/>
          </a:xfrm>
          <a:prstGeom prst="rect">
            <a:avLst/>
          </a:prstGeom>
        </p:spPr>
      </p:pic>
      <p:sp>
        <p:nvSpPr>
          <p:cNvPr id="6" name="TextBox 5">
            <a:extLst>
              <a:ext uri="{FF2B5EF4-FFF2-40B4-BE49-F238E27FC236}">
                <a16:creationId xmlns:a16="http://schemas.microsoft.com/office/drawing/2014/main" id="{B8A17371-6FA0-71CA-929A-96155215E0A0}"/>
              </a:ext>
            </a:extLst>
          </p:cNvPr>
          <p:cNvSpPr txBox="1"/>
          <p:nvPr/>
        </p:nvSpPr>
        <p:spPr>
          <a:xfrm>
            <a:off x="9150894" y="5549594"/>
            <a:ext cx="2760036" cy="276999"/>
          </a:xfrm>
          <a:prstGeom prst="rect">
            <a:avLst/>
          </a:prstGeom>
          <a:noFill/>
        </p:spPr>
        <p:txBody>
          <a:bodyPr wrap="square" rtlCol="0">
            <a:spAutoFit/>
          </a:bodyPr>
          <a:lstStyle/>
          <a:p>
            <a:r>
              <a:rPr lang="en-IE" sz="1200" dirty="0"/>
              <a:t>Source: Diabetic Medicine, Wiley, 2004</a:t>
            </a:r>
          </a:p>
        </p:txBody>
      </p:sp>
    </p:spTree>
    <p:extLst>
      <p:ext uri="{BB962C8B-B14F-4D97-AF65-F5344CB8AC3E}">
        <p14:creationId xmlns:p14="http://schemas.microsoft.com/office/powerpoint/2010/main" val="11780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48393-657D-1038-5F00-C4783787B9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9FA41-91EB-D289-18CF-184982B27D25}"/>
              </a:ext>
            </a:extLst>
          </p:cNvPr>
          <p:cNvSpPr>
            <a:spLocks noGrp="1"/>
          </p:cNvSpPr>
          <p:nvPr>
            <p:ph idx="4294967295"/>
          </p:nvPr>
        </p:nvSpPr>
        <p:spPr>
          <a:xfrm>
            <a:off x="524148" y="1336675"/>
            <a:ext cx="5372359" cy="4953074"/>
          </a:xfrm>
        </p:spPr>
        <p:txBody>
          <a:bodyPr/>
          <a:lstStyle/>
          <a:p>
            <a:pPr marL="0" indent="0" algn="just">
              <a:buNone/>
            </a:pPr>
            <a:endParaRPr lang="en-GB" sz="2200" dirty="0"/>
          </a:p>
          <a:p>
            <a:pPr marL="0" indent="0" algn="just"/>
            <a:r>
              <a:rPr lang="en-IE" sz="2200" dirty="0"/>
              <a:t>“Initial enrolment was planned for 48 patients, with 24 EGFR(+) and 24 EGFR(−) cases. With a total sample size of 24 patients, the 95% confidence interval for the response rate would have a half width no greater than ±20%. The actual half width was dependent on observed response rate.”</a:t>
            </a:r>
          </a:p>
          <a:p>
            <a:pPr marL="0" indent="0" algn="just"/>
            <a:endParaRPr lang="en-IE" sz="2200" dirty="0"/>
          </a:p>
          <a:p>
            <a:pPr marL="0" indent="0" algn="just">
              <a:buNone/>
            </a:pPr>
            <a:endParaRPr lang="en-GB" sz="1800" dirty="0"/>
          </a:p>
        </p:txBody>
      </p:sp>
      <p:graphicFrame>
        <p:nvGraphicFramePr>
          <p:cNvPr id="5" name="Google Shape;2140;g2b148969348_0_181">
            <a:extLst>
              <a:ext uri="{FF2B5EF4-FFF2-40B4-BE49-F238E27FC236}">
                <a16:creationId xmlns:a16="http://schemas.microsoft.com/office/drawing/2014/main" id="{BE4C3F92-E919-377F-D80D-15CF0DEED2C2}"/>
              </a:ext>
            </a:extLst>
          </p:cNvPr>
          <p:cNvGraphicFramePr/>
          <p:nvPr>
            <p:extLst>
              <p:ext uri="{D42A27DB-BD31-4B8C-83A1-F6EECF244321}">
                <p14:modId xmlns:p14="http://schemas.microsoft.com/office/powerpoint/2010/main" val="17064165"/>
              </p:ext>
            </p:extLst>
          </p:nvPr>
        </p:nvGraphicFramePr>
        <p:xfrm>
          <a:off x="6398535" y="1793200"/>
          <a:ext cx="5269317" cy="2020012"/>
        </p:xfrm>
        <a:graphic>
          <a:graphicData uri="http://schemas.openxmlformats.org/drawingml/2006/table">
            <a:tbl>
              <a:tblPr firstRow="1">
                <a:noFill/>
              </a:tblPr>
              <a:tblGrid>
                <a:gridCol w="3318539">
                  <a:extLst>
                    <a:ext uri="{9D8B030D-6E8A-4147-A177-3AD203B41FA5}">
                      <a16:colId xmlns:a16="http://schemas.microsoft.com/office/drawing/2014/main" val="20000"/>
                    </a:ext>
                  </a:extLst>
                </a:gridCol>
                <a:gridCol w="1950778">
                  <a:extLst>
                    <a:ext uri="{9D8B030D-6E8A-4147-A177-3AD203B41FA5}">
                      <a16:colId xmlns:a16="http://schemas.microsoft.com/office/drawing/2014/main" val="20001"/>
                    </a:ext>
                  </a:extLst>
                </a:gridCol>
              </a:tblGrid>
              <a:tr h="381803">
                <a:tc>
                  <a:txBody>
                    <a:bodyPr/>
                    <a:lstStyle/>
                    <a:p>
                      <a:pPr marL="0" marR="0" lvl="0" indent="0" algn="l" rtl="0">
                        <a:spcBef>
                          <a:spcPts val="0"/>
                        </a:spcBef>
                        <a:spcAft>
                          <a:spcPts val="0"/>
                        </a:spcAft>
                        <a:buNone/>
                      </a:pPr>
                      <a:r>
                        <a:rPr lang="en-IE" sz="1800" b="1" u="none" strike="noStrike" cap="none" dirty="0">
                          <a:solidFill>
                            <a:schemeClr val="bg1"/>
                          </a:solidFill>
                        </a:rPr>
                        <a:t>Parameter</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IE" sz="1800" b="1" u="none" strike="noStrike" cap="none" dirty="0">
                          <a:solidFill>
                            <a:schemeClr val="bg1"/>
                          </a:solidFill>
                        </a:rPr>
                        <a:t>Value</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07961">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Confidence Level (Two-Sided)</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0.95</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796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2000" b="0" i="0" u="none" strike="noStrike" cap="none" dirty="0">
                          <a:solidFill>
                            <a:schemeClr val="tx1"/>
                          </a:solidFill>
                          <a:effectLst/>
                          <a:latin typeface="Calibri "/>
                          <a:ea typeface="Calibri"/>
                          <a:cs typeface="Calibri Light" panose="020F0302020204030204" pitchFamily="34" charset="0"/>
                          <a:sym typeface="Arial"/>
                        </a:rPr>
                        <a:t>Standard Proportion (</a:t>
                      </a:r>
                      <a:r>
                        <a:rPr lang="el-GR" sz="2000" baseline="0" dirty="0">
                          <a:latin typeface="Calibri"/>
                        </a:rPr>
                        <a:t>π</a:t>
                      </a:r>
                      <a:r>
                        <a:rPr lang="en-IE" sz="2000" b="0" i="0" u="none" strike="noStrike" cap="none" dirty="0">
                          <a:solidFill>
                            <a:schemeClr val="tx1"/>
                          </a:solidFill>
                          <a:effectLst/>
                          <a:latin typeface="Calibri "/>
                          <a:ea typeface="Calibri"/>
                          <a:cs typeface="Calibri Light" panose="020F0302020204030204" pitchFamily="34" charset="0"/>
                          <a:sym typeface="Arial"/>
                        </a:rPr>
                        <a:t>)</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0.5</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4326">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Average CI Half-Width</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latin typeface="Calibri "/>
                          <a:ea typeface="Calibri"/>
                          <a:cs typeface="Calibri Light" panose="020F0302020204030204" pitchFamily="34" charset="0"/>
                          <a:sym typeface="Calibri"/>
                        </a:rPr>
                        <a:t>0.2</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7961">
                <a:tc>
                  <a:txBody>
                    <a:bodyPr/>
                    <a:lstStyle/>
                    <a:p>
                      <a:pPr algn="l">
                        <a:spcAft>
                          <a:spcPts val="0"/>
                        </a:spcAft>
                      </a:pPr>
                      <a:r>
                        <a:rPr lang="en-IE" sz="2000" b="0" dirty="0">
                          <a:effectLst/>
                          <a:latin typeface="Calibri "/>
                          <a:cs typeface="Calibri Light" panose="020F0302020204030204" pitchFamily="34" charset="0"/>
                        </a:rPr>
                        <a:t>Sample Size Per Group</a:t>
                      </a:r>
                      <a:endParaRPr lang="en-IE" sz="2000" b="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2000" dirty="0">
                          <a:effectLst/>
                          <a:latin typeface="Calibri "/>
                          <a:cs typeface="Calibri Light" panose="020F0302020204030204" pitchFamily="34" charset="0"/>
                        </a:rPr>
                        <a:t>24</a:t>
                      </a:r>
                      <a:endParaRPr lang="en-IE" sz="200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9" name="Title 1">
            <a:extLst>
              <a:ext uri="{FF2B5EF4-FFF2-40B4-BE49-F238E27FC236}">
                <a16:creationId xmlns:a16="http://schemas.microsoft.com/office/drawing/2014/main" id="{89E88205-8691-2CA0-8C92-29C23BFC59FB}"/>
              </a:ext>
            </a:extLst>
          </p:cNvPr>
          <p:cNvSpPr>
            <a:spLocks noGrp="1"/>
          </p:cNvSpPr>
          <p:nvPr>
            <p:ph type="title"/>
          </p:nvPr>
        </p:nvSpPr>
        <p:spPr>
          <a:xfrm>
            <a:off x="533399" y="342900"/>
            <a:ext cx="11117263" cy="710648"/>
          </a:xfrm>
        </p:spPr>
        <p:txBody>
          <a:bodyPr/>
          <a:lstStyle/>
          <a:p>
            <a:r>
              <a:rPr lang="en-IE" dirty="0"/>
              <a:t>Example 2. One Proportion CI</a:t>
            </a:r>
          </a:p>
        </p:txBody>
      </p:sp>
      <p:sp>
        <p:nvSpPr>
          <p:cNvPr id="4" name="TextBox 3">
            <a:extLst>
              <a:ext uri="{FF2B5EF4-FFF2-40B4-BE49-F238E27FC236}">
                <a16:creationId xmlns:a16="http://schemas.microsoft.com/office/drawing/2014/main" id="{29D073D8-C813-CCF9-8C1E-6AFC1BA49A83}"/>
              </a:ext>
            </a:extLst>
          </p:cNvPr>
          <p:cNvSpPr txBox="1"/>
          <p:nvPr/>
        </p:nvSpPr>
        <p:spPr>
          <a:xfrm>
            <a:off x="8422456" y="5692430"/>
            <a:ext cx="3321130" cy="276999"/>
          </a:xfrm>
          <a:prstGeom prst="rect">
            <a:avLst/>
          </a:prstGeom>
          <a:noFill/>
        </p:spPr>
        <p:txBody>
          <a:bodyPr wrap="square" rtlCol="0">
            <a:spAutoFit/>
          </a:bodyPr>
          <a:lstStyle/>
          <a:p>
            <a:r>
              <a:rPr lang="en-IE" sz="1200" dirty="0"/>
              <a:t>Source: Annals of Oncology, Medscape, 2012</a:t>
            </a:r>
          </a:p>
        </p:txBody>
      </p:sp>
      <p:pic>
        <p:nvPicPr>
          <p:cNvPr id="7" name="Picture 6">
            <a:extLst>
              <a:ext uri="{FF2B5EF4-FFF2-40B4-BE49-F238E27FC236}">
                <a16:creationId xmlns:a16="http://schemas.microsoft.com/office/drawing/2014/main" id="{74FC972E-8538-C2A6-0D12-EB6A44877D06}"/>
              </a:ext>
            </a:extLst>
          </p:cNvPr>
          <p:cNvPicPr>
            <a:picLocks noChangeAspect="1"/>
          </p:cNvPicPr>
          <p:nvPr/>
        </p:nvPicPr>
        <p:blipFill>
          <a:blip r:embed="rId2"/>
          <a:stretch>
            <a:fillRect/>
          </a:stretch>
        </p:blipFill>
        <p:spPr>
          <a:xfrm>
            <a:off x="6392503" y="4044879"/>
            <a:ext cx="5009228" cy="1560739"/>
          </a:xfrm>
          <a:prstGeom prst="rect">
            <a:avLst/>
          </a:prstGeom>
        </p:spPr>
      </p:pic>
    </p:spTree>
    <p:extLst>
      <p:ext uri="{BB962C8B-B14F-4D97-AF65-F5344CB8AC3E}">
        <p14:creationId xmlns:p14="http://schemas.microsoft.com/office/powerpoint/2010/main" val="410228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4">
          <a:extLst>
            <a:ext uri="{FF2B5EF4-FFF2-40B4-BE49-F238E27FC236}">
              <a16:creationId xmlns:a16="http://schemas.microsoft.com/office/drawing/2014/main" id="{27BAB1DB-79F4-186B-BFD3-CA4A44C8E531}"/>
            </a:ext>
          </a:extLst>
        </p:cNvPr>
        <p:cNvGrpSpPr/>
        <p:nvPr/>
      </p:nvGrpSpPr>
      <p:grpSpPr>
        <a:xfrm>
          <a:off x="0" y="0"/>
          <a:ext cx="0" cy="0"/>
          <a:chOff x="0" y="0"/>
          <a:chExt cx="0" cy="0"/>
        </a:xfrm>
      </p:grpSpPr>
      <p:sp>
        <p:nvSpPr>
          <p:cNvPr id="2115" name="Google Shape;2115;p15">
            <a:extLst>
              <a:ext uri="{FF2B5EF4-FFF2-40B4-BE49-F238E27FC236}">
                <a16:creationId xmlns:a16="http://schemas.microsoft.com/office/drawing/2014/main" id="{8D87431E-7D32-374E-41D9-D43AA899066E}"/>
              </a:ext>
            </a:extLst>
          </p:cNvPr>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a:t>
            </a:r>
            <a:r>
              <a:rPr lang="en-US" sz="3600" dirty="0"/>
              <a:t>3</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16" name="Google Shape;2116;p15">
            <a:extLst>
              <a:ext uri="{FF2B5EF4-FFF2-40B4-BE49-F238E27FC236}">
                <a16:creationId xmlns:a16="http://schemas.microsoft.com/office/drawing/2014/main" id="{342A57D8-AB76-1F58-A685-D0EF4A19DAE3}"/>
              </a:ext>
            </a:extLst>
          </p:cNvPr>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Prediction and Tolerance Intervals</a:t>
            </a:r>
            <a:endParaRPr sz="3600" dirty="0">
              <a:solidFill>
                <a:schemeClr val="accent2"/>
              </a:solidFill>
            </a:endParaRPr>
          </a:p>
        </p:txBody>
      </p:sp>
    </p:spTree>
    <p:extLst>
      <p:ext uri="{BB962C8B-B14F-4D97-AF65-F5344CB8AC3E}">
        <p14:creationId xmlns:p14="http://schemas.microsoft.com/office/powerpoint/2010/main" val="302946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E299-7335-9100-B15B-5C6BED1F5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EA72A-1F6C-B034-B60F-6D1862AA2031}"/>
              </a:ext>
            </a:extLst>
          </p:cNvPr>
          <p:cNvSpPr>
            <a:spLocks noGrp="1"/>
          </p:cNvSpPr>
          <p:nvPr>
            <p:ph type="title"/>
          </p:nvPr>
        </p:nvSpPr>
        <p:spPr/>
        <p:txBody>
          <a:bodyPr/>
          <a:lstStyle/>
          <a:p>
            <a:r>
              <a:rPr lang="en-GB" sz="4000" cap="none" dirty="0"/>
              <a:t>Prediction &amp; Tolerance Intervals</a:t>
            </a:r>
          </a:p>
        </p:txBody>
      </p:sp>
      <p:sp>
        <p:nvSpPr>
          <p:cNvPr id="3" name="Text Placeholder 2">
            <a:extLst>
              <a:ext uri="{FF2B5EF4-FFF2-40B4-BE49-F238E27FC236}">
                <a16:creationId xmlns:a16="http://schemas.microsoft.com/office/drawing/2014/main" id="{5408AEBC-423B-5D93-1DAA-777D0FCD79AA}"/>
              </a:ext>
            </a:extLst>
          </p:cNvPr>
          <p:cNvSpPr>
            <a:spLocks noGrp="1"/>
          </p:cNvSpPr>
          <p:nvPr>
            <p:ph type="body" idx="1"/>
          </p:nvPr>
        </p:nvSpPr>
        <p:spPr>
          <a:xfrm>
            <a:off x="800100" y="1355651"/>
            <a:ext cx="9486900" cy="4953074"/>
          </a:xfrm>
        </p:spPr>
        <p:txBody>
          <a:bodyPr/>
          <a:lstStyle/>
          <a:p>
            <a:pPr marL="0" indent="0">
              <a:buNone/>
            </a:pPr>
            <a:r>
              <a:rPr lang="en-IE" sz="2000" b="1" dirty="0"/>
              <a:t>Confidence intervals is the most common frequentist interval but other intervals exist under the repeated sampling framework</a:t>
            </a:r>
          </a:p>
          <a:p>
            <a:pPr indent="-457200">
              <a:buFont typeface="Arial" panose="020B0604020202020204" pitchFamily="34" charset="0"/>
              <a:buChar char="•"/>
            </a:pPr>
            <a:r>
              <a:rPr lang="en-IE" sz="2000" dirty="0"/>
              <a:t>Confidence intervals are often used when they’re not the most appropriate interval</a:t>
            </a:r>
          </a:p>
          <a:p>
            <a:pPr indent="-457200">
              <a:buFont typeface="Arial" panose="020B0604020202020204" pitchFamily="34" charset="0"/>
              <a:buChar char="•"/>
            </a:pPr>
            <a:endParaRPr lang="en-IE" sz="2000" dirty="0"/>
          </a:p>
          <a:p>
            <a:pPr marL="0" indent="0"/>
            <a:r>
              <a:rPr lang="en-GB" sz="2000" b="1" dirty="0"/>
              <a:t>Prediction Intervals (PIs) give an interval for future observations or parameter values sampled from the same population</a:t>
            </a:r>
            <a:endParaRPr lang="en-IE" sz="2000" b="1" dirty="0"/>
          </a:p>
          <a:p>
            <a:pPr indent="-457200">
              <a:buFont typeface="Arial" panose="020B0604020202020204" pitchFamily="34" charset="0"/>
              <a:buChar char="•"/>
            </a:pPr>
            <a:r>
              <a:rPr lang="en-IE" sz="2000" dirty="0"/>
              <a:t>Most commonly cited is the prediction interval for one future value.</a:t>
            </a:r>
          </a:p>
          <a:p>
            <a:pPr indent="-457200">
              <a:buFont typeface="Arial" panose="020B0604020202020204" pitchFamily="34" charset="0"/>
              <a:buChar char="•"/>
            </a:pPr>
            <a:endParaRPr lang="en-IE" sz="2000" dirty="0"/>
          </a:p>
          <a:p>
            <a:pPr marL="0" indent="0"/>
            <a:endParaRPr lang="en-IE" sz="2000" dirty="0"/>
          </a:p>
          <a:p>
            <a:pPr marL="0" indent="0"/>
            <a:r>
              <a:rPr lang="en-GB" sz="2000" b="1" dirty="0"/>
              <a:t>Tolerance intervals (TIs) give an interval that contains a specified proportion of the sample under repeated sampling</a:t>
            </a:r>
            <a:endParaRPr lang="en-IE" sz="2000" b="1" dirty="0"/>
          </a:p>
          <a:p>
            <a:pPr indent="-457200">
              <a:buFont typeface="Arial" panose="020B0604020202020204" pitchFamily="34" charset="0"/>
              <a:buChar char="•"/>
            </a:pPr>
            <a:r>
              <a:rPr lang="en-IE" sz="2000" dirty="0"/>
              <a:t>Equivalent to confidence intervals for specified percentiles.</a:t>
            </a:r>
          </a:p>
          <a:p>
            <a:pPr indent="-457200">
              <a:buFont typeface="Arial" panose="020B0604020202020204" pitchFamily="34" charset="0"/>
              <a:buChar char="•"/>
            </a:pPr>
            <a:endParaRPr lang="en-IE" sz="1800" dirty="0"/>
          </a:p>
          <a:p>
            <a:pPr marL="0" indent="0"/>
            <a:endParaRPr lang="en-IE" sz="1800" b="1" dirty="0"/>
          </a:p>
          <a:p>
            <a:pPr marL="0" indent="0">
              <a:buNone/>
            </a:pPr>
            <a:r>
              <a:rPr lang="en-IE" sz="1800" b="1" dirty="0"/>
              <a:t>	</a:t>
            </a:r>
          </a:p>
        </p:txBody>
      </p:sp>
    </p:spTree>
    <p:extLst>
      <p:ext uri="{BB962C8B-B14F-4D97-AF65-F5344CB8AC3E}">
        <p14:creationId xmlns:p14="http://schemas.microsoft.com/office/powerpoint/2010/main" val="25693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0F8A-DFB4-5CC9-6E34-EEB4AAD68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D6A17-8E46-F197-86E3-8BDD265567D0}"/>
              </a:ext>
            </a:extLst>
          </p:cNvPr>
          <p:cNvSpPr>
            <a:spLocks noGrp="1"/>
          </p:cNvSpPr>
          <p:nvPr>
            <p:ph type="title"/>
          </p:nvPr>
        </p:nvSpPr>
        <p:spPr/>
        <p:txBody>
          <a:bodyPr>
            <a:normAutofit/>
          </a:bodyPr>
          <a:lstStyle/>
          <a:p>
            <a:r>
              <a:rPr lang="en-GB" sz="3900" cap="none" dirty="0"/>
              <a:t>Sample </a:t>
            </a:r>
            <a:r>
              <a:rPr lang="en-GB" sz="3900" dirty="0"/>
              <a:t>Size for </a:t>
            </a:r>
            <a:r>
              <a:rPr lang="en-GB" sz="3900" cap="none" dirty="0"/>
              <a:t>Prediction/Tolerance Intervals</a:t>
            </a:r>
          </a:p>
        </p:txBody>
      </p:sp>
      <p:sp>
        <p:nvSpPr>
          <p:cNvPr id="3" name="Content Placeholder 3">
            <a:extLst>
              <a:ext uri="{FF2B5EF4-FFF2-40B4-BE49-F238E27FC236}">
                <a16:creationId xmlns:a16="http://schemas.microsoft.com/office/drawing/2014/main" id="{C27B5D98-D8FE-28D1-94C5-9D2EA5FDFFD3}"/>
              </a:ext>
            </a:extLst>
          </p:cNvPr>
          <p:cNvSpPr txBox="1">
            <a:spLocks/>
          </p:cNvSpPr>
          <p:nvPr/>
        </p:nvSpPr>
        <p:spPr>
          <a:xfrm>
            <a:off x="533399" y="1376903"/>
            <a:ext cx="6236350" cy="5138197"/>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pPr marL="0" indent="0"/>
            <a:r>
              <a:rPr lang="en-IE" sz="1700" b="1" dirty="0"/>
              <a:t>Prediction interval sample size determination available for one normal mean case</a:t>
            </a:r>
          </a:p>
          <a:p>
            <a:pPr lvl="1"/>
            <a:r>
              <a:rPr lang="en-IE" sz="1700" dirty="0"/>
              <a:t>PI for future mean, standard deviation, k observations</a:t>
            </a:r>
          </a:p>
          <a:p>
            <a:pPr marL="0" indent="0"/>
            <a:r>
              <a:rPr lang="en-IE" sz="1700" b="1" dirty="0"/>
              <a:t>Prediction interval sample size based on interval width relative to “limiting interval”</a:t>
            </a:r>
          </a:p>
          <a:p>
            <a:pPr lvl="1"/>
            <a:r>
              <a:rPr lang="en-IE" dirty="0"/>
              <a:t>Limiting Interval: Interval when sample size at infinity</a:t>
            </a:r>
          </a:p>
          <a:p>
            <a:pPr lvl="1"/>
            <a:r>
              <a:rPr lang="en-IE" dirty="0"/>
              <a:t>Note “sample size” (n) is original sample not future sample (size = k), effectively known parameter case</a:t>
            </a:r>
          </a:p>
          <a:p>
            <a:pPr marL="0" indent="0"/>
            <a:r>
              <a:rPr lang="en-IE" sz="1700" b="1" dirty="0"/>
              <a:t>Tolerance interval SSD for one normal, gamma or exponential sample</a:t>
            </a:r>
          </a:p>
          <a:p>
            <a:pPr lvl="1"/>
            <a:r>
              <a:rPr lang="en-IE" dirty="0"/>
              <a:t>Based on proportion covered (P) with exceedance adjustment (margin + probability of exceedance)</a:t>
            </a:r>
          </a:p>
          <a:p>
            <a:pPr lvl="1"/>
            <a:r>
              <a:rPr lang="en-IE" dirty="0"/>
              <a:t>Note non-parametric approach exists (not yet in </a:t>
            </a:r>
            <a:r>
              <a:rPr lang="en-IE" dirty="0" err="1"/>
              <a:t>nQuery</a:t>
            </a:r>
            <a:r>
              <a:rPr lang="en-IE" dirty="0"/>
              <a:t>)</a:t>
            </a:r>
          </a:p>
        </p:txBody>
      </p:sp>
      <p:pic>
        <p:nvPicPr>
          <p:cNvPr id="5" name="Picture 4">
            <a:extLst>
              <a:ext uri="{FF2B5EF4-FFF2-40B4-BE49-F238E27FC236}">
                <a16:creationId xmlns:a16="http://schemas.microsoft.com/office/drawing/2014/main" id="{681F057A-A7BF-88E5-8CE2-17233C467636}"/>
              </a:ext>
            </a:extLst>
          </p:cNvPr>
          <p:cNvPicPr>
            <a:picLocks noChangeAspect="1"/>
          </p:cNvPicPr>
          <p:nvPr/>
        </p:nvPicPr>
        <p:blipFill>
          <a:blip r:embed="rId2"/>
          <a:stretch>
            <a:fillRect/>
          </a:stretch>
        </p:blipFill>
        <p:spPr>
          <a:xfrm>
            <a:off x="7279295" y="2189420"/>
            <a:ext cx="3867967" cy="610732"/>
          </a:xfrm>
          <a:prstGeom prst="rect">
            <a:avLst/>
          </a:prstGeom>
        </p:spPr>
      </p:pic>
      <p:pic>
        <p:nvPicPr>
          <p:cNvPr id="6" name="Picture 5">
            <a:extLst>
              <a:ext uri="{FF2B5EF4-FFF2-40B4-BE49-F238E27FC236}">
                <a16:creationId xmlns:a16="http://schemas.microsoft.com/office/drawing/2014/main" id="{7B99D435-B027-D372-7807-766EC8D9AB55}"/>
              </a:ext>
            </a:extLst>
          </p:cNvPr>
          <p:cNvPicPr>
            <a:picLocks noChangeAspect="1"/>
          </p:cNvPicPr>
          <p:nvPr/>
        </p:nvPicPr>
        <p:blipFill>
          <a:blip r:embed="rId3"/>
          <a:stretch>
            <a:fillRect/>
          </a:stretch>
        </p:blipFill>
        <p:spPr>
          <a:xfrm>
            <a:off x="7054891" y="2697223"/>
            <a:ext cx="4316777" cy="610733"/>
          </a:xfrm>
          <a:prstGeom prst="rect">
            <a:avLst/>
          </a:prstGeom>
        </p:spPr>
      </p:pic>
      <p:pic>
        <p:nvPicPr>
          <p:cNvPr id="7" name="Picture 6">
            <a:extLst>
              <a:ext uri="{FF2B5EF4-FFF2-40B4-BE49-F238E27FC236}">
                <a16:creationId xmlns:a16="http://schemas.microsoft.com/office/drawing/2014/main" id="{CA32F37E-CDCC-2C7C-7BA4-E5149A21E0B9}"/>
              </a:ext>
            </a:extLst>
          </p:cNvPr>
          <p:cNvPicPr>
            <a:picLocks noChangeAspect="1"/>
          </p:cNvPicPr>
          <p:nvPr/>
        </p:nvPicPr>
        <p:blipFill>
          <a:blip r:embed="rId4"/>
          <a:stretch>
            <a:fillRect/>
          </a:stretch>
        </p:blipFill>
        <p:spPr>
          <a:xfrm>
            <a:off x="6940822" y="3321501"/>
            <a:ext cx="4709840" cy="404380"/>
          </a:xfrm>
          <a:prstGeom prst="rect">
            <a:avLst/>
          </a:prstGeom>
        </p:spPr>
      </p:pic>
      <p:sp>
        <p:nvSpPr>
          <p:cNvPr id="8" name="TextBox 7">
            <a:extLst>
              <a:ext uri="{FF2B5EF4-FFF2-40B4-BE49-F238E27FC236}">
                <a16:creationId xmlns:a16="http://schemas.microsoft.com/office/drawing/2014/main" id="{ED53AD0C-F24E-9A9C-EFB6-62D9E036AF24}"/>
              </a:ext>
            </a:extLst>
          </p:cNvPr>
          <p:cNvSpPr txBox="1"/>
          <p:nvPr/>
        </p:nvSpPr>
        <p:spPr>
          <a:xfrm>
            <a:off x="6953011" y="1543089"/>
            <a:ext cx="4520534" cy="646331"/>
          </a:xfrm>
          <a:prstGeom prst="rect">
            <a:avLst/>
          </a:prstGeom>
          <a:noFill/>
        </p:spPr>
        <p:txBody>
          <a:bodyPr wrap="square" rtlCol="0">
            <a:spAutoFit/>
          </a:bodyPr>
          <a:lstStyle/>
          <a:p>
            <a:pPr algn="ctr"/>
            <a:r>
              <a:rPr lang="en-IE" dirty="0"/>
              <a:t>Limiting Intervals for Future Mean, k observations and standard deviation</a:t>
            </a:r>
          </a:p>
        </p:txBody>
      </p:sp>
      <p:pic>
        <p:nvPicPr>
          <p:cNvPr id="9" name="Picture 2" descr="Tolerance Intervals (Enclose Intervals) &amp; Factors - Statistics How To">
            <a:extLst>
              <a:ext uri="{FF2B5EF4-FFF2-40B4-BE49-F238E27FC236}">
                <a16:creationId xmlns:a16="http://schemas.microsoft.com/office/drawing/2014/main" id="{1F3D3D4D-6D45-C390-EF71-09812659B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178" y="4141911"/>
            <a:ext cx="46482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5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D885-837F-2E21-DD68-0003C7B807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EDBC2-27ED-D3AF-FE61-C89CA9A01172}"/>
              </a:ext>
            </a:extLst>
          </p:cNvPr>
          <p:cNvSpPr>
            <a:spLocks noGrp="1"/>
          </p:cNvSpPr>
          <p:nvPr>
            <p:ph idx="4294967295"/>
          </p:nvPr>
        </p:nvSpPr>
        <p:spPr>
          <a:xfrm>
            <a:off x="524148" y="1336675"/>
            <a:ext cx="5372359" cy="4953074"/>
          </a:xfrm>
        </p:spPr>
        <p:txBody>
          <a:bodyPr/>
          <a:lstStyle/>
          <a:p>
            <a:pPr marL="0" indent="0" algn="just"/>
            <a:r>
              <a:rPr lang="en-GB" sz="2200" dirty="0"/>
              <a:t>“Approximately 50% of the population was to be male and 50% female to allow for analyses within each gender. A sample size of 120 subjects was thus planned, which was estimated to yield a 95% prediction interval with a width approximately 1.2% larger than that of the smallest achievable prediction interval, whilst analyses of each gender (60 in each group) would yield a 95% prediction interval with a width approximately 5.2% larger than that of the smallest achievable ”</a:t>
            </a:r>
          </a:p>
          <a:p>
            <a:pPr marL="0" indent="0" algn="just"/>
            <a:endParaRPr lang="en-IE" sz="2200" dirty="0"/>
          </a:p>
          <a:p>
            <a:pPr marL="0" indent="0" algn="just"/>
            <a:endParaRPr lang="en-IE" sz="2200" dirty="0"/>
          </a:p>
          <a:p>
            <a:pPr marL="0" indent="0" algn="just">
              <a:buNone/>
            </a:pPr>
            <a:endParaRPr lang="en-GB" sz="1800" dirty="0"/>
          </a:p>
        </p:txBody>
      </p:sp>
      <p:graphicFrame>
        <p:nvGraphicFramePr>
          <p:cNvPr id="5" name="Google Shape;2140;g2b148969348_0_181">
            <a:extLst>
              <a:ext uri="{FF2B5EF4-FFF2-40B4-BE49-F238E27FC236}">
                <a16:creationId xmlns:a16="http://schemas.microsoft.com/office/drawing/2014/main" id="{5616593D-0CA3-CEAF-191D-6DE25B4E1AA0}"/>
              </a:ext>
            </a:extLst>
          </p:cNvPr>
          <p:cNvGraphicFramePr/>
          <p:nvPr>
            <p:extLst>
              <p:ext uri="{D42A27DB-BD31-4B8C-83A1-F6EECF244321}">
                <p14:modId xmlns:p14="http://schemas.microsoft.com/office/powerpoint/2010/main" val="1188304129"/>
              </p:ext>
            </p:extLst>
          </p:nvPr>
        </p:nvGraphicFramePr>
        <p:xfrm>
          <a:off x="6398535" y="1793200"/>
          <a:ext cx="5201016" cy="2020012"/>
        </p:xfrm>
        <a:graphic>
          <a:graphicData uri="http://schemas.openxmlformats.org/drawingml/2006/table">
            <a:tbl>
              <a:tblPr firstRow="1">
                <a:noFill/>
              </a:tblPr>
              <a:tblGrid>
                <a:gridCol w="3250238">
                  <a:extLst>
                    <a:ext uri="{9D8B030D-6E8A-4147-A177-3AD203B41FA5}">
                      <a16:colId xmlns:a16="http://schemas.microsoft.com/office/drawing/2014/main" val="20000"/>
                    </a:ext>
                  </a:extLst>
                </a:gridCol>
                <a:gridCol w="1950778">
                  <a:extLst>
                    <a:ext uri="{9D8B030D-6E8A-4147-A177-3AD203B41FA5}">
                      <a16:colId xmlns:a16="http://schemas.microsoft.com/office/drawing/2014/main" val="20001"/>
                    </a:ext>
                  </a:extLst>
                </a:gridCol>
              </a:tblGrid>
              <a:tr h="381803">
                <a:tc>
                  <a:txBody>
                    <a:bodyPr/>
                    <a:lstStyle/>
                    <a:p>
                      <a:pPr marL="0" marR="0" lvl="0" indent="0" algn="l" rtl="0">
                        <a:spcBef>
                          <a:spcPts val="0"/>
                        </a:spcBef>
                        <a:spcAft>
                          <a:spcPts val="0"/>
                        </a:spcAft>
                        <a:buNone/>
                      </a:pPr>
                      <a:r>
                        <a:rPr lang="en-IE" sz="1800" b="1" u="none" strike="noStrike" cap="none" dirty="0">
                          <a:solidFill>
                            <a:schemeClr val="bg1"/>
                          </a:solidFill>
                        </a:rPr>
                        <a:t>Parameter</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IE" sz="1800" b="1" u="none" strike="noStrike" cap="none" dirty="0">
                          <a:solidFill>
                            <a:schemeClr val="bg1"/>
                          </a:solidFill>
                        </a:rPr>
                        <a:t>Value</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07961">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Confidence Level (Two-Sided)</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0.95</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796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tx1"/>
                          </a:solidFill>
                          <a:effectLst/>
                          <a:latin typeface="Calibri "/>
                          <a:ea typeface="Calibri"/>
                          <a:cs typeface="Calibri Light" panose="020F0302020204030204" pitchFamily="34" charset="0"/>
                          <a:sym typeface="Arial"/>
                        </a:rPr>
                        <a:t>Relative Width</a:t>
                      </a:r>
                      <a:endParaRPr lang="en-IE" sz="2000" b="0" i="0" u="none" strike="noStrike" cap="none" dirty="0">
                        <a:solidFill>
                          <a:schemeClr val="tx1"/>
                        </a:solidFill>
                        <a:effectLst/>
                        <a:latin typeface="Calibri "/>
                        <a:ea typeface="Calibri"/>
                        <a:cs typeface="Calibri Light" panose="020F0302020204030204" pitchFamily="34" charset="0"/>
                        <a:sym typeface="Arial"/>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1.012/1.025</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4326">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Future Sample Size (k)</a:t>
                      </a: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latin typeface="Calibri "/>
                          <a:ea typeface="Calibri"/>
                          <a:cs typeface="Calibri Light" panose="020F0302020204030204" pitchFamily="34" charset="0"/>
                          <a:sym typeface="Calibri"/>
                        </a:rPr>
                        <a:t>1</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7961">
                <a:tc>
                  <a:txBody>
                    <a:bodyPr/>
                    <a:lstStyle/>
                    <a:p>
                      <a:pPr algn="l">
                        <a:spcAft>
                          <a:spcPts val="0"/>
                        </a:spcAft>
                      </a:pPr>
                      <a:r>
                        <a:rPr lang="en-IE" sz="2000" b="0" dirty="0">
                          <a:effectLst/>
                          <a:latin typeface="Calibri "/>
                          <a:cs typeface="Calibri Light" panose="020F0302020204030204" pitchFamily="34" charset="0"/>
                        </a:rPr>
                        <a:t>Sample Size</a:t>
                      </a:r>
                      <a:endParaRPr lang="en-IE" sz="2000" b="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2000" dirty="0">
                          <a:effectLst/>
                          <a:latin typeface="Calibri "/>
                          <a:cs typeface="Calibri Light" panose="020F0302020204030204" pitchFamily="34" charset="0"/>
                        </a:rPr>
                        <a:t>120/60</a:t>
                      </a:r>
                      <a:endParaRPr lang="en-IE" sz="200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9" name="Title 1">
            <a:extLst>
              <a:ext uri="{FF2B5EF4-FFF2-40B4-BE49-F238E27FC236}">
                <a16:creationId xmlns:a16="http://schemas.microsoft.com/office/drawing/2014/main" id="{895E8D19-A920-D0E9-19E5-ED297F2F03F3}"/>
              </a:ext>
            </a:extLst>
          </p:cNvPr>
          <p:cNvSpPr>
            <a:spLocks noGrp="1"/>
          </p:cNvSpPr>
          <p:nvPr>
            <p:ph type="title"/>
          </p:nvPr>
        </p:nvSpPr>
        <p:spPr>
          <a:xfrm>
            <a:off x="533399" y="342900"/>
            <a:ext cx="11117263" cy="710648"/>
          </a:xfrm>
        </p:spPr>
        <p:txBody>
          <a:bodyPr/>
          <a:lstStyle/>
          <a:p>
            <a:r>
              <a:rPr lang="en-IE" dirty="0"/>
              <a:t>Example 3. Prediction Interval</a:t>
            </a:r>
          </a:p>
        </p:txBody>
      </p:sp>
      <p:pic>
        <p:nvPicPr>
          <p:cNvPr id="15" name="Picture 14">
            <a:extLst>
              <a:ext uri="{FF2B5EF4-FFF2-40B4-BE49-F238E27FC236}">
                <a16:creationId xmlns:a16="http://schemas.microsoft.com/office/drawing/2014/main" id="{60CA43C8-520E-3910-C0F5-DD904755C93A}"/>
              </a:ext>
            </a:extLst>
          </p:cNvPr>
          <p:cNvPicPr>
            <a:picLocks noChangeAspect="1"/>
          </p:cNvPicPr>
          <p:nvPr/>
        </p:nvPicPr>
        <p:blipFill>
          <a:blip r:embed="rId2"/>
          <a:stretch>
            <a:fillRect/>
          </a:stretch>
        </p:blipFill>
        <p:spPr>
          <a:xfrm>
            <a:off x="6398535" y="4143187"/>
            <a:ext cx="4566571" cy="1133733"/>
          </a:xfrm>
          <a:prstGeom prst="rect">
            <a:avLst/>
          </a:prstGeom>
        </p:spPr>
      </p:pic>
    </p:spTree>
    <p:extLst>
      <p:ext uri="{BB962C8B-B14F-4D97-AF65-F5344CB8AC3E}">
        <p14:creationId xmlns:p14="http://schemas.microsoft.com/office/powerpoint/2010/main" val="332453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3128-9AA5-5A77-BE92-B6152F0567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CED19-4AF3-6F3C-583D-E627E73AFEC3}"/>
              </a:ext>
            </a:extLst>
          </p:cNvPr>
          <p:cNvSpPr>
            <a:spLocks noGrp="1"/>
          </p:cNvSpPr>
          <p:nvPr>
            <p:ph idx="4294967295"/>
          </p:nvPr>
        </p:nvSpPr>
        <p:spPr>
          <a:xfrm>
            <a:off x="524148" y="1336675"/>
            <a:ext cx="5372359" cy="4953074"/>
          </a:xfrm>
        </p:spPr>
        <p:txBody>
          <a:bodyPr/>
          <a:lstStyle/>
          <a:p>
            <a:pPr marL="0" indent="0" algn="just">
              <a:buNone/>
            </a:pPr>
            <a:endParaRPr lang="en-GB" sz="2200" dirty="0"/>
          </a:p>
          <a:p>
            <a:pPr marL="0" indent="0">
              <a:buNone/>
            </a:pPr>
            <a:r>
              <a:rPr lang="en-GB" sz="2200" dirty="0"/>
              <a:t>One Exponential Example: </a:t>
            </a:r>
          </a:p>
          <a:p>
            <a:pPr marL="0" indent="0">
              <a:buNone/>
            </a:pPr>
            <a:r>
              <a:rPr lang="en-GB" sz="2200" dirty="0"/>
              <a:t>P = 0.9, 1 – α = 0.95, P + δ = 0.95, and α’ = 0.05.</a:t>
            </a:r>
          </a:p>
          <a:p>
            <a:pPr marL="0" indent="0">
              <a:buNone/>
            </a:pPr>
            <a:r>
              <a:rPr lang="en-GB" sz="2200" dirty="0"/>
              <a:t>Gives sample size of 22 </a:t>
            </a:r>
          </a:p>
          <a:p>
            <a:pPr marL="0" indent="0">
              <a:buNone/>
            </a:pPr>
            <a:endParaRPr lang="en-GB" sz="2200" dirty="0"/>
          </a:p>
          <a:p>
            <a:pPr marL="0" indent="0">
              <a:buNone/>
            </a:pPr>
            <a:endParaRPr lang="en-GB" sz="2200" dirty="0"/>
          </a:p>
          <a:p>
            <a:pPr marL="0" indent="0">
              <a:buNone/>
            </a:pPr>
            <a:endParaRPr lang="en-GB" dirty="0"/>
          </a:p>
          <a:p>
            <a:pPr marL="0" indent="0"/>
            <a:r>
              <a:rPr lang="en-GB" dirty="0"/>
              <a:t>Source: </a:t>
            </a:r>
            <a:r>
              <a:rPr lang="en-US" dirty="0"/>
              <a:t>Guenther, W.C. (1977). Sampling Inspection in Statistical Quality Control. Charles Griffin and Company Limited. P181.</a:t>
            </a:r>
          </a:p>
          <a:p>
            <a:pPr marL="0" indent="0">
              <a:buNone/>
            </a:pPr>
            <a:endParaRPr lang="en-GB" sz="2200" dirty="0"/>
          </a:p>
          <a:p>
            <a:pPr marL="0" indent="0">
              <a:buNone/>
            </a:pPr>
            <a:endParaRPr lang="en-GB" sz="2200" dirty="0"/>
          </a:p>
          <a:p>
            <a:pPr marL="0" indent="0">
              <a:buNone/>
            </a:pPr>
            <a:endParaRPr lang="en-GB" sz="2200" dirty="0"/>
          </a:p>
        </p:txBody>
      </p:sp>
      <p:graphicFrame>
        <p:nvGraphicFramePr>
          <p:cNvPr id="5" name="Google Shape;2140;g2b148969348_0_181">
            <a:extLst>
              <a:ext uri="{FF2B5EF4-FFF2-40B4-BE49-F238E27FC236}">
                <a16:creationId xmlns:a16="http://schemas.microsoft.com/office/drawing/2014/main" id="{54FA2B96-061E-04F9-1308-9D4C4344B3A2}"/>
              </a:ext>
            </a:extLst>
          </p:cNvPr>
          <p:cNvGraphicFramePr/>
          <p:nvPr>
            <p:extLst>
              <p:ext uri="{D42A27DB-BD31-4B8C-83A1-F6EECF244321}">
                <p14:modId xmlns:p14="http://schemas.microsoft.com/office/powerpoint/2010/main" val="1060861568"/>
              </p:ext>
            </p:extLst>
          </p:nvPr>
        </p:nvGraphicFramePr>
        <p:xfrm>
          <a:off x="6398535" y="1793200"/>
          <a:ext cx="5269317" cy="2427973"/>
        </p:xfrm>
        <a:graphic>
          <a:graphicData uri="http://schemas.openxmlformats.org/drawingml/2006/table">
            <a:tbl>
              <a:tblPr firstRow="1">
                <a:noFill/>
              </a:tblPr>
              <a:tblGrid>
                <a:gridCol w="3318539">
                  <a:extLst>
                    <a:ext uri="{9D8B030D-6E8A-4147-A177-3AD203B41FA5}">
                      <a16:colId xmlns:a16="http://schemas.microsoft.com/office/drawing/2014/main" val="20000"/>
                    </a:ext>
                  </a:extLst>
                </a:gridCol>
                <a:gridCol w="1950778">
                  <a:extLst>
                    <a:ext uri="{9D8B030D-6E8A-4147-A177-3AD203B41FA5}">
                      <a16:colId xmlns:a16="http://schemas.microsoft.com/office/drawing/2014/main" val="20001"/>
                    </a:ext>
                  </a:extLst>
                </a:gridCol>
              </a:tblGrid>
              <a:tr h="381803">
                <a:tc>
                  <a:txBody>
                    <a:bodyPr/>
                    <a:lstStyle/>
                    <a:p>
                      <a:pPr marL="0" marR="0" lvl="0" indent="0" algn="l" rtl="0">
                        <a:spcBef>
                          <a:spcPts val="0"/>
                        </a:spcBef>
                        <a:spcAft>
                          <a:spcPts val="0"/>
                        </a:spcAft>
                        <a:buNone/>
                      </a:pPr>
                      <a:r>
                        <a:rPr lang="en-IE" sz="1800" b="1" u="none" strike="noStrike" cap="none" dirty="0">
                          <a:solidFill>
                            <a:schemeClr val="bg1"/>
                          </a:solidFill>
                        </a:rPr>
                        <a:t>Parameter</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IE" sz="1800" b="1" u="none" strike="noStrike" cap="none" dirty="0">
                          <a:solidFill>
                            <a:schemeClr val="bg1"/>
                          </a:solidFill>
                        </a:rPr>
                        <a:t>Value</a:t>
                      </a:r>
                      <a:endParaRPr b="1"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07961">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Confidence Level (One-Sided)</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0.95</a:t>
                      </a:r>
                      <a:endParaRPr sz="2000" u="none" strike="noStrike" cap="none" dirty="0">
                        <a:latin typeface="Calibri "/>
                        <a:ea typeface="Calibri"/>
                        <a:cs typeface="Calibri Light" panose="020F0302020204030204" pitchFamily="34" charset="0"/>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796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tx1"/>
                          </a:solidFill>
                          <a:effectLst/>
                          <a:latin typeface="Calibri "/>
                          <a:ea typeface="Calibri"/>
                          <a:cs typeface="Calibri Light" panose="020F0302020204030204" pitchFamily="34" charset="0"/>
                          <a:sym typeface="Arial"/>
                        </a:rPr>
                        <a:t>Proportion Covered (P)</a:t>
                      </a:r>
                      <a:endParaRPr lang="en-IE" sz="2000" b="0" i="0" u="none" strike="noStrike" cap="none" dirty="0">
                        <a:solidFill>
                          <a:schemeClr val="tx1"/>
                        </a:solidFill>
                        <a:effectLst/>
                        <a:latin typeface="Calibri "/>
                        <a:ea typeface="Calibri"/>
                        <a:cs typeface="Calibri Light" panose="020F0302020204030204" pitchFamily="34" charset="0"/>
                        <a:sym typeface="Arial"/>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0.9</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4326">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Exceedance Margin </a:t>
                      </a:r>
                      <a:r>
                        <a:rPr lang="en-IE" sz="2000" dirty="0"/>
                        <a:t>(</a:t>
                      </a:r>
                      <a:r>
                        <a:rPr lang="en-GB" sz="2000" dirty="0"/>
                        <a:t>δ)</a:t>
                      </a:r>
                      <a:endParaRPr lang="en-IE" sz="2000" u="none" strike="noStrike" cap="none" dirty="0">
                        <a:latin typeface="Calibri "/>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latin typeface="Calibri "/>
                          <a:ea typeface="Calibri"/>
                          <a:cs typeface="Calibri Light" panose="020F0302020204030204" pitchFamily="34" charset="0"/>
                          <a:sym typeface="Calibri"/>
                        </a:rPr>
                        <a:t>0.05</a:t>
                      </a:r>
                      <a:endParaRPr sz="2000" u="none" strike="noStrike" cap="none" dirty="0">
                        <a:latin typeface="Calibri "/>
                        <a:ea typeface="Calibri"/>
                        <a:cs typeface="Calibri Light" panose="020F0302020204030204" pitchFamily="34" charset="0"/>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7961">
                <a:tc>
                  <a:txBody>
                    <a:bodyPr/>
                    <a:lstStyle/>
                    <a:p>
                      <a:pPr marL="0" marR="0" lvl="0" indent="0" algn="l" rtl="0">
                        <a:spcBef>
                          <a:spcPts val="0"/>
                        </a:spcBef>
                        <a:spcAft>
                          <a:spcPts val="0"/>
                        </a:spcAft>
                        <a:buNone/>
                      </a:pPr>
                      <a:r>
                        <a:rPr lang="en-IE" sz="2000" u="none" strike="noStrike" cap="none" dirty="0">
                          <a:latin typeface="Calibri "/>
                          <a:cs typeface="Calibri Light" panose="020F0302020204030204" pitchFamily="34" charset="0"/>
                        </a:rPr>
                        <a:t>Exceedance Probability </a:t>
                      </a: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latin typeface="Calibri "/>
                          <a:ea typeface="Calibri"/>
                          <a:cs typeface="Calibri Light" panose="020F0302020204030204" pitchFamily="34" charset="0"/>
                        </a:rPr>
                        <a:t>0</a:t>
                      </a:r>
                      <a:r>
                        <a:rPr lang="en-IE" sz="2000" dirty="0">
                          <a:effectLst/>
                          <a:latin typeface="Calibri "/>
                          <a:ea typeface="Calibri"/>
                          <a:cs typeface="Calibri Light" panose="020F0302020204030204" pitchFamily="34" charset="0"/>
                        </a:rPr>
                        <a:t>.05</a:t>
                      </a: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07961">
                <a:tc>
                  <a:txBody>
                    <a:bodyPr/>
                    <a:lstStyle/>
                    <a:p>
                      <a:pPr marL="0" marR="0" lvl="0" indent="0" algn="l" rtl="0">
                        <a:spcBef>
                          <a:spcPts val="0"/>
                        </a:spcBef>
                        <a:spcAft>
                          <a:spcPts val="0"/>
                        </a:spcAft>
                        <a:buNone/>
                      </a:pPr>
                      <a:r>
                        <a:rPr lang="en-US" sz="2000" u="none" strike="noStrike" cap="none" dirty="0">
                          <a:latin typeface="Calibri "/>
                          <a:cs typeface="Calibri Light" panose="020F0302020204030204" pitchFamily="34" charset="0"/>
                        </a:rPr>
                        <a:t>Sample Size</a:t>
                      </a:r>
                      <a:endParaRPr lang="en-IE" sz="2000" u="none" strike="noStrike" cap="none" dirty="0">
                        <a:latin typeface="Calibri "/>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latin typeface="Calibri "/>
                          <a:ea typeface="Calibri"/>
                          <a:cs typeface="Calibri Light" panose="020F0302020204030204" pitchFamily="34" charset="0"/>
                        </a:rPr>
                        <a:t>22</a:t>
                      </a:r>
                      <a:endParaRPr lang="en-IE" sz="2000" dirty="0">
                        <a:effectLst/>
                        <a:latin typeface="Calibri "/>
                        <a:ea typeface="Calibri"/>
                        <a:cs typeface="Calibri Light" panose="020F0302020204030204" pitchFamily="34" charset="0"/>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71139782"/>
                  </a:ext>
                </a:extLst>
              </a:tr>
            </a:tbl>
          </a:graphicData>
        </a:graphic>
      </p:graphicFrame>
      <p:sp>
        <p:nvSpPr>
          <p:cNvPr id="9" name="Title 1">
            <a:extLst>
              <a:ext uri="{FF2B5EF4-FFF2-40B4-BE49-F238E27FC236}">
                <a16:creationId xmlns:a16="http://schemas.microsoft.com/office/drawing/2014/main" id="{DB9FCDC2-D4EB-D94D-9491-6193AA74DAC6}"/>
              </a:ext>
            </a:extLst>
          </p:cNvPr>
          <p:cNvSpPr>
            <a:spLocks noGrp="1"/>
          </p:cNvSpPr>
          <p:nvPr>
            <p:ph type="title"/>
          </p:nvPr>
        </p:nvSpPr>
        <p:spPr>
          <a:xfrm>
            <a:off x="533399" y="342900"/>
            <a:ext cx="11117263" cy="710648"/>
          </a:xfrm>
        </p:spPr>
        <p:txBody>
          <a:bodyPr/>
          <a:lstStyle/>
          <a:p>
            <a:r>
              <a:rPr lang="en-IE" dirty="0"/>
              <a:t>Example 4. Tolerance Interval</a:t>
            </a:r>
          </a:p>
        </p:txBody>
      </p:sp>
      <p:pic>
        <p:nvPicPr>
          <p:cNvPr id="4" name="Picture 3">
            <a:extLst>
              <a:ext uri="{FF2B5EF4-FFF2-40B4-BE49-F238E27FC236}">
                <a16:creationId xmlns:a16="http://schemas.microsoft.com/office/drawing/2014/main" id="{87CF7AC8-7D5F-77BE-97A4-056DB630AE88}"/>
              </a:ext>
            </a:extLst>
          </p:cNvPr>
          <p:cNvPicPr>
            <a:picLocks noChangeAspect="1"/>
          </p:cNvPicPr>
          <p:nvPr/>
        </p:nvPicPr>
        <p:blipFill>
          <a:blip r:embed="rId2"/>
          <a:stretch>
            <a:fillRect/>
          </a:stretch>
        </p:blipFill>
        <p:spPr>
          <a:xfrm>
            <a:off x="8291343" y="4436865"/>
            <a:ext cx="3359319" cy="1219370"/>
          </a:xfrm>
          <a:prstGeom prst="rect">
            <a:avLst/>
          </a:prstGeom>
        </p:spPr>
      </p:pic>
    </p:spTree>
    <p:extLst>
      <p:ext uri="{BB962C8B-B14F-4D97-AF65-F5344CB8AC3E}">
        <p14:creationId xmlns:p14="http://schemas.microsoft.com/office/powerpoint/2010/main" val="351330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g2b148969348_0_14"/>
          <p:cNvSpPr txBox="1">
            <a:spLocks noGrp="1"/>
          </p:cNvSpPr>
          <p:nvPr>
            <p:ph type="body" idx="1"/>
          </p:nvPr>
        </p:nvSpPr>
        <p:spPr>
          <a:xfrm>
            <a:off x="778024" y="4258641"/>
            <a:ext cx="4383000" cy="18288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SzPts val="4700"/>
              <a:buNone/>
            </a:pPr>
            <a:r>
              <a:rPr lang="en-IE" sz="4000" b="1"/>
              <a:t>Paul Murphy</a:t>
            </a:r>
            <a:endParaRPr sz="4000" b="1"/>
          </a:p>
          <a:p>
            <a:pPr marL="0" lvl="0" indent="0" algn="ctr" rtl="0">
              <a:lnSpc>
                <a:spcPct val="150000"/>
              </a:lnSpc>
              <a:spcBef>
                <a:spcPts val="0"/>
              </a:spcBef>
              <a:spcAft>
                <a:spcPts val="0"/>
              </a:spcAft>
              <a:buSzPts val="4700"/>
              <a:buNone/>
            </a:pPr>
            <a:r>
              <a:rPr lang="en-IE" sz="2800"/>
              <a:t>Research Statistician</a:t>
            </a:r>
            <a:endParaRPr sz="2800"/>
          </a:p>
          <a:p>
            <a:pPr marL="0" lvl="0" indent="0" algn="l" rtl="0">
              <a:lnSpc>
                <a:spcPct val="150000"/>
              </a:lnSpc>
              <a:spcBef>
                <a:spcPts val="0"/>
              </a:spcBef>
              <a:spcAft>
                <a:spcPts val="0"/>
              </a:spcAft>
              <a:buSzPts val="4700"/>
              <a:buNone/>
            </a:pPr>
            <a:endParaRPr sz="2800"/>
          </a:p>
        </p:txBody>
      </p:sp>
      <p:sp>
        <p:nvSpPr>
          <p:cNvPr id="2059" name="Google Shape;2059;g2b148969348_0_14"/>
          <p:cNvSpPr txBox="1"/>
          <p:nvPr/>
        </p:nvSpPr>
        <p:spPr>
          <a:xfrm>
            <a:off x="8390314" y="1897141"/>
            <a:ext cx="4030800" cy="180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60" name="Google Shape;2060;g2b148969348_0_14" descr="A blue text on a black background&#10;&#10;Description automatically generated"/>
          <p:cNvPicPr preferRelativeResize="0"/>
          <p:nvPr/>
        </p:nvPicPr>
        <p:blipFill rotWithShape="1">
          <a:blip r:embed="rId3">
            <a:alphaModFix/>
          </a:blip>
          <a:srcRect/>
          <a:stretch/>
        </p:blipFill>
        <p:spPr>
          <a:xfrm>
            <a:off x="1960858" y="6004175"/>
            <a:ext cx="1670367" cy="422543"/>
          </a:xfrm>
          <a:prstGeom prst="rect">
            <a:avLst/>
          </a:prstGeom>
          <a:noFill/>
          <a:ln>
            <a:noFill/>
          </a:ln>
        </p:spPr>
      </p:pic>
      <p:pic>
        <p:nvPicPr>
          <p:cNvPr id="2061" name="Google Shape;2061;g2b148969348_0_14" descr="A person smiling for the camera&#10;&#10;Description automatically generated with medium confidence"/>
          <p:cNvPicPr preferRelativeResize="0"/>
          <p:nvPr/>
        </p:nvPicPr>
        <p:blipFill rotWithShape="1">
          <a:blip r:embed="rId4">
            <a:alphaModFix/>
          </a:blip>
          <a:srcRect l="3951" t="3951" r="3951" b="3951"/>
          <a:stretch/>
        </p:blipFill>
        <p:spPr>
          <a:xfrm>
            <a:off x="1808475" y="1635531"/>
            <a:ext cx="2322300" cy="23250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4">
          <a:extLst>
            <a:ext uri="{FF2B5EF4-FFF2-40B4-BE49-F238E27FC236}">
              <a16:creationId xmlns:a16="http://schemas.microsoft.com/office/drawing/2014/main" id="{75563362-F399-B2B9-5C84-BBB34E34130A}"/>
            </a:ext>
          </a:extLst>
        </p:cNvPr>
        <p:cNvGrpSpPr/>
        <p:nvPr/>
      </p:nvGrpSpPr>
      <p:grpSpPr>
        <a:xfrm>
          <a:off x="0" y="0"/>
          <a:ext cx="0" cy="0"/>
          <a:chOff x="0" y="0"/>
          <a:chExt cx="0" cy="0"/>
        </a:xfrm>
      </p:grpSpPr>
      <p:sp>
        <p:nvSpPr>
          <p:cNvPr id="2115" name="Google Shape;2115;p15">
            <a:extLst>
              <a:ext uri="{FF2B5EF4-FFF2-40B4-BE49-F238E27FC236}">
                <a16:creationId xmlns:a16="http://schemas.microsoft.com/office/drawing/2014/main" id="{7B50A8CC-A365-CD26-24F5-423BBA38E534}"/>
              </a:ext>
            </a:extLst>
          </p:cNvPr>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a:t>
            </a:r>
            <a:r>
              <a:rPr lang="en-US" sz="3600" dirty="0"/>
              <a:t>4</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16" name="Google Shape;2116;p15">
            <a:extLst>
              <a:ext uri="{FF2B5EF4-FFF2-40B4-BE49-F238E27FC236}">
                <a16:creationId xmlns:a16="http://schemas.microsoft.com/office/drawing/2014/main" id="{55B9C7B6-B542-0D49-8C4C-6F47D1D698D1}"/>
              </a:ext>
            </a:extLst>
          </p:cNvPr>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Credible Intervals</a:t>
            </a:r>
            <a:endParaRPr sz="3600" dirty="0">
              <a:solidFill>
                <a:schemeClr val="accent2"/>
              </a:solidFill>
            </a:endParaRPr>
          </a:p>
        </p:txBody>
      </p:sp>
    </p:spTree>
    <p:extLst>
      <p:ext uri="{BB962C8B-B14F-4D97-AF65-F5344CB8AC3E}">
        <p14:creationId xmlns:p14="http://schemas.microsoft.com/office/powerpoint/2010/main" val="115258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A123-E131-195D-4E8D-076CE1CB4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598F5-EE64-DF20-BC0C-4F147F42D38C}"/>
              </a:ext>
            </a:extLst>
          </p:cNvPr>
          <p:cNvSpPr>
            <a:spLocks noGrp="1"/>
          </p:cNvSpPr>
          <p:nvPr>
            <p:ph type="title"/>
          </p:nvPr>
        </p:nvSpPr>
        <p:spPr/>
        <p:txBody>
          <a:bodyPr>
            <a:normAutofit/>
          </a:bodyPr>
          <a:lstStyle/>
          <a:p>
            <a:r>
              <a:rPr lang="en-GB" sz="3900" cap="none" dirty="0"/>
              <a:t>Bayesian Statistics Overview</a:t>
            </a:r>
          </a:p>
        </p:txBody>
      </p:sp>
      <p:sp>
        <p:nvSpPr>
          <p:cNvPr id="3" name="Content Placeholder 3">
            <a:extLst>
              <a:ext uri="{FF2B5EF4-FFF2-40B4-BE49-F238E27FC236}">
                <a16:creationId xmlns:a16="http://schemas.microsoft.com/office/drawing/2014/main" id="{E1B91A7C-875F-CA42-71F8-12BDA5722233}"/>
              </a:ext>
            </a:extLst>
          </p:cNvPr>
          <p:cNvSpPr txBox="1">
            <a:spLocks/>
          </p:cNvSpPr>
          <p:nvPr/>
        </p:nvSpPr>
        <p:spPr>
          <a:xfrm>
            <a:off x="158044" y="1376903"/>
            <a:ext cx="6236350" cy="51381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r>
              <a:rPr lang="en-IE" sz="2200" dirty="0"/>
              <a:t>   Bayesian Statistics combines existing knowledge, expert opinion and real-world data.</a:t>
            </a:r>
          </a:p>
          <a:p>
            <a:endParaRPr lang="en-IE" sz="2200" dirty="0"/>
          </a:p>
          <a:p>
            <a:r>
              <a:rPr lang="en-IE" sz="2200" dirty="0"/>
              <a:t>    Parameters to be estimated are treated as random variables.</a:t>
            </a:r>
          </a:p>
          <a:p>
            <a:endParaRPr lang="en-IE" sz="2200" dirty="0"/>
          </a:p>
          <a:p>
            <a:r>
              <a:rPr lang="en-IE" sz="2200" dirty="0"/>
              <a:t>   A posterior distribution is estimated from a prior distribution and observed data using Bayesian analysis.</a:t>
            </a:r>
          </a:p>
          <a:p>
            <a:endParaRPr lang="en-IE" sz="2200" dirty="0"/>
          </a:p>
          <a:p>
            <a:r>
              <a:rPr lang="en-IE" sz="2200" dirty="0"/>
              <a:t>   The posterior is then used to make inferences.</a:t>
            </a:r>
          </a:p>
        </p:txBody>
      </p:sp>
      <p:grpSp>
        <p:nvGrpSpPr>
          <p:cNvPr id="4" name="Group 3">
            <a:extLst>
              <a:ext uri="{FF2B5EF4-FFF2-40B4-BE49-F238E27FC236}">
                <a16:creationId xmlns:a16="http://schemas.microsoft.com/office/drawing/2014/main" id="{72827952-98CE-2F1C-54FC-4A979EC1962B}"/>
              </a:ext>
            </a:extLst>
          </p:cNvPr>
          <p:cNvGrpSpPr/>
          <p:nvPr/>
        </p:nvGrpSpPr>
        <p:grpSpPr>
          <a:xfrm>
            <a:off x="6642221" y="1532102"/>
            <a:ext cx="5016380" cy="1754024"/>
            <a:chOff x="2803022" y="2358864"/>
            <a:chExt cx="5016380" cy="1760996"/>
          </a:xfrm>
        </p:grpSpPr>
        <p:sp>
          <p:nvSpPr>
            <p:cNvPr id="10" name="Content Placeholder 2">
              <a:extLst>
                <a:ext uri="{FF2B5EF4-FFF2-40B4-BE49-F238E27FC236}">
                  <a16:creationId xmlns:a16="http://schemas.microsoft.com/office/drawing/2014/main" id="{1295DC5E-A5FC-FF14-126A-79C269B55CF5}"/>
                </a:ext>
              </a:extLst>
            </p:cNvPr>
            <p:cNvSpPr txBox="1">
              <a:spLocks/>
            </p:cNvSpPr>
            <p:nvPr/>
          </p:nvSpPr>
          <p:spPr>
            <a:xfrm>
              <a:off x="3050848" y="2358864"/>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Bayes’ Theorem</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A9C2A85-9F23-7AA0-C39B-1E04F42DB222}"/>
                    </a:ext>
                  </a:extLst>
                </p:cNvPr>
                <p:cNvSpPr txBox="1"/>
                <p:nvPr/>
              </p:nvSpPr>
              <p:spPr>
                <a:xfrm>
                  <a:off x="2803022" y="2886847"/>
                  <a:ext cx="4768553" cy="989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𝑃</m:t>
                        </m:r>
                        <m:d>
                          <m:dPr>
                            <m:ctrlPr>
                              <a:rPr lang="en-IE" sz="2800" b="0" i="1" smtClean="0">
                                <a:latin typeface="Cambria Math" panose="02040503050406030204" pitchFamily="18" charset="0"/>
                              </a:rPr>
                            </m:ctrlPr>
                          </m:dPr>
                          <m:e>
                            <m:r>
                              <a:rPr lang="en-IE" sz="2800" b="0" i="1" smtClean="0">
                                <a:latin typeface="Cambria Math" panose="02040503050406030204" pitchFamily="18" charset="0"/>
                              </a:rPr>
                              <m:t>𝜃</m:t>
                            </m:r>
                          </m:e>
                          <m:e>
                            <m:r>
                              <a:rPr lang="en-IE" sz="2800" b="0" i="1" smtClean="0">
                                <a:latin typeface="Cambria Math" panose="02040503050406030204" pitchFamily="18" charset="0"/>
                              </a:rPr>
                              <m:t>𝐷</m:t>
                            </m:r>
                          </m:e>
                        </m:d>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r>
                              <a:rPr lang="en-IE" sz="2800" b="0" i="1" smtClean="0">
                                <a:latin typeface="Cambria Math" panose="02040503050406030204" pitchFamily="18" charset="0"/>
                              </a:rPr>
                              <m:t>𝜃</m:t>
                            </m:r>
                            <m:r>
                              <a:rPr lang="en-IE" sz="2800" b="0" i="1" smtClean="0">
                                <a:latin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𝑃</m:t>
                            </m:r>
                            <m:r>
                              <a:rPr lang="en-IE" sz="2800" b="0" i="1" smtClean="0">
                                <a:latin typeface="Cambria Math" panose="02040503050406030204" pitchFamily="18" charset="0"/>
                                <a:ea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𝜃</m:t>
                            </m:r>
                            <m:r>
                              <a:rPr lang="en-IE" sz="2800" b="0" i="1" smtClean="0">
                                <a:latin typeface="Cambria Math" panose="02040503050406030204" pitchFamily="18" charset="0"/>
                                <a:ea typeface="Cambria Math" panose="02040503050406030204" pitchFamily="18" charset="0"/>
                              </a:rPr>
                              <m:t>)</m:t>
                            </m:r>
                          </m:num>
                          <m:den>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den>
                        </m:f>
                      </m:oMath>
                    </m:oMathPara>
                  </a14:m>
                  <a:endParaRPr lang="en-IE" sz="2800" dirty="0"/>
                </a:p>
              </p:txBody>
            </p:sp>
          </mc:Choice>
          <mc:Fallback xmlns="">
            <p:sp>
              <p:nvSpPr>
                <p:cNvPr id="4" name="TextBox 3">
                  <a:extLst>
                    <a:ext uri="{FF2B5EF4-FFF2-40B4-BE49-F238E27FC236}">
                      <a16:creationId xmlns:a16="http://schemas.microsoft.com/office/drawing/2014/main" id="{C82BCC56-6427-477C-BD45-5284F6F985E6}"/>
                    </a:ext>
                  </a:extLst>
                </p:cNvPr>
                <p:cNvSpPr txBox="1">
                  <a:spLocks noRot="1" noChangeAspect="1" noMove="1" noResize="1" noEditPoints="1" noAdjustHandles="1" noChangeArrowheads="1" noChangeShapeType="1" noTextEdit="1"/>
                </p:cNvSpPr>
                <p:nvPr/>
              </p:nvSpPr>
              <p:spPr>
                <a:xfrm>
                  <a:off x="2803022" y="2886847"/>
                  <a:ext cx="4768553" cy="989438"/>
                </a:xfrm>
                <a:prstGeom prst="rect">
                  <a:avLst/>
                </a:prstGeom>
                <a:blipFill>
                  <a:blip r:embed="rId3"/>
                  <a:stretch>
                    <a:fillRect/>
                  </a:stretch>
                </a:blipFill>
              </p:spPr>
              <p:txBody>
                <a:bodyPr/>
                <a:lstStyle/>
                <a:p>
                  <a:r>
                    <a:rPr lang="en-IE">
                      <a:noFill/>
                    </a:rPr>
                    <a:t> </a:t>
                  </a:r>
                </a:p>
              </p:txBody>
            </p:sp>
          </mc:Fallback>
        </mc:AlternateContent>
      </p:grpSp>
      <p:pic>
        <p:nvPicPr>
          <p:cNvPr id="12" name="Picture 11" descr="Chart&#10;&#10;Description automatically generated">
            <a:extLst>
              <a:ext uri="{FF2B5EF4-FFF2-40B4-BE49-F238E27FC236}">
                <a16:creationId xmlns:a16="http://schemas.microsoft.com/office/drawing/2014/main" id="{8C3903B1-50F6-3933-C667-AC7955A2C2FC}"/>
              </a:ext>
            </a:extLst>
          </p:cNvPr>
          <p:cNvPicPr>
            <a:picLocks noChangeAspect="1"/>
          </p:cNvPicPr>
          <p:nvPr/>
        </p:nvPicPr>
        <p:blipFill rotWithShape="1">
          <a:blip r:embed="rId4">
            <a:extLst>
              <a:ext uri="{28A0092B-C50C-407E-A947-70E740481C1C}">
                <a14:useLocalDpi xmlns:a14="http://schemas.microsoft.com/office/drawing/2010/main" val="0"/>
              </a:ext>
            </a:extLst>
          </a:blip>
          <a:srcRect l="7330" t="13944" r="3329" b="16855"/>
          <a:stretch/>
        </p:blipFill>
        <p:spPr>
          <a:xfrm>
            <a:off x="6766184" y="3499461"/>
            <a:ext cx="5149617" cy="2471954"/>
          </a:xfrm>
          <a:prstGeom prst="rect">
            <a:avLst/>
          </a:prstGeom>
        </p:spPr>
      </p:pic>
    </p:spTree>
    <p:extLst>
      <p:ext uri="{BB962C8B-B14F-4D97-AF65-F5344CB8AC3E}">
        <p14:creationId xmlns:p14="http://schemas.microsoft.com/office/powerpoint/2010/main" val="290812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DA47A-989B-C28B-417B-E69C067AE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0BC94-9157-8D5D-3040-FE523C1ACA9B}"/>
              </a:ext>
            </a:extLst>
          </p:cNvPr>
          <p:cNvSpPr>
            <a:spLocks noGrp="1"/>
          </p:cNvSpPr>
          <p:nvPr>
            <p:ph type="title"/>
          </p:nvPr>
        </p:nvSpPr>
        <p:spPr/>
        <p:txBody>
          <a:bodyPr/>
          <a:lstStyle/>
          <a:p>
            <a:r>
              <a:rPr lang="en-GB" sz="4000" cap="none" dirty="0"/>
              <a:t>Credible Intervals</a:t>
            </a:r>
          </a:p>
        </p:txBody>
      </p:sp>
      <p:sp>
        <p:nvSpPr>
          <p:cNvPr id="3" name="Text Placeholder 2">
            <a:extLst>
              <a:ext uri="{FF2B5EF4-FFF2-40B4-BE49-F238E27FC236}">
                <a16:creationId xmlns:a16="http://schemas.microsoft.com/office/drawing/2014/main" id="{7C1CB5D6-21F7-5FEE-76C4-CF92B55C305A}"/>
              </a:ext>
            </a:extLst>
          </p:cNvPr>
          <p:cNvSpPr>
            <a:spLocks noGrp="1"/>
          </p:cNvSpPr>
          <p:nvPr>
            <p:ph type="body" idx="1"/>
          </p:nvPr>
        </p:nvSpPr>
        <p:spPr>
          <a:xfrm>
            <a:off x="800100" y="1355651"/>
            <a:ext cx="9486900" cy="1435174"/>
          </a:xfrm>
        </p:spPr>
        <p:txBody>
          <a:bodyPr/>
          <a:lstStyle/>
          <a:p>
            <a:pPr marL="0" indent="0"/>
            <a:r>
              <a:rPr lang="en-IE" sz="2000" b="1" dirty="0"/>
              <a:t>Credible Intervals are the most commonly used Bayesian method for interval estimation. </a:t>
            </a:r>
          </a:p>
          <a:p>
            <a:pPr indent="-457200">
              <a:buFont typeface="Arial" panose="020B0604020202020204" pitchFamily="34" charset="0"/>
              <a:buChar char="•"/>
            </a:pPr>
            <a:r>
              <a:rPr lang="en-IE" sz="2000" dirty="0"/>
              <a:t>Can be considered to be the Bayesian analogue to confidence intervals.</a:t>
            </a:r>
          </a:p>
          <a:p>
            <a:pPr indent="-457200">
              <a:buFont typeface="Arial" panose="020B0604020202020204" pitchFamily="34" charset="0"/>
              <a:buChar char="•"/>
            </a:pPr>
            <a:endParaRPr lang="en-IE" sz="2000" dirty="0"/>
          </a:p>
          <a:p>
            <a:pPr indent="-457200">
              <a:buFont typeface="Arial" panose="020B0604020202020204" pitchFamily="34" charset="0"/>
              <a:buChar char="•"/>
            </a:pPr>
            <a:endParaRPr lang="en-IE" sz="2000" dirty="0"/>
          </a:p>
          <a:p>
            <a:pPr marL="0" indent="0"/>
            <a:endParaRPr lang="en-IE" sz="2000" dirty="0"/>
          </a:p>
          <a:p>
            <a:pPr marL="0" indent="0"/>
            <a:endParaRPr lang="en-IE" sz="1800" b="1" dirty="0"/>
          </a:p>
          <a:p>
            <a:pPr marL="0" indent="0">
              <a:buNone/>
            </a:pPr>
            <a:r>
              <a:rPr lang="en-IE" sz="1800" b="1" dirty="0"/>
              <a:t>	</a:t>
            </a:r>
          </a:p>
        </p:txBody>
      </p:sp>
      <p:graphicFrame>
        <p:nvGraphicFramePr>
          <p:cNvPr id="6" name="Google Shape;2171;p10">
            <a:extLst>
              <a:ext uri="{FF2B5EF4-FFF2-40B4-BE49-F238E27FC236}">
                <a16:creationId xmlns:a16="http://schemas.microsoft.com/office/drawing/2014/main" id="{007EE0E8-2C3B-87ED-8930-8F3221897319}"/>
              </a:ext>
            </a:extLst>
          </p:cNvPr>
          <p:cNvGraphicFramePr/>
          <p:nvPr>
            <p:extLst>
              <p:ext uri="{D42A27DB-BD31-4B8C-83A1-F6EECF244321}">
                <p14:modId xmlns:p14="http://schemas.microsoft.com/office/powerpoint/2010/main" val="799431198"/>
              </p:ext>
            </p:extLst>
          </p:nvPr>
        </p:nvGraphicFramePr>
        <p:xfrm>
          <a:off x="800100" y="2790825"/>
          <a:ext cx="9401175" cy="3248024"/>
        </p:xfrm>
        <a:graphic>
          <a:graphicData uri="http://schemas.openxmlformats.org/drawingml/2006/table">
            <a:tbl>
              <a:tblPr bandCol="1">
                <a:noFill/>
              </a:tblPr>
              <a:tblGrid>
                <a:gridCol w="4769791">
                  <a:extLst>
                    <a:ext uri="{9D8B030D-6E8A-4147-A177-3AD203B41FA5}">
                      <a16:colId xmlns:a16="http://schemas.microsoft.com/office/drawing/2014/main" val="20001"/>
                    </a:ext>
                  </a:extLst>
                </a:gridCol>
                <a:gridCol w="4631384">
                  <a:extLst>
                    <a:ext uri="{9D8B030D-6E8A-4147-A177-3AD203B41FA5}">
                      <a16:colId xmlns:a16="http://schemas.microsoft.com/office/drawing/2014/main" val="20002"/>
                    </a:ext>
                  </a:extLst>
                </a:gridCol>
              </a:tblGrid>
              <a:tr h="707417">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95% Credible Interval</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95% Confidence Interval</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540607">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Interval contains 95% of the posterior probability – i.e. there is a 95% chance that the true value is in the interval.</a:t>
                      </a:r>
                    </a:p>
                    <a:p>
                      <a:pPr marL="0" marR="0" lvl="0" indent="0" algn="l" rtl="0">
                        <a:lnSpc>
                          <a:spcPct val="100000"/>
                        </a:lnSpc>
                        <a:spcBef>
                          <a:spcPts val="0"/>
                        </a:spcBef>
                        <a:spcAft>
                          <a:spcPts val="0"/>
                        </a:spcAft>
                        <a:buClr>
                          <a:schemeClr val="dk1"/>
                        </a:buClr>
                        <a:buSzPts val="2000"/>
                        <a:buFont typeface="Arial"/>
                        <a:buNone/>
                      </a:pPr>
                      <a:endParaRPr lang="en-US" sz="1800" b="0" u="none" strike="noStrike" cap="none"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Unknown parameter is a RV, bounds are fixed.</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Under repeated sampling, 95% of confidence intervals constructed the same way will include the true value. </a:t>
                      </a:r>
                    </a:p>
                    <a:p>
                      <a:pPr marL="0" marR="0" lvl="0" indent="0" algn="l" rtl="0">
                        <a:lnSpc>
                          <a:spcPct val="100000"/>
                        </a:lnSpc>
                        <a:spcBef>
                          <a:spcPts val="0"/>
                        </a:spcBef>
                        <a:spcAft>
                          <a:spcPts val="0"/>
                        </a:spcAft>
                        <a:buClr>
                          <a:schemeClr val="dk1"/>
                        </a:buClr>
                        <a:buSzPts val="2000"/>
                        <a:buFont typeface="Arial"/>
                        <a:buNone/>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endParaRPr>
                    </a:p>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Unknown parameter is fixed, bounds are RV’s.</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137134682"/>
                  </a:ext>
                </a:extLst>
              </a:tr>
            </a:tbl>
          </a:graphicData>
        </a:graphic>
      </p:graphicFrame>
    </p:spTree>
    <p:extLst>
      <p:ext uri="{BB962C8B-B14F-4D97-AF65-F5344CB8AC3E}">
        <p14:creationId xmlns:p14="http://schemas.microsoft.com/office/powerpoint/2010/main" val="186248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E53E-D0DE-C621-8439-CEC906FC3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0D9FC-A6E0-5294-A5F8-DCCAF71D4474}"/>
              </a:ext>
            </a:extLst>
          </p:cNvPr>
          <p:cNvSpPr>
            <a:spLocks noGrp="1"/>
          </p:cNvSpPr>
          <p:nvPr>
            <p:ph type="title"/>
          </p:nvPr>
        </p:nvSpPr>
        <p:spPr/>
        <p:txBody>
          <a:bodyPr/>
          <a:lstStyle/>
          <a:p>
            <a:r>
              <a:rPr lang="en-GB" sz="4000" cap="none" dirty="0"/>
              <a:t>Credible Interval Construction</a:t>
            </a:r>
          </a:p>
        </p:txBody>
      </p:sp>
      <p:sp>
        <p:nvSpPr>
          <p:cNvPr id="3" name="Text Placeholder 2">
            <a:extLst>
              <a:ext uri="{FF2B5EF4-FFF2-40B4-BE49-F238E27FC236}">
                <a16:creationId xmlns:a16="http://schemas.microsoft.com/office/drawing/2014/main" id="{2F233561-4FFE-D8EA-D0B6-88598AE338A8}"/>
              </a:ext>
            </a:extLst>
          </p:cNvPr>
          <p:cNvSpPr>
            <a:spLocks noGrp="1"/>
          </p:cNvSpPr>
          <p:nvPr>
            <p:ph type="body" idx="1"/>
          </p:nvPr>
        </p:nvSpPr>
        <p:spPr>
          <a:xfrm>
            <a:off x="800099" y="1355651"/>
            <a:ext cx="10315575" cy="1435174"/>
          </a:xfrm>
        </p:spPr>
        <p:txBody>
          <a:bodyPr/>
          <a:lstStyle/>
          <a:p>
            <a:pPr marL="0" indent="0"/>
            <a:r>
              <a:rPr lang="en-IE" sz="2000" b="1" dirty="0"/>
              <a:t>Adcock (1988) </a:t>
            </a:r>
            <a:r>
              <a:rPr lang="en-IE" sz="2000" b="1"/>
              <a:t>and Joseph </a:t>
            </a:r>
            <a:r>
              <a:rPr lang="en-IE" sz="2000" b="1" dirty="0"/>
              <a:t>and Belisle (1997) have developed methods to construct credible intervals for normal means</a:t>
            </a:r>
          </a:p>
          <a:p>
            <a:pPr indent="-457200">
              <a:buFont typeface="Arial" panose="020B0604020202020204" pitchFamily="34" charset="0"/>
              <a:buChar char="•"/>
            </a:pPr>
            <a:r>
              <a:rPr lang="en-IE" sz="2000" dirty="0"/>
              <a:t>The method chosen depends on the selection criteria and the estimation methodology.</a:t>
            </a:r>
          </a:p>
          <a:p>
            <a:pPr indent="-457200">
              <a:buFont typeface="Arial" panose="020B0604020202020204" pitchFamily="34" charset="0"/>
              <a:buChar char="•"/>
            </a:pPr>
            <a:endParaRPr lang="en-IE" sz="2000" dirty="0"/>
          </a:p>
          <a:p>
            <a:pPr indent="-457200">
              <a:buFont typeface="Arial" panose="020B0604020202020204" pitchFamily="34" charset="0"/>
              <a:buChar char="•"/>
            </a:pPr>
            <a:endParaRPr lang="en-IE" sz="2000" dirty="0"/>
          </a:p>
          <a:p>
            <a:pPr indent="-457200">
              <a:buFont typeface="Arial" panose="020B0604020202020204" pitchFamily="34" charset="0"/>
              <a:buChar char="•"/>
            </a:pPr>
            <a:endParaRPr lang="en-IE" sz="2000" dirty="0"/>
          </a:p>
          <a:p>
            <a:pPr marL="0" indent="0"/>
            <a:endParaRPr lang="en-IE" sz="2000" dirty="0"/>
          </a:p>
          <a:p>
            <a:pPr marL="0" indent="0"/>
            <a:endParaRPr lang="en-IE" sz="1800" b="1" dirty="0"/>
          </a:p>
          <a:p>
            <a:pPr marL="0" indent="0">
              <a:buNone/>
            </a:pPr>
            <a:r>
              <a:rPr lang="en-IE" sz="1800" b="1" dirty="0"/>
              <a:t>	</a:t>
            </a:r>
          </a:p>
        </p:txBody>
      </p:sp>
      <p:graphicFrame>
        <p:nvGraphicFramePr>
          <p:cNvPr id="4" name="Google Shape;2171;p10">
            <a:extLst>
              <a:ext uri="{FF2B5EF4-FFF2-40B4-BE49-F238E27FC236}">
                <a16:creationId xmlns:a16="http://schemas.microsoft.com/office/drawing/2014/main" id="{09DE9877-8FD0-2FCE-B98C-B7D8CBE8BFC1}"/>
              </a:ext>
            </a:extLst>
          </p:cNvPr>
          <p:cNvGraphicFramePr/>
          <p:nvPr>
            <p:extLst>
              <p:ext uri="{D42A27DB-BD31-4B8C-83A1-F6EECF244321}">
                <p14:modId xmlns:p14="http://schemas.microsoft.com/office/powerpoint/2010/main" val="3107254241"/>
              </p:ext>
            </p:extLst>
          </p:nvPr>
        </p:nvGraphicFramePr>
        <p:xfrm>
          <a:off x="1096096" y="3092928"/>
          <a:ext cx="9400454" cy="2978408"/>
        </p:xfrm>
        <a:graphic>
          <a:graphicData uri="http://schemas.openxmlformats.org/drawingml/2006/table">
            <a:tbl>
              <a:tblPr bandCol="1">
                <a:noFill/>
              </a:tblPr>
              <a:tblGrid>
                <a:gridCol w="4769425">
                  <a:extLst>
                    <a:ext uri="{9D8B030D-6E8A-4147-A177-3AD203B41FA5}">
                      <a16:colId xmlns:a16="http://schemas.microsoft.com/office/drawing/2014/main" val="20001"/>
                    </a:ext>
                  </a:extLst>
                </a:gridCol>
                <a:gridCol w="4631029">
                  <a:extLst>
                    <a:ext uri="{9D8B030D-6E8A-4147-A177-3AD203B41FA5}">
                      <a16:colId xmlns:a16="http://schemas.microsoft.com/office/drawing/2014/main" val="20002"/>
                    </a:ext>
                  </a:extLst>
                </a:gridCol>
              </a:tblGrid>
              <a:tr h="781220">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Selection Criteria</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E</a:t>
                      </a:r>
                      <a:r>
                        <a:rPr lang="en-IE" sz="2000" b="1" i="0" u="none" strike="noStrike" cap="none" dirty="0" err="1">
                          <a:solidFill>
                            <a:srgbClr val="FFFFFF"/>
                          </a:solidFill>
                          <a:latin typeface="Calibri"/>
                          <a:ea typeface="Calibri"/>
                          <a:cs typeface="Calibri"/>
                          <a:sym typeface="Calibri"/>
                        </a:rPr>
                        <a:t>stimation</a:t>
                      </a:r>
                      <a:r>
                        <a:rPr lang="en-IE" sz="2000" b="1" i="0" u="none" strike="noStrike" cap="none" dirty="0">
                          <a:solidFill>
                            <a:srgbClr val="FFFFFF"/>
                          </a:solidFill>
                          <a:latin typeface="Calibri"/>
                          <a:ea typeface="Calibri"/>
                          <a:cs typeface="Calibri"/>
                          <a:sym typeface="Calibri"/>
                        </a:rPr>
                        <a:t> Methodology</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3239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Average Coverage Criterion (ACC)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Known Precision</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137134682"/>
                  </a:ext>
                </a:extLst>
              </a:tr>
              <a:tr h="73239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Average Length Criterion (ALC)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Unknown Precision</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4085466706"/>
                  </a:ext>
                </a:extLst>
              </a:tr>
              <a:tr h="73239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Worst Outcome Criterion (WOC)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Mixed Bayesian/Likelihood</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930348442"/>
                  </a:ext>
                </a:extLst>
              </a:tr>
            </a:tbl>
          </a:graphicData>
        </a:graphic>
      </p:graphicFrame>
    </p:spTree>
    <p:extLst>
      <p:ext uri="{BB962C8B-B14F-4D97-AF65-F5344CB8AC3E}">
        <p14:creationId xmlns:p14="http://schemas.microsoft.com/office/powerpoint/2010/main" val="422278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g2b148969348_0_187"/>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Example 5. Credible &amp; MBL Interval</a:t>
            </a:r>
            <a:endParaRPr dirty="0"/>
          </a:p>
        </p:txBody>
      </p:sp>
      <p:sp>
        <p:nvSpPr>
          <p:cNvPr id="2" name="Content Placeholder 1">
            <a:extLst>
              <a:ext uri="{FF2B5EF4-FFF2-40B4-BE49-F238E27FC236}">
                <a16:creationId xmlns:a16="http://schemas.microsoft.com/office/drawing/2014/main" id="{EAF386CA-F3D1-202F-DE9A-5FD8B5179B8B}"/>
              </a:ext>
            </a:extLst>
          </p:cNvPr>
          <p:cNvSpPr txBox="1">
            <a:spLocks/>
          </p:cNvSpPr>
          <p:nvPr/>
        </p:nvSpPr>
        <p:spPr>
          <a:xfrm>
            <a:off x="604650" y="1417320"/>
            <a:ext cx="4829567"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r>
              <a:rPr lang="en-IE" sz="2100" dirty="0">
                <a:latin typeface="Public Sans Light" panose="020B0604020202020204" charset="0"/>
                <a:cs typeface="Calibri" panose="020F0502020204030204" pitchFamily="34" charset="0"/>
              </a:rPr>
              <a:t>“In practice, the prior information will be different in every problem, so it is impossible to provide exhaustive tables. Therefore, Table 1 presents a variety of examples that illustrate the relationships between the various criteria discussed for the case of estimating sample size requirements for a single normal mean. Example 1-3 … show that the Bayesian approach can provide larger sample sizes than the frequentist approach, even though prior information is incorporated ... The same examples also illustrate that sample size provided by the ALC tend to be smaller than that of the ACC when 1-</a:t>
            </a:r>
            <a:r>
              <a:rPr lang="el-GR" sz="2100" dirty="0">
                <a:latin typeface="Public Sans Light" panose="020B0604020202020204" charset="0"/>
                <a:cs typeface="Calibri" panose="020F0502020204030204" pitchFamily="34" charset="0"/>
              </a:rPr>
              <a:t>α</a:t>
            </a:r>
            <a:r>
              <a:rPr lang="en-IE" sz="2100" dirty="0">
                <a:latin typeface="Public Sans Light" panose="020B0604020202020204" charset="0"/>
                <a:cs typeface="Calibri" panose="020F0502020204030204" pitchFamily="34" charset="0"/>
              </a:rPr>
              <a:t> is near l and l is not near 0.”</a:t>
            </a:r>
          </a:p>
        </p:txBody>
      </p:sp>
      <p:pic>
        <p:nvPicPr>
          <p:cNvPr id="3" name="Picture 2">
            <a:extLst>
              <a:ext uri="{FF2B5EF4-FFF2-40B4-BE49-F238E27FC236}">
                <a16:creationId xmlns:a16="http://schemas.microsoft.com/office/drawing/2014/main" id="{C8B5946B-51F9-5306-3687-C6100CDD6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502" y="1746267"/>
            <a:ext cx="6186476" cy="3337184"/>
          </a:xfrm>
          <a:prstGeom prst="rect">
            <a:avLst/>
          </a:prstGeom>
        </p:spPr>
      </p:pic>
      <p:pic>
        <p:nvPicPr>
          <p:cNvPr id="4" name="Picture 3">
            <a:extLst>
              <a:ext uri="{FF2B5EF4-FFF2-40B4-BE49-F238E27FC236}">
                <a16:creationId xmlns:a16="http://schemas.microsoft.com/office/drawing/2014/main" id="{576DFA9F-FE7D-AC10-6DCF-6B467E3123AF}"/>
              </a:ext>
            </a:extLst>
          </p:cNvPr>
          <p:cNvPicPr>
            <a:picLocks noChangeAspect="1"/>
          </p:cNvPicPr>
          <p:nvPr/>
        </p:nvPicPr>
        <p:blipFill>
          <a:blip r:embed="rId4"/>
          <a:stretch>
            <a:fillRect/>
          </a:stretch>
        </p:blipFill>
        <p:spPr>
          <a:xfrm>
            <a:off x="6004240" y="5151970"/>
            <a:ext cx="57150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4" name="Google Shape;2184;p12"/>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185" name="Google Shape;2185;p12"/>
          <p:cNvSpPr txBox="1">
            <a:spLocks noGrp="1"/>
          </p:cNvSpPr>
          <p:nvPr>
            <p:ph type="body" idx="4294967295"/>
          </p:nvPr>
        </p:nvSpPr>
        <p:spPr>
          <a:xfrm>
            <a:off x="533399" y="1513593"/>
            <a:ext cx="111174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b="1" dirty="0"/>
              <a:t>Statistical</a:t>
            </a:r>
            <a:r>
              <a:rPr lang="en-US" sz="2400" b="1" dirty="0"/>
              <a:t> Intervals give insight into uncertainty in estimates</a:t>
            </a:r>
            <a:endParaRPr dirty="0"/>
          </a:p>
          <a:p>
            <a:pPr marL="228600" lvl="0" indent="-76200" algn="l" rtl="0">
              <a:lnSpc>
                <a:spcPct val="100000"/>
              </a:lnSpc>
              <a:spcBef>
                <a:spcPts val="0"/>
              </a:spcBef>
              <a:spcAft>
                <a:spcPts val="0"/>
              </a:spcAft>
              <a:buSzPts val="2400"/>
              <a:buNone/>
            </a:pPr>
            <a:r>
              <a:rPr lang="en-US" sz="2000" dirty="0"/>
              <a:t>· Sample Size focused on target interval precision (i.e. length/width)</a:t>
            </a:r>
            <a:endParaRPr sz="2000" dirty="0"/>
          </a:p>
          <a:p>
            <a:pPr marL="228600" lvl="0" indent="-76200" algn="l" rtl="0">
              <a:lnSpc>
                <a:spcPct val="100000"/>
              </a:lnSpc>
              <a:spcBef>
                <a:spcPts val="0"/>
              </a:spcBef>
              <a:spcAft>
                <a:spcPts val="0"/>
              </a:spcAft>
              <a:buSzPts val="2400"/>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US" sz="2400" b="1" dirty="0"/>
              <a:t>Confidence Intervals are most common &amp; available type </a:t>
            </a:r>
          </a:p>
          <a:p>
            <a:pPr marL="228600" indent="-76200">
              <a:lnSpc>
                <a:spcPct val="100000"/>
              </a:lnSpc>
              <a:buSzPts val="2400"/>
            </a:pPr>
            <a:r>
              <a:rPr lang="en-US" sz="2000" dirty="0"/>
              <a:t>· Sample size well development for most areas, note coverage issue</a:t>
            </a:r>
          </a:p>
          <a:p>
            <a:pPr marL="228600" marR="0" lvl="0" indent="-76200" algn="l" rtl="0">
              <a:lnSpc>
                <a:spcPct val="100000"/>
              </a:lnSpc>
              <a:spcBef>
                <a:spcPts val="0"/>
              </a:spcBef>
              <a:spcAft>
                <a:spcPts val="0"/>
              </a:spcAft>
              <a:buClr>
                <a:srgbClr val="152430"/>
              </a:buClr>
              <a:buSzPts val="2400"/>
              <a:buFont typeface="Public Sans Light"/>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US" sz="2400" b="1" dirty="0"/>
              <a:t>Other frequentist intervals are prediction &amp; tolerance intervals </a:t>
            </a:r>
          </a:p>
          <a:p>
            <a:pPr marL="228600" lvl="0" indent="-76200">
              <a:lnSpc>
                <a:spcPct val="100000"/>
              </a:lnSpc>
              <a:buSzPts val="2400"/>
            </a:pPr>
            <a:r>
              <a:rPr lang="en-US" sz="2000" dirty="0"/>
              <a:t>· Sample size methods available but more "abstract" versus CI SSD.</a:t>
            </a:r>
          </a:p>
          <a:p>
            <a:pPr marL="228600" lvl="0" indent="-76200" algn="l" rtl="0">
              <a:lnSpc>
                <a:spcPct val="100000"/>
              </a:lnSpc>
              <a:spcBef>
                <a:spcPts val="0"/>
              </a:spcBef>
              <a:spcAft>
                <a:spcPts val="0"/>
              </a:spcAft>
              <a:buSzPts val="2400"/>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IE" sz="2400" b="1" dirty="0"/>
              <a:t>Credible intervals give alternative interval-specific insight </a:t>
            </a:r>
          </a:p>
          <a:p>
            <a:pPr marL="228600" indent="-76200">
              <a:lnSpc>
                <a:spcPct val="100000"/>
              </a:lnSpc>
              <a:buSzPts val="2400"/>
            </a:pPr>
            <a:r>
              <a:rPr lang="en-US" sz="2000" dirty="0"/>
              <a:t>· Sample size has wide range of options and approaches</a:t>
            </a:r>
            <a:endParaRPr sz="2000" dirty="0"/>
          </a:p>
          <a:p>
            <a:pPr marL="228600" lvl="0" indent="-76200" algn="l" rtl="0">
              <a:lnSpc>
                <a:spcPct val="100000"/>
              </a:lnSpc>
              <a:spcBef>
                <a:spcPts val="0"/>
              </a:spcBef>
              <a:spcAft>
                <a:spcPts val="0"/>
              </a:spcAft>
              <a:buSzPts val="2400"/>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8" name="Google Shape;2268;g2b1c0db4310_0_171"/>
          <p:cNvSpPr txBox="1"/>
          <p:nvPr/>
        </p:nvSpPr>
        <p:spPr>
          <a:xfrm>
            <a:off x="-8700" y="790575"/>
            <a:ext cx="12209400" cy="9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E" sz="4200" b="1" u="sng" dirty="0">
                <a:solidFill>
                  <a:schemeClr val="accent2"/>
                </a:solidFill>
                <a:latin typeface="Public Sans"/>
                <a:ea typeface="Public Sans"/>
                <a:cs typeface="Public Sans"/>
                <a:sym typeface="Public Sans"/>
              </a:rPr>
              <a:t>statsols.com/</a:t>
            </a:r>
            <a:r>
              <a:rPr lang="en-IE" sz="4200" b="1" u="sng" dirty="0" err="1">
                <a:solidFill>
                  <a:schemeClr val="accent2"/>
                </a:solidFill>
                <a:latin typeface="Public Sans"/>
                <a:ea typeface="Public Sans"/>
                <a:cs typeface="Public Sans"/>
                <a:sym typeface="Public Sans"/>
              </a:rPr>
              <a:t>nquery</a:t>
            </a:r>
            <a:r>
              <a:rPr lang="en-IE" sz="4200" b="1" u="sng" dirty="0">
                <a:solidFill>
                  <a:schemeClr val="accent2"/>
                </a:solidFill>
                <a:latin typeface="Public Sans"/>
                <a:ea typeface="Public Sans"/>
                <a:cs typeface="Public Sans"/>
                <a:sym typeface="Public Sans"/>
              </a:rPr>
              <a:t>-demo</a:t>
            </a:r>
            <a:endParaRPr sz="1600" dirty="0">
              <a:solidFill>
                <a:schemeClr val="dk1"/>
              </a:solidFill>
              <a:latin typeface="Public Sans Light"/>
              <a:ea typeface="Public Sans Light"/>
              <a:cs typeface="Public Sans Light"/>
              <a:sym typeface="Public Sans Light"/>
            </a:endParaRPr>
          </a:p>
        </p:txBody>
      </p:sp>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27</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a:solidFill>
                  <a:schemeClr val="accent2"/>
                </a:solidFill>
              </a:rPr>
              <a:t>info@statsols.com</a:t>
            </a:r>
            <a:endParaRPr sz="3200" u="sng">
              <a:solidFill>
                <a:schemeClr val="accent2"/>
              </a:solidFill>
            </a:endParaRPr>
          </a:p>
        </p:txBody>
      </p:sp>
      <p:sp>
        <p:nvSpPr>
          <p:cNvPr id="2278" name="Google Shape;2278;g276a1c4e488_0_68"/>
          <p:cNvSpPr txBox="1"/>
          <p:nvPr/>
        </p:nvSpPr>
        <p:spPr>
          <a:xfrm>
            <a:off x="1096525" y="4574327"/>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MORE INFO</a:t>
            </a:r>
            <a:endParaRPr>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a:solidFill>
                  <a:schemeClr val="accent2"/>
                </a:solidFill>
              </a:rPr>
              <a:t>statsols.com</a:t>
            </a:r>
            <a:endParaRPr sz="3200" u="sng">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Statistical Intervals</a:t>
            </a:r>
            <a:r>
              <a:rPr lang="en-IE" sz="3600" cap="none" dirty="0"/>
              <a:t>)</a:t>
            </a:r>
            <a:endParaRPr sz="3600" dirty="0"/>
          </a:p>
        </p:txBody>
      </p:sp>
      <p:sp>
        <p:nvSpPr>
          <p:cNvPr id="3" name="Text Placeholder 2">
            <a:extLst>
              <a:ext uri="{FF2B5EF4-FFF2-40B4-BE49-F238E27FC236}">
                <a16:creationId xmlns:a16="http://schemas.microsoft.com/office/drawing/2014/main" id="{B5DB9814-7E20-E38F-E44D-5249576DBDC7}"/>
              </a:ext>
            </a:extLst>
          </p:cNvPr>
          <p:cNvSpPr>
            <a:spLocks noGrp="1"/>
          </p:cNvSpPr>
          <p:nvPr>
            <p:ph type="body" idx="1"/>
          </p:nvPr>
        </p:nvSpPr>
        <p:spPr>
          <a:xfrm>
            <a:off x="800099" y="1355651"/>
            <a:ext cx="9877425" cy="4953074"/>
          </a:xfrm>
        </p:spPr>
        <p:txBody>
          <a:bodyPr/>
          <a:lstStyle/>
          <a:p>
            <a:pPr marL="0" indent="0">
              <a:buNone/>
            </a:pPr>
            <a:r>
              <a:rPr lang="en-GB" sz="1600" i="0" dirty="0">
                <a:solidFill>
                  <a:srgbClr val="222222"/>
                </a:solidFill>
                <a:effectLst/>
                <a:latin typeface="Public Sans Light" panose="020B0604020202020204" charset="0"/>
              </a:rPr>
              <a:t>Meeker, W.Q., Hahn, G.J. and Escobar, L.A., 2017. Statistical intervals: a guide for practitioners and researchers (Vol. 541). John Wiley &amp; Sons.</a:t>
            </a:r>
          </a:p>
          <a:p>
            <a:pPr marL="0" indent="0">
              <a:buNone/>
            </a:pPr>
            <a:endParaRPr lang="en-GB" sz="1600" i="0" dirty="0">
              <a:solidFill>
                <a:srgbClr val="222222"/>
              </a:solidFill>
              <a:effectLst/>
              <a:latin typeface="Public Sans Light" panose="020B0604020202020204" charset="0"/>
            </a:endParaRPr>
          </a:p>
          <a:p>
            <a:pPr marL="0" indent="0">
              <a:buNone/>
            </a:pPr>
            <a:r>
              <a:rPr lang="en-GB" sz="1600" i="0" dirty="0">
                <a:solidFill>
                  <a:srgbClr val="222222"/>
                </a:solidFill>
                <a:effectLst/>
                <a:latin typeface="Public Sans Light" panose="020B0604020202020204" charset="0"/>
              </a:rPr>
              <a:t>Zar, J. H. (1999). Biostatistical analysis. Pearson Education India.</a:t>
            </a:r>
          </a:p>
          <a:p>
            <a:pPr marL="0" indent="0">
              <a:buNone/>
            </a:pPr>
            <a:endParaRPr lang="en-GB" sz="1600" i="0" dirty="0">
              <a:solidFill>
                <a:srgbClr val="222222"/>
              </a:solidFill>
              <a:effectLst/>
              <a:latin typeface="Public Sans Light" panose="020B0604020202020204" charset="0"/>
            </a:endParaRPr>
          </a:p>
          <a:p>
            <a:pPr marL="0" indent="0">
              <a:buNone/>
            </a:pPr>
            <a:r>
              <a:rPr lang="en-GB" sz="1600" i="0" dirty="0">
                <a:solidFill>
                  <a:srgbClr val="222222"/>
                </a:solidFill>
                <a:effectLst/>
                <a:latin typeface="Public Sans Light" panose="020B0604020202020204" charset="0"/>
              </a:rPr>
              <a:t>Craggs, C. (1989). Statistics in Research: Basic Concepts and Techniques for Research Workers.</a:t>
            </a:r>
          </a:p>
          <a:p>
            <a:pPr marL="0" indent="0">
              <a:buNone/>
            </a:pPr>
            <a:endParaRPr lang="en-GB" sz="1600" i="0" dirty="0">
              <a:solidFill>
                <a:srgbClr val="222222"/>
              </a:solidFill>
              <a:effectLst/>
              <a:latin typeface="Public Sans Light" panose="020B0604020202020204" charset="0"/>
            </a:endParaRPr>
          </a:p>
          <a:p>
            <a:pPr marL="0" indent="0">
              <a:buNone/>
            </a:pPr>
            <a:r>
              <a:rPr lang="en-GB" sz="1600" i="0" dirty="0">
                <a:solidFill>
                  <a:srgbClr val="222222"/>
                </a:solidFill>
                <a:effectLst/>
                <a:latin typeface="Public Sans Light" panose="020B0604020202020204" charset="0"/>
              </a:rPr>
              <a:t>Moore, D. S., &amp; McCabe, G. P. (1989). Introduction to the Practice of Statistics. WH Freeman/Times Books/Henry Holt &amp; Co.</a:t>
            </a:r>
          </a:p>
          <a:p>
            <a:pPr marL="0" indent="0">
              <a:buNone/>
            </a:pPr>
            <a:endParaRPr lang="en-GB" sz="1600" i="0" dirty="0">
              <a:solidFill>
                <a:srgbClr val="222222"/>
              </a:solidFill>
              <a:effectLst/>
              <a:latin typeface="Public Sans Light" panose="020B0604020202020204" charset="0"/>
            </a:endParaRPr>
          </a:p>
          <a:p>
            <a:pPr marL="0" indent="0">
              <a:buNone/>
            </a:pPr>
            <a:r>
              <a:rPr lang="en-GB" sz="1600" i="0" dirty="0">
                <a:solidFill>
                  <a:srgbClr val="222222"/>
                </a:solidFill>
                <a:effectLst/>
                <a:latin typeface="Public Sans Light" panose="020B0604020202020204" charset="0"/>
              </a:rPr>
              <a:t>Fleiss, J. L., Levin, B., &amp; Paik, M. C. (2013). Statistical methods for rates and proportions. John </a:t>
            </a:r>
            <a:r>
              <a:rPr lang="en-GB" sz="1600" i="0" dirty="0" err="1">
                <a:solidFill>
                  <a:srgbClr val="222222"/>
                </a:solidFill>
                <a:effectLst/>
                <a:latin typeface="Public Sans Light" panose="020B0604020202020204" charset="0"/>
              </a:rPr>
              <a:t>wiley</a:t>
            </a:r>
            <a:r>
              <a:rPr lang="en-GB" sz="1600" i="0" dirty="0">
                <a:solidFill>
                  <a:srgbClr val="222222"/>
                </a:solidFill>
                <a:effectLst/>
                <a:latin typeface="Public Sans Light" panose="020B0604020202020204" charset="0"/>
              </a:rPr>
              <a:t> &amp; sons.</a:t>
            </a:r>
          </a:p>
          <a:p>
            <a:pPr marL="0" indent="0">
              <a:buNone/>
            </a:pPr>
            <a:endParaRPr lang="en-GB" sz="1600" i="0" dirty="0">
              <a:solidFill>
                <a:srgbClr val="222222"/>
              </a:solidFill>
              <a:effectLst/>
              <a:latin typeface="Public Sans Light" panose="020B0604020202020204" charset="0"/>
            </a:endParaRPr>
          </a:p>
          <a:p>
            <a:pPr marL="0" indent="0">
              <a:buNone/>
            </a:pPr>
            <a:r>
              <a:rPr lang="en-GB" sz="1600" i="0" dirty="0" err="1">
                <a:solidFill>
                  <a:srgbClr val="222222"/>
                </a:solidFill>
                <a:effectLst/>
                <a:latin typeface="Public Sans Light" panose="020B0604020202020204" charset="0"/>
              </a:rPr>
              <a:t>Severini</a:t>
            </a:r>
            <a:r>
              <a:rPr lang="en-GB" sz="1600" i="0" dirty="0">
                <a:solidFill>
                  <a:srgbClr val="222222"/>
                </a:solidFill>
                <a:effectLst/>
                <a:latin typeface="Public Sans Light" panose="020B0604020202020204" charset="0"/>
              </a:rPr>
              <a:t>, T. A. (1991). On the relationship between Bayesian and non‐Bayesian interval estimates. Journal of the Royal Statistical Society: Series B (Methodological), 53(3), 611-618.</a:t>
            </a:r>
          </a:p>
          <a:p>
            <a:pPr marL="0" indent="0">
              <a:buNone/>
            </a:pPr>
            <a:endParaRPr lang="en-GB" sz="1600" i="0" dirty="0">
              <a:solidFill>
                <a:srgbClr val="222222"/>
              </a:solidFill>
              <a:effectLst/>
              <a:latin typeface="Public Sans Light" panose="020B0604020202020204" charset="0"/>
            </a:endParaRPr>
          </a:p>
          <a:p>
            <a:pPr marL="0" indent="0">
              <a:buNone/>
            </a:pPr>
            <a:r>
              <a:rPr lang="en-GB" sz="1600" b="0" i="0" dirty="0" err="1">
                <a:solidFill>
                  <a:srgbClr val="222222"/>
                </a:solidFill>
                <a:effectLst/>
                <a:latin typeface="Public Sans Light" panose="020B0604020202020204" charset="0"/>
              </a:rPr>
              <a:t>Neyman</a:t>
            </a:r>
            <a:r>
              <a:rPr lang="en-GB" sz="1600" b="0" i="0" dirty="0">
                <a:solidFill>
                  <a:srgbClr val="222222"/>
                </a:solidFill>
                <a:effectLst/>
                <a:latin typeface="Public Sans Light" panose="020B0604020202020204" charset="0"/>
              </a:rPr>
              <a:t>, J. (1937). Outline of a theory of statistical estimation based on the classical theory of probability. Philosophical Transactions of the Royal Society of London. Series A, Mathematical and Physical Sciences, 236(767), 333-380.</a:t>
            </a:r>
          </a:p>
          <a:p>
            <a:pPr marL="0" indent="0">
              <a:buNone/>
            </a:pPr>
            <a:endParaRPr lang="en-GB" sz="1600" b="0" i="0" dirty="0">
              <a:solidFill>
                <a:srgbClr val="222222"/>
              </a:solidFill>
              <a:effectLst/>
              <a:latin typeface="Public Sans Light" panose="020B0604020202020204" charset="0"/>
            </a:endParaRPr>
          </a:p>
          <a:p>
            <a:endParaRPr lang="en-IE" dirty="0">
              <a:latin typeface="Public Sans Light" panose="020B06040202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3"/>
        <p:cNvGrpSpPr/>
        <p:nvPr/>
      </p:nvGrpSpPr>
      <p:grpSpPr>
        <a:xfrm>
          <a:off x="0" y="0"/>
          <a:ext cx="0" cy="0"/>
          <a:chOff x="0" y="0"/>
          <a:chExt cx="0" cy="0"/>
        </a:xfrm>
      </p:grpSpPr>
      <p:sp>
        <p:nvSpPr>
          <p:cNvPr id="2284" name="Google Shape;2284;g2b1c0db4310_0_299"/>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sz="3600" cap="none" dirty="0"/>
              <a:t>References (</a:t>
            </a:r>
            <a:r>
              <a:rPr lang="en-IE" sz="3600" dirty="0"/>
              <a:t>Statistical Intervals</a:t>
            </a:r>
            <a:r>
              <a:rPr lang="en-IE" sz="3600" cap="none" dirty="0"/>
              <a:t>)</a:t>
            </a:r>
            <a:endParaRPr sz="3600" dirty="0"/>
          </a:p>
        </p:txBody>
      </p:sp>
      <p:sp>
        <p:nvSpPr>
          <p:cNvPr id="2285" name="Google Shape;2285;g2b1c0db4310_0_299"/>
          <p:cNvSpPr txBox="1">
            <a:spLocks noGrp="1"/>
          </p:cNvSpPr>
          <p:nvPr>
            <p:ph type="sldNum" idx="4294967295"/>
          </p:nvPr>
        </p:nvSpPr>
        <p:spPr>
          <a:xfrm>
            <a:off x="0" y="6489700"/>
            <a:ext cx="1003200" cy="258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900"/>
              <a:buNone/>
            </a:pPr>
            <a:fld id="{00000000-1234-1234-1234-123412341234}" type="slidenum">
              <a:rPr lang="en-IE"/>
              <a:t>29</a:t>
            </a:fld>
            <a:endParaRPr/>
          </a:p>
        </p:txBody>
      </p:sp>
      <p:sp>
        <p:nvSpPr>
          <p:cNvPr id="3" name="TextBox 2">
            <a:extLst>
              <a:ext uri="{FF2B5EF4-FFF2-40B4-BE49-F238E27FC236}">
                <a16:creationId xmlns:a16="http://schemas.microsoft.com/office/drawing/2014/main" id="{9D5F315D-72B9-7B98-A381-634754A02AC9}"/>
              </a:ext>
            </a:extLst>
          </p:cNvPr>
          <p:cNvSpPr txBox="1"/>
          <p:nvPr/>
        </p:nvSpPr>
        <p:spPr>
          <a:xfrm>
            <a:off x="533399" y="1381125"/>
            <a:ext cx="10106026" cy="2554545"/>
          </a:xfrm>
          <a:prstGeom prst="rect">
            <a:avLst/>
          </a:prstGeom>
          <a:noFill/>
        </p:spPr>
        <p:txBody>
          <a:bodyPr wrap="square">
            <a:spAutoFit/>
          </a:bodyPr>
          <a:lstStyle/>
          <a:p>
            <a:pPr marL="0" indent="0">
              <a:buNone/>
            </a:pPr>
            <a:r>
              <a:rPr lang="en-GB" sz="1600" i="0" dirty="0">
                <a:solidFill>
                  <a:srgbClr val="222222"/>
                </a:solidFill>
                <a:effectLst/>
                <a:latin typeface="Public Sans Light" panose="020B0604020202020204" charset="0"/>
              </a:rPr>
              <a:t>Paoli, B., Haggard, L., &amp; Shah, G. (2002). Confidence intervals in public health. Office of Public Health Assessment, Utah Department of Health, 8.</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Morey, R. D., Hoekstra, R., </a:t>
            </a:r>
            <a:r>
              <a:rPr lang="en-GB" sz="1600" b="0" i="0" dirty="0" err="1">
                <a:solidFill>
                  <a:srgbClr val="222222"/>
                </a:solidFill>
                <a:effectLst/>
                <a:latin typeface="Public Sans Light" panose="020B0604020202020204" charset="0"/>
              </a:rPr>
              <a:t>Rouder</a:t>
            </a:r>
            <a:r>
              <a:rPr lang="en-GB" sz="1600" b="0" i="0" dirty="0">
                <a:solidFill>
                  <a:srgbClr val="222222"/>
                </a:solidFill>
                <a:effectLst/>
                <a:latin typeface="Public Sans Light" panose="020B0604020202020204" charset="0"/>
              </a:rPr>
              <a:t>, J. N., Lee, M. D., &amp; </a:t>
            </a:r>
            <a:r>
              <a:rPr lang="en-GB" sz="1600" b="0" i="0" dirty="0" err="1">
                <a:solidFill>
                  <a:srgbClr val="222222"/>
                </a:solidFill>
                <a:effectLst/>
                <a:latin typeface="Public Sans Light" panose="020B0604020202020204" charset="0"/>
              </a:rPr>
              <a:t>Wagenmakers</a:t>
            </a:r>
            <a:r>
              <a:rPr lang="en-GB" sz="1600" b="0" i="0" dirty="0">
                <a:solidFill>
                  <a:srgbClr val="222222"/>
                </a:solidFill>
                <a:effectLst/>
                <a:latin typeface="Public Sans Light" panose="020B0604020202020204" charset="0"/>
              </a:rPr>
              <a:t>, E. J. (2016). The fallacy of placing confidence in confidence intervals. Psychonomic bulletin &amp; review, 23(1), 103-123.</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Robinson, G. K. (1975). Some counterexamples to the theory of confidence intervals. </a:t>
            </a:r>
            <a:r>
              <a:rPr lang="en-GB" sz="1600" b="0" i="0" dirty="0" err="1">
                <a:solidFill>
                  <a:srgbClr val="222222"/>
                </a:solidFill>
                <a:effectLst/>
                <a:latin typeface="Public Sans Light" panose="020B0604020202020204" charset="0"/>
              </a:rPr>
              <a:t>Biometrika</a:t>
            </a:r>
            <a:r>
              <a:rPr lang="en-GB" sz="1600" b="0" i="0" dirty="0">
                <a:solidFill>
                  <a:srgbClr val="222222"/>
                </a:solidFill>
                <a:effectLst/>
                <a:latin typeface="Public Sans Light" panose="020B0604020202020204" charset="0"/>
              </a:rPr>
              <a:t>, 62(1), 155-160.</a:t>
            </a:r>
          </a:p>
          <a:p>
            <a:pPr marL="0" indent="0">
              <a:buNone/>
            </a:pPr>
            <a:r>
              <a:rPr lang="en-GB" sz="1600" b="0" i="0" dirty="0">
                <a:solidFill>
                  <a:srgbClr val="222222"/>
                </a:solidFill>
                <a:effectLst/>
                <a:latin typeface="Public Sans Light" panose="020B0604020202020204" charset="0"/>
              </a:rPr>
              <a:t>Mayo, D. G. (1981). In </a:t>
            </a:r>
            <a:r>
              <a:rPr lang="en-GB" sz="1600" b="0" i="0" dirty="0" err="1">
                <a:solidFill>
                  <a:srgbClr val="222222"/>
                </a:solidFill>
                <a:effectLst/>
                <a:latin typeface="Public Sans Light" panose="020B0604020202020204" charset="0"/>
              </a:rPr>
              <a:t>defense</a:t>
            </a:r>
            <a:r>
              <a:rPr lang="en-GB" sz="1600" b="0" i="0" dirty="0">
                <a:solidFill>
                  <a:srgbClr val="222222"/>
                </a:solidFill>
                <a:effectLst/>
                <a:latin typeface="Public Sans Light" panose="020B0604020202020204" charset="0"/>
              </a:rPr>
              <a:t> of the </a:t>
            </a:r>
            <a:r>
              <a:rPr lang="en-GB" sz="1600" b="0" i="0" dirty="0" err="1">
                <a:solidFill>
                  <a:srgbClr val="222222"/>
                </a:solidFill>
                <a:effectLst/>
                <a:latin typeface="Public Sans Light" panose="020B0604020202020204" charset="0"/>
              </a:rPr>
              <a:t>Neyman</a:t>
            </a:r>
            <a:r>
              <a:rPr lang="en-GB" sz="1600" b="0" i="0" dirty="0">
                <a:solidFill>
                  <a:srgbClr val="222222"/>
                </a:solidFill>
                <a:effectLst/>
                <a:latin typeface="Public Sans Light" panose="020B0604020202020204" charset="0"/>
              </a:rPr>
              <a:t>-Pearson theory of confidence intervals. Philosophy of Science, 48(2), 269-280.</a:t>
            </a:r>
            <a:endParaRPr lang="en-IE" sz="1600" b="1" i="0" dirty="0">
              <a:solidFill>
                <a:srgbClr val="222222"/>
              </a:solidFill>
              <a:effectLst/>
              <a:latin typeface="Public Sans Light"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5" name="Google Shape;2075;g276a1c4e488_0_0"/>
          <p:cNvSpPr txBox="1"/>
          <p:nvPr/>
        </p:nvSpPr>
        <p:spPr>
          <a:xfrm>
            <a:off x="533400" y="1475000"/>
            <a:ext cx="4156500" cy="441300"/>
          </a:xfrm>
          <a:prstGeom prst="rect">
            <a:avLst/>
          </a:prstGeom>
          <a:noFill/>
          <a:ln>
            <a:noFill/>
          </a:ln>
        </p:spPr>
        <p:txBody>
          <a:bodyPr spcFirstLastPara="1" wrap="square" lIns="27425" tIns="27425" rIns="27425" bIns="27425" anchor="ctr" anchorCtr="0">
            <a:normAutofit/>
          </a:bodyPr>
          <a:lstStyle/>
          <a:p>
            <a:pPr marL="0" lvl="0" indent="0" algn="l" rtl="0">
              <a:spcBef>
                <a:spcPts val="0"/>
              </a:spcBef>
              <a:spcAft>
                <a:spcPts val="0"/>
              </a:spcAft>
              <a:buNone/>
            </a:pPr>
            <a:endParaRPr sz="2000" dirty="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771631"/>
            <a:ext cx="5577900" cy="83095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Sample Size for Prediction &amp; Tolerance Intervals</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7" y="814599"/>
            <a:ext cx="648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01</a:t>
            </a:r>
            <a:endParaRPr/>
          </a:p>
        </p:txBody>
      </p:sp>
      <p:sp>
        <p:nvSpPr>
          <p:cNvPr id="2078" name="Google Shape;2078;g276a1c4e488_0_0"/>
          <p:cNvSpPr txBox="1"/>
          <p:nvPr/>
        </p:nvSpPr>
        <p:spPr>
          <a:xfrm>
            <a:off x="6275994" y="3967531"/>
            <a:ext cx="54630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Sample Size for Credible Intervals</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Statistical Intervals Overview </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4986"/>
            <a:ext cx="57726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Sample Size for Confidence Intervals</a:t>
            </a:r>
            <a:endParaRPr dirty="0">
              <a:solidFill>
                <a:srgbClr val="152430"/>
              </a:solidFill>
              <a:latin typeface="Public Sans"/>
              <a:ea typeface="Public Sans"/>
              <a:cs typeface="Public Sans"/>
              <a:sym typeface="Public Sans"/>
            </a:endParaRP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a:solidFill>
                  <a:schemeClr val="accent4"/>
                </a:solidFill>
                <a:latin typeface="Public Sans Medium"/>
                <a:ea typeface="Public Sans Medium"/>
                <a:cs typeface="Public Sans Medium"/>
                <a:sym typeface="Public Sans Medium"/>
              </a:rPr>
              <a:t>Questions welcome throughout</a:t>
            </a:r>
            <a:endParaRPr sz="140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0FCD4CF7-FCBB-5994-DEED-DE55F57EED6F}"/>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5239FFA3-5DED-3ACF-5945-865C3F0AC7D6}"/>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Confidence Intervals</a:t>
            </a:r>
            <a:r>
              <a:rPr lang="en-IE" sz="3600" cap="none" dirty="0"/>
              <a:t>)</a:t>
            </a:r>
            <a:endParaRPr sz="3600" dirty="0"/>
          </a:p>
        </p:txBody>
      </p:sp>
      <p:sp>
        <p:nvSpPr>
          <p:cNvPr id="3" name="Text Placeholder 2">
            <a:extLst>
              <a:ext uri="{FF2B5EF4-FFF2-40B4-BE49-F238E27FC236}">
                <a16:creationId xmlns:a16="http://schemas.microsoft.com/office/drawing/2014/main" id="{1A0D5E4B-A3E3-203A-69BA-E03BF4B2A632}"/>
              </a:ext>
            </a:extLst>
          </p:cNvPr>
          <p:cNvSpPr>
            <a:spLocks noGrp="1"/>
          </p:cNvSpPr>
          <p:nvPr>
            <p:ph type="body" idx="1"/>
          </p:nvPr>
        </p:nvSpPr>
        <p:spPr>
          <a:xfrm>
            <a:off x="800099" y="1355651"/>
            <a:ext cx="9877425" cy="4953074"/>
          </a:xfrm>
        </p:spPr>
        <p:txBody>
          <a:bodyPr/>
          <a:lstStyle/>
          <a:p>
            <a:pPr marL="0" indent="0">
              <a:buNone/>
            </a:pPr>
            <a:r>
              <a:rPr lang="en-IE" sz="1600" dirty="0">
                <a:latin typeface="Public Sans Light" panose="020B0604020202020204" charset="0"/>
              </a:rPr>
              <a:t>Julious, S.A., (2009). </a:t>
            </a:r>
            <a:r>
              <a:rPr lang="en-IE" sz="1600" i="1" dirty="0">
                <a:latin typeface="Public Sans Light" panose="020B0604020202020204" charset="0"/>
              </a:rPr>
              <a:t>Sample sizes for clinical trials</a:t>
            </a:r>
            <a:r>
              <a:rPr lang="en-IE" sz="1600" dirty="0">
                <a:latin typeface="Public Sans Light" panose="020B0604020202020204" charset="0"/>
              </a:rPr>
              <a:t>. Chapman and Hall/CRC.</a:t>
            </a:r>
          </a:p>
          <a:p>
            <a:pPr marL="0" indent="0">
              <a:buNone/>
            </a:pPr>
            <a:endParaRPr lang="en-IE" sz="1600" dirty="0">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Chow, S.C., Shao, J., &amp; Wang, H. (2008). Sample Size Calculations in Clinical Research (2nd ed.). Chapman &amp; Hall. </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Mathews, P. (2010). Sample size calculations: Practical methods for engineers and scientists. Mathews Malnar and Bailey.</a:t>
            </a:r>
          </a:p>
          <a:p>
            <a:pPr marL="0" indent="0">
              <a:buNone/>
            </a:pPr>
            <a:endParaRPr lang="en-GB" dirty="0">
              <a:solidFill>
                <a:srgbClr val="222222"/>
              </a:solidFill>
              <a:latin typeface="Public Sans Light" panose="020B0604020202020204" charset="0"/>
            </a:endParaRPr>
          </a:p>
          <a:p>
            <a:pPr marL="0" indent="0">
              <a:buNone/>
            </a:pPr>
            <a:r>
              <a:rPr lang="en-IE" sz="1600" dirty="0">
                <a:latin typeface="Public Sans Light" panose="020B0604020202020204" charset="0"/>
              </a:rPr>
              <a:t>Rothman, K.J. and Greenland, S., (2018). Planning study size based on precision rather than power. Epidemiology, 29(5), pp.599-603.</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Kelley, K., Maxwell, S.E. and Rausch, J.R., 2003. Obtaining power or obtaining precision: Delineating methods of sample-size planning. Evaluation &amp; the health professions, 26(3), pp.258-287.</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Dos Santos Silva, I. (1999), Cancer Epidemiology: Principles and Methods, IARC.</a:t>
            </a:r>
          </a:p>
          <a:p>
            <a:pPr marL="0" indent="0">
              <a:buNone/>
            </a:pPr>
            <a:endParaRPr lang="en-GB" dirty="0">
              <a:solidFill>
                <a:srgbClr val="222222"/>
              </a:solidFill>
              <a:latin typeface="Public Sans Light" panose="020B0604020202020204" charset="0"/>
            </a:endParaRPr>
          </a:p>
          <a:p>
            <a:pPr marL="0" indent="0"/>
            <a:r>
              <a:rPr lang="en-GB" sz="1600" b="0" i="0" dirty="0">
                <a:solidFill>
                  <a:srgbClr val="222222"/>
                </a:solidFill>
                <a:effectLst/>
                <a:latin typeface="Public Sans Light" panose="020B0604020202020204" charset="0"/>
              </a:rPr>
              <a:t>Clayton, D., &amp; Hills, M. (2013), Statistical Models in Epidemiology, OUP Oxford, 206-208.</a:t>
            </a:r>
          </a:p>
          <a:p>
            <a:pPr marL="0" indent="0">
              <a:buNone/>
            </a:pPr>
            <a:endParaRPr lang="en-GB" sz="1600" b="0" i="0" dirty="0">
              <a:solidFill>
                <a:srgbClr val="222222"/>
              </a:solidFill>
              <a:effectLst/>
              <a:latin typeface="Public Sans Light" panose="020B0604020202020204" charset="0"/>
            </a:endParaRPr>
          </a:p>
          <a:p>
            <a:pPr marL="0" indent="0">
              <a:buNone/>
            </a:pPr>
            <a:endParaRPr lang="en-GB" sz="1600" b="1" i="0" dirty="0">
              <a:solidFill>
                <a:srgbClr val="222222"/>
              </a:solidFill>
              <a:effectLst/>
              <a:latin typeface="Public Sans Light" panose="020B0604020202020204" charset="0"/>
            </a:endParaRPr>
          </a:p>
        </p:txBody>
      </p:sp>
    </p:spTree>
    <p:extLst>
      <p:ext uri="{BB962C8B-B14F-4D97-AF65-F5344CB8AC3E}">
        <p14:creationId xmlns:p14="http://schemas.microsoft.com/office/powerpoint/2010/main" val="192427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4EF04EEF-8D41-C804-5F92-741B4462DB7F}"/>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ADD87A09-4B7D-A3B5-758B-D1076338C0FF}"/>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Confidence Intervals</a:t>
            </a:r>
            <a:r>
              <a:rPr lang="en-IE" sz="3600" cap="none" dirty="0"/>
              <a:t>)</a:t>
            </a:r>
            <a:endParaRPr sz="3600" dirty="0"/>
          </a:p>
        </p:txBody>
      </p:sp>
      <p:sp>
        <p:nvSpPr>
          <p:cNvPr id="3" name="Text Placeholder 2">
            <a:extLst>
              <a:ext uri="{FF2B5EF4-FFF2-40B4-BE49-F238E27FC236}">
                <a16:creationId xmlns:a16="http://schemas.microsoft.com/office/drawing/2014/main" id="{32D6FA97-F586-9E62-292A-B299302DE5A5}"/>
              </a:ext>
            </a:extLst>
          </p:cNvPr>
          <p:cNvSpPr>
            <a:spLocks noGrp="1"/>
          </p:cNvSpPr>
          <p:nvPr>
            <p:ph type="body" idx="1"/>
          </p:nvPr>
        </p:nvSpPr>
        <p:spPr>
          <a:xfrm>
            <a:off x="800099" y="1355651"/>
            <a:ext cx="9877425" cy="4953074"/>
          </a:xfrm>
        </p:spPr>
        <p:txBody>
          <a:bodyPr/>
          <a:lstStyle/>
          <a:p>
            <a:pPr marL="0" indent="0">
              <a:buNone/>
            </a:pPr>
            <a:r>
              <a:rPr lang="en-GB" sz="1600" b="0" i="0" dirty="0">
                <a:solidFill>
                  <a:srgbClr val="222222"/>
                </a:solidFill>
                <a:effectLst/>
                <a:latin typeface="Public Sans Light" panose="020B0604020202020204" charset="0"/>
              </a:rPr>
              <a:t>W. Wang (2010), On Construction of the Smallest One-sided Confidence Interval for the Difference of Two Proportions. The Annals of Statistics, 38(2)1227–1243.</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Kupper, L. L., &amp; Hafner, K. B. (1989). How appropriate are popular sample size formulas?. The American Statistician, 43(2), 101-105.</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Beal, S. L. (1989). Sample size determination for confidence intervals on the population mean and on the difference between two population means. Biometrics, 969-977.</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Liu, X. S. (2009). Sample size and the width of the confidence interval for mean difference. British Journal of Mathematical and Statistical Psychology, 62(2), 201-215.</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Bennett, S. M. A., et al. (2004), Rosiglitazone Improves Insulin Sensitivity, Glucose Tolerance and Ambulatory Blood Pressure in Subjects with Impaired Glucose Tolerance, Diabetic Medicine, 21(5) 415-422.</a:t>
            </a:r>
          </a:p>
          <a:p>
            <a:pPr marL="0" indent="0">
              <a:buNone/>
            </a:pPr>
            <a:endParaRPr lang="en-GB" sz="1600" b="0" i="0" dirty="0">
              <a:solidFill>
                <a:srgbClr val="222222"/>
              </a:solidFill>
              <a:effectLst/>
              <a:latin typeface="Public Sans Light" panose="020B0604020202020204" charset="0"/>
            </a:endParaRPr>
          </a:p>
          <a:p>
            <a:pPr marL="0" indent="0">
              <a:buNone/>
            </a:pPr>
            <a:r>
              <a:rPr lang="en-GB" sz="1600" b="0" i="0" dirty="0">
                <a:solidFill>
                  <a:srgbClr val="222222"/>
                </a:solidFill>
                <a:effectLst/>
                <a:latin typeface="Public Sans Light" panose="020B0604020202020204" charset="0"/>
              </a:rPr>
              <a:t>Pipas, J. M., et al. (2012), Neoadjuvant Cetuximab, Twice-weekly Gemcitabine, and Intensity-modulated Radiotherapy (IMRT) in Patients with Pancreatic Adenocarcinoma, Annals of Oncology, 23(11) 2820-2827.</a:t>
            </a:r>
            <a:endParaRPr lang="en-IE" sz="1600" b="1" dirty="0">
              <a:latin typeface="Public Sans Light" panose="020B0604020202020204" charset="0"/>
            </a:endParaRPr>
          </a:p>
          <a:p>
            <a:pPr marL="0" indent="0">
              <a:buNone/>
            </a:pPr>
            <a:endParaRPr lang="en-GB" sz="1600" b="0" i="0" dirty="0">
              <a:solidFill>
                <a:srgbClr val="222222"/>
              </a:solidFill>
              <a:effectLst/>
              <a:latin typeface="Public Sans Light" panose="020B0604020202020204" charset="0"/>
            </a:endParaRPr>
          </a:p>
        </p:txBody>
      </p:sp>
    </p:spTree>
    <p:extLst>
      <p:ext uri="{BB962C8B-B14F-4D97-AF65-F5344CB8AC3E}">
        <p14:creationId xmlns:p14="http://schemas.microsoft.com/office/powerpoint/2010/main" val="2730523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3C0CD84D-FFCB-3C9E-9544-34D327AC5425}"/>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63A1D693-2DED-8E73-E40B-453EEE76932A}"/>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Prediction &amp; Tolerance Intervals</a:t>
            </a:r>
            <a:r>
              <a:rPr lang="en-IE" sz="3600" cap="none" dirty="0"/>
              <a:t>)</a:t>
            </a:r>
            <a:endParaRPr sz="3600" dirty="0"/>
          </a:p>
        </p:txBody>
      </p:sp>
      <p:sp>
        <p:nvSpPr>
          <p:cNvPr id="3" name="Text Placeholder 2">
            <a:extLst>
              <a:ext uri="{FF2B5EF4-FFF2-40B4-BE49-F238E27FC236}">
                <a16:creationId xmlns:a16="http://schemas.microsoft.com/office/drawing/2014/main" id="{1BBF3C7F-1D40-9EF1-8F72-7AF1758AC624}"/>
              </a:ext>
            </a:extLst>
          </p:cNvPr>
          <p:cNvSpPr>
            <a:spLocks noGrp="1"/>
          </p:cNvSpPr>
          <p:nvPr>
            <p:ph type="body" idx="1"/>
          </p:nvPr>
        </p:nvSpPr>
        <p:spPr>
          <a:xfrm>
            <a:off x="800099" y="1355651"/>
            <a:ext cx="9877425" cy="4953074"/>
          </a:xfrm>
        </p:spPr>
        <p:txBody>
          <a:bodyPr/>
          <a:lstStyle/>
          <a:p>
            <a:pPr marL="0" indent="0">
              <a:buNone/>
            </a:pPr>
            <a:r>
              <a:rPr lang="en-GB" sz="1600" dirty="0"/>
              <a:t>Lawless, J. F., &amp; Fredette, M. (2005). Frequentist prediction intervals and predictive distributions. </a:t>
            </a:r>
            <a:r>
              <a:rPr lang="en-GB" sz="1600" dirty="0" err="1"/>
              <a:t>Biometrika</a:t>
            </a:r>
            <a:r>
              <a:rPr lang="en-GB" sz="1600" dirty="0"/>
              <a:t>, 92(3), 529-542.</a:t>
            </a:r>
          </a:p>
          <a:p>
            <a:pPr marL="0" indent="0">
              <a:buNone/>
            </a:pPr>
            <a:endParaRPr lang="en-GB" sz="1600" dirty="0"/>
          </a:p>
          <a:p>
            <a:pPr marL="0" indent="0">
              <a:buNone/>
            </a:pPr>
            <a:r>
              <a:rPr lang="en-GB" sz="1600" dirty="0" err="1"/>
              <a:t>Gkisser</a:t>
            </a:r>
            <a:r>
              <a:rPr lang="en-GB" sz="1600" dirty="0"/>
              <a:t>, S. (2017). Predictive inference: an introduction. Chapman and Hall/CRC.</a:t>
            </a:r>
            <a:endParaRPr lang="en-IE" sz="1600" dirty="0"/>
          </a:p>
          <a:p>
            <a:pPr marL="0" indent="0">
              <a:buNone/>
            </a:pPr>
            <a:r>
              <a:rPr lang="en-IE" sz="1600" dirty="0"/>
              <a:t>Meeker, W. Q., &amp; Hahn, G. J. (1982). Sample sizes for prediction intervals. Journal of Quality Technology, 14(4), 201-206.</a:t>
            </a:r>
          </a:p>
          <a:p>
            <a:pPr marL="0" indent="0">
              <a:buNone/>
            </a:pPr>
            <a:endParaRPr lang="en-IE" sz="1600" dirty="0"/>
          </a:p>
          <a:p>
            <a:pPr marL="0" indent="0">
              <a:buNone/>
            </a:pPr>
            <a:r>
              <a:rPr lang="en-GB" sz="1600" dirty="0"/>
              <a:t>Meeker, W. Q., Hahn, G. J., &amp; Escobar, L.A. (2017). Sample Size Requirements for Prediction Intervals. In Statistical Intervals.</a:t>
            </a:r>
          </a:p>
          <a:p>
            <a:pPr marL="0" indent="0">
              <a:buNone/>
            </a:pPr>
            <a:endParaRPr lang="en-GB" sz="1600" dirty="0"/>
          </a:p>
          <a:p>
            <a:pPr marL="0" indent="0">
              <a:buNone/>
            </a:pPr>
            <a:r>
              <a:rPr lang="en-GB" sz="1600" dirty="0" err="1"/>
              <a:t>Wolthers</a:t>
            </a:r>
            <a:r>
              <a:rPr lang="en-GB" sz="1600" dirty="0"/>
              <a:t>, O. D., Lomax, M., &amp; </a:t>
            </a:r>
            <a:r>
              <a:rPr lang="en-GB" sz="1600" dirty="0" err="1"/>
              <a:t>Schmedes</a:t>
            </a:r>
            <a:r>
              <a:rPr lang="en-GB" sz="1600" dirty="0"/>
              <a:t>, A. V. (2021). Paediatric reference range for overnight urinary cortisol corrected for creatinine. Clinical Chemistry and Laboratory Medicine (CCLM), 59(9), 1563-1568.</a:t>
            </a:r>
          </a:p>
          <a:p>
            <a:pPr marL="0" indent="0">
              <a:buNone/>
            </a:pPr>
            <a:endParaRPr lang="en-GB" sz="1600" dirty="0"/>
          </a:p>
          <a:p>
            <a:pPr marL="0" indent="0">
              <a:buNone/>
            </a:pPr>
            <a:r>
              <a:rPr lang="en-GB" sz="1600" dirty="0"/>
              <a:t>Krishnamoorthy, K., &amp; Mathew, T. (2009). Statistical tolerance regions: theory, applications, and computation. John Wiley &amp; Sons.</a:t>
            </a:r>
          </a:p>
          <a:p>
            <a:pPr marL="0" indent="0">
              <a:buNone/>
            </a:pPr>
            <a:endParaRPr lang="en-GB" sz="1600" dirty="0"/>
          </a:p>
          <a:p>
            <a:pPr marL="0" indent="0">
              <a:buNone/>
            </a:pPr>
            <a:r>
              <a:rPr lang="en-GB" sz="1600" dirty="0"/>
              <a:t>Howe, W. G. (1969). Two-sided tolerance limits for normal populations—some improvements. Journal of the American Statistical Association, 64(326), 610-620.</a:t>
            </a:r>
          </a:p>
          <a:p>
            <a:pPr marL="0" indent="0">
              <a:buNone/>
            </a:pPr>
            <a:endParaRPr lang="en-GB" sz="1600" dirty="0"/>
          </a:p>
        </p:txBody>
      </p:sp>
    </p:spTree>
    <p:extLst>
      <p:ext uri="{BB962C8B-B14F-4D97-AF65-F5344CB8AC3E}">
        <p14:creationId xmlns:p14="http://schemas.microsoft.com/office/powerpoint/2010/main" val="393124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BA430A81-D7AB-B469-93F1-8AE6870801F6}"/>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37B11D24-A836-8060-F684-9DE7A2A21856}"/>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Prediction &amp; Tolerance Intervals</a:t>
            </a:r>
            <a:r>
              <a:rPr lang="en-IE" sz="3600" cap="none" dirty="0"/>
              <a:t>)</a:t>
            </a:r>
            <a:endParaRPr sz="3600" dirty="0"/>
          </a:p>
        </p:txBody>
      </p:sp>
      <p:sp>
        <p:nvSpPr>
          <p:cNvPr id="3" name="Text Placeholder 2">
            <a:extLst>
              <a:ext uri="{FF2B5EF4-FFF2-40B4-BE49-F238E27FC236}">
                <a16:creationId xmlns:a16="http://schemas.microsoft.com/office/drawing/2014/main" id="{5C9EB4E5-9E35-C7CA-0D66-22F4B5A67340}"/>
              </a:ext>
            </a:extLst>
          </p:cNvPr>
          <p:cNvSpPr>
            <a:spLocks noGrp="1"/>
          </p:cNvSpPr>
          <p:nvPr>
            <p:ph type="body" idx="1"/>
          </p:nvPr>
        </p:nvSpPr>
        <p:spPr>
          <a:xfrm>
            <a:off x="800099" y="1355651"/>
            <a:ext cx="9877425" cy="4953074"/>
          </a:xfrm>
        </p:spPr>
        <p:txBody>
          <a:bodyPr/>
          <a:lstStyle/>
          <a:p>
            <a:pPr marL="0" indent="0">
              <a:buNone/>
            </a:pPr>
            <a:r>
              <a:rPr lang="en-GB" sz="1600" dirty="0"/>
              <a:t>Guenther, W. C. (1972). Tolerance intervals for univariate distributions. Naval Research Logistics Quarterly, 19(2), 309-333.</a:t>
            </a:r>
          </a:p>
          <a:p>
            <a:pPr marL="0" indent="0">
              <a:buNone/>
            </a:pPr>
            <a:endParaRPr lang="en-IE" sz="1600" dirty="0"/>
          </a:p>
          <a:p>
            <a:pPr marL="0" indent="0">
              <a:buNone/>
            </a:pPr>
            <a:r>
              <a:rPr lang="en-IE" sz="1600" dirty="0"/>
              <a:t>Guenther, W. C. (1977). Sampling Inspection in statistical quality control (No. 04; TS156. 4, G8.).</a:t>
            </a:r>
          </a:p>
          <a:p>
            <a:pPr marL="0" indent="0">
              <a:buNone/>
            </a:pPr>
            <a:endParaRPr lang="en-IE" sz="1600" dirty="0"/>
          </a:p>
          <a:p>
            <a:pPr marL="0" indent="0">
              <a:buNone/>
            </a:pPr>
            <a:r>
              <a:rPr lang="en-GB" sz="1600" dirty="0"/>
              <a:t>Odeh, R. E., Chou, Y. M., &amp; Owen, D. B. (1989). Sample-size determination for two-sided β-expectation tolerance intervals for a normal distribution. </a:t>
            </a:r>
            <a:r>
              <a:rPr lang="en-GB" sz="1600" dirty="0" err="1"/>
              <a:t>Technometrics</a:t>
            </a:r>
            <a:r>
              <a:rPr lang="en-GB" sz="1600" dirty="0"/>
              <a:t>, 31(4), 461-468.</a:t>
            </a:r>
          </a:p>
          <a:p>
            <a:pPr marL="0" indent="0">
              <a:buNone/>
            </a:pPr>
            <a:endParaRPr lang="en-GB" sz="1600" dirty="0"/>
          </a:p>
          <a:p>
            <a:pPr marL="0" indent="0">
              <a:buNone/>
            </a:pPr>
            <a:r>
              <a:rPr lang="en-IE" sz="1600" dirty="0"/>
              <a:t>Young, D. S., Gordon, C. M., Zhu, S., &amp; Olin, B. D. (2016). Sample size determination strategies for normal tolerance intervals using historical data. Quality Engineering, 28(3), 337-351.</a:t>
            </a:r>
          </a:p>
        </p:txBody>
      </p:sp>
    </p:spTree>
    <p:extLst>
      <p:ext uri="{BB962C8B-B14F-4D97-AF65-F5344CB8AC3E}">
        <p14:creationId xmlns:p14="http://schemas.microsoft.com/office/powerpoint/2010/main" val="260172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83">
          <a:extLst>
            <a:ext uri="{FF2B5EF4-FFF2-40B4-BE49-F238E27FC236}">
              <a16:creationId xmlns:a16="http://schemas.microsoft.com/office/drawing/2014/main" id="{066125EF-4828-277C-290D-49C3A83F6741}"/>
            </a:ext>
          </a:extLst>
        </p:cNvPr>
        <p:cNvGrpSpPr/>
        <p:nvPr/>
      </p:nvGrpSpPr>
      <p:grpSpPr>
        <a:xfrm>
          <a:off x="0" y="0"/>
          <a:ext cx="0" cy="0"/>
          <a:chOff x="0" y="0"/>
          <a:chExt cx="0" cy="0"/>
        </a:xfrm>
      </p:grpSpPr>
      <p:sp>
        <p:nvSpPr>
          <p:cNvPr id="2284" name="Google Shape;2284;g2b1c0db4310_0_299">
            <a:extLst>
              <a:ext uri="{FF2B5EF4-FFF2-40B4-BE49-F238E27FC236}">
                <a16:creationId xmlns:a16="http://schemas.microsoft.com/office/drawing/2014/main" id="{68C6E0B3-F12B-ED1E-B1FE-AA480B703E8F}"/>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sz="4000" cap="none" dirty="0"/>
              <a:t>References (</a:t>
            </a:r>
            <a:r>
              <a:rPr lang="en-IE" sz="4000" dirty="0"/>
              <a:t>Credible Intervals</a:t>
            </a:r>
            <a:r>
              <a:rPr lang="en-IE" sz="4000" cap="none" dirty="0"/>
              <a:t>)</a:t>
            </a:r>
            <a:endParaRPr dirty="0"/>
          </a:p>
        </p:txBody>
      </p:sp>
      <p:sp>
        <p:nvSpPr>
          <p:cNvPr id="2285" name="Google Shape;2285;g2b1c0db4310_0_299">
            <a:extLst>
              <a:ext uri="{FF2B5EF4-FFF2-40B4-BE49-F238E27FC236}">
                <a16:creationId xmlns:a16="http://schemas.microsoft.com/office/drawing/2014/main" id="{19EBD4C3-21F7-9A6C-8EE1-1D7C01BA6B2C}"/>
              </a:ext>
            </a:extLst>
          </p:cNvPr>
          <p:cNvSpPr txBox="1">
            <a:spLocks noGrp="1"/>
          </p:cNvSpPr>
          <p:nvPr>
            <p:ph type="sldNum" idx="4294967295"/>
          </p:nvPr>
        </p:nvSpPr>
        <p:spPr>
          <a:xfrm>
            <a:off x="0" y="6489700"/>
            <a:ext cx="1003200" cy="258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900"/>
              <a:buNone/>
            </a:pPr>
            <a:fld id="{00000000-1234-1234-1234-123412341234}" type="slidenum">
              <a:rPr lang="en-IE"/>
              <a:t>34</a:t>
            </a:fld>
            <a:endParaRPr/>
          </a:p>
        </p:txBody>
      </p:sp>
      <p:sp>
        <p:nvSpPr>
          <p:cNvPr id="3" name="TextBox 2">
            <a:extLst>
              <a:ext uri="{FF2B5EF4-FFF2-40B4-BE49-F238E27FC236}">
                <a16:creationId xmlns:a16="http://schemas.microsoft.com/office/drawing/2014/main" id="{358C78E2-3C19-205F-55D0-D3E6DDC8D374}"/>
              </a:ext>
            </a:extLst>
          </p:cNvPr>
          <p:cNvSpPr txBox="1"/>
          <p:nvPr/>
        </p:nvSpPr>
        <p:spPr>
          <a:xfrm>
            <a:off x="501600" y="1304925"/>
            <a:ext cx="10106026" cy="5755422"/>
          </a:xfrm>
          <a:prstGeom prst="rect">
            <a:avLst/>
          </a:prstGeom>
          <a:noFill/>
        </p:spPr>
        <p:txBody>
          <a:bodyPr wrap="square">
            <a:spAutoFit/>
          </a:bodyPr>
          <a:lstStyle/>
          <a:p>
            <a:pPr marL="0" indent="0">
              <a:buNone/>
            </a:pPr>
            <a:r>
              <a:rPr lang="en-GB" sz="1600" dirty="0">
                <a:latin typeface="Public Sans Light" panose="020B0604020202020204" charset="0"/>
              </a:rPr>
              <a:t>Jaynes, E. T., &amp; Kempthorne, O. (1976). Confidence intervals vs Bayesian intervals. In Foundations of probability theory, statistical inference, and statistical theories of science (pp. 175-257). Springer, Dordrecht.</a:t>
            </a:r>
          </a:p>
          <a:p>
            <a:pPr marL="0" indent="0">
              <a:buNone/>
            </a:pPr>
            <a:endParaRPr lang="en-GB" sz="1600" dirty="0">
              <a:latin typeface="Public Sans Light" panose="020B0604020202020204" charset="0"/>
            </a:endParaRPr>
          </a:p>
          <a:p>
            <a:pPr marL="0" indent="0">
              <a:buNone/>
            </a:pPr>
            <a:r>
              <a:rPr lang="en-IE" sz="1600" dirty="0">
                <a:latin typeface="Public Sans Light" panose="020B0604020202020204" charset="0"/>
              </a:rPr>
              <a:t>Jeffreys, H. (1961), Theory of Probability (3</a:t>
            </a:r>
            <a:r>
              <a:rPr lang="en-IE" sz="1600" baseline="30000" dirty="0">
                <a:latin typeface="Public Sans Light" panose="020B0604020202020204" charset="0"/>
              </a:rPr>
              <a:t>rd</a:t>
            </a:r>
            <a:r>
              <a:rPr lang="en-IE" sz="1600" dirty="0">
                <a:latin typeface="Public Sans Light" panose="020B0604020202020204" charset="0"/>
              </a:rPr>
              <a:t>. ed,), Oxford, U.K.: Oxford University Press.</a:t>
            </a:r>
          </a:p>
          <a:p>
            <a:pPr marL="0" indent="0">
              <a:buNone/>
            </a:pPr>
            <a:endParaRPr lang="en-IE" sz="1600" dirty="0">
              <a:latin typeface="Public Sans Light" panose="020B0604020202020204" charset="0"/>
            </a:endParaRPr>
          </a:p>
          <a:p>
            <a:pPr marL="0" indent="0">
              <a:buNone/>
            </a:pPr>
            <a:r>
              <a:rPr lang="en-IE" sz="1600" dirty="0">
                <a:latin typeface="Public Sans Light" panose="020B0604020202020204" charset="0"/>
              </a:rPr>
              <a:t>Adcock, C.J., (1988). A Bayesian approach to calculating sample sizes. Journal of the Royal Statistical Society: Series D (The Statistician), 37(4-5), pp.433-439.</a:t>
            </a:r>
          </a:p>
          <a:p>
            <a:pPr marL="0" indent="0">
              <a:buNone/>
            </a:pPr>
            <a:endParaRPr lang="en-IE" sz="1600" dirty="0">
              <a:latin typeface="Public Sans Light" panose="020B0604020202020204" charset="0"/>
            </a:endParaRPr>
          </a:p>
          <a:p>
            <a:pPr marL="0" indent="0">
              <a:buNone/>
            </a:pPr>
            <a:r>
              <a:rPr lang="en-IE" sz="1600" dirty="0">
                <a:latin typeface="Public Sans Light" panose="020B0604020202020204" charset="0"/>
              </a:rPr>
              <a:t>Joseph, L., &amp; Belisle, P. (1997). Bayesian sample size determination for normal means and differences between normal means. Journal of the Royal Statistical Society: Series D (The Statistician), 46(2), 209-226.</a:t>
            </a:r>
          </a:p>
          <a:p>
            <a:pPr marL="0" indent="0">
              <a:buNone/>
            </a:pPr>
            <a:endParaRPr lang="en-IE" sz="1600" dirty="0">
              <a:latin typeface="Public Sans Light" panose="020B0604020202020204" charset="0"/>
            </a:endParaRPr>
          </a:p>
          <a:p>
            <a:pPr marL="0" indent="0">
              <a:buNone/>
            </a:pPr>
            <a:r>
              <a:rPr lang="en-IE" sz="1600" dirty="0">
                <a:latin typeface="Public Sans Light" panose="020B0604020202020204" charset="0"/>
              </a:rPr>
              <a:t>Joseph, L., Wolfson, D. B., &amp; Berger, R. D. (1995). Sample Size Calculations for Binomial Proportions via Highest Posterior Density Intervals. The Statistician, 44(2), 143–154</a:t>
            </a:r>
          </a:p>
          <a:p>
            <a:pPr marL="0" indent="0">
              <a:buNone/>
            </a:pPr>
            <a:endParaRPr lang="en-IE" sz="1600" dirty="0">
              <a:latin typeface="Public Sans Light" panose="020B0604020202020204" charset="0"/>
            </a:endParaRPr>
          </a:p>
          <a:p>
            <a:pPr marL="0" indent="0">
              <a:buNone/>
            </a:pPr>
            <a:r>
              <a:rPr lang="en-IE" sz="1600" dirty="0">
                <a:latin typeface="Public Sans Light" panose="020B0604020202020204" charset="0"/>
              </a:rPr>
              <a:t>Joseph, L., </a:t>
            </a:r>
            <a:r>
              <a:rPr lang="en-IE" sz="1600" dirty="0" err="1">
                <a:latin typeface="Public Sans Light" panose="020B0604020202020204" charset="0"/>
              </a:rPr>
              <a:t>M’Lan</a:t>
            </a:r>
            <a:r>
              <a:rPr lang="en-IE" sz="1600" dirty="0">
                <a:latin typeface="Public Sans Light" panose="020B0604020202020204" charset="0"/>
              </a:rPr>
              <a:t>, C. E., &amp; Wolfson, D. B. (2008). Bayesian sample size determination for binomial proportions. Bayesian Analysis, 3(2), 269–296. </a:t>
            </a:r>
          </a:p>
          <a:p>
            <a:pPr marL="0" indent="0">
              <a:buNone/>
            </a:pP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GB" sz="1600" dirty="0">
              <a:latin typeface="Public Sans Light" panose="020B0604020202020204" charset="0"/>
            </a:endParaRPr>
          </a:p>
        </p:txBody>
      </p:sp>
    </p:spTree>
    <p:extLst>
      <p:ext uri="{BB962C8B-B14F-4D97-AF65-F5344CB8AC3E}">
        <p14:creationId xmlns:p14="http://schemas.microsoft.com/office/powerpoint/2010/main" val="385114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3">
          <a:extLst>
            <a:ext uri="{FF2B5EF4-FFF2-40B4-BE49-F238E27FC236}">
              <a16:creationId xmlns:a16="http://schemas.microsoft.com/office/drawing/2014/main" id="{2E1B733E-3969-9E27-4CDC-3C8A58C3A9B2}"/>
            </a:ext>
          </a:extLst>
        </p:cNvPr>
        <p:cNvGrpSpPr/>
        <p:nvPr/>
      </p:nvGrpSpPr>
      <p:grpSpPr>
        <a:xfrm>
          <a:off x="0" y="0"/>
          <a:ext cx="0" cy="0"/>
          <a:chOff x="0" y="0"/>
          <a:chExt cx="0" cy="0"/>
        </a:xfrm>
      </p:grpSpPr>
      <p:sp>
        <p:nvSpPr>
          <p:cNvPr id="2284" name="Google Shape;2284;g2b1c0db4310_0_299">
            <a:extLst>
              <a:ext uri="{FF2B5EF4-FFF2-40B4-BE49-F238E27FC236}">
                <a16:creationId xmlns:a16="http://schemas.microsoft.com/office/drawing/2014/main" id="{36296608-252B-2BCA-A7EA-1F8E94B3DF00}"/>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sz="4000" cap="none" dirty="0"/>
              <a:t>References (</a:t>
            </a:r>
            <a:r>
              <a:rPr lang="en-IE" sz="4000" dirty="0"/>
              <a:t>Credible Intervals</a:t>
            </a:r>
            <a:r>
              <a:rPr lang="en-IE" sz="4000" cap="none" dirty="0"/>
              <a:t>)</a:t>
            </a:r>
            <a:endParaRPr dirty="0"/>
          </a:p>
        </p:txBody>
      </p:sp>
      <p:sp>
        <p:nvSpPr>
          <p:cNvPr id="2285" name="Google Shape;2285;g2b1c0db4310_0_299">
            <a:extLst>
              <a:ext uri="{FF2B5EF4-FFF2-40B4-BE49-F238E27FC236}">
                <a16:creationId xmlns:a16="http://schemas.microsoft.com/office/drawing/2014/main" id="{417F5B09-8671-2A49-B2BC-7E32B4328A3C}"/>
              </a:ext>
            </a:extLst>
          </p:cNvPr>
          <p:cNvSpPr txBox="1">
            <a:spLocks noGrp="1"/>
          </p:cNvSpPr>
          <p:nvPr>
            <p:ph type="sldNum" idx="4294967295"/>
          </p:nvPr>
        </p:nvSpPr>
        <p:spPr>
          <a:xfrm>
            <a:off x="0" y="6489700"/>
            <a:ext cx="1003200" cy="258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900"/>
              <a:buNone/>
            </a:pPr>
            <a:fld id="{00000000-1234-1234-1234-123412341234}" type="slidenum">
              <a:rPr lang="en-IE"/>
              <a:t>35</a:t>
            </a:fld>
            <a:endParaRPr/>
          </a:p>
        </p:txBody>
      </p:sp>
      <p:sp>
        <p:nvSpPr>
          <p:cNvPr id="3" name="TextBox 2">
            <a:extLst>
              <a:ext uri="{FF2B5EF4-FFF2-40B4-BE49-F238E27FC236}">
                <a16:creationId xmlns:a16="http://schemas.microsoft.com/office/drawing/2014/main" id="{F9D03B2A-3D3C-C5E5-31E0-A1EEDDFFC07B}"/>
              </a:ext>
            </a:extLst>
          </p:cNvPr>
          <p:cNvSpPr txBox="1"/>
          <p:nvPr/>
        </p:nvSpPr>
        <p:spPr>
          <a:xfrm>
            <a:off x="501600" y="1304925"/>
            <a:ext cx="10106026" cy="2308324"/>
          </a:xfrm>
          <a:prstGeom prst="rect">
            <a:avLst/>
          </a:prstGeom>
          <a:noFill/>
        </p:spPr>
        <p:txBody>
          <a:bodyPr wrap="square">
            <a:spAutoFit/>
          </a:bodyPr>
          <a:lstStyle/>
          <a:p>
            <a:pPr marL="0" indent="0">
              <a:buNone/>
            </a:pPr>
            <a:r>
              <a:rPr lang="en-IE" sz="1600" dirty="0">
                <a:latin typeface="Public Sans Light" panose="020B0604020202020204" charset="0"/>
              </a:rPr>
              <a:t>Joseph, L., Du Berger, R., &amp; Belisle, P.  (1997). Bayesian and mixed Bayesian/likelihood criteria for sample size determination. Statistics in medicine, 16(7), 769-781.</a:t>
            </a:r>
          </a:p>
          <a:p>
            <a:pPr marL="0" indent="0">
              <a:buNone/>
            </a:pPr>
            <a:endParaRPr lang="en-IE" sz="1600" dirty="0">
              <a:latin typeface="Public Sans Light" panose="020B0604020202020204" charset="0"/>
            </a:endParaRPr>
          </a:p>
          <a:p>
            <a:pPr marL="0" indent="0">
              <a:buNone/>
            </a:pPr>
            <a:r>
              <a:rPr lang="en-IE" sz="1600" b="0" i="0" u="none" strike="noStrike" baseline="0" dirty="0">
                <a:latin typeface="Public Sans Light" panose="020B0604020202020204" charset="0"/>
              </a:rPr>
              <a:t>Joseph, L., &amp; Bélisle, P. (2019). Bayesian consensus‐based sample size criteria for binomial proportions. Statistics in Medicine, 38(23), 1-8. </a:t>
            </a: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IE" sz="1600" dirty="0">
              <a:latin typeface="Public Sans Light" panose="020B0604020202020204" charset="0"/>
            </a:endParaRPr>
          </a:p>
          <a:p>
            <a:pPr marL="0" indent="0">
              <a:buNone/>
            </a:pPr>
            <a:endParaRPr lang="en-GB" sz="1600" dirty="0">
              <a:latin typeface="Public Sans Light" panose="020B0604020202020204" charset="0"/>
            </a:endParaRPr>
          </a:p>
        </p:txBody>
      </p:sp>
    </p:spTree>
    <p:extLst>
      <p:ext uri="{BB962C8B-B14F-4D97-AF65-F5344CB8AC3E}">
        <p14:creationId xmlns:p14="http://schemas.microsoft.com/office/powerpoint/2010/main" val="330098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89"/>
        <p:cNvGrpSpPr/>
        <p:nvPr/>
      </p:nvGrpSpPr>
      <p:grpSpPr>
        <a:xfrm>
          <a:off x="0" y="0"/>
          <a:ext cx="0" cy="0"/>
          <a:chOff x="0" y="0"/>
          <a:chExt cx="0" cy="0"/>
        </a:xfrm>
      </p:grpSpPr>
      <p:pic>
        <p:nvPicPr>
          <p:cNvPr id="5" name="Google Shape;29;p66">
            <a:extLst>
              <a:ext uri="{FF2B5EF4-FFF2-40B4-BE49-F238E27FC236}">
                <a16:creationId xmlns:a16="http://schemas.microsoft.com/office/drawing/2014/main" id="{E5181DAE-0011-71F4-02FC-6372C40C1B25}"/>
              </a:ext>
            </a:extLst>
          </p:cNvPr>
          <p:cNvPicPr preferRelativeResize="0"/>
          <p:nvPr/>
        </p:nvPicPr>
        <p:blipFill rotWithShape="1">
          <a:blip r:embed="rId3">
            <a:alphaModFix amt="10000"/>
          </a:blip>
          <a:srcRect/>
          <a:stretch/>
        </p:blipFill>
        <p:spPr>
          <a:xfrm>
            <a:off x="5050619" y="-304801"/>
            <a:ext cx="7273896" cy="9542385"/>
          </a:xfrm>
          <a:prstGeom prst="rect">
            <a:avLst/>
          </a:prstGeom>
          <a:noFill/>
          <a:ln>
            <a:noFill/>
          </a:ln>
        </p:spPr>
      </p:pic>
      <p:sp>
        <p:nvSpPr>
          <p:cNvPr id="2090" name="Google Shape;2090;p4"/>
          <p:cNvSpPr/>
          <p:nvPr/>
        </p:nvSpPr>
        <p:spPr>
          <a:xfrm>
            <a:off x="4093964" y="4352450"/>
            <a:ext cx="2811487" cy="1274100"/>
          </a:xfrm>
          <a:prstGeom prst="roundRect">
            <a:avLst>
              <a:gd name="adj" fmla="val 8055"/>
            </a:avLst>
          </a:prstGeom>
          <a:solidFill>
            <a:srgbClr val="DBDF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dirty="0">
                <a:ln>
                  <a:noFill/>
                </a:ln>
                <a:solidFill>
                  <a:srgbClr val="000000"/>
                </a:solidFill>
                <a:effectLst/>
                <a:uLnTx/>
                <a:uFillTx/>
                <a:latin typeface="Public Sans"/>
                <a:ea typeface="Public Sans"/>
                <a:cs typeface="Public Sans"/>
                <a:sym typeface="Public Sans"/>
              </a:rPr>
              <a:t>Post Marketing</a:t>
            </a:r>
            <a:endParaRPr kumimoji="0" sz="1800" b="1"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2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Cohort Study</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Case-control Study</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p:txBody>
      </p:sp>
      <p:sp>
        <p:nvSpPr>
          <p:cNvPr id="2092" name="Google Shape;2092;p4"/>
          <p:cNvSpPr txBox="1"/>
          <p:nvPr/>
        </p:nvSpPr>
        <p:spPr>
          <a:xfrm>
            <a:off x="461331" y="2987138"/>
            <a:ext cx="4342650" cy="147925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5000"/>
              </a:lnSpc>
              <a:spcBef>
                <a:spcPts val="600"/>
              </a:spcBef>
              <a:spcAft>
                <a:spcPts val="0"/>
              </a:spcAft>
              <a:buClr>
                <a:srgbClr val="FFFFFF"/>
              </a:buClr>
              <a:buSzPts val="4700"/>
              <a:buFont typeface="Public Sans Light"/>
              <a:buNone/>
              <a:tabLst/>
              <a:defRPr/>
            </a:pPr>
            <a:r>
              <a:rPr kumimoji="0" lang="en-IE"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rPr>
              <a:t>The complete solution</a:t>
            </a:r>
            <a:br>
              <a:rPr kumimoji="0" lang="en-IE"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rPr>
            </a:br>
            <a:r>
              <a:rPr kumimoji="0" lang="en-IE"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rPr>
              <a:t>for optimizing your</a:t>
            </a:r>
            <a:br>
              <a:rPr kumimoji="0" lang="en-IE"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rPr>
            </a:br>
            <a:r>
              <a:rPr kumimoji="0" lang="en-IE"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rPr>
              <a:t>clinical trial designs</a:t>
            </a:r>
            <a:endParaRPr kumimoji="0" sz="2400" b="0" i="0" u="none" strike="noStrike" kern="0" cap="none" spc="0" normalizeH="0" baseline="0" noProof="0" dirty="0">
              <a:ln>
                <a:noFill/>
              </a:ln>
              <a:solidFill>
                <a:srgbClr val="FFFFFF"/>
              </a:solidFill>
              <a:effectLst/>
              <a:uLnTx/>
              <a:uFillTx/>
              <a:latin typeface="Public Sans Medium"/>
              <a:ea typeface="Public Sans Medium"/>
              <a:cs typeface="Public Sans Medium"/>
              <a:sym typeface="Public Sans Medium"/>
            </a:endParaRPr>
          </a:p>
        </p:txBody>
      </p:sp>
      <p:sp>
        <p:nvSpPr>
          <p:cNvPr id="2093" name="Google Shape;2093;p4"/>
          <p:cNvSpPr/>
          <p:nvPr/>
        </p:nvSpPr>
        <p:spPr>
          <a:xfrm>
            <a:off x="4093964" y="1231500"/>
            <a:ext cx="2811487" cy="1323600"/>
          </a:xfrm>
          <a:prstGeom prst="roundRect">
            <a:avLst>
              <a:gd name="adj" fmla="val 5828"/>
            </a:avLst>
          </a:prstGeom>
          <a:solidFill>
            <a:srgbClr val="BAC0B8"/>
          </a:solidFill>
          <a:ln>
            <a:noFill/>
          </a:ln>
        </p:spPr>
        <p:txBody>
          <a:bodyPr spcFirstLastPara="1" wrap="square" lIns="91425" tIns="91425" rIns="90000"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dirty="0">
                <a:ln>
                  <a:noFill/>
                </a:ln>
                <a:solidFill>
                  <a:srgbClr val="000000"/>
                </a:solidFill>
                <a:effectLst/>
                <a:uLnTx/>
                <a:uFillTx/>
                <a:latin typeface="Public Sans"/>
                <a:ea typeface="Public Sans"/>
                <a:cs typeface="Public Sans"/>
                <a:sym typeface="Public Sans"/>
              </a:rPr>
              <a:t>Pre-clinical research</a:t>
            </a:r>
            <a:endParaRPr kumimoji="0" sz="1800" b="1"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Animal studies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ANOVA / ANCOVA</a:t>
            </a: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Pilot Studies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p:txBody>
      </p:sp>
      <p:sp>
        <p:nvSpPr>
          <p:cNvPr id="2094" name="Google Shape;2094;p4"/>
          <p:cNvSpPr/>
          <p:nvPr/>
        </p:nvSpPr>
        <p:spPr>
          <a:xfrm>
            <a:off x="4093964" y="2626225"/>
            <a:ext cx="2811487" cy="1655100"/>
          </a:xfrm>
          <a:prstGeom prst="roundRect">
            <a:avLst>
              <a:gd name="adj" fmla="val 7910"/>
            </a:avLst>
          </a:prstGeom>
          <a:solidFill>
            <a:srgbClr val="F3F3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IE" sz="1800" b="1" i="0" u="none" strike="noStrike" kern="0" cap="none" spc="0" normalizeH="0" baseline="0" noProof="0" dirty="0">
                <a:ln>
                  <a:noFill/>
                </a:ln>
                <a:solidFill>
                  <a:srgbClr val="000000"/>
                </a:solidFill>
                <a:effectLst/>
                <a:uLnTx/>
                <a:uFillTx/>
                <a:latin typeface="Public Sans"/>
                <a:ea typeface="Public Sans"/>
                <a:cs typeface="Public Sans"/>
                <a:sym typeface="Public Sans"/>
              </a:rPr>
              <a:t>Early Phase</a:t>
            </a:r>
            <a:endParaRPr kumimoji="0" sz="1800" b="1"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CRM</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MCP-Mod</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Simon’s Two Stage</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Public Sans Light"/>
              <a:buChar char="●"/>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Flemings GST</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p:txBody>
      </p:sp>
      <p:sp>
        <p:nvSpPr>
          <p:cNvPr id="2095" name="Google Shape;2095;p4"/>
          <p:cNvSpPr/>
          <p:nvPr/>
        </p:nvSpPr>
        <p:spPr>
          <a:xfrm>
            <a:off x="7007051" y="1231500"/>
            <a:ext cx="4985660" cy="4395000"/>
          </a:xfrm>
          <a:prstGeom prst="roundRect">
            <a:avLst>
              <a:gd name="adj" fmla="val 2692"/>
            </a:avLst>
          </a:prstGeom>
          <a:solidFill>
            <a:srgbClr val="C6C39E"/>
          </a:solidFill>
          <a:ln>
            <a:noFill/>
          </a:ln>
        </p:spPr>
        <p:txBody>
          <a:bodyPr spcFirstLastPara="1" wrap="square" lIns="91425" tIns="91425" rIns="91425" bIns="91425" anchor="t" anchorCtr="0">
            <a:noAutofit/>
          </a:bodyPr>
          <a:lstStyle/>
          <a:p>
            <a:pPr marL="263525" marR="0" lvl="0" indent="-263525" algn="ctr" defTabSz="914400" rtl="0" eaLnBrk="1" fontAlgn="auto" latinLnBrk="0" hangingPunct="1">
              <a:lnSpc>
                <a:spcPct val="100000"/>
              </a:lnSpc>
              <a:spcBef>
                <a:spcPts val="0"/>
              </a:spcBef>
              <a:spcAft>
                <a:spcPts val="0"/>
              </a:spcAft>
              <a:buClr>
                <a:srgbClr val="000000"/>
              </a:buClr>
              <a:buSzPts val="1700"/>
              <a:buFont typeface="Arial"/>
              <a:buNone/>
              <a:tabLst>
                <a:tab pos="182563" algn="l"/>
              </a:tabLst>
              <a:defRPr/>
            </a:pPr>
            <a:r>
              <a:rPr kumimoji="0" lang="en-IE" sz="1800" b="1" i="0" u="none" strike="noStrike" kern="0" cap="none" spc="0" normalizeH="0" baseline="0" noProof="0" dirty="0">
                <a:ln>
                  <a:noFill/>
                </a:ln>
                <a:solidFill>
                  <a:srgbClr val="000000"/>
                </a:solidFill>
                <a:effectLst/>
                <a:uLnTx/>
                <a:uFillTx/>
                <a:latin typeface="Public Sans"/>
                <a:ea typeface="Public Sans"/>
                <a:cs typeface="Public Sans"/>
                <a:sym typeface="Public Sans"/>
              </a:rPr>
              <a:t>Confirmatory</a:t>
            </a:r>
            <a:endParaRPr kumimoji="0" sz="1800" b="1"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263525" marR="0" lvl="0" indent="-263525" algn="l" defTabSz="914400" rtl="0" eaLnBrk="1" fontAlgn="auto" latinLnBrk="0" hangingPunct="1">
              <a:lnSpc>
                <a:spcPct val="100000"/>
              </a:lnSpc>
              <a:spcBef>
                <a:spcPts val="0"/>
              </a:spcBef>
              <a:spcAft>
                <a:spcPts val="0"/>
              </a:spcAft>
              <a:buClr>
                <a:srgbClr val="000000"/>
              </a:buClr>
              <a:buSzPts val="1100"/>
              <a:buFont typeface="Arial"/>
              <a:buNone/>
              <a:tabLst>
                <a:tab pos="182563" algn="l"/>
              </a:tabLst>
              <a:defRPr/>
            </a:pPr>
            <a:endParaRPr kumimoji="0" sz="12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1600" b="1"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1000+ Scenarios for Fixed term,</a:t>
            </a:r>
            <a:br>
              <a:rPr kumimoji="0" lang="en-IE" sz="1600" b="1"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br>
            <a:r>
              <a:rPr kumimoji="0" lang="en-IE" sz="1600" b="1"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Adaptive &amp; Bayesian Methods</a:t>
            </a:r>
            <a:endParaRPr kumimoji="0" sz="1600" b="1"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0"/>
              </a:spcBef>
              <a:spcAft>
                <a:spcPts val="0"/>
              </a:spcAft>
              <a:buClr>
                <a:srgbClr val="000000"/>
              </a:buClr>
              <a:buSzPts val="1100"/>
              <a:buFont typeface="Arial"/>
              <a:buNone/>
              <a:tabLst>
                <a:tab pos="182563" algn="l"/>
              </a:tabLst>
              <a:defRPr/>
            </a:pPr>
            <a:endParaRPr kumimoji="0" sz="12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Survival, Means, Proportions &amp; Count endpoints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Group Sequential Trials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Bayesian:</a:t>
            </a:r>
            <a:endParaRPr kumimoji="0" lang="en-US"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47675" marR="0" lvl="8" indent="-184150" algn="l" defTabSz="914400" rtl="0" eaLnBrk="1" fontAlgn="auto" latinLnBrk="0" hangingPunct="1">
              <a:lnSpc>
                <a:spcPct val="100000"/>
              </a:lnSpc>
              <a:spcBef>
                <a:spcPts val="150"/>
              </a:spcBef>
              <a:spcAft>
                <a:spcPts val="120"/>
              </a:spcAft>
              <a:buClr>
                <a:srgbClr val="000000"/>
              </a:buClr>
              <a:buSzPts val="800"/>
              <a:buFont typeface="Public Sans Light"/>
              <a:buChar char="○"/>
              <a:tabLst>
                <a:tab pos="182563" algn="l"/>
              </a:tabLst>
              <a:defRPr/>
            </a:pPr>
            <a:r>
              <a:rPr kumimoji="0" lang="en-US"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Assurance</a:t>
            </a:r>
          </a:p>
          <a:p>
            <a:pPr marL="447675" marR="0" lvl="1" indent="-184150" algn="l" defTabSz="914400" rtl="0" eaLnBrk="1" fontAlgn="auto" latinLnBrk="0" hangingPunct="1">
              <a:lnSpc>
                <a:spcPct val="100000"/>
              </a:lnSpc>
              <a:spcBef>
                <a:spcPts val="150"/>
              </a:spcBef>
              <a:spcAft>
                <a:spcPts val="120"/>
              </a:spcAft>
              <a:buClr>
                <a:srgbClr val="000000"/>
              </a:buClr>
              <a:buSzPts val="8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Credible Intervals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447675" marR="0" lvl="1" indent="-184150" algn="l" defTabSz="914400" rtl="0" eaLnBrk="1" fontAlgn="auto" latinLnBrk="0" hangingPunct="1">
              <a:lnSpc>
                <a:spcPct val="100000"/>
              </a:lnSpc>
              <a:spcBef>
                <a:spcPts val="150"/>
              </a:spcBef>
              <a:spcAft>
                <a:spcPts val="120"/>
              </a:spcAft>
              <a:buClr>
                <a:srgbClr val="000000"/>
              </a:buClr>
              <a:buSzPts val="8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Posterior Error Approach</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Sample Size Re-Estimation</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Cross over &amp; personalized medicine</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MAMS</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a:p>
            <a:pPr marL="263525" marR="0" lvl="0" indent="-263525" algn="l" defTabSz="914400" rtl="0" eaLnBrk="1" fontAlgn="auto" latinLnBrk="0" hangingPunct="1">
              <a:lnSpc>
                <a:spcPct val="100000"/>
              </a:lnSpc>
              <a:spcBef>
                <a:spcPts val="150"/>
              </a:spcBef>
              <a:spcAft>
                <a:spcPts val="120"/>
              </a:spcAft>
              <a:buClr>
                <a:srgbClr val="000000"/>
              </a:buClr>
              <a:buSzPts val="1000"/>
              <a:buFont typeface="Public Sans Light"/>
              <a:buChar char="●"/>
              <a:tabLst>
                <a:tab pos="182563" algn="l"/>
              </a:tabLst>
              <a:defRPr/>
            </a:pPr>
            <a:r>
              <a:rPr kumimoji="0" lang="en-IE"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rPr>
              <a:t>Prediction</a:t>
            </a:r>
            <a:endParaRPr kumimoji="0" sz="1600" b="0" i="0" u="none" strike="noStrike" kern="0" cap="none" spc="0" normalizeH="0" baseline="0" noProof="0" dirty="0">
              <a:ln>
                <a:noFill/>
              </a:ln>
              <a:solidFill>
                <a:srgbClr val="000000"/>
              </a:solidFill>
              <a:effectLst/>
              <a:uLnTx/>
              <a:uFillTx/>
              <a:latin typeface="Public Sans Light"/>
              <a:ea typeface="Public Sans Light"/>
              <a:cs typeface="Public Sans Light"/>
              <a:sym typeface="Public Sans Light"/>
            </a:endParaRPr>
          </a:p>
        </p:txBody>
      </p:sp>
      <p:pic>
        <p:nvPicPr>
          <p:cNvPr id="3" name="Picture 2" descr="A white text on a black background&#10;&#10;Description automatically generated">
            <a:extLst>
              <a:ext uri="{FF2B5EF4-FFF2-40B4-BE49-F238E27FC236}">
                <a16:creationId xmlns:a16="http://schemas.microsoft.com/office/drawing/2014/main" id="{2282E170-DF36-EB6B-611C-415EC1731274}"/>
              </a:ext>
            </a:extLst>
          </p:cNvPr>
          <p:cNvPicPr>
            <a:picLocks noChangeAspect="1"/>
          </p:cNvPicPr>
          <p:nvPr/>
        </p:nvPicPr>
        <p:blipFill>
          <a:blip r:embed="rId4"/>
          <a:stretch>
            <a:fillRect/>
          </a:stretch>
        </p:blipFill>
        <p:spPr>
          <a:xfrm>
            <a:off x="427840" y="2312045"/>
            <a:ext cx="2719659" cy="675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a:t>nQuery Licensing</a:t>
            </a:r>
            <a:br>
              <a:rPr lang="en-IE"/>
            </a:br>
            <a:r>
              <a:rPr lang="en-IE" sz="2000">
                <a:latin typeface="Public Sans"/>
                <a:ea typeface="Public Sans"/>
                <a:cs typeface="Public Sans"/>
                <a:sym typeface="Public Sans"/>
              </a:rPr>
              <a:t>nQuery operates on a tiered licensing model</a:t>
            </a:r>
            <a:endParaRPr sz="200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for fully Bayesian (e.g. credible intervals)</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800"/>
          </a:p>
          <a:p>
            <a:pPr marL="0" lvl="0" indent="0" algn="l" rtl="0">
              <a:spcBef>
                <a:spcPts val="0"/>
              </a:spcBef>
              <a:spcAft>
                <a:spcPts val="0"/>
              </a:spcAft>
              <a:buNone/>
            </a:pPr>
            <a:r>
              <a:rPr lang="en-IE" sz="1600">
                <a:latin typeface="Public Sans Medium"/>
                <a:ea typeface="Public Sans Medium"/>
                <a:cs typeface="Public Sans Medium"/>
                <a:sym typeface="Public Sans Medium"/>
              </a:rPr>
              <a:t>+ Hybrid Bayes/Frequentist methods and designs (e.g. Assurance)</a:t>
            </a:r>
            <a:endParaRPr sz="160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and power for range of early stage and confirmatory clinical trial</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Adaptive Designs and tools for monitoring and adjustment in-trial</a:t>
            </a:r>
            <a:endParaRPr sz="160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Additional tools for study design and monitoring. </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Focus currently on milestone prediction for enrollment and (survival) event targets</a:t>
            </a:r>
            <a:endParaRPr sz="160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a:latin typeface="Public Sans Medium"/>
                <a:ea typeface="Public Sans Medium"/>
                <a:cs typeface="Public Sans Medium"/>
                <a:sym typeface="Public Sans Medium"/>
              </a:rPr>
              <a:t>Sample size and power for fixed terms trials over 100’s of designs,</a:t>
            </a:r>
            <a:endParaRPr>
              <a:latin typeface="Public Sans Medium"/>
              <a:ea typeface="Public Sans Medium"/>
              <a:cs typeface="Public Sans Medium"/>
              <a:sym typeface="Public Sans Medium"/>
            </a:endParaRPr>
          </a:p>
          <a:p>
            <a:pPr marL="0" lvl="0" indent="0" algn="l" rtl="0">
              <a:spcBef>
                <a:spcPts val="0"/>
              </a:spcBef>
              <a:spcAft>
                <a:spcPts val="0"/>
              </a:spcAft>
              <a:buNone/>
            </a:pPr>
            <a:r>
              <a:rPr lang="en-IE">
                <a:latin typeface="Public Sans Medium"/>
                <a:ea typeface="Public Sans Medium"/>
                <a:cs typeface="Public Sans Medium"/>
                <a:sym typeface="Public Sans Medium"/>
              </a:rPr>
              <a:t>endpoints and hypothesis types.</a:t>
            </a:r>
            <a:endParaRPr>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dirty="0">
                <a:solidFill>
                  <a:schemeClr val="lt1"/>
                </a:solidFill>
                <a:latin typeface="Public Sans"/>
                <a:ea typeface="Public Sans"/>
                <a:cs typeface="Public Sans"/>
                <a:sym typeface="Public Sans"/>
              </a:rPr>
              <a:t>BASE</a:t>
            </a:r>
            <a:endParaRPr sz="2100" b="1" dirty="0">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15"/>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a:t>Part 1</a:t>
            </a:r>
            <a:endParaRPr/>
          </a:p>
          <a:p>
            <a:pPr marL="457200" lvl="0" indent="-228600" algn="l" rtl="0">
              <a:lnSpc>
                <a:spcPct val="100000"/>
              </a:lnSpc>
              <a:spcBef>
                <a:spcPts val="0"/>
              </a:spcBef>
              <a:spcAft>
                <a:spcPts val="0"/>
              </a:spcAft>
              <a:buClr>
                <a:schemeClr val="dk1"/>
              </a:buClr>
              <a:buSzPts val="4700"/>
              <a:buFont typeface="Public Sans SemiBold"/>
              <a:buNone/>
            </a:pPr>
            <a:endParaRPr sz="3600"/>
          </a:p>
        </p:txBody>
      </p:sp>
      <p:sp>
        <p:nvSpPr>
          <p:cNvPr id="2116" name="Google Shape;2116;p15"/>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Statistical Intervals Overview</a:t>
            </a:r>
            <a:endParaRPr sz="3600"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F26C-387A-F2A6-4A86-C611672BD88E}"/>
              </a:ext>
            </a:extLst>
          </p:cNvPr>
          <p:cNvSpPr>
            <a:spLocks noGrp="1"/>
          </p:cNvSpPr>
          <p:nvPr>
            <p:ph type="title"/>
          </p:nvPr>
        </p:nvSpPr>
        <p:spPr/>
        <p:txBody>
          <a:bodyPr/>
          <a:lstStyle/>
          <a:p>
            <a:r>
              <a:rPr lang="en-GB" sz="4000" cap="none" dirty="0"/>
              <a:t>Statistical Intervals Introduction</a:t>
            </a:r>
          </a:p>
        </p:txBody>
      </p:sp>
      <p:sp>
        <p:nvSpPr>
          <p:cNvPr id="3" name="Text Placeholder 2">
            <a:extLst>
              <a:ext uri="{FF2B5EF4-FFF2-40B4-BE49-F238E27FC236}">
                <a16:creationId xmlns:a16="http://schemas.microsoft.com/office/drawing/2014/main" id="{A821FCC9-40C2-2B2E-7503-497C05797DB6}"/>
              </a:ext>
            </a:extLst>
          </p:cNvPr>
          <p:cNvSpPr>
            <a:spLocks noGrp="1"/>
          </p:cNvSpPr>
          <p:nvPr>
            <p:ph type="body" idx="1"/>
          </p:nvPr>
        </p:nvSpPr>
        <p:spPr/>
        <p:txBody>
          <a:bodyPr/>
          <a:lstStyle/>
          <a:p>
            <a:pPr marL="0" indent="0">
              <a:buNone/>
            </a:pPr>
            <a:r>
              <a:rPr lang="en-IE" sz="2000" b="1" dirty="0"/>
              <a:t>Statistical intervals quantify the degree of uncertainty (via interval precision/width) in parameter estimates of interest</a:t>
            </a:r>
          </a:p>
          <a:p>
            <a:pPr indent="-457200">
              <a:buFont typeface="Arial" panose="020B0604020202020204" pitchFamily="34" charset="0"/>
              <a:buChar char="•"/>
            </a:pPr>
            <a:r>
              <a:rPr lang="en-IE" sz="2000" dirty="0"/>
              <a:t>Emphasize the “quality” of estimate rather than point value</a:t>
            </a:r>
          </a:p>
          <a:p>
            <a:pPr marL="457200" indent="-457200">
              <a:buFont typeface="Arial" panose="020B0604020202020204" pitchFamily="34" charset="0"/>
              <a:buChar char="•"/>
            </a:pPr>
            <a:endParaRPr lang="en-IE" sz="2000" dirty="0"/>
          </a:p>
          <a:p>
            <a:pPr marL="0" indent="0"/>
            <a:endParaRPr lang="en-IE" sz="2000" dirty="0"/>
          </a:p>
          <a:p>
            <a:pPr marL="0" indent="0"/>
            <a:r>
              <a:rPr lang="en-GB" sz="2000" b="1" dirty="0"/>
              <a:t>Most statistical intervals will become more precise as the sample size increases (e.g. lower standard error)</a:t>
            </a:r>
            <a:endParaRPr lang="en-IE" sz="2000" b="1" dirty="0"/>
          </a:p>
          <a:p>
            <a:pPr indent="-457200">
              <a:buFont typeface="Arial" panose="020B0604020202020204" pitchFamily="34" charset="0"/>
              <a:buChar char="•"/>
            </a:pPr>
            <a:r>
              <a:rPr lang="en-IE" sz="2000" dirty="0"/>
              <a:t>Therefore, natural to determine sample size for given precision</a:t>
            </a:r>
          </a:p>
          <a:p>
            <a:pPr indent="-457200">
              <a:buFont typeface="Arial" panose="020B0604020202020204" pitchFamily="34" charset="0"/>
              <a:buChar char="•"/>
            </a:pPr>
            <a:endParaRPr lang="en-IE" sz="2000" dirty="0"/>
          </a:p>
          <a:p>
            <a:pPr marL="0" indent="0"/>
            <a:endParaRPr lang="en-IE" sz="2000" dirty="0"/>
          </a:p>
          <a:p>
            <a:pPr marL="0" indent="0"/>
            <a:r>
              <a:rPr lang="en-GB" sz="2000" b="1" dirty="0"/>
              <a:t>Most common intervals are frequentist intervals based on percentage of intervals containing X under repeated sampling</a:t>
            </a:r>
            <a:endParaRPr lang="en-IE" sz="2000" b="1" dirty="0"/>
          </a:p>
          <a:p>
            <a:pPr indent="-457200">
              <a:buFont typeface="Arial" panose="020B0604020202020204" pitchFamily="34" charset="0"/>
              <a:buChar char="•"/>
            </a:pPr>
            <a:r>
              <a:rPr lang="en-IE" sz="2000" dirty="0"/>
              <a:t>Will cover Bayesian perspective later in webinar</a:t>
            </a:r>
          </a:p>
          <a:p>
            <a:pPr indent="-457200">
              <a:buFont typeface="Arial" panose="020B0604020202020204" pitchFamily="34" charset="0"/>
              <a:buChar char="•"/>
            </a:pPr>
            <a:endParaRPr lang="en-IE" sz="1800" dirty="0"/>
          </a:p>
          <a:p>
            <a:pPr marL="0" indent="0"/>
            <a:endParaRPr lang="en-IE" sz="1800" b="1" dirty="0"/>
          </a:p>
          <a:p>
            <a:pPr marL="0" indent="0">
              <a:buNone/>
            </a:pPr>
            <a:r>
              <a:rPr lang="en-IE" sz="1800" b="1" dirty="0"/>
              <a:t>	</a:t>
            </a:r>
          </a:p>
        </p:txBody>
      </p:sp>
    </p:spTree>
    <p:extLst>
      <p:ext uri="{BB962C8B-B14F-4D97-AF65-F5344CB8AC3E}">
        <p14:creationId xmlns:p14="http://schemas.microsoft.com/office/powerpoint/2010/main" val="50585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g316c1998e57_0_12198"/>
          <p:cNvSpPr txBox="1">
            <a:spLocks noGrp="1"/>
          </p:cNvSpPr>
          <p:nvPr>
            <p:ph type="title"/>
          </p:nvPr>
        </p:nvSpPr>
        <p:spPr>
          <a:xfrm>
            <a:off x="533399" y="342900"/>
            <a:ext cx="11117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SzPts val="4000"/>
              <a:buNone/>
            </a:pPr>
            <a:r>
              <a:rPr lang="en-IE" dirty="0"/>
              <a:t>Types of Statistical Intervals</a:t>
            </a:r>
            <a:endParaRPr dirty="0"/>
          </a:p>
        </p:txBody>
      </p:sp>
      <p:graphicFrame>
        <p:nvGraphicFramePr>
          <p:cNvPr id="2175" name="Google Shape;2175;g316c1998e57_0_12198"/>
          <p:cNvGraphicFramePr/>
          <p:nvPr>
            <p:extLst>
              <p:ext uri="{D42A27DB-BD31-4B8C-83A1-F6EECF244321}">
                <p14:modId xmlns:p14="http://schemas.microsoft.com/office/powerpoint/2010/main" val="2281819628"/>
              </p:ext>
            </p:extLst>
          </p:nvPr>
        </p:nvGraphicFramePr>
        <p:xfrm>
          <a:off x="600074" y="1280080"/>
          <a:ext cx="10553700" cy="5486480"/>
        </p:xfrm>
        <a:graphic>
          <a:graphicData uri="http://schemas.openxmlformats.org/drawingml/2006/table">
            <a:tbl>
              <a:tblPr bandCol="1">
                <a:noFill/>
              </a:tblPr>
              <a:tblGrid>
                <a:gridCol w="3200401">
                  <a:extLst>
                    <a:ext uri="{9D8B030D-6E8A-4147-A177-3AD203B41FA5}">
                      <a16:colId xmlns:a16="http://schemas.microsoft.com/office/drawing/2014/main" val="20000"/>
                    </a:ext>
                  </a:extLst>
                </a:gridCol>
                <a:gridCol w="7353299">
                  <a:extLst>
                    <a:ext uri="{9D8B030D-6E8A-4147-A177-3AD203B41FA5}">
                      <a16:colId xmlns:a16="http://schemas.microsoft.com/office/drawing/2014/main" val="20001"/>
                    </a:ext>
                  </a:extLst>
                </a:gridCol>
              </a:tblGrid>
              <a:tr h="728450">
                <a:tc>
                  <a:txBody>
                    <a:bodyPr/>
                    <a:lstStyle/>
                    <a:p>
                      <a:pPr marL="0" marR="0" lvl="0" indent="0" algn="ctr" rtl="0">
                        <a:lnSpc>
                          <a:spcPct val="100000"/>
                        </a:lnSpc>
                        <a:spcBef>
                          <a:spcPts val="0"/>
                        </a:spcBef>
                        <a:spcAft>
                          <a:spcPts val="0"/>
                        </a:spcAft>
                        <a:buNone/>
                      </a:pPr>
                      <a:r>
                        <a:rPr lang="en-IE"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rPr>
                        <a:t>Confidence Intervals</a:t>
                      </a:r>
                      <a:endParaRPr sz="2600" dirty="0">
                        <a:latin typeface="Calibri" panose="020F0502020204030204" pitchFamily="34" charset="0"/>
                        <a:ea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27465D">
                        <a:alpha val="498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Percentage of Intervals of contain parameter under repeated sampling</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3F5EB">
                        <a:alpha val="49800"/>
                      </a:srgbClr>
                    </a:solidFill>
                  </a:tcPr>
                </a:tc>
                <a:extLst>
                  <a:ext uri="{0D108BD9-81ED-4DB2-BD59-A6C34878D82A}">
                    <a16:rowId xmlns:a16="http://schemas.microsoft.com/office/drawing/2014/main" val="10000"/>
                  </a:ext>
                </a:extLst>
              </a:tr>
              <a:tr h="728450">
                <a:tc>
                  <a:txBody>
                    <a:bodyPr/>
                    <a:lstStyle/>
                    <a:p>
                      <a:pPr marL="0" marR="0" lvl="0" indent="0" algn="ctr" rtl="0">
                        <a:lnSpc>
                          <a:spcPct val="100000"/>
                        </a:lnSpc>
                        <a:spcBef>
                          <a:spcPts val="0"/>
                        </a:spcBef>
                        <a:spcAft>
                          <a:spcPts val="0"/>
                        </a:spcAft>
                        <a:buNone/>
                      </a:pPr>
                      <a:r>
                        <a:rPr lang="en-IE"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rPr>
                        <a:t>Prediction Intervals</a:t>
                      </a:r>
                      <a:endParaRPr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7465D">
                        <a:alpha val="498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Percentage of Intervals of contain “future” sample/parameter under repeated (future) sampling</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3F5EB">
                        <a:alpha val="49800"/>
                      </a:srgbClr>
                    </a:solidFill>
                  </a:tcPr>
                </a:tc>
                <a:extLst>
                  <a:ext uri="{0D108BD9-81ED-4DB2-BD59-A6C34878D82A}">
                    <a16:rowId xmlns:a16="http://schemas.microsoft.com/office/drawing/2014/main" val="10001"/>
                  </a:ext>
                </a:extLst>
              </a:tr>
              <a:tr h="728450">
                <a:tc>
                  <a:txBody>
                    <a:bodyPr/>
                    <a:lstStyle/>
                    <a:p>
                      <a:pPr marL="0" marR="0" lvl="0" indent="0" algn="ctr" rtl="0">
                        <a:lnSpc>
                          <a:spcPct val="100000"/>
                        </a:lnSpc>
                        <a:spcBef>
                          <a:spcPts val="0"/>
                        </a:spcBef>
                        <a:spcAft>
                          <a:spcPts val="0"/>
                        </a:spcAft>
                        <a:buNone/>
                      </a:pPr>
                      <a:r>
                        <a:rPr lang="en-IE"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rPr>
                        <a:t>Tolerance Intervals</a:t>
                      </a:r>
                      <a:endParaRPr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7465D">
                        <a:alpha val="498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Percentage of Intervals of contain given proportion of sample under repeated sampling</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3F5EB">
                        <a:alpha val="49800"/>
                      </a:srgbClr>
                    </a:solidFill>
                  </a:tcPr>
                </a:tc>
                <a:extLst>
                  <a:ext uri="{0D108BD9-81ED-4DB2-BD59-A6C34878D82A}">
                    <a16:rowId xmlns:a16="http://schemas.microsoft.com/office/drawing/2014/main" val="10002"/>
                  </a:ext>
                </a:extLst>
              </a:tr>
              <a:tr h="728450">
                <a:tc>
                  <a:txBody>
                    <a:bodyPr/>
                    <a:lstStyle/>
                    <a:p>
                      <a:pPr marL="0" marR="0" lvl="0" indent="0" algn="ctr" rtl="0">
                        <a:lnSpc>
                          <a:spcPct val="100000"/>
                        </a:lnSpc>
                        <a:spcBef>
                          <a:spcPts val="0"/>
                        </a:spcBef>
                        <a:spcAft>
                          <a:spcPts val="0"/>
                        </a:spcAft>
                        <a:buNone/>
                      </a:pPr>
                      <a:r>
                        <a:rPr lang="en-IE" sz="2600" b="1"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rPr>
                        <a:t>Credible Intervals</a:t>
                      </a:r>
                      <a:endParaRPr sz="2600" dirty="0">
                        <a:latin typeface="Calibri" panose="020F0502020204030204" pitchFamily="34" charset="0"/>
                        <a:ea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7465D">
                        <a:alpha val="498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Given interval contains true parameter with given probability</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IE" sz="2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3F5EB">
                        <a:alpha val="4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5EEB-724E-7586-B43D-1A1365DB3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4C661-5BE0-4A46-18B4-E74B245A1CD9}"/>
              </a:ext>
            </a:extLst>
          </p:cNvPr>
          <p:cNvSpPr>
            <a:spLocks noGrp="1"/>
          </p:cNvSpPr>
          <p:nvPr>
            <p:ph type="title"/>
          </p:nvPr>
        </p:nvSpPr>
        <p:spPr/>
        <p:txBody>
          <a:bodyPr/>
          <a:lstStyle/>
          <a:p>
            <a:r>
              <a:rPr lang="en-GB" sz="4000" cap="none" dirty="0"/>
              <a:t>Considerations for Interval Choice</a:t>
            </a:r>
          </a:p>
        </p:txBody>
      </p:sp>
      <p:sp>
        <p:nvSpPr>
          <p:cNvPr id="3" name="Text Placeholder 2">
            <a:extLst>
              <a:ext uri="{FF2B5EF4-FFF2-40B4-BE49-F238E27FC236}">
                <a16:creationId xmlns:a16="http://schemas.microsoft.com/office/drawing/2014/main" id="{93EF2DCF-2028-A482-1A52-641085E4E1F3}"/>
              </a:ext>
            </a:extLst>
          </p:cNvPr>
          <p:cNvSpPr>
            <a:spLocks noGrp="1"/>
          </p:cNvSpPr>
          <p:nvPr>
            <p:ph type="body" idx="1"/>
          </p:nvPr>
        </p:nvSpPr>
        <p:spPr/>
        <p:txBody>
          <a:bodyPr/>
          <a:lstStyle/>
          <a:p>
            <a:pPr marL="0" indent="0">
              <a:buNone/>
            </a:pPr>
            <a:r>
              <a:rPr lang="en-IE" sz="2000" b="1" dirty="0"/>
              <a:t>What is the desired target of the interval of interest?</a:t>
            </a:r>
          </a:p>
          <a:p>
            <a:pPr indent="-457200">
              <a:buFont typeface="Arial" panose="020B0604020202020204" pitchFamily="34" charset="0"/>
              <a:buChar char="•"/>
            </a:pPr>
            <a:r>
              <a:rPr lang="en-IE" sz="2000" dirty="0"/>
              <a:t>Parameter of interest (location, spread etc.), future observation(s)?</a:t>
            </a:r>
          </a:p>
          <a:p>
            <a:pPr marL="0" indent="0"/>
            <a:endParaRPr lang="en-IE" sz="2000" dirty="0"/>
          </a:p>
          <a:p>
            <a:pPr marL="0" indent="0"/>
            <a:endParaRPr lang="en-IE" sz="2000" dirty="0"/>
          </a:p>
          <a:p>
            <a:pPr marL="0" indent="0"/>
            <a:r>
              <a:rPr lang="en-GB" sz="2000" b="1" dirty="0"/>
              <a:t>How is the statistical interval defined regarding “confidence”?</a:t>
            </a:r>
            <a:endParaRPr lang="en-IE" sz="2000" b="1" dirty="0"/>
          </a:p>
          <a:p>
            <a:pPr indent="-457200">
              <a:buFont typeface="Arial" panose="020B0604020202020204" pitchFamily="34" charset="0"/>
              <a:buChar char="•"/>
            </a:pPr>
            <a:r>
              <a:rPr lang="en-IE" sz="2000" dirty="0"/>
              <a:t>Therefore, natural to determine sample size for given precision</a:t>
            </a:r>
          </a:p>
          <a:p>
            <a:pPr marL="0" indent="0"/>
            <a:endParaRPr lang="en-IE" sz="2000" dirty="0"/>
          </a:p>
          <a:p>
            <a:pPr marL="0" indent="0"/>
            <a:endParaRPr lang="en-IE" sz="2000" dirty="0"/>
          </a:p>
          <a:p>
            <a:pPr marL="0" indent="0"/>
            <a:r>
              <a:rPr lang="en-GB" sz="2000" b="1" dirty="0"/>
              <a:t>What is the nature of underlying population and sampling procedure?</a:t>
            </a:r>
            <a:endParaRPr lang="en-IE" sz="2000" b="1" dirty="0"/>
          </a:p>
          <a:p>
            <a:pPr indent="-457200">
              <a:buFont typeface="Arial" panose="020B0604020202020204" pitchFamily="34" charset="0"/>
              <a:buChar char="•"/>
            </a:pPr>
            <a:r>
              <a:rPr lang="en-IE" sz="2000" dirty="0"/>
              <a:t>Will cover Bayesian perspective later in webinar</a:t>
            </a:r>
          </a:p>
          <a:p>
            <a:pPr marL="0" indent="0"/>
            <a:endParaRPr lang="en-IE" sz="2000" dirty="0"/>
          </a:p>
          <a:p>
            <a:pPr indent="-457200">
              <a:buFont typeface="Arial" panose="020B0604020202020204" pitchFamily="34" charset="0"/>
              <a:buChar char="•"/>
            </a:pPr>
            <a:endParaRPr lang="en-IE" sz="2000" dirty="0"/>
          </a:p>
          <a:p>
            <a:pPr marL="0" indent="0"/>
            <a:r>
              <a:rPr lang="en-GB" sz="2000" b="1" dirty="0"/>
              <a:t>How to calculate the statistical interval from the given data?</a:t>
            </a:r>
            <a:endParaRPr lang="en-IE" sz="2000" b="1" dirty="0"/>
          </a:p>
          <a:p>
            <a:pPr indent="-457200">
              <a:buFont typeface="Arial" panose="020B0604020202020204" pitchFamily="34" charset="0"/>
              <a:buChar char="•"/>
            </a:pPr>
            <a:r>
              <a:rPr lang="en-IE" sz="2000" dirty="0"/>
              <a:t>Parametric model? Distribution-free (tolerance)? Bootstrapping?</a:t>
            </a:r>
          </a:p>
          <a:p>
            <a:pPr marL="0" indent="0"/>
            <a:endParaRPr lang="en-IE" sz="1900" dirty="0"/>
          </a:p>
          <a:p>
            <a:pPr indent="-457200">
              <a:buFont typeface="Arial" panose="020B0604020202020204" pitchFamily="34" charset="0"/>
              <a:buChar char="•"/>
            </a:pPr>
            <a:endParaRPr lang="en-IE" sz="1800" dirty="0"/>
          </a:p>
          <a:p>
            <a:pPr marL="0" indent="0"/>
            <a:endParaRPr lang="en-IE" sz="1800" b="1" dirty="0"/>
          </a:p>
          <a:p>
            <a:pPr marL="0" indent="0">
              <a:buNone/>
            </a:pPr>
            <a:r>
              <a:rPr lang="en-IE" sz="1800" b="1" dirty="0"/>
              <a:t>	</a:t>
            </a:r>
          </a:p>
        </p:txBody>
      </p:sp>
    </p:spTree>
    <p:extLst>
      <p:ext uri="{BB962C8B-B14F-4D97-AF65-F5344CB8AC3E}">
        <p14:creationId xmlns:p14="http://schemas.microsoft.com/office/powerpoint/2010/main" val="2070407084"/>
      </p:ext>
    </p:extLst>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Widescreen</PresentationFormat>
  <Paragraphs>388</Paragraphs>
  <Slides>35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Public Sans Medium</vt:lpstr>
      <vt:lpstr>Tw Cen MT</vt:lpstr>
      <vt:lpstr>Arial</vt:lpstr>
      <vt:lpstr>Calibri</vt:lpstr>
      <vt:lpstr>Public Sans ExtraLight</vt:lpstr>
      <vt:lpstr>Public Sans SemiBold</vt:lpstr>
      <vt:lpstr>Calibri </vt:lpstr>
      <vt:lpstr>Public Sans</vt:lpstr>
      <vt:lpstr>Public Sans Light</vt:lpstr>
      <vt:lpstr>Noto Sans Symbols</vt:lpstr>
      <vt:lpstr>Cambria Math</vt:lpstr>
      <vt:lpstr>Office Theme</vt:lpstr>
      <vt:lpstr>Sample Size for  Frequentist &amp; Bayesian  Statistical Intervals</vt:lpstr>
      <vt:lpstr>PowerPoint Presentation</vt:lpstr>
      <vt:lpstr>PowerPoint Presentation</vt:lpstr>
      <vt:lpstr>PowerPoint Presentation</vt:lpstr>
      <vt:lpstr>nQuery Licensing nQuery operates on a tiered licensing model</vt:lpstr>
      <vt:lpstr>Statistical Intervals Overview</vt:lpstr>
      <vt:lpstr>Statistical Intervals Introduction</vt:lpstr>
      <vt:lpstr>Types of Statistical Intervals</vt:lpstr>
      <vt:lpstr>Considerations for Interval Choice</vt:lpstr>
      <vt:lpstr>Sample Size for Confidence Intervals</vt:lpstr>
      <vt:lpstr>Confidence Intervals (CIs)</vt:lpstr>
      <vt:lpstr>Sample Size for Confidence Intervals</vt:lpstr>
      <vt:lpstr>Example 1. Two Means CI</vt:lpstr>
      <vt:lpstr>Example 2. One Proportion CI</vt:lpstr>
      <vt:lpstr>Prediction and Tolerance Intervals</vt:lpstr>
      <vt:lpstr>Prediction &amp; Tolerance Intervals</vt:lpstr>
      <vt:lpstr>Sample Size for Prediction/Tolerance Intervals</vt:lpstr>
      <vt:lpstr>Example 3. Prediction Interval</vt:lpstr>
      <vt:lpstr>Example 4. Tolerance Interval</vt:lpstr>
      <vt:lpstr>Credible Intervals</vt:lpstr>
      <vt:lpstr>Bayesian Statistics Overview</vt:lpstr>
      <vt:lpstr>Credible Intervals</vt:lpstr>
      <vt:lpstr>Credible Interval Construction</vt:lpstr>
      <vt:lpstr>Example 5. Credible &amp; MBL Interval</vt:lpstr>
      <vt:lpstr>Discussion and Conclusions</vt:lpstr>
      <vt:lpstr>PowerPoint Presentation</vt:lpstr>
      <vt:lpstr>PowerPoint Presentation</vt:lpstr>
      <vt:lpstr>References (Statistical Intervals)</vt:lpstr>
      <vt:lpstr>References (Statistical Intervals)</vt:lpstr>
      <vt:lpstr>References (Confidence Intervals)</vt:lpstr>
      <vt:lpstr>References (Confidence Intervals)</vt:lpstr>
      <vt:lpstr>References (Prediction &amp; Tolerance Intervals)</vt:lpstr>
      <vt:lpstr>References (Prediction &amp; Tolerance Intervals)</vt:lpstr>
      <vt:lpstr>References (Credible Intervals)</vt:lpstr>
      <vt:lpstr>References (Credible Intervals)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Paul Murphy</cp:lastModifiedBy>
  <cp:revision>23</cp:revision>
  <dcterms:modified xsi:type="dcterms:W3CDTF">2025-01-30T09:54:27Z</dcterms:modified>
</cp:coreProperties>
</file>