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57" r:id="rId3"/>
    <p:sldId id="261" r:id="rId4"/>
    <p:sldId id="262" r:id="rId5"/>
    <p:sldId id="263" r:id="rId6"/>
    <p:sldId id="289" r:id="rId7"/>
    <p:sldId id="266" r:id="rId8"/>
    <p:sldId id="308" r:id="rId9"/>
    <p:sldId id="269" r:id="rId10"/>
    <p:sldId id="288" r:id="rId11"/>
    <p:sldId id="304" r:id="rId12"/>
    <p:sldId id="305" r:id="rId13"/>
    <p:sldId id="292" r:id="rId14"/>
    <p:sldId id="307" r:id="rId15"/>
    <p:sldId id="295" r:id="rId16"/>
    <p:sldId id="312" r:id="rId17"/>
    <p:sldId id="309" r:id="rId18"/>
    <p:sldId id="313" r:id="rId19"/>
    <p:sldId id="282" r:id="rId20"/>
    <p:sldId id="283" r:id="rId21"/>
    <p:sldId id="284" r:id="rId22"/>
    <p:sldId id="297" r:id="rId23"/>
    <p:sldId id="300" r:id="rId24"/>
    <p:sldId id="314" r:id="rId25"/>
    <p:sldId id="316" r:id="rId26"/>
    <p:sldId id="301" r:id="rId27"/>
    <p:sldId id="315" r:id="rId28"/>
  </p:sldIdLst>
  <p:sldSz cx="12192000" cy="6858000"/>
  <p:notesSz cx="6858000" cy="9144000"/>
  <p:embeddedFontLst>
    <p:embeddedFont>
      <p:font typeface="Public Sans" panose="020B0604020202020204" charset="0"/>
      <p:regular r:id="rId30"/>
      <p:bold r:id="rId31"/>
      <p:italic r:id="rId32"/>
      <p:boldItalic r:id="rId33"/>
    </p:embeddedFont>
    <p:embeddedFont>
      <p:font typeface="Public Sans ExtraLight" panose="020B0604020202020204" charset="0"/>
      <p:regular r:id="rId34"/>
      <p:bold r:id="rId35"/>
      <p:italic r:id="rId36"/>
      <p:boldItalic r:id="rId37"/>
    </p:embeddedFont>
    <p:embeddedFont>
      <p:font typeface="Public Sans Light" panose="020B0604020202020204" charset="0"/>
      <p:regular r:id="rId38"/>
      <p:bold r:id="rId39"/>
      <p:italic r:id="rId40"/>
      <p:boldItalic r:id="rId41"/>
    </p:embeddedFont>
    <p:embeddedFont>
      <p:font typeface="Public Sans Medium" panose="020B0604020202020204" charset="0"/>
      <p:regular r:id="rId42"/>
      <p:bold r:id="rId43"/>
      <p:italic r:id="rId44"/>
      <p:boldItalic r:id="rId45"/>
    </p:embeddedFont>
    <p:embeddedFont>
      <p:font typeface="Public Sans SemiBold" panose="020B0604020202020204" charset="0"/>
      <p:regular r:id="rId46"/>
      <p:bold r:id="rId47"/>
      <p:italic r:id="rId48"/>
      <p:boldItalic r:id="rId49"/>
    </p:embeddedFont>
    <p:embeddedFont>
      <p:font typeface="Tw Cen MT" panose="020B06020201040206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5">
          <p15:clr>
            <a:srgbClr val="A4A3A4"/>
          </p15:clr>
        </p15:guide>
        <p15:guide id="2" pos="506">
          <p15:clr>
            <a:srgbClr val="A4A3A4"/>
          </p15:clr>
        </p15:guide>
        <p15:guide id="3" pos="1958">
          <p15:clr>
            <a:srgbClr val="A4A3A4"/>
          </p15:clr>
        </p15:guide>
        <p15:guide id="4" orient="horz" pos="2364">
          <p15:clr>
            <a:srgbClr val="A4A3A4"/>
          </p15:clr>
        </p15:guide>
        <p15:guide id="5" pos="370">
          <p15:clr>
            <a:srgbClr val="A4A3A4"/>
          </p15:clr>
        </p15:guide>
        <p15:guide id="6" pos="1663">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gpwu03tESh8RZEiiwxBPOSgY+E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04D9AD-1C91-4165-89EE-F5BDA3484296}">
  <a:tblStyle styleId="{ED04D9AD-1C91-4165-89EE-F5BDA348429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b="off" i="off"/>
      <a:tcStyle>
        <a:tcBdr/>
        <a:fill>
          <a:solidFill>
            <a:srgbClr val="CBE2F5"/>
          </a:solidFill>
        </a:fill>
      </a:tcStyle>
    </a:band1H>
    <a:band2H>
      <a:tcTxStyle b="off" i="off"/>
      <a:tcStyle>
        <a:tcBdr/>
      </a:tcStyle>
    </a:band2H>
    <a:band1V>
      <a:tcTxStyle b="off" i="off"/>
      <a:tcStyle>
        <a:tcBdr/>
        <a:fill>
          <a:solidFill>
            <a:srgbClr val="CBE2F5"/>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27ED27E-AE60-4B62-9C2B-947F3B54E379}" styleName="Table_1">
    <a:wholeTbl>
      <a:tcTxStyle b="off" i="off">
        <a:font>
          <a:latin typeface="Public Sans"/>
          <a:ea typeface="Public Sans"/>
          <a:cs typeface="Public San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b="off" i="off"/>
      <a:tcStyle>
        <a:tcBdr/>
        <a:fill>
          <a:solidFill>
            <a:srgbClr val="CACBCC"/>
          </a:solidFill>
        </a:fill>
      </a:tcStyle>
    </a:band1H>
    <a:band2H>
      <a:tcTxStyle b="off" i="off"/>
      <a:tcStyle>
        <a:tcBdr/>
      </a:tcStyle>
    </a:band2H>
    <a:band1V>
      <a:tcTxStyle b="off" i="off"/>
      <a:tcStyle>
        <a:tcBdr/>
        <a:fill>
          <a:solidFill>
            <a:srgbClr val="CACBCC"/>
          </a:solidFill>
        </a:fill>
      </a:tcStyle>
    </a:band1V>
    <a:band2V>
      <a:tcTxStyle b="off" i="off"/>
      <a:tcStyle>
        <a:tcBdr/>
      </a:tcStyle>
    </a:band2V>
    <a:lastCol>
      <a:tcTxStyle b="on" i="off">
        <a:font>
          <a:latin typeface="Public Sans"/>
          <a:ea typeface="Public Sans"/>
          <a:cs typeface="Public Sans"/>
        </a:font>
        <a:schemeClr val="lt1"/>
      </a:tcTxStyle>
      <a:tcStyle>
        <a:tcBdr/>
        <a:fill>
          <a:solidFill>
            <a:schemeClr val="accent1"/>
          </a:solidFill>
        </a:fill>
      </a:tcStyle>
    </a:lastCol>
    <a:firstCol>
      <a:tcTxStyle b="on" i="off">
        <a:font>
          <a:latin typeface="Public Sans"/>
          <a:ea typeface="Public Sans"/>
          <a:cs typeface="Public Sans"/>
        </a:font>
        <a:schemeClr val="lt1"/>
      </a:tcTxStyle>
      <a:tcStyle>
        <a:tcBdr/>
        <a:fill>
          <a:solidFill>
            <a:schemeClr val="accent1"/>
          </a:solidFill>
        </a:fill>
      </a:tcStyle>
    </a:firstCol>
    <a:lastRow>
      <a:tcTxStyle b="on" i="off">
        <a:font>
          <a:latin typeface="Public Sans"/>
          <a:ea typeface="Public Sans"/>
          <a:cs typeface="Public San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Public Sans"/>
          <a:ea typeface="Public Sans"/>
          <a:cs typeface="Public San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2"/>
      </p:cViewPr>
      <p:guideLst>
        <p:guide orient="horz" pos="2205"/>
        <p:guide pos="506"/>
        <p:guide pos="1958"/>
        <p:guide orient="horz" pos="2364"/>
        <p:guide pos="370"/>
        <p:guide pos="16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1" name="Google Shape;20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2b148969348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491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2b148969348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25" name="Google Shape;2125;g2b148969348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960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Google Shape;2148;g2b148969348_0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9" name="Google Shape;2149;g2b148969348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5781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3" name="Google Shape;21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743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2b148969348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4590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0"/>
        <p:cNvGrpSpPr/>
        <p:nvPr/>
      </p:nvGrpSpPr>
      <p:grpSpPr>
        <a:xfrm>
          <a:off x="0" y="0"/>
          <a:ext cx="0" cy="0"/>
          <a:chOff x="0" y="0"/>
          <a:chExt cx="0" cy="0"/>
        </a:xfrm>
      </p:grpSpPr>
      <p:sp>
        <p:nvSpPr>
          <p:cNvPr id="2201" name="Google Shape;220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2" name="Google Shape;220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2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p:txBody>
      </p:sp>
      <p:sp>
        <p:nvSpPr>
          <p:cNvPr id="2203" name="Google Shape;220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IE"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79236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5"/>
        <p:cNvGrpSpPr/>
        <p:nvPr/>
      </p:nvGrpSpPr>
      <p:grpSpPr>
        <a:xfrm>
          <a:off x="0" y="0"/>
          <a:ext cx="0" cy="0"/>
          <a:chOff x="0" y="0"/>
          <a:chExt cx="0" cy="0"/>
        </a:xfrm>
      </p:grpSpPr>
      <p:sp>
        <p:nvSpPr>
          <p:cNvPr id="2136" name="Google Shape;2136;g2b148969348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7" name="Google Shape;2137;g2b148969348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1704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Google Shape;2148;g2b148969348_0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9" name="Google Shape;2149;g2b148969348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7023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Google Shape;2148;g2b148969348_0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9" name="Google Shape;2149;g2b148969348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1739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2b1c0db4310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5" name="Google Shape;2255;g2b1c0db4310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0" name="Google Shape;20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b1c0db4310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1" name="Google Shape;2261;g2b1c0db4310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52400" algn="l" rtl="0">
              <a:lnSpc>
                <a:spcPct val="100000"/>
              </a:lnSpc>
              <a:spcBef>
                <a:spcPts val="0"/>
              </a:spcBef>
              <a:spcAft>
                <a:spcPts val="0"/>
              </a:spcAft>
              <a:buClr>
                <a:schemeClr val="dk1"/>
              </a:buClr>
              <a:buSzPts val="1200"/>
              <a:buFont typeface="Calibri"/>
              <a:buNone/>
            </a:pPr>
            <a:endParaRPr/>
          </a:p>
        </p:txBody>
      </p:sp>
      <p:sp>
        <p:nvSpPr>
          <p:cNvPr id="2262" name="Google Shape;2262;g2b1c0db4310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276a1c4e488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72" name="Google Shape;2272;g276a1c4e488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2b1c0db4310_0_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88" name="Google Shape;2288;g2b1c0db4310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5318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2b1c0db4310_0_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g2b1c0db4310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4405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2b1c0db4310_0_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g2b1c0db4310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3536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2b1c0db4310_0_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g2b1c0db4310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6242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2b1c0db4310_0_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g2b1c0db4310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8432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2b1c0db4310_0_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g2b1c0db4310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191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g276a1c4e4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2" name="Google Shape;2072;g276a1c4e4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8" name="Google Shape;208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IE"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276a1c4e48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8" name="Google Shape;2098;g276a1c4e48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3" name="Google Shape;21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97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2b148969348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5"/>
        <p:cNvGrpSpPr/>
        <p:nvPr/>
      </p:nvGrpSpPr>
      <p:grpSpPr>
        <a:xfrm>
          <a:off x="0" y="0"/>
          <a:ext cx="0" cy="0"/>
          <a:chOff x="0" y="0"/>
          <a:chExt cx="0" cy="0"/>
        </a:xfrm>
      </p:grpSpPr>
      <p:sp>
        <p:nvSpPr>
          <p:cNvPr id="2136" name="Google Shape;2136;g2b148969348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7" name="Google Shape;2137;g2b148969348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354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3" name="Google Shape;21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3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accent1"/>
        </a:solidFill>
        <a:effectLst/>
      </p:bgPr>
    </p:bg>
    <p:spTree>
      <p:nvGrpSpPr>
        <p:cNvPr id="1" name="Shape 15"/>
        <p:cNvGrpSpPr/>
        <p:nvPr/>
      </p:nvGrpSpPr>
      <p:grpSpPr>
        <a:xfrm>
          <a:off x="0" y="0"/>
          <a:ext cx="0" cy="0"/>
          <a:chOff x="0" y="0"/>
          <a:chExt cx="0" cy="0"/>
        </a:xfrm>
      </p:grpSpPr>
      <p:sp>
        <p:nvSpPr>
          <p:cNvPr id="16" name="Google Shape;16;p65"/>
          <p:cNvSpPr/>
          <p:nvPr/>
        </p:nvSpPr>
        <p:spPr>
          <a:xfrm>
            <a:off x="8718653" y="0"/>
            <a:ext cx="3488311"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7" name="Google Shape;17;p65"/>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 name="Google Shape;18;p65"/>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21" name="Google Shape;21;p65"/>
          <p:cNvPicPr preferRelativeResize="0"/>
          <p:nvPr/>
        </p:nvPicPr>
        <p:blipFill rotWithShape="1">
          <a:blip r:embed="rId3">
            <a:alphaModFix/>
          </a:blip>
          <a:srcRect/>
          <a:stretch/>
        </p:blipFill>
        <p:spPr>
          <a:xfrm>
            <a:off x="5945545" y="1919746"/>
            <a:ext cx="1674455" cy="1660021"/>
          </a:xfrm>
          <a:prstGeom prst="rect">
            <a:avLst/>
          </a:prstGeom>
          <a:noFill/>
          <a:ln>
            <a:noFill/>
          </a:ln>
        </p:spPr>
      </p:pic>
      <p:sp>
        <p:nvSpPr>
          <p:cNvPr id="22" name="Google Shape;22;p6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65" descr="A person in a white coat&#10;&#10;Description automatically generated with medium confidence"/>
          <p:cNvPicPr preferRelativeResize="0"/>
          <p:nvPr/>
        </p:nvPicPr>
        <p:blipFill rotWithShape="1">
          <a:blip r:embed="rId4">
            <a:alphaModFix/>
          </a:blip>
          <a:srcRect b="12216"/>
          <a:stretch/>
        </p:blipFill>
        <p:spPr>
          <a:xfrm>
            <a:off x="6625246" y="162560"/>
            <a:ext cx="4744118" cy="6695440"/>
          </a:xfrm>
          <a:prstGeom prst="rect">
            <a:avLst/>
          </a:prstGeom>
          <a:noFill/>
          <a:ln>
            <a:noFill/>
          </a:ln>
        </p:spPr>
      </p:pic>
      <p:pic>
        <p:nvPicPr>
          <p:cNvPr id="24" name="Google Shape;24;p65"/>
          <p:cNvPicPr preferRelativeResize="0"/>
          <p:nvPr/>
        </p:nvPicPr>
        <p:blipFill rotWithShape="1">
          <a:blip r:embed="rId5">
            <a:alphaModFix/>
          </a:blip>
          <a:srcRect/>
          <a:stretch/>
        </p:blipFill>
        <p:spPr>
          <a:xfrm>
            <a:off x="10462808" y="1675068"/>
            <a:ext cx="1941703" cy="25460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aphic Slide, Tan">
  <p:cSld name="1_Graphic Slide, Tan">
    <p:bg>
      <p:bgPr>
        <a:solidFill>
          <a:schemeClr val="lt1"/>
        </a:solidFill>
        <a:effectLst/>
      </p:bgPr>
    </p:bg>
    <p:spTree>
      <p:nvGrpSpPr>
        <p:cNvPr id="1" name="Shape 91"/>
        <p:cNvGrpSpPr/>
        <p:nvPr/>
      </p:nvGrpSpPr>
      <p:grpSpPr>
        <a:xfrm>
          <a:off x="0" y="0"/>
          <a:ext cx="0" cy="0"/>
          <a:chOff x="0" y="0"/>
          <a:chExt cx="0" cy="0"/>
        </a:xfrm>
      </p:grpSpPr>
      <p:sp>
        <p:nvSpPr>
          <p:cNvPr id="92" name="Google Shape;92;p71"/>
          <p:cNvSpPr/>
          <p:nvPr/>
        </p:nvSpPr>
        <p:spPr>
          <a:xfrm>
            <a:off x="0" y="0"/>
            <a:ext cx="431641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93" name="Google Shape;93;p7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5" name="Google Shape;95;p71"/>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71"/>
          <p:cNvSpPr txBox="1">
            <a:spLocks noGrp="1"/>
          </p:cNvSpPr>
          <p:nvPr>
            <p:ph type="body" idx="2"/>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solidFill>
                  <a:schemeClr val="dk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71"/>
          <p:cNvSpPr txBox="1">
            <a:spLocks noGrp="1"/>
          </p:cNvSpPr>
          <p:nvPr>
            <p:ph type="body" idx="3"/>
          </p:nvPr>
        </p:nvSpPr>
        <p:spPr>
          <a:xfrm>
            <a:off x="6096000" y="0"/>
            <a:ext cx="3814119" cy="6858000"/>
          </a:xfrm>
          <a:prstGeom prst="rect">
            <a:avLst/>
          </a:prstGeom>
          <a:noFill/>
          <a:ln>
            <a:noFill/>
          </a:ln>
        </p:spPr>
        <p:txBody>
          <a:bodyPr spcFirstLastPara="1" wrap="square" lIns="365750" tIns="914400" rIns="274300" bIns="91440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7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9" name="Google Shape;99;p71"/>
          <p:cNvPicPr preferRelativeResize="0"/>
          <p:nvPr/>
        </p:nvPicPr>
        <p:blipFill rotWithShape="1">
          <a:blip r:embed="rId2">
            <a:alphaModFix/>
          </a:blip>
          <a:srcRect/>
          <a:stretch/>
        </p:blipFill>
        <p:spPr>
          <a:xfrm>
            <a:off x="-442334" y="557046"/>
            <a:ext cx="3827014" cy="70766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7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03" name="Google Shape;103;p7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raphic Slide, Tan">
  <p:cSld name="1_Graphic Slide, Tan 2">
    <p:bg>
      <p:bgPr>
        <a:solidFill>
          <a:schemeClr val="lt1"/>
        </a:solidFill>
        <a:effectLst/>
      </p:bgPr>
    </p:bg>
    <p:spTree>
      <p:nvGrpSpPr>
        <p:cNvPr id="1" name="Shape 104"/>
        <p:cNvGrpSpPr/>
        <p:nvPr/>
      </p:nvGrpSpPr>
      <p:grpSpPr>
        <a:xfrm>
          <a:off x="0" y="0"/>
          <a:ext cx="0" cy="0"/>
          <a:chOff x="0" y="0"/>
          <a:chExt cx="0" cy="0"/>
        </a:xfrm>
      </p:grpSpPr>
      <p:sp>
        <p:nvSpPr>
          <p:cNvPr id="105" name="Google Shape;105;p7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7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07" name="Google Shape;107;p74"/>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74"/>
          <p:cNvSpPr txBox="1">
            <a:spLocks noGrp="1"/>
          </p:cNvSpPr>
          <p:nvPr>
            <p:ph type="body" idx="2"/>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solidFill>
                  <a:schemeClr val="dk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74"/>
          <p:cNvSpPr txBox="1">
            <a:spLocks noGrp="1"/>
          </p:cNvSpPr>
          <p:nvPr>
            <p:ph type="body" idx="3"/>
          </p:nvPr>
        </p:nvSpPr>
        <p:spPr>
          <a:xfrm>
            <a:off x="6096000" y="0"/>
            <a:ext cx="3814119" cy="6858000"/>
          </a:xfrm>
          <a:prstGeom prst="rect">
            <a:avLst/>
          </a:prstGeom>
          <a:noFill/>
          <a:ln>
            <a:noFill/>
          </a:ln>
        </p:spPr>
        <p:txBody>
          <a:bodyPr spcFirstLastPara="1" wrap="square" lIns="365750" tIns="914400" rIns="274300" bIns="91440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7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11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7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7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16" name="Google Shape;116;p7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ey Content Silo 1">
  <p:cSld name="Key Content Silo 1">
    <p:bg>
      <p:bgPr>
        <a:solidFill>
          <a:schemeClr val="lt1"/>
        </a:solidFill>
        <a:effectLst/>
      </p:bgPr>
    </p:bg>
    <p:spTree>
      <p:nvGrpSpPr>
        <p:cNvPr id="1" name="Shape 117"/>
        <p:cNvGrpSpPr/>
        <p:nvPr/>
      </p:nvGrpSpPr>
      <p:grpSpPr>
        <a:xfrm>
          <a:off x="0" y="0"/>
          <a:ext cx="0" cy="0"/>
          <a:chOff x="0" y="0"/>
          <a:chExt cx="0" cy="0"/>
        </a:xfrm>
      </p:grpSpPr>
      <p:sp>
        <p:nvSpPr>
          <p:cNvPr id="118" name="Google Shape;118;p77"/>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19" name="Google Shape;119;p77"/>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20" name="Google Shape;120;p7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7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22" name="Google Shape;122;p77"/>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23" name="Google Shape;123;p77"/>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24" name="Google Shape;124;p77"/>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25" name="Google Shape;125;p77"/>
          <p:cNvSpPr>
            <a:spLocks noGrp="1"/>
          </p:cNvSpPr>
          <p:nvPr>
            <p:ph type="pic" idx="2"/>
          </p:nvPr>
        </p:nvSpPr>
        <p:spPr>
          <a:xfrm>
            <a:off x="7237596" y="0"/>
            <a:ext cx="6546111" cy="6858000"/>
          </a:xfrm>
          <a:prstGeom prst="rect">
            <a:avLst/>
          </a:prstGeom>
          <a:noFill/>
          <a:ln>
            <a:noFill/>
          </a:ln>
        </p:spPr>
      </p:sp>
      <p:grpSp>
        <p:nvGrpSpPr>
          <p:cNvPr id="126" name="Google Shape;126;p77"/>
          <p:cNvGrpSpPr/>
          <p:nvPr/>
        </p:nvGrpSpPr>
        <p:grpSpPr>
          <a:xfrm>
            <a:off x="6116638" y="1901825"/>
            <a:ext cx="1685926" cy="1684338"/>
            <a:chOff x="6116638" y="1901825"/>
            <a:chExt cx="1685926" cy="1684338"/>
          </a:xfrm>
        </p:grpSpPr>
        <p:sp>
          <p:nvSpPr>
            <p:cNvPr id="127" name="Google Shape;127;p77"/>
            <p:cNvSpPr/>
            <p:nvPr/>
          </p:nvSpPr>
          <p:spPr>
            <a:xfrm>
              <a:off x="7043738" y="1908175"/>
              <a:ext cx="598488" cy="495300"/>
            </a:xfrm>
            <a:custGeom>
              <a:avLst/>
              <a:gdLst/>
              <a:ahLst/>
              <a:cxnLst/>
              <a:rect l="l" t="t" r="r" b="b"/>
              <a:pathLst>
                <a:path w="370" h="306" extrusionOk="0">
                  <a:moveTo>
                    <a:pt x="212" y="306"/>
                  </a:moveTo>
                  <a:cubicBezTo>
                    <a:pt x="370" y="213"/>
                    <a:pt x="370" y="213"/>
                    <a:pt x="370" y="213"/>
                  </a:cubicBezTo>
                  <a:cubicBezTo>
                    <a:pt x="285" y="95"/>
                    <a:pt x="152" y="14"/>
                    <a:pt x="0" y="0"/>
                  </a:cubicBezTo>
                  <a:cubicBezTo>
                    <a:pt x="0" y="184"/>
                    <a:pt x="0" y="184"/>
                    <a:pt x="0" y="184"/>
                  </a:cubicBezTo>
                  <a:cubicBezTo>
                    <a:pt x="86" y="197"/>
                    <a:pt x="161" y="241"/>
                    <a:pt x="212" y="3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 name="Google Shape;128;p77"/>
            <p:cNvSpPr/>
            <p:nvPr/>
          </p:nvSpPr>
          <p:spPr>
            <a:xfrm>
              <a:off x="6272213" y="1901825"/>
              <a:ext cx="608013" cy="504825"/>
            </a:xfrm>
            <a:custGeom>
              <a:avLst/>
              <a:gdLst/>
              <a:ahLst/>
              <a:cxnLst/>
              <a:rect l="l" t="t" r="r" b="b"/>
              <a:pathLst>
                <a:path w="375" h="312" extrusionOk="0">
                  <a:moveTo>
                    <a:pt x="375" y="186"/>
                  </a:moveTo>
                  <a:cubicBezTo>
                    <a:pt x="375" y="0"/>
                    <a:pt x="375" y="0"/>
                    <a:pt x="375" y="0"/>
                  </a:cubicBezTo>
                  <a:cubicBezTo>
                    <a:pt x="220" y="15"/>
                    <a:pt x="85" y="98"/>
                    <a:pt x="0" y="219"/>
                  </a:cubicBezTo>
                  <a:cubicBezTo>
                    <a:pt x="160" y="312"/>
                    <a:pt x="160" y="312"/>
                    <a:pt x="160" y="312"/>
                  </a:cubicBezTo>
                  <a:cubicBezTo>
                    <a:pt x="212" y="245"/>
                    <a:pt x="288" y="199"/>
                    <a:pt x="375" y="1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 name="Google Shape;129;p77"/>
            <p:cNvSpPr/>
            <p:nvPr/>
          </p:nvSpPr>
          <p:spPr>
            <a:xfrm>
              <a:off x="7467601" y="2389188"/>
              <a:ext cx="334963" cy="706438"/>
            </a:xfrm>
            <a:custGeom>
              <a:avLst/>
              <a:gdLst/>
              <a:ahLst/>
              <a:cxnLst/>
              <a:rect l="l" t="t" r="r" b="b"/>
              <a:pathLst>
                <a:path w="207" h="436" extrusionOk="0">
                  <a:moveTo>
                    <a:pt x="25" y="220"/>
                  </a:moveTo>
                  <a:cubicBezTo>
                    <a:pt x="25" y="264"/>
                    <a:pt x="17" y="306"/>
                    <a:pt x="2" y="345"/>
                  </a:cubicBezTo>
                  <a:cubicBezTo>
                    <a:pt x="160" y="436"/>
                    <a:pt x="160" y="436"/>
                    <a:pt x="160" y="436"/>
                  </a:cubicBezTo>
                  <a:cubicBezTo>
                    <a:pt x="190" y="370"/>
                    <a:pt x="207" y="297"/>
                    <a:pt x="206" y="219"/>
                  </a:cubicBezTo>
                  <a:cubicBezTo>
                    <a:pt x="206" y="141"/>
                    <a:pt x="189" y="67"/>
                    <a:pt x="157" y="0"/>
                  </a:cubicBezTo>
                  <a:cubicBezTo>
                    <a:pt x="0" y="93"/>
                    <a:pt x="0" y="93"/>
                    <a:pt x="0" y="93"/>
                  </a:cubicBezTo>
                  <a:cubicBezTo>
                    <a:pt x="16" y="132"/>
                    <a:pt x="25" y="175"/>
                    <a:pt x="25" y="2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 name="Google Shape;130;p77"/>
            <p:cNvSpPr/>
            <p:nvPr/>
          </p:nvSpPr>
          <p:spPr>
            <a:xfrm>
              <a:off x="6116638" y="2395538"/>
              <a:ext cx="334963" cy="709613"/>
            </a:xfrm>
            <a:custGeom>
              <a:avLst/>
              <a:gdLst/>
              <a:ahLst/>
              <a:cxnLst/>
              <a:rect l="l" t="t" r="r" b="b"/>
              <a:pathLst>
                <a:path w="207" h="438" extrusionOk="0">
                  <a:moveTo>
                    <a:pt x="207" y="344"/>
                  </a:moveTo>
                  <a:cubicBezTo>
                    <a:pt x="192" y="305"/>
                    <a:pt x="183" y="263"/>
                    <a:pt x="183" y="219"/>
                  </a:cubicBezTo>
                  <a:cubicBezTo>
                    <a:pt x="183" y="174"/>
                    <a:pt x="191" y="131"/>
                    <a:pt x="207" y="92"/>
                  </a:cubicBezTo>
                  <a:cubicBezTo>
                    <a:pt x="47" y="0"/>
                    <a:pt x="47" y="0"/>
                    <a:pt x="47" y="0"/>
                  </a:cubicBezTo>
                  <a:cubicBezTo>
                    <a:pt x="17" y="67"/>
                    <a:pt x="0" y="141"/>
                    <a:pt x="0" y="219"/>
                  </a:cubicBezTo>
                  <a:cubicBezTo>
                    <a:pt x="1" y="297"/>
                    <a:pt x="18" y="371"/>
                    <a:pt x="48" y="438"/>
                  </a:cubicBezTo>
                  <a:cubicBezTo>
                    <a:pt x="49" y="437"/>
                    <a:pt x="50" y="437"/>
                    <a:pt x="50" y="437"/>
                  </a:cubicBezTo>
                  <a:lnTo>
                    <a:pt x="207" y="3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 name="Google Shape;131;p77"/>
            <p:cNvSpPr/>
            <p:nvPr/>
          </p:nvSpPr>
          <p:spPr>
            <a:xfrm>
              <a:off x="7043738" y="3086100"/>
              <a:ext cx="604838" cy="500063"/>
            </a:xfrm>
            <a:custGeom>
              <a:avLst/>
              <a:gdLst/>
              <a:ahLst/>
              <a:cxnLst/>
              <a:rect l="l" t="t" r="r" b="b"/>
              <a:pathLst>
                <a:path w="374" h="309" extrusionOk="0">
                  <a:moveTo>
                    <a:pt x="0" y="125"/>
                  </a:moveTo>
                  <a:cubicBezTo>
                    <a:pt x="0" y="309"/>
                    <a:pt x="0" y="309"/>
                    <a:pt x="0" y="309"/>
                  </a:cubicBezTo>
                  <a:cubicBezTo>
                    <a:pt x="155" y="295"/>
                    <a:pt x="289" y="212"/>
                    <a:pt x="374" y="91"/>
                  </a:cubicBezTo>
                  <a:cubicBezTo>
                    <a:pt x="216" y="0"/>
                    <a:pt x="216" y="0"/>
                    <a:pt x="216" y="0"/>
                  </a:cubicBezTo>
                  <a:cubicBezTo>
                    <a:pt x="164" y="66"/>
                    <a:pt x="87" y="113"/>
                    <a:pt x="0" y="1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 name="Google Shape;132;p77"/>
            <p:cNvSpPr/>
            <p:nvPr/>
          </p:nvSpPr>
          <p:spPr>
            <a:xfrm>
              <a:off x="6286501" y="3089275"/>
              <a:ext cx="600075" cy="496888"/>
            </a:xfrm>
            <a:custGeom>
              <a:avLst/>
              <a:gdLst/>
              <a:ahLst/>
              <a:cxnLst/>
              <a:rect l="l" t="t" r="r" b="b"/>
              <a:pathLst>
                <a:path w="370" h="307" extrusionOk="0">
                  <a:moveTo>
                    <a:pt x="157" y="0"/>
                  </a:moveTo>
                  <a:cubicBezTo>
                    <a:pt x="2" y="92"/>
                    <a:pt x="2" y="92"/>
                    <a:pt x="2" y="92"/>
                  </a:cubicBezTo>
                  <a:cubicBezTo>
                    <a:pt x="1" y="92"/>
                    <a:pt x="0" y="92"/>
                    <a:pt x="0" y="93"/>
                  </a:cubicBezTo>
                  <a:cubicBezTo>
                    <a:pt x="84" y="212"/>
                    <a:pt x="218" y="293"/>
                    <a:pt x="370" y="307"/>
                  </a:cubicBezTo>
                  <a:cubicBezTo>
                    <a:pt x="370" y="123"/>
                    <a:pt x="370" y="123"/>
                    <a:pt x="370" y="123"/>
                  </a:cubicBezTo>
                  <a:cubicBezTo>
                    <a:pt x="284" y="111"/>
                    <a:pt x="209" y="65"/>
                    <a:pt x="15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33" name="Google Shape;133;p77"/>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o Slide, Square 1">
  <p:cSld name="Bio Slide, Square 1">
    <p:bg>
      <p:bgPr>
        <a:solidFill>
          <a:schemeClr val="lt1"/>
        </a:solidFill>
        <a:effectLst/>
      </p:bgPr>
    </p:bg>
    <p:spTree>
      <p:nvGrpSpPr>
        <p:cNvPr id="1" name="Shape 135"/>
        <p:cNvGrpSpPr/>
        <p:nvPr/>
      </p:nvGrpSpPr>
      <p:grpSpPr>
        <a:xfrm>
          <a:off x="0" y="0"/>
          <a:ext cx="0" cy="0"/>
          <a:chOff x="0" y="0"/>
          <a:chExt cx="0" cy="0"/>
        </a:xfrm>
      </p:grpSpPr>
      <p:sp>
        <p:nvSpPr>
          <p:cNvPr id="136" name="Google Shape;136;p78"/>
          <p:cNvSpPr txBox="1">
            <a:spLocks noGrp="1"/>
          </p:cNvSpPr>
          <p:nvPr>
            <p:ph type="body" idx="1"/>
          </p:nvPr>
        </p:nvSpPr>
        <p:spPr>
          <a:xfrm>
            <a:off x="795884"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78"/>
          <p:cNvSpPr txBox="1">
            <a:spLocks noGrp="1"/>
          </p:cNvSpPr>
          <p:nvPr>
            <p:ph type="body" idx="2"/>
          </p:nvPr>
        </p:nvSpPr>
        <p:spPr>
          <a:xfrm>
            <a:off x="4648200"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78"/>
          <p:cNvSpPr txBox="1">
            <a:spLocks noGrp="1"/>
          </p:cNvSpPr>
          <p:nvPr>
            <p:ph type="body" idx="3"/>
          </p:nvPr>
        </p:nvSpPr>
        <p:spPr>
          <a:xfrm>
            <a:off x="8529251"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7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7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42" name="Google Shape;142;p78"/>
          <p:cNvSpPr>
            <a:spLocks noGrp="1"/>
          </p:cNvSpPr>
          <p:nvPr>
            <p:ph type="pic" idx="4"/>
          </p:nvPr>
        </p:nvSpPr>
        <p:spPr>
          <a:xfrm>
            <a:off x="342900" y="1536700"/>
            <a:ext cx="3787775" cy="1892300"/>
          </a:xfrm>
          <a:prstGeom prst="rect">
            <a:avLst/>
          </a:prstGeom>
          <a:solidFill>
            <a:schemeClr val="lt1"/>
          </a:solidFill>
          <a:ln>
            <a:noFill/>
          </a:ln>
        </p:spPr>
      </p:sp>
      <p:sp>
        <p:nvSpPr>
          <p:cNvPr id="143" name="Google Shape;143;p78"/>
          <p:cNvSpPr>
            <a:spLocks noGrp="1"/>
          </p:cNvSpPr>
          <p:nvPr>
            <p:ph type="pic" idx="5"/>
          </p:nvPr>
        </p:nvSpPr>
        <p:spPr>
          <a:xfrm>
            <a:off x="4202113" y="1536700"/>
            <a:ext cx="3787775" cy="1892300"/>
          </a:xfrm>
          <a:prstGeom prst="rect">
            <a:avLst/>
          </a:prstGeom>
          <a:solidFill>
            <a:schemeClr val="lt1"/>
          </a:solidFill>
          <a:ln>
            <a:noFill/>
          </a:ln>
        </p:spPr>
      </p:sp>
      <p:sp>
        <p:nvSpPr>
          <p:cNvPr id="144" name="Google Shape;144;p78"/>
          <p:cNvSpPr>
            <a:spLocks noGrp="1"/>
          </p:cNvSpPr>
          <p:nvPr>
            <p:ph type="pic" idx="6"/>
          </p:nvPr>
        </p:nvSpPr>
        <p:spPr>
          <a:xfrm>
            <a:off x="8070759" y="1543918"/>
            <a:ext cx="3787775" cy="1892300"/>
          </a:xfrm>
          <a:prstGeom prst="rect">
            <a:avLst/>
          </a:prstGeom>
          <a:solidFill>
            <a:schemeClr val="lt1"/>
          </a:solidFill>
          <a:ln>
            <a:noFill/>
          </a:ln>
        </p:spPr>
      </p:sp>
      <p:sp>
        <p:nvSpPr>
          <p:cNvPr id="145" name="Google Shape;145;p7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ed Content">
  <p:cSld name="Numbered Content">
    <p:bg>
      <p:bgPr>
        <a:solidFill>
          <a:schemeClr val="lt1"/>
        </a:solidFill>
        <a:effectLst/>
      </p:bgPr>
    </p:bg>
    <p:spTree>
      <p:nvGrpSpPr>
        <p:cNvPr id="1" name="Shape 146"/>
        <p:cNvGrpSpPr/>
        <p:nvPr/>
      </p:nvGrpSpPr>
      <p:grpSpPr>
        <a:xfrm>
          <a:off x="0" y="0"/>
          <a:ext cx="0" cy="0"/>
          <a:chOff x="0" y="0"/>
          <a:chExt cx="0" cy="0"/>
        </a:xfrm>
      </p:grpSpPr>
      <p:sp>
        <p:nvSpPr>
          <p:cNvPr id="147" name="Google Shape;147;p7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79"/>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49" name="Google Shape;149;p79"/>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0" name="Google Shape;150;p79"/>
          <p:cNvPicPr preferRelativeResize="0"/>
          <p:nvPr/>
        </p:nvPicPr>
        <p:blipFill rotWithShape="1">
          <a:blip r:embed="rId2">
            <a:alphaModFix/>
          </a:blip>
          <a:srcRect/>
          <a:stretch/>
        </p:blipFill>
        <p:spPr>
          <a:xfrm>
            <a:off x="9417288" y="949759"/>
            <a:ext cx="5290094" cy="5467273"/>
          </a:xfrm>
          <a:prstGeom prst="rect">
            <a:avLst/>
          </a:prstGeom>
          <a:noFill/>
          <a:ln>
            <a:noFill/>
          </a:ln>
        </p:spPr>
      </p:pic>
      <p:sp>
        <p:nvSpPr>
          <p:cNvPr id="151" name="Google Shape;151;p79"/>
          <p:cNvSpPr txBox="1">
            <a:spLocks noGrp="1"/>
          </p:cNvSpPr>
          <p:nvPr>
            <p:ph type="body" idx="2"/>
          </p:nvPr>
        </p:nvSpPr>
        <p:spPr>
          <a:xfrm>
            <a:off x="6131583" y="1363663"/>
            <a:ext cx="5519738" cy="5053012"/>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Clr>
                <a:schemeClr val="dk1"/>
              </a:buClr>
              <a:buSzPts val="2000"/>
              <a:buFont typeface="Public Sans SemiBold"/>
              <a:buAutoNum type="arabicPeriod"/>
              <a:defRPr sz="2000" b="0">
                <a:latin typeface="Public Sans SemiBold"/>
                <a:ea typeface="Public Sans SemiBold"/>
                <a:cs typeface="Public Sans SemiBold"/>
                <a:sym typeface="Public Sans SemiBold"/>
              </a:defRPr>
            </a:lvl1pPr>
            <a:lvl2pPr marL="914400" lvl="1" indent="-342900" algn="l">
              <a:lnSpc>
                <a:spcPct val="120000"/>
              </a:lnSpc>
              <a:spcBef>
                <a:spcPts val="48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7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solidFill>
          <a:schemeClr val="dk1"/>
        </a:solidFill>
        <a:effectLst/>
      </p:bgPr>
    </p:bg>
    <p:spTree>
      <p:nvGrpSpPr>
        <p:cNvPr id="1" name="Shape 153"/>
        <p:cNvGrpSpPr/>
        <p:nvPr/>
      </p:nvGrpSpPr>
      <p:grpSpPr>
        <a:xfrm>
          <a:off x="0" y="0"/>
          <a:ext cx="0" cy="0"/>
          <a:chOff x="0" y="0"/>
          <a:chExt cx="0" cy="0"/>
        </a:xfrm>
      </p:grpSpPr>
      <p:pic>
        <p:nvPicPr>
          <p:cNvPr id="154" name="Google Shape;154;p80"/>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155" name="Google Shape;155;p80"/>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8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8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58" name="Google Shape;158;p80"/>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159" name="Google Shape;159;p80"/>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160" name="Google Shape;160;p80"/>
          <p:cNvSpPr>
            <a:spLocks noGrp="1"/>
          </p:cNvSpPr>
          <p:nvPr>
            <p:ph type="pic" idx="2"/>
          </p:nvPr>
        </p:nvSpPr>
        <p:spPr>
          <a:xfrm>
            <a:off x="6130926" y="0"/>
            <a:ext cx="6061074" cy="6858000"/>
          </a:xfrm>
          <a:prstGeom prst="rect">
            <a:avLst/>
          </a:prstGeom>
          <a:noFill/>
          <a:ln>
            <a:noFill/>
          </a:ln>
        </p:spPr>
      </p:sp>
      <p:sp>
        <p:nvSpPr>
          <p:cNvPr id="161" name="Google Shape;161;p8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accent1"/>
        </a:solidFill>
        <a:effectLst/>
      </p:bgPr>
    </p:bg>
    <p:spTree>
      <p:nvGrpSpPr>
        <p:cNvPr id="1" name="Shape 162"/>
        <p:cNvGrpSpPr/>
        <p:nvPr/>
      </p:nvGrpSpPr>
      <p:grpSpPr>
        <a:xfrm>
          <a:off x="0" y="0"/>
          <a:ext cx="0" cy="0"/>
          <a:chOff x="0" y="0"/>
          <a:chExt cx="0" cy="0"/>
        </a:xfrm>
      </p:grpSpPr>
      <p:sp>
        <p:nvSpPr>
          <p:cNvPr id="163" name="Google Shape;163;p81"/>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8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8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66" name="Google Shape;166;p81"/>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67" name="Google Shape;167;p81"/>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68" name="Google Shape;168;p81"/>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69" name="Google Shape;169;p81"/>
          <p:cNvSpPr>
            <a:spLocks noGrp="1"/>
          </p:cNvSpPr>
          <p:nvPr>
            <p:ph type="pic" idx="2"/>
          </p:nvPr>
        </p:nvSpPr>
        <p:spPr>
          <a:xfrm>
            <a:off x="1331278" y="-190175"/>
            <a:ext cx="6096000" cy="6858000"/>
          </a:xfrm>
          <a:prstGeom prst="rect">
            <a:avLst/>
          </a:prstGeom>
          <a:noFill/>
          <a:ln>
            <a:noFill/>
          </a:ln>
        </p:spPr>
      </p:sp>
      <p:pic>
        <p:nvPicPr>
          <p:cNvPr id="170" name="Google Shape;170;p81"/>
          <p:cNvPicPr preferRelativeResize="0"/>
          <p:nvPr/>
        </p:nvPicPr>
        <p:blipFill rotWithShape="1">
          <a:blip r:embed="rId5">
            <a:alphaModFix/>
          </a:blip>
          <a:srcRect/>
          <a:stretch/>
        </p:blipFill>
        <p:spPr>
          <a:xfrm>
            <a:off x="6116123" y="1901178"/>
            <a:ext cx="1686758" cy="1686758"/>
          </a:xfrm>
          <a:prstGeom prst="rect">
            <a:avLst/>
          </a:prstGeom>
          <a:noFill/>
          <a:ln>
            <a:noFill/>
          </a:ln>
        </p:spPr>
      </p:pic>
      <p:sp>
        <p:nvSpPr>
          <p:cNvPr id="171" name="Google Shape;171;p8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Key Content Silo 3">
  <p:cSld name="Key Content Silo 3">
    <p:bg>
      <p:bgPr>
        <a:solidFill>
          <a:schemeClr val="lt1"/>
        </a:solidFill>
        <a:effectLst/>
      </p:bgPr>
    </p:bg>
    <p:spTree>
      <p:nvGrpSpPr>
        <p:cNvPr id="1" name="Shape 25"/>
        <p:cNvGrpSpPr/>
        <p:nvPr/>
      </p:nvGrpSpPr>
      <p:grpSpPr>
        <a:xfrm>
          <a:off x="0" y="0"/>
          <a:ext cx="0" cy="0"/>
          <a:chOff x="0" y="0"/>
          <a:chExt cx="0" cy="0"/>
        </a:xfrm>
      </p:grpSpPr>
      <p:sp>
        <p:nvSpPr>
          <p:cNvPr id="26" name="Google Shape;26;p66"/>
          <p:cNvSpPr>
            <a:spLocks noGrp="1"/>
          </p:cNvSpPr>
          <p:nvPr>
            <p:ph type="pic" idx="2"/>
          </p:nvPr>
        </p:nvSpPr>
        <p:spPr>
          <a:xfrm>
            <a:off x="5645888" y="0"/>
            <a:ext cx="6546111" cy="6858000"/>
          </a:xfrm>
          <a:prstGeom prst="rect">
            <a:avLst/>
          </a:prstGeom>
          <a:noFill/>
          <a:ln>
            <a:noFill/>
          </a:ln>
        </p:spPr>
      </p:sp>
      <p:sp>
        <p:nvSpPr>
          <p:cNvPr id="27" name="Google Shape;27;p6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8" name="Google Shape;28;p6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9" name="Google Shape;29;p66"/>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0" name="Google Shape;30;p6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32" name="Google Shape;32;p66"/>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33" name="Google Shape;33;p66"/>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34" name="Google Shape;34;p6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2">
  <p:cSld name="1_Title Slide 2">
    <p:bg>
      <p:bgPr>
        <a:solidFill>
          <a:schemeClr val="accent1"/>
        </a:solidFill>
        <a:effectLst/>
      </p:bgPr>
    </p:bg>
    <p:spTree>
      <p:nvGrpSpPr>
        <p:cNvPr id="1" name="Shape 172"/>
        <p:cNvGrpSpPr/>
        <p:nvPr/>
      </p:nvGrpSpPr>
      <p:grpSpPr>
        <a:xfrm>
          <a:off x="0" y="0"/>
          <a:ext cx="0" cy="0"/>
          <a:chOff x="0" y="0"/>
          <a:chExt cx="0" cy="0"/>
        </a:xfrm>
      </p:grpSpPr>
      <p:sp>
        <p:nvSpPr>
          <p:cNvPr id="173" name="Google Shape;173;p82"/>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8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8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76" name="Google Shape;176;p82"/>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77" name="Google Shape;177;p82"/>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78" name="Google Shape;178;p82"/>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79" name="Google Shape;179;p8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Key Content Silo 2">
  <p:cSld name="Key Content Silo 2">
    <p:bg>
      <p:bgPr>
        <a:solidFill>
          <a:schemeClr val="lt1"/>
        </a:solidFill>
        <a:effectLst/>
      </p:bgPr>
    </p:bg>
    <p:spTree>
      <p:nvGrpSpPr>
        <p:cNvPr id="1" name="Shape 180"/>
        <p:cNvGrpSpPr/>
        <p:nvPr/>
      </p:nvGrpSpPr>
      <p:grpSpPr>
        <a:xfrm>
          <a:off x="0" y="0"/>
          <a:ext cx="0" cy="0"/>
          <a:chOff x="0" y="0"/>
          <a:chExt cx="0" cy="0"/>
        </a:xfrm>
      </p:grpSpPr>
      <p:sp>
        <p:nvSpPr>
          <p:cNvPr id="181" name="Google Shape;181;p83"/>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82" name="Google Shape;182;p83"/>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83" name="Google Shape;183;p83"/>
          <p:cNvSpPr>
            <a:spLocks noGrp="1"/>
          </p:cNvSpPr>
          <p:nvPr>
            <p:ph type="pic" idx="2"/>
          </p:nvPr>
        </p:nvSpPr>
        <p:spPr>
          <a:xfrm>
            <a:off x="5663026" y="0"/>
            <a:ext cx="6546111" cy="6858000"/>
          </a:xfrm>
          <a:prstGeom prst="rect">
            <a:avLst/>
          </a:prstGeom>
          <a:noFill/>
          <a:ln>
            <a:noFill/>
          </a:ln>
        </p:spPr>
      </p:sp>
      <p:pic>
        <p:nvPicPr>
          <p:cNvPr id="184" name="Google Shape;184;p83"/>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5" name="Google Shape;185;p8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8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87" name="Google Shape;187;p83"/>
          <p:cNvPicPr preferRelativeResize="0"/>
          <p:nvPr/>
        </p:nvPicPr>
        <p:blipFill rotWithShape="1">
          <a:blip r:embed="rId3">
            <a:alphaModFix/>
          </a:blip>
          <a:srcRect/>
          <a:stretch/>
        </p:blipFill>
        <p:spPr>
          <a:xfrm>
            <a:off x="10711703" y="1641614"/>
            <a:ext cx="1941703" cy="2546074"/>
          </a:xfrm>
          <a:prstGeom prst="rect">
            <a:avLst/>
          </a:prstGeom>
          <a:noFill/>
          <a:ln>
            <a:noFill/>
          </a:ln>
        </p:spPr>
      </p:pic>
      <p:sp>
        <p:nvSpPr>
          <p:cNvPr id="188" name="Google Shape;188;p83"/>
          <p:cNvSpPr/>
          <p:nvPr/>
        </p:nvSpPr>
        <p:spPr>
          <a:xfrm>
            <a:off x="5945188" y="1917701"/>
            <a:ext cx="1673225" cy="1662113"/>
          </a:xfrm>
          <a:custGeom>
            <a:avLst/>
            <a:gdLst/>
            <a:ahLst/>
            <a:cxnLst/>
            <a:rect l="l" t="t" r="r" b="b"/>
            <a:pathLst>
              <a:path w="1040" h="1033" extrusionOk="0">
                <a:moveTo>
                  <a:pt x="587" y="1033"/>
                </a:moveTo>
                <a:cubicBezTo>
                  <a:pt x="581" y="984"/>
                  <a:pt x="581" y="984"/>
                  <a:pt x="581" y="984"/>
                </a:cubicBezTo>
                <a:cubicBezTo>
                  <a:pt x="643" y="976"/>
                  <a:pt x="701" y="956"/>
                  <a:pt x="755" y="925"/>
                </a:cubicBezTo>
                <a:cubicBezTo>
                  <a:pt x="780" y="968"/>
                  <a:pt x="780" y="968"/>
                  <a:pt x="780" y="968"/>
                </a:cubicBezTo>
                <a:cubicBezTo>
                  <a:pt x="720" y="1003"/>
                  <a:pt x="656" y="1025"/>
                  <a:pt x="587" y="1033"/>
                </a:cubicBezTo>
                <a:close/>
                <a:moveTo>
                  <a:pt x="451" y="1032"/>
                </a:moveTo>
                <a:cubicBezTo>
                  <a:pt x="429" y="1029"/>
                  <a:pt x="406" y="1024"/>
                  <a:pt x="385" y="1019"/>
                </a:cubicBezTo>
                <a:cubicBezTo>
                  <a:pt x="397" y="971"/>
                  <a:pt x="397" y="971"/>
                  <a:pt x="397" y="971"/>
                </a:cubicBezTo>
                <a:cubicBezTo>
                  <a:pt x="417" y="976"/>
                  <a:pt x="437" y="980"/>
                  <a:pt x="458" y="983"/>
                </a:cubicBezTo>
                <a:lnTo>
                  <a:pt x="451" y="1032"/>
                </a:lnTo>
                <a:close/>
                <a:moveTo>
                  <a:pt x="258" y="969"/>
                </a:moveTo>
                <a:cubicBezTo>
                  <a:pt x="198" y="936"/>
                  <a:pt x="146" y="891"/>
                  <a:pt x="104" y="836"/>
                </a:cubicBezTo>
                <a:cubicBezTo>
                  <a:pt x="144" y="806"/>
                  <a:pt x="144" y="806"/>
                  <a:pt x="144" y="806"/>
                </a:cubicBezTo>
                <a:cubicBezTo>
                  <a:pt x="181" y="855"/>
                  <a:pt x="228" y="896"/>
                  <a:pt x="282" y="926"/>
                </a:cubicBezTo>
                <a:lnTo>
                  <a:pt x="258" y="969"/>
                </a:lnTo>
                <a:close/>
                <a:moveTo>
                  <a:pt x="888" y="885"/>
                </a:moveTo>
                <a:cubicBezTo>
                  <a:pt x="853" y="850"/>
                  <a:pt x="853" y="850"/>
                  <a:pt x="853" y="850"/>
                </a:cubicBezTo>
                <a:cubicBezTo>
                  <a:pt x="867" y="836"/>
                  <a:pt x="881" y="820"/>
                  <a:pt x="893" y="804"/>
                </a:cubicBezTo>
                <a:cubicBezTo>
                  <a:pt x="933" y="834"/>
                  <a:pt x="933" y="834"/>
                  <a:pt x="933" y="834"/>
                </a:cubicBezTo>
                <a:cubicBezTo>
                  <a:pt x="919" y="852"/>
                  <a:pt x="904" y="869"/>
                  <a:pt x="888" y="885"/>
                </a:cubicBezTo>
                <a:close/>
                <a:moveTo>
                  <a:pt x="38" y="717"/>
                </a:moveTo>
                <a:cubicBezTo>
                  <a:pt x="30" y="696"/>
                  <a:pt x="23" y="674"/>
                  <a:pt x="17" y="652"/>
                </a:cubicBezTo>
                <a:cubicBezTo>
                  <a:pt x="65" y="640"/>
                  <a:pt x="65" y="640"/>
                  <a:pt x="65" y="640"/>
                </a:cubicBezTo>
                <a:cubicBezTo>
                  <a:pt x="70" y="660"/>
                  <a:pt x="77" y="680"/>
                  <a:pt x="84" y="699"/>
                </a:cubicBezTo>
                <a:lnTo>
                  <a:pt x="38" y="717"/>
                </a:lnTo>
                <a:close/>
                <a:moveTo>
                  <a:pt x="1001" y="716"/>
                </a:moveTo>
                <a:cubicBezTo>
                  <a:pt x="955" y="697"/>
                  <a:pt x="955" y="697"/>
                  <a:pt x="955" y="697"/>
                </a:cubicBezTo>
                <a:cubicBezTo>
                  <a:pt x="979" y="640"/>
                  <a:pt x="991" y="579"/>
                  <a:pt x="991" y="517"/>
                </a:cubicBezTo>
                <a:cubicBezTo>
                  <a:pt x="991" y="515"/>
                  <a:pt x="991" y="515"/>
                  <a:pt x="991" y="515"/>
                </a:cubicBezTo>
                <a:cubicBezTo>
                  <a:pt x="1040" y="515"/>
                  <a:pt x="1040" y="515"/>
                  <a:pt x="1040" y="515"/>
                </a:cubicBezTo>
                <a:cubicBezTo>
                  <a:pt x="1040" y="517"/>
                  <a:pt x="1040" y="517"/>
                  <a:pt x="1040" y="517"/>
                </a:cubicBezTo>
                <a:cubicBezTo>
                  <a:pt x="1040" y="586"/>
                  <a:pt x="1027" y="653"/>
                  <a:pt x="1001" y="716"/>
                </a:cubicBezTo>
                <a:close/>
                <a:moveTo>
                  <a:pt x="0" y="517"/>
                </a:moveTo>
                <a:cubicBezTo>
                  <a:pt x="0" y="517"/>
                  <a:pt x="0" y="517"/>
                  <a:pt x="0" y="517"/>
                </a:cubicBezTo>
                <a:cubicBezTo>
                  <a:pt x="0" y="447"/>
                  <a:pt x="13" y="381"/>
                  <a:pt x="38" y="318"/>
                </a:cubicBezTo>
                <a:cubicBezTo>
                  <a:pt x="84" y="336"/>
                  <a:pt x="84" y="336"/>
                  <a:pt x="84" y="336"/>
                </a:cubicBezTo>
                <a:cubicBezTo>
                  <a:pt x="61" y="393"/>
                  <a:pt x="50" y="454"/>
                  <a:pt x="50" y="517"/>
                </a:cubicBezTo>
                <a:lnTo>
                  <a:pt x="0" y="517"/>
                </a:lnTo>
                <a:close/>
                <a:moveTo>
                  <a:pt x="975" y="393"/>
                </a:moveTo>
                <a:cubicBezTo>
                  <a:pt x="969" y="374"/>
                  <a:pt x="963" y="354"/>
                  <a:pt x="955" y="335"/>
                </a:cubicBezTo>
                <a:cubicBezTo>
                  <a:pt x="1000" y="316"/>
                  <a:pt x="1000" y="316"/>
                  <a:pt x="1000" y="316"/>
                </a:cubicBezTo>
                <a:cubicBezTo>
                  <a:pt x="1009" y="337"/>
                  <a:pt x="1017" y="359"/>
                  <a:pt x="1023" y="380"/>
                </a:cubicBezTo>
                <a:lnTo>
                  <a:pt x="975" y="393"/>
                </a:lnTo>
                <a:close/>
                <a:moveTo>
                  <a:pt x="893" y="229"/>
                </a:moveTo>
                <a:cubicBezTo>
                  <a:pt x="855" y="179"/>
                  <a:pt x="808" y="139"/>
                  <a:pt x="754" y="108"/>
                </a:cubicBezTo>
                <a:cubicBezTo>
                  <a:pt x="779" y="65"/>
                  <a:pt x="779" y="65"/>
                  <a:pt x="779" y="65"/>
                </a:cubicBezTo>
                <a:cubicBezTo>
                  <a:pt x="839" y="99"/>
                  <a:pt x="890" y="144"/>
                  <a:pt x="932" y="198"/>
                </a:cubicBezTo>
                <a:lnTo>
                  <a:pt x="893" y="229"/>
                </a:lnTo>
                <a:close/>
                <a:moveTo>
                  <a:pt x="144" y="228"/>
                </a:moveTo>
                <a:cubicBezTo>
                  <a:pt x="104" y="198"/>
                  <a:pt x="104" y="198"/>
                  <a:pt x="104" y="198"/>
                </a:cubicBezTo>
                <a:cubicBezTo>
                  <a:pt x="117" y="180"/>
                  <a:pt x="132" y="163"/>
                  <a:pt x="148" y="147"/>
                </a:cubicBezTo>
                <a:cubicBezTo>
                  <a:pt x="184" y="182"/>
                  <a:pt x="184" y="182"/>
                  <a:pt x="184" y="182"/>
                </a:cubicBezTo>
                <a:cubicBezTo>
                  <a:pt x="169" y="196"/>
                  <a:pt x="156" y="212"/>
                  <a:pt x="144" y="228"/>
                </a:cubicBezTo>
                <a:close/>
                <a:moveTo>
                  <a:pt x="282" y="108"/>
                </a:moveTo>
                <a:cubicBezTo>
                  <a:pt x="257" y="64"/>
                  <a:pt x="257" y="64"/>
                  <a:pt x="257" y="64"/>
                </a:cubicBezTo>
                <a:cubicBezTo>
                  <a:pt x="315" y="33"/>
                  <a:pt x="380" y="11"/>
                  <a:pt x="450" y="1"/>
                </a:cubicBezTo>
                <a:cubicBezTo>
                  <a:pt x="457" y="51"/>
                  <a:pt x="457" y="51"/>
                  <a:pt x="457" y="51"/>
                </a:cubicBezTo>
                <a:cubicBezTo>
                  <a:pt x="393" y="60"/>
                  <a:pt x="334" y="79"/>
                  <a:pt x="282" y="108"/>
                </a:cubicBezTo>
                <a:close/>
                <a:moveTo>
                  <a:pt x="640" y="61"/>
                </a:moveTo>
                <a:cubicBezTo>
                  <a:pt x="621" y="55"/>
                  <a:pt x="600" y="51"/>
                  <a:pt x="580" y="49"/>
                </a:cubicBezTo>
                <a:cubicBezTo>
                  <a:pt x="586" y="0"/>
                  <a:pt x="586" y="0"/>
                  <a:pt x="586" y="0"/>
                </a:cubicBezTo>
                <a:cubicBezTo>
                  <a:pt x="609" y="2"/>
                  <a:pt x="631" y="7"/>
                  <a:pt x="653" y="13"/>
                </a:cubicBezTo>
                <a:lnTo>
                  <a:pt x="640" y="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 name="Google Shape;189;p83"/>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8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Key Content Circle 1">
  <p:cSld name="Key Content Circle 1">
    <p:bg>
      <p:bgPr>
        <a:solidFill>
          <a:schemeClr val="lt1"/>
        </a:solidFill>
        <a:effectLst/>
      </p:bgPr>
    </p:bg>
    <p:spTree>
      <p:nvGrpSpPr>
        <p:cNvPr id="1" name="Shape 191"/>
        <p:cNvGrpSpPr/>
        <p:nvPr/>
      </p:nvGrpSpPr>
      <p:grpSpPr>
        <a:xfrm>
          <a:off x="0" y="0"/>
          <a:ext cx="0" cy="0"/>
          <a:chOff x="0" y="0"/>
          <a:chExt cx="0" cy="0"/>
        </a:xfrm>
      </p:grpSpPr>
      <p:sp>
        <p:nvSpPr>
          <p:cNvPr id="192" name="Google Shape;192;p8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8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4" name="Google Shape;194;p84"/>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5" name="Google Shape;195;p84"/>
          <p:cNvPicPr preferRelativeResize="0"/>
          <p:nvPr/>
        </p:nvPicPr>
        <p:blipFill rotWithShape="1">
          <a:blip r:embed="rId2">
            <a:alphaModFix/>
          </a:blip>
          <a:srcRect/>
          <a:stretch/>
        </p:blipFill>
        <p:spPr>
          <a:xfrm>
            <a:off x="9348263" y="2218451"/>
            <a:ext cx="2545564" cy="2540806"/>
          </a:xfrm>
          <a:prstGeom prst="rect">
            <a:avLst/>
          </a:prstGeom>
          <a:noFill/>
          <a:ln>
            <a:noFill/>
          </a:ln>
        </p:spPr>
      </p:pic>
      <p:sp>
        <p:nvSpPr>
          <p:cNvPr id="196" name="Google Shape;196;p84"/>
          <p:cNvSpPr>
            <a:spLocks noGrp="1"/>
          </p:cNvSpPr>
          <p:nvPr>
            <p:ph type="pic" idx="2"/>
          </p:nvPr>
        </p:nvSpPr>
        <p:spPr>
          <a:xfrm>
            <a:off x="5963478" y="1338815"/>
            <a:ext cx="4214813" cy="4213225"/>
          </a:xfrm>
          <a:prstGeom prst="ellipse">
            <a:avLst/>
          </a:prstGeom>
          <a:noFill/>
          <a:ln>
            <a:noFill/>
          </a:ln>
        </p:spPr>
      </p:sp>
      <p:cxnSp>
        <p:nvCxnSpPr>
          <p:cNvPr id="197" name="Google Shape;197;p84"/>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198" name="Google Shape;198;p84"/>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8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ey Content Circle 2">
  <p:cSld name="Key Content Circle 2">
    <p:bg>
      <p:bgPr>
        <a:solidFill>
          <a:schemeClr val="lt1"/>
        </a:solidFill>
        <a:effectLst/>
      </p:bgPr>
    </p:bg>
    <p:spTree>
      <p:nvGrpSpPr>
        <p:cNvPr id="1" name="Shape 200"/>
        <p:cNvGrpSpPr/>
        <p:nvPr/>
      </p:nvGrpSpPr>
      <p:grpSpPr>
        <a:xfrm>
          <a:off x="0" y="0"/>
          <a:ext cx="0" cy="0"/>
          <a:chOff x="0" y="0"/>
          <a:chExt cx="0" cy="0"/>
        </a:xfrm>
      </p:grpSpPr>
      <p:pic>
        <p:nvPicPr>
          <p:cNvPr id="201" name="Google Shape;201;p85"/>
          <p:cNvPicPr preferRelativeResize="0"/>
          <p:nvPr/>
        </p:nvPicPr>
        <p:blipFill rotWithShape="1">
          <a:blip r:embed="rId2">
            <a:alphaModFix/>
          </a:blip>
          <a:srcRect/>
          <a:stretch/>
        </p:blipFill>
        <p:spPr>
          <a:xfrm>
            <a:off x="9291710" y="2161973"/>
            <a:ext cx="2557390" cy="2552610"/>
          </a:xfrm>
          <a:prstGeom prst="rect">
            <a:avLst/>
          </a:prstGeom>
          <a:noFill/>
          <a:ln>
            <a:noFill/>
          </a:ln>
        </p:spPr>
      </p:pic>
      <p:sp>
        <p:nvSpPr>
          <p:cNvPr id="202" name="Google Shape;202;p8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85"/>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4" name="Google Shape;204;p85"/>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85"/>
          <p:cNvSpPr>
            <a:spLocks noGrp="1"/>
          </p:cNvSpPr>
          <p:nvPr>
            <p:ph type="pic" idx="2"/>
          </p:nvPr>
        </p:nvSpPr>
        <p:spPr>
          <a:xfrm>
            <a:off x="5963478" y="1338815"/>
            <a:ext cx="4214813" cy="4213225"/>
          </a:xfrm>
          <a:prstGeom prst="ellipse">
            <a:avLst/>
          </a:prstGeom>
          <a:noFill/>
          <a:ln>
            <a:noFill/>
          </a:ln>
        </p:spPr>
      </p:sp>
      <p:cxnSp>
        <p:nvCxnSpPr>
          <p:cNvPr id="206" name="Google Shape;206;p85"/>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207" name="Google Shape;207;p85"/>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8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Key Content Circle 3">
  <p:cSld name="Key Content Circle 3">
    <p:bg>
      <p:bgPr>
        <a:solidFill>
          <a:schemeClr val="lt1"/>
        </a:solidFill>
        <a:effectLst/>
      </p:bgPr>
    </p:bg>
    <p:spTree>
      <p:nvGrpSpPr>
        <p:cNvPr id="1" name="Shape 209"/>
        <p:cNvGrpSpPr/>
        <p:nvPr/>
      </p:nvGrpSpPr>
      <p:grpSpPr>
        <a:xfrm>
          <a:off x="0" y="0"/>
          <a:ext cx="0" cy="0"/>
          <a:chOff x="0" y="0"/>
          <a:chExt cx="0" cy="0"/>
        </a:xfrm>
      </p:grpSpPr>
      <p:sp>
        <p:nvSpPr>
          <p:cNvPr id="210" name="Google Shape;210;p8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11" name="Google Shape;211;p8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12" name="Google Shape;212;p86"/>
          <p:cNvPicPr preferRelativeResize="0"/>
          <p:nvPr/>
        </p:nvPicPr>
        <p:blipFill rotWithShape="1">
          <a:blip r:embed="rId2">
            <a:alphaModFix/>
          </a:blip>
          <a:srcRect/>
          <a:stretch/>
        </p:blipFill>
        <p:spPr>
          <a:xfrm>
            <a:off x="9520377" y="826451"/>
            <a:ext cx="5276999" cy="5155908"/>
          </a:xfrm>
          <a:prstGeom prst="rect">
            <a:avLst/>
          </a:prstGeom>
          <a:noFill/>
          <a:ln>
            <a:noFill/>
          </a:ln>
        </p:spPr>
      </p:pic>
      <p:sp>
        <p:nvSpPr>
          <p:cNvPr id="213" name="Google Shape;213;p8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8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15" name="Google Shape;215;p8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86"/>
          <p:cNvSpPr>
            <a:spLocks noGrp="1"/>
          </p:cNvSpPr>
          <p:nvPr>
            <p:ph type="pic" idx="2"/>
          </p:nvPr>
        </p:nvSpPr>
        <p:spPr>
          <a:xfrm>
            <a:off x="7353962" y="1322387"/>
            <a:ext cx="4214813" cy="4213225"/>
          </a:xfrm>
          <a:prstGeom prst="ellipse">
            <a:avLst/>
          </a:prstGeom>
          <a:solidFill>
            <a:schemeClr val="lt1"/>
          </a:solidFill>
          <a:ln>
            <a:noFill/>
          </a:ln>
        </p:spPr>
      </p:sp>
      <p:cxnSp>
        <p:nvCxnSpPr>
          <p:cNvPr id="217" name="Google Shape;217;p86"/>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218" name="Google Shape;218;p86"/>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8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0" name="Google Shape;220;p86"/>
          <p:cNvGrpSpPr/>
          <p:nvPr/>
        </p:nvGrpSpPr>
        <p:grpSpPr>
          <a:xfrm>
            <a:off x="10885487" y="6500976"/>
            <a:ext cx="1120140" cy="180261"/>
            <a:chOff x="2436492" y="2846067"/>
            <a:chExt cx="7274235" cy="1170621"/>
          </a:xfrm>
        </p:grpSpPr>
        <p:grpSp>
          <p:nvGrpSpPr>
            <p:cNvPr id="221" name="Google Shape;221;p86"/>
            <p:cNvGrpSpPr/>
            <p:nvPr/>
          </p:nvGrpSpPr>
          <p:grpSpPr>
            <a:xfrm>
              <a:off x="3458524" y="2847971"/>
              <a:ext cx="6252203" cy="1168717"/>
              <a:chOff x="3458527" y="2847974"/>
              <a:chExt cx="6252209" cy="1168717"/>
            </a:xfrm>
          </p:grpSpPr>
          <p:sp>
            <p:nvSpPr>
              <p:cNvPr id="222" name="Google Shape;222;p86"/>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3" name="Google Shape;223;p86"/>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4" name="Google Shape;224;p86"/>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5" name="Google Shape;225;p86"/>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6" name="Google Shape;226;p86"/>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7" name="Google Shape;227;p86"/>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8" name="Google Shape;228;p86"/>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9" name="Google Shape;229;p86"/>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30" name="Google Shape;230;p86"/>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1" name="Google Shape;231;p86"/>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Key Content Square 1">
  <p:cSld name="Key Content Square 1">
    <p:bg>
      <p:bgPr>
        <a:solidFill>
          <a:schemeClr val="accent4"/>
        </a:solidFill>
        <a:effectLst/>
      </p:bgPr>
    </p:bg>
    <p:spTree>
      <p:nvGrpSpPr>
        <p:cNvPr id="1" name="Shape 232"/>
        <p:cNvGrpSpPr/>
        <p:nvPr/>
      </p:nvGrpSpPr>
      <p:grpSpPr>
        <a:xfrm>
          <a:off x="0" y="0"/>
          <a:ext cx="0" cy="0"/>
          <a:chOff x="0" y="0"/>
          <a:chExt cx="0" cy="0"/>
        </a:xfrm>
      </p:grpSpPr>
      <p:sp>
        <p:nvSpPr>
          <p:cNvPr id="233" name="Google Shape;233;p87"/>
          <p:cNvSpPr>
            <a:spLocks noGrp="1"/>
          </p:cNvSpPr>
          <p:nvPr>
            <p:ph type="pic" idx="2"/>
          </p:nvPr>
        </p:nvSpPr>
        <p:spPr>
          <a:xfrm>
            <a:off x="6096000" y="0"/>
            <a:ext cx="6096000" cy="6858000"/>
          </a:xfrm>
          <a:prstGeom prst="rect">
            <a:avLst/>
          </a:prstGeom>
          <a:solidFill>
            <a:schemeClr val="lt1"/>
          </a:solidFill>
          <a:ln>
            <a:noFill/>
          </a:ln>
        </p:spPr>
      </p:sp>
      <p:sp>
        <p:nvSpPr>
          <p:cNvPr id="234" name="Google Shape;234;p8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8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36" name="Google Shape;236;p87"/>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7" name="Google Shape;237;p87"/>
          <p:cNvCxnSpPr/>
          <p:nvPr/>
        </p:nvCxnSpPr>
        <p:spPr>
          <a:xfrm>
            <a:off x="0" y="1106557"/>
            <a:ext cx="609600" cy="0"/>
          </a:xfrm>
          <a:prstGeom prst="straightConnector1">
            <a:avLst/>
          </a:prstGeom>
          <a:noFill/>
          <a:ln w="12700" cap="flat" cmpd="sng">
            <a:solidFill>
              <a:schemeClr val="lt1"/>
            </a:solidFill>
            <a:prstDash val="solid"/>
            <a:miter lim="800000"/>
            <a:headEnd type="none" w="sm" len="sm"/>
            <a:tailEnd type="none" w="sm" len="sm"/>
          </a:ln>
        </p:spPr>
      </p:cxnSp>
      <p:sp>
        <p:nvSpPr>
          <p:cNvPr id="238" name="Google Shape;238;p87"/>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100"/>
              <a:buFont typeface="Public Sans Light"/>
              <a:buNone/>
              <a:defRPr sz="1100">
                <a:solidFill>
                  <a:schemeClr val="lt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8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ey Content Square 2">
  <p:cSld name="Key Content Square 2">
    <p:bg>
      <p:bgPr>
        <a:solidFill>
          <a:schemeClr val="accent2"/>
        </a:solidFill>
        <a:effectLst/>
      </p:bgPr>
    </p:bg>
    <p:spTree>
      <p:nvGrpSpPr>
        <p:cNvPr id="1" name="Shape 240"/>
        <p:cNvGrpSpPr/>
        <p:nvPr/>
      </p:nvGrpSpPr>
      <p:grpSpPr>
        <a:xfrm>
          <a:off x="0" y="0"/>
          <a:ext cx="0" cy="0"/>
          <a:chOff x="0" y="0"/>
          <a:chExt cx="0" cy="0"/>
        </a:xfrm>
      </p:grpSpPr>
      <p:sp>
        <p:nvSpPr>
          <p:cNvPr id="241" name="Google Shape;241;p88"/>
          <p:cNvSpPr>
            <a:spLocks noGrp="1"/>
          </p:cNvSpPr>
          <p:nvPr>
            <p:ph type="pic" idx="2"/>
          </p:nvPr>
        </p:nvSpPr>
        <p:spPr>
          <a:xfrm>
            <a:off x="6096000" y="0"/>
            <a:ext cx="6096000" cy="6858000"/>
          </a:xfrm>
          <a:prstGeom prst="rect">
            <a:avLst/>
          </a:prstGeom>
          <a:solidFill>
            <a:schemeClr val="lt1"/>
          </a:solidFill>
          <a:ln>
            <a:noFill/>
          </a:ln>
        </p:spPr>
      </p:sp>
      <p:sp>
        <p:nvSpPr>
          <p:cNvPr id="242" name="Google Shape;242;p8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8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44" name="Google Shape;244;p88"/>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5" name="Google Shape;245;p88"/>
          <p:cNvCxnSpPr/>
          <p:nvPr/>
        </p:nvCxnSpPr>
        <p:spPr>
          <a:xfrm>
            <a:off x="0" y="1106557"/>
            <a:ext cx="609600" cy="0"/>
          </a:xfrm>
          <a:prstGeom prst="straightConnector1">
            <a:avLst/>
          </a:prstGeom>
          <a:noFill/>
          <a:ln w="12700" cap="flat" cmpd="sng">
            <a:solidFill>
              <a:schemeClr val="lt1"/>
            </a:solidFill>
            <a:prstDash val="solid"/>
            <a:miter lim="800000"/>
            <a:headEnd type="none" w="sm" len="sm"/>
            <a:tailEnd type="none" w="sm" len="sm"/>
          </a:ln>
        </p:spPr>
      </p:cxnSp>
      <p:sp>
        <p:nvSpPr>
          <p:cNvPr id="246" name="Google Shape;246;p88"/>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100"/>
              <a:buFont typeface="Public Sans Light"/>
              <a:buNone/>
              <a:defRPr sz="1100">
                <a:solidFill>
                  <a:schemeClr val="lt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8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Key Numbered Content">
  <p:cSld name="Key Numbered Content">
    <p:bg>
      <p:bgPr>
        <a:solidFill>
          <a:schemeClr val="lt2"/>
        </a:solidFill>
        <a:effectLst/>
      </p:bgPr>
    </p:bg>
    <p:spTree>
      <p:nvGrpSpPr>
        <p:cNvPr id="1" name="Shape 248"/>
        <p:cNvGrpSpPr/>
        <p:nvPr/>
      </p:nvGrpSpPr>
      <p:grpSpPr>
        <a:xfrm>
          <a:off x="0" y="0"/>
          <a:ext cx="0" cy="0"/>
          <a:chOff x="0" y="0"/>
          <a:chExt cx="0" cy="0"/>
        </a:xfrm>
      </p:grpSpPr>
      <p:sp>
        <p:nvSpPr>
          <p:cNvPr id="249" name="Google Shape;249;p89"/>
          <p:cNvSpPr>
            <a:spLocks noGrp="1"/>
          </p:cNvSpPr>
          <p:nvPr>
            <p:ph type="pic" idx="2"/>
          </p:nvPr>
        </p:nvSpPr>
        <p:spPr>
          <a:xfrm>
            <a:off x="6102335" y="0"/>
            <a:ext cx="6096000" cy="6858000"/>
          </a:xfrm>
          <a:prstGeom prst="rect">
            <a:avLst/>
          </a:prstGeom>
          <a:solidFill>
            <a:schemeClr val="lt1"/>
          </a:solidFill>
          <a:ln>
            <a:noFill/>
          </a:ln>
        </p:spPr>
      </p:sp>
      <p:sp>
        <p:nvSpPr>
          <p:cNvPr id="250" name="Google Shape;250;p8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8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52" name="Google Shape;252;p89"/>
          <p:cNvSpPr txBox="1">
            <a:spLocks noGrp="1"/>
          </p:cNvSpPr>
          <p:nvPr>
            <p:ph type="body" idx="1"/>
          </p:nvPr>
        </p:nvSpPr>
        <p:spPr>
          <a:xfrm>
            <a:off x="778024" y="1139688"/>
            <a:ext cx="4316264" cy="9541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200"/>
              <a:buFont typeface="Public Sans SemiBold"/>
              <a:buNone/>
              <a:defRPr sz="32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89"/>
          <p:cNvSpPr txBox="1">
            <a:spLocks noGrp="1"/>
          </p:cNvSpPr>
          <p:nvPr>
            <p:ph type="body" idx="3"/>
          </p:nvPr>
        </p:nvSpPr>
        <p:spPr>
          <a:xfrm>
            <a:off x="777875" y="2113722"/>
            <a:ext cx="4316413" cy="4281488"/>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Font typeface="Public Sans SemiBold"/>
              <a:buAutoNum type="arabicPeriod"/>
              <a:defRPr>
                <a:latin typeface="Public Sans SemiBold"/>
                <a:ea typeface="Public Sans SemiBold"/>
                <a:cs typeface="Public Sans SemiBold"/>
                <a:sym typeface="Public Sans SemiBold"/>
              </a:defRPr>
            </a:lvl1pPr>
            <a:lvl2pPr marL="914400" lvl="1" indent="-228600" algn="l">
              <a:lnSpc>
                <a:spcPct val="120000"/>
              </a:lnSpc>
              <a:spcBef>
                <a:spcPts val="600"/>
              </a:spcBef>
              <a:spcAft>
                <a:spcPts val="0"/>
              </a:spcAft>
              <a:buClr>
                <a:schemeClr val="dk1"/>
              </a:buClr>
              <a:buSzPts val="1100"/>
              <a:buNone/>
              <a:defRPr sz="1100"/>
            </a:lvl2pPr>
            <a:lvl3pPr marL="1371600" lvl="2" indent="-228600" algn="l">
              <a:lnSpc>
                <a:spcPct val="120000"/>
              </a:lnSpc>
              <a:spcBef>
                <a:spcPts val="18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8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Break 1">
  <p:cSld name="Section Break 1">
    <p:bg>
      <p:bgPr>
        <a:solidFill>
          <a:schemeClr val="dk1"/>
        </a:solidFill>
        <a:effectLst/>
      </p:bgPr>
    </p:bg>
    <p:spTree>
      <p:nvGrpSpPr>
        <p:cNvPr id="1" name="Shape 255"/>
        <p:cNvGrpSpPr/>
        <p:nvPr/>
      </p:nvGrpSpPr>
      <p:grpSpPr>
        <a:xfrm>
          <a:off x="0" y="0"/>
          <a:ext cx="0" cy="0"/>
          <a:chOff x="0" y="0"/>
          <a:chExt cx="0" cy="0"/>
        </a:xfrm>
      </p:grpSpPr>
      <p:sp>
        <p:nvSpPr>
          <p:cNvPr id="256" name="Google Shape;256;p9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9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58" name="Google Shape;258;p90"/>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90"/>
          <p:cNvSpPr>
            <a:spLocks noGrp="1"/>
          </p:cNvSpPr>
          <p:nvPr>
            <p:ph type="pic" idx="2"/>
          </p:nvPr>
        </p:nvSpPr>
        <p:spPr>
          <a:xfrm>
            <a:off x="5883964" y="1855304"/>
            <a:ext cx="3279915" cy="3278680"/>
          </a:xfrm>
          <a:prstGeom prst="ellipse">
            <a:avLst/>
          </a:prstGeom>
          <a:noFill/>
          <a:ln>
            <a:noFill/>
          </a:ln>
        </p:spPr>
      </p:sp>
      <p:pic>
        <p:nvPicPr>
          <p:cNvPr id="260" name="Google Shape;260;p90"/>
          <p:cNvPicPr preferRelativeResize="0"/>
          <p:nvPr/>
        </p:nvPicPr>
        <p:blipFill rotWithShape="1">
          <a:blip r:embed="rId2">
            <a:alphaModFix amt="50000"/>
          </a:blip>
          <a:srcRect/>
          <a:stretch/>
        </p:blipFill>
        <p:spPr>
          <a:xfrm>
            <a:off x="8519494" y="1166194"/>
            <a:ext cx="4427880" cy="4419605"/>
          </a:xfrm>
          <a:prstGeom prst="rect">
            <a:avLst/>
          </a:prstGeom>
          <a:noFill/>
          <a:ln>
            <a:noFill/>
          </a:ln>
        </p:spPr>
      </p:pic>
      <p:grpSp>
        <p:nvGrpSpPr>
          <p:cNvPr id="261" name="Google Shape;261;p90"/>
          <p:cNvGrpSpPr/>
          <p:nvPr/>
        </p:nvGrpSpPr>
        <p:grpSpPr>
          <a:xfrm>
            <a:off x="10782300" y="2744028"/>
            <a:ext cx="1377320" cy="1377320"/>
            <a:chOff x="11388726" y="157163"/>
            <a:chExt cx="1409700" cy="1409700"/>
          </a:xfrm>
        </p:grpSpPr>
        <p:sp>
          <p:nvSpPr>
            <p:cNvPr id="262" name="Google Shape;262;p90"/>
            <p:cNvSpPr/>
            <p:nvPr/>
          </p:nvSpPr>
          <p:spPr>
            <a:xfrm>
              <a:off x="12004676" y="157163"/>
              <a:ext cx="176213" cy="152400"/>
            </a:xfrm>
            <a:custGeom>
              <a:avLst/>
              <a:gdLst/>
              <a:ahLst/>
              <a:cxnLst/>
              <a:rect l="l" t="t" r="r" b="b"/>
              <a:pathLst>
                <a:path w="111" h="96" extrusionOk="0">
                  <a:moveTo>
                    <a:pt x="56" y="0"/>
                  </a:moveTo>
                  <a:lnTo>
                    <a:pt x="111" y="0"/>
                  </a:lnTo>
                  <a:lnTo>
                    <a:pt x="84" y="48"/>
                  </a:lnTo>
                  <a:lnTo>
                    <a:pt x="56" y="96"/>
                  </a:lnTo>
                  <a:lnTo>
                    <a:pt x="28" y="48"/>
                  </a:lnTo>
                  <a:lnTo>
                    <a:pt x="0" y="0"/>
                  </a:lnTo>
                  <a:lnTo>
                    <a:pt x="5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3" name="Google Shape;263;p90"/>
            <p:cNvSpPr/>
            <p:nvPr/>
          </p:nvSpPr>
          <p:spPr>
            <a:xfrm>
              <a:off x="12004676" y="1412875"/>
              <a:ext cx="176213" cy="153988"/>
            </a:xfrm>
            <a:custGeom>
              <a:avLst/>
              <a:gdLst/>
              <a:ahLst/>
              <a:cxnLst/>
              <a:rect l="l" t="t" r="r" b="b"/>
              <a:pathLst>
                <a:path w="111" h="97" extrusionOk="0">
                  <a:moveTo>
                    <a:pt x="56" y="97"/>
                  </a:moveTo>
                  <a:lnTo>
                    <a:pt x="0" y="97"/>
                  </a:lnTo>
                  <a:lnTo>
                    <a:pt x="28" y="48"/>
                  </a:lnTo>
                  <a:lnTo>
                    <a:pt x="56" y="0"/>
                  </a:lnTo>
                  <a:lnTo>
                    <a:pt x="84" y="48"/>
                  </a:lnTo>
                  <a:lnTo>
                    <a:pt x="111" y="97"/>
                  </a:lnTo>
                  <a:lnTo>
                    <a:pt x="56" y="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4" name="Google Shape;264;p90"/>
            <p:cNvSpPr/>
            <p:nvPr/>
          </p:nvSpPr>
          <p:spPr>
            <a:xfrm>
              <a:off x="12482513" y="1250950"/>
              <a:ext cx="171450" cy="171450"/>
            </a:xfrm>
            <a:custGeom>
              <a:avLst/>
              <a:gdLst/>
              <a:ahLst/>
              <a:cxnLst/>
              <a:rect l="l" t="t" r="r" b="b"/>
              <a:pathLst>
                <a:path w="108" h="108" extrusionOk="0">
                  <a:moveTo>
                    <a:pt x="68" y="68"/>
                  </a:moveTo>
                  <a:lnTo>
                    <a:pt x="29" y="108"/>
                  </a:lnTo>
                  <a:lnTo>
                    <a:pt x="14" y="54"/>
                  </a:lnTo>
                  <a:lnTo>
                    <a:pt x="0" y="0"/>
                  </a:lnTo>
                  <a:lnTo>
                    <a:pt x="54" y="15"/>
                  </a:lnTo>
                  <a:lnTo>
                    <a:pt x="108" y="29"/>
                  </a:lnTo>
                  <a:lnTo>
                    <a:pt x="68" y="6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5" name="Google Shape;265;p90"/>
            <p:cNvSpPr/>
            <p:nvPr/>
          </p:nvSpPr>
          <p:spPr>
            <a:xfrm>
              <a:off x="11533188" y="300038"/>
              <a:ext cx="169863" cy="171450"/>
            </a:xfrm>
            <a:custGeom>
              <a:avLst/>
              <a:gdLst/>
              <a:ahLst/>
              <a:cxnLst/>
              <a:rect l="l" t="t" r="r" b="b"/>
              <a:pathLst>
                <a:path w="107" h="108" extrusionOk="0">
                  <a:moveTo>
                    <a:pt x="39" y="40"/>
                  </a:moveTo>
                  <a:lnTo>
                    <a:pt x="78" y="0"/>
                  </a:lnTo>
                  <a:lnTo>
                    <a:pt x="93" y="54"/>
                  </a:lnTo>
                  <a:lnTo>
                    <a:pt x="107" y="108"/>
                  </a:lnTo>
                  <a:lnTo>
                    <a:pt x="53" y="93"/>
                  </a:lnTo>
                  <a:lnTo>
                    <a:pt x="0" y="79"/>
                  </a:lnTo>
                  <a:lnTo>
                    <a:pt x="39"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6" name="Google Shape;266;p90"/>
            <p:cNvSpPr/>
            <p:nvPr/>
          </p:nvSpPr>
          <p:spPr>
            <a:xfrm>
              <a:off x="11533188" y="1250950"/>
              <a:ext cx="169863" cy="171450"/>
            </a:xfrm>
            <a:custGeom>
              <a:avLst/>
              <a:gdLst/>
              <a:ahLst/>
              <a:cxnLst/>
              <a:rect l="l" t="t" r="r" b="b"/>
              <a:pathLst>
                <a:path w="107" h="108" extrusionOk="0">
                  <a:moveTo>
                    <a:pt x="39" y="68"/>
                  </a:moveTo>
                  <a:lnTo>
                    <a:pt x="0" y="29"/>
                  </a:lnTo>
                  <a:lnTo>
                    <a:pt x="53" y="15"/>
                  </a:lnTo>
                  <a:lnTo>
                    <a:pt x="107" y="0"/>
                  </a:lnTo>
                  <a:lnTo>
                    <a:pt x="93" y="54"/>
                  </a:lnTo>
                  <a:lnTo>
                    <a:pt x="78" y="108"/>
                  </a:lnTo>
                  <a:lnTo>
                    <a:pt x="39" y="6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7" name="Google Shape;267;p90"/>
            <p:cNvSpPr/>
            <p:nvPr/>
          </p:nvSpPr>
          <p:spPr>
            <a:xfrm>
              <a:off x="12482513" y="300038"/>
              <a:ext cx="171450" cy="171450"/>
            </a:xfrm>
            <a:custGeom>
              <a:avLst/>
              <a:gdLst/>
              <a:ahLst/>
              <a:cxnLst/>
              <a:rect l="l" t="t" r="r" b="b"/>
              <a:pathLst>
                <a:path w="108" h="108" extrusionOk="0">
                  <a:moveTo>
                    <a:pt x="68" y="40"/>
                  </a:moveTo>
                  <a:lnTo>
                    <a:pt x="108" y="79"/>
                  </a:lnTo>
                  <a:lnTo>
                    <a:pt x="54" y="93"/>
                  </a:lnTo>
                  <a:lnTo>
                    <a:pt x="0" y="108"/>
                  </a:lnTo>
                  <a:lnTo>
                    <a:pt x="14" y="54"/>
                  </a:lnTo>
                  <a:lnTo>
                    <a:pt x="29" y="0"/>
                  </a:lnTo>
                  <a:lnTo>
                    <a:pt x="68"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8" name="Google Shape;268;p90"/>
            <p:cNvSpPr/>
            <p:nvPr/>
          </p:nvSpPr>
          <p:spPr>
            <a:xfrm>
              <a:off x="11388726" y="773113"/>
              <a:ext cx="153988" cy="176213"/>
            </a:xfrm>
            <a:custGeom>
              <a:avLst/>
              <a:gdLst/>
              <a:ahLst/>
              <a:cxnLst/>
              <a:rect l="l" t="t" r="r" b="b"/>
              <a:pathLst>
                <a:path w="97" h="111" extrusionOk="0">
                  <a:moveTo>
                    <a:pt x="0" y="56"/>
                  </a:moveTo>
                  <a:lnTo>
                    <a:pt x="0" y="0"/>
                  </a:lnTo>
                  <a:lnTo>
                    <a:pt x="49" y="28"/>
                  </a:lnTo>
                  <a:lnTo>
                    <a:pt x="97" y="56"/>
                  </a:lnTo>
                  <a:lnTo>
                    <a:pt x="49" y="83"/>
                  </a:lnTo>
                  <a:lnTo>
                    <a:pt x="0" y="111"/>
                  </a:lnTo>
                  <a:lnTo>
                    <a:pt x="0" y="5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9" name="Google Shape;269;p90"/>
            <p:cNvSpPr/>
            <p:nvPr/>
          </p:nvSpPr>
          <p:spPr>
            <a:xfrm>
              <a:off x="12644438" y="773113"/>
              <a:ext cx="153988" cy="176213"/>
            </a:xfrm>
            <a:custGeom>
              <a:avLst/>
              <a:gdLst/>
              <a:ahLst/>
              <a:cxnLst/>
              <a:rect l="l" t="t" r="r" b="b"/>
              <a:pathLst>
                <a:path w="97" h="111" extrusionOk="0">
                  <a:moveTo>
                    <a:pt x="97" y="56"/>
                  </a:moveTo>
                  <a:lnTo>
                    <a:pt x="97" y="111"/>
                  </a:lnTo>
                  <a:lnTo>
                    <a:pt x="48" y="83"/>
                  </a:lnTo>
                  <a:lnTo>
                    <a:pt x="0" y="56"/>
                  </a:lnTo>
                  <a:lnTo>
                    <a:pt x="48" y="28"/>
                  </a:lnTo>
                  <a:lnTo>
                    <a:pt x="97" y="0"/>
                  </a:lnTo>
                  <a:lnTo>
                    <a:pt x="97" y="5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70" name="Google Shape;270;p9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71" name="Google Shape;271;p90"/>
          <p:cNvGrpSpPr/>
          <p:nvPr/>
        </p:nvGrpSpPr>
        <p:grpSpPr>
          <a:xfrm>
            <a:off x="10885487" y="6500976"/>
            <a:ext cx="1120140" cy="180261"/>
            <a:chOff x="2436492" y="2846067"/>
            <a:chExt cx="7274235" cy="1170621"/>
          </a:xfrm>
        </p:grpSpPr>
        <p:grpSp>
          <p:nvGrpSpPr>
            <p:cNvPr id="272" name="Google Shape;272;p90"/>
            <p:cNvGrpSpPr/>
            <p:nvPr/>
          </p:nvGrpSpPr>
          <p:grpSpPr>
            <a:xfrm>
              <a:off x="3458524" y="2847971"/>
              <a:ext cx="6252203" cy="1168717"/>
              <a:chOff x="3458527" y="2847974"/>
              <a:chExt cx="6252209" cy="1168717"/>
            </a:xfrm>
          </p:grpSpPr>
          <p:sp>
            <p:nvSpPr>
              <p:cNvPr id="273" name="Google Shape;273;p90"/>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4" name="Google Shape;274;p90"/>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5" name="Google Shape;275;p90"/>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6" name="Google Shape;276;p90"/>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7" name="Google Shape;277;p90"/>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8" name="Google Shape;278;p90"/>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9" name="Google Shape;279;p90"/>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0" name="Google Shape;280;p90"/>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81" name="Google Shape;281;p90"/>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2" name="Google Shape;282;p90"/>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Break 2">
  <p:cSld name="Section Break 2">
    <p:bg>
      <p:bgPr>
        <a:solidFill>
          <a:schemeClr val="dk1"/>
        </a:solidFill>
        <a:effectLst/>
      </p:bgPr>
    </p:bg>
    <p:spTree>
      <p:nvGrpSpPr>
        <p:cNvPr id="1" name="Shape 283"/>
        <p:cNvGrpSpPr/>
        <p:nvPr/>
      </p:nvGrpSpPr>
      <p:grpSpPr>
        <a:xfrm>
          <a:off x="0" y="0"/>
          <a:ext cx="0" cy="0"/>
          <a:chOff x="0" y="0"/>
          <a:chExt cx="0" cy="0"/>
        </a:xfrm>
      </p:grpSpPr>
      <p:grpSp>
        <p:nvGrpSpPr>
          <p:cNvPr id="284" name="Google Shape;284;p91"/>
          <p:cNvGrpSpPr/>
          <p:nvPr/>
        </p:nvGrpSpPr>
        <p:grpSpPr>
          <a:xfrm>
            <a:off x="8844540" y="1483801"/>
            <a:ext cx="3646488" cy="3881437"/>
            <a:chOff x="835291" y="449539"/>
            <a:chExt cx="3646488" cy="3881437"/>
          </a:xfrm>
        </p:grpSpPr>
        <p:grpSp>
          <p:nvGrpSpPr>
            <p:cNvPr id="285" name="Google Shape;285;p91"/>
            <p:cNvGrpSpPr/>
            <p:nvPr/>
          </p:nvGrpSpPr>
          <p:grpSpPr>
            <a:xfrm>
              <a:off x="835291" y="576539"/>
              <a:ext cx="1217613" cy="3549650"/>
              <a:chOff x="6139" y="1031"/>
              <a:chExt cx="767" cy="2236"/>
            </a:xfrm>
          </p:grpSpPr>
          <p:sp>
            <p:nvSpPr>
              <p:cNvPr id="286" name="Google Shape;286;p91"/>
              <p:cNvSpPr/>
              <p:nvPr/>
            </p:nvSpPr>
            <p:spPr>
              <a:xfrm>
                <a:off x="6139"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7" name="Google Shape;287;p91"/>
              <p:cNvSpPr/>
              <p:nvPr/>
            </p:nvSpPr>
            <p:spPr>
              <a:xfrm>
                <a:off x="6139"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8" name="Google Shape;288;p91"/>
              <p:cNvSpPr/>
              <p:nvPr/>
            </p:nvSpPr>
            <p:spPr>
              <a:xfrm>
                <a:off x="6139"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9" name="Google Shape;289;p91"/>
              <p:cNvSpPr/>
              <p:nvPr/>
            </p:nvSpPr>
            <p:spPr>
              <a:xfrm>
                <a:off x="6139"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0" name="Google Shape;290;p91"/>
              <p:cNvSpPr/>
              <p:nvPr/>
            </p:nvSpPr>
            <p:spPr>
              <a:xfrm>
                <a:off x="6139"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1" name="Google Shape;291;p91"/>
              <p:cNvSpPr/>
              <p:nvPr/>
            </p:nvSpPr>
            <p:spPr>
              <a:xfrm>
                <a:off x="6139"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2" name="Google Shape;292;p91"/>
              <p:cNvSpPr/>
              <p:nvPr/>
            </p:nvSpPr>
            <p:spPr>
              <a:xfrm>
                <a:off x="6139"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3" name="Google Shape;293;p91"/>
              <p:cNvSpPr/>
              <p:nvPr/>
            </p:nvSpPr>
            <p:spPr>
              <a:xfrm>
                <a:off x="6139"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4" name="Google Shape;294;p91"/>
              <p:cNvSpPr/>
              <p:nvPr/>
            </p:nvSpPr>
            <p:spPr>
              <a:xfrm>
                <a:off x="6139"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5" name="Google Shape;295;p91"/>
              <p:cNvSpPr/>
              <p:nvPr/>
            </p:nvSpPr>
            <p:spPr>
              <a:xfrm>
                <a:off x="6139"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6" name="Google Shape;296;p91"/>
              <p:cNvSpPr/>
              <p:nvPr/>
            </p:nvSpPr>
            <p:spPr>
              <a:xfrm>
                <a:off x="6139"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7" name="Google Shape;297;p91"/>
              <p:cNvSpPr/>
              <p:nvPr/>
            </p:nvSpPr>
            <p:spPr>
              <a:xfrm>
                <a:off x="6139"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8" name="Google Shape;298;p91"/>
              <p:cNvSpPr/>
              <p:nvPr/>
            </p:nvSpPr>
            <p:spPr>
              <a:xfrm>
                <a:off x="6233"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9" name="Google Shape;299;p91"/>
              <p:cNvSpPr/>
              <p:nvPr/>
            </p:nvSpPr>
            <p:spPr>
              <a:xfrm>
                <a:off x="6233"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0" name="Google Shape;300;p91"/>
              <p:cNvSpPr/>
              <p:nvPr/>
            </p:nvSpPr>
            <p:spPr>
              <a:xfrm>
                <a:off x="6233"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1" name="Google Shape;301;p91"/>
              <p:cNvSpPr/>
              <p:nvPr/>
            </p:nvSpPr>
            <p:spPr>
              <a:xfrm>
                <a:off x="6233"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2" name="Google Shape;302;p91"/>
              <p:cNvSpPr/>
              <p:nvPr/>
            </p:nvSpPr>
            <p:spPr>
              <a:xfrm>
                <a:off x="6233"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3" name="Google Shape;303;p91"/>
              <p:cNvSpPr/>
              <p:nvPr/>
            </p:nvSpPr>
            <p:spPr>
              <a:xfrm>
                <a:off x="6233"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4" name="Google Shape;304;p91"/>
              <p:cNvSpPr/>
              <p:nvPr/>
            </p:nvSpPr>
            <p:spPr>
              <a:xfrm>
                <a:off x="6233"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5" name="Google Shape;305;p91"/>
              <p:cNvSpPr/>
              <p:nvPr/>
            </p:nvSpPr>
            <p:spPr>
              <a:xfrm>
                <a:off x="6233"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6" name="Google Shape;306;p91"/>
              <p:cNvSpPr/>
              <p:nvPr/>
            </p:nvSpPr>
            <p:spPr>
              <a:xfrm>
                <a:off x="6233"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7" name="Google Shape;307;p91"/>
              <p:cNvSpPr/>
              <p:nvPr/>
            </p:nvSpPr>
            <p:spPr>
              <a:xfrm>
                <a:off x="6233"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8" name="Google Shape;308;p91"/>
              <p:cNvSpPr/>
              <p:nvPr/>
            </p:nvSpPr>
            <p:spPr>
              <a:xfrm>
                <a:off x="6233"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9" name="Google Shape;309;p91"/>
              <p:cNvSpPr/>
              <p:nvPr/>
            </p:nvSpPr>
            <p:spPr>
              <a:xfrm>
                <a:off x="6233"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0" name="Google Shape;310;p91"/>
              <p:cNvSpPr/>
              <p:nvPr/>
            </p:nvSpPr>
            <p:spPr>
              <a:xfrm>
                <a:off x="6233"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1" name="Google Shape;311;p91"/>
              <p:cNvSpPr/>
              <p:nvPr/>
            </p:nvSpPr>
            <p:spPr>
              <a:xfrm>
                <a:off x="6233"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2" name="Google Shape;312;p91"/>
              <p:cNvSpPr/>
              <p:nvPr/>
            </p:nvSpPr>
            <p:spPr>
              <a:xfrm>
                <a:off x="6233"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3" name="Google Shape;313;p91"/>
              <p:cNvSpPr/>
              <p:nvPr/>
            </p:nvSpPr>
            <p:spPr>
              <a:xfrm>
                <a:off x="6233"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4" name="Google Shape;314;p91"/>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5" name="Google Shape;315;p91"/>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6" name="Google Shape;316;p91"/>
              <p:cNvSpPr/>
              <p:nvPr/>
            </p:nvSpPr>
            <p:spPr>
              <a:xfrm>
                <a:off x="6332"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7" name="Google Shape;317;p91"/>
              <p:cNvSpPr/>
              <p:nvPr/>
            </p:nvSpPr>
            <p:spPr>
              <a:xfrm>
                <a:off x="6332"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8" name="Google Shape;318;p91"/>
              <p:cNvSpPr/>
              <p:nvPr/>
            </p:nvSpPr>
            <p:spPr>
              <a:xfrm>
                <a:off x="6332"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9" name="Google Shape;319;p91"/>
              <p:cNvSpPr/>
              <p:nvPr/>
            </p:nvSpPr>
            <p:spPr>
              <a:xfrm>
                <a:off x="6332"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0" name="Google Shape;320;p91"/>
              <p:cNvSpPr/>
              <p:nvPr/>
            </p:nvSpPr>
            <p:spPr>
              <a:xfrm>
                <a:off x="6332"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1" name="Google Shape;321;p91"/>
              <p:cNvSpPr/>
              <p:nvPr/>
            </p:nvSpPr>
            <p:spPr>
              <a:xfrm>
                <a:off x="6332"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2" name="Google Shape;322;p91"/>
              <p:cNvSpPr/>
              <p:nvPr/>
            </p:nvSpPr>
            <p:spPr>
              <a:xfrm>
                <a:off x="6332"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3" name="Google Shape;323;p91"/>
              <p:cNvSpPr/>
              <p:nvPr/>
            </p:nvSpPr>
            <p:spPr>
              <a:xfrm>
                <a:off x="6332"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4" name="Google Shape;324;p91"/>
              <p:cNvSpPr/>
              <p:nvPr/>
            </p:nvSpPr>
            <p:spPr>
              <a:xfrm>
                <a:off x="6332"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5" name="Google Shape;325;p91"/>
              <p:cNvSpPr/>
              <p:nvPr/>
            </p:nvSpPr>
            <p:spPr>
              <a:xfrm>
                <a:off x="6332"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6" name="Google Shape;326;p91"/>
              <p:cNvSpPr/>
              <p:nvPr/>
            </p:nvSpPr>
            <p:spPr>
              <a:xfrm>
                <a:off x="6332"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7" name="Google Shape;327;p91"/>
              <p:cNvSpPr/>
              <p:nvPr/>
            </p:nvSpPr>
            <p:spPr>
              <a:xfrm>
                <a:off x="6332"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8" name="Google Shape;328;p91"/>
              <p:cNvSpPr/>
              <p:nvPr/>
            </p:nvSpPr>
            <p:spPr>
              <a:xfrm>
                <a:off x="6332"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9" name="Google Shape;329;p91"/>
              <p:cNvSpPr/>
              <p:nvPr/>
            </p:nvSpPr>
            <p:spPr>
              <a:xfrm>
                <a:off x="6332"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0" name="Google Shape;330;p91"/>
              <p:cNvSpPr/>
              <p:nvPr/>
            </p:nvSpPr>
            <p:spPr>
              <a:xfrm>
                <a:off x="6332"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1" name="Google Shape;331;p91"/>
              <p:cNvSpPr/>
              <p:nvPr/>
            </p:nvSpPr>
            <p:spPr>
              <a:xfrm>
                <a:off x="6332"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2" name="Google Shape;332;p91"/>
              <p:cNvSpPr/>
              <p:nvPr/>
            </p:nvSpPr>
            <p:spPr>
              <a:xfrm>
                <a:off x="6332"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3" name="Google Shape;333;p91"/>
              <p:cNvSpPr/>
              <p:nvPr/>
            </p:nvSpPr>
            <p:spPr>
              <a:xfrm>
                <a:off x="6332"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4" name="Google Shape;334;p91"/>
              <p:cNvSpPr/>
              <p:nvPr/>
            </p:nvSpPr>
            <p:spPr>
              <a:xfrm>
                <a:off x="6332"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5" name="Google Shape;335;p91"/>
              <p:cNvSpPr/>
              <p:nvPr/>
            </p:nvSpPr>
            <p:spPr>
              <a:xfrm>
                <a:off x="6332"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6" name="Google Shape;336;p91"/>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7" name="Google Shape;337;p91"/>
              <p:cNvSpPr/>
              <p:nvPr/>
            </p:nvSpPr>
            <p:spPr>
              <a:xfrm>
                <a:off x="6426"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8" name="Google Shape;338;p91"/>
              <p:cNvSpPr/>
              <p:nvPr/>
            </p:nvSpPr>
            <p:spPr>
              <a:xfrm>
                <a:off x="6426"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9" name="Google Shape;339;p91"/>
              <p:cNvSpPr/>
              <p:nvPr/>
            </p:nvSpPr>
            <p:spPr>
              <a:xfrm>
                <a:off x="6426"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0" name="Google Shape;340;p91"/>
              <p:cNvSpPr/>
              <p:nvPr/>
            </p:nvSpPr>
            <p:spPr>
              <a:xfrm>
                <a:off x="6426"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1" name="Google Shape;341;p91"/>
              <p:cNvSpPr/>
              <p:nvPr/>
            </p:nvSpPr>
            <p:spPr>
              <a:xfrm>
                <a:off x="6426"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2" name="Google Shape;342;p91"/>
              <p:cNvSpPr/>
              <p:nvPr/>
            </p:nvSpPr>
            <p:spPr>
              <a:xfrm>
                <a:off x="6426"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3" name="Google Shape;343;p91"/>
              <p:cNvSpPr/>
              <p:nvPr/>
            </p:nvSpPr>
            <p:spPr>
              <a:xfrm>
                <a:off x="6426"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4" name="Google Shape;344;p91"/>
              <p:cNvSpPr/>
              <p:nvPr/>
            </p:nvSpPr>
            <p:spPr>
              <a:xfrm>
                <a:off x="6426"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5" name="Google Shape;345;p91"/>
              <p:cNvSpPr/>
              <p:nvPr/>
            </p:nvSpPr>
            <p:spPr>
              <a:xfrm>
                <a:off x="6426"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6" name="Google Shape;346;p91"/>
              <p:cNvSpPr/>
              <p:nvPr/>
            </p:nvSpPr>
            <p:spPr>
              <a:xfrm>
                <a:off x="6426"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7" name="Google Shape;347;p91"/>
              <p:cNvSpPr/>
              <p:nvPr/>
            </p:nvSpPr>
            <p:spPr>
              <a:xfrm>
                <a:off x="6426"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8" name="Google Shape;348;p91"/>
              <p:cNvSpPr/>
              <p:nvPr/>
            </p:nvSpPr>
            <p:spPr>
              <a:xfrm>
                <a:off x="6426"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9" name="Google Shape;349;p91"/>
              <p:cNvSpPr/>
              <p:nvPr/>
            </p:nvSpPr>
            <p:spPr>
              <a:xfrm>
                <a:off x="6426"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0" name="Google Shape;350;p91"/>
              <p:cNvSpPr/>
              <p:nvPr/>
            </p:nvSpPr>
            <p:spPr>
              <a:xfrm>
                <a:off x="6426"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1" name="Google Shape;351;p91"/>
              <p:cNvSpPr/>
              <p:nvPr/>
            </p:nvSpPr>
            <p:spPr>
              <a:xfrm>
                <a:off x="6426"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2" name="Google Shape;352;p91"/>
              <p:cNvSpPr/>
              <p:nvPr/>
            </p:nvSpPr>
            <p:spPr>
              <a:xfrm>
                <a:off x="6426"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3" name="Google Shape;353;p91"/>
              <p:cNvSpPr/>
              <p:nvPr/>
            </p:nvSpPr>
            <p:spPr>
              <a:xfrm>
                <a:off x="6426"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4" name="Google Shape;354;p91"/>
              <p:cNvSpPr/>
              <p:nvPr/>
            </p:nvSpPr>
            <p:spPr>
              <a:xfrm>
                <a:off x="6426"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5" name="Google Shape;355;p91"/>
              <p:cNvSpPr/>
              <p:nvPr/>
            </p:nvSpPr>
            <p:spPr>
              <a:xfrm>
                <a:off x="6426"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6" name="Google Shape;356;p91"/>
              <p:cNvSpPr/>
              <p:nvPr/>
            </p:nvSpPr>
            <p:spPr>
              <a:xfrm>
                <a:off x="6426"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7" name="Google Shape;357;p91"/>
              <p:cNvSpPr/>
              <p:nvPr/>
            </p:nvSpPr>
            <p:spPr>
              <a:xfrm>
                <a:off x="6426"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8" name="Google Shape;358;p91"/>
              <p:cNvSpPr/>
              <p:nvPr/>
            </p:nvSpPr>
            <p:spPr>
              <a:xfrm>
                <a:off x="6426"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9" name="Google Shape;359;p91"/>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0" name="Google Shape;360;p91"/>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1" name="Google Shape;361;p91"/>
              <p:cNvSpPr/>
              <p:nvPr/>
            </p:nvSpPr>
            <p:spPr>
              <a:xfrm>
                <a:off x="6520"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2" name="Google Shape;362;p91"/>
              <p:cNvSpPr/>
              <p:nvPr/>
            </p:nvSpPr>
            <p:spPr>
              <a:xfrm>
                <a:off x="6520"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3" name="Google Shape;363;p91"/>
              <p:cNvSpPr/>
              <p:nvPr/>
            </p:nvSpPr>
            <p:spPr>
              <a:xfrm>
                <a:off x="6520"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4" name="Google Shape;364;p91"/>
              <p:cNvSpPr/>
              <p:nvPr/>
            </p:nvSpPr>
            <p:spPr>
              <a:xfrm>
                <a:off x="6520"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5" name="Google Shape;365;p91"/>
              <p:cNvSpPr/>
              <p:nvPr/>
            </p:nvSpPr>
            <p:spPr>
              <a:xfrm>
                <a:off x="6520"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6" name="Google Shape;366;p91"/>
              <p:cNvSpPr/>
              <p:nvPr/>
            </p:nvSpPr>
            <p:spPr>
              <a:xfrm>
                <a:off x="6520"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7" name="Google Shape;367;p91"/>
              <p:cNvSpPr/>
              <p:nvPr/>
            </p:nvSpPr>
            <p:spPr>
              <a:xfrm>
                <a:off x="6520"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8" name="Google Shape;368;p91"/>
              <p:cNvSpPr/>
              <p:nvPr/>
            </p:nvSpPr>
            <p:spPr>
              <a:xfrm>
                <a:off x="6520"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9" name="Google Shape;369;p91"/>
              <p:cNvSpPr/>
              <p:nvPr/>
            </p:nvSpPr>
            <p:spPr>
              <a:xfrm>
                <a:off x="6520"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0" name="Google Shape;370;p91"/>
              <p:cNvSpPr/>
              <p:nvPr/>
            </p:nvSpPr>
            <p:spPr>
              <a:xfrm>
                <a:off x="6520"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1" name="Google Shape;371;p91"/>
              <p:cNvSpPr/>
              <p:nvPr/>
            </p:nvSpPr>
            <p:spPr>
              <a:xfrm>
                <a:off x="6520"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2" name="Google Shape;372;p91"/>
              <p:cNvSpPr/>
              <p:nvPr/>
            </p:nvSpPr>
            <p:spPr>
              <a:xfrm>
                <a:off x="6520"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3" name="Google Shape;373;p91"/>
              <p:cNvSpPr/>
              <p:nvPr/>
            </p:nvSpPr>
            <p:spPr>
              <a:xfrm>
                <a:off x="6520"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4" name="Google Shape;374;p91"/>
              <p:cNvSpPr/>
              <p:nvPr/>
            </p:nvSpPr>
            <p:spPr>
              <a:xfrm>
                <a:off x="6520"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5" name="Google Shape;375;p91"/>
              <p:cNvSpPr/>
              <p:nvPr/>
            </p:nvSpPr>
            <p:spPr>
              <a:xfrm>
                <a:off x="6520"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6" name="Google Shape;376;p91"/>
              <p:cNvSpPr/>
              <p:nvPr/>
            </p:nvSpPr>
            <p:spPr>
              <a:xfrm>
                <a:off x="6520"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7" name="Google Shape;377;p91"/>
              <p:cNvSpPr/>
              <p:nvPr/>
            </p:nvSpPr>
            <p:spPr>
              <a:xfrm>
                <a:off x="6520"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8" name="Google Shape;378;p91"/>
              <p:cNvSpPr/>
              <p:nvPr/>
            </p:nvSpPr>
            <p:spPr>
              <a:xfrm>
                <a:off x="6520"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9" name="Google Shape;379;p91"/>
              <p:cNvSpPr/>
              <p:nvPr/>
            </p:nvSpPr>
            <p:spPr>
              <a:xfrm>
                <a:off x="6520"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0" name="Google Shape;380;p91"/>
              <p:cNvSpPr/>
              <p:nvPr/>
            </p:nvSpPr>
            <p:spPr>
              <a:xfrm>
                <a:off x="6520"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1" name="Google Shape;381;p91"/>
              <p:cNvSpPr/>
              <p:nvPr/>
            </p:nvSpPr>
            <p:spPr>
              <a:xfrm>
                <a:off x="6520"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2" name="Google Shape;382;p91"/>
              <p:cNvSpPr/>
              <p:nvPr/>
            </p:nvSpPr>
            <p:spPr>
              <a:xfrm>
                <a:off x="6520"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3" name="Google Shape;383;p91"/>
              <p:cNvSpPr/>
              <p:nvPr/>
            </p:nvSpPr>
            <p:spPr>
              <a:xfrm>
                <a:off x="6520"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4" name="Google Shape;384;p91"/>
              <p:cNvSpPr/>
              <p:nvPr/>
            </p:nvSpPr>
            <p:spPr>
              <a:xfrm>
                <a:off x="6520"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5" name="Google Shape;385;p91"/>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6" name="Google Shape;386;p91"/>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7" name="Google Shape;387;p91"/>
              <p:cNvSpPr/>
              <p:nvPr/>
            </p:nvSpPr>
            <p:spPr>
              <a:xfrm>
                <a:off x="661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8" name="Google Shape;388;p91"/>
              <p:cNvSpPr/>
              <p:nvPr/>
            </p:nvSpPr>
            <p:spPr>
              <a:xfrm>
                <a:off x="661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9" name="Google Shape;389;p91"/>
              <p:cNvSpPr/>
              <p:nvPr/>
            </p:nvSpPr>
            <p:spPr>
              <a:xfrm>
                <a:off x="661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0" name="Google Shape;390;p91"/>
              <p:cNvSpPr/>
              <p:nvPr/>
            </p:nvSpPr>
            <p:spPr>
              <a:xfrm>
                <a:off x="661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1" name="Google Shape;391;p91"/>
              <p:cNvSpPr/>
              <p:nvPr/>
            </p:nvSpPr>
            <p:spPr>
              <a:xfrm>
                <a:off x="661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2" name="Google Shape;392;p91"/>
              <p:cNvSpPr/>
              <p:nvPr/>
            </p:nvSpPr>
            <p:spPr>
              <a:xfrm>
                <a:off x="661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3" name="Google Shape;393;p91"/>
              <p:cNvSpPr/>
              <p:nvPr/>
            </p:nvSpPr>
            <p:spPr>
              <a:xfrm>
                <a:off x="661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4" name="Google Shape;394;p91"/>
              <p:cNvSpPr/>
              <p:nvPr/>
            </p:nvSpPr>
            <p:spPr>
              <a:xfrm>
                <a:off x="661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5" name="Google Shape;395;p91"/>
              <p:cNvSpPr/>
              <p:nvPr/>
            </p:nvSpPr>
            <p:spPr>
              <a:xfrm>
                <a:off x="661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6" name="Google Shape;396;p91"/>
              <p:cNvSpPr/>
              <p:nvPr/>
            </p:nvSpPr>
            <p:spPr>
              <a:xfrm>
                <a:off x="661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7" name="Google Shape;397;p91"/>
              <p:cNvSpPr/>
              <p:nvPr/>
            </p:nvSpPr>
            <p:spPr>
              <a:xfrm>
                <a:off x="661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8" name="Google Shape;398;p91"/>
              <p:cNvSpPr/>
              <p:nvPr/>
            </p:nvSpPr>
            <p:spPr>
              <a:xfrm>
                <a:off x="661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9" name="Google Shape;399;p91"/>
              <p:cNvSpPr/>
              <p:nvPr/>
            </p:nvSpPr>
            <p:spPr>
              <a:xfrm>
                <a:off x="661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0" name="Google Shape;400;p91"/>
              <p:cNvSpPr/>
              <p:nvPr/>
            </p:nvSpPr>
            <p:spPr>
              <a:xfrm>
                <a:off x="661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1" name="Google Shape;401;p91"/>
              <p:cNvSpPr/>
              <p:nvPr/>
            </p:nvSpPr>
            <p:spPr>
              <a:xfrm>
                <a:off x="661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2" name="Google Shape;402;p91"/>
              <p:cNvSpPr/>
              <p:nvPr/>
            </p:nvSpPr>
            <p:spPr>
              <a:xfrm>
                <a:off x="661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3" name="Google Shape;403;p91"/>
              <p:cNvSpPr/>
              <p:nvPr/>
            </p:nvSpPr>
            <p:spPr>
              <a:xfrm>
                <a:off x="661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4" name="Google Shape;404;p91"/>
              <p:cNvSpPr/>
              <p:nvPr/>
            </p:nvSpPr>
            <p:spPr>
              <a:xfrm>
                <a:off x="661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5" name="Google Shape;405;p91"/>
              <p:cNvSpPr/>
              <p:nvPr/>
            </p:nvSpPr>
            <p:spPr>
              <a:xfrm>
                <a:off x="661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6" name="Google Shape;406;p91"/>
              <p:cNvSpPr/>
              <p:nvPr/>
            </p:nvSpPr>
            <p:spPr>
              <a:xfrm>
                <a:off x="661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7" name="Google Shape;407;p91"/>
              <p:cNvSpPr/>
              <p:nvPr/>
            </p:nvSpPr>
            <p:spPr>
              <a:xfrm>
                <a:off x="661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8" name="Google Shape;408;p91"/>
              <p:cNvSpPr/>
              <p:nvPr/>
            </p:nvSpPr>
            <p:spPr>
              <a:xfrm>
                <a:off x="661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9" name="Google Shape;409;p91"/>
              <p:cNvSpPr/>
              <p:nvPr/>
            </p:nvSpPr>
            <p:spPr>
              <a:xfrm>
                <a:off x="661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0" name="Google Shape;410;p91"/>
              <p:cNvSpPr/>
              <p:nvPr/>
            </p:nvSpPr>
            <p:spPr>
              <a:xfrm>
                <a:off x="661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1" name="Google Shape;411;p91"/>
              <p:cNvSpPr/>
              <p:nvPr/>
            </p:nvSpPr>
            <p:spPr>
              <a:xfrm>
                <a:off x="661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2" name="Google Shape;412;p91"/>
              <p:cNvSpPr/>
              <p:nvPr/>
            </p:nvSpPr>
            <p:spPr>
              <a:xfrm>
                <a:off x="661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3" name="Google Shape;413;p91"/>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4" name="Google Shape;414;p91"/>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5" name="Google Shape;415;p91"/>
              <p:cNvSpPr/>
              <p:nvPr/>
            </p:nvSpPr>
            <p:spPr>
              <a:xfrm>
                <a:off x="6713"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6" name="Google Shape;416;p91"/>
              <p:cNvSpPr/>
              <p:nvPr/>
            </p:nvSpPr>
            <p:spPr>
              <a:xfrm>
                <a:off x="6713"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7" name="Google Shape;417;p91"/>
              <p:cNvSpPr/>
              <p:nvPr/>
            </p:nvSpPr>
            <p:spPr>
              <a:xfrm>
                <a:off x="6713"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8" name="Google Shape;418;p91"/>
              <p:cNvSpPr/>
              <p:nvPr/>
            </p:nvSpPr>
            <p:spPr>
              <a:xfrm>
                <a:off x="6713"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9" name="Google Shape;419;p91"/>
              <p:cNvSpPr/>
              <p:nvPr/>
            </p:nvSpPr>
            <p:spPr>
              <a:xfrm>
                <a:off x="6713"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0" name="Google Shape;420;p91"/>
              <p:cNvSpPr/>
              <p:nvPr/>
            </p:nvSpPr>
            <p:spPr>
              <a:xfrm>
                <a:off x="6713"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1" name="Google Shape;421;p91"/>
              <p:cNvSpPr/>
              <p:nvPr/>
            </p:nvSpPr>
            <p:spPr>
              <a:xfrm>
                <a:off x="6713"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2" name="Google Shape;422;p91"/>
              <p:cNvSpPr/>
              <p:nvPr/>
            </p:nvSpPr>
            <p:spPr>
              <a:xfrm>
                <a:off x="6713"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3" name="Google Shape;423;p91"/>
              <p:cNvSpPr/>
              <p:nvPr/>
            </p:nvSpPr>
            <p:spPr>
              <a:xfrm>
                <a:off x="6713"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4" name="Google Shape;424;p91"/>
              <p:cNvSpPr/>
              <p:nvPr/>
            </p:nvSpPr>
            <p:spPr>
              <a:xfrm>
                <a:off x="6713"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5" name="Google Shape;425;p91"/>
              <p:cNvSpPr/>
              <p:nvPr/>
            </p:nvSpPr>
            <p:spPr>
              <a:xfrm>
                <a:off x="6713"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6" name="Google Shape;426;p91"/>
              <p:cNvSpPr/>
              <p:nvPr/>
            </p:nvSpPr>
            <p:spPr>
              <a:xfrm>
                <a:off x="6713"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7" name="Google Shape;427;p91"/>
              <p:cNvSpPr/>
              <p:nvPr/>
            </p:nvSpPr>
            <p:spPr>
              <a:xfrm>
                <a:off x="6713"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8" name="Google Shape;428;p91"/>
              <p:cNvSpPr/>
              <p:nvPr/>
            </p:nvSpPr>
            <p:spPr>
              <a:xfrm>
                <a:off x="6713"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9" name="Google Shape;429;p91"/>
              <p:cNvSpPr/>
              <p:nvPr/>
            </p:nvSpPr>
            <p:spPr>
              <a:xfrm>
                <a:off x="6713"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0" name="Google Shape;430;p91"/>
              <p:cNvSpPr/>
              <p:nvPr/>
            </p:nvSpPr>
            <p:spPr>
              <a:xfrm>
                <a:off x="6713"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1" name="Google Shape;431;p91"/>
              <p:cNvSpPr/>
              <p:nvPr/>
            </p:nvSpPr>
            <p:spPr>
              <a:xfrm>
                <a:off x="6713"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2" name="Google Shape;432;p91"/>
              <p:cNvSpPr/>
              <p:nvPr/>
            </p:nvSpPr>
            <p:spPr>
              <a:xfrm>
                <a:off x="6713"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3" name="Google Shape;433;p91"/>
              <p:cNvSpPr/>
              <p:nvPr/>
            </p:nvSpPr>
            <p:spPr>
              <a:xfrm>
                <a:off x="6713"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4" name="Google Shape;434;p91"/>
              <p:cNvSpPr/>
              <p:nvPr/>
            </p:nvSpPr>
            <p:spPr>
              <a:xfrm>
                <a:off x="6713"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5" name="Google Shape;435;p91"/>
              <p:cNvSpPr/>
              <p:nvPr/>
            </p:nvSpPr>
            <p:spPr>
              <a:xfrm>
                <a:off x="6713"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6" name="Google Shape;436;p91"/>
              <p:cNvSpPr/>
              <p:nvPr/>
            </p:nvSpPr>
            <p:spPr>
              <a:xfrm>
                <a:off x="6713"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7" name="Google Shape;437;p91"/>
              <p:cNvSpPr/>
              <p:nvPr/>
            </p:nvSpPr>
            <p:spPr>
              <a:xfrm>
                <a:off x="6713"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8" name="Google Shape;438;p91"/>
              <p:cNvSpPr/>
              <p:nvPr/>
            </p:nvSpPr>
            <p:spPr>
              <a:xfrm>
                <a:off x="6713"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9" name="Google Shape;439;p91"/>
              <p:cNvSpPr/>
              <p:nvPr/>
            </p:nvSpPr>
            <p:spPr>
              <a:xfrm>
                <a:off x="6713"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0" name="Google Shape;440;p91"/>
              <p:cNvSpPr/>
              <p:nvPr/>
            </p:nvSpPr>
            <p:spPr>
              <a:xfrm>
                <a:off x="6713"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1" name="Google Shape;441;p91"/>
              <p:cNvSpPr/>
              <p:nvPr/>
            </p:nvSpPr>
            <p:spPr>
              <a:xfrm>
                <a:off x="6713"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2" name="Google Shape;442;p91"/>
              <p:cNvSpPr/>
              <p:nvPr/>
            </p:nvSpPr>
            <p:spPr>
              <a:xfrm>
                <a:off x="6713"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3" name="Google Shape;443;p91"/>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4" name="Google Shape;444;p91"/>
              <p:cNvSpPr/>
              <p:nvPr/>
            </p:nvSpPr>
            <p:spPr>
              <a:xfrm>
                <a:off x="6807"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5" name="Google Shape;445;p91"/>
              <p:cNvSpPr/>
              <p:nvPr/>
            </p:nvSpPr>
            <p:spPr>
              <a:xfrm>
                <a:off x="6807"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6" name="Google Shape;446;p91"/>
              <p:cNvSpPr/>
              <p:nvPr/>
            </p:nvSpPr>
            <p:spPr>
              <a:xfrm>
                <a:off x="6807"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7" name="Google Shape;447;p91"/>
              <p:cNvSpPr/>
              <p:nvPr/>
            </p:nvSpPr>
            <p:spPr>
              <a:xfrm>
                <a:off x="6807"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8" name="Google Shape;448;p91"/>
              <p:cNvSpPr/>
              <p:nvPr/>
            </p:nvSpPr>
            <p:spPr>
              <a:xfrm>
                <a:off x="6807"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9" name="Google Shape;449;p91"/>
              <p:cNvSpPr/>
              <p:nvPr/>
            </p:nvSpPr>
            <p:spPr>
              <a:xfrm>
                <a:off x="6807"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0" name="Google Shape;450;p91"/>
              <p:cNvSpPr/>
              <p:nvPr/>
            </p:nvSpPr>
            <p:spPr>
              <a:xfrm>
                <a:off x="6807"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1" name="Google Shape;451;p91"/>
              <p:cNvSpPr/>
              <p:nvPr/>
            </p:nvSpPr>
            <p:spPr>
              <a:xfrm>
                <a:off x="6807"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2" name="Google Shape;452;p91"/>
              <p:cNvSpPr/>
              <p:nvPr/>
            </p:nvSpPr>
            <p:spPr>
              <a:xfrm>
                <a:off x="6807"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3" name="Google Shape;453;p91"/>
              <p:cNvSpPr/>
              <p:nvPr/>
            </p:nvSpPr>
            <p:spPr>
              <a:xfrm>
                <a:off x="6807"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4" name="Google Shape;454;p91"/>
              <p:cNvSpPr/>
              <p:nvPr/>
            </p:nvSpPr>
            <p:spPr>
              <a:xfrm>
                <a:off x="6807"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5" name="Google Shape;455;p91"/>
              <p:cNvSpPr/>
              <p:nvPr/>
            </p:nvSpPr>
            <p:spPr>
              <a:xfrm>
                <a:off x="6807"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6" name="Google Shape;456;p91"/>
              <p:cNvSpPr/>
              <p:nvPr/>
            </p:nvSpPr>
            <p:spPr>
              <a:xfrm>
                <a:off x="6807"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7" name="Google Shape;457;p91"/>
              <p:cNvSpPr/>
              <p:nvPr/>
            </p:nvSpPr>
            <p:spPr>
              <a:xfrm>
                <a:off x="6807"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8" name="Google Shape;458;p91"/>
              <p:cNvSpPr/>
              <p:nvPr/>
            </p:nvSpPr>
            <p:spPr>
              <a:xfrm>
                <a:off x="6807"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9" name="Google Shape;459;p91"/>
              <p:cNvSpPr/>
              <p:nvPr/>
            </p:nvSpPr>
            <p:spPr>
              <a:xfrm>
                <a:off x="6807"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0" name="Google Shape;460;p91"/>
              <p:cNvSpPr/>
              <p:nvPr/>
            </p:nvSpPr>
            <p:spPr>
              <a:xfrm>
                <a:off x="6807"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1" name="Google Shape;461;p91"/>
              <p:cNvSpPr/>
              <p:nvPr/>
            </p:nvSpPr>
            <p:spPr>
              <a:xfrm>
                <a:off x="6807"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2" name="Google Shape;462;p91"/>
              <p:cNvSpPr/>
              <p:nvPr/>
            </p:nvSpPr>
            <p:spPr>
              <a:xfrm>
                <a:off x="6807"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3" name="Google Shape;463;p91"/>
              <p:cNvSpPr/>
              <p:nvPr/>
            </p:nvSpPr>
            <p:spPr>
              <a:xfrm>
                <a:off x="6807"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4" name="Google Shape;464;p91"/>
              <p:cNvSpPr/>
              <p:nvPr/>
            </p:nvSpPr>
            <p:spPr>
              <a:xfrm>
                <a:off x="6807"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5" name="Google Shape;465;p91"/>
              <p:cNvSpPr/>
              <p:nvPr/>
            </p:nvSpPr>
            <p:spPr>
              <a:xfrm>
                <a:off x="6807"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6" name="Google Shape;466;p91"/>
              <p:cNvSpPr/>
              <p:nvPr/>
            </p:nvSpPr>
            <p:spPr>
              <a:xfrm>
                <a:off x="6807"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7" name="Google Shape;467;p91"/>
              <p:cNvSpPr/>
              <p:nvPr/>
            </p:nvSpPr>
            <p:spPr>
              <a:xfrm>
                <a:off x="6807"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8" name="Google Shape;468;p91"/>
              <p:cNvSpPr/>
              <p:nvPr/>
            </p:nvSpPr>
            <p:spPr>
              <a:xfrm>
                <a:off x="6807"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9" name="Google Shape;469;p91"/>
              <p:cNvSpPr/>
              <p:nvPr/>
            </p:nvSpPr>
            <p:spPr>
              <a:xfrm>
                <a:off x="6807"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0" name="Google Shape;470;p91"/>
              <p:cNvSpPr/>
              <p:nvPr/>
            </p:nvSpPr>
            <p:spPr>
              <a:xfrm>
                <a:off x="6807"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1" name="Google Shape;471;p91"/>
              <p:cNvSpPr/>
              <p:nvPr/>
            </p:nvSpPr>
            <p:spPr>
              <a:xfrm>
                <a:off x="6807"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2" name="Google Shape;472;p91"/>
              <p:cNvSpPr/>
              <p:nvPr/>
            </p:nvSpPr>
            <p:spPr>
              <a:xfrm>
                <a:off x="6807"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3" name="Google Shape;473;p91"/>
              <p:cNvSpPr/>
              <p:nvPr/>
            </p:nvSpPr>
            <p:spPr>
              <a:xfrm>
                <a:off x="6807"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4" name="Google Shape;474;p91"/>
              <p:cNvSpPr/>
              <p:nvPr/>
            </p:nvSpPr>
            <p:spPr>
              <a:xfrm>
                <a:off x="6901"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5" name="Google Shape;475;p91"/>
              <p:cNvSpPr/>
              <p:nvPr/>
            </p:nvSpPr>
            <p:spPr>
              <a:xfrm>
                <a:off x="6901"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6" name="Google Shape;476;p91"/>
              <p:cNvSpPr/>
              <p:nvPr/>
            </p:nvSpPr>
            <p:spPr>
              <a:xfrm>
                <a:off x="690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7" name="Google Shape;477;p91"/>
              <p:cNvSpPr/>
              <p:nvPr/>
            </p:nvSpPr>
            <p:spPr>
              <a:xfrm>
                <a:off x="690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8" name="Google Shape;478;p91"/>
              <p:cNvSpPr/>
              <p:nvPr/>
            </p:nvSpPr>
            <p:spPr>
              <a:xfrm>
                <a:off x="690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9" name="Google Shape;479;p91"/>
              <p:cNvSpPr/>
              <p:nvPr/>
            </p:nvSpPr>
            <p:spPr>
              <a:xfrm>
                <a:off x="690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0" name="Google Shape;480;p91"/>
              <p:cNvSpPr/>
              <p:nvPr/>
            </p:nvSpPr>
            <p:spPr>
              <a:xfrm>
                <a:off x="690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1" name="Google Shape;481;p91"/>
              <p:cNvSpPr/>
              <p:nvPr/>
            </p:nvSpPr>
            <p:spPr>
              <a:xfrm>
                <a:off x="690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2" name="Google Shape;482;p91"/>
              <p:cNvSpPr/>
              <p:nvPr/>
            </p:nvSpPr>
            <p:spPr>
              <a:xfrm>
                <a:off x="690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3" name="Google Shape;483;p91"/>
              <p:cNvSpPr/>
              <p:nvPr/>
            </p:nvSpPr>
            <p:spPr>
              <a:xfrm>
                <a:off x="690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4" name="Google Shape;484;p91"/>
              <p:cNvSpPr/>
              <p:nvPr/>
            </p:nvSpPr>
            <p:spPr>
              <a:xfrm>
                <a:off x="690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5" name="Google Shape;485;p91"/>
              <p:cNvSpPr/>
              <p:nvPr/>
            </p:nvSpPr>
            <p:spPr>
              <a:xfrm>
                <a:off x="690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486" name="Google Shape;486;p91"/>
            <p:cNvGrpSpPr/>
            <p:nvPr/>
          </p:nvGrpSpPr>
          <p:grpSpPr>
            <a:xfrm>
              <a:off x="2044966" y="449539"/>
              <a:ext cx="919163" cy="3881437"/>
              <a:chOff x="6901" y="951"/>
              <a:chExt cx="579" cy="2445"/>
            </a:xfrm>
          </p:grpSpPr>
          <p:sp>
            <p:nvSpPr>
              <p:cNvPr id="487" name="Google Shape;487;p91"/>
              <p:cNvSpPr/>
              <p:nvPr/>
            </p:nvSpPr>
            <p:spPr>
              <a:xfrm>
                <a:off x="690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8" name="Google Shape;488;p91"/>
              <p:cNvSpPr/>
              <p:nvPr/>
            </p:nvSpPr>
            <p:spPr>
              <a:xfrm>
                <a:off x="690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9" name="Google Shape;489;p91"/>
              <p:cNvSpPr/>
              <p:nvPr/>
            </p:nvSpPr>
            <p:spPr>
              <a:xfrm>
                <a:off x="690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0" name="Google Shape;490;p91"/>
              <p:cNvSpPr/>
              <p:nvPr/>
            </p:nvSpPr>
            <p:spPr>
              <a:xfrm>
                <a:off x="690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1" name="Google Shape;491;p91"/>
              <p:cNvSpPr/>
              <p:nvPr/>
            </p:nvSpPr>
            <p:spPr>
              <a:xfrm>
                <a:off x="690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2" name="Google Shape;492;p91"/>
              <p:cNvSpPr/>
              <p:nvPr/>
            </p:nvSpPr>
            <p:spPr>
              <a:xfrm>
                <a:off x="690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3" name="Google Shape;493;p91"/>
              <p:cNvSpPr/>
              <p:nvPr/>
            </p:nvSpPr>
            <p:spPr>
              <a:xfrm>
                <a:off x="690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4" name="Google Shape;494;p91"/>
              <p:cNvSpPr/>
              <p:nvPr/>
            </p:nvSpPr>
            <p:spPr>
              <a:xfrm>
                <a:off x="690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5" name="Google Shape;495;p91"/>
              <p:cNvSpPr/>
              <p:nvPr/>
            </p:nvSpPr>
            <p:spPr>
              <a:xfrm>
                <a:off x="690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6" name="Google Shape;496;p91"/>
              <p:cNvSpPr/>
              <p:nvPr/>
            </p:nvSpPr>
            <p:spPr>
              <a:xfrm>
                <a:off x="690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7" name="Google Shape;497;p91"/>
              <p:cNvSpPr/>
              <p:nvPr/>
            </p:nvSpPr>
            <p:spPr>
              <a:xfrm>
                <a:off x="690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8" name="Google Shape;498;p91"/>
              <p:cNvSpPr/>
              <p:nvPr/>
            </p:nvSpPr>
            <p:spPr>
              <a:xfrm>
                <a:off x="690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9" name="Google Shape;499;p91"/>
              <p:cNvSpPr/>
              <p:nvPr/>
            </p:nvSpPr>
            <p:spPr>
              <a:xfrm>
                <a:off x="690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0" name="Google Shape;500;p91"/>
              <p:cNvSpPr/>
              <p:nvPr/>
            </p:nvSpPr>
            <p:spPr>
              <a:xfrm>
                <a:off x="690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1" name="Google Shape;501;p91"/>
              <p:cNvSpPr/>
              <p:nvPr/>
            </p:nvSpPr>
            <p:spPr>
              <a:xfrm>
                <a:off x="690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2" name="Google Shape;502;p91"/>
              <p:cNvSpPr/>
              <p:nvPr/>
            </p:nvSpPr>
            <p:spPr>
              <a:xfrm>
                <a:off x="690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3" name="Google Shape;503;p91"/>
              <p:cNvSpPr/>
              <p:nvPr/>
            </p:nvSpPr>
            <p:spPr>
              <a:xfrm>
                <a:off x="690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4" name="Google Shape;504;p91"/>
              <p:cNvSpPr/>
              <p:nvPr/>
            </p:nvSpPr>
            <p:spPr>
              <a:xfrm>
                <a:off x="690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5" name="Google Shape;505;p91"/>
              <p:cNvSpPr/>
              <p:nvPr/>
            </p:nvSpPr>
            <p:spPr>
              <a:xfrm>
                <a:off x="6901"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6" name="Google Shape;506;p91"/>
              <p:cNvSpPr/>
              <p:nvPr/>
            </p:nvSpPr>
            <p:spPr>
              <a:xfrm>
                <a:off x="6901"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7" name="Google Shape;507;p91"/>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8" name="Google Shape;508;p91"/>
              <p:cNvSpPr/>
              <p:nvPr/>
            </p:nvSpPr>
            <p:spPr>
              <a:xfrm>
                <a:off x="7000"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9" name="Google Shape;509;p91"/>
              <p:cNvSpPr/>
              <p:nvPr/>
            </p:nvSpPr>
            <p:spPr>
              <a:xfrm>
                <a:off x="7000"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0" name="Google Shape;510;p91"/>
              <p:cNvSpPr/>
              <p:nvPr/>
            </p:nvSpPr>
            <p:spPr>
              <a:xfrm>
                <a:off x="7000"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1" name="Google Shape;511;p91"/>
              <p:cNvSpPr/>
              <p:nvPr/>
            </p:nvSpPr>
            <p:spPr>
              <a:xfrm>
                <a:off x="7000"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2" name="Google Shape;512;p91"/>
              <p:cNvSpPr/>
              <p:nvPr/>
            </p:nvSpPr>
            <p:spPr>
              <a:xfrm>
                <a:off x="7000"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3" name="Google Shape;513;p91"/>
              <p:cNvSpPr/>
              <p:nvPr/>
            </p:nvSpPr>
            <p:spPr>
              <a:xfrm>
                <a:off x="7000"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4" name="Google Shape;514;p91"/>
              <p:cNvSpPr/>
              <p:nvPr/>
            </p:nvSpPr>
            <p:spPr>
              <a:xfrm>
                <a:off x="7000"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5" name="Google Shape;515;p91"/>
              <p:cNvSpPr/>
              <p:nvPr/>
            </p:nvSpPr>
            <p:spPr>
              <a:xfrm>
                <a:off x="7000"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6" name="Google Shape;516;p91"/>
              <p:cNvSpPr/>
              <p:nvPr/>
            </p:nvSpPr>
            <p:spPr>
              <a:xfrm>
                <a:off x="7000"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7" name="Google Shape;517;p91"/>
              <p:cNvSpPr/>
              <p:nvPr/>
            </p:nvSpPr>
            <p:spPr>
              <a:xfrm>
                <a:off x="7000"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8" name="Google Shape;518;p91"/>
              <p:cNvSpPr/>
              <p:nvPr/>
            </p:nvSpPr>
            <p:spPr>
              <a:xfrm>
                <a:off x="7000"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9" name="Google Shape;519;p91"/>
              <p:cNvSpPr/>
              <p:nvPr/>
            </p:nvSpPr>
            <p:spPr>
              <a:xfrm>
                <a:off x="7000"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0" name="Google Shape;520;p91"/>
              <p:cNvSpPr/>
              <p:nvPr/>
            </p:nvSpPr>
            <p:spPr>
              <a:xfrm>
                <a:off x="7000"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1" name="Google Shape;521;p91"/>
              <p:cNvSpPr/>
              <p:nvPr/>
            </p:nvSpPr>
            <p:spPr>
              <a:xfrm>
                <a:off x="7000"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2" name="Google Shape;522;p91"/>
              <p:cNvSpPr/>
              <p:nvPr/>
            </p:nvSpPr>
            <p:spPr>
              <a:xfrm>
                <a:off x="7000"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3" name="Google Shape;523;p91"/>
              <p:cNvSpPr/>
              <p:nvPr/>
            </p:nvSpPr>
            <p:spPr>
              <a:xfrm>
                <a:off x="7000"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4" name="Google Shape;524;p91"/>
              <p:cNvSpPr/>
              <p:nvPr/>
            </p:nvSpPr>
            <p:spPr>
              <a:xfrm>
                <a:off x="7000"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5" name="Google Shape;525;p91"/>
              <p:cNvSpPr/>
              <p:nvPr/>
            </p:nvSpPr>
            <p:spPr>
              <a:xfrm>
                <a:off x="7000"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6" name="Google Shape;526;p91"/>
              <p:cNvSpPr/>
              <p:nvPr/>
            </p:nvSpPr>
            <p:spPr>
              <a:xfrm>
                <a:off x="7000"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7" name="Google Shape;527;p91"/>
              <p:cNvSpPr/>
              <p:nvPr/>
            </p:nvSpPr>
            <p:spPr>
              <a:xfrm>
                <a:off x="7000"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8" name="Google Shape;528;p91"/>
              <p:cNvSpPr/>
              <p:nvPr/>
            </p:nvSpPr>
            <p:spPr>
              <a:xfrm>
                <a:off x="7000"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9" name="Google Shape;529;p91"/>
              <p:cNvSpPr/>
              <p:nvPr/>
            </p:nvSpPr>
            <p:spPr>
              <a:xfrm>
                <a:off x="7000"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0" name="Google Shape;530;p91"/>
              <p:cNvSpPr/>
              <p:nvPr/>
            </p:nvSpPr>
            <p:spPr>
              <a:xfrm>
                <a:off x="7000"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1" name="Google Shape;531;p91"/>
              <p:cNvSpPr/>
              <p:nvPr/>
            </p:nvSpPr>
            <p:spPr>
              <a:xfrm>
                <a:off x="7000"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2" name="Google Shape;532;p91"/>
              <p:cNvSpPr/>
              <p:nvPr/>
            </p:nvSpPr>
            <p:spPr>
              <a:xfrm>
                <a:off x="7000"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3" name="Google Shape;533;p91"/>
              <p:cNvSpPr/>
              <p:nvPr/>
            </p:nvSpPr>
            <p:spPr>
              <a:xfrm>
                <a:off x="7000"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4" name="Google Shape;534;p91"/>
              <p:cNvSpPr/>
              <p:nvPr/>
            </p:nvSpPr>
            <p:spPr>
              <a:xfrm>
                <a:off x="7000"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5" name="Google Shape;535;p91"/>
              <p:cNvSpPr/>
              <p:nvPr/>
            </p:nvSpPr>
            <p:spPr>
              <a:xfrm>
                <a:off x="7000"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6" name="Google Shape;536;p91"/>
              <p:cNvSpPr/>
              <p:nvPr/>
            </p:nvSpPr>
            <p:spPr>
              <a:xfrm>
                <a:off x="7000"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7" name="Google Shape;537;p91"/>
              <p:cNvSpPr/>
              <p:nvPr/>
            </p:nvSpPr>
            <p:spPr>
              <a:xfrm>
                <a:off x="7000"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8" name="Google Shape;538;p91"/>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9" name="Google Shape;539;p91"/>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0" name="Google Shape;540;p91"/>
              <p:cNvSpPr/>
              <p:nvPr/>
            </p:nvSpPr>
            <p:spPr>
              <a:xfrm>
                <a:off x="7094"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1" name="Google Shape;541;p91"/>
              <p:cNvSpPr/>
              <p:nvPr/>
            </p:nvSpPr>
            <p:spPr>
              <a:xfrm>
                <a:off x="7094"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2" name="Google Shape;542;p91"/>
              <p:cNvSpPr/>
              <p:nvPr/>
            </p:nvSpPr>
            <p:spPr>
              <a:xfrm>
                <a:off x="7094"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3" name="Google Shape;543;p91"/>
              <p:cNvSpPr/>
              <p:nvPr/>
            </p:nvSpPr>
            <p:spPr>
              <a:xfrm>
                <a:off x="7094"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4" name="Google Shape;544;p91"/>
              <p:cNvSpPr/>
              <p:nvPr/>
            </p:nvSpPr>
            <p:spPr>
              <a:xfrm>
                <a:off x="7094"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5" name="Google Shape;545;p91"/>
              <p:cNvSpPr/>
              <p:nvPr/>
            </p:nvSpPr>
            <p:spPr>
              <a:xfrm>
                <a:off x="7094"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6" name="Google Shape;546;p91"/>
              <p:cNvSpPr/>
              <p:nvPr/>
            </p:nvSpPr>
            <p:spPr>
              <a:xfrm>
                <a:off x="7094"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7" name="Google Shape;547;p91"/>
              <p:cNvSpPr/>
              <p:nvPr/>
            </p:nvSpPr>
            <p:spPr>
              <a:xfrm>
                <a:off x="7094"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8" name="Google Shape;548;p91"/>
              <p:cNvSpPr/>
              <p:nvPr/>
            </p:nvSpPr>
            <p:spPr>
              <a:xfrm>
                <a:off x="7094"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9" name="Google Shape;549;p91"/>
              <p:cNvSpPr/>
              <p:nvPr/>
            </p:nvSpPr>
            <p:spPr>
              <a:xfrm>
                <a:off x="7094"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0" name="Google Shape;550;p91"/>
              <p:cNvSpPr/>
              <p:nvPr/>
            </p:nvSpPr>
            <p:spPr>
              <a:xfrm>
                <a:off x="7094"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1" name="Google Shape;551;p91"/>
              <p:cNvSpPr/>
              <p:nvPr/>
            </p:nvSpPr>
            <p:spPr>
              <a:xfrm>
                <a:off x="7094"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2" name="Google Shape;552;p91"/>
              <p:cNvSpPr/>
              <p:nvPr/>
            </p:nvSpPr>
            <p:spPr>
              <a:xfrm>
                <a:off x="7094"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3" name="Google Shape;553;p91"/>
              <p:cNvSpPr/>
              <p:nvPr/>
            </p:nvSpPr>
            <p:spPr>
              <a:xfrm>
                <a:off x="7094"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4" name="Google Shape;554;p91"/>
              <p:cNvSpPr/>
              <p:nvPr/>
            </p:nvSpPr>
            <p:spPr>
              <a:xfrm>
                <a:off x="7094"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5" name="Google Shape;555;p91"/>
              <p:cNvSpPr/>
              <p:nvPr/>
            </p:nvSpPr>
            <p:spPr>
              <a:xfrm>
                <a:off x="7094"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6" name="Google Shape;556;p91"/>
              <p:cNvSpPr/>
              <p:nvPr/>
            </p:nvSpPr>
            <p:spPr>
              <a:xfrm>
                <a:off x="7094"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7" name="Google Shape;557;p91"/>
              <p:cNvSpPr/>
              <p:nvPr/>
            </p:nvSpPr>
            <p:spPr>
              <a:xfrm>
                <a:off x="7094"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8" name="Google Shape;558;p91"/>
              <p:cNvSpPr/>
              <p:nvPr/>
            </p:nvSpPr>
            <p:spPr>
              <a:xfrm>
                <a:off x="7094"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9" name="Google Shape;559;p91"/>
              <p:cNvSpPr/>
              <p:nvPr/>
            </p:nvSpPr>
            <p:spPr>
              <a:xfrm>
                <a:off x="7094"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0" name="Google Shape;560;p91"/>
              <p:cNvSpPr/>
              <p:nvPr/>
            </p:nvSpPr>
            <p:spPr>
              <a:xfrm>
                <a:off x="7094"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1" name="Google Shape;561;p91"/>
              <p:cNvSpPr/>
              <p:nvPr/>
            </p:nvSpPr>
            <p:spPr>
              <a:xfrm>
                <a:off x="7094"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2" name="Google Shape;562;p91"/>
              <p:cNvSpPr/>
              <p:nvPr/>
            </p:nvSpPr>
            <p:spPr>
              <a:xfrm>
                <a:off x="7094"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3" name="Google Shape;563;p91"/>
              <p:cNvSpPr/>
              <p:nvPr/>
            </p:nvSpPr>
            <p:spPr>
              <a:xfrm>
                <a:off x="7094"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4" name="Google Shape;564;p91"/>
              <p:cNvSpPr/>
              <p:nvPr/>
            </p:nvSpPr>
            <p:spPr>
              <a:xfrm>
                <a:off x="7094"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5" name="Google Shape;565;p91"/>
              <p:cNvSpPr/>
              <p:nvPr/>
            </p:nvSpPr>
            <p:spPr>
              <a:xfrm>
                <a:off x="7094"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6" name="Google Shape;566;p91"/>
              <p:cNvSpPr/>
              <p:nvPr/>
            </p:nvSpPr>
            <p:spPr>
              <a:xfrm>
                <a:off x="7094"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7" name="Google Shape;567;p91"/>
              <p:cNvSpPr/>
              <p:nvPr/>
            </p:nvSpPr>
            <p:spPr>
              <a:xfrm>
                <a:off x="7094"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8" name="Google Shape;568;p91"/>
              <p:cNvSpPr/>
              <p:nvPr/>
            </p:nvSpPr>
            <p:spPr>
              <a:xfrm>
                <a:off x="7094"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9" name="Google Shape;569;p91"/>
              <p:cNvSpPr/>
              <p:nvPr/>
            </p:nvSpPr>
            <p:spPr>
              <a:xfrm>
                <a:off x="7094"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0" name="Google Shape;570;p91"/>
              <p:cNvSpPr/>
              <p:nvPr/>
            </p:nvSpPr>
            <p:spPr>
              <a:xfrm>
                <a:off x="7094"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1" name="Google Shape;571;p91"/>
              <p:cNvSpPr/>
              <p:nvPr/>
            </p:nvSpPr>
            <p:spPr>
              <a:xfrm>
                <a:off x="7094"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2" name="Google Shape;572;p91"/>
              <p:cNvSpPr/>
              <p:nvPr/>
            </p:nvSpPr>
            <p:spPr>
              <a:xfrm>
                <a:off x="7188"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3" name="Google Shape;573;p91"/>
              <p:cNvSpPr/>
              <p:nvPr/>
            </p:nvSpPr>
            <p:spPr>
              <a:xfrm>
                <a:off x="7188"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4" name="Google Shape;574;p91"/>
              <p:cNvSpPr/>
              <p:nvPr/>
            </p:nvSpPr>
            <p:spPr>
              <a:xfrm>
                <a:off x="7188"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5" name="Google Shape;575;p91"/>
              <p:cNvSpPr/>
              <p:nvPr/>
            </p:nvSpPr>
            <p:spPr>
              <a:xfrm>
                <a:off x="7188"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6" name="Google Shape;576;p91"/>
              <p:cNvSpPr/>
              <p:nvPr/>
            </p:nvSpPr>
            <p:spPr>
              <a:xfrm>
                <a:off x="7188"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7" name="Google Shape;577;p91"/>
              <p:cNvSpPr/>
              <p:nvPr/>
            </p:nvSpPr>
            <p:spPr>
              <a:xfrm>
                <a:off x="7188"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8" name="Google Shape;578;p91"/>
              <p:cNvSpPr/>
              <p:nvPr/>
            </p:nvSpPr>
            <p:spPr>
              <a:xfrm>
                <a:off x="7188"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9" name="Google Shape;579;p91"/>
              <p:cNvSpPr/>
              <p:nvPr/>
            </p:nvSpPr>
            <p:spPr>
              <a:xfrm>
                <a:off x="7188"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0" name="Google Shape;580;p91"/>
              <p:cNvSpPr/>
              <p:nvPr/>
            </p:nvSpPr>
            <p:spPr>
              <a:xfrm>
                <a:off x="7188"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1" name="Google Shape;581;p91"/>
              <p:cNvSpPr/>
              <p:nvPr/>
            </p:nvSpPr>
            <p:spPr>
              <a:xfrm>
                <a:off x="7188"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2" name="Google Shape;582;p91"/>
              <p:cNvSpPr/>
              <p:nvPr/>
            </p:nvSpPr>
            <p:spPr>
              <a:xfrm>
                <a:off x="7188"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3" name="Google Shape;583;p91"/>
              <p:cNvSpPr/>
              <p:nvPr/>
            </p:nvSpPr>
            <p:spPr>
              <a:xfrm>
                <a:off x="7188"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4" name="Google Shape;584;p91"/>
              <p:cNvSpPr/>
              <p:nvPr/>
            </p:nvSpPr>
            <p:spPr>
              <a:xfrm>
                <a:off x="7188"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5" name="Google Shape;585;p91"/>
              <p:cNvSpPr/>
              <p:nvPr/>
            </p:nvSpPr>
            <p:spPr>
              <a:xfrm>
                <a:off x="7188"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6" name="Google Shape;586;p91"/>
              <p:cNvSpPr/>
              <p:nvPr/>
            </p:nvSpPr>
            <p:spPr>
              <a:xfrm>
                <a:off x="7188"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7" name="Google Shape;587;p91"/>
              <p:cNvSpPr/>
              <p:nvPr/>
            </p:nvSpPr>
            <p:spPr>
              <a:xfrm>
                <a:off x="7188"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8" name="Google Shape;588;p91"/>
              <p:cNvSpPr/>
              <p:nvPr/>
            </p:nvSpPr>
            <p:spPr>
              <a:xfrm>
                <a:off x="7188"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9" name="Google Shape;589;p91"/>
              <p:cNvSpPr/>
              <p:nvPr/>
            </p:nvSpPr>
            <p:spPr>
              <a:xfrm>
                <a:off x="7188"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0" name="Google Shape;590;p91"/>
              <p:cNvSpPr/>
              <p:nvPr/>
            </p:nvSpPr>
            <p:spPr>
              <a:xfrm>
                <a:off x="7188"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1" name="Google Shape;591;p91"/>
              <p:cNvSpPr/>
              <p:nvPr/>
            </p:nvSpPr>
            <p:spPr>
              <a:xfrm>
                <a:off x="7188"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2" name="Google Shape;592;p91"/>
              <p:cNvSpPr/>
              <p:nvPr/>
            </p:nvSpPr>
            <p:spPr>
              <a:xfrm>
                <a:off x="7188"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3" name="Google Shape;593;p91"/>
              <p:cNvSpPr/>
              <p:nvPr/>
            </p:nvSpPr>
            <p:spPr>
              <a:xfrm>
                <a:off x="7188"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4" name="Google Shape;594;p91"/>
              <p:cNvSpPr/>
              <p:nvPr/>
            </p:nvSpPr>
            <p:spPr>
              <a:xfrm>
                <a:off x="7188"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5" name="Google Shape;595;p91"/>
              <p:cNvSpPr/>
              <p:nvPr/>
            </p:nvSpPr>
            <p:spPr>
              <a:xfrm>
                <a:off x="7188"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6" name="Google Shape;596;p91"/>
              <p:cNvSpPr/>
              <p:nvPr/>
            </p:nvSpPr>
            <p:spPr>
              <a:xfrm>
                <a:off x="7188"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7" name="Google Shape;597;p91"/>
              <p:cNvSpPr/>
              <p:nvPr/>
            </p:nvSpPr>
            <p:spPr>
              <a:xfrm>
                <a:off x="7188"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8" name="Google Shape;598;p91"/>
              <p:cNvSpPr/>
              <p:nvPr/>
            </p:nvSpPr>
            <p:spPr>
              <a:xfrm>
                <a:off x="7188"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9" name="Google Shape;599;p91"/>
              <p:cNvSpPr/>
              <p:nvPr/>
            </p:nvSpPr>
            <p:spPr>
              <a:xfrm>
                <a:off x="7188"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0" name="Google Shape;600;p91"/>
              <p:cNvSpPr/>
              <p:nvPr/>
            </p:nvSpPr>
            <p:spPr>
              <a:xfrm>
                <a:off x="7188"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1" name="Google Shape;601;p91"/>
              <p:cNvSpPr/>
              <p:nvPr/>
            </p:nvSpPr>
            <p:spPr>
              <a:xfrm>
                <a:off x="7188"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2" name="Google Shape;602;p91"/>
              <p:cNvSpPr/>
              <p:nvPr/>
            </p:nvSpPr>
            <p:spPr>
              <a:xfrm>
                <a:off x="7188"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3" name="Google Shape;603;p91"/>
              <p:cNvSpPr/>
              <p:nvPr/>
            </p:nvSpPr>
            <p:spPr>
              <a:xfrm>
                <a:off x="7188"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4" name="Google Shape;604;p91"/>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5" name="Google Shape;605;p91"/>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6" name="Google Shape;606;p91"/>
              <p:cNvSpPr/>
              <p:nvPr/>
            </p:nvSpPr>
            <p:spPr>
              <a:xfrm>
                <a:off x="7287"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7" name="Google Shape;607;p91"/>
              <p:cNvSpPr/>
              <p:nvPr/>
            </p:nvSpPr>
            <p:spPr>
              <a:xfrm>
                <a:off x="7287"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8" name="Google Shape;608;p91"/>
              <p:cNvSpPr/>
              <p:nvPr/>
            </p:nvSpPr>
            <p:spPr>
              <a:xfrm>
                <a:off x="7287"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9" name="Google Shape;609;p91"/>
              <p:cNvSpPr/>
              <p:nvPr/>
            </p:nvSpPr>
            <p:spPr>
              <a:xfrm>
                <a:off x="7287"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0" name="Google Shape;610;p91"/>
              <p:cNvSpPr/>
              <p:nvPr/>
            </p:nvSpPr>
            <p:spPr>
              <a:xfrm>
                <a:off x="7287"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1" name="Google Shape;611;p91"/>
              <p:cNvSpPr/>
              <p:nvPr/>
            </p:nvSpPr>
            <p:spPr>
              <a:xfrm>
                <a:off x="7287"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2" name="Google Shape;612;p91"/>
              <p:cNvSpPr/>
              <p:nvPr/>
            </p:nvSpPr>
            <p:spPr>
              <a:xfrm>
                <a:off x="7287"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3" name="Google Shape;613;p91"/>
              <p:cNvSpPr/>
              <p:nvPr/>
            </p:nvSpPr>
            <p:spPr>
              <a:xfrm>
                <a:off x="7287"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4" name="Google Shape;614;p91"/>
              <p:cNvSpPr/>
              <p:nvPr/>
            </p:nvSpPr>
            <p:spPr>
              <a:xfrm>
                <a:off x="7287"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5" name="Google Shape;615;p91"/>
              <p:cNvSpPr/>
              <p:nvPr/>
            </p:nvSpPr>
            <p:spPr>
              <a:xfrm>
                <a:off x="7287"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6" name="Google Shape;616;p91"/>
              <p:cNvSpPr/>
              <p:nvPr/>
            </p:nvSpPr>
            <p:spPr>
              <a:xfrm>
                <a:off x="7287"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7" name="Google Shape;617;p91"/>
              <p:cNvSpPr/>
              <p:nvPr/>
            </p:nvSpPr>
            <p:spPr>
              <a:xfrm>
                <a:off x="7287"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8" name="Google Shape;618;p91"/>
              <p:cNvSpPr/>
              <p:nvPr/>
            </p:nvSpPr>
            <p:spPr>
              <a:xfrm>
                <a:off x="7287"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9" name="Google Shape;619;p91"/>
              <p:cNvSpPr/>
              <p:nvPr/>
            </p:nvSpPr>
            <p:spPr>
              <a:xfrm>
                <a:off x="7287"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0" name="Google Shape;620;p91"/>
              <p:cNvSpPr/>
              <p:nvPr/>
            </p:nvSpPr>
            <p:spPr>
              <a:xfrm>
                <a:off x="7287"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1" name="Google Shape;621;p91"/>
              <p:cNvSpPr/>
              <p:nvPr/>
            </p:nvSpPr>
            <p:spPr>
              <a:xfrm>
                <a:off x="7287"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2" name="Google Shape;622;p91"/>
              <p:cNvSpPr/>
              <p:nvPr/>
            </p:nvSpPr>
            <p:spPr>
              <a:xfrm>
                <a:off x="7287"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3" name="Google Shape;623;p91"/>
              <p:cNvSpPr/>
              <p:nvPr/>
            </p:nvSpPr>
            <p:spPr>
              <a:xfrm>
                <a:off x="7287"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4" name="Google Shape;624;p91"/>
              <p:cNvSpPr/>
              <p:nvPr/>
            </p:nvSpPr>
            <p:spPr>
              <a:xfrm>
                <a:off x="7287"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5" name="Google Shape;625;p91"/>
              <p:cNvSpPr/>
              <p:nvPr/>
            </p:nvSpPr>
            <p:spPr>
              <a:xfrm>
                <a:off x="7287"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6" name="Google Shape;626;p91"/>
              <p:cNvSpPr/>
              <p:nvPr/>
            </p:nvSpPr>
            <p:spPr>
              <a:xfrm>
                <a:off x="7287"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7" name="Google Shape;627;p91"/>
              <p:cNvSpPr/>
              <p:nvPr/>
            </p:nvSpPr>
            <p:spPr>
              <a:xfrm>
                <a:off x="7287"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8" name="Google Shape;628;p91"/>
              <p:cNvSpPr/>
              <p:nvPr/>
            </p:nvSpPr>
            <p:spPr>
              <a:xfrm>
                <a:off x="7287"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9" name="Google Shape;629;p91"/>
              <p:cNvSpPr/>
              <p:nvPr/>
            </p:nvSpPr>
            <p:spPr>
              <a:xfrm>
                <a:off x="7287"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0" name="Google Shape;630;p91"/>
              <p:cNvSpPr/>
              <p:nvPr/>
            </p:nvSpPr>
            <p:spPr>
              <a:xfrm>
                <a:off x="7287"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1" name="Google Shape;631;p91"/>
              <p:cNvSpPr/>
              <p:nvPr/>
            </p:nvSpPr>
            <p:spPr>
              <a:xfrm>
                <a:off x="7287"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2" name="Google Shape;632;p91"/>
              <p:cNvSpPr/>
              <p:nvPr/>
            </p:nvSpPr>
            <p:spPr>
              <a:xfrm>
                <a:off x="7287"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3" name="Google Shape;633;p91"/>
              <p:cNvSpPr/>
              <p:nvPr/>
            </p:nvSpPr>
            <p:spPr>
              <a:xfrm>
                <a:off x="7287"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4" name="Google Shape;634;p91"/>
              <p:cNvSpPr/>
              <p:nvPr/>
            </p:nvSpPr>
            <p:spPr>
              <a:xfrm>
                <a:off x="7287"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5" name="Google Shape;635;p91"/>
              <p:cNvSpPr/>
              <p:nvPr/>
            </p:nvSpPr>
            <p:spPr>
              <a:xfrm>
                <a:off x="7287"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6" name="Google Shape;636;p91"/>
              <p:cNvSpPr/>
              <p:nvPr/>
            </p:nvSpPr>
            <p:spPr>
              <a:xfrm>
                <a:off x="7287"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7" name="Google Shape;637;p91"/>
              <p:cNvSpPr/>
              <p:nvPr/>
            </p:nvSpPr>
            <p:spPr>
              <a:xfrm>
                <a:off x="7287"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8" name="Google Shape;638;p91"/>
              <p:cNvSpPr/>
              <p:nvPr/>
            </p:nvSpPr>
            <p:spPr>
              <a:xfrm>
                <a:off x="7381"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9" name="Google Shape;639;p91"/>
              <p:cNvSpPr/>
              <p:nvPr/>
            </p:nvSpPr>
            <p:spPr>
              <a:xfrm>
                <a:off x="7381"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0" name="Google Shape;640;p91"/>
              <p:cNvSpPr/>
              <p:nvPr/>
            </p:nvSpPr>
            <p:spPr>
              <a:xfrm>
                <a:off x="7381"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1" name="Google Shape;641;p91"/>
              <p:cNvSpPr/>
              <p:nvPr/>
            </p:nvSpPr>
            <p:spPr>
              <a:xfrm>
                <a:off x="7381"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2" name="Google Shape;642;p91"/>
              <p:cNvSpPr/>
              <p:nvPr/>
            </p:nvSpPr>
            <p:spPr>
              <a:xfrm>
                <a:off x="7381"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3" name="Google Shape;643;p91"/>
              <p:cNvSpPr/>
              <p:nvPr/>
            </p:nvSpPr>
            <p:spPr>
              <a:xfrm>
                <a:off x="7381"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4" name="Google Shape;644;p91"/>
              <p:cNvSpPr/>
              <p:nvPr/>
            </p:nvSpPr>
            <p:spPr>
              <a:xfrm>
                <a:off x="7381"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5" name="Google Shape;645;p91"/>
              <p:cNvSpPr/>
              <p:nvPr/>
            </p:nvSpPr>
            <p:spPr>
              <a:xfrm>
                <a:off x="7381"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6" name="Google Shape;646;p91"/>
              <p:cNvSpPr/>
              <p:nvPr/>
            </p:nvSpPr>
            <p:spPr>
              <a:xfrm>
                <a:off x="7381"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7" name="Google Shape;647;p91"/>
              <p:cNvSpPr/>
              <p:nvPr/>
            </p:nvSpPr>
            <p:spPr>
              <a:xfrm>
                <a:off x="7381"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8" name="Google Shape;648;p91"/>
              <p:cNvSpPr/>
              <p:nvPr/>
            </p:nvSpPr>
            <p:spPr>
              <a:xfrm>
                <a:off x="7381"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9" name="Google Shape;649;p91"/>
              <p:cNvSpPr/>
              <p:nvPr/>
            </p:nvSpPr>
            <p:spPr>
              <a:xfrm>
                <a:off x="7381"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0" name="Google Shape;650;p91"/>
              <p:cNvSpPr/>
              <p:nvPr/>
            </p:nvSpPr>
            <p:spPr>
              <a:xfrm>
                <a:off x="7381"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1" name="Google Shape;651;p91"/>
              <p:cNvSpPr/>
              <p:nvPr/>
            </p:nvSpPr>
            <p:spPr>
              <a:xfrm>
                <a:off x="7381"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2" name="Google Shape;652;p91"/>
              <p:cNvSpPr/>
              <p:nvPr/>
            </p:nvSpPr>
            <p:spPr>
              <a:xfrm>
                <a:off x="7381"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3" name="Google Shape;653;p91"/>
              <p:cNvSpPr/>
              <p:nvPr/>
            </p:nvSpPr>
            <p:spPr>
              <a:xfrm>
                <a:off x="7381"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4" name="Google Shape;654;p91"/>
              <p:cNvSpPr/>
              <p:nvPr/>
            </p:nvSpPr>
            <p:spPr>
              <a:xfrm>
                <a:off x="7381"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5" name="Google Shape;655;p91"/>
              <p:cNvSpPr/>
              <p:nvPr/>
            </p:nvSpPr>
            <p:spPr>
              <a:xfrm>
                <a:off x="7381"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6" name="Google Shape;656;p91"/>
              <p:cNvSpPr/>
              <p:nvPr/>
            </p:nvSpPr>
            <p:spPr>
              <a:xfrm>
                <a:off x="7381"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7" name="Google Shape;657;p91"/>
              <p:cNvSpPr/>
              <p:nvPr/>
            </p:nvSpPr>
            <p:spPr>
              <a:xfrm>
                <a:off x="7381"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8" name="Google Shape;658;p91"/>
              <p:cNvSpPr/>
              <p:nvPr/>
            </p:nvSpPr>
            <p:spPr>
              <a:xfrm>
                <a:off x="7381"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9" name="Google Shape;659;p91"/>
              <p:cNvSpPr/>
              <p:nvPr/>
            </p:nvSpPr>
            <p:spPr>
              <a:xfrm>
                <a:off x="7381"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0" name="Google Shape;660;p91"/>
              <p:cNvSpPr/>
              <p:nvPr/>
            </p:nvSpPr>
            <p:spPr>
              <a:xfrm>
                <a:off x="7381"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1" name="Google Shape;661;p91"/>
              <p:cNvSpPr/>
              <p:nvPr/>
            </p:nvSpPr>
            <p:spPr>
              <a:xfrm>
                <a:off x="7381"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2" name="Google Shape;662;p91"/>
              <p:cNvSpPr/>
              <p:nvPr/>
            </p:nvSpPr>
            <p:spPr>
              <a:xfrm>
                <a:off x="7381"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3" name="Google Shape;663;p91"/>
              <p:cNvSpPr/>
              <p:nvPr/>
            </p:nvSpPr>
            <p:spPr>
              <a:xfrm>
                <a:off x="7381"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4" name="Google Shape;664;p91"/>
              <p:cNvSpPr/>
              <p:nvPr/>
            </p:nvSpPr>
            <p:spPr>
              <a:xfrm>
                <a:off x="7381"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5" name="Google Shape;665;p91"/>
              <p:cNvSpPr/>
              <p:nvPr/>
            </p:nvSpPr>
            <p:spPr>
              <a:xfrm>
                <a:off x="7381"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6" name="Google Shape;666;p91"/>
              <p:cNvSpPr/>
              <p:nvPr/>
            </p:nvSpPr>
            <p:spPr>
              <a:xfrm>
                <a:off x="7381"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7" name="Google Shape;667;p91"/>
              <p:cNvSpPr/>
              <p:nvPr/>
            </p:nvSpPr>
            <p:spPr>
              <a:xfrm>
                <a:off x="7381"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8" name="Google Shape;668;p91"/>
              <p:cNvSpPr/>
              <p:nvPr/>
            </p:nvSpPr>
            <p:spPr>
              <a:xfrm>
                <a:off x="7381"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9" name="Google Shape;669;p91"/>
              <p:cNvSpPr/>
              <p:nvPr/>
            </p:nvSpPr>
            <p:spPr>
              <a:xfrm>
                <a:off x="7381"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0" name="Google Shape;670;p91"/>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1" name="Google Shape;671;p91"/>
              <p:cNvSpPr/>
              <p:nvPr/>
            </p:nvSpPr>
            <p:spPr>
              <a:xfrm>
                <a:off x="7476"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2" name="Google Shape;672;p91"/>
              <p:cNvSpPr/>
              <p:nvPr/>
            </p:nvSpPr>
            <p:spPr>
              <a:xfrm>
                <a:off x="7476"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3" name="Google Shape;673;p91"/>
              <p:cNvSpPr/>
              <p:nvPr/>
            </p:nvSpPr>
            <p:spPr>
              <a:xfrm>
                <a:off x="7476"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4" name="Google Shape;674;p91"/>
              <p:cNvSpPr/>
              <p:nvPr/>
            </p:nvSpPr>
            <p:spPr>
              <a:xfrm>
                <a:off x="7476"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5" name="Google Shape;675;p91"/>
              <p:cNvSpPr/>
              <p:nvPr/>
            </p:nvSpPr>
            <p:spPr>
              <a:xfrm>
                <a:off x="7476"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6" name="Google Shape;676;p91"/>
              <p:cNvSpPr/>
              <p:nvPr/>
            </p:nvSpPr>
            <p:spPr>
              <a:xfrm>
                <a:off x="7476"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7" name="Google Shape;677;p91"/>
              <p:cNvSpPr/>
              <p:nvPr/>
            </p:nvSpPr>
            <p:spPr>
              <a:xfrm>
                <a:off x="7476"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8" name="Google Shape;678;p91"/>
              <p:cNvSpPr/>
              <p:nvPr/>
            </p:nvSpPr>
            <p:spPr>
              <a:xfrm>
                <a:off x="7476"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9" name="Google Shape;679;p91"/>
              <p:cNvSpPr/>
              <p:nvPr/>
            </p:nvSpPr>
            <p:spPr>
              <a:xfrm>
                <a:off x="7476"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0" name="Google Shape;680;p91"/>
              <p:cNvSpPr/>
              <p:nvPr/>
            </p:nvSpPr>
            <p:spPr>
              <a:xfrm>
                <a:off x="7476"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1" name="Google Shape;681;p91"/>
              <p:cNvSpPr/>
              <p:nvPr/>
            </p:nvSpPr>
            <p:spPr>
              <a:xfrm>
                <a:off x="7476"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2" name="Google Shape;682;p91"/>
              <p:cNvSpPr/>
              <p:nvPr/>
            </p:nvSpPr>
            <p:spPr>
              <a:xfrm>
                <a:off x="7476"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3" name="Google Shape;683;p91"/>
              <p:cNvSpPr/>
              <p:nvPr/>
            </p:nvSpPr>
            <p:spPr>
              <a:xfrm>
                <a:off x="7476"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4" name="Google Shape;684;p91"/>
              <p:cNvSpPr/>
              <p:nvPr/>
            </p:nvSpPr>
            <p:spPr>
              <a:xfrm>
                <a:off x="7476"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5" name="Google Shape;685;p91"/>
              <p:cNvSpPr/>
              <p:nvPr/>
            </p:nvSpPr>
            <p:spPr>
              <a:xfrm>
                <a:off x="7476"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6" name="Google Shape;686;p91"/>
              <p:cNvSpPr/>
              <p:nvPr/>
            </p:nvSpPr>
            <p:spPr>
              <a:xfrm>
                <a:off x="7476"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687" name="Google Shape;687;p91"/>
            <p:cNvGrpSpPr/>
            <p:nvPr/>
          </p:nvGrpSpPr>
          <p:grpSpPr>
            <a:xfrm>
              <a:off x="2957779" y="503514"/>
              <a:ext cx="1074738" cy="3776662"/>
              <a:chOff x="7476" y="985"/>
              <a:chExt cx="677" cy="2379"/>
            </a:xfrm>
          </p:grpSpPr>
          <p:sp>
            <p:nvSpPr>
              <p:cNvPr id="688" name="Google Shape;688;p91"/>
              <p:cNvSpPr/>
              <p:nvPr/>
            </p:nvSpPr>
            <p:spPr>
              <a:xfrm>
                <a:off x="7476"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9" name="Google Shape;689;p91"/>
              <p:cNvSpPr/>
              <p:nvPr/>
            </p:nvSpPr>
            <p:spPr>
              <a:xfrm>
                <a:off x="7476"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0" name="Google Shape;690;p91"/>
              <p:cNvSpPr/>
              <p:nvPr/>
            </p:nvSpPr>
            <p:spPr>
              <a:xfrm>
                <a:off x="7476"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1" name="Google Shape;691;p91"/>
              <p:cNvSpPr/>
              <p:nvPr/>
            </p:nvSpPr>
            <p:spPr>
              <a:xfrm>
                <a:off x="7476"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2" name="Google Shape;692;p91"/>
              <p:cNvSpPr/>
              <p:nvPr/>
            </p:nvSpPr>
            <p:spPr>
              <a:xfrm>
                <a:off x="7476"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3" name="Google Shape;693;p91"/>
              <p:cNvSpPr/>
              <p:nvPr/>
            </p:nvSpPr>
            <p:spPr>
              <a:xfrm>
                <a:off x="7476"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4" name="Google Shape;694;p91"/>
              <p:cNvSpPr/>
              <p:nvPr/>
            </p:nvSpPr>
            <p:spPr>
              <a:xfrm>
                <a:off x="7476"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5" name="Google Shape;695;p91"/>
              <p:cNvSpPr/>
              <p:nvPr/>
            </p:nvSpPr>
            <p:spPr>
              <a:xfrm>
                <a:off x="7476"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6" name="Google Shape;696;p91"/>
              <p:cNvSpPr/>
              <p:nvPr/>
            </p:nvSpPr>
            <p:spPr>
              <a:xfrm>
                <a:off x="7476"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7" name="Google Shape;697;p91"/>
              <p:cNvSpPr/>
              <p:nvPr/>
            </p:nvSpPr>
            <p:spPr>
              <a:xfrm>
                <a:off x="7476"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8" name="Google Shape;698;p91"/>
              <p:cNvSpPr/>
              <p:nvPr/>
            </p:nvSpPr>
            <p:spPr>
              <a:xfrm>
                <a:off x="7476"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9" name="Google Shape;699;p91"/>
              <p:cNvSpPr/>
              <p:nvPr/>
            </p:nvSpPr>
            <p:spPr>
              <a:xfrm>
                <a:off x="7476"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0" name="Google Shape;700;p91"/>
              <p:cNvSpPr/>
              <p:nvPr/>
            </p:nvSpPr>
            <p:spPr>
              <a:xfrm>
                <a:off x="7476"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1" name="Google Shape;701;p91"/>
              <p:cNvSpPr/>
              <p:nvPr/>
            </p:nvSpPr>
            <p:spPr>
              <a:xfrm>
                <a:off x="7476"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2" name="Google Shape;702;p91"/>
              <p:cNvSpPr/>
              <p:nvPr/>
            </p:nvSpPr>
            <p:spPr>
              <a:xfrm>
                <a:off x="7476" y="325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3" name="Google Shape;703;p91"/>
              <p:cNvSpPr/>
              <p:nvPr/>
            </p:nvSpPr>
            <p:spPr>
              <a:xfrm>
                <a:off x="7476" y="325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4" name="Google Shape;704;p91"/>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5" name="Google Shape;705;p91"/>
              <p:cNvSpPr/>
              <p:nvPr/>
            </p:nvSpPr>
            <p:spPr>
              <a:xfrm>
                <a:off x="7574"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6" name="Google Shape;706;p91"/>
              <p:cNvSpPr/>
              <p:nvPr/>
            </p:nvSpPr>
            <p:spPr>
              <a:xfrm>
                <a:off x="7574"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7" name="Google Shape;707;p91"/>
              <p:cNvSpPr/>
              <p:nvPr/>
            </p:nvSpPr>
            <p:spPr>
              <a:xfrm>
                <a:off x="757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8" name="Google Shape;708;p91"/>
              <p:cNvSpPr/>
              <p:nvPr/>
            </p:nvSpPr>
            <p:spPr>
              <a:xfrm>
                <a:off x="757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9" name="Google Shape;709;p91"/>
              <p:cNvSpPr/>
              <p:nvPr/>
            </p:nvSpPr>
            <p:spPr>
              <a:xfrm>
                <a:off x="757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0" name="Google Shape;710;p91"/>
              <p:cNvSpPr/>
              <p:nvPr/>
            </p:nvSpPr>
            <p:spPr>
              <a:xfrm>
                <a:off x="757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1" name="Google Shape;711;p91"/>
              <p:cNvSpPr/>
              <p:nvPr/>
            </p:nvSpPr>
            <p:spPr>
              <a:xfrm>
                <a:off x="757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2" name="Google Shape;712;p91"/>
              <p:cNvSpPr/>
              <p:nvPr/>
            </p:nvSpPr>
            <p:spPr>
              <a:xfrm>
                <a:off x="757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3" name="Google Shape;713;p91"/>
              <p:cNvSpPr/>
              <p:nvPr/>
            </p:nvSpPr>
            <p:spPr>
              <a:xfrm>
                <a:off x="757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4" name="Google Shape;714;p91"/>
              <p:cNvSpPr/>
              <p:nvPr/>
            </p:nvSpPr>
            <p:spPr>
              <a:xfrm>
                <a:off x="757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5" name="Google Shape;715;p91"/>
              <p:cNvSpPr/>
              <p:nvPr/>
            </p:nvSpPr>
            <p:spPr>
              <a:xfrm>
                <a:off x="757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6" name="Google Shape;716;p91"/>
              <p:cNvSpPr/>
              <p:nvPr/>
            </p:nvSpPr>
            <p:spPr>
              <a:xfrm>
                <a:off x="757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7" name="Google Shape;717;p91"/>
              <p:cNvSpPr/>
              <p:nvPr/>
            </p:nvSpPr>
            <p:spPr>
              <a:xfrm>
                <a:off x="757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8" name="Google Shape;718;p91"/>
              <p:cNvSpPr/>
              <p:nvPr/>
            </p:nvSpPr>
            <p:spPr>
              <a:xfrm>
                <a:off x="757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9" name="Google Shape;719;p91"/>
              <p:cNvSpPr/>
              <p:nvPr/>
            </p:nvSpPr>
            <p:spPr>
              <a:xfrm>
                <a:off x="757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0" name="Google Shape;720;p91"/>
              <p:cNvSpPr/>
              <p:nvPr/>
            </p:nvSpPr>
            <p:spPr>
              <a:xfrm>
                <a:off x="757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1" name="Google Shape;721;p91"/>
              <p:cNvSpPr/>
              <p:nvPr/>
            </p:nvSpPr>
            <p:spPr>
              <a:xfrm>
                <a:off x="757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2" name="Google Shape;722;p91"/>
              <p:cNvSpPr/>
              <p:nvPr/>
            </p:nvSpPr>
            <p:spPr>
              <a:xfrm>
                <a:off x="757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3" name="Google Shape;723;p91"/>
              <p:cNvSpPr/>
              <p:nvPr/>
            </p:nvSpPr>
            <p:spPr>
              <a:xfrm>
                <a:off x="757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4" name="Google Shape;724;p91"/>
              <p:cNvSpPr/>
              <p:nvPr/>
            </p:nvSpPr>
            <p:spPr>
              <a:xfrm>
                <a:off x="757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5" name="Google Shape;725;p91"/>
              <p:cNvSpPr/>
              <p:nvPr/>
            </p:nvSpPr>
            <p:spPr>
              <a:xfrm>
                <a:off x="757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6" name="Google Shape;726;p91"/>
              <p:cNvSpPr/>
              <p:nvPr/>
            </p:nvSpPr>
            <p:spPr>
              <a:xfrm>
                <a:off x="757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7" name="Google Shape;727;p91"/>
              <p:cNvSpPr/>
              <p:nvPr/>
            </p:nvSpPr>
            <p:spPr>
              <a:xfrm>
                <a:off x="757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8" name="Google Shape;728;p91"/>
              <p:cNvSpPr/>
              <p:nvPr/>
            </p:nvSpPr>
            <p:spPr>
              <a:xfrm>
                <a:off x="757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9" name="Google Shape;729;p91"/>
              <p:cNvSpPr/>
              <p:nvPr/>
            </p:nvSpPr>
            <p:spPr>
              <a:xfrm>
                <a:off x="757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0" name="Google Shape;730;p91"/>
              <p:cNvSpPr/>
              <p:nvPr/>
            </p:nvSpPr>
            <p:spPr>
              <a:xfrm>
                <a:off x="757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1" name="Google Shape;731;p91"/>
              <p:cNvSpPr/>
              <p:nvPr/>
            </p:nvSpPr>
            <p:spPr>
              <a:xfrm>
                <a:off x="757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2" name="Google Shape;732;p91"/>
              <p:cNvSpPr/>
              <p:nvPr/>
            </p:nvSpPr>
            <p:spPr>
              <a:xfrm>
                <a:off x="757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3" name="Google Shape;733;p91"/>
              <p:cNvSpPr/>
              <p:nvPr/>
            </p:nvSpPr>
            <p:spPr>
              <a:xfrm>
                <a:off x="7574"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4" name="Google Shape;734;p91"/>
              <p:cNvSpPr/>
              <p:nvPr/>
            </p:nvSpPr>
            <p:spPr>
              <a:xfrm>
                <a:off x="7574"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5" name="Google Shape;735;p91"/>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6" name="Google Shape;736;p91"/>
              <p:cNvSpPr/>
              <p:nvPr/>
            </p:nvSpPr>
            <p:spPr>
              <a:xfrm>
                <a:off x="7669"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7" name="Google Shape;737;p91"/>
              <p:cNvSpPr/>
              <p:nvPr/>
            </p:nvSpPr>
            <p:spPr>
              <a:xfrm>
                <a:off x="7669"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8" name="Google Shape;738;p91"/>
              <p:cNvSpPr/>
              <p:nvPr/>
            </p:nvSpPr>
            <p:spPr>
              <a:xfrm>
                <a:off x="7669"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9" name="Google Shape;739;p91"/>
              <p:cNvSpPr/>
              <p:nvPr/>
            </p:nvSpPr>
            <p:spPr>
              <a:xfrm>
                <a:off x="7669"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0" name="Google Shape;740;p91"/>
              <p:cNvSpPr/>
              <p:nvPr/>
            </p:nvSpPr>
            <p:spPr>
              <a:xfrm>
                <a:off x="7669"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1" name="Google Shape;741;p91"/>
              <p:cNvSpPr/>
              <p:nvPr/>
            </p:nvSpPr>
            <p:spPr>
              <a:xfrm>
                <a:off x="7669"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2" name="Google Shape;742;p91"/>
              <p:cNvSpPr/>
              <p:nvPr/>
            </p:nvSpPr>
            <p:spPr>
              <a:xfrm>
                <a:off x="7669"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3" name="Google Shape;743;p91"/>
              <p:cNvSpPr/>
              <p:nvPr/>
            </p:nvSpPr>
            <p:spPr>
              <a:xfrm>
                <a:off x="7669"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4" name="Google Shape;744;p91"/>
              <p:cNvSpPr/>
              <p:nvPr/>
            </p:nvSpPr>
            <p:spPr>
              <a:xfrm>
                <a:off x="7669"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5" name="Google Shape;745;p91"/>
              <p:cNvSpPr/>
              <p:nvPr/>
            </p:nvSpPr>
            <p:spPr>
              <a:xfrm>
                <a:off x="7669"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6" name="Google Shape;746;p91"/>
              <p:cNvSpPr/>
              <p:nvPr/>
            </p:nvSpPr>
            <p:spPr>
              <a:xfrm>
                <a:off x="7669"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7" name="Google Shape;747;p91"/>
              <p:cNvSpPr/>
              <p:nvPr/>
            </p:nvSpPr>
            <p:spPr>
              <a:xfrm>
                <a:off x="7669"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8" name="Google Shape;748;p91"/>
              <p:cNvSpPr/>
              <p:nvPr/>
            </p:nvSpPr>
            <p:spPr>
              <a:xfrm>
                <a:off x="7669"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9" name="Google Shape;749;p91"/>
              <p:cNvSpPr/>
              <p:nvPr/>
            </p:nvSpPr>
            <p:spPr>
              <a:xfrm>
                <a:off x="7669"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0" name="Google Shape;750;p91"/>
              <p:cNvSpPr/>
              <p:nvPr/>
            </p:nvSpPr>
            <p:spPr>
              <a:xfrm>
                <a:off x="7669"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1" name="Google Shape;751;p91"/>
              <p:cNvSpPr/>
              <p:nvPr/>
            </p:nvSpPr>
            <p:spPr>
              <a:xfrm>
                <a:off x="7669"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2" name="Google Shape;752;p91"/>
              <p:cNvSpPr/>
              <p:nvPr/>
            </p:nvSpPr>
            <p:spPr>
              <a:xfrm>
                <a:off x="7669"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3" name="Google Shape;753;p91"/>
              <p:cNvSpPr/>
              <p:nvPr/>
            </p:nvSpPr>
            <p:spPr>
              <a:xfrm>
                <a:off x="7669"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4" name="Google Shape;754;p91"/>
              <p:cNvSpPr/>
              <p:nvPr/>
            </p:nvSpPr>
            <p:spPr>
              <a:xfrm>
                <a:off x="7669"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5" name="Google Shape;755;p91"/>
              <p:cNvSpPr/>
              <p:nvPr/>
            </p:nvSpPr>
            <p:spPr>
              <a:xfrm>
                <a:off x="7669"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6" name="Google Shape;756;p91"/>
              <p:cNvSpPr/>
              <p:nvPr/>
            </p:nvSpPr>
            <p:spPr>
              <a:xfrm>
                <a:off x="7669"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7" name="Google Shape;757;p91"/>
              <p:cNvSpPr/>
              <p:nvPr/>
            </p:nvSpPr>
            <p:spPr>
              <a:xfrm>
                <a:off x="7669"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8" name="Google Shape;758;p91"/>
              <p:cNvSpPr/>
              <p:nvPr/>
            </p:nvSpPr>
            <p:spPr>
              <a:xfrm>
                <a:off x="7669"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9" name="Google Shape;759;p91"/>
              <p:cNvSpPr/>
              <p:nvPr/>
            </p:nvSpPr>
            <p:spPr>
              <a:xfrm>
                <a:off x="7669"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0" name="Google Shape;760;p91"/>
              <p:cNvSpPr/>
              <p:nvPr/>
            </p:nvSpPr>
            <p:spPr>
              <a:xfrm>
                <a:off x="7669"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1" name="Google Shape;761;p91"/>
              <p:cNvSpPr/>
              <p:nvPr/>
            </p:nvSpPr>
            <p:spPr>
              <a:xfrm>
                <a:off x="7669"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2" name="Google Shape;762;p91"/>
              <p:cNvSpPr/>
              <p:nvPr/>
            </p:nvSpPr>
            <p:spPr>
              <a:xfrm>
                <a:off x="7669"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3" name="Google Shape;763;p91"/>
              <p:cNvSpPr/>
              <p:nvPr/>
            </p:nvSpPr>
            <p:spPr>
              <a:xfrm>
                <a:off x="7669"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4" name="Google Shape;764;p91"/>
              <p:cNvSpPr/>
              <p:nvPr/>
            </p:nvSpPr>
            <p:spPr>
              <a:xfrm>
                <a:off x="7669"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5" name="Google Shape;765;p91"/>
              <p:cNvSpPr/>
              <p:nvPr/>
            </p:nvSpPr>
            <p:spPr>
              <a:xfrm>
                <a:off x="7669"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6" name="Google Shape;766;p91"/>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7" name="Google Shape;767;p91"/>
              <p:cNvSpPr/>
              <p:nvPr/>
            </p:nvSpPr>
            <p:spPr>
              <a:xfrm>
                <a:off x="7763" y="110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8" name="Google Shape;768;p91"/>
              <p:cNvSpPr/>
              <p:nvPr/>
            </p:nvSpPr>
            <p:spPr>
              <a:xfrm>
                <a:off x="7763" y="110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9" name="Google Shape;769;p91"/>
              <p:cNvSpPr/>
              <p:nvPr/>
            </p:nvSpPr>
            <p:spPr>
              <a:xfrm>
                <a:off x="7763"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0" name="Google Shape;770;p91"/>
              <p:cNvSpPr/>
              <p:nvPr/>
            </p:nvSpPr>
            <p:spPr>
              <a:xfrm>
                <a:off x="7763"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1" name="Google Shape;771;p91"/>
              <p:cNvSpPr/>
              <p:nvPr/>
            </p:nvSpPr>
            <p:spPr>
              <a:xfrm>
                <a:off x="7763"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2" name="Google Shape;772;p91"/>
              <p:cNvSpPr/>
              <p:nvPr/>
            </p:nvSpPr>
            <p:spPr>
              <a:xfrm>
                <a:off x="7763"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3" name="Google Shape;773;p91"/>
              <p:cNvSpPr/>
              <p:nvPr/>
            </p:nvSpPr>
            <p:spPr>
              <a:xfrm>
                <a:off x="7763"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4" name="Google Shape;774;p91"/>
              <p:cNvSpPr/>
              <p:nvPr/>
            </p:nvSpPr>
            <p:spPr>
              <a:xfrm>
                <a:off x="7763"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5" name="Google Shape;775;p91"/>
              <p:cNvSpPr/>
              <p:nvPr/>
            </p:nvSpPr>
            <p:spPr>
              <a:xfrm>
                <a:off x="7763"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6" name="Google Shape;776;p91"/>
              <p:cNvSpPr/>
              <p:nvPr/>
            </p:nvSpPr>
            <p:spPr>
              <a:xfrm>
                <a:off x="7763"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7" name="Google Shape;777;p91"/>
              <p:cNvSpPr/>
              <p:nvPr/>
            </p:nvSpPr>
            <p:spPr>
              <a:xfrm>
                <a:off x="7763"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8" name="Google Shape;778;p91"/>
              <p:cNvSpPr/>
              <p:nvPr/>
            </p:nvSpPr>
            <p:spPr>
              <a:xfrm>
                <a:off x="7763"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9" name="Google Shape;779;p91"/>
              <p:cNvSpPr/>
              <p:nvPr/>
            </p:nvSpPr>
            <p:spPr>
              <a:xfrm>
                <a:off x="7763"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0" name="Google Shape;780;p91"/>
              <p:cNvSpPr/>
              <p:nvPr/>
            </p:nvSpPr>
            <p:spPr>
              <a:xfrm>
                <a:off x="7763"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1" name="Google Shape;781;p91"/>
              <p:cNvSpPr/>
              <p:nvPr/>
            </p:nvSpPr>
            <p:spPr>
              <a:xfrm>
                <a:off x="7763"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2" name="Google Shape;782;p91"/>
              <p:cNvSpPr/>
              <p:nvPr/>
            </p:nvSpPr>
            <p:spPr>
              <a:xfrm>
                <a:off x="7763"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3" name="Google Shape;783;p91"/>
              <p:cNvSpPr/>
              <p:nvPr/>
            </p:nvSpPr>
            <p:spPr>
              <a:xfrm>
                <a:off x="7763"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4" name="Google Shape;784;p91"/>
              <p:cNvSpPr/>
              <p:nvPr/>
            </p:nvSpPr>
            <p:spPr>
              <a:xfrm>
                <a:off x="7763"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5" name="Google Shape;785;p91"/>
              <p:cNvSpPr/>
              <p:nvPr/>
            </p:nvSpPr>
            <p:spPr>
              <a:xfrm>
                <a:off x="7763"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6" name="Google Shape;786;p91"/>
              <p:cNvSpPr/>
              <p:nvPr/>
            </p:nvSpPr>
            <p:spPr>
              <a:xfrm>
                <a:off x="7763"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7" name="Google Shape;787;p91"/>
              <p:cNvSpPr/>
              <p:nvPr/>
            </p:nvSpPr>
            <p:spPr>
              <a:xfrm>
                <a:off x="7763"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8" name="Google Shape;788;p91"/>
              <p:cNvSpPr/>
              <p:nvPr/>
            </p:nvSpPr>
            <p:spPr>
              <a:xfrm>
                <a:off x="7763"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9" name="Google Shape;789;p91"/>
              <p:cNvSpPr/>
              <p:nvPr/>
            </p:nvSpPr>
            <p:spPr>
              <a:xfrm>
                <a:off x="7763"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0" name="Google Shape;790;p91"/>
              <p:cNvSpPr/>
              <p:nvPr/>
            </p:nvSpPr>
            <p:spPr>
              <a:xfrm>
                <a:off x="7763"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1" name="Google Shape;791;p91"/>
              <p:cNvSpPr/>
              <p:nvPr/>
            </p:nvSpPr>
            <p:spPr>
              <a:xfrm>
                <a:off x="7763"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2" name="Google Shape;792;p91"/>
              <p:cNvSpPr/>
              <p:nvPr/>
            </p:nvSpPr>
            <p:spPr>
              <a:xfrm>
                <a:off x="7763"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3" name="Google Shape;793;p91"/>
              <p:cNvSpPr/>
              <p:nvPr/>
            </p:nvSpPr>
            <p:spPr>
              <a:xfrm>
                <a:off x="7763"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4" name="Google Shape;794;p91"/>
              <p:cNvSpPr/>
              <p:nvPr/>
            </p:nvSpPr>
            <p:spPr>
              <a:xfrm>
                <a:off x="7763"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5" name="Google Shape;795;p91"/>
              <p:cNvSpPr/>
              <p:nvPr/>
            </p:nvSpPr>
            <p:spPr>
              <a:xfrm>
                <a:off x="7763" y="3183"/>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6" name="Google Shape;796;p91"/>
              <p:cNvSpPr/>
              <p:nvPr/>
            </p:nvSpPr>
            <p:spPr>
              <a:xfrm>
                <a:off x="7763" y="3183"/>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7" name="Google Shape;797;p91"/>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8" name="Google Shape;798;p91"/>
              <p:cNvSpPr/>
              <p:nvPr/>
            </p:nvSpPr>
            <p:spPr>
              <a:xfrm>
                <a:off x="786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9" name="Google Shape;799;p91"/>
              <p:cNvSpPr/>
              <p:nvPr/>
            </p:nvSpPr>
            <p:spPr>
              <a:xfrm>
                <a:off x="786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0" name="Google Shape;800;p91"/>
              <p:cNvSpPr/>
              <p:nvPr/>
            </p:nvSpPr>
            <p:spPr>
              <a:xfrm>
                <a:off x="786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1" name="Google Shape;801;p91"/>
              <p:cNvSpPr/>
              <p:nvPr/>
            </p:nvSpPr>
            <p:spPr>
              <a:xfrm>
                <a:off x="786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2" name="Google Shape;802;p91"/>
              <p:cNvSpPr/>
              <p:nvPr/>
            </p:nvSpPr>
            <p:spPr>
              <a:xfrm>
                <a:off x="786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3" name="Google Shape;803;p91"/>
              <p:cNvSpPr/>
              <p:nvPr/>
            </p:nvSpPr>
            <p:spPr>
              <a:xfrm>
                <a:off x="786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4" name="Google Shape;804;p91"/>
              <p:cNvSpPr/>
              <p:nvPr/>
            </p:nvSpPr>
            <p:spPr>
              <a:xfrm>
                <a:off x="786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5" name="Google Shape;805;p91"/>
              <p:cNvSpPr/>
              <p:nvPr/>
            </p:nvSpPr>
            <p:spPr>
              <a:xfrm>
                <a:off x="786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6" name="Google Shape;806;p91"/>
              <p:cNvSpPr/>
              <p:nvPr/>
            </p:nvSpPr>
            <p:spPr>
              <a:xfrm>
                <a:off x="786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7" name="Google Shape;807;p91"/>
              <p:cNvSpPr/>
              <p:nvPr/>
            </p:nvSpPr>
            <p:spPr>
              <a:xfrm>
                <a:off x="786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8" name="Google Shape;808;p91"/>
              <p:cNvSpPr/>
              <p:nvPr/>
            </p:nvSpPr>
            <p:spPr>
              <a:xfrm>
                <a:off x="786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9" name="Google Shape;809;p91"/>
              <p:cNvSpPr/>
              <p:nvPr/>
            </p:nvSpPr>
            <p:spPr>
              <a:xfrm>
                <a:off x="786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0" name="Google Shape;810;p91"/>
              <p:cNvSpPr/>
              <p:nvPr/>
            </p:nvSpPr>
            <p:spPr>
              <a:xfrm>
                <a:off x="786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1" name="Google Shape;811;p91"/>
              <p:cNvSpPr/>
              <p:nvPr/>
            </p:nvSpPr>
            <p:spPr>
              <a:xfrm>
                <a:off x="786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2" name="Google Shape;812;p91"/>
              <p:cNvSpPr/>
              <p:nvPr/>
            </p:nvSpPr>
            <p:spPr>
              <a:xfrm>
                <a:off x="786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3" name="Google Shape;813;p91"/>
              <p:cNvSpPr/>
              <p:nvPr/>
            </p:nvSpPr>
            <p:spPr>
              <a:xfrm>
                <a:off x="786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4" name="Google Shape;814;p91"/>
              <p:cNvSpPr/>
              <p:nvPr/>
            </p:nvSpPr>
            <p:spPr>
              <a:xfrm>
                <a:off x="786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5" name="Google Shape;815;p91"/>
              <p:cNvSpPr/>
              <p:nvPr/>
            </p:nvSpPr>
            <p:spPr>
              <a:xfrm>
                <a:off x="786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6" name="Google Shape;816;p91"/>
              <p:cNvSpPr/>
              <p:nvPr/>
            </p:nvSpPr>
            <p:spPr>
              <a:xfrm>
                <a:off x="786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7" name="Google Shape;817;p91"/>
              <p:cNvSpPr/>
              <p:nvPr/>
            </p:nvSpPr>
            <p:spPr>
              <a:xfrm>
                <a:off x="786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8" name="Google Shape;818;p91"/>
              <p:cNvSpPr/>
              <p:nvPr/>
            </p:nvSpPr>
            <p:spPr>
              <a:xfrm>
                <a:off x="786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9" name="Google Shape;819;p91"/>
              <p:cNvSpPr/>
              <p:nvPr/>
            </p:nvSpPr>
            <p:spPr>
              <a:xfrm>
                <a:off x="786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0" name="Google Shape;820;p91"/>
              <p:cNvSpPr/>
              <p:nvPr/>
            </p:nvSpPr>
            <p:spPr>
              <a:xfrm>
                <a:off x="786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1" name="Google Shape;821;p91"/>
              <p:cNvSpPr/>
              <p:nvPr/>
            </p:nvSpPr>
            <p:spPr>
              <a:xfrm>
                <a:off x="786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2" name="Google Shape;822;p91"/>
              <p:cNvSpPr/>
              <p:nvPr/>
            </p:nvSpPr>
            <p:spPr>
              <a:xfrm>
                <a:off x="786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3" name="Google Shape;823;p91"/>
              <p:cNvSpPr/>
              <p:nvPr/>
            </p:nvSpPr>
            <p:spPr>
              <a:xfrm>
                <a:off x="786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4" name="Google Shape;824;p91"/>
              <p:cNvSpPr/>
              <p:nvPr/>
            </p:nvSpPr>
            <p:spPr>
              <a:xfrm>
                <a:off x="786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5" name="Google Shape;825;p91"/>
              <p:cNvSpPr/>
              <p:nvPr/>
            </p:nvSpPr>
            <p:spPr>
              <a:xfrm>
                <a:off x="786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6" name="Google Shape;826;p91"/>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7" name="Google Shape;827;p91"/>
              <p:cNvSpPr/>
              <p:nvPr/>
            </p:nvSpPr>
            <p:spPr>
              <a:xfrm>
                <a:off x="7956"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8" name="Google Shape;828;p91"/>
              <p:cNvSpPr/>
              <p:nvPr/>
            </p:nvSpPr>
            <p:spPr>
              <a:xfrm>
                <a:off x="7956"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9" name="Google Shape;829;p91"/>
              <p:cNvSpPr/>
              <p:nvPr/>
            </p:nvSpPr>
            <p:spPr>
              <a:xfrm>
                <a:off x="7956"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0" name="Google Shape;830;p91"/>
              <p:cNvSpPr/>
              <p:nvPr/>
            </p:nvSpPr>
            <p:spPr>
              <a:xfrm>
                <a:off x="7956"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1" name="Google Shape;831;p91"/>
              <p:cNvSpPr/>
              <p:nvPr/>
            </p:nvSpPr>
            <p:spPr>
              <a:xfrm>
                <a:off x="7956"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2" name="Google Shape;832;p91"/>
              <p:cNvSpPr/>
              <p:nvPr/>
            </p:nvSpPr>
            <p:spPr>
              <a:xfrm>
                <a:off x="7956"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3" name="Google Shape;833;p91"/>
              <p:cNvSpPr/>
              <p:nvPr/>
            </p:nvSpPr>
            <p:spPr>
              <a:xfrm>
                <a:off x="7956"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4" name="Google Shape;834;p91"/>
              <p:cNvSpPr/>
              <p:nvPr/>
            </p:nvSpPr>
            <p:spPr>
              <a:xfrm>
                <a:off x="7956"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5" name="Google Shape;835;p91"/>
              <p:cNvSpPr/>
              <p:nvPr/>
            </p:nvSpPr>
            <p:spPr>
              <a:xfrm>
                <a:off x="7956"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6" name="Google Shape;836;p91"/>
              <p:cNvSpPr/>
              <p:nvPr/>
            </p:nvSpPr>
            <p:spPr>
              <a:xfrm>
                <a:off x="7956"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7" name="Google Shape;837;p91"/>
              <p:cNvSpPr/>
              <p:nvPr/>
            </p:nvSpPr>
            <p:spPr>
              <a:xfrm>
                <a:off x="7956"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8" name="Google Shape;838;p91"/>
              <p:cNvSpPr/>
              <p:nvPr/>
            </p:nvSpPr>
            <p:spPr>
              <a:xfrm>
                <a:off x="7956"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9" name="Google Shape;839;p91"/>
              <p:cNvSpPr/>
              <p:nvPr/>
            </p:nvSpPr>
            <p:spPr>
              <a:xfrm>
                <a:off x="7956"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0" name="Google Shape;840;p91"/>
              <p:cNvSpPr/>
              <p:nvPr/>
            </p:nvSpPr>
            <p:spPr>
              <a:xfrm>
                <a:off x="7956"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1" name="Google Shape;841;p91"/>
              <p:cNvSpPr/>
              <p:nvPr/>
            </p:nvSpPr>
            <p:spPr>
              <a:xfrm>
                <a:off x="7956"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2" name="Google Shape;842;p91"/>
              <p:cNvSpPr/>
              <p:nvPr/>
            </p:nvSpPr>
            <p:spPr>
              <a:xfrm>
                <a:off x="7956"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3" name="Google Shape;843;p91"/>
              <p:cNvSpPr/>
              <p:nvPr/>
            </p:nvSpPr>
            <p:spPr>
              <a:xfrm>
                <a:off x="7956"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4" name="Google Shape;844;p91"/>
              <p:cNvSpPr/>
              <p:nvPr/>
            </p:nvSpPr>
            <p:spPr>
              <a:xfrm>
                <a:off x="7956"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5" name="Google Shape;845;p91"/>
              <p:cNvSpPr/>
              <p:nvPr/>
            </p:nvSpPr>
            <p:spPr>
              <a:xfrm>
                <a:off x="7956"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6" name="Google Shape;846;p91"/>
              <p:cNvSpPr/>
              <p:nvPr/>
            </p:nvSpPr>
            <p:spPr>
              <a:xfrm>
                <a:off x="7956"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7" name="Google Shape;847;p91"/>
              <p:cNvSpPr/>
              <p:nvPr/>
            </p:nvSpPr>
            <p:spPr>
              <a:xfrm>
                <a:off x="7956"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8" name="Google Shape;848;p91"/>
              <p:cNvSpPr/>
              <p:nvPr/>
            </p:nvSpPr>
            <p:spPr>
              <a:xfrm>
                <a:off x="7956"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9" name="Google Shape;849;p91"/>
              <p:cNvSpPr/>
              <p:nvPr/>
            </p:nvSpPr>
            <p:spPr>
              <a:xfrm>
                <a:off x="7956"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0" name="Google Shape;850;p91"/>
              <p:cNvSpPr/>
              <p:nvPr/>
            </p:nvSpPr>
            <p:spPr>
              <a:xfrm>
                <a:off x="7956"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1" name="Google Shape;851;p91"/>
              <p:cNvSpPr/>
              <p:nvPr/>
            </p:nvSpPr>
            <p:spPr>
              <a:xfrm>
                <a:off x="7956"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2" name="Google Shape;852;p91"/>
              <p:cNvSpPr/>
              <p:nvPr/>
            </p:nvSpPr>
            <p:spPr>
              <a:xfrm>
                <a:off x="7956"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3" name="Google Shape;853;p91"/>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4" name="Google Shape;854;p91"/>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5" name="Google Shape;855;p91"/>
              <p:cNvSpPr/>
              <p:nvPr/>
            </p:nvSpPr>
            <p:spPr>
              <a:xfrm>
                <a:off x="8050"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6" name="Google Shape;856;p91"/>
              <p:cNvSpPr/>
              <p:nvPr/>
            </p:nvSpPr>
            <p:spPr>
              <a:xfrm>
                <a:off x="8050"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7" name="Google Shape;857;p91"/>
              <p:cNvSpPr/>
              <p:nvPr/>
            </p:nvSpPr>
            <p:spPr>
              <a:xfrm>
                <a:off x="8050"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8" name="Google Shape;858;p91"/>
              <p:cNvSpPr/>
              <p:nvPr/>
            </p:nvSpPr>
            <p:spPr>
              <a:xfrm>
                <a:off x="8050"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9" name="Google Shape;859;p91"/>
              <p:cNvSpPr/>
              <p:nvPr/>
            </p:nvSpPr>
            <p:spPr>
              <a:xfrm>
                <a:off x="8050"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0" name="Google Shape;860;p91"/>
              <p:cNvSpPr/>
              <p:nvPr/>
            </p:nvSpPr>
            <p:spPr>
              <a:xfrm>
                <a:off x="8050"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1" name="Google Shape;861;p91"/>
              <p:cNvSpPr/>
              <p:nvPr/>
            </p:nvSpPr>
            <p:spPr>
              <a:xfrm>
                <a:off x="8050"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2" name="Google Shape;862;p91"/>
              <p:cNvSpPr/>
              <p:nvPr/>
            </p:nvSpPr>
            <p:spPr>
              <a:xfrm>
                <a:off x="8050"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3" name="Google Shape;863;p91"/>
              <p:cNvSpPr/>
              <p:nvPr/>
            </p:nvSpPr>
            <p:spPr>
              <a:xfrm>
                <a:off x="8050"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4" name="Google Shape;864;p91"/>
              <p:cNvSpPr/>
              <p:nvPr/>
            </p:nvSpPr>
            <p:spPr>
              <a:xfrm>
                <a:off x="8050"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5" name="Google Shape;865;p91"/>
              <p:cNvSpPr/>
              <p:nvPr/>
            </p:nvSpPr>
            <p:spPr>
              <a:xfrm>
                <a:off x="8050"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6" name="Google Shape;866;p91"/>
              <p:cNvSpPr/>
              <p:nvPr/>
            </p:nvSpPr>
            <p:spPr>
              <a:xfrm>
                <a:off x="8050"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7" name="Google Shape;867;p91"/>
              <p:cNvSpPr/>
              <p:nvPr/>
            </p:nvSpPr>
            <p:spPr>
              <a:xfrm>
                <a:off x="8050"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8" name="Google Shape;868;p91"/>
              <p:cNvSpPr/>
              <p:nvPr/>
            </p:nvSpPr>
            <p:spPr>
              <a:xfrm>
                <a:off x="8050"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9" name="Google Shape;869;p91"/>
              <p:cNvSpPr/>
              <p:nvPr/>
            </p:nvSpPr>
            <p:spPr>
              <a:xfrm>
                <a:off x="8050"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0" name="Google Shape;870;p91"/>
              <p:cNvSpPr/>
              <p:nvPr/>
            </p:nvSpPr>
            <p:spPr>
              <a:xfrm>
                <a:off x="8050"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1" name="Google Shape;871;p91"/>
              <p:cNvSpPr/>
              <p:nvPr/>
            </p:nvSpPr>
            <p:spPr>
              <a:xfrm>
                <a:off x="8050"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2" name="Google Shape;872;p91"/>
              <p:cNvSpPr/>
              <p:nvPr/>
            </p:nvSpPr>
            <p:spPr>
              <a:xfrm>
                <a:off x="8050"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3" name="Google Shape;873;p91"/>
              <p:cNvSpPr/>
              <p:nvPr/>
            </p:nvSpPr>
            <p:spPr>
              <a:xfrm>
                <a:off x="8050"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4" name="Google Shape;874;p91"/>
              <p:cNvSpPr/>
              <p:nvPr/>
            </p:nvSpPr>
            <p:spPr>
              <a:xfrm>
                <a:off x="8050"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5" name="Google Shape;875;p91"/>
              <p:cNvSpPr/>
              <p:nvPr/>
            </p:nvSpPr>
            <p:spPr>
              <a:xfrm>
                <a:off x="8050"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6" name="Google Shape;876;p91"/>
              <p:cNvSpPr/>
              <p:nvPr/>
            </p:nvSpPr>
            <p:spPr>
              <a:xfrm>
                <a:off x="8050"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7" name="Google Shape;877;p91"/>
              <p:cNvSpPr/>
              <p:nvPr/>
            </p:nvSpPr>
            <p:spPr>
              <a:xfrm>
                <a:off x="8050"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8" name="Google Shape;878;p91"/>
              <p:cNvSpPr/>
              <p:nvPr/>
            </p:nvSpPr>
            <p:spPr>
              <a:xfrm>
                <a:off x="8050"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9" name="Google Shape;879;p91"/>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0" name="Google Shape;880;p91"/>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1" name="Google Shape;881;p91"/>
              <p:cNvSpPr/>
              <p:nvPr/>
            </p:nvSpPr>
            <p:spPr>
              <a:xfrm>
                <a:off x="8149"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2" name="Google Shape;882;p91"/>
              <p:cNvSpPr/>
              <p:nvPr/>
            </p:nvSpPr>
            <p:spPr>
              <a:xfrm>
                <a:off x="8149"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3" name="Google Shape;883;p91"/>
              <p:cNvSpPr/>
              <p:nvPr/>
            </p:nvSpPr>
            <p:spPr>
              <a:xfrm>
                <a:off x="8149"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4" name="Google Shape;884;p91"/>
              <p:cNvSpPr/>
              <p:nvPr/>
            </p:nvSpPr>
            <p:spPr>
              <a:xfrm>
                <a:off x="8149"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5" name="Google Shape;885;p91"/>
              <p:cNvSpPr/>
              <p:nvPr/>
            </p:nvSpPr>
            <p:spPr>
              <a:xfrm>
                <a:off x="8149"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6" name="Google Shape;886;p91"/>
              <p:cNvSpPr/>
              <p:nvPr/>
            </p:nvSpPr>
            <p:spPr>
              <a:xfrm>
                <a:off x="8149"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7" name="Google Shape;887;p91"/>
              <p:cNvSpPr/>
              <p:nvPr/>
            </p:nvSpPr>
            <p:spPr>
              <a:xfrm>
                <a:off x="8149"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888" name="Google Shape;888;p91"/>
            <p:cNvSpPr/>
            <p:nvPr/>
          </p:nvSpPr>
          <p:spPr>
            <a:xfrm>
              <a:off x="402616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9" name="Google Shape;889;p91"/>
            <p:cNvSpPr/>
            <p:nvPr/>
          </p:nvSpPr>
          <p:spPr>
            <a:xfrm>
              <a:off x="402616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0" name="Google Shape;890;p91"/>
            <p:cNvSpPr/>
            <p:nvPr/>
          </p:nvSpPr>
          <p:spPr>
            <a:xfrm>
              <a:off x="402616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1" name="Google Shape;891;p91"/>
            <p:cNvSpPr/>
            <p:nvPr/>
          </p:nvSpPr>
          <p:spPr>
            <a:xfrm>
              <a:off x="402616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2" name="Google Shape;892;p91"/>
            <p:cNvSpPr/>
            <p:nvPr/>
          </p:nvSpPr>
          <p:spPr>
            <a:xfrm>
              <a:off x="402616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3" name="Google Shape;893;p91"/>
            <p:cNvSpPr/>
            <p:nvPr/>
          </p:nvSpPr>
          <p:spPr>
            <a:xfrm>
              <a:off x="402616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4" name="Google Shape;894;p91"/>
            <p:cNvSpPr/>
            <p:nvPr/>
          </p:nvSpPr>
          <p:spPr>
            <a:xfrm>
              <a:off x="402616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5" name="Google Shape;895;p91"/>
            <p:cNvSpPr/>
            <p:nvPr/>
          </p:nvSpPr>
          <p:spPr>
            <a:xfrm>
              <a:off x="402616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6" name="Google Shape;896;p91"/>
            <p:cNvSpPr/>
            <p:nvPr/>
          </p:nvSpPr>
          <p:spPr>
            <a:xfrm>
              <a:off x="402616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7" name="Google Shape;897;p91"/>
            <p:cNvSpPr/>
            <p:nvPr/>
          </p:nvSpPr>
          <p:spPr>
            <a:xfrm>
              <a:off x="402616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8" name="Google Shape;898;p91"/>
            <p:cNvSpPr/>
            <p:nvPr/>
          </p:nvSpPr>
          <p:spPr>
            <a:xfrm>
              <a:off x="402616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9" name="Google Shape;899;p91"/>
            <p:cNvSpPr/>
            <p:nvPr/>
          </p:nvSpPr>
          <p:spPr>
            <a:xfrm>
              <a:off x="4026166" y="328957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0" name="Google Shape;900;p91"/>
            <p:cNvSpPr/>
            <p:nvPr/>
          </p:nvSpPr>
          <p:spPr>
            <a:xfrm>
              <a:off x="4026166" y="328957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1" name="Google Shape;901;p91"/>
            <p:cNvSpPr/>
            <p:nvPr/>
          </p:nvSpPr>
          <p:spPr>
            <a:xfrm>
              <a:off x="4026166" y="352135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2" name="Google Shape;902;p91"/>
            <p:cNvSpPr/>
            <p:nvPr/>
          </p:nvSpPr>
          <p:spPr>
            <a:xfrm>
              <a:off x="4026166" y="352135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3" name="Google Shape;903;p91"/>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4" name="Google Shape;904;p91"/>
            <p:cNvSpPr/>
            <p:nvPr/>
          </p:nvSpPr>
          <p:spPr>
            <a:xfrm>
              <a:off x="4175391" y="1279801"/>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5" name="Google Shape;905;p91"/>
            <p:cNvSpPr/>
            <p:nvPr/>
          </p:nvSpPr>
          <p:spPr>
            <a:xfrm>
              <a:off x="4175391" y="1279801"/>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6" name="Google Shape;906;p91"/>
            <p:cNvSpPr/>
            <p:nvPr/>
          </p:nvSpPr>
          <p:spPr>
            <a:xfrm>
              <a:off x="4175391" y="151792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7" name="Google Shape;907;p91"/>
            <p:cNvSpPr/>
            <p:nvPr/>
          </p:nvSpPr>
          <p:spPr>
            <a:xfrm>
              <a:off x="4175391" y="151792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8" name="Google Shape;908;p91"/>
            <p:cNvSpPr/>
            <p:nvPr/>
          </p:nvSpPr>
          <p:spPr>
            <a:xfrm>
              <a:off x="4175391" y="17497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9" name="Google Shape;909;p91"/>
            <p:cNvSpPr/>
            <p:nvPr/>
          </p:nvSpPr>
          <p:spPr>
            <a:xfrm>
              <a:off x="4175391" y="17497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0" name="Google Shape;910;p91"/>
            <p:cNvSpPr/>
            <p:nvPr/>
          </p:nvSpPr>
          <p:spPr>
            <a:xfrm>
              <a:off x="4175391" y="19894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1" name="Google Shape;911;p91"/>
            <p:cNvSpPr/>
            <p:nvPr/>
          </p:nvSpPr>
          <p:spPr>
            <a:xfrm>
              <a:off x="4175391" y="19894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2" name="Google Shape;912;p91"/>
            <p:cNvSpPr/>
            <p:nvPr/>
          </p:nvSpPr>
          <p:spPr>
            <a:xfrm>
              <a:off x="4175391" y="2227539"/>
              <a:ext cx="6350"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3" name="Google Shape;913;p91"/>
            <p:cNvSpPr/>
            <p:nvPr/>
          </p:nvSpPr>
          <p:spPr>
            <a:xfrm>
              <a:off x="4175391" y="2227539"/>
              <a:ext cx="6350"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4" name="Google Shape;914;p91"/>
            <p:cNvSpPr/>
            <p:nvPr/>
          </p:nvSpPr>
          <p:spPr>
            <a:xfrm>
              <a:off x="4175391" y="24593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5" name="Google Shape;915;p91"/>
            <p:cNvSpPr/>
            <p:nvPr/>
          </p:nvSpPr>
          <p:spPr>
            <a:xfrm>
              <a:off x="4175391" y="24593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6" name="Google Shape;916;p91"/>
            <p:cNvSpPr/>
            <p:nvPr/>
          </p:nvSpPr>
          <p:spPr>
            <a:xfrm>
              <a:off x="4175391" y="269902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7" name="Google Shape;917;p91"/>
            <p:cNvSpPr/>
            <p:nvPr/>
          </p:nvSpPr>
          <p:spPr>
            <a:xfrm>
              <a:off x="4175391" y="269902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8" name="Google Shape;918;p91"/>
            <p:cNvSpPr/>
            <p:nvPr/>
          </p:nvSpPr>
          <p:spPr>
            <a:xfrm>
              <a:off x="4175391" y="29308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9" name="Google Shape;919;p91"/>
            <p:cNvSpPr/>
            <p:nvPr/>
          </p:nvSpPr>
          <p:spPr>
            <a:xfrm>
              <a:off x="4175391" y="29308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0" name="Google Shape;920;p91"/>
            <p:cNvSpPr/>
            <p:nvPr/>
          </p:nvSpPr>
          <p:spPr>
            <a:xfrm>
              <a:off x="4175391" y="3170514"/>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1" name="Google Shape;921;p91"/>
            <p:cNvSpPr/>
            <p:nvPr/>
          </p:nvSpPr>
          <p:spPr>
            <a:xfrm>
              <a:off x="4175391" y="3170514"/>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2" name="Google Shape;922;p91"/>
            <p:cNvSpPr/>
            <p:nvPr/>
          </p:nvSpPr>
          <p:spPr>
            <a:xfrm>
              <a:off x="4175391" y="3402289"/>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3" name="Google Shape;923;p91"/>
            <p:cNvSpPr/>
            <p:nvPr/>
          </p:nvSpPr>
          <p:spPr>
            <a:xfrm>
              <a:off x="4175391" y="3402289"/>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4" name="Google Shape;924;p91"/>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5" name="Google Shape;925;p91"/>
            <p:cNvSpPr/>
            <p:nvPr/>
          </p:nvSpPr>
          <p:spPr>
            <a:xfrm>
              <a:off x="4324616" y="1638576"/>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6" name="Google Shape;926;p91"/>
            <p:cNvSpPr/>
            <p:nvPr/>
          </p:nvSpPr>
          <p:spPr>
            <a:xfrm>
              <a:off x="4324616" y="1638576"/>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7" name="Google Shape;927;p91"/>
            <p:cNvSpPr/>
            <p:nvPr/>
          </p:nvSpPr>
          <p:spPr>
            <a:xfrm>
              <a:off x="432461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8" name="Google Shape;928;p91"/>
            <p:cNvSpPr/>
            <p:nvPr/>
          </p:nvSpPr>
          <p:spPr>
            <a:xfrm>
              <a:off x="432461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9" name="Google Shape;929;p91"/>
            <p:cNvSpPr/>
            <p:nvPr/>
          </p:nvSpPr>
          <p:spPr>
            <a:xfrm>
              <a:off x="432461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0" name="Google Shape;930;p91"/>
            <p:cNvSpPr/>
            <p:nvPr/>
          </p:nvSpPr>
          <p:spPr>
            <a:xfrm>
              <a:off x="432461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1" name="Google Shape;931;p91"/>
            <p:cNvSpPr/>
            <p:nvPr/>
          </p:nvSpPr>
          <p:spPr>
            <a:xfrm>
              <a:off x="432461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2" name="Google Shape;932;p91"/>
            <p:cNvSpPr/>
            <p:nvPr/>
          </p:nvSpPr>
          <p:spPr>
            <a:xfrm>
              <a:off x="432461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3" name="Google Shape;933;p91"/>
            <p:cNvSpPr/>
            <p:nvPr/>
          </p:nvSpPr>
          <p:spPr>
            <a:xfrm>
              <a:off x="432461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4" name="Google Shape;934;p91"/>
            <p:cNvSpPr/>
            <p:nvPr/>
          </p:nvSpPr>
          <p:spPr>
            <a:xfrm>
              <a:off x="432461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5" name="Google Shape;935;p91"/>
            <p:cNvSpPr/>
            <p:nvPr/>
          </p:nvSpPr>
          <p:spPr>
            <a:xfrm>
              <a:off x="432461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6" name="Google Shape;936;p91"/>
            <p:cNvSpPr/>
            <p:nvPr/>
          </p:nvSpPr>
          <p:spPr>
            <a:xfrm>
              <a:off x="432461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7" name="Google Shape;937;p91"/>
            <p:cNvSpPr/>
            <p:nvPr/>
          </p:nvSpPr>
          <p:spPr>
            <a:xfrm>
              <a:off x="432461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8" name="Google Shape;938;p91"/>
            <p:cNvSpPr/>
            <p:nvPr/>
          </p:nvSpPr>
          <p:spPr>
            <a:xfrm>
              <a:off x="432461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9" name="Google Shape;939;p91"/>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0" name="Google Shape;940;p91"/>
            <p:cNvSpPr/>
            <p:nvPr/>
          </p:nvSpPr>
          <p:spPr>
            <a:xfrm>
              <a:off x="4473841" y="1749701"/>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1" name="Google Shape;941;p91"/>
            <p:cNvSpPr/>
            <p:nvPr/>
          </p:nvSpPr>
          <p:spPr>
            <a:xfrm>
              <a:off x="4473841" y="1749701"/>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2" name="Google Shape;942;p91"/>
            <p:cNvSpPr/>
            <p:nvPr/>
          </p:nvSpPr>
          <p:spPr>
            <a:xfrm>
              <a:off x="4473841" y="19894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3" name="Google Shape;943;p91"/>
            <p:cNvSpPr/>
            <p:nvPr/>
          </p:nvSpPr>
          <p:spPr>
            <a:xfrm>
              <a:off x="4473841" y="19894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4" name="Google Shape;944;p91"/>
            <p:cNvSpPr/>
            <p:nvPr/>
          </p:nvSpPr>
          <p:spPr>
            <a:xfrm>
              <a:off x="4473841" y="2227539"/>
              <a:ext cx="7938"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5" name="Google Shape;945;p91"/>
            <p:cNvSpPr/>
            <p:nvPr/>
          </p:nvSpPr>
          <p:spPr>
            <a:xfrm>
              <a:off x="4473841" y="2227539"/>
              <a:ext cx="7938"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6" name="Google Shape;946;p91"/>
            <p:cNvSpPr/>
            <p:nvPr/>
          </p:nvSpPr>
          <p:spPr>
            <a:xfrm>
              <a:off x="4473841" y="24593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7" name="Google Shape;947;p91"/>
            <p:cNvSpPr/>
            <p:nvPr/>
          </p:nvSpPr>
          <p:spPr>
            <a:xfrm>
              <a:off x="4473841" y="24593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8" name="Google Shape;948;p91"/>
            <p:cNvSpPr/>
            <p:nvPr/>
          </p:nvSpPr>
          <p:spPr>
            <a:xfrm>
              <a:off x="4473841" y="2699026"/>
              <a:ext cx="7938"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9" name="Google Shape;949;p91"/>
            <p:cNvSpPr/>
            <p:nvPr/>
          </p:nvSpPr>
          <p:spPr>
            <a:xfrm>
              <a:off x="4473841" y="2699026"/>
              <a:ext cx="7938"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50" name="Google Shape;950;p91"/>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951" name="Google Shape;951;p9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2" name="Google Shape;952;p9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53" name="Google Shape;953;p91"/>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54" name="Google Shape;954;p91"/>
          <p:cNvPicPr preferRelativeResize="0"/>
          <p:nvPr/>
        </p:nvPicPr>
        <p:blipFill rotWithShape="1">
          <a:blip r:embed="rId2">
            <a:alphaModFix/>
          </a:blip>
          <a:srcRect/>
          <a:stretch/>
        </p:blipFill>
        <p:spPr>
          <a:xfrm>
            <a:off x="11304818" y="2833399"/>
            <a:ext cx="1182241" cy="1182241"/>
          </a:xfrm>
          <a:prstGeom prst="rect">
            <a:avLst/>
          </a:prstGeom>
          <a:noFill/>
          <a:ln>
            <a:noFill/>
          </a:ln>
        </p:spPr>
      </p:pic>
      <p:pic>
        <p:nvPicPr>
          <p:cNvPr id="955" name="Google Shape;955;p91"/>
          <p:cNvPicPr preferRelativeResize="0"/>
          <p:nvPr/>
        </p:nvPicPr>
        <p:blipFill rotWithShape="1">
          <a:blip r:embed="rId3">
            <a:alphaModFix amt="50000"/>
          </a:blip>
          <a:srcRect/>
          <a:stretch/>
        </p:blipFill>
        <p:spPr>
          <a:xfrm>
            <a:off x="6392304" y="1202636"/>
            <a:ext cx="4443766" cy="4443766"/>
          </a:xfrm>
          <a:prstGeom prst="rect">
            <a:avLst/>
          </a:prstGeom>
          <a:noFill/>
          <a:ln>
            <a:noFill/>
          </a:ln>
        </p:spPr>
      </p:pic>
      <p:pic>
        <p:nvPicPr>
          <p:cNvPr id="956" name="Google Shape;956;p91"/>
          <p:cNvPicPr preferRelativeResize="0"/>
          <p:nvPr/>
        </p:nvPicPr>
        <p:blipFill rotWithShape="1">
          <a:blip r:embed="rId4">
            <a:alphaModFix/>
          </a:blip>
          <a:srcRect/>
          <a:stretch/>
        </p:blipFill>
        <p:spPr>
          <a:xfrm>
            <a:off x="7917449" y="2427240"/>
            <a:ext cx="1182241" cy="1182241"/>
          </a:xfrm>
          <a:prstGeom prst="rect">
            <a:avLst/>
          </a:prstGeom>
          <a:noFill/>
          <a:ln>
            <a:noFill/>
          </a:ln>
        </p:spPr>
      </p:pic>
      <p:pic>
        <p:nvPicPr>
          <p:cNvPr id="957" name="Google Shape;957;p91"/>
          <p:cNvPicPr preferRelativeResize="0"/>
          <p:nvPr/>
        </p:nvPicPr>
        <p:blipFill rotWithShape="1">
          <a:blip r:embed="rId5">
            <a:alphaModFix/>
          </a:blip>
          <a:srcRect/>
          <a:stretch/>
        </p:blipFill>
        <p:spPr>
          <a:xfrm>
            <a:off x="5822569" y="2833399"/>
            <a:ext cx="1182241" cy="1182241"/>
          </a:xfrm>
          <a:prstGeom prst="rect">
            <a:avLst/>
          </a:prstGeom>
          <a:noFill/>
          <a:ln>
            <a:noFill/>
          </a:ln>
        </p:spPr>
      </p:pic>
      <p:sp>
        <p:nvSpPr>
          <p:cNvPr id="958" name="Google Shape;958;p9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59" name="Google Shape;959;p91"/>
          <p:cNvGrpSpPr/>
          <p:nvPr/>
        </p:nvGrpSpPr>
        <p:grpSpPr>
          <a:xfrm>
            <a:off x="10885487" y="6500976"/>
            <a:ext cx="1120140" cy="180261"/>
            <a:chOff x="2436492" y="2846067"/>
            <a:chExt cx="7274235" cy="1170621"/>
          </a:xfrm>
        </p:grpSpPr>
        <p:grpSp>
          <p:nvGrpSpPr>
            <p:cNvPr id="960" name="Google Shape;960;p91"/>
            <p:cNvGrpSpPr/>
            <p:nvPr/>
          </p:nvGrpSpPr>
          <p:grpSpPr>
            <a:xfrm>
              <a:off x="3458524" y="2847971"/>
              <a:ext cx="6252203" cy="1168717"/>
              <a:chOff x="3458527" y="2847974"/>
              <a:chExt cx="6252209" cy="1168717"/>
            </a:xfrm>
          </p:grpSpPr>
          <p:sp>
            <p:nvSpPr>
              <p:cNvPr id="961" name="Google Shape;961;p91"/>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2" name="Google Shape;962;p91"/>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3" name="Google Shape;963;p91"/>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4" name="Google Shape;964;p91"/>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5" name="Google Shape;965;p91"/>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6" name="Google Shape;966;p91"/>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7" name="Google Shape;967;p91"/>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8" name="Google Shape;968;p91"/>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969" name="Google Shape;969;p91"/>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70" name="Google Shape;970;p91"/>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1">
  <p:cSld name="1_Title Slide 1">
    <p:bg>
      <p:bgPr>
        <a:solidFill>
          <a:schemeClr val="dk1"/>
        </a:solidFill>
        <a:effectLst/>
      </p:bgPr>
    </p:bg>
    <p:spTree>
      <p:nvGrpSpPr>
        <p:cNvPr id="1" name="Shape 36"/>
        <p:cNvGrpSpPr/>
        <p:nvPr/>
      </p:nvGrpSpPr>
      <p:grpSpPr>
        <a:xfrm>
          <a:off x="0" y="0"/>
          <a:ext cx="0" cy="0"/>
          <a:chOff x="0" y="0"/>
          <a:chExt cx="0" cy="0"/>
        </a:xfrm>
      </p:grpSpPr>
      <p:pic>
        <p:nvPicPr>
          <p:cNvPr id="37" name="Google Shape;37;p67"/>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8" name="Google Shape;38;p67"/>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41" name="Google Shape;41;p67"/>
          <p:cNvPicPr preferRelativeResize="0"/>
          <p:nvPr/>
        </p:nvPicPr>
        <p:blipFill rotWithShape="1">
          <a:blip r:embed="rId3">
            <a:alphaModFix/>
          </a:blip>
          <a:srcRect/>
          <a:stretch/>
        </p:blipFill>
        <p:spPr>
          <a:xfrm>
            <a:off x="10349913" y="2020956"/>
            <a:ext cx="1661295" cy="1656522"/>
          </a:xfrm>
          <a:prstGeom prst="rect">
            <a:avLst/>
          </a:prstGeom>
          <a:noFill/>
          <a:ln>
            <a:noFill/>
          </a:ln>
        </p:spPr>
      </p:pic>
      <p:sp>
        <p:nvSpPr>
          <p:cNvPr id="42" name="Google Shape;42;p6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Break 3">
  <p:cSld name="Section Break 3">
    <p:bg>
      <p:bgPr>
        <a:solidFill>
          <a:schemeClr val="dk1"/>
        </a:solidFill>
        <a:effectLst/>
      </p:bgPr>
    </p:bg>
    <p:spTree>
      <p:nvGrpSpPr>
        <p:cNvPr id="1" name="Shape 971"/>
        <p:cNvGrpSpPr/>
        <p:nvPr/>
      </p:nvGrpSpPr>
      <p:grpSpPr>
        <a:xfrm>
          <a:off x="0" y="0"/>
          <a:ext cx="0" cy="0"/>
          <a:chOff x="0" y="0"/>
          <a:chExt cx="0" cy="0"/>
        </a:xfrm>
      </p:grpSpPr>
      <p:sp>
        <p:nvSpPr>
          <p:cNvPr id="972" name="Google Shape;972;p9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3" name="Google Shape;973;p9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74" name="Google Shape;974;p92"/>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5" name="Google Shape;975;p92"/>
          <p:cNvPicPr preferRelativeResize="0"/>
          <p:nvPr/>
        </p:nvPicPr>
        <p:blipFill rotWithShape="1">
          <a:blip r:embed="rId2">
            <a:alphaModFix/>
          </a:blip>
          <a:srcRect/>
          <a:stretch/>
        </p:blipFill>
        <p:spPr>
          <a:xfrm>
            <a:off x="9194750" y="745312"/>
            <a:ext cx="6070397" cy="5303677"/>
          </a:xfrm>
          <a:prstGeom prst="rect">
            <a:avLst/>
          </a:prstGeom>
          <a:noFill/>
          <a:ln>
            <a:noFill/>
          </a:ln>
        </p:spPr>
      </p:pic>
      <p:pic>
        <p:nvPicPr>
          <p:cNvPr id="976" name="Google Shape;976;p92"/>
          <p:cNvPicPr preferRelativeResize="0"/>
          <p:nvPr/>
        </p:nvPicPr>
        <p:blipFill rotWithShape="1">
          <a:blip r:embed="rId3">
            <a:alphaModFix/>
          </a:blip>
          <a:srcRect/>
          <a:stretch/>
        </p:blipFill>
        <p:spPr>
          <a:xfrm>
            <a:off x="11558990" y="2652984"/>
            <a:ext cx="1407900" cy="1407900"/>
          </a:xfrm>
          <a:prstGeom prst="rect">
            <a:avLst/>
          </a:prstGeom>
          <a:noFill/>
          <a:ln>
            <a:noFill/>
          </a:ln>
        </p:spPr>
      </p:pic>
      <p:grpSp>
        <p:nvGrpSpPr>
          <p:cNvPr id="977" name="Google Shape;977;p92"/>
          <p:cNvGrpSpPr/>
          <p:nvPr/>
        </p:nvGrpSpPr>
        <p:grpSpPr>
          <a:xfrm>
            <a:off x="6909554" y="1781036"/>
            <a:ext cx="3128477" cy="3330051"/>
            <a:chOff x="835291" y="449539"/>
            <a:chExt cx="3646488" cy="3881437"/>
          </a:xfrm>
        </p:grpSpPr>
        <p:grpSp>
          <p:nvGrpSpPr>
            <p:cNvPr id="978" name="Google Shape;978;p92"/>
            <p:cNvGrpSpPr/>
            <p:nvPr/>
          </p:nvGrpSpPr>
          <p:grpSpPr>
            <a:xfrm>
              <a:off x="835291" y="576539"/>
              <a:ext cx="1217613" cy="3549650"/>
              <a:chOff x="6139" y="1031"/>
              <a:chExt cx="767" cy="2236"/>
            </a:xfrm>
          </p:grpSpPr>
          <p:sp>
            <p:nvSpPr>
              <p:cNvPr id="979" name="Google Shape;979;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0" name="Google Shape;980;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1" name="Google Shape;981;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2" name="Google Shape;982;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3" name="Google Shape;983;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4" name="Google Shape;984;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5" name="Google Shape;985;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6" name="Google Shape;986;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7" name="Google Shape;987;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8" name="Google Shape;988;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9" name="Google Shape;989;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0" name="Google Shape;990;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1" name="Google Shape;991;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2" name="Google Shape;992;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3" name="Google Shape;993;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4" name="Google Shape;994;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5" name="Google Shape;995;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6" name="Google Shape;996;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7" name="Google Shape;997;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8" name="Google Shape;998;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9" name="Google Shape;999;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0" name="Google Shape;1000;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1" name="Google Shape;1001;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2" name="Google Shape;1002;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3" name="Google Shape;1003;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4" name="Google Shape;1004;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5" name="Google Shape;1005;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6" name="Google Shape;1006;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7" name="Google Shape;1007;p92"/>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8" name="Google Shape;1008;p92"/>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9" name="Google Shape;1009;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0" name="Google Shape;1010;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1" name="Google Shape;1011;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2" name="Google Shape;1012;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3" name="Google Shape;1013;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4" name="Google Shape;1014;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5" name="Google Shape;1015;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6" name="Google Shape;1016;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7" name="Google Shape;1017;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8" name="Google Shape;1018;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9" name="Google Shape;1019;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0" name="Google Shape;1020;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1" name="Google Shape;1021;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2" name="Google Shape;1022;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3" name="Google Shape;1023;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4" name="Google Shape;1024;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5" name="Google Shape;1025;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6" name="Google Shape;1026;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7" name="Google Shape;1027;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8" name="Google Shape;1028;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9" name="Google Shape;1029;p92"/>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0" name="Google Shape;1030;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1" name="Google Shape;1031;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2" name="Google Shape;1032;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3" name="Google Shape;1033;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4" name="Google Shape;1034;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5" name="Google Shape;1035;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6" name="Google Shape;1036;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7" name="Google Shape;1037;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8" name="Google Shape;1038;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9" name="Google Shape;1039;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0" name="Google Shape;1040;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1" name="Google Shape;1041;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2" name="Google Shape;1042;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3" name="Google Shape;1043;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4" name="Google Shape;1044;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5" name="Google Shape;1045;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6" name="Google Shape;1046;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7" name="Google Shape;1047;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8" name="Google Shape;1048;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9" name="Google Shape;1049;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0" name="Google Shape;1050;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1" name="Google Shape;1051;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2" name="Google Shape;1052;p92"/>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3" name="Google Shape;1053;p92"/>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4" name="Google Shape;1054;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5" name="Google Shape;1055;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6" name="Google Shape;1056;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7" name="Google Shape;1057;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8" name="Google Shape;1058;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9" name="Google Shape;1059;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0" name="Google Shape;1060;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1" name="Google Shape;1061;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2" name="Google Shape;1062;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3" name="Google Shape;1063;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4" name="Google Shape;1064;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5" name="Google Shape;1065;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6" name="Google Shape;1066;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7" name="Google Shape;1067;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8" name="Google Shape;1068;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9" name="Google Shape;1069;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0" name="Google Shape;1070;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1" name="Google Shape;1071;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2" name="Google Shape;1072;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3" name="Google Shape;1073;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4" name="Google Shape;1074;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5" name="Google Shape;1075;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6" name="Google Shape;1076;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7" name="Google Shape;1077;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8" name="Google Shape;1078;p92"/>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9" name="Google Shape;1079;p92"/>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0" name="Google Shape;1080;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1" name="Google Shape;1081;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2" name="Google Shape;1082;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3" name="Google Shape;1083;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4" name="Google Shape;1084;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5" name="Google Shape;1085;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6" name="Google Shape;1086;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7" name="Google Shape;1087;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8" name="Google Shape;1088;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9" name="Google Shape;1089;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0" name="Google Shape;1090;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1" name="Google Shape;1091;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2" name="Google Shape;1092;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3" name="Google Shape;1093;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4" name="Google Shape;1094;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5" name="Google Shape;1095;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6" name="Google Shape;1096;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7" name="Google Shape;1097;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8" name="Google Shape;1098;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9" name="Google Shape;1099;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0" name="Google Shape;1100;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1" name="Google Shape;1101;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2" name="Google Shape;1102;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3" name="Google Shape;1103;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4" name="Google Shape;1104;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5" name="Google Shape;1105;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6" name="Google Shape;1106;p92"/>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7" name="Google Shape;1107;p92"/>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8" name="Google Shape;1108;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9" name="Google Shape;1109;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0" name="Google Shape;1110;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1" name="Google Shape;1111;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2" name="Google Shape;1112;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3" name="Google Shape;1113;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4" name="Google Shape;1114;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5" name="Google Shape;1115;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6" name="Google Shape;1116;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7" name="Google Shape;1117;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8" name="Google Shape;1118;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9" name="Google Shape;1119;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0" name="Google Shape;1120;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1" name="Google Shape;1121;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2" name="Google Shape;1122;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3" name="Google Shape;1123;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4" name="Google Shape;1124;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5" name="Google Shape;1125;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6" name="Google Shape;1126;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7" name="Google Shape;1127;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8" name="Google Shape;1128;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9" name="Google Shape;1129;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0" name="Google Shape;1130;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1" name="Google Shape;1131;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2" name="Google Shape;1132;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3" name="Google Shape;1133;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4" name="Google Shape;1134;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5" name="Google Shape;1135;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6" name="Google Shape;1136;p92"/>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7" name="Google Shape;1137;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8" name="Google Shape;1138;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9" name="Google Shape;1139;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0" name="Google Shape;1140;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1" name="Google Shape;1141;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2" name="Google Shape;1142;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3" name="Google Shape;1143;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4" name="Google Shape;1144;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5" name="Google Shape;1145;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6" name="Google Shape;1146;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7" name="Google Shape;1147;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8" name="Google Shape;1148;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9" name="Google Shape;1149;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0" name="Google Shape;1150;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1" name="Google Shape;1151;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2" name="Google Shape;1152;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3" name="Google Shape;1153;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4" name="Google Shape;1154;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5" name="Google Shape;1155;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6" name="Google Shape;1156;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7" name="Google Shape;1157;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8" name="Google Shape;1158;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9" name="Google Shape;1159;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0" name="Google Shape;1160;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1" name="Google Shape;1161;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2" name="Google Shape;1162;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3" name="Google Shape;1163;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4" name="Google Shape;1164;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5" name="Google Shape;1165;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6" name="Google Shape;1166;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7" name="Google Shape;1167;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8" name="Google Shape;1168;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9" name="Google Shape;1169;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0" name="Google Shape;1170;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1" name="Google Shape;1171;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2" name="Google Shape;1172;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3" name="Google Shape;1173;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4" name="Google Shape;1174;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5" name="Google Shape;1175;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6" name="Google Shape;1176;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7" name="Google Shape;1177;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8" name="Google Shape;1178;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179" name="Google Shape;1179;p92"/>
            <p:cNvGrpSpPr/>
            <p:nvPr/>
          </p:nvGrpSpPr>
          <p:grpSpPr>
            <a:xfrm>
              <a:off x="2044966" y="449539"/>
              <a:ext cx="919163" cy="3881437"/>
              <a:chOff x="6901" y="951"/>
              <a:chExt cx="579" cy="2445"/>
            </a:xfrm>
          </p:grpSpPr>
          <p:sp>
            <p:nvSpPr>
              <p:cNvPr id="1180" name="Google Shape;1180;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1" name="Google Shape;1181;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2" name="Google Shape;1182;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3" name="Google Shape;1183;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4" name="Google Shape;1184;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5" name="Google Shape;1185;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6" name="Google Shape;1186;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7" name="Google Shape;1187;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8" name="Google Shape;1188;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9" name="Google Shape;1189;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0" name="Google Shape;1190;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1" name="Google Shape;1191;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2" name="Google Shape;1192;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3" name="Google Shape;1193;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4" name="Google Shape;1194;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5" name="Google Shape;1195;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6" name="Google Shape;1196;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7" name="Google Shape;1197;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8" name="Google Shape;1198;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9" name="Google Shape;1199;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0" name="Google Shape;1200;p92"/>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1" name="Google Shape;1201;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2" name="Google Shape;1202;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3" name="Google Shape;1203;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4" name="Google Shape;1204;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5" name="Google Shape;1205;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6" name="Google Shape;1206;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7" name="Google Shape;1207;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8" name="Google Shape;1208;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9" name="Google Shape;1209;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0" name="Google Shape;1210;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1" name="Google Shape;1211;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2" name="Google Shape;1212;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3" name="Google Shape;1213;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4" name="Google Shape;1214;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5" name="Google Shape;1215;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6" name="Google Shape;1216;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7" name="Google Shape;1217;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8" name="Google Shape;1218;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9" name="Google Shape;1219;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0" name="Google Shape;1220;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1" name="Google Shape;1221;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2" name="Google Shape;1222;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3" name="Google Shape;1223;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4" name="Google Shape;1224;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5" name="Google Shape;1225;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6" name="Google Shape;1226;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7" name="Google Shape;1227;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8" name="Google Shape;1228;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9" name="Google Shape;1229;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0" name="Google Shape;1230;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1" name="Google Shape;1231;p92"/>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2" name="Google Shape;1232;p92"/>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3" name="Google Shape;1233;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4" name="Google Shape;1234;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5" name="Google Shape;1235;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6" name="Google Shape;1236;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7" name="Google Shape;1237;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8" name="Google Shape;1238;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9" name="Google Shape;1239;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0" name="Google Shape;1240;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1" name="Google Shape;1241;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2" name="Google Shape;1242;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3" name="Google Shape;1243;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4" name="Google Shape;1244;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5" name="Google Shape;1245;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6" name="Google Shape;1246;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7" name="Google Shape;1247;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8" name="Google Shape;1248;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9" name="Google Shape;1249;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0" name="Google Shape;1250;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1" name="Google Shape;1251;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2" name="Google Shape;1252;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3" name="Google Shape;1253;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4" name="Google Shape;1254;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5" name="Google Shape;1255;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6" name="Google Shape;1256;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7" name="Google Shape;1257;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8" name="Google Shape;1258;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9" name="Google Shape;1259;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0" name="Google Shape;1260;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1" name="Google Shape;1261;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2" name="Google Shape;1262;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3" name="Google Shape;1263;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4" name="Google Shape;1264;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5" name="Google Shape;1265;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6" name="Google Shape;1266;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7" name="Google Shape;1267;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8" name="Google Shape;1268;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9" name="Google Shape;1269;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0" name="Google Shape;1270;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1" name="Google Shape;1271;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2" name="Google Shape;1272;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3" name="Google Shape;1273;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4" name="Google Shape;1274;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5" name="Google Shape;1275;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6" name="Google Shape;1276;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7" name="Google Shape;1277;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8" name="Google Shape;1278;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9" name="Google Shape;1279;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0" name="Google Shape;1280;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1" name="Google Shape;1281;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2" name="Google Shape;1282;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3" name="Google Shape;1283;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4" name="Google Shape;1284;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5" name="Google Shape;1285;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6" name="Google Shape;1286;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7" name="Google Shape;1287;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8" name="Google Shape;1288;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9" name="Google Shape;1289;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0" name="Google Shape;1290;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1" name="Google Shape;1291;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2" name="Google Shape;1292;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3" name="Google Shape;1293;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4" name="Google Shape;1294;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5" name="Google Shape;1295;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6" name="Google Shape;1296;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7" name="Google Shape;1297;p92"/>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8" name="Google Shape;1298;p92"/>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9" name="Google Shape;1299;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0" name="Google Shape;1300;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1" name="Google Shape;1301;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2" name="Google Shape;1302;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3" name="Google Shape;1303;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4" name="Google Shape;1304;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5" name="Google Shape;1305;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6" name="Google Shape;1306;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7" name="Google Shape;1307;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8" name="Google Shape;1308;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9" name="Google Shape;1309;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0" name="Google Shape;1310;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1" name="Google Shape;1311;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2" name="Google Shape;1312;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3" name="Google Shape;1313;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4" name="Google Shape;1314;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5" name="Google Shape;1315;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6" name="Google Shape;1316;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7" name="Google Shape;1317;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8" name="Google Shape;1318;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9" name="Google Shape;1319;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0" name="Google Shape;1320;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1" name="Google Shape;1321;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2" name="Google Shape;1322;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3" name="Google Shape;1323;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4" name="Google Shape;1324;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5" name="Google Shape;1325;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6" name="Google Shape;1326;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7" name="Google Shape;1327;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8" name="Google Shape;1328;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9" name="Google Shape;1329;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0" name="Google Shape;1330;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1" name="Google Shape;1331;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2" name="Google Shape;1332;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3" name="Google Shape;1333;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4" name="Google Shape;1334;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5" name="Google Shape;1335;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6" name="Google Shape;1336;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7" name="Google Shape;1337;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8" name="Google Shape;1338;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9" name="Google Shape;1339;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0" name="Google Shape;1340;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1" name="Google Shape;1341;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2" name="Google Shape;1342;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3" name="Google Shape;1343;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4" name="Google Shape;1344;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5" name="Google Shape;1345;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6" name="Google Shape;1346;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7" name="Google Shape;1347;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8" name="Google Shape;1348;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9" name="Google Shape;1349;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0" name="Google Shape;1350;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1" name="Google Shape;1351;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2" name="Google Shape;1352;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3" name="Google Shape;1353;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4" name="Google Shape;1354;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5" name="Google Shape;1355;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6" name="Google Shape;1356;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7" name="Google Shape;1357;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8" name="Google Shape;1358;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9" name="Google Shape;1359;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0" name="Google Shape;1360;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1" name="Google Shape;1361;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2" name="Google Shape;1362;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3" name="Google Shape;1363;p92"/>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4" name="Google Shape;1364;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5" name="Google Shape;1365;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6" name="Google Shape;1366;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7" name="Google Shape;1367;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8" name="Google Shape;1368;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9" name="Google Shape;1369;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0" name="Google Shape;1370;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1" name="Google Shape;1371;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2" name="Google Shape;1372;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3" name="Google Shape;1373;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4" name="Google Shape;1374;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5" name="Google Shape;1375;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6" name="Google Shape;1376;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7" name="Google Shape;1377;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8" name="Google Shape;1378;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9" name="Google Shape;1379;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380" name="Google Shape;1380;p92"/>
            <p:cNvGrpSpPr/>
            <p:nvPr/>
          </p:nvGrpSpPr>
          <p:grpSpPr>
            <a:xfrm>
              <a:off x="2957779" y="503514"/>
              <a:ext cx="1074738" cy="3776662"/>
              <a:chOff x="7476" y="985"/>
              <a:chExt cx="677" cy="2379"/>
            </a:xfrm>
          </p:grpSpPr>
          <p:sp>
            <p:nvSpPr>
              <p:cNvPr id="1381" name="Google Shape;1381;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2" name="Google Shape;1382;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3" name="Google Shape;1383;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4" name="Google Shape;1384;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5" name="Google Shape;1385;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6" name="Google Shape;1386;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7" name="Google Shape;1387;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8" name="Google Shape;1388;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9" name="Google Shape;1389;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0" name="Google Shape;1390;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1" name="Google Shape;1391;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2" name="Google Shape;1392;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3" name="Google Shape;1393;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4" name="Google Shape;1394;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5" name="Google Shape;1395;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6" name="Google Shape;1396;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7" name="Google Shape;1397;p92"/>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8" name="Google Shape;1398;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9" name="Google Shape;1399;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0" name="Google Shape;1400;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1" name="Google Shape;1401;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2" name="Google Shape;1402;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3" name="Google Shape;1403;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4" name="Google Shape;1404;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5" name="Google Shape;1405;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6" name="Google Shape;1406;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7" name="Google Shape;1407;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8" name="Google Shape;1408;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9" name="Google Shape;1409;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0" name="Google Shape;1410;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1" name="Google Shape;1411;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2" name="Google Shape;1412;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3" name="Google Shape;1413;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4" name="Google Shape;1414;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5" name="Google Shape;1415;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6" name="Google Shape;1416;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7" name="Google Shape;1417;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8" name="Google Shape;1418;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9" name="Google Shape;1419;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0" name="Google Shape;1420;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1" name="Google Shape;1421;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2" name="Google Shape;1422;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3" name="Google Shape;1423;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4" name="Google Shape;1424;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5" name="Google Shape;1425;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6" name="Google Shape;1426;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7" name="Google Shape;1427;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8" name="Google Shape;1428;p92"/>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9" name="Google Shape;1429;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0" name="Google Shape;1430;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1" name="Google Shape;1431;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2" name="Google Shape;1432;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3" name="Google Shape;1433;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4" name="Google Shape;1434;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5" name="Google Shape;1435;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6" name="Google Shape;1436;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7" name="Google Shape;1437;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8" name="Google Shape;1438;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9" name="Google Shape;1439;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0" name="Google Shape;1440;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1" name="Google Shape;1441;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2" name="Google Shape;1442;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3" name="Google Shape;1443;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4" name="Google Shape;1444;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5" name="Google Shape;1445;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6" name="Google Shape;1446;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7" name="Google Shape;1447;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8" name="Google Shape;1448;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9" name="Google Shape;1449;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0" name="Google Shape;1450;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1" name="Google Shape;1451;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2" name="Google Shape;1452;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3" name="Google Shape;1453;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4" name="Google Shape;1454;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5" name="Google Shape;1455;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6" name="Google Shape;1456;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7" name="Google Shape;1457;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8" name="Google Shape;1458;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9" name="Google Shape;1459;p92"/>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0" name="Google Shape;1460;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1" name="Google Shape;1461;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2" name="Google Shape;1462;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3" name="Google Shape;1463;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4" name="Google Shape;1464;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5" name="Google Shape;1465;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6" name="Google Shape;1466;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7" name="Google Shape;1467;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8" name="Google Shape;1468;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9" name="Google Shape;1469;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0" name="Google Shape;1470;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1" name="Google Shape;1471;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2" name="Google Shape;1472;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3" name="Google Shape;1473;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4" name="Google Shape;1474;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5" name="Google Shape;1475;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6" name="Google Shape;1476;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7" name="Google Shape;1477;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8" name="Google Shape;1478;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9" name="Google Shape;1479;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0" name="Google Shape;1480;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1" name="Google Shape;1481;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2" name="Google Shape;1482;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3" name="Google Shape;1483;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4" name="Google Shape;1484;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5" name="Google Shape;1485;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6" name="Google Shape;1486;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7" name="Google Shape;1487;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8" name="Google Shape;1488;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9" name="Google Shape;1489;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0" name="Google Shape;1490;p92"/>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1" name="Google Shape;1491;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2" name="Google Shape;1492;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3" name="Google Shape;1493;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4" name="Google Shape;1494;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5" name="Google Shape;1495;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6" name="Google Shape;1496;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7" name="Google Shape;1497;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8" name="Google Shape;1498;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9" name="Google Shape;1499;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0" name="Google Shape;1500;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1" name="Google Shape;1501;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2" name="Google Shape;1502;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3" name="Google Shape;1503;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4" name="Google Shape;1504;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5" name="Google Shape;1505;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6" name="Google Shape;1506;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7" name="Google Shape;1507;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8" name="Google Shape;1508;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9" name="Google Shape;1509;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0" name="Google Shape;1510;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1" name="Google Shape;1511;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2" name="Google Shape;1512;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3" name="Google Shape;1513;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4" name="Google Shape;1514;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5" name="Google Shape;1515;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6" name="Google Shape;1516;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7" name="Google Shape;1517;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8" name="Google Shape;1518;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9" name="Google Shape;1519;p92"/>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0" name="Google Shape;1520;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1" name="Google Shape;1521;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2" name="Google Shape;1522;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3" name="Google Shape;1523;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4" name="Google Shape;1524;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5" name="Google Shape;1525;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6" name="Google Shape;1526;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7" name="Google Shape;1527;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8" name="Google Shape;1528;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9" name="Google Shape;1529;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0" name="Google Shape;1530;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1" name="Google Shape;1531;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2" name="Google Shape;1532;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3" name="Google Shape;1533;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4" name="Google Shape;1534;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5" name="Google Shape;1535;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6" name="Google Shape;1536;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7" name="Google Shape;1537;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8" name="Google Shape;1538;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9" name="Google Shape;1539;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0" name="Google Shape;1540;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1" name="Google Shape;1541;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2" name="Google Shape;1542;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3" name="Google Shape;1543;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4" name="Google Shape;1544;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5" name="Google Shape;1545;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6" name="Google Shape;1546;p92"/>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7" name="Google Shape;1547;p92"/>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8" name="Google Shape;1548;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9" name="Google Shape;1549;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0" name="Google Shape;1550;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1" name="Google Shape;1551;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2" name="Google Shape;1552;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3" name="Google Shape;1553;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4" name="Google Shape;1554;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5" name="Google Shape;1555;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6" name="Google Shape;1556;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7" name="Google Shape;1557;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8" name="Google Shape;1558;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9" name="Google Shape;1559;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0" name="Google Shape;1560;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1" name="Google Shape;1561;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2" name="Google Shape;1562;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3" name="Google Shape;1563;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4" name="Google Shape;1564;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5" name="Google Shape;1565;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6" name="Google Shape;1566;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7" name="Google Shape;1567;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8" name="Google Shape;1568;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9" name="Google Shape;1569;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0" name="Google Shape;1570;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1" name="Google Shape;1571;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2" name="Google Shape;1572;p92"/>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3" name="Google Shape;1573;p92"/>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4" name="Google Shape;1574;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5" name="Google Shape;1575;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6" name="Google Shape;1576;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7" name="Google Shape;1577;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8" name="Google Shape;1578;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9" name="Google Shape;1579;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0" name="Google Shape;1580;p92"/>
              <p:cNvSpPr/>
              <p:nvPr/>
            </p:nvSpPr>
            <p:spPr>
              <a:xfrm>
                <a:off x="8149"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581" name="Google Shape;1581;p92"/>
            <p:cNvSpPr/>
            <p:nvPr/>
          </p:nvSpPr>
          <p:spPr>
            <a:xfrm>
              <a:off x="402616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2" name="Google Shape;1582;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3" name="Google Shape;1583;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4" name="Google Shape;1584;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5" name="Google Shape;1585;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6" name="Google Shape;1586;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7" name="Google Shape;1587;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8" name="Google Shape;1588;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9" name="Google Shape;1589;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0" name="Google Shape;1590;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1" name="Google Shape;1591;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2" name="Google Shape;1592;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3" name="Google Shape;1593;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4" name="Google Shape;1594;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5" name="Google Shape;1595;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6" name="Google Shape;1596;p92"/>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7" name="Google Shape;1597;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8" name="Google Shape;1598;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9" name="Google Shape;1599;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0" name="Google Shape;1600;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1" name="Google Shape;1601;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2" name="Google Shape;1602;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3" name="Google Shape;1603;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4" name="Google Shape;1604;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5" name="Google Shape;1605;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6" name="Google Shape;1606;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7" name="Google Shape;1607;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8" name="Google Shape;1608;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9" name="Google Shape;1609;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0" name="Google Shape;1610;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1" name="Google Shape;1611;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2" name="Google Shape;1612;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3" name="Google Shape;1613;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4" name="Google Shape;1614;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5" name="Google Shape;1615;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6" name="Google Shape;1616;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7" name="Google Shape;1617;p92"/>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8" name="Google Shape;1618;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9" name="Google Shape;1619;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0" name="Google Shape;1620;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1" name="Google Shape;1621;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2" name="Google Shape;1622;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3" name="Google Shape;1623;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4" name="Google Shape;1624;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5" name="Google Shape;1625;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6" name="Google Shape;1626;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7" name="Google Shape;1627;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8" name="Google Shape;1628;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9" name="Google Shape;1629;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0" name="Google Shape;1630;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1" name="Google Shape;1631;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2" name="Google Shape;1632;p92"/>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3" name="Google Shape;1633;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4" name="Google Shape;1634;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5" name="Google Shape;1635;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6" name="Google Shape;1636;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7" name="Google Shape;1637;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8" name="Google Shape;1638;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9" name="Google Shape;1639;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0" name="Google Shape;1640;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1" name="Google Shape;1641;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2" name="Google Shape;1642;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3" name="Google Shape;1643;p92"/>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pic>
        <p:nvPicPr>
          <p:cNvPr id="1644" name="Google Shape;1644;p92"/>
          <p:cNvPicPr preferRelativeResize="0"/>
          <p:nvPr/>
        </p:nvPicPr>
        <p:blipFill rotWithShape="1">
          <a:blip r:embed="rId4">
            <a:alphaModFix/>
          </a:blip>
          <a:srcRect/>
          <a:stretch/>
        </p:blipFill>
        <p:spPr>
          <a:xfrm>
            <a:off x="7759167" y="2727481"/>
            <a:ext cx="1410477" cy="1410477"/>
          </a:xfrm>
          <a:prstGeom prst="rect">
            <a:avLst/>
          </a:prstGeom>
          <a:noFill/>
          <a:ln>
            <a:noFill/>
          </a:ln>
        </p:spPr>
      </p:pic>
      <p:sp>
        <p:nvSpPr>
          <p:cNvPr id="1645" name="Google Shape;1645;p9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46" name="Google Shape;1646;p92"/>
          <p:cNvGrpSpPr/>
          <p:nvPr/>
        </p:nvGrpSpPr>
        <p:grpSpPr>
          <a:xfrm>
            <a:off x="10885487" y="6500976"/>
            <a:ext cx="1120140" cy="180261"/>
            <a:chOff x="2436492" y="2846067"/>
            <a:chExt cx="7274235" cy="1170621"/>
          </a:xfrm>
        </p:grpSpPr>
        <p:grpSp>
          <p:nvGrpSpPr>
            <p:cNvPr id="1647" name="Google Shape;1647;p92"/>
            <p:cNvGrpSpPr/>
            <p:nvPr/>
          </p:nvGrpSpPr>
          <p:grpSpPr>
            <a:xfrm>
              <a:off x="3458524" y="2847971"/>
              <a:ext cx="6252203" cy="1168717"/>
              <a:chOff x="3458527" y="2847974"/>
              <a:chExt cx="6252209" cy="1168717"/>
            </a:xfrm>
          </p:grpSpPr>
          <p:sp>
            <p:nvSpPr>
              <p:cNvPr id="1648" name="Google Shape;1648;p92"/>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9" name="Google Shape;1649;p92"/>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0" name="Google Shape;1650;p92"/>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1" name="Google Shape;1651;p92"/>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2" name="Google Shape;1652;p92"/>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3" name="Google Shape;1653;p92"/>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4" name="Google Shape;1654;p92"/>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5" name="Google Shape;1655;p92"/>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656" name="Google Shape;1656;p92"/>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7" name="Google Shape;1657;p92"/>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p Slide">
  <p:cSld name="Map Slide">
    <p:bg>
      <p:bgPr>
        <a:solidFill>
          <a:schemeClr val="lt1"/>
        </a:solidFill>
        <a:effectLst/>
      </p:bgPr>
    </p:bg>
    <p:spTree>
      <p:nvGrpSpPr>
        <p:cNvPr id="1" name="Shape 1658"/>
        <p:cNvGrpSpPr/>
        <p:nvPr/>
      </p:nvGrpSpPr>
      <p:grpSpPr>
        <a:xfrm>
          <a:off x="0" y="0"/>
          <a:ext cx="0" cy="0"/>
          <a:chOff x="0" y="0"/>
          <a:chExt cx="0" cy="0"/>
        </a:xfrm>
      </p:grpSpPr>
      <p:sp>
        <p:nvSpPr>
          <p:cNvPr id="1659" name="Google Shape;1659;p9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0" name="Google Shape;1660;p9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1" name="Google Shape;1661;p9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662" name="Google Shape;1662;p93"/>
          <p:cNvPicPr preferRelativeResize="0"/>
          <p:nvPr/>
        </p:nvPicPr>
        <p:blipFill rotWithShape="1">
          <a:blip r:embed="rId2">
            <a:alphaModFix/>
          </a:blip>
          <a:srcRect/>
          <a:stretch/>
        </p:blipFill>
        <p:spPr>
          <a:xfrm>
            <a:off x="1573621" y="1625618"/>
            <a:ext cx="9579936" cy="4551898"/>
          </a:xfrm>
          <a:prstGeom prst="rect">
            <a:avLst/>
          </a:prstGeom>
          <a:noFill/>
          <a:ln>
            <a:noFill/>
          </a:ln>
        </p:spPr>
      </p:pic>
      <p:sp>
        <p:nvSpPr>
          <p:cNvPr id="1663" name="Google Shape;1663;p93"/>
          <p:cNvSpPr txBox="1"/>
          <p:nvPr/>
        </p:nvSpPr>
        <p:spPr>
          <a:xfrm>
            <a:off x="613033" y="2966930"/>
            <a:ext cx="1244083"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Los Angeles</a:t>
            </a:r>
            <a:endParaRPr sz="1400" b="0" i="0" u="none" strike="noStrike" cap="none">
              <a:solidFill>
                <a:srgbClr val="000000"/>
              </a:solidFill>
              <a:latin typeface="Arial"/>
              <a:ea typeface="Arial"/>
              <a:cs typeface="Arial"/>
              <a:sym typeface="Arial"/>
            </a:endParaRPr>
          </a:p>
        </p:txBody>
      </p:sp>
      <p:sp>
        <p:nvSpPr>
          <p:cNvPr id="1664" name="Google Shape;1664;p93"/>
          <p:cNvSpPr txBox="1"/>
          <p:nvPr/>
        </p:nvSpPr>
        <p:spPr>
          <a:xfrm>
            <a:off x="1846484" y="3390794"/>
            <a:ext cx="110412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San Diego</a:t>
            </a:r>
            <a:endParaRPr sz="1400" b="0" i="0" u="none" strike="noStrike" cap="none">
              <a:solidFill>
                <a:srgbClr val="000000"/>
              </a:solidFill>
              <a:latin typeface="Arial"/>
              <a:ea typeface="Arial"/>
              <a:cs typeface="Arial"/>
              <a:sym typeface="Arial"/>
            </a:endParaRPr>
          </a:p>
        </p:txBody>
      </p:sp>
      <p:sp>
        <p:nvSpPr>
          <p:cNvPr id="1665" name="Google Shape;1665;p93"/>
          <p:cNvSpPr txBox="1"/>
          <p:nvPr/>
        </p:nvSpPr>
        <p:spPr>
          <a:xfrm>
            <a:off x="3746203" y="2971316"/>
            <a:ext cx="144791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Boston (HQ)</a:t>
            </a:r>
            <a:endParaRPr sz="1400" b="0" i="0" u="none" strike="noStrike" cap="none">
              <a:solidFill>
                <a:srgbClr val="000000"/>
              </a:solidFill>
              <a:latin typeface="Arial"/>
              <a:ea typeface="Arial"/>
              <a:cs typeface="Arial"/>
              <a:sym typeface="Arial"/>
            </a:endParaRPr>
          </a:p>
        </p:txBody>
      </p:sp>
      <p:sp>
        <p:nvSpPr>
          <p:cNvPr id="1666" name="Google Shape;1666;p93"/>
          <p:cNvSpPr txBox="1"/>
          <p:nvPr/>
        </p:nvSpPr>
        <p:spPr>
          <a:xfrm>
            <a:off x="6498229" y="2228802"/>
            <a:ext cx="657484"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Kiev</a:t>
            </a:r>
            <a:endParaRPr sz="1400" b="0" i="0" u="none" strike="noStrike" cap="none">
              <a:solidFill>
                <a:srgbClr val="000000"/>
              </a:solidFill>
              <a:latin typeface="Arial"/>
              <a:ea typeface="Arial"/>
              <a:cs typeface="Arial"/>
              <a:sym typeface="Arial"/>
            </a:endParaRPr>
          </a:p>
        </p:txBody>
      </p:sp>
      <p:sp>
        <p:nvSpPr>
          <p:cNvPr id="1667" name="Google Shape;1667;p93"/>
          <p:cNvSpPr txBox="1"/>
          <p:nvPr/>
        </p:nvSpPr>
        <p:spPr>
          <a:xfrm>
            <a:off x="9792288" y="2720709"/>
            <a:ext cx="82609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Tokyo</a:t>
            </a:r>
            <a:endParaRPr sz="1400" b="0" i="0" u="none" strike="noStrike" cap="none">
              <a:solidFill>
                <a:srgbClr val="000000"/>
              </a:solidFill>
              <a:latin typeface="Arial"/>
              <a:ea typeface="Arial"/>
              <a:cs typeface="Arial"/>
              <a:sym typeface="Arial"/>
            </a:endParaRPr>
          </a:p>
        </p:txBody>
      </p:sp>
      <p:sp>
        <p:nvSpPr>
          <p:cNvPr id="1668" name="Google Shape;1668;p93"/>
          <p:cNvSpPr txBox="1"/>
          <p:nvPr/>
        </p:nvSpPr>
        <p:spPr>
          <a:xfrm>
            <a:off x="9019622" y="3250251"/>
            <a:ext cx="82609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Seoul</a:t>
            </a:r>
            <a:endParaRPr sz="1400" b="0" i="0" u="none" strike="noStrike" cap="none">
              <a:solidFill>
                <a:srgbClr val="000000"/>
              </a:solidFill>
              <a:latin typeface="Arial"/>
              <a:ea typeface="Arial"/>
              <a:cs typeface="Arial"/>
              <a:sym typeface="Arial"/>
            </a:endParaRPr>
          </a:p>
        </p:txBody>
      </p:sp>
      <p:sp>
        <p:nvSpPr>
          <p:cNvPr id="1669" name="Google Shape;1669;p93"/>
          <p:cNvSpPr txBox="1"/>
          <p:nvPr/>
        </p:nvSpPr>
        <p:spPr>
          <a:xfrm>
            <a:off x="10351239" y="4895679"/>
            <a:ext cx="108658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Brisbane</a:t>
            </a:r>
            <a:endParaRPr sz="1400" b="0" i="0" u="none" strike="noStrike" cap="none">
              <a:solidFill>
                <a:srgbClr val="000000"/>
              </a:solidFill>
              <a:latin typeface="Arial"/>
              <a:ea typeface="Arial"/>
              <a:cs typeface="Arial"/>
              <a:sym typeface="Arial"/>
            </a:endParaRPr>
          </a:p>
        </p:txBody>
      </p:sp>
      <p:sp>
        <p:nvSpPr>
          <p:cNvPr id="1670" name="Google Shape;1670;p93"/>
          <p:cNvSpPr txBox="1"/>
          <p:nvPr/>
        </p:nvSpPr>
        <p:spPr>
          <a:xfrm>
            <a:off x="10862249" y="5284866"/>
            <a:ext cx="108658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Auckland</a:t>
            </a:r>
            <a:endParaRPr sz="1400" b="0" i="0" u="none" strike="noStrike" cap="none">
              <a:solidFill>
                <a:srgbClr val="000000"/>
              </a:solidFill>
              <a:latin typeface="Arial"/>
              <a:ea typeface="Arial"/>
              <a:cs typeface="Arial"/>
              <a:sym typeface="Arial"/>
            </a:endParaRPr>
          </a:p>
        </p:txBody>
      </p:sp>
      <p:sp>
        <p:nvSpPr>
          <p:cNvPr id="1671" name="Google Shape;1671;p93"/>
          <p:cNvSpPr/>
          <p:nvPr/>
        </p:nvSpPr>
        <p:spPr>
          <a:xfrm>
            <a:off x="1944210" y="297308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2" name="Google Shape;1672;p93"/>
          <p:cNvSpPr/>
          <p:nvPr/>
        </p:nvSpPr>
        <p:spPr>
          <a:xfrm>
            <a:off x="3580384" y="2550960"/>
            <a:ext cx="331638" cy="331638"/>
          </a:xfrm>
          <a:prstGeom prst="ellipse">
            <a:avLst/>
          </a:prstGeom>
          <a:solidFill>
            <a:schemeClr val="dk1"/>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3" name="Google Shape;1673;p93"/>
          <p:cNvSpPr/>
          <p:nvPr/>
        </p:nvSpPr>
        <p:spPr>
          <a:xfrm>
            <a:off x="6287917" y="249114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4" name="Google Shape;1674;p93"/>
          <p:cNvSpPr/>
          <p:nvPr/>
        </p:nvSpPr>
        <p:spPr>
          <a:xfrm>
            <a:off x="9246355" y="294981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5" name="Google Shape;1675;p93"/>
          <p:cNvSpPr/>
          <p:nvPr/>
        </p:nvSpPr>
        <p:spPr>
          <a:xfrm>
            <a:off x="9606452" y="294981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6" name="Google Shape;1676;p93"/>
          <p:cNvSpPr/>
          <p:nvPr/>
        </p:nvSpPr>
        <p:spPr>
          <a:xfrm>
            <a:off x="10157226" y="5203720"/>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7" name="Google Shape;1677;p93"/>
          <p:cNvSpPr/>
          <p:nvPr/>
        </p:nvSpPr>
        <p:spPr>
          <a:xfrm>
            <a:off x="10602315" y="557916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8" name="Google Shape;1678;p93"/>
          <p:cNvSpPr txBox="1"/>
          <p:nvPr/>
        </p:nvSpPr>
        <p:spPr>
          <a:xfrm>
            <a:off x="5226763" y="2490760"/>
            <a:ext cx="86383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London</a:t>
            </a:r>
            <a:endParaRPr sz="1400" b="0" i="0" u="none" strike="noStrike" cap="none">
              <a:solidFill>
                <a:srgbClr val="000000"/>
              </a:solidFill>
              <a:latin typeface="Arial"/>
              <a:ea typeface="Arial"/>
              <a:cs typeface="Arial"/>
              <a:sym typeface="Arial"/>
            </a:endParaRPr>
          </a:p>
        </p:txBody>
      </p:sp>
      <p:sp>
        <p:nvSpPr>
          <p:cNvPr id="1679" name="Google Shape;1679;p93"/>
          <p:cNvSpPr/>
          <p:nvPr/>
        </p:nvSpPr>
        <p:spPr>
          <a:xfrm>
            <a:off x="5448321" y="2802335"/>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80" name="Google Shape;1680;p93"/>
          <p:cNvSpPr/>
          <p:nvPr/>
        </p:nvSpPr>
        <p:spPr>
          <a:xfrm>
            <a:off x="2061401" y="3145095"/>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81" name="Google Shape;1681;p9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2" name="Google Shape;1682;p93"/>
          <p:cNvSpPr txBox="1"/>
          <p:nvPr/>
        </p:nvSpPr>
        <p:spPr>
          <a:xfrm>
            <a:off x="5060722" y="2036464"/>
            <a:ext cx="86383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Cork</a:t>
            </a:r>
            <a:endParaRPr sz="1400" b="0" i="0" u="none" strike="noStrike" cap="none">
              <a:solidFill>
                <a:srgbClr val="000000"/>
              </a:solidFill>
              <a:latin typeface="Arial"/>
              <a:ea typeface="Arial"/>
              <a:cs typeface="Arial"/>
              <a:sym typeface="Arial"/>
            </a:endParaRPr>
          </a:p>
        </p:txBody>
      </p:sp>
      <p:sp>
        <p:nvSpPr>
          <p:cNvPr id="1683" name="Google Shape;1683;p93"/>
          <p:cNvSpPr/>
          <p:nvPr/>
        </p:nvSpPr>
        <p:spPr>
          <a:xfrm>
            <a:off x="5282280" y="234803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1_Custom Layout 2">
  <p:cSld name="1_Custom Layout 2">
    <p:bg>
      <p:bgPr>
        <a:solidFill>
          <a:schemeClr val="accent4"/>
        </a:solidFill>
        <a:effectLst/>
      </p:bgPr>
    </p:bg>
    <p:spTree>
      <p:nvGrpSpPr>
        <p:cNvPr id="1" name="Shape 1684"/>
        <p:cNvGrpSpPr/>
        <p:nvPr/>
      </p:nvGrpSpPr>
      <p:grpSpPr>
        <a:xfrm>
          <a:off x="0" y="0"/>
          <a:ext cx="0" cy="0"/>
          <a:chOff x="0" y="0"/>
          <a:chExt cx="0" cy="0"/>
        </a:xfrm>
      </p:grpSpPr>
      <p:pic>
        <p:nvPicPr>
          <p:cNvPr id="1685" name="Google Shape;1685;p94"/>
          <p:cNvPicPr preferRelativeResize="0"/>
          <p:nvPr/>
        </p:nvPicPr>
        <p:blipFill rotWithShape="1">
          <a:blip r:embed="rId2">
            <a:alphaModFix/>
          </a:blip>
          <a:srcRect/>
          <a:stretch/>
        </p:blipFill>
        <p:spPr>
          <a:xfrm>
            <a:off x="2382340" y="2091709"/>
            <a:ext cx="3588857" cy="3140250"/>
          </a:xfrm>
          <a:prstGeom prst="rect">
            <a:avLst/>
          </a:prstGeom>
          <a:noFill/>
          <a:ln>
            <a:noFill/>
          </a:ln>
        </p:spPr>
      </p:pic>
      <p:pic>
        <p:nvPicPr>
          <p:cNvPr id="1686" name="Google Shape;1686;p94"/>
          <p:cNvPicPr preferRelativeResize="0"/>
          <p:nvPr/>
        </p:nvPicPr>
        <p:blipFill rotWithShape="1">
          <a:blip r:embed="rId3">
            <a:alphaModFix/>
          </a:blip>
          <a:srcRect/>
          <a:stretch/>
        </p:blipFill>
        <p:spPr>
          <a:xfrm>
            <a:off x="6360240" y="2386854"/>
            <a:ext cx="3259296" cy="2546326"/>
          </a:xfrm>
          <a:prstGeom prst="rect">
            <a:avLst/>
          </a:prstGeom>
          <a:noFill/>
          <a:ln>
            <a:noFill/>
          </a:ln>
        </p:spPr>
      </p:pic>
      <p:sp>
        <p:nvSpPr>
          <p:cNvPr id="1687" name="Google Shape;1687;p9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8" name="Google Shape;1688;p9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9" name="Google Shape;1689;p9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690" name="Google Shape;1690;p94"/>
          <p:cNvSpPr>
            <a:spLocks noGrp="1"/>
          </p:cNvSpPr>
          <p:nvPr>
            <p:ph type="pic" idx="2"/>
          </p:nvPr>
        </p:nvSpPr>
        <p:spPr>
          <a:xfrm>
            <a:off x="797723" y="2144080"/>
            <a:ext cx="3033781" cy="3033781"/>
          </a:xfrm>
          <a:prstGeom prst="ellipse">
            <a:avLst/>
          </a:prstGeom>
          <a:solidFill>
            <a:schemeClr val="lt1"/>
          </a:solidFill>
          <a:ln>
            <a:noFill/>
          </a:ln>
        </p:spPr>
      </p:sp>
      <p:sp>
        <p:nvSpPr>
          <p:cNvPr id="1691" name="Google Shape;1691;p94"/>
          <p:cNvSpPr>
            <a:spLocks noGrp="1"/>
          </p:cNvSpPr>
          <p:nvPr>
            <p:ph type="pic" idx="3"/>
          </p:nvPr>
        </p:nvSpPr>
        <p:spPr>
          <a:xfrm>
            <a:off x="4575139" y="2144079"/>
            <a:ext cx="3033781" cy="3033781"/>
          </a:xfrm>
          <a:prstGeom prst="ellipse">
            <a:avLst/>
          </a:prstGeom>
          <a:solidFill>
            <a:schemeClr val="lt1"/>
          </a:solidFill>
          <a:ln>
            <a:noFill/>
          </a:ln>
        </p:spPr>
      </p:sp>
      <p:sp>
        <p:nvSpPr>
          <p:cNvPr id="1692" name="Google Shape;1692;p94"/>
          <p:cNvSpPr>
            <a:spLocks noGrp="1"/>
          </p:cNvSpPr>
          <p:nvPr>
            <p:ph type="pic" idx="4"/>
          </p:nvPr>
        </p:nvSpPr>
        <p:spPr>
          <a:xfrm>
            <a:off x="8352555" y="2144079"/>
            <a:ext cx="3033781" cy="3033781"/>
          </a:xfrm>
          <a:prstGeom prst="ellipse">
            <a:avLst/>
          </a:prstGeom>
          <a:solidFill>
            <a:schemeClr val="lt1"/>
          </a:solidFill>
          <a:ln>
            <a:noFill/>
          </a:ln>
        </p:spPr>
      </p:sp>
      <p:sp>
        <p:nvSpPr>
          <p:cNvPr id="1693" name="Google Shape;1693;p9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94" name="Google Shape;1694;p94"/>
          <p:cNvGrpSpPr/>
          <p:nvPr/>
        </p:nvGrpSpPr>
        <p:grpSpPr>
          <a:xfrm>
            <a:off x="10885487" y="6500976"/>
            <a:ext cx="1120140" cy="180261"/>
            <a:chOff x="2436492" y="2846067"/>
            <a:chExt cx="7274235" cy="1170621"/>
          </a:xfrm>
        </p:grpSpPr>
        <p:grpSp>
          <p:nvGrpSpPr>
            <p:cNvPr id="1695" name="Google Shape;1695;p94"/>
            <p:cNvGrpSpPr/>
            <p:nvPr/>
          </p:nvGrpSpPr>
          <p:grpSpPr>
            <a:xfrm>
              <a:off x="3458524" y="2847971"/>
              <a:ext cx="6252203" cy="1168717"/>
              <a:chOff x="3458527" y="2847974"/>
              <a:chExt cx="6252209" cy="1168717"/>
            </a:xfrm>
          </p:grpSpPr>
          <p:sp>
            <p:nvSpPr>
              <p:cNvPr id="1696" name="Google Shape;1696;p94"/>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7" name="Google Shape;1697;p94"/>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8" name="Google Shape;1698;p94"/>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9" name="Google Shape;1699;p94"/>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0" name="Google Shape;1700;p94"/>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1" name="Google Shape;1701;p94"/>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2" name="Google Shape;1702;p94"/>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3" name="Google Shape;1703;p94"/>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04" name="Google Shape;1704;p94"/>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5" name="Google Shape;1705;p94"/>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Framing Slide 3">
  <p:cSld name="Framing Slide 3">
    <p:bg>
      <p:bgPr>
        <a:solidFill>
          <a:schemeClr val="dk1"/>
        </a:solidFill>
        <a:effectLst/>
      </p:bgPr>
    </p:bg>
    <p:spTree>
      <p:nvGrpSpPr>
        <p:cNvPr id="1" name="Shape 1706"/>
        <p:cNvGrpSpPr/>
        <p:nvPr/>
      </p:nvGrpSpPr>
      <p:grpSpPr>
        <a:xfrm>
          <a:off x="0" y="0"/>
          <a:ext cx="0" cy="0"/>
          <a:chOff x="0" y="0"/>
          <a:chExt cx="0" cy="0"/>
        </a:xfrm>
      </p:grpSpPr>
      <p:pic>
        <p:nvPicPr>
          <p:cNvPr id="1707" name="Google Shape;1707;p95"/>
          <p:cNvPicPr preferRelativeResize="0"/>
          <p:nvPr/>
        </p:nvPicPr>
        <p:blipFill rotWithShape="1">
          <a:blip r:embed="rId2">
            <a:alphaModFix/>
          </a:blip>
          <a:srcRect/>
          <a:stretch/>
        </p:blipFill>
        <p:spPr>
          <a:xfrm>
            <a:off x="2714130" y="2209748"/>
            <a:ext cx="3033781" cy="2810709"/>
          </a:xfrm>
          <a:prstGeom prst="rect">
            <a:avLst/>
          </a:prstGeom>
          <a:noFill/>
          <a:ln>
            <a:noFill/>
          </a:ln>
        </p:spPr>
      </p:pic>
      <p:pic>
        <p:nvPicPr>
          <p:cNvPr id="1708" name="Google Shape;1708;p95"/>
          <p:cNvPicPr preferRelativeResize="0"/>
          <p:nvPr/>
        </p:nvPicPr>
        <p:blipFill rotWithShape="1">
          <a:blip r:embed="rId3">
            <a:alphaModFix/>
          </a:blip>
          <a:srcRect/>
          <a:stretch/>
        </p:blipFill>
        <p:spPr>
          <a:xfrm>
            <a:off x="5939863" y="1656071"/>
            <a:ext cx="4050275" cy="3961118"/>
          </a:xfrm>
          <a:prstGeom prst="rect">
            <a:avLst/>
          </a:prstGeom>
          <a:noFill/>
          <a:ln>
            <a:noFill/>
          </a:ln>
        </p:spPr>
      </p:pic>
      <p:sp>
        <p:nvSpPr>
          <p:cNvPr id="1709" name="Google Shape;1709;p95"/>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0" name="Google Shape;1710;p9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1" name="Google Shape;1711;p9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12" name="Google Shape;1712;p95"/>
          <p:cNvSpPr>
            <a:spLocks noGrp="1"/>
          </p:cNvSpPr>
          <p:nvPr>
            <p:ph type="pic" idx="2"/>
          </p:nvPr>
        </p:nvSpPr>
        <p:spPr>
          <a:xfrm>
            <a:off x="797723" y="2144080"/>
            <a:ext cx="3033781" cy="3033781"/>
          </a:xfrm>
          <a:prstGeom prst="ellipse">
            <a:avLst/>
          </a:prstGeom>
          <a:solidFill>
            <a:schemeClr val="lt1"/>
          </a:solidFill>
          <a:ln>
            <a:noFill/>
          </a:ln>
        </p:spPr>
      </p:sp>
      <p:sp>
        <p:nvSpPr>
          <p:cNvPr id="1713" name="Google Shape;1713;p95"/>
          <p:cNvSpPr>
            <a:spLocks noGrp="1"/>
          </p:cNvSpPr>
          <p:nvPr>
            <p:ph type="pic" idx="3"/>
          </p:nvPr>
        </p:nvSpPr>
        <p:spPr>
          <a:xfrm>
            <a:off x="4575139" y="2144079"/>
            <a:ext cx="3033781" cy="3033781"/>
          </a:xfrm>
          <a:prstGeom prst="ellipse">
            <a:avLst/>
          </a:prstGeom>
          <a:solidFill>
            <a:schemeClr val="lt1"/>
          </a:solidFill>
          <a:ln>
            <a:noFill/>
          </a:ln>
        </p:spPr>
      </p:sp>
      <p:sp>
        <p:nvSpPr>
          <p:cNvPr id="1714" name="Google Shape;1714;p95"/>
          <p:cNvSpPr>
            <a:spLocks noGrp="1"/>
          </p:cNvSpPr>
          <p:nvPr>
            <p:ph type="pic" idx="4"/>
          </p:nvPr>
        </p:nvSpPr>
        <p:spPr>
          <a:xfrm>
            <a:off x="8352555" y="2144079"/>
            <a:ext cx="3033781" cy="3033781"/>
          </a:xfrm>
          <a:prstGeom prst="ellipse">
            <a:avLst/>
          </a:prstGeom>
          <a:solidFill>
            <a:schemeClr val="lt1"/>
          </a:solidFill>
          <a:ln>
            <a:noFill/>
          </a:ln>
        </p:spPr>
      </p:sp>
      <p:sp>
        <p:nvSpPr>
          <p:cNvPr id="1715" name="Google Shape;1715;p9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16" name="Google Shape;1716;p95"/>
          <p:cNvGrpSpPr/>
          <p:nvPr/>
        </p:nvGrpSpPr>
        <p:grpSpPr>
          <a:xfrm>
            <a:off x="10885487" y="6500976"/>
            <a:ext cx="1120140" cy="180261"/>
            <a:chOff x="2436492" y="2846067"/>
            <a:chExt cx="7274235" cy="1170621"/>
          </a:xfrm>
        </p:grpSpPr>
        <p:grpSp>
          <p:nvGrpSpPr>
            <p:cNvPr id="1717" name="Google Shape;1717;p95"/>
            <p:cNvGrpSpPr/>
            <p:nvPr/>
          </p:nvGrpSpPr>
          <p:grpSpPr>
            <a:xfrm>
              <a:off x="3458524" y="2847971"/>
              <a:ext cx="6252203" cy="1168717"/>
              <a:chOff x="3458527" y="2847974"/>
              <a:chExt cx="6252209" cy="1168717"/>
            </a:xfrm>
          </p:grpSpPr>
          <p:sp>
            <p:nvSpPr>
              <p:cNvPr id="1718" name="Google Shape;1718;p95"/>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19" name="Google Shape;1719;p95"/>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0" name="Google Shape;1720;p95"/>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1" name="Google Shape;1721;p95"/>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2" name="Google Shape;1722;p95"/>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3" name="Google Shape;1723;p95"/>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4" name="Google Shape;1724;p95"/>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5" name="Google Shape;1725;p95"/>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26" name="Google Shape;1726;p95"/>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7" name="Google Shape;1727;p95"/>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Framing Slide 4">
  <p:cSld name="Framing Slide 4">
    <p:bg>
      <p:bgPr>
        <a:solidFill>
          <a:schemeClr val="dk1"/>
        </a:solidFill>
        <a:effectLst/>
      </p:bgPr>
    </p:bg>
    <p:spTree>
      <p:nvGrpSpPr>
        <p:cNvPr id="1" name="Shape 1728"/>
        <p:cNvGrpSpPr/>
        <p:nvPr/>
      </p:nvGrpSpPr>
      <p:grpSpPr>
        <a:xfrm>
          <a:off x="0" y="0"/>
          <a:ext cx="0" cy="0"/>
          <a:chOff x="0" y="0"/>
          <a:chExt cx="0" cy="0"/>
        </a:xfrm>
      </p:grpSpPr>
      <p:sp>
        <p:nvSpPr>
          <p:cNvPr id="1729" name="Google Shape;1729;p9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0" name="Google Shape;1730;p9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1" name="Google Shape;1731;p9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32" name="Google Shape;1732;p96"/>
          <p:cNvSpPr>
            <a:spLocks noGrp="1"/>
          </p:cNvSpPr>
          <p:nvPr>
            <p:ph type="pic" idx="2"/>
          </p:nvPr>
        </p:nvSpPr>
        <p:spPr>
          <a:xfrm>
            <a:off x="1395462" y="2407396"/>
            <a:ext cx="2164604" cy="2164604"/>
          </a:xfrm>
          <a:prstGeom prst="ellipse">
            <a:avLst/>
          </a:prstGeom>
          <a:solidFill>
            <a:schemeClr val="lt1"/>
          </a:solidFill>
          <a:ln>
            <a:noFill/>
          </a:ln>
        </p:spPr>
      </p:sp>
      <p:sp>
        <p:nvSpPr>
          <p:cNvPr id="1733" name="Google Shape;1733;p96"/>
          <p:cNvSpPr>
            <a:spLocks noGrp="1"/>
          </p:cNvSpPr>
          <p:nvPr>
            <p:ph type="pic" idx="3"/>
          </p:nvPr>
        </p:nvSpPr>
        <p:spPr>
          <a:xfrm>
            <a:off x="-1042546" y="2407396"/>
            <a:ext cx="2164604" cy="2164604"/>
          </a:xfrm>
          <a:prstGeom prst="ellipse">
            <a:avLst/>
          </a:prstGeom>
          <a:solidFill>
            <a:schemeClr val="lt1"/>
          </a:solidFill>
          <a:ln>
            <a:noFill/>
          </a:ln>
        </p:spPr>
      </p:sp>
      <p:sp>
        <p:nvSpPr>
          <p:cNvPr id="1734" name="Google Shape;1734;p96"/>
          <p:cNvSpPr>
            <a:spLocks noGrp="1"/>
          </p:cNvSpPr>
          <p:nvPr>
            <p:ph type="pic" idx="4"/>
          </p:nvPr>
        </p:nvSpPr>
        <p:spPr>
          <a:xfrm>
            <a:off x="6271478" y="2407396"/>
            <a:ext cx="2164604" cy="2164604"/>
          </a:xfrm>
          <a:prstGeom prst="ellipse">
            <a:avLst/>
          </a:prstGeom>
          <a:solidFill>
            <a:schemeClr val="lt1"/>
          </a:solidFill>
          <a:ln>
            <a:noFill/>
          </a:ln>
        </p:spPr>
      </p:sp>
      <p:sp>
        <p:nvSpPr>
          <p:cNvPr id="1735" name="Google Shape;1735;p96"/>
          <p:cNvSpPr>
            <a:spLocks noGrp="1"/>
          </p:cNvSpPr>
          <p:nvPr>
            <p:ph type="pic" idx="5"/>
          </p:nvPr>
        </p:nvSpPr>
        <p:spPr>
          <a:xfrm>
            <a:off x="3833470" y="2407396"/>
            <a:ext cx="2164604" cy="2164604"/>
          </a:xfrm>
          <a:prstGeom prst="ellipse">
            <a:avLst/>
          </a:prstGeom>
          <a:solidFill>
            <a:schemeClr val="lt1"/>
          </a:solidFill>
          <a:ln>
            <a:noFill/>
          </a:ln>
        </p:spPr>
      </p:sp>
      <p:sp>
        <p:nvSpPr>
          <p:cNvPr id="1736" name="Google Shape;1736;p96"/>
          <p:cNvSpPr>
            <a:spLocks noGrp="1"/>
          </p:cNvSpPr>
          <p:nvPr>
            <p:ph type="pic" idx="6"/>
          </p:nvPr>
        </p:nvSpPr>
        <p:spPr>
          <a:xfrm>
            <a:off x="11147492" y="2407396"/>
            <a:ext cx="2164604" cy="2164604"/>
          </a:xfrm>
          <a:prstGeom prst="ellipse">
            <a:avLst/>
          </a:prstGeom>
          <a:solidFill>
            <a:schemeClr val="lt1"/>
          </a:solidFill>
          <a:ln>
            <a:noFill/>
          </a:ln>
        </p:spPr>
      </p:sp>
      <p:sp>
        <p:nvSpPr>
          <p:cNvPr id="1737" name="Google Shape;1737;p96"/>
          <p:cNvSpPr>
            <a:spLocks noGrp="1"/>
          </p:cNvSpPr>
          <p:nvPr>
            <p:ph type="pic" idx="7"/>
          </p:nvPr>
        </p:nvSpPr>
        <p:spPr>
          <a:xfrm>
            <a:off x="8709486" y="2407396"/>
            <a:ext cx="2164604" cy="2164604"/>
          </a:xfrm>
          <a:prstGeom prst="ellipse">
            <a:avLst/>
          </a:prstGeom>
          <a:solidFill>
            <a:schemeClr val="lt1"/>
          </a:solidFill>
          <a:ln>
            <a:noFill/>
          </a:ln>
        </p:spPr>
      </p:sp>
      <p:sp>
        <p:nvSpPr>
          <p:cNvPr id="1738" name="Google Shape;1738;p9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39" name="Google Shape;1739;p96"/>
          <p:cNvGrpSpPr/>
          <p:nvPr/>
        </p:nvGrpSpPr>
        <p:grpSpPr>
          <a:xfrm>
            <a:off x="10885487" y="6500976"/>
            <a:ext cx="1120140" cy="180261"/>
            <a:chOff x="2436492" y="2846067"/>
            <a:chExt cx="7274235" cy="1170621"/>
          </a:xfrm>
        </p:grpSpPr>
        <p:grpSp>
          <p:nvGrpSpPr>
            <p:cNvPr id="1740" name="Google Shape;1740;p96"/>
            <p:cNvGrpSpPr/>
            <p:nvPr/>
          </p:nvGrpSpPr>
          <p:grpSpPr>
            <a:xfrm>
              <a:off x="3458524" y="2847971"/>
              <a:ext cx="6252203" cy="1168717"/>
              <a:chOff x="3458527" y="2847974"/>
              <a:chExt cx="6252209" cy="1168717"/>
            </a:xfrm>
          </p:grpSpPr>
          <p:sp>
            <p:nvSpPr>
              <p:cNvPr id="1741" name="Google Shape;1741;p96"/>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2" name="Google Shape;1742;p96"/>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3" name="Google Shape;1743;p96"/>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4" name="Google Shape;1744;p96"/>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5" name="Google Shape;1745;p96"/>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6" name="Google Shape;1746;p96"/>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7" name="Google Shape;1747;p96"/>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8" name="Google Shape;1748;p96"/>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49" name="Google Shape;1749;p96"/>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50" name="Google Shape;1750;p96"/>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o Slide, Circles 1">
  <p:cSld name="Bio Slide, Circles 1">
    <p:bg>
      <p:bgPr>
        <a:solidFill>
          <a:schemeClr val="lt1"/>
        </a:solidFill>
        <a:effectLst/>
      </p:bgPr>
    </p:bg>
    <p:spTree>
      <p:nvGrpSpPr>
        <p:cNvPr id="1" name="Shape 1751"/>
        <p:cNvGrpSpPr/>
        <p:nvPr/>
      </p:nvGrpSpPr>
      <p:grpSpPr>
        <a:xfrm>
          <a:off x="0" y="0"/>
          <a:ext cx="0" cy="0"/>
          <a:chOff x="0" y="0"/>
          <a:chExt cx="0" cy="0"/>
        </a:xfrm>
      </p:grpSpPr>
      <p:sp>
        <p:nvSpPr>
          <p:cNvPr id="1752" name="Google Shape;1752;p97"/>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3" name="Google Shape;1753;p9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4" name="Google Shape;1754;p9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755" name="Google Shape;1755;p97"/>
          <p:cNvPicPr preferRelativeResize="0"/>
          <p:nvPr/>
        </p:nvPicPr>
        <p:blipFill rotWithShape="1">
          <a:blip r:embed="rId2">
            <a:alphaModFix/>
          </a:blip>
          <a:srcRect/>
          <a:stretch/>
        </p:blipFill>
        <p:spPr>
          <a:xfrm>
            <a:off x="2625132" y="1309356"/>
            <a:ext cx="2920100" cy="2901138"/>
          </a:xfrm>
          <a:prstGeom prst="rect">
            <a:avLst/>
          </a:prstGeom>
          <a:noFill/>
          <a:ln>
            <a:noFill/>
          </a:ln>
        </p:spPr>
      </p:pic>
      <p:pic>
        <p:nvPicPr>
          <p:cNvPr id="1756" name="Google Shape;1756;p97"/>
          <p:cNvPicPr preferRelativeResize="0"/>
          <p:nvPr/>
        </p:nvPicPr>
        <p:blipFill rotWithShape="1">
          <a:blip r:embed="rId3">
            <a:alphaModFix/>
          </a:blip>
          <a:srcRect/>
          <a:stretch/>
        </p:blipFill>
        <p:spPr>
          <a:xfrm>
            <a:off x="5722891" y="694551"/>
            <a:ext cx="4211246" cy="4116682"/>
          </a:xfrm>
          <a:prstGeom prst="rect">
            <a:avLst/>
          </a:prstGeom>
          <a:noFill/>
          <a:ln>
            <a:noFill/>
          </a:ln>
        </p:spPr>
      </p:pic>
      <p:sp>
        <p:nvSpPr>
          <p:cNvPr id="1757" name="Google Shape;1757;p97"/>
          <p:cNvSpPr>
            <a:spLocks noGrp="1"/>
          </p:cNvSpPr>
          <p:nvPr>
            <p:ph type="pic" idx="2"/>
          </p:nvPr>
        </p:nvSpPr>
        <p:spPr>
          <a:xfrm>
            <a:off x="1280152" y="1547332"/>
            <a:ext cx="2324173" cy="2324173"/>
          </a:xfrm>
          <a:prstGeom prst="ellipse">
            <a:avLst/>
          </a:prstGeom>
          <a:solidFill>
            <a:schemeClr val="lt1"/>
          </a:solidFill>
          <a:ln>
            <a:noFill/>
          </a:ln>
        </p:spPr>
      </p:sp>
      <p:sp>
        <p:nvSpPr>
          <p:cNvPr id="1758" name="Google Shape;1758;p97"/>
          <p:cNvSpPr txBox="1">
            <a:spLocks noGrp="1"/>
          </p:cNvSpPr>
          <p:nvPr>
            <p:ph type="body" idx="1"/>
          </p:nvPr>
        </p:nvSpPr>
        <p:spPr>
          <a:xfrm>
            <a:off x="1639094" y="4215810"/>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9" name="Google Shape;1759;p97"/>
          <p:cNvSpPr>
            <a:spLocks noGrp="1"/>
          </p:cNvSpPr>
          <p:nvPr>
            <p:ph type="pic" idx="3"/>
          </p:nvPr>
        </p:nvSpPr>
        <p:spPr>
          <a:xfrm>
            <a:off x="4785765" y="1540554"/>
            <a:ext cx="2324173" cy="2324173"/>
          </a:xfrm>
          <a:prstGeom prst="ellipse">
            <a:avLst/>
          </a:prstGeom>
          <a:solidFill>
            <a:schemeClr val="lt1"/>
          </a:solidFill>
          <a:ln>
            <a:noFill/>
          </a:ln>
        </p:spPr>
      </p:sp>
      <p:sp>
        <p:nvSpPr>
          <p:cNvPr id="1760" name="Google Shape;1760;p97"/>
          <p:cNvSpPr txBox="1">
            <a:spLocks noGrp="1"/>
          </p:cNvSpPr>
          <p:nvPr>
            <p:ph type="body" idx="4"/>
          </p:nvPr>
        </p:nvSpPr>
        <p:spPr>
          <a:xfrm>
            <a:off x="5144707" y="4209032"/>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1" name="Google Shape;1761;p97"/>
          <p:cNvSpPr>
            <a:spLocks noGrp="1"/>
          </p:cNvSpPr>
          <p:nvPr>
            <p:ph type="pic" idx="5"/>
          </p:nvPr>
        </p:nvSpPr>
        <p:spPr>
          <a:xfrm>
            <a:off x="8273618" y="1537954"/>
            <a:ext cx="2324173" cy="2324173"/>
          </a:xfrm>
          <a:prstGeom prst="ellipse">
            <a:avLst/>
          </a:prstGeom>
          <a:solidFill>
            <a:schemeClr val="lt1"/>
          </a:solidFill>
          <a:ln>
            <a:noFill/>
          </a:ln>
        </p:spPr>
      </p:sp>
      <p:sp>
        <p:nvSpPr>
          <p:cNvPr id="1762" name="Google Shape;1762;p97"/>
          <p:cNvSpPr txBox="1">
            <a:spLocks noGrp="1"/>
          </p:cNvSpPr>
          <p:nvPr>
            <p:ph type="body" idx="6"/>
          </p:nvPr>
        </p:nvSpPr>
        <p:spPr>
          <a:xfrm>
            <a:off x="8632560" y="4206432"/>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3" name="Google Shape;1763;p9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o Slide, Square 2">
  <p:cSld name="Bio Slide, Square 2">
    <p:bg>
      <p:bgPr>
        <a:solidFill>
          <a:schemeClr val="lt1"/>
        </a:solidFill>
        <a:effectLst/>
      </p:bgPr>
    </p:bg>
    <p:spTree>
      <p:nvGrpSpPr>
        <p:cNvPr id="1" name="Shape 1764"/>
        <p:cNvGrpSpPr/>
        <p:nvPr/>
      </p:nvGrpSpPr>
      <p:grpSpPr>
        <a:xfrm>
          <a:off x="0" y="0"/>
          <a:ext cx="0" cy="0"/>
          <a:chOff x="0" y="0"/>
          <a:chExt cx="0" cy="0"/>
        </a:xfrm>
      </p:grpSpPr>
      <p:sp>
        <p:nvSpPr>
          <p:cNvPr id="1765" name="Google Shape;1765;p98"/>
          <p:cNvSpPr txBox="1">
            <a:spLocks noGrp="1"/>
          </p:cNvSpPr>
          <p:nvPr>
            <p:ph type="body" idx="1"/>
          </p:nvPr>
        </p:nvSpPr>
        <p:spPr>
          <a:xfrm>
            <a:off x="10066202"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6" name="Google Shape;1766;p98"/>
          <p:cNvSpPr txBox="1">
            <a:spLocks noGrp="1"/>
          </p:cNvSpPr>
          <p:nvPr>
            <p:ph type="body" idx="2"/>
          </p:nvPr>
        </p:nvSpPr>
        <p:spPr>
          <a:xfrm>
            <a:off x="53912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7" name="Google Shape;1767;p98"/>
          <p:cNvSpPr txBox="1">
            <a:spLocks noGrp="1"/>
          </p:cNvSpPr>
          <p:nvPr>
            <p:ph type="body" idx="3"/>
          </p:nvPr>
        </p:nvSpPr>
        <p:spPr>
          <a:xfrm>
            <a:off x="292068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8" name="Google Shape;1768;p98"/>
          <p:cNvSpPr txBox="1">
            <a:spLocks noGrp="1"/>
          </p:cNvSpPr>
          <p:nvPr>
            <p:ph type="body" idx="4"/>
          </p:nvPr>
        </p:nvSpPr>
        <p:spPr>
          <a:xfrm>
            <a:off x="530059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9" name="Google Shape;1769;p98"/>
          <p:cNvSpPr txBox="1">
            <a:spLocks noGrp="1"/>
          </p:cNvSpPr>
          <p:nvPr>
            <p:ph type="body" idx="5"/>
          </p:nvPr>
        </p:nvSpPr>
        <p:spPr>
          <a:xfrm>
            <a:off x="7678079"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0" name="Google Shape;1770;p9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1" name="Google Shape;1771;p9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2" name="Google Shape;1772;p9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73" name="Google Shape;1773;p98"/>
          <p:cNvSpPr>
            <a:spLocks noGrp="1"/>
          </p:cNvSpPr>
          <p:nvPr>
            <p:ph type="pic" idx="6"/>
          </p:nvPr>
        </p:nvSpPr>
        <p:spPr>
          <a:xfrm>
            <a:off x="342900" y="1537464"/>
            <a:ext cx="1990947" cy="2131533"/>
          </a:xfrm>
          <a:prstGeom prst="rect">
            <a:avLst/>
          </a:prstGeom>
          <a:solidFill>
            <a:schemeClr val="lt1"/>
          </a:solidFill>
          <a:ln>
            <a:noFill/>
          </a:ln>
        </p:spPr>
      </p:sp>
      <p:sp>
        <p:nvSpPr>
          <p:cNvPr id="1774" name="Google Shape;1774;p98"/>
          <p:cNvSpPr>
            <a:spLocks noGrp="1"/>
          </p:cNvSpPr>
          <p:nvPr>
            <p:ph type="pic" idx="7"/>
          </p:nvPr>
        </p:nvSpPr>
        <p:spPr>
          <a:xfrm>
            <a:off x="2713537" y="1536700"/>
            <a:ext cx="1990947" cy="2131533"/>
          </a:xfrm>
          <a:prstGeom prst="rect">
            <a:avLst/>
          </a:prstGeom>
          <a:solidFill>
            <a:schemeClr val="lt1"/>
          </a:solidFill>
          <a:ln>
            <a:noFill/>
          </a:ln>
        </p:spPr>
      </p:sp>
      <p:sp>
        <p:nvSpPr>
          <p:cNvPr id="1775" name="Google Shape;1775;p98"/>
          <p:cNvSpPr>
            <a:spLocks noGrp="1"/>
          </p:cNvSpPr>
          <p:nvPr>
            <p:ph type="pic" idx="8"/>
          </p:nvPr>
        </p:nvSpPr>
        <p:spPr>
          <a:xfrm>
            <a:off x="5105178" y="1536700"/>
            <a:ext cx="1990947" cy="2131533"/>
          </a:xfrm>
          <a:prstGeom prst="rect">
            <a:avLst/>
          </a:prstGeom>
          <a:solidFill>
            <a:schemeClr val="lt1"/>
          </a:solidFill>
          <a:ln>
            <a:noFill/>
          </a:ln>
        </p:spPr>
      </p:sp>
      <p:sp>
        <p:nvSpPr>
          <p:cNvPr id="1776" name="Google Shape;1776;p98"/>
          <p:cNvSpPr>
            <a:spLocks noGrp="1"/>
          </p:cNvSpPr>
          <p:nvPr>
            <p:ph type="pic" idx="9"/>
          </p:nvPr>
        </p:nvSpPr>
        <p:spPr>
          <a:xfrm>
            <a:off x="7475557" y="1536700"/>
            <a:ext cx="1990947" cy="2131533"/>
          </a:xfrm>
          <a:prstGeom prst="rect">
            <a:avLst/>
          </a:prstGeom>
          <a:solidFill>
            <a:schemeClr val="lt1"/>
          </a:solidFill>
          <a:ln>
            <a:noFill/>
          </a:ln>
        </p:spPr>
      </p:sp>
      <p:sp>
        <p:nvSpPr>
          <p:cNvPr id="1777" name="Google Shape;1777;p98"/>
          <p:cNvSpPr>
            <a:spLocks noGrp="1"/>
          </p:cNvSpPr>
          <p:nvPr>
            <p:ph type="pic" idx="13"/>
          </p:nvPr>
        </p:nvSpPr>
        <p:spPr>
          <a:xfrm>
            <a:off x="9858153" y="1536700"/>
            <a:ext cx="1990947" cy="2131533"/>
          </a:xfrm>
          <a:prstGeom prst="rect">
            <a:avLst/>
          </a:prstGeom>
          <a:solidFill>
            <a:schemeClr val="lt1"/>
          </a:solidFill>
          <a:ln>
            <a:noFill/>
          </a:ln>
        </p:spPr>
      </p:sp>
      <p:sp>
        <p:nvSpPr>
          <p:cNvPr id="1778" name="Google Shape;1778;p9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 Bucket Slide">
  <p:cSld name="3 Bucket Slide">
    <p:bg>
      <p:bgPr>
        <a:solidFill>
          <a:schemeClr val="lt1"/>
        </a:solidFill>
        <a:effectLst/>
      </p:bgPr>
    </p:bg>
    <p:spTree>
      <p:nvGrpSpPr>
        <p:cNvPr id="1" name="Shape 1779"/>
        <p:cNvGrpSpPr/>
        <p:nvPr/>
      </p:nvGrpSpPr>
      <p:grpSpPr>
        <a:xfrm>
          <a:off x="0" y="0"/>
          <a:ext cx="0" cy="0"/>
          <a:chOff x="0" y="0"/>
          <a:chExt cx="0" cy="0"/>
        </a:xfrm>
      </p:grpSpPr>
      <p:sp>
        <p:nvSpPr>
          <p:cNvPr id="1780" name="Google Shape;1780;p99"/>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1" name="Google Shape;1781;p9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2" name="Google Shape;1782;p9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83" name="Google Shape;1783;p99"/>
          <p:cNvSpPr txBox="1">
            <a:spLocks noGrp="1"/>
          </p:cNvSpPr>
          <p:nvPr>
            <p:ph type="body" idx="1"/>
          </p:nvPr>
        </p:nvSpPr>
        <p:spPr>
          <a:xfrm>
            <a:off x="342901"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4" name="Google Shape;1784;p99"/>
          <p:cNvCxnSpPr/>
          <p:nvPr/>
        </p:nvCxnSpPr>
        <p:spPr>
          <a:xfrm>
            <a:off x="342901"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5" name="Google Shape;1785;p99"/>
          <p:cNvSpPr txBox="1">
            <a:spLocks noGrp="1"/>
          </p:cNvSpPr>
          <p:nvPr>
            <p:ph type="body" idx="2"/>
          </p:nvPr>
        </p:nvSpPr>
        <p:spPr>
          <a:xfrm>
            <a:off x="4202114"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6" name="Google Shape;1786;p99"/>
          <p:cNvCxnSpPr/>
          <p:nvPr/>
        </p:nvCxnSpPr>
        <p:spPr>
          <a:xfrm>
            <a:off x="4202114"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7" name="Google Shape;1787;p99"/>
          <p:cNvSpPr txBox="1">
            <a:spLocks noGrp="1"/>
          </p:cNvSpPr>
          <p:nvPr>
            <p:ph type="body" idx="3"/>
          </p:nvPr>
        </p:nvSpPr>
        <p:spPr>
          <a:xfrm>
            <a:off x="8061327"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8" name="Google Shape;1788;p99"/>
          <p:cNvCxnSpPr/>
          <p:nvPr/>
        </p:nvCxnSpPr>
        <p:spPr>
          <a:xfrm>
            <a:off x="8061327"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9" name="Google Shape;1789;p9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 Bucket Slide">
  <p:cSld name="4 Bucket Slide">
    <p:bg>
      <p:bgPr>
        <a:solidFill>
          <a:schemeClr val="lt1"/>
        </a:solidFill>
        <a:effectLst/>
      </p:bgPr>
    </p:bg>
    <p:spTree>
      <p:nvGrpSpPr>
        <p:cNvPr id="1" name="Shape 1790"/>
        <p:cNvGrpSpPr/>
        <p:nvPr/>
      </p:nvGrpSpPr>
      <p:grpSpPr>
        <a:xfrm>
          <a:off x="0" y="0"/>
          <a:ext cx="0" cy="0"/>
          <a:chOff x="0" y="0"/>
          <a:chExt cx="0" cy="0"/>
        </a:xfrm>
      </p:grpSpPr>
      <p:sp>
        <p:nvSpPr>
          <p:cNvPr id="1791" name="Google Shape;1791;p100"/>
          <p:cNvSpPr txBox="1">
            <a:spLocks noGrp="1"/>
          </p:cNvSpPr>
          <p:nvPr>
            <p:ph type="body" idx="1"/>
          </p:nvPr>
        </p:nvSpPr>
        <p:spPr>
          <a:xfrm>
            <a:off x="342901" y="1975273"/>
            <a:ext cx="2822574" cy="3872633"/>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2" name="Google Shape;1792;p100"/>
          <p:cNvSpPr txBox="1">
            <a:spLocks noGrp="1"/>
          </p:cNvSpPr>
          <p:nvPr>
            <p:ph type="body" idx="2"/>
          </p:nvPr>
        </p:nvSpPr>
        <p:spPr>
          <a:xfrm>
            <a:off x="3236913" y="1970985"/>
            <a:ext cx="2822575" cy="3872633"/>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3" name="Google Shape;1793;p100"/>
          <p:cNvSpPr txBox="1">
            <a:spLocks noGrp="1"/>
          </p:cNvSpPr>
          <p:nvPr>
            <p:ph type="body" idx="3"/>
          </p:nvPr>
        </p:nvSpPr>
        <p:spPr>
          <a:xfrm>
            <a:off x="6130926" y="1970985"/>
            <a:ext cx="2822574" cy="3876921"/>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4" name="Google Shape;1794;p100"/>
          <p:cNvSpPr txBox="1">
            <a:spLocks noGrp="1"/>
          </p:cNvSpPr>
          <p:nvPr>
            <p:ph type="body" idx="4"/>
          </p:nvPr>
        </p:nvSpPr>
        <p:spPr>
          <a:xfrm>
            <a:off x="9026526" y="1975273"/>
            <a:ext cx="2822574" cy="3868345"/>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5" name="Google Shape;1795;p100"/>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6" name="Google Shape;1796;p10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7" name="Google Shape;1797;p10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798" name="Google Shape;1798;p100"/>
          <p:cNvCxnSpPr/>
          <p:nvPr/>
        </p:nvCxnSpPr>
        <p:spPr>
          <a:xfrm>
            <a:off x="342901" y="1939855"/>
            <a:ext cx="2822574" cy="0"/>
          </a:xfrm>
          <a:prstGeom prst="straightConnector1">
            <a:avLst/>
          </a:prstGeom>
          <a:noFill/>
          <a:ln w="76200" cap="flat" cmpd="sng">
            <a:solidFill>
              <a:schemeClr val="accent4"/>
            </a:solidFill>
            <a:prstDash val="solid"/>
            <a:miter lim="800000"/>
            <a:headEnd type="none" w="sm" len="sm"/>
            <a:tailEnd type="none" w="sm" len="sm"/>
          </a:ln>
        </p:spPr>
      </p:cxnSp>
      <p:cxnSp>
        <p:nvCxnSpPr>
          <p:cNvPr id="1799" name="Google Shape;1799;p100"/>
          <p:cNvCxnSpPr/>
          <p:nvPr/>
        </p:nvCxnSpPr>
        <p:spPr>
          <a:xfrm rot="10800000" flipH="1">
            <a:off x="3236913" y="1939854"/>
            <a:ext cx="2822575" cy="1"/>
          </a:xfrm>
          <a:prstGeom prst="straightConnector1">
            <a:avLst/>
          </a:prstGeom>
          <a:noFill/>
          <a:ln w="76200" cap="flat" cmpd="sng">
            <a:solidFill>
              <a:schemeClr val="accent4"/>
            </a:solidFill>
            <a:prstDash val="solid"/>
            <a:miter lim="800000"/>
            <a:headEnd type="none" w="sm" len="sm"/>
            <a:tailEnd type="none" w="sm" len="sm"/>
          </a:ln>
        </p:spPr>
      </p:cxnSp>
      <p:cxnSp>
        <p:nvCxnSpPr>
          <p:cNvPr id="1800" name="Google Shape;1800;p100"/>
          <p:cNvCxnSpPr/>
          <p:nvPr/>
        </p:nvCxnSpPr>
        <p:spPr>
          <a:xfrm>
            <a:off x="6130926" y="1937577"/>
            <a:ext cx="2822574" cy="0"/>
          </a:xfrm>
          <a:prstGeom prst="straightConnector1">
            <a:avLst/>
          </a:prstGeom>
          <a:noFill/>
          <a:ln w="76200" cap="flat" cmpd="sng">
            <a:solidFill>
              <a:schemeClr val="accent4"/>
            </a:solidFill>
            <a:prstDash val="solid"/>
            <a:miter lim="800000"/>
            <a:headEnd type="none" w="sm" len="sm"/>
            <a:tailEnd type="none" w="sm" len="sm"/>
          </a:ln>
        </p:spPr>
      </p:cxnSp>
      <p:cxnSp>
        <p:nvCxnSpPr>
          <p:cNvPr id="1801" name="Google Shape;1801;p100"/>
          <p:cNvCxnSpPr/>
          <p:nvPr/>
        </p:nvCxnSpPr>
        <p:spPr>
          <a:xfrm>
            <a:off x="9026526" y="1937577"/>
            <a:ext cx="2822574" cy="0"/>
          </a:xfrm>
          <a:prstGeom prst="straightConnector1">
            <a:avLst/>
          </a:prstGeom>
          <a:noFill/>
          <a:ln w="76200" cap="flat" cmpd="sng">
            <a:solidFill>
              <a:schemeClr val="accent4"/>
            </a:solidFill>
            <a:prstDash val="solid"/>
            <a:miter lim="800000"/>
            <a:headEnd type="none" w="sm" len="sm"/>
            <a:tailEnd type="none" w="sm" len="sm"/>
          </a:ln>
        </p:spPr>
      </p:cxnSp>
      <p:sp>
        <p:nvSpPr>
          <p:cNvPr id="1802" name="Google Shape;1802;p10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 Bucket Slide">
  <p:cSld name="1_4 Bucket Slide">
    <p:bg>
      <p:bgPr>
        <a:solidFill>
          <a:schemeClr val="lt1"/>
        </a:solidFill>
        <a:effectLst/>
      </p:bgPr>
    </p:bg>
    <p:spTree>
      <p:nvGrpSpPr>
        <p:cNvPr id="1" name="Shape 1803"/>
        <p:cNvGrpSpPr/>
        <p:nvPr/>
      </p:nvGrpSpPr>
      <p:grpSpPr>
        <a:xfrm>
          <a:off x="0" y="0"/>
          <a:ext cx="0" cy="0"/>
          <a:chOff x="0" y="0"/>
          <a:chExt cx="0" cy="0"/>
        </a:xfrm>
      </p:grpSpPr>
      <p:sp>
        <p:nvSpPr>
          <p:cNvPr id="1804" name="Google Shape;1804;p101"/>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5" name="Google Shape;1805;p10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6" name="Google Shape;1806;p10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07" name="Google Shape;1807;p10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o Slide, Circles 2">
  <p:cSld name="Bio Slide, Circles 2">
    <p:bg>
      <p:bgPr>
        <a:solidFill>
          <a:schemeClr val="lt1"/>
        </a:solidFill>
        <a:effectLst/>
      </p:bgPr>
    </p:bg>
    <p:spTree>
      <p:nvGrpSpPr>
        <p:cNvPr id="1" name="Shape 43"/>
        <p:cNvGrpSpPr/>
        <p:nvPr/>
      </p:nvGrpSpPr>
      <p:grpSpPr>
        <a:xfrm>
          <a:off x="0" y="0"/>
          <a:ext cx="0" cy="0"/>
          <a:chOff x="0" y="0"/>
          <a:chExt cx="0" cy="0"/>
        </a:xfrm>
      </p:grpSpPr>
      <p:sp>
        <p:nvSpPr>
          <p:cNvPr id="44" name="Google Shape;44;p6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47" name="Google Shape;47;p68"/>
          <p:cNvSpPr>
            <a:spLocks noGrp="1"/>
          </p:cNvSpPr>
          <p:nvPr>
            <p:ph type="pic" idx="2"/>
          </p:nvPr>
        </p:nvSpPr>
        <p:spPr>
          <a:xfrm>
            <a:off x="342900" y="1537954"/>
            <a:ext cx="1565644" cy="1565644"/>
          </a:xfrm>
          <a:prstGeom prst="ellipse">
            <a:avLst/>
          </a:prstGeom>
          <a:solidFill>
            <a:schemeClr val="lt1"/>
          </a:solidFill>
          <a:ln>
            <a:noFill/>
          </a:ln>
        </p:spPr>
      </p:sp>
      <p:sp>
        <p:nvSpPr>
          <p:cNvPr id="48" name="Google Shape;48;p68"/>
          <p:cNvSpPr txBox="1">
            <a:spLocks noGrp="1"/>
          </p:cNvSpPr>
          <p:nvPr>
            <p:ph type="body" idx="1"/>
          </p:nvPr>
        </p:nvSpPr>
        <p:spPr>
          <a:xfrm>
            <a:off x="407881"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8"/>
          <p:cNvSpPr>
            <a:spLocks noGrp="1"/>
          </p:cNvSpPr>
          <p:nvPr>
            <p:ph type="pic" idx="3"/>
          </p:nvPr>
        </p:nvSpPr>
        <p:spPr>
          <a:xfrm>
            <a:off x="2750722" y="1540456"/>
            <a:ext cx="1565644" cy="1565644"/>
          </a:xfrm>
          <a:prstGeom prst="ellipse">
            <a:avLst/>
          </a:prstGeom>
          <a:solidFill>
            <a:schemeClr val="lt1"/>
          </a:solidFill>
          <a:ln>
            <a:noFill/>
          </a:ln>
        </p:spPr>
      </p:sp>
      <p:sp>
        <p:nvSpPr>
          <p:cNvPr id="50" name="Google Shape;50;p68"/>
          <p:cNvSpPr txBox="1">
            <a:spLocks noGrp="1"/>
          </p:cNvSpPr>
          <p:nvPr>
            <p:ph type="body" idx="4"/>
          </p:nvPr>
        </p:nvSpPr>
        <p:spPr>
          <a:xfrm>
            <a:off x="2815703" y="32666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8"/>
          <p:cNvSpPr>
            <a:spLocks noGrp="1"/>
          </p:cNvSpPr>
          <p:nvPr>
            <p:ph type="pic" idx="5"/>
          </p:nvPr>
        </p:nvSpPr>
        <p:spPr>
          <a:xfrm>
            <a:off x="5158544" y="1537954"/>
            <a:ext cx="1565644" cy="1565644"/>
          </a:xfrm>
          <a:prstGeom prst="ellipse">
            <a:avLst/>
          </a:prstGeom>
          <a:solidFill>
            <a:schemeClr val="lt1"/>
          </a:solidFill>
          <a:ln>
            <a:noFill/>
          </a:ln>
        </p:spPr>
      </p:sp>
      <p:sp>
        <p:nvSpPr>
          <p:cNvPr id="52" name="Google Shape;52;p68"/>
          <p:cNvSpPr txBox="1">
            <a:spLocks noGrp="1"/>
          </p:cNvSpPr>
          <p:nvPr>
            <p:ph type="body" idx="6"/>
          </p:nvPr>
        </p:nvSpPr>
        <p:spPr>
          <a:xfrm>
            <a:off x="5223525"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8"/>
          <p:cNvSpPr>
            <a:spLocks noGrp="1"/>
          </p:cNvSpPr>
          <p:nvPr>
            <p:ph type="pic" idx="7"/>
          </p:nvPr>
        </p:nvSpPr>
        <p:spPr>
          <a:xfrm>
            <a:off x="7566366" y="1536700"/>
            <a:ext cx="1565644" cy="1565644"/>
          </a:xfrm>
          <a:prstGeom prst="ellipse">
            <a:avLst/>
          </a:prstGeom>
          <a:solidFill>
            <a:schemeClr val="lt1"/>
          </a:solidFill>
          <a:ln>
            <a:noFill/>
          </a:ln>
        </p:spPr>
      </p:sp>
      <p:sp>
        <p:nvSpPr>
          <p:cNvPr id="54" name="Google Shape;54;p68"/>
          <p:cNvSpPr txBox="1">
            <a:spLocks noGrp="1"/>
          </p:cNvSpPr>
          <p:nvPr>
            <p:ph type="body" idx="8"/>
          </p:nvPr>
        </p:nvSpPr>
        <p:spPr>
          <a:xfrm>
            <a:off x="7631347"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8"/>
          <p:cNvSpPr>
            <a:spLocks noGrp="1"/>
          </p:cNvSpPr>
          <p:nvPr>
            <p:ph type="pic" idx="9"/>
          </p:nvPr>
        </p:nvSpPr>
        <p:spPr>
          <a:xfrm>
            <a:off x="9974190" y="1536700"/>
            <a:ext cx="1565644" cy="1565644"/>
          </a:xfrm>
          <a:prstGeom prst="ellipse">
            <a:avLst/>
          </a:prstGeom>
          <a:solidFill>
            <a:schemeClr val="lt1"/>
          </a:solidFill>
          <a:ln>
            <a:noFill/>
          </a:ln>
        </p:spPr>
      </p:sp>
      <p:sp>
        <p:nvSpPr>
          <p:cNvPr id="56" name="Google Shape;56;p68"/>
          <p:cNvSpPr txBox="1">
            <a:spLocks noGrp="1"/>
          </p:cNvSpPr>
          <p:nvPr>
            <p:ph type="body" idx="13"/>
          </p:nvPr>
        </p:nvSpPr>
        <p:spPr>
          <a:xfrm>
            <a:off x="10039171"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8"/>
          <p:cNvSpPr>
            <a:spLocks noGrp="1"/>
          </p:cNvSpPr>
          <p:nvPr>
            <p:ph type="pic" idx="14"/>
          </p:nvPr>
        </p:nvSpPr>
        <p:spPr>
          <a:xfrm>
            <a:off x="342900" y="4064354"/>
            <a:ext cx="1565644" cy="1565644"/>
          </a:xfrm>
          <a:prstGeom prst="ellipse">
            <a:avLst/>
          </a:prstGeom>
          <a:solidFill>
            <a:schemeClr val="lt1"/>
          </a:solidFill>
          <a:ln>
            <a:noFill/>
          </a:ln>
        </p:spPr>
      </p:sp>
      <p:sp>
        <p:nvSpPr>
          <p:cNvPr id="58" name="Google Shape;58;p68"/>
          <p:cNvSpPr txBox="1">
            <a:spLocks noGrp="1"/>
          </p:cNvSpPr>
          <p:nvPr>
            <p:ph type="body" idx="15"/>
          </p:nvPr>
        </p:nvSpPr>
        <p:spPr>
          <a:xfrm>
            <a:off x="407881"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68"/>
          <p:cNvSpPr>
            <a:spLocks noGrp="1"/>
          </p:cNvSpPr>
          <p:nvPr>
            <p:ph type="pic" idx="16"/>
          </p:nvPr>
        </p:nvSpPr>
        <p:spPr>
          <a:xfrm>
            <a:off x="2750722" y="4066856"/>
            <a:ext cx="1565644" cy="1565644"/>
          </a:xfrm>
          <a:prstGeom prst="ellipse">
            <a:avLst/>
          </a:prstGeom>
          <a:solidFill>
            <a:schemeClr val="lt1"/>
          </a:solidFill>
          <a:ln>
            <a:noFill/>
          </a:ln>
        </p:spPr>
      </p:sp>
      <p:sp>
        <p:nvSpPr>
          <p:cNvPr id="60" name="Google Shape;60;p68"/>
          <p:cNvSpPr txBox="1">
            <a:spLocks noGrp="1"/>
          </p:cNvSpPr>
          <p:nvPr>
            <p:ph type="body" idx="17"/>
          </p:nvPr>
        </p:nvSpPr>
        <p:spPr>
          <a:xfrm>
            <a:off x="2815703" y="57930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8"/>
          <p:cNvSpPr>
            <a:spLocks noGrp="1"/>
          </p:cNvSpPr>
          <p:nvPr>
            <p:ph type="pic" idx="18"/>
          </p:nvPr>
        </p:nvSpPr>
        <p:spPr>
          <a:xfrm>
            <a:off x="5158544" y="4064354"/>
            <a:ext cx="1565644" cy="1565644"/>
          </a:xfrm>
          <a:prstGeom prst="ellipse">
            <a:avLst/>
          </a:prstGeom>
          <a:solidFill>
            <a:schemeClr val="lt1"/>
          </a:solidFill>
          <a:ln>
            <a:noFill/>
          </a:ln>
        </p:spPr>
      </p:sp>
      <p:sp>
        <p:nvSpPr>
          <p:cNvPr id="62" name="Google Shape;62;p68"/>
          <p:cNvSpPr txBox="1">
            <a:spLocks noGrp="1"/>
          </p:cNvSpPr>
          <p:nvPr>
            <p:ph type="body" idx="19"/>
          </p:nvPr>
        </p:nvSpPr>
        <p:spPr>
          <a:xfrm>
            <a:off x="5223525"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68"/>
          <p:cNvSpPr>
            <a:spLocks noGrp="1"/>
          </p:cNvSpPr>
          <p:nvPr>
            <p:ph type="pic" idx="20"/>
          </p:nvPr>
        </p:nvSpPr>
        <p:spPr>
          <a:xfrm>
            <a:off x="7566366" y="4063100"/>
            <a:ext cx="1565644" cy="1565644"/>
          </a:xfrm>
          <a:prstGeom prst="ellipse">
            <a:avLst/>
          </a:prstGeom>
          <a:solidFill>
            <a:schemeClr val="lt1"/>
          </a:solidFill>
          <a:ln>
            <a:noFill/>
          </a:ln>
        </p:spPr>
      </p:sp>
      <p:sp>
        <p:nvSpPr>
          <p:cNvPr id="64" name="Google Shape;64;p68"/>
          <p:cNvSpPr txBox="1">
            <a:spLocks noGrp="1"/>
          </p:cNvSpPr>
          <p:nvPr>
            <p:ph type="body" idx="21"/>
          </p:nvPr>
        </p:nvSpPr>
        <p:spPr>
          <a:xfrm>
            <a:off x="7631347"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8"/>
          <p:cNvSpPr>
            <a:spLocks noGrp="1"/>
          </p:cNvSpPr>
          <p:nvPr>
            <p:ph type="pic" idx="22"/>
          </p:nvPr>
        </p:nvSpPr>
        <p:spPr>
          <a:xfrm>
            <a:off x="9974190" y="4063100"/>
            <a:ext cx="1565644" cy="1565644"/>
          </a:xfrm>
          <a:prstGeom prst="ellipse">
            <a:avLst/>
          </a:prstGeom>
          <a:solidFill>
            <a:schemeClr val="lt1"/>
          </a:solidFill>
          <a:ln>
            <a:noFill/>
          </a:ln>
        </p:spPr>
      </p:sp>
      <p:sp>
        <p:nvSpPr>
          <p:cNvPr id="66" name="Google Shape;66;p68"/>
          <p:cNvSpPr txBox="1">
            <a:spLocks noGrp="1"/>
          </p:cNvSpPr>
          <p:nvPr>
            <p:ph type="body" idx="23"/>
          </p:nvPr>
        </p:nvSpPr>
        <p:spPr>
          <a:xfrm>
            <a:off x="10039171"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6 Bucket Slide">
  <p:cSld name="6 Bucket Slide">
    <p:bg>
      <p:bgPr>
        <a:solidFill>
          <a:schemeClr val="lt2"/>
        </a:solidFill>
        <a:effectLst/>
      </p:bgPr>
    </p:bg>
    <p:spTree>
      <p:nvGrpSpPr>
        <p:cNvPr id="1" name="Shape 1808"/>
        <p:cNvGrpSpPr/>
        <p:nvPr/>
      </p:nvGrpSpPr>
      <p:grpSpPr>
        <a:xfrm>
          <a:off x="0" y="0"/>
          <a:ext cx="0" cy="0"/>
          <a:chOff x="0" y="0"/>
          <a:chExt cx="0" cy="0"/>
        </a:xfrm>
      </p:grpSpPr>
      <p:sp>
        <p:nvSpPr>
          <p:cNvPr id="1809" name="Google Shape;1809;p102"/>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0" name="Google Shape;1810;p10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1" name="Google Shape;1811;p10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12" name="Google Shape;1812;p102"/>
          <p:cNvSpPr txBox="1">
            <a:spLocks noGrp="1"/>
          </p:cNvSpPr>
          <p:nvPr>
            <p:ph type="body" idx="1"/>
          </p:nvPr>
        </p:nvSpPr>
        <p:spPr>
          <a:xfrm>
            <a:off x="342901" y="1612929"/>
            <a:ext cx="3787774" cy="2245146"/>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3" name="Google Shape;1813;p102"/>
          <p:cNvCxnSpPr/>
          <p:nvPr/>
        </p:nvCxnSpPr>
        <p:spPr>
          <a:xfrm>
            <a:off x="342901"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4" name="Google Shape;1814;p102"/>
          <p:cNvSpPr txBox="1">
            <a:spLocks noGrp="1"/>
          </p:cNvSpPr>
          <p:nvPr>
            <p:ph type="body" idx="2"/>
          </p:nvPr>
        </p:nvSpPr>
        <p:spPr>
          <a:xfrm>
            <a:off x="4202114" y="1612928"/>
            <a:ext cx="3787774" cy="2245147"/>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5" name="Google Shape;1815;p102"/>
          <p:cNvCxnSpPr/>
          <p:nvPr/>
        </p:nvCxnSpPr>
        <p:spPr>
          <a:xfrm>
            <a:off x="4202114"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6" name="Google Shape;1816;p102"/>
          <p:cNvSpPr txBox="1">
            <a:spLocks noGrp="1"/>
          </p:cNvSpPr>
          <p:nvPr>
            <p:ph type="body" idx="3"/>
          </p:nvPr>
        </p:nvSpPr>
        <p:spPr>
          <a:xfrm>
            <a:off x="8061327" y="1612927"/>
            <a:ext cx="3787774" cy="2245148"/>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7" name="Google Shape;1817;p102"/>
          <p:cNvCxnSpPr/>
          <p:nvPr/>
        </p:nvCxnSpPr>
        <p:spPr>
          <a:xfrm>
            <a:off x="8061327"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8" name="Google Shape;1818;p102"/>
          <p:cNvSpPr txBox="1">
            <a:spLocks noGrp="1"/>
          </p:cNvSpPr>
          <p:nvPr>
            <p:ph type="body" idx="4"/>
          </p:nvPr>
        </p:nvSpPr>
        <p:spPr>
          <a:xfrm>
            <a:off x="342900" y="4016397"/>
            <a:ext cx="3787774" cy="2251498"/>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9" name="Google Shape;1819;p102"/>
          <p:cNvCxnSpPr/>
          <p:nvPr/>
        </p:nvCxnSpPr>
        <p:spPr>
          <a:xfrm>
            <a:off x="342900"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0" name="Google Shape;1820;p102"/>
          <p:cNvSpPr txBox="1">
            <a:spLocks noGrp="1"/>
          </p:cNvSpPr>
          <p:nvPr>
            <p:ph type="body" idx="5"/>
          </p:nvPr>
        </p:nvSpPr>
        <p:spPr>
          <a:xfrm>
            <a:off x="4202113" y="4016396"/>
            <a:ext cx="3787774" cy="2251499"/>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1" name="Google Shape;1821;p102"/>
          <p:cNvCxnSpPr/>
          <p:nvPr/>
        </p:nvCxnSpPr>
        <p:spPr>
          <a:xfrm>
            <a:off x="4202113"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2" name="Google Shape;1822;p102"/>
          <p:cNvSpPr txBox="1">
            <a:spLocks noGrp="1"/>
          </p:cNvSpPr>
          <p:nvPr>
            <p:ph type="body" idx="6"/>
          </p:nvPr>
        </p:nvSpPr>
        <p:spPr>
          <a:xfrm>
            <a:off x="8061326" y="4016395"/>
            <a:ext cx="3787774" cy="2251500"/>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3" name="Google Shape;1823;p102"/>
          <p:cNvCxnSpPr/>
          <p:nvPr/>
        </p:nvCxnSpPr>
        <p:spPr>
          <a:xfrm>
            <a:off x="8061326"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4" name="Google Shape;1824;p10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rrow Process Slide">
  <p:cSld name="Arrow Process Slide">
    <p:bg>
      <p:bgPr>
        <a:solidFill>
          <a:schemeClr val="lt1"/>
        </a:solidFill>
        <a:effectLst/>
      </p:bgPr>
    </p:bg>
    <p:spTree>
      <p:nvGrpSpPr>
        <p:cNvPr id="1" name="Shape 1825"/>
        <p:cNvGrpSpPr/>
        <p:nvPr/>
      </p:nvGrpSpPr>
      <p:grpSpPr>
        <a:xfrm>
          <a:off x="0" y="0"/>
          <a:ext cx="0" cy="0"/>
          <a:chOff x="0" y="0"/>
          <a:chExt cx="0" cy="0"/>
        </a:xfrm>
      </p:grpSpPr>
      <p:sp>
        <p:nvSpPr>
          <p:cNvPr id="1826" name="Google Shape;1826;p10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7" name="Google Shape;1827;p10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8" name="Google Shape;1828;p10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29" name="Google Shape;1829;p103"/>
          <p:cNvSpPr txBox="1">
            <a:spLocks noGrp="1"/>
          </p:cNvSpPr>
          <p:nvPr>
            <p:ph type="body" idx="1"/>
          </p:nvPr>
        </p:nvSpPr>
        <p:spPr>
          <a:xfrm>
            <a:off x="789649" y="3849202"/>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0" name="Google Shape;1830;p103"/>
          <p:cNvSpPr txBox="1">
            <a:spLocks noGrp="1"/>
          </p:cNvSpPr>
          <p:nvPr>
            <p:ph type="body" idx="2"/>
          </p:nvPr>
        </p:nvSpPr>
        <p:spPr>
          <a:xfrm>
            <a:off x="3093689" y="3849201"/>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1" name="Google Shape;1831;p103"/>
          <p:cNvSpPr txBox="1">
            <a:spLocks noGrp="1"/>
          </p:cNvSpPr>
          <p:nvPr>
            <p:ph type="body" idx="3"/>
          </p:nvPr>
        </p:nvSpPr>
        <p:spPr>
          <a:xfrm>
            <a:off x="5305133" y="3849200"/>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2" name="Google Shape;1832;p103"/>
          <p:cNvSpPr txBox="1">
            <a:spLocks noGrp="1"/>
          </p:cNvSpPr>
          <p:nvPr>
            <p:ph type="body" idx="4"/>
          </p:nvPr>
        </p:nvSpPr>
        <p:spPr>
          <a:xfrm>
            <a:off x="7557087" y="3849199"/>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103"/>
          <p:cNvSpPr txBox="1">
            <a:spLocks noGrp="1"/>
          </p:cNvSpPr>
          <p:nvPr>
            <p:ph type="body" idx="5"/>
          </p:nvPr>
        </p:nvSpPr>
        <p:spPr>
          <a:xfrm>
            <a:off x="9722231" y="3849196"/>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4" name="Google Shape;1834;p10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meline Slide">
  <p:cSld name="Timeline Slide">
    <p:bg>
      <p:bgPr>
        <a:solidFill>
          <a:schemeClr val="lt1"/>
        </a:solidFill>
        <a:effectLst/>
      </p:bgPr>
    </p:bg>
    <p:spTree>
      <p:nvGrpSpPr>
        <p:cNvPr id="1" name="Shape 1835"/>
        <p:cNvGrpSpPr/>
        <p:nvPr/>
      </p:nvGrpSpPr>
      <p:grpSpPr>
        <a:xfrm>
          <a:off x="0" y="0"/>
          <a:ext cx="0" cy="0"/>
          <a:chOff x="0" y="0"/>
          <a:chExt cx="0" cy="0"/>
        </a:xfrm>
      </p:grpSpPr>
      <p:sp>
        <p:nvSpPr>
          <p:cNvPr id="1836" name="Google Shape;1836;p10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7" name="Google Shape;1837;p10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8" name="Google Shape;1838;p10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839" name="Google Shape;1839;p104"/>
          <p:cNvCxnSpPr/>
          <p:nvPr/>
        </p:nvCxnSpPr>
        <p:spPr>
          <a:xfrm>
            <a:off x="-92149" y="3659707"/>
            <a:ext cx="12376298" cy="0"/>
          </a:xfrm>
          <a:prstGeom prst="straightConnector1">
            <a:avLst/>
          </a:prstGeom>
          <a:noFill/>
          <a:ln w="139700" cap="flat" cmpd="sng">
            <a:solidFill>
              <a:schemeClr val="lt2"/>
            </a:solidFill>
            <a:prstDash val="solid"/>
            <a:miter lim="800000"/>
            <a:headEnd type="none" w="sm" len="sm"/>
            <a:tailEnd type="none" w="sm" len="sm"/>
          </a:ln>
        </p:spPr>
      </p:cxnSp>
      <p:sp>
        <p:nvSpPr>
          <p:cNvPr id="1840" name="Google Shape;1840;p10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 Segment Slide 1">
  <p:cSld name="4 Segment Slide 1">
    <p:bg>
      <p:bgPr>
        <a:solidFill>
          <a:schemeClr val="lt1"/>
        </a:solidFill>
        <a:effectLst/>
      </p:bgPr>
    </p:bg>
    <p:spTree>
      <p:nvGrpSpPr>
        <p:cNvPr id="1" name="Shape 1841"/>
        <p:cNvGrpSpPr/>
        <p:nvPr/>
      </p:nvGrpSpPr>
      <p:grpSpPr>
        <a:xfrm>
          <a:off x="0" y="0"/>
          <a:ext cx="0" cy="0"/>
          <a:chOff x="0" y="0"/>
          <a:chExt cx="0" cy="0"/>
        </a:xfrm>
      </p:grpSpPr>
      <p:sp>
        <p:nvSpPr>
          <p:cNvPr id="1842" name="Google Shape;1842;p10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3" name="Google Shape;1843;p105"/>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44" name="Google Shape;1844;p105"/>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5" name="Google Shape;1845;p105"/>
          <p:cNvSpPr txBox="1">
            <a:spLocks noGrp="1"/>
          </p:cNvSpPr>
          <p:nvPr>
            <p:ph type="body" idx="2"/>
          </p:nvPr>
        </p:nvSpPr>
        <p:spPr>
          <a:xfrm>
            <a:off x="4701929" y="161104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6" name="Google Shape;1846;p105"/>
          <p:cNvSpPr txBox="1">
            <a:spLocks noGrp="1"/>
          </p:cNvSpPr>
          <p:nvPr>
            <p:ph type="body" idx="3"/>
          </p:nvPr>
        </p:nvSpPr>
        <p:spPr>
          <a:xfrm>
            <a:off x="4707245" y="392076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7" name="Google Shape;1847;p105"/>
          <p:cNvSpPr txBox="1">
            <a:spLocks noGrp="1"/>
          </p:cNvSpPr>
          <p:nvPr>
            <p:ph type="body" idx="4"/>
          </p:nvPr>
        </p:nvSpPr>
        <p:spPr>
          <a:xfrm>
            <a:off x="10507306" y="161104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8" name="Google Shape;1848;p105"/>
          <p:cNvSpPr txBox="1">
            <a:spLocks noGrp="1"/>
          </p:cNvSpPr>
          <p:nvPr>
            <p:ph type="body" idx="5"/>
          </p:nvPr>
        </p:nvSpPr>
        <p:spPr>
          <a:xfrm>
            <a:off x="10512622" y="392076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9" name="Google Shape;1849;p105"/>
          <p:cNvSpPr/>
          <p:nvPr/>
        </p:nvSpPr>
        <p:spPr>
          <a:xfrm>
            <a:off x="5613400" y="1073150"/>
            <a:ext cx="5151438" cy="51514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cxnSp>
        <p:nvCxnSpPr>
          <p:cNvPr id="1850" name="Google Shape;1850;p105"/>
          <p:cNvCxnSpPr/>
          <p:nvPr/>
        </p:nvCxnSpPr>
        <p:spPr>
          <a:xfrm>
            <a:off x="10356850" y="3538538"/>
            <a:ext cx="0" cy="0"/>
          </a:xfrm>
          <a:prstGeom prst="straightConnector1">
            <a:avLst/>
          </a:prstGeom>
          <a:noFill/>
          <a:ln>
            <a:noFill/>
          </a:ln>
        </p:spPr>
      </p:cxnSp>
      <p:cxnSp>
        <p:nvCxnSpPr>
          <p:cNvPr id="1851" name="Google Shape;1851;p105"/>
          <p:cNvCxnSpPr/>
          <p:nvPr/>
        </p:nvCxnSpPr>
        <p:spPr>
          <a:xfrm>
            <a:off x="10356850" y="3538538"/>
            <a:ext cx="0" cy="0"/>
          </a:xfrm>
          <a:prstGeom prst="straightConnector1">
            <a:avLst/>
          </a:prstGeom>
          <a:noFill/>
          <a:ln>
            <a:noFill/>
          </a:ln>
        </p:spPr>
      </p:cxnSp>
      <p:cxnSp>
        <p:nvCxnSpPr>
          <p:cNvPr id="1852" name="Google Shape;1852;p105"/>
          <p:cNvCxnSpPr/>
          <p:nvPr/>
        </p:nvCxnSpPr>
        <p:spPr>
          <a:xfrm>
            <a:off x="10356850" y="3538538"/>
            <a:ext cx="0" cy="0"/>
          </a:xfrm>
          <a:prstGeom prst="straightConnector1">
            <a:avLst/>
          </a:prstGeom>
          <a:noFill/>
          <a:ln>
            <a:noFill/>
          </a:ln>
        </p:spPr>
      </p:cxnSp>
      <p:cxnSp>
        <p:nvCxnSpPr>
          <p:cNvPr id="1853" name="Google Shape;1853;p105"/>
          <p:cNvCxnSpPr/>
          <p:nvPr/>
        </p:nvCxnSpPr>
        <p:spPr>
          <a:xfrm>
            <a:off x="10356850" y="3538538"/>
            <a:ext cx="0" cy="0"/>
          </a:xfrm>
          <a:prstGeom prst="straightConnector1">
            <a:avLst/>
          </a:prstGeom>
          <a:noFill/>
          <a:ln>
            <a:noFill/>
          </a:ln>
        </p:spPr>
      </p:cxnSp>
      <p:cxnSp>
        <p:nvCxnSpPr>
          <p:cNvPr id="1854" name="Google Shape;1854;p105"/>
          <p:cNvCxnSpPr/>
          <p:nvPr/>
        </p:nvCxnSpPr>
        <p:spPr>
          <a:xfrm>
            <a:off x="10364788" y="3527425"/>
            <a:ext cx="0" cy="0"/>
          </a:xfrm>
          <a:prstGeom prst="straightConnector1">
            <a:avLst/>
          </a:prstGeom>
          <a:noFill/>
          <a:ln>
            <a:noFill/>
          </a:ln>
        </p:spPr>
      </p:cxnSp>
      <p:cxnSp>
        <p:nvCxnSpPr>
          <p:cNvPr id="1855" name="Google Shape;1855;p105"/>
          <p:cNvCxnSpPr/>
          <p:nvPr/>
        </p:nvCxnSpPr>
        <p:spPr>
          <a:xfrm>
            <a:off x="10364788" y="3527425"/>
            <a:ext cx="0" cy="0"/>
          </a:xfrm>
          <a:prstGeom prst="straightConnector1">
            <a:avLst/>
          </a:prstGeom>
          <a:noFill/>
          <a:ln>
            <a:noFill/>
          </a:ln>
        </p:spPr>
      </p:cxnSp>
      <p:cxnSp>
        <p:nvCxnSpPr>
          <p:cNvPr id="1856" name="Google Shape;1856;p105"/>
          <p:cNvCxnSpPr/>
          <p:nvPr/>
        </p:nvCxnSpPr>
        <p:spPr>
          <a:xfrm>
            <a:off x="10364788" y="3527425"/>
            <a:ext cx="0" cy="0"/>
          </a:xfrm>
          <a:prstGeom prst="straightConnector1">
            <a:avLst/>
          </a:prstGeom>
          <a:noFill/>
          <a:ln>
            <a:noFill/>
          </a:ln>
        </p:spPr>
      </p:cxnSp>
      <p:cxnSp>
        <p:nvCxnSpPr>
          <p:cNvPr id="1857" name="Google Shape;1857;p105"/>
          <p:cNvCxnSpPr/>
          <p:nvPr/>
        </p:nvCxnSpPr>
        <p:spPr>
          <a:xfrm>
            <a:off x="10364788" y="3527425"/>
            <a:ext cx="0" cy="0"/>
          </a:xfrm>
          <a:prstGeom prst="straightConnector1">
            <a:avLst/>
          </a:prstGeom>
          <a:noFill/>
          <a:ln>
            <a:noFill/>
          </a:ln>
        </p:spPr>
      </p:cxnSp>
      <p:sp>
        <p:nvSpPr>
          <p:cNvPr id="1858" name="Google Shape;1858;p105"/>
          <p:cNvSpPr/>
          <p:nvPr/>
        </p:nvSpPr>
        <p:spPr>
          <a:xfrm>
            <a:off x="8204200" y="5688013"/>
            <a:ext cx="1587" cy="0"/>
          </a:xfrm>
          <a:custGeom>
            <a:avLst/>
            <a:gdLst/>
            <a:ahLst/>
            <a:cxnLst/>
            <a:rect l="l" t="t" r="r" b="b"/>
            <a:pathLst>
              <a:path w="1" h="120000" extrusionOk="0">
                <a:moveTo>
                  <a:pt x="0" y="0"/>
                </a:moveTo>
                <a:cubicBezTo>
                  <a:pt x="0" y="0"/>
                  <a:pt x="0" y="0"/>
                  <a:pt x="1"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59" name="Google Shape;1859;p105"/>
          <p:cNvSpPr/>
          <p:nvPr/>
        </p:nvSpPr>
        <p:spPr>
          <a:xfrm>
            <a:off x="8205788" y="56880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0" name="Google Shape;1860;p105"/>
          <p:cNvSpPr/>
          <p:nvPr/>
        </p:nvSpPr>
        <p:spPr>
          <a:xfrm>
            <a:off x="8204200" y="1365251"/>
            <a:ext cx="1587" cy="0"/>
          </a:xfrm>
          <a:custGeom>
            <a:avLst/>
            <a:gdLst/>
            <a:ahLst/>
            <a:cxnLst/>
            <a:rect l="l" t="t" r="r" b="b"/>
            <a:pathLst>
              <a:path w="1" h="120000" extrusionOk="0">
                <a:moveTo>
                  <a:pt x="0" y="0"/>
                </a:moveTo>
                <a:cubicBezTo>
                  <a:pt x="0" y="0"/>
                  <a:pt x="0" y="0"/>
                  <a:pt x="0" y="0"/>
                </a:cubicBezTo>
                <a:cubicBezTo>
                  <a:pt x="0" y="0"/>
                  <a:pt x="0" y="0"/>
                  <a:pt x="1"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1" name="Google Shape;1861;p105"/>
          <p:cNvSpPr/>
          <p:nvPr/>
        </p:nvSpPr>
        <p:spPr>
          <a:xfrm>
            <a:off x="8205788" y="136525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2" name="Google Shape;1862;p105"/>
          <p:cNvSpPr/>
          <p:nvPr/>
        </p:nvSpPr>
        <p:spPr>
          <a:xfrm>
            <a:off x="8245624" y="1368426"/>
            <a:ext cx="2098675" cy="2098675"/>
          </a:xfrm>
          <a:custGeom>
            <a:avLst/>
            <a:gdLst/>
            <a:ahLst/>
            <a:cxnLst/>
            <a:rect l="l" t="t" r="r" b="b"/>
            <a:pathLst>
              <a:path w="1320" h="1320" extrusionOk="0">
                <a:moveTo>
                  <a:pt x="732" y="1320"/>
                </a:moveTo>
                <a:cubicBezTo>
                  <a:pt x="1320" y="1320"/>
                  <a:pt x="1320" y="1320"/>
                  <a:pt x="1320" y="1320"/>
                </a:cubicBezTo>
                <a:cubicBezTo>
                  <a:pt x="1300" y="600"/>
                  <a:pt x="720" y="20"/>
                  <a:pt x="0" y="0"/>
                </a:cubicBezTo>
                <a:cubicBezTo>
                  <a:pt x="0" y="585"/>
                  <a:pt x="0" y="585"/>
                  <a:pt x="0" y="585"/>
                </a:cubicBezTo>
                <a:cubicBezTo>
                  <a:pt x="396" y="604"/>
                  <a:pt x="714" y="923"/>
                  <a:pt x="732" y="13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3" name="Google Shape;1863;p105"/>
          <p:cNvSpPr/>
          <p:nvPr/>
        </p:nvSpPr>
        <p:spPr>
          <a:xfrm>
            <a:off x="6026299" y="1368426"/>
            <a:ext cx="2097087" cy="2098675"/>
          </a:xfrm>
          <a:custGeom>
            <a:avLst/>
            <a:gdLst/>
            <a:ahLst/>
            <a:cxnLst/>
            <a:rect l="l" t="t" r="r" b="b"/>
            <a:pathLst>
              <a:path w="1319" h="1320" extrusionOk="0">
                <a:moveTo>
                  <a:pt x="1319" y="585"/>
                </a:moveTo>
                <a:cubicBezTo>
                  <a:pt x="1319" y="0"/>
                  <a:pt x="1319" y="0"/>
                  <a:pt x="1319" y="0"/>
                </a:cubicBezTo>
                <a:cubicBezTo>
                  <a:pt x="599" y="20"/>
                  <a:pt x="20" y="600"/>
                  <a:pt x="0" y="1320"/>
                </a:cubicBezTo>
                <a:cubicBezTo>
                  <a:pt x="587" y="1320"/>
                  <a:pt x="587" y="1320"/>
                  <a:pt x="587" y="1320"/>
                </a:cubicBezTo>
                <a:cubicBezTo>
                  <a:pt x="605" y="923"/>
                  <a:pt x="922" y="604"/>
                  <a:pt x="1319" y="58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4" name="Google Shape;1864;p105"/>
          <p:cNvSpPr/>
          <p:nvPr/>
        </p:nvSpPr>
        <p:spPr>
          <a:xfrm>
            <a:off x="8245624" y="3589338"/>
            <a:ext cx="2098675" cy="2098675"/>
          </a:xfrm>
          <a:custGeom>
            <a:avLst/>
            <a:gdLst/>
            <a:ahLst/>
            <a:cxnLst/>
            <a:rect l="l" t="t" r="r" b="b"/>
            <a:pathLst>
              <a:path w="1320" h="1320" extrusionOk="0">
                <a:moveTo>
                  <a:pt x="732" y="0"/>
                </a:moveTo>
                <a:cubicBezTo>
                  <a:pt x="711" y="394"/>
                  <a:pt x="394" y="709"/>
                  <a:pt x="0" y="729"/>
                </a:cubicBezTo>
                <a:cubicBezTo>
                  <a:pt x="0" y="1320"/>
                  <a:pt x="0" y="1320"/>
                  <a:pt x="0" y="1320"/>
                </a:cubicBezTo>
                <a:cubicBezTo>
                  <a:pt x="720" y="1301"/>
                  <a:pt x="1300" y="720"/>
                  <a:pt x="1320" y="0"/>
                </a:cubicBezTo>
                <a:lnTo>
                  <a:pt x="73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5" name="Google Shape;1865;p105"/>
          <p:cNvSpPr/>
          <p:nvPr/>
        </p:nvSpPr>
        <p:spPr>
          <a:xfrm>
            <a:off x="6026299" y="3589338"/>
            <a:ext cx="2097087" cy="2098675"/>
          </a:xfrm>
          <a:custGeom>
            <a:avLst/>
            <a:gdLst/>
            <a:ahLst/>
            <a:cxnLst/>
            <a:rect l="l" t="t" r="r" b="b"/>
            <a:pathLst>
              <a:path w="1319" h="1320" extrusionOk="0">
                <a:moveTo>
                  <a:pt x="587" y="0"/>
                </a:moveTo>
                <a:cubicBezTo>
                  <a:pt x="0" y="0"/>
                  <a:pt x="0" y="0"/>
                  <a:pt x="0" y="0"/>
                </a:cubicBezTo>
                <a:cubicBezTo>
                  <a:pt x="20" y="720"/>
                  <a:pt x="599" y="1300"/>
                  <a:pt x="1319" y="1320"/>
                </a:cubicBezTo>
                <a:cubicBezTo>
                  <a:pt x="1319" y="729"/>
                  <a:pt x="1319" y="729"/>
                  <a:pt x="1319" y="729"/>
                </a:cubicBezTo>
                <a:cubicBezTo>
                  <a:pt x="925" y="709"/>
                  <a:pt x="608" y="394"/>
                  <a:pt x="587"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6" name="Google Shape;1866;p105"/>
          <p:cNvSpPr>
            <a:spLocks noGrp="1"/>
          </p:cNvSpPr>
          <p:nvPr>
            <p:ph type="pic" idx="6"/>
          </p:nvPr>
        </p:nvSpPr>
        <p:spPr>
          <a:xfrm>
            <a:off x="7415570" y="2733545"/>
            <a:ext cx="1565644" cy="1565644"/>
          </a:xfrm>
          <a:prstGeom prst="ellipse">
            <a:avLst/>
          </a:prstGeom>
          <a:solidFill>
            <a:schemeClr val="lt1"/>
          </a:solidFill>
          <a:ln>
            <a:noFill/>
          </a:ln>
        </p:spPr>
      </p:sp>
      <p:sp>
        <p:nvSpPr>
          <p:cNvPr id="1867" name="Google Shape;1867;p10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 Segment Slide 2">
  <p:cSld name="4 Segment Slide 2">
    <p:bg>
      <p:bgPr>
        <a:solidFill>
          <a:schemeClr val="lt1"/>
        </a:solidFill>
        <a:effectLst/>
      </p:bgPr>
    </p:bg>
    <p:spTree>
      <p:nvGrpSpPr>
        <p:cNvPr id="1" name="Shape 1868"/>
        <p:cNvGrpSpPr/>
        <p:nvPr/>
      </p:nvGrpSpPr>
      <p:grpSpPr>
        <a:xfrm>
          <a:off x="0" y="0"/>
          <a:ext cx="0" cy="0"/>
          <a:chOff x="0" y="0"/>
          <a:chExt cx="0" cy="0"/>
        </a:xfrm>
      </p:grpSpPr>
      <p:sp>
        <p:nvSpPr>
          <p:cNvPr id="1869" name="Google Shape;1869;p10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0" name="Google Shape;1870;p10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1" name="Google Shape;1871;p10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72" name="Google Shape;1872;p106"/>
          <p:cNvSpPr/>
          <p:nvPr/>
        </p:nvSpPr>
        <p:spPr>
          <a:xfrm>
            <a:off x="6181726" y="1756515"/>
            <a:ext cx="2098675" cy="2098675"/>
          </a:xfrm>
          <a:custGeom>
            <a:avLst/>
            <a:gdLst/>
            <a:ahLst/>
            <a:cxnLst/>
            <a:rect l="l" t="t" r="r" b="b"/>
            <a:pathLst>
              <a:path w="1320" h="1320" extrusionOk="0">
                <a:moveTo>
                  <a:pt x="732" y="1320"/>
                </a:moveTo>
                <a:cubicBezTo>
                  <a:pt x="1320" y="1320"/>
                  <a:pt x="1320" y="1320"/>
                  <a:pt x="1320" y="1320"/>
                </a:cubicBezTo>
                <a:cubicBezTo>
                  <a:pt x="1300" y="600"/>
                  <a:pt x="720" y="20"/>
                  <a:pt x="0" y="0"/>
                </a:cubicBezTo>
                <a:cubicBezTo>
                  <a:pt x="0" y="585"/>
                  <a:pt x="0" y="585"/>
                  <a:pt x="0" y="585"/>
                </a:cubicBezTo>
                <a:cubicBezTo>
                  <a:pt x="396" y="604"/>
                  <a:pt x="714" y="923"/>
                  <a:pt x="732" y="13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3" name="Google Shape;1873;p106"/>
          <p:cNvSpPr/>
          <p:nvPr/>
        </p:nvSpPr>
        <p:spPr>
          <a:xfrm>
            <a:off x="3962401" y="1756515"/>
            <a:ext cx="2097087" cy="2098675"/>
          </a:xfrm>
          <a:custGeom>
            <a:avLst/>
            <a:gdLst/>
            <a:ahLst/>
            <a:cxnLst/>
            <a:rect l="l" t="t" r="r" b="b"/>
            <a:pathLst>
              <a:path w="1319" h="1320" extrusionOk="0">
                <a:moveTo>
                  <a:pt x="1319" y="585"/>
                </a:moveTo>
                <a:cubicBezTo>
                  <a:pt x="1319" y="0"/>
                  <a:pt x="1319" y="0"/>
                  <a:pt x="1319" y="0"/>
                </a:cubicBezTo>
                <a:cubicBezTo>
                  <a:pt x="599" y="20"/>
                  <a:pt x="20" y="600"/>
                  <a:pt x="0" y="1320"/>
                </a:cubicBezTo>
                <a:cubicBezTo>
                  <a:pt x="587" y="1320"/>
                  <a:pt x="587" y="1320"/>
                  <a:pt x="587" y="1320"/>
                </a:cubicBezTo>
                <a:cubicBezTo>
                  <a:pt x="605" y="923"/>
                  <a:pt x="922" y="604"/>
                  <a:pt x="1319" y="58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4" name="Google Shape;1874;p106"/>
          <p:cNvSpPr/>
          <p:nvPr/>
        </p:nvSpPr>
        <p:spPr>
          <a:xfrm>
            <a:off x="6181726" y="3977427"/>
            <a:ext cx="2098675" cy="2098675"/>
          </a:xfrm>
          <a:custGeom>
            <a:avLst/>
            <a:gdLst/>
            <a:ahLst/>
            <a:cxnLst/>
            <a:rect l="l" t="t" r="r" b="b"/>
            <a:pathLst>
              <a:path w="1320" h="1320" extrusionOk="0">
                <a:moveTo>
                  <a:pt x="732" y="0"/>
                </a:moveTo>
                <a:cubicBezTo>
                  <a:pt x="711" y="394"/>
                  <a:pt x="394" y="709"/>
                  <a:pt x="0" y="729"/>
                </a:cubicBezTo>
                <a:cubicBezTo>
                  <a:pt x="0" y="1320"/>
                  <a:pt x="0" y="1320"/>
                  <a:pt x="0" y="1320"/>
                </a:cubicBezTo>
                <a:cubicBezTo>
                  <a:pt x="720" y="1301"/>
                  <a:pt x="1300" y="720"/>
                  <a:pt x="1320" y="0"/>
                </a:cubicBezTo>
                <a:lnTo>
                  <a:pt x="73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5" name="Google Shape;1875;p106"/>
          <p:cNvSpPr/>
          <p:nvPr/>
        </p:nvSpPr>
        <p:spPr>
          <a:xfrm>
            <a:off x="3962401" y="3977427"/>
            <a:ext cx="2097087" cy="2098675"/>
          </a:xfrm>
          <a:custGeom>
            <a:avLst/>
            <a:gdLst/>
            <a:ahLst/>
            <a:cxnLst/>
            <a:rect l="l" t="t" r="r" b="b"/>
            <a:pathLst>
              <a:path w="1319" h="1320" extrusionOk="0">
                <a:moveTo>
                  <a:pt x="587" y="0"/>
                </a:moveTo>
                <a:cubicBezTo>
                  <a:pt x="0" y="0"/>
                  <a:pt x="0" y="0"/>
                  <a:pt x="0" y="0"/>
                </a:cubicBezTo>
                <a:cubicBezTo>
                  <a:pt x="20" y="720"/>
                  <a:pt x="599" y="1300"/>
                  <a:pt x="1319" y="1320"/>
                </a:cubicBezTo>
                <a:cubicBezTo>
                  <a:pt x="1319" y="729"/>
                  <a:pt x="1319" y="729"/>
                  <a:pt x="1319" y="729"/>
                </a:cubicBezTo>
                <a:cubicBezTo>
                  <a:pt x="925" y="709"/>
                  <a:pt x="608" y="394"/>
                  <a:pt x="587"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6" name="Google Shape;1876;p106"/>
          <p:cNvSpPr txBox="1">
            <a:spLocks noGrp="1"/>
          </p:cNvSpPr>
          <p:nvPr>
            <p:ph type="body" idx="1"/>
          </p:nvPr>
        </p:nvSpPr>
        <p:spPr>
          <a:xfrm>
            <a:off x="1732454" y="20850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7" name="Google Shape;1877;p106"/>
          <p:cNvSpPr txBox="1">
            <a:spLocks noGrp="1"/>
          </p:cNvSpPr>
          <p:nvPr>
            <p:ph type="body" idx="2"/>
          </p:nvPr>
        </p:nvSpPr>
        <p:spPr>
          <a:xfrm>
            <a:off x="1732453" y="4195611"/>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8" name="Google Shape;1878;p106"/>
          <p:cNvSpPr txBox="1">
            <a:spLocks noGrp="1"/>
          </p:cNvSpPr>
          <p:nvPr>
            <p:ph type="body" idx="3"/>
          </p:nvPr>
        </p:nvSpPr>
        <p:spPr>
          <a:xfrm>
            <a:off x="9017263" y="20850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9" name="Google Shape;1879;p106"/>
          <p:cNvSpPr txBox="1">
            <a:spLocks noGrp="1"/>
          </p:cNvSpPr>
          <p:nvPr>
            <p:ph type="body" idx="4"/>
          </p:nvPr>
        </p:nvSpPr>
        <p:spPr>
          <a:xfrm>
            <a:off x="9017262" y="4195611"/>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0" name="Google Shape;1880;p10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6 Segment Slide">
  <p:cSld name="6 Segment Slide">
    <p:bg>
      <p:bgPr>
        <a:solidFill>
          <a:schemeClr val="lt1"/>
        </a:solidFill>
        <a:effectLst/>
      </p:bgPr>
    </p:bg>
    <p:spTree>
      <p:nvGrpSpPr>
        <p:cNvPr id="1" name="Shape 1881"/>
        <p:cNvGrpSpPr/>
        <p:nvPr/>
      </p:nvGrpSpPr>
      <p:grpSpPr>
        <a:xfrm>
          <a:off x="0" y="0"/>
          <a:ext cx="0" cy="0"/>
          <a:chOff x="0" y="0"/>
          <a:chExt cx="0" cy="0"/>
        </a:xfrm>
      </p:grpSpPr>
      <p:sp>
        <p:nvSpPr>
          <p:cNvPr id="1882" name="Google Shape;1882;p107"/>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3" name="Google Shape;1883;p10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4" name="Google Shape;1884;p10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85" name="Google Shape;1885;p107"/>
          <p:cNvSpPr txBox="1">
            <a:spLocks noGrp="1"/>
          </p:cNvSpPr>
          <p:nvPr>
            <p:ph type="body" idx="1"/>
          </p:nvPr>
        </p:nvSpPr>
        <p:spPr>
          <a:xfrm>
            <a:off x="1732453" y="1754374"/>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6" name="Google Shape;1886;p107"/>
          <p:cNvSpPr txBox="1">
            <a:spLocks noGrp="1"/>
          </p:cNvSpPr>
          <p:nvPr>
            <p:ph type="body" idx="2"/>
          </p:nvPr>
        </p:nvSpPr>
        <p:spPr>
          <a:xfrm>
            <a:off x="1701367" y="3339690"/>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87" name="Google Shape;1887;p107"/>
          <p:cNvGrpSpPr/>
          <p:nvPr/>
        </p:nvGrpSpPr>
        <p:grpSpPr>
          <a:xfrm>
            <a:off x="3947692" y="1754374"/>
            <a:ext cx="4329235" cy="4327450"/>
            <a:chOff x="2862262" y="195262"/>
            <a:chExt cx="6471475" cy="6468808"/>
          </a:xfrm>
        </p:grpSpPr>
        <p:sp>
          <p:nvSpPr>
            <p:cNvPr id="1888" name="Google Shape;1888;p107"/>
            <p:cNvSpPr/>
            <p:nvPr/>
          </p:nvSpPr>
          <p:spPr>
            <a:xfrm>
              <a:off x="3339274" y="195262"/>
              <a:ext cx="2667952" cy="2251138"/>
            </a:xfrm>
            <a:custGeom>
              <a:avLst/>
              <a:gdLst/>
              <a:ahLst/>
              <a:cxnLst/>
              <a:rect l="l" t="t" r="r" b="b"/>
              <a:pathLst>
                <a:path w="2667952" h="2251138" extrusionOk="0">
                  <a:moveTo>
                    <a:pt x="2667953" y="1395508"/>
                  </a:moveTo>
                  <a:lnTo>
                    <a:pt x="2667953" y="0"/>
                  </a:lnTo>
                  <a:cubicBezTo>
                    <a:pt x="1538954" y="31147"/>
                    <a:pt x="554450" y="640461"/>
                    <a:pt x="0" y="1542669"/>
                  </a:cubicBezTo>
                  <a:lnTo>
                    <a:pt x="1228535" y="2251139"/>
                  </a:lnTo>
                  <a:cubicBezTo>
                    <a:pt x="1534097" y="1765268"/>
                    <a:pt x="2061019" y="1433036"/>
                    <a:pt x="2667953" y="1395508"/>
                  </a:cubicBezTo>
                  <a:close/>
                </a:path>
              </a:pathLst>
            </a:custGeom>
            <a:solidFill>
              <a:srgbClr val="EE695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89" name="Google Shape;1889;p107"/>
            <p:cNvSpPr/>
            <p:nvPr/>
          </p:nvSpPr>
          <p:spPr>
            <a:xfrm>
              <a:off x="6188772" y="195262"/>
              <a:ext cx="2659380" cy="2217134"/>
            </a:xfrm>
            <a:custGeom>
              <a:avLst/>
              <a:gdLst/>
              <a:ahLst/>
              <a:cxnLst/>
              <a:rect l="l" t="t" r="r" b="b"/>
              <a:pathLst>
                <a:path w="2659380" h="2217134" extrusionOk="0">
                  <a:moveTo>
                    <a:pt x="1465707" y="2217134"/>
                  </a:moveTo>
                  <a:lnTo>
                    <a:pt x="2659380" y="1528763"/>
                  </a:lnTo>
                  <a:cubicBezTo>
                    <a:pt x="2103406" y="634175"/>
                    <a:pt x="1123188" y="30956"/>
                    <a:pt x="0" y="0"/>
                  </a:cubicBezTo>
                  <a:lnTo>
                    <a:pt x="0" y="1392746"/>
                  </a:lnTo>
                  <a:cubicBezTo>
                    <a:pt x="612838" y="1414653"/>
                    <a:pt x="1148906" y="1737074"/>
                    <a:pt x="1465707" y="2217134"/>
                  </a:cubicBezTo>
                  <a:close/>
                </a:path>
              </a:pathLst>
            </a:custGeom>
            <a:solidFill>
              <a:srgbClr val="9475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0" name="Google Shape;1890;p107"/>
            <p:cNvSpPr/>
            <p:nvPr/>
          </p:nvSpPr>
          <p:spPr>
            <a:xfrm>
              <a:off x="7745158" y="1880901"/>
              <a:ext cx="1588579" cy="3089243"/>
            </a:xfrm>
            <a:custGeom>
              <a:avLst/>
              <a:gdLst/>
              <a:ahLst/>
              <a:cxnLst/>
              <a:rect l="l" t="t" r="r" b="b"/>
              <a:pathLst>
                <a:path w="1588579" h="3089243" extrusionOk="0">
                  <a:moveTo>
                    <a:pt x="212217" y="1541145"/>
                  </a:moveTo>
                  <a:cubicBezTo>
                    <a:pt x="212217" y="1850612"/>
                    <a:pt x="135350" y="2141982"/>
                    <a:pt x="0" y="2397824"/>
                  </a:cubicBezTo>
                  <a:lnTo>
                    <a:pt x="1199007" y="3089243"/>
                  </a:lnTo>
                  <a:cubicBezTo>
                    <a:pt x="1447419" y="2631186"/>
                    <a:pt x="1588579" y="2106549"/>
                    <a:pt x="1588579" y="1548860"/>
                  </a:cubicBezTo>
                  <a:cubicBezTo>
                    <a:pt x="1588579" y="991172"/>
                    <a:pt x="1445704" y="460058"/>
                    <a:pt x="1194435" y="0"/>
                  </a:cubicBezTo>
                  <a:lnTo>
                    <a:pt x="1905" y="687705"/>
                  </a:lnTo>
                  <a:cubicBezTo>
                    <a:pt x="136112" y="942689"/>
                    <a:pt x="212121" y="1233011"/>
                    <a:pt x="212121" y="1541145"/>
                  </a:cubicBezTo>
                  <a:close/>
                </a:path>
              </a:pathLst>
            </a:custGeom>
            <a:solidFill>
              <a:srgbClr val="EE92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1" name="Google Shape;1891;p107"/>
            <p:cNvSpPr/>
            <p:nvPr/>
          </p:nvSpPr>
          <p:spPr>
            <a:xfrm>
              <a:off x="6188772" y="4434839"/>
              <a:ext cx="2664428" cy="2229231"/>
            </a:xfrm>
            <a:custGeom>
              <a:avLst/>
              <a:gdLst/>
              <a:ahLst/>
              <a:cxnLst/>
              <a:rect l="l" t="t" r="r" b="b"/>
              <a:pathLst>
                <a:path w="2664428" h="2229231" extrusionOk="0">
                  <a:moveTo>
                    <a:pt x="0" y="821150"/>
                  </a:moveTo>
                  <a:lnTo>
                    <a:pt x="0" y="2229231"/>
                  </a:lnTo>
                  <a:cubicBezTo>
                    <a:pt x="1126617" y="2198180"/>
                    <a:pt x="2109311" y="1591342"/>
                    <a:pt x="2664428" y="692372"/>
                  </a:cubicBezTo>
                  <a:lnTo>
                    <a:pt x="1463707" y="0"/>
                  </a:lnTo>
                  <a:cubicBezTo>
                    <a:pt x="1146620" y="478250"/>
                    <a:pt x="611505" y="799434"/>
                    <a:pt x="0" y="821246"/>
                  </a:cubicBezTo>
                  <a:close/>
                </a:path>
              </a:pathLst>
            </a:custGeom>
            <a:solidFill>
              <a:srgbClr val="7026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2" name="Google Shape;1892;p107"/>
            <p:cNvSpPr/>
            <p:nvPr/>
          </p:nvSpPr>
          <p:spPr>
            <a:xfrm>
              <a:off x="3334416" y="4400930"/>
              <a:ext cx="2672810" cy="2263140"/>
            </a:xfrm>
            <a:custGeom>
              <a:avLst/>
              <a:gdLst/>
              <a:ahLst/>
              <a:cxnLst/>
              <a:rect l="l" t="t" r="r" b="b"/>
              <a:pathLst>
                <a:path w="2672810" h="2263140" extrusionOk="0">
                  <a:moveTo>
                    <a:pt x="1235488" y="0"/>
                  </a:moveTo>
                  <a:lnTo>
                    <a:pt x="0" y="712470"/>
                  </a:lnTo>
                  <a:cubicBezTo>
                    <a:pt x="553498" y="1618964"/>
                    <a:pt x="1540478" y="2231898"/>
                    <a:pt x="2672810" y="2263140"/>
                  </a:cubicBezTo>
                  <a:lnTo>
                    <a:pt x="2672810" y="852392"/>
                  </a:lnTo>
                  <a:cubicBezTo>
                    <a:pt x="2067306" y="814959"/>
                    <a:pt x="1541336" y="484060"/>
                    <a:pt x="123539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3" name="Google Shape;1893;p107"/>
            <p:cNvSpPr/>
            <p:nvPr/>
          </p:nvSpPr>
          <p:spPr>
            <a:xfrm>
              <a:off x="2862262" y="1895188"/>
              <a:ext cx="1618297" cy="3060668"/>
            </a:xfrm>
            <a:custGeom>
              <a:avLst/>
              <a:gdLst/>
              <a:ahLst/>
              <a:cxnLst/>
              <a:rect l="l" t="t" r="r" b="b"/>
              <a:pathLst>
                <a:path w="1618297" h="3060668" extrusionOk="0">
                  <a:moveTo>
                    <a:pt x="1424654" y="1526857"/>
                  </a:moveTo>
                  <a:cubicBezTo>
                    <a:pt x="1424654" y="1233106"/>
                    <a:pt x="1493901" y="955643"/>
                    <a:pt x="1616678" y="709517"/>
                  </a:cubicBezTo>
                  <a:lnTo>
                    <a:pt x="386334" y="0"/>
                  </a:lnTo>
                  <a:cubicBezTo>
                    <a:pt x="139922" y="456629"/>
                    <a:pt x="0" y="979170"/>
                    <a:pt x="0" y="1534478"/>
                  </a:cubicBezTo>
                  <a:cubicBezTo>
                    <a:pt x="0" y="2089785"/>
                    <a:pt x="138208" y="2606040"/>
                    <a:pt x="381953" y="3060668"/>
                  </a:cubicBezTo>
                  <a:lnTo>
                    <a:pt x="1618298" y="2347627"/>
                  </a:lnTo>
                  <a:cubicBezTo>
                    <a:pt x="1494568" y="2100644"/>
                    <a:pt x="1424654" y="1821847"/>
                    <a:pt x="1424654" y="15267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894" name="Google Shape;1894;p107"/>
          <p:cNvSpPr txBox="1">
            <a:spLocks noGrp="1"/>
          </p:cNvSpPr>
          <p:nvPr>
            <p:ph type="body" idx="3"/>
          </p:nvPr>
        </p:nvSpPr>
        <p:spPr>
          <a:xfrm>
            <a:off x="1701367" y="50353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5" name="Google Shape;1895;p107"/>
          <p:cNvSpPr txBox="1">
            <a:spLocks noGrp="1"/>
          </p:cNvSpPr>
          <p:nvPr>
            <p:ph type="body" idx="4"/>
          </p:nvPr>
        </p:nvSpPr>
        <p:spPr>
          <a:xfrm>
            <a:off x="9027085" y="1754139"/>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6" name="Google Shape;1896;p107"/>
          <p:cNvSpPr txBox="1">
            <a:spLocks noGrp="1"/>
          </p:cNvSpPr>
          <p:nvPr>
            <p:ph type="body" idx="5"/>
          </p:nvPr>
        </p:nvSpPr>
        <p:spPr>
          <a:xfrm>
            <a:off x="8995999" y="3339455"/>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7" name="Google Shape;1897;p107"/>
          <p:cNvSpPr txBox="1">
            <a:spLocks noGrp="1"/>
          </p:cNvSpPr>
          <p:nvPr>
            <p:ph type="body" idx="6"/>
          </p:nvPr>
        </p:nvSpPr>
        <p:spPr>
          <a:xfrm>
            <a:off x="8995999" y="5035112"/>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8" name="Google Shape;1898;p10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roduct Features Slide 1">
  <p:cSld name="Product Features Slide 1">
    <p:bg>
      <p:bgPr>
        <a:solidFill>
          <a:schemeClr val="dk1"/>
        </a:solidFill>
        <a:effectLst/>
      </p:bgPr>
    </p:bg>
    <p:spTree>
      <p:nvGrpSpPr>
        <p:cNvPr id="1" name="Shape 1899"/>
        <p:cNvGrpSpPr/>
        <p:nvPr/>
      </p:nvGrpSpPr>
      <p:grpSpPr>
        <a:xfrm>
          <a:off x="0" y="0"/>
          <a:ext cx="0" cy="0"/>
          <a:chOff x="0" y="0"/>
          <a:chExt cx="0" cy="0"/>
        </a:xfrm>
      </p:grpSpPr>
      <p:sp>
        <p:nvSpPr>
          <p:cNvPr id="1900" name="Google Shape;1900;p10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1" name="Google Shape;1901;p10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02" name="Google Shape;1902;p108"/>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03" name="Google Shape;1903;p108"/>
          <p:cNvPicPr preferRelativeResize="0"/>
          <p:nvPr/>
        </p:nvPicPr>
        <p:blipFill rotWithShape="1">
          <a:blip r:embed="rId2">
            <a:alphaModFix/>
          </a:blip>
          <a:srcRect/>
          <a:stretch/>
        </p:blipFill>
        <p:spPr>
          <a:xfrm>
            <a:off x="3455578" y="842952"/>
            <a:ext cx="6156128" cy="6156128"/>
          </a:xfrm>
          <a:prstGeom prst="rect">
            <a:avLst/>
          </a:prstGeom>
          <a:noFill/>
          <a:ln>
            <a:noFill/>
          </a:ln>
        </p:spPr>
      </p:pic>
      <p:sp>
        <p:nvSpPr>
          <p:cNvPr id="1904" name="Google Shape;1904;p10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05" name="Google Shape;1905;p108"/>
          <p:cNvGrpSpPr/>
          <p:nvPr/>
        </p:nvGrpSpPr>
        <p:grpSpPr>
          <a:xfrm>
            <a:off x="10885487" y="6500976"/>
            <a:ext cx="1120140" cy="180261"/>
            <a:chOff x="2436492" y="2846067"/>
            <a:chExt cx="7274235" cy="1170621"/>
          </a:xfrm>
        </p:grpSpPr>
        <p:grpSp>
          <p:nvGrpSpPr>
            <p:cNvPr id="1906" name="Google Shape;1906;p108"/>
            <p:cNvGrpSpPr/>
            <p:nvPr/>
          </p:nvGrpSpPr>
          <p:grpSpPr>
            <a:xfrm>
              <a:off x="3458524" y="2847971"/>
              <a:ext cx="6252203" cy="1168717"/>
              <a:chOff x="3458527" y="2847974"/>
              <a:chExt cx="6252209" cy="1168717"/>
            </a:xfrm>
          </p:grpSpPr>
          <p:sp>
            <p:nvSpPr>
              <p:cNvPr id="1907" name="Google Shape;1907;p108"/>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08" name="Google Shape;1908;p108"/>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09" name="Google Shape;1909;p108"/>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0" name="Google Shape;1910;p108"/>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1" name="Google Shape;1911;p108"/>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2" name="Google Shape;1912;p108"/>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3" name="Google Shape;1913;p108"/>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4" name="Google Shape;1914;p108"/>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15" name="Google Shape;1915;p108"/>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6" name="Google Shape;1916;p108"/>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roduct Features Slide 2">
  <p:cSld name="Product Features Slide 2">
    <p:bg>
      <p:bgPr>
        <a:solidFill>
          <a:schemeClr val="dk1"/>
        </a:solidFill>
        <a:effectLst/>
      </p:bgPr>
    </p:bg>
    <p:spTree>
      <p:nvGrpSpPr>
        <p:cNvPr id="1" name="Shape 1917"/>
        <p:cNvGrpSpPr/>
        <p:nvPr/>
      </p:nvGrpSpPr>
      <p:grpSpPr>
        <a:xfrm>
          <a:off x="0" y="0"/>
          <a:ext cx="0" cy="0"/>
          <a:chOff x="0" y="0"/>
          <a:chExt cx="0" cy="0"/>
        </a:xfrm>
      </p:grpSpPr>
      <p:sp>
        <p:nvSpPr>
          <p:cNvPr id="1918" name="Google Shape;1918;p10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9" name="Google Shape;1919;p10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920" name="Google Shape;1920;p109"/>
          <p:cNvPicPr preferRelativeResize="0"/>
          <p:nvPr/>
        </p:nvPicPr>
        <p:blipFill rotWithShape="1">
          <a:blip r:embed="rId2">
            <a:alphaModFix/>
          </a:blip>
          <a:srcRect/>
          <a:stretch/>
        </p:blipFill>
        <p:spPr>
          <a:xfrm>
            <a:off x="3455578" y="842952"/>
            <a:ext cx="6156128" cy="6156128"/>
          </a:xfrm>
          <a:prstGeom prst="rect">
            <a:avLst/>
          </a:prstGeom>
          <a:noFill/>
          <a:ln>
            <a:noFill/>
          </a:ln>
        </p:spPr>
      </p:pic>
      <p:sp>
        <p:nvSpPr>
          <p:cNvPr id="1921" name="Google Shape;1921;p109"/>
          <p:cNvSpPr txBox="1">
            <a:spLocks noGrp="1"/>
          </p:cNvSpPr>
          <p:nvPr>
            <p:ph type="body" idx="1"/>
          </p:nvPr>
        </p:nvSpPr>
        <p:spPr>
          <a:xfrm>
            <a:off x="788987" y="1775637"/>
            <a:ext cx="3001962" cy="423941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600"/>
              <a:buFont typeface="Public Sans SemiBold"/>
              <a:buNone/>
              <a:defRPr>
                <a:solidFill>
                  <a:schemeClr val="lt1"/>
                </a:solidFill>
                <a:latin typeface="Public Sans SemiBold"/>
                <a:ea typeface="Public Sans SemiBold"/>
                <a:cs typeface="Public Sans SemiBold"/>
                <a:sym typeface="Public Sans SemiBold"/>
              </a:defRPr>
            </a:lvl1pPr>
            <a:lvl2pPr marL="914400" lvl="1" indent="-304800" algn="l">
              <a:lnSpc>
                <a:spcPct val="120000"/>
              </a:lnSpc>
              <a:spcBef>
                <a:spcPts val="900"/>
              </a:spcBef>
              <a:spcAft>
                <a:spcPts val="0"/>
              </a:spcAft>
              <a:buClr>
                <a:schemeClr val="lt1"/>
              </a:buClr>
              <a:buSzPts val="1200"/>
              <a:buChar char="•"/>
              <a:defRPr sz="1200">
                <a:solidFill>
                  <a:schemeClr val="lt1"/>
                </a:solidFill>
              </a:defRPr>
            </a:lvl2pPr>
            <a:lvl3pPr marL="1371600" lvl="2" indent="-228600" algn="l">
              <a:lnSpc>
                <a:spcPct val="120000"/>
              </a:lnSpc>
              <a:spcBef>
                <a:spcPts val="600"/>
              </a:spcBef>
              <a:spcAft>
                <a:spcPts val="0"/>
              </a:spcAft>
              <a:buClr>
                <a:schemeClr val="lt1"/>
              </a:buClr>
              <a:buSzPts val="1400"/>
              <a:buFont typeface="Public Sans Light"/>
              <a:buNone/>
              <a:defRPr>
                <a:solidFill>
                  <a:schemeClr val="lt1"/>
                </a:solidFill>
              </a:defRPr>
            </a:lvl3pPr>
            <a:lvl4pPr marL="1828800" lvl="3" indent="-317500" algn="l">
              <a:lnSpc>
                <a:spcPct val="120000"/>
              </a:lnSpc>
              <a:spcBef>
                <a:spcPts val="800"/>
              </a:spcBef>
              <a:spcAft>
                <a:spcPts val="0"/>
              </a:spcAft>
              <a:buClr>
                <a:schemeClr val="lt1"/>
              </a:buClr>
              <a:buSzPts val="1400"/>
              <a:buChar char="•"/>
              <a:defRPr>
                <a:solidFill>
                  <a:schemeClr val="lt1"/>
                </a:solidFill>
              </a:defRPr>
            </a:lvl4pPr>
            <a:lvl5pPr marL="2286000" lvl="4" indent="-228600" algn="l">
              <a:lnSpc>
                <a:spcPct val="130000"/>
              </a:lnSpc>
              <a:spcBef>
                <a:spcPts val="800"/>
              </a:spcBef>
              <a:spcAft>
                <a:spcPts val="0"/>
              </a:spcAft>
              <a:buClr>
                <a:schemeClr val="lt1"/>
              </a:buClr>
              <a:buSzPts val="1100"/>
              <a:buNone/>
              <a:defRPr>
                <a:solidFill>
                  <a:schemeClr val="lt1"/>
                </a:solidFill>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2" name="Google Shape;1922;p109"/>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3" name="Google Shape;1923;p10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24" name="Google Shape;1924;p109"/>
          <p:cNvGrpSpPr/>
          <p:nvPr/>
        </p:nvGrpSpPr>
        <p:grpSpPr>
          <a:xfrm>
            <a:off x="10885487" y="6500976"/>
            <a:ext cx="1120140" cy="180261"/>
            <a:chOff x="2436492" y="2846067"/>
            <a:chExt cx="7274235" cy="1170621"/>
          </a:xfrm>
        </p:grpSpPr>
        <p:grpSp>
          <p:nvGrpSpPr>
            <p:cNvPr id="1925" name="Google Shape;1925;p109"/>
            <p:cNvGrpSpPr/>
            <p:nvPr/>
          </p:nvGrpSpPr>
          <p:grpSpPr>
            <a:xfrm>
              <a:off x="3458524" y="2847971"/>
              <a:ext cx="6252203" cy="1168717"/>
              <a:chOff x="3458527" y="2847974"/>
              <a:chExt cx="6252209" cy="1168717"/>
            </a:xfrm>
          </p:grpSpPr>
          <p:sp>
            <p:nvSpPr>
              <p:cNvPr id="1926" name="Google Shape;1926;p109"/>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7" name="Google Shape;1927;p109"/>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8" name="Google Shape;1928;p109"/>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9" name="Google Shape;1929;p109"/>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0" name="Google Shape;1930;p109"/>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1" name="Google Shape;1931;p109"/>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2" name="Google Shape;1932;p109"/>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3" name="Google Shape;1933;p109"/>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34" name="Google Shape;1934;p109"/>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5" name="Google Shape;1935;p109"/>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Department Wins Slide">
  <p:cSld name="Department Wins Slide">
    <p:bg>
      <p:bgPr>
        <a:solidFill>
          <a:schemeClr val="dk1"/>
        </a:solidFill>
        <a:effectLst/>
      </p:bgPr>
    </p:bg>
    <p:spTree>
      <p:nvGrpSpPr>
        <p:cNvPr id="1" name="Shape 1936"/>
        <p:cNvGrpSpPr/>
        <p:nvPr/>
      </p:nvGrpSpPr>
      <p:grpSpPr>
        <a:xfrm>
          <a:off x="0" y="0"/>
          <a:ext cx="0" cy="0"/>
          <a:chOff x="0" y="0"/>
          <a:chExt cx="0" cy="0"/>
        </a:xfrm>
      </p:grpSpPr>
      <p:sp>
        <p:nvSpPr>
          <p:cNvPr id="1937" name="Google Shape;1937;p110"/>
          <p:cNvSpPr txBox="1">
            <a:spLocks noGrp="1"/>
          </p:cNvSpPr>
          <p:nvPr>
            <p:ph type="title"/>
          </p:nvPr>
        </p:nvSpPr>
        <p:spPr>
          <a:xfrm>
            <a:off x="714152" y="342903"/>
            <a:ext cx="8335041"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3400"/>
              <a:buFont typeface="Public Sans SemiBold"/>
              <a:buNone/>
              <a:defRPr sz="3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8" name="Google Shape;1938;p11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9" name="Google Shape;1939;p11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grpSp>
        <p:nvGrpSpPr>
          <p:cNvPr id="1940" name="Google Shape;1940;p110"/>
          <p:cNvGrpSpPr/>
          <p:nvPr/>
        </p:nvGrpSpPr>
        <p:grpSpPr>
          <a:xfrm>
            <a:off x="9724611" y="589922"/>
            <a:ext cx="2130688" cy="342885"/>
            <a:chOff x="2436492" y="2846067"/>
            <a:chExt cx="7274235" cy="1170621"/>
          </a:xfrm>
        </p:grpSpPr>
        <p:grpSp>
          <p:nvGrpSpPr>
            <p:cNvPr id="1941" name="Google Shape;1941;p110"/>
            <p:cNvGrpSpPr/>
            <p:nvPr/>
          </p:nvGrpSpPr>
          <p:grpSpPr>
            <a:xfrm>
              <a:off x="3458524" y="2847971"/>
              <a:ext cx="6252203" cy="1168717"/>
              <a:chOff x="3458527" y="2847974"/>
              <a:chExt cx="6252209" cy="1168717"/>
            </a:xfrm>
          </p:grpSpPr>
          <p:sp>
            <p:nvSpPr>
              <p:cNvPr id="1942" name="Google Shape;1942;p110"/>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3" name="Google Shape;1943;p110"/>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4" name="Google Shape;1944;p110"/>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5" name="Google Shape;1945;p110"/>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6" name="Google Shape;1946;p110"/>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7" name="Google Shape;1947;p110"/>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8" name="Google Shape;1948;p110"/>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9" name="Google Shape;1949;p110"/>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50" name="Google Shape;1950;p110"/>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51" name="Google Shape;1951;p110"/>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52" name="Google Shape;1952;p11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ompany Wins Slide">
  <p:cSld name="Company Wins Slide">
    <p:bg>
      <p:bgPr>
        <a:solidFill>
          <a:schemeClr val="accent2"/>
        </a:solidFill>
        <a:effectLst/>
      </p:bgPr>
    </p:bg>
    <p:spTree>
      <p:nvGrpSpPr>
        <p:cNvPr id="1" name="Shape 1953"/>
        <p:cNvGrpSpPr/>
        <p:nvPr/>
      </p:nvGrpSpPr>
      <p:grpSpPr>
        <a:xfrm>
          <a:off x="0" y="0"/>
          <a:ext cx="0" cy="0"/>
          <a:chOff x="0" y="0"/>
          <a:chExt cx="0" cy="0"/>
        </a:xfrm>
      </p:grpSpPr>
      <p:sp>
        <p:nvSpPr>
          <p:cNvPr id="1954" name="Google Shape;1954;p111"/>
          <p:cNvSpPr txBox="1">
            <a:spLocks noGrp="1"/>
          </p:cNvSpPr>
          <p:nvPr>
            <p:ph type="title"/>
          </p:nvPr>
        </p:nvSpPr>
        <p:spPr>
          <a:xfrm>
            <a:off x="714152" y="342903"/>
            <a:ext cx="8335041"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3400"/>
              <a:buFont typeface="Public Sans SemiBold"/>
              <a:buNone/>
              <a:defRPr sz="3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5" name="Google Shape;1955;p11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6" name="Google Shape;1956;p11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grpSp>
        <p:nvGrpSpPr>
          <p:cNvPr id="1957" name="Google Shape;1957;p111"/>
          <p:cNvGrpSpPr/>
          <p:nvPr/>
        </p:nvGrpSpPr>
        <p:grpSpPr>
          <a:xfrm>
            <a:off x="9724611" y="589922"/>
            <a:ext cx="2130688" cy="342885"/>
            <a:chOff x="2436492" y="2846067"/>
            <a:chExt cx="7274235" cy="1170621"/>
          </a:xfrm>
        </p:grpSpPr>
        <p:grpSp>
          <p:nvGrpSpPr>
            <p:cNvPr id="1958" name="Google Shape;1958;p111"/>
            <p:cNvGrpSpPr/>
            <p:nvPr/>
          </p:nvGrpSpPr>
          <p:grpSpPr>
            <a:xfrm>
              <a:off x="3458524" y="2847971"/>
              <a:ext cx="6252203" cy="1168717"/>
              <a:chOff x="3458527" y="2847974"/>
              <a:chExt cx="6252209" cy="1168717"/>
            </a:xfrm>
          </p:grpSpPr>
          <p:sp>
            <p:nvSpPr>
              <p:cNvPr id="1959" name="Google Shape;1959;p111"/>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0" name="Google Shape;1960;p111"/>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1" name="Google Shape;1961;p111"/>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2" name="Google Shape;1962;p111"/>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3" name="Google Shape;1963;p111"/>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4" name="Google Shape;1964;p111"/>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5" name="Google Shape;1965;p111"/>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6" name="Google Shape;1966;p111"/>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67" name="Google Shape;1967;p111"/>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8" name="Google Shape;1968;p111"/>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69" name="Google Shape;1969;p111"/>
          <p:cNvSpPr>
            <a:spLocks noGrp="1"/>
          </p:cNvSpPr>
          <p:nvPr>
            <p:ph type="pic" idx="2"/>
          </p:nvPr>
        </p:nvSpPr>
        <p:spPr>
          <a:xfrm>
            <a:off x="342900" y="1312863"/>
            <a:ext cx="2822575" cy="1547812"/>
          </a:xfrm>
          <a:prstGeom prst="rect">
            <a:avLst/>
          </a:prstGeom>
          <a:solidFill>
            <a:schemeClr val="lt1"/>
          </a:solidFill>
          <a:ln>
            <a:noFill/>
          </a:ln>
        </p:spPr>
      </p:sp>
      <p:sp>
        <p:nvSpPr>
          <p:cNvPr id="1970" name="Google Shape;1970;p11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One Column" type="obj">
  <p:cSld name="OBJECT">
    <p:spTree>
      <p:nvGrpSpPr>
        <p:cNvPr id="1" name="Shape 68"/>
        <p:cNvGrpSpPr/>
        <p:nvPr/>
      </p:nvGrpSpPr>
      <p:grpSpPr>
        <a:xfrm>
          <a:off x="0" y="0"/>
          <a:ext cx="0" cy="0"/>
          <a:chOff x="0" y="0"/>
          <a:chExt cx="0" cy="0"/>
        </a:xfrm>
      </p:grpSpPr>
      <p:sp>
        <p:nvSpPr>
          <p:cNvPr id="69" name="Google Shape;69;p70"/>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0"/>
          <p:cNvSpPr txBox="1">
            <a:spLocks noGrp="1"/>
          </p:cNvSpPr>
          <p:nvPr>
            <p:ph type="body" idx="1"/>
          </p:nvPr>
        </p:nvSpPr>
        <p:spPr>
          <a:xfrm>
            <a:off x="533400" y="1477618"/>
            <a:ext cx="8420100"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7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73" name="Google Shape;73;p7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Employee Cheers Slide">
  <p:cSld name="Employee Cheers Slide">
    <p:bg>
      <p:bgPr>
        <a:solidFill>
          <a:schemeClr val="lt1"/>
        </a:solidFill>
        <a:effectLst/>
      </p:bgPr>
    </p:bg>
    <p:spTree>
      <p:nvGrpSpPr>
        <p:cNvPr id="1" name="Shape 1971"/>
        <p:cNvGrpSpPr/>
        <p:nvPr/>
      </p:nvGrpSpPr>
      <p:grpSpPr>
        <a:xfrm>
          <a:off x="0" y="0"/>
          <a:ext cx="0" cy="0"/>
          <a:chOff x="0" y="0"/>
          <a:chExt cx="0" cy="0"/>
        </a:xfrm>
      </p:grpSpPr>
      <p:pic>
        <p:nvPicPr>
          <p:cNvPr id="1972" name="Google Shape;1972;p112"/>
          <p:cNvPicPr preferRelativeResize="0"/>
          <p:nvPr/>
        </p:nvPicPr>
        <p:blipFill rotWithShape="1">
          <a:blip r:embed="rId2">
            <a:alphaModFix/>
          </a:blip>
          <a:srcRect/>
          <a:stretch/>
        </p:blipFill>
        <p:spPr>
          <a:xfrm>
            <a:off x="-1119906" y="1989570"/>
            <a:ext cx="3853373" cy="4012341"/>
          </a:xfrm>
          <a:prstGeom prst="rect">
            <a:avLst/>
          </a:prstGeom>
          <a:noFill/>
          <a:ln>
            <a:noFill/>
          </a:ln>
        </p:spPr>
      </p:pic>
      <p:sp>
        <p:nvSpPr>
          <p:cNvPr id="1973" name="Google Shape;1973;p112"/>
          <p:cNvSpPr>
            <a:spLocks noGrp="1"/>
          </p:cNvSpPr>
          <p:nvPr>
            <p:ph type="pic" idx="2"/>
          </p:nvPr>
        </p:nvSpPr>
        <p:spPr>
          <a:xfrm>
            <a:off x="1109626" y="2634840"/>
            <a:ext cx="2324173" cy="2324173"/>
          </a:xfrm>
          <a:prstGeom prst="ellipse">
            <a:avLst/>
          </a:prstGeom>
          <a:solidFill>
            <a:schemeClr val="lt1"/>
          </a:solidFill>
          <a:ln>
            <a:noFill/>
          </a:ln>
        </p:spPr>
      </p:sp>
      <p:sp>
        <p:nvSpPr>
          <p:cNvPr id="1974" name="Google Shape;1974;p112"/>
          <p:cNvSpPr txBox="1">
            <a:spLocks noGrp="1"/>
          </p:cNvSpPr>
          <p:nvPr>
            <p:ph type="title"/>
          </p:nvPr>
        </p:nvSpPr>
        <p:spPr>
          <a:xfrm>
            <a:off x="4163141" y="305808"/>
            <a:ext cx="58594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2100"/>
              <a:buFont typeface="Public Sans SemiBold"/>
              <a:buNone/>
              <a:defRPr sz="2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5" name="Google Shape;1975;p11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6" name="Google Shape;1976;p11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977" name="Google Shape;1977;p112"/>
          <p:cNvCxnSpPr/>
          <p:nvPr/>
        </p:nvCxnSpPr>
        <p:spPr>
          <a:xfrm>
            <a:off x="342900" y="1536700"/>
            <a:ext cx="11506200" cy="0"/>
          </a:xfrm>
          <a:prstGeom prst="straightConnector1">
            <a:avLst/>
          </a:prstGeom>
          <a:noFill/>
          <a:ln w="12700" cap="flat" cmpd="sng">
            <a:solidFill>
              <a:schemeClr val="accent2"/>
            </a:solidFill>
            <a:prstDash val="solid"/>
            <a:miter lim="800000"/>
            <a:headEnd type="none" w="sm" len="sm"/>
            <a:tailEnd type="none" w="sm" len="sm"/>
          </a:ln>
        </p:spPr>
      </p:cxnSp>
      <p:sp>
        <p:nvSpPr>
          <p:cNvPr id="1978" name="Google Shape;1978;p112"/>
          <p:cNvSpPr txBox="1">
            <a:spLocks noGrp="1"/>
          </p:cNvSpPr>
          <p:nvPr>
            <p:ph type="body" idx="1"/>
          </p:nvPr>
        </p:nvSpPr>
        <p:spPr>
          <a:xfrm>
            <a:off x="4197876" y="2222053"/>
            <a:ext cx="6686024" cy="11650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30000"/>
              </a:lnSpc>
              <a:spcBef>
                <a:spcPts val="200"/>
              </a:spcBef>
              <a:spcAft>
                <a:spcPts val="0"/>
              </a:spcAft>
              <a:buClr>
                <a:schemeClr val="accent2"/>
              </a:buClr>
              <a:buSzPts val="1400"/>
              <a:buFont typeface="Public Sans SemiBold"/>
              <a:buNone/>
              <a:defRPr sz="1400" cap="none">
                <a:solidFill>
                  <a:schemeClr val="accent2"/>
                </a:solidFill>
                <a:latin typeface="Public Sans SemiBold"/>
                <a:ea typeface="Public Sans SemiBold"/>
                <a:cs typeface="Public Sans SemiBold"/>
                <a:sym typeface="Public Sans SemiBold"/>
              </a:defRPr>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9" name="Google Shape;1979;p112"/>
          <p:cNvSpPr txBox="1">
            <a:spLocks noGrp="1"/>
          </p:cNvSpPr>
          <p:nvPr>
            <p:ph type="body" idx="3"/>
          </p:nvPr>
        </p:nvSpPr>
        <p:spPr>
          <a:xfrm>
            <a:off x="4265289" y="3470939"/>
            <a:ext cx="5653411" cy="3136555"/>
          </a:xfrm>
          <a:prstGeom prst="rect">
            <a:avLst/>
          </a:prstGeom>
          <a:noFill/>
          <a:ln>
            <a:noFill/>
          </a:ln>
        </p:spPr>
        <p:txBody>
          <a:bodyPr spcFirstLastPara="1" wrap="square" lIns="0" tIns="0" rIns="0" bIns="0" anchor="t" anchorCtr="0">
            <a:noAutofit/>
          </a:bodyPr>
          <a:lstStyle>
            <a:lvl1pPr marL="457200" lvl="0" indent="-308927" algn="l">
              <a:lnSpc>
                <a:spcPct val="120000"/>
              </a:lnSpc>
              <a:spcBef>
                <a:spcPts val="0"/>
              </a:spcBef>
              <a:spcAft>
                <a:spcPts val="0"/>
              </a:spcAft>
              <a:buClr>
                <a:schemeClr val="dk1"/>
              </a:buClr>
              <a:buSzPts val="1265"/>
              <a:buFont typeface="Noto Sans Symbols"/>
              <a:buChar char="⚫"/>
              <a:defRPr sz="1100">
                <a:latin typeface="Public Sans Light"/>
                <a:ea typeface="Public Sans Light"/>
                <a:cs typeface="Public Sans Light"/>
                <a:sym typeface="Public Sans Light"/>
              </a:defRPr>
            </a:lvl1pPr>
            <a:lvl2pPr marL="914400" lvl="1" indent="-228600" algn="l">
              <a:lnSpc>
                <a:spcPct val="130000"/>
              </a:lnSpc>
              <a:spcBef>
                <a:spcPts val="1200"/>
              </a:spcBef>
              <a:spcAft>
                <a:spcPts val="0"/>
              </a:spcAft>
              <a:buClr>
                <a:schemeClr val="dk1"/>
              </a:buClr>
              <a:buSzPts val="1100"/>
              <a:buFont typeface="Public Sans Light"/>
              <a:buNone/>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0" name="Google Shape;1980;p112"/>
          <p:cNvSpPr txBox="1">
            <a:spLocks noGrp="1"/>
          </p:cNvSpPr>
          <p:nvPr>
            <p:ph type="body" idx="4"/>
          </p:nvPr>
        </p:nvSpPr>
        <p:spPr>
          <a:xfrm>
            <a:off x="9385696" y="188908"/>
            <a:ext cx="2463404" cy="795079"/>
          </a:xfrm>
          <a:prstGeom prst="rect">
            <a:avLst/>
          </a:prstGeom>
          <a:noFill/>
          <a:ln>
            <a:noFill/>
          </a:ln>
        </p:spPr>
        <p:txBody>
          <a:bodyPr spcFirstLastPara="1" wrap="square" lIns="0" tIns="0" rIns="0" bIns="0" anchor="b" anchorCtr="0">
            <a:noAutofit/>
          </a:bodyPr>
          <a:lstStyle>
            <a:lvl1pPr marL="457200" lvl="0" indent="-228600" algn="r">
              <a:lnSpc>
                <a:spcPct val="120000"/>
              </a:lnSpc>
              <a:spcBef>
                <a:spcPts val="0"/>
              </a:spcBef>
              <a:spcAft>
                <a:spcPts val="0"/>
              </a:spcAft>
              <a:buClr>
                <a:schemeClr val="accent2"/>
              </a:buClr>
              <a:buSzPts val="2100"/>
              <a:buFont typeface="Public Sans SemiBold"/>
              <a:buNone/>
              <a:defRPr sz="2100">
                <a:solidFill>
                  <a:schemeClr val="accent2"/>
                </a:solidFill>
                <a:latin typeface="Public Sans SemiBold"/>
                <a:ea typeface="Public Sans SemiBold"/>
                <a:cs typeface="Public Sans SemiBold"/>
                <a:sym typeface="Public Sans SemiBold"/>
              </a:defRPr>
            </a:lvl1pPr>
            <a:lvl2pPr marL="914400" lvl="1" indent="-298450" algn="l">
              <a:lnSpc>
                <a:spcPct val="130000"/>
              </a:lnSpc>
              <a:spcBef>
                <a:spcPts val="1200"/>
              </a:spcBef>
              <a:spcAft>
                <a:spcPts val="0"/>
              </a:spcAft>
              <a:buClr>
                <a:schemeClr val="dk1"/>
              </a:buClr>
              <a:buSzPts val="1100"/>
              <a:buFont typeface="Noto Sans Symbols"/>
              <a:buChar char="⚫"/>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81" name="Google Shape;1981;p112"/>
          <p:cNvPicPr preferRelativeResize="0"/>
          <p:nvPr/>
        </p:nvPicPr>
        <p:blipFill rotWithShape="1">
          <a:blip r:embed="rId3">
            <a:alphaModFix/>
          </a:blip>
          <a:srcRect/>
          <a:stretch/>
        </p:blipFill>
        <p:spPr>
          <a:xfrm>
            <a:off x="1081816" y="632689"/>
            <a:ext cx="2286068" cy="563422"/>
          </a:xfrm>
          <a:prstGeom prst="rect">
            <a:avLst/>
          </a:prstGeom>
          <a:noFill/>
          <a:ln>
            <a:noFill/>
          </a:ln>
        </p:spPr>
      </p:pic>
      <p:sp>
        <p:nvSpPr>
          <p:cNvPr id="1982" name="Google Shape;1982;p11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Department Wins Slide 2">
  <p:cSld name="Department Wins Slide 2">
    <p:bg>
      <p:bgPr>
        <a:solidFill>
          <a:schemeClr val="dk1"/>
        </a:solidFill>
        <a:effectLst/>
      </p:bgPr>
    </p:bg>
    <p:spTree>
      <p:nvGrpSpPr>
        <p:cNvPr id="1" name="Shape 1983"/>
        <p:cNvGrpSpPr/>
        <p:nvPr/>
      </p:nvGrpSpPr>
      <p:grpSpPr>
        <a:xfrm>
          <a:off x="0" y="0"/>
          <a:ext cx="0" cy="0"/>
          <a:chOff x="0" y="0"/>
          <a:chExt cx="0" cy="0"/>
        </a:xfrm>
      </p:grpSpPr>
      <p:sp>
        <p:nvSpPr>
          <p:cNvPr id="1984" name="Google Shape;1984;p113"/>
          <p:cNvSpPr/>
          <p:nvPr/>
        </p:nvSpPr>
        <p:spPr>
          <a:xfrm>
            <a:off x="4575139" y="2144079"/>
            <a:ext cx="3033781" cy="3033781"/>
          </a:xfrm>
          <a:prstGeom prst="ellipse">
            <a:avLst/>
          </a:prstGeom>
          <a:solidFill>
            <a:schemeClr val="accent2"/>
          </a:solidFill>
          <a:ln w="12700" cap="flat" cmpd="sng">
            <a:solidFill>
              <a:srgbClr val="0F1A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985" name="Google Shape;1985;p113"/>
          <p:cNvPicPr preferRelativeResize="0"/>
          <p:nvPr/>
        </p:nvPicPr>
        <p:blipFill rotWithShape="1">
          <a:blip r:embed="rId2">
            <a:alphaModFix/>
          </a:blip>
          <a:srcRect/>
          <a:stretch/>
        </p:blipFill>
        <p:spPr>
          <a:xfrm>
            <a:off x="2714130" y="2209748"/>
            <a:ext cx="3033781" cy="2810709"/>
          </a:xfrm>
          <a:prstGeom prst="rect">
            <a:avLst/>
          </a:prstGeom>
          <a:noFill/>
          <a:ln>
            <a:noFill/>
          </a:ln>
        </p:spPr>
      </p:pic>
      <p:pic>
        <p:nvPicPr>
          <p:cNvPr id="1986" name="Google Shape;1986;p113"/>
          <p:cNvPicPr preferRelativeResize="0"/>
          <p:nvPr/>
        </p:nvPicPr>
        <p:blipFill rotWithShape="1">
          <a:blip r:embed="rId3">
            <a:alphaModFix/>
          </a:blip>
          <a:srcRect/>
          <a:stretch/>
        </p:blipFill>
        <p:spPr>
          <a:xfrm>
            <a:off x="5939863" y="1656071"/>
            <a:ext cx="4050275" cy="3961118"/>
          </a:xfrm>
          <a:prstGeom prst="rect">
            <a:avLst/>
          </a:prstGeom>
          <a:noFill/>
          <a:ln>
            <a:noFill/>
          </a:ln>
        </p:spPr>
      </p:pic>
      <p:sp>
        <p:nvSpPr>
          <p:cNvPr id="1987" name="Google Shape;1987;p11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8" name="Google Shape;1988;p11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9" name="Google Shape;1989;p11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90" name="Google Shape;1990;p113"/>
          <p:cNvSpPr>
            <a:spLocks noGrp="1"/>
          </p:cNvSpPr>
          <p:nvPr>
            <p:ph type="pic" idx="2"/>
          </p:nvPr>
        </p:nvSpPr>
        <p:spPr>
          <a:xfrm>
            <a:off x="797723" y="2144080"/>
            <a:ext cx="3033781" cy="3033781"/>
          </a:xfrm>
          <a:prstGeom prst="ellipse">
            <a:avLst/>
          </a:prstGeom>
          <a:solidFill>
            <a:schemeClr val="lt1"/>
          </a:solidFill>
          <a:ln>
            <a:noFill/>
          </a:ln>
        </p:spPr>
      </p:sp>
      <p:sp>
        <p:nvSpPr>
          <p:cNvPr id="1991" name="Google Shape;1991;p113"/>
          <p:cNvSpPr>
            <a:spLocks noGrp="1"/>
          </p:cNvSpPr>
          <p:nvPr>
            <p:ph type="pic" idx="3"/>
          </p:nvPr>
        </p:nvSpPr>
        <p:spPr>
          <a:xfrm>
            <a:off x="8352555" y="2144079"/>
            <a:ext cx="3033781" cy="3033781"/>
          </a:xfrm>
          <a:prstGeom prst="ellipse">
            <a:avLst/>
          </a:prstGeom>
          <a:solidFill>
            <a:schemeClr val="lt1"/>
          </a:solidFill>
          <a:ln>
            <a:noFill/>
          </a:ln>
        </p:spPr>
      </p:sp>
      <p:sp>
        <p:nvSpPr>
          <p:cNvPr id="1992" name="Google Shape;1992;p113"/>
          <p:cNvSpPr txBox="1">
            <a:spLocks noGrp="1"/>
          </p:cNvSpPr>
          <p:nvPr>
            <p:ph type="body" idx="1"/>
          </p:nvPr>
        </p:nvSpPr>
        <p:spPr>
          <a:xfrm>
            <a:off x="4862011" y="5307728"/>
            <a:ext cx="2463404" cy="498053"/>
          </a:xfrm>
          <a:prstGeom prst="rect">
            <a:avLst/>
          </a:prstGeom>
          <a:noFill/>
          <a:ln>
            <a:noFill/>
          </a:ln>
        </p:spPr>
        <p:txBody>
          <a:bodyPr spcFirstLastPara="1" wrap="square" lIns="0" tIns="0" rIns="0" bIns="0" anchor="b" anchorCtr="0">
            <a:noAutofit/>
          </a:bodyPr>
          <a:lstStyle>
            <a:lvl1pPr marL="457200" lvl="0" indent="-228600" algn="ctr">
              <a:lnSpc>
                <a:spcPct val="120000"/>
              </a:lnSpc>
              <a:spcBef>
                <a:spcPts val="0"/>
              </a:spcBef>
              <a:spcAft>
                <a:spcPts val="0"/>
              </a:spcAft>
              <a:buClr>
                <a:schemeClr val="lt1"/>
              </a:buClr>
              <a:buSzPts val="2100"/>
              <a:buFont typeface="Public Sans SemiBold"/>
              <a:buNone/>
              <a:defRPr sz="2100">
                <a:solidFill>
                  <a:schemeClr val="lt1"/>
                </a:solidFill>
                <a:latin typeface="Public Sans SemiBold"/>
                <a:ea typeface="Public Sans SemiBold"/>
                <a:cs typeface="Public Sans SemiBold"/>
                <a:sym typeface="Public Sans SemiBold"/>
              </a:defRPr>
            </a:lvl1pPr>
            <a:lvl2pPr marL="914400" lvl="1" indent="-298450" algn="l">
              <a:lnSpc>
                <a:spcPct val="130000"/>
              </a:lnSpc>
              <a:spcBef>
                <a:spcPts val="1200"/>
              </a:spcBef>
              <a:spcAft>
                <a:spcPts val="0"/>
              </a:spcAft>
              <a:buClr>
                <a:schemeClr val="dk1"/>
              </a:buClr>
              <a:buSzPts val="1100"/>
              <a:buFont typeface="Noto Sans Symbols"/>
              <a:buChar char="⚫"/>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93" name="Google Shape;1993;p113"/>
          <p:cNvPicPr preferRelativeResize="0"/>
          <p:nvPr/>
        </p:nvPicPr>
        <p:blipFill rotWithShape="1">
          <a:blip r:embed="rId4">
            <a:alphaModFix/>
          </a:blip>
          <a:srcRect/>
          <a:stretch/>
        </p:blipFill>
        <p:spPr>
          <a:xfrm>
            <a:off x="4905187" y="3367382"/>
            <a:ext cx="2399379" cy="595097"/>
          </a:xfrm>
          <a:prstGeom prst="rect">
            <a:avLst/>
          </a:prstGeom>
          <a:noFill/>
          <a:ln>
            <a:noFill/>
          </a:ln>
        </p:spPr>
      </p:pic>
      <p:sp>
        <p:nvSpPr>
          <p:cNvPr id="1994" name="Google Shape;1994;p11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95" name="Google Shape;1995;p113"/>
          <p:cNvGrpSpPr/>
          <p:nvPr/>
        </p:nvGrpSpPr>
        <p:grpSpPr>
          <a:xfrm>
            <a:off x="10885487" y="6500976"/>
            <a:ext cx="1120140" cy="180261"/>
            <a:chOff x="2436492" y="2846067"/>
            <a:chExt cx="7274235" cy="1170621"/>
          </a:xfrm>
        </p:grpSpPr>
        <p:grpSp>
          <p:nvGrpSpPr>
            <p:cNvPr id="1996" name="Google Shape;1996;p113"/>
            <p:cNvGrpSpPr/>
            <p:nvPr/>
          </p:nvGrpSpPr>
          <p:grpSpPr>
            <a:xfrm>
              <a:off x="3458524" y="2847971"/>
              <a:ext cx="6252203" cy="1168717"/>
              <a:chOff x="3458527" y="2847974"/>
              <a:chExt cx="6252209" cy="1168717"/>
            </a:xfrm>
          </p:grpSpPr>
          <p:sp>
            <p:nvSpPr>
              <p:cNvPr id="1997" name="Google Shape;1997;p113"/>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98" name="Google Shape;1998;p113"/>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99" name="Google Shape;1999;p113"/>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0" name="Google Shape;2000;p113"/>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1" name="Google Shape;2001;p113"/>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2" name="Google Shape;2002;p113"/>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3" name="Google Shape;2003;p113"/>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4" name="Google Shape;2004;p113"/>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005" name="Google Shape;2005;p113"/>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6" name="Google Shape;2006;p113"/>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Framing Slide 1">
  <p:cSld name="Framing Slide 1">
    <p:bg>
      <p:bgPr>
        <a:solidFill>
          <a:schemeClr val="lt2"/>
        </a:solidFill>
        <a:effectLst/>
      </p:bgPr>
    </p:bg>
    <p:spTree>
      <p:nvGrpSpPr>
        <p:cNvPr id="1" name="Shape 2007"/>
        <p:cNvGrpSpPr/>
        <p:nvPr/>
      </p:nvGrpSpPr>
      <p:grpSpPr>
        <a:xfrm>
          <a:off x="0" y="0"/>
          <a:ext cx="0" cy="0"/>
          <a:chOff x="0" y="0"/>
          <a:chExt cx="0" cy="0"/>
        </a:xfrm>
      </p:grpSpPr>
      <p:pic>
        <p:nvPicPr>
          <p:cNvPr id="2008" name="Google Shape;2008;p114"/>
          <p:cNvPicPr preferRelativeResize="0"/>
          <p:nvPr/>
        </p:nvPicPr>
        <p:blipFill rotWithShape="1">
          <a:blip r:embed="rId2">
            <a:alphaModFix/>
          </a:blip>
          <a:srcRect/>
          <a:stretch/>
        </p:blipFill>
        <p:spPr>
          <a:xfrm>
            <a:off x="2543058" y="2070022"/>
            <a:ext cx="3276133" cy="3276133"/>
          </a:xfrm>
          <a:prstGeom prst="rect">
            <a:avLst/>
          </a:prstGeom>
          <a:noFill/>
          <a:ln>
            <a:noFill/>
          </a:ln>
        </p:spPr>
      </p:pic>
      <p:pic>
        <p:nvPicPr>
          <p:cNvPr id="2009" name="Google Shape;2009;p114"/>
          <p:cNvPicPr preferRelativeResize="0"/>
          <p:nvPr/>
        </p:nvPicPr>
        <p:blipFill rotWithShape="1">
          <a:blip r:embed="rId3">
            <a:alphaModFix/>
          </a:blip>
          <a:srcRect/>
          <a:stretch/>
        </p:blipFill>
        <p:spPr>
          <a:xfrm>
            <a:off x="6018720" y="1569845"/>
            <a:ext cx="3962014" cy="4051192"/>
          </a:xfrm>
          <a:prstGeom prst="rect">
            <a:avLst/>
          </a:prstGeom>
          <a:noFill/>
          <a:ln>
            <a:noFill/>
          </a:ln>
        </p:spPr>
      </p:pic>
      <p:sp>
        <p:nvSpPr>
          <p:cNvPr id="2010" name="Google Shape;2010;p11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1" name="Google Shape;2011;p11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2" name="Google Shape;2012;p11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13" name="Google Shape;2013;p114"/>
          <p:cNvSpPr>
            <a:spLocks noGrp="1"/>
          </p:cNvSpPr>
          <p:nvPr>
            <p:ph type="pic" idx="2"/>
          </p:nvPr>
        </p:nvSpPr>
        <p:spPr>
          <a:xfrm>
            <a:off x="797723" y="2144080"/>
            <a:ext cx="3033781" cy="3033781"/>
          </a:xfrm>
          <a:prstGeom prst="ellipse">
            <a:avLst/>
          </a:prstGeom>
          <a:solidFill>
            <a:schemeClr val="lt1"/>
          </a:solidFill>
          <a:ln>
            <a:noFill/>
          </a:ln>
        </p:spPr>
      </p:sp>
      <p:sp>
        <p:nvSpPr>
          <p:cNvPr id="2014" name="Google Shape;2014;p114"/>
          <p:cNvSpPr>
            <a:spLocks noGrp="1"/>
          </p:cNvSpPr>
          <p:nvPr>
            <p:ph type="pic" idx="3"/>
          </p:nvPr>
        </p:nvSpPr>
        <p:spPr>
          <a:xfrm>
            <a:off x="4575139" y="2144079"/>
            <a:ext cx="3033781" cy="3033781"/>
          </a:xfrm>
          <a:prstGeom prst="ellipse">
            <a:avLst/>
          </a:prstGeom>
          <a:solidFill>
            <a:schemeClr val="lt1"/>
          </a:solidFill>
          <a:ln>
            <a:noFill/>
          </a:ln>
        </p:spPr>
      </p:sp>
      <p:sp>
        <p:nvSpPr>
          <p:cNvPr id="2015" name="Google Shape;2015;p114"/>
          <p:cNvSpPr>
            <a:spLocks noGrp="1"/>
          </p:cNvSpPr>
          <p:nvPr>
            <p:ph type="pic" idx="4"/>
          </p:nvPr>
        </p:nvSpPr>
        <p:spPr>
          <a:xfrm>
            <a:off x="8352555" y="2144079"/>
            <a:ext cx="3033781" cy="3033781"/>
          </a:xfrm>
          <a:prstGeom prst="ellipse">
            <a:avLst/>
          </a:prstGeom>
          <a:solidFill>
            <a:schemeClr val="lt1"/>
          </a:solidFill>
          <a:ln>
            <a:noFill/>
          </a:ln>
        </p:spPr>
      </p:sp>
      <p:sp>
        <p:nvSpPr>
          <p:cNvPr id="2016" name="Google Shape;2016;p11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wo Continuous Columns">
  <p:cSld name="Title and Content, Two Continuous Columns">
    <p:spTree>
      <p:nvGrpSpPr>
        <p:cNvPr id="1" name="Shape 2017"/>
        <p:cNvGrpSpPr/>
        <p:nvPr/>
      </p:nvGrpSpPr>
      <p:grpSpPr>
        <a:xfrm>
          <a:off x="0" y="0"/>
          <a:ext cx="0" cy="0"/>
          <a:chOff x="0" y="0"/>
          <a:chExt cx="0" cy="0"/>
        </a:xfrm>
      </p:grpSpPr>
      <p:sp>
        <p:nvSpPr>
          <p:cNvPr id="2018" name="Google Shape;2018;p115"/>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9" name="Google Shape;2019;p115"/>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0" name="Google Shape;2020;p11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1" name="Google Shape;2021;p11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22" name="Google Shape;2022;p11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wo Columns">
  <p:cSld name="Title and Content, Two Columns">
    <p:spTree>
      <p:nvGrpSpPr>
        <p:cNvPr id="1" name="Shape 2023"/>
        <p:cNvGrpSpPr/>
        <p:nvPr/>
      </p:nvGrpSpPr>
      <p:grpSpPr>
        <a:xfrm>
          <a:off x="0" y="0"/>
          <a:ext cx="0" cy="0"/>
          <a:chOff x="0" y="0"/>
          <a:chExt cx="0" cy="0"/>
        </a:xfrm>
      </p:grpSpPr>
      <p:sp>
        <p:nvSpPr>
          <p:cNvPr id="2024" name="Google Shape;2024;p11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5" name="Google Shape;2025;p116"/>
          <p:cNvSpPr txBox="1">
            <a:spLocks noGrp="1"/>
          </p:cNvSpPr>
          <p:nvPr>
            <p:ph type="body" idx="1"/>
          </p:nvPr>
        </p:nvSpPr>
        <p:spPr>
          <a:xfrm>
            <a:off x="533400" y="1477618"/>
            <a:ext cx="5526088"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6" name="Google Shape;2026;p11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27" name="Google Shape;2027;p116"/>
          <p:cNvSpPr txBox="1">
            <a:spLocks noGrp="1"/>
          </p:cNvSpPr>
          <p:nvPr>
            <p:ph type="body" idx="2"/>
          </p:nvPr>
        </p:nvSpPr>
        <p:spPr>
          <a:xfrm>
            <a:off x="6130925" y="1477963"/>
            <a:ext cx="5519738" cy="472598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8" name="Google Shape;2028;p11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nd Content + logo">
  <p:cSld name="Title and Content + logo">
    <p:spTree>
      <p:nvGrpSpPr>
        <p:cNvPr id="1" name="Shape 74"/>
        <p:cNvGrpSpPr/>
        <p:nvPr/>
      </p:nvGrpSpPr>
      <p:grpSpPr>
        <a:xfrm>
          <a:off x="0" y="0"/>
          <a:ext cx="0" cy="0"/>
          <a:chOff x="0" y="0"/>
          <a:chExt cx="0" cy="0"/>
        </a:xfrm>
      </p:grpSpPr>
      <p:sp>
        <p:nvSpPr>
          <p:cNvPr id="75" name="Google Shape;75;p7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3"/>
          <p:cNvSpPr/>
          <p:nvPr/>
        </p:nvSpPr>
        <p:spPr>
          <a:xfrm>
            <a:off x="608850" y="1134825"/>
            <a:ext cx="10745100" cy="45900"/>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73"/>
          <p:cNvSpPr txBox="1">
            <a:spLocks noGrp="1"/>
          </p:cNvSpPr>
          <p:nvPr>
            <p:ph type="body" idx="1"/>
          </p:nvPr>
        </p:nvSpPr>
        <p:spPr>
          <a:xfrm>
            <a:off x="800100" y="1355651"/>
            <a:ext cx="8802688" cy="49530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600"/>
              <a:buNone/>
              <a:defRPr/>
            </a:lvl1pPr>
            <a:lvl2pPr marL="914400" lvl="1" indent="-330200" algn="l">
              <a:lnSpc>
                <a:spcPct val="120000"/>
              </a:lnSpc>
              <a:spcBef>
                <a:spcPts val="900"/>
              </a:spcBef>
              <a:spcAft>
                <a:spcPts val="0"/>
              </a:spcAft>
              <a:buSzPts val="1600"/>
              <a:buChar char="•"/>
              <a:defRPr/>
            </a:lvl2pPr>
            <a:lvl3pPr marL="1371600" lvl="2" indent="-228600" algn="l">
              <a:lnSpc>
                <a:spcPct val="120000"/>
              </a:lnSpc>
              <a:spcBef>
                <a:spcPts val="600"/>
              </a:spcBef>
              <a:spcAft>
                <a:spcPts val="0"/>
              </a:spcAft>
              <a:buSzPts val="1400"/>
              <a:buNone/>
              <a:defRPr/>
            </a:lvl3pPr>
            <a:lvl4pPr marL="1828800" lvl="3" indent="-317500" algn="l">
              <a:lnSpc>
                <a:spcPct val="120000"/>
              </a:lnSpc>
              <a:spcBef>
                <a:spcPts val="800"/>
              </a:spcBef>
              <a:spcAft>
                <a:spcPts val="0"/>
              </a:spcAft>
              <a:buSzPts val="1400"/>
              <a:buChar char="•"/>
              <a:defRPr/>
            </a:lvl4pPr>
            <a:lvl5pPr marL="2286000" lvl="4" indent="-228600" algn="l">
              <a:lnSpc>
                <a:spcPct val="130000"/>
              </a:lnSpc>
              <a:spcBef>
                <a:spcPts val="800"/>
              </a:spcBef>
              <a:spcAft>
                <a:spcPts val="0"/>
              </a:spcAft>
              <a:buSzPts val="1100"/>
              <a:buNone/>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7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g2b1c0db4310_0_293"/>
          <p:cNvSpPr txBox="1">
            <a:spLocks noGrp="1"/>
          </p:cNvSpPr>
          <p:nvPr>
            <p:ph type="ctrTitle"/>
          </p:nvPr>
        </p:nvSpPr>
        <p:spPr>
          <a:xfrm>
            <a:off x="2587624" y="1122363"/>
            <a:ext cx="8804400" cy="170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2b1c0db4310_0_293"/>
          <p:cNvSpPr txBox="1">
            <a:spLocks noGrp="1"/>
          </p:cNvSpPr>
          <p:nvPr>
            <p:ph type="subTitle" idx="1"/>
          </p:nvPr>
        </p:nvSpPr>
        <p:spPr>
          <a:xfrm>
            <a:off x="2587625" y="3416301"/>
            <a:ext cx="7908900" cy="6285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SzPts val="3200"/>
              <a:buNone/>
              <a:defRPr sz="3200"/>
            </a:lvl1pPr>
            <a:lvl2pPr lvl="1" algn="ctr">
              <a:lnSpc>
                <a:spcPct val="100000"/>
              </a:lnSpc>
              <a:spcBef>
                <a:spcPts val="400"/>
              </a:spcBef>
              <a:spcAft>
                <a:spcPts val="0"/>
              </a:spcAft>
              <a:buSzPts val="2000"/>
              <a:buNone/>
              <a:defRPr sz="2000"/>
            </a:lvl2pPr>
            <a:lvl3pPr lvl="2" algn="ctr">
              <a:lnSpc>
                <a:spcPct val="100000"/>
              </a:lnSpc>
              <a:spcBef>
                <a:spcPts val="4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82" name="Google Shape;82;g2b1c0db4310_0_293"/>
          <p:cNvCxnSpPr/>
          <p:nvPr/>
        </p:nvCxnSpPr>
        <p:spPr>
          <a:xfrm>
            <a:off x="2587625" y="3124200"/>
            <a:ext cx="9604500" cy="0"/>
          </a:xfrm>
          <a:prstGeom prst="straightConnector1">
            <a:avLst/>
          </a:prstGeom>
          <a:noFill/>
          <a:ln w="25400" cap="flat" cmpd="sng">
            <a:solidFill>
              <a:schemeClr val="lt1"/>
            </a:solidFill>
            <a:prstDash val="solid"/>
            <a:miter lim="800000"/>
            <a:headEnd type="none" w="sm" len="sm"/>
            <a:tailEnd type="none" w="sm" len="sm"/>
          </a:ln>
        </p:spPr>
      </p:cxnSp>
      <p:pic>
        <p:nvPicPr>
          <p:cNvPr id="83" name="Google Shape;83;g2b1c0db4310_0_293"/>
          <p:cNvPicPr preferRelativeResize="0"/>
          <p:nvPr/>
        </p:nvPicPr>
        <p:blipFill rotWithShape="1">
          <a:blip r:embed="rId3">
            <a:alphaModFix/>
          </a:blip>
          <a:srcRect/>
          <a:stretch/>
        </p:blipFill>
        <p:spPr>
          <a:xfrm>
            <a:off x="10790408" y="6228106"/>
            <a:ext cx="1193502" cy="433425"/>
          </a:xfrm>
          <a:prstGeom prst="rect">
            <a:avLst/>
          </a:prstGeom>
          <a:noFill/>
          <a:ln>
            <a:noFill/>
          </a:ln>
          <a:effectLst>
            <a:outerShdw blurRad="25400" sx="99000" sy="99000" algn="tl" rotWithShape="0">
              <a:srgbClr val="000000">
                <a:alpha val="13725"/>
              </a:srgbClr>
            </a:outerShdw>
          </a:effectLst>
        </p:spPr>
      </p:pic>
      <p:sp>
        <p:nvSpPr>
          <p:cNvPr id="84" name="Google Shape;84;g2b1c0db4310_0_293"/>
          <p:cNvSpPr txBox="1"/>
          <p:nvPr/>
        </p:nvSpPr>
        <p:spPr>
          <a:xfrm>
            <a:off x="9078730" y="6285021"/>
            <a:ext cx="1799400" cy="3195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1200"/>
              <a:buFont typeface="Calibri"/>
              <a:buNone/>
            </a:pPr>
            <a:r>
              <a:rPr lang="en-IE" sz="1200" b="0" i="0" u="none" strike="noStrike" cap="none">
                <a:solidFill>
                  <a:schemeClr val="lt1"/>
                </a:solidFill>
                <a:latin typeface="Calibri"/>
                <a:ea typeface="Calibri"/>
                <a:cs typeface="Calibri"/>
                <a:sym typeface="Calibri"/>
              </a:rPr>
              <a:t>DEMONSTRATED ON </a:t>
            </a:r>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ock Page / Break / End">
  <p:cSld name="1_Block Page / Break / End">
    <p:spTree>
      <p:nvGrpSpPr>
        <p:cNvPr id="1" name="Shape 85"/>
        <p:cNvGrpSpPr/>
        <p:nvPr/>
      </p:nvGrpSpPr>
      <p:grpSpPr>
        <a:xfrm>
          <a:off x="0" y="0"/>
          <a:ext cx="0" cy="0"/>
          <a:chOff x="0" y="0"/>
          <a:chExt cx="0" cy="0"/>
        </a:xfrm>
      </p:grpSpPr>
      <p:sp>
        <p:nvSpPr>
          <p:cNvPr id="86" name="Google Shape;86;p69"/>
          <p:cNvSpPr/>
          <p:nvPr/>
        </p:nvSpPr>
        <p:spPr>
          <a:xfrm>
            <a:off x="0" y="0"/>
            <a:ext cx="12192000" cy="6858000"/>
          </a:xfrm>
          <a:prstGeom prst="rect">
            <a:avLst/>
          </a:prstGeom>
          <a:solidFill>
            <a:srgbClr val="E63E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69"/>
          <p:cNvPicPr preferRelativeResize="0"/>
          <p:nvPr/>
        </p:nvPicPr>
        <p:blipFill rotWithShape="1">
          <a:blip r:embed="rId2">
            <a:alphaModFix/>
          </a:blip>
          <a:srcRect/>
          <a:stretch/>
        </p:blipFill>
        <p:spPr>
          <a:xfrm>
            <a:off x="4064000" y="2913570"/>
            <a:ext cx="4060856" cy="1040384"/>
          </a:xfrm>
          <a:prstGeom prst="rect">
            <a:avLst/>
          </a:prstGeom>
          <a:noFill/>
          <a:ln>
            <a:noFill/>
          </a:ln>
        </p:spPr>
      </p:pic>
      <p:sp>
        <p:nvSpPr>
          <p:cNvPr id="88" name="Google Shape;88;p6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69"/>
          <p:cNvSpPr txBox="1"/>
          <p:nvPr/>
        </p:nvSpPr>
        <p:spPr>
          <a:xfrm>
            <a:off x="617781" y="6468518"/>
            <a:ext cx="58800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IE" sz="1200" b="0" i="0" u="none" strike="noStrike" cap="none">
                <a:solidFill>
                  <a:schemeClr val="lt1"/>
                </a:solidFill>
                <a:latin typeface="Calibri"/>
                <a:ea typeface="Calibri"/>
                <a:cs typeface="Calibri"/>
                <a:sym typeface="Calibri"/>
              </a:rPr>
              <a:t>| Confidential and proprietary – for SoftGenetics only </a:t>
            </a:r>
            <a:endParaRPr sz="1400" b="0" i="0" u="none" strike="noStrike" cap="none">
              <a:solidFill>
                <a:srgbClr val="000000"/>
              </a:solidFill>
              <a:latin typeface="Arial"/>
              <a:ea typeface="Arial"/>
              <a:cs typeface="Arial"/>
              <a:sym typeface="Arial"/>
            </a:endParaRPr>
          </a:p>
        </p:txBody>
      </p:sp>
      <p:sp>
        <p:nvSpPr>
          <p:cNvPr id="90" name="Google Shape;90;p69"/>
          <p:cNvSpPr txBox="1">
            <a:spLocks noGrp="1"/>
          </p:cNvSpPr>
          <p:nvPr>
            <p:ph type="sldNum" idx="12"/>
          </p:nvPr>
        </p:nvSpPr>
        <p:spPr>
          <a:xfrm>
            <a:off x="113624" y="6468518"/>
            <a:ext cx="62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1"/>
              </a:buClr>
              <a:buSzPts val="1600"/>
              <a:buFont typeface="Public Sans Light"/>
              <a:buNone/>
              <a:defRPr sz="1600" b="0" i="0" u="none" strike="noStrike" cap="none">
                <a:solidFill>
                  <a:schemeClr val="dk1"/>
                </a:solidFill>
                <a:latin typeface="Public Sans Light"/>
                <a:ea typeface="Public Sans Light"/>
                <a:cs typeface="Public Sans Light"/>
                <a:sym typeface="Public Sans Light"/>
              </a:defRPr>
            </a:lvl1pPr>
            <a:lvl2pPr marL="914400" marR="0" lvl="1" indent="-330200" algn="l" rtl="0">
              <a:lnSpc>
                <a:spcPct val="120000"/>
              </a:lnSpc>
              <a:spcBef>
                <a:spcPts val="900"/>
              </a:spcBef>
              <a:spcAft>
                <a:spcPts val="0"/>
              </a:spcAft>
              <a:buClr>
                <a:schemeClr val="dk1"/>
              </a:buClr>
              <a:buSzPts val="1600"/>
              <a:buFont typeface="Arial"/>
              <a:buChar char="•"/>
              <a:defRPr sz="16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4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1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2" name="Google Shape;12;p6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A8C"/>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64"/>
          <p:cNvSpPr txBox="1">
            <a:spLocks noGrp="1"/>
          </p:cNvSpPr>
          <p:nvPr>
            <p:ph type="ftr" idx="11"/>
          </p:nvPr>
        </p:nvSpPr>
        <p:spPr>
          <a:xfrm>
            <a:off x="1306513" y="6591107"/>
            <a:ext cx="3001200" cy="1533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A5A5A5"/>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4" name="Google Shape;14;p64"/>
          <p:cNvSpPr txBox="1">
            <a:spLocks noGrp="1"/>
          </p:cNvSpPr>
          <p:nvPr>
            <p:ph type="sldNum" idx="12"/>
          </p:nvPr>
        </p:nvSpPr>
        <p:spPr>
          <a:xfrm>
            <a:off x="342900" y="6591107"/>
            <a:ext cx="892200" cy="1575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F26B43"/>
          </p15:clr>
        </p15:guide>
        <p15:guide id="2" pos="778">
          <p15:clr>
            <a:srgbClr val="F26B43"/>
          </p15:clr>
        </p15:guide>
        <p15:guide id="3" pos="823">
          <p15:clr>
            <a:srgbClr val="F26B43"/>
          </p15:clr>
        </p15:guide>
        <p15:guide id="4" pos="1386">
          <p15:clr>
            <a:srgbClr val="F26B43"/>
          </p15:clr>
        </p15:guide>
        <p15:guide id="5" pos="1431">
          <p15:clr>
            <a:srgbClr val="F26B43"/>
          </p15:clr>
        </p15:guide>
        <p15:guide id="6" pos="1994">
          <p15:clr>
            <a:srgbClr val="F26B43"/>
          </p15:clr>
        </p15:guide>
        <p15:guide id="7" pos="2039">
          <p15:clr>
            <a:srgbClr val="F26B43"/>
          </p15:clr>
        </p15:guide>
        <p15:guide id="8" pos="2602">
          <p15:clr>
            <a:srgbClr val="F26B43"/>
          </p15:clr>
        </p15:guide>
        <p15:guide id="9" pos="2646">
          <p15:clr>
            <a:srgbClr val="F26B43"/>
          </p15:clr>
        </p15:guide>
        <p15:guide id="10" pos="3209">
          <p15:clr>
            <a:srgbClr val="F26B43"/>
          </p15:clr>
        </p15:guide>
        <p15:guide id="11" pos="3254">
          <p15:clr>
            <a:srgbClr val="F26B43"/>
          </p15:clr>
        </p15:guide>
        <p15:guide id="12" pos="3817">
          <p15:clr>
            <a:srgbClr val="F26B43"/>
          </p15:clr>
        </p15:guide>
        <p15:guide id="13" pos="3862">
          <p15:clr>
            <a:srgbClr val="F26B43"/>
          </p15:clr>
        </p15:guide>
        <p15:guide id="14" pos="4425">
          <p15:clr>
            <a:srgbClr val="F26B43"/>
          </p15:clr>
        </p15:guide>
        <p15:guide id="15" pos="4470">
          <p15:clr>
            <a:srgbClr val="F26B43"/>
          </p15:clr>
        </p15:guide>
        <p15:guide id="16" pos="5033">
          <p15:clr>
            <a:srgbClr val="F26B43"/>
          </p15:clr>
        </p15:guide>
        <p15:guide id="17" pos="5077">
          <p15:clr>
            <a:srgbClr val="F26B43"/>
          </p15:clr>
        </p15:guide>
        <p15:guide id="18" pos="5640">
          <p15:clr>
            <a:srgbClr val="F26B43"/>
          </p15:clr>
        </p15:guide>
        <p15:guide id="19" pos="5685">
          <p15:clr>
            <a:srgbClr val="F26B43"/>
          </p15:clr>
        </p15:guide>
        <p15:guide id="20" pos="6248">
          <p15:clr>
            <a:srgbClr val="F26B43"/>
          </p15:clr>
        </p15:guide>
        <p15:guide id="21" pos="6293">
          <p15:clr>
            <a:srgbClr val="F26B43"/>
          </p15:clr>
        </p15:guide>
        <p15:guide id="22" pos="6856">
          <p15:clr>
            <a:srgbClr val="F26B43"/>
          </p15:clr>
        </p15:guide>
        <p15:guide id="23" pos="6901">
          <p15:clr>
            <a:srgbClr val="F26B43"/>
          </p15:clr>
        </p15:guide>
        <p15:guide id="24" pos="7464">
          <p15:clr>
            <a:srgbClr val="F26B43"/>
          </p15:clr>
        </p15:guide>
        <p15:guide id="25" orient="horz" pos="216">
          <p15:clr>
            <a:srgbClr val="F26B43"/>
          </p15:clr>
        </p15:guide>
        <p15:guide id="26" orient="horz" pos="4233">
          <p15:clr>
            <a:srgbClr val="F26B43"/>
          </p15:clr>
        </p15:guide>
        <p15:guide id="27" pos="336">
          <p15:clr>
            <a:srgbClr val="F26B43"/>
          </p15:clr>
        </p15:guide>
        <p15:guide id="28" pos="7339">
          <p15:clr>
            <a:srgbClr val="F26B43"/>
          </p15:clr>
        </p15:guide>
        <p15:guide id="29" orient="horz" pos="576">
          <p15:clr>
            <a:srgbClr val="F26B43"/>
          </p15:clr>
        </p15:guide>
        <p15:guide id="30" orient="horz" pos="9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panda.shef.ac.uk/" TargetMode="Externa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hyperlink" Target="https://www.statsols.com/nquery-demo" TargetMode="Externa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fda.gov/media/78495/download"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panda.shef.ac.uk/"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tsols.com/nquery/sample-size-and-power-calculation-procedures"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1"/>
          <p:cNvSpPr txBox="1">
            <a:spLocks noGrp="1"/>
          </p:cNvSpPr>
          <p:nvPr>
            <p:ph type="ctrTitle"/>
          </p:nvPr>
        </p:nvSpPr>
        <p:spPr>
          <a:xfrm>
            <a:off x="605050" y="2240825"/>
            <a:ext cx="4891500" cy="1188300"/>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GB" sz="4000" b="1" dirty="0"/>
              <a:t>Sample Size for Pilot Studies</a:t>
            </a:r>
            <a:endParaRPr lang="en-IE" sz="6900" dirty="0"/>
          </a:p>
        </p:txBody>
      </p:sp>
      <p:sp>
        <p:nvSpPr>
          <p:cNvPr id="2034" name="Google Shape;2034;p1"/>
          <p:cNvSpPr txBox="1">
            <a:spLocks noGrp="1"/>
          </p:cNvSpPr>
          <p:nvPr>
            <p:ph type="ftr" idx="11"/>
          </p:nvPr>
        </p:nvSpPr>
        <p:spPr>
          <a:xfrm>
            <a:off x="587363" y="6591107"/>
            <a:ext cx="3001200" cy="153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IE"/>
              <a:t>© nQuery   |   Proprietary &amp; Conﬁdential</a:t>
            </a:r>
            <a:endParaRPr/>
          </a:p>
        </p:txBody>
      </p:sp>
      <p:pic>
        <p:nvPicPr>
          <p:cNvPr id="2035" name="Google Shape;2035;p1"/>
          <p:cNvPicPr preferRelativeResize="0"/>
          <p:nvPr/>
        </p:nvPicPr>
        <p:blipFill rotWithShape="1">
          <a:blip r:embed="rId3">
            <a:alphaModFix/>
          </a:blip>
          <a:srcRect/>
          <a:stretch/>
        </p:blipFill>
        <p:spPr>
          <a:xfrm>
            <a:off x="605050" y="706100"/>
            <a:ext cx="2686974" cy="791625"/>
          </a:xfrm>
          <a:prstGeom prst="rect">
            <a:avLst/>
          </a:prstGeom>
          <a:noFill/>
          <a:ln>
            <a:noFill/>
          </a:ln>
        </p:spPr>
      </p:pic>
      <p:sp>
        <p:nvSpPr>
          <p:cNvPr id="2036" name="Google Shape;2036;p1"/>
          <p:cNvSpPr txBox="1"/>
          <p:nvPr/>
        </p:nvSpPr>
        <p:spPr>
          <a:xfrm>
            <a:off x="605050" y="4746275"/>
            <a:ext cx="2841600" cy="669300"/>
          </a:xfrm>
          <a:prstGeom prst="rect">
            <a:avLst/>
          </a:prstGeom>
          <a:noFill/>
          <a:ln>
            <a:noFill/>
          </a:ln>
        </p:spPr>
        <p:txBody>
          <a:bodyPr spcFirstLastPara="1" wrap="square" lIns="27425" tIns="27425" rIns="27425" bIns="27425" anchor="t" anchorCtr="0">
            <a:noAutofit/>
          </a:bodyPr>
          <a:lstStyle/>
          <a:p>
            <a:pPr marL="0" marR="0" lvl="0" indent="0" algn="l" rtl="0">
              <a:lnSpc>
                <a:spcPct val="150000"/>
              </a:lnSpc>
              <a:spcBef>
                <a:spcPts val="0"/>
              </a:spcBef>
              <a:spcAft>
                <a:spcPts val="0"/>
              </a:spcAft>
              <a:buClr>
                <a:srgbClr val="000000"/>
              </a:buClr>
              <a:buSzPts val="2200"/>
              <a:buFont typeface="Arial"/>
              <a:buNone/>
            </a:pPr>
            <a:r>
              <a:rPr lang="en-IE" sz="2200" dirty="0">
                <a:solidFill>
                  <a:schemeClr val="lt1"/>
                </a:solidFill>
                <a:latin typeface="Public Sans Light"/>
                <a:ea typeface="Public Sans Light"/>
                <a:cs typeface="Public Sans Light"/>
                <a:sym typeface="Public Sans Light"/>
              </a:rPr>
              <a:t>September</a:t>
            </a:r>
            <a:r>
              <a:rPr lang="en-IE" sz="2200" b="0" i="0" u="none" strike="noStrike" cap="none" dirty="0">
                <a:solidFill>
                  <a:schemeClr val="lt1"/>
                </a:solidFill>
                <a:latin typeface="Public Sans Light"/>
                <a:ea typeface="Public Sans Light"/>
                <a:cs typeface="Public Sans Light"/>
                <a:sym typeface="Public Sans Light"/>
              </a:rPr>
              <a:t> 2024</a:t>
            </a:r>
            <a:endParaRPr sz="800" b="0" i="0" u="none" strike="noStrike" cap="none" dirty="0">
              <a:solidFill>
                <a:srgbClr val="000000"/>
              </a:solidFill>
              <a:latin typeface="Arial"/>
              <a:ea typeface="Arial"/>
              <a:cs typeface="Arial"/>
              <a:sym typeface="Arial"/>
            </a:endParaRPr>
          </a:p>
        </p:txBody>
      </p:sp>
      <p:sp>
        <p:nvSpPr>
          <p:cNvPr id="2037" name="Google Shape;2037;p1"/>
          <p:cNvSpPr txBox="1">
            <a:spLocks noGrp="1"/>
          </p:cNvSpPr>
          <p:nvPr>
            <p:ph type="ctrTitle"/>
          </p:nvPr>
        </p:nvSpPr>
        <p:spPr>
          <a:xfrm>
            <a:off x="605050" y="3617875"/>
            <a:ext cx="4891500" cy="1188300"/>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GB" sz="2800" b="1" dirty="0"/>
              <a:t>Maximising the Value </a:t>
            </a:r>
            <a:br>
              <a:rPr lang="en-GB" sz="2800" b="1" dirty="0"/>
            </a:br>
            <a:r>
              <a:rPr lang="en-GB" sz="2800" b="1" dirty="0"/>
              <a:t>of Pilot Data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g2b148969348_0_114"/>
          <p:cNvSpPr txBox="1">
            <a:spLocks noGrp="1"/>
          </p:cNvSpPr>
          <p:nvPr>
            <p:ph type="title"/>
          </p:nvPr>
        </p:nvSpPr>
        <p:spPr>
          <a:xfrm>
            <a:off x="537300" y="351582"/>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Pilot Study Sample Size Overview</a:t>
            </a:r>
            <a:endParaRPr dirty="0"/>
          </a:p>
        </p:txBody>
      </p:sp>
      <p:sp>
        <p:nvSpPr>
          <p:cNvPr id="2" name="TextBox 1">
            <a:extLst>
              <a:ext uri="{FF2B5EF4-FFF2-40B4-BE49-F238E27FC236}">
                <a16:creationId xmlns:a16="http://schemas.microsoft.com/office/drawing/2014/main" id="{D1F3B910-C03C-F5C7-81AA-6C548E4CBFCF}"/>
              </a:ext>
            </a:extLst>
          </p:cNvPr>
          <p:cNvSpPr txBox="1"/>
          <p:nvPr/>
        </p:nvSpPr>
        <p:spPr>
          <a:xfrm>
            <a:off x="533399" y="1316532"/>
            <a:ext cx="5361563" cy="5416868"/>
          </a:xfrm>
          <a:prstGeom prst="rect">
            <a:avLst/>
          </a:prstGeom>
          <a:noFill/>
        </p:spPr>
        <p:txBody>
          <a:bodyPr wrap="square">
            <a:spAutoFit/>
          </a:bodyPr>
          <a:lstStyle/>
          <a:p>
            <a:r>
              <a:rPr lang="en-GB" sz="2000" dirty="0">
                <a:solidFill>
                  <a:srgbClr val="000000"/>
                </a:solidFill>
                <a:latin typeface="Aptos" panose="020B0004020202020204" pitchFamily="34" charset="0"/>
              </a:rPr>
              <a:t>Pilot Sample Size </a:t>
            </a:r>
            <a:r>
              <a:rPr lang="en-GB" sz="2000" dirty="0">
                <a:latin typeface="Aptos" panose="020B0004020202020204" pitchFamily="34" charset="0"/>
              </a:rPr>
              <a:t>should ideally reflect the primary objective(s) of interest in pilot study</a:t>
            </a:r>
            <a:endParaRPr lang="en-GB" sz="2000" dirty="0">
              <a:solidFill>
                <a:srgbClr val="000000"/>
              </a:solidFill>
              <a:latin typeface="Aptos" panose="020B0004020202020204" pitchFamily="34" charset="0"/>
            </a:endParaRPr>
          </a:p>
          <a:p>
            <a:pPr marL="800100" lvl="1" indent="-342900">
              <a:buFont typeface="Arial" panose="020B0604020202020204" pitchFamily="34" charset="0"/>
              <a:buChar char="•"/>
            </a:pPr>
            <a:r>
              <a:rPr lang="en-GB" sz="1800" dirty="0">
                <a:solidFill>
                  <a:schemeClr val="bg1">
                    <a:lumMod val="50000"/>
                  </a:schemeClr>
                </a:solidFill>
                <a:latin typeface="Aptos" panose="020B0004020202020204" pitchFamily="34" charset="0"/>
              </a:rPr>
              <a:t>Feasibility, Safety, Trial Estimates etc.</a:t>
            </a:r>
          </a:p>
          <a:p>
            <a:pPr lvl="1"/>
            <a:endParaRPr lang="en-GB" sz="2000" dirty="0">
              <a:solidFill>
                <a:srgbClr val="000000"/>
              </a:solidFill>
              <a:latin typeface="Aptos" panose="020B0004020202020204" pitchFamily="34" charset="0"/>
            </a:endParaRPr>
          </a:p>
          <a:p>
            <a:r>
              <a:rPr lang="en-GB" sz="2000" dirty="0">
                <a:solidFill>
                  <a:srgbClr val="000000"/>
                </a:solidFill>
                <a:latin typeface="Aptos" panose="020B0004020202020204" pitchFamily="34" charset="0"/>
              </a:rPr>
              <a:t>Pilot Sample Size are most commonly based on “rules of thumb” or practical constraints</a:t>
            </a:r>
          </a:p>
          <a:p>
            <a:pPr marL="800100" lvl="1" indent="-342900">
              <a:buFont typeface="Arial" panose="020B0604020202020204" pitchFamily="34" charset="0"/>
              <a:buChar char="•"/>
            </a:pPr>
            <a:r>
              <a:rPr lang="en-GB" sz="1800" dirty="0">
                <a:solidFill>
                  <a:schemeClr val="bg1">
                    <a:lumMod val="50000"/>
                  </a:schemeClr>
                </a:solidFill>
                <a:latin typeface="Aptos" panose="020B0004020202020204" pitchFamily="34" charset="0"/>
              </a:rPr>
              <a:t>Rules: Most feasibility related for </a:t>
            </a:r>
            <a:r>
              <a:rPr lang="el-GR" sz="1800" dirty="0">
                <a:solidFill>
                  <a:schemeClr val="bg1">
                    <a:lumMod val="50000"/>
                  </a:schemeClr>
                </a:solidFill>
                <a:latin typeface="Calibri" panose="020F0502020204030204" pitchFamily="34" charset="0"/>
                <a:cs typeface="Calibri" panose="020F0502020204030204" pitchFamily="34" charset="0"/>
              </a:rPr>
              <a:t>Δ</a:t>
            </a:r>
            <a:r>
              <a:rPr lang="en-IE" sz="1800" dirty="0">
                <a:solidFill>
                  <a:schemeClr val="bg1">
                    <a:lumMod val="50000"/>
                  </a:schemeClr>
                </a:solidFill>
                <a:latin typeface="Calibri" panose="020F0502020204030204" pitchFamily="34" charset="0"/>
                <a:cs typeface="Calibri" panose="020F0502020204030204" pitchFamily="34" charset="0"/>
              </a:rPr>
              <a:t> and/or </a:t>
            </a:r>
            <a:r>
              <a:rPr lang="el-GR" sz="1800" dirty="0">
                <a:solidFill>
                  <a:schemeClr val="bg1">
                    <a:lumMod val="50000"/>
                  </a:schemeClr>
                </a:solidFill>
                <a:latin typeface="Calibri" panose="020F0502020204030204" pitchFamily="34" charset="0"/>
                <a:cs typeface="Calibri" panose="020F0502020204030204" pitchFamily="34" charset="0"/>
              </a:rPr>
              <a:t>σ</a:t>
            </a:r>
            <a:endParaRPr lang="en-GB" sz="1800" dirty="0">
              <a:solidFill>
                <a:schemeClr val="bg1">
                  <a:lumMod val="50000"/>
                </a:schemeClr>
              </a:solidFill>
              <a:latin typeface="Aptos" panose="020B0004020202020204" pitchFamily="34" charset="0"/>
            </a:endParaRPr>
          </a:p>
          <a:p>
            <a:pPr marL="800100" lvl="1" indent="-342900">
              <a:buFont typeface="Arial" panose="020B0604020202020204" pitchFamily="34" charset="0"/>
              <a:buChar char="•"/>
            </a:pPr>
            <a:r>
              <a:rPr lang="en-GB" sz="1800" dirty="0">
                <a:solidFill>
                  <a:schemeClr val="bg1">
                    <a:lumMod val="50000"/>
                  </a:schemeClr>
                </a:solidFill>
                <a:latin typeface="Aptos" panose="020B0004020202020204" pitchFamily="34" charset="0"/>
              </a:rPr>
              <a:t>Be explicit if base N only on practical issues</a:t>
            </a:r>
          </a:p>
          <a:p>
            <a:pPr lvl="1"/>
            <a:endParaRPr lang="en-GB" sz="2000" dirty="0">
              <a:solidFill>
                <a:srgbClr val="000000"/>
              </a:solidFill>
              <a:latin typeface="Aptos" panose="020B0004020202020204" pitchFamily="34" charset="0"/>
            </a:endParaRPr>
          </a:p>
          <a:p>
            <a:r>
              <a:rPr lang="en-GB" sz="2000" dirty="0">
                <a:solidFill>
                  <a:srgbClr val="000000"/>
                </a:solidFill>
                <a:latin typeface="Aptos" panose="020B0004020202020204" pitchFamily="34" charset="0"/>
              </a:rPr>
              <a:t>Many “rule of thumb” values (right) based on calculations that can run for a specific trial</a:t>
            </a:r>
          </a:p>
          <a:p>
            <a:pPr marL="800100" lvl="1" indent="-342900">
              <a:buFont typeface="Arial" panose="020B0604020202020204" pitchFamily="34" charset="0"/>
              <a:buChar char="•"/>
            </a:pPr>
            <a:r>
              <a:rPr lang="en-GB" sz="1800" dirty="0">
                <a:solidFill>
                  <a:schemeClr val="bg1">
                    <a:lumMod val="50000"/>
                  </a:schemeClr>
                </a:solidFill>
                <a:latin typeface="Aptos" panose="020B0004020202020204" pitchFamily="34" charset="0"/>
              </a:rPr>
              <a:t>Can use methods to explore if these assumptions are reasonable</a:t>
            </a:r>
            <a:endParaRPr lang="en-GB" sz="2000" dirty="0">
              <a:solidFill>
                <a:srgbClr val="000000"/>
              </a:solidFill>
              <a:latin typeface="Aptos" panose="020B0004020202020204" pitchFamily="34" charset="0"/>
            </a:endParaRPr>
          </a:p>
          <a:p>
            <a:endParaRPr lang="en-GB" sz="2000" dirty="0">
              <a:latin typeface="Aptos" panose="020B0004020202020204" pitchFamily="34" charset="0"/>
            </a:endParaRPr>
          </a:p>
          <a:p>
            <a:r>
              <a:rPr lang="en-GB" sz="2000" dirty="0">
                <a:latin typeface="Aptos" panose="020B0004020202020204" pitchFamily="34" charset="0"/>
              </a:rPr>
              <a:t>Even if using “rule” can still determine value of estimate generated based on pilot study size</a:t>
            </a:r>
            <a:endParaRPr lang="en-GB" sz="2000" dirty="0">
              <a:solidFill>
                <a:srgbClr val="000000"/>
              </a:solidFill>
              <a:latin typeface="Aptos" panose="020B0004020202020204" pitchFamily="34" charset="0"/>
            </a:endParaRPr>
          </a:p>
          <a:p>
            <a:pPr marL="800100" lvl="1" indent="-342900">
              <a:buFont typeface="Arial" panose="020B0604020202020204" pitchFamily="34" charset="0"/>
              <a:buChar char="•"/>
            </a:pPr>
            <a:r>
              <a:rPr lang="en-GB" sz="1800" dirty="0">
                <a:solidFill>
                  <a:schemeClr val="bg1">
                    <a:lumMod val="50000"/>
                  </a:schemeClr>
                </a:solidFill>
                <a:latin typeface="Aptos" panose="020B0004020202020204" pitchFamily="34" charset="0"/>
              </a:rPr>
              <a:t>e.g. can calculate interval for parameter(s)</a:t>
            </a:r>
          </a:p>
          <a:p>
            <a:pPr marL="800100" lvl="1" indent="-342900">
              <a:buFont typeface="Arial" panose="020B0604020202020204" pitchFamily="34" charset="0"/>
              <a:buChar char="•"/>
            </a:pPr>
            <a:endParaRPr lang="en-GB" sz="1800" dirty="0">
              <a:solidFill>
                <a:schemeClr val="bg1">
                  <a:lumMod val="50000"/>
                </a:schemeClr>
              </a:solidFill>
              <a:latin typeface="Aptos" panose="020B0004020202020204" pitchFamily="34" charset="0"/>
            </a:endParaRPr>
          </a:p>
        </p:txBody>
      </p:sp>
      <p:graphicFrame>
        <p:nvGraphicFramePr>
          <p:cNvPr id="3" name="Table 2">
            <a:extLst>
              <a:ext uri="{FF2B5EF4-FFF2-40B4-BE49-F238E27FC236}">
                <a16:creationId xmlns:a16="http://schemas.microsoft.com/office/drawing/2014/main" id="{9EEE0007-DDE4-9F03-A69E-4AD310DEC680}"/>
              </a:ext>
            </a:extLst>
          </p:cNvPr>
          <p:cNvGraphicFramePr>
            <a:graphicFrameLocks noGrp="1"/>
          </p:cNvGraphicFramePr>
          <p:nvPr>
            <p:extLst>
              <p:ext uri="{D42A27DB-BD31-4B8C-83A1-F6EECF244321}">
                <p14:modId xmlns:p14="http://schemas.microsoft.com/office/powerpoint/2010/main" val="4071853129"/>
              </p:ext>
            </p:extLst>
          </p:nvPr>
        </p:nvGraphicFramePr>
        <p:xfrm>
          <a:off x="6096000" y="1316532"/>
          <a:ext cx="5246451" cy="5189886"/>
        </p:xfrm>
        <a:graphic>
          <a:graphicData uri="http://schemas.openxmlformats.org/drawingml/2006/table">
            <a:tbl>
              <a:tblPr firstRow="1" bandRow="1">
                <a:tableStyleId>{5C22544A-7EE6-4342-B048-85BDC9FD1C3A}</a:tableStyleId>
              </a:tblPr>
              <a:tblGrid>
                <a:gridCol w="1137885">
                  <a:extLst>
                    <a:ext uri="{9D8B030D-6E8A-4147-A177-3AD203B41FA5}">
                      <a16:colId xmlns:a16="http://schemas.microsoft.com/office/drawing/2014/main" val="3989486511"/>
                    </a:ext>
                  </a:extLst>
                </a:gridCol>
                <a:gridCol w="1866634">
                  <a:extLst>
                    <a:ext uri="{9D8B030D-6E8A-4147-A177-3AD203B41FA5}">
                      <a16:colId xmlns:a16="http://schemas.microsoft.com/office/drawing/2014/main" val="64344412"/>
                    </a:ext>
                  </a:extLst>
                </a:gridCol>
                <a:gridCol w="2241932">
                  <a:extLst>
                    <a:ext uri="{9D8B030D-6E8A-4147-A177-3AD203B41FA5}">
                      <a16:colId xmlns:a16="http://schemas.microsoft.com/office/drawing/2014/main" val="999569289"/>
                    </a:ext>
                  </a:extLst>
                </a:gridCol>
              </a:tblGrid>
              <a:tr h="468000">
                <a:tc gridSpan="3">
                  <a:txBody>
                    <a:bodyPr/>
                    <a:lstStyle/>
                    <a:p>
                      <a:pPr algn="ctr"/>
                      <a:r>
                        <a:rPr lang="en-IE" sz="2400" dirty="0"/>
                        <a:t>Rules of Thumb (t-test variance)</a:t>
                      </a:r>
                    </a:p>
                  </a:txBody>
                  <a:tcPr/>
                </a:tc>
                <a:tc hMerge="1">
                  <a:txBody>
                    <a:bodyPr/>
                    <a:lstStyle/>
                    <a:p>
                      <a:endParaRPr lang="en-IE" dirty="0"/>
                    </a:p>
                  </a:txBody>
                  <a:tcPr/>
                </a:tc>
                <a:tc hMerge="1">
                  <a:txBody>
                    <a:bodyPr/>
                    <a:lstStyle/>
                    <a:p>
                      <a:pPr algn="ctr"/>
                      <a:endParaRPr lang="en-IE" sz="2800" dirty="0"/>
                    </a:p>
                  </a:txBody>
                  <a:tcPr/>
                </a:tc>
                <a:extLst>
                  <a:ext uri="{0D108BD9-81ED-4DB2-BD59-A6C34878D82A}">
                    <a16:rowId xmlns:a16="http://schemas.microsoft.com/office/drawing/2014/main" val="3550130636"/>
                  </a:ext>
                </a:extLst>
              </a:tr>
              <a:tr h="649821">
                <a:tc>
                  <a:txBody>
                    <a:bodyPr/>
                    <a:lstStyle/>
                    <a:p>
                      <a:r>
                        <a:rPr lang="en-IE" sz="2000" dirty="0"/>
                        <a:t>20</a:t>
                      </a:r>
                    </a:p>
                  </a:txBody>
                  <a:tcPr anchor="ctr"/>
                </a:tc>
                <a:tc>
                  <a:txBody>
                    <a:bodyPr/>
                    <a:lstStyle/>
                    <a:p>
                      <a:r>
                        <a:rPr lang="en-IE" sz="1600" dirty="0"/>
                        <a:t>Birkett &amp; Day (1994) </a:t>
                      </a:r>
                    </a:p>
                  </a:txBody>
                  <a:tcPr anchor="ctr"/>
                </a:tc>
                <a:tc>
                  <a:txBody>
                    <a:bodyPr/>
                    <a:lstStyle/>
                    <a:p>
                      <a:r>
                        <a:rPr lang="en-IE" sz="1600" dirty="0"/>
                        <a:t>Internal Pilot Suggestion</a:t>
                      </a:r>
                    </a:p>
                  </a:txBody>
                  <a:tcPr anchor="ctr"/>
                </a:tc>
                <a:extLst>
                  <a:ext uri="{0D108BD9-81ED-4DB2-BD59-A6C34878D82A}">
                    <a16:rowId xmlns:a16="http://schemas.microsoft.com/office/drawing/2014/main" val="3915218809"/>
                  </a:ext>
                </a:extLst>
              </a:tr>
              <a:tr h="649821">
                <a:tc>
                  <a:txBody>
                    <a:bodyPr/>
                    <a:lstStyle/>
                    <a:p>
                      <a:r>
                        <a:rPr lang="en-IE" sz="2000" dirty="0"/>
                        <a:t>30</a:t>
                      </a:r>
                    </a:p>
                  </a:txBody>
                  <a:tcPr anchor="ctr"/>
                </a:tc>
                <a:tc>
                  <a:txBody>
                    <a:bodyPr/>
                    <a:lstStyle/>
                    <a:p>
                      <a:r>
                        <a:rPr lang="en-IE" sz="1600" dirty="0"/>
                        <a:t>Browne (1995)</a:t>
                      </a:r>
                    </a:p>
                  </a:txBody>
                  <a:tcPr anchor="ctr"/>
                </a:tc>
                <a:tc>
                  <a:txBody>
                    <a:bodyPr/>
                    <a:lstStyle/>
                    <a:p>
                      <a:r>
                        <a:rPr lang="en-IE" sz="1600" dirty="0"/>
                        <a:t>“Commonplace” selection</a:t>
                      </a:r>
                    </a:p>
                  </a:txBody>
                  <a:tcPr anchor="ctr"/>
                </a:tc>
                <a:extLst>
                  <a:ext uri="{0D108BD9-81ED-4DB2-BD59-A6C34878D82A}">
                    <a16:rowId xmlns:a16="http://schemas.microsoft.com/office/drawing/2014/main" val="1524343392"/>
                  </a:ext>
                </a:extLst>
              </a:tr>
              <a:tr h="649821">
                <a:tc>
                  <a:txBody>
                    <a:bodyPr/>
                    <a:lstStyle/>
                    <a:p>
                      <a:r>
                        <a:rPr lang="en-IE" sz="2000" dirty="0"/>
                        <a:t>20-40</a:t>
                      </a:r>
                    </a:p>
                  </a:txBody>
                  <a:tcPr anchor="ctr"/>
                </a:tc>
                <a:tc>
                  <a:txBody>
                    <a:bodyPr/>
                    <a:lstStyle/>
                    <a:p>
                      <a:r>
                        <a:rPr lang="en-IE" sz="1600" dirty="0" err="1"/>
                        <a:t>Kieser</a:t>
                      </a:r>
                      <a:r>
                        <a:rPr lang="en-IE" sz="1600" dirty="0"/>
                        <a:t> &amp; </a:t>
                      </a:r>
                      <a:r>
                        <a:rPr lang="en-IE" sz="1600" dirty="0" err="1"/>
                        <a:t>Wassmer</a:t>
                      </a:r>
                      <a:r>
                        <a:rPr lang="en-IE" sz="1600" dirty="0"/>
                        <a:t> (1996)</a:t>
                      </a:r>
                    </a:p>
                  </a:txBody>
                  <a:tcPr anchor="ctr"/>
                </a:tc>
                <a:tc>
                  <a:txBody>
                    <a:bodyPr/>
                    <a:lstStyle/>
                    <a:p>
                      <a:r>
                        <a:rPr lang="en-IE" sz="1600" dirty="0"/>
                        <a:t>80% UCL if main trial size = 80-250</a:t>
                      </a:r>
                    </a:p>
                  </a:txBody>
                  <a:tcPr anchor="ctr"/>
                </a:tc>
                <a:extLst>
                  <a:ext uri="{0D108BD9-81ED-4DB2-BD59-A6C34878D82A}">
                    <a16:rowId xmlns:a16="http://schemas.microsoft.com/office/drawing/2014/main" val="4043045807"/>
                  </a:ext>
                </a:extLst>
              </a:tr>
              <a:tr h="649821">
                <a:tc>
                  <a:txBody>
                    <a:bodyPr/>
                    <a:lstStyle/>
                    <a:p>
                      <a:r>
                        <a:rPr lang="en-IE" sz="2000" dirty="0"/>
                        <a:t>24</a:t>
                      </a:r>
                    </a:p>
                  </a:txBody>
                  <a:tcPr anchor="ctr"/>
                </a:tc>
                <a:tc>
                  <a:txBody>
                    <a:bodyPr/>
                    <a:lstStyle/>
                    <a:p>
                      <a:r>
                        <a:rPr lang="en-IE" sz="1600" dirty="0"/>
                        <a:t>Julious (2005)</a:t>
                      </a:r>
                    </a:p>
                  </a:txBody>
                  <a:tcPr anchor="ctr"/>
                </a:tc>
                <a:tc>
                  <a:txBody>
                    <a:bodyPr/>
                    <a:lstStyle/>
                    <a:p>
                      <a:r>
                        <a:rPr lang="en-IE" sz="1600" dirty="0"/>
                        <a:t>Feasibility, Precision + Regulatory Reasons</a:t>
                      </a:r>
                    </a:p>
                  </a:txBody>
                  <a:tcPr anchor="ctr"/>
                </a:tc>
                <a:extLst>
                  <a:ext uri="{0D108BD9-81ED-4DB2-BD59-A6C34878D82A}">
                    <a16:rowId xmlns:a16="http://schemas.microsoft.com/office/drawing/2014/main" val="1916824014"/>
                  </a:ext>
                </a:extLst>
              </a:tr>
              <a:tr h="649821">
                <a:tc>
                  <a:txBody>
                    <a:bodyPr/>
                    <a:lstStyle/>
                    <a:p>
                      <a:r>
                        <a:rPr lang="en-IE" sz="2000" dirty="0"/>
                        <a:t>&gt;55</a:t>
                      </a:r>
                    </a:p>
                  </a:txBody>
                  <a:tcPr anchor="ctr"/>
                </a:tc>
                <a:tc>
                  <a:txBody>
                    <a:bodyPr/>
                    <a:lstStyle/>
                    <a:p>
                      <a:r>
                        <a:rPr lang="en-IE" sz="1600" dirty="0"/>
                        <a:t>Sim &amp; Lewis (2011)</a:t>
                      </a:r>
                    </a:p>
                  </a:txBody>
                  <a:tcPr anchor="ctr"/>
                </a:tc>
                <a:tc>
                  <a:txBody>
                    <a:bodyPr/>
                    <a:lstStyle/>
                    <a:p>
                      <a:r>
                        <a:rPr lang="en-IE" sz="1600" dirty="0"/>
                        <a:t>Small/Medium Cohen ES to minimize total N</a:t>
                      </a:r>
                    </a:p>
                  </a:txBody>
                  <a:tcPr anchor="ctr"/>
                </a:tc>
                <a:extLst>
                  <a:ext uri="{0D108BD9-81ED-4DB2-BD59-A6C34878D82A}">
                    <a16:rowId xmlns:a16="http://schemas.microsoft.com/office/drawing/2014/main" val="2686371282"/>
                  </a:ext>
                </a:extLst>
              </a:tr>
              <a:tr h="649821">
                <a:tc>
                  <a:txBody>
                    <a:bodyPr/>
                    <a:lstStyle/>
                    <a:p>
                      <a:r>
                        <a:rPr lang="en-IE" sz="2000" dirty="0"/>
                        <a:t>&gt;70</a:t>
                      </a:r>
                    </a:p>
                  </a:txBody>
                  <a:tcPr anchor="ctr"/>
                </a:tc>
                <a:tc>
                  <a:txBody>
                    <a:bodyPr/>
                    <a:lstStyle/>
                    <a:p>
                      <a:r>
                        <a:rPr lang="en-IE" sz="1600" dirty="0" err="1"/>
                        <a:t>Teare</a:t>
                      </a:r>
                      <a:r>
                        <a:rPr lang="en-IE" sz="1600" dirty="0"/>
                        <a:t> et al (2014)</a:t>
                      </a:r>
                    </a:p>
                  </a:txBody>
                  <a:tcPr anchor="ctr"/>
                </a:tc>
                <a:tc>
                  <a:txBody>
                    <a:bodyPr/>
                    <a:lstStyle/>
                    <a:p>
                      <a:r>
                        <a:rPr lang="en-IE" sz="1600" dirty="0"/>
                        <a:t>Simulation study – 120 for binary endpoint</a:t>
                      </a:r>
                    </a:p>
                  </a:txBody>
                  <a:tcPr anchor="ctr"/>
                </a:tc>
                <a:extLst>
                  <a:ext uri="{0D108BD9-81ED-4DB2-BD59-A6C34878D82A}">
                    <a16:rowId xmlns:a16="http://schemas.microsoft.com/office/drawing/2014/main" val="3848789607"/>
                  </a:ext>
                </a:extLst>
              </a:tr>
              <a:tr h="649821">
                <a:tc>
                  <a:txBody>
                    <a:bodyPr/>
                    <a:lstStyle/>
                    <a:p>
                      <a:r>
                        <a:rPr lang="en-IE" sz="2000" dirty="0"/>
                        <a:t>20-150</a:t>
                      </a:r>
                    </a:p>
                  </a:txBody>
                  <a:tcPr anchor="ctr"/>
                </a:tc>
                <a:tc>
                  <a:txBody>
                    <a:bodyPr/>
                    <a:lstStyle/>
                    <a:p>
                      <a:r>
                        <a:rPr lang="en-IE" sz="1600" dirty="0"/>
                        <a:t>Whitehead et al (2016)</a:t>
                      </a:r>
                    </a:p>
                  </a:txBody>
                  <a:tcPr anchor="ctr"/>
                </a:tc>
                <a:tc>
                  <a:txBody>
                    <a:bodyPr/>
                    <a:lstStyle/>
                    <a:p>
                      <a:r>
                        <a:rPr lang="en-IE" sz="1600" dirty="0"/>
                        <a:t>Standardized Effect Sizes of 0.1-0.7 @ 80%/90% Power</a:t>
                      </a:r>
                    </a:p>
                  </a:txBody>
                  <a:tcPr anchor="ctr"/>
                </a:tc>
                <a:extLst>
                  <a:ext uri="{0D108BD9-81ED-4DB2-BD59-A6C34878D82A}">
                    <a16:rowId xmlns:a16="http://schemas.microsoft.com/office/drawing/2014/main" val="2205582274"/>
                  </a:ext>
                </a:extLst>
              </a:tr>
            </a:tbl>
          </a:graphicData>
        </a:graphic>
      </p:graphicFrame>
    </p:spTree>
    <p:extLst>
      <p:ext uri="{BB962C8B-B14F-4D97-AF65-F5344CB8AC3E}">
        <p14:creationId xmlns:p14="http://schemas.microsoft.com/office/powerpoint/2010/main" val="308093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g2b148969348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Pilot Study Sample Size Determination (SSD)</a:t>
            </a:r>
            <a:endParaRPr dirty="0"/>
          </a:p>
        </p:txBody>
      </p:sp>
      <p:sp>
        <p:nvSpPr>
          <p:cNvPr id="2" name="TextBox 1">
            <a:extLst>
              <a:ext uri="{FF2B5EF4-FFF2-40B4-BE49-F238E27FC236}">
                <a16:creationId xmlns:a16="http://schemas.microsoft.com/office/drawing/2014/main" id="{D1F3B910-C03C-F5C7-81AA-6C548E4CBFCF}"/>
              </a:ext>
            </a:extLst>
          </p:cNvPr>
          <p:cNvSpPr txBox="1"/>
          <p:nvPr/>
        </p:nvSpPr>
        <p:spPr>
          <a:xfrm>
            <a:off x="533399" y="1368385"/>
            <a:ext cx="5692301" cy="6032421"/>
          </a:xfrm>
          <a:prstGeom prst="rect">
            <a:avLst/>
          </a:prstGeom>
          <a:noFill/>
        </p:spPr>
        <p:txBody>
          <a:bodyPr wrap="square">
            <a:spAutoFit/>
          </a:bodyPr>
          <a:lstStyle/>
          <a:p>
            <a:r>
              <a:rPr lang="en-GB" sz="2000" dirty="0">
                <a:solidFill>
                  <a:srgbClr val="000000"/>
                </a:solidFill>
                <a:latin typeface="Aptos" panose="020B0004020202020204" pitchFamily="34" charset="0"/>
              </a:rPr>
              <a:t>Two primary approaches for formal SSD for pilot studies: UCL Method, NCT Method</a:t>
            </a:r>
          </a:p>
          <a:p>
            <a:pPr marL="800100" marR="0" lvl="1"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800" dirty="0">
                <a:solidFill>
                  <a:srgbClr val="FFFFFF">
                    <a:lumMod val="50000"/>
                  </a:srgbClr>
                </a:solidFill>
                <a:latin typeface="Aptos" panose="020B0004020202020204" pitchFamily="34" charset="0"/>
              </a:rPr>
              <a:t>S</a:t>
            </a:r>
            <a:r>
              <a:rPr kumimoji="0" lang="en-GB" sz="1800" b="0" i="0" u="none" strike="noStrike" kern="0" cap="none" spc="0" normalizeH="0" baseline="0" noProof="0" dirty="0" err="1">
                <a:ln>
                  <a:noFill/>
                </a:ln>
                <a:solidFill>
                  <a:srgbClr val="FFFFFF">
                    <a:lumMod val="50000"/>
                  </a:srgbClr>
                </a:solidFill>
                <a:effectLst/>
                <a:uLnTx/>
                <a:uFillTx/>
                <a:latin typeface="Aptos" panose="020B0004020202020204" pitchFamily="34" charset="0"/>
                <a:cs typeface="Arial"/>
                <a:sym typeface="Arial"/>
              </a:rPr>
              <a:t>ome</a:t>
            </a:r>
            <a:r>
              <a:rPr kumimoji="0" lang="en-GB" sz="1800" b="0" i="0" u="none" strike="noStrike" kern="0" cap="none" spc="0" normalizeH="0" baseline="0" noProof="0" dirty="0">
                <a:ln>
                  <a:noFill/>
                </a:ln>
                <a:solidFill>
                  <a:srgbClr val="FFFFFF">
                    <a:lumMod val="50000"/>
                  </a:srgbClr>
                </a:solidFill>
                <a:effectLst/>
                <a:uLnTx/>
                <a:uFillTx/>
                <a:latin typeface="Aptos" panose="020B0004020202020204" pitchFamily="34" charset="0"/>
                <a:cs typeface="Arial"/>
                <a:sym typeface="Arial"/>
              </a:rPr>
              <a:t> other proposals e.g. Viechtbauer et al. (2015) for “SSD for Problem Detection”</a:t>
            </a:r>
            <a:endParaRPr lang="en-GB" sz="1800" dirty="0">
              <a:solidFill>
                <a:schemeClr val="bg1">
                  <a:lumMod val="50000"/>
                </a:schemeClr>
              </a:solidFill>
              <a:latin typeface="Aptos" panose="020B0004020202020204" pitchFamily="34" charset="0"/>
            </a:endParaRPr>
          </a:p>
          <a:p>
            <a:pPr lvl="1"/>
            <a:endParaRPr lang="en-GB" sz="2000" dirty="0">
              <a:solidFill>
                <a:srgbClr val="000000"/>
              </a:solidFill>
              <a:latin typeface="Aptos" panose="020B0004020202020204" pitchFamily="34" charset="0"/>
            </a:endParaRPr>
          </a:p>
          <a:p>
            <a:r>
              <a:rPr lang="en-GB" sz="2000" dirty="0">
                <a:solidFill>
                  <a:srgbClr val="000000"/>
                </a:solidFill>
                <a:latin typeface="Aptos" panose="020B0004020202020204" pitchFamily="34" charset="0"/>
              </a:rPr>
              <a:t>UCL Method: Calculate confidence interval &amp; use upper limit estimate to adjust for uncertainty</a:t>
            </a:r>
          </a:p>
          <a:p>
            <a:pPr marL="800100" lvl="1" indent="-342900">
              <a:buFont typeface="Arial" panose="020B0604020202020204" pitchFamily="34" charset="0"/>
              <a:buChar char="•"/>
            </a:pPr>
            <a:r>
              <a:rPr lang="en-GB" sz="1800" dirty="0">
                <a:solidFill>
                  <a:schemeClr val="bg1">
                    <a:lumMod val="50000"/>
                  </a:schemeClr>
                </a:solidFill>
                <a:latin typeface="Aptos" panose="020B0004020202020204" pitchFamily="34" charset="0"/>
              </a:rPr>
              <a:t>1-sided 80% - 95% Confidence Intervals typical</a:t>
            </a:r>
          </a:p>
          <a:p>
            <a:pPr marL="800100" lvl="1" indent="-342900">
              <a:buFont typeface="Arial" panose="020B0604020202020204" pitchFamily="34" charset="0"/>
              <a:buChar char="•"/>
            </a:pPr>
            <a:r>
              <a:rPr lang="en-GB" sz="1800" dirty="0">
                <a:solidFill>
                  <a:schemeClr val="bg1">
                    <a:lumMod val="50000"/>
                  </a:schemeClr>
                </a:solidFill>
                <a:latin typeface="Aptos" panose="020B0004020202020204" pitchFamily="34" charset="0"/>
              </a:rPr>
              <a:t>Concept Extensible to many parameter types</a:t>
            </a:r>
          </a:p>
          <a:p>
            <a:pPr lvl="1"/>
            <a:endParaRPr lang="en-GB" sz="2000" dirty="0">
              <a:solidFill>
                <a:srgbClr val="000000"/>
              </a:solidFill>
              <a:latin typeface="Aptos" panose="020B0004020202020204" pitchFamily="34" charset="0"/>
            </a:endParaRPr>
          </a:p>
          <a:p>
            <a:r>
              <a:rPr lang="en-GB" sz="2000" dirty="0">
                <a:solidFill>
                  <a:srgbClr val="000000"/>
                </a:solidFill>
                <a:latin typeface="Aptos" panose="020B0004020202020204" pitchFamily="34" charset="0"/>
              </a:rPr>
              <a:t>NCT Method: Adjust sample size upwards by incorporating sample variance imprecision via non-central t-distribution </a:t>
            </a:r>
          </a:p>
          <a:p>
            <a:pPr marL="800100" lvl="1" indent="-342900">
              <a:buFont typeface="Arial" panose="020B0604020202020204" pitchFamily="34" charset="0"/>
              <a:buChar char="•"/>
            </a:pPr>
            <a:r>
              <a:rPr lang="en-GB" sz="1800" dirty="0">
                <a:solidFill>
                  <a:schemeClr val="bg1">
                    <a:lumMod val="50000"/>
                  </a:schemeClr>
                </a:solidFill>
                <a:latin typeface="Aptos" panose="020B0004020202020204" pitchFamily="34" charset="0"/>
              </a:rPr>
              <a:t>Only for variance uncertainty for 2-group t-test</a:t>
            </a:r>
          </a:p>
          <a:p>
            <a:pPr marL="800100" lvl="1" indent="-342900">
              <a:buFont typeface="Arial" panose="020B0604020202020204" pitchFamily="34" charset="0"/>
              <a:buChar char="•"/>
            </a:pPr>
            <a:r>
              <a:rPr lang="en-GB" sz="1800" dirty="0">
                <a:solidFill>
                  <a:schemeClr val="bg1">
                    <a:lumMod val="50000"/>
                  </a:schemeClr>
                </a:solidFill>
                <a:latin typeface="Aptos" panose="020B0004020202020204" pitchFamily="34" charset="0"/>
              </a:rPr>
              <a:t>Lower sample size requirements than UCL</a:t>
            </a:r>
          </a:p>
          <a:p>
            <a:endParaRPr lang="en-GB" sz="2000" dirty="0">
              <a:solidFill>
                <a:srgbClr val="000000"/>
              </a:solidFill>
              <a:latin typeface="Aptos" panose="020B0004020202020204" pitchFamily="34" charset="0"/>
            </a:endParaRPr>
          </a:p>
          <a:p>
            <a:r>
              <a:rPr lang="en-GB" sz="2000" dirty="0">
                <a:latin typeface="Aptos" panose="020B0004020202020204" pitchFamily="34" charset="0"/>
              </a:rPr>
              <a:t>C</a:t>
            </a:r>
            <a:r>
              <a:rPr lang="en-GB" sz="2000" dirty="0">
                <a:solidFill>
                  <a:srgbClr val="000000"/>
                </a:solidFill>
                <a:latin typeface="Aptos" panose="020B0004020202020204" pitchFamily="34" charset="0"/>
              </a:rPr>
              <a:t>alculate main study sample size based on fixed pilot size (m) or minimize total program size (</a:t>
            </a:r>
            <a:r>
              <a:rPr lang="en-GB" sz="2000" dirty="0" err="1">
                <a:latin typeface="Aptos" panose="020B0004020202020204" pitchFamily="34" charset="0"/>
              </a:rPr>
              <a:t>n+m</a:t>
            </a:r>
            <a:r>
              <a:rPr lang="en-GB" sz="2000" dirty="0">
                <a:latin typeface="Aptos" panose="020B0004020202020204" pitchFamily="34" charset="0"/>
              </a:rPr>
              <a:t>)</a:t>
            </a:r>
            <a:endParaRPr lang="en-GB" sz="2000" dirty="0">
              <a:solidFill>
                <a:srgbClr val="000000"/>
              </a:solidFill>
              <a:latin typeface="Aptos" panose="020B0004020202020204" pitchFamily="34" charset="0"/>
            </a:endParaRPr>
          </a:p>
          <a:p>
            <a:endParaRPr lang="en-GB" sz="2000" dirty="0">
              <a:solidFill>
                <a:srgbClr val="000000"/>
              </a:solidFill>
              <a:latin typeface="Aptos" panose="020B0004020202020204" pitchFamily="34" charset="0"/>
            </a:endParaRPr>
          </a:p>
          <a:p>
            <a:pPr marL="800100" lvl="1" indent="-342900">
              <a:buFont typeface="Arial" panose="020B0604020202020204" pitchFamily="34" charset="0"/>
              <a:buChar char="•"/>
            </a:pPr>
            <a:endParaRPr lang="en-GB" sz="1800" dirty="0">
              <a:solidFill>
                <a:schemeClr val="bg1">
                  <a:lumMod val="50000"/>
                </a:schemeClr>
              </a:solidFill>
              <a:latin typeface="Aptos" panose="020B0004020202020204" pitchFamily="34" charset="0"/>
            </a:endParaRPr>
          </a:p>
        </p:txBody>
      </p:sp>
      <p:pic>
        <p:nvPicPr>
          <p:cNvPr id="6" name="Picture 5">
            <a:extLst>
              <a:ext uri="{FF2B5EF4-FFF2-40B4-BE49-F238E27FC236}">
                <a16:creationId xmlns:a16="http://schemas.microsoft.com/office/drawing/2014/main" id="{A1CCC86D-E22D-25E7-D0AE-A506CCE9A61B}"/>
              </a:ext>
            </a:extLst>
          </p:cNvPr>
          <p:cNvPicPr>
            <a:picLocks noChangeAspect="1"/>
          </p:cNvPicPr>
          <p:nvPr/>
        </p:nvPicPr>
        <p:blipFill>
          <a:blip r:embed="rId3"/>
          <a:stretch>
            <a:fillRect/>
          </a:stretch>
        </p:blipFill>
        <p:spPr>
          <a:xfrm>
            <a:off x="7119822" y="2120445"/>
            <a:ext cx="3317801" cy="1209445"/>
          </a:xfrm>
          <a:prstGeom prst="rect">
            <a:avLst/>
          </a:prstGeom>
        </p:spPr>
      </p:pic>
      <p:pic>
        <p:nvPicPr>
          <p:cNvPr id="8" name="Picture 7">
            <a:extLst>
              <a:ext uri="{FF2B5EF4-FFF2-40B4-BE49-F238E27FC236}">
                <a16:creationId xmlns:a16="http://schemas.microsoft.com/office/drawing/2014/main" id="{AA87B686-5104-1212-2A0E-763D4A395485}"/>
              </a:ext>
            </a:extLst>
          </p:cNvPr>
          <p:cNvPicPr>
            <a:picLocks noChangeAspect="1"/>
          </p:cNvPicPr>
          <p:nvPr/>
        </p:nvPicPr>
        <p:blipFill>
          <a:blip r:embed="rId4"/>
          <a:stretch>
            <a:fillRect/>
          </a:stretch>
        </p:blipFill>
        <p:spPr>
          <a:xfrm>
            <a:off x="6467416" y="3329890"/>
            <a:ext cx="4622612" cy="1034800"/>
          </a:xfrm>
          <a:prstGeom prst="rect">
            <a:avLst/>
          </a:prstGeom>
        </p:spPr>
      </p:pic>
      <p:pic>
        <p:nvPicPr>
          <p:cNvPr id="10" name="Picture 9">
            <a:extLst>
              <a:ext uri="{FF2B5EF4-FFF2-40B4-BE49-F238E27FC236}">
                <a16:creationId xmlns:a16="http://schemas.microsoft.com/office/drawing/2014/main" id="{9052C3E1-69CE-9729-8186-D61B632FE3AD}"/>
              </a:ext>
            </a:extLst>
          </p:cNvPr>
          <p:cNvPicPr>
            <a:picLocks noChangeAspect="1"/>
          </p:cNvPicPr>
          <p:nvPr/>
        </p:nvPicPr>
        <p:blipFill>
          <a:blip r:embed="rId5"/>
          <a:stretch>
            <a:fillRect/>
          </a:stretch>
        </p:blipFill>
        <p:spPr>
          <a:xfrm>
            <a:off x="6377456" y="5189708"/>
            <a:ext cx="5106047" cy="899483"/>
          </a:xfrm>
          <a:prstGeom prst="rect">
            <a:avLst/>
          </a:prstGeom>
        </p:spPr>
      </p:pic>
      <p:sp>
        <p:nvSpPr>
          <p:cNvPr id="12" name="TextBox 11">
            <a:extLst>
              <a:ext uri="{FF2B5EF4-FFF2-40B4-BE49-F238E27FC236}">
                <a16:creationId xmlns:a16="http://schemas.microsoft.com/office/drawing/2014/main" id="{3B394164-5C96-41B3-A01E-1381562D0950}"/>
              </a:ext>
            </a:extLst>
          </p:cNvPr>
          <p:cNvSpPr txBox="1"/>
          <p:nvPr/>
        </p:nvSpPr>
        <p:spPr>
          <a:xfrm>
            <a:off x="6225700" y="1636689"/>
            <a:ext cx="5106047" cy="430887"/>
          </a:xfrm>
          <a:prstGeom prst="rect">
            <a:avLst/>
          </a:prstGeom>
          <a:noFill/>
        </p:spPr>
        <p:txBody>
          <a:bodyPr wrap="square" rtlCol="0">
            <a:spAutoFit/>
          </a:bodyPr>
          <a:lstStyle/>
          <a:p>
            <a:pPr algn="ctr"/>
            <a:r>
              <a:rPr lang="en-IE" sz="2200" b="1" dirty="0">
                <a:latin typeface="Calibri" panose="020F0502020204030204" pitchFamily="34" charset="0"/>
                <a:cs typeface="Calibri" panose="020F0502020204030204" pitchFamily="34" charset="0"/>
              </a:rPr>
              <a:t>Upper Confidence Limit (UCL) Method</a:t>
            </a:r>
          </a:p>
        </p:txBody>
      </p:sp>
      <p:sp>
        <p:nvSpPr>
          <p:cNvPr id="13" name="TextBox 12">
            <a:extLst>
              <a:ext uri="{FF2B5EF4-FFF2-40B4-BE49-F238E27FC236}">
                <a16:creationId xmlns:a16="http://schemas.microsoft.com/office/drawing/2014/main" id="{381E0962-D1A4-DCDF-0844-092DE7AECA56}"/>
              </a:ext>
            </a:extLst>
          </p:cNvPr>
          <p:cNvSpPr txBox="1"/>
          <p:nvPr/>
        </p:nvSpPr>
        <p:spPr>
          <a:xfrm>
            <a:off x="6377455" y="4705952"/>
            <a:ext cx="5106047" cy="430887"/>
          </a:xfrm>
          <a:prstGeom prst="rect">
            <a:avLst/>
          </a:prstGeom>
          <a:noFill/>
        </p:spPr>
        <p:txBody>
          <a:bodyPr wrap="square" rtlCol="0">
            <a:spAutoFit/>
          </a:bodyPr>
          <a:lstStyle/>
          <a:p>
            <a:pPr algn="ctr"/>
            <a:r>
              <a:rPr lang="en-IE" sz="2200" b="1" dirty="0">
                <a:latin typeface="Calibri" panose="020F0502020204030204" pitchFamily="34" charset="0"/>
                <a:cs typeface="Calibri" panose="020F0502020204030204" pitchFamily="34" charset="0"/>
              </a:rPr>
              <a:t>Non-Central t-distribution (NCT) Method</a:t>
            </a:r>
          </a:p>
        </p:txBody>
      </p:sp>
      <p:sp>
        <p:nvSpPr>
          <p:cNvPr id="14" name="TextBox 13">
            <a:extLst>
              <a:ext uri="{FF2B5EF4-FFF2-40B4-BE49-F238E27FC236}">
                <a16:creationId xmlns:a16="http://schemas.microsoft.com/office/drawing/2014/main" id="{9CC36FE7-28E6-E1C6-9658-9ABA982102FA}"/>
              </a:ext>
            </a:extLst>
          </p:cNvPr>
          <p:cNvSpPr txBox="1"/>
          <p:nvPr/>
        </p:nvSpPr>
        <p:spPr>
          <a:xfrm>
            <a:off x="6412483" y="6184229"/>
            <a:ext cx="5035990" cy="307777"/>
          </a:xfrm>
          <a:prstGeom prst="rect">
            <a:avLst/>
          </a:prstGeom>
          <a:noFill/>
        </p:spPr>
        <p:txBody>
          <a:bodyPr wrap="square" rtlCol="0">
            <a:spAutoFit/>
          </a:bodyPr>
          <a:lstStyle/>
          <a:p>
            <a:pPr algn="ctr"/>
            <a:r>
              <a:rPr lang="en-IE" dirty="0"/>
              <a:t>Source: Whitehead et al (2016)</a:t>
            </a:r>
          </a:p>
        </p:txBody>
      </p:sp>
    </p:spTree>
    <p:extLst>
      <p:ext uri="{BB962C8B-B14F-4D97-AF65-F5344CB8AC3E}">
        <p14:creationId xmlns:p14="http://schemas.microsoft.com/office/powerpoint/2010/main" val="3984504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0"/>
        <p:cNvGrpSpPr/>
        <p:nvPr/>
      </p:nvGrpSpPr>
      <p:grpSpPr>
        <a:xfrm>
          <a:off x="0" y="0"/>
          <a:ext cx="0" cy="0"/>
          <a:chOff x="0" y="0"/>
          <a:chExt cx="0" cy="0"/>
        </a:xfrm>
      </p:grpSpPr>
      <p:sp>
        <p:nvSpPr>
          <p:cNvPr id="2151" name="Google Shape;2151;g2b148969348_0_181"/>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Pilot Study Sample Size | Example 1</a:t>
            </a:r>
            <a:endParaRPr dirty="0"/>
          </a:p>
        </p:txBody>
      </p:sp>
      <p:sp>
        <p:nvSpPr>
          <p:cNvPr id="2152" name="Google Shape;2152;g2b148969348_0_181"/>
          <p:cNvSpPr txBox="1">
            <a:spLocks noGrp="1"/>
          </p:cNvSpPr>
          <p:nvPr>
            <p:ph type="body" idx="4294967295"/>
          </p:nvPr>
        </p:nvSpPr>
        <p:spPr>
          <a:xfrm>
            <a:off x="642025" y="1279130"/>
            <a:ext cx="5329001" cy="5195775"/>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SzPts val="2000"/>
              <a:buNone/>
            </a:pPr>
            <a:r>
              <a:rPr lang="en-GB" sz="1800" dirty="0"/>
              <a:t>“A two‐armed parallel group (Main) randomized controlled clinical trial is being planned with a 2</a:t>
            </a:r>
            <a:r>
              <a:rPr lang="en-GB" sz="1800" b="1" dirty="0"/>
              <a:t>‐sided α=0.05 and power 1−β=0.9</a:t>
            </a:r>
            <a:r>
              <a:rPr lang="en-GB" sz="1800" dirty="0"/>
              <a:t>. The primary outcome is a continuous variable with an approximate Normal distribution. As the investigators are unsure about design aspects of the Main trial such as what the SD of the outcome measure is anticipated to be, the likely recruitment and the dropout rates, they decide to run an </a:t>
            </a:r>
            <a:r>
              <a:rPr lang="en-GB" sz="1800" b="1" dirty="0"/>
              <a:t>External‐Pilot trial</a:t>
            </a:r>
            <a:r>
              <a:rPr lang="en-GB" sz="1800" dirty="0"/>
              <a:t>. Suppose the standardized effect size to be used in the Main trial, which is the minimum that is clinically worthwhile, is </a:t>
            </a:r>
            <a:r>
              <a:rPr lang="en-GB" sz="1800" b="1" dirty="0" err="1"/>
              <a:t>Δ</a:t>
            </a:r>
            <a:r>
              <a:rPr lang="en-GB" sz="1800" b="1" baseline="-25000" dirty="0" err="1"/>
              <a:t>Plan</a:t>
            </a:r>
            <a:r>
              <a:rPr lang="en-GB" sz="1800" b="1" dirty="0"/>
              <a:t>= 0.2 </a:t>
            </a:r>
            <a:r>
              <a:rPr lang="en-GB" sz="1800" dirty="0"/>
              <a:t>… for UCL 80%, UCL 95% and NCT … </a:t>
            </a:r>
            <a:r>
              <a:rPr lang="en-GB" sz="1800" b="1" dirty="0"/>
              <a:t>the corresponding size of the External Pilot would be … 92, 144 and 56. The associated Main trial sizes are 1,206, 1,294 and 1,104 respectively, implying the corresponding potential overall sample sizes of the External‐Pilot plus the Main trial of 1,298, 1,438 and 1,160 participants”</a:t>
            </a:r>
          </a:p>
          <a:p>
            <a:pPr marL="0" lvl="0" indent="0" algn="just" rtl="0">
              <a:lnSpc>
                <a:spcPct val="100000"/>
              </a:lnSpc>
              <a:spcBef>
                <a:spcPts val="900"/>
              </a:spcBef>
              <a:spcAft>
                <a:spcPts val="0"/>
              </a:spcAft>
              <a:buSzPts val="2200"/>
              <a:buNone/>
            </a:pPr>
            <a:endParaRPr sz="900" dirty="0"/>
          </a:p>
        </p:txBody>
      </p:sp>
      <p:graphicFrame>
        <p:nvGraphicFramePr>
          <p:cNvPr id="2153" name="Google Shape;2153;g2b148969348_0_181"/>
          <p:cNvGraphicFramePr/>
          <p:nvPr>
            <p:extLst>
              <p:ext uri="{D42A27DB-BD31-4B8C-83A1-F6EECF244321}">
                <p14:modId xmlns:p14="http://schemas.microsoft.com/office/powerpoint/2010/main" val="2191509220"/>
              </p:ext>
            </p:extLst>
          </p:nvPr>
        </p:nvGraphicFramePr>
        <p:xfrm>
          <a:off x="6220974" y="3565363"/>
          <a:ext cx="5429825" cy="3177060"/>
        </p:xfrm>
        <a:graphic>
          <a:graphicData uri="http://schemas.openxmlformats.org/drawingml/2006/table">
            <a:tbl>
              <a:tblPr firstRow="1">
                <a:noFill/>
                <a:tableStyleId>{ED04D9AD-1C91-4165-89EE-F5BDA3484296}</a:tableStyleId>
              </a:tblPr>
              <a:tblGrid>
                <a:gridCol w="3419625">
                  <a:extLst>
                    <a:ext uri="{9D8B030D-6E8A-4147-A177-3AD203B41FA5}">
                      <a16:colId xmlns:a16="http://schemas.microsoft.com/office/drawing/2014/main" val="20000"/>
                    </a:ext>
                  </a:extLst>
                </a:gridCol>
                <a:gridCol w="2010200">
                  <a:extLst>
                    <a:ext uri="{9D8B030D-6E8A-4147-A177-3AD203B41FA5}">
                      <a16:colId xmlns:a16="http://schemas.microsoft.com/office/drawing/2014/main" val="20001"/>
                    </a:ext>
                  </a:extLst>
                </a:gridCol>
              </a:tblGrid>
              <a:tr h="529510">
                <a:tc>
                  <a:txBody>
                    <a:bodyPr/>
                    <a:lstStyle/>
                    <a:p>
                      <a:pPr marL="0" marR="0" lvl="0" indent="0" algn="l" rtl="0">
                        <a:lnSpc>
                          <a:spcPct val="100000"/>
                        </a:lnSpc>
                        <a:spcBef>
                          <a:spcPts val="0"/>
                        </a:spcBef>
                        <a:spcAft>
                          <a:spcPts val="0"/>
                        </a:spcAft>
                        <a:buClr>
                          <a:srgbClr val="000000"/>
                        </a:buClr>
                        <a:buSzPts val="1800"/>
                        <a:buFont typeface="Arial"/>
                        <a:buNone/>
                      </a:pPr>
                      <a:r>
                        <a:rPr lang="en-IE" sz="2000" u="none" strike="noStrike" cap="none" dirty="0">
                          <a:solidFill>
                            <a:schemeClr val="bg1"/>
                          </a:solidFill>
                        </a:rPr>
                        <a:t>Parameter</a:t>
                      </a:r>
                      <a:endParaRPr sz="1600" u="none" strike="noStrike" cap="none" dirty="0">
                        <a:solidFill>
                          <a:schemeClr val="bg1"/>
                        </a:solidFill>
                      </a:endParaRPr>
                    </a:p>
                  </a:txBody>
                  <a:tcPr marL="91450" marR="91450" marT="45725" marB="45725">
                    <a:lnB w="19050" cap="flat" cmpd="sng">
                      <a:solidFill>
                        <a:schemeClr val="accent1"/>
                      </a:solidFill>
                      <a:prstDash val="solid"/>
                      <a:round/>
                      <a:headEnd type="none" w="sm" len="sm"/>
                      <a:tailEnd type="none" w="sm" len="sm"/>
                    </a:lnB>
                    <a:solidFill>
                      <a:schemeClr val="tx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IE" sz="2000" u="none" strike="noStrike" cap="none" dirty="0">
                          <a:solidFill>
                            <a:schemeClr val="bg1"/>
                          </a:solidFill>
                        </a:rPr>
                        <a:t>Value</a:t>
                      </a:r>
                      <a:endParaRPr sz="1600" u="none" strike="noStrike" cap="none" dirty="0">
                        <a:solidFill>
                          <a:schemeClr val="bg1"/>
                        </a:solidFill>
                      </a:endParaRPr>
                    </a:p>
                  </a:txBody>
                  <a:tcPr marL="91450" marR="91450" marT="45725" marB="45725">
                    <a:lnB w="19050" cap="flat" cmpd="sng">
                      <a:solidFill>
                        <a:schemeClr val="accent1"/>
                      </a:solidFill>
                      <a:prstDash val="solid"/>
                      <a:round/>
                      <a:headEnd type="none" w="sm" len="sm"/>
                      <a:tailEnd type="none" w="sm" len="sm"/>
                    </a:lnB>
                    <a:solidFill>
                      <a:schemeClr val="tx1"/>
                    </a:solidFill>
                  </a:tcPr>
                </a:tc>
                <a:extLst>
                  <a:ext uri="{0D108BD9-81ED-4DB2-BD59-A6C34878D82A}">
                    <a16:rowId xmlns:a16="http://schemas.microsoft.com/office/drawing/2014/main" val="10000"/>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Significance Level (2-sided)</a:t>
                      </a:r>
                      <a:endParaRPr sz="2000" u="none" strike="noStrike" cap="none" dirty="0">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0.05</a:t>
                      </a:r>
                      <a:endParaRPr sz="2000" u="none" strike="noStrike" cap="none" dirty="0">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Effect Size (</a:t>
                      </a:r>
                      <a:r>
                        <a:rPr lang="el-GR" sz="2000" u="none" strike="noStrike" cap="none" dirty="0"/>
                        <a:t>Δ</a:t>
                      </a:r>
                      <a:r>
                        <a:rPr lang="en-IE" sz="2000" u="none" strike="noStrike" cap="none" dirty="0"/>
                        <a:t> = </a:t>
                      </a:r>
                      <a:r>
                        <a:rPr lang="el-GR" sz="2000" u="none" strike="noStrike" cap="none" dirty="0">
                          <a:latin typeface="Calibri" panose="020F0502020204030204" pitchFamily="34" charset="0"/>
                          <a:cs typeface="Calibri" panose="020F0502020204030204" pitchFamily="34" charset="0"/>
                        </a:rPr>
                        <a:t>μ</a:t>
                      </a:r>
                      <a:r>
                        <a:rPr lang="en-IE" sz="2000" u="none" strike="noStrike" cap="none" dirty="0">
                          <a:latin typeface="Calibri" panose="020F0502020204030204" pitchFamily="34" charset="0"/>
                          <a:cs typeface="Calibri" panose="020F0502020204030204" pitchFamily="34" charset="0"/>
                        </a:rPr>
                        <a:t>/</a:t>
                      </a:r>
                      <a:r>
                        <a:rPr lang="el-GR" sz="2000" u="none" strike="noStrike" cap="none" dirty="0">
                          <a:latin typeface="Calibri" panose="020F0502020204030204" pitchFamily="34" charset="0"/>
                          <a:cs typeface="Calibri" panose="020F0502020204030204" pitchFamily="34" charset="0"/>
                        </a:rPr>
                        <a:t>σ</a:t>
                      </a:r>
                      <a:r>
                        <a:rPr lang="en-IE" sz="2000" u="none" strike="noStrike" cap="none" dirty="0">
                          <a:latin typeface="Calibri" panose="020F0502020204030204" pitchFamily="34" charset="0"/>
                          <a:cs typeface="Calibri" panose="020F0502020204030204" pitchFamily="34" charset="0"/>
                        </a:rPr>
                        <a:t>)</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0.2</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Power</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90%</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Pilot Size (NCT, 80%, 95% UCL)</a:t>
                      </a:r>
                      <a:endParaRPr sz="200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56, 92, 144</a:t>
                      </a:r>
                      <a:endParaRPr sz="200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latin typeface="Calibri"/>
                          <a:ea typeface="Calibri"/>
                          <a:cs typeface="Calibri"/>
                          <a:sym typeface="Calibri"/>
                        </a:rPr>
                        <a:t>Total N</a:t>
                      </a:r>
                      <a:endParaRPr sz="200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latin typeface="Calibri"/>
                          <a:ea typeface="Calibri"/>
                          <a:cs typeface="Calibri"/>
                          <a:sym typeface="Calibri"/>
                        </a:rPr>
                        <a:t>1160,1298,1438</a:t>
                      </a:r>
                      <a:endParaRPr sz="200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538406276"/>
                  </a:ext>
                </a:extLst>
              </a:tr>
            </a:tbl>
          </a:graphicData>
        </a:graphic>
      </p:graphicFrame>
      <p:pic>
        <p:nvPicPr>
          <p:cNvPr id="4" name="Picture 3">
            <a:extLst>
              <a:ext uri="{FF2B5EF4-FFF2-40B4-BE49-F238E27FC236}">
                <a16:creationId xmlns:a16="http://schemas.microsoft.com/office/drawing/2014/main" id="{4E3134AA-921A-E3A7-C263-BAB9E64B4D3B}"/>
              </a:ext>
            </a:extLst>
          </p:cNvPr>
          <p:cNvPicPr>
            <a:picLocks noChangeAspect="1"/>
          </p:cNvPicPr>
          <p:nvPr/>
        </p:nvPicPr>
        <p:blipFill>
          <a:blip r:embed="rId3"/>
          <a:stretch>
            <a:fillRect/>
          </a:stretch>
        </p:blipFill>
        <p:spPr>
          <a:xfrm>
            <a:off x="7170972" y="1438017"/>
            <a:ext cx="3529827" cy="1833380"/>
          </a:xfrm>
          <a:prstGeom prst="rect">
            <a:avLst/>
          </a:prstGeom>
        </p:spPr>
      </p:pic>
    </p:spTree>
    <p:extLst>
      <p:ext uri="{BB962C8B-B14F-4D97-AF65-F5344CB8AC3E}">
        <p14:creationId xmlns:p14="http://schemas.microsoft.com/office/powerpoint/2010/main" val="45355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25"/>
          <p:cNvSpPr txBox="1">
            <a:spLocks noGrp="1"/>
          </p:cNvSpPr>
          <p:nvPr>
            <p:ph type="body" idx="1"/>
          </p:nvPr>
        </p:nvSpPr>
        <p:spPr>
          <a:xfrm>
            <a:off x="197732"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3</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6" name="Google Shape;2146;p25"/>
          <p:cNvSpPr txBox="1">
            <a:spLocks noGrp="1"/>
          </p:cNvSpPr>
          <p:nvPr>
            <p:ph type="title" idx="4294967295"/>
          </p:nvPr>
        </p:nvSpPr>
        <p:spPr>
          <a:xfrm>
            <a:off x="397525" y="3613639"/>
            <a:ext cx="9096375" cy="666750"/>
          </a:xfrm>
          <a:prstGeom prst="rect">
            <a:avLst/>
          </a:prstGeom>
          <a:noFill/>
          <a:ln>
            <a:noFill/>
          </a:ln>
        </p:spPr>
        <p:txBody>
          <a:bodyPr spcFirstLastPara="1" wrap="square" lIns="27425" tIns="27425" rIns="27425" bIns="27425" anchor="b" anchorCtr="0">
            <a:normAutofit fontScale="90000"/>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Internal Pilot</a:t>
            </a:r>
            <a:br>
              <a:rPr lang="en-IE" sz="3600" dirty="0">
                <a:solidFill>
                  <a:schemeClr val="accent2"/>
                </a:solidFill>
              </a:rPr>
            </a:br>
            <a:r>
              <a:rPr lang="en-IE" sz="3600" dirty="0">
                <a:solidFill>
                  <a:schemeClr val="accent2"/>
                </a:solidFill>
              </a:rPr>
              <a:t>Studies</a:t>
            </a:r>
            <a:endParaRPr dirty="0"/>
          </a:p>
        </p:txBody>
      </p:sp>
    </p:spTree>
    <p:extLst>
      <p:ext uri="{BB962C8B-B14F-4D97-AF65-F5344CB8AC3E}">
        <p14:creationId xmlns:p14="http://schemas.microsoft.com/office/powerpoint/2010/main" val="374167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g2b148969348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Internal Pilot Overview</a:t>
            </a:r>
            <a:endParaRPr dirty="0"/>
          </a:p>
        </p:txBody>
      </p:sp>
      <p:sp>
        <p:nvSpPr>
          <p:cNvPr id="2128" name="Google Shape;2128;g2b148969348_0_114"/>
          <p:cNvSpPr txBox="1">
            <a:spLocks noGrp="1"/>
          </p:cNvSpPr>
          <p:nvPr>
            <p:ph type="body" idx="4294967295"/>
          </p:nvPr>
        </p:nvSpPr>
        <p:spPr>
          <a:xfrm>
            <a:off x="533399" y="1355651"/>
            <a:ext cx="10828507"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GB" sz="2400" dirty="0"/>
              <a:t>An external pilot study will often require trialist to “throw away” or at least downweigh data from the pilot study in terms of the final study’s analysis</a:t>
            </a:r>
            <a:br>
              <a:rPr lang="en-GB" sz="2400" dirty="0"/>
            </a:br>
            <a:endParaRPr lang="en-GB" sz="2400" dirty="0"/>
          </a:p>
          <a:p>
            <a:pPr marL="228600" lvl="0" indent="-76200" algn="l" rtl="0">
              <a:lnSpc>
                <a:spcPct val="100000"/>
              </a:lnSpc>
              <a:spcBef>
                <a:spcPts val="900"/>
              </a:spcBef>
              <a:spcAft>
                <a:spcPts val="0"/>
              </a:spcAft>
              <a:buSzPts val="2400"/>
              <a:buNone/>
            </a:pPr>
            <a:r>
              <a:rPr lang="en-GB" sz="2400" dirty="0"/>
              <a:t>But adaptive designs are possible where use an initial cohort in a trial to improve trial while still using data in final analysis i.e. an “internal pilot”</a:t>
            </a:r>
          </a:p>
          <a:p>
            <a:pPr marL="228600" lvl="0" indent="-76200" algn="l" rtl="0">
              <a:lnSpc>
                <a:spcPct val="100000"/>
              </a:lnSpc>
              <a:spcBef>
                <a:spcPts val="900"/>
              </a:spcBef>
              <a:spcAft>
                <a:spcPts val="0"/>
              </a:spcAft>
              <a:buSzPts val="2400"/>
              <a:buNone/>
            </a:pPr>
            <a:endParaRPr lang="en-GB" sz="2400" dirty="0"/>
          </a:p>
          <a:p>
            <a:pPr marL="228600" marR="0" lvl="0" indent="-76200" algn="l" defTabSz="914400" rtl="0" eaLnBrk="1" fontAlgn="auto" latinLnBrk="0" hangingPunct="1">
              <a:lnSpc>
                <a:spcPct val="100000"/>
              </a:lnSpc>
              <a:spcBef>
                <a:spcPts val="900"/>
              </a:spcBef>
              <a:spcAft>
                <a:spcPts val="0"/>
              </a:spcAft>
              <a:buClr>
                <a:srgbClr val="152430"/>
              </a:buClr>
              <a:buSzPts val="2400"/>
              <a:buFont typeface="Public Sans Light"/>
              <a:buNone/>
              <a:tabLst/>
              <a:defRPr/>
            </a:pPr>
            <a:r>
              <a:rPr kumimoji="0" lang="en-GB" sz="2400" b="0" i="0" u="none" strike="noStrike" kern="0" cap="none" spc="0" normalizeH="0" baseline="0" noProof="0" dirty="0">
                <a:ln>
                  <a:noFill/>
                </a:ln>
                <a:solidFill>
                  <a:srgbClr val="152430"/>
                </a:solidFill>
                <a:effectLst/>
                <a:uLnTx/>
                <a:uFillTx/>
                <a:latin typeface="Public Sans Light"/>
                <a:sym typeface="Public Sans Light"/>
              </a:rPr>
              <a:t>“Internal pilot” concept is often used interchangeably with blinded (i.e. non-comparative) adaptive design - could</a:t>
            </a:r>
            <a:r>
              <a:rPr lang="en-GB" sz="2400" dirty="0">
                <a:solidFill>
                  <a:srgbClr val="152430"/>
                </a:solidFill>
              </a:rPr>
              <a:t> have </a:t>
            </a:r>
            <a:r>
              <a:rPr kumimoji="0" lang="en-GB" sz="2400" b="0" i="0" u="none" strike="noStrike" kern="0" cap="none" spc="0" normalizeH="0" baseline="0" noProof="0" dirty="0">
                <a:ln>
                  <a:noFill/>
                </a:ln>
                <a:solidFill>
                  <a:srgbClr val="152430"/>
                </a:solidFill>
                <a:effectLst/>
                <a:uLnTx/>
                <a:uFillTx/>
                <a:latin typeface="Public Sans Light"/>
                <a:sym typeface="Public Sans Light"/>
              </a:rPr>
              <a:t>unblinded internal pilot but rare</a:t>
            </a:r>
            <a:br>
              <a:rPr kumimoji="0" lang="en-GB" sz="2400" b="0" i="0" u="none" strike="noStrike" kern="0" cap="none" spc="0" normalizeH="0" baseline="0" noProof="0" dirty="0">
                <a:ln>
                  <a:noFill/>
                </a:ln>
                <a:solidFill>
                  <a:srgbClr val="152430"/>
                </a:solidFill>
                <a:effectLst/>
                <a:uLnTx/>
                <a:uFillTx/>
                <a:latin typeface="Public Sans Light"/>
                <a:sym typeface="Public Sans Light"/>
              </a:rPr>
            </a:br>
            <a:r>
              <a:rPr kumimoji="0" lang="en-GB" sz="2000" b="0" i="0" u="none" strike="noStrike" kern="0" cap="none" spc="0" normalizeH="0" baseline="0" noProof="0" dirty="0">
                <a:ln>
                  <a:noFill/>
                </a:ln>
                <a:solidFill>
                  <a:srgbClr val="7F7F7F"/>
                </a:solidFill>
                <a:effectLst/>
                <a:uLnTx/>
                <a:uFillTx/>
                <a:latin typeface="Public Sans Light"/>
                <a:sym typeface="Public Sans Light"/>
              </a:rPr>
              <a:t>FDA: “…adaptations based on non-comparative data have no/limited effect on the Type I error ... This makes them an attractive choice … particularly when uncertainty … is high”</a:t>
            </a:r>
            <a:endParaRPr lang="en-GB" dirty="0">
              <a:solidFill>
                <a:srgbClr val="152430"/>
              </a:solidFill>
            </a:endParaRPr>
          </a:p>
          <a:p>
            <a:pPr marL="228600" marR="0" lvl="0" indent="-76200" algn="l" defTabSz="914400" rtl="0" eaLnBrk="1" fontAlgn="auto" latinLnBrk="0" hangingPunct="1">
              <a:lnSpc>
                <a:spcPct val="100000"/>
              </a:lnSpc>
              <a:spcBef>
                <a:spcPts val="900"/>
              </a:spcBef>
              <a:spcAft>
                <a:spcPts val="0"/>
              </a:spcAft>
              <a:buClr>
                <a:srgbClr val="152430"/>
              </a:buClr>
              <a:buSzPts val="2400"/>
              <a:buFont typeface="Public Sans Light"/>
              <a:buNone/>
              <a:tabLst/>
              <a:defRPr/>
            </a:pPr>
            <a:endParaRPr kumimoji="0" lang="en-GB" sz="2400" b="0" i="0" u="none" strike="noStrike" kern="0" cap="none" spc="0" normalizeH="0" baseline="0" noProof="0" dirty="0">
              <a:ln>
                <a:noFill/>
              </a:ln>
              <a:solidFill>
                <a:srgbClr val="152430"/>
              </a:solidFill>
              <a:effectLst/>
              <a:uLnTx/>
              <a:uFillTx/>
              <a:latin typeface="Public Sans Light"/>
              <a:sym typeface="Public Sans Light"/>
            </a:endParaRPr>
          </a:p>
          <a:p>
            <a:pPr marL="228600" marR="0" lvl="0" indent="-76200" algn="l" defTabSz="914400" rtl="0" eaLnBrk="1" fontAlgn="auto" latinLnBrk="0" hangingPunct="1">
              <a:lnSpc>
                <a:spcPct val="100000"/>
              </a:lnSpc>
              <a:spcBef>
                <a:spcPts val="900"/>
              </a:spcBef>
              <a:spcAft>
                <a:spcPts val="0"/>
              </a:spcAft>
              <a:buClr>
                <a:srgbClr val="152430"/>
              </a:buClr>
              <a:buSzPts val="2400"/>
              <a:buFont typeface="Public Sans Light"/>
              <a:buNone/>
              <a:tabLst/>
              <a:defRPr/>
            </a:pPr>
            <a:r>
              <a:rPr kumimoji="0" lang="en-GB" sz="2400" b="0" i="0" u="none" strike="noStrike" kern="0" cap="none" spc="0" normalizeH="0" baseline="0" noProof="0" dirty="0">
                <a:ln>
                  <a:noFill/>
                </a:ln>
                <a:solidFill>
                  <a:srgbClr val="152430"/>
                </a:solidFill>
                <a:effectLst/>
                <a:uLnTx/>
                <a:uFillTx/>
                <a:latin typeface="Public Sans Light"/>
                <a:sym typeface="Public Sans Light"/>
              </a:rPr>
              <a:t>Most common type of blinded “internal pilot design” is for blinded sample size re-estimation adaptive design</a:t>
            </a:r>
            <a:endParaRPr dirty="0"/>
          </a:p>
        </p:txBody>
      </p:sp>
    </p:spTree>
    <p:extLst>
      <p:ext uri="{BB962C8B-B14F-4D97-AF65-F5344CB8AC3E}">
        <p14:creationId xmlns:p14="http://schemas.microsoft.com/office/powerpoint/2010/main" val="259247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6" name="Google Shape;2206;p28"/>
          <p:cNvSpPr txBox="1">
            <a:spLocks noGrp="1"/>
          </p:cNvSpPr>
          <p:nvPr>
            <p:ph type="body" idx="1"/>
          </p:nvPr>
        </p:nvSpPr>
        <p:spPr>
          <a:xfrm>
            <a:off x="603115" y="1355651"/>
            <a:ext cx="5885234" cy="4953074"/>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20000"/>
              </a:lnSpc>
              <a:spcBef>
                <a:spcPts val="0"/>
              </a:spcBef>
              <a:spcAft>
                <a:spcPts val="0"/>
              </a:spcAft>
              <a:buClrTx/>
              <a:buSzPts val="1600"/>
              <a:buFont typeface="Arial" panose="020B0604020202020204" pitchFamily="34" charset="0"/>
              <a:buNone/>
              <a:tabLst/>
              <a:defRPr/>
            </a:pPr>
            <a:r>
              <a:rPr lang="en-GB" sz="2000" kern="1200" dirty="0">
                <a:solidFill>
                  <a:prstClr val="black"/>
                </a:solidFill>
                <a:latin typeface="Aptos" panose="020B0004020202020204" pitchFamily="34" charset="0"/>
                <a:ea typeface="+mn-ea"/>
                <a:cs typeface="+mn-cs"/>
              </a:rPr>
              <a:t>Blinded SSR: Increase sample size based on blinded interim “pilot” estimate of nuisance parameter(s)</a:t>
            </a:r>
            <a:endParaRPr kumimoji="0" lang="en-GB" sz="1800" b="0" i="0" u="none" strike="noStrike" kern="1200" cap="none" spc="0" normalizeH="0" baseline="0" noProof="0" dirty="0">
              <a:ln>
                <a:noFill/>
              </a:ln>
              <a:solidFill>
                <a:schemeClr val="bg1">
                  <a:lumMod val="50000"/>
                </a:schemeClr>
              </a:solidFill>
              <a:effectLst/>
              <a:uLnTx/>
              <a:uFillTx/>
              <a:latin typeface="Aptos" panose="020B0004020202020204" pitchFamily="34" charset="0"/>
              <a:ea typeface="+mn-ea"/>
              <a:cs typeface="+mn-cs"/>
            </a:endParaRPr>
          </a:p>
          <a:p>
            <a:pPr marL="228600" marR="0" lvl="0" indent="0" algn="l" defTabSz="914400" rtl="0" eaLnBrk="1" fontAlgn="auto" latinLnBrk="0" hangingPunct="1">
              <a:lnSpc>
                <a:spcPct val="120000"/>
              </a:lnSpc>
              <a:spcBef>
                <a:spcPts val="0"/>
              </a:spcBef>
              <a:spcAft>
                <a:spcPts val="0"/>
              </a:spcAft>
              <a:buClr>
                <a:prstClr val="black"/>
              </a:buClr>
              <a:buSzPts val="1600"/>
              <a:tabLst/>
              <a:defRPr/>
            </a:pPr>
            <a:endParaRPr kumimoji="0" lang="en-GB"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20000"/>
              </a:lnSpc>
              <a:spcBef>
                <a:spcPts val="0"/>
              </a:spcBef>
              <a:spcAft>
                <a:spcPts val="0"/>
              </a:spcAft>
              <a:buClr>
                <a:srgbClr val="152430"/>
              </a:buClr>
              <a:buSzPts val="1600"/>
              <a:buFont typeface="Public Sans Light"/>
              <a:buNone/>
              <a:tabLst/>
              <a:defRPr/>
            </a:pPr>
            <a:r>
              <a:rPr lang="en-GB" sz="2000" dirty="0">
                <a:solidFill>
                  <a:srgbClr val="152430"/>
                </a:solidFill>
                <a:latin typeface="Aptos" panose="020B0004020202020204" pitchFamily="34" charset="0"/>
                <a:ea typeface="+mn-ea"/>
                <a:cs typeface="+mn-cs"/>
              </a:rPr>
              <a:t>Integrate</a:t>
            </a:r>
            <a:r>
              <a:rPr kumimoji="0" lang="en-GB" sz="2000" b="0" i="0" u="none" strike="noStrike" kern="0" cap="none" spc="0" normalizeH="0" baseline="0" noProof="0" dirty="0">
                <a:ln>
                  <a:noFill/>
                </a:ln>
                <a:solidFill>
                  <a:srgbClr val="152430"/>
                </a:solidFill>
                <a:effectLst/>
                <a:uLnTx/>
                <a:uFillTx/>
                <a:latin typeface="Aptos" panose="020B0004020202020204" pitchFamily="34" charset="0"/>
                <a:ea typeface="+mn-ea"/>
                <a:cs typeface="+mn-cs"/>
                <a:sym typeface="Public Sans Light"/>
              </a:rPr>
              <a:t> internal pilot data directly into final analysis w/ minimal Type I error inflation w/o adjustment</a:t>
            </a:r>
            <a:endParaRPr kumimoji="0" lang="en-GB" sz="1600" b="0" i="0" u="none" strike="noStrike" kern="0" cap="none" spc="0" normalizeH="0" baseline="0" noProof="0" dirty="0">
              <a:ln>
                <a:noFill/>
              </a:ln>
              <a:solidFill>
                <a:srgbClr val="152430"/>
              </a:solidFill>
              <a:effectLst/>
              <a:uLnTx/>
              <a:uFillTx/>
              <a:latin typeface="Aptos" panose="020B0004020202020204" pitchFamily="34" charset="0"/>
              <a:ea typeface="+mn-ea"/>
              <a:cs typeface="+mn-cs"/>
              <a:sym typeface="Public Sans Light"/>
            </a:endParaRPr>
          </a:p>
          <a:p>
            <a:pPr marL="514350" marR="0" lvl="0" indent="-285750" algn="l" defTabSz="914400" rtl="0" eaLnBrk="1" fontAlgn="auto" latinLnBrk="0" hangingPunct="1">
              <a:lnSpc>
                <a:spcPct val="120000"/>
              </a:lnSpc>
              <a:spcBef>
                <a:spcPts val="0"/>
              </a:spcBef>
              <a:spcAft>
                <a:spcPts val="0"/>
              </a:spcAft>
              <a:buClr>
                <a:srgbClr val="152430"/>
              </a:buClr>
              <a:buSzPts val="1600"/>
              <a:buFont typeface="Arial"/>
              <a:buChar char="•"/>
              <a:tabLst/>
              <a:defRPr/>
            </a:pPr>
            <a:r>
              <a:rPr lang="en-GB" sz="1800" dirty="0">
                <a:solidFill>
                  <a:schemeClr val="bg1">
                    <a:lumMod val="50000"/>
                  </a:schemeClr>
                </a:solidFill>
                <a:latin typeface="Aptos" panose="020B0004020202020204" pitchFamily="34" charset="0"/>
                <a:ea typeface="+mn-ea"/>
                <a:cs typeface="+mn-cs"/>
              </a:rPr>
              <a:t>Verify</a:t>
            </a:r>
            <a:r>
              <a:rPr kumimoji="0" lang="en-GB" sz="1800" b="0" i="0" u="none" strike="noStrike" kern="0" cap="none" spc="0" normalizeH="0" baseline="0" noProof="0" dirty="0">
                <a:ln>
                  <a:noFill/>
                </a:ln>
                <a:solidFill>
                  <a:schemeClr val="bg1">
                    <a:lumMod val="50000"/>
                  </a:schemeClr>
                </a:solidFill>
                <a:effectLst/>
                <a:uLnTx/>
                <a:uFillTx/>
                <a:latin typeface="Aptos" panose="020B0004020202020204" pitchFamily="34" charset="0"/>
                <a:ea typeface="+mn-ea"/>
                <a:cs typeface="+mn-cs"/>
                <a:sym typeface="Public Sans Light"/>
              </a:rPr>
              <a:t> w/ simulation – inflation for NI/Equivalence</a:t>
            </a:r>
          </a:p>
          <a:p>
            <a:pPr marL="514350" marR="0" lvl="0" indent="-285750" algn="l" defTabSz="914400" rtl="0" eaLnBrk="1" fontAlgn="auto" latinLnBrk="0" hangingPunct="1">
              <a:lnSpc>
                <a:spcPct val="120000"/>
              </a:lnSpc>
              <a:spcBef>
                <a:spcPts val="0"/>
              </a:spcBef>
              <a:spcAft>
                <a:spcPts val="0"/>
              </a:spcAft>
              <a:buClr>
                <a:srgbClr val="152430"/>
              </a:buClr>
              <a:buSzPts val="1600"/>
              <a:buFont typeface="Arial"/>
              <a:buChar char="•"/>
              <a:tabLst/>
              <a:defRPr/>
            </a:pPr>
            <a:r>
              <a:rPr kumimoji="0" lang="en-GB" sz="1800" b="0" i="0" u="none" strike="noStrike" kern="1200" cap="none" spc="0" normalizeH="0" baseline="0" noProof="0" dirty="0">
                <a:ln>
                  <a:noFill/>
                </a:ln>
                <a:solidFill>
                  <a:schemeClr val="bg1">
                    <a:lumMod val="50000"/>
                  </a:schemeClr>
                </a:solidFill>
                <a:effectLst/>
                <a:uLnTx/>
                <a:uFillTx/>
                <a:latin typeface="Aptos" panose="020B0004020202020204" pitchFamily="34" charset="0"/>
                <a:ea typeface="+mn-ea"/>
                <a:cs typeface="+mn-cs"/>
              </a:rPr>
              <a:t>Combination test if need strong Type I error control</a:t>
            </a:r>
          </a:p>
          <a:p>
            <a:pPr marL="514350" marR="0" lvl="0" indent="-285750" algn="l" defTabSz="914400" rtl="0" eaLnBrk="1" fontAlgn="auto" latinLnBrk="0" hangingPunct="1">
              <a:lnSpc>
                <a:spcPct val="120000"/>
              </a:lnSpc>
              <a:spcBef>
                <a:spcPts val="0"/>
              </a:spcBef>
              <a:spcAft>
                <a:spcPts val="0"/>
              </a:spcAft>
              <a:buClr>
                <a:srgbClr val="152430"/>
              </a:buClr>
              <a:buSzPts val="1600"/>
              <a:buFont typeface="Arial"/>
              <a:buChar char="•"/>
              <a:tabLst/>
              <a:defRPr/>
            </a:pPr>
            <a:endParaRPr lang="en-GB" sz="1800" kern="1200" dirty="0">
              <a:solidFill>
                <a:schemeClr val="bg1">
                  <a:lumMod val="50000"/>
                </a:schemeClr>
              </a:solidFill>
              <a:latin typeface="Aptos" panose="020B0004020202020204" pitchFamily="34" charset="0"/>
              <a:ea typeface="+mn-ea"/>
              <a:cs typeface="+mn-cs"/>
              <a:sym typeface="Public Sans Light"/>
            </a:endParaRPr>
          </a:p>
          <a:p>
            <a:pPr marL="0" marR="0" lvl="0" indent="0" algn="l" defTabSz="914400" rtl="0" eaLnBrk="1" fontAlgn="auto" latinLnBrk="0" hangingPunct="1">
              <a:lnSpc>
                <a:spcPct val="120000"/>
              </a:lnSpc>
              <a:spcBef>
                <a:spcPts val="0"/>
              </a:spcBef>
              <a:spcAft>
                <a:spcPts val="0"/>
              </a:spcAft>
              <a:buClrTx/>
              <a:buSzPts val="1600"/>
              <a:buFont typeface="Arial" panose="020B0604020202020204" pitchFamily="34" charset="0"/>
              <a:buNone/>
              <a:tabLst/>
              <a:defRPr/>
            </a:pPr>
            <a:r>
              <a:rPr lang="en-GB" sz="2000" kern="1200" dirty="0">
                <a:solidFill>
                  <a:prstClr val="black"/>
                </a:solidFill>
                <a:latin typeface="Aptos" panose="020B0004020202020204" pitchFamily="34" charset="0"/>
                <a:ea typeface="+mn-ea"/>
                <a:cs typeface="+mn-cs"/>
              </a:rPr>
              <a:t>Target “nuisance” parameter(s) for SSR depend on endpoint, study design and statistical test choice</a:t>
            </a:r>
            <a:endParaRPr lang="en-GB" sz="1800" kern="1200" dirty="0">
              <a:solidFill>
                <a:srgbClr val="FFFFFF">
                  <a:lumMod val="50000"/>
                </a:srgbClr>
              </a:solidFill>
              <a:latin typeface="Aptos" panose="020B0004020202020204" pitchFamily="34" charset="0"/>
              <a:ea typeface="+mn-ea"/>
              <a:cs typeface="+mn-cs"/>
            </a:endParaRPr>
          </a:p>
          <a:p>
            <a:pPr marL="514350" marR="0" lvl="0" indent="-285750" algn="l" defTabSz="914400" rtl="0" eaLnBrk="1" fontAlgn="auto" latinLnBrk="0" hangingPunct="1">
              <a:lnSpc>
                <a:spcPct val="120000"/>
              </a:lnSpc>
              <a:spcBef>
                <a:spcPts val="0"/>
              </a:spcBef>
              <a:spcAft>
                <a:spcPts val="0"/>
              </a:spcAft>
              <a:buClr>
                <a:prstClr val="black"/>
              </a:buClr>
              <a:buSzPts val="1600"/>
              <a:buFont typeface="Arial"/>
              <a:buChar char="•"/>
              <a:tabLst/>
              <a:defRPr/>
            </a:pPr>
            <a:r>
              <a:rPr lang="en-GB" sz="1800" kern="1200" dirty="0">
                <a:solidFill>
                  <a:srgbClr val="FFFFFF">
                    <a:lumMod val="50000"/>
                  </a:srgbClr>
                </a:solidFill>
                <a:latin typeface="Aptos" panose="020B0004020202020204" pitchFamily="34" charset="0"/>
                <a:ea typeface="+mn-ea"/>
                <a:cs typeface="+mn-cs"/>
              </a:rPr>
              <a:t>Easier: If nuisance parameter independent from effect size e.g. variance, overdispersion</a:t>
            </a:r>
          </a:p>
          <a:p>
            <a:pPr marL="514350" marR="0" lvl="0" indent="-285750" algn="l" defTabSz="914400" rtl="0" eaLnBrk="1" fontAlgn="auto" latinLnBrk="0" hangingPunct="1">
              <a:lnSpc>
                <a:spcPct val="120000"/>
              </a:lnSpc>
              <a:spcBef>
                <a:spcPts val="0"/>
              </a:spcBef>
              <a:spcAft>
                <a:spcPts val="0"/>
              </a:spcAft>
              <a:buClr>
                <a:prstClr val="black"/>
              </a:buClr>
              <a:buSzPts val="1600"/>
              <a:buFont typeface="Arial"/>
              <a:buChar char="•"/>
              <a:tabLst/>
              <a:defRPr/>
            </a:pPr>
            <a:r>
              <a:rPr kumimoji="0" lang="en-IE" sz="1800" b="0" i="0" u="none" strike="noStrike" kern="1200" cap="none" spc="0" normalizeH="0" baseline="0" noProof="0" dirty="0">
                <a:ln>
                  <a:noFill/>
                </a:ln>
                <a:solidFill>
                  <a:srgbClr val="FFFFFF">
                    <a:lumMod val="50000"/>
                  </a:srgbClr>
                </a:solidFill>
                <a:effectLst/>
                <a:uLnTx/>
                <a:uFillTx/>
                <a:latin typeface="Aptos" panose="020B0004020202020204" pitchFamily="34" charset="0"/>
                <a:ea typeface="+mn-ea"/>
                <a:cs typeface="+mn-cs"/>
                <a:sym typeface="Public Sans Light"/>
              </a:rPr>
              <a:t>Harder: Not independent </a:t>
            </a:r>
            <a:r>
              <a:rPr lang="en-IE" sz="1800" kern="1200" dirty="0">
                <a:solidFill>
                  <a:srgbClr val="FFFFFF">
                    <a:lumMod val="50000"/>
                  </a:srgbClr>
                </a:solidFill>
                <a:latin typeface="Aptos" panose="020B0004020202020204" pitchFamily="34" charset="0"/>
                <a:ea typeface="+mn-ea"/>
                <a:cs typeface="+mn-cs"/>
              </a:rPr>
              <a:t>e.g.  For chi-squared, estimate overall proportion in pilot but SSR requires assumed “true” proportion difference</a:t>
            </a:r>
            <a:endParaRPr kumimoji="0" lang="en-GB" sz="1800" b="0" i="0" u="none" strike="noStrike" kern="1200" cap="none" spc="0" normalizeH="0" baseline="0" noProof="0" dirty="0">
              <a:ln>
                <a:noFill/>
              </a:ln>
              <a:solidFill>
                <a:srgbClr val="FFFFFF">
                  <a:lumMod val="50000"/>
                </a:srgbClr>
              </a:solidFill>
              <a:effectLst/>
              <a:uLnTx/>
              <a:uFillTx/>
              <a:latin typeface="Aptos" panose="020B0004020202020204" pitchFamily="34" charset="0"/>
              <a:ea typeface="+mn-ea"/>
              <a:cs typeface="+mn-cs"/>
              <a:sym typeface="Public Sans Light"/>
            </a:endParaRPr>
          </a:p>
          <a:p>
            <a:pPr marL="228600" marR="0" lvl="0" indent="0" algn="l" defTabSz="914400" rtl="0" eaLnBrk="1" fontAlgn="auto" latinLnBrk="0" hangingPunct="1">
              <a:lnSpc>
                <a:spcPct val="120000"/>
              </a:lnSpc>
              <a:spcBef>
                <a:spcPts val="0"/>
              </a:spcBef>
              <a:spcAft>
                <a:spcPts val="0"/>
              </a:spcAft>
              <a:buClr>
                <a:srgbClr val="152430"/>
              </a:buClr>
              <a:buSzPts val="1600"/>
              <a:tabLst/>
              <a:defRPr/>
            </a:pPr>
            <a:endParaRPr kumimoji="0" lang="en-GB" sz="1600" b="0" i="0" u="none" strike="noStrike" kern="0" cap="none" spc="0" normalizeH="0" baseline="0" noProof="0" dirty="0">
              <a:ln>
                <a:noFill/>
              </a:ln>
              <a:solidFill>
                <a:schemeClr val="bg1">
                  <a:lumMod val="50000"/>
                </a:schemeClr>
              </a:solidFill>
              <a:effectLst/>
              <a:uLnTx/>
              <a:uFillTx/>
              <a:latin typeface="Aptos" panose="020B0004020202020204" pitchFamily="34" charset="0"/>
              <a:ea typeface="+mn-ea"/>
              <a:cs typeface="+mn-cs"/>
              <a:sym typeface="Public Sans Light"/>
            </a:endParaRPr>
          </a:p>
          <a:p>
            <a:pPr marL="228600" lvl="0" indent="0" algn="l" rtl="0">
              <a:lnSpc>
                <a:spcPct val="120000"/>
              </a:lnSpc>
              <a:spcBef>
                <a:spcPts val="0"/>
              </a:spcBef>
              <a:spcAft>
                <a:spcPts val="0"/>
              </a:spcAft>
              <a:buClr>
                <a:schemeClr val="dk1"/>
              </a:buClr>
              <a:buSzPts val="1600"/>
            </a:pPr>
            <a:endParaRPr lang="en-GB" sz="1800" dirty="0">
              <a:latin typeface="Aptos" panose="020B0004020202020204" pitchFamily="34" charset="0"/>
            </a:endParaRPr>
          </a:p>
          <a:p>
            <a:pPr marL="514350" lvl="0" indent="-285750" algn="l" rtl="0">
              <a:lnSpc>
                <a:spcPct val="120000"/>
              </a:lnSpc>
              <a:spcBef>
                <a:spcPts val="0"/>
              </a:spcBef>
              <a:spcAft>
                <a:spcPts val="0"/>
              </a:spcAft>
              <a:buClr>
                <a:schemeClr val="dk1"/>
              </a:buClr>
              <a:buSzPts val="1600"/>
              <a:buFont typeface="Arial"/>
              <a:buChar char="•"/>
            </a:pPr>
            <a:endParaRPr lang="en-GB" dirty="0">
              <a:latin typeface="Aptos" panose="020B0004020202020204" pitchFamily="34" charset="0"/>
            </a:endParaRPr>
          </a:p>
          <a:p>
            <a:pPr marL="228600" marR="0" lvl="0" indent="-114300" algn="l" rtl="0">
              <a:lnSpc>
                <a:spcPct val="100000"/>
              </a:lnSpc>
              <a:spcBef>
                <a:spcPts val="900"/>
              </a:spcBef>
              <a:spcAft>
                <a:spcPts val="0"/>
              </a:spcAft>
              <a:buClr>
                <a:srgbClr val="37C2D6"/>
              </a:buClr>
              <a:buSzPts val="1800"/>
              <a:buFont typeface="Arial"/>
              <a:buNone/>
            </a:pPr>
            <a:endParaRPr lang="en-IE" sz="1800" b="0" i="0" u="none" strike="noStrike" cap="none" dirty="0">
              <a:solidFill>
                <a:srgbClr val="000000"/>
              </a:solidFill>
              <a:latin typeface="Aptos" panose="020B0004020202020204" pitchFamily="34" charset="0"/>
              <a:ea typeface="Calibri"/>
              <a:cs typeface="Calibri"/>
              <a:sym typeface="Calibri"/>
            </a:endParaRPr>
          </a:p>
          <a:p>
            <a:pPr marL="228600" marR="0" lvl="0" indent="-114300" algn="l" rtl="0">
              <a:lnSpc>
                <a:spcPct val="100000"/>
              </a:lnSpc>
              <a:spcBef>
                <a:spcPts val="900"/>
              </a:spcBef>
              <a:spcAft>
                <a:spcPts val="0"/>
              </a:spcAft>
              <a:buClr>
                <a:srgbClr val="37C2D6"/>
              </a:buClr>
              <a:buSzPts val="1800"/>
              <a:buFont typeface="Arial"/>
              <a:buNone/>
            </a:pPr>
            <a:endParaRPr sz="1800" b="0" i="0" u="none" strike="noStrike" cap="none" dirty="0">
              <a:solidFill>
                <a:srgbClr val="000000"/>
              </a:solidFill>
              <a:latin typeface="Aptos" panose="020B0004020202020204" pitchFamily="34" charset="0"/>
              <a:ea typeface="Calibri"/>
              <a:cs typeface="Calibri"/>
              <a:sym typeface="Calibri"/>
            </a:endParaRPr>
          </a:p>
          <a:p>
            <a:pPr marL="457200" lvl="0" indent="-228600" algn="l" rtl="0">
              <a:lnSpc>
                <a:spcPct val="120000"/>
              </a:lnSpc>
              <a:spcBef>
                <a:spcPts val="300"/>
              </a:spcBef>
              <a:spcAft>
                <a:spcPts val="0"/>
              </a:spcAft>
              <a:buSzPts val="1600"/>
              <a:buNone/>
            </a:pPr>
            <a:endParaRPr sz="1800" dirty="0">
              <a:latin typeface="Aptos" panose="020B0004020202020204" pitchFamily="34" charset="0"/>
            </a:endParaRPr>
          </a:p>
          <a:p>
            <a:pPr marL="457200" lvl="0" indent="-228600" algn="l" rtl="0">
              <a:lnSpc>
                <a:spcPct val="120000"/>
              </a:lnSpc>
              <a:spcBef>
                <a:spcPts val="0"/>
              </a:spcBef>
              <a:spcAft>
                <a:spcPts val="0"/>
              </a:spcAft>
              <a:buSzPts val="1600"/>
              <a:buNone/>
            </a:pPr>
            <a:endParaRPr sz="1800" dirty="0">
              <a:latin typeface="Aptos" panose="020B0004020202020204" pitchFamily="34" charset="0"/>
            </a:endParaRPr>
          </a:p>
          <a:p>
            <a:pPr marL="0" lvl="0" indent="0" algn="l" rtl="0">
              <a:lnSpc>
                <a:spcPct val="120000"/>
              </a:lnSpc>
              <a:spcBef>
                <a:spcPts val="0"/>
              </a:spcBef>
              <a:spcAft>
                <a:spcPts val="0"/>
              </a:spcAft>
              <a:buSzPts val="1600"/>
              <a:buNone/>
            </a:pPr>
            <a:endParaRPr sz="1800" dirty="0">
              <a:latin typeface="Aptos" panose="020B0004020202020204" pitchFamily="34" charset="0"/>
            </a:endParaRPr>
          </a:p>
          <a:p>
            <a:pPr marL="457200" lvl="0" indent="-228600" algn="l" rtl="0">
              <a:lnSpc>
                <a:spcPct val="120000"/>
              </a:lnSpc>
              <a:spcBef>
                <a:spcPts val="0"/>
              </a:spcBef>
              <a:spcAft>
                <a:spcPts val="0"/>
              </a:spcAft>
              <a:buSzPts val="1600"/>
              <a:buNone/>
            </a:pPr>
            <a:endParaRPr sz="1800" dirty="0">
              <a:latin typeface="Aptos" panose="020B0004020202020204" pitchFamily="34" charset="0"/>
            </a:endParaRPr>
          </a:p>
          <a:p>
            <a:pPr marL="0" lvl="0" indent="0" algn="l" rtl="0">
              <a:lnSpc>
                <a:spcPct val="120000"/>
              </a:lnSpc>
              <a:spcBef>
                <a:spcPts val="0"/>
              </a:spcBef>
              <a:spcAft>
                <a:spcPts val="0"/>
              </a:spcAft>
              <a:buSzPts val="1600"/>
              <a:buNone/>
            </a:pPr>
            <a:endParaRPr sz="2000" dirty="0">
              <a:latin typeface="Aptos" panose="020B0004020202020204" pitchFamily="34" charset="0"/>
            </a:endParaRPr>
          </a:p>
        </p:txBody>
      </p:sp>
      <p:sp>
        <p:nvSpPr>
          <p:cNvPr id="7" name="Google Shape;2127;g2b148969348_0_114">
            <a:extLst>
              <a:ext uri="{FF2B5EF4-FFF2-40B4-BE49-F238E27FC236}">
                <a16:creationId xmlns:a16="http://schemas.microsoft.com/office/drawing/2014/main" id="{C1C13A5C-94AB-6BE7-2F92-F5707A8344CC}"/>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Blinded Sample Size Re-estimation (BSSR)</a:t>
            </a:r>
            <a:endParaRPr dirty="0"/>
          </a:p>
        </p:txBody>
      </p:sp>
      <p:pic>
        <p:nvPicPr>
          <p:cNvPr id="1026" name="Picture 2">
            <a:extLst>
              <a:ext uri="{FF2B5EF4-FFF2-40B4-BE49-F238E27FC236}">
                <a16:creationId xmlns:a16="http://schemas.microsoft.com/office/drawing/2014/main" id="{8039E178-9EFF-DC6B-53CD-3FDE36152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349" y="1355651"/>
            <a:ext cx="4898955" cy="25204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A2D8C2F-99E7-E001-2295-2CBB16026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349" y="3876627"/>
            <a:ext cx="3670667" cy="25204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3A1E66-3A08-0253-D350-E7F65C5E974A}"/>
              </a:ext>
            </a:extLst>
          </p:cNvPr>
          <p:cNvSpPr txBox="1"/>
          <p:nvPr/>
        </p:nvSpPr>
        <p:spPr>
          <a:xfrm>
            <a:off x="10159016" y="3876128"/>
            <a:ext cx="1228288" cy="2462213"/>
          </a:xfrm>
          <a:prstGeom prst="rect">
            <a:avLst/>
          </a:prstGeom>
          <a:noFill/>
        </p:spPr>
        <p:txBody>
          <a:bodyPr wrap="square" rtlCol="0">
            <a:spAutoFit/>
          </a:bodyPr>
          <a:lstStyle/>
          <a:p>
            <a:r>
              <a:rPr lang="en-IE" b="1" dirty="0"/>
              <a:t>Source:</a:t>
            </a:r>
          </a:p>
          <a:p>
            <a:r>
              <a:rPr lang="en-IE" dirty="0"/>
              <a:t>A Practical Adaptive &amp; Novel Designs and Analysis Toolkit (PANDAS)</a:t>
            </a:r>
          </a:p>
          <a:p>
            <a:endParaRPr lang="en-IE" dirty="0"/>
          </a:p>
          <a:p>
            <a:r>
              <a:rPr lang="en-IE" dirty="0">
                <a:hlinkClick r:id="rId5"/>
              </a:rPr>
              <a:t>https://panda.shef.ac.uk</a:t>
            </a:r>
            <a:endParaRPr lang="en-IE" dirty="0"/>
          </a:p>
        </p:txBody>
      </p:sp>
    </p:spTree>
    <p:extLst>
      <p:ext uri="{BB962C8B-B14F-4D97-AF65-F5344CB8AC3E}">
        <p14:creationId xmlns:p14="http://schemas.microsoft.com/office/powerpoint/2010/main" val="1302307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8"/>
        <p:cNvGrpSpPr/>
        <p:nvPr/>
      </p:nvGrpSpPr>
      <p:grpSpPr>
        <a:xfrm>
          <a:off x="0" y="0"/>
          <a:ext cx="0" cy="0"/>
          <a:chOff x="0" y="0"/>
          <a:chExt cx="0" cy="0"/>
        </a:xfrm>
      </p:grpSpPr>
      <p:sp>
        <p:nvSpPr>
          <p:cNvPr id="2139" name="Google Shape;2139;g2b148969348_0_12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Blinded SSR Scenario Strategies </a:t>
            </a:r>
            <a:endParaRPr dirty="0"/>
          </a:p>
        </p:txBody>
      </p:sp>
      <p:graphicFrame>
        <p:nvGraphicFramePr>
          <p:cNvPr id="2" name="Google Shape;2140;g2b148969348_0_124">
            <a:extLst>
              <a:ext uri="{FF2B5EF4-FFF2-40B4-BE49-F238E27FC236}">
                <a16:creationId xmlns:a16="http://schemas.microsoft.com/office/drawing/2014/main" id="{A64CD9C9-E376-7489-CAA9-F39516C486A1}"/>
              </a:ext>
            </a:extLst>
          </p:cNvPr>
          <p:cNvGraphicFramePr/>
          <p:nvPr>
            <p:extLst>
              <p:ext uri="{D42A27DB-BD31-4B8C-83A1-F6EECF244321}">
                <p14:modId xmlns:p14="http://schemas.microsoft.com/office/powerpoint/2010/main" val="2304535143"/>
              </p:ext>
            </p:extLst>
          </p:nvPr>
        </p:nvGraphicFramePr>
        <p:xfrm>
          <a:off x="612842" y="1142612"/>
          <a:ext cx="10739337" cy="5617656"/>
        </p:xfrm>
        <a:graphic>
          <a:graphicData uri="http://schemas.openxmlformats.org/drawingml/2006/table">
            <a:tbl>
              <a:tblPr bandCol="1">
                <a:noFill/>
              </a:tblPr>
              <a:tblGrid>
                <a:gridCol w="2016874">
                  <a:extLst>
                    <a:ext uri="{9D8B030D-6E8A-4147-A177-3AD203B41FA5}">
                      <a16:colId xmlns:a16="http://schemas.microsoft.com/office/drawing/2014/main" val="20000"/>
                    </a:ext>
                  </a:extLst>
                </a:gridCol>
                <a:gridCol w="8722463">
                  <a:extLst>
                    <a:ext uri="{9D8B030D-6E8A-4147-A177-3AD203B41FA5}">
                      <a16:colId xmlns:a16="http://schemas.microsoft.com/office/drawing/2014/main" val="20001"/>
                    </a:ext>
                  </a:extLst>
                </a:gridCol>
              </a:tblGrid>
              <a:tr h="1244664">
                <a:tc>
                  <a:txBody>
                    <a:bodyPr/>
                    <a:lstStyle/>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rPr>
                        <a:t>Two</a:t>
                      </a:r>
                    </a:p>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rPr>
                        <a:t>Means</a:t>
                      </a:r>
                      <a:endParaRPr sz="1400" u="none" strike="noStrike" cap="none" dirty="0"/>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IE" sz="1800" b="1" u="none" strike="noStrike" cap="none" dirty="0">
                          <a:latin typeface="Calibri" panose="020F0502020204030204" pitchFamily="34" charset="0"/>
                          <a:cs typeface="Calibri" panose="020F0502020204030204" pitchFamily="34" charset="0"/>
                        </a:rPr>
                        <a:t>Target Parameter: </a:t>
                      </a:r>
                      <a:r>
                        <a:rPr lang="en-IE" sz="1800" b="0" u="none" strike="noStrike" cap="none" dirty="0">
                          <a:latin typeface="Calibri" panose="020F0502020204030204" pitchFamily="34" charset="0"/>
                          <a:cs typeface="Calibri" panose="020F0502020204030204" pitchFamily="34" charset="0"/>
                        </a:rPr>
                        <a:t>(Within-Group) </a:t>
                      </a:r>
                      <a:r>
                        <a:rPr lang="en-IE" sz="1800" u="none" strike="noStrike" cap="none" dirty="0">
                          <a:latin typeface="Calibri" panose="020F0502020204030204" pitchFamily="34" charset="0"/>
                          <a:cs typeface="Calibri" panose="020F0502020204030204" pitchFamily="34" charset="0"/>
                        </a:rPr>
                        <a:t>Variance/Standard deviation</a:t>
                      </a:r>
                    </a:p>
                    <a:p>
                      <a:pPr marL="0" marR="0" lvl="0" indent="0" algn="l" rtl="0">
                        <a:lnSpc>
                          <a:spcPct val="100000"/>
                        </a:lnSpc>
                        <a:spcBef>
                          <a:spcPts val="0"/>
                        </a:spcBef>
                        <a:spcAft>
                          <a:spcPts val="0"/>
                        </a:spcAft>
                        <a:buClr>
                          <a:schemeClr val="dk1"/>
                        </a:buClr>
                        <a:buSzPts val="2000"/>
                        <a:buFont typeface="Arial"/>
                        <a:buNone/>
                      </a:pPr>
                      <a:r>
                        <a:rPr lang="en-IE" sz="1800" b="1" u="none" strike="noStrike" cap="none" dirty="0">
                          <a:latin typeface="Calibri" panose="020F0502020204030204" pitchFamily="34" charset="0"/>
                          <a:cs typeface="Calibri" panose="020F0502020204030204" pitchFamily="34" charset="0"/>
                        </a:rPr>
                        <a:t>Applicable Tests: </a:t>
                      </a:r>
                      <a:r>
                        <a:rPr lang="en-IE" sz="1800" u="none" strike="noStrike" cap="none" dirty="0">
                          <a:latin typeface="Calibri" panose="020F0502020204030204" pitchFamily="34" charset="0"/>
                          <a:cs typeface="Calibri" panose="020F0502020204030204" pitchFamily="34" charset="0"/>
                        </a:rPr>
                        <a:t>t-test, Z-test, Mann-Whitney U (with assumptions)</a:t>
                      </a:r>
                    </a:p>
                    <a:p>
                      <a:pPr marL="0" marR="0" lvl="0" indent="0" algn="l" rtl="0">
                        <a:lnSpc>
                          <a:spcPct val="100000"/>
                        </a:lnSpc>
                        <a:spcBef>
                          <a:spcPts val="0"/>
                        </a:spcBef>
                        <a:spcAft>
                          <a:spcPts val="0"/>
                        </a:spcAft>
                        <a:buClr>
                          <a:schemeClr val="dk1"/>
                        </a:buClr>
                        <a:buSzPts val="2000"/>
                        <a:buFont typeface="Arial"/>
                        <a:buNone/>
                      </a:pPr>
                      <a:r>
                        <a:rPr lang="en-IE" sz="1800" b="1" u="none" strike="noStrike" cap="none" dirty="0">
                          <a:latin typeface="Calibri" panose="020F0502020204030204" pitchFamily="34" charset="0"/>
                          <a:cs typeface="Calibri" panose="020F0502020204030204" pitchFamily="34" charset="0"/>
                        </a:rPr>
                        <a:t>Strategies: </a:t>
                      </a:r>
                      <a:r>
                        <a:rPr lang="en-IE" sz="1800" b="0" u="none" strike="noStrike" cap="none" dirty="0">
                          <a:latin typeface="Calibri" panose="020F0502020204030204" pitchFamily="34" charset="0"/>
                          <a:cs typeface="Calibri" panose="020F0502020204030204" pitchFamily="34" charset="0"/>
                        </a:rPr>
                        <a:t>Update Variance &amp; use in SSD formula – re-estimate variance using Overall Variance, Bias-Adjusted Overall Variance, Upper CI Variance Estimate or EM Algorithm </a:t>
                      </a:r>
                      <a:endParaRPr sz="1800" u="none" strike="noStrike" cap="none" dirty="0">
                        <a:latin typeface="Calibri" panose="020F0502020204030204" pitchFamily="34" charset="0"/>
                        <a:cs typeface="Calibri" panose="020F0502020204030204" pitchFamily="34" charset="0"/>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0"/>
                  </a:ext>
                </a:extLst>
              </a:tr>
              <a:tr h="1244664">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IE" sz="2000" b="1" i="0" u="none" strike="noStrike" kern="0" cap="none" spc="0" normalizeH="0" baseline="0" noProof="0" dirty="0">
                          <a:ln>
                            <a:noFill/>
                          </a:ln>
                          <a:solidFill>
                            <a:srgbClr val="FFFFFF"/>
                          </a:solidFill>
                          <a:effectLst/>
                          <a:uLnTx/>
                          <a:uFillTx/>
                          <a:latin typeface="+mn-lt"/>
                          <a:ea typeface="+mn-ea"/>
                          <a:cs typeface="+mn-cs"/>
                          <a:sym typeface="Arial"/>
                        </a:rPr>
                        <a:t>Two</a:t>
                      </a: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IE" sz="2000" b="1" i="0" u="none" strike="noStrike" kern="0" cap="none" spc="0" normalizeH="0" baseline="0" noProof="0" dirty="0">
                          <a:ln>
                            <a:noFill/>
                          </a:ln>
                          <a:solidFill>
                            <a:srgbClr val="FFFFFF"/>
                          </a:solidFill>
                          <a:effectLst/>
                          <a:uLnTx/>
                          <a:uFillTx/>
                          <a:latin typeface="+mn-lt"/>
                          <a:ea typeface="+mn-ea"/>
                          <a:cs typeface="+mn-cs"/>
                          <a:sym typeface="Arial"/>
                        </a:rPr>
                        <a:t>Proportions</a:t>
                      </a:r>
                      <a:endParaRPr kumimoji="0" lang="en-IE" sz="1400" b="0" i="0" u="none" strike="noStrike" kern="0" cap="none" spc="0" normalizeH="0" baseline="0" noProof="0" dirty="0">
                        <a:ln>
                          <a:noFill/>
                        </a:ln>
                        <a:solidFill>
                          <a:srgbClr val="152430"/>
                        </a:solidFill>
                        <a:effectLst/>
                        <a:uLnTx/>
                        <a:uFillTx/>
                        <a:latin typeface="+mn-lt"/>
                        <a:ea typeface="+mn-ea"/>
                        <a:cs typeface="+mn-cs"/>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GB" sz="1800" b="1" u="none" strike="noStrike" cap="none" dirty="0">
                          <a:latin typeface="Calibri" panose="020F0502020204030204" pitchFamily="34" charset="0"/>
                          <a:cs typeface="Calibri" panose="020F0502020204030204" pitchFamily="34" charset="0"/>
                        </a:rPr>
                        <a:t>Target Parameter: </a:t>
                      </a:r>
                      <a:r>
                        <a:rPr lang="en-GB" sz="1800" u="none" strike="noStrike" cap="none" dirty="0">
                          <a:latin typeface="Calibri" panose="020F0502020204030204" pitchFamily="34" charset="0"/>
                          <a:cs typeface="Calibri" panose="020F0502020204030204" pitchFamily="34" charset="0"/>
                        </a:rPr>
                        <a:t>Overall Proportion/Success Rate</a:t>
                      </a:r>
                    </a:p>
                    <a:p>
                      <a:pPr marL="0" marR="0" lvl="0" indent="0" algn="l" rtl="0">
                        <a:lnSpc>
                          <a:spcPct val="100000"/>
                        </a:lnSpc>
                        <a:spcBef>
                          <a:spcPts val="0"/>
                        </a:spcBef>
                        <a:spcAft>
                          <a:spcPts val="0"/>
                        </a:spcAft>
                        <a:buClr>
                          <a:schemeClr val="dk1"/>
                        </a:buClr>
                        <a:buSzPts val="2000"/>
                        <a:buFont typeface="Arial"/>
                        <a:buNone/>
                      </a:pPr>
                      <a:r>
                        <a:rPr lang="en-GB" sz="1800" b="1" u="none" strike="noStrike" cap="none" dirty="0">
                          <a:latin typeface="Calibri" panose="020F0502020204030204" pitchFamily="34" charset="0"/>
                          <a:cs typeface="Calibri" panose="020F0502020204030204" pitchFamily="34" charset="0"/>
                        </a:rPr>
                        <a:t>Applicable Tests: </a:t>
                      </a:r>
                      <a:r>
                        <a:rPr lang="en-GB" sz="1800" u="none" strike="noStrike" cap="none" dirty="0">
                          <a:latin typeface="Calibri" panose="020F0502020204030204" pitchFamily="34" charset="0"/>
                          <a:cs typeface="Calibri" panose="020F0502020204030204" pitchFamily="34" charset="0"/>
                        </a:rPr>
                        <a:t>Chi-Squared Test, Exact Test, Likelihood Test, t-test</a:t>
                      </a:r>
                    </a:p>
                    <a:p>
                      <a:pPr marL="0" marR="0" lvl="0" indent="0" algn="l" rtl="0">
                        <a:lnSpc>
                          <a:spcPct val="100000"/>
                        </a:lnSpc>
                        <a:spcBef>
                          <a:spcPts val="0"/>
                        </a:spcBef>
                        <a:spcAft>
                          <a:spcPts val="0"/>
                        </a:spcAft>
                        <a:buClr>
                          <a:schemeClr val="dk1"/>
                        </a:buClr>
                        <a:buSzPts val="2000"/>
                        <a:buFont typeface="Arial"/>
                        <a:buNone/>
                      </a:pPr>
                      <a:r>
                        <a:rPr lang="en-GB" sz="1800" b="1" u="none" strike="noStrike" cap="none" dirty="0">
                          <a:latin typeface="Calibri" panose="020F0502020204030204" pitchFamily="34" charset="0"/>
                          <a:cs typeface="Calibri" panose="020F0502020204030204" pitchFamily="34" charset="0"/>
                        </a:rPr>
                        <a:t>Strategies: </a:t>
                      </a:r>
                      <a:r>
                        <a:rPr lang="en-GB" sz="1800" b="0" u="none" strike="noStrike" cap="none" dirty="0">
                          <a:latin typeface="Calibri" panose="020F0502020204030204" pitchFamily="34" charset="0"/>
                          <a:cs typeface="Calibri" panose="020F0502020204030204" pitchFamily="34" charset="0"/>
                        </a:rPr>
                        <a:t>Update p1/p2 using overall rate (</a:t>
                      </a:r>
                      <a:r>
                        <a:rPr lang="el-GR" sz="1800" b="0" u="none" strike="noStrike" cap="none" dirty="0">
                          <a:latin typeface="Calibri" panose="020F0502020204030204" pitchFamily="34" charset="0"/>
                          <a:cs typeface="Calibri" panose="020F0502020204030204" pitchFamily="34" charset="0"/>
                        </a:rPr>
                        <a:t>π</a:t>
                      </a:r>
                      <a:r>
                        <a:rPr lang="en-IE" sz="1800" b="0" u="none" strike="noStrike" cap="none" dirty="0">
                          <a:latin typeface="Calibri" panose="020F0502020204030204" pitchFamily="34" charset="0"/>
                          <a:cs typeface="Calibri" panose="020F0502020204030204" pitchFamily="34" charset="0"/>
                        </a:rPr>
                        <a:t>)</a:t>
                      </a:r>
                      <a:r>
                        <a:rPr lang="en-GB" sz="1800" b="0" u="none" strike="noStrike" cap="none" dirty="0">
                          <a:latin typeface="Calibri" panose="020F0502020204030204" pitchFamily="34" charset="0"/>
                          <a:cs typeface="Calibri" panose="020F0502020204030204" pitchFamily="34" charset="0"/>
                        </a:rPr>
                        <a:t> + “true” proportion difference (</a:t>
                      </a:r>
                      <a:r>
                        <a:rPr lang="el-GR" sz="1800" b="0" u="none" strike="noStrike" cap="none" dirty="0">
                          <a:latin typeface="Calibri" panose="020F0502020204030204" pitchFamily="34" charset="0"/>
                          <a:cs typeface="Calibri" panose="020F0502020204030204" pitchFamily="34" charset="0"/>
                        </a:rPr>
                        <a:t>Δ</a:t>
                      </a:r>
                      <a:r>
                        <a:rPr lang="en-IE" sz="1800" b="0" u="none" strike="noStrike" cap="none" dirty="0">
                          <a:latin typeface="Calibri" panose="020F0502020204030204" pitchFamily="34" charset="0"/>
                          <a:cs typeface="Calibri" panose="020F0502020204030204" pitchFamily="34" charset="0"/>
                        </a:rPr>
                        <a:t>) &amp; use in SSD formula</a:t>
                      </a:r>
                      <a:r>
                        <a:rPr lang="en-GB" sz="1800" b="0" u="none" strike="noStrike" cap="none" dirty="0">
                          <a:latin typeface="Calibri" panose="020F0502020204030204" pitchFamily="34" charset="0"/>
                          <a:cs typeface="Calibri" panose="020F0502020204030204" pitchFamily="34" charset="0"/>
                        </a:rPr>
                        <a:t> – conversion: </a:t>
                      </a:r>
                      <a:r>
                        <a:rPr lang="en-IE" sz="1800" b="0" u="none" strike="noStrike" cap="none" dirty="0">
                          <a:latin typeface="Calibri" panose="020F0502020204030204" pitchFamily="34" charset="0"/>
                          <a:cs typeface="Calibri" panose="020F0502020204030204" pitchFamily="34" charset="0"/>
                        </a:rPr>
                        <a:t>p</a:t>
                      </a:r>
                      <a:r>
                        <a:rPr lang="el-GR" sz="1800" b="0" u="none" strike="noStrike" cap="none" dirty="0">
                          <a:latin typeface="Calibri" panose="020F0502020204030204" pitchFamily="34" charset="0"/>
                          <a:cs typeface="Calibri" panose="020F0502020204030204" pitchFamily="34" charset="0"/>
                        </a:rPr>
                        <a:t>1</a:t>
                      </a:r>
                      <a:r>
                        <a:rPr lang="en-GB" sz="1800" b="0" u="none" strike="noStrike" cap="none" dirty="0">
                          <a:latin typeface="Calibri" panose="020F0502020204030204" pitchFamily="34" charset="0"/>
                          <a:cs typeface="Calibri" panose="020F0502020204030204" pitchFamily="34" charset="0"/>
                        </a:rPr>
                        <a:t>= </a:t>
                      </a:r>
                      <a:r>
                        <a:rPr lang="el-GR" sz="1800" b="0" u="none" strike="noStrike" cap="none" dirty="0">
                          <a:latin typeface="Calibri" panose="020F0502020204030204" pitchFamily="34" charset="0"/>
                          <a:cs typeface="Calibri" panose="020F0502020204030204" pitchFamily="34" charset="0"/>
                        </a:rPr>
                        <a:t>π - (θΔ)/(1+θ)</a:t>
                      </a:r>
                      <a:r>
                        <a:rPr lang="en-IE" sz="1800" b="0" u="none" strike="noStrike" cap="none" dirty="0">
                          <a:latin typeface="Calibri" panose="020F0502020204030204" pitchFamily="34" charset="0"/>
                          <a:cs typeface="Calibri" panose="020F0502020204030204" pitchFamily="34" charset="0"/>
                        </a:rPr>
                        <a:t>, p</a:t>
                      </a:r>
                      <a:r>
                        <a:rPr lang="el-GR" sz="1800" b="0" u="none" strike="noStrike" cap="none" dirty="0">
                          <a:latin typeface="Calibri" panose="020F0502020204030204" pitchFamily="34" charset="0"/>
                          <a:cs typeface="Calibri" panose="020F0502020204030204" pitchFamily="34" charset="0"/>
                        </a:rPr>
                        <a:t>2</a:t>
                      </a:r>
                      <a:r>
                        <a:rPr lang="en-GB" sz="1800" b="0" u="none" strike="noStrike" cap="none" dirty="0">
                          <a:latin typeface="Calibri" panose="020F0502020204030204" pitchFamily="34" charset="0"/>
                          <a:cs typeface="Calibri" panose="020F0502020204030204" pitchFamily="34" charset="0"/>
                        </a:rPr>
                        <a:t> = </a:t>
                      </a:r>
                      <a:r>
                        <a:rPr lang="en-IE" sz="1800" b="0" u="none" strike="noStrike" cap="none" dirty="0">
                          <a:latin typeface="Calibri" panose="020F0502020204030204" pitchFamily="34" charset="0"/>
                          <a:cs typeface="Calibri" panose="020F0502020204030204" pitchFamily="34" charset="0"/>
                        </a:rPr>
                        <a:t>p1 + </a:t>
                      </a:r>
                      <a:r>
                        <a:rPr lang="el-GR" sz="1800" b="0" u="none" strike="noStrike" cap="none" dirty="0">
                          <a:latin typeface="Calibri" panose="020F0502020204030204" pitchFamily="34" charset="0"/>
                          <a:cs typeface="Calibri" panose="020F0502020204030204" pitchFamily="34" charset="0"/>
                        </a:rPr>
                        <a:t>Δ</a:t>
                      </a:r>
                      <a:r>
                        <a:rPr lang="en-IE" sz="1800" b="0" u="none" strike="noStrike" cap="none" dirty="0">
                          <a:latin typeface="Calibri" panose="020F0502020204030204" pitchFamily="34" charset="0"/>
                          <a:cs typeface="Calibri" panose="020F0502020204030204" pitchFamily="34" charset="0"/>
                        </a:rPr>
                        <a:t>; </a:t>
                      </a:r>
                      <a:r>
                        <a:rPr lang="el-GR" sz="1800" b="0" u="none" strike="noStrike" cap="none" dirty="0">
                          <a:latin typeface="Calibri" panose="020F0502020204030204" pitchFamily="34" charset="0"/>
                          <a:cs typeface="Calibri" panose="020F0502020204030204" pitchFamily="34" charset="0"/>
                        </a:rPr>
                        <a:t>θ</a:t>
                      </a:r>
                      <a:r>
                        <a:rPr lang="en-IE" sz="1800" b="0" u="none" strike="noStrike" cap="none" dirty="0">
                          <a:latin typeface="Calibri" panose="020F0502020204030204" pitchFamily="34" charset="0"/>
                          <a:cs typeface="Calibri" panose="020F0502020204030204" pitchFamily="34" charset="0"/>
                        </a:rPr>
                        <a:t> = Sample Size Ratio</a:t>
                      </a:r>
                      <a:endParaRPr lang="el-GR" sz="1800" b="0" u="none" strike="noStrike" cap="none" dirty="0">
                        <a:latin typeface="Calibri" panose="020F0502020204030204" pitchFamily="34" charset="0"/>
                        <a:cs typeface="Calibri" panose="020F0502020204030204" pitchFamily="34" charset="0"/>
                      </a:endParaRPr>
                    </a:p>
                  </a:txBody>
                  <a:tcPr marL="91450" marR="91450" marT="91450" marB="91450" anchor="ctr">
                    <a:lnL w="38100" cap="flat" cmpd="sng" algn="ctr">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5"/>
                  </a:ext>
                </a:extLst>
              </a:tr>
              <a:tr h="1032297">
                <a:tc>
                  <a:txBody>
                    <a:bodyPr/>
                    <a:lstStyle/>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rPr>
                        <a:t>Two </a:t>
                      </a:r>
                    </a:p>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rPr>
                        <a:t>Survival</a:t>
                      </a:r>
                    </a:p>
                  </a:txBody>
                  <a:tcPr marL="91450" marR="91450" marT="91450" marB="91450" anchor="ctr">
                    <a:lnL w="9525" cap="flat" cmpd="sng">
                      <a:solidFill>
                        <a:srgbClr val="000000">
                          <a:alpha val="0"/>
                        </a:srgbClr>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GB" sz="1800" b="1" u="none" strike="noStrike" cap="none" dirty="0">
                          <a:latin typeface="Calibri" panose="020F0502020204030204" pitchFamily="34" charset="0"/>
                          <a:cs typeface="Calibri" panose="020F0502020204030204" pitchFamily="34" charset="0"/>
                        </a:rPr>
                        <a:t>Target Parameter: </a:t>
                      </a:r>
                      <a:r>
                        <a:rPr lang="en-GB" sz="1800" b="0" u="none" strike="noStrike" cap="none" dirty="0">
                          <a:latin typeface="Calibri" panose="020F0502020204030204" pitchFamily="34" charset="0"/>
                          <a:cs typeface="Calibri" panose="020F0502020204030204" pitchFamily="34" charset="0"/>
                        </a:rPr>
                        <a:t>Per-Subject</a:t>
                      </a:r>
                      <a:r>
                        <a:rPr lang="en-GB" sz="1800" u="none" strike="noStrike" cap="none" dirty="0">
                          <a:latin typeface="Calibri" panose="020F0502020204030204" pitchFamily="34" charset="0"/>
                          <a:cs typeface="Calibri" panose="020F0502020204030204" pitchFamily="34" charset="0"/>
                        </a:rPr>
                        <a:t> Time-to-Events or overall hazard rate</a:t>
                      </a:r>
                    </a:p>
                    <a:p>
                      <a:pPr marL="0" marR="0" lvl="0" indent="0" algn="l" rtl="0">
                        <a:lnSpc>
                          <a:spcPct val="100000"/>
                        </a:lnSpc>
                        <a:spcBef>
                          <a:spcPts val="0"/>
                        </a:spcBef>
                        <a:spcAft>
                          <a:spcPts val="0"/>
                        </a:spcAft>
                        <a:buClr>
                          <a:schemeClr val="dk1"/>
                        </a:buClr>
                        <a:buSzPts val="2000"/>
                        <a:buFont typeface="Arial"/>
                        <a:buNone/>
                      </a:pPr>
                      <a:r>
                        <a:rPr lang="en-GB" sz="1800" b="1" u="none" strike="noStrike" cap="none" dirty="0">
                          <a:latin typeface="Calibri" panose="020F0502020204030204" pitchFamily="34" charset="0"/>
                          <a:cs typeface="Calibri" panose="020F0502020204030204" pitchFamily="34" charset="0"/>
                        </a:rPr>
                        <a:t>Applicable Tests: </a:t>
                      </a:r>
                      <a:r>
                        <a:rPr lang="en-GB" sz="1800" u="none" strike="noStrike" cap="none" dirty="0">
                          <a:latin typeface="Calibri" panose="020F0502020204030204" pitchFamily="34" charset="0"/>
                          <a:cs typeface="Calibri" panose="020F0502020204030204" pitchFamily="34" charset="0"/>
                        </a:rPr>
                        <a:t>Log-Rank Test, Cox Regression</a:t>
                      </a:r>
                    </a:p>
                    <a:p>
                      <a:pPr marL="0" marR="0" lvl="0" indent="0" algn="l" rtl="0">
                        <a:lnSpc>
                          <a:spcPct val="100000"/>
                        </a:lnSpc>
                        <a:spcBef>
                          <a:spcPts val="0"/>
                        </a:spcBef>
                        <a:spcAft>
                          <a:spcPts val="0"/>
                        </a:spcAft>
                        <a:buClr>
                          <a:schemeClr val="dk1"/>
                        </a:buClr>
                        <a:buSzPts val="2000"/>
                        <a:buFont typeface="Arial"/>
                        <a:buNone/>
                      </a:pPr>
                      <a:r>
                        <a:rPr lang="en-GB" sz="1800" b="1" u="none" strike="noStrike" cap="none" dirty="0">
                          <a:latin typeface="Calibri" panose="020F0502020204030204" pitchFamily="34" charset="0"/>
                          <a:cs typeface="Calibri" panose="020F0502020204030204" pitchFamily="34" charset="0"/>
                        </a:rPr>
                        <a:t>Strategies: </a:t>
                      </a:r>
                      <a:r>
                        <a:rPr lang="en-GB" sz="1800" b="0" u="none" strike="noStrike" cap="none" dirty="0">
                          <a:latin typeface="Calibri" panose="020F0502020204030204" pitchFamily="34" charset="0"/>
                          <a:cs typeface="Calibri" panose="020F0502020204030204" pitchFamily="34" charset="0"/>
                        </a:rPr>
                        <a:t>Update both hazard rates using TTEs/overall hazard + “true” hazard ratio</a:t>
                      </a:r>
                      <a:endParaRPr lang="en-GB" sz="1800" u="none" strike="noStrike" cap="none" dirty="0">
                        <a:latin typeface="Calibri" panose="020F0502020204030204" pitchFamily="34" charset="0"/>
                        <a:cs typeface="Calibri" panose="020F0502020204030204" pitchFamily="34" charset="0"/>
                      </a:endParaRPr>
                    </a:p>
                  </a:txBody>
                  <a:tcPr marL="91450" marR="91450" marT="91450" marB="91450" anchor="ctr">
                    <a:lnL w="38100" cap="flat" cmpd="sng" algn="ctr">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2786308778"/>
                  </a:ext>
                </a:extLst>
              </a:tr>
              <a:tr h="1244664">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IE" sz="2000" b="1" i="0" u="none" strike="noStrike" kern="0" cap="none" spc="0" normalizeH="0" baseline="0" noProof="0" dirty="0">
                          <a:ln>
                            <a:noFill/>
                          </a:ln>
                          <a:solidFill>
                            <a:srgbClr val="FFFFFF"/>
                          </a:solidFill>
                          <a:effectLst/>
                          <a:uLnTx/>
                          <a:uFillTx/>
                          <a:latin typeface="+mn-lt"/>
                          <a:ea typeface="+mn-ea"/>
                          <a:cs typeface="+mn-cs"/>
                          <a:sym typeface="Arial"/>
                        </a:rPr>
                        <a:t>Two </a:t>
                      </a: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IE" sz="2000" b="1" i="0" u="none" strike="noStrike" kern="0" cap="none" spc="0" normalizeH="0" baseline="0" noProof="0" dirty="0">
                          <a:ln>
                            <a:noFill/>
                          </a:ln>
                          <a:solidFill>
                            <a:srgbClr val="FFFFFF"/>
                          </a:solidFill>
                          <a:effectLst/>
                          <a:uLnTx/>
                          <a:uFillTx/>
                          <a:latin typeface="+mn-lt"/>
                          <a:ea typeface="+mn-ea"/>
                          <a:cs typeface="+mn-cs"/>
                          <a:sym typeface="Arial"/>
                        </a:rPr>
                        <a:t>Counts</a:t>
                      </a:r>
                    </a:p>
                  </a:txBody>
                  <a:tcPr marL="91450" marR="91450" marT="91450" marB="91450" anchor="ctr">
                    <a:lnL w="9525" cap="flat" cmpd="sng">
                      <a:solidFill>
                        <a:srgbClr val="000000">
                          <a:alpha val="0"/>
                        </a:srgbClr>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GB" sz="1800" b="1" u="none" strike="noStrike" cap="none" dirty="0">
                          <a:latin typeface="Calibri" panose="020F0502020204030204" pitchFamily="34" charset="0"/>
                          <a:cs typeface="Calibri" panose="020F0502020204030204" pitchFamily="34" charset="0"/>
                        </a:rPr>
                        <a:t>Target Parameter: </a:t>
                      </a:r>
                      <a:r>
                        <a:rPr lang="en-GB" sz="1800" u="none" strike="noStrike" cap="none" dirty="0">
                          <a:latin typeface="Calibri" panose="020F0502020204030204" pitchFamily="34" charset="0"/>
                          <a:cs typeface="Calibri" panose="020F0502020204030204" pitchFamily="34" charset="0"/>
                        </a:rPr>
                        <a:t>Overall Event Rate and/or (if applicable) Overdispersion/Dispersion</a:t>
                      </a:r>
                    </a:p>
                    <a:p>
                      <a:pPr marL="0" marR="0" lvl="0" indent="0" algn="l" rtl="0">
                        <a:lnSpc>
                          <a:spcPct val="100000"/>
                        </a:lnSpc>
                        <a:spcBef>
                          <a:spcPts val="0"/>
                        </a:spcBef>
                        <a:spcAft>
                          <a:spcPts val="0"/>
                        </a:spcAft>
                        <a:buClr>
                          <a:schemeClr val="dk1"/>
                        </a:buClr>
                        <a:buSzPts val="2000"/>
                        <a:buFont typeface="Arial"/>
                        <a:buNone/>
                      </a:pPr>
                      <a:r>
                        <a:rPr lang="en-GB" sz="1800" b="1" u="none" strike="noStrike" cap="none" dirty="0">
                          <a:latin typeface="Calibri" panose="020F0502020204030204" pitchFamily="34" charset="0"/>
                          <a:cs typeface="Calibri" panose="020F0502020204030204" pitchFamily="34" charset="0"/>
                        </a:rPr>
                        <a:t>Applicable Tests: </a:t>
                      </a:r>
                      <a:r>
                        <a:rPr lang="en-GB" sz="1800" u="none" strike="noStrike" cap="none" dirty="0">
                          <a:latin typeface="Calibri" panose="020F0502020204030204" pitchFamily="34" charset="0"/>
                          <a:cs typeface="Calibri" panose="020F0502020204030204" pitchFamily="34" charset="0"/>
                        </a:rPr>
                        <a:t>Poisson (1), Quasi-Poisson, Negative Binomial, Andersen-Gill (all 1 + 2) </a:t>
                      </a:r>
                    </a:p>
                    <a:p>
                      <a:pPr marL="0" marR="0" lvl="0" indent="0" algn="l" rtl="0">
                        <a:lnSpc>
                          <a:spcPct val="100000"/>
                        </a:lnSpc>
                        <a:spcBef>
                          <a:spcPts val="0"/>
                        </a:spcBef>
                        <a:spcAft>
                          <a:spcPts val="0"/>
                        </a:spcAft>
                        <a:buClr>
                          <a:schemeClr val="dk1"/>
                        </a:buClr>
                        <a:buSzPts val="2000"/>
                        <a:buFont typeface="Arial"/>
                        <a:buNone/>
                      </a:pPr>
                      <a:r>
                        <a:rPr lang="en-GB" sz="1800" b="1" u="none" strike="noStrike" cap="none" dirty="0">
                          <a:latin typeface="Calibri" panose="020F0502020204030204" pitchFamily="34" charset="0"/>
                          <a:cs typeface="Calibri" panose="020F0502020204030204" pitchFamily="34" charset="0"/>
                        </a:rPr>
                        <a:t>Strategies:</a:t>
                      </a:r>
                      <a:r>
                        <a:rPr lang="en-GB" sz="1800" b="0" u="none" strike="noStrike" cap="none" dirty="0">
                          <a:latin typeface="Calibri" panose="020F0502020204030204" pitchFamily="34" charset="0"/>
                          <a:cs typeface="Calibri" panose="020F0502020204030204" pitchFamily="34" charset="0"/>
                        </a:rPr>
                        <a:t> 1) Update per-group count rates using overall event rate + “true” rate ratio</a:t>
                      </a:r>
                    </a:p>
                    <a:p>
                      <a:pPr marL="0" marR="0" lvl="0" indent="0" algn="l" rtl="0">
                        <a:lnSpc>
                          <a:spcPct val="100000"/>
                        </a:lnSpc>
                        <a:spcBef>
                          <a:spcPts val="0"/>
                        </a:spcBef>
                        <a:spcAft>
                          <a:spcPts val="0"/>
                        </a:spcAft>
                        <a:buClr>
                          <a:schemeClr val="dk1"/>
                        </a:buClr>
                        <a:buSzPts val="2000"/>
                        <a:buFont typeface="Arial"/>
                        <a:buNone/>
                      </a:pPr>
                      <a:r>
                        <a:rPr lang="en-GB" sz="1800" b="0" u="none" strike="noStrike" cap="none" dirty="0">
                          <a:latin typeface="Calibri" panose="020F0502020204030204" pitchFamily="34" charset="0"/>
                          <a:cs typeface="Calibri" panose="020F0502020204030204" pitchFamily="34" charset="0"/>
                        </a:rPr>
                        <a:t>2) Recalculate Overdispersion/Dispersion parameter using per-subject event counts</a:t>
                      </a:r>
                      <a:endParaRPr lang="en-GB" sz="1800" u="none" strike="noStrike" cap="none" dirty="0">
                        <a:latin typeface="Calibri" panose="020F0502020204030204" pitchFamily="34" charset="0"/>
                        <a:cs typeface="Calibri" panose="020F0502020204030204" pitchFamily="34" charset="0"/>
                      </a:endParaRPr>
                    </a:p>
                  </a:txBody>
                  <a:tcPr marL="91450" marR="91450" marT="91450" marB="91450" anchor="ctr">
                    <a:lnL w="38100" cap="flat" cmpd="sng" algn="ctr">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974437982"/>
                  </a:ext>
                </a:extLst>
              </a:tr>
              <a:tr h="744819">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IE" sz="2000" b="1" i="0" u="none" strike="noStrike" kern="0" cap="none" spc="0" normalizeH="0" baseline="0" noProof="0" dirty="0">
                          <a:ln>
                            <a:noFill/>
                          </a:ln>
                          <a:solidFill>
                            <a:srgbClr val="FFFFFF"/>
                          </a:solidFill>
                          <a:effectLst/>
                          <a:uLnTx/>
                          <a:uFillTx/>
                          <a:latin typeface="+mn-lt"/>
                          <a:ea typeface="+mn-ea"/>
                          <a:cs typeface="+mn-cs"/>
                          <a:sym typeface="Arial"/>
                        </a:rPr>
                        <a:t>Other</a:t>
                      </a:r>
                    </a:p>
                  </a:txBody>
                  <a:tcPr marL="91450" marR="91450" marT="91450" marB="91450" anchor="ctr">
                    <a:lnL w="9525" cap="flat" cmpd="sng">
                      <a:solidFill>
                        <a:srgbClr val="000000">
                          <a:alpha val="0"/>
                        </a:srgbClr>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62626">
                        <a:alpha val="49411"/>
                      </a:srgbClr>
                    </a:solidFill>
                  </a:tcPr>
                </a:tc>
                <a:tc>
                  <a:txBody>
                    <a:bodyPr/>
                    <a:lstStyle/>
                    <a:p>
                      <a:pPr marL="0" marR="0" lvl="0" indent="0" algn="l" defTabSz="914400" rtl="0" eaLnBrk="1" fontAlgn="auto" latinLnBrk="0" hangingPunct="1">
                        <a:lnSpc>
                          <a:spcPct val="100000"/>
                        </a:lnSpc>
                        <a:spcBef>
                          <a:spcPts val="0"/>
                        </a:spcBef>
                        <a:spcAft>
                          <a:spcPts val="0"/>
                        </a:spcAft>
                        <a:buClr>
                          <a:srgbClr val="152430"/>
                        </a:buClr>
                        <a:buSzPts val="2000"/>
                        <a:buFont typeface="Arial"/>
                        <a:buNone/>
                        <a:tabLst/>
                        <a:defRPr/>
                      </a:pPr>
                      <a:r>
                        <a:rPr kumimoji="0" lang="en-IE" sz="1800" b="0" i="0" u="none" strike="noStrike" kern="0" cap="none" spc="0" normalizeH="0" baseline="0" noProof="0" dirty="0">
                          <a:ln>
                            <a:noFill/>
                          </a:ln>
                          <a:solidFill>
                            <a:srgbClr val="152430"/>
                          </a:solidFill>
                          <a:effectLst/>
                          <a:uLnTx/>
                          <a:uFillTx/>
                          <a:latin typeface="Calibri"/>
                          <a:ea typeface="+mn-ea"/>
                          <a:cs typeface="Calibri"/>
                          <a:sym typeface="Calibri"/>
                        </a:rPr>
                        <a:t>ANCOVA (R</a:t>
                      </a:r>
                      <a:r>
                        <a:rPr kumimoji="0" lang="en-IE" sz="1800" b="0" i="0" u="none" strike="noStrike" kern="0" cap="none" spc="0" normalizeH="0" baseline="30000" noProof="0" dirty="0">
                          <a:ln>
                            <a:noFill/>
                          </a:ln>
                          <a:solidFill>
                            <a:srgbClr val="152430"/>
                          </a:solidFill>
                          <a:effectLst/>
                          <a:uLnTx/>
                          <a:uFillTx/>
                          <a:latin typeface="Calibri"/>
                          <a:ea typeface="+mn-ea"/>
                          <a:cs typeface="Calibri"/>
                          <a:sym typeface="Calibri"/>
                        </a:rPr>
                        <a:t>2</a:t>
                      </a:r>
                      <a:r>
                        <a:rPr kumimoji="0" lang="en-IE" sz="1800" b="0" i="0" u="none" strike="noStrike" kern="0" cap="none" spc="0" normalizeH="0" baseline="0" noProof="0" dirty="0">
                          <a:ln>
                            <a:noFill/>
                          </a:ln>
                          <a:solidFill>
                            <a:srgbClr val="152430"/>
                          </a:solidFill>
                          <a:effectLst/>
                          <a:uLnTx/>
                          <a:uFillTx/>
                          <a:latin typeface="Calibri"/>
                          <a:ea typeface="+mn-ea"/>
                          <a:cs typeface="Calibri"/>
                          <a:sym typeface="Calibri"/>
                        </a:rPr>
                        <a:t>), Mixed Models (ICC), Cross-over (CV), Diagnostics (prevalence), Paired props (discordant pairs), multiple endpoints (correlation), continuous monitoring, Bayesian </a:t>
                      </a:r>
                    </a:p>
                  </a:txBody>
                  <a:tcPr marL="91450" marR="91450" marT="91450" marB="91450" anchor="ctr">
                    <a:lnL w="38100" cap="flat" cmpd="sng" algn="ctr">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273099500"/>
                  </a:ext>
                </a:extLst>
              </a:tr>
            </a:tbl>
          </a:graphicData>
        </a:graphic>
      </p:graphicFrame>
    </p:spTree>
    <p:extLst>
      <p:ext uri="{BB962C8B-B14F-4D97-AF65-F5344CB8AC3E}">
        <p14:creationId xmlns:p14="http://schemas.microsoft.com/office/powerpoint/2010/main" val="3777567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0"/>
        <p:cNvGrpSpPr/>
        <p:nvPr/>
      </p:nvGrpSpPr>
      <p:grpSpPr>
        <a:xfrm>
          <a:off x="0" y="0"/>
          <a:ext cx="0" cy="0"/>
          <a:chOff x="0" y="0"/>
          <a:chExt cx="0" cy="0"/>
        </a:xfrm>
      </p:grpSpPr>
      <p:sp>
        <p:nvSpPr>
          <p:cNvPr id="2151" name="Google Shape;2151;g2b148969348_0_181"/>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Blinded SSR – Two Means | Example 2</a:t>
            </a:r>
            <a:endParaRPr dirty="0"/>
          </a:p>
        </p:txBody>
      </p:sp>
      <p:sp>
        <p:nvSpPr>
          <p:cNvPr id="2152" name="Google Shape;2152;g2b148969348_0_181"/>
          <p:cNvSpPr txBox="1">
            <a:spLocks noGrp="1"/>
          </p:cNvSpPr>
          <p:nvPr>
            <p:ph type="body" idx="4294967295"/>
          </p:nvPr>
        </p:nvSpPr>
        <p:spPr>
          <a:xfrm>
            <a:off x="750174" y="1279130"/>
            <a:ext cx="4953000" cy="5195775"/>
          </a:xfrm>
          <a:prstGeom prst="rect">
            <a:avLst/>
          </a:prstGeom>
          <a:noFill/>
          <a:ln>
            <a:noFill/>
          </a:ln>
        </p:spPr>
        <p:txBody>
          <a:bodyPr spcFirstLastPara="1" wrap="square" lIns="0" tIns="0" rIns="0" bIns="0" anchor="t" anchorCtr="0">
            <a:noAutofit/>
          </a:bodyPr>
          <a:lstStyle/>
          <a:p>
            <a:pPr marL="514350" marR="0" lvl="0" indent="-514350" algn="l" defTabSz="914400" rtl="0" eaLnBrk="1" fontAlgn="auto" latinLnBrk="0" hangingPunct="1">
              <a:lnSpc>
                <a:spcPct val="90000"/>
              </a:lnSpc>
              <a:spcBef>
                <a:spcPts val="1200"/>
              </a:spcBef>
              <a:spcAft>
                <a:spcPts val="200"/>
              </a:spcAft>
              <a:buClr>
                <a:srgbClr val="1CADE4"/>
              </a:buClr>
              <a:buSzPct val="100000"/>
              <a:buAutoNum type="arabicParenR"/>
              <a:tabLst/>
              <a:defRPr/>
            </a:pPr>
            <a:r>
              <a:rPr lang="en-IE" sz="3200" kern="1200" dirty="0">
                <a:solidFill>
                  <a:prstClr val="black"/>
                </a:solidFill>
                <a:latin typeface="Calibri" panose="020F0502020204030204"/>
                <a:ea typeface="+mn-ea"/>
                <a:cs typeface="+mn-cs"/>
              </a:rPr>
              <a:t>Compare total sample size requirements across the three external pilot methods vs internal pilot under original assumption </a:t>
            </a:r>
          </a:p>
          <a:p>
            <a:pPr marL="514350" marR="0" lvl="0" indent="-514350" algn="l" defTabSz="914400" rtl="0" eaLnBrk="1" fontAlgn="auto" latinLnBrk="0" hangingPunct="1">
              <a:lnSpc>
                <a:spcPct val="90000"/>
              </a:lnSpc>
              <a:spcBef>
                <a:spcPts val="1200"/>
              </a:spcBef>
              <a:spcAft>
                <a:spcPts val="200"/>
              </a:spcAft>
              <a:buClr>
                <a:srgbClr val="1CADE4"/>
              </a:buClr>
              <a:buSzPct val="100000"/>
              <a:buAutoNum type="arabicParenR"/>
              <a:tabLst/>
              <a:defRPr/>
            </a:pPr>
            <a:r>
              <a:rPr lang="en-IE" sz="3200" kern="1200" dirty="0">
                <a:solidFill>
                  <a:prstClr val="black"/>
                </a:solidFill>
                <a:latin typeface="Calibri" panose="020F0502020204030204"/>
                <a:ea typeface="+mn-ea"/>
                <a:cs typeface="+mn-cs"/>
              </a:rPr>
              <a:t>Evaluate scenario where true standard deviation is 1.25 instead of 1</a:t>
            </a:r>
          </a:p>
          <a:p>
            <a:pPr marL="0" marR="0" lvl="0" indent="0" algn="l" defTabSz="914400" rtl="0" eaLnBrk="1" fontAlgn="auto" latinLnBrk="0" hangingPunct="1">
              <a:lnSpc>
                <a:spcPct val="90000"/>
              </a:lnSpc>
              <a:spcBef>
                <a:spcPts val="1200"/>
              </a:spcBef>
              <a:spcAft>
                <a:spcPts val="200"/>
              </a:spcAft>
              <a:buClr>
                <a:srgbClr val="1CADE4"/>
              </a:buClr>
              <a:buSzPct val="100000"/>
              <a:tabLst/>
              <a:defRPr/>
            </a:pPr>
            <a:r>
              <a:rPr lang="en-IE" sz="3200" kern="1200" dirty="0">
                <a:solidFill>
                  <a:prstClr val="black"/>
                </a:solidFill>
                <a:latin typeface="Calibri" panose="020F0502020204030204"/>
                <a:ea typeface="+mn-ea"/>
                <a:cs typeface="+mn-cs"/>
              </a:rPr>
              <a:t>Will use simulated data to illustrate scenarios.</a:t>
            </a:r>
            <a:endParaRPr kumimoji="0" lang="en-IE" sz="32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153" name="Google Shape;2153;g2b148969348_0_181"/>
          <p:cNvGraphicFramePr/>
          <p:nvPr>
            <p:extLst>
              <p:ext uri="{D42A27DB-BD31-4B8C-83A1-F6EECF244321}">
                <p14:modId xmlns:p14="http://schemas.microsoft.com/office/powerpoint/2010/main" val="2292955276"/>
              </p:ext>
            </p:extLst>
          </p:nvPr>
        </p:nvGraphicFramePr>
        <p:xfrm>
          <a:off x="6220974" y="3565363"/>
          <a:ext cx="5429825" cy="2647550"/>
        </p:xfrm>
        <a:graphic>
          <a:graphicData uri="http://schemas.openxmlformats.org/drawingml/2006/table">
            <a:tbl>
              <a:tblPr firstRow="1">
                <a:noFill/>
                <a:tableStyleId>{ED04D9AD-1C91-4165-89EE-F5BDA3484296}</a:tableStyleId>
              </a:tblPr>
              <a:tblGrid>
                <a:gridCol w="3419625">
                  <a:extLst>
                    <a:ext uri="{9D8B030D-6E8A-4147-A177-3AD203B41FA5}">
                      <a16:colId xmlns:a16="http://schemas.microsoft.com/office/drawing/2014/main" val="20000"/>
                    </a:ext>
                  </a:extLst>
                </a:gridCol>
                <a:gridCol w="2010200">
                  <a:extLst>
                    <a:ext uri="{9D8B030D-6E8A-4147-A177-3AD203B41FA5}">
                      <a16:colId xmlns:a16="http://schemas.microsoft.com/office/drawing/2014/main" val="20001"/>
                    </a:ext>
                  </a:extLst>
                </a:gridCol>
              </a:tblGrid>
              <a:tr h="529510">
                <a:tc>
                  <a:txBody>
                    <a:bodyPr/>
                    <a:lstStyle/>
                    <a:p>
                      <a:pPr marL="0" marR="0" lvl="0" indent="0" algn="l" rtl="0">
                        <a:lnSpc>
                          <a:spcPct val="100000"/>
                        </a:lnSpc>
                        <a:spcBef>
                          <a:spcPts val="0"/>
                        </a:spcBef>
                        <a:spcAft>
                          <a:spcPts val="0"/>
                        </a:spcAft>
                        <a:buClr>
                          <a:srgbClr val="000000"/>
                        </a:buClr>
                        <a:buSzPts val="1800"/>
                        <a:buFont typeface="Arial"/>
                        <a:buNone/>
                      </a:pPr>
                      <a:r>
                        <a:rPr lang="en-IE" sz="2000" u="none" strike="noStrike" cap="none" dirty="0">
                          <a:solidFill>
                            <a:schemeClr val="bg1"/>
                          </a:solidFill>
                        </a:rPr>
                        <a:t>Parameter</a:t>
                      </a:r>
                      <a:endParaRPr sz="1600" u="none" strike="noStrike" cap="none" dirty="0">
                        <a:solidFill>
                          <a:schemeClr val="bg1"/>
                        </a:solidFill>
                      </a:endParaRPr>
                    </a:p>
                  </a:txBody>
                  <a:tcPr marL="91450" marR="91450" marT="45725" marB="45725">
                    <a:lnB w="19050" cap="flat" cmpd="sng">
                      <a:solidFill>
                        <a:schemeClr val="accent1"/>
                      </a:solidFill>
                      <a:prstDash val="solid"/>
                      <a:round/>
                      <a:headEnd type="none" w="sm" len="sm"/>
                      <a:tailEnd type="none" w="sm" len="sm"/>
                    </a:lnB>
                    <a:solidFill>
                      <a:schemeClr val="tx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IE" sz="2000" u="none" strike="noStrike" cap="none" dirty="0">
                          <a:solidFill>
                            <a:schemeClr val="bg1"/>
                          </a:solidFill>
                        </a:rPr>
                        <a:t>Value</a:t>
                      </a:r>
                      <a:endParaRPr sz="1600" u="none" strike="noStrike" cap="none" dirty="0">
                        <a:solidFill>
                          <a:schemeClr val="bg1"/>
                        </a:solidFill>
                      </a:endParaRPr>
                    </a:p>
                  </a:txBody>
                  <a:tcPr marL="91450" marR="91450" marT="45725" marB="45725">
                    <a:lnB w="19050" cap="flat" cmpd="sng">
                      <a:solidFill>
                        <a:schemeClr val="accent1"/>
                      </a:solidFill>
                      <a:prstDash val="solid"/>
                      <a:round/>
                      <a:headEnd type="none" w="sm" len="sm"/>
                      <a:tailEnd type="none" w="sm" len="sm"/>
                    </a:lnB>
                    <a:solidFill>
                      <a:schemeClr val="tx1"/>
                    </a:solidFill>
                  </a:tcPr>
                </a:tc>
                <a:extLst>
                  <a:ext uri="{0D108BD9-81ED-4DB2-BD59-A6C34878D82A}">
                    <a16:rowId xmlns:a16="http://schemas.microsoft.com/office/drawing/2014/main" val="10000"/>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Significance Level (2-sided)</a:t>
                      </a:r>
                      <a:endParaRPr sz="2000" u="none" strike="noStrike" cap="none" dirty="0">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0.05</a:t>
                      </a:r>
                      <a:endParaRPr sz="2000" u="none" strike="noStrike" cap="none" dirty="0">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Planned Effect Size (</a:t>
                      </a:r>
                      <a:r>
                        <a:rPr lang="el-GR" sz="2000" u="none" strike="noStrike" cap="none" dirty="0"/>
                        <a:t>Δ</a:t>
                      </a:r>
                      <a:r>
                        <a:rPr lang="en-IE" sz="2000" u="none" strike="noStrike" cap="none" dirty="0"/>
                        <a:t> = </a:t>
                      </a:r>
                      <a:r>
                        <a:rPr lang="el-GR" sz="2000" u="none" strike="noStrike" cap="none" dirty="0">
                          <a:latin typeface="Calibri" panose="020F0502020204030204" pitchFamily="34" charset="0"/>
                          <a:cs typeface="Calibri" panose="020F0502020204030204" pitchFamily="34" charset="0"/>
                        </a:rPr>
                        <a:t>μ</a:t>
                      </a:r>
                      <a:r>
                        <a:rPr lang="en-IE" sz="2000" u="none" strike="noStrike" cap="none" dirty="0">
                          <a:latin typeface="Calibri" panose="020F0502020204030204" pitchFamily="34" charset="0"/>
                          <a:cs typeface="Calibri" panose="020F0502020204030204" pitchFamily="34" charset="0"/>
                        </a:rPr>
                        <a:t>/</a:t>
                      </a:r>
                      <a:r>
                        <a:rPr lang="el-GR" sz="2000" u="none" strike="noStrike" cap="none" dirty="0">
                          <a:latin typeface="Calibri" panose="020F0502020204030204" pitchFamily="34" charset="0"/>
                          <a:cs typeface="Calibri" panose="020F0502020204030204" pitchFamily="34" charset="0"/>
                        </a:rPr>
                        <a:t>σ</a:t>
                      </a:r>
                      <a:r>
                        <a:rPr lang="en-IE" sz="2000" u="none" strike="noStrike" cap="none" dirty="0">
                          <a:latin typeface="Calibri" panose="020F0502020204030204" pitchFamily="34" charset="0"/>
                          <a:cs typeface="Calibri" panose="020F0502020204030204" pitchFamily="34" charset="0"/>
                        </a:rPr>
                        <a:t>)</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0.3</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Actual Effect Size</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0.2</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Power</a:t>
                      </a:r>
                      <a:endParaRPr sz="200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90%</a:t>
                      </a:r>
                      <a:endParaRPr sz="200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4" name="Picture 3">
            <a:extLst>
              <a:ext uri="{FF2B5EF4-FFF2-40B4-BE49-F238E27FC236}">
                <a16:creationId xmlns:a16="http://schemas.microsoft.com/office/drawing/2014/main" id="{4E3134AA-921A-E3A7-C263-BAB9E64B4D3B}"/>
              </a:ext>
            </a:extLst>
          </p:cNvPr>
          <p:cNvPicPr>
            <a:picLocks noChangeAspect="1"/>
          </p:cNvPicPr>
          <p:nvPr/>
        </p:nvPicPr>
        <p:blipFill>
          <a:blip r:embed="rId3"/>
          <a:stretch>
            <a:fillRect/>
          </a:stretch>
        </p:blipFill>
        <p:spPr>
          <a:xfrm>
            <a:off x="7170972" y="1438017"/>
            <a:ext cx="3529827" cy="1833380"/>
          </a:xfrm>
          <a:prstGeom prst="rect">
            <a:avLst/>
          </a:prstGeom>
        </p:spPr>
      </p:pic>
    </p:spTree>
    <p:extLst>
      <p:ext uri="{BB962C8B-B14F-4D97-AF65-F5344CB8AC3E}">
        <p14:creationId xmlns:p14="http://schemas.microsoft.com/office/powerpoint/2010/main" val="155412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0"/>
        <p:cNvGrpSpPr/>
        <p:nvPr/>
      </p:nvGrpSpPr>
      <p:grpSpPr>
        <a:xfrm>
          <a:off x="0" y="0"/>
          <a:ext cx="0" cy="0"/>
          <a:chOff x="0" y="0"/>
          <a:chExt cx="0" cy="0"/>
        </a:xfrm>
      </p:grpSpPr>
      <p:sp>
        <p:nvSpPr>
          <p:cNvPr id="2151" name="Google Shape;2151;g2b148969348_0_181"/>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Blinded SSR – Two Proportions | Example 3</a:t>
            </a:r>
            <a:endParaRPr dirty="0"/>
          </a:p>
        </p:txBody>
      </p:sp>
      <p:sp>
        <p:nvSpPr>
          <p:cNvPr id="2152" name="Google Shape;2152;g2b148969348_0_181"/>
          <p:cNvSpPr txBox="1">
            <a:spLocks noGrp="1"/>
          </p:cNvSpPr>
          <p:nvPr>
            <p:ph type="body" idx="4294967295"/>
          </p:nvPr>
        </p:nvSpPr>
        <p:spPr>
          <a:xfrm>
            <a:off x="750174" y="1279130"/>
            <a:ext cx="4953000" cy="519577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1200"/>
              </a:spcBef>
              <a:spcAft>
                <a:spcPts val="200"/>
              </a:spcAft>
              <a:buClr>
                <a:srgbClr val="1CADE4"/>
              </a:buClr>
              <a:buSzPct val="100000"/>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based on results from a previous trial evaluating the pancreatic duct indwelling-guidewire method for problematic biliary cannulation, where the success rate of biliary cannulation was 89.1 % for TPPP and 63.6 % for DGT [8].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The estimated probabilities of success were 60 % for the DGT group and 90 % for the TPPP group.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Assuming a group difference of 30 %,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32 patients per arm would provide a power of over 80 %,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enough to detect a difference between the DGT group and the TPPP group, using a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two-sided chi-squared test at a 5 % level of significance.”</a:t>
            </a:r>
          </a:p>
          <a:p>
            <a:pPr marL="0" marR="0" lvl="0" indent="0" algn="l" defTabSz="914400" rtl="0" eaLnBrk="1" fontAlgn="auto" latinLnBrk="0" hangingPunct="1">
              <a:lnSpc>
                <a:spcPct val="90000"/>
              </a:lnSpc>
              <a:spcBef>
                <a:spcPts val="1200"/>
              </a:spcBef>
              <a:spcAft>
                <a:spcPts val="200"/>
              </a:spcAft>
              <a:buClr>
                <a:srgbClr val="1CADE4"/>
              </a:buClr>
              <a:buSzPct val="100000"/>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BSSR Extension:</a:t>
            </a:r>
          </a:p>
          <a:p>
            <a:pPr marL="0" marR="0" lvl="0" indent="0" algn="l" defTabSz="914400" rtl="0" eaLnBrk="1" fontAlgn="auto" latinLnBrk="0" hangingPunct="1">
              <a:lnSpc>
                <a:spcPct val="90000"/>
              </a:lnSpc>
              <a:spcBef>
                <a:spcPts val="1200"/>
              </a:spcBef>
              <a:spcAft>
                <a:spcPts val="200"/>
              </a:spcAft>
              <a:buClr>
                <a:srgbClr val="1CADE4"/>
              </a:buClr>
              <a:buSzPct val="100000"/>
              <a:tabLst/>
              <a:defRPr/>
            </a:pPr>
            <a:r>
              <a:rPr lang="en-GB" sz="2000" kern="1200" dirty="0">
                <a:solidFill>
                  <a:prstClr val="black"/>
                </a:solidFill>
                <a:latin typeface="Calibri" panose="020F0502020204030204"/>
                <a:ea typeface="+mn-ea"/>
                <a:cs typeface="+mn-cs"/>
              </a:rPr>
              <a:t>Assume overall proportion found after 20 subjects in internal pilot was 0.7 (rather than expected 0.75). How would this affect sample size using blinded SSR approach?</a:t>
            </a:r>
            <a:endParaRPr kumimoji="0" lang="en-GB"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153" name="Google Shape;2153;g2b148969348_0_181"/>
          <p:cNvGraphicFramePr/>
          <p:nvPr>
            <p:extLst>
              <p:ext uri="{D42A27DB-BD31-4B8C-83A1-F6EECF244321}">
                <p14:modId xmlns:p14="http://schemas.microsoft.com/office/powerpoint/2010/main" val="3900495568"/>
              </p:ext>
            </p:extLst>
          </p:nvPr>
        </p:nvGraphicFramePr>
        <p:xfrm>
          <a:off x="6220974" y="2514775"/>
          <a:ext cx="5429825" cy="4236080"/>
        </p:xfrm>
        <a:graphic>
          <a:graphicData uri="http://schemas.openxmlformats.org/drawingml/2006/table">
            <a:tbl>
              <a:tblPr firstRow="1">
                <a:noFill/>
                <a:tableStyleId>{ED04D9AD-1C91-4165-89EE-F5BDA3484296}</a:tableStyleId>
              </a:tblPr>
              <a:tblGrid>
                <a:gridCol w="3419625">
                  <a:extLst>
                    <a:ext uri="{9D8B030D-6E8A-4147-A177-3AD203B41FA5}">
                      <a16:colId xmlns:a16="http://schemas.microsoft.com/office/drawing/2014/main" val="20000"/>
                    </a:ext>
                  </a:extLst>
                </a:gridCol>
                <a:gridCol w="2010200">
                  <a:extLst>
                    <a:ext uri="{9D8B030D-6E8A-4147-A177-3AD203B41FA5}">
                      <a16:colId xmlns:a16="http://schemas.microsoft.com/office/drawing/2014/main" val="20001"/>
                    </a:ext>
                  </a:extLst>
                </a:gridCol>
              </a:tblGrid>
              <a:tr h="529510">
                <a:tc>
                  <a:txBody>
                    <a:bodyPr/>
                    <a:lstStyle/>
                    <a:p>
                      <a:pPr marL="0" marR="0" lvl="0" indent="0" algn="l" rtl="0">
                        <a:lnSpc>
                          <a:spcPct val="100000"/>
                        </a:lnSpc>
                        <a:spcBef>
                          <a:spcPts val="0"/>
                        </a:spcBef>
                        <a:spcAft>
                          <a:spcPts val="0"/>
                        </a:spcAft>
                        <a:buClr>
                          <a:srgbClr val="000000"/>
                        </a:buClr>
                        <a:buSzPts val="1800"/>
                        <a:buFont typeface="Arial"/>
                        <a:buNone/>
                      </a:pPr>
                      <a:r>
                        <a:rPr lang="en-IE" sz="2000" u="none" strike="noStrike" cap="none" dirty="0">
                          <a:solidFill>
                            <a:schemeClr val="bg1"/>
                          </a:solidFill>
                        </a:rPr>
                        <a:t>Parameter</a:t>
                      </a:r>
                      <a:endParaRPr sz="1600" u="none" strike="noStrike" cap="none" dirty="0">
                        <a:solidFill>
                          <a:schemeClr val="bg1"/>
                        </a:solidFill>
                      </a:endParaRPr>
                    </a:p>
                  </a:txBody>
                  <a:tcPr marL="91450" marR="91450" marT="45725" marB="45725">
                    <a:lnB w="19050" cap="flat" cmpd="sng">
                      <a:solidFill>
                        <a:schemeClr val="accent1"/>
                      </a:solidFill>
                      <a:prstDash val="solid"/>
                      <a:round/>
                      <a:headEnd type="none" w="sm" len="sm"/>
                      <a:tailEnd type="none" w="sm" len="sm"/>
                    </a:lnB>
                    <a:solidFill>
                      <a:schemeClr val="tx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IE" sz="2000" u="none" strike="noStrike" cap="none" dirty="0">
                          <a:solidFill>
                            <a:schemeClr val="bg1"/>
                          </a:solidFill>
                        </a:rPr>
                        <a:t>Value</a:t>
                      </a:r>
                      <a:endParaRPr sz="1600" u="none" strike="noStrike" cap="none" dirty="0">
                        <a:solidFill>
                          <a:schemeClr val="bg1"/>
                        </a:solidFill>
                      </a:endParaRPr>
                    </a:p>
                  </a:txBody>
                  <a:tcPr marL="91450" marR="91450" marT="45725" marB="45725">
                    <a:lnB w="19050" cap="flat" cmpd="sng">
                      <a:solidFill>
                        <a:schemeClr val="accent1"/>
                      </a:solidFill>
                      <a:prstDash val="solid"/>
                      <a:round/>
                      <a:headEnd type="none" w="sm" len="sm"/>
                      <a:tailEnd type="none" w="sm" len="sm"/>
                    </a:lnB>
                    <a:solidFill>
                      <a:schemeClr val="tx1"/>
                    </a:solidFill>
                  </a:tcPr>
                </a:tc>
                <a:extLst>
                  <a:ext uri="{0D108BD9-81ED-4DB2-BD59-A6C34878D82A}">
                    <a16:rowId xmlns:a16="http://schemas.microsoft.com/office/drawing/2014/main" val="10000"/>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Significance Level (2-sided)</a:t>
                      </a:r>
                      <a:endParaRPr sz="2000" u="none" strike="noStrike" cap="none" dirty="0">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0.05</a:t>
                      </a:r>
                      <a:endParaRPr sz="2000" u="none" strike="noStrike" cap="none" dirty="0">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latin typeface="Calibri"/>
                          <a:ea typeface="Calibri"/>
                          <a:cs typeface="Calibri"/>
                          <a:sym typeface="Calibri"/>
                        </a:rPr>
                        <a:t>DGT Proportion</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latin typeface="Calibri"/>
                          <a:ea typeface="Calibri"/>
                          <a:cs typeface="Calibri"/>
                          <a:sym typeface="Calibri"/>
                        </a:rPr>
                        <a:t>0.6</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844487534"/>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TPPP Proportion</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0.9</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Power</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80%</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latin typeface="Calibri"/>
                          <a:ea typeface="Calibri"/>
                          <a:cs typeface="Calibri"/>
                          <a:sym typeface="Calibri"/>
                        </a:rPr>
                        <a:t>Total Sample Size</a:t>
                      </a:r>
                      <a:endParaRPr sz="200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latin typeface="Calibri"/>
                          <a:ea typeface="Calibri"/>
                          <a:cs typeface="Calibri"/>
                          <a:sym typeface="Calibri"/>
                        </a:rPr>
                        <a:t>32 x 2 = 64</a:t>
                      </a:r>
                      <a:endParaRPr sz="200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i="1" u="none" strike="noStrike" cap="none" dirty="0">
                          <a:latin typeface="Calibri"/>
                          <a:ea typeface="Calibri"/>
                          <a:cs typeface="Calibri"/>
                          <a:sym typeface="Calibri"/>
                        </a:rPr>
                        <a:t>Internal Pilot Size</a:t>
                      </a:r>
                      <a:endParaRPr sz="2000" i="1"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latin typeface="Calibri"/>
                          <a:ea typeface="Calibri"/>
                          <a:cs typeface="Calibri"/>
                          <a:sym typeface="Calibri"/>
                        </a:rPr>
                        <a:t>20</a:t>
                      </a:r>
                      <a:endParaRPr sz="200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600753046"/>
                  </a:ext>
                </a:extLst>
              </a:tr>
              <a:tr h="529510">
                <a:tc>
                  <a:txBody>
                    <a:bodyPr/>
                    <a:lstStyle/>
                    <a:p>
                      <a:pPr marL="0" marR="0" lvl="0" indent="0" algn="l" rtl="0">
                        <a:lnSpc>
                          <a:spcPct val="100000"/>
                        </a:lnSpc>
                        <a:spcBef>
                          <a:spcPts val="0"/>
                        </a:spcBef>
                        <a:spcAft>
                          <a:spcPts val="0"/>
                        </a:spcAft>
                        <a:buClr>
                          <a:srgbClr val="000000"/>
                        </a:buClr>
                        <a:buSzPts val="2000"/>
                        <a:buFont typeface="Arial"/>
                        <a:buNone/>
                      </a:pPr>
                      <a:r>
                        <a:rPr lang="en-IE" sz="2000" i="1" u="none" strike="noStrike" cap="none" dirty="0">
                          <a:latin typeface="Calibri"/>
                          <a:ea typeface="Calibri"/>
                          <a:cs typeface="Calibri"/>
                          <a:sym typeface="Calibri"/>
                        </a:rPr>
                        <a:t>Internal Pilot Overall Proportion</a:t>
                      </a:r>
                      <a:endParaRPr sz="2000" i="1"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latin typeface="Calibri"/>
                          <a:ea typeface="Calibri"/>
                          <a:cs typeface="Calibri"/>
                          <a:sym typeface="Calibri"/>
                        </a:rPr>
                        <a:t>0.7</a:t>
                      </a:r>
                      <a:endParaRPr sz="200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4139844745"/>
                  </a:ext>
                </a:extLst>
              </a:tr>
            </a:tbl>
          </a:graphicData>
        </a:graphic>
      </p:graphicFrame>
      <p:pic>
        <p:nvPicPr>
          <p:cNvPr id="3" name="Picture 2">
            <a:extLst>
              <a:ext uri="{FF2B5EF4-FFF2-40B4-BE49-F238E27FC236}">
                <a16:creationId xmlns:a16="http://schemas.microsoft.com/office/drawing/2014/main" id="{61928538-3B2B-2C83-FA19-D9EF3941241D}"/>
              </a:ext>
            </a:extLst>
          </p:cNvPr>
          <p:cNvPicPr>
            <a:picLocks noChangeAspect="1"/>
          </p:cNvPicPr>
          <p:nvPr/>
        </p:nvPicPr>
        <p:blipFill>
          <a:blip r:embed="rId3"/>
          <a:stretch>
            <a:fillRect/>
          </a:stretch>
        </p:blipFill>
        <p:spPr>
          <a:xfrm>
            <a:off x="6317255" y="1459149"/>
            <a:ext cx="5237262" cy="938110"/>
          </a:xfrm>
          <a:prstGeom prst="rect">
            <a:avLst/>
          </a:prstGeom>
        </p:spPr>
      </p:pic>
    </p:spTree>
    <p:extLst>
      <p:ext uri="{BB962C8B-B14F-4D97-AF65-F5344CB8AC3E}">
        <p14:creationId xmlns:p14="http://schemas.microsoft.com/office/powerpoint/2010/main" val="882352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g2b1c0db4310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a:t>Discussion and Conclusions</a:t>
            </a:r>
            <a:endParaRPr/>
          </a:p>
        </p:txBody>
      </p:sp>
      <p:sp>
        <p:nvSpPr>
          <p:cNvPr id="2258" name="Google Shape;2258;g2b1c0db4310_0_114"/>
          <p:cNvSpPr txBox="1">
            <a:spLocks noGrp="1"/>
          </p:cNvSpPr>
          <p:nvPr>
            <p:ph type="body" idx="4294967295"/>
          </p:nvPr>
        </p:nvSpPr>
        <p:spPr>
          <a:xfrm>
            <a:off x="800100" y="1513593"/>
            <a:ext cx="10553700"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IE" sz="2400" dirty="0"/>
              <a:t>Pilot Study are smaller studies undertaken to better understand the feasibility and likely operating characteristics of future primary study</a:t>
            </a:r>
          </a:p>
          <a:p>
            <a:pPr marL="228600" lvl="0" indent="-76200" algn="l" rtl="0">
              <a:lnSpc>
                <a:spcPct val="100000"/>
              </a:lnSpc>
              <a:spcBef>
                <a:spcPts val="0"/>
              </a:spcBef>
              <a:spcAft>
                <a:spcPts val="0"/>
              </a:spcAft>
              <a:buSzPts val="2400"/>
              <a:buNone/>
            </a:pPr>
            <a:endParaRPr sz="2400" dirty="0"/>
          </a:p>
          <a:p>
            <a:pPr marL="228600" lvl="0" indent="-76200" algn="l" rtl="0">
              <a:lnSpc>
                <a:spcPct val="100000"/>
              </a:lnSpc>
              <a:spcBef>
                <a:spcPts val="900"/>
              </a:spcBef>
              <a:spcAft>
                <a:spcPts val="0"/>
              </a:spcAft>
              <a:buSzPts val="2400"/>
              <a:buNone/>
            </a:pPr>
            <a:r>
              <a:rPr lang="en-IE" sz="2400" dirty="0"/>
              <a:t>However, many pilot studies are poorly designed meaning they are unable to provide reliable information about their primary goals</a:t>
            </a:r>
            <a:endParaRPr sz="2400" dirty="0"/>
          </a:p>
          <a:p>
            <a:pPr marL="228600" lvl="0" indent="-76200" algn="l" rtl="0">
              <a:lnSpc>
                <a:spcPct val="100000"/>
              </a:lnSpc>
              <a:spcBef>
                <a:spcPts val="900"/>
              </a:spcBef>
              <a:spcAft>
                <a:spcPts val="0"/>
              </a:spcAft>
              <a:buSzPts val="2400"/>
              <a:buNone/>
            </a:pPr>
            <a:endParaRPr lang="en-IE" sz="2400" dirty="0"/>
          </a:p>
          <a:p>
            <a:pPr marL="228600" lvl="0" indent="-76200" algn="l" rtl="0">
              <a:lnSpc>
                <a:spcPct val="100000"/>
              </a:lnSpc>
              <a:spcBef>
                <a:spcPts val="900"/>
              </a:spcBef>
              <a:spcAft>
                <a:spcPts val="0"/>
              </a:spcAft>
              <a:buSzPts val="2400"/>
              <a:buNone/>
            </a:pPr>
            <a:r>
              <a:rPr lang="en-IE" sz="2400" dirty="0"/>
              <a:t>Inadequate sample size is one common reason why pilot studies are inadequate – reasonable heuristics and sample size formulae available</a:t>
            </a:r>
            <a:endParaRPr dirty="0"/>
          </a:p>
          <a:p>
            <a:pPr marL="228600" lvl="0" indent="-76200" algn="l" rtl="0">
              <a:lnSpc>
                <a:spcPct val="100000"/>
              </a:lnSpc>
              <a:spcBef>
                <a:spcPts val="900"/>
              </a:spcBef>
              <a:spcAft>
                <a:spcPts val="0"/>
              </a:spcAft>
              <a:buSzPts val="2400"/>
              <a:buNone/>
            </a:pPr>
            <a:endParaRPr sz="2400" dirty="0"/>
          </a:p>
          <a:p>
            <a:pPr marL="228600" lvl="0" indent="-76200" algn="l" rtl="0">
              <a:lnSpc>
                <a:spcPct val="100000"/>
              </a:lnSpc>
              <a:spcBef>
                <a:spcPts val="900"/>
              </a:spcBef>
              <a:spcAft>
                <a:spcPts val="0"/>
              </a:spcAft>
              <a:buSzPts val="2400"/>
              <a:buNone/>
            </a:pPr>
            <a:r>
              <a:rPr lang="en-IE" sz="2400" dirty="0"/>
              <a:t>Internal pilot allows pilot data to be integrated directly into the final analysis, improving efficiency and decision making (e.g. adjusting sample size based on improved interim estimates for nuisance parameters)</a:t>
            </a:r>
            <a:endParaRPr dirty="0"/>
          </a:p>
          <a:p>
            <a:pPr marL="0" lvl="0" indent="0" algn="l" rtl="0">
              <a:lnSpc>
                <a:spcPct val="100000"/>
              </a:lnSpc>
              <a:spcBef>
                <a:spcPts val="900"/>
              </a:spcBef>
              <a:spcAft>
                <a:spcPts val="0"/>
              </a:spcAft>
              <a:buSzPts val="22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2" name="Google Shape;2042;p2"/>
          <p:cNvSpPr txBox="1">
            <a:spLocks noGrp="1"/>
          </p:cNvSpPr>
          <p:nvPr>
            <p:ph type="body" idx="1"/>
          </p:nvPr>
        </p:nvSpPr>
        <p:spPr>
          <a:xfrm>
            <a:off x="778024" y="4258641"/>
            <a:ext cx="4383061" cy="1828801"/>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SzPts val="4700"/>
              <a:buNone/>
            </a:pPr>
            <a:r>
              <a:rPr lang="en-IE" sz="4000" b="1">
                <a:solidFill>
                  <a:schemeClr val="dk1"/>
                </a:solidFill>
              </a:rPr>
              <a:t>Ronan Fitzpatrick</a:t>
            </a:r>
            <a:endParaRPr/>
          </a:p>
          <a:p>
            <a:pPr marL="0" lvl="0" indent="0" algn="ctr" rtl="0">
              <a:lnSpc>
                <a:spcPct val="150000"/>
              </a:lnSpc>
              <a:spcBef>
                <a:spcPts val="0"/>
              </a:spcBef>
              <a:spcAft>
                <a:spcPts val="0"/>
              </a:spcAft>
              <a:buSzPts val="4700"/>
              <a:buNone/>
            </a:pPr>
            <a:r>
              <a:rPr lang="en-IE" sz="2800"/>
              <a:t>Head of </a:t>
            </a:r>
            <a:r>
              <a:rPr lang="en-IE" sz="2800">
                <a:solidFill>
                  <a:schemeClr val="dk1"/>
                </a:solidFill>
              </a:rPr>
              <a:t>Statistic</a:t>
            </a:r>
            <a:r>
              <a:rPr lang="en-IE" sz="2800"/>
              <a:t>s</a:t>
            </a:r>
            <a:endParaRPr/>
          </a:p>
        </p:txBody>
      </p:sp>
      <p:sp>
        <p:nvSpPr>
          <p:cNvPr id="2043" name="Google Shape;2043;p2"/>
          <p:cNvSpPr txBox="1"/>
          <p:nvPr/>
        </p:nvSpPr>
        <p:spPr>
          <a:xfrm>
            <a:off x="8390314" y="1897141"/>
            <a:ext cx="4030664" cy="1801759"/>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1" i="0" u="none" strike="noStrike" cap="none">
              <a:solidFill>
                <a:schemeClr val="lt1"/>
              </a:solidFill>
              <a:latin typeface="Public Sans SemiBold"/>
              <a:ea typeface="Public Sans SemiBold"/>
              <a:cs typeface="Public Sans SemiBold"/>
              <a:sym typeface="Public Sans SemiBold"/>
            </a:endParaRPr>
          </a:p>
        </p:txBody>
      </p:sp>
      <p:pic>
        <p:nvPicPr>
          <p:cNvPr id="2044" name="Google Shape;2044;p2" descr="A person wearing glasses&#10;&#10;Description automatically generated with medium confidence"/>
          <p:cNvPicPr preferRelativeResize="0"/>
          <p:nvPr/>
        </p:nvPicPr>
        <p:blipFill rotWithShape="1">
          <a:blip r:embed="rId3">
            <a:alphaModFix/>
          </a:blip>
          <a:srcRect l="4865" t="4865" r="4856" b="4856"/>
          <a:stretch/>
        </p:blipFill>
        <p:spPr>
          <a:xfrm>
            <a:off x="1657950" y="1728849"/>
            <a:ext cx="2276400" cy="2279100"/>
          </a:xfrm>
          <a:prstGeom prst="ellipse">
            <a:avLst/>
          </a:prstGeom>
          <a:noFill/>
          <a:ln>
            <a:noFill/>
          </a:ln>
        </p:spPr>
      </p:pic>
      <p:pic>
        <p:nvPicPr>
          <p:cNvPr id="2045" name="Google Shape;2045;p2" descr="A blue text on a black background&#10;&#10;Description automatically generated"/>
          <p:cNvPicPr preferRelativeResize="0"/>
          <p:nvPr/>
        </p:nvPicPr>
        <p:blipFill rotWithShape="1">
          <a:blip r:embed="rId4">
            <a:alphaModFix/>
          </a:blip>
          <a:srcRect/>
          <a:stretch/>
        </p:blipFill>
        <p:spPr>
          <a:xfrm>
            <a:off x="1960858" y="6004175"/>
            <a:ext cx="1670365" cy="42254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2264" name="Google Shape;2264;g2b1c0db4310_0_171"/>
          <p:cNvPicPr preferRelativeResize="0"/>
          <p:nvPr/>
        </p:nvPicPr>
        <p:blipFill>
          <a:blip r:embed="rId3">
            <a:alphaModFix/>
          </a:blip>
          <a:stretch>
            <a:fillRect/>
          </a:stretch>
        </p:blipFill>
        <p:spPr>
          <a:xfrm>
            <a:off x="-545512" y="695625"/>
            <a:ext cx="4746025" cy="4746025"/>
          </a:xfrm>
          <a:prstGeom prst="rect">
            <a:avLst/>
          </a:prstGeom>
          <a:noFill/>
          <a:ln>
            <a:noFill/>
          </a:ln>
        </p:spPr>
      </p:pic>
      <p:pic>
        <p:nvPicPr>
          <p:cNvPr id="2265" name="Google Shape;2265;g2b1c0db4310_0_171"/>
          <p:cNvPicPr preferRelativeResize="0"/>
          <p:nvPr/>
        </p:nvPicPr>
        <p:blipFill>
          <a:blip r:embed="rId3">
            <a:alphaModFix/>
          </a:blip>
          <a:stretch>
            <a:fillRect/>
          </a:stretch>
        </p:blipFill>
        <p:spPr>
          <a:xfrm>
            <a:off x="7024688" y="2549375"/>
            <a:ext cx="4746025" cy="4746025"/>
          </a:xfrm>
          <a:prstGeom prst="rect">
            <a:avLst/>
          </a:prstGeom>
          <a:noFill/>
          <a:ln>
            <a:noFill/>
          </a:ln>
        </p:spPr>
      </p:pic>
      <p:sp>
        <p:nvSpPr>
          <p:cNvPr id="2266" name="Google Shape;2266;g2b1c0db4310_0_171"/>
          <p:cNvSpPr/>
          <p:nvPr/>
        </p:nvSpPr>
        <p:spPr>
          <a:xfrm>
            <a:off x="2407700" y="2063750"/>
            <a:ext cx="7425900" cy="3960000"/>
          </a:xfrm>
          <a:prstGeom prst="roundRect">
            <a:avLst>
              <a:gd name="adj" fmla="val 6622"/>
            </a:avLst>
          </a:prstGeom>
          <a:solidFill>
            <a:srgbClr val="1936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Light"/>
              <a:ea typeface="Public Sans Light"/>
              <a:cs typeface="Public Sans Light"/>
              <a:sym typeface="Public Sans Light"/>
            </a:endParaRPr>
          </a:p>
        </p:txBody>
      </p:sp>
      <p:pic>
        <p:nvPicPr>
          <p:cNvPr id="2267" name="Google Shape;2267;g2b1c0db4310_0_171"/>
          <p:cNvPicPr preferRelativeResize="0"/>
          <p:nvPr/>
        </p:nvPicPr>
        <p:blipFill>
          <a:blip r:embed="rId4">
            <a:alphaModFix/>
          </a:blip>
          <a:stretch>
            <a:fillRect/>
          </a:stretch>
        </p:blipFill>
        <p:spPr>
          <a:xfrm>
            <a:off x="2540150" y="2230125"/>
            <a:ext cx="7181548" cy="3678901"/>
          </a:xfrm>
          <a:prstGeom prst="rect">
            <a:avLst/>
          </a:prstGeom>
          <a:noFill/>
          <a:ln>
            <a:noFill/>
          </a:ln>
        </p:spPr>
      </p:pic>
      <p:sp>
        <p:nvSpPr>
          <p:cNvPr id="2269" name="Google Shape;2269;g2b1c0db4310_0_171"/>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20</a:t>
            </a:fld>
            <a:endParaRPr/>
          </a:p>
        </p:txBody>
      </p:sp>
      <p:sp>
        <p:nvSpPr>
          <p:cNvPr id="5" name="TextBox 4">
            <a:extLst>
              <a:ext uri="{FF2B5EF4-FFF2-40B4-BE49-F238E27FC236}">
                <a16:creationId xmlns:a16="http://schemas.microsoft.com/office/drawing/2014/main" id="{3EC472AD-1BD6-6612-53C6-5D17E631BE9A}"/>
              </a:ext>
            </a:extLst>
          </p:cNvPr>
          <p:cNvSpPr txBox="1"/>
          <p:nvPr/>
        </p:nvSpPr>
        <p:spPr>
          <a:xfrm>
            <a:off x="789000" y="841789"/>
            <a:ext cx="10408596" cy="1138773"/>
          </a:xfrm>
          <a:prstGeom prst="rect">
            <a:avLst/>
          </a:prstGeom>
          <a:noFill/>
        </p:spPr>
        <p:txBody>
          <a:bodyPr wrap="square">
            <a:spAutoFit/>
          </a:bodyPr>
          <a:lstStyle/>
          <a:p>
            <a:pPr algn="ctr" rtl="0">
              <a:spcBef>
                <a:spcPts val="0"/>
              </a:spcBef>
              <a:spcAft>
                <a:spcPts val="0"/>
              </a:spcAft>
            </a:pPr>
            <a:r>
              <a:rPr lang="en-IE" sz="4000" b="1" i="0" u="sng" strike="noStrike" dirty="0">
                <a:solidFill>
                  <a:srgbClr val="2EC99B"/>
                </a:solidFill>
                <a:effectLst/>
                <a:latin typeface="Public Sans" panose="020B0604020202020204" charset="0"/>
                <a:hlinkClick r:id="rId5"/>
              </a:rPr>
              <a:t>statsols.com/</a:t>
            </a:r>
            <a:r>
              <a:rPr lang="en-IE" sz="4000" b="1" i="0" u="sng" strike="noStrike" dirty="0" err="1">
                <a:solidFill>
                  <a:srgbClr val="2EC99B"/>
                </a:solidFill>
                <a:effectLst/>
                <a:latin typeface="Public Sans" panose="020B0604020202020204" charset="0"/>
                <a:hlinkClick r:id="rId5"/>
              </a:rPr>
              <a:t>nquery</a:t>
            </a:r>
            <a:r>
              <a:rPr lang="en-IE" sz="4000" b="1" i="0" u="sng" strike="noStrike" dirty="0">
                <a:solidFill>
                  <a:srgbClr val="2EC99B"/>
                </a:solidFill>
                <a:effectLst/>
                <a:latin typeface="Public Sans" panose="020B0604020202020204" charset="0"/>
                <a:hlinkClick r:id="rId5"/>
              </a:rPr>
              <a:t>-demo</a:t>
            </a:r>
            <a:endParaRPr lang="en-IE" b="0" dirty="0">
              <a:effectLst/>
            </a:endParaRPr>
          </a:p>
          <a:p>
            <a:br>
              <a:rPr lang="en-IE" dirty="0"/>
            </a:br>
            <a:endParaRPr lang="en-I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g276a1c4e488_0_68"/>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21</a:t>
            </a:fld>
            <a:endParaRPr/>
          </a:p>
        </p:txBody>
      </p:sp>
      <p:sp>
        <p:nvSpPr>
          <p:cNvPr id="2275" name="Google Shape;2275;g276a1c4e488_0_68"/>
          <p:cNvSpPr txBox="1">
            <a:spLocks noGrp="1"/>
          </p:cNvSpPr>
          <p:nvPr>
            <p:ph type="body" idx="1"/>
          </p:nvPr>
        </p:nvSpPr>
        <p:spPr>
          <a:xfrm>
            <a:off x="792225" y="1125200"/>
            <a:ext cx="6816600" cy="1369800"/>
          </a:xfrm>
          <a:prstGeom prst="rect">
            <a:avLst/>
          </a:prstGeom>
        </p:spPr>
        <p:txBody>
          <a:bodyPr spcFirstLastPara="1" wrap="square" lIns="0" tIns="0" rIns="0" bIns="0" anchor="t" anchorCtr="0">
            <a:spAutoFit/>
          </a:bodyPr>
          <a:lstStyle/>
          <a:p>
            <a:pPr marL="0" lvl="0" indent="0" algn="l" rtl="0">
              <a:lnSpc>
                <a:spcPct val="100000"/>
              </a:lnSpc>
              <a:spcBef>
                <a:spcPts val="0"/>
              </a:spcBef>
              <a:spcAft>
                <a:spcPts val="0"/>
              </a:spcAft>
              <a:buNone/>
            </a:pPr>
            <a:r>
              <a:rPr lang="en-IE" sz="8900"/>
              <a:t>Thank you</a:t>
            </a:r>
            <a:endParaRPr sz="8900"/>
          </a:p>
        </p:txBody>
      </p:sp>
      <p:sp>
        <p:nvSpPr>
          <p:cNvPr id="2276" name="Google Shape;2276;g276a1c4e488_0_68"/>
          <p:cNvSpPr txBox="1"/>
          <p:nvPr/>
        </p:nvSpPr>
        <p:spPr>
          <a:xfrm>
            <a:off x="975975" y="3228900"/>
            <a:ext cx="477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a:solidFill>
                  <a:schemeClr val="lt1"/>
                </a:solidFill>
                <a:latin typeface="Public Sans Light"/>
                <a:ea typeface="Public Sans Light"/>
                <a:cs typeface="Public Sans Light"/>
                <a:sym typeface="Public Sans Light"/>
              </a:rPr>
              <a:t>CONTACT US</a:t>
            </a:r>
            <a:endParaRPr>
              <a:solidFill>
                <a:schemeClr val="lt1"/>
              </a:solidFill>
              <a:latin typeface="Public Sans Light"/>
              <a:ea typeface="Public Sans Light"/>
              <a:cs typeface="Public Sans Light"/>
              <a:sym typeface="Public Sans Light"/>
            </a:endParaRPr>
          </a:p>
        </p:txBody>
      </p:sp>
      <p:sp>
        <p:nvSpPr>
          <p:cNvPr id="2277" name="Google Shape;2277;g276a1c4e488_0_68"/>
          <p:cNvSpPr txBox="1">
            <a:spLocks noGrp="1"/>
          </p:cNvSpPr>
          <p:nvPr>
            <p:ph type="body" idx="1"/>
          </p:nvPr>
        </p:nvSpPr>
        <p:spPr>
          <a:xfrm>
            <a:off x="1096525" y="3629102"/>
            <a:ext cx="41379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IE" sz="3200" u="sng" dirty="0">
                <a:solidFill>
                  <a:schemeClr val="accent2"/>
                </a:solidFill>
              </a:rPr>
              <a:t>info@statsols.com</a:t>
            </a:r>
            <a:endParaRPr sz="3200" u="sng" dirty="0">
              <a:solidFill>
                <a:schemeClr val="accent2"/>
              </a:solidFill>
            </a:endParaRPr>
          </a:p>
        </p:txBody>
      </p:sp>
      <p:sp>
        <p:nvSpPr>
          <p:cNvPr id="2278" name="Google Shape;2278;g276a1c4e488_0_68"/>
          <p:cNvSpPr txBox="1"/>
          <p:nvPr/>
        </p:nvSpPr>
        <p:spPr>
          <a:xfrm>
            <a:off x="975975" y="4574335"/>
            <a:ext cx="477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dirty="0">
                <a:solidFill>
                  <a:schemeClr val="lt1"/>
                </a:solidFill>
                <a:latin typeface="Public Sans Light"/>
                <a:ea typeface="Public Sans Light"/>
                <a:cs typeface="Public Sans Light"/>
                <a:sym typeface="Public Sans Light"/>
              </a:rPr>
              <a:t>MORE INFO</a:t>
            </a:r>
            <a:endParaRPr dirty="0">
              <a:solidFill>
                <a:schemeClr val="lt1"/>
              </a:solidFill>
              <a:latin typeface="Public Sans Light"/>
              <a:ea typeface="Public Sans Light"/>
              <a:cs typeface="Public Sans Light"/>
              <a:sym typeface="Public Sans Light"/>
            </a:endParaRPr>
          </a:p>
        </p:txBody>
      </p:sp>
      <p:sp>
        <p:nvSpPr>
          <p:cNvPr id="2279" name="Google Shape;2279;g276a1c4e488_0_68"/>
          <p:cNvSpPr txBox="1">
            <a:spLocks noGrp="1"/>
          </p:cNvSpPr>
          <p:nvPr>
            <p:ph type="body" idx="1"/>
          </p:nvPr>
        </p:nvSpPr>
        <p:spPr>
          <a:xfrm>
            <a:off x="1096525" y="4974535"/>
            <a:ext cx="41379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IE" sz="3200" u="sng" dirty="0">
                <a:solidFill>
                  <a:schemeClr val="accent2"/>
                </a:solidFill>
              </a:rPr>
              <a:t>statsols.com</a:t>
            </a:r>
            <a:endParaRPr sz="3200" u="sng" dirty="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g2b1c0db4310_0_480"/>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 (</a:t>
            </a:r>
            <a:r>
              <a:rPr lang="en-IE" sz="3600" dirty="0"/>
              <a:t>Pilot Studies </a:t>
            </a:r>
            <a:r>
              <a:rPr lang="en-IE" sz="3600" cap="none" dirty="0"/>
              <a:t>Overview)</a:t>
            </a:r>
            <a:endParaRPr sz="3600" dirty="0"/>
          </a:p>
        </p:txBody>
      </p:sp>
      <p:sp>
        <p:nvSpPr>
          <p:cNvPr id="2291" name="Google Shape;2291;g2b1c0db4310_0_480"/>
          <p:cNvSpPr txBox="1">
            <a:spLocks noGrp="1"/>
          </p:cNvSpPr>
          <p:nvPr>
            <p:ph type="body" idx="1"/>
          </p:nvPr>
        </p:nvSpPr>
        <p:spPr>
          <a:xfrm>
            <a:off x="644457" y="1277832"/>
            <a:ext cx="10553700" cy="4953000"/>
          </a:xfrm>
          <a:prstGeom prst="rect">
            <a:avLst/>
          </a:prstGeom>
          <a:noFill/>
          <a:ln>
            <a:noFill/>
          </a:ln>
        </p:spPr>
        <p:txBody>
          <a:bodyPr spcFirstLastPara="1" wrap="square" lIns="0" tIns="0" rIns="0" bIns="0" anchor="t" anchorCtr="0">
            <a:noAutofit/>
          </a:bodyPr>
          <a:lstStyle/>
          <a:p>
            <a:pPr marL="0" indent="0">
              <a:lnSpc>
                <a:spcPct val="100000"/>
              </a:lnSpc>
              <a:buSzPts val="1200"/>
            </a:pPr>
            <a:r>
              <a:rPr lang="en-GB" sz="1100" dirty="0"/>
              <a:t>Thabane, L., Ma, J., Chu, R., Cheng, J., </a:t>
            </a:r>
            <a:r>
              <a:rPr lang="en-GB" sz="1100" dirty="0" err="1"/>
              <a:t>Ismaila</a:t>
            </a:r>
            <a:r>
              <a:rPr lang="en-GB" sz="1100" dirty="0"/>
              <a:t>, A., Rios, L.P., Robson, R., Thabane, M., </a:t>
            </a:r>
            <a:r>
              <a:rPr lang="en-GB" sz="1100" dirty="0" err="1"/>
              <a:t>Giangregorio</a:t>
            </a:r>
            <a:r>
              <a:rPr lang="en-GB" sz="1100" dirty="0"/>
              <a:t>, L. and Goldsmith, C.H., 2010. A tutorial on pilot studies: the what, why and how. BMC medical research methodology, 10, pp.1-10.</a:t>
            </a:r>
          </a:p>
          <a:p>
            <a:pPr marL="0" indent="0">
              <a:lnSpc>
                <a:spcPct val="100000"/>
              </a:lnSpc>
              <a:spcBef>
                <a:spcPts val="600"/>
              </a:spcBef>
              <a:buSzPts val="1200"/>
            </a:pPr>
            <a:r>
              <a:rPr lang="en-GB" sz="1100" dirty="0"/>
              <a:t>Eldridge, S.M., Chan, C.L., Campbell, M.J., Bond, C.M., Hopewell, S., Thabane, L. and Lancaster, G.A., 2016. CONSORT 2010 statement: extension to randomised pilot and feasibility trials. </a:t>
            </a:r>
            <a:r>
              <a:rPr lang="en-GB" sz="1100" dirty="0" err="1"/>
              <a:t>bmj</a:t>
            </a:r>
            <a:r>
              <a:rPr lang="en-GB" sz="1100" dirty="0"/>
              <a:t>, 355.</a:t>
            </a:r>
          </a:p>
          <a:p>
            <a:pPr marL="0" indent="0">
              <a:lnSpc>
                <a:spcPct val="100000"/>
              </a:lnSpc>
              <a:spcBef>
                <a:spcPts val="600"/>
              </a:spcBef>
              <a:buSzPts val="1200"/>
            </a:pPr>
            <a:r>
              <a:rPr lang="en-GB" sz="1100" dirty="0"/>
              <a:t>Eldridge, S.M., Lancaster, G.A., Campbell, M.J., Thabane, L., Hopewell, S., Coleman, C.L. and Bond, C.M., 2016. Defining feasibility and pilot studies in preparation for randomised controlled trials: development of a conceptual framework. </a:t>
            </a:r>
            <a:r>
              <a:rPr lang="en-GB" sz="1100" dirty="0" err="1"/>
              <a:t>PloS</a:t>
            </a:r>
            <a:r>
              <a:rPr lang="en-GB" sz="1100" dirty="0"/>
              <a:t> one, 11(3), p.e0150205.</a:t>
            </a:r>
          </a:p>
          <a:p>
            <a:pPr marL="0" indent="0">
              <a:lnSpc>
                <a:spcPct val="100000"/>
              </a:lnSpc>
              <a:spcBef>
                <a:spcPts val="600"/>
              </a:spcBef>
              <a:buSzPts val="1200"/>
            </a:pPr>
            <a:r>
              <a:rPr lang="en-GB" sz="1100" dirty="0"/>
              <a:t>Lancaster, G.A. and Thabane, L., 2019. Guidelines for reporting non-randomised pilot and feasibility studies. Pilot and feasibility studies, 5, pp.1-6.</a:t>
            </a:r>
          </a:p>
          <a:p>
            <a:pPr marL="0" indent="0">
              <a:lnSpc>
                <a:spcPct val="100000"/>
              </a:lnSpc>
              <a:spcBef>
                <a:spcPts val="600"/>
              </a:spcBef>
              <a:buSzPts val="1200"/>
            </a:pPr>
            <a:r>
              <a:rPr lang="en-GB" sz="1100" dirty="0"/>
              <a:t>Lancaster, G.A., Dodd, S. and Williamson, P.R., 2004. Design and analysis of pilot studies: recommendations for good practice. Journal of evaluation in clinical practice, 10(2), pp.307-312.</a:t>
            </a:r>
          </a:p>
          <a:p>
            <a:pPr marL="0" indent="0">
              <a:lnSpc>
                <a:spcPct val="100000"/>
              </a:lnSpc>
              <a:spcBef>
                <a:spcPts val="600"/>
              </a:spcBef>
              <a:buSzPts val="1200"/>
            </a:pPr>
            <a:r>
              <a:rPr lang="en-GB" sz="1100" dirty="0"/>
              <a:t>Arain, M., Campbell, M.J., Cooper, C.L. and Lancaster, G.A., 2010. What is a pilot or feasibility study? A review of current practice and editorial policy. BMC medical research methodology, 10, pp.1-7.</a:t>
            </a:r>
          </a:p>
          <a:p>
            <a:pPr marL="0" indent="0">
              <a:lnSpc>
                <a:spcPct val="100000"/>
              </a:lnSpc>
              <a:spcBef>
                <a:spcPts val="600"/>
              </a:spcBef>
              <a:buSzPts val="1200"/>
            </a:pPr>
            <a:r>
              <a:rPr lang="en-GB" sz="1100" dirty="0"/>
              <a:t>Feeley, N., Cossette, S., </a:t>
            </a:r>
            <a:r>
              <a:rPr lang="en-GB" sz="1100" dirty="0" err="1"/>
              <a:t>Côté</a:t>
            </a:r>
            <a:r>
              <a:rPr lang="en-GB" sz="1100" dirty="0"/>
              <a:t>, J., </a:t>
            </a:r>
            <a:r>
              <a:rPr lang="en-GB" sz="1100" dirty="0" err="1"/>
              <a:t>Héon</a:t>
            </a:r>
            <a:r>
              <a:rPr lang="en-GB" sz="1100" dirty="0"/>
              <a:t>, M., </a:t>
            </a:r>
            <a:r>
              <a:rPr lang="en-GB" sz="1100" dirty="0" err="1"/>
              <a:t>Stremler</a:t>
            </a:r>
            <a:r>
              <a:rPr lang="en-GB" sz="1100" dirty="0"/>
              <a:t>, R., </a:t>
            </a:r>
            <a:r>
              <a:rPr lang="en-GB" sz="1100" dirty="0" err="1"/>
              <a:t>Martorella</a:t>
            </a:r>
            <a:r>
              <a:rPr lang="en-GB" sz="1100" dirty="0"/>
              <a:t>, G. and Purden, M., 2009. The importance of piloting an RCT intervention. Canadian Journal of Nursing Research Archive, pp.84-99.</a:t>
            </a:r>
          </a:p>
          <a:p>
            <a:pPr marL="0" indent="0">
              <a:lnSpc>
                <a:spcPct val="100000"/>
              </a:lnSpc>
              <a:spcBef>
                <a:spcPts val="600"/>
              </a:spcBef>
              <a:buSzPts val="1200"/>
            </a:pPr>
            <a:r>
              <a:rPr lang="en-GB" sz="1100" dirty="0"/>
              <a:t>They, O.W.V.A., 2009. Pilot Trials in Clinical Research. Circulation, 119, pp.1694-1696.</a:t>
            </a:r>
          </a:p>
          <a:p>
            <a:pPr marL="0" indent="0">
              <a:lnSpc>
                <a:spcPct val="100000"/>
              </a:lnSpc>
              <a:spcBef>
                <a:spcPts val="600"/>
              </a:spcBef>
              <a:buSzPts val="1200"/>
            </a:pPr>
            <a:r>
              <a:rPr lang="en-GB" sz="1100" dirty="0"/>
              <a:t>In, J., 2017. Introduction of a pilot study. Korean journal of </a:t>
            </a:r>
            <a:r>
              <a:rPr lang="en-GB" sz="1100" dirty="0" err="1"/>
              <a:t>anesthesiology</a:t>
            </a:r>
            <a:r>
              <a:rPr lang="en-GB" sz="1100" dirty="0"/>
              <a:t>, 70(6), p.601.</a:t>
            </a:r>
          </a:p>
          <a:p>
            <a:pPr marL="0" indent="0">
              <a:lnSpc>
                <a:spcPct val="100000"/>
              </a:lnSpc>
              <a:spcBef>
                <a:spcPts val="600"/>
              </a:spcBef>
              <a:buSzPts val="1200"/>
            </a:pPr>
            <a:r>
              <a:rPr lang="en-GB" sz="1100" dirty="0"/>
              <a:t>Bell, M.L., Whitehead, A.L. and Julious, S.A., 2018. Guidance for using pilot studies to inform the design of intervention trials with continuous outcomes. Clinical epidemiology, pp.153-157.</a:t>
            </a:r>
          </a:p>
          <a:p>
            <a:pPr marL="0" indent="0">
              <a:lnSpc>
                <a:spcPct val="100000"/>
              </a:lnSpc>
              <a:spcBef>
                <a:spcPts val="600"/>
              </a:spcBef>
              <a:buSzPts val="1200"/>
            </a:pPr>
            <a:r>
              <a:rPr lang="en-GB" sz="1100" dirty="0"/>
              <a:t>Schoenfeld, D., 1980. Statistical considerations for pilot studies. International Journal of Radiation Oncology* Biology* Physics, 6(3), pp.371-374.</a:t>
            </a:r>
          </a:p>
          <a:p>
            <a:pPr marL="0" indent="0">
              <a:lnSpc>
                <a:spcPct val="100000"/>
              </a:lnSpc>
              <a:spcBef>
                <a:spcPts val="600"/>
              </a:spcBef>
              <a:buSzPts val="1200"/>
            </a:pPr>
            <a:r>
              <a:rPr lang="en-GB" sz="1100" dirty="0"/>
              <a:t>Leon, A.C., Davis, L.L. and Kraemer, H.C., 2011. The role and interpretation of pilot studies in clinical research. Journal of psychiatric research, 45(5), pp.626-629.</a:t>
            </a:r>
          </a:p>
          <a:p>
            <a:pPr marL="0" indent="0">
              <a:lnSpc>
                <a:spcPct val="100000"/>
              </a:lnSpc>
              <a:spcBef>
                <a:spcPts val="600"/>
              </a:spcBef>
              <a:buSzPts val="1200"/>
            </a:pPr>
            <a:r>
              <a:rPr lang="en-GB" sz="1100" dirty="0"/>
              <a:t>Whitehead, A.L., Sully, B.G. and Campbell, M.J., 2014. Pilot and feasibility studies: is there a difference from each other and from a randomised controlled trial?. Contemporary clinical trials, 38(1), pp.130-133.</a:t>
            </a:r>
          </a:p>
          <a:p>
            <a:pPr marL="0" indent="0">
              <a:lnSpc>
                <a:spcPct val="100000"/>
              </a:lnSpc>
              <a:spcBef>
                <a:spcPts val="600"/>
              </a:spcBef>
              <a:buSzPts val="1200"/>
            </a:pPr>
            <a:r>
              <a:rPr lang="en-GB" sz="1100" dirty="0"/>
              <a:t>Cooper, C.L., Whitehead, A., </a:t>
            </a:r>
            <a:r>
              <a:rPr lang="en-GB" sz="1100" dirty="0" err="1"/>
              <a:t>Pottrill</a:t>
            </a:r>
            <a:r>
              <a:rPr lang="en-GB" sz="1100" dirty="0"/>
              <a:t>, E., Julious, S.A. and Walters, S.J., 2018. Are pilot trials useful for predicting randomisation and attrition rates in definitive studies: a review of publicly funded trials. Clinical Trials, 15(2), pp.189-196.</a:t>
            </a:r>
          </a:p>
          <a:p>
            <a:pPr marL="0" indent="0">
              <a:lnSpc>
                <a:spcPct val="100000"/>
              </a:lnSpc>
              <a:spcBef>
                <a:spcPts val="600"/>
              </a:spcBef>
              <a:buSzPts val="1200"/>
            </a:pPr>
            <a:r>
              <a:rPr lang="en-GB" sz="1100" dirty="0" err="1"/>
              <a:t>Kistin</a:t>
            </a:r>
            <a:r>
              <a:rPr lang="en-GB" sz="1100" dirty="0"/>
              <a:t>, C. and Silverstein, M., 2015. Pilot studies: a critical but potentially misused component of interventional research. Jama, 314(15), pp.1561-1562.</a:t>
            </a:r>
          </a:p>
          <a:p>
            <a:pPr marL="0" indent="0">
              <a:lnSpc>
                <a:spcPct val="100000"/>
              </a:lnSpc>
              <a:spcBef>
                <a:spcPts val="600"/>
              </a:spcBef>
              <a:buSzPts val="1200"/>
            </a:pPr>
            <a:r>
              <a:rPr lang="en-GB" sz="1100" dirty="0" err="1"/>
              <a:t>Shanyinde</a:t>
            </a:r>
            <a:r>
              <a:rPr lang="en-GB" sz="1100" dirty="0"/>
              <a:t>, M., Pickering, R.M. and Weatherall, M., 2011. Questions asked and answered in pilot and feasibility randomized controlled trials. BMC medical research methodology, 11, pp.1-11.</a:t>
            </a:r>
          </a:p>
        </p:txBody>
      </p:sp>
    </p:spTree>
    <p:extLst>
      <p:ext uri="{BB962C8B-B14F-4D97-AF65-F5344CB8AC3E}">
        <p14:creationId xmlns:p14="http://schemas.microsoft.com/office/powerpoint/2010/main" val="3658740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g2b1c0db4310_0_480"/>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 (Pilot Study Sample Size)</a:t>
            </a:r>
            <a:endParaRPr sz="3600" dirty="0"/>
          </a:p>
        </p:txBody>
      </p:sp>
      <p:sp>
        <p:nvSpPr>
          <p:cNvPr id="2291" name="Google Shape;2291;g2b1c0db4310_0_480"/>
          <p:cNvSpPr txBox="1">
            <a:spLocks noGrp="1"/>
          </p:cNvSpPr>
          <p:nvPr>
            <p:ph type="body" idx="1"/>
          </p:nvPr>
        </p:nvSpPr>
        <p:spPr>
          <a:xfrm>
            <a:off x="615275" y="1287559"/>
            <a:ext cx="10553700" cy="4953000"/>
          </a:xfrm>
          <a:prstGeom prst="rect">
            <a:avLst/>
          </a:prstGeom>
          <a:noFill/>
          <a:ln>
            <a:noFill/>
          </a:ln>
        </p:spPr>
        <p:txBody>
          <a:bodyPr spcFirstLastPara="1" wrap="square" lIns="0" tIns="0" rIns="0" bIns="0" anchor="t" anchorCtr="0">
            <a:noAutofit/>
          </a:bodyPr>
          <a:lstStyle/>
          <a:p>
            <a:pPr marL="0" lvl="0" indent="0" algn="l" rtl="0">
              <a:lnSpc>
                <a:spcPct val="100000"/>
              </a:lnSpc>
              <a:spcAft>
                <a:spcPts val="0"/>
              </a:spcAft>
              <a:buSzPts val="1200"/>
              <a:buNone/>
            </a:pPr>
            <a:r>
              <a:rPr lang="en-GB" sz="1100" dirty="0"/>
              <a:t>Machin, D., Campbell, M.J., Tan, S.B. and Tan, S.H., 2018. Sample sizes for clinical, laboratory and epidemiology studies. John Wiley &amp; Sons.</a:t>
            </a:r>
          </a:p>
          <a:p>
            <a:pPr marL="0" lvl="0" indent="0" algn="l" rtl="0">
              <a:lnSpc>
                <a:spcPct val="100000"/>
              </a:lnSpc>
              <a:spcBef>
                <a:spcPts val="600"/>
              </a:spcBef>
              <a:spcAft>
                <a:spcPts val="0"/>
              </a:spcAft>
              <a:buSzPts val="1200"/>
              <a:buNone/>
            </a:pPr>
            <a:r>
              <a:rPr lang="en-GB" sz="1100" dirty="0"/>
              <a:t>Julious, S.A., 2023. Sample sizes for clinical trials. chapman and hall/CRC.</a:t>
            </a:r>
          </a:p>
          <a:p>
            <a:pPr marL="0" indent="0">
              <a:lnSpc>
                <a:spcPct val="100000"/>
              </a:lnSpc>
              <a:spcBef>
                <a:spcPts val="600"/>
              </a:spcBef>
              <a:buSzPts val="1200"/>
            </a:pPr>
            <a:r>
              <a:rPr lang="en-GB" sz="1100" dirty="0" err="1"/>
              <a:t>Kunselman</a:t>
            </a:r>
            <a:r>
              <a:rPr lang="en-GB" sz="1100" dirty="0"/>
              <a:t>, A.R., 2024. A brief overview of pilot studies and their sample size justification. Fertility and sterility.</a:t>
            </a:r>
          </a:p>
          <a:p>
            <a:pPr marL="0" lvl="0" indent="0" algn="l" rtl="0">
              <a:lnSpc>
                <a:spcPct val="100000"/>
              </a:lnSpc>
              <a:spcBef>
                <a:spcPts val="600"/>
              </a:spcBef>
              <a:spcAft>
                <a:spcPts val="0"/>
              </a:spcAft>
              <a:buSzPts val="1200"/>
              <a:buNone/>
            </a:pPr>
            <a:r>
              <a:rPr lang="en-GB" sz="1100" dirty="0"/>
              <a:t>Birkett, M.A. and Day, S.J., 1994. Internal pilot studies for estimating sample size. Statistics in medicine, 13(23‐24), pp.2455-2463.</a:t>
            </a:r>
          </a:p>
          <a:p>
            <a:pPr marL="0" lvl="0" indent="0" algn="l" rtl="0">
              <a:lnSpc>
                <a:spcPct val="100000"/>
              </a:lnSpc>
              <a:spcBef>
                <a:spcPts val="600"/>
              </a:spcBef>
              <a:spcAft>
                <a:spcPts val="0"/>
              </a:spcAft>
              <a:buSzPts val="1200"/>
              <a:buNone/>
            </a:pPr>
            <a:r>
              <a:rPr lang="en-GB" sz="1100" dirty="0"/>
              <a:t>Browne, R.H., 1995. On the use of a pilot sample for sample size determination. Statistics in medicine, 14(17), pp.1933-1940.</a:t>
            </a:r>
          </a:p>
          <a:p>
            <a:pPr marL="0" lvl="0" indent="0" algn="l" rtl="0">
              <a:lnSpc>
                <a:spcPct val="100000"/>
              </a:lnSpc>
              <a:spcBef>
                <a:spcPts val="600"/>
              </a:spcBef>
              <a:spcAft>
                <a:spcPts val="0"/>
              </a:spcAft>
              <a:buSzPts val="1200"/>
              <a:buNone/>
            </a:pPr>
            <a:r>
              <a:rPr lang="en-GB" sz="1100" dirty="0" err="1"/>
              <a:t>Kieser</a:t>
            </a:r>
            <a:r>
              <a:rPr lang="en-GB" sz="1100" dirty="0"/>
              <a:t>, M. and </a:t>
            </a:r>
            <a:r>
              <a:rPr lang="en-GB" sz="1100" dirty="0" err="1"/>
              <a:t>Wassmer</a:t>
            </a:r>
            <a:r>
              <a:rPr lang="en-GB" sz="1100" dirty="0"/>
              <a:t>, G., 1996. On the use of the upper confidence limit for the variance from a pilot sample for sample size determination. Biometrical journal, 38(8), pp.941-949.</a:t>
            </a:r>
          </a:p>
          <a:p>
            <a:pPr marL="0" lvl="0" indent="0" algn="l" rtl="0">
              <a:lnSpc>
                <a:spcPct val="100000"/>
              </a:lnSpc>
              <a:spcBef>
                <a:spcPts val="600"/>
              </a:spcBef>
              <a:spcAft>
                <a:spcPts val="0"/>
              </a:spcAft>
              <a:buSzPts val="1200"/>
              <a:buNone/>
            </a:pPr>
            <a:r>
              <a:rPr lang="en-GB" sz="1100" dirty="0"/>
              <a:t>Julious, S.A., 2005. Sample size of 12 per group rule of thumb for a pilot study. Pharmaceutical Statistics: The Journal of Applied Statistics in the Pharmaceutical Industry, 4(4), pp.287-291.</a:t>
            </a:r>
          </a:p>
          <a:p>
            <a:pPr marL="0" lvl="0" indent="0" algn="l" rtl="0">
              <a:lnSpc>
                <a:spcPct val="100000"/>
              </a:lnSpc>
              <a:spcBef>
                <a:spcPts val="600"/>
              </a:spcBef>
              <a:spcAft>
                <a:spcPts val="0"/>
              </a:spcAft>
              <a:buSzPts val="1200"/>
              <a:buNone/>
            </a:pPr>
            <a:r>
              <a:rPr lang="en-GB" sz="1100" dirty="0"/>
              <a:t>Sim, J. and Lewis, M., 2012. The size of a pilot study for a clinical trial should be calculated in relation to considerations of precision and efficiency. Journal of clinical epidemiology, 65(3), pp.301-308.</a:t>
            </a:r>
          </a:p>
          <a:p>
            <a:pPr marL="0" lvl="0" indent="0" algn="l" rtl="0">
              <a:lnSpc>
                <a:spcPct val="100000"/>
              </a:lnSpc>
              <a:spcBef>
                <a:spcPts val="600"/>
              </a:spcBef>
              <a:spcAft>
                <a:spcPts val="0"/>
              </a:spcAft>
              <a:buSzPts val="1200"/>
              <a:buNone/>
            </a:pPr>
            <a:r>
              <a:rPr lang="en-GB" sz="1100" dirty="0" err="1"/>
              <a:t>Teare</a:t>
            </a:r>
            <a:r>
              <a:rPr lang="en-GB" sz="1100" dirty="0"/>
              <a:t>, M.D., </a:t>
            </a:r>
            <a:r>
              <a:rPr lang="en-GB" sz="1100" dirty="0" err="1"/>
              <a:t>Dimairo</a:t>
            </a:r>
            <a:r>
              <a:rPr lang="en-GB" sz="1100" dirty="0"/>
              <a:t>, M., Shephard, N., Hayman, A., Whitehead, A. and Walters, S.J., 2014. Sample size requirements to estimate key design parameters from external pilot randomised controlled trials: a simulation study. Trials, 15, pp.1-13.</a:t>
            </a:r>
          </a:p>
          <a:p>
            <a:pPr marL="0" indent="0">
              <a:lnSpc>
                <a:spcPct val="100000"/>
              </a:lnSpc>
              <a:spcBef>
                <a:spcPts val="600"/>
              </a:spcBef>
              <a:buSzPts val="1200"/>
            </a:pPr>
            <a:r>
              <a:rPr lang="en-GB" sz="1100" dirty="0"/>
              <a:t>Whitehead, A.L., Julious, S.A., Cooper, C.L. and Campbell, M.J., 2016. Estimating the sample size for a pilot randomised trial to minimise the overall trial sample size for the external pilot and main trial for a continuous outcome variable. Statistical methods in medical research, 25(3), pp.1057-1073.</a:t>
            </a:r>
          </a:p>
          <a:p>
            <a:pPr marL="0" indent="0">
              <a:lnSpc>
                <a:spcPct val="100000"/>
              </a:lnSpc>
              <a:spcBef>
                <a:spcPts val="600"/>
              </a:spcBef>
              <a:buSzPts val="1200"/>
            </a:pPr>
            <a:r>
              <a:rPr lang="en-GB" sz="1100" dirty="0"/>
              <a:t>Julious, S.A., 2004. Designing clinical trials with uncertain estimates of variability. Pharmaceutical Statistics: The Journal of Applied Statistics in the Pharmaceutical Industry, 3(4), pp.261-268.</a:t>
            </a:r>
          </a:p>
          <a:p>
            <a:pPr marL="0" indent="0">
              <a:lnSpc>
                <a:spcPct val="100000"/>
              </a:lnSpc>
              <a:spcBef>
                <a:spcPts val="600"/>
              </a:spcBef>
              <a:buSzPts val="1200"/>
            </a:pPr>
            <a:r>
              <a:rPr lang="en-GB" sz="1100" dirty="0"/>
              <a:t>Julious, S.A. and Owen, R.J., 2006. Sample size calculations for clinical studies allowing for uncertainty about the variance. Pharmaceutical Statistics: The Journal of Applied Statistics in the Pharmaceutical Industry, 5(1), pp.29-37.</a:t>
            </a:r>
          </a:p>
          <a:p>
            <a:pPr marL="0" indent="0">
              <a:lnSpc>
                <a:spcPct val="100000"/>
              </a:lnSpc>
              <a:spcBef>
                <a:spcPts val="600"/>
              </a:spcBef>
              <a:buSzPts val="1200"/>
            </a:pPr>
            <a:r>
              <a:rPr lang="en-GB" sz="1100" dirty="0"/>
              <a:t>Hertzog, M.A., 2008. Considerations in determining sample size for pilot studies. Research in nursing &amp; health, 31(2), pp.180-191.</a:t>
            </a:r>
          </a:p>
          <a:p>
            <a:pPr marL="0" lvl="0" indent="0" algn="l" rtl="0">
              <a:lnSpc>
                <a:spcPct val="100000"/>
              </a:lnSpc>
              <a:spcBef>
                <a:spcPts val="600"/>
              </a:spcBef>
              <a:spcAft>
                <a:spcPts val="0"/>
              </a:spcAft>
              <a:buSzPts val="1200"/>
              <a:buNone/>
            </a:pPr>
            <a:r>
              <a:rPr lang="en-GB" sz="1100" dirty="0"/>
              <a:t>Cocks, K. and Torgerson, D.J., 2013. Sample size calculations for pilot randomized trials: a confidence interval approach. Journal of clinical epidemiology, 66(2), pp.197-201.</a:t>
            </a:r>
          </a:p>
          <a:p>
            <a:pPr marL="0" indent="0">
              <a:lnSpc>
                <a:spcPct val="100000"/>
              </a:lnSpc>
              <a:spcBef>
                <a:spcPts val="600"/>
              </a:spcBef>
              <a:buSzPts val="1200"/>
            </a:pPr>
            <a:r>
              <a:rPr lang="en-GB" sz="1100" dirty="0"/>
              <a:t>Viechtbauer, W., Smits, L., </a:t>
            </a:r>
            <a:r>
              <a:rPr lang="en-GB" sz="1100" dirty="0" err="1"/>
              <a:t>Kotz</a:t>
            </a:r>
            <a:r>
              <a:rPr lang="en-GB" sz="1100" dirty="0"/>
              <a:t>, D., </a:t>
            </a:r>
            <a:r>
              <a:rPr lang="en-GB" sz="1100" dirty="0" err="1"/>
              <a:t>Budé</a:t>
            </a:r>
            <a:r>
              <a:rPr lang="en-GB" sz="1100" dirty="0"/>
              <a:t>, L., </a:t>
            </a:r>
            <a:r>
              <a:rPr lang="en-GB" sz="1100" dirty="0" err="1"/>
              <a:t>Spigt</a:t>
            </a:r>
            <a:r>
              <a:rPr lang="en-GB" sz="1100" dirty="0"/>
              <a:t>, M., </a:t>
            </a:r>
            <a:r>
              <a:rPr lang="en-GB" sz="1100" dirty="0" err="1"/>
              <a:t>Serroyen</a:t>
            </a:r>
            <a:r>
              <a:rPr lang="en-GB" sz="1100" dirty="0"/>
              <a:t>, J. and </a:t>
            </a:r>
            <a:r>
              <a:rPr lang="en-GB" sz="1100" dirty="0" err="1"/>
              <a:t>Crutzen</a:t>
            </a:r>
            <a:r>
              <a:rPr lang="en-GB" sz="1100" dirty="0"/>
              <a:t>, R., 2015. A simple formula for the calculation of sample size in pilot studies. Journal of clinical epidemiology, 68(11), pp.1375-1379.</a:t>
            </a:r>
          </a:p>
          <a:p>
            <a:pPr marL="0" indent="0">
              <a:lnSpc>
                <a:spcPct val="100000"/>
              </a:lnSpc>
              <a:spcBef>
                <a:spcPts val="600"/>
              </a:spcBef>
              <a:buSzPts val="1200"/>
            </a:pPr>
            <a:r>
              <a:rPr lang="en-GB" sz="1100" dirty="0"/>
              <a:t>Eldridge, S.M., </a:t>
            </a:r>
            <a:r>
              <a:rPr lang="en-GB" sz="1100" dirty="0" err="1"/>
              <a:t>Costelloe</a:t>
            </a:r>
            <a:r>
              <a:rPr lang="en-GB" sz="1100" dirty="0"/>
              <a:t>, C.E., Kahan, B.C., Lancaster, G.A. and Kerry, S.M., 2016. How big should the pilot study for my cluster randomised trial be?. Statistical methods in medical research, 25(3), pp.1039-1056.</a:t>
            </a:r>
          </a:p>
          <a:p>
            <a:pPr marL="0" indent="0">
              <a:lnSpc>
                <a:spcPct val="100000"/>
              </a:lnSpc>
              <a:spcBef>
                <a:spcPts val="600"/>
              </a:spcBef>
              <a:buSzPts val="1200"/>
            </a:pPr>
            <a:endParaRPr lang="en-GB" sz="1100" dirty="0"/>
          </a:p>
          <a:p>
            <a:pPr marL="0" lvl="0" indent="0" algn="l" rtl="0">
              <a:lnSpc>
                <a:spcPct val="100000"/>
              </a:lnSpc>
              <a:spcBef>
                <a:spcPts val="600"/>
              </a:spcBef>
              <a:spcAft>
                <a:spcPts val="0"/>
              </a:spcAft>
              <a:buSzPts val="1200"/>
              <a:buNone/>
            </a:pPr>
            <a:endParaRPr lang="en-GB" sz="1100" dirty="0"/>
          </a:p>
        </p:txBody>
      </p:sp>
    </p:spTree>
    <p:extLst>
      <p:ext uri="{BB962C8B-B14F-4D97-AF65-F5344CB8AC3E}">
        <p14:creationId xmlns:p14="http://schemas.microsoft.com/office/powerpoint/2010/main" val="1988575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g2b1c0db4310_0_480"/>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 (Pilot Study Sample Size)</a:t>
            </a:r>
            <a:endParaRPr sz="3600" dirty="0"/>
          </a:p>
        </p:txBody>
      </p:sp>
      <p:sp>
        <p:nvSpPr>
          <p:cNvPr id="2291" name="Google Shape;2291;g2b1c0db4310_0_480"/>
          <p:cNvSpPr txBox="1">
            <a:spLocks noGrp="1"/>
          </p:cNvSpPr>
          <p:nvPr>
            <p:ph type="body" idx="1"/>
          </p:nvPr>
        </p:nvSpPr>
        <p:spPr>
          <a:xfrm>
            <a:off x="615275" y="1180555"/>
            <a:ext cx="10553700" cy="495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1200"/>
              <a:buNone/>
            </a:pPr>
            <a:r>
              <a:rPr lang="en-GB" sz="1100" dirty="0"/>
              <a:t>Whitehead, J., Valdés‐Márquez, E., Johnson, P. and Graham, G., 2008. Bayesian sample size for exploratory clinical trials incorporating historical data. Statistics in Medicine, 27(13), pp.2307-2327.</a:t>
            </a:r>
          </a:p>
          <a:p>
            <a:pPr marL="0" indent="0">
              <a:lnSpc>
                <a:spcPct val="100000"/>
              </a:lnSpc>
              <a:spcBef>
                <a:spcPts val="600"/>
              </a:spcBef>
              <a:buSzPts val="1200"/>
            </a:pPr>
            <a:r>
              <a:rPr lang="en-GB" sz="1100" dirty="0"/>
              <a:t>Lee, E.C., Whitehead, A.L., Jacques, R.M. and Julious, S.A., 2014. The statistical interpretation of pilot trials: should significance thresholds be reconsidered?. BMC medical research methodology, 14, pp.1-8.</a:t>
            </a:r>
          </a:p>
          <a:p>
            <a:pPr marL="0" lvl="0" indent="0" algn="l" rtl="0">
              <a:lnSpc>
                <a:spcPct val="100000"/>
              </a:lnSpc>
              <a:spcBef>
                <a:spcPts val="600"/>
              </a:spcBef>
              <a:spcAft>
                <a:spcPts val="0"/>
              </a:spcAft>
              <a:buSzPts val="1200"/>
              <a:buNone/>
            </a:pPr>
            <a:r>
              <a:rPr lang="en-GB" sz="1100" dirty="0"/>
              <a:t>Stallard, N., 2012. Optimal sample sizes for phase II clinical trials and pilot studies. Statistics in medicine, 31(11-12), pp.1031-1042.</a:t>
            </a:r>
          </a:p>
          <a:p>
            <a:pPr marL="0" lvl="0" indent="0" algn="l" rtl="0">
              <a:lnSpc>
                <a:spcPct val="100000"/>
              </a:lnSpc>
              <a:spcBef>
                <a:spcPts val="600"/>
              </a:spcBef>
              <a:spcAft>
                <a:spcPts val="0"/>
              </a:spcAft>
              <a:buSzPts val="1200"/>
              <a:buNone/>
            </a:pPr>
            <a:r>
              <a:rPr lang="en-GB" sz="1100" dirty="0" err="1"/>
              <a:t>Hee</a:t>
            </a:r>
            <a:r>
              <a:rPr lang="en-GB" sz="1100" dirty="0"/>
              <a:t>, S.W., </a:t>
            </a:r>
            <a:r>
              <a:rPr lang="en-GB" sz="1100" dirty="0" err="1"/>
              <a:t>Hamborg</a:t>
            </a:r>
            <a:r>
              <a:rPr lang="en-GB" sz="1100" dirty="0"/>
              <a:t>, T., Day, S., Madan, J., Miller, F., </a:t>
            </a:r>
            <a:r>
              <a:rPr lang="en-GB" sz="1100" dirty="0" err="1"/>
              <a:t>Posch</a:t>
            </a:r>
            <a:r>
              <a:rPr lang="en-GB" sz="1100" dirty="0"/>
              <a:t>, M., Zohar, S. and Stallard, N., 2016. Decision-theoretic designs for small trials and pilot studies: a review. Statistical methods in medical research, 25(3), pp.1022-1038.</a:t>
            </a:r>
          </a:p>
          <a:p>
            <a:pPr marL="0" lvl="0" indent="0" algn="l" rtl="0">
              <a:lnSpc>
                <a:spcPct val="100000"/>
              </a:lnSpc>
              <a:spcBef>
                <a:spcPts val="600"/>
              </a:spcBef>
              <a:spcAft>
                <a:spcPts val="0"/>
              </a:spcAft>
              <a:buSzPts val="1200"/>
              <a:buNone/>
            </a:pPr>
            <a:r>
              <a:rPr lang="en-GB" sz="1100" dirty="0"/>
              <a:t>Willan, A.R. and Thabane, L., 2020. Bayesian methods for pilot studies. Clinical Trials, 17(4), pp.414-419.</a:t>
            </a:r>
          </a:p>
          <a:p>
            <a:pPr marL="0" lvl="0" indent="0" algn="l" rtl="0">
              <a:lnSpc>
                <a:spcPct val="100000"/>
              </a:lnSpc>
              <a:spcBef>
                <a:spcPts val="600"/>
              </a:spcBef>
              <a:spcAft>
                <a:spcPts val="0"/>
              </a:spcAft>
              <a:buSzPts val="1200"/>
              <a:buNone/>
            </a:pPr>
            <a:r>
              <a:rPr lang="en-GB" sz="1100" dirty="0"/>
              <a:t>Wilson, D.T., Wason, J.M., Brown, J., </a:t>
            </a:r>
            <a:r>
              <a:rPr lang="en-GB" sz="1100" dirty="0" err="1"/>
              <a:t>Farrin</a:t>
            </a:r>
            <a:r>
              <a:rPr lang="en-GB" sz="1100" dirty="0"/>
              <a:t>, A.J. and Walwyn, R.E., 2021. Bayesian design and analysis of external pilot trials for complex interventions. Statistics in medicine, 40(12), pp.2877-2892.</a:t>
            </a:r>
          </a:p>
          <a:p>
            <a:pPr marL="0" indent="0">
              <a:lnSpc>
                <a:spcPct val="100000"/>
              </a:lnSpc>
              <a:spcBef>
                <a:spcPts val="600"/>
              </a:spcBef>
              <a:buSzPts val="1200"/>
            </a:pPr>
            <a:r>
              <a:rPr lang="en-GB" sz="1100" dirty="0"/>
              <a:t>Billingham, S.A., Whitehead, A.L. and Julious, S.A., 2013. An audit of sample sizes for pilot and feasibility trials being undertaken in the United Kingdom registered in the United Kingdom Clinical Research Network database. BMC medical research methodology, 13, pp.1-6.</a:t>
            </a:r>
          </a:p>
          <a:p>
            <a:pPr marL="0" indent="0">
              <a:lnSpc>
                <a:spcPct val="100000"/>
              </a:lnSpc>
              <a:spcBef>
                <a:spcPts val="600"/>
              </a:spcBef>
              <a:buSzPts val="1200"/>
            </a:pPr>
            <a:r>
              <a:rPr lang="en-GB" sz="1100" dirty="0"/>
              <a:t>Totton, N., Lin, J., Julious, S., Chowdhury, M. and Brand, A., 2023. A review of sample sizes for UK pilot and feasibility studies on the ISRCTN registry from 2013 to 2020. Pilot and Feasibility Studies, 9(1), p.188.</a:t>
            </a:r>
          </a:p>
          <a:p>
            <a:pPr marL="0" indent="0">
              <a:lnSpc>
                <a:spcPct val="100000"/>
              </a:lnSpc>
              <a:spcBef>
                <a:spcPts val="600"/>
              </a:spcBef>
              <a:buSzPts val="1200"/>
            </a:pPr>
            <a:r>
              <a:rPr lang="en-GB" sz="1100" dirty="0"/>
              <a:t>Cook, J.A., Julious, S.A., Sones, W., Hampson, L.V., Hewitt, C., Berlin, J.A., Ashby, D., Emsley, R., Fergusson, D.A., Walters, S.J. and Wilson, E.C., 2018. DELTA2 guidance on choosing the target difference and undertaking and reporting the sample size calculation for a randomised controlled trial. </a:t>
            </a:r>
            <a:r>
              <a:rPr lang="en-GB" sz="1100" dirty="0" err="1"/>
              <a:t>bmj</a:t>
            </a:r>
            <a:r>
              <a:rPr lang="en-GB" sz="1100" dirty="0"/>
              <a:t>, 363.</a:t>
            </a:r>
          </a:p>
          <a:p>
            <a:pPr marL="0" indent="0">
              <a:lnSpc>
                <a:spcPct val="100000"/>
              </a:lnSpc>
              <a:spcBef>
                <a:spcPts val="600"/>
              </a:spcBef>
              <a:buSzPts val="1200"/>
            </a:pPr>
            <a:r>
              <a:rPr lang="en-GB" sz="1100" dirty="0"/>
              <a:t>Kraemer, H.C., </a:t>
            </a:r>
            <a:r>
              <a:rPr lang="en-GB" sz="1100" dirty="0" err="1"/>
              <a:t>Mintz</a:t>
            </a:r>
            <a:r>
              <a:rPr lang="en-GB" sz="1100" dirty="0"/>
              <a:t>, J., Noda, A., Tinklenberg, J. and </a:t>
            </a:r>
            <a:r>
              <a:rPr lang="en-GB" sz="1100" dirty="0" err="1"/>
              <a:t>Yesavage</a:t>
            </a:r>
            <a:r>
              <a:rPr lang="en-GB" sz="1100" dirty="0"/>
              <a:t>, J.A., 2006. Caution regarding the use of pilot studies to guide power calculations for study proposals. Archives of general psychiatry, 63(5), pp.484-489.</a:t>
            </a:r>
          </a:p>
          <a:p>
            <a:pPr marL="0" indent="0">
              <a:lnSpc>
                <a:spcPct val="100000"/>
              </a:lnSpc>
              <a:spcBef>
                <a:spcPts val="600"/>
              </a:spcBef>
              <a:buSzPts val="1200"/>
            </a:pPr>
            <a:r>
              <a:rPr lang="en-GB" sz="1100" dirty="0"/>
              <a:t>Albers, C. and </a:t>
            </a:r>
            <a:r>
              <a:rPr lang="en-GB" sz="1100" dirty="0" err="1"/>
              <a:t>Lakens</a:t>
            </a:r>
            <a:r>
              <a:rPr lang="en-GB" sz="1100" dirty="0"/>
              <a:t>, D., 2018. When power analyses based on pilot data are biased: Inaccurate effect size estimators and follow-up bias. Journal of experimental social psychology, 74, pp.187-195.</a:t>
            </a:r>
          </a:p>
          <a:p>
            <a:pPr marL="0" indent="0">
              <a:lnSpc>
                <a:spcPct val="100000"/>
              </a:lnSpc>
              <a:spcBef>
                <a:spcPts val="600"/>
              </a:spcBef>
              <a:buSzPts val="1200"/>
            </a:pPr>
            <a:r>
              <a:rPr lang="en-GB" sz="1100" dirty="0"/>
              <a:t>Dumas-Mallet, E., Button, K. S., </a:t>
            </a:r>
            <a:r>
              <a:rPr lang="en-GB" sz="1100" dirty="0" err="1"/>
              <a:t>Boraud</a:t>
            </a:r>
            <a:r>
              <a:rPr lang="en-GB" sz="1100" dirty="0"/>
              <a:t>, T., </a:t>
            </a:r>
            <a:r>
              <a:rPr lang="en-GB" sz="1100" dirty="0" err="1"/>
              <a:t>Gonon</a:t>
            </a:r>
            <a:r>
              <a:rPr lang="en-GB" sz="1100" dirty="0"/>
              <a:t>, F., &amp; </a:t>
            </a:r>
            <a:r>
              <a:rPr lang="en-GB" sz="1100" dirty="0" err="1"/>
              <a:t>Munafò</a:t>
            </a:r>
            <a:r>
              <a:rPr lang="en-GB" sz="1100" dirty="0"/>
              <a:t>, M. R., 2017. Low statistical power in biomedical science: a review of three human research domains. Royal Society Open Science, 4(2), 160254–11.</a:t>
            </a:r>
          </a:p>
          <a:p>
            <a:pPr marL="0" indent="0">
              <a:lnSpc>
                <a:spcPct val="100000"/>
              </a:lnSpc>
              <a:spcBef>
                <a:spcPts val="600"/>
              </a:spcBef>
              <a:buSzPts val="1200"/>
            </a:pPr>
            <a:r>
              <a:rPr lang="en-GB" sz="1100" dirty="0"/>
              <a:t>Tavernier, E. and </a:t>
            </a:r>
            <a:r>
              <a:rPr lang="en-GB" sz="1100" dirty="0" err="1"/>
              <a:t>Giraudeau</a:t>
            </a:r>
            <a:r>
              <a:rPr lang="en-GB" sz="1100" dirty="0"/>
              <a:t>, B., 2015. Sample size calculation: inaccurate a priori assumptions for nuisance parameters can greatly affect the power of a randomized controlled trial. </a:t>
            </a:r>
            <a:r>
              <a:rPr lang="en-GB" sz="1100" dirty="0" err="1"/>
              <a:t>PloS</a:t>
            </a:r>
            <a:r>
              <a:rPr lang="en-GB" sz="1100" dirty="0"/>
              <a:t> one, 10(7), p.e0132578.</a:t>
            </a:r>
          </a:p>
          <a:p>
            <a:pPr marL="0" indent="0">
              <a:lnSpc>
                <a:spcPct val="100000"/>
              </a:lnSpc>
              <a:spcBef>
                <a:spcPts val="600"/>
              </a:spcBef>
              <a:buSzPts val="1200"/>
            </a:pPr>
            <a:r>
              <a:rPr lang="en-GB" sz="1100" dirty="0"/>
              <a:t>Lewis, M., Bromley, K., Sutton, C.J., McCray, G., Myers, H.L. and Lancaster, G.A., 2021. Determining sample size for progression criteria for pragmatic pilot RCTs: the hypothesis test strikes back!. Pilot and feasibility studies, 7, pp.1-14.</a:t>
            </a:r>
          </a:p>
          <a:p>
            <a:pPr marL="0" indent="0">
              <a:lnSpc>
                <a:spcPct val="100000"/>
              </a:lnSpc>
              <a:spcBef>
                <a:spcPts val="600"/>
              </a:spcBef>
              <a:buSzPts val="1200"/>
            </a:pPr>
            <a:endParaRPr lang="en-GB" sz="1100" dirty="0"/>
          </a:p>
          <a:p>
            <a:pPr marL="0" indent="0">
              <a:lnSpc>
                <a:spcPct val="100000"/>
              </a:lnSpc>
              <a:spcBef>
                <a:spcPts val="600"/>
              </a:spcBef>
              <a:buSzPts val="1200"/>
            </a:pPr>
            <a:endParaRPr lang="en-GB" sz="1100" dirty="0"/>
          </a:p>
          <a:p>
            <a:pPr marL="0" indent="0">
              <a:lnSpc>
                <a:spcPct val="100000"/>
              </a:lnSpc>
              <a:spcBef>
                <a:spcPts val="600"/>
              </a:spcBef>
              <a:buSzPts val="1200"/>
            </a:pPr>
            <a:endParaRPr lang="en-GB" sz="1100" dirty="0"/>
          </a:p>
        </p:txBody>
      </p:sp>
    </p:spTree>
    <p:extLst>
      <p:ext uri="{BB962C8B-B14F-4D97-AF65-F5344CB8AC3E}">
        <p14:creationId xmlns:p14="http://schemas.microsoft.com/office/powerpoint/2010/main" val="423314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g2b1c0db4310_0_480"/>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 (Internal Pilot/Blinded SSR)</a:t>
            </a:r>
            <a:endParaRPr sz="3600" dirty="0"/>
          </a:p>
        </p:txBody>
      </p:sp>
      <p:sp>
        <p:nvSpPr>
          <p:cNvPr id="2291" name="Google Shape;2291;g2b1c0db4310_0_480"/>
          <p:cNvSpPr txBox="1">
            <a:spLocks noGrp="1"/>
          </p:cNvSpPr>
          <p:nvPr>
            <p:ph type="body" idx="1"/>
          </p:nvPr>
        </p:nvSpPr>
        <p:spPr>
          <a:xfrm>
            <a:off x="615274" y="1248647"/>
            <a:ext cx="10553700" cy="4953000"/>
          </a:xfrm>
          <a:prstGeom prst="rect">
            <a:avLst/>
          </a:prstGeom>
          <a:noFill/>
          <a:ln>
            <a:noFill/>
          </a:ln>
        </p:spPr>
        <p:txBody>
          <a:bodyPr spcFirstLastPara="1" wrap="square" lIns="0" tIns="0" rIns="0" bIns="0" anchor="t" anchorCtr="0">
            <a:noAutofit/>
          </a:bodyPr>
          <a:lstStyle/>
          <a:p>
            <a:pPr marL="0" indent="0"/>
            <a:r>
              <a:rPr lang="en-GB" sz="1100" dirty="0"/>
              <a:t>Food and Drug Administration (FDA), 2019. Adaptive Designs for Clinical Trials of Drugs and Biologics Guidance for Industry. Download at: </a:t>
            </a:r>
            <a:r>
              <a:rPr lang="en-GB" sz="1100" dirty="0">
                <a:hlinkClick r:id="rId3"/>
              </a:rPr>
              <a:t>https://www.fda.gov/media/78495/download</a:t>
            </a:r>
            <a:endParaRPr lang="en-GB" sz="1100" dirty="0"/>
          </a:p>
          <a:p>
            <a:pPr marL="0" indent="0">
              <a:lnSpc>
                <a:spcPct val="100000"/>
              </a:lnSpc>
              <a:spcBef>
                <a:spcPts val="600"/>
              </a:spcBef>
            </a:pPr>
            <a:r>
              <a:rPr lang="en-GB" sz="1100" dirty="0"/>
              <a:t>A Practical Adaptive &amp; Novel Designs and Analysis toolkit (PANDA). Find at: </a:t>
            </a:r>
            <a:r>
              <a:rPr lang="en-GB" sz="1100" dirty="0">
                <a:hlinkClick r:id="rId4"/>
              </a:rPr>
              <a:t>https://panda.shef.ac.uk/</a:t>
            </a:r>
            <a:endParaRPr lang="en-GB" sz="1100" dirty="0"/>
          </a:p>
          <a:p>
            <a:pPr marL="0" indent="0">
              <a:lnSpc>
                <a:spcPct val="100000"/>
              </a:lnSpc>
              <a:spcBef>
                <a:spcPts val="600"/>
              </a:spcBef>
            </a:pPr>
            <a:r>
              <a:rPr lang="en-GB" sz="1100" dirty="0"/>
              <a:t>Bauer, P., </a:t>
            </a:r>
            <a:r>
              <a:rPr lang="en-GB" sz="1100" dirty="0" err="1"/>
              <a:t>Bretz</a:t>
            </a:r>
            <a:r>
              <a:rPr lang="en-GB" sz="1100" dirty="0"/>
              <a:t>, F., </a:t>
            </a:r>
            <a:r>
              <a:rPr lang="en-GB" sz="1100" dirty="0" err="1"/>
              <a:t>Dragalin</a:t>
            </a:r>
            <a:r>
              <a:rPr lang="en-GB" sz="1100" dirty="0"/>
              <a:t>, V., König, F. and </a:t>
            </a:r>
            <a:r>
              <a:rPr lang="en-GB" sz="1100" dirty="0" err="1"/>
              <a:t>Wassmer</a:t>
            </a:r>
            <a:r>
              <a:rPr lang="en-GB" sz="1100" dirty="0"/>
              <a:t>, G., 2016. Twenty‐five years of confirmatory adaptive designs: opportunities and pitfalls. Statistics in Medicine, 35(3), pp.325-347.</a:t>
            </a:r>
          </a:p>
          <a:p>
            <a:pPr marL="0" indent="0">
              <a:lnSpc>
                <a:spcPct val="100000"/>
              </a:lnSpc>
              <a:spcBef>
                <a:spcPts val="600"/>
              </a:spcBef>
            </a:pPr>
            <a:r>
              <a:rPr lang="en-GB" sz="1100" dirty="0" err="1"/>
              <a:t>Kieser</a:t>
            </a:r>
            <a:r>
              <a:rPr lang="en-GB" sz="1100" dirty="0"/>
              <a:t>, M., 2020. Methods and applications of sample size calculation and Recalculation in clinical trials. Springer.</a:t>
            </a:r>
          </a:p>
          <a:p>
            <a:pPr marL="0" indent="0">
              <a:lnSpc>
                <a:spcPct val="100000"/>
              </a:lnSpc>
              <a:spcBef>
                <a:spcPts val="600"/>
              </a:spcBef>
            </a:pPr>
            <a:r>
              <a:rPr lang="en-GB" sz="1100" dirty="0"/>
              <a:t>Friede et al., 2006. Sample size recalculation in Internal pilot study designs: A review. Biometrical J.;48(4):537–55.</a:t>
            </a:r>
          </a:p>
          <a:p>
            <a:pPr marL="0" indent="0">
              <a:lnSpc>
                <a:spcPct val="100000"/>
              </a:lnSpc>
              <a:spcBef>
                <a:spcPts val="600"/>
              </a:spcBef>
            </a:pPr>
            <a:r>
              <a:rPr lang="en-GB" sz="1100" dirty="0" err="1"/>
              <a:t>Kieser</a:t>
            </a:r>
            <a:r>
              <a:rPr lang="en-GB" sz="1100" dirty="0"/>
              <a:t>, M. and Friede, T., 2000. Re‐calculating the sample size in internal pilot study designs with control of the type I error rate. Statistics in medicine, 19(7), pp.901-911.</a:t>
            </a:r>
          </a:p>
          <a:p>
            <a:pPr marL="0" indent="0">
              <a:lnSpc>
                <a:spcPct val="100000"/>
              </a:lnSpc>
              <a:spcBef>
                <a:spcPts val="600"/>
              </a:spcBef>
            </a:pPr>
            <a:r>
              <a:rPr lang="en-GB" sz="1100" dirty="0" err="1"/>
              <a:t>Kieser</a:t>
            </a:r>
            <a:r>
              <a:rPr lang="en-GB" sz="1100" dirty="0"/>
              <a:t>, M. and Friede, T., 2003. Simple procedures for blinded sample size adjustment that do not affect the type I error rate. Statistics in medicine, 22(23), pp.3571-3581.</a:t>
            </a:r>
          </a:p>
          <a:p>
            <a:pPr marL="0" indent="0">
              <a:lnSpc>
                <a:spcPct val="100000"/>
              </a:lnSpc>
              <a:spcBef>
                <a:spcPts val="600"/>
              </a:spcBef>
            </a:pPr>
            <a:r>
              <a:rPr lang="en-GB" sz="1100" dirty="0"/>
              <a:t>Zucker, D.M., </a:t>
            </a:r>
            <a:r>
              <a:rPr lang="en-GB" sz="1100" dirty="0" err="1"/>
              <a:t>Wittes</a:t>
            </a:r>
            <a:r>
              <a:rPr lang="en-GB" sz="1100" dirty="0"/>
              <a:t>, J.T., </a:t>
            </a:r>
            <a:r>
              <a:rPr lang="en-GB" sz="1100" dirty="0" err="1"/>
              <a:t>Schabenberger</a:t>
            </a:r>
            <a:r>
              <a:rPr lang="en-GB" sz="1100" dirty="0"/>
              <a:t>, O. and Brittain, E., 1999. Internal pilot studies II: comparison of various procedures. Statistics in Medicine, 18(24), pp.3493-3509.</a:t>
            </a:r>
          </a:p>
          <a:p>
            <a:pPr marL="0" indent="0">
              <a:lnSpc>
                <a:spcPct val="100000"/>
              </a:lnSpc>
              <a:spcBef>
                <a:spcPts val="600"/>
              </a:spcBef>
            </a:pPr>
            <a:r>
              <a:rPr lang="en-GB" sz="1100" dirty="0"/>
              <a:t>Lawrence Gould, A. and Shih, W.J., 1992. Sample size re-estimation without unblinding for normally distributed outcomes with unknown variance. Communications in Statistics-Theory and Methods, 21(10), pp.2833-2853.</a:t>
            </a:r>
          </a:p>
          <a:p>
            <a:pPr marL="0" indent="0">
              <a:lnSpc>
                <a:spcPct val="100000"/>
              </a:lnSpc>
              <a:spcBef>
                <a:spcPts val="600"/>
              </a:spcBef>
            </a:pPr>
            <a:r>
              <a:rPr lang="en-GB" sz="1100" dirty="0"/>
              <a:t>Friede, T. and </a:t>
            </a:r>
            <a:r>
              <a:rPr lang="en-GB" sz="1100" dirty="0" err="1"/>
              <a:t>Kieser</a:t>
            </a:r>
            <a:r>
              <a:rPr lang="en-GB" sz="1100" dirty="0"/>
              <a:t>, M., 2002. On the inappropriateness of an EM algorithm based procedure for blinded sample size re‐estimation. Statistics in Medicine, 21(2), pp.165-176.</a:t>
            </a:r>
          </a:p>
          <a:p>
            <a:pPr marL="0" indent="0">
              <a:lnSpc>
                <a:spcPct val="100000"/>
              </a:lnSpc>
              <a:spcBef>
                <a:spcPts val="600"/>
              </a:spcBef>
            </a:pPr>
            <a:r>
              <a:rPr lang="en-GB" sz="1100" dirty="0"/>
              <a:t>Waksman, J.A., 2007. Assessment of the Gould‐Shih procedure for sample size re‐estimation. Pharmaceutical Statistics: The Journal of Applied Statistics in the Pharmaceutical Industry, 6(1), pp.53-65.</a:t>
            </a:r>
          </a:p>
          <a:p>
            <a:pPr marL="0" indent="0">
              <a:lnSpc>
                <a:spcPct val="100000"/>
              </a:lnSpc>
              <a:spcBef>
                <a:spcPts val="600"/>
              </a:spcBef>
            </a:pPr>
            <a:r>
              <a:rPr lang="en-GB" sz="1100" dirty="0"/>
              <a:t>Friede, T. and </a:t>
            </a:r>
            <a:r>
              <a:rPr lang="en-GB" sz="1100" dirty="0" err="1"/>
              <a:t>Kieser</a:t>
            </a:r>
            <a:r>
              <a:rPr lang="en-GB" sz="1100" dirty="0"/>
              <a:t>, M., 2003. Blinded sample size reassessment in non‐inferiority and equivalence trials. Statistics in medicine, 22(6), pp.995-1007.</a:t>
            </a:r>
          </a:p>
          <a:p>
            <a:pPr marL="0" indent="0">
              <a:lnSpc>
                <a:spcPct val="100000"/>
              </a:lnSpc>
              <a:spcBef>
                <a:spcPts val="600"/>
              </a:spcBef>
            </a:pPr>
            <a:r>
              <a:rPr lang="en-GB" sz="1100" dirty="0"/>
              <a:t>Friede, T. and </a:t>
            </a:r>
            <a:r>
              <a:rPr lang="en-GB" sz="1100" dirty="0" err="1"/>
              <a:t>Kieser</a:t>
            </a:r>
            <a:r>
              <a:rPr lang="en-GB" sz="1100" dirty="0"/>
              <a:t>, M., 2004. Sample size recalculation for binary data in internal pilot study designs. Pharmaceutical Statistics: The Journal of Applied Statistics in the Pharmaceutical Industry, 3(4), pp.269-279.</a:t>
            </a:r>
          </a:p>
          <a:p>
            <a:pPr marL="0" indent="0">
              <a:spcBef>
                <a:spcPts val="900"/>
              </a:spcBef>
            </a:pPr>
            <a:r>
              <a:rPr lang="en-GB" sz="1100" dirty="0"/>
              <a:t>Friede, T., Mitchell, C. and Müller‐</a:t>
            </a:r>
            <a:r>
              <a:rPr lang="en-GB" sz="1100" dirty="0" err="1"/>
              <a:t>Velten</a:t>
            </a:r>
            <a:r>
              <a:rPr lang="en-GB" sz="1100" dirty="0"/>
              <a:t>, G., 2007. Blinded sample size </a:t>
            </a:r>
            <a:r>
              <a:rPr lang="en-GB" sz="1100" dirty="0" err="1"/>
              <a:t>reestimation</a:t>
            </a:r>
            <a:r>
              <a:rPr lang="en-GB" sz="1100" dirty="0"/>
              <a:t> in non‐inferiority trials with binary endpoints. Biometrical Journal: Journal of Mathematical Methods in Biosciences, 49(6), pp.903-916.</a:t>
            </a:r>
          </a:p>
          <a:p>
            <a:pPr marL="0" lvl="0" indent="0" algn="l" rtl="0">
              <a:lnSpc>
                <a:spcPct val="100000"/>
              </a:lnSpc>
              <a:spcBef>
                <a:spcPts val="900"/>
              </a:spcBef>
              <a:spcAft>
                <a:spcPts val="0"/>
              </a:spcAft>
              <a:buSzPts val="1200"/>
              <a:buNone/>
            </a:pPr>
            <a:endParaRPr lang="en-GB" sz="1100" dirty="0"/>
          </a:p>
        </p:txBody>
      </p:sp>
    </p:spTree>
    <p:extLst>
      <p:ext uri="{BB962C8B-B14F-4D97-AF65-F5344CB8AC3E}">
        <p14:creationId xmlns:p14="http://schemas.microsoft.com/office/powerpoint/2010/main" val="228823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g2b1c0db4310_0_480"/>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 (Internal Pilot/Blinded SSR)</a:t>
            </a:r>
            <a:endParaRPr sz="3600" dirty="0"/>
          </a:p>
        </p:txBody>
      </p:sp>
      <p:sp>
        <p:nvSpPr>
          <p:cNvPr id="2291" name="Google Shape;2291;g2b1c0db4310_0_480"/>
          <p:cNvSpPr txBox="1">
            <a:spLocks noGrp="1"/>
          </p:cNvSpPr>
          <p:nvPr>
            <p:ph type="body" idx="1"/>
          </p:nvPr>
        </p:nvSpPr>
        <p:spPr>
          <a:xfrm>
            <a:off x="615274" y="1307013"/>
            <a:ext cx="10553700" cy="4953000"/>
          </a:xfrm>
          <a:prstGeom prst="rect">
            <a:avLst/>
          </a:prstGeom>
          <a:noFill/>
          <a:ln>
            <a:noFill/>
          </a:ln>
        </p:spPr>
        <p:txBody>
          <a:bodyPr spcFirstLastPara="1" wrap="square" lIns="0" tIns="0" rIns="0" bIns="0" anchor="t" anchorCtr="0">
            <a:noAutofit/>
          </a:bodyPr>
          <a:lstStyle/>
          <a:p>
            <a:pPr marL="0" indent="0">
              <a:lnSpc>
                <a:spcPct val="100000"/>
              </a:lnSpc>
            </a:pPr>
            <a:r>
              <a:rPr lang="en-GB" sz="1100" dirty="0"/>
              <a:t>Friede, T. and </a:t>
            </a:r>
            <a:r>
              <a:rPr lang="en-GB" sz="1100" dirty="0" err="1"/>
              <a:t>Schmidli</a:t>
            </a:r>
            <a:r>
              <a:rPr lang="en-GB" sz="1100" dirty="0"/>
              <a:t>, H., 2010. Blinded sample size </a:t>
            </a:r>
            <a:r>
              <a:rPr lang="en-GB" sz="1100" dirty="0" err="1"/>
              <a:t>reestimation</a:t>
            </a:r>
            <a:r>
              <a:rPr lang="en-GB" sz="1100" dirty="0"/>
              <a:t> with count data: methods and applications in multiple sclerosis. Statistics in Medicine, 29(10), pp.1145-1156.</a:t>
            </a:r>
          </a:p>
          <a:p>
            <a:pPr marL="0" indent="0">
              <a:lnSpc>
                <a:spcPct val="100000"/>
              </a:lnSpc>
              <a:spcBef>
                <a:spcPts val="600"/>
              </a:spcBef>
            </a:pPr>
            <a:r>
              <a:rPr lang="en-GB" sz="1100" dirty="0"/>
              <a:t>Schneider, S., </a:t>
            </a:r>
            <a:r>
              <a:rPr lang="en-GB" sz="1100" dirty="0" err="1"/>
              <a:t>Schmidli</a:t>
            </a:r>
            <a:r>
              <a:rPr lang="en-GB" sz="1100" dirty="0"/>
              <a:t>, H. and Friede, T., 2013. Blinded and unblinded internal pilot study designs for clinical trials with count data. Biometrical Journal, 55(4), pp.617-633.</a:t>
            </a:r>
          </a:p>
          <a:p>
            <a:pPr marL="0" indent="0">
              <a:lnSpc>
                <a:spcPct val="100000"/>
              </a:lnSpc>
              <a:spcBef>
                <a:spcPts val="600"/>
              </a:spcBef>
            </a:pPr>
            <a:r>
              <a:rPr lang="en-GB" sz="1100" dirty="0"/>
              <a:t>Friede, T. and </a:t>
            </a:r>
            <a:r>
              <a:rPr lang="en-GB" sz="1100" dirty="0" err="1"/>
              <a:t>Schmidli</a:t>
            </a:r>
            <a:r>
              <a:rPr lang="en-GB" sz="1100" dirty="0"/>
              <a:t>, H., 2010. Blinded sample size </a:t>
            </a:r>
            <a:r>
              <a:rPr lang="en-GB" sz="1100" dirty="0" err="1"/>
              <a:t>reestimation</a:t>
            </a:r>
            <a:r>
              <a:rPr lang="en-GB" sz="1100" dirty="0"/>
              <a:t> with negative binomial counts in superiority and non-inferiority trials. Methods of information in medicine, 49(06), pp.618-624.</a:t>
            </a:r>
          </a:p>
          <a:p>
            <a:pPr marL="0" indent="0">
              <a:lnSpc>
                <a:spcPct val="100000"/>
              </a:lnSpc>
              <a:spcBef>
                <a:spcPts val="600"/>
              </a:spcBef>
            </a:pPr>
            <a:r>
              <a:rPr lang="en-GB" sz="1100" dirty="0" err="1"/>
              <a:t>Ingel</a:t>
            </a:r>
            <a:r>
              <a:rPr lang="en-GB" sz="1100" dirty="0"/>
              <a:t>, K. and Jahn‐</a:t>
            </a:r>
            <a:r>
              <a:rPr lang="en-GB" sz="1100" dirty="0" err="1"/>
              <a:t>Eimermacher</a:t>
            </a:r>
            <a:r>
              <a:rPr lang="en-GB" sz="1100" dirty="0"/>
              <a:t>, A., 2014. Sample‐size calculation and </a:t>
            </a:r>
            <a:r>
              <a:rPr lang="en-GB" sz="1100" dirty="0" err="1"/>
              <a:t>reestimation</a:t>
            </a:r>
            <a:r>
              <a:rPr lang="en-GB" sz="1100" dirty="0"/>
              <a:t> for a semiparametric analysis of recurrent event data taking robust standard errors into account. Biometrical Journal, 56(4), pp.631-648.</a:t>
            </a:r>
          </a:p>
          <a:p>
            <a:pPr marL="0" indent="0">
              <a:lnSpc>
                <a:spcPct val="100000"/>
              </a:lnSpc>
              <a:spcBef>
                <a:spcPts val="600"/>
              </a:spcBef>
            </a:pPr>
            <a:r>
              <a:rPr lang="en-GB" sz="1100" dirty="0"/>
              <a:t>Todd, S., Valdés‐Márquez, E. and West, J., 2012. A practical comparison of blinded methods for sample size reviews in survival data clinical trials. Pharmaceutical statistics, 11(2), pp.141-148.</a:t>
            </a:r>
          </a:p>
          <a:p>
            <a:pPr marL="0" indent="0">
              <a:lnSpc>
                <a:spcPct val="100000"/>
              </a:lnSpc>
              <a:spcBef>
                <a:spcPts val="600"/>
              </a:spcBef>
            </a:pPr>
            <a:r>
              <a:rPr lang="en-GB" sz="1100" dirty="0"/>
              <a:t>Friede, T., </a:t>
            </a:r>
            <a:r>
              <a:rPr lang="en-GB" sz="1100" dirty="0" err="1"/>
              <a:t>Pohlmann</a:t>
            </a:r>
            <a:r>
              <a:rPr lang="en-GB" sz="1100" dirty="0"/>
              <a:t>, H. and </a:t>
            </a:r>
            <a:r>
              <a:rPr lang="en-GB" sz="1100" dirty="0" err="1"/>
              <a:t>Schmidli</a:t>
            </a:r>
            <a:r>
              <a:rPr lang="en-GB" sz="1100" dirty="0"/>
              <a:t>, H., 2019. Blinded sample size </a:t>
            </a:r>
            <a:r>
              <a:rPr lang="en-GB" sz="1100" dirty="0" err="1"/>
              <a:t>reestimation</a:t>
            </a:r>
            <a:r>
              <a:rPr lang="en-GB" sz="1100" dirty="0"/>
              <a:t> in event‐driven clinical trials: Methods and an application in multiple sclerosis. Pharmaceutical Statistics, 18(3), pp.351-365.</a:t>
            </a:r>
          </a:p>
          <a:p>
            <a:pPr marL="0" indent="0">
              <a:lnSpc>
                <a:spcPct val="100000"/>
              </a:lnSpc>
              <a:spcBef>
                <a:spcPts val="600"/>
              </a:spcBef>
            </a:pPr>
            <a:r>
              <a:rPr lang="en-GB" sz="1100" dirty="0" err="1"/>
              <a:t>Kieser</a:t>
            </a:r>
            <a:r>
              <a:rPr lang="en-GB" sz="1100" dirty="0"/>
              <a:t>, M. and Friede, T., 2000. Blinded sample size </a:t>
            </a:r>
            <a:r>
              <a:rPr lang="en-GB" sz="1100" dirty="0" err="1"/>
              <a:t>reestimation</a:t>
            </a:r>
            <a:r>
              <a:rPr lang="en-GB" sz="1100" dirty="0"/>
              <a:t> in multiarmed clinical trials. Drug information journal: DIJ/Drug Information Association, 34, pp.455-460.</a:t>
            </a:r>
          </a:p>
          <a:p>
            <a:pPr marL="0" indent="0">
              <a:lnSpc>
                <a:spcPct val="100000"/>
              </a:lnSpc>
              <a:spcBef>
                <a:spcPts val="600"/>
              </a:spcBef>
            </a:pPr>
            <a:r>
              <a:rPr lang="en-GB" sz="1100" dirty="0"/>
              <a:t>Friede, T. and </a:t>
            </a:r>
            <a:r>
              <a:rPr lang="en-GB" sz="1100" dirty="0" err="1"/>
              <a:t>Kieser</a:t>
            </a:r>
            <a:r>
              <a:rPr lang="en-GB" sz="1100" dirty="0"/>
              <a:t>, M., 2011. Blinded sample size recalculation for clinical trials with normal data and baseline adjusted analysis. Pharmaceutical statistics, 10(1), pp.8-13.</a:t>
            </a:r>
          </a:p>
          <a:p>
            <a:pPr marL="0" indent="0">
              <a:lnSpc>
                <a:spcPct val="100000"/>
              </a:lnSpc>
              <a:spcBef>
                <a:spcPts val="600"/>
              </a:spcBef>
            </a:pPr>
            <a:r>
              <a:rPr lang="en-GB" sz="1100" dirty="0"/>
              <a:t>Jensen, K. and </a:t>
            </a:r>
            <a:r>
              <a:rPr lang="en-GB" sz="1100" dirty="0" err="1"/>
              <a:t>Kieser</a:t>
            </a:r>
            <a:r>
              <a:rPr lang="en-GB" sz="1100" dirty="0"/>
              <a:t>, M., 2010. Blinded sample size recalculation in multicentre trials with normally distributed outcome. Biometrical Journal, 52(3), pp.377-399.</a:t>
            </a:r>
          </a:p>
          <a:p>
            <a:pPr marL="0" indent="0">
              <a:lnSpc>
                <a:spcPct val="100000"/>
              </a:lnSpc>
              <a:spcBef>
                <a:spcPts val="600"/>
              </a:spcBef>
            </a:pPr>
            <a:r>
              <a:rPr lang="en-GB" sz="1100" dirty="0"/>
              <a:t>Lake, S., </a:t>
            </a:r>
            <a:r>
              <a:rPr lang="en-GB" sz="1100" dirty="0" err="1"/>
              <a:t>Kammann</a:t>
            </a:r>
            <a:r>
              <a:rPr lang="en-GB" sz="1100" dirty="0"/>
              <a:t>, E., Klar, N. and </a:t>
            </a:r>
            <a:r>
              <a:rPr lang="en-GB" sz="1100" dirty="0" err="1"/>
              <a:t>Betensky</a:t>
            </a:r>
            <a:r>
              <a:rPr lang="en-GB" sz="1100" dirty="0"/>
              <a:t>, R., 2002. Sample size re‐estimation in cluster randomization trials. Statistics in medicine, 21(10), pp.1337-1350.</a:t>
            </a:r>
          </a:p>
          <a:p>
            <a:pPr marL="0" indent="0">
              <a:lnSpc>
                <a:spcPct val="100000"/>
              </a:lnSpc>
              <a:spcBef>
                <a:spcPts val="600"/>
              </a:spcBef>
            </a:pPr>
            <a:r>
              <a:rPr lang="en-GB" sz="1100" dirty="0" err="1"/>
              <a:t>Golkowski</a:t>
            </a:r>
            <a:r>
              <a:rPr lang="en-GB" sz="1100" dirty="0"/>
              <a:t>, D., Friede, T. and </a:t>
            </a:r>
            <a:r>
              <a:rPr lang="en-GB" sz="1100" dirty="0" err="1"/>
              <a:t>Kieser</a:t>
            </a:r>
            <a:r>
              <a:rPr lang="en-GB" sz="1100" dirty="0"/>
              <a:t>, M., 2014. Blinded sample size re‐estimation in crossover bioequivalence trials. Pharmaceutical statistics, 13(3), pp.157-162.</a:t>
            </a:r>
          </a:p>
          <a:p>
            <a:pPr marL="0" indent="0">
              <a:lnSpc>
                <a:spcPct val="100000"/>
              </a:lnSpc>
              <a:spcBef>
                <a:spcPts val="600"/>
              </a:spcBef>
            </a:pPr>
            <a:r>
              <a:rPr lang="en-GB" sz="1100" dirty="0"/>
              <a:t>Wych, J., Grayling, M.J. and </a:t>
            </a:r>
            <a:r>
              <a:rPr lang="en-GB" sz="1100" dirty="0" err="1"/>
              <a:t>Mander</a:t>
            </a:r>
            <a:r>
              <a:rPr lang="en-GB" sz="1100" dirty="0"/>
              <a:t>, A.P., 2019. Sample size re-estimation in crossover trials: application to the AIM HY-INFORM study. Trials, 20, pp.1-10.</a:t>
            </a:r>
          </a:p>
          <a:p>
            <a:pPr marL="0" indent="0">
              <a:lnSpc>
                <a:spcPct val="100000"/>
              </a:lnSpc>
              <a:spcBef>
                <a:spcPts val="600"/>
              </a:spcBef>
            </a:pPr>
            <a:r>
              <a:rPr lang="en-GB" sz="1100" dirty="0"/>
              <a:t>Sander, A., Rauch, G. and </a:t>
            </a:r>
            <a:r>
              <a:rPr lang="en-GB" sz="1100" dirty="0" err="1"/>
              <a:t>Kieser</a:t>
            </a:r>
            <a:r>
              <a:rPr lang="en-GB" sz="1100" dirty="0"/>
              <a:t>, M., 2017. Blinded sample size recalculation in clinical trials with binary composite endpoints. Journal of Biopharmaceutical Statistics, 27(4), pp.705-715.</a:t>
            </a:r>
          </a:p>
          <a:p>
            <a:pPr marL="0" indent="0">
              <a:lnSpc>
                <a:spcPct val="100000"/>
              </a:lnSpc>
              <a:spcBef>
                <a:spcPts val="600"/>
              </a:spcBef>
            </a:pPr>
            <a:r>
              <a:rPr lang="en-GB" sz="1100" dirty="0"/>
              <a:t>Stark, M. and Zapf, A., 2020. Sample size calculation and re-estimation based on the prevalence in a single-arm confirmatory diagnostic accuracy study. Statistical Methods in Medical Research, 29(10), pp.2958-2971.</a:t>
            </a:r>
          </a:p>
          <a:p>
            <a:pPr marL="0" indent="0">
              <a:lnSpc>
                <a:spcPct val="100000"/>
              </a:lnSpc>
              <a:spcBef>
                <a:spcPts val="600"/>
              </a:spcBef>
            </a:pPr>
            <a:endParaRPr lang="en-GB" sz="1100" dirty="0"/>
          </a:p>
          <a:p>
            <a:pPr marL="0" indent="0">
              <a:lnSpc>
                <a:spcPct val="100000"/>
              </a:lnSpc>
              <a:spcBef>
                <a:spcPts val="600"/>
              </a:spcBef>
            </a:pPr>
            <a:endParaRPr lang="en-GB" sz="1100" dirty="0"/>
          </a:p>
          <a:p>
            <a:pPr marL="0" lvl="0" indent="0" algn="l" rtl="0">
              <a:lnSpc>
                <a:spcPct val="100000"/>
              </a:lnSpc>
              <a:spcBef>
                <a:spcPts val="900"/>
              </a:spcBef>
              <a:spcAft>
                <a:spcPts val="0"/>
              </a:spcAft>
              <a:buSzPts val="1200"/>
              <a:buNone/>
            </a:pPr>
            <a:endParaRPr lang="en-GB" sz="1100" dirty="0"/>
          </a:p>
        </p:txBody>
      </p:sp>
    </p:spTree>
    <p:extLst>
      <p:ext uri="{BB962C8B-B14F-4D97-AF65-F5344CB8AC3E}">
        <p14:creationId xmlns:p14="http://schemas.microsoft.com/office/powerpoint/2010/main" val="4015283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g2b1c0db4310_0_480"/>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 (Internal Pilot/Blinded SSR)</a:t>
            </a:r>
            <a:endParaRPr sz="3600" dirty="0"/>
          </a:p>
        </p:txBody>
      </p:sp>
      <p:sp>
        <p:nvSpPr>
          <p:cNvPr id="2291" name="Google Shape;2291;g2b1c0db4310_0_480"/>
          <p:cNvSpPr txBox="1">
            <a:spLocks noGrp="1"/>
          </p:cNvSpPr>
          <p:nvPr>
            <p:ph type="body" idx="1"/>
          </p:nvPr>
        </p:nvSpPr>
        <p:spPr>
          <a:xfrm>
            <a:off x="615274" y="1248647"/>
            <a:ext cx="10553700" cy="4953000"/>
          </a:xfrm>
          <a:prstGeom prst="rect">
            <a:avLst/>
          </a:prstGeom>
          <a:noFill/>
          <a:ln>
            <a:noFill/>
          </a:ln>
        </p:spPr>
        <p:txBody>
          <a:bodyPr spcFirstLastPara="1" wrap="square" lIns="0" tIns="0" rIns="0" bIns="0" anchor="t" anchorCtr="0">
            <a:noAutofit/>
          </a:bodyPr>
          <a:lstStyle/>
          <a:p>
            <a:pPr marL="0" indent="0">
              <a:spcBef>
                <a:spcPts val="600"/>
              </a:spcBef>
            </a:pPr>
            <a:r>
              <a:rPr lang="en-GB" sz="1100" dirty="0"/>
              <a:t>Stark, M., Hesse, M., </a:t>
            </a:r>
            <a:r>
              <a:rPr lang="en-GB" sz="1100" dirty="0" err="1"/>
              <a:t>Brannath</a:t>
            </a:r>
            <a:r>
              <a:rPr lang="en-GB" sz="1100" dirty="0"/>
              <a:t>, W. and Zapf, A., 2022. Blinded sample size re-estimation in a comparative diagnostic accuracy study. BMC Medical Research Methodology, 22(1), p.115.</a:t>
            </a:r>
          </a:p>
          <a:p>
            <a:pPr marL="0" indent="0">
              <a:spcBef>
                <a:spcPts val="600"/>
              </a:spcBef>
            </a:pPr>
            <a:r>
              <a:rPr lang="en-GB" sz="1100" dirty="0" err="1"/>
              <a:t>Mütze</a:t>
            </a:r>
            <a:r>
              <a:rPr lang="en-GB" sz="1100" dirty="0"/>
              <a:t>, T., </a:t>
            </a:r>
            <a:r>
              <a:rPr lang="en-GB" sz="1100" dirty="0" err="1"/>
              <a:t>Schmidli</a:t>
            </a:r>
            <a:r>
              <a:rPr lang="en-GB" sz="1100" dirty="0"/>
              <a:t>, H. and Friede, T., 2018. Sample size re‐estimation incorporating prior information on a nuisance parameter. Pharmaceutical statistics, 17(2), pp.126-143.</a:t>
            </a:r>
          </a:p>
          <a:p>
            <a:pPr marL="0" indent="0">
              <a:spcBef>
                <a:spcPts val="600"/>
              </a:spcBef>
            </a:pPr>
            <a:r>
              <a:rPr lang="en-GB" sz="1100" dirty="0"/>
              <a:t>Friede, T. and Miller, F., 2012. Blinded continuous monitoring of nuisance parameters in clinical trials. Journal of the Royal Statistical Society Series C: Applied Statistics, 61(4), pp.601-618.</a:t>
            </a:r>
          </a:p>
          <a:p>
            <a:pPr marL="0" indent="0">
              <a:lnSpc>
                <a:spcPct val="100000"/>
              </a:lnSpc>
              <a:spcBef>
                <a:spcPts val="600"/>
              </a:spcBef>
            </a:pPr>
            <a:r>
              <a:rPr lang="en-GB" sz="1100" dirty="0"/>
              <a:t>Bauer, P. and </a:t>
            </a:r>
            <a:r>
              <a:rPr lang="en-GB" sz="1100" dirty="0" err="1"/>
              <a:t>Kohne</a:t>
            </a:r>
            <a:r>
              <a:rPr lang="en-GB" sz="1100" dirty="0"/>
              <a:t>, K., 1994. Evaluation of experiments with adaptive interim analyses. Biometrics, pp.1029-1041.</a:t>
            </a:r>
          </a:p>
          <a:p>
            <a:pPr marL="0" indent="0">
              <a:lnSpc>
                <a:spcPct val="100000"/>
              </a:lnSpc>
              <a:spcBef>
                <a:spcPts val="600"/>
              </a:spcBef>
            </a:pPr>
            <a:r>
              <a:rPr lang="en-GB" sz="1100" dirty="0"/>
              <a:t>Müller, H.H. and Schäfer, H., 2001. Adaptive group sequential designs for clinical trials: combining the advantages of adaptive and of classical group sequential approaches. Biometrics, 57(3), pp.886-891.</a:t>
            </a:r>
          </a:p>
          <a:p>
            <a:pPr marL="0" indent="0">
              <a:lnSpc>
                <a:spcPct val="100000"/>
              </a:lnSpc>
              <a:spcBef>
                <a:spcPts val="600"/>
              </a:spcBef>
            </a:pPr>
            <a:r>
              <a:rPr lang="en-GB" sz="1100" dirty="0" err="1"/>
              <a:t>Wassmer</a:t>
            </a:r>
            <a:r>
              <a:rPr lang="en-GB" sz="1100" dirty="0"/>
              <a:t>, G. and </a:t>
            </a:r>
            <a:r>
              <a:rPr lang="en-GB" sz="1100" dirty="0" err="1"/>
              <a:t>Brannath</a:t>
            </a:r>
            <a:r>
              <a:rPr lang="en-GB" sz="1100" dirty="0"/>
              <a:t>, W., 2016. Group sequential and confirmatory adaptive designs in clinical trials (Vol. 301, pp. 24-28). Cham: Springer International Publishing.</a:t>
            </a:r>
          </a:p>
          <a:p>
            <a:pPr marL="0" indent="0">
              <a:lnSpc>
                <a:spcPct val="100000"/>
              </a:lnSpc>
              <a:spcBef>
                <a:spcPts val="600"/>
              </a:spcBef>
            </a:pPr>
            <a:r>
              <a:rPr lang="en-GB" sz="1100" dirty="0" err="1"/>
              <a:t>Posch</a:t>
            </a:r>
            <a:r>
              <a:rPr lang="en-GB" sz="1100" dirty="0"/>
              <a:t>, M., </a:t>
            </a:r>
            <a:r>
              <a:rPr lang="en-GB" sz="1100" dirty="0" err="1"/>
              <a:t>Klinglmueller</a:t>
            </a:r>
            <a:r>
              <a:rPr lang="en-GB" sz="1100" dirty="0"/>
              <a:t>, F., König, F. and Miller, F., 2018. Estimation after blinded sample size reassessment. Statistical methods in medical research, 27(6), pp.1830-1846.</a:t>
            </a:r>
          </a:p>
          <a:p>
            <a:pPr marL="0" indent="0">
              <a:lnSpc>
                <a:spcPct val="100000"/>
              </a:lnSpc>
              <a:spcBef>
                <a:spcPts val="600"/>
              </a:spcBef>
            </a:pPr>
            <a:r>
              <a:rPr lang="en-GB" sz="1100" dirty="0" err="1"/>
              <a:t>Wittes</a:t>
            </a:r>
            <a:r>
              <a:rPr lang="en-GB" sz="1100" dirty="0"/>
              <a:t>, J. and Brittain, E., 1990. The role of internal pilot studies in increasing the efficiency of clinical trials. Statistics in medicine, 9(1‐2), pp.65-72.</a:t>
            </a:r>
          </a:p>
          <a:p>
            <a:pPr marL="0" indent="0">
              <a:lnSpc>
                <a:spcPct val="100000"/>
              </a:lnSpc>
              <a:spcBef>
                <a:spcPts val="600"/>
              </a:spcBef>
            </a:pPr>
            <a:r>
              <a:rPr lang="en-GB" sz="1100" dirty="0" err="1"/>
              <a:t>Wittes</a:t>
            </a:r>
            <a:r>
              <a:rPr lang="en-GB" sz="1100" dirty="0"/>
              <a:t>, J., </a:t>
            </a:r>
            <a:r>
              <a:rPr lang="en-GB" sz="1100" dirty="0" err="1"/>
              <a:t>Schabenberger</a:t>
            </a:r>
            <a:r>
              <a:rPr lang="en-GB" sz="1100" dirty="0"/>
              <a:t>, O., Zucker, D., Brittain, E. and </a:t>
            </a:r>
            <a:r>
              <a:rPr lang="en-GB" sz="1100" dirty="0" err="1"/>
              <a:t>Proschan</a:t>
            </a:r>
            <a:r>
              <a:rPr lang="en-GB" sz="1100" dirty="0"/>
              <a:t>, M., 1999. Internal pilot studies I: type I error rate of the naive t‐test. Statistics in medicine, 18(24), pp.3481-3491.</a:t>
            </a:r>
          </a:p>
          <a:p>
            <a:pPr marL="0" indent="0">
              <a:lnSpc>
                <a:spcPct val="100000"/>
              </a:lnSpc>
              <a:spcBef>
                <a:spcPts val="600"/>
              </a:spcBef>
            </a:pPr>
            <a:r>
              <a:rPr lang="en-GB" sz="1100" dirty="0"/>
              <a:t>Denne, J.S. and Jennison, C., 1999. Estimating the sample size for at‐test using an internal pilot. Statistics in Medicine, 18(13), pp.1575-1585.</a:t>
            </a:r>
          </a:p>
          <a:p>
            <a:pPr marL="0" indent="0">
              <a:lnSpc>
                <a:spcPct val="100000"/>
              </a:lnSpc>
              <a:spcBef>
                <a:spcPts val="600"/>
              </a:spcBef>
            </a:pPr>
            <a:r>
              <a:rPr lang="en-GB" sz="1100" dirty="0"/>
              <a:t>Mano, H., Tanaka, Y., </a:t>
            </a:r>
            <a:r>
              <a:rPr lang="en-GB" sz="1100" dirty="0" err="1"/>
              <a:t>Orihara</a:t>
            </a:r>
            <a:r>
              <a:rPr lang="en-GB" sz="1100" dirty="0"/>
              <a:t>, S. and Moriya, J., 2023. Application of sample size re-estimation in clinical trials: A systematic review. Contemporary Clinical Trials Communications, p.101210.</a:t>
            </a:r>
          </a:p>
          <a:p>
            <a:pPr marL="0" indent="0">
              <a:lnSpc>
                <a:spcPct val="100000"/>
              </a:lnSpc>
              <a:spcBef>
                <a:spcPts val="600"/>
              </a:spcBef>
            </a:pPr>
            <a:r>
              <a:rPr lang="en-GB" sz="1100" dirty="0"/>
              <a:t>Sugiyama, H., </a:t>
            </a:r>
            <a:r>
              <a:rPr lang="en-GB" sz="1100" dirty="0" err="1"/>
              <a:t>Tsuyuguchi</a:t>
            </a:r>
            <a:r>
              <a:rPr lang="en-GB" sz="1100" dirty="0"/>
              <a:t>, T., Sakai, Y., </a:t>
            </a:r>
            <a:r>
              <a:rPr lang="en-GB" sz="1100" dirty="0" err="1"/>
              <a:t>Mikata</a:t>
            </a:r>
            <a:r>
              <a:rPr lang="en-GB" sz="1100" dirty="0"/>
              <a:t>, R., </a:t>
            </a:r>
            <a:r>
              <a:rPr lang="en-GB" sz="1100" dirty="0" err="1"/>
              <a:t>Yasui</a:t>
            </a:r>
            <a:r>
              <a:rPr lang="en-GB" sz="1100" dirty="0"/>
              <a:t>, S., Watanabe, Y., Sakamoto, D., Nakamura, M. and Nishikawa, T., 2018. </a:t>
            </a:r>
            <a:r>
              <a:rPr lang="en-GB" sz="1100" dirty="0" err="1"/>
              <a:t>Transpancreatic</a:t>
            </a:r>
            <a:r>
              <a:rPr lang="en-GB" sz="1100" dirty="0"/>
              <a:t> precut papillotomy versus double-guidewire technique in difficult biliary cannulation: prospective randomized study. Endoscopy, 50(01), pp.33-39.</a:t>
            </a:r>
          </a:p>
          <a:p>
            <a:pPr marL="0" indent="0">
              <a:spcBef>
                <a:spcPts val="900"/>
              </a:spcBef>
            </a:pPr>
            <a:endParaRPr lang="en-GB" sz="1100" dirty="0"/>
          </a:p>
          <a:p>
            <a:pPr marL="0" lvl="0" indent="0" algn="l" rtl="0">
              <a:lnSpc>
                <a:spcPct val="100000"/>
              </a:lnSpc>
              <a:spcBef>
                <a:spcPts val="900"/>
              </a:spcBef>
              <a:spcAft>
                <a:spcPts val="0"/>
              </a:spcAft>
              <a:buSzPts val="1200"/>
              <a:buNone/>
            </a:pPr>
            <a:endParaRPr lang="en-GB" sz="1100" dirty="0"/>
          </a:p>
        </p:txBody>
      </p:sp>
    </p:spTree>
    <p:extLst>
      <p:ext uri="{BB962C8B-B14F-4D97-AF65-F5344CB8AC3E}">
        <p14:creationId xmlns:p14="http://schemas.microsoft.com/office/powerpoint/2010/main" val="376405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3"/>
        <p:cNvGrpSpPr/>
        <p:nvPr/>
      </p:nvGrpSpPr>
      <p:grpSpPr>
        <a:xfrm>
          <a:off x="0" y="0"/>
          <a:ext cx="0" cy="0"/>
          <a:chOff x="0" y="0"/>
          <a:chExt cx="0" cy="0"/>
        </a:xfrm>
      </p:grpSpPr>
      <p:sp>
        <p:nvSpPr>
          <p:cNvPr id="2074" name="Google Shape;2074;g276a1c4e488_0_0"/>
          <p:cNvSpPr txBox="1"/>
          <p:nvPr/>
        </p:nvSpPr>
        <p:spPr>
          <a:xfrm>
            <a:off x="533399" y="722525"/>
            <a:ext cx="3965400" cy="710700"/>
          </a:xfrm>
          <a:prstGeom prst="rect">
            <a:avLst/>
          </a:prstGeom>
          <a:noFill/>
          <a:ln>
            <a:noFill/>
          </a:ln>
        </p:spPr>
        <p:txBody>
          <a:bodyPr spcFirstLastPara="1" wrap="square" lIns="27425" tIns="27425" rIns="27425" bIns="27425" anchor="b" anchorCtr="0">
            <a:normAutofit/>
          </a:bodyPr>
          <a:lstStyle/>
          <a:p>
            <a:pPr marL="0" lvl="0" indent="0" algn="l" rtl="0">
              <a:lnSpc>
                <a:spcPct val="90000"/>
              </a:lnSpc>
              <a:spcBef>
                <a:spcPts val="0"/>
              </a:spcBef>
              <a:spcAft>
                <a:spcPts val="0"/>
              </a:spcAft>
              <a:buNone/>
            </a:pPr>
            <a:r>
              <a:rPr lang="en-IE" sz="4000">
                <a:solidFill>
                  <a:srgbClr val="152430"/>
                </a:solidFill>
                <a:latin typeface="Public Sans SemiBold"/>
                <a:ea typeface="Public Sans SemiBold"/>
                <a:cs typeface="Public Sans SemiBold"/>
                <a:sym typeface="Public Sans SemiBold"/>
              </a:rPr>
              <a:t>Agenda</a:t>
            </a:r>
            <a:endParaRPr sz="4000">
              <a:solidFill>
                <a:srgbClr val="152430"/>
              </a:solidFill>
              <a:latin typeface="Public Sans SemiBold"/>
              <a:ea typeface="Public Sans SemiBold"/>
              <a:cs typeface="Public Sans SemiBold"/>
              <a:sym typeface="Public Sans SemiBold"/>
            </a:endParaRPr>
          </a:p>
        </p:txBody>
      </p:sp>
      <p:sp>
        <p:nvSpPr>
          <p:cNvPr id="2076" name="Google Shape;2076;g276a1c4e488_0_0"/>
          <p:cNvSpPr txBox="1"/>
          <p:nvPr/>
        </p:nvSpPr>
        <p:spPr>
          <a:xfrm>
            <a:off x="6275994" y="2956259"/>
            <a:ext cx="55779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Internal Pilot Studies</a:t>
            </a:r>
            <a:endParaRPr dirty="0">
              <a:solidFill>
                <a:srgbClr val="152430"/>
              </a:solidFill>
              <a:latin typeface="Public Sans"/>
              <a:ea typeface="Public Sans"/>
              <a:cs typeface="Public Sans"/>
              <a:sym typeface="Public Sans"/>
            </a:endParaRPr>
          </a:p>
        </p:txBody>
      </p:sp>
      <p:sp>
        <p:nvSpPr>
          <p:cNvPr id="2077" name="Google Shape;2077;g276a1c4e488_0_0"/>
          <p:cNvSpPr txBox="1"/>
          <p:nvPr/>
        </p:nvSpPr>
        <p:spPr>
          <a:xfrm>
            <a:off x="5439127" y="814599"/>
            <a:ext cx="648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01</a:t>
            </a:r>
            <a:endParaRPr/>
          </a:p>
        </p:txBody>
      </p:sp>
      <p:sp>
        <p:nvSpPr>
          <p:cNvPr id="2078" name="Google Shape;2078;g276a1c4e488_0_0"/>
          <p:cNvSpPr txBox="1"/>
          <p:nvPr/>
        </p:nvSpPr>
        <p:spPr>
          <a:xfrm>
            <a:off x="6275994" y="3967569"/>
            <a:ext cx="54630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Conclusions &amp; Discussion</a:t>
            </a:r>
            <a:endParaRPr dirty="0">
              <a:solidFill>
                <a:srgbClr val="152430"/>
              </a:solidFill>
              <a:latin typeface="Public Sans"/>
              <a:ea typeface="Public Sans"/>
              <a:cs typeface="Public Sans"/>
              <a:sym typeface="Public Sans"/>
            </a:endParaRPr>
          </a:p>
        </p:txBody>
      </p:sp>
      <p:sp>
        <p:nvSpPr>
          <p:cNvPr id="2079" name="Google Shape;2079;g276a1c4e488_0_0"/>
          <p:cNvSpPr txBox="1"/>
          <p:nvPr/>
        </p:nvSpPr>
        <p:spPr>
          <a:xfrm>
            <a:off x="5439127" y="1832567"/>
            <a:ext cx="724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02</a:t>
            </a:r>
            <a:endParaRPr/>
          </a:p>
        </p:txBody>
      </p:sp>
      <p:sp>
        <p:nvSpPr>
          <p:cNvPr id="2080" name="Google Shape;2080;g276a1c4e488_0_0"/>
          <p:cNvSpPr txBox="1"/>
          <p:nvPr/>
        </p:nvSpPr>
        <p:spPr>
          <a:xfrm>
            <a:off x="5439127" y="2850535"/>
            <a:ext cx="7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03</a:t>
            </a:r>
            <a:endParaRPr/>
          </a:p>
        </p:txBody>
      </p:sp>
      <p:sp>
        <p:nvSpPr>
          <p:cNvPr id="2081" name="Google Shape;2081;g276a1c4e488_0_0"/>
          <p:cNvSpPr txBox="1"/>
          <p:nvPr/>
        </p:nvSpPr>
        <p:spPr>
          <a:xfrm>
            <a:off x="5439127" y="3868503"/>
            <a:ext cx="7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04</a:t>
            </a:r>
            <a:endParaRPr/>
          </a:p>
        </p:txBody>
      </p:sp>
      <p:sp>
        <p:nvSpPr>
          <p:cNvPr id="2082" name="Google Shape;2082;g276a1c4e488_0_0"/>
          <p:cNvSpPr txBox="1"/>
          <p:nvPr/>
        </p:nvSpPr>
        <p:spPr>
          <a:xfrm>
            <a:off x="6275994" y="933714"/>
            <a:ext cx="55779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Pilot Studies Overview</a:t>
            </a:r>
            <a:endParaRPr dirty="0">
              <a:solidFill>
                <a:srgbClr val="152430"/>
              </a:solidFill>
              <a:latin typeface="Public Sans"/>
              <a:ea typeface="Public Sans"/>
              <a:cs typeface="Public Sans"/>
              <a:sym typeface="Public Sans"/>
            </a:endParaRPr>
          </a:p>
        </p:txBody>
      </p:sp>
      <p:sp>
        <p:nvSpPr>
          <p:cNvPr id="2083" name="Google Shape;2083;g276a1c4e488_0_0"/>
          <p:cNvSpPr txBox="1"/>
          <p:nvPr/>
        </p:nvSpPr>
        <p:spPr>
          <a:xfrm>
            <a:off x="6275994" y="1944986"/>
            <a:ext cx="57726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Sample Size for Pilot Studies</a:t>
            </a:r>
            <a:endParaRPr dirty="0">
              <a:solidFill>
                <a:srgbClr val="152430"/>
              </a:solidFill>
              <a:latin typeface="Public Sans"/>
              <a:ea typeface="Public Sans"/>
              <a:cs typeface="Public Sans"/>
              <a:sym typeface="Public Sans"/>
            </a:endParaRPr>
          </a:p>
        </p:txBody>
      </p:sp>
      <p:sp>
        <p:nvSpPr>
          <p:cNvPr id="2084" name="Google Shape;2084;g276a1c4e488_0_0"/>
          <p:cNvSpPr txBox="1"/>
          <p:nvPr/>
        </p:nvSpPr>
        <p:spPr>
          <a:xfrm>
            <a:off x="3047259" y="5194384"/>
            <a:ext cx="6097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8BFD3"/>
              </a:buClr>
              <a:buSzPts val="2400"/>
              <a:buFont typeface="Arial"/>
              <a:buNone/>
            </a:pPr>
            <a:r>
              <a:rPr lang="en-IE" sz="2400" i="1" u="none" strike="noStrike" cap="none">
                <a:solidFill>
                  <a:schemeClr val="accent4"/>
                </a:solidFill>
                <a:latin typeface="Public Sans Medium"/>
                <a:ea typeface="Public Sans Medium"/>
                <a:cs typeface="Public Sans Medium"/>
                <a:sym typeface="Public Sans Medium"/>
              </a:rPr>
              <a:t>Questions welcome throughout</a:t>
            </a:r>
            <a:endParaRPr sz="1400" i="1" u="none" strike="noStrike" cap="none">
              <a:solidFill>
                <a:schemeClr val="accent4"/>
              </a:solidFill>
              <a:latin typeface="Public Sans Medium"/>
              <a:ea typeface="Public Sans Medium"/>
              <a:cs typeface="Public Sans Medium"/>
              <a:sym typeface="Public Sa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9"/>
        <p:cNvGrpSpPr/>
        <p:nvPr/>
      </p:nvGrpSpPr>
      <p:grpSpPr>
        <a:xfrm>
          <a:off x="0" y="0"/>
          <a:ext cx="0" cy="0"/>
          <a:chOff x="0" y="0"/>
          <a:chExt cx="0" cy="0"/>
        </a:xfrm>
      </p:grpSpPr>
      <p:sp>
        <p:nvSpPr>
          <p:cNvPr id="2090" name="Google Shape;2090;p4"/>
          <p:cNvSpPr/>
          <p:nvPr/>
        </p:nvSpPr>
        <p:spPr>
          <a:xfrm>
            <a:off x="4744750" y="4752050"/>
            <a:ext cx="2629500" cy="1274100"/>
          </a:xfrm>
          <a:prstGeom prst="roundRect">
            <a:avLst>
              <a:gd name="adj" fmla="val 8055"/>
            </a:avLst>
          </a:prstGeom>
          <a:solidFill>
            <a:srgbClr val="E7E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Post Marketing</a:t>
            </a:r>
            <a:endParaRPr sz="1700" b="1" i="0" u="none" strike="noStrike" cap="none">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Cohort Study</a:t>
            </a:r>
            <a:endParaRPr sz="14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Case-control Study</a:t>
            </a:r>
            <a:endParaRPr sz="1400" b="0" i="0" u="none" strike="noStrike" cap="none">
              <a:solidFill>
                <a:srgbClr val="000000"/>
              </a:solidFill>
              <a:latin typeface="Public Sans Light"/>
              <a:ea typeface="Public Sans Light"/>
              <a:cs typeface="Public Sans Light"/>
              <a:sym typeface="Public Sans Light"/>
            </a:endParaRPr>
          </a:p>
        </p:txBody>
      </p:sp>
      <p:pic>
        <p:nvPicPr>
          <p:cNvPr id="2091" name="Google Shape;2091;p4"/>
          <p:cNvPicPr preferRelativeResize="0"/>
          <p:nvPr/>
        </p:nvPicPr>
        <p:blipFill rotWithShape="1">
          <a:blip r:embed="rId3">
            <a:alphaModFix/>
          </a:blip>
          <a:srcRect l="-2298" t="-10926" r="-2666" b="-11293"/>
          <a:stretch/>
        </p:blipFill>
        <p:spPr>
          <a:xfrm>
            <a:off x="296163" y="321700"/>
            <a:ext cx="2271724" cy="669285"/>
          </a:xfrm>
          <a:prstGeom prst="rect">
            <a:avLst/>
          </a:prstGeom>
          <a:noFill/>
          <a:ln>
            <a:noFill/>
          </a:ln>
        </p:spPr>
      </p:pic>
      <p:sp>
        <p:nvSpPr>
          <p:cNvPr id="2092" name="Google Shape;2092;p4"/>
          <p:cNvSpPr txBox="1"/>
          <p:nvPr/>
        </p:nvSpPr>
        <p:spPr>
          <a:xfrm>
            <a:off x="296175" y="991000"/>
            <a:ext cx="4145700" cy="1760700"/>
          </a:xfrm>
          <a:prstGeom prst="rect">
            <a:avLst/>
          </a:prstGeom>
          <a:noFill/>
          <a:ln>
            <a:noFill/>
          </a:ln>
        </p:spPr>
        <p:txBody>
          <a:bodyPr spcFirstLastPara="1" wrap="square" lIns="91425" tIns="91425" rIns="91425" bIns="91425" anchor="t" anchorCtr="0">
            <a:noAutofit/>
          </a:bodyPr>
          <a:lstStyle/>
          <a:p>
            <a:pPr marL="0" marR="0" lvl="0" indent="0" algn="l" rtl="0">
              <a:lnSpc>
                <a:spcPct val="105000"/>
              </a:lnSpc>
              <a:spcBef>
                <a:spcPts val="0"/>
              </a:spcBef>
              <a:spcAft>
                <a:spcPts val="0"/>
              </a:spcAft>
              <a:buClr>
                <a:srgbClr val="FFFFFF"/>
              </a:buClr>
              <a:buSzPts val="4700"/>
              <a:buFont typeface="Public Sans Light"/>
              <a:buNone/>
            </a:pPr>
            <a:r>
              <a:rPr lang="en-IE" sz="3000" i="0" u="none" strike="noStrike" cap="none">
                <a:solidFill>
                  <a:schemeClr val="dk1"/>
                </a:solidFill>
                <a:latin typeface="Public Sans Medium"/>
                <a:ea typeface="Public Sans Medium"/>
                <a:cs typeface="Public Sans Medium"/>
                <a:sym typeface="Public Sans Medium"/>
              </a:rPr>
              <a:t>The complete solution</a:t>
            </a:r>
            <a:r>
              <a:rPr lang="en-IE" sz="3000">
                <a:solidFill>
                  <a:schemeClr val="dk1"/>
                </a:solidFill>
                <a:latin typeface="Public Sans Medium"/>
                <a:ea typeface="Public Sans Medium"/>
                <a:cs typeface="Public Sans Medium"/>
                <a:sym typeface="Public Sans Medium"/>
              </a:rPr>
              <a:t> </a:t>
            </a:r>
            <a:r>
              <a:rPr lang="en-IE" sz="3000" i="0" u="none" strike="noStrike" cap="none">
                <a:solidFill>
                  <a:schemeClr val="dk1"/>
                </a:solidFill>
                <a:latin typeface="Public Sans Medium"/>
                <a:ea typeface="Public Sans Medium"/>
                <a:cs typeface="Public Sans Medium"/>
                <a:sym typeface="Public Sans Medium"/>
              </a:rPr>
              <a:t>for optimizing your clinical trial designs</a:t>
            </a:r>
            <a:endParaRPr sz="3000" i="0" u="none" strike="noStrike" cap="none">
              <a:solidFill>
                <a:schemeClr val="dk1"/>
              </a:solidFill>
              <a:latin typeface="Public Sans Medium"/>
              <a:ea typeface="Public Sans Medium"/>
              <a:cs typeface="Public Sans Medium"/>
              <a:sym typeface="Public Sans Medium"/>
            </a:endParaRPr>
          </a:p>
          <a:p>
            <a:pPr marL="0" marR="0" lvl="0" indent="0" algn="l" rtl="0">
              <a:lnSpc>
                <a:spcPct val="100000"/>
              </a:lnSpc>
              <a:spcBef>
                <a:spcPts val="0"/>
              </a:spcBef>
              <a:spcAft>
                <a:spcPts val="0"/>
              </a:spcAft>
              <a:buClr>
                <a:srgbClr val="000000"/>
              </a:buClr>
              <a:buSzPts val="1600"/>
              <a:buFont typeface="Arial"/>
              <a:buNone/>
            </a:pPr>
            <a:endParaRPr sz="3000" i="0" u="none" strike="noStrike" cap="none">
              <a:solidFill>
                <a:schemeClr val="dk1"/>
              </a:solidFill>
              <a:latin typeface="Public Sans Medium"/>
              <a:ea typeface="Public Sans Medium"/>
              <a:cs typeface="Public Sans Medium"/>
              <a:sym typeface="Public Sans Medium"/>
            </a:endParaRPr>
          </a:p>
        </p:txBody>
      </p:sp>
      <p:sp>
        <p:nvSpPr>
          <p:cNvPr id="2093" name="Google Shape;2093;p4"/>
          <p:cNvSpPr/>
          <p:nvPr/>
        </p:nvSpPr>
        <p:spPr>
          <a:xfrm>
            <a:off x="4744750" y="1631100"/>
            <a:ext cx="2629500" cy="1323600"/>
          </a:xfrm>
          <a:prstGeom prst="roundRect">
            <a:avLst>
              <a:gd name="adj" fmla="val 5828"/>
            </a:avLst>
          </a:prstGeom>
          <a:solidFill>
            <a:srgbClr val="E7E7E7"/>
          </a:solidFill>
          <a:ln>
            <a:noFill/>
          </a:ln>
        </p:spPr>
        <p:txBody>
          <a:bodyPr spcFirstLastPara="1" wrap="square" lIns="91425" tIns="91425" rIns="90000"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700" b="1" i="0" u="none" strike="noStrike" cap="none" dirty="0">
                <a:solidFill>
                  <a:srgbClr val="000000"/>
                </a:solidFill>
                <a:latin typeface="Public Sans"/>
                <a:ea typeface="Public Sans"/>
                <a:cs typeface="Public Sans"/>
                <a:sym typeface="Public Sans"/>
              </a:rPr>
              <a:t>Pre-clinical research</a:t>
            </a:r>
            <a:endParaRPr sz="1700" b="1" i="0" u="none" strike="noStrike" cap="none" dirty="0">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dirty="0">
                <a:solidFill>
                  <a:srgbClr val="000000"/>
                </a:solidFill>
                <a:latin typeface="Public Sans Light"/>
                <a:ea typeface="Public Sans Light"/>
                <a:cs typeface="Public Sans Light"/>
                <a:sym typeface="Public Sans Light"/>
              </a:rPr>
              <a:t>Animal studies</a:t>
            </a:r>
            <a:endParaRPr sz="14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dirty="0">
                <a:solidFill>
                  <a:srgbClr val="000000"/>
                </a:solidFill>
                <a:latin typeface="Public Sans Light"/>
                <a:ea typeface="Public Sans Light"/>
                <a:cs typeface="Public Sans Light"/>
                <a:sym typeface="Public Sans Light"/>
              </a:rPr>
              <a:t>ANOVA / ANCOVA</a:t>
            </a:r>
          </a:p>
          <a:p>
            <a:pPr marL="457200" marR="0" lvl="0" indent="-292100" algn="l" rtl="0">
              <a:lnSpc>
                <a:spcPct val="100000"/>
              </a:lnSpc>
              <a:spcBef>
                <a:spcPts val="0"/>
              </a:spcBef>
              <a:spcAft>
                <a:spcPts val="0"/>
              </a:spcAft>
              <a:buClr>
                <a:srgbClr val="000000"/>
              </a:buClr>
              <a:buSzPts val="1000"/>
              <a:buFont typeface="Public Sans Light"/>
              <a:buChar char="●"/>
            </a:pPr>
            <a:r>
              <a:rPr lang="en-IE" dirty="0">
                <a:latin typeface="Public Sans Light"/>
                <a:ea typeface="Public Sans Light"/>
                <a:cs typeface="Public Sans Light"/>
                <a:sym typeface="Public Sans Light"/>
              </a:rPr>
              <a:t>Pilot Studies</a:t>
            </a:r>
            <a:endParaRPr sz="1400" b="0" i="0" u="none" strike="noStrike" cap="none" dirty="0">
              <a:solidFill>
                <a:srgbClr val="000000"/>
              </a:solidFill>
              <a:latin typeface="Public Sans Light"/>
              <a:ea typeface="Public Sans Light"/>
              <a:cs typeface="Public Sans Light"/>
              <a:sym typeface="Public Sans Light"/>
            </a:endParaRPr>
          </a:p>
        </p:txBody>
      </p:sp>
      <p:sp>
        <p:nvSpPr>
          <p:cNvPr id="2094" name="Google Shape;2094;p4"/>
          <p:cNvSpPr/>
          <p:nvPr/>
        </p:nvSpPr>
        <p:spPr>
          <a:xfrm>
            <a:off x="4744750" y="3025825"/>
            <a:ext cx="2629500" cy="1655100"/>
          </a:xfrm>
          <a:prstGeom prst="roundRect">
            <a:avLst>
              <a:gd name="adj" fmla="val 7910"/>
            </a:avLst>
          </a:prstGeom>
          <a:solidFill>
            <a:srgbClr val="E7E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Early Phase</a:t>
            </a:r>
            <a:endParaRPr sz="1700" b="1" i="0" u="none" strike="noStrike" cap="none">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CRM</a:t>
            </a:r>
            <a:endParaRPr sz="14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MCP-Mod</a:t>
            </a:r>
            <a:endParaRPr sz="14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Simon’s Two Stage</a:t>
            </a:r>
            <a:endParaRPr sz="14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Flemings GST</a:t>
            </a:r>
            <a:endParaRPr sz="1400" b="0" i="0" u="none" strike="noStrike" cap="none">
              <a:solidFill>
                <a:srgbClr val="000000"/>
              </a:solidFill>
              <a:latin typeface="Public Sans Light"/>
              <a:ea typeface="Public Sans Light"/>
              <a:cs typeface="Public Sans Light"/>
              <a:sym typeface="Public Sans Light"/>
            </a:endParaRPr>
          </a:p>
        </p:txBody>
      </p:sp>
      <p:sp>
        <p:nvSpPr>
          <p:cNvPr id="2095" name="Google Shape;2095;p4"/>
          <p:cNvSpPr/>
          <p:nvPr/>
        </p:nvSpPr>
        <p:spPr>
          <a:xfrm>
            <a:off x="7445100" y="1631100"/>
            <a:ext cx="4404000" cy="4395000"/>
          </a:xfrm>
          <a:prstGeom prst="roundRect">
            <a:avLst>
              <a:gd name="adj" fmla="val 2692"/>
            </a:avLst>
          </a:prstGeom>
          <a:solidFill>
            <a:srgbClr val="E7E7E7"/>
          </a:solidFill>
          <a:ln>
            <a:noFill/>
          </a:ln>
        </p:spPr>
        <p:txBody>
          <a:bodyPr spcFirstLastPara="1" wrap="square" lIns="91425" tIns="91425" rIns="91425" bIns="91425" anchor="t" anchorCtr="0">
            <a:noAutofit/>
          </a:bodyPr>
          <a:lstStyle/>
          <a:p>
            <a:pPr marL="360363" marR="0" lvl="0" indent="-184150" algn="l"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Confirmatory</a:t>
            </a:r>
            <a:endParaRPr sz="1700" b="1" i="0" u="none" strike="noStrike" cap="none">
              <a:solidFill>
                <a:srgbClr val="000000"/>
              </a:solidFill>
              <a:latin typeface="Public Sans"/>
              <a:ea typeface="Public Sans"/>
              <a:cs typeface="Public Sans"/>
              <a:sym typeface="Public Sans"/>
            </a:endParaRPr>
          </a:p>
          <a:p>
            <a:pPr marL="360363" marR="0" lvl="0" indent="-18415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ublic Sans Light"/>
              <a:ea typeface="Public Sans Light"/>
              <a:cs typeface="Public Sans Light"/>
              <a:sym typeface="Public Sans Light"/>
            </a:endParaRPr>
          </a:p>
          <a:p>
            <a:pPr marL="360362" marR="0" lvl="0" indent="-18415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Public Sans Light"/>
                <a:ea typeface="Public Sans Light"/>
                <a:cs typeface="Public Sans Light"/>
                <a:sym typeface="Public Sans Light"/>
              </a:rPr>
              <a:t>1000+ Scenarios for Fixed term, Adaptive &amp;</a:t>
            </a:r>
            <a:r>
              <a:rPr lang="en-IE"/>
              <a:t> </a:t>
            </a:r>
            <a:r>
              <a:rPr lang="en-IE" sz="1400" b="0" i="0" u="none" strike="noStrike" cap="none">
                <a:solidFill>
                  <a:srgbClr val="000000"/>
                </a:solidFill>
                <a:latin typeface="Public Sans Light"/>
                <a:ea typeface="Public Sans Light"/>
                <a:cs typeface="Public Sans Light"/>
                <a:sym typeface="Public Sans Light"/>
              </a:rPr>
              <a:t>Bayesian Methods</a:t>
            </a:r>
            <a:endParaRPr sz="1400" b="0" i="0" u="none" strike="noStrike" cap="none">
              <a:solidFill>
                <a:srgbClr val="000000"/>
              </a:solidFill>
              <a:latin typeface="Public Sans Light"/>
              <a:ea typeface="Public Sans Light"/>
              <a:cs typeface="Public Sans Light"/>
              <a:sym typeface="Public Sans Light"/>
            </a:endParaRPr>
          </a:p>
          <a:p>
            <a:pPr marL="360363" marR="0" lvl="0" indent="-18415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1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Survival, Means, Proportions &amp; Count endpoints</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Group Sequential Trials</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Bayesian:</a:t>
            </a:r>
            <a:endParaRPr sz="1400" b="0" i="0" u="none" strike="noStrike" cap="none">
              <a:solidFill>
                <a:srgbClr val="000000"/>
              </a:solidFill>
              <a:latin typeface="Public Sans Light"/>
              <a:ea typeface="Public Sans Light"/>
              <a:cs typeface="Public Sans Light"/>
              <a:sym typeface="Public Sans Light"/>
            </a:endParaRPr>
          </a:p>
          <a:p>
            <a:pPr marL="536575" marR="0" lvl="8" indent="-138112" algn="l" rtl="0">
              <a:lnSpc>
                <a:spcPct val="100000"/>
              </a:lnSpc>
              <a:spcBef>
                <a:spcPts val="200"/>
              </a:spcBef>
              <a:spcAft>
                <a:spcPts val="0"/>
              </a:spcAft>
              <a:buClr>
                <a:srgbClr val="000000"/>
              </a:buClr>
              <a:buSzPts val="8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Assurance</a:t>
            </a:r>
            <a:endParaRPr sz="1400" b="0" i="0" u="none" strike="noStrike" cap="none">
              <a:solidFill>
                <a:srgbClr val="000000"/>
              </a:solidFill>
              <a:latin typeface="Public Sans Light"/>
              <a:ea typeface="Public Sans Light"/>
              <a:cs typeface="Public Sans Light"/>
              <a:sym typeface="Public Sans Light"/>
            </a:endParaRPr>
          </a:p>
          <a:p>
            <a:pPr marL="536575" marR="0" lvl="1" indent="-138112" algn="l" rtl="0">
              <a:lnSpc>
                <a:spcPct val="100000"/>
              </a:lnSpc>
              <a:spcBef>
                <a:spcPts val="200"/>
              </a:spcBef>
              <a:spcAft>
                <a:spcPts val="0"/>
              </a:spcAft>
              <a:buClr>
                <a:srgbClr val="000000"/>
              </a:buClr>
              <a:buSzPts val="8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Credible Intervals</a:t>
            </a:r>
            <a:endParaRPr sz="1400" b="0" i="0" u="none" strike="noStrike" cap="none">
              <a:solidFill>
                <a:srgbClr val="000000"/>
              </a:solidFill>
              <a:latin typeface="Public Sans Light"/>
              <a:ea typeface="Public Sans Light"/>
              <a:cs typeface="Public Sans Light"/>
              <a:sym typeface="Public Sans Light"/>
            </a:endParaRPr>
          </a:p>
          <a:p>
            <a:pPr marL="536575" marR="0" lvl="1" indent="-138112" algn="l" rtl="0">
              <a:lnSpc>
                <a:spcPct val="100000"/>
              </a:lnSpc>
              <a:spcBef>
                <a:spcPts val="200"/>
              </a:spcBef>
              <a:spcAft>
                <a:spcPts val="0"/>
              </a:spcAft>
              <a:buClr>
                <a:srgbClr val="000000"/>
              </a:buClr>
              <a:buSzPts val="8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Posterior Error Approach</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Sample Size Re-Estimation</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Cross over &amp; personalized medicine</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MAMS</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10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Prediction</a:t>
            </a:r>
            <a:endParaRPr sz="1400" b="0" i="0" u="none" strike="noStrike" cap="none">
              <a:solidFill>
                <a:srgbClr val="000000"/>
              </a:solidFill>
              <a:latin typeface="Public Sans Light"/>
              <a:ea typeface="Public Sans Light"/>
              <a:cs typeface="Public Sans Light"/>
              <a:sym typeface="Public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sp>
        <p:nvSpPr>
          <p:cNvPr id="2100" name="Google Shape;2100;g276a1c4e488_0_18"/>
          <p:cNvSpPr txBox="1">
            <a:spLocks noGrp="1"/>
          </p:cNvSpPr>
          <p:nvPr>
            <p:ph type="title" idx="4294967295"/>
          </p:nvPr>
        </p:nvSpPr>
        <p:spPr>
          <a:xfrm>
            <a:off x="342900" y="292350"/>
            <a:ext cx="11117400" cy="1119600"/>
          </a:xfrm>
          <a:prstGeom prst="rect">
            <a:avLst/>
          </a:prstGeom>
          <a:noFill/>
          <a:ln>
            <a:noFill/>
          </a:ln>
        </p:spPr>
        <p:txBody>
          <a:bodyPr spcFirstLastPara="1" wrap="square" lIns="27425" tIns="27425" rIns="27425" bIns="27425" anchor="b" anchorCtr="0">
            <a:normAutofit fontScale="90000"/>
          </a:bodyPr>
          <a:lstStyle/>
          <a:p>
            <a:pPr marL="0" lvl="0" indent="0" algn="l" rtl="0">
              <a:lnSpc>
                <a:spcPct val="150000"/>
              </a:lnSpc>
              <a:spcBef>
                <a:spcPts val="0"/>
              </a:spcBef>
              <a:spcAft>
                <a:spcPts val="0"/>
              </a:spcAft>
              <a:buSzPts val="600"/>
              <a:buNone/>
            </a:pPr>
            <a:r>
              <a:rPr lang="en-IE" sz="4222"/>
              <a:t>nQuery Licensing</a:t>
            </a:r>
            <a:br>
              <a:rPr lang="en-IE"/>
            </a:br>
            <a:r>
              <a:rPr lang="en-IE" sz="2000">
                <a:latin typeface="Public Sans"/>
                <a:ea typeface="Public Sans"/>
                <a:cs typeface="Public Sans"/>
                <a:sym typeface="Public Sans"/>
              </a:rPr>
              <a:t>nQuery operates on a tiered licensing model</a:t>
            </a:r>
            <a:endParaRPr sz="2000">
              <a:latin typeface="Public Sans"/>
              <a:ea typeface="Public Sans"/>
              <a:cs typeface="Public Sans"/>
              <a:sym typeface="Public Sans"/>
            </a:endParaRPr>
          </a:p>
        </p:txBody>
      </p:sp>
      <p:sp>
        <p:nvSpPr>
          <p:cNvPr id="2101" name="Google Shape;2101;g276a1c4e488_0_18"/>
          <p:cNvSpPr txBox="1"/>
          <p:nvPr/>
        </p:nvSpPr>
        <p:spPr>
          <a:xfrm>
            <a:off x="2103696" y="6164106"/>
            <a:ext cx="8274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400"/>
              <a:buFont typeface="Arial"/>
              <a:buNone/>
            </a:pPr>
            <a:r>
              <a:rPr lang="en-IE" sz="1400" b="1" i="0" u="sng" strike="noStrike" cap="none">
                <a:solidFill>
                  <a:schemeClr val="accent2"/>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Click Here</a:t>
            </a:r>
            <a:r>
              <a:rPr lang="en-IE" sz="1400" b="0" i="0" u="none" strike="noStrike" cap="none">
                <a:solidFill>
                  <a:schemeClr val="accent2"/>
                </a:solidFill>
                <a:latin typeface="Public Sans Light"/>
                <a:ea typeface="Public Sans Light"/>
                <a:cs typeface="Public Sans Light"/>
                <a:sym typeface="Public Sans Light"/>
              </a:rPr>
              <a:t> </a:t>
            </a:r>
            <a:r>
              <a:rPr lang="en-IE" sz="1400" b="0" i="0" u="none" strike="noStrike" cap="none">
                <a:solidFill>
                  <a:schemeClr val="dk1"/>
                </a:solidFill>
                <a:latin typeface="Public Sans Light"/>
                <a:ea typeface="Public Sans Light"/>
                <a:cs typeface="Public Sans Light"/>
                <a:sym typeface="Public Sans Light"/>
              </a:rPr>
              <a:t>to see our Package Comparison Tool</a:t>
            </a:r>
            <a:endParaRPr sz="1400" b="0" i="0" u="none" strike="noStrike" cap="none">
              <a:solidFill>
                <a:srgbClr val="000000"/>
              </a:solidFill>
              <a:latin typeface="Arial"/>
              <a:ea typeface="Arial"/>
              <a:cs typeface="Arial"/>
              <a:sym typeface="Arial"/>
            </a:endParaRPr>
          </a:p>
        </p:txBody>
      </p:sp>
      <p:sp>
        <p:nvSpPr>
          <p:cNvPr id="2102" name="Google Shape;2102;g276a1c4e488_0_18"/>
          <p:cNvSpPr txBox="1">
            <a:spLocks noGrp="1"/>
          </p:cNvSpPr>
          <p:nvPr>
            <p:ph type="body" idx="4294967295"/>
          </p:nvPr>
        </p:nvSpPr>
        <p:spPr>
          <a:xfrm>
            <a:off x="3236925" y="2503850"/>
            <a:ext cx="2822700" cy="3283200"/>
          </a:xfrm>
          <a:prstGeom prst="rect">
            <a:avLst/>
          </a:prstGeom>
          <a:solidFill>
            <a:srgbClr val="907680">
              <a:alpha val="3165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a:latin typeface="Public Sans Medium"/>
                <a:ea typeface="Public Sans Medium"/>
                <a:cs typeface="Public Sans Medium"/>
                <a:sym typeface="Public Sans Medium"/>
              </a:rPr>
              <a:t>Sample size for fully Bayesian (e.g. credible intervals)</a:t>
            </a:r>
            <a:endParaRPr sz="1600">
              <a:latin typeface="Public Sans Medium"/>
              <a:ea typeface="Public Sans Medium"/>
              <a:cs typeface="Public Sans Medium"/>
              <a:sym typeface="Public Sans Medium"/>
            </a:endParaRPr>
          </a:p>
          <a:p>
            <a:pPr marL="0" lvl="0" indent="0" algn="l" rtl="0">
              <a:spcBef>
                <a:spcPts val="0"/>
              </a:spcBef>
              <a:spcAft>
                <a:spcPts val="0"/>
              </a:spcAft>
              <a:buNone/>
            </a:pPr>
            <a:endParaRPr sz="1800"/>
          </a:p>
          <a:p>
            <a:pPr marL="0" lvl="0" indent="0" algn="l" rtl="0">
              <a:spcBef>
                <a:spcPts val="0"/>
              </a:spcBef>
              <a:spcAft>
                <a:spcPts val="0"/>
              </a:spcAft>
              <a:buNone/>
            </a:pPr>
            <a:r>
              <a:rPr lang="en-IE" sz="1600">
                <a:latin typeface="Public Sans Medium"/>
                <a:ea typeface="Public Sans Medium"/>
                <a:cs typeface="Public Sans Medium"/>
                <a:sym typeface="Public Sans Medium"/>
              </a:rPr>
              <a:t>+ Hybrid Bayes/Frequentist methods and designs (e.g. Assurance)</a:t>
            </a:r>
            <a:endParaRPr sz="1600">
              <a:latin typeface="Public Sans Medium"/>
              <a:ea typeface="Public Sans Medium"/>
              <a:cs typeface="Public Sans Medium"/>
              <a:sym typeface="Public Sans Medium"/>
            </a:endParaRPr>
          </a:p>
        </p:txBody>
      </p:sp>
      <p:sp>
        <p:nvSpPr>
          <p:cNvPr id="2103" name="Google Shape;2103;g276a1c4e488_0_18"/>
          <p:cNvSpPr txBox="1">
            <a:spLocks noGrp="1"/>
          </p:cNvSpPr>
          <p:nvPr>
            <p:ph type="body" idx="4294967295"/>
          </p:nvPr>
        </p:nvSpPr>
        <p:spPr>
          <a:xfrm>
            <a:off x="6131725" y="2503850"/>
            <a:ext cx="2822700" cy="3283200"/>
          </a:xfrm>
          <a:prstGeom prst="rect">
            <a:avLst/>
          </a:prstGeom>
          <a:solidFill>
            <a:srgbClr val="C6C39E">
              <a:alpha val="2785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a:latin typeface="Public Sans Medium"/>
                <a:ea typeface="Public Sans Medium"/>
                <a:cs typeface="Public Sans Medium"/>
                <a:sym typeface="Public Sans Medium"/>
              </a:rPr>
              <a:t>Sample size and power for range of early stage and confirmatory clinical trial</a:t>
            </a:r>
            <a:endParaRPr sz="1600">
              <a:latin typeface="Public Sans Medium"/>
              <a:ea typeface="Public Sans Medium"/>
              <a:cs typeface="Public Sans Medium"/>
              <a:sym typeface="Public Sans Medium"/>
            </a:endParaRPr>
          </a:p>
          <a:p>
            <a:pPr marL="0" lvl="0" indent="0" algn="l" rtl="0">
              <a:spcBef>
                <a:spcPts val="0"/>
              </a:spcBef>
              <a:spcAft>
                <a:spcPts val="0"/>
              </a:spcAft>
              <a:buNone/>
            </a:pPr>
            <a:endParaRPr sz="1600">
              <a:latin typeface="Public Sans Medium"/>
              <a:ea typeface="Public Sans Medium"/>
              <a:cs typeface="Public Sans Medium"/>
              <a:sym typeface="Public Sans Medium"/>
            </a:endParaRPr>
          </a:p>
          <a:p>
            <a:pPr marL="0" lvl="0" indent="0" algn="l" rtl="0">
              <a:spcBef>
                <a:spcPts val="0"/>
              </a:spcBef>
              <a:spcAft>
                <a:spcPts val="0"/>
              </a:spcAft>
              <a:buNone/>
            </a:pPr>
            <a:r>
              <a:rPr lang="en-IE" sz="1600">
                <a:latin typeface="Public Sans Medium"/>
                <a:ea typeface="Public Sans Medium"/>
                <a:cs typeface="Public Sans Medium"/>
                <a:sym typeface="Public Sans Medium"/>
              </a:rPr>
              <a:t>Adaptive Designs and tools for monitoring and adjustment in-trial</a:t>
            </a:r>
            <a:endParaRPr sz="1600">
              <a:latin typeface="Public Sans Medium"/>
              <a:ea typeface="Public Sans Medium"/>
              <a:cs typeface="Public Sans Medium"/>
              <a:sym typeface="Public Sans Medium"/>
            </a:endParaRPr>
          </a:p>
        </p:txBody>
      </p:sp>
      <p:sp>
        <p:nvSpPr>
          <p:cNvPr id="2104" name="Google Shape;2104;g276a1c4e488_0_18"/>
          <p:cNvSpPr txBox="1">
            <a:spLocks noGrp="1"/>
          </p:cNvSpPr>
          <p:nvPr>
            <p:ph type="body" idx="4294967295"/>
          </p:nvPr>
        </p:nvSpPr>
        <p:spPr>
          <a:xfrm>
            <a:off x="9026525" y="2503850"/>
            <a:ext cx="2822700" cy="3283200"/>
          </a:xfrm>
          <a:prstGeom prst="rect">
            <a:avLst/>
          </a:prstGeom>
          <a:solidFill>
            <a:srgbClr val="152430">
              <a:alpha val="13920"/>
            </a:srgbClr>
          </a:solidFill>
          <a:ln w="9525" cap="flat" cmpd="sng">
            <a:solidFill>
              <a:srgbClr val="E7E7E7"/>
            </a:solidFill>
            <a:prstDash val="solid"/>
            <a:round/>
            <a:headEnd type="none" w="sm" len="sm"/>
            <a:tailEnd type="none" w="sm" len="sm"/>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a:latin typeface="Public Sans Medium"/>
                <a:ea typeface="Public Sans Medium"/>
                <a:cs typeface="Public Sans Medium"/>
                <a:sym typeface="Public Sans Medium"/>
              </a:rPr>
              <a:t>Additional tools for study design and monitoring. </a:t>
            </a:r>
            <a:endParaRPr sz="1600">
              <a:latin typeface="Public Sans Medium"/>
              <a:ea typeface="Public Sans Medium"/>
              <a:cs typeface="Public Sans Medium"/>
              <a:sym typeface="Public Sans Medium"/>
            </a:endParaRPr>
          </a:p>
          <a:p>
            <a:pPr marL="0" lvl="0" indent="0" algn="l" rtl="0">
              <a:spcBef>
                <a:spcPts val="0"/>
              </a:spcBef>
              <a:spcAft>
                <a:spcPts val="0"/>
              </a:spcAft>
              <a:buNone/>
            </a:pPr>
            <a:endParaRPr sz="1600">
              <a:latin typeface="Public Sans Medium"/>
              <a:ea typeface="Public Sans Medium"/>
              <a:cs typeface="Public Sans Medium"/>
              <a:sym typeface="Public Sans Medium"/>
            </a:endParaRPr>
          </a:p>
          <a:p>
            <a:pPr marL="0" lvl="0" indent="0" algn="l" rtl="0">
              <a:spcBef>
                <a:spcPts val="0"/>
              </a:spcBef>
              <a:spcAft>
                <a:spcPts val="0"/>
              </a:spcAft>
              <a:buNone/>
            </a:pPr>
            <a:r>
              <a:rPr lang="en-IE" sz="1600">
                <a:latin typeface="Public Sans Medium"/>
                <a:ea typeface="Public Sans Medium"/>
                <a:cs typeface="Public Sans Medium"/>
                <a:sym typeface="Public Sans Medium"/>
              </a:rPr>
              <a:t>Focus currently on milestone prediction for enrollment and (survival) event targets</a:t>
            </a:r>
            <a:endParaRPr sz="1600">
              <a:latin typeface="Public Sans Medium"/>
              <a:ea typeface="Public Sans Medium"/>
              <a:cs typeface="Public Sans Medium"/>
              <a:sym typeface="Public Sans Medium"/>
            </a:endParaRPr>
          </a:p>
        </p:txBody>
      </p:sp>
      <p:sp>
        <p:nvSpPr>
          <p:cNvPr id="2105" name="Google Shape;2105;g276a1c4e488_0_18"/>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5</a:t>
            </a:fld>
            <a:endParaRPr/>
          </a:p>
        </p:txBody>
      </p:sp>
      <p:sp>
        <p:nvSpPr>
          <p:cNvPr id="2106" name="Google Shape;2106;g276a1c4e488_0_18"/>
          <p:cNvSpPr txBox="1">
            <a:spLocks noGrp="1"/>
          </p:cNvSpPr>
          <p:nvPr>
            <p:ph type="body" idx="4294967295"/>
          </p:nvPr>
        </p:nvSpPr>
        <p:spPr>
          <a:xfrm>
            <a:off x="3236925" y="1802675"/>
            <a:ext cx="2822700" cy="639000"/>
          </a:xfrm>
          <a:prstGeom prst="rect">
            <a:avLst/>
          </a:prstGeom>
          <a:solidFill>
            <a:schemeClr val="accent4"/>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PLUS</a:t>
            </a:r>
            <a:endParaRPr sz="2100" b="1">
              <a:solidFill>
                <a:schemeClr val="lt1"/>
              </a:solidFill>
              <a:latin typeface="Public Sans"/>
              <a:ea typeface="Public Sans"/>
              <a:cs typeface="Public Sans"/>
              <a:sym typeface="Public Sans"/>
            </a:endParaRPr>
          </a:p>
        </p:txBody>
      </p:sp>
      <p:sp>
        <p:nvSpPr>
          <p:cNvPr id="2107" name="Google Shape;2107;g276a1c4e488_0_18"/>
          <p:cNvSpPr txBox="1">
            <a:spLocks noGrp="1"/>
          </p:cNvSpPr>
          <p:nvPr>
            <p:ph type="body" idx="4294967295"/>
          </p:nvPr>
        </p:nvSpPr>
        <p:spPr>
          <a:xfrm>
            <a:off x="342925" y="2503850"/>
            <a:ext cx="2822700" cy="3283200"/>
          </a:xfrm>
          <a:prstGeom prst="rect">
            <a:avLst/>
          </a:prstGeom>
          <a:solidFill>
            <a:srgbClr val="2EC99B">
              <a:alpha val="2658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a:latin typeface="Public Sans Medium"/>
                <a:ea typeface="Public Sans Medium"/>
                <a:cs typeface="Public Sans Medium"/>
                <a:sym typeface="Public Sans Medium"/>
              </a:rPr>
              <a:t>Sample size and power for fixed terms trials over 100’s of designs,</a:t>
            </a:r>
            <a:endParaRPr>
              <a:latin typeface="Public Sans Medium"/>
              <a:ea typeface="Public Sans Medium"/>
              <a:cs typeface="Public Sans Medium"/>
              <a:sym typeface="Public Sans Medium"/>
            </a:endParaRPr>
          </a:p>
          <a:p>
            <a:pPr marL="0" lvl="0" indent="0" algn="l" rtl="0">
              <a:spcBef>
                <a:spcPts val="0"/>
              </a:spcBef>
              <a:spcAft>
                <a:spcPts val="0"/>
              </a:spcAft>
              <a:buNone/>
            </a:pPr>
            <a:r>
              <a:rPr lang="en-IE">
                <a:latin typeface="Public Sans Medium"/>
                <a:ea typeface="Public Sans Medium"/>
                <a:cs typeface="Public Sans Medium"/>
                <a:sym typeface="Public Sans Medium"/>
              </a:rPr>
              <a:t>endpoints and hypothesis types.</a:t>
            </a:r>
            <a:endParaRPr>
              <a:latin typeface="Public Sans Medium"/>
              <a:ea typeface="Public Sans Medium"/>
              <a:cs typeface="Public Sans Medium"/>
              <a:sym typeface="Public Sans Medium"/>
            </a:endParaRPr>
          </a:p>
        </p:txBody>
      </p:sp>
      <p:sp>
        <p:nvSpPr>
          <p:cNvPr id="2108" name="Google Shape;2108;g276a1c4e488_0_18"/>
          <p:cNvSpPr txBox="1">
            <a:spLocks noGrp="1"/>
          </p:cNvSpPr>
          <p:nvPr>
            <p:ph type="body" idx="4294967295"/>
          </p:nvPr>
        </p:nvSpPr>
        <p:spPr>
          <a:xfrm>
            <a:off x="342925" y="1802675"/>
            <a:ext cx="2822700" cy="639000"/>
          </a:xfrm>
          <a:prstGeom prst="rect">
            <a:avLst/>
          </a:prstGeom>
          <a:solidFill>
            <a:srgbClr val="2EC99B"/>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BASIC</a:t>
            </a:r>
            <a:endParaRPr sz="2100" b="1">
              <a:solidFill>
                <a:schemeClr val="lt1"/>
              </a:solidFill>
              <a:latin typeface="Public Sans"/>
              <a:ea typeface="Public Sans"/>
              <a:cs typeface="Public Sans"/>
              <a:sym typeface="Public Sans"/>
            </a:endParaRPr>
          </a:p>
        </p:txBody>
      </p:sp>
      <p:sp>
        <p:nvSpPr>
          <p:cNvPr id="2109" name="Google Shape;2109;g276a1c4e488_0_18"/>
          <p:cNvSpPr txBox="1">
            <a:spLocks noGrp="1"/>
          </p:cNvSpPr>
          <p:nvPr>
            <p:ph type="body" idx="4294967295"/>
          </p:nvPr>
        </p:nvSpPr>
        <p:spPr>
          <a:xfrm>
            <a:off x="6130925" y="1802675"/>
            <a:ext cx="2822700" cy="639000"/>
          </a:xfrm>
          <a:prstGeom prst="rect">
            <a:avLst/>
          </a:prstGeom>
          <a:solidFill>
            <a:schemeClr val="accent3"/>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PRO</a:t>
            </a:r>
            <a:endParaRPr sz="2100" b="1">
              <a:solidFill>
                <a:schemeClr val="lt1"/>
              </a:solidFill>
              <a:latin typeface="Public Sans"/>
              <a:ea typeface="Public Sans"/>
              <a:cs typeface="Public Sans"/>
              <a:sym typeface="Public Sans"/>
            </a:endParaRPr>
          </a:p>
        </p:txBody>
      </p:sp>
      <p:sp>
        <p:nvSpPr>
          <p:cNvPr id="2110" name="Google Shape;2110;g276a1c4e488_0_18"/>
          <p:cNvSpPr txBox="1">
            <a:spLocks noGrp="1"/>
          </p:cNvSpPr>
          <p:nvPr>
            <p:ph type="body" idx="4294967295"/>
          </p:nvPr>
        </p:nvSpPr>
        <p:spPr>
          <a:xfrm>
            <a:off x="9026525" y="1802675"/>
            <a:ext cx="2822700" cy="639000"/>
          </a:xfrm>
          <a:prstGeom prst="rect">
            <a:avLst/>
          </a:prstGeom>
          <a:solidFill>
            <a:schemeClr val="accent1"/>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EXPERT</a:t>
            </a:r>
            <a:endParaRPr sz="2100" b="1">
              <a:solidFill>
                <a:schemeClr val="lt1"/>
              </a:solidFill>
              <a:latin typeface="Public Sans"/>
              <a:ea typeface="Public Sans"/>
              <a:cs typeface="Public Sans"/>
              <a:sym typeface="Public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25"/>
          <p:cNvSpPr txBox="1">
            <a:spLocks noGrp="1"/>
          </p:cNvSpPr>
          <p:nvPr>
            <p:ph type="body" idx="1"/>
          </p:nvPr>
        </p:nvSpPr>
        <p:spPr>
          <a:xfrm>
            <a:off x="197732"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1</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6" name="Google Shape;2146;p25"/>
          <p:cNvSpPr txBox="1">
            <a:spLocks noGrp="1"/>
          </p:cNvSpPr>
          <p:nvPr>
            <p:ph type="title" idx="4294967295"/>
          </p:nvPr>
        </p:nvSpPr>
        <p:spPr>
          <a:xfrm>
            <a:off x="397525" y="3613639"/>
            <a:ext cx="9096375" cy="666750"/>
          </a:xfrm>
          <a:prstGeom prst="rect">
            <a:avLst/>
          </a:prstGeom>
          <a:noFill/>
          <a:ln>
            <a:noFill/>
          </a:ln>
        </p:spPr>
        <p:txBody>
          <a:bodyPr spcFirstLastPara="1" wrap="square" lIns="27425" tIns="27425" rIns="27425" bIns="27425" anchor="b" anchorCtr="0">
            <a:normAutofit fontScale="90000"/>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Pilot Studies</a:t>
            </a:r>
            <a:br>
              <a:rPr lang="en-IE" sz="3600" dirty="0">
                <a:solidFill>
                  <a:schemeClr val="accent2"/>
                </a:solidFill>
              </a:rPr>
            </a:br>
            <a:r>
              <a:rPr lang="en-IE" sz="3600" dirty="0">
                <a:solidFill>
                  <a:schemeClr val="accent2"/>
                </a:solidFill>
              </a:rPr>
              <a:t>Overview</a:t>
            </a:r>
            <a:endParaRPr dirty="0"/>
          </a:p>
        </p:txBody>
      </p:sp>
    </p:spTree>
    <p:extLst>
      <p:ext uri="{BB962C8B-B14F-4D97-AF65-F5344CB8AC3E}">
        <p14:creationId xmlns:p14="http://schemas.microsoft.com/office/powerpoint/2010/main" val="395568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g2b148969348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Pilot Studies Overview</a:t>
            </a:r>
            <a:endParaRPr dirty="0"/>
          </a:p>
        </p:txBody>
      </p:sp>
      <p:sp>
        <p:nvSpPr>
          <p:cNvPr id="2128" name="Google Shape;2128;g2b148969348_0_114"/>
          <p:cNvSpPr txBox="1">
            <a:spLocks noGrp="1"/>
          </p:cNvSpPr>
          <p:nvPr>
            <p:ph type="body" idx="4294967295"/>
          </p:nvPr>
        </p:nvSpPr>
        <p:spPr>
          <a:xfrm>
            <a:off x="533399" y="1326468"/>
            <a:ext cx="10799324"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GB" sz="2400" dirty="0"/>
              <a:t>Pilot studies are smaller studies undertaken prior to a planned main study to understand &amp; estimate the main study’s likely operating characteristics</a:t>
            </a:r>
            <a:br>
              <a:rPr lang="en-GB" sz="2400" dirty="0"/>
            </a:br>
            <a:endParaRPr lang="en-GB" sz="2400" dirty="0"/>
          </a:p>
          <a:p>
            <a:pPr marL="228600" lvl="0" indent="-76200" algn="l" rtl="0">
              <a:lnSpc>
                <a:spcPct val="100000"/>
              </a:lnSpc>
              <a:spcBef>
                <a:spcPts val="900"/>
              </a:spcBef>
              <a:spcAft>
                <a:spcPts val="0"/>
              </a:spcAft>
              <a:buSzPts val="2400"/>
              <a:buNone/>
            </a:pPr>
            <a:r>
              <a:rPr lang="en-GB" sz="2400" dirty="0"/>
              <a:t>Pilot studies are undertaken to evaluate and predict a wide variety of trial considerations and potential issues in the main planned study</a:t>
            </a:r>
            <a:br>
              <a:rPr lang="en-GB" sz="2400" dirty="0"/>
            </a:br>
            <a:r>
              <a:rPr lang="en-GB" sz="2000" dirty="0">
                <a:solidFill>
                  <a:srgbClr val="7F7F7F"/>
                </a:solidFill>
              </a:rPr>
              <a:t>Assess trial feasibility, find potential issues, test trial options, help sample size planning</a:t>
            </a:r>
            <a:br>
              <a:rPr lang="en-GB" sz="2400" dirty="0"/>
            </a:br>
            <a:endParaRPr lang="en-GB" sz="2400" dirty="0"/>
          </a:p>
          <a:p>
            <a:pPr marL="228600" lvl="0" indent="-76200" algn="l" rtl="0">
              <a:lnSpc>
                <a:spcPct val="100000"/>
              </a:lnSpc>
              <a:spcBef>
                <a:spcPts val="900"/>
              </a:spcBef>
              <a:spcAft>
                <a:spcPts val="0"/>
              </a:spcAft>
              <a:buSzPts val="2400"/>
              <a:buNone/>
            </a:pPr>
            <a:r>
              <a:rPr lang="en-GB" sz="2400" dirty="0"/>
              <a:t>But little standardization in pilot study design &amp; operation with practical considerations often prioritized over design/statistical considerations </a:t>
            </a:r>
          </a:p>
          <a:p>
            <a:pPr marL="228600" lvl="0" indent="-76200" algn="l" rtl="0">
              <a:lnSpc>
                <a:spcPct val="100000"/>
              </a:lnSpc>
              <a:spcBef>
                <a:spcPts val="900"/>
              </a:spcBef>
              <a:spcAft>
                <a:spcPts val="0"/>
              </a:spcAft>
              <a:buSzPts val="2400"/>
              <a:buNone/>
            </a:pPr>
            <a:endParaRPr kumimoji="0" lang="en-GB" sz="2400" b="0" i="0" u="none" strike="noStrike" kern="0" cap="none" spc="0" normalizeH="0" baseline="0" noProof="0" dirty="0">
              <a:ln>
                <a:noFill/>
              </a:ln>
              <a:solidFill>
                <a:srgbClr val="152430"/>
              </a:solidFill>
              <a:effectLst/>
              <a:uLnTx/>
              <a:uFillTx/>
              <a:latin typeface="Public Sans Light"/>
              <a:sym typeface="Public Sans Light"/>
            </a:endParaRPr>
          </a:p>
          <a:p>
            <a:pPr marL="228600" marR="0" lvl="0" indent="-76200" algn="l" defTabSz="914400" rtl="0" eaLnBrk="1" fontAlgn="auto" latinLnBrk="0" hangingPunct="1">
              <a:lnSpc>
                <a:spcPct val="100000"/>
              </a:lnSpc>
              <a:spcBef>
                <a:spcPts val="900"/>
              </a:spcBef>
              <a:spcAft>
                <a:spcPts val="0"/>
              </a:spcAft>
              <a:buClr>
                <a:srgbClr val="152430"/>
              </a:buClr>
              <a:buSzPts val="2400"/>
              <a:buFont typeface="Public Sans Light"/>
              <a:buNone/>
              <a:tabLst/>
              <a:defRPr/>
            </a:pPr>
            <a:r>
              <a:rPr lang="en-GB" sz="2400" dirty="0">
                <a:solidFill>
                  <a:srgbClr val="152430"/>
                </a:solidFill>
              </a:rPr>
              <a:t>T</a:t>
            </a:r>
            <a:r>
              <a:rPr kumimoji="0" lang="en-GB" sz="2400" b="0" i="0" u="none" strike="noStrike" kern="0" cap="none" spc="0" normalizeH="0" baseline="0" noProof="0" dirty="0">
                <a:ln>
                  <a:noFill/>
                </a:ln>
                <a:solidFill>
                  <a:srgbClr val="152430"/>
                </a:solidFill>
                <a:effectLst/>
                <a:uLnTx/>
                <a:uFillTx/>
                <a:latin typeface="Public Sans Light"/>
                <a:sym typeface="Public Sans Light"/>
              </a:rPr>
              <a:t>his means m</a:t>
            </a:r>
            <a:r>
              <a:rPr lang="en-GB" sz="2400" dirty="0">
                <a:solidFill>
                  <a:srgbClr val="152430"/>
                </a:solidFill>
              </a:rPr>
              <a:t>any pilot studies are poorly designed which can lead to research waste and poor decision making regarding the future study</a:t>
            </a:r>
            <a:br>
              <a:rPr kumimoji="0" lang="en-GB" sz="2400" b="0" i="0" u="none" strike="noStrike" kern="0" cap="none" spc="0" normalizeH="0" baseline="0" noProof="0" dirty="0">
                <a:ln>
                  <a:noFill/>
                </a:ln>
                <a:solidFill>
                  <a:srgbClr val="152430"/>
                </a:solidFill>
                <a:effectLst/>
                <a:uLnTx/>
                <a:uFillTx/>
                <a:latin typeface="Public Sans Light"/>
                <a:sym typeface="Public Sans Light"/>
              </a:rPr>
            </a:br>
            <a:r>
              <a:rPr lang="en-GB" sz="2000" dirty="0">
                <a:solidFill>
                  <a:srgbClr val="7F7F7F"/>
                </a:solidFill>
              </a:rPr>
              <a:t>Guidance available for designing better pilot trials</a:t>
            </a:r>
            <a:r>
              <a:rPr kumimoji="0" lang="en-GB" sz="2000" b="0" i="0" u="none" strike="noStrike" kern="0" cap="none" spc="0" normalizeH="0" baseline="0" noProof="0" dirty="0">
                <a:ln>
                  <a:noFill/>
                </a:ln>
                <a:solidFill>
                  <a:srgbClr val="7F7F7F"/>
                </a:solidFill>
                <a:effectLst/>
                <a:uLnTx/>
                <a:uFillTx/>
                <a:latin typeface="Public Sans Light"/>
                <a:sym typeface="Public Sans Light"/>
              </a:rPr>
              <a:t> </a:t>
            </a:r>
            <a:r>
              <a:rPr lang="en-GB" sz="2000" dirty="0">
                <a:solidFill>
                  <a:srgbClr val="7F7F7F"/>
                </a:solidFill>
              </a:rPr>
              <a:t>e.g. </a:t>
            </a:r>
            <a:r>
              <a:rPr kumimoji="0" lang="en-GB" sz="2000" b="0" i="0" u="none" strike="noStrike" kern="0" cap="none" spc="0" normalizeH="0" baseline="0" noProof="0" dirty="0">
                <a:ln>
                  <a:noFill/>
                </a:ln>
                <a:solidFill>
                  <a:srgbClr val="7F7F7F"/>
                </a:solidFill>
                <a:effectLst/>
                <a:uLnTx/>
                <a:uFillTx/>
                <a:latin typeface="Public Sans Light"/>
                <a:sym typeface="Public Sans Light"/>
              </a:rPr>
              <a:t>CONSORT (2016) extension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8"/>
        <p:cNvGrpSpPr/>
        <p:nvPr/>
      </p:nvGrpSpPr>
      <p:grpSpPr>
        <a:xfrm>
          <a:off x="0" y="0"/>
          <a:ext cx="0" cy="0"/>
          <a:chOff x="0" y="0"/>
          <a:chExt cx="0" cy="0"/>
        </a:xfrm>
      </p:grpSpPr>
      <p:sp>
        <p:nvSpPr>
          <p:cNvPr id="2139" name="Google Shape;2139;g2b148969348_0_12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Pilot Study Considerations</a:t>
            </a:r>
            <a:endParaRPr dirty="0"/>
          </a:p>
        </p:txBody>
      </p:sp>
      <p:graphicFrame>
        <p:nvGraphicFramePr>
          <p:cNvPr id="2" name="Google Shape;2140;g2b148969348_0_124">
            <a:extLst>
              <a:ext uri="{FF2B5EF4-FFF2-40B4-BE49-F238E27FC236}">
                <a16:creationId xmlns:a16="http://schemas.microsoft.com/office/drawing/2014/main" id="{A64CD9C9-E376-7489-CAA9-F39516C486A1}"/>
              </a:ext>
            </a:extLst>
          </p:cNvPr>
          <p:cNvGraphicFramePr/>
          <p:nvPr>
            <p:extLst>
              <p:ext uri="{D42A27DB-BD31-4B8C-83A1-F6EECF244321}">
                <p14:modId xmlns:p14="http://schemas.microsoft.com/office/powerpoint/2010/main" val="3856544577"/>
              </p:ext>
            </p:extLst>
          </p:nvPr>
        </p:nvGraphicFramePr>
        <p:xfrm>
          <a:off x="612842" y="1142612"/>
          <a:ext cx="10739337" cy="5372488"/>
        </p:xfrm>
        <a:graphic>
          <a:graphicData uri="http://schemas.openxmlformats.org/drawingml/2006/table">
            <a:tbl>
              <a:tblPr bandCol="1">
                <a:noFill/>
              </a:tblPr>
              <a:tblGrid>
                <a:gridCol w="2016874">
                  <a:extLst>
                    <a:ext uri="{9D8B030D-6E8A-4147-A177-3AD203B41FA5}">
                      <a16:colId xmlns:a16="http://schemas.microsoft.com/office/drawing/2014/main" val="20000"/>
                    </a:ext>
                  </a:extLst>
                </a:gridCol>
                <a:gridCol w="8722463">
                  <a:extLst>
                    <a:ext uri="{9D8B030D-6E8A-4147-A177-3AD203B41FA5}">
                      <a16:colId xmlns:a16="http://schemas.microsoft.com/office/drawing/2014/main" val="20001"/>
                    </a:ext>
                  </a:extLst>
                </a:gridCol>
              </a:tblGrid>
              <a:tr h="1343122">
                <a:tc>
                  <a:txBody>
                    <a:bodyPr/>
                    <a:lstStyle/>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rPr>
                        <a:t>Study</a:t>
                      </a:r>
                    </a:p>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rPr>
                        <a:t>Objective(s)</a:t>
                      </a:r>
                      <a:endParaRPr sz="1400" u="none" strike="noStrike" cap="none" dirty="0"/>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IE" sz="2000" b="1" u="none" strike="noStrike" cap="none" dirty="0">
                          <a:latin typeface="Calibri" panose="020F0502020204030204" pitchFamily="34" charset="0"/>
                          <a:cs typeface="Calibri" panose="020F0502020204030204" pitchFamily="34" charset="0"/>
                        </a:rPr>
                        <a:t>Feasibility: </a:t>
                      </a:r>
                      <a:r>
                        <a:rPr lang="en-IE" sz="2000" u="none" strike="noStrike" cap="none" dirty="0">
                          <a:latin typeface="Calibri" panose="020F0502020204030204" pitchFamily="34" charset="0"/>
                          <a:cs typeface="Calibri" panose="020F0502020204030204" pitchFamily="34" charset="0"/>
                        </a:rPr>
                        <a:t>Reasonable effect size estimate? Practical Issues - Dropout, Accrual?</a:t>
                      </a:r>
                    </a:p>
                    <a:p>
                      <a:pPr marL="0" marR="0" lvl="0" indent="0" algn="l" rtl="0">
                        <a:lnSpc>
                          <a:spcPct val="100000"/>
                        </a:lnSpc>
                        <a:spcBef>
                          <a:spcPts val="0"/>
                        </a:spcBef>
                        <a:spcAft>
                          <a:spcPts val="0"/>
                        </a:spcAft>
                        <a:buClr>
                          <a:schemeClr val="dk1"/>
                        </a:buClr>
                        <a:buSzPts val="2000"/>
                        <a:buFont typeface="Arial"/>
                        <a:buNone/>
                      </a:pPr>
                      <a:r>
                        <a:rPr lang="en-IE" sz="2000" b="1" u="none" strike="noStrike" cap="none" dirty="0">
                          <a:latin typeface="Calibri" panose="020F0502020204030204" pitchFamily="34" charset="0"/>
                          <a:cs typeface="Calibri" panose="020F0502020204030204" pitchFamily="34" charset="0"/>
                        </a:rPr>
                        <a:t>Parameter Estimates: </a:t>
                      </a:r>
                      <a:r>
                        <a:rPr lang="en-IE" sz="2000" b="0" u="none" strike="noStrike" cap="none" dirty="0">
                          <a:latin typeface="Calibri" panose="020F0502020204030204" pitchFamily="34" charset="0"/>
                          <a:cs typeface="Calibri" panose="020F0502020204030204" pitchFamily="34" charset="0"/>
                        </a:rPr>
                        <a:t>B</a:t>
                      </a:r>
                      <a:r>
                        <a:rPr lang="en-IE" sz="2000" u="none" strike="noStrike" cap="none" dirty="0">
                          <a:latin typeface="Calibri" panose="020F0502020204030204" pitchFamily="34" charset="0"/>
                          <a:cs typeface="Calibri" panose="020F0502020204030204" pitchFamily="34" charset="0"/>
                        </a:rPr>
                        <a:t>ound the uncertainty for parameter(s) of interest </a:t>
                      </a:r>
                    </a:p>
                    <a:p>
                      <a:pPr marL="0" marR="0" lvl="0" indent="0" algn="l" rtl="0">
                        <a:lnSpc>
                          <a:spcPct val="100000"/>
                        </a:lnSpc>
                        <a:spcBef>
                          <a:spcPts val="0"/>
                        </a:spcBef>
                        <a:spcAft>
                          <a:spcPts val="0"/>
                        </a:spcAft>
                        <a:buClr>
                          <a:schemeClr val="dk1"/>
                        </a:buClr>
                        <a:buSzPts val="2000"/>
                        <a:buFont typeface="Arial"/>
                        <a:buNone/>
                      </a:pPr>
                      <a:r>
                        <a:rPr lang="en-IE" sz="2000" b="1" u="none" strike="noStrike" cap="none" dirty="0">
                          <a:latin typeface="Calibri" panose="020F0502020204030204" pitchFamily="34" charset="0"/>
                          <a:cs typeface="Calibri" panose="020F0502020204030204" pitchFamily="34" charset="0"/>
                        </a:rPr>
                        <a:t>Experimentation: </a:t>
                      </a:r>
                      <a:r>
                        <a:rPr lang="en-IE" sz="2000" b="0" u="none" strike="noStrike" cap="none" dirty="0">
                          <a:latin typeface="Calibri" panose="020F0502020204030204" pitchFamily="34" charset="0"/>
                          <a:cs typeface="Calibri" panose="020F0502020204030204" pitchFamily="34" charset="0"/>
                        </a:rPr>
                        <a:t>Assess </a:t>
                      </a:r>
                      <a:r>
                        <a:rPr lang="en-IE" sz="2000" u="none" strike="noStrike" cap="none" dirty="0">
                          <a:latin typeface="Calibri" panose="020F0502020204030204" pitchFamily="34" charset="0"/>
                          <a:cs typeface="Calibri" panose="020F0502020204030204" pitchFamily="34" charset="0"/>
                        </a:rPr>
                        <a:t>study design/statistical tool? Find problems/issues?</a:t>
                      </a:r>
                      <a:endParaRPr sz="2000" u="none" strike="noStrike" cap="none" dirty="0">
                        <a:latin typeface="Calibri" panose="020F0502020204030204" pitchFamily="34" charset="0"/>
                        <a:cs typeface="Calibri" panose="020F0502020204030204" pitchFamily="34" charset="0"/>
                      </a:endParaRP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0"/>
                  </a:ext>
                </a:extLst>
              </a:tr>
              <a:tr h="1343122">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IE" sz="2000" b="1" i="0" u="none" strike="noStrike" kern="0" cap="none" spc="0" normalizeH="0" baseline="0" noProof="0" dirty="0">
                          <a:ln>
                            <a:noFill/>
                          </a:ln>
                          <a:solidFill>
                            <a:srgbClr val="FFFFFF"/>
                          </a:solidFill>
                          <a:effectLst/>
                          <a:uLnTx/>
                          <a:uFillTx/>
                          <a:latin typeface="+mn-lt"/>
                          <a:ea typeface="+mn-ea"/>
                          <a:cs typeface="+mn-cs"/>
                          <a:sym typeface="Arial"/>
                        </a:rPr>
                        <a:t>Study </a:t>
                      </a: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IE" sz="2000" b="1" i="0" u="none" strike="noStrike" kern="0" cap="none" spc="0" normalizeH="0" baseline="0" noProof="0" dirty="0">
                          <a:ln>
                            <a:noFill/>
                          </a:ln>
                          <a:solidFill>
                            <a:srgbClr val="FFFFFF"/>
                          </a:solidFill>
                          <a:effectLst/>
                          <a:uLnTx/>
                          <a:uFillTx/>
                          <a:latin typeface="+mn-lt"/>
                          <a:ea typeface="+mn-ea"/>
                          <a:cs typeface="+mn-cs"/>
                          <a:sym typeface="Arial"/>
                        </a:rPr>
                        <a:t>Constraints</a:t>
                      </a:r>
                      <a:endParaRPr kumimoji="0" lang="en-IE" sz="1400" b="0" i="0" u="none" strike="noStrike" kern="0" cap="none" spc="0" normalizeH="0" baseline="0" noProof="0" dirty="0">
                        <a:ln>
                          <a:noFill/>
                        </a:ln>
                        <a:solidFill>
                          <a:srgbClr val="152430"/>
                        </a:solidFill>
                        <a:effectLst/>
                        <a:uLnTx/>
                        <a:uFillTx/>
                        <a:latin typeface="+mn-lt"/>
                        <a:ea typeface="+mn-ea"/>
                        <a:cs typeface="+mn-cs"/>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411"/>
                      </a:srgbClr>
                    </a:solidFill>
                  </a:tcPr>
                </a:tc>
                <a:tc>
                  <a:txBody>
                    <a:bodyPr/>
                    <a:lstStyle/>
                    <a:p>
                      <a:pPr marL="0" marR="0" lvl="0" indent="0" algn="l" defTabSz="914400" rtl="0" eaLnBrk="1" fontAlgn="auto" latinLnBrk="0" hangingPunct="1">
                        <a:lnSpc>
                          <a:spcPct val="100000"/>
                        </a:lnSpc>
                        <a:spcBef>
                          <a:spcPts val="0"/>
                        </a:spcBef>
                        <a:spcAft>
                          <a:spcPts val="0"/>
                        </a:spcAft>
                        <a:buClr>
                          <a:srgbClr val="152430"/>
                        </a:buClr>
                        <a:buSzPts val="2000"/>
                        <a:buFont typeface="Arial"/>
                        <a:buNone/>
                        <a:tabLst/>
                        <a:defRPr/>
                      </a:pPr>
                      <a:r>
                        <a:rPr kumimoji="0" lang="en-IE" sz="2000" b="1" i="0" u="none" strike="noStrike" kern="0" cap="none" spc="0" normalizeH="0" baseline="0" noProof="0" dirty="0">
                          <a:ln>
                            <a:noFill/>
                          </a:ln>
                          <a:solidFill>
                            <a:srgbClr val="152430"/>
                          </a:solidFill>
                          <a:effectLst/>
                          <a:uLnTx/>
                          <a:uFillTx/>
                          <a:latin typeface="Calibri"/>
                          <a:ea typeface="+mn-ea"/>
                          <a:cs typeface="Calibri"/>
                          <a:sym typeface="Calibri"/>
                        </a:rPr>
                        <a:t>Resources: </a:t>
                      </a:r>
                      <a:r>
                        <a:rPr kumimoji="0" lang="en-IE" sz="2000" b="0" i="0" u="none" strike="noStrike" kern="0" cap="none" spc="0" normalizeH="0" baseline="0" noProof="0" dirty="0">
                          <a:ln>
                            <a:noFill/>
                          </a:ln>
                          <a:solidFill>
                            <a:srgbClr val="152430"/>
                          </a:solidFill>
                          <a:effectLst/>
                          <a:uLnTx/>
                          <a:uFillTx/>
                          <a:latin typeface="Calibri"/>
                          <a:ea typeface="+mn-ea"/>
                          <a:cs typeface="Calibri"/>
                          <a:sym typeface="Calibri"/>
                        </a:rPr>
                        <a:t>Pilot Study Budget? Ability/need to share resources with full study?</a:t>
                      </a:r>
                    </a:p>
                    <a:p>
                      <a:pPr marL="0" marR="0" lvl="0" indent="0" algn="l" defTabSz="914400" rtl="0" eaLnBrk="1" fontAlgn="auto" latinLnBrk="0" hangingPunct="1">
                        <a:lnSpc>
                          <a:spcPct val="100000"/>
                        </a:lnSpc>
                        <a:spcBef>
                          <a:spcPts val="0"/>
                        </a:spcBef>
                        <a:spcAft>
                          <a:spcPts val="0"/>
                        </a:spcAft>
                        <a:buClr>
                          <a:srgbClr val="152430"/>
                        </a:buClr>
                        <a:buSzPts val="2000"/>
                        <a:buFont typeface="Arial"/>
                        <a:buNone/>
                        <a:tabLst/>
                        <a:defRPr/>
                      </a:pPr>
                      <a:r>
                        <a:rPr kumimoji="0" lang="en-IE" sz="2000" b="1" i="0" u="none" strike="noStrike" kern="0" cap="none" spc="0" normalizeH="0" baseline="0" noProof="0" dirty="0">
                          <a:ln>
                            <a:noFill/>
                          </a:ln>
                          <a:solidFill>
                            <a:srgbClr val="152430"/>
                          </a:solidFill>
                          <a:effectLst/>
                          <a:uLnTx/>
                          <a:uFillTx/>
                          <a:latin typeface="Calibri"/>
                          <a:ea typeface="+mn-ea"/>
                          <a:cs typeface="Calibri"/>
                          <a:sym typeface="Calibri"/>
                        </a:rPr>
                        <a:t>Time: </a:t>
                      </a:r>
                      <a:r>
                        <a:rPr kumimoji="0" lang="en-IE" sz="2000" b="0" i="0" u="none" strike="noStrike" kern="0" cap="none" spc="0" normalizeH="0" baseline="0" noProof="0" dirty="0">
                          <a:ln>
                            <a:noFill/>
                          </a:ln>
                          <a:solidFill>
                            <a:srgbClr val="152430"/>
                          </a:solidFill>
                          <a:effectLst/>
                          <a:uLnTx/>
                          <a:uFillTx/>
                          <a:latin typeface="Calibri"/>
                          <a:ea typeface="+mn-ea"/>
                          <a:cs typeface="Calibri"/>
                          <a:sym typeface="Calibri"/>
                        </a:rPr>
                        <a:t>Maximum feasible length? Endpoint follow-up time? Recruitment Time?</a:t>
                      </a:r>
                      <a:endParaRPr kumimoji="0" lang="en-IE" sz="2000" b="1" i="0" u="none" strike="noStrike" kern="0" cap="none" spc="0" normalizeH="0" baseline="0" noProof="0" dirty="0">
                        <a:ln>
                          <a:noFill/>
                        </a:ln>
                        <a:solidFill>
                          <a:srgbClr val="152430"/>
                        </a:solidFill>
                        <a:effectLst/>
                        <a:uLnTx/>
                        <a:uFillTx/>
                        <a:latin typeface="Calibri"/>
                        <a:ea typeface="+mn-ea"/>
                        <a:cs typeface="Calibri"/>
                        <a:sym typeface="Calibri"/>
                      </a:endParaRPr>
                    </a:p>
                    <a:p>
                      <a:pPr marL="0" marR="0" lvl="0" indent="0" algn="l" defTabSz="914400" rtl="0" eaLnBrk="1" fontAlgn="auto" latinLnBrk="0" hangingPunct="1">
                        <a:lnSpc>
                          <a:spcPct val="100000"/>
                        </a:lnSpc>
                        <a:spcBef>
                          <a:spcPts val="0"/>
                        </a:spcBef>
                        <a:spcAft>
                          <a:spcPts val="0"/>
                        </a:spcAft>
                        <a:buClr>
                          <a:srgbClr val="152430"/>
                        </a:buClr>
                        <a:buSzPts val="2000"/>
                        <a:buFont typeface="Arial"/>
                        <a:buNone/>
                        <a:tabLst/>
                        <a:defRPr/>
                      </a:pPr>
                      <a:r>
                        <a:rPr kumimoji="0" lang="en-IE" sz="2000" b="1" i="0" u="none" strike="noStrike" kern="0" cap="none" spc="0" normalizeH="0" baseline="0" noProof="0" dirty="0">
                          <a:ln>
                            <a:noFill/>
                          </a:ln>
                          <a:solidFill>
                            <a:srgbClr val="152430"/>
                          </a:solidFill>
                          <a:effectLst/>
                          <a:uLnTx/>
                          <a:uFillTx/>
                          <a:latin typeface="Calibri"/>
                          <a:ea typeface="+mn-ea"/>
                          <a:cs typeface="Calibri"/>
                          <a:sym typeface="Calibri"/>
                        </a:rPr>
                        <a:t>Comparability: </a:t>
                      </a:r>
                      <a:r>
                        <a:rPr kumimoji="0" lang="en-IE" sz="2000" b="0" i="0" u="none" strike="noStrike" kern="0" cap="none" spc="0" normalizeH="0" baseline="0" noProof="0" dirty="0">
                          <a:ln>
                            <a:noFill/>
                          </a:ln>
                          <a:solidFill>
                            <a:srgbClr val="152430"/>
                          </a:solidFill>
                          <a:effectLst/>
                          <a:uLnTx/>
                          <a:uFillTx/>
                          <a:latin typeface="Calibri"/>
                          <a:ea typeface="+mn-ea"/>
                          <a:cs typeface="Calibri"/>
                          <a:sym typeface="Calibri"/>
                        </a:rPr>
                        <a:t>Same design as future study? Portability/accuracy of estimates?</a:t>
                      </a:r>
                      <a:endParaRPr kumimoji="0" lang="en-IE" sz="2000" b="1" i="0" u="none" strike="noStrike" kern="0" cap="none" spc="0" normalizeH="0" baseline="0" noProof="0" dirty="0">
                        <a:ln>
                          <a:noFill/>
                        </a:ln>
                        <a:solidFill>
                          <a:srgbClr val="152430"/>
                        </a:solidFill>
                        <a:effectLst/>
                        <a:uLnTx/>
                        <a:uFillTx/>
                        <a:latin typeface="Calibri"/>
                        <a:ea typeface="+mn-ea"/>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2000"/>
                        <a:buFont typeface="Arial"/>
                        <a:buNone/>
                        <a:tabLst/>
                        <a:defRPr/>
                      </a:pPr>
                      <a:endParaRPr lang="en-IE" sz="1400" u="none" strike="noStrike" cap="none" dirty="0"/>
                    </a:p>
                  </a:txBody>
                  <a:tcPr marL="91450" marR="91450" marT="91450" marB="91450" anchor="ctr">
                    <a:lnL w="38100" cap="flat" cmpd="sng" algn="ctr">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0005"/>
                  </a:ext>
                </a:extLst>
              </a:tr>
              <a:tr h="1343122">
                <a:tc>
                  <a:txBody>
                    <a:bodyPr/>
                    <a:lstStyle/>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rPr>
                        <a:t>Study</a:t>
                      </a:r>
                    </a:p>
                    <a:p>
                      <a:pPr marL="0" marR="0" lvl="0" indent="0" algn="ctr" rtl="0">
                        <a:lnSpc>
                          <a:spcPct val="100000"/>
                        </a:lnSpc>
                        <a:spcBef>
                          <a:spcPts val="0"/>
                        </a:spcBef>
                        <a:spcAft>
                          <a:spcPts val="0"/>
                        </a:spcAft>
                        <a:buClr>
                          <a:srgbClr val="000000"/>
                        </a:buClr>
                        <a:buSzPts val="2000"/>
                        <a:buFont typeface="Arial"/>
                        <a:buNone/>
                      </a:pPr>
                      <a:r>
                        <a:rPr lang="en-IE" sz="2000" b="1" u="none" strike="noStrike" cap="none" dirty="0">
                          <a:solidFill>
                            <a:schemeClr val="lt1"/>
                          </a:solidFill>
                        </a:rPr>
                        <a:t>Design</a:t>
                      </a:r>
                      <a:endParaRPr lang="en-IE" sz="1400" u="none" strike="noStrike" cap="none" dirty="0"/>
                    </a:p>
                  </a:txBody>
                  <a:tcPr marL="91450" marR="91450" marT="91450" marB="91450" anchor="ctr">
                    <a:lnL w="9525" cap="flat" cmpd="sng">
                      <a:solidFill>
                        <a:srgbClr val="000000">
                          <a:alpha val="0"/>
                        </a:srgbClr>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411"/>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IE" sz="2000" b="1" u="none" strike="noStrike" cap="none" dirty="0">
                          <a:solidFill>
                            <a:schemeClr val="dk1"/>
                          </a:solidFill>
                          <a:latin typeface="Calibri"/>
                          <a:cs typeface="Calibri"/>
                          <a:sym typeface="Calibri"/>
                        </a:rPr>
                        <a:t>Endpoint Selection: </a:t>
                      </a:r>
                      <a:r>
                        <a:rPr lang="en-IE" sz="2000" b="0" u="none" strike="noStrike" cap="none" dirty="0">
                          <a:solidFill>
                            <a:schemeClr val="dk1"/>
                          </a:solidFill>
                          <a:latin typeface="Calibri"/>
                          <a:cs typeface="Calibri"/>
                          <a:sym typeface="Calibri"/>
                        </a:rPr>
                        <a:t>Future Study endpoint? Surrogate? Single or multiple?</a:t>
                      </a:r>
                      <a:endParaRPr lang="en-IE" sz="2000" b="1" u="none" strike="noStrike" cap="none"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2000"/>
                        <a:buFont typeface="Arial"/>
                        <a:buNone/>
                        <a:tabLst/>
                        <a:defRPr/>
                      </a:pPr>
                      <a:r>
                        <a:rPr lang="en-IE" sz="2000" b="1" u="none" strike="noStrike" cap="none" dirty="0">
                          <a:solidFill>
                            <a:schemeClr val="dk1"/>
                          </a:solidFill>
                          <a:latin typeface="Calibri"/>
                          <a:cs typeface="Calibri"/>
                          <a:sym typeface="Calibri"/>
                        </a:rPr>
                        <a:t>Number of Arms: </a:t>
                      </a:r>
                      <a:r>
                        <a:rPr lang="en-IE" sz="2000" b="0" u="none" strike="noStrike" cap="none" dirty="0">
                          <a:solidFill>
                            <a:schemeClr val="dk1"/>
                          </a:solidFill>
                          <a:latin typeface="Calibri"/>
                          <a:cs typeface="Calibri"/>
                          <a:sym typeface="Calibri"/>
                        </a:rPr>
                        <a:t>Single Arm (most common)? Multiple Arms – randomize arms?</a:t>
                      </a:r>
                      <a:endParaRPr lang="en-IE" sz="2000" b="1" u="none" strike="noStrike" cap="none" dirty="0">
                        <a:solidFill>
                          <a:schemeClr val="dk1"/>
                        </a:solidFill>
                        <a:latin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r>
                        <a:rPr lang="en-IE" sz="2000" b="1" u="none" strike="noStrike" cap="none" dirty="0">
                          <a:solidFill>
                            <a:schemeClr val="dk1"/>
                          </a:solidFill>
                          <a:latin typeface="Calibri"/>
                          <a:cs typeface="Calibri"/>
                          <a:sym typeface="Calibri"/>
                        </a:rPr>
                        <a:t>Subject Selection: </a:t>
                      </a:r>
                      <a:r>
                        <a:rPr lang="en-IE" sz="2000" b="0" u="none" strike="noStrike" cap="none" dirty="0">
                          <a:solidFill>
                            <a:schemeClr val="dk1"/>
                          </a:solidFill>
                          <a:latin typeface="Calibri"/>
                          <a:cs typeface="Calibri"/>
                          <a:sym typeface="Calibri"/>
                        </a:rPr>
                        <a:t>Use only Target population? Same Inclusion/Exclusion Criteria?</a:t>
                      </a:r>
                      <a:endParaRPr lang="en-IE" sz="2000" b="1" u="none" strike="noStrike" cap="none" dirty="0">
                        <a:solidFill>
                          <a:schemeClr val="dk1"/>
                        </a:solidFill>
                        <a:latin typeface="Calibri"/>
                        <a:cs typeface="Calibri"/>
                        <a:sym typeface="Calibri"/>
                      </a:endParaRPr>
                    </a:p>
                  </a:txBody>
                  <a:tcPr marL="91450" marR="91450" marT="91450" marB="91450" anchor="ctr">
                    <a:lnL w="38100" cap="flat" cmpd="sng" algn="ctr">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2786308778"/>
                  </a:ext>
                </a:extLst>
              </a:tr>
              <a:tr h="1343122">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IE" sz="2000" b="1" i="0" u="none" strike="noStrike" kern="0" cap="none" spc="0" normalizeH="0" baseline="0" noProof="0" dirty="0">
                          <a:ln>
                            <a:noFill/>
                          </a:ln>
                          <a:solidFill>
                            <a:srgbClr val="FFFFFF"/>
                          </a:solidFill>
                          <a:effectLst/>
                          <a:uLnTx/>
                          <a:uFillTx/>
                          <a:latin typeface="+mn-lt"/>
                          <a:ea typeface="+mn-ea"/>
                          <a:cs typeface="+mn-cs"/>
                          <a:sym typeface="Arial"/>
                        </a:rPr>
                        <a:t>Statistical</a:t>
                      </a: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IE" sz="2000" b="1" i="0" u="none" strike="noStrike" kern="0" cap="none" spc="0" normalizeH="0" baseline="0" noProof="0" dirty="0">
                          <a:ln>
                            <a:noFill/>
                          </a:ln>
                          <a:solidFill>
                            <a:srgbClr val="FFFFFF"/>
                          </a:solidFill>
                          <a:effectLst/>
                          <a:uLnTx/>
                          <a:uFillTx/>
                          <a:latin typeface="+mn-lt"/>
                          <a:ea typeface="+mn-ea"/>
                          <a:cs typeface="+mn-cs"/>
                          <a:sym typeface="Arial"/>
                        </a:rPr>
                        <a:t>Issues</a:t>
                      </a:r>
                      <a:endParaRPr kumimoji="0" lang="en-IE" sz="1400" b="0" i="0" u="none" strike="noStrike" kern="0" cap="none" spc="0" normalizeH="0" baseline="0" noProof="0" dirty="0">
                        <a:ln>
                          <a:noFill/>
                        </a:ln>
                        <a:solidFill>
                          <a:srgbClr val="152430"/>
                        </a:solidFill>
                        <a:effectLst/>
                        <a:uLnTx/>
                        <a:uFillTx/>
                        <a:latin typeface="+mn-lt"/>
                        <a:ea typeface="+mn-ea"/>
                        <a:cs typeface="+mn-cs"/>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62626">
                        <a:alpha val="49411"/>
                      </a:srgbClr>
                    </a:solidFill>
                  </a:tcPr>
                </a:tc>
                <a:tc>
                  <a:txBody>
                    <a:bodyPr/>
                    <a:lstStyle/>
                    <a:p>
                      <a:pPr marL="0" marR="0" lvl="0" indent="0" algn="l" defTabSz="914400" rtl="0" eaLnBrk="1" fontAlgn="auto" latinLnBrk="0" hangingPunct="1">
                        <a:lnSpc>
                          <a:spcPct val="100000"/>
                        </a:lnSpc>
                        <a:spcBef>
                          <a:spcPts val="0"/>
                        </a:spcBef>
                        <a:spcAft>
                          <a:spcPts val="0"/>
                        </a:spcAft>
                        <a:buClr>
                          <a:srgbClr val="152430"/>
                        </a:buClr>
                        <a:buSzPts val="2000"/>
                        <a:buFont typeface="Arial"/>
                        <a:buNone/>
                        <a:tabLst/>
                        <a:defRPr/>
                      </a:pPr>
                      <a:r>
                        <a:rPr kumimoji="0" lang="en-IE" sz="2000" b="1" i="0" u="none" strike="noStrike" kern="0" cap="none" spc="0" normalizeH="0" baseline="0" noProof="0" dirty="0">
                          <a:ln>
                            <a:noFill/>
                          </a:ln>
                          <a:solidFill>
                            <a:srgbClr val="152430"/>
                          </a:solidFill>
                          <a:effectLst/>
                          <a:uLnTx/>
                          <a:uFillTx/>
                          <a:latin typeface="Calibri"/>
                          <a:ea typeface="+mn-ea"/>
                          <a:cs typeface="Calibri"/>
                          <a:sym typeface="Calibri"/>
                        </a:rPr>
                        <a:t>Parameter Choice: </a:t>
                      </a:r>
                      <a:r>
                        <a:rPr kumimoji="0" lang="en-IE" sz="2000" b="0" i="0" u="none" strike="noStrike" kern="0" cap="none" spc="0" normalizeH="0" baseline="0" noProof="0" dirty="0">
                          <a:ln>
                            <a:noFill/>
                          </a:ln>
                          <a:solidFill>
                            <a:srgbClr val="152430"/>
                          </a:solidFill>
                          <a:effectLst/>
                          <a:uLnTx/>
                          <a:uFillTx/>
                          <a:latin typeface="Calibri"/>
                          <a:ea typeface="+mn-ea"/>
                          <a:cs typeface="Calibri"/>
                          <a:sym typeface="Calibri"/>
                        </a:rPr>
                        <a:t>Parameter(s) to estimate? Which scale/transformations?</a:t>
                      </a:r>
                      <a:endParaRPr kumimoji="0" lang="en-IE" sz="2000" b="1" i="0" u="none" strike="noStrike" kern="0" cap="none" spc="0" normalizeH="0" baseline="0" noProof="0" dirty="0">
                        <a:ln>
                          <a:noFill/>
                        </a:ln>
                        <a:solidFill>
                          <a:srgbClr val="152430"/>
                        </a:solidFill>
                        <a:effectLst/>
                        <a:uLnTx/>
                        <a:uFillTx/>
                        <a:latin typeface="Calibri"/>
                        <a:ea typeface="+mn-ea"/>
                        <a:cs typeface="Calibri"/>
                        <a:sym typeface="Calibri"/>
                      </a:endParaRPr>
                    </a:p>
                    <a:p>
                      <a:pPr marL="0" marR="0" lvl="0" indent="0" algn="l" defTabSz="914400" rtl="0" eaLnBrk="1" fontAlgn="auto" latinLnBrk="0" hangingPunct="1">
                        <a:lnSpc>
                          <a:spcPct val="100000"/>
                        </a:lnSpc>
                        <a:spcBef>
                          <a:spcPts val="0"/>
                        </a:spcBef>
                        <a:spcAft>
                          <a:spcPts val="0"/>
                        </a:spcAft>
                        <a:buClr>
                          <a:srgbClr val="152430"/>
                        </a:buClr>
                        <a:buSzPts val="2000"/>
                        <a:buFont typeface="Arial"/>
                        <a:buNone/>
                        <a:tabLst/>
                        <a:defRPr/>
                      </a:pPr>
                      <a:r>
                        <a:rPr kumimoji="0" lang="en-IE" sz="2000" b="1" i="0" u="none" strike="noStrike" kern="0" cap="none" spc="0" normalizeH="0" baseline="0" noProof="0" dirty="0">
                          <a:ln>
                            <a:noFill/>
                          </a:ln>
                          <a:solidFill>
                            <a:srgbClr val="152430"/>
                          </a:solidFill>
                          <a:effectLst/>
                          <a:uLnTx/>
                          <a:uFillTx/>
                          <a:latin typeface="Calibri"/>
                          <a:ea typeface="+mn-ea"/>
                          <a:cs typeface="Calibri"/>
                          <a:sym typeface="Calibri"/>
                        </a:rPr>
                        <a:t>Statistical Method: </a:t>
                      </a:r>
                      <a:r>
                        <a:rPr kumimoji="0" lang="en-IE" sz="2000" b="0" i="0" u="none" strike="noStrike" kern="0" cap="none" spc="0" normalizeH="0" baseline="0" noProof="0" dirty="0">
                          <a:ln>
                            <a:noFill/>
                          </a:ln>
                          <a:solidFill>
                            <a:srgbClr val="152430"/>
                          </a:solidFill>
                          <a:effectLst/>
                          <a:uLnTx/>
                          <a:uFillTx/>
                          <a:latin typeface="Calibri"/>
                          <a:ea typeface="+mn-ea"/>
                          <a:cs typeface="Calibri"/>
                          <a:sym typeface="Calibri"/>
                        </a:rPr>
                        <a:t>Interval/test to use - “success” criterion e.g. Upper X% CI</a:t>
                      </a:r>
                      <a:endParaRPr kumimoji="0" lang="en-IE" sz="2000" b="1" i="0" u="none" strike="noStrike" kern="0" cap="none" spc="0" normalizeH="0" baseline="0" noProof="0" dirty="0">
                        <a:ln>
                          <a:noFill/>
                        </a:ln>
                        <a:solidFill>
                          <a:srgbClr val="152430"/>
                        </a:solidFill>
                        <a:effectLst/>
                        <a:uLnTx/>
                        <a:uFillTx/>
                        <a:latin typeface="Calibri"/>
                        <a:ea typeface="+mn-ea"/>
                        <a:cs typeface="Calibri"/>
                        <a:sym typeface="Calibri"/>
                      </a:endParaRPr>
                    </a:p>
                    <a:p>
                      <a:pPr marL="0" marR="0" lvl="0" indent="0" algn="l" defTabSz="914400" rtl="0" eaLnBrk="1" fontAlgn="auto" latinLnBrk="0" hangingPunct="1">
                        <a:lnSpc>
                          <a:spcPct val="100000"/>
                        </a:lnSpc>
                        <a:spcBef>
                          <a:spcPts val="0"/>
                        </a:spcBef>
                        <a:spcAft>
                          <a:spcPts val="0"/>
                        </a:spcAft>
                        <a:buClr>
                          <a:srgbClr val="152430"/>
                        </a:buClr>
                        <a:buSzPts val="2000"/>
                        <a:buFont typeface="Arial"/>
                        <a:buNone/>
                        <a:tabLst/>
                        <a:defRPr/>
                      </a:pPr>
                      <a:r>
                        <a:rPr kumimoji="0" lang="en-IE" sz="2000" b="1" i="0" u="none" strike="noStrike" kern="0" cap="none" spc="0" normalizeH="0" baseline="0" noProof="0" dirty="0">
                          <a:ln>
                            <a:noFill/>
                          </a:ln>
                          <a:solidFill>
                            <a:srgbClr val="152430"/>
                          </a:solidFill>
                          <a:effectLst/>
                          <a:uLnTx/>
                          <a:uFillTx/>
                          <a:latin typeface="Calibri"/>
                          <a:ea typeface="+mn-ea"/>
                          <a:cs typeface="Calibri"/>
                          <a:sym typeface="Calibri"/>
                        </a:rPr>
                        <a:t>Sample Size Determination: </a:t>
                      </a:r>
                      <a:r>
                        <a:rPr kumimoji="0" lang="en-IE" sz="2000" b="0" i="0" u="none" strike="noStrike" kern="0" cap="none" spc="0" normalizeH="0" baseline="0" noProof="0" dirty="0">
                          <a:ln>
                            <a:noFill/>
                          </a:ln>
                          <a:solidFill>
                            <a:srgbClr val="152430"/>
                          </a:solidFill>
                          <a:effectLst/>
                          <a:uLnTx/>
                          <a:uFillTx/>
                          <a:latin typeface="Calibri"/>
                          <a:ea typeface="+mn-ea"/>
                          <a:cs typeface="Calibri"/>
                          <a:sym typeface="Calibri"/>
                        </a:rPr>
                        <a:t>Rule of thumb or sample size formula/algorithm?</a:t>
                      </a:r>
                      <a:endParaRPr kumimoji="0" lang="en-IE" sz="2000" b="1" i="0" u="none" strike="noStrike" kern="0" cap="none" spc="0" normalizeH="0" baseline="0" noProof="0" dirty="0">
                        <a:ln>
                          <a:noFill/>
                        </a:ln>
                        <a:solidFill>
                          <a:srgbClr val="152430"/>
                        </a:solidFill>
                        <a:effectLst/>
                        <a:uLnTx/>
                        <a:uFillTx/>
                        <a:latin typeface="Calibri"/>
                        <a:ea typeface="+mn-ea"/>
                        <a:cs typeface="Calibri"/>
                        <a:sym typeface="Calibri"/>
                      </a:endParaRPr>
                    </a:p>
                  </a:txBody>
                  <a:tcPr marL="91450" marR="91450" marT="91450" marB="91450" anchor="ctr">
                    <a:lnL w="38100" cap="flat" cmpd="sng" algn="ctr">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6F2F6">
                        <a:alpha val="49411"/>
                      </a:srgbClr>
                    </a:solidFill>
                  </a:tcPr>
                </a:tc>
                <a:extLst>
                  <a:ext uri="{0D108BD9-81ED-4DB2-BD59-A6C34878D82A}">
                    <a16:rowId xmlns:a16="http://schemas.microsoft.com/office/drawing/2014/main" val="1974437982"/>
                  </a:ext>
                </a:extLst>
              </a:tr>
            </a:tbl>
          </a:graphicData>
        </a:graphic>
      </p:graphicFrame>
    </p:spTree>
    <p:extLst>
      <p:ext uri="{BB962C8B-B14F-4D97-AF65-F5344CB8AC3E}">
        <p14:creationId xmlns:p14="http://schemas.microsoft.com/office/powerpoint/2010/main" val="269119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25"/>
          <p:cNvSpPr txBox="1">
            <a:spLocks noGrp="1"/>
          </p:cNvSpPr>
          <p:nvPr>
            <p:ph type="body" idx="1"/>
          </p:nvPr>
        </p:nvSpPr>
        <p:spPr>
          <a:xfrm>
            <a:off x="197732"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2</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6" name="Google Shape;2146;p25"/>
          <p:cNvSpPr txBox="1">
            <a:spLocks noGrp="1"/>
          </p:cNvSpPr>
          <p:nvPr>
            <p:ph type="title" idx="4294967295"/>
          </p:nvPr>
        </p:nvSpPr>
        <p:spPr>
          <a:xfrm>
            <a:off x="397525" y="3613639"/>
            <a:ext cx="9096375" cy="666750"/>
          </a:xfrm>
          <a:prstGeom prst="rect">
            <a:avLst/>
          </a:prstGeom>
          <a:noFill/>
          <a:ln>
            <a:noFill/>
          </a:ln>
        </p:spPr>
        <p:txBody>
          <a:bodyPr spcFirstLastPara="1" wrap="square" lIns="27425" tIns="27425" rIns="27425" bIns="27425" anchor="b" anchorCtr="0">
            <a:normAutofit fontScale="90000"/>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Pilot Study</a:t>
            </a:r>
            <a:br>
              <a:rPr lang="en-IE" sz="3600" dirty="0">
                <a:solidFill>
                  <a:schemeClr val="accent2"/>
                </a:solidFill>
              </a:rPr>
            </a:br>
            <a:r>
              <a:rPr lang="en-IE" sz="3600" dirty="0">
                <a:solidFill>
                  <a:schemeClr val="accent2"/>
                </a:solidFill>
              </a:rPr>
              <a:t>Sample Size</a:t>
            </a:r>
            <a:endParaRPr dirty="0"/>
          </a:p>
        </p:txBody>
      </p:sp>
    </p:spTree>
  </p:cSld>
  <p:clrMapOvr>
    <a:masterClrMapping/>
  </p:clrMapOvr>
</p:sld>
</file>

<file path=ppt/theme/theme1.xml><?xml version="1.0" encoding="utf-8"?>
<a:theme xmlns:a="http://schemas.openxmlformats.org/drawingml/2006/main" name="Office Theme">
  <a:themeElements>
    <a:clrScheme name="Dotmatics 1">
      <a:dk1>
        <a:srgbClr val="152430"/>
      </a:dk1>
      <a:lt1>
        <a:srgbClr val="FFFFFF"/>
      </a:lt1>
      <a:dk2>
        <a:srgbClr val="BAC0B8"/>
      </a:dk2>
      <a:lt2>
        <a:srgbClr val="DBDFD4"/>
      </a:lt2>
      <a:accent1>
        <a:srgbClr val="152430"/>
      </a:accent1>
      <a:accent2>
        <a:srgbClr val="2EC99B"/>
      </a:accent2>
      <a:accent3>
        <a:srgbClr val="C6C39E"/>
      </a:accent3>
      <a:accent4>
        <a:srgbClr val="907680"/>
      </a:accent4>
      <a:accent5>
        <a:srgbClr val="BAC0B8"/>
      </a:accent5>
      <a:accent6>
        <a:srgbClr val="DBDFD4"/>
      </a:accent6>
      <a:hlink>
        <a:srgbClr val="702636"/>
      </a:hlink>
      <a:folHlink>
        <a:srgbClr val="9475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4028</TotalTime>
  <Words>5767</Words>
  <Application>Microsoft Office PowerPoint</Application>
  <PresentationFormat>Widescreen</PresentationFormat>
  <Paragraphs>363</Paragraphs>
  <Slides>27</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Aptos</vt:lpstr>
      <vt:lpstr>Noto Sans Symbols</vt:lpstr>
      <vt:lpstr>Public Sans Medium</vt:lpstr>
      <vt:lpstr>Public Sans</vt:lpstr>
      <vt:lpstr>Public Sans SemiBold</vt:lpstr>
      <vt:lpstr>Tw Cen MT</vt:lpstr>
      <vt:lpstr>Public Sans Light</vt:lpstr>
      <vt:lpstr>Calibri</vt:lpstr>
      <vt:lpstr>Public Sans ExtraLight</vt:lpstr>
      <vt:lpstr>Arial</vt:lpstr>
      <vt:lpstr>Office Theme</vt:lpstr>
      <vt:lpstr>Sample Size for Pilot Studies</vt:lpstr>
      <vt:lpstr>PowerPoint Presentation</vt:lpstr>
      <vt:lpstr>PowerPoint Presentation</vt:lpstr>
      <vt:lpstr>PowerPoint Presentation</vt:lpstr>
      <vt:lpstr>nQuery Licensing nQuery operates on a tiered licensing model</vt:lpstr>
      <vt:lpstr>Pilot Studies Overview</vt:lpstr>
      <vt:lpstr>Pilot Studies Overview</vt:lpstr>
      <vt:lpstr>Pilot Study Considerations</vt:lpstr>
      <vt:lpstr>Pilot Study Sample Size</vt:lpstr>
      <vt:lpstr>Pilot Study Sample Size Overview</vt:lpstr>
      <vt:lpstr>Pilot Study Sample Size Determination (SSD)</vt:lpstr>
      <vt:lpstr>Pilot Study Sample Size | Example 1</vt:lpstr>
      <vt:lpstr>Internal Pilot Studies</vt:lpstr>
      <vt:lpstr>Internal Pilot Overview</vt:lpstr>
      <vt:lpstr>Blinded Sample Size Re-estimation (BSSR)</vt:lpstr>
      <vt:lpstr>Blinded SSR Scenario Strategies </vt:lpstr>
      <vt:lpstr>Blinded SSR – Two Means | Example 2</vt:lpstr>
      <vt:lpstr>Blinded SSR – Two Proportions | Example 3</vt:lpstr>
      <vt:lpstr>Discussion and Conclusions</vt:lpstr>
      <vt:lpstr>PowerPoint Presentation</vt:lpstr>
      <vt:lpstr>PowerPoint Presentation</vt:lpstr>
      <vt:lpstr>References (Pilot Studies Overview)</vt:lpstr>
      <vt:lpstr>References (Pilot Study Sample Size)</vt:lpstr>
      <vt:lpstr>References (Pilot Study Sample Size)</vt:lpstr>
      <vt:lpstr>References (Internal Pilot/Blinded SSR)</vt:lpstr>
      <vt:lpstr>References (Internal Pilot/Blinded SSR)</vt:lpstr>
      <vt:lpstr>References (Internal Pilot/Blinded SSR)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Liam</dc:creator>
  <cp:lastModifiedBy>Ronan Fitzpatrick</cp:lastModifiedBy>
  <cp:revision>17</cp:revision>
  <dcterms:modified xsi:type="dcterms:W3CDTF">2024-09-11T15:29:30Z</dcterms:modified>
</cp:coreProperties>
</file>