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909" r:id="rId2"/>
    <p:sldId id="914" r:id="rId3"/>
    <p:sldId id="462" r:id="rId4"/>
    <p:sldId id="464" r:id="rId5"/>
    <p:sldId id="717" r:id="rId6"/>
    <p:sldId id="948" r:id="rId7"/>
    <p:sldId id="961" r:id="rId8"/>
    <p:sldId id="958" r:id="rId9"/>
    <p:sldId id="949" r:id="rId10"/>
    <p:sldId id="919" r:id="rId11"/>
    <p:sldId id="976" r:id="rId12"/>
    <p:sldId id="975" r:id="rId13"/>
    <p:sldId id="959" r:id="rId14"/>
    <p:sldId id="952" r:id="rId15"/>
    <p:sldId id="977" r:id="rId16"/>
    <p:sldId id="986" r:id="rId17"/>
    <p:sldId id="980" r:id="rId18"/>
    <p:sldId id="981" r:id="rId19"/>
    <p:sldId id="982" r:id="rId20"/>
    <p:sldId id="984" r:id="rId21"/>
    <p:sldId id="985" r:id="rId22"/>
    <p:sldId id="906" r:id="rId23"/>
    <p:sldId id="910" r:id="rId24"/>
    <p:sldId id="907" r:id="rId25"/>
    <p:sldId id="969" r:id="rId26"/>
    <p:sldId id="971" r:id="rId27"/>
    <p:sldId id="767" r:id="rId28"/>
    <p:sldId id="97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285"/>
    <a:srgbClr val="64C3BA"/>
    <a:srgbClr val="3375BB"/>
    <a:srgbClr val="7F7F7F"/>
    <a:srgbClr val="2A78C0"/>
    <a:srgbClr val="545E5C"/>
    <a:srgbClr val="48BFD3"/>
    <a:srgbClr val="E85E29"/>
    <a:srgbClr val="444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782" y="134"/>
      </p:cViewPr>
      <p:guideLst>
        <p:guide orient="horz" pos="27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AE6E86-4234-4B68-AEB9-E83624D7A53A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41EECD7B-F5AE-44E7-812F-71AEF5A299DE}">
      <dgm:prSet phldrT="[Text]"/>
      <dgm:spPr/>
      <dgm:t>
        <a:bodyPr/>
        <a:lstStyle/>
        <a:p>
          <a:r>
            <a:rPr lang="en-IE" dirty="0"/>
            <a:t>Recruit n</a:t>
          </a:r>
          <a:r>
            <a:rPr lang="en-IE" baseline="-25000" dirty="0"/>
            <a:t>1</a:t>
          </a:r>
        </a:p>
      </dgm:t>
    </dgm:pt>
    <dgm:pt modelId="{2DE15C47-8ACD-4E82-AE2A-A443DC73D5EE}" type="parTrans" cxnId="{4E0661F0-16C4-4080-99DD-604932A16EC5}">
      <dgm:prSet/>
      <dgm:spPr/>
      <dgm:t>
        <a:bodyPr/>
        <a:lstStyle/>
        <a:p>
          <a:endParaRPr lang="en-IE"/>
        </a:p>
      </dgm:t>
    </dgm:pt>
    <dgm:pt modelId="{06B7608F-6A2B-435F-8240-6AC6708E1B97}" type="sibTrans" cxnId="{4E0661F0-16C4-4080-99DD-604932A16EC5}">
      <dgm:prSet/>
      <dgm:spPr/>
      <dgm:t>
        <a:bodyPr/>
        <a:lstStyle/>
        <a:p>
          <a:endParaRPr lang="en-IE"/>
        </a:p>
      </dgm:t>
    </dgm:pt>
    <dgm:pt modelId="{89C4CEDF-B171-4124-97C7-BF53D4034891}">
      <dgm:prSet phldrT="[Text]"/>
      <dgm:spPr/>
      <dgm:t>
        <a:bodyPr/>
        <a:lstStyle/>
        <a:p>
          <a:r>
            <a:rPr lang="en-IE" dirty="0"/>
            <a:t>&lt;r</a:t>
          </a:r>
          <a:r>
            <a:rPr lang="en-IE" baseline="-25000" dirty="0"/>
            <a:t>1</a:t>
          </a:r>
          <a:r>
            <a:rPr lang="en-IE" dirty="0"/>
            <a:t> responses</a:t>
          </a:r>
        </a:p>
      </dgm:t>
    </dgm:pt>
    <dgm:pt modelId="{F406C97F-AAE8-4C0D-8857-DAF5C5535F80}" type="parTrans" cxnId="{93914738-CCD9-4ADB-9755-24F4754F77FD}">
      <dgm:prSet/>
      <dgm:spPr/>
      <dgm:t>
        <a:bodyPr/>
        <a:lstStyle/>
        <a:p>
          <a:endParaRPr lang="en-IE"/>
        </a:p>
      </dgm:t>
    </dgm:pt>
    <dgm:pt modelId="{92C739C7-4164-48E5-9A74-E3A8D8F62556}" type="sibTrans" cxnId="{93914738-CCD9-4ADB-9755-24F4754F77FD}">
      <dgm:prSet/>
      <dgm:spPr/>
      <dgm:t>
        <a:bodyPr/>
        <a:lstStyle/>
        <a:p>
          <a:endParaRPr lang="en-IE"/>
        </a:p>
      </dgm:t>
    </dgm:pt>
    <dgm:pt modelId="{39DB14C6-4725-4F00-9FF3-525F02C739A4}">
      <dgm:prSet phldrT="[Text]"/>
      <dgm:spPr/>
      <dgm:t>
        <a:bodyPr/>
        <a:lstStyle/>
        <a:p>
          <a:r>
            <a:rPr lang="en-IE" dirty="0"/>
            <a:t>Recruit n</a:t>
          </a:r>
          <a:r>
            <a:rPr lang="en-IE" baseline="-25000" dirty="0"/>
            <a:t>2</a:t>
          </a:r>
        </a:p>
      </dgm:t>
    </dgm:pt>
    <dgm:pt modelId="{C5E2B5A3-59C3-4B62-9EE3-9F75D29205B3}" type="parTrans" cxnId="{B8EAC028-F907-4F28-874D-B25604F57552}">
      <dgm:prSet/>
      <dgm:spPr/>
      <dgm:t>
        <a:bodyPr/>
        <a:lstStyle/>
        <a:p>
          <a:endParaRPr lang="en-IE"/>
        </a:p>
      </dgm:t>
    </dgm:pt>
    <dgm:pt modelId="{9D74D120-BCB2-4CFB-9744-1EF3AAE79E47}" type="sibTrans" cxnId="{B8EAC028-F907-4F28-874D-B25604F57552}">
      <dgm:prSet/>
      <dgm:spPr/>
      <dgm:t>
        <a:bodyPr/>
        <a:lstStyle/>
        <a:p>
          <a:endParaRPr lang="en-IE"/>
        </a:p>
      </dgm:t>
    </dgm:pt>
    <dgm:pt modelId="{7803A913-20D3-4F9A-9872-C2296E950A96}">
      <dgm:prSet phldrT="[Text]"/>
      <dgm:spPr/>
      <dgm:t>
        <a:bodyPr/>
        <a:lstStyle/>
        <a:p>
          <a:r>
            <a:rPr lang="en-IE" dirty="0"/>
            <a:t>Start Phase I</a:t>
          </a:r>
        </a:p>
      </dgm:t>
    </dgm:pt>
    <dgm:pt modelId="{4C6649A6-64C6-48AD-9188-B3EB9CF3467D}" type="parTrans" cxnId="{849E300D-A4EB-42B6-A071-384F22946DA5}">
      <dgm:prSet/>
      <dgm:spPr/>
      <dgm:t>
        <a:bodyPr/>
        <a:lstStyle/>
        <a:p>
          <a:endParaRPr lang="en-IE"/>
        </a:p>
      </dgm:t>
    </dgm:pt>
    <dgm:pt modelId="{C3AC846E-11DC-4F23-933C-2032D9E9165C}" type="sibTrans" cxnId="{849E300D-A4EB-42B6-A071-384F22946DA5}">
      <dgm:prSet/>
      <dgm:spPr/>
      <dgm:t>
        <a:bodyPr/>
        <a:lstStyle/>
        <a:p>
          <a:endParaRPr lang="en-IE"/>
        </a:p>
      </dgm:t>
    </dgm:pt>
    <dgm:pt modelId="{34D81A06-0910-42A1-B214-DF16F1B022B4}">
      <dgm:prSet phldrT="[Text]"/>
      <dgm:spPr/>
      <dgm:t>
        <a:bodyPr/>
        <a:lstStyle/>
        <a:p>
          <a:r>
            <a:rPr lang="en-IE" dirty="0"/>
            <a:t>End Phase I</a:t>
          </a:r>
        </a:p>
      </dgm:t>
    </dgm:pt>
    <dgm:pt modelId="{2466A743-C336-4D00-9849-114FEF135F85}" type="parTrans" cxnId="{650AB542-3EA4-4200-B17E-6AC4DB87CFD8}">
      <dgm:prSet/>
      <dgm:spPr/>
      <dgm:t>
        <a:bodyPr/>
        <a:lstStyle/>
        <a:p>
          <a:endParaRPr lang="en-IE"/>
        </a:p>
      </dgm:t>
    </dgm:pt>
    <dgm:pt modelId="{93B19634-DE31-4330-8E03-F3BA931D0684}" type="sibTrans" cxnId="{650AB542-3EA4-4200-B17E-6AC4DB87CFD8}">
      <dgm:prSet/>
      <dgm:spPr/>
      <dgm:t>
        <a:bodyPr/>
        <a:lstStyle/>
        <a:p>
          <a:endParaRPr lang="en-IE"/>
        </a:p>
      </dgm:t>
    </dgm:pt>
    <dgm:pt modelId="{5F93C784-E4B5-47EA-A010-C174DA90F05E}">
      <dgm:prSet phldrT="[Text]"/>
      <dgm:spPr/>
      <dgm:t>
        <a:bodyPr/>
        <a:lstStyle/>
        <a:p>
          <a:r>
            <a:rPr lang="en-IE" dirty="0"/>
            <a:t>Start Phase II</a:t>
          </a:r>
        </a:p>
      </dgm:t>
    </dgm:pt>
    <dgm:pt modelId="{3EF2D5BD-4BBD-4759-A43B-1EE78D7E509E}" type="parTrans" cxnId="{3AEE5B7A-B521-4420-B48E-47EFECE015EE}">
      <dgm:prSet/>
      <dgm:spPr/>
      <dgm:t>
        <a:bodyPr/>
        <a:lstStyle/>
        <a:p>
          <a:endParaRPr lang="en-IE"/>
        </a:p>
      </dgm:t>
    </dgm:pt>
    <dgm:pt modelId="{80B00F26-4B71-410D-BC79-04CB146607CB}" type="sibTrans" cxnId="{3AEE5B7A-B521-4420-B48E-47EFECE015EE}">
      <dgm:prSet/>
      <dgm:spPr/>
      <dgm:t>
        <a:bodyPr/>
        <a:lstStyle/>
        <a:p>
          <a:endParaRPr lang="en-IE"/>
        </a:p>
      </dgm:t>
    </dgm:pt>
    <dgm:pt modelId="{111CA3D7-1AE4-4C45-A939-D819F57FA1A6}">
      <dgm:prSet phldrT="[Text]"/>
      <dgm:spPr/>
      <dgm:t>
        <a:bodyPr/>
        <a:lstStyle/>
        <a:p>
          <a:r>
            <a:rPr lang="en-IE" dirty="0"/>
            <a:t>End Phase II</a:t>
          </a:r>
        </a:p>
      </dgm:t>
    </dgm:pt>
    <dgm:pt modelId="{6A97D0FE-2D69-49DC-80D2-CE4B572F198F}" type="parTrans" cxnId="{05BDFAB2-47CF-41E8-ADE5-13363B1C6709}">
      <dgm:prSet/>
      <dgm:spPr/>
      <dgm:t>
        <a:bodyPr/>
        <a:lstStyle/>
        <a:p>
          <a:endParaRPr lang="en-IE"/>
        </a:p>
      </dgm:t>
    </dgm:pt>
    <dgm:pt modelId="{C9671E5E-316B-4920-998A-4E00A1D6C922}" type="sibTrans" cxnId="{05BDFAB2-47CF-41E8-ADE5-13363B1C6709}">
      <dgm:prSet/>
      <dgm:spPr/>
      <dgm:t>
        <a:bodyPr/>
        <a:lstStyle/>
        <a:p>
          <a:endParaRPr lang="en-IE"/>
        </a:p>
      </dgm:t>
    </dgm:pt>
    <dgm:pt modelId="{9AA547B9-C296-4D6A-8B35-D093EA4A79F8}">
      <dgm:prSet phldrT="[Text]"/>
      <dgm:spPr/>
      <dgm:t>
        <a:bodyPr/>
        <a:lstStyle/>
        <a:p>
          <a:r>
            <a:rPr lang="en-IE" dirty="0"/>
            <a:t>&lt;r responses</a:t>
          </a:r>
        </a:p>
      </dgm:t>
    </dgm:pt>
    <dgm:pt modelId="{862F696E-4103-421D-86A2-BFC302118610}" type="parTrans" cxnId="{BC5F7348-3D71-4758-9804-4FEDA46D0E31}">
      <dgm:prSet/>
      <dgm:spPr/>
      <dgm:t>
        <a:bodyPr/>
        <a:lstStyle/>
        <a:p>
          <a:endParaRPr lang="en-IE"/>
        </a:p>
      </dgm:t>
    </dgm:pt>
    <dgm:pt modelId="{DF44C4FF-D019-4C14-8AF5-8A6D33240697}" type="sibTrans" cxnId="{BC5F7348-3D71-4758-9804-4FEDA46D0E31}">
      <dgm:prSet/>
      <dgm:spPr/>
      <dgm:t>
        <a:bodyPr/>
        <a:lstStyle/>
        <a:p>
          <a:endParaRPr lang="en-IE"/>
        </a:p>
      </dgm:t>
    </dgm:pt>
    <dgm:pt modelId="{08EEE700-10B8-431A-A8EA-742173F2D5FA}">
      <dgm:prSet phldrT="[Text]"/>
      <dgm:spPr/>
      <dgm:t>
        <a:bodyPr/>
        <a:lstStyle/>
        <a:p>
          <a:r>
            <a:rPr lang="en-IE" dirty="0"/>
            <a:t>&gt;r responses</a:t>
          </a:r>
        </a:p>
      </dgm:t>
    </dgm:pt>
    <dgm:pt modelId="{BD14D817-58A6-4A2F-B8D7-4A69B2D1977A}" type="parTrans" cxnId="{CF6CC609-9D79-44AC-AE75-F05A87BA47FF}">
      <dgm:prSet/>
      <dgm:spPr/>
      <dgm:t>
        <a:bodyPr/>
        <a:lstStyle/>
        <a:p>
          <a:endParaRPr lang="en-IE"/>
        </a:p>
      </dgm:t>
    </dgm:pt>
    <dgm:pt modelId="{F64AD4D4-A218-4BC5-8322-93AF62E12671}" type="sibTrans" cxnId="{CF6CC609-9D79-44AC-AE75-F05A87BA47FF}">
      <dgm:prSet/>
      <dgm:spPr/>
      <dgm:t>
        <a:bodyPr/>
        <a:lstStyle/>
        <a:p>
          <a:endParaRPr lang="en-IE"/>
        </a:p>
      </dgm:t>
    </dgm:pt>
    <dgm:pt modelId="{4E90E9CC-3F1B-4687-88D9-42D5F4A29DBF}">
      <dgm:prSet phldrT="[Text]"/>
      <dgm:spPr/>
      <dgm:t>
        <a:bodyPr/>
        <a:lstStyle/>
        <a:p>
          <a:r>
            <a:rPr lang="en-IE" dirty="0"/>
            <a:t>Do not recommend</a:t>
          </a:r>
        </a:p>
      </dgm:t>
    </dgm:pt>
    <dgm:pt modelId="{D619ED3B-8B8A-4BEE-81BF-A07C5300B042}" type="parTrans" cxnId="{61DA9626-EBD9-43FB-97D9-FB586E8C1F4C}">
      <dgm:prSet/>
      <dgm:spPr/>
      <dgm:t>
        <a:bodyPr/>
        <a:lstStyle/>
        <a:p>
          <a:endParaRPr lang="en-IE"/>
        </a:p>
      </dgm:t>
    </dgm:pt>
    <dgm:pt modelId="{4D56DB6A-FCEE-4AAE-ADF1-3C67A3C494CA}" type="sibTrans" cxnId="{61DA9626-EBD9-43FB-97D9-FB586E8C1F4C}">
      <dgm:prSet/>
      <dgm:spPr/>
      <dgm:t>
        <a:bodyPr/>
        <a:lstStyle/>
        <a:p>
          <a:endParaRPr lang="en-IE"/>
        </a:p>
      </dgm:t>
    </dgm:pt>
    <dgm:pt modelId="{F06CA4E0-AA6B-4E80-A20A-F43D0DF1B4D9}">
      <dgm:prSet phldrT="[Text]"/>
      <dgm:spPr/>
      <dgm:t>
        <a:bodyPr/>
        <a:lstStyle/>
        <a:p>
          <a:r>
            <a:rPr lang="en-IE" dirty="0"/>
            <a:t>Recommend</a:t>
          </a:r>
        </a:p>
      </dgm:t>
    </dgm:pt>
    <dgm:pt modelId="{9439AE8D-879F-4D2A-9D2E-D688181C6A2F}" type="parTrans" cxnId="{F25B3D8F-0FD6-4481-B57E-5ED4390370F1}">
      <dgm:prSet/>
      <dgm:spPr/>
      <dgm:t>
        <a:bodyPr/>
        <a:lstStyle/>
        <a:p>
          <a:endParaRPr lang="en-IE"/>
        </a:p>
      </dgm:t>
    </dgm:pt>
    <dgm:pt modelId="{F4C9C798-A0D9-4DF7-9F18-DACFEAB8D5F0}" type="sibTrans" cxnId="{F25B3D8F-0FD6-4481-B57E-5ED4390370F1}">
      <dgm:prSet/>
      <dgm:spPr/>
      <dgm:t>
        <a:bodyPr/>
        <a:lstStyle/>
        <a:p>
          <a:endParaRPr lang="en-IE"/>
        </a:p>
      </dgm:t>
    </dgm:pt>
    <dgm:pt modelId="{5026F970-4D34-4743-B77B-8C6880D00661}">
      <dgm:prSet phldrT="[Text]"/>
      <dgm:spPr/>
      <dgm:t>
        <a:bodyPr/>
        <a:lstStyle/>
        <a:p>
          <a:r>
            <a:rPr lang="en-IE" dirty="0"/>
            <a:t>&gt;r</a:t>
          </a:r>
          <a:r>
            <a:rPr lang="en-IE" baseline="-25000" dirty="0"/>
            <a:t>1</a:t>
          </a:r>
          <a:r>
            <a:rPr lang="en-IE" dirty="0"/>
            <a:t> responses</a:t>
          </a:r>
        </a:p>
      </dgm:t>
    </dgm:pt>
    <dgm:pt modelId="{E5DD4AF0-65AE-478F-85C8-81FB38A74B5B}" type="sibTrans" cxnId="{6CB5E267-F62D-4A00-8D86-0B4EEE6987AE}">
      <dgm:prSet/>
      <dgm:spPr/>
      <dgm:t>
        <a:bodyPr/>
        <a:lstStyle/>
        <a:p>
          <a:endParaRPr lang="en-IE"/>
        </a:p>
      </dgm:t>
    </dgm:pt>
    <dgm:pt modelId="{86E4CDD5-DF5C-4EB0-B297-22659E681040}" type="parTrans" cxnId="{6CB5E267-F62D-4A00-8D86-0B4EEE6987AE}">
      <dgm:prSet/>
      <dgm:spPr/>
      <dgm:t>
        <a:bodyPr/>
        <a:lstStyle/>
        <a:p>
          <a:endParaRPr lang="en-IE"/>
        </a:p>
      </dgm:t>
    </dgm:pt>
    <dgm:pt modelId="{164F2DA2-492B-43B2-8596-14FAE96A398C}">
      <dgm:prSet phldrT="[Text]"/>
      <dgm:spPr/>
      <dgm:t>
        <a:bodyPr/>
        <a:lstStyle/>
        <a:p>
          <a:r>
            <a:rPr lang="en-IE" dirty="0"/>
            <a:t>Stop Early (Futility)</a:t>
          </a:r>
        </a:p>
      </dgm:t>
    </dgm:pt>
    <dgm:pt modelId="{7C5C8A35-CB5F-4389-8F40-870DA704A306}" type="parTrans" cxnId="{11380741-E1B8-4AC3-8DC1-0C90DB9755EA}">
      <dgm:prSet/>
      <dgm:spPr/>
      <dgm:t>
        <a:bodyPr/>
        <a:lstStyle/>
        <a:p>
          <a:endParaRPr lang="en-IE"/>
        </a:p>
      </dgm:t>
    </dgm:pt>
    <dgm:pt modelId="{E1D3B4D9-CFCC-46FD-B9CC-44F7AF7E009F}" type="sibTrans" cxnId="{11380741-E1B8-4AC3-8DC1-0C90DB9755EA}">
      <dgm:prSet/>
      <dgm:spPr/>
      <dgm:t>
        <a:bodyPr/>
        <a:lstStyle/>
        <a:p>
          <a:endParaRPr lang="en-IE"/>
        </a:p>
      </dgm:t>
    </dgm:pt>
    <dgm:pt modelId="{7DD98F59-53F6-4804-AF27-8E563B306F08}">
      <dgm:prSet phldrT="[Text]"/>
      <dgm:spPr/>
      <dgm:t>
        <a:bodyPr/>
        <a:lstStyle/>
        <a:p>
          <a:r>
            <a:rPr lang="en-IE" dirty="0"/>
            <a:t>Decision</a:t>
          </a:r>
        </a:p>
      </dgm:t>
    </dgm:pt>
    <dgm:pt modelId="{A76641B3-414E-4C3E-8ADC-A68559019601}" type="parTrans" cxnId="{9B71F82C-130E-42FE-BC0C-220B5FA3A6C9}">
      <dgm:prSet/>
      <dgm:spPr/>
      <dgm:t>
        <a:bodyPr/>
        <a:lstStyle/>
        <a:p>
          <a:endParaRPr lang="en-IE"/>
        </a:p>
      </dgm:t>
    </dgm:pt>
    <dgm:pt modelId="{D9DBCBF9-A0C3-488D-A311-D781C54CB8A7}" type="sibTrans" cxnId="{9B71F82C-130E-42FE-BC0C-220B5FA3A6C9}">
      <dgm:prSet/>
      <dgm:spPr/>
      <dgm:t>
        <a:bodyPr/>
        <a:lstStyle/>
        <a:p>
          <a:endParaRPr lang="en-IE"/>
        </a:p>
      </dgm:t>
    </dgm:pt>
    <dgm:pt modelId="{5A398EF6-ADF1-4B68-92E4-D3F7DFE677A6}" type="pres">
      <dgm:prSet presAssocID="{E7AE6E86-4234-4B68-AEB9-E83624D7A53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3E30F86-2A9D-431B-98A5-D05D8B76EC19}" type="pres">
      <dgm:prSet presAssocID="{E7AE6E86-4234-4B68-AEB9-E83624D7A53A}" presName="hierFlow" presStyleCnt="0"/>
      <dgm:spPr/>
    </dgm:pt>
    <dgm:pt modelId="{1109B838-B990-46A4-8C00-651A554BE9DF}" type="pres">
      <dgm:prSet presAssocID="{E7AE6E86-4234-4B68-AEB9-E83624D7A53A}" presName="firstBuf" presStyleCnt="0"/>
      <dgm:spPr/>
    </dgm:pt>
    <dgm:pt modelId="{A222E628-F189-4EE6-81AB-024D0D917449}" type="pres">
      <dgm:prSet presAssocID="{E7AE6E86-4234-4B68-AEB9-E83624D7A53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D3240CA-C38E-4D74-846D-F14CC332099F}" type="pres">
      <dgm:prSet presAssocID="{41EECD7B-F5AE-44E7-812F-71AEF5A299DE}" presName="Name14" presStyleCnt="0"/>
      <dgm:spPr/>
    </dgm:pt>
    <dgm:pt modelId="{431C6555-7396-445C-A8EF-C816571BE474}" type="pres">
      <dgm:prSet presAssocID="{41EECD7B-F5AE-44E7-812F-71AEF5A299DE}" presName="level1Shape" presStyleLbl="node0" presStyleIdx="0" presStyleCnt="1">
        <dgm:presLayoutVars>
          <dgm:chPref val="3"/>
        </dgm:presLayoutVars>
      </dgm:prSet>
      <dgm:spPr/>
    </dgm:pt>
    <dgm:pt modelId="{C228ADEA-E1EF-4D78-97D6-4240A82DB34D}" type="pres">
      <dgm:prSet presAssocID="{41EECD7B-F5AE-44E7-812F-71AEF5A299DE}" presName="hierChild2" presStyleCnt="0"/>
      <dgm:spPr/>
    </dgm:pt>
    <dgm:pt modelId="{DE5FA7A1-E6C4-430C-9BE7-E0C2177E58F8}" type="pres">
      <dgm:prSet presAssocID="{F406C97F-AAE8-4C0D-8857-DAF5C5535F80}" presName="Name19" presStyleLbl="parChTrans1D2" presStyleIdx="0" presStyleCnt="2"/>
      <dgm:spPr/>
    </dgm:pt>
    <dgm:pt modelId="{A0723159-33D7-4512-8CD3-906E26907C78}" type="pres">
      <dgm:prSet presAssocID="{89C4CEDF-B171-4124-97C7-BF53D4034891}" presName="Name21" presStyleCnt="0"/>
      <dgm:spPr/>
    </dgm:pt>
    <dgm:pt modelId="{8CE8F357-7D2F-46C1-AACE-DAC6FB6215B6}" type="pres">
      <dgm:prSet presAssocID="{89C4CEDF-B171-4124-97C7-BF53D4034891}" presName="level2Shape" presStyleLbl="node2" presStyleIdx="0" presStyleCnt="2"/>
      <dgm:spPr/>
    </dgm:pt>
    <dgm:pt modelId="{4E5EC709-4922-483B-BF25-9C0418113358}" type="pres">
      <dgm:prSet presAssocID="{89C4CEDF-B171-4124-97C7-BF53D4034891}" presName="hierChild3" presStyleCnt="0"/>
      <dgm:spPr/>
    </dgm:pt>
    <dgm:pt modelId="{25E8B889-1998-43FB-A381-64AE0D0D6F1D}" type="pres">
      <dgm:prSet presAssocID="{7C5C8A35-CB5F-4389-8F40-870DA704A306}" presName="Name19" presStyleLbl="parChTrans1D3" presStyleIdx="0" presStyleCnt="2"/>
      <dgm:spPr/>
    </dgm:pt>
    <dgm:pt modelId="{6A48B474-A288-4979-BD3F-333C8FF7D3F5}" type="pres">
      <dgm:prSet presAssocID="{164F2DA2-492B-43B2-8596-14FAE96A398C}" presName="Name21" presStyleCnt="0"/>
      <dgm:spPr/>
    </dgm:pt>
    <dgm:pt modelId="{6DC09069-5ACB-43BB-B989-49C8D0C67439}" type="pres">
      <dgm:prSet presAssocID="{164F2DA2-492B-43B2-8596-14FAE96A398C}" presName="level2Shape" presStyleLbl="node3" presStyleIdx="0" presStyleCnt="2"/>
      <dgm:spPr/>
    </dgm:pt>
    <dgm:pt modelId="{D0082224-FDC5-4643-BA7B-C6932A8077A3}" type="pres">
      <dgm:prSet presAssocID="{164F2DA2-492B-43B2-8596-14FAE96A398C}" presName="hierChild3" presStyleCnt="0"/>
      <dgm:spPr/>
    </dgm:pt>
    <dgm:pt modelId="{BAA3B286-1599-487F-9FE7-1FE42675C0DD}" type="pres">
      <dgm:prSet presAssocID="{86E4CDD5-DF5C-4EB0-B297-22659E681040}" presName="Name19" presStyleLbl="parChTrans1D2" presStyleIdx="1" presStyleCnt="2"/>
      <dgm:spPr/>
    </dgm:pt>
    <dgm:pt modelId="{C4DC0BF7-1CD8-4A7B-A940-5C1C1ED1C8E4}" type="pres">
      <dgm:prSet presAssocID="{5026F970-4D34-4743-B77B-8C6880D00661}" presName="Name21" presStyleCnt="0"/>
      <dgm:spPr/>
    </dgm:pt>
    <dgm:pt modelId="{1E870045-75DA-4C08-AE1B-832E309EF92E}" type="pres">
      <dgm:prSet presAssocID="{5026F970-4D34-4743-B77B-8C6880D00661}" presName="level2Shape" presStyleLbl="node2" presStyleIdx="1" presStyleCnt="2"/>
      <dgm:spPr/>
    </dgm:pt>
    <dgm:pt modelId="{DA151E60-FC12-4685-B3A5-D097B84C3356}" type="pres">
      <dgm:prSet presAssocID="{5026F970-4D34-4743-B77B-8C6880D00661}" presName="hierChild3" presStyleCnt="0"/>
      <dgm:spPr/>
    </dgm:pt>
    <dgm:pt modelId="{2A64C4EB-2E54-43B1-8D68-DD55AA34A0B5}" type="pres">
      <dgm:prSet presAssocID="{C5E2B5A3-59C3-4B62-9EE3-9F75D29205B3}" presName="Name19" presStyleLbl="parChTrans1D3" presStyleIdx="1" presStyleCnt="2"/>
      <dgm:spPr/>
    </dgm:pt>
    <dgm:pt modelId="{5FCDA7C0-68B4-4726-82F7-8EF3FBB7006E}" type="pres">
      <dgm:prSet presAssocID="{39DB14C6-4725-4F00-9FF3-525F02C739A4}" presName="Name21" presStyleCnt="0"/>
      <dgm:spPr/>
    </dgm:pt>
    <dgm:pt modelId="{F8BFE41D-FD97-4142-A6BA-1C4B09E4328B}" type="pres">
      <dgm:prSet presAssocID="{39DB14C6-4725-4F00-9FF3-525F02C739A4}" presName="level2Shape" presStyleLbl="node3" presStyleIdx="1" presStyleCnt="2"/>
      <dgm:spPr/>
    </dgm:pt>
    <dgm:pt modelId="{55EF1C05-F23A-4DC3-A3AE-560DB184A1C7}" type="pres">
      <dgm:prSet presAssocID="{39DB14C6-4725-4F00-9FF3-525F02C739A4}" presName="hierChild3" presStyleCnt="0"/>
      <dgm:spPr/>
    </dgm:pt>
    <dgm:pt modelId="{CEB06B62-3998-47EB-9AF7-A11D595A4BBB}" type="pres">
      <dgm:prSet presAssocID="{BD14D817-58A6-4A2F-B8D7-4A69B2D1977A}" presName="Name19" presStyleLbl="parChTrans1D4" presStyleIdx="0" presStyleCnt="4"/>
      <dgm:spPr/>
    </dgm:pt>
    <dgm:pt modelId="{80F78235-4F79-4A36-AA30-A811E2510026}" type="pres">
      <dgm:prSet presAssocID="{08EEE700-10B8-431A-A8EA-742173F2D5FA}" presName="Name21" presStyleCnt="0"/>
      <dgm:spPr/>
    </dgm:pt>
    <dgm:pt modelId="{707E3A79-8847-4937-89D3-A3B76E4A6DCD}" type="pres">
      <dgm:prSet presAssocID="{08EEE700-10B8-431A-A8EA-742173F2D5FA}" presName="level2Shape" presStyleLbl="node4" presStyleIdx="0" presStyleCnt="4"/>
      <dgm:spPr/>
    </dgm:pt>
    <dgm:pt modelId="{5B9F98D1-7959-44EE-B011-0A1AF0D2D98D}" type="pres">
      <dgm:prSet presAssocID="{08EEE700-10B8-431A-A8EA-742173F2D5FA}" presName="hierChild3" presStyleCnt="0"/>
      <dgm:spPr/>
    </dgm:pt>
    <dgm:pt modelId="{C137A8D6-4FC8-4CB1-83DA-383D413481D8}" type="pres">
      <dgm:prSet presAssocID="{9439AE8D-879F-4D2A-9D2E-D688181C6A2F}" presName="Name19" presStyleLbl="parChTrans1D4" presStyleIdx="1" presStyleCnt="4"/>
      <dgm:spPr/>
    </dgm:pt>
    <dgm:pt modelId="{D51C07EA-5BBF-484F-82A9-B13D90D6FBA8}" type="pres">
      <dgm:prSet presAssocID="{F06CA4E0-AA6B-4E80-A20A-F43D0DF1B4D9}" presName="Name21" presStyleCnt="0"/>
      <dgm:spPr/>
    </dgm:pt>
    <dgm:pt modelId="{41F903E6-EA1C-442F-8908-9F2C7179863B}" type="pres">
      <dgm:prSet presAssocID="{F06CA4E0-AA6B-4E80-A20A-F43D0DF1B4D9}" presName="level2Shape" presStyleLbl="node4" presStyleIdx="1" presStyleCnt="4"/>
      <dgm:spPr/>
    </dgm:pt>
    <dgm:pt modelId="{2E5C1F2C-164F-4F2D-8900-26C5CBD6851B}" type="pres">
      <dgm:prSet presAssocID="{F06CA4E0-AA6B-4E80-A20A-F43D0DF1B4D9}" presName="hierChild3" presStyleCnt="0"/>
      <dgm:spPr/>
    </dgm:pt>
    <dgm:pt modelId="{E5794AC5-621E-43F7-B19F-5987346E91EA}" type="pres">
      <dgm:prSet presAssocID="{862F696E-4103-421D-86A2-BFC302118610}" presName="Name19" presStyleLbl="parChTrans1D4" presStyleIdx="2" presStyleCnt="4"/>
      <dgm:spPr/>
    </dgm:pt>
    <dgm:pt modelId="{BBFA73DD-F1CF-4884-B8DD-7E00CF1BEA50}" type="pres">
      <dgm:prSet presAssocID="{9AA547B9-C296-4D6A-8B35-D093EA4A79F8}" presName="Name21" presStyleCnt="0"/>
      <dgm:spPr/>
    </dgm:pt>
    <dgm:pt modelId="{09922BFC-87C0-4FBD-AAAD-47B2806020C3}" type="pres">
      <dgm:prSet presAssocID="{9AA547B9-C296-4D6A-8B35-D093EA4A79F8}" presName="level2Shape" presStyleLbl="node4" presStyleIdx="2" presStyleCnt="4"/>
      <dgm:spPr/>
    </dgm:pt>
    <dgm:pt modelId="{55D6C9CC-C044-4D2E-B0E9-3E3349591F15}" type="pres">
      <dgm:prSet presAssocID="{9AA547B9-C296-4D6A-8B35-D093EA4A79F8}" presName="hierChild3" presStyleCnt="0"/>
      <dgm:spPr/>
    </dgm:pt>
    <dgm:pt modelId="{8C0E1DDD-1336-41F0-9923-E3DE77C6712F}" type="pres">
      <dgm:prSet presAssocID="{D619ED3B-8B8A-4BEE-81BF-A07C5300B042}" presName="Name19" presStyleLbl="parChTrans1D4" presStyleIdx="3" presStyleCnt="4"/>
      <dgm:spPr/>
    </dgm:pt>
    <dgm:pt modelId="{36C83A41-0343-4487-A240-FB0B94A519EE}" type="pres">
      <dgm:prSet presAssocID="{4E90E9CC-3F1B-4687-88D9-42D5F4A29DBF}" presName="Name21" presStyleCnt="0"/>
      <dgm:spPr/>
    </dgm:pt>
    <dgm:pt modelId="{9F284E6A-92D2-4AB0-80E5-BEB4FE01858D}" type="pres">
      <dgm:prSet presAssocID="{4E90E9CC-3F1B-4687-88D9-42D5F4A29DBF}" presName="level2Shape" presStyleLbl="node4" presStyleIdx="3" presStyleCnt="4"/>
      <dgm:spPr/>
    </dgm:pt>
    <dgm:pt modelId="{CB527C01-8DC6-4AA5-8981-E4AFCB789D8C}" type="pres">
      <dgm:prSet presAssocID="{4E90E9CC-3F1B-4687-88D9-42D5F4A29DBF}" presName="hierChild3" presStyleCnt="0"/>
      <dgm:spPr/>
    </dgm:pt>
    <dgm:pt modelId="{78DB3C2D-9A6A-43E7-A85F-77A2B7DE319A}" type="pres">
      <dgm:prSet presAssocID="{E7AE6E86-4234-4B68-AEB9-E83624D7A53A}" presName="bgShapesFlow" presStyleCnt="0"/>
      <dgm:spPr/>
    </dgm:pt>
    <dgm:pt modelId="{8DCC97EF-F424-45C7-818B-683F82FDDF91}" type="pres">
      <dgm:prSet presAssocID="{7803A913-20D3-4F9A-9872-C2296E950A96}" presName="rectComp" presStyleCnt="0"/>
      <dgm:spPr/>
    </dgm:pt>
    <dgm:pt modelId="{880128F2-F600-43EF-B87F-A5CB5E8B3DD7}" type="pres">
      <dgm:prSet presAssocID="{7803A913-20D3-4F9A-9872-C2296E950A96}" presName="bgRect" presStyleLbl="bgShp" presStyleIdx="0" presStyleCnt="5"/>
      <dgm:spPr/>
    </dgm:pt>
    <dgm:pt modelId="{434519EC-5F97-4920-9390-1B18CA9D09DF}" type="pres">
      <dgm:prSet presAssocID="{7803A913-20D3-4F9A-9872-C2296E950A96}" presName="bgRectTx" presStyleLbl="bgShp" presStyleIdx="0" presStyleCnt="5">
        <dgm:presLayoutVars>
          <dgm:bulletEnabled val="1"/>
        </dgm:presLayoutVars>
      </dgm:prSet>
      <dgm:spPr/>
    </dgm:pt>
    <dgm:pt modelId="{EC3C9F73-1C3D-4D4D-841B-FBE4DD65D491}" type="pres">
      <dgm:prSet presAssocID="{7803A913-20D3-4F9A-9872-C2296E950A96}" presName="spComp" presStyleCnt="0"/>
      <dgm:spPr/>
    </dgm:pt>
    <dgm:pt modelId="{8197E9EA-C035-4A29-9CA8-503A7684F376}" type="pres">
      <dgm:prSet presAssocID="{7803A913-20D3-4F9A-9872-C2296E950A96}" presName="vSp" presStyleCnt="0"/>
      <dgm:spPr/>
    </dgm:pt>
    <dgm:pt modelId="{8497CB85-EEDE-4E99-BDF4-542CEF1E431B}" type="pres">
      <dgm:prSet presAssocID="{34D81A06-0910-42A1-B214-DF16F1B022B4}" presName="rectComp" presStyleCnt="0"/>
      <dgm:spPr/>
    </dgm:pt>
    <dgm:pt modelId="{82560706-46FD-4853-8F56-ABF022AB0F0F}" type="pres">
      <dgm:prSet presAssocID="{34D81A06-0910-42A1-B214-DF16F1B022B4}" presName="bgRect" presStyleLbl="bgShp" presStyleIdx="1" presStyleCnt="5"/>
      <dgm:spPr/>
    </dgm:pt>
    <dgm:pt modelId="{5B69B8CB-4D86-4161-AB78-F434C4B00A6C}" type="pres">
      <dgm:prSet presAssocID="{34D81A06-0910-42A1-B214-DF16F1B022B4}" presName="bgRectTx" presStyleLbl="bgShp" presStyleIdx="1" presStyleCnt="5">
        <dgm:presLayoutVars>
          <dgm:bulletEnabled val="1"/>
        </dgm:presLayoutVars>
      </dgm:prSet>
      <dgm:spPr/>
    </dgm:pt>
    <dgm:pt modelId="{D98982A1-A223-4F05-8609-434F7FB248CE}" type="pres">
      <dgm:prSet presAssocID="{34D81A06-0910-42A1-B214-DF16F1B022B4}" presName="spComp" presStyleCnt="0"/>
      <dgm:spPr/>
    </dgm:pt>
    <dgm:pt modelId="{C1B348E6-22E1-45FB-B9F7-422FA69665D6}" type="pres">
      <dgm:prSet presAssocID="{34D81A06-0910-42A1-B214-DF16F1B022B4}" presName="vSp" presStyleCnt="0"/>
      <dgm:spPr/>
    </dgm:pt>
    <dgm:pt modelId="{FBE04EAC-F687-44F9-B200-BBF0D5A754E2}" type="pres">
      <dgm:prSet presAssocID="{5F93C784-E4B5-47EA-A010-C174DA90F05E}" presName="rectComp" presStyleCnt="0"/>
      <dgm:spPr/>
    </dgm:pt>
    <dgm:pt modelId="{B6117308-6D53-4642-A2A2-44DDCF1B734E}" type="pres">
      <dgm:prSet presAssocID="{5F93C784-E4B5-47EA-A010-C174DA90F05E}" presName="bgRect" presStyleLbl="bgShp" presStyleIdx="2" presStyleCnt="5"/>
      <dgm:spPr/>
    </dgm:pt>
    <dgm:pt modelId="{C5B70C28-DAC9-4110-9CE4-DC2F71DD2A2F}" type="pres">
      <dgm:prSet presAssocID="{5F93C784-E4B5-47EA-A010-C174DA90F05E}" presName="bgRectTx" presStyleLbl="bgShp" presStyleIdx="2" presStyleCnt="5">
        <dgm:presLayoutVars>
          <dgm:bulletEnabled val="1"/>
        </dgm:presLayoutVars>
      </dgm:prSet>
      <dgm:spPr/>
    </dgm:pt>
    <dgm:pt modelId="{025955A6-07E6-4264-80D1-664C0BA13632}" type="pres">
      <dgm:prSet presAssocID="{5F93C784-E4B5-47EA-A010-C174DA90F05E}" presName="spComp" presStyleCnt="0"/>
      <dgm:spPr/>
    </dgm:pt>
    <dgm:pt modelId="{BFB9D1AD-2820-433B-B3A3-C73764C291BC}" type="pres">
      <dgm:prSet presAssocID="{5F93C784-E4B5-47EA-A010-C174DA90F05E}" presName="vSp" presStyleCnt="0"/>
      <dgm:spPr/>
    </dgm:pt>
    <dgm:pt modelId="{DACF100D-2A03-40A0-A403-E3682C58F289}" type="pres">
      <dgm:prSet presAssocID="{111CA3D7-1AE4-4C45-A939-D819F57FA1A6}" presName="rectComp" presStyleCnt="0"/>
      <dgm:spPr/>
    </dgm:pt>
    <dgm:pt modelId="{03733567-2F09-44A8-B1A7-25339E282DFC}" type="pres">
      <dgm:prSet presAssocID="{111CA3D7-1AE4-4C45-A939-D819F57FA1A6}" presName="bgRect" presStyleLbl="bgShp" presStyleIdx="3" presStyleCnt="5"/>
      <dgm:spPr/>
    </dgm:pt>
    <dgm:pt modelId="{C3F16305-923B-4B77-8D62-A76D3EE89B10}" type="pres">
      <dgm:prSet presAssocID="{111CA3D7-1AE4-4C45-A939-D819F57FA1A6}" presName="bgRectTx" presStyleLbl="bgShp" presStyleIdx="3" presStyleCnt="5">
        <dgm:presLayoutVars>
          <dgm:bulletEnabled val="1"/>
        </dgm:presLayoutVars>
      </dgm:prSet>
      <dgm:spPr/>
    </dgm:pt>
    <dgm:pt modelId="{AF027F61-B006-4BEF-BB40-2008992FC9B6}" type="pres">
      <dgm:prSet presAssocID="{111CA3D7-1AE4-4C45-A939-D819F57FA1A6}" presName="spComp" presStyleCnt="0"/>
      <dgm:spPr/>
    </dgm:pt>
    <dgm:pt modelId="{7C1E49A2-CAF5-48CA-B2EF-2D9669B5FA3F}" type="pres">
      <dgm:prSet presAssocID="{111CA3D7-1AE4-4C45-A939-D819F57FA1A6}" presName="vSp" presStyleCnt="0"/>
      <dgm:spPr/>
    </dgm:pt>
    <dgm:pt modelId="{2F51C0F1-171F-47D4-A23F-E5BF1549D22C}" type="pres">
      <dgm:prSet presAssocID="{7DD98F59-53F6-4804-AF27-8E563B306F08}" presName="rectComp" presStyleCnt="0"/>
      <dgm:spPr/>
    </dgm:pt>
    <dgm:pt modelId="{306DACFA-79B8-4ED1-84C5-0355467E00D9}" type="pres">
      <dgm:prSet presAssocID="{7DD98F59-53F6-4804-AF27-8E563B306F08}" presName="bgRect" presStyleLbl="bgShp" presStyleIdx="4" presStyleCnt="5"/>
      <dgm:spPr/>
    </dgm:pt>
    <dgm:pt modelId="{166A2A99-8C60-4BBE-82EB-0A3EEA684CD1}" type="pres">
      <dgm:prSet presAssocID="{7DD98F59-53F6-4804-AF27-8E563B306F08}" presName="bgRectTx" presStyleLbl="bgShp" presStyleIdx="4" presStyleCnt="5">
        <dgm:presLayoutVars>
          <dgm:bulletEnabled val="1"/>
        </dgm:presLayoutVars>
      </dgm:prSet>
      <dgm:spPr/>
    </dgm:pt>
  </dgm:ptLst>
  <dgm:cxnLst>
    <dgm:cxn modelId="{86D59D04-9D2F-4AA8-81B9-B8D4039A0FA7}" type="presOf" srcId="{89C4CEDF-B171-4124-97C7-BF53D4034891}" destId="{8CE8F357-7D2F-46C1-AACE-DAC6FB6215B6}" srcOrd="0" destOrd="0" presId="urn:microsoft.com/office/officeart/2005/8/layout/hierarchy6"/>
    <dgm:cxn modelId="{FD5D8406-FEBF-447F-B68B-FB6151EF4A28}" type="presOf" srcId="{86E4CDD5-DF5C-4EB0-B297-22659E681040}" destId="{BAA3B286-1599-487F-9FE7-1FE42675C0DD}" srcOrd="0" destOrd="0" presId="urn:microsoft.com/office/officeart/2005/8/layout/hierarchy6"/>
    <dgm:cxn modelId="{CF6CC609-9D79-44AC-AE75-F05A87BA47FF}" srcId="{39DB14C6-4725-4F00-9FF3-525F02C739A4}" destId="{08EEE700-10B8-431A-A8EA-742173F2D5FA}" srcOrd="0" destOrd="0" parTransId="{BD14D817-58A6-4A2F-B8D7-4A69B2D1977A}" sibTransId="{F64AD4D4-A218-4BC5-8322-93AF62E12671}"/>
    <dgm:cxn modelId="{F713130A-C1F3-4927-895A-6D8BCB98BCE3}" type="presOf" srcId="{5F93C784-E4B5-47EA-A010-C174DA90F05E}" destId="{C5B70C28-DAC9-4110-9CE4-DC2F71DD2A2F}" srcOrd="1" destOrd="0" presId="urn:microsoft.com/office/officeart/2005/8/layout/hierarchy6"/>
    <dgm:cxn modelId="{849E300D-A4EB-42B6-A071-384F22946DA5}" srcId="{E7AE6E86-4234-4B68-AEB9-E83624D7A53A}" destId="{7803A913-20D3-4F9A-9872-C2296E950A96}" srcOrd="1" destOrd="0" parTransId="{4C6649A6-64C6-48AD-9188-B3EB9CF3467D}" sibTransId="{C3AC846E-11DC-4F23-933C-2032D9E9165C}"/>
    <dgm:cxn modelId="{DF4ADF1F-8091-47F5-B68A-45873EE37A34}" type="presOf" srcId="{F06CA4E0-AA6B-4E80-A20A-F43D0DF1B4D9}" destId="{41F903E6-EA1C-442F-8908-9F2C7179863B}" srcOrd="0" destOrd="0" presId="urn:microsoft.com/office/officeart/2005/8/layout/hierarchy6"/>
    <dgm:cxn modelId="{B7580323-231F-4090-A942-E471BBE219C7}" type="presOf" srcId="{111CA3D7-1AE4-4C45-A939-D819F57FA1A6}" destId="{03733567-2F09-44A8-B1A7-25339E282DFC}" srcOrd="0" destOrd="0" presId="urn:microsoft.com/office/officeart/2005/8/layout/hierarchy6"/>
    <dgm:cxn modelId="{B193FC25-ADAB-44A2-B4F9-F47F50DC4151}" type="presOf" srcId="{9AA547B9-C296-4D6A-8B35-D093EA4A79F8}" destId="{09922BFC-87C0-4FBD-AAAD-47B2806020C3}" srcOrd="0" destOrd="0" presId="urn:microsoft.com/office/officeart/2005/8/layout/hierarchy6"/>
    <dgm:cxn modelId="{61DA9626-EBD9-43FB-97D9-FB586E8C1F4C}" srcId="{9AA547B9-C296-4D6A-8B35-D093EA4A79F8}" destId="{4E90E9CC-3F1B-4687-88D9-42D5F4A29DBF}" srcOrd="0" destOrd="0" parTransId="{D619ED3B-8B8A-4BEE-81BF-A07C5300B042}" sibTransId="{4D56DB6A-FCEE-4AAE-ADF1-3C67A3C494CA}"/>
    <dgm:cxn modelId="{B8EAC028-F907-4F28-874D-B25604F57552}" srcId="{5026F970-4D34-4743-B77B-8C6880D00661}" destId="{39DB14C6-4725-4F00-9FF3-525F02C739A4}" srcOrd="0" destOrd="0" parTransId="{C5E2B5A3-59C3-4B62-9EE3-9F75D29205B3}" sibTransId="{9D74D120-BCB2-4CFB-9744-1EF3AAE79E47}"/>
    <dgm:cxn modelId="{B689E828-DB28-4FE2-ABDE-AD810234DA3F}" type="presOf" srcId="{111CA3D7-1AE4-4C45-A939-D819F57FA1A6}" destId="{C3F16305-923B-4B77-8D62-A76D3EE89B10}" srcOrd="1" destOrd="0" presId="urn:microsoft.com/office/officeart/2005/8/layout/hierarchy6"/>
    <dgm:cxn modelId="{9B71F82C-130E-42FE-BC0C-220B5FA3A6C9}" srcId="{E7AE6E86-4234-4B68-AEB9-E83624D7A53A}" destId="{7DD98F59-53F6-4804-AF27-8E563B306F08}" srcOrd="5" destOrd="0" parTransId="{A76641B3-414E-4C3E-8ADC-A68559019601}" sibTransId="{D9DBCBF9-A0C3-488D-A311-D781C54CB8A7}"/>
    <dgm:cxn modelId="{93914738-CCD9-4ADB-9755-24F4754F77FD}" srcId="{41EECD7B-F5AE-44E7-812F-71AEF5A299DE}" destId="{89C4CEDF-B171-4124-97C7-BF53D4034891}" srcOrd="0" destOrd="0" parTransId="{F406C97F-AAE8-4C0D-8857-DAF5C5535F80}" sibTransId="{92C739C7-4164-48E5-9A74-E3A8D8F62556}"/>
    <dgm:cxn modelId="{7FD2185B-20F6-432E-8FD0-C7CBF9C74D7A}" type="presOf" srcId="{BD14D817-58A6-4A2F-B8D7-4A69B2D1977A}" destId="{CEB06B62-3998-47EB-9AF7-A11D595A4BBB}" srcOrd="0" destOrd="0" presId="urn:microsoft.com/office/officeart/2005/8/layout/hierarchy6"/>
    <dgm:cxn modelId="{882DAF5E-9048-4FDA-BFA3-05F34711A5A2}" type="presOf" srcId="{E7AE6E86-4234-4B68-AEB9-E83624D7A53A}" destId="{5A398EF6-ADF1-4B68-92E4-D3F7DFE677A6}" srcOrd="0" destOrd="0" presId="urn:microsoft.com/office/officeart/2005/8/layout/hierarchy6"/>
    <dgm:cxn modelId="{11380741-E1B8-4AC3-8DC1-0C90DB9755EA}" srcId="{89C4CEDF-B171-4124-97C7-BF53D4034891}" destId="{164F2DA2-492B-43B2-8596-14FAE96A398C}" srcOrd="0" destOrd="0" parTransId="{7C5C8A35-CB5F-4389-8F40-870DA704A306}" sibTransId="{E1D3B4D9-CFCC-46FD-B9CC-44F7AF7E009F}"/>
    <dgm:cxn modelId="{B3FB6B61-4332-4258-9E9C-6377546D2596}" type="presOf" srcId="{862F696E-4103-421D-86A2-BFC302118610}" destId="{E5794AC5-621E-43F7-B19F-5987346E91EA}" srcOrd="0" destOrd="0" presId="urn:microsoft.com/office/officeart/2005/8/layout/hierarchy6"/>
    <dgm:cxn modelId="{650AB542-3EA4-4200-B17E-6AC4DB87CFD8}" srcId="{E7AE6E86-4234-4B68-AEB9-E83624D7A53A}" destId="{34D81A06-0910-42A1-B214-DF16F1B022B4}" srcOrd="2" destOrd="0" parTransId="{2466A743-C336-4D00-9849-114FEF135F85}" sibTransId="{93B19634-DE31-4330-8E03-F3BA931D0684}"/>
    <dgm:cxn modelId="{FCABDD64-6B55-4C54-82C1-941630A6563E}" type="presOf" srcId="{34D81A06-0910-42A1-B214-DF16F1B022B4}" destId="{5B69B8CB-4D86-4161-AB78-F434C4B00A6C}" srcOrd="1" destOrd="0" presId="urn:microsoft.com/office/officeart/2005/8/layout/hierarchy6"/>
    <dgm:cxn modelId="{20D07966-9560-4690-AEF4-8383B3B725A5}" type="presOf" srcId="{4E90E9CC-3F1B-4687-88D9-42D5F4A29DBF}" destId="{9F284E6A-92D2-4AB0-80E5-BEB4FE01858D}" srcOrd="0" destOrd="0" presId="urn:microsoft.com/office/officeart/2005/8/layout/hierarchy6"/>
    <dgm:cxn modelId="{6CB5E267-F62D-4A00-8D86-0B4EEE6987AE}" srcId="{41EECD7B-F5AE-44E7-812F-71AEF5A299DE}" destId="{5026F970-4D34-4743-B77B-8C6880D00661}" srcOrd="1" destOrd="0" parTransId="{86E4CDD5-DF5C-4EB0-B297-22659E681040}" sibTransId="{E5DD4AF0-65AE-478F-85C8-81FB38A74B5B}"/>
    <dgm:cxn modelId="{F5D91C68-5535-4965-82CB-7F199933DF8A}" type="presOf" srcId="{39DB14C6-4725-4F00-9FF3-525F02C739A4}" destId="{F8BFE41D-FD97-4142-A6BA-1C4B09E4328B}" srcOrd="0" destOrd="0" presId="urn:microsoft.com/office/officeart/2005/8/layout/hierarchy6"/>
    <dgm:cxn modelId="{BC5F7348-3D71-4758-9804-4FEDA46D0E31}" srcId="{39DB14C6-4725-4F00-9FF3-525F02C739A4}" destId="{9AA547B9-C296-4D6A-8B35-D093EA4A79F8}" srcOrd="1" destOrd="0" parTransId="{862F696E-4103-421D-86A2-BFC302118610}" sibTransId="{DF44C4FF-D019-4C14-8AF5-8A6D33240697}"/>
    <dgm:cxn modelId="{3FCF0A6C-861F-4D38-BD94-E7558F349C13}" type="presOf" srcId="{5F93C784-E4B5-47EA-A010-C174DA90F05E}" destId="{B6117308-6D53-4642-A2A2-44DDCF1B734E}" srcOrd="0" destOrd="0" presId="urn:microsoft.com/office/officeart/2005/8/layout/hierarchy6"/>
    <dgm:cxn modelId="{3AEE5B7A-B521-4420-B48E-47EFECE015EE}" srcId="{E7AE6E86-4234-4B68-AEB9-E83624D7A53A}" destId="{5F93C784-E4B5-47EA-A010-C174DA90F05E}" srcOrd="3" destOrd="0" parTransId="{3EF2D5BD-4BBD-4759-A43B-1EE78D7E509E}" sibTransId="{80B00F26-4B71-410D-BC79-04CB146607CB}"/>
    <dgm:cxn modelId="{1B82437E-701B-4540-ABEA-F3BB9B94E329}" type="presOf" srcId="{F406C97F-AAE8-4C0D-8857-DAF5C5535F80}" destId="{DE5FA7A1-E6C4-430C-9BE7-E0C2177E58F8}" srcOrd="0" destOrd="0" presId="urn:microsoft.com/office/officeart/2005/8/layout/hierarchy6"/>
    <dgm:cxn modelId="{D6E1B787-2159-4BB8-8651-7EE4FE1C294A}" type="presOf" srcId="{7DD98F59-53F6-4804-AF27-8E563B306F08}" destId="{166A2A99-8C60-4BBE-82EB-0A3EEA684CD1}" srcOrd="1" destOrd="0" presId="urn:microsoft.com/office/officeart/2005/8/layout/hierarchy6"/>
    <dgm:cxn modelId="{2095898C-A5BE-4D70-B2B8-E139C18F5521}" type="presOf" srcId="{7803A913-20D3-4F9A-9872-C2296E950A96}" destId="{434519EC-5F97-4920-9390-1B18CA9D09DF}" srcOrd="1" destOrd="0" presId="urn:microsoft.com/office/officeart/2005/8/layout/hierarchy6"/>
    <dgm:cxn modelId="{F25B3D8F-0FD6-4481-B57E-5ED4390370F1}" srcId="{08EEE700-10B8-431A-A8EA-742173F2D5FA}" destId="{F06CA4E0-AA6B-4E80-A20A-F43D0DF1B4D9}" srcOrd="0" destOrd="0" parTransId="{9439AE8D-879F-4D2A-9D2E-D688181C6A2F}" sibTransId="{F4C9C798-A0D9-4DF7-9F18-DACFEAB8D5F0}"/>
    <dgm:cxn modelId="{58D7F192-8742-4363-A458-8BD9FD875BEA}" type="presOf" srcId="{164F2DA2-492B-43B2-8596-14FAE96A398C}" destId="{6DC09069-5ACB-43BB-B989-49C8D0C67439}" srcOrd="0" destOrd="0" presId="urn:microsoft.com/office/officeart/2005/8/layout/hierarchy6"/>
    <dgm:cxn modelId="{9FE97B96-AE53-41C2-B088-BBAC3A8F49D6}" type="presOf" srcId="{D619ED3B-8B8A-4BEE-81BF-A07C5300B042}" destId="{8C0E1DDD-1336-41F0-9923-E3DE77C6712F}" srcOrd="0" destOrd="0" presId="urn:microsoft.com/office/officeart/2005/8/layout/hierarchy6"/>
    <dgm:cxn modelId="{040CD2A7-B4F2-484B-8A95-ED955FFD55EE}" type="presOf" srcId="{5026F970-4D34-4743-B77B-8C6880D00661}" destId="{1E870045-75DA-4C08-AE1B-832E309EF92E}" srcOrd="0" destOrd="0" presId="urn:microsoft.com/office/officeart/2005/8/layout/hierarchy6"/>
    <dgm:cxn modelId="{05BDFAB2-47CF-41E8-ADE5-13363B1C6709}" srcId="{E7AE6E86-4234-4B68-AEB9-E83624D7A53A}" destId="{111CA3D7-1AE4-4C45-A939-D819F57FA1A6}" srcOrd="4" destOrd="0" parTransId="{6A97D0FE-2D69-49DC-80D2-CE4B572F198F}" sibTransId="{C9671E5E-316B-4920-998A-4E00A1D6C922}"/>
    <dgm:cxn modelId="{0A13E5CD-CF40-4A44-8229-432EA2676BC1}" type="presOf" srcId="{C5E2B5A3-59C3-4B62-9EE3-9F75D29205B3}" destId="{2A64C4EB-2E54-43B1-8D68-DD55AA34A0B5}" srcOrd="0" destOrd="0" presId="urn:microsoft.com/office/officeart/2005/8/layout/hierarchy6"/>
    <dgm:cxn modelId="{3D3E43CE-21B9-4E3A-81DD-98827F3B6B59}" type="presOf" srcId="{7C5C8A35-CB5F-4389-8F40-870DA704A306}" destId="{25E8B889-1998-43FB-A381-64AE0D0D6F1D}" srcOrd="0" destOrd="0" presId="urn:microsoft.com/office/officeart/2005/8/layout/hierarchy6"/>
    <dgm:cxn modelId="{75CB9DD5-9374-4138-8F4C-4A26E8F79B28}" type="presOf" srcId="{7803A913-20D3-4F9A-9872-C2296E950A96}" destId="{880128F2-F600-43EF-B87F-A5CB5E8B3DD7}" srcOrd="0" destOrd="0" presId="urn:microsoft.com/office/officeart/2005/8/layout/hierarchy6"/>
    <dgm:cxn modelId="{A9861CE0-EF23-4753-9805-2FCBFB503BDA}" type="presOf" srcId="{41EECD7B-F5AE-44E7-812F-71AEF5A299DE}" destId="{431C6555-7396-445C-A8EF-C816571BE474}" srcOrd="0" destOrd="0" presId="urn:microsoft.com/office/officeart/2005/8/layout/hierarchy6"/>
    <dgm:cxn modelId="{B808EEE6-5669-4AA7-8D50-38CD14B873C0}" type="presOf" srcId="{08EEE700-10B8-431A-A8EA-742173F2D5FA}" destId="{707E3A79-8847-4937-89D3-A3B76E4A6DCD}" srcOrd="0" destOrd="0" presId="urn:microsoft.com/office/officeart/2005/8/layout/hierarchy6"/>
    <dgm:cxn modelId="{B7B203E9-34DC-4283-95B1-956857A5B3A0}" type="presOf" srcId="{7DD98F59-53F6-4804-AF27-8E563B306F08}" destId="{306DACFA-79B8-4ED1-84C5-0355467E00D9}" srcOrd="0" destOrd="0" presId="urn:microsoft.com/office/officeart/2005/8/layout/hierarchy6"/>
    <dgm:cxn modelId="{118880EB-E8C4-4EA0-85F7-3153220405D1}" type="presOf" srcId="{9439AE8D-879F-4D2A-9D2E-D688181C6A2F}" destId="{C137A8D6-4FC8-4CB1-83DA-383D413481D8}" srcOrd="0" destOrd="0" presId="urn:microsoft.com/office/officeart/2005/8/layout/hierarchy6"/>
    <dgm:cxn modelId="{4E0661F0-16C4-4080-99DD-604932A16EC5}" srcId="{E7AE6E86-4234-4B68-AEB9-E83624D7A53A}" destId="{41EECD7B-F5AE-44E7-812F-71AEF5A299DE}" srcOrd="0" destOrd="0" parTransId="{2DE15C47-8ACD-4E82-AE2A-A443DC73D5EE}" sibTransId="{06B7608F-6A2B-435F-8240-6AC6708E1B97}"/>
    <dgm:cxn modelId="{9AC5CBF6-3200-4662-A50F-1491BBB5BB48}" type="presOf" srcId="{34D81A06-0910-42A1-B214-DF16F1B022B4}" destId="{82560706-46FD-4853-8F56-ABF022AB0F0F}" srcOrd="0" destOrd="0" presId="urn:microsoft.com/office/officeart/2005/8/layout/hierarchy6"/>
    <dgm:cxn modelId="{04A61385-E284-4010-A3F2-10814552A16F}" type="presParOf" srcId="{5A398EF6-ADF1-4B68-92E4-D3F7DFE677A6}" destId="{23E30F86-2A9D-431B-98A5-D05D8B76EC19}" srcOrd="0" destOrd="0" presId="urn:microsoft.com/office/officeart/2005/8/layout/hierarchy6"/>
    <dgm:cxn modelId="{1734A42E-1DC0-42F1-B5E2-2357C83666E2}" type="presParOf" srcId="{23E30F86-2A9D-431B-98A5-D05D8B76EC19}" destId="{1109B838-B990-46A4-8C00-651A554BE9DF}" srcOrd="0" destOrd="0" presId="urn:microsoft.com/office/officeart/2005/8/layout/hierarchy6"/>
    <dgm:cxn modelId="{30F4608F-F094-4769-B0C1-52AF218FEC18}" type="presParOf" srcId="{23E30F86-2A9D-431B-98A5-D05D8B76EC19}" destId="{A222E628-F189-4EE6-81AB-024D0D917449}" srcOrd="1" destOrd="0" presId="urn:microsoft.com/office/officeart/2005/8/layout/hierarchy6"/>
    <dgm:cxn modelId="{CA305643-9084-4A0C-8E9B-691621408485}" type="presParOf" srcId="{A222E628-F189-4EE6-81AB-024D0D917449}" destId="{0D3240CA-C38E-4D74-846D-F14CC332099F}" srcOrd="0" destOrd="0" presId="urn:microsoft.com/office/officeart/2005/8/layout/hierarchy6"/>
    <dgm:cxn modelId="{891813FF-970F-4EFE-BFF0-77E6C82B6B7D}" type="presParOf" srcId="{0D3240CA-C38E-4D74-846D-F14CC332099F}" destId="{431C6555-7396-445C-A8EF-C816571BE474}" srcOrd="0" destOrd="0" presId="urn:microsoft.com/office/officeart/2005/8/layout/hierarchy6"/>
    <dgm:cxn modelId="{CDE3CDAF-BA05-48D5-BBBD-7002B0C79883}" type="presParOf" srcId="{0D3240CA-C38E-4D74-846D-F14CC332099F}" destId="{C228ADEA-E1EF-4D78-97D6-4240A82DB34D}" srcOrd="1" destOrd="0" presId="urn:microsoft.com/office/officeart/2005/8/layout/hierarchy6"/>
    <dgm:cxn modelId="{B1EFAA0D-6E2E-41F1-B9ED-371468CC8373}" type="presParOf" srcId="{C228ADEA-E1EF-4D78-97D6-4240A82DB34D}" destId="{DE5FA7A1-E6C4-430C-9BE7-E0C2177E58F8}" srcOrd="0" destOrd="0" presId="urn:microsoft.com/office/officeart/2005/8/layout/hierarchy6"/>
    <dgm:cxn modelId="{2CC58DCB-5567-460C-BAB7-F23DE0D50D46}" type="presParOf" srcId="{C228ADEA-E1EF-4D78-97D6-4240A82DB34D}" destId="{A0723159-33D7-4512-8CD3-906E26907C78}" srcOrd="1" destOrd="0" presId="urn:microsoft.com/office/officeart/2005/8/layout/hierarchy6"/>
    <dgm:cxn modelId="{4C71C05A-D488-4D4F-84EE-BB90DB96C82B}" type="presParOf" srcId="{A0723159-33D7-4512-8CD3-906E26907C78}" destId="{8CE8F357-7D2F-46C1-AACE-DAC6FB6215B6}" srcOrd="0" destOrd="0" presId="urn:microsoft.com/office/officeart/2005/8/layout/hierarchy6"/>
    <dgm:cxn modelId="{B9B34F20-F36A-4543-8704-5ABDFA2DFF23}" type="presParOf" srcId="{A0723159-33D7-4512-8CD3-906E26907C78}" destId="{4E5EC709-4922-483B-BF25-9C0418113358}" srcOrd="1" destOrd="0" presId="urn:microsoft.com/office/officeart/2005/8/layout/hierarchy6"/>
    <dgm:cxn modelId="{888CEF06-3A7A-45F1-838A-B8B95FD6B5EB}" type="presParOf" srcId="{4E5EC709-4922-483B-BF25-9C0418113358}" destId="{25E8B889-1998-43FB-A381-64AE0D0D6F1D}" srcOrd="0" destOrd="0" presId="urn:microsoft.com/office/officeart/2005/8/layout/hierarchy6"/>
    <dgm:cxn modelId="{7B49A66F-95A5-4E7D-A340-8D905E4DD3D0}" type="presParOf" srcId="{4E5EC709-4922-483B-BF25-9C0418113358}" destId="{6A48B474-A288-4979-BD3F-333C8FF7D3F5}" srcOrd="1" destOrd="0" presId="urn:microsoft.com/office/officeart/2005/8/layout/hierarchy6"/>
    <dgm:cxn modelId="{9BCE81D1-BA57-417A-A18D-1AC208CADC27}" type="presParOf" srcId="{6A48B474-A288-4979-BD3F-333C8FF7D3F5}" destId="{6DC09069-5ACB-43BB-B989-49C8D0C67439}" srcOrd="0" destOrd="0" presId="urn:microsoft.com/office/officeart/2005/8/layout/hierarchy6"/>
    <dgm:cxn modelId="{384BCCB3-33AD-44F2-A406-DED0C52756B2}" type="presParOf" srcId="{6A48B474-A288-4979-BD3F-333C8FF7D3F5}" destId="{D0082224-FDC5-4643-BA7B-C6932A8077A3}" srcOrd="1" destOrd="0" presId="urn:microsoft.com/office/officeart/2005/8/layout/hierarchy6"/>
    <dgm:cxn modelId="{32A11686-B62A-49C0-A833-F148EF2DF15A}" type="presParOf" srcId="{C228ADEA-E1EF-4D78-97D6-4240A82DB34D}" destId="{BAA3B286-1599-487F-9FE7-1FE42675C0DD}" srcOrd="2" destOrd="0" presId="urn:microsoft.com/office/officeart/2005/8/layout/hierarchy6"/>
    <dgm:cxn modelId="{2152C181-D030-48AD-B5BA-67E08312259D}" type="presParOf" srcId="{C228ADEA-E1EF-4D78-97D6-4240A82DB34D}" destId="{C4DC0BF7-1CD8-4A7B-A940-5C1C1ED1C8E4}" srcOrd="3" destOrd="0" presId="urn:microsoft.com/office/officeart/2005/8/layout/hierarchy6"/>
    <dgm:cxn modelId="{722CA80D-4469-4B10-AD44-68E363127725}" type="presParOf" srcId="{C4DC0BF7-1CD8-4A7B-A940-5C1C1ED1C8E4}" destId="{1E870045-75DA-4C08-AE1B-832E309EF92E}" srcOrd="0" destOrd="0" presId="urn:microsoft.com/office/officeart/2005/8/layout/hierarchy6"/>
    <dgm:cxn modelId="{37BE88B9-EA91-4581-9A91-1F50B5305BBD}" type="presParOf" srcId="{C4DC0BF7-1CD8-4A7B-A940-5C1C1ED1C8E4}" destId="{DA151E60-FC12-4685-B3A5-D097B84C3356}" srcOrd="1" destOrd="0" presId="urn:microsoft.com/office/officeart/2005/8/layout/hierarchy6"/>
    <dgm:cxn modelId="{9052657E-FEDB-444F-9B27-D2A4F472BBF2}" type="presParOf" srcId="{DA151E60-FC12-4685-B3A5-D097B84C3356}" destId="{2A64C4EB-2E54-43B1-8D68-DD55AA34A0B5}" srcOrd="0" destOrd="0" presId="urn:microsoft.com/office/officeart/2005/8/layout/hierarchy6"/>
    <dgm:cxn modelId="{82375AA9-C3DF-4D46-A6F1-FA7693343738}" type="presParOf" srcId="{DA151E60-FC12-4685-B3A5-D097B84C3356}" destId="{5FCDA7C0-68B4-4726-82F7-8EF3FBB7006E}" srcOrd="1" destOrd="0" presId="urn:microsoft.com/office/officeart/2005/8/layout/hierarchy6"/>
    <dgm:cxn modelId="{F326B178-89C3-4EAD-B5FF-C89920300C58}" type="presParOf" srcId="{5FCDA7C0-68B4-4726-82F7-8EF3FBB7006E}" destId="{F8BFE41D-FD97-4142-A6BA-1C4B09E4328B}" srcOrd="0" destOrd="0" presId="urn:microsoft.com/office/officeart/2005/8/layout/hierarchy6"/>
    <dgm:cxn modelId="{B8820963-9D75-4A19-9CF6-F71EFF5A4789}" type="presParOf" srcId="{5FCDA7C0-68B4-4726-82F7-8EF3FBB7006E}" destId="{55EF1C05-F23A-4DC3-A3AE-560DB184A1C7}" srcOrd="1" destOrd="0" presId="urn:microsoft.com/office/officeart/2005/8/layout/hierarchy6"/>
    <dgm:cxn modelId="{9F79A537-1C59-46BD-9C56-F1436843447D}" type="presParOf" srcId="{55EF1C05-F23A-4DC3-A3AE-560DB184A1C7}" destId="{CEB06B62-3998-47EB-9AF7-A11D595A4BBB}" srcOrd="0" destOrd="0" presId="urn:microsoft.com/office/officeart/2005/8/layout/hierarchy6"/>
    <dgm:cxn modelId="{1F078534-1136-4DB0-9754-A0A6B17A4F5F}" type="presParOf" srcId="{55EF1C05-F23A-4DC3-A3AE-560DB184A1C7}" destId="{80F78235-4F79-4A36-AA30-A811E2510026}" srcOrd="1" destOrd="0" presId="urn:microsoft.com/office/officeart/2005/8/layout/hierarchy6"/>
    <dgm:cxn modelId="{EF6A9FDD-55F0-4840-8163-A16F50976EDB}" type="presParOf" srcId="{80F78235-4F79-4A36-AA30-A811E2510026}" destId="{707E3A79-8847-4937-89D3-A3B76E4A6DCD}" srcOrd="0" destOrd="0" presId="urn:microsoft.com/office/officeart/2005/8/layout/hierarchy6"/>
    <dgm:cxn modelId="{AA7C0ABE-DF46-43FF-8033-F511808B91A1}" type="presParOf" srcId="{80F78235-4F79-4A36-AA30-A811E2510026}" destId="{5B9F98D1-7959-44EE-B011-0A1AF0D2D98D}" srcOrd="1" destOrd="0" presId="urn:microsoft.com/office/officeart/2005/8/layout/hierarchy6"/>
    <dgm:cxn modelId="{E0C9E2BF-6D6A-46AC-BFB2-9BEA0D95E709}" type="presParOf" srcId="{5B9F98D1-7959-44EE-B011-0A1AF0D2D98D}" destId="{C137A8D6-4FC8-4CB1-83DA-383D413481D8}" srcOrd="0" destOrd="0" presId="urn:microsoft.com/office/officeart/2005/8/layout/hierarchy6"/>
    <dgm:cxn modelId="{91C6D96D-92E0-4D6F-9F2F-47B284803542}" type="presParOf" srcId="{5B9F98D1-7959-44EE-B011-0A1AF0D2D98D}" destId="{D51C07EA-5BBF-484F-82A9-B13D90D6FBA8}" srcOrd="1" destOrd="0" presId="urn:microsoft.com/office/officeart/2005/8/layout/hierarchy6"/>
    <dgm:cxn modelId="{E820005F-45E3-464E-A6C3-B28F635E1BE6}" type="presParOf" srcId="{D51C07EA-5BBF-484F-82A9-B13D90D6FBA8}" destId="{41F903E6-EA1C-442F-8908-9F2C7179863B}" srcOrd="0" destOrd="0" presId="urn:microsoft.com/office/officeart/2005/8/layout/hierarchy6"/>
    <dgm:cxn modelId="{0E79002F-CEAA-4029-AA3E-1B6978AB1454}" type="presParOf" srcId="{D51C07EA-5BBF-484F-82A9-B13D90D6FBA8}" destId="{2E5C1F2C-164F-4F2D-8900-26C5CBD6851B}" srcOrd="1" destOrd="0" presId="urn:microsoft.com/office/officeart/2005/8/layout/hierarchy6"/>
    <dgm:cxn modelId="{5BCE76F1-0AC5-4A3D-B58C-7FCFA1FB132A}" type="presParOf" srcId="{55EF1C05-F23A-4DC3-A3AE-560DB184A1C7}" destId="{E5794AC5-621E-43F7-B19F-5987346E91EA}" srcOrd="2" destOrd="0" presId="urn:microsoft.com/office/officeart/2005/8/layout/hierarchy6"/>
    <dgm:cxn modelId="{FD0C2E8B-3396-4749-91B5-3A116FC63D52}" type="presParOf" srcId="{55EF1C05-F23A-4DC3-A3AE-560DB184A1C7}" destId="{BBFA73DD-F1CF-4884-B8DD-7E00CF1BEA50}" srcOrd="3" destOrd="0" presId="urn:microsoft.com/office/officeart/2005/8/layout/hierarchy6"/>
    <dgm:cxn modelId="{0545668F-FA37-45A6-B030-8AE04F4AA52B}" type="presParOf" srcId="{BBFA73DD-F1CF-4884-B8DD-7E00CF1BEA50}" destId="{09922BFC-87C0-4FBD-AAAD-47B2806020C3}" srcOrd="0" destOrd="0" presId="urn:microsoft.com/office/officeart/2005/8/layout/hierarchy6"/>
    <dgm:cxn modelId="{6B5F2F5D-B50F-4B93-935F-893DB3AB67AA}" type="presParOf" srcId="{BBFA73DD-F1CF-4884-B8DD-7E00CF1BEA50}" destId="{55D6C9CC-C044-4D2E-B0E9-3E3349591F15}" srcOrd="1" destOrd="0" presId="urn:microsoft.com/office/officeart/2005/8/layout/hierarchy6"/>
    <dgm:cxn modelId="{B7086A66-CBC4-477D-907D-26FACB572FE3}" type="presParOf" srcId="{55D6C9CC-C044-4D2E-B0E9-3E3349591F15}" destId="{8C0E1DDD-1336-41F0-9923-E3DE77C6712F}" srcOrd="0" destOrd="0" presId="urn:microsoft.com/office/officeart/2005/8/layout/hierarchy6"/>
    <dgm:cxn modelId="{CDCE8288-C87B-425F-A9F4-4311A30F4DDD}" type="presParOf" srcId="{55D6C9CC-C044-4D2E-B0E9-3E3349591F15}" destId="{36C83A41-0343-4487-A240-FB0B94A519EE}" srcOrd="1" destOrd="0" presId="urn:microsoft.com/office/officeart/2005/8/layout/hierarchy6"/>
    <dgm:cxn modelId="{D58C792F-7F51-4856-9659-5C52D0FD4CEC}" type="presParOf" srcId="{36C83A41-0343-4487-A240-FB0B94A519EE}" destId="{9F284E6A-92D2-4AB0-80E5-BEB4FE01858D}" srcOrd="0" destOrd="0" presId="urn:microsoft.com/office/officeart/2005/8/layout/hierarchy6"/>
    <dgm:cxn modelId="{F5BC45D4-0B7C-48DB-B64B-415E7D16C20E}" type="presParOf" srcId="{36C83A41-0343-4487-A240-FB0B94A519EE}" destId="{CB527C01-8DC6-4AA5-8981-E4AFCB789D8C}" srcOrd="1" destOrd="0" presId="urn:microsoft.com/office/officeart/2005/8/layout/hierarchy6"/>
    <dgm:cxn modelId="{0E604F8F-4B1F-48FF-84C5-8FF15B6E7854}" type="presParOf" srcId="{5A398EF6-ADF1-4B68-92E4-D3F7DFE677A6}" destId="{78DB3C2D-9A6A-43E7-A85F-77A2B7DE319A}" srcOrd="1" destOrd="0" presId="urn:microsoft.com/office/officeart/2005/8/layout/hierarchy6"/>
    <dgm:cxn modelId="{4E676B4A-322D-454A-A3FF-ABC3C5713FB6}" type="presParOf" srcId="{78DB3C2D-9A6A-43E7-A85F-77A2B7DE319A}" destId="{8DCC97EF-F424-45C7-818B-683F82FDDF91}" srcOrd="0" destOrd="0" presId="urn:microsoft.com/office/officeart/2005/8/layout/hierarchy6"/>
    <dgm:cxn modelId="{17A6F033-EAB5-40B0-9886-C4AE7057D7B2}" type="presParOf" srcId="{8DCC97EF-F424-45C7-818B-683F82FDDF91}" destId="{880128F2-F600-43EF-B87F-A5CB5E8B3DD7}" srcOrd="0" destOrd="0" presId="urn:microsoft.com/office/officeart/2005/8/layout/hierarchy6"/>
    <dgm:cxn modelId="{54B6E148-87CF-49C2-BB86-6B561E0912A6}" type="presParOf" srcId="{8DCC97EF-F424-45C7-818B-683F82FDDF91}" destId="{434519EC-5F97-4920-9390-1B18CA9D09DF}" srcOrd="1" destOrd="0" presId="urn:microsoft.com/office/officeart/2005/8/layout/hierarchy6"/>
    <dgm:cxn modelId="{71823586-94BE-4320-87C6-7AE09E45B9EB}" type="presParOf" srcId="{78DB3C2D-9A6A-43E7-A85F-77A2B7DE319A}" destId="{EC3C9F73-1C3D-4D4D-841B-FBE4DD65D491}" srcOrd="1" destOrd="0" presId="urn:microsoft.com/office/officeart/2005/8/layout/hierarchy6"/>
    <dgm:cxn modelId="{D015D57D-7478-48C4-9566-B4D255DC0547}" type="presParOf" srcId="{EC3C9F73-1C3D-4D4D-841B-FBE4DD65D491}" destId="{8197E9EA-C035-4A29-9CA8-503A7684F376}" srcOrd="0" destOrd="0" presId="urn:microsoft.com/office/officeart/2005/8/layout/hierarchy6"/>
    <dgm:cxn modelId="{AFA4915D-663C-4F5A-B6FF-1F4D8726A8F0}" type="presParOf" srcId="{78DB3C2D-9A6A-43E7-A85F-77A2B7DE319A}" destId="{8497CB85-EEDE-4E99-BDF4-542CEF1E431B}" srcOrd="2" destOrd="0" presId="urn:microsoft.com/office/officeart/2005/8/layout/hierarchy6"/>
    <dgm:cxn modelId="{7F579966-45FD-436A-9EEB-AAB602A58886}" type="presParOf" srcId="{8497CB85-EEDE-4E99-BDF4-542CEF1E431B}" destId="{82560706-46FD-4853-8F56-ABF022AB0F0F}" srcOrd="0" destOrd="0" presId="urn:microsoft.com/office/officeart/2005/8/layout/hierarchy6"/>
    <dgm:cxn modelId="{2373241A-C532-4330-8D18-16D5B7D03D3B}" type="presParOf" srcId="{8497CB85-EEDE-4E99-BDF4-542CEF1E431B}" destId="{5B69B8CB-4D86-4161-AB78-F434C4B00A6C}" srcOrd="1" destOrd="0" presId="urn:microsoft.com/office/officeart/2005/8/layout/hierarchy6"/>
    <dgm:cxn modelId="{6E7B682F-D3CF-4D53-87F0-9A4D6379CC4F}" type="presParOf" srcId="{78DB3C2D-9A6A-43E7-A85F-77A2B7DE319A}" destId="{D98982A1-A223-4F05-8609-434F7FB248CE}" srcOrd="3" destOrd="0" presId="urn:microsoft.com/office/officeart/2005/8/layout/hierarchy6"/>
    <dgm:cxn modelId="{82D75AF3-DA74-42F1-99B9-A94BDF1464D7}" type="presParOf" srcId="{D98982A1-A223-4F05-8609-434F7FB248CE}" destId="{C1B348E6-22E1-45FB-B9F7-422FA69665D6}" srcOrd="0" destOrd="0" presId="urn:microsoft.com/office/officeart/2005/8/layout/hierarchy6"/>
    <dgm:cxn modelId="{FB9A29F7-8018-404E-B2BF-EF8766F169D1}" type="presParOf" srcId="{78DB3C2D-9A6A-43E7-A85F-77A2B7DE319A}" destId="{FBE04EAC-F687-44F9-B200-BBF0D5A754E2}" srcOrd="4" destOrd="0" presId="urn:microsoft.com/office/officeart/2005/8/layout/hierarchy6"/>
    <dgm:cxn modelId="{024D9CBC-D5FF-4541-B274-A1D6100B6E2C}" type="presParOf" srcId="{FBE04EAC-F687-44F9-B200-BBF0D5A754E2}" destId="{B6117308-6D53-4642-A2A2-44DDCF1B734E}" srcOrd="0" destOrd="0" presId="urn:microsoft.com/office/officeart/2005/8/layout/hierarchy6"/>
    <dgm:cxn modelId="{C0F9D986-74CC-446C-87E7-5634BE3F8C39}" type="presParOf" srcId="{FBE04EAC-F687-44F9-B200-BBF0D5A754E2}" destId="{C5B70C28-DAC9-4110-9CE4-DC2F71DD2A2F}" srcOrd="1" destOrd="0" presId="urn:microsoft.com/office/officeart/2005/8/layout/hierarchy6"/>
    <dgm:cxn modelId="{DC64F6C9-2985-4279-A69C-5EB2F0B81B05}" type="presParOf" srcId="{78DB3C2D-9A6A-43E7-A85F-77A2B7DE319A}" destId="{025955A6-07E6-4264-80D1-664C0BA13632}" srcOrd="5" destOrd="0" presId="urn:microsoft.com/office/officeart/2005/8/layout/hierarchy6"/>
    <dgm:cxn modelId="{BF7C6C58-2ED0-49B0-971D-E61B78DA5135}" type="presParOf" srcId="{025955A6-07E6-4264-80D1-664C0BA13632}" destId="{BFB9D1AD-2820-433B-B3A3-C73764C291BC}" srcOrd="0" destOrd="0" presId="urn:microsoft.com/office/officeart/2005/8/layout/hierarchy6"/>
    <dgm:cxn modelId="{9B42260F-17FA-481D-9059-67788CA12F1F}" type="presParOf" srcId="{78DB3C2D-9A6A-43E7-A85F-77A2B7DE319A}" destId="{DACF100D-2A03-40A0-A403-E3682C58F289}" srcOrd="6" destOrd="0" presId="urn:microsoft.com/office/officeart/2005/8/layout/hierarchy6"/>
    <dgm:cxn modelId="{BEE76194-5C7B-45F0-BB85-246F05C20C6A}" type="presParOf" srcId="{DACF100D-2A03-40A0-A403-E3682C58F289}" destId="{03733567-2F09-44A8-B1A7-25339E282DFC}" srcOrd="0" destOrd="0" presId="urn:microsoft.com/office/officeart/2005/8/layout/hierarchy6"/>
    <dgm:cxn modelId="{6C87EF9D-5F15-4808-8995-DAD2CFC58696}" type="presParOf" srcId="{DACF100D-2A03-40A0-A403-E3682C58F289}" destId="{C3F16305-923B-4B77-8D62-A76D3EE89B10}" srcOrd="1" destOrd="0" presId="urn:microsoft.com/office/officeart/2005/8/layout/hierarchy6"/>
    <dgm:cxn modelId="{54EC3D95-3487-4A6E-B402-505512B65C81}" type="presParOf" srcId="{78DB3C2D-9A6A-43E7-A85F-77A2B7DE319A}" destId="{AF027F61-B006-4BEF-BB40-2008992FC9B6}" srcOrd="7" destOrd="0" presId="urn:microsoft.com/office/officeart/2005/8/layout/hierarchy6"/>
    <dgm:cxn modelId="{C616B7B6-4207-4223-97D4-4323BB017860}" type="presParOf" srcId="{AF027F61-B006-4BEF-BB40-2008992FC9B6}" destId="{7C1E49A2-CAF5-48CA-B2EF-2D9669B5FA3F}" srcOrd="0" destOrd="0" presId="urn:microsoft.com/office/officeart/2005/8/layout/hierarchy6"/>
    <dgm:cxn modelId="{305CEF0A-3508-4DA7-B087-2143A039A006}" type="presParOf" srcId="{78DB3C2D-9A6A-43E7-A85F-77A2B7DE319A}" destId="{2F51C0F1-171F-47D4-A23F-E5BF1549D22C}" srcOrd="8" destOrd="0" presId="urn:microsoft.com/office/officeart/2005/8/layout/hierarchy6"/>
    <dgm:cxn modelId="{E711FB36-9242-4443-A058-60ED63A5AEFD}" type="presParOf" srcId="{2F51C0F1-171F-47D4-A23F-E5BF1549D22C}" destId="{306DACFA-79B8-4ED1-84C5-0355467E00D9}" srcOrd="0" destOrd="0" presId="urn:microsoft.com/office/officeart/2005/8/layout/hierarchy6"/>
    <dgm:cxn modelId="{D6E6AFA4-4BEF-41C5-B161-11F17220120A}" type="presParOf" srcId="{2F51C0F1-171F-47D4-A23F-E5BF1549D22C}" destId="{166A2A99-8C60-4BBE-82EB-0A3EEA684CD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DACFA-79B8-4ED1-84C5-0355467E00D9}">
      <dsp:nvSpPr>
        <dsp:cNvPr id="0" name=""/>
        <dsp:cNvSpPr/>
      </dsp:nvSpPr>
      <dsp:spPr>
        <a:xfrm>
          <a:off x="0" y="1858746"/>
          <a:ext cx="5122644" cy="3967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Decision</a:t>
          </a:r>
        </a:p>
      </dsp:txBody>
      <dsp:txXfrm>
        <a:off x="0" y="1858746"/>
        <a:ext cx="1536793" cy="396704"/>
      </dsp:txXfrm>
    </dsp:sp>
    <dsp:sp modelId="{03733567-2F09-44A8-B1A7-25339E282DFC}">
      <dsp:nvSpPr>
        <dsp:cNvPr id="0" name=""/>
        <dsp:cNvSpPr/>
      </dsp:nvSpPr>
      <dsp:spPr>
        <a:xfrm>
          <a:off x="0" y="1395924"/>
          <a:ext cx="5122644" cy="3967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End Phase II</a:t>
          </a:r>
        </a:p>
      </dsp:txBody>
      <dsp:txXfrm>
        <a:off x="0" y="1395924"/>
        <a:ext cx="1536793" cy="396704"/>
      </dsp:txXfrm>
    </dsp:sp>
    <dsp:sp modelId="{B6117308-6D53-4642-A2A2-44DDCF1B734E}">
      <dsp:nvSpPr>
        <dsp:cNvPr id="0" name=""/>
        <dsp:cNvSpPr/>
      </dsp:nvSpPr>
      <dsp:spPr>
        <a:xfrm>
          <a:off x="0" y="933102"/>
          <a:ext cx="5122644" cy="3967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Start Phase II</a:t>
          </a:r>
        </a:p>
      </dsp:txBody>
      <dsp:txXfrm>
        <a:off x="0" y="933102"/>
        <a:ext cx="1536793" cy="396704"/>
      </dsp:txXfrm>
    </dsp:sp>
    <dsp:sp modelId="{82560706-46FD-4853-8F56-ABF022AB0F0F}">
      <dsp:nvSpPr>
        <dsp:cNvPr id="0" name=""/>
        <dsp:cNvSpPr/>
      </dsp:nvSpPr>
      <dsp:spPr>
        <a:xfrm>
          <a:off x="0" y="470279"/>
          <a:ext cx="5122644" cy="3967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End Phase I</a:t>
          </a:r>
        </a:p>
      </dsp:txBody>
      <dsp:txXfrm>
        <a:off x="0" y="470279"/>
        <a:ext cx="1536793" cy="396704"/>
      </dsp:txXfrm>
    </dsp:sp>
    <dsp:sp modelId="{880128F2-F600-43EF-B87F-A5CB5E8B3DD7}">
      <dsp:nvSpPr>
        <dsp:cNvPr id="0" name=""/>
        <dsp:cNvSpPr/>
      </dsp:nvSpPr>
      <dsp:spPr>
        <a:xfrm>
          <a:off x="0" y="7457"/>
          <a:ext cx="5122644" cy="3967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Start Phase I</a:t>
          </a:r>
        </a:p>
      </dsp:txBody>
      <dsp:txXfrm>
        <a:off x="0" y="7457"/>
        <a:ext cx="1536793" cy="396704"/>
      </dsp:txXfrm>
    </dsp:sp>
    <dsp:sp modelId="{431C6555-7396-445C-A8EF-C816571BE474}">
      <dsp:nvSpPr>
        <dsp:cNvPr id="0" name=""/>
        <dsp:cNvSpPr/>
      </dsp:nvSpPr>
      <dsp:spPr>
        <a:xfrm>
          <a:off x="2869390" y="40516"/>
          <a:ext cx="495880" cy="330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600" kern="1200" dirty="0"/>
            <a:t>Recruit n</a:t>
          </a:r>
          <a:r>
            <a:rPr lang="en-IE" sz="600" kern="1200" baseline="-25000" dirty="0"/>
            <a:t>1</a:t>
          </a:r>
        </a:p>
      </dsp:txBody>
      <dsp:txXfrm>
        <a:off x="2879073" y="50199"/>
        <a:ext cx="476514" cy="311221"/>
      </dsp:txXfrm>
    </dsp:sp>
    <dsp:sp modelId="{DE5FA7A1-E6C4-430C-9BE7-E0C2177E58F8}">
      <dsp:nvSpPr>
        <dsp:cNvPr id="0" name=""/>
        <dsp:cNvSpPr/>
      </dsp:nvSpPr>
      <dsp:spPr>
        <a:xfrm>
          <a:off x="2633846" y="371103"/>
          <a:ext cx="483483" cy="132234"/>
        </a:xfrm>
        <a:custGeom>
          <a:avLst/>
          <a:gdLst/>
          <a:ahLst/>
          <a:cxnLst/>
          <a:rect l="0" t="0" r="0" b="0"/>
          <a:pathLst>
            <a:path>
              <a:moveTo>
                <a:pt x="483483" y="0"/>
              </a:moveTo>
              <a:lnTo>
                <a:pt x="483483" y="66117"/>
              </a:lnTo>
              <a:lnTo>
                <a:pt x="0" y="66117"/>
              </a:lnTo>
              <a:lnTo>
                <a:pt x="0" y="1322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8F357-7D2F-46C1-AACE-DAC6FB6215B6}">
      <dsp:nvSpPr>
        <dsp:cNvPr id="0" name=""/>
        <dsp:cNvSpPr/>
      </dsp:nvSpPr>
      <dsp:spPr>
        <a:xfrm>
          <a:off x="2385906" y="503338"/>
          <a:ext cx="495880" cy="330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600" kern="1200" dirty="0"/>
            <a:t>&lt;r</a:t>
          </a:r>
          <a:r>
            <a:rPr lang="en-IE" sz="600" kern="1200" baseline="-25000" dirty="0"/>
            <a:t>1</a:t>
          </a:r>
          <a:r>
            <a:rPr lang="en-IE" sz="600" kern="1200" dirty="0"/>
            <a:t> responses</a:t>
          </a:r>
        </a:p>
      </dsp:txBody>
      <dsp:txXfrm>
        <a:off x="2395589" y="513021"/>
        <a:ext cx="476514" cy="311221"/>
      </dsp:txXfrm>
    </dsp:sp>
    <dsp:sp modelId="{25E8B889-1998-43FB-A381-64AE0D0D6F1D}">
      <dsp:nvSpPr>
        <dsp:cNvPr id="0" name=""/>
        <dsp:cNvSpPr/>
      </dsp:nvSpPr>
      <dsp:spPr>
        <a:xfrm>
          <a:off x="2588126" y="833925"/>
          <a:ext cx="91440" cy="132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2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C09069-5ACB-43BB-B989-49C8D0C67439}">
      <dsp:nvSpPr>
        <dsp:cNvPr id="0" name=""/>
        <dsp:cNvSpPr/>
      </dsp:nvSpPr>
      <dsp:spPr>
        <a:xfrm>
          <a:off x="2385906" y="966160"/>
          <a:ext cx="495880" cy="330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600" kern="1200" dirty="0"/>
            <a:t>Stop Early (Futility)</a:t>
          </a:r>
        </a:p>
      </dsp:txBody>
      <dsp:txXfrm>
        <a:off x="2395589" y="975843"/>
        <a:ext cx="476514" cy="311221"/>
      </dsp:txXfrm>
    </dsp:sp>
    <dsp:sp modelId="{BAA3B286-1599-487F-9FE7-1FE42675C0DD}">
      <dsp:nvSpPr>
        <dsp:cNvPr id="0" name=""/>
        <dsp:cNvSpPr/>
      </dsp:nvSpPr>
      <dsp:spPr>
        <a:xfrm>
          <a:off x="3117330" y="371103"/>
          <a:ext cx="483483" cy="132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17"/>
              </a:lnTo>
              <a:lnTo>
                <a:pt x="483483" y="66117"/>
              </a:lnTo>
              <a:lnTo>
                <a:pt x="483483" y="1322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870045-75DA-4C08-AE1B-832E309EF92E}">
      <dsp:nvSpPr>
        <dsp:cNvPr id="0" name=""/>
        <dsp:cNvSpPr/>
      </dsp:nvSpPr>
      <dsp:spPr>
        <a:xfrm>
          <a:off x="3352874" y="503338"/>
          <a:ext cx="495880" cy="330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600" kern="1200" dirty="0"/>
            <a:t>&gt;r</a:t>
          </a:r>
          <a:r>
            <a:rPr lang="en-IE" sz="600" kern="1200" baseline="-25000" dirty="0"/>
            <a:t>1</a:t>
          </a:r>
          <a:r>
            <a:rPr lang="en-IE" sz="600" kern="1200" dirty="0"/>
            <a:t> responses</a:t>
          </a:r>
        </a:p>
      </dsp:txBody>
      <dsp:txXfrm>
        <a:off x="3362557" y="513021"/>
        <a:ext cx="476514" cy="311221"/>
      </dsp:txXfrm>
    </dsp:sp>
    <dsp:sp modelId="{2A64C4EB-2E54-43B1-8D68-DD55AA34A0B5}">
      <dsp:nvSpPr>
        <dsp:cNvPr id="0" name=""/>
        <dsp:cNvSpPr/>
      </dsp:nvSpPr>
      <dsp:spPr>
        <a:xfrm>
          <a:off x="3555094" y="833925"/>
          <a:ext cx="91440" cy="132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2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FE41D-FD97-4142-A6BA-1C4B09E4328B}">
      <dsp:nvSpPr>
        <dsp:cNvPr id="0" name=""/>
        <dsp:cNvSpPr/>
      </dsp:nvSpPr>
      <dsp:spPr>
        <a:xfrm>
          <a:off x="3352874" y="966160"/>
          <a:ext cx="495880" cy="330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600" kern="1200" dirty="0"/>
            <a:t>Recruit n</a:t>
          </a:r>
          <a:r>
            <a:rPr lang="en-IE" sz="600" kern="1200" baseline="-25000" dirty="0"/>
            <a:t>2</a:t>
          </a:r>
        </a:p>
      </dsp:txBody>
      <dsp:txXfrm>
        <a:off x="3362557" y="975843"/>
        <a:ext cx="476514" cy="311221"/>
      </dsp:txXfrm>
    </dsp:sp>
    <dsp:sp modelId="{CEB06B62-3998-47EB-9AF7-A11D595A4BBB}">
      <dsp:nvSpPr>
        <dsp:cNvPr id="0" name=""/>
        <dsp:cNvSpPr/>
      </dsp:nvSpPr>
      <dsp:spPr>
        <a:xfrm>
          <a:off x="3278492" y="1296748"/>
          <a:ext cx="322322" cy="132234"/>
        </a:xfrm>
        <a:custGeom>
          <a:avLst/>
          <a:gdLst/>
          <a:ahLst/>
          <a:cxnLst/>
          <a:rect l="0" t="0" r="0" b="0"/>
          <a:pathLst>
            <a:path>
              <a:moveTo>
                <a:pt x="322322" y="0"/>
              </a:moveTo>
              <a:lnTo>
                <a:pt x="322322" y="66117"/>
              </a:lnTo>
              <a:lnTo>
                <a:pt x="0" y="66117"/>
              </a:lnTo>
              <a:lnTo>
                <a:pt x="0" y="1322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E3A79-8847-4937-89D3-A3B76E4A6DCD}">
      <dsp:nvSpPr>
        <dsp:cNvPr id="0" name=""/>
        <dsp:cNvSpPr/>
      </dsp:nvSpPr>
      <dsp:spPr>
        <a:xfrm>
          <a:off x="3030551" y="1428983"/>
          <a:ext cx="495880" cy="330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600" kern="1200" dirty="0"/>
            <a:t>&gt;r responses</a:t>
          </a:r>
        </a:p>
      </dsp:txBody>
      <dsp:txXfrm>
        <a:off x="3040234" y="1438666"/>
        <a:ext cx="476514" cy="311221"/>
      </dsp:txXfrm>
    </dsp:sp>
    <dsp:sp modelId="{C137A8D6-4FC8-4CB1-83DA-383D413481D8}">
      <dsp:nvSpPr>
        <dsp:cNvPr id="0" name=""/>
        <dsp:cNvSpPr/>
      </dsp:nvSpPr>
      <dsp:spPr>
        <a:xfrm>
          <a:off x="3232772" y="1759570"/>
          <a:ext cx="91440" cy="132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2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F903E6-EA1C-442F-8908-9F2C7179863B}">
      <dsp:nvSpPr>
        <dsp:cNvPr id="0" name=""/>
        <dsp:cNvSpPr/>
      </dsp:nvSpPr>
      <dsp:spPr>
        <a:xfrm>
          <a:off x="3030551" y="1891805"/>
          <a:ext cx="495880" cy="330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600" kern="1200" dirty="0"/>
            <a:t>Recommend</a:t>
          </a:r>
        </a:p>
      </dsp:txBody>
      <dsp:txXfrm>
        <a:off x="3040234" y="1901488"/>
        <a:ext cx="476514" cy="311221"/>
      </dsp:txXfrm>
    </dsp:sp>
    <dsp:sp modelId="{E5794AC5-621E-43F7-B19F-5987346E91EA}">
      <dsp:nvSpPr>
        <dsp:cNvPr id="0" name=""/>
        <dsp:cNvSpPr/>
      </dsp:nvSpPr>
      <dsp:spPr>
        <a:xfrm>
          <a:off x="3600814" y="1296748"/>
          <a:ext cx="322322" cy="132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17"/>
              </a:lnTo>
              <a:lnTo>
                <a:pt x="322322" y="66117"/>
              </a:lnTo>
              <a:lnTo>
                <a:pt x="322322" y="1322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22BFC-87C0-4FBD-AAAD-47B2806020C3}">
      <dsp:nvSpPr>
        <dsp:cNvPr id="0" name=""/>
        <dsp:cNvSpPr/>
      </dsp:nvSpPr>
      <dsp:spPr>
        <a:xfrm>
          <a:off x="3675196" y="1428983"/>
          <a:ext cx="495880" cy="330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600" kern="1200" dirty="0"/>
            <a:t>&lt;r responses</a:t>
          </a:r>
        </a:p>
      </dsp:txBody>
      <dsp:txXfrm>
        <a:off x="3684879" y="1438666"/>
        <a:ext cx="476514" cy="311221"/>
      </dsp:txXfrm>
    </dsp:sp>
    <dsp:sp modelId="{8C0E1DDD-1336-41F0-9923-E3DE77C6712F}">
      <dsp:nvSpPr>
        <dsp:cNvPr id="0" name=""/>
        <dsp:cNvSpPr/>
      </dsp:nvSpPr>
      <dsp:spPr>
        <a:xfrm>
          <a:off x="3877417" y="1759570"/>
          <a:ext cx="91440" cy="132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2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84E6A-92D2-4AB0-80E5-BEB4FE01858D}">
      <dsp:nvSpPr>
        <dsp:cNvPr id="0" name=""/>
        <dsp:cNvSpPr/>
      </dsp:nvSpPr>
      <dsp:spPr>
        <a:xfrm>
          <a:off x="3675196" y="1891805"/>
          <a:ext cx="495880" cy="330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600" kern="1200" dirty="0"/>
            <a:t>Do not recommend</a:t>
          </a:r>
        </a:p>
      </dsp:txBody>
      <dsp:txXfrm>
        <a:off x="3684879" y="1901488"/>
        <a:ext cx="476514" cy="311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BC944F-9411-029D-8379-42DBFC914D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DE2869-114F-B523-46B1-6CA40BCD39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705EF-36D7-4107-BD1D-20F5B838D19B}" type="datetimeFigureOut">
              <a:rPr lang="en-IE" smtClean="0"/>
              <a:t>28/02/2023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4F3B64-C601-73F5-001F-EBDD944773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68887F-7986-B812-F34C-7BF9871C28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F9505-EB35-42C1-862A-4BD327FC1D5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9805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EDBE4-292E-4FE7-A25A-ADA0E5433959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E71B5-7D6F-4EB9-BE3E-90255321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4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www.Statsols.com/trial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406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759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15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BA263-F1F4-A9D1-848A-DFB88F245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7624" y="1122363"/>
            <a:ext cx="8804276" cy="17097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66A72-0EAA-BDF9-4EA9-A21D443B1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7625" y="3416301"/>
            <a:ext cx="7908926" cy="628641"/>
          </a:xfrm>
        </p:spPr>
        <p:txBody>
          <a:bodyPr/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9AD2BD-94C1-9E39-75EC-77ADCCE0BCA4}"/>
              </a:ext>
            </a:extLst>
          </p:cNvPr>
          <p:cNvCxnSpPr/>
          <p:nvPr userDrawn="1"/>
        </p:nvCxnSpPr>
        <p:spPr>
          <a:xfrm>
            <a:off x="2587625" y="3124200"/>
            <a:ext cx="960437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0537A73-E55C-11F9-798B-ED55512AFD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408" y="6228106"/>
            <a:ext cx="1193506" cy="433424"/>
          </a:xfrm>
          <a:prstGeom prst="rect">
            <a:avLst/>
          </a:prstGeom>
          <a:effectLst>
            <a:outerShdw blurRad="25400" dir="2700000" sx="99000" sy="99000" algn="tl" rotWithShape="0">
              <a:prstClr val="black">
                <a:alpha val="14000"/>
              </a:prstClr>
            </a:outerShdw>
          </a:effec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81FDF67-08B7-CB34-572C-B9411A62ACD3}"/>
              </a:ext>
            </a:extLst>
          </p:cNvPr>
          <p:cNvSpPr txBox="1">
            <a:spLocks/>
          </p:cNvSpPr>
          <p:nvPr userDrawn="1"/>
        </p:nvSpPr>
        <p:spPr>
          <a:xfrm>
            <a:off x="9078730" y="6285021"/>
            <a:ext cx="1799368" cy="319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200" dirty="0">
                <a:solidFill>
                  <a:schemeClr val="bg1"/>
                </a:solidFill>
              </a:rPr>
              <a:t>Demonstrated on </a:t>
            </a:r>
            <a:endParaRPr lang="en-GB" sz="12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4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BA263-F1F4-A9D1-848A-DFB88F245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7624" y="1122363"/>
            <a:ext cx="8804276" cy="17097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66A72-0EAA-BDF9-4EA9-A21D443B1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7625" y="3416301"/>
            <a:ext cx="7908926" cy="628641"/>
          </a:xfrm>
        </p:spPr>
        <p:txBody>
          <a:bodyPr/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60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7FAE8664-2D0C-DECE-4E24-D46B18E8D1F0}"/>
              </a:ext>
            </a:extLst>
          </p:cNvPr>
          <p:cNvSpPr txBox="1">
            <a:spLocks/>
          </p:cNvSpPr>
          <p:nvPr userDrawn="1"/>
        </p:nvSpPr>
        <p:spPr>
          <a:xfrm>
            <a:off x="8539377" y="0"/>
            <a:ext cx="1043798" cy="6860517"/>
          </a:xfrm>
          <a:prstGeom prst="roundRect">
            <a:avLst>
              <a:gd name="adj" fmla="val 0"/>
            </a:avLst>
          </a:prstGeom>
          <a:solidFill>
            <a:srgbClr val="565755">
              <a:alpha val="95000"/>
            </a:srgbClr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en-US" sz="3200" dirty="0"/>
          </a:p>
        </p:txBody>
      </p:sp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EF437383-762C-07DA-FC29-CE6394E3F7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969" r="71340"/>
          <a:stretch/>
        </p:blipFill>
        <p:spPr>
          <a:xfrm>
            <a:off x="8091949" y="2516"/>
            <a:ext cx="4100051" cy="6863722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4D883DB-6BD5-C653-58A5-2C71AD58BF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76" y="6131513"/>
            <a:ext cx="1547871" cy="53152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34A5D1A-3445-BB7E-FB2A-FC90F6B15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934" y="4370212"/>
            <a:ext cx="5645089" cy="196778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444543"/>
                </a:solidFill>
              </a:rPr>
              <a:t>Brian Fox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444543"/>
                </a:solidFill>
              </a:rPr>
              <a:t>Research Statistician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444543"/>
                </a:solidFill>
              </a:rPr>
              <a:t>nQuery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C13CBB3-B24E-E55B-E351-DF206D167DB2}"/>
              </a:ext>
            </a:extLst>
          </p:cNvPr>
          <p:cNvSpPr txBox="1">
            <a:spLocks/>
          </p:cNvSpPr>
          <p:nvPr userDrawn="1"/>
        </p:nvSpPr>
        <p:spPr>
          <a:xfrm>
            <a:off x="8390314" y="1897141"/>
            <a:ext cx="4030664" cy="180175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3375B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1"/>
                </a:solidFill>
              </a:rPr>
              <a:t>Webinar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Host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17D781F-54A7-57D6-1918-C8B8186AF1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257" b="-459"/>
          <a:stretch/>
        </p:blipFill>
        <p:spPr>
          <a:xfrm>
            <a:off x="6226007" y="2722863"/>
            <a:ext cx="2313370" cy="751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7B9B4AC-9F83-35F4-5B07-2270F7BFF7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r="1569" b="-460"/>
          <a:stretch/>
        </p:blipFill>
        <p:spPr>
          <a:xfrm rot="10800000">
            <a:off x="0" y="2722862"/>
            <a:ext cx="2481978" cy="7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3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9D8DCC1-D21D-8D2B-EDE2-8AF795401E1D}"/>
              </a:ext>
            </a:extLst>
          </p:cNvPr>
          <p:cNvSpPr txBox="1">
            <a:spLocks/>
          </p:cNvSpPr>
          <p:nvPr userDrawn="1"/>
        </p:nvSpPr>
        <p:spPr>
          <a:xfrm>
            <a:off x="2580662" y="-10756"/>
            <a:ext cx="1043798" cy="6868756"/>
          </a:xfrm>
          <a:prstGeom prst="roundRect">
            <a:avLst>
              <a:gd name="adj" fmla="val 0"/>
            </a:avLst>
          </a:prstGeom>
          <a:solidFill>
            <a:srgbClr val="565755">
              <a:alpha val="95000"/>
            </a:srgbClr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en-US" sz="3200" dirty="0"/>
          </a:p>
        </p:txBody>
      </p:sp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3A524D96-00A7-3C5B-4C17-F3BE0D53C7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969" r="71340"/>
          <a:stretch/>
        </p:blipFill>
        <p:spPr>
          <a:xfrm>
            <a:off x="-607551" y="-5721"/>
            <a:ext cx="4100051" cy="686372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A9B70F-F665-C576-E18F-8325A44F2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3B29-9E89-44A4-8ADF-0A1FD4F18F2A}" type="datetime1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4B89A-C9C9-D3A9-15D8-5A07C92B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716C40-D67D-4B24-B2F0-A65F37D483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575" y="2859420"/>
            <a:ext cx="2603625" cy="770861"/>
          </a:xfrm>
        </p:spPr>
        <p:txBody>
          <a:bodyPr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  <a:endParaRPr lang="en-I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C8C46A6-1B29-13A7-35D8-A7E05110A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9142" y="1355651"/>
            <a:ext cx="5645089" cy="495307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4FFB35C-0636-8A12-8DB1-4DD80DA356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324" y="6388255"/>
            <a:ext cx="895211" cy="5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9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8D2E8-83DE-B215-FE25-6F9A5EAB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D69E3A-3304-113A-04BC-2FF9A9EE949D}"/>
              </a:ext>
            </a:extLst>
          </p:cNvPr>
          <p:cNvSpPr/>
          <p:nvPr userDrawn="1"/>
        </p:nvSpPr>
        <p:spPr>
          <a:xfrm>
            <a:off x="800100" y="1134819"/>
            <a:ext cx="10553700" cy="45911"/>
          </a:xfrm>
          <a:prstGeom prst="roundRect">
            <a:avLst>
              <a:gd name="adj" fmla="val 50000"/>
            </a:avLst>
          </a:prstGeom>
          <a:gradFill>
            <a:gsLst>
              <a:gs pos="28000">
                <a:schemeClr val="accent2"/>
              </a:gs>
              <a:gs pos="50000">
                <a:schemeClr val="accent1"/>
              </a:gs>
              <a:gs pos="100000">
                <a:schemeClr val="accent4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5400AA6-71F5-4616-79B1-4AAAB1B673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324" y="6388255"/>
            <a:ext cx="895211" cy="50355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B170CA-8BD5-84F4-CA3D-921BE2D0A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355651"/>
            <a:ext cx="8802688" cy="49530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896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8D2E8-83DE-B215-FE25-6F9A5EAB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8C2BFD2-C1B7-8AE9-BD5C-BC54F8479299}"/>
              </a:ext>
            </a:extLst>
          </p:cNvPr>
          <p:cNvSpPr/>
          <p:nvPr userDrawn="1"/>
        </p:nvSpPr>
        <p:spPr>
          <a:xfrm>
            <a:off x="800100" y="1134819"/>
            <a:ext cx="10553700" cy="45911"/>
          </a:xfrm>
          <a:prstGeom prst="roundRect">
            <a:avLst>
              <a:gd name="adj" fmla="val 50000"/>
            </a:avLst>
          </a:prstGeom>
          <a:gradFill>
            <a:gsLst>
              <a:gs pos="28000">
                <a:schemeClr val="accent2"/>
              </a:gs>
              <a:gs pos="50000">
                <a:schemeClr val="accent1"/>
              </a:gs>
              <a:gs pos="100000">
                <a:schemeClr val="accent4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5C9AC60-2DCD-27A9-6E23-327E66CF7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355651"/>
            <a:ext cx="8802688" cy="49530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735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505D54B3-81EF-5F63-0DD2-FCE4B4235F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5"/>
          <a:stretch/>
        </p:blipFill>
        <p:spPr>
          <a:xfrm rot="5400000">
            <a:off x="7866356" y="2598944"/>
            <a:ext cx="6915924" cy="16732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08D2E8-83DE-B215-FE25-6F9A5EAB7D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095453"/>
            <a:ext cx="8033182" cy="667094"/>
          </a:xfrm>
        </p:spPr>
        <p:txBody>
          <a:bodyPr anchor="t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b="1" dirty="0">
                <a:solidFill>
                  <a:schemeClr val="bg1"/>
                </a:solidFill>
              </a:rPr>
              <a:t>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B94F7-CCDE-D2DC-ACFA-AEE4BA6B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A9B-5289-4CD4-B961-994BDCE04678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F8B37-C4DA-5CBD-F18F-5814F9F18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662EEEE-167B-795D-DF59-15C71BE76C93}"/>
              </a:ext>
            </a:extLst>
          </p:cNvPr>
          <p:cNvSpPr txBox="1">
            <a:spLocks/>
          </p:cNvSpPr>
          <p:nvPr userDrawn="1"/>
        </p:nvSpPr>
        <p:spPr>
          <a:xfrm>
            <a:off x="12076590" y="-4654"/>
            <a:ext cx="115410" cy="6871532"/>
          </a:xfrm>
          <a:prstGeom prst="roundRect">
            <a:avLst>
              <a:gd name="adj" fmla="val 0"/>
            </a:avLst>
          </a:prstGeom>
          <a:solidFill>
            <a:srgbClr val="565755">
              <a:alpha val="95000"/>
            </a:srgbClr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en-US" sz="32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EA5EB0-CC54-C960-8826-491E779299C8}"/>
              </a:ext>
            </a:extLst>
          </p:cNvPr>
          <p:cNvSpPr/>
          <p:nvPr userDrawn="1"/>
        </p:nvSpPr>
        <p:spPr>
          <a:xfrm>
            <a:off x="800100" y="2999130"/>
            <a:ext cx="1232886" cy="45719"/>
          </a:xfrm>
          <a:prstGeom prst="roundRect">
            <a:avLst>
              <a:gd name="adj" fmla="val 50000"/>
            </a:avLst>
          </a:prstGeom>
          <a:solidFill>
            <a:srgbClr val="545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BB8ACB6-0FE1-84DB-E0E2-384CC8A4E8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6965" y="2485747"/>
            <a:ext cx="7326435" cy="513383"/>
          </a:xfrm>
        </p:spPr>
        <p:txBody>
          <a:bodyPr/>
          <a:lstStyle>
            <a:lvl1pPr marL="0" indent="0">
              <a:buNone/>
              <a:defRPr lang="en-US" sz="3200" b="1" kern="1200" dirty="0" smtClean="0">
                <a:solidFill>
                  <a:srgbClr val="545E5C"/>
                </a:solidFill>
                <a:latin typeface="+mn-lt"/>
                <a:ea typeface="+mj-ea"/>
                <a:cs typeface="+mj-cs"/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</a:t>
            </a:r>
          </a:p>
        </p:txBody>
      </p:sp>
    </p:spTree>
    <p:extLst>
      <p:ext uri="{BB962C8B-B14F-4D97-AF65-F5344CB8AC3E}">
        <p14:creationId xmlns:p14="http://schemas.microsoft.com/office/powerpoint/2010/main" val="1690513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658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-">
  <p:cSld name="blank-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25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D459E6-15EB-E4AD-687E-C09D5C3FE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17967"/>
            <a:ext cx="10553700" cy="7708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31E62-52B9-CA43-40A9-9C1A609CB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0" y="1355651"/>
            <a:ext cx="8802688" cy="495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7ED44-1EE3-BD77-FBC2-F4986004B4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0100" y="6991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93B29-9E89-44A4-8ADF-0A1FD4F18F2A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8485D-464E-7A27-833B-044885083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991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90BB7-2E93-C761-7E7F-B2194F946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0100" y="6489700"/>
            <a:ext cx="1003300" cy="25876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600">
                <a:solidFill>
                  <a:schemeClr val="accent6"/>
                </a:solidFill>
              </a:defRPr>
            </a:lvl1pPr>
          </a:lstStyle>
          <a:p>
            <a:fld id="{58DD597F-0A94-4570-9B04-33268E1772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DAA1B6C-CE88-8B83-0E45-FAA88BBFDF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t="35437" r="15310" b="722"/>
          <a:stretch/>
        </p:blipFill>
        <p:spPr>
          <a:xfrm rot="5400000">
            <a:off x="9513407" y="3140643"/>
            <a:ext cx="4183984" cy="1173202"/>
          </a:xfrm>
          <a:prstGeom prst="rect">
            <a:avLst/>
          </a:prstGeom>
        </p:spPr>
      </p:pic>
      <p:pic>
        <p:nvPicPr>
          <p:cNvPr id="9" name="Picture 8" descr="Shape, arrow&#10;&#10;Description automatically generated">
            <a:extLst>
              <a:ext uri="{FF2B5EF4-FFF2-40B4-BE49-F238E27FC236}">
                <a16:creationId xmlns:a16="http://schemas.microsoft.com/office/drawing/2014/main" id="{1D50976D-958D-05F3-ECD6-4599391D1E4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199" y="5773069"/>
            <a:ext cx="1080801" cy="108079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D3B3C3A-CA2E-3074-8F75-939BB320A35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063" y="6418582"/>
            <a:ext cx="831988" cy="4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8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1" r:id="rId3"/>
    <p:sldLayoutId id="2147483665" r:id="rId4"/>
    <p:sldLayoutId id="2147483650" r:id="rId5"/>
    <p:sldLayoutId id="2147483664" r:id="rId6"/>
    <p:sldLayoutId id="2147483678" r:id="rId7"/>
    <p:sldLayoutId id="2147483677" r:id="rId8"/>
    <p:sldLayoutId id="214748368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69863" algn="l" defTabSz="914400" rtl="0" eaLnBrk="1" latinLnBrk="0" hangingPunct="1">
        <a:lnSpc>
          <a:spcPct val="100000"/>
        </a:lnSpc>
        <a:spcBef>
          <a:spcPts val="40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69863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69863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504" userDrawn="1">
          <p15:clr>
            <a:srgbClr val="F26B43"/>
          </p15:clr>
        </p15:guide>
        <p15:guide id="4" pos="980" userDrawn="1">
          <p15:clr>
            <a:srgbClr val="F26B43"/>
          </p15:clr>
        </p15:guide>
        <p15:guide id="5" pos="1067" userDrawn="1">
          <p15:clr>
            <a:srgbClr val="F26B43"/>
          </p15:clr>
        </p15:guide>
        <p15:guide id="6" pos="1544" userDrawn="1">
          <p15:clr>
            <a:srgbClr val="F26B43"/>
          </p15:clr>
        </p15:guide>
        <p15:guide id="7" pos="1630" userDrawn="1">
          <p15:clr>
            <a:srgbClr val="F26B43"/>
          </p15:clr>
        </p15:guide>
        <p15:guide id="8" pos="2107" userDrawn="1">
          <p15:clr>
            <a:srgbClr val="F26B43"/>
          </p15:clr>
        </p15:guide>
        <p15:guide id="9" pos="2193" userDrawn="1">
          <p15:clr>
            <a:srgbClr val="F26B43"/>
          </p15:clr>
        </p15:guide>
        <p15:guide id="10" pos="2670" userDrawn="1">
          <p15:clr>
            <a:srgbClr val="F26B43"/>
          </p15:clr>
        </p15:guide>
        <p15:guide id="11" pos="2756" userDrawn="1">
          <p15:clr>
            <a:srgbClr val="F26B43"/>
          </p15:clr>
        </p15:guide>
        <p15:guide id="12" pos="3233" userDrawn="1">
          <p15:clr>
            <a:srgbClr val="F26B43"/>
          </p15:clr>
        </p15:guide>
        <p15:guide id="13" pos="3320" userDrawn="1">
          <p15:clr>
            <a:srgbClr val="F26B43"/>
          </p15:clr>
        </p15:guide>
        <p15:guide id="14" pos="3796" userDrawn="1">
          <p15:clr>
            <a:srgbClr val="F26B43"/>
          </p15:clr>
        </p15:guide>
        <p15:guide id="15" pos="3883" userDrawn="1">
          <p15:clr>
            <a:srgbClr val="F26B43"/>
          </p15:clr>
        </p15:guide>
        <p15:guide id="16" pos="4360" userDrawn="1">
          <p15:clr>
            <a:srgbClr val="F26B43"/>
          </p15:clr>
        </p15:guide>
        <p15:guide id="17" pos="4446" userDrawn="1">
          <p15:clr>
            <a:srgbClr val="F26B43"/>
          </p15:clr>
        </p15:guide>
        <p15:guide id="18" pos="4923" userDrawn="1">
          <p15:clr>
            <a:srgbClr val="F26B43"/>
          </p15:clr>
        </p15:guide>
        <p15:guide id="19" pos="5009" userDrawn="1">
          <p15:clr>
            <a:srgbClr val="F26B43"/>
          </p15:clr>
        </p15:guide>
        <p15:guide id="20" pos="5486" userDrawn="1">
          <p15:clr>
            <a:srgbClr val="F26B43"/>
          </p15:clr>
        </p15:guide>
        <p15:guide id="21" pos="5572" userDrawn="1">
          <p15:clr>
            <a:srgbClr val="F26B43"/>
          </p15:clr>
        </p15:guide>
        <p15:guide id="22" pos="6049" userDrawn="1">
          <p15:clr>
            <a:srgbClr val="F26B43"/>
          </p15:clr>
        </p15:guide>
        <p15:guide id="23" pos="6136" userDrawn="1">
          <p15:clr>
            <a:srgbClr val="F26B43"/>
          </p15:clr>
        </p15:guide>
        <p15:guide id="24" pos="6612" userDrawn="1">
          <p15:clr>
            <a:srgbClr val="F26B43"/>
          </p15:clr>
        </p15:guide>
        <p15:guide id="25" pos="6696" userDrawn="1">
          <p15:clr>
            <a:srgbClr val="F26B43"/>
          </p15:clr>
        </p15:guide>
        <p15:guide id="26" pos="7176" userDrawn="1">
          <p15:clr>
            <a:srgbClr val="F26B43"/>
          </p15:clr>
        </p15:guide>
        <p15:guide id="27" orient="horz" userDrawn="1">
          <p15:clr>
            <a:srgbClr val="F26B43"/>
          </p15:clr>
        </p15:guide>
        <p15:guide id="28" orient="horz" pos="4320" userDrawn="1">
          <p15:clr>
            <a:srgbClr val="F26B43"/>
          </p15:clr>
        </p15:guide>
        <p15:guide id="29" orient="horz" pos="288" userDrawn="1">
          <p15:clr>
            <a:srgbClr val="F26B43"/>
          </p15:clr>
        </p15:guide>
        <p15:guide id="30" orient="horz" pos="3974" userDrawn="1">
          <p15:clr>
            <a:srgbClr val="F26B43"/>
          </p15:clr>
        </p15:guide>
        <p15:guide id="31" orient="horz" pos="648" userDrawn="1">
          <p15:clr>
            <a:srgbClr val="F26B43"/>
          </p15:clr>
        </p15:guide>
        <p15:guide id="32" orient="horz" pos="851" userDrawn="1">
          <p15:clr>
            <a:srgbClr val="F26B43"/>
          </p15:clr>
        </p15:guide>
        <p15:guide id="33" orient="horz" pos="42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ribbr.com/methodology/types-of-variables/" TargetMode="Externa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jpeg"/><Relationship Id="rId3" Type="http://schemas.openxmlformats.org/officeDocument/2006/relationships/image" Target="../media/image16.png"/><Relationship Id="rId21" Type="http://schemas.openxmlformats.org/officeDocument/2006/relationships/image" Target="../media/image33.pn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jpe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microsoft.com/office/2007/relationships/hdphoto" Target="../media/hdphoto1.wdp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58B06D-389D-46FF-A04F-8C609B65A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408" y="6228106"/>
            <a:ext cx="1193506" cy="433424"/>
          </a:xfrm>
          <a:prstGeom prst="rect">
            <a:avLst/>
          </a:prstGeom>
          <a:effectLst>
            <a:outerShdw blurRad="25400" dist="12700" dir="2700000" algn="tl" rotWithShape="0">
              <a:prstClr val="black">
                <a:alpha val="14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E659E0-3360-1A1D-8234-62B5AC0FE4AB}"/>
              </a:ext>
            </a:extLst>
          </p:cNvPr>
          <p:cNvSpPr txBox="1">
            <a:spLocks/>
          </p:cNvSpPr>
          <p:nvPr/>
        </p:nvSpPr>
        <p:spPr>
          <a:xfrm>
            <a:off x="-69850" y="935168"/>
            <a:ext cx="12261850" cy="20240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600" b="1" dirty="0">
                <a:solidFill>
                  <a:schemeClr val="bg1"/>
                </a:solidFill>
              </a:rPr>
              <a:t>Sample Size for Categorical Data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5B61EC6-8772-9F70-B68C-D7EC4807B0B9}"/>
              </a:ext>
            </a:extLst>
          </p:cNvPr>
          <p:cNvSpPr txBox="1">
            <a:spLocks/>
          </p:cNvSpPr>
          <p:nvPr/>
        </p:nvSpPr>
        <p:spPr>
          <a:xfrm>
            <a:off x="989593" y="3745450"/>
            <a:ext cx="9983755" cy="639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Binary, Ordinal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Contingency Table Data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09596D-EA60-BE99-1B7C-F1F77EC94884}"/>
              </a:ext>
            </a:extLst>
          </p:cNvPr>
          <p:cNvCxnSpPr>
            <a:cxnSpLocks/>
          </p:cNvCxnSpPr>
          <p:nvPr/>
        </p:nvCxnSpPr>
        <p:spPr>
          <a:xfrm>
            <a:off x="1603654" y="3263849"/>
            <a:ext cx="86963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39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9691-F43F-63F8-6AB8-325652CFB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Data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D03E8-D76D-8081-3602-829280B2B41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0100" y="1355651"/>
            <a:ext cx="11170228" cy="495307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Binary data is data where endpoint falls into two distinct categories </a:t>
            </a:r>
          </a:p>
          <a:p>
            <a:pPr lvl="1"/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Examples: Response/No response, Alive/Dead, Cured/Not Cured, Yes/No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800" dirty="0"/>
              <a:t>Special case of categorical data (e.g. 2x2 contingency table) with specific considerations such as effect size parameterization (PD vs RR vs OR)</a:t>
            </a:r>
            <a:br>
              <a:rPr lang="en-US" sz="2800" dirty="0"/>
            </a:br>
            <a:endParaRPr lang="en-US" sz="2800" dirty="0"/>
          </a:p>
          <a:p>
            <a:pPr marL="0" indent="0">
              <a:buNone/>
            </a:pPr>
            <a:r>
              <a:rPr lang="en-US" sz="2800" dirty="0"/>
              <a:t>Wide variety of designs and statistical methods available for binary data</a:t>
            </a:r>
          </a:p>
          <a:p>
            <a:pPr lvl="1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But should avoid “artificially” creating binary data due to “ease” of analysis</a:t>
            </a:r>
          </a:p>
          <a:p>
            <a:pPr marL="0" indent="0">
              <a:buNone/>
            </a:pP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/>
              <a:t>Advanced methods often available such as adaptive designs (group sequential) or domain specific methods (e.g. Phase II – Simon’s Design)</a:t>
            </a:r>
          </a:p>
        </p:txBody>
      </p:sp>
    </p:spTree>
    <p:extLst>
      <p:ext uri="{BB962C8B-B14F-4D97-AF65-F5344CB8AC3E}">
        <p14:creationId xmlns:p14="http://schemas.microsoft.com/office/powerpoint/2010/main" val="454663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758D-F555-1D6F-87D2-E7D2C6CCD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Data Designs/Methods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FDD585F-FBEF-5FA8-C49D-67791367E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132200"/>
              </p:ext>
            </p:extLst>
          </p:nvPr>
        </p:nvGraphicFramePr>
        <p:xfrm>
          <a:off x="800100" y="1173466"/>
          <a:ext cx="10553700" cy="5261307"/>
        </p:xfrm>
        <a:graphic>
          <a:graphicData uri="http://schemas.openxmlformats.org/drawingml/2006/table">
            <a:tbl>
              <a:tblPr bandCol="1">
                <a:tableStyleId>{C083E6E3-FA7D-4D7B-A595-EF9225AFEA82}</a:tableStyleId>
              </a:tblPr>
              <a:tblGrid>
                <a:gridCol w="1623256">
                  <a:extLst>
                    <a:ext uri="{9D8B030D-6E8A-4147-A177-3AD203B41FA5}">
                      <a16:colId xmlns:a16="http://schemas.microsoft.com/office/drawing/2014/main" val="1954753644"/>
                    </a:ext>
                  </a:extLst>
                </a:gridCol>
                <a:gridCol w="8930444">
                  <a:extLst>
                    <a:ext uri="{9D8B030D-6E8A-4147-A177-3AD203B41FA5}">
                      <a16:colId xmlns:a16="http://schemas.microsoft.com/office/drawing/2014/main" val="1875939613"/>
                    </a:ext>
                  </a:extLst>
                </a:gridCol>
              </a:tblGrid>
              <a:tr h="697129"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Two </a:t>
                      </a:r>
                    </a:p>
                    <a:p>
                      <a:pPr algn="ctr"/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Groups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IE" sz="2000" b="0" dirty="0">
                          <a:solidFill>
                            <a:schemeClr val="tx1"/>
                          </a:solidFill>
                        </a:rPr>
                        <a:t>Chi-squared, Exact, Likelihood Ratio, t-test, Wald test, Mantel-Haenszel (stratified)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173196"/>
                  </a:ext>
                </a:extLst>
              </a:tr>
              <a:tr h="697129"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One </a:t>
                      </a:r>
                    </a:p>
                    <a:p>
                      <a:pPr algn="ctr"/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Group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I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Exact Test, Chi-Squared, Rare Events (P(E&gt;1)), Wald Test, Reliability Tests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742925"/>
                  </a:ext>
                </a:extLst>
              </a:tr>
              <a:tr h="697129"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Correlated (Paired)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IE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McNemar</a:t>
                      </a:r>
                      <a:r>
                        <a:rPr lang="en-I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Test, Matched Case-Control, Hybrid, Conditional LR, Cross-over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713393"/>
                  </a:ext>
                </a:extLst>
              </a:tr>
              <a:tr h="697129"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&gt;2 Groups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E" sz="20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Logistic Trend, Chi-Squared (Independence, Goodness-of-fit, ANOVA-like)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370419"/>
                  </a:ext>
                </a:extLst>
              </a:tr>
              <a:tr h="697129"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Non-inf. &amp; Equivalence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Likelihood Score (M&amp;N, G&amp;N, F&amp;M), Chi-squared, CI-based (e.g. Wilson CI)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778014"/>
                  </a:ext>
                </a:extLst>
              </a:tr>
              <a:tr h="697129"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Regression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I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Logistic Regression, Probit Regression, Log-Linear Regression, LDA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177444"/>
                  </a:ext>
                </a:extLst>
              </a:tr>
              <a:tr h="697129"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>
                          <a:solidFill>
                            <a:schemeClr val="bg1"/>
                          </a:solidFill>
                        </a:rPr>
                        <a:t>Intervals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I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Wald/Chi-squared (Normal), Exact (e.g. Clopper-Pearson), Score (e.g. Wilson)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522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163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7C2CC-B7F1-71A5-CECB-8029A7C96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Binary Data Sample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009D8-54B3-7D88-78C2-F00BDD197FE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0100" y="1512669"/>
            <a:ext cx="5295900" cy="49530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Sample Size Determination should ideally follow trialist/statistician trial pre-trial choices</a:t>
            </a:r>
          </a:p>
          <a:p>
            <a:r>
              <a:rPr lang="en-US" sz="2000" dirty="0"/>
              <a:t>Design: Parallel, Paired, Adaptive, Crossover etc.</a:t>
            </a:r>
          </a:p>
          <a:p>
            <a:r>
              <a:rPr lang="en-US" sz="2000" dirty="0"/>
              <a:t>Effect Size: Difference, Ratio, Odds Ratio, VE</a:t>
            </a:r>
          </a:p>
          <a:p>
            <a:r>
              <a:rPr lang="en-US" sz="2000" dirty="0"/>
              <a:t>Test/Model: Exact Test, Logistic Regression</a:t>
            </a:r>
          </a:p>
          <a:p>
            <a:pPr marL="0" indent="0">
              <a:buNone/>
            </a:pPr>
            <a:r>
              <a:rPr lang="en-US" dirty="0"/>
              <a:t>Two main approaches to power calculations:</a:t>
            </a:r>
          </a:p>
          <a:p>
            <a:pPr lvl="1"/>
            <a:r>
              <a:rPr lang="en-US" dirty="0"/>
              <a:t>Binomial Enumeration: Enumerate power over all “success” outcomes by their probability</a:t>
            </a:r>
          </a:p>
          <a:p>
            <a:pPr lvl="1"/>
            <a:r>
              <a:rPr lang="en-US" dirty="0"/>
              <a:t>Normal Approximation: Formulae based on binary approximation to normal distribution</a:t>
            </a:r>
          </a:p>
          <a:p>
            <a:pPr marL="0" indent="0">
              <a:buNone/>
            </a:pPr>
            <a:r>
              <a:rPr lang="en-US" dirty="0"/>
              <a:t>Binomial Enumeration is “exact” approach so considered preferable though will be slower for higher sample sizes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7E2654-DF71-B718-CBCB-6197D523D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589" y="1450493"/>
            <a:ext cx="4525006" cy="971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4C5B76-7376-71D0-3129-DE153EEE2E46}"/>
              </a:ext>
            </a:extLst>
          </p:cNvPr>
          <p:cNvSpPr txBox="1"/>
          <p:nvPr/>
        </p:nvSpPr>
        <p:spPr>
          <a:xfrm>
            <a:off x="6650590" y="2348288"/>
            <a:ext cx="452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Fleiss (1980) Approximation for Parallel Design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B5F923-D324-5904-BFD1-C30B2CA233CA}"/>
                  </a:ext>
                </a:extLst>
              </p:cNvPr>
              <p:cNvSpPr txBox="1"/>
              <p:nvPr/>
            </p:nvSpPr>
            <p:spPr>
              <a:xfrm>
                <a:off x="6461363" y="2789006"/>
                <a:ext cx="4903457" cy="7064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I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I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I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I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I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 </m:t>
                          </m:r>
                          <m:sSub>
                            <m:sSubPr>
                              <m:ctrlPr>
                                <a:rPr lang="en-I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I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sSub>
                            <m:sSubPr>
                              <m:ctrlPr>
                                <a:rPr lang="en-I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I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I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I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I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sSub>
                            <m:sSubPr>
                              <m:ctrlPr>
                                <a:rPr lang="en-I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I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I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I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I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I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I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I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I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sSub>
                            <m:sSubPr>
                              <m:ctrlPr>
                                <a:rPr lang="en-I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I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I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I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I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IE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B5F923-D324-5904-BFD1-C30B2CA23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363" y="2789006"/>
                <a:ext cx="4903457" cy="7064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589F6FA-1C68-EB05-4C2F-C389C1FA261D}"/>
              </a:ext>
            </a:extLst>
          </p:cNvPr>
          <p:cNvSpPr txBox="1"/>
          <p:nvPr/>
        </p:nvSpPr>
        <p:spPr>
          <a:xfrm>
            <a:off x="6810455" y="3557646"/>
            <a:ext cx="452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Binomial Enumeration for Parallel Design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EE589F2-8500-6EAE-5A25-CE959CA56A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8325947"/>
              </p:ext>
            </p:extLst>
          </p:nvPr>
        </p:nvGraphicFramePr>
        <p:xfrm>
          <a:off x="6511636" y="3989206"/>
          <a:ext cx="5122644" cy="2262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C004C0C-8BED-014B-7527-817D3F0FAFDC}"/>
              </a:ext>
            </a:extLst>
          </p:cNvPr>
          <p:cNvSpPr txBox="1"/>
          <p:nvPr/>
        </p:nvSpPr>
        <p:spPr>
          <a:xfrm>
            <a:off x="6810454" y="6252115"/>
            <a:ext cx="452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Simon’s Design</a:t>
            </a:r>
          </a:p>
        </p:txBody>
      </p:sp>
    </p:spTree>
    <p:extLst>
      <p:ext uri="{BB962C8B-B14F-4D97-AF65-F5344CB8AC3E}">
        <p14:creationId xmlns:p14="http://schemas.microsoft.com/office/powerpoint/2010/main" val="679714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7A561-1132-B26E-6362-81448E361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Data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267D7-6082-6CB7-EEF1-2955E74C536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479140"/>
            <a:ext cx="5720542" cy="4953074"/>
          </a:xfrm>
        </p:spPr>
        <p:txBody>
          <a:bodyPr/>
          <a:lstStyle/>
          <a:p>
            <a:pPr marL="0" indent="0" algn="just">
              <a:buNone/>
            </a:pPr>
            <a:r>
              <a:rPr lang="en-GB" sz="2000" dirty="0"/>
              <a:t>“Assuming that there would be a </a:t>
            </a:r>
            <a:r>
              <a:rPr lang="en-GB" sz="2000" b="1" dirty="0"/>
              <a:t>35% incidence of tuberculosis-associated IRIS in the placebo group</a:t>
            </a:r>
            <a:r>
              <a:rPr lang="en-GB" sz="2000" dirty="0"/>
              <a:t> (approximating the 33% incidence in the early ART group in the Cambodian Early versus Late Introduction of Antiretrovirals [CAMELIA] trial15) and </a:t>
            </a:r>
            <a:r>
              <a:rPr lang="en-GB" sz="2000" b="1" dirty="0"/>
              <a:t>50% fewer cases in the prednisone group </a:t>
            </a:r>
            <a:r>
              <a:rPr lang="en-GB" sz="2000" dirty="0"/>
              <a:t>than in the placebo group, we calculated that </a:t>
            </a:r>
            <a:r>
              <a:rPr lang="en-GB" sz="2000" b="1" dirty="0"/>
              <a:t>110 patients would need to be enrolled in each group to provide 80% power </a:t>
            </a:r>
            <a:r>
              <a:rPr lang="en-GB" sz="2000" dirty="0"/>
              <a:t>to test for the difference between the groups in the incidence of tuberculosis-associated IRIS, at a </a:t>
            </a:r>
            <a:r>
              <a:rPr lang="en-GB" sz="2000" b="1" dirty="0"/>
              <a:t>two-sided significance level of 5%. </a:t>
            </a:r>
            <a:r>
              <a:rPr lang="en-GB" sz="2000" dirty="0"/>
              <a:t>Assuming a 10% loss to follow-up, we planned to </a:t>
            </a:r>
            <a:r>
              <a:rPr lang="en-GB" sz="2000" dirty="0" err="1"/>
              <a:t>enroll</a:t>
            </a:r>
            <a:r>
              <a:rPr lang="en-GB" sz="2000" dirty="0"/>
              <a:t> a total of 240 patients. … The primary hypothesis will be tested comparing the proportion of patients with paradoxical IRIS among treatment groups using </a:t>
            </a:r>
            <a:r>
              <a:rPr lang="en-GB" sz="2000" b="1" dirty="0"/>
              <a:t>Fisher's exact test</a:t>
            </a:r>
            <a:r>
              <a:rPr lang="en-GB" sz="2000" dirty="0"/>
              <a:t>”</a:t>
            </a:r>
            <a:endParaRPr lang="en-IE" sz="2000" b="1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27EC872-A05B-3811-7910-D53B7676466D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98310875"/>
              </p:ext>
            </p:extLst>
          </p:nvPr>
        </p:nvGraphicFramePr>
        <p:xfrm>
          <a:off x="7087043" y="2305164"/>
          <a:ext cx="4463267" cy="380366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472593">
                  <a:extLst>
                    <a:ext uri="{9D8B030D-6E8A-4147-A177-3AD203B41FA5}">
                      <a16:colId xmlns:a16="http://schemas.microsoft.com/office/drawing/2014/main" val="3976047983"/>
                    </a:ext>
                  </a:extLst>
                </a:gridCol>
                <a:gridCol w="1990674">
                  <a:extLst>
                    <a:ext uri="{9D8B030D-6E8A-4147-A177-3AD203B41FA5}">
                      <a16:colId xmlns:a16="http://schemas.microsoft.com/office/drawing/2014/main" val="1188010946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l"/>
                      <a:r>
                        <a:rPr lang="en-IE" sz="2400" dirty="0">
                          <a:solidFill>
                            <a:schemeClr val="tx2"/>
                          </a:solidFill>
                        </a:rPr>
                        <a:t>Parameter</a:t>
                      </a:r>
                    </a:p>
                  </a:txBody>
                  <a:tcPr>
                    <a:lnR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dirty="0">
                          <a:solidFill>
                            <a:schemeClr val="tx2"/>
                          </a:solidFill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907206"/>
                  </a:ext>
                </a:extLst>
              </a:tr>
              <a:tr h="4718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b="0" u="none" strike="noStrike" cap="none" dirty="0"/>
                        <a:t>Significance Level (2-sided)</a:t>
                      </a:r>
                      <a:endParaRPr sz="16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strike="noStrike" cap="none" dirty="0"/>
                        <a:t>0.05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284840"/>
                  </a:ext>
                </a:extLst>
              </a:tr>
              <a:tr h="4718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b="0" u="none" strike="noStrike" cap="none" dirty="0"/>
                        <a:t>Placebo Proportion</a:t>
                      </a:r>
                      <a:endParaRPr sz="16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0.35 (35%/100)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682154"/>
                  </a:ext>
                </a:extLst>
              </a:tr>
              <a:tr h="83480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b="0" u="none" strike="noStrike" cap="none" dirty="0"/>
                        <a:t>Treatment Proportion</a:t>
                      </a:r>
                      <a:endParaRPr sz="16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0.175 (0.35 * 0.5)</a:t>
                      </a:r>
                      <a:endParaRPr sz="1600" u="none" strike="noStrike" cap="none" dirty="0"/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614120"/>
                  </a:ext>
                </a:extLst>
              </a:tr>
              <a:tr h="4718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b="0" u="none" strike="noStrike" cap="none" dirty="0"/>
                        <a:t>Power (%)</a:t>
                      </a:r>
                      <a:endParaRPr sz="16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strike="noStrike" cap="none" dirty="0"/>
                        <a:t>80%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032950"/>
                  </a:ext>
                </a:extLst>
              </a:tr>
              <a:tr h="6242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b="0" u="none" strike="noStrike" cap="none" dirty="0"/>
                        <a:t>Statistical Test</a:t>
                      </a:r>
                      <a:endParaRPr sz="16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strike="noStrike" cap="none" dirty="0"/>
                        <a:t>Fisher’s Exact Test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852363"/>
                  </a:ext>
                </a:extLst>
              </a:tr>
              <a:tr h="4718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b="0" i="1" u="none" strike="noStrike" cap="none" dirty="0"/>
                        <a:t>Sample Size (per Group)</a:t>
                      </a:r>
                      <a:endParaRPr sz="1600" b="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i="1" u="none" strike="noStrike" cap="none" dirty="0"/>
                        <a:t>110</a:t>
                      </a:r>
                      <a:endParaRPr sz="160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42562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77AF75C-E8A4-38DD-FB92-460D7EC7E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566" y="1479140"/>
            <a:ext cx="4786220" cy="63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98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C5537-17F8-C98D-6777-8F14C9DFC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3095453"/>
            <a:ext cx="9096935" cy="667094"/>
          </a:xfrm>
        </p:spPr>
        <p:txBody>
          <a:bodyPr/>
          <a:lstStyle/>
          <a:p>
            <a:r>
              <a:rPr lang="en-US" dirty="0"/>
              <a:t>Ordinal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F0BAF-1B39-0BC3-D971-A68B1458A9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6965" y="2485747"/>
            <a:ext cx="1584541" cy="513383"/>
          </a:xfrm>
        </p:spPr>
        <p:txBody>
          <a:bodyPr/>
          <a:lstStyle/>
          <a:p>
            <a:r>
              <a:rPr lang="en-IE" dirty="0"/>
              <a:t>Part 3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50099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9691-F43F-63F8-6AB8-325652CFB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Ordinal Data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D03E8-D76D-8081-3602-829280B2B41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0100" y="1355651"/>
            <a:ext cx="11170228" cy="495307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Ordinal data is data where (&gt;2) categories can be ordered in a hierarchy</a:t>
            </a:r>
            <a:br>
              <a:rPr lang="en-US" sz="2800" dirty="0"/>
            </a:br>
            <a:endParaRPr lang="en-US" sz="2800" dirty="0"/>
          </a:p>
          <a:p>
            <a:pPr marL="0" indent="0">
              <a:buNone/>
            </a:pPr>
            <a:r>
              <a:rPr lang="en-US" sz="2800" dirty="0"/>
              <a:t>Common when evaluating qualitative or “subjective” endpoints (e.g. pain)</a:t>
            </a:r>
          </a:p>
          <a:p>
            <a:pPr lvl="1"/>
            <a:r>
              <a:rPr lang="en-IE" sz="2600" dirty="0">
                <a:solidFill>
                  <a:schemeClr val="bg1">
                    <a:lumMod val="50000"/>
                  </a:schemeClr>
                </a:solidFill>
              </a:rPr>
              <a:t>Examples: Numeric Pain Rating, </a:t>
            </a:r>
            <a:r>
              <a:rPr lang="en-GB" sz="2600" dirty="0">
                <a:solidFill>
                  <a:schemeClr val="bg1">
                    <a:lumMod val="50000"/>
                  </a:schemeClr>
                </a:solidFill>
              </a:rPr>
              <a:t>Gross Motor Function Classification System</a:t>
            </a:r>
            <a:br>
              <a:rPr lang="en-US" sz="2600" dirty="0"/>
            </a:br>
            <a:endParaRPr lang="en-US" sz="2600" dirty="0"/>
          </a:p>
          <a:p>
            <a:pPr marL="0" indent="0">
              <a:buNone/>
            </a:pPr>
            <a:r>
              <a:rPr lang="en-US" sz="2800" dirty="0"/>
              <a:t>Ordinal nature of data often ignored in favor of treating as categorical data (making binary) or as continuous/interval data (numeric distance) </a:t>
            </a:r>
            <a:br>
              <a:rPr lang="en-US" sz="2800" dirty="0"/>
            </a:br>
            <a:endParaRPr lang="en-US" sz="2800" dirty="0"/>
          </a:p>
          <a:p>
            <a:pPr marL="0" indent="0">
              <a:buNone/>
            </a:pPr>
            <a:r>
              <a:rPr lang="en-US" sz="2800" dirty="0"/>
              <a:t>Methods available to test and estimate for this type of data directly based on characteristics of ordinal data</a:t>
            </a:r>
          </a:p>
          <a:p>
            <a:pPr lvl="1"/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Two Common Approaches: Ordinal Regression, Non-Parametric Tests</a:t>
            </a:r>
          </a:p>
        </p:txBody>
      </p:sp>
    </p:spTree>
    <p:extLst>
      <p:ext uri="{BB962C8B-B14F-4D97-AF65-F5344CB8AC3E}">
        <p14:creationId xmlns:p14="http://schemas.microsoft.com/office/powerpoint/2010/main" val="3272524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7C2CC-B7F1-71A5-CECB-8029A7C96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Methods for Ordinal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009D8-54B3-7D88-78C2-F00BDD197FE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0100" y="1355651"/>
            <a:ext cx="10553700" cy="495307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Ordinal Regression (e.g. Proportional Odds Model, Generalized Ordinal Regression)</a:t>
            </a:r>
          </a:p>
          <a:p>
            <a:r>
              <a:rPr lang="en-US" dirty="0"/>
              <a:t>Models the odds ratio between adjacent ordinal categories – proportional odds assumes same odds ratio between all categories, generalized allows these to differ</a:t>
            </a:r>
          </a:p>
          <a:p>
            <a:r>
              <a:rPr lang="en-US" dirty="0"/>
              <a:t>OR (similar to logistic) Model is flexible model for testing &amp; estimation of independent variable including w/ covariates – proportional odds model considered most interpretable</a:t>
            </a:r>
          </a:p>
          <a:p>
            <a:r>
              <a:rPr lang="en-US" dirty="0"/>
              <a:t>Sample size usually based on Whitehead (1993) approximate formulae or extensions</a:t>
            </a:r>
          </a:p>
          <a:p>
            <a:pPr marL="0" indent="0">
              <a:buNone/>
            </a:pPr>
            <a:r>
              <a:rPr lang="en-US" b="1" dirty="0"/>
              <a:t>Non-Parametric Tests (e.g. Mann-Whitney U, Brunner-</a:t>
            </a:r>
            <a:r>
              <a:rPr lang="en-US" b="1" dirty="0" err="1"/>
              <a:t>Munzel</a:t>
            </a:r>
            <a:r>
              <a:rPr lang="en-US" b="1" dirty="0"/>
              <a:t>, Signed Rank, Kruskal-Wallis)</a:t>
            </a:r>
          </a:p>
          <a:p>
            <a:r>
              <a:rPr lang="en-US" dirty="0"/>
              <a:t>“Distribution-free” Hypothesis tests comparing ranks associated with outcomes in groups</a:t>
            </a:r>
          </a:p>
          <a:p>
            <a:r>
              <a:rPr lang="en-US" dirty="0"/>
              <a:t> “Test to Design” approach (similar to t-test, ANOVA) regarding P(X&lt;Y) hypothesis, some debate in literature regarding appropriateness/interpretability of effect size</a:t>
            </a:r>
          </a:p>
          <a:p>
            <a:r>
              <a:rPr lang="en-US" i="1" dirty="0"/>
              <a:t>NB: Mann-Whitney U/Kruskal-Wallis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≈</a:t>
            </a:r>
            <a:r>
              <a:rPr lang="en-US" i="1" dirty="0"/>
              <a:t> Special cases of Proportional Odds Model (Harrell)</a:t>
            </a:r>
          </a:p>
          <a:p>
            <a:r>
              <a:rPr lang="en-US" dirty="0"/>
              <a:t>Numerous sample size papers (e.g. </a:t>
            </a:r>
            <a:r>
              <a:rPr lang="en-US" dirty="0" err="1"/>
              <a:t>Kolassa</a:t>
            </a:r>
            <a:r>
              <a:rPr lang="en-US" dirty="0"/>
              <a:t> (1995), Tang (2011)) – typically require probability of falling in given category in each ordered group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383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7A561-1132-B26E-6362-81448E361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Ordinal Data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267D7-6082-6CB7-EEF1-2955E74C536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479140"/>
            <a:ext cx="5720542" cy="4953074"/>
          </a:xfrm>
        </p:spPr>
        <p:txBody>
          <a:bodyPr/>
          <a:lstStyle/>
          <a:p>
            <a:pPr marL="112713" indent="-112713">
              <a:buNone/>
            </a:pPr>
            <a:r>
              <a:rPr lang="en-US" sz="2000" dirty="0"/>
              <a:t>“</a:t>
            </a:r>
            <a:r>
              <a:rPr lang="en-GB" sz="2000" dirty="0"/>
              <a:t>The trial was designed to </a:t>
            </a:r>
            <a:r>
              <a:rPr lang="en-GB" sz="2000" dirty="0" err="1"/>
              <a:t>enroll</a:t>
            </a:r>
            <a:r>
              <a:rPr lang="en-GB" sz="2000" dirty="0"/>
              <a:t> 333 patients (222 in the plasma group and 111 in the placebo group). We calculated that this sample size would provide 80% power to detect a proportional odds ratio of 1.8 for plasma as compared with placebo on the clinical ordinal scale at the 0.05 (two-sided) level of significance. More details are provided in Table S1”</a:t>
            </a:r>
            <a:endParaRPr lang="en-US" sz="20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27EC872-A05B-3811-7910-D53B7676466D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79456261"/>
              </p:ext>
            </p:extLst>
          </p:nvPr>
        </p:nvGraphicFramePr>
        <p:xfrm>
          <a:off x="7039194" y="2733675"/>
          <a:ext cx="4463267" cy="330061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472593">
                  <a:extLst>
                    <a:ext uri="{9D8B030D-6E8A-4147-A177-3AD203B41FA5}">
                      <a16:colId xmlns:a16="http://schemas.microsoft.com/office/drawing/2014/main" val="3976047983"/>
                    </a:ext>
                  </a:extLst>
                </a:gridCol>
                <a:gridCol w="1990674">
                  <a:extLst>
                    <a:ext uri="{9D8B030D-6E8A-4147-A177-3AD203B41FA5}">
                      <a16:colId xmlns:a16="http://schemas.microsoft.com/office/drawing/2014/main" val="1188010946"/>
                    </a:ext>
                  </a:extLst>
                </a:gridCol>
              </a:tblGrid>
              <a:tr h="452237">
                <a:tc>
                  <a:txBody>
                    <a:bodyPr/>
                    <a:lstStyle/>
                    <a:p>
                      <a:pPr algn="l"/>
                      <a:r>
                        <a:rPr lang="en-IE" sz="2400" dirty="0">
                          <a:solidFill>
                            <a:schemeClr val="tx2"/>
                          </a:solidFill>
                        </a:rPr>
                        <a:t>Parameter</a:t>
                      </a:r>
                    </a:p>
                  </a:txBody>
                  <a:tcPr>
                    <a:lnR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dirty="0">
                          <a:solidFill>
                            <a:schemeClr val="tx2"/>
                          </a:solidFill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907206"/>
                  </a:ext>
                </a:extLst>
              </a:tr>
              <a:tr h="4667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b="0" u="none" strike="noStrike" cap="none" dirty="0"/>
                        <a:t>Significance Level (2-sided)</a:t>
                      </a:r>
                      <a:endParaRPr sz="16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strike="noStrike" cap="none" dirty="0"/>
                        <a:t>0.05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284840"/>
                  </a:ext>
                </a:extLst>
              </a:tr>
              <a:tr h="4667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b="0" u="none" strike="noStrike" cap="none" dirty="0"/>
                        <a:t>Odds Ratio</a:t>
                      </a:r>
                      <a:endParaRPr sz="16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1.8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682154"/>
                  </a:ext>
                </a:extLst>
              </a:tr>
              <a:tr h="8257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b="0" u="none" strike="noStrike" cap="none" dirty="0"/>
                        <a:t>Placebo Proportions</a:t>
                      </a:r>
                    </a:p>
                  </a:txBody>
                  <a:tcPr marL="68575" marR="68575" marT="0" marB="0" anchor="ctr">
                    <a:lnR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0.17, 0.11, 0.20, 0.24, 0.28, 0</a:t>
                      </a:r>
                      <a:endParaRPr sz="1600" u="none" strike="noStrike" cap="none" dirty="0"/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614120"/>
                  </a:ext>
                </a:extLst>
              </a:tr>
              <a:tr h="4667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b="0" u="none" strike="noStrike" cap="none" dirty="0"/>
                        <a:t>Sample Size (</a:t>
                      </a:r>
                      <a:r>
                        <a:rPr lang="en-IE" sz="1600" b="0" u="none" strike="noStrike" cap="none" dirty="0" err="1"/>
                        <a:t>Placebo:Trt</a:t>
                      </a:r>
                      <a:r>
                        <a:rPr lang="en-IE" sz="1600" b="0" u="none" strike="noStrike" cap="none" dirty="0"/>
                        <a:t>)</a:t>
                      </a:r>
                      <a:endParaRPr sz="16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strike="noStrike" cap="none" dirty="0"/>
                        <a:t>111:222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032950"/>
                  </a:ext>
                </a:extLst>
              </a:tr>
              <a:tr h="61750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b="0" i="1" u="none" strike="noStrike" cap="none" dirty="0"/>
                        <a:t>Calculated Power (%)</a:t>
                      </a:r>
                      <a:endParaRPr sz="1600" b="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E" sz="1600" b="0" i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80%</a:t>
                      </a:r>
                      <a:endParaRPr sz="160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85236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550E194-AFDF-4899-6233-5EFB23F6B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005" y="1638796"/>
            <a:ext cx="4905647" cy="7020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ACC8D0-C59F-7C86-0D8E-4D189D5E9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5" y="3760764"/>
            <a:ext cx="4237982" cy="277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40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C5537-17F8-C98D-6777-8F14C9DFC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3095453"/>
            <a:ext cx="9096935" cy="667094"/>
          </a:xfrm>
        </p:spPr>
        <p:txBody>
          <a:bodyPr/>
          <a:lstStyle/>
          <a:p>
            <a:r>
              <a:rPr lang="en-US" dirty="0"/>
              <a:t>Contingency Tables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F0BAF-1B39-0BC3-D971-A68B1458A9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6965" y="2485747"/>
            <a:ext cx="1584541" cy="513383"/>
          </a:xfrm>
        </p:spPr>
        <p:txBody>
          <a:bodyPr/>
          <a:lstStyle/>
          <a:p>
            <a:r>
              <a:rPr lang="en-IE" dirty="0"/>
              <a:t>Part 4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44551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9691-F43F-63F8-6AB8-325652CFB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Contingency Tables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D03E8-D76D-8081-3602-829280B2B41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0100" y="1355651"/>
            <a:ext cx="11170228" cy="495307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Contingency table are tables used to compare the proportion (or frequency) of outcomes that occur across one or more nominal variables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800" dirty="0"/>
              <a:t>Two-way contingency tables are the most common for hypothesis testing</a:t>
            </a:r>
          </a:p>
          <a:p>
            <a:pPr lvl="1"/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e.g. 2x2 two-way table equivalent to parallel design binary data analysis</a:t>
            </a:r>
          </a:p>
          <a:p>
            <a:pPr lvl="1"/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Can be used to summarize ordinal data but should not use same tests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800" dirty="0"/>
              <a:t>Flexible method to understand the relationship between nominal variables</a:t>
            </a:r>
          </a:p>
          <a:p>
            <a:pPr lvl="1"/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Commonly used in epidemiology, surveys, engineering, lab science, business</a:t>
            </a:r>
          </a:p>
          <a:p>
            <a:pPr lvl="1"/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In clinical trials, usually supplemental analysis outside 2x2/binary exception</a:t>
            </a:r>
            <a:br>
              <a:rPr lang="en-US" sz="24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2476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DEDB4-1540-F65C-CBAD-2A94B9154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444543"/>
                </a:solidFill>
              </a:rPr>
              <a:t>Ronan Fitzpatrick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444543"/>
                </a:solidFill>
              </a:rPr>
              <a:t>Lead Statistician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444543"/>
                </a:solidFill>
              </a:rPr>
              <a:t>nQuery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C0190E-87F7-0A8E-9477-91D07C9B50F5}"/>
              </a:ext>
            </a:extLst>
          </p:cNvPr>
          <p:cNvSpPr txBox="1">
            <a:spLocks/>
          </p:cNvSpPr>
          <p:nvPr/>
        </p:nvSpPr>
        <p:spPr>
          <a:xfrm>
            <a:off x="8390314" y="1897141"/>
            <a:ext cx="4030664" cy="180175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3375B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1"/>
                </a:solidFill>
              </a:rPr>
              <a:t>Webinar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Host</a:t>
            </a:r>
          </a:p>
        </p:txBody>
      </p:sp>
      <p:pic>
        <p:nvPicPr>
          <p:cNvPr id="2" name="Picture 1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EE724F1A-AC9E-64B0-DC56-4CF7F3E68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79" y="1595094"/>
            <a:ext cx="2521403" cy="2524555"/>
          </a:xfrm>
          <a:prstGeom prst="rect">
            <a:avLst/>
          </a:prstGeom>
        </p:spPr>
      </p:pic>
      <p:pic>
        <p:nvPicPr>
          <p:cNvPr id="6" name="Picture 5" descr="A picture containing person, person, glasses, looking&#10;&#10;Description automatically generated">
            <a:extLst>
              <a:ext uri="{FF2B5EF4-FFF2-40B4-BE49-F238E27FC236}">
                <a16:creationId xmlns:a16="http://schemas.microsoft.com/office/drawing/2014/main" id="{20F9CFA8-B91C-693F-8493-6144907B5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79" y="1595094"/>
            <a:ext cx="2521403" cy="2524555"/>
          </a:xfrm>
          <a:prstGeom prst="rect">
            <a:avLst/>
          </a:prstGeom>
        </p:spPr>
      </p:pic>
      <p:pic>
        <p:nvPicPr>
          <p:cNvPr id="8" name="Picture 7" descr="A picture containing person, indoor, posing, male&#10;&#10;Description automatically generated">
            <a:extLst>
              <a:ext uri="{FF2B5EF4-FFF2-40B4-BE49-F238E27FC236}">
                <a16:creationId xmlns:a16="http://schemas.microsoft.com/office/drawing/2014/main" id="{EDC38C67-9876-721F-8719-5080A2349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79" y="1595094"/>
            <a:ext cx="2521403" cy="2524555"/>
          </a:xfrm>
          <a:prstGeom prst="rect">
            <a:avLst/>
          </a:prstGeom>
        </p:spPr>
      </p:pic>
      <p:pic>
        <p:nvPicPr>
          <p:cNvPr id="10" name="Picture 9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2802F5C3-071C-E1E6-4FB6-5464FE3FB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79" y="1595094"/>
            <a:ext cx="2521403" cy="2524555"/>
          </a:xfrm>
          <a:prstGeom prst="rect">
            <a:avLst/>
          </a:prstGeom>
        </p:spPr>
      </p:pic>
      <p:pic>
        <p:nvPicPr>
          <p:cNvPr id="11" name="Picture 10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422D97F5-F802-0D31-7237-A79792FB0E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79" y="1595094"/>
            <a:ext cx="2521403" cy="252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33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7C2CC-B7F1-71A5-CECB-8029A7C96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Methods &amp; Sample Size for Contingency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009D8-54B3-7D88-78C2-F00BDD197FE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0100" y="1355651"/>
            <a:ext cx="5295900" cy="49530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Two main hypotheses for contingency tables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Goodness-of-Fit: Custom Cell Probabilities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Independence: Cross-tab Cell Probabilities = Product of Margin Probabilities</a:t>
            </a:r>
          </a:p>
          <a:p>
            <a:pPr marL="0" indent="0">
              <a:buNone/>
            </a:pPr>
            <a:r>
              <a:rPr lang="en-US" dirty="0"/>
              <a:t>Multiple tests/models available for analysis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Chi-squared, Exact tests – similar to binary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Multinomial Regression – flexible approach</a:t>
            </a:r>
          </a:p>
          <a:p>
            <a:pPr marL="0" indent="0">
              <a:buNone/>
            </a:pPr>
            <a:r>
              <a:rPr lang="en-US" dirty="0"/>
              <a:t>For sample size, usually need to specify the test and the dimensions of contingency table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Power for chi-squared possible based on standardized effect size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Can calculate effect size based on completed contingency table under H1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95BE43-9CB5-8DB7-0301-0136D1440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088" y="1761907"/>
            <a:ext cx="5401867" cy="2381468"/>
          </a:xfrm>
          <a:prstGeom prst="rect">
            <a:avLst/>
          </a:prstGeom>
        </p:spPr>
      </p:pic>
      <p:pic>
        <p:nvPicPr>
          <p:cNvPr id="1026" name="Picture 2" descr="How to do a 2 X 2 Contingency Chi-Square using table calcs in Looker | by  Martin Guindon | ${around_the_block}">
            <a:extLst>
              <a:ext uri="{FF2B5EF4-FFF2-40B4-BE49-F238E27FC236}">
                <a16:creationId xmlns:a16="http://schemas.microsoft.com/office/drawing/2014/main" id="{ADD2B9AB-9180-C277-83C3-8E38313DA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4348163"/>
            <a:ext cx="2754453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84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7A561-1132-B26E-6362-81448E361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Contingency Table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267D7-6082-6CB7-EEF1-2955E74C536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479140"/>
            <a:ext cx="5720542" cy="4953074"/>
          </a:xfrm>
        </p:spPr>
        <p:txBody>
          <a:bodyPr/>
          <a:lstStyle/>
          <a:p>
            <a:pPr marL="112713" indent="-112713">
              <a:buNone/>
            </a:pPr>
            <a:r>
              <a:rPr lang="en-US" sz="2000" dirty="0"/>
              <a:t>The following is a table from a paper comparing two antibiotic regimes to placebo for preventing AOM in infants:</a:t>
            </a:r>
          </a:p>
          <a:p>
            <a:pPr marL="112713" indent="-112713">
              <a:buNone/>
            </a:pPr>
            <a:endParaRPr lang="en-US" sz="2000" dirty="0"/>
          </a:p>
          <a:p>
            <a:pPr marL="112713" indent="-112713">
              <a:buNone/>
            </a:pPr>
            <a:endParaRPr lang="en-US" sz="2000" dirty="0"/>
          </a:p>
          <a:p>
            <a:pPr marL="112713" indent="-112713">
              <a:buNone/>
            </a:pPr>
            <a:endParaRPr lang="en-US" sz="2000" dirty="0"/>
          </a:p>
          <a:p>
            <a:pPr marL="112713" indent="-112713">
              <a:buNone/>
            </a:pPr>
            <a:endParaRPr lang="en-US" sz="2000" dirty="0"/>
          </a:p>
          <a:p>
            <a:pPr marL="112713" indent="-112713">
              <a:buNone/>
            </a:pPr>
            <a:endParaRPr lang="en-US" sz="2000" dirty="0"/>
          </a:p>
          <a:p>
            <a:pPr marL="112713" indent="-112713">
              <a:buNone/>
            </a:pPr>
            <a:r>
              <a:rPr lang="en-US" sz="2000" dirty="0"/>
              <a:t>What sample size would have been required (if assume equal sample size per group) assuming same AOM rates in each group via following hypothesis:</a:t>
            </a:r>
          </a:p>
          <a:p>
            <a:pPr marL="112713" indent="-112713" algn="ctr">
              <a:buNone/>
            </a:pPr>
            <a:r>
              <a:rPr lang="en-US" sz="2000" dirty="0"/>
              <a:t>H0: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I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Amox</a:t>
            </a:r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.) =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I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Sulf</a:t>
            </a:r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.) =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(Placebo) </a:t>
            </a:r>
          </a:p>
          <a:p>
            <a:pPr marL="112713" indent="-112713" algn="ctr">
              <a:buNone/>
            </a:pPr>
            <a:endParaRPr lang="en-US" sz="20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27EC872-A05B-3811-7910-D53B7676466D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389948996"/>
              </p:ext>
            </p:extLst>
          </p:nvPr>
        </p:nvGraphicFramePr>
        <p:xfrm>
          <a:off x="7048939" y="3155534"/>
          <a:ext cx="4463267" cy="267519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472593">
                  <a:extLst>
                    <a:ext uri="{9D8B030D-6E8A-4147-A177-3AD203B41FA5}">
                      <a16:colId xmlns:a16="http://schemas.microsoft.com/office/drawing/2014/main" val="3976047983"/>
                    </a:ext>
                  </a:extLst>
                </a:gridCol>
                <a:gridCol w="1990674">
                  <a:extLst>
                    <a:ext uri="{9D8B030D-6E8A-4147-A177-3AD203B41FA5}">
                      <a16:colId xmlns:a16="http://schemas.microsoft.com/office/drawing/2014/main" val="1188010946"/>
                    </a:ext>
                  </a:extLst>
                </a:gridCol>
              </a:tblGrid>
              <a:tr h="521671">
                <a:tc>
                  <a:txBody>
                    <a:bodyPr/>
                    <a:lstStyle/>
                    <a:p>
                      <a:pPr algn="l"/>
                      <a:r>
                        <a:rPr lang="en-IE" sz="2400" dirty="0">
                          <a:solidFill>
                            <a:schemeClr val="tx2"/>
                          </a:solidFill>
                        </a:rPr>
                        <a:t>Parameter</a:t>
                      </a:r>
                    </a:p>
                  </a:txBody>
                  <a:tcPr>
                    <a:lnR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dirty="0">
                          <a:solidFill>
                            <a:schemeClr val="tx2"/>
                          </a:solidFill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907206"/>
                  </a:ext>
                </a:extLst>
              </a:tr>
              <a:tr h="53838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b="0" u="none" strike="noStrike" cap="none" dirty="0"/>
                        <a:t>Significance Level</a:t>
                      </a:r>
                      <a:endParaRPr sz="16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strike="noStrike" cap="none" dirty="0"/>
                        <a:t>0.05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284840"/>
                  </a:ext>
                </a:extLst>
              </a:tr>
              <a:tr h="53838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Groups</a:t>
                      </a:r>
                      <a:endParaRPr sz="16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660638"/>
                  </a:ext>
                </a:extLst>
              </a:tr>
              <a:tr h="53838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Categories</a:t>
                      </a:r>
                      <a:endParaRPr sz="16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516173"/>
                  </a:ext>
                </a:extLst>
              </a:tr>
              <a:tr h="53838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b="0" u="none" strike="noStrike" cap="none" dirty="0"/>
                        <a:t>Power</a:t>
                      </a:r>
                      <a:endParaRPr sz="16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R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strike="noStrike" cap="none" dirty="0"/>
                        <a:t>80/90%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37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03295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FFBDA77-5255-D2A5-8D1D-AA71BE0D5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659" y="1708549"/>
            <a:ext cx="4719829" cy="12346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FCD357-7470-90E6-EC8B-C8D2309D6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47841"/>
            <a:ext cx="5687219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7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B9EF3-BD3E-B8E7-EF2E-B7E9CD2E9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Discussion and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9BC88-587C-EBC6-15D6-022A2704786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0100" y="1513593"/>
            <a:ext cx="10553700" cy="4953074"/>
          </a:xfrm>
        </p:spPr>
        <p:txBody>
          <a:bodyPr/>
          <a:lstStyle/>
          <a:p>
            <a:r>
              <a:rPr lang="en-US" sz="2400" dirty="0"/>
              <a:t>Categorical data is one of the most common endpoints in clinical trials with a variety of types and appropriate methods of interest</a:t>
            </a:r>
          </a:p>
          <a:p>
            <a:endParaRPr lang="en-US" sz="2400" dirty="0"/>
          </a:p>
          <a:p>
            <a:r>
              <a:rPr lang="en-US" sz="2400" dirty="0"/>
              <a:t>Binary data is the most encountered categorical data type with methods &amp; sample size/power available for many different goals, designs &amp; hypothesis types</a:t>
            </a:r>
          </a:p>
          <a:p>
            <a:endParaRPr lang="en-US" sz="2400" dirty="0"/>
          </a:p>
          <a:p>
            <a:r>
              <a:rPr lang="en-US" sz="2400" dirty="0"/>
              <a:t>Ordinal is commonly encountered in clinical trials with specific methods such as the proportional odds model recommended over simplified approaches</a:t>
            </a:r>
          </a:p>
          <a:p>
            <a:endParaRPr lang="en-US" sz="2400" dirty="0"/>
          </a:p>
          <a:p>
            <a:r>
              <a:rPr lang="en-US" sz="2400" dirty="0"/>
              <a:t>Contingency tables are a useful way to quickly evaluate the relationship between multiple categorical variables including via goodness-of-fit/independence tests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286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933245A2-A381-4972-B3AE-C52A6F35DB4B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1" cy="644470"/>
          </a:xfrm>
          <a:prstGeom prst="rect">
            <a:avLst/>
          </a:prstGeom>
          <a:solidFill>
            <a:srgbClr val="333C4E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IE" sz="24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1E7818-511B-4651-9A4F-CA890F7B8184}"/>
              </a:ext>
            </a:extLst>
          </p:cNvPr>
          <p:cNvSpPr/>
          <p:nvPr/>
        </p:nvSpPr>
        <p:spPr>
          <a:xfrm>
            <a:off x="-349134" y="-155434"/>
            <a:ext cx="12191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5400" b="1" dirty="0">
                <a:solidFill>
                  <a:srgbClr val="48BFD3"/>
                </a:solidFill>
              </a:rPr>
              <a:t>  Statsols.com/trial</a:t>
            </a:r>
            <a:endParaRPr lang="en-IE" sz="5400" b="1" dirty="0">
              <a:solidFill>
                <a:srgbClr val="48BFD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649D53-478F-2C45-B712-74A82D8ED1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2066"/>
          <a:stretch/>
        </p:blipFill>
        <p:spPr>
          <a:xfrm>
            <a:off x="0" y="644470"/>
            <a:ext cx="12192000" cy="621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32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259E6E6-4642-D182-0F77-508CA10EF8C7}"/>
              </a:ext>
            </a:extLst>
          </p:cNvPr>
          <p:cNvSpPr/>
          <p:nvPr/>
        </p:nvSpPr>
        <p:spPr>
          <a:xfrm>
            <a:off x="5145741" y="3800271"/>
            <a:ext cx="4240306" cy="550808"/>
          </a:xfrm>
          <a:prstGeom prst="roundRect">
            <a:avLst>
              <a:gd name="adj" fmla="val 5368"/>
            </a:avLst>
          </a:prstGeom>
          <a:solidFill>
            <a:schemeClr val="accent1">
              <a:lumMod val="5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D23F0CBA-E1B0-5F78-5F75-D47865D27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3247" y="1468539"/>
            <a:ext cx="5029200" cy="1709737"/>
          </a:xfrm>
        </p:spPr>
        <p:txBody>
          <a:bodyPr/>
          <a:lstStyle/>
          <a:p>
            <a:pPr algn="ctr"/>
            <a:r>
              <a:rPr lang="en-IE" sz="8800" b="1" dirty="0">
                <a:solidFill>
                  <a:schemeClr val="bg1"/>
                </a:solidFill>
              </a:rPr>
              <a:t>Thank You</a:t>
            </a:r>
            <a:endParaRPr lang="en-IE" sz="88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F95A92-27B6-B1C6-67D7-D698B3A262BB}"/>
              </a:ext>
            </a:extLst>
          </p:cNvPr>
          <p:cNvSpPr txBox="1"/>
          <p:nvPr/>
        </p:nvSpPr>
        <p:spPr>
          <a:xfrm>
            <a:off x="4854495" y="3679725"/>
            <a:ext cx="48363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4400" dirty="0">
                <a:solidFill>
                  <a:schemeClr val="bg1"/>
                </a:solidFill>
              </a:rPr>
              <a:t>info@statsols.com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68E0C-4CD4-5119-1755-11E7CEF821C5}"/>
              </a:ext>
            </a:extLst>
          </p:cNvPr>
          <p:cNvSpPr txBox="1"/>
          <p:nvPr/>
        </p:nvSpPr>
        <p:spPr>
          <a:xfrm>
            <a:off x="2579673" y="3679725"/>
            <a:ext cx="2566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4000" b="1" dirty="0">
                <a:solidFill>
                  <a:schemeClr val="tx2"/>
                </a:solidFill>
              </a:rPr>
              <a:t>Contact us:</a:t>
            </a:r>
            <a:endParaRPr lang="en-IE" sz="4000" dirty="0">
              <a:solidFill>
                <a:schemeClr val="tx2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78EC946-652A-D261-99D0-B1285CB0C7CF}"/>
              </a:ext>
            </a:extLst>
          </p:cNvPr>
          <p:cNvSpPr/>
          <p:nvPr/>
        </p:nvSpPr>
        <p:spPr>
          <a:xfrm>
            <a:off x="5145741" y="4658608"/>
            <a:ext cx="2169459" cy="403174"/>
          </a:xfrm>
          <a:prstGeom prst="roundRect">
            <a:avLst>
              <a:gd name="adj" fmla="val 5368"/>
            </a:avLst>
          </a:prstGeom>
          <a:solidFill>
            <a:schemeClr val="accent1">
              <a:lumMod val="5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B80175-EB28-E2C6-B45C-64E37C399D03}"/>
              </a:ext>
            </a:extLst>
          </p:cNvPr>
          <p:cNvSpPr txBox="1"/>
          <p:nvPr/>
        </p:nvSpPr>
        <p:spPr>
          <a:xfrm>
            <a:off x="5062846" y="4560812"/>
            <a:ext cx="23442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3200" dirty="0">
                <a:solidFill>
                  <a:schemeClr val="bg1"/>
                </a:solidFill>
              </a:rPr>
              <a:t>Statsols.com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F1120A-1774-BC9A-24E2-06E43CC3643F}"/>
              </a:ext>
            </a:extLst>
          </p:cNvPr>
          <p:cNvSpPr txBox="1"/>
          <p:nvPr/>
        </p:nvSpPr>
        <p:spPr>
          <a:xfrm>
            <a:off x="3390980" y="4598585"/>
            <a:ext cx="2566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 dirty="0">
                <a:solidFill>
                  <a:schemeClr val="tx2"/>
                </a:solidFill>
              </a:rPr>
              <a:t>More info:</a:t>
            </a:r>
          </a:p>
        </p:txBody>
      </p:sp>
    </p:spTree>
    <p:extLst>
      <p:ext uri="{BB962C8B-B14F-4D97-AF65-F5344CB8AC3E}">
        <p14:creationId xmlns:p14="http://schemas.microsoft.com/office/powerpoint/2010/main" val="2328330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3600" cap="none" dirty="0"/>
              <a:t>References (Categorical + General Sample Size)</a:t>
            </a:r>
            <a:endParaRPr lang="en-IE" sz="3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00101" y="1346126"/>
            <a:ext cx="10553699" cy="49530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dirty="0"/>
              <a:t>Fleiss, J.L., Levin, B. and Paik, M.C., 2013. Statistical methods for rates and proportions. John Wiley &amp; sons.</a:t>
            </a:r>
          </a:p>
          <a:p>
            <a:pPr marL="0" indent="0">
              <a:buNone/>
            </a:pPr>
            <a:r>
              <a:rPr lang="en-GB" sz="1400" dirty="0" err="1"/>
              <a:t>Agresti</a:t>
            </a:r>
            <a:r>
              <a:rPr lang="en-GB" sz="1400" dirty="0"/>
              <a:t>, A., 2012. Categorical data analysis. John Wiley &amp; Sons.</a:t>
            </a:r>
          </a:p>
          <a:p>
            <a:pPr marL="0" indent="0">
              <a:buNone/>
            </a:pPr>
            <a:r>
              <a:rPr lang="en-GB" sz="1400" dirty="0"/>
              <a:t>Antony, G.M. and Raghavendra, D., 2011. Categorical Data Analysis. Applied Clinical Trials, 20(5).</a:t>
            </a:r>
          </a:p>
          <a:p>
            <a:pPr marL="0" indent="0">
              <a:buNone/>
            </a:pPr>
            <a:r>
              <a:rPr lang="en-GB" sz="1400" dirty="0"/>
              <a:t>Lachin, John M. 2000. Biostatistical Methods. John Wiley &amp; Sons.</a:t>
            </a:r>
          </a:p>
          <a:p>
            <a:pPr marL="0" indent="0">
              <a:buNone/>
            </a:pPr>
            <a:r>
              <a:rPr lang="en-IE" sz="1400" dirty="0"/>
              <a:t>Bevans, R. Types of Variables in Research and Statistics. Available at: </a:t>
            </a:r>
            <a:r>
              <a:rPr lang="en-IE" sz="1400" dirty="0">
                <a:hlinkClick r:id="rId2"/>
              </a:rPr>
              <a:t>https://www.scribbr.com/methodology/types-of-variables/</a:t>
            </a:r>
            <a:endParaRPr lang="en-IE" sz="1400" dirty="0"/>
          </a:p>
          <a:p>
            <a:pPr marL="0" indent="0">
              <a:buNone/>
            </a:pPr>
            <a:r>
              <a:rPr lang="en-GB" sz="1400" dirty="0"/>
              <a:t>Friendly, M., 2000, April. Visualizing categorical data: Data, stories, and pictures. In Proceedings of the Twenty-Fifth Annual SAS Users Group International Conference. </a:t>
            </a:r>
          </a:p>
          <a:p>
            <a:pPr marL="0" indent="0">
              <a:buNone/>
            </a:pPr>
            <a:r>
              <a:rPr lang="en-GB" sz="1400" dirty="0" err="1"/>
              <a:t>Senn</a:t>
            </a:r>
            <a:r>
              <a:rPr lang="en-GB" sz="1400" dirty="0"/>
              <a:t>, S., 2005. </a:t>
            </a:r>
            <a:r>
              <a:rPr lang="en-GB" sz="1400" dirty="0" err="1"/>
              <a:t>Dichotomania</a:t>
            </a:r>
            <a:r>
              <a:rPr lang="en-GB" sz="1400" dirty="0"/>
              <a:t>: an obsessive compulsive disorder that is badly affecting the quality of analysis of pharmaceutical trials. Proceedings of the International Statistical Institute, 55th Session, Sydney.</a:t>
            </a:r>
          </a:p>
          <a:p>
            <a:pPr marL="0" indent="0">
              <a:buNone/>
            </a:pPr>
            <a:r>
              <a:rPr lang="en-GB" sz="1400" dirty="0"/>
              <a:t>van </a:t>
            </a:r>
            <a:r>
              <a:rPr lang="en-GB" sz="1400" dirty="0" err="1"/>
              <a:t>Smeden</a:t>
            </a:r>
            <a:r>
              <a:rPr lang="en-GB" sz="1400" dirty="0"/>
              <a:t>, M., 2022. A very short list of common pitfalls in research design, data analysis, and reporting. </a:t>
            </a:r>
            <a:r>
              <a:rPr lang="en-GB" sz="1400" dirty="0" err="1"/>
              <a:t>PRiMER</a:t>
            </a:r>
            <a:r>
              <a:rPr lang="en-GB" sz="1400" dirty="0"/>
              <a:t>, 6.</a:t>
            </a:r>
          </a:p>
          <a:p>
            <a:pPr marL="0" indent="0">
              <a:buNone/>
            </a:pPr>
            <a:r>
              <a:rPr lang="en-GB" sz="1400" dirty="0"/>
              <a:t>Altman, D.G. and Bland, J.M., 1994. Diagnostic tests. 1: Sensitivity and specificity. BMJ: British Medical Journal, 308(6943), p.1552.</a:t>
            </a:r>
          </a:p>
          <a:p>
            <a:pPr marL="0" indent="0">
              <a:buNone/>
            </a:pPr>
            <a:r>
              <a:rPr lang="en-GB" sz="1400" dirty="0"/>
              <a:t>Sim, J. and Wright, C.C., 2005. The kappa statistic in reliability studies: use, interpretation, and sample size requirements. Physical therapy, 85(3), pp.257-268.</a:t>
            </a:r>
          </a:p>
          <a:p>
            <a:pPr marL="0" indent="0">
              <a:buNone/>
            </a:pPr>
            <a:r>
              <a:rPr lang="en-GB" sz="1400" dirty="0"/>
              <a:t>Chow, S.C., Shao, J., Wang, H. &amp; </a:t>
            </a:r>
            <a:r>
              <a:rPr lang="en-GB" sz="1400" dirty="0" err="1"/>
              <a:t>Lokhnygina</a:t>
            </a:r>
            <a:r>
              <a:rPr lang="en-GB" sz="1400" dirty="0"/>
              <a:t>, Y. 2018. Sample Size Calculations in Clinical Research (3rd ed.). Taylor &amp; Francis/CRC. </a:t>
            </a:r>
          </a:p>
          <a:p>
            <a:pPr marL="0" indent="0">
              <a:buNone/>
            </a:pPr>
            <a:r>
              <a:rPr lang="en-GB" sz="1400" dirty="0"/>
              <a:t>Chow, S.C. and Liu, J.P., 2008. Design and analysis of clinical trials: concepts and methodologies (Vol. 507). John Wiley &amp; Sons.</a:t>
            </a:r>
          </a:p>
          <a:p>
            <a:pPr marL="0" indent="0">
              <a:buNone/>
            </a:pPr>
            <a:r>
              <a:rPr lang="en-GB" sz="1400" dirty="0"/>
              <a:t>Machin, D., Campbell, M.J., Tan, S.B. and Tan, S.H., 2018. Sample sizes for clinical, laboratory and epidemiology studies. John Wiley &amp; Sons.</a:t>
            </a:r>
          </a:p>
          <a:p>
            <a:pPr marL="0" indent="0">
              <a:buNone/>
            </a:pPr>
            <a:r>
              <a:rPr lang="en-GB" sz="1400" dirty="0" err="1"/>
              <a:t>Julious</a:t>
            </a:r>
            <a:r>
              <a:rPr lang="en-GB" sz="1400" dirty="0"/>
              <a:t>, S.A., 2009. Sample sizes for clinical trials. Chapman and Hall/CRC.</a:t>
            </a:r>
          </a:p>
          <a:p>
            <a:pPr marL="0" indent="0"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27468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3600" cap="none" dirty="0"/>
              <a:t>References (Binary Data)</a:t>
            </a:r>
            <a:endParaRPr lang="en-IE" sz="3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00100" y="1365176"/>
            <a:ext cx="10553699" cy="49530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dirty="0"/>
              <a:t>Bland, J.M. and Altman, D.G., 2000. The odds ratio. </a:t>
            </a:r>
            <a:r>
              <a:rPr lang="en-GB" sz="1400" dirty="0" err="1"/>
              <a:t>Bmj</a:t>
            </a:r>
            <a:r>
              <a:rPr lang="en-GB" sz="1400" dirty="0"/>
              <a:t>, 320(7247), p.1468.</a:t>
            </a:r>
          </a:p>
          <a:p>
            <a:pPr marL="0" indent="0">
              <a:buNone/>
            </a:pPr>
            <a:r>
              <a:rPr lang="en-GB" sz="1400" dirty="0"/>
              <a:t>Holmberg, M.J. and Andersen, L.W., 2020. Estimating risk ratios and risk differences: alternatives to odds ratios. Jama, 324(11), pp.1098-1099.</a:t>
            </a:r>
          </a:p>
          <a:p>
            <a:pPr marL="0" indent="0">
              <a:buNone/>
            </a:pPr>
            <a:r>
              <a:rPr lang="en-GB" sz="1400" dirty="0"/>
              <a:t>Upton, G.J., 1982. A comparison of alternative tests for the 2 times 2 comparative trial. Journal of the Royal Statistical Society: Series A (General), 145(1), pp.86-105.</a:t>
            </a:r>
          </a:p>
          <a:p>
            <a:pPr marL="0" indent="0">
              <a:buNone/>
            </a:pPr>
            <a:r>
              <a:rPr lang="en-GB" sz="1400" dirty="0"/>
              <a:t>D’Agostino, R. B., Chase, W., &amp; Belanger, A. 1988. The Appropriateness of Some Common Procedures for Testing the Equality of Two Independent Binomial Populations. The American Statistician, 42(3), 198.</a:t>
            </a:r>
          </a:p>
          <a:p>
            <a:pPr marL="0" indent="0">
              <a:buNone/>
            </a:pPr>
            <a:r>
              <a:rPr lang="en-GB" sz="1400" dirty="0"/>
              <a:t>Fleiss, J.L., </a:t>
            </a:r>
            <a:r>
              <a:rPr lang="en-GB" sz="1400" dirty="0" err="1"/>
              <a:t>Tytun</a:t>
            </a:r>
            <a:r>
              <a:rPr lang="en-GB" sz="1400" dirty="0"/>
              <a:t>, A. and </a:t>
            </a:r>
            <a:r>
              <a:rPr lang="en-GB" sz="1400" dirty="0" err="1"/>
              <a:t>Ury</a:t>
            </a:r>
            <a:r>
              <a:rPr lang="en-GB" sz="1400" dirty="0"/>
              <a:t>, H.K., 1980. A simple approximation for calculating sample sizes for comparing independent proportions. Biometrics, pp.343-346.</a:t>
            </a:r>
          </a:p>
          <a:p>
            <a:pPr marL="0" indent="0">
              <a:buNone/>
            </a:pPr>
            <a:r>
              <a:rPr lang="en-GB" sz="1400" dirty="0"/>
              <a:t>Dupont, W.D., 1988. Power calculations for matched case-control studies. Biometrics, pp.1157-1168.</a:t>
            </a:r>
          </a:p>
          <a:p>
            <a:pPr marL="0" indent="0">
              <a:buNone/>
            </a:pPr>
            <a:r>
              <a:rPr lang="en-GB" sz="1400" dirty="0"/>
              <a:t>Farrington, C. P., &amp; Manning, G. 1990. Test statistics and sample size formulae for comparative binomial trials with null hypothesis of non-zero risk difference or non-unity relative risk. Statistics in Medicine, 9(12), 1447–1454.  </a:t>
            </a:r>
          </a:p>
          <a:p>
            <a:pPr marL="0" indent="0">
              <a:buNone/>
            </a:pPr>
            <a:r>
              <a:rPr lang="en-GB" sz="1400" dirty="0"/>
              <a:t>Hsieh, F., Bloch, D. and Larsen, M. 1998. A simple method of sample size calculation for linear and logistic regression. Statistics in Medicine, 17(14), 1623-1634. </a:t>
            </a:r>
          </a:p>
          <a:p>
            <a:pPr marL="0" indent="0">
              <a:buNone/>
            </a:pPr>
            <a:r>
              <a:rPr lang="en-GB" sz="1400" dirty="0"/>
              <a:t>Demidenko, E., 2008. Sample size and optimal design for logistic regression with binary interaction. Statistics in medicine, 27(1), pp.36-46.</a:t>
            </a:r>
          </a:p>
          <a:p>
            <a:pPr marL="0" indent="0">
              <a:buNone/>
            </a:pPr>
            <a:r>
              <a:rPr lang="en-GB" sz="1400" dirty="0" err="1"/>
              <a:t>Agresti</a:t>
            </a:r>
            <a:r>
              <a:rPr lang="en-GB" sz="1400" dirty="0"/>
              <a:t>, A. and </a:t>
            </a:r>
            <a:r>
              <a:rPr lang="en-GB" sz="1400" dirty="0" err="1"/>
              <a:t>Coull</a:t>
            </a:r>
            <a:r>
              <a:rPr lang="en-GB" sz="1400" dirty="0"/>
              <a:t>, B.A., 1998. Approximate is better than “exact” for interval estimation of binomial proportions. The American Statistician, 52(2), pp.119-126.</a:t>
            </a:r>
          </a:p>
          <a:p>
            <a:pPr marL="0" indent="0">
              <a:buNone/>
            </a:pPr>
            <a:r>
              <a:rPr lang="en-IE" sz="1400" dirty="0" err="1"/>
              <a:t>Meintjes</a:t>
            </a:r>
            <a:r>
              <a:rPr lang="en-IE" sz="1400" dirty="0"/>
              <a:t>, G., </a:t>
            </a:r>
            <a:r>
              <a:rPr lang="en-IE" sz="1400" dirty="0" err="1"/>
              <a:t>Stek</a:t>
            </a:r>
            <a:r>
              <a:rPr lang="en-IE" sz="1400" dirty="0"/>
              <a:t>, C., Blumenthal, L., </a:t>
            </a:r>
            <a:r>
              <a:rPr lang="en-IE" sz="1400" dirty="0" err="1"/>
              <a:t>Thienemann</a:t>
            </a:r>
            <a:r>
              <a:rPr lang="en-IE" sz="1400" dirty="0"/>
              <a:t>, F., Schutz, C., </a:t>
            </a:r>
            <a:r>
              <a:rPr lang="en-IE" sz="1400" dirty="0" err="1"/>
              <a:t>Buyze</a:t>
            </a:r>
            <a:r>
              <a:rPr lang="en-IE" sz="1400" dirty="0"/>
              <a:t>, J., </a:t>
            </a:r>
            <a:r>
              <a:rPr lang="en-IE" sz="1400" dirty="0" err="1"/>
              <a:t>Ravinetto</a:t>
            </a:r>
            <a:r>
              <a:rPr lang="en-IE" sz="1400" dirty="0"/>
              <a:t>, R., van Loen, H., Nair, A., Jackson, A. and </a:t>
            </a:r>
            <a:r>
              <a:rPr lang="en-IE" sz="1400" dirty="0" err="1"/>
              <a:t>Colebunders</a:t>
            </a:r>
            <a:r>
              <a:rPr lang="en-IE" sz="1400" dirty="0"/>
              <a:t>, R., 2018. Prednisone for the prevention of paradoxical tuberculosis-associated IRIS. New England Journal of Medicine, 379(20), pp.1915-1925</a:t>
            </a:r>
            <a:r>
              <a:rPr lang="en-IE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0803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3600" cap="none" dirty="0"/>
              <a:t>References (Ordinal Data)</a:t>
            </a:r>
            <a:endParaRPr lang="en-IE" sz="3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00099" y="1355651"/>
            <a:ext cx="10553699" cy="49530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dirty="0"/>
              <a:t>McCullagh, P., 1980. Regression models for ordinal data. Journal of the Royal Statistical Society: Series B (Methodological), 42(2), pp.109-127.</a:t>
            </a:r>
          </a:p>
          <a:p>
            <a:pPr marL="0" indent="0">
              <a:buNone/>
            </a:pPr>
            <a:r>
              <a:rPr lang="en-GB" sz="1400" dirty="0" err="1"/>
              <a:t>Agresti</a:t>
            </a:r>
            <a:r>
              <a:rPr lang="en-GB" sz="1400" dirty="0"/>
              <a:t>, A., 2010. Analysis of ordinal categorical data (Vol. 656). John Wiley &amp; Sons.</a:t>
            </a:r>
          </a:p>
          <a:p>
            <a:pPr marL="0" indent="0">
              <a:buNone/>
            </a:pPr>
            <a:r>
              <a:rPr lang="en-GB" sz="1400" dirty="0"/>
              <a:t>Scott, S.C., Goldberg, M.S. and Mayo, N.E., 1997. Statistical assessment of ordinal outcomes in comparative studies. Journal of clinical epidemiology, 50(1), pp.45-55.</a:t>
            </a:r>
          </a:p>
          <a:p>
            <a:pPr marL="0" indent="0">
              <a:buNone/>
            </a:pPr>
            <a:r>
              <a:rPr lang="en-GB" sz="1400" dirty="0"/>
              <a:t>Harrell, Jr, F.E. and Harrell, F.E., 2015. Ordinal logistic regression. Regression </a:t>
            </a:r>
            <a:r>
              <a:rPr lang="en-GB" sz="1400" dirty="0" err="1"/>
              <a:t>modeling</a:t>
            </a:r>
            <a:r>
              <a:rPr lang="en-GB" sz="1400" dirty="0"/>
              <a:t> strategies: with applications to linear models, logistic and ordinal regression, and survival analysis, pp.311-325.</a:t>
            </a:r>
          </a:p>
          <a:p>
            <a:pPr marL="0" indent="0">
              <a:buNone/>
            </a:pPr>
            <a:r>
              <a:rPr lang="en-GB" sz="1400" dirty="0"/>
              <a:t>Hilton, J.F., 1996. The appropriateness of the Wilcoxon test in ordinal data. Statistics in medicine, 15(6), pp.631-645.</a:t>
            </a:r>
          </a:p>
          <a:p>
            <a:pPr marL="0" indent="0">
              <a:buNone/>
            </a:pPr>
            <a:r>
              <a:rPr lang="en-GB" sz="1400" dirty="0"/>
              <a:t>Harrell, F., 2022. Equivalence of Wilcoxon Statistic and Proportional Odds Model.</a:t>
            </a:r>
          </a:p>
          <a:p>
            <a:pPr marL="0" indent="0">
              <a:buNone/>
            </a:pPr>
            <a:r>
              <a:rPr lang="en-GB" sz="1400" dirty="0" err="1"/>
              <a:t>Karch</a:t>
            </a:r>
            <a:r>
              <a:rPr lang="en-GB" sz="1400" dirty="0"/>
              <a:t>, J.D., 2021. Psychologists should use Brunner-</a:t>
            </a:r>
            <a:r>
              <a:rPr lang="en-GB" sz="1400" dirty="0" err="1"/>
              <a:t>Munzel’s</a:t>
            </a:r>
            <a:r>
              <a:rPr lang="en-GB" sz="1400" dirty="0"/>
              <a:t> instead of Mann-Whitney’s U test as the default nonparametric procedure. Advances in Methods and Practices in Psychological Science, 4(2), p.2515245921999602.</a:t>
            </a:r>
          </a:p>
          <a:p>
            <a:pPr marL="0" indent="0">
              <a:buNone/>
            </a:pPr>
            <a:r>
              <a:rPr lang="en-US" sz="1400" dirty="0"/>
              <a:t>Whitehead, J., 1993, Sample Size Calculations for Ordered Categorical Data, Statistics in Medicine, 12, 2257-2271.</a:t>
            </a:r>
          </a:p>
          <a:p>
            <a:pPr marL="0" indent="0">
              <a:buNone/>
            </a:pPr>
            <a:r>
              <a:rPr lang="en-GB" sz="1400" dirty="0" err="1"/>
              <a:t>Kolassa</a:t>
            </a:r>
            <a:r>
              <a:rPr lang="en-GB" sz="1400" dirty="0"/>
              <a:t>, J.E., 1995. A comparison of size and power calculations for the Wilcoxon statistic for ordered categorical data. Statistics in Medicine, 14(14), pp.1577-1581.</a:t>
            </a:r>
          </a:p>
          <a:p>
            <a:pPr marL="0" indent="0">
              <a:buNone/>
            </a:pPr>
            <a:r>
              <a:rPr lang="en-GB" sz="1400" dirty="0"/>
              <a:t>Tang, Y., 2011. Size and power estimation for the Wilcoxon–Mann–Whitney test for ordered categorical data. Statistics in Medicine, 30(29), pp.3461-3470.</a:t>
            </a:r>
          </a:p>
          <a:p>
            <a:pPr marL="0" indent="0">
              <a:buNone/>
            </a:pPr>
            <a:r>
              <a:rPr lang="en-US" sz="1400" dirty="0" err="1"/>
              <a:t>Simonovich</a:t>
            </a:r>
            <a:r>
              <a:rPr lang="en-US" sz="1400" dirty="0"/>
              <a:t>, V.A., Burgos </a:t>
            </a:r>
            <a:r>
              <a:rPr lang="en-US" sz="1400" dirty="0" err="1"/>
              <a:t>Pratx</a:t>
            </a:r>
            <a:r>
              <a:rPr lang="en-US" sz="1400" dirty="0"/>
              <a:t>, L.D., </a:t>
            </a:r>
            <a:r>
              <a:rPr lang="en-US" sz="1400" dirty="0" err="1"/>
              <a:t>Scibona</a:t>
            </a:r>
            <a:r>
              <a:rPr lang="en-US" sz="1400" dirty="0"/>
              <a:t>, P., </a:t>
            </a:r>
            <a:r>
              <a:rPr lang="en-US" sz="1400" dirty="0" err="1"/>
              <a:t>Beruto</a:t>
            </a:r>
            <a:r>
              <a:rPr lang="en-US" sz="1400" dirty="0"/>
              <a:t>, M.V., Vallone, M.G., Vázquez, C., Savoy, N., Giunta, D.H., Pérez, L.G., Sánchez, M.D.L. and </a:t>
            </a:r>
            <a:r>
              <a:rPr lang="en-US" sz="1400" dirty="0" err="1"/>
              <a:t>Gamarnik</a:t>
            </a:r>
            <a:r>
              <a:rPr lang="en-US" sz="1400" dirty="0"/>
              <a:t>, A.V., 2021. A randomized trial of convalescent plasma in Covid-19 severe pneumonia. New England Journal of Medicine, 384(7), pp.619-629.</a:t>
            </a:r>
          </a:p>
        </p:txBody>
      </p:sp>
    </p:spTree>
    <p:extLst>
      <p:ext uri="{BB962C8B-B14F-4D97-AF65-F5344CB8AC3E}">
        <p14:creationId xmlns:p14="http://schemas.microsoft.com/office/powerpoint/2010/main" val="1590484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3600" cap="none" dirty="0"/>
              <a:t>References (Contingency Tables)</a:t>
            </a:r>
            <a:endParaRPr lang="en-IE" sz="3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00099" y="1355651"/>
            <a:ext cx="10553699" cy="49530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dirty="0"/>
              <a:t>Everitt, B.S., 1992. The analysis of contingency tables. CRC Press.</a:t>
            </a:r>
          </a:p>
          <a:p>
            <a:pPr marL="0" indent="0">
              <a:buNone/>
            </a:pPr>
            <a:r>
              <a:rPr lang="en-GB" sz="1400" dirty="0" err="1"/>
              <a:t>Fagerland</a:t>
            </a:r>
            <a:r>
              <a:rPr lang="en-GB" sz="1400" dirty="0"/>
              <a:t>, M.W., </a:t>
            </a:r>
            <a:r>
              <a:rPr lang="en-GB" sz="1400" dirty="0" err="1"/>
              <a:t>Lydersen</a:t>
            </a:r>
            <a:r>
              <a:rPr lang="en-GB" sz="1400" dirty="0"/>
              <a:t>, S. and </a:t>
            </a:r>
            <a:r>
              <a:rPr lang="en-GB" sz="1400" dirty="0" err="1"/>
              <a:t>Laake</a:t>
            </a:r>
            <a:r>
              <a:rPr lang="en-GB" sz="1400" dirty="0"/>
              <a:t>, P., 2017. Statistical analysis of contingency tables. Chapman and Hall/CRC.</a:t>
            </a:r>
          </a:p>
          <a:p>
            <a:pPr marL="0" indent="0">
              <a:buNone/>
            </a:pPr>
            <a:r>
              <a:rPr lang="en-GB" sz="1400" dirty="0"/>
              <a:t>Kateri, M., 2014. Contingency table analysis. Methods and Implementation Using R.</a:t>
            </a:r>
          </a:p>
          <a:p>
            <a:pPr marL="0" indent="0">
              <a:buNone/>
            </a:pPr>
            <a:r>
              <a:rPr lang="en-GB" sz="1400" dirty="0"/>
              <a:t>Cochran, W.G., 1952. The χ2 test of goodness of fit. The Annals of mathematical statistics, pp.315-345.</a:t>
            </a:r>
          </a:p>
          <a:p>
            <a:pPr marL="0" indent="0">
              <a:buNone/>
            </a:pPr>
            <a:r>
              <a:rPr lang="en-GB" sz="1400" dirty="0"/>
              <a:t>Verbeek, A. and Kroonenberg, P.M., 1985. A survey of algorithms for exact distributions of test statistics in r × c contingency tables with fixed margins. Computational Statistics &amp; Data Analysis, 3, pp.159-185.</a:t>
            </a:r>
          </a:p>
          <a:p>
            <a:pPr marL="0" indent="0">
              <a:buNone/>
            </a:pPr>
            <a:r>
              <a:rPr lang="en-GB" sz="1400" dirty="0" err="1"/>
              <a:t>Agresti</a:t>
            </a:r>
            <a:r>
              <a:rPr lang="en-GB" sz="1400" dirty="0"/>
              <a:t>, A., 1992. A survey of exact inference for contingency tables. Statistical science, 7(1), pp.131-153.</a:t>
            </a:r>
          </a:p>
          <a:p>
            <a:pPr marL="0" indent="0">
              <a:buNone/>
            </a:pPr>
            <a:r>
              <a:rPr lang="en-GB" sz="1400" dirty="0"/>
              <a:t>Mehta, C.R. and Patel, N.R., 1983. A network algorithm for performing Fisher's exact test in r× c contingency tables. Journal of the American Statistical Association, 78(382), pp.427-434.</a:t>
            </a:r>
          </a:p>
          <a:p>
            <a:pPr marL="0" indent="0">
              <a:buNone/>
            </a:pPr>
            <a:r>
              <a:rPr lang="en-GB" sz="1400" dirty="0"/>
              <a:t>Menard, S., 2002. Applied logistic regression analysis (No. 106). Sage.</a:t>
            </a:r>
          </a:p>
          <a:p>
            <a:pPr marL="0" indent="0">
              <a:buNone/>
            </a:pPr>
            <a:r>
              <a:rPr lang="it-IT" sz="1400" dirty="0"/>
              <a:t>Engel, J., 1988. Polytomous logistic regression. Statistica Neerlandica, 42(4), pp.233-252.</a:t>
            </a:r>
            <a:endParaRPr lang="en-GB" sz="1400" dirty="0"/>
          </a:p>
          <a:p>
            <a:pPr marL="0" indent="0">
              <a:buNone/>
            </a:pPr>
            <a:r>
              <a:rPr lang="en-GB" sz="1400" dirty="0"/>
              <a:t>Cohen, J. (2013). Statistical power analysis for the </a:t>
            </a:r>
            <a:r>
              <a:rPr lang="en-GB" sz="1400" dirty="0" err="1"/>
              <a:t>behavioral</a:t>
            </a:r>
            <a:r>
              <a:rPr lang="en-GB" sz="1400" dirty="0"/>
              <a:t> sciences. Routledge.</a:t>
            </a:r>
          </a:p>
          <a:p>
            <a:pPr marL="0" indent="0">
              <a:buNone/>
            </a:pPr>
            <a:r>
              <a:rPr lang="en-GB" sz="1400" dirty="0"/>
              <a:t>Cramér, H., 1999. Mathematical methods of statistics (Vol. 26). Princeton university press.</a:t>
            </a:r>
          </a:p>
          <a:p>
            <a:pPr marL="0" indent="0">
              <a:buNone/>
            </a:pPr>
            <a:r>
              <a:rPr lang="en-GB" sz="1400" dirty="0"/>
              <a:t>Lachin, J.M., 1977. Sample size determinations for </a:t>
            </a:r>
            <a:r>
              <a:rPr lang="en-GB" sz="1400" dirty="0" err="1"/>
              <a:t>rxc</a:t>
            </a:r>
            <a:r>
              <a:rPr lang="en-GB" sz="1400" dirty="0"/>
              <a:t> comparative trials. Biometrics, pp.315-324.</a:t>
            </a:r>
          </a:p>
          <a:p>
            <a:pPr marL="0" indent="0">
              <a:buNone/>
            </a:pPr>
            <a:r>
              <a:rPr lang="en-GB" sz="1400" dirty="0"/>
              <a:t>Teele, D.W., Klein, J.O., Word, B.M., Rosner, B.A., </a:t>
            </a:r>
            <a:r>
              <a:rPr lang="en-GB" sz="1400" dirty="0" err="1"/>
              <a:t>Starobin</a:t>
            </a:r>
            <a:r>
              <a:rPr lang="en-GB" sz="1400" dirty="0"/>
              <a:t>, S., Earle Jr, R., </a:t>
            </a:r>
            <a:r>
              <a:rPr lang="en-GB" sz="1400" dirty="0" err="1"/>
              <a:t>Ertel</a:t>
            </a:r>
            <a:r>
              <a:rPr lang="en-GB" sz="1400" dirty="0"/>
              <a:t>, C.S., Fisch, G., Michaels, R., </a:t>
            </a:r>
            <a:r>
              <a:rPr lang="en-GB" sz="1400" dirty="0" err="1"/>
              <a:t>Heppen</a:t>
            </a:r>
            <a:r>
              <a:rPr lang="en-GB" sz="1400" dirty="0"/>
              <a:t>, R. and </a:t>
            </a:r>
            <a:r>
              <a:rPr lang="en-GB" sz="1400" dirty="0" err="1"/>
              <a:t>Strause</a:t>
            </a:r>
            <a:r>
              <a:rPr lang="en-GB" sz="1400" dirty="0"/>
              <a:t>, N.P., 2000. Antimicrobial prophylaxis for infants at risk for recurrent acute otitis media. Vaccine, 19, pp.S140-S143.</a:t>
            </a:r>
          </a:p>
        </p:txBody>
      </p:sp>
    </p:spTree>
    <p:extLst>
      <p:ext uri="{BB962C8B-B14F-4D97-AF65-F5344CB8AC3E}">
        <p14:creationId xmlns:p14="http://schemas.microsoft.com/office/powerpoint/2010/main" val="3290161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CC031-E0C3-EDC6-7233-DA3D8662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565" y="2859420"/>
            <a:ext cx="2603625" cy="770861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DEDB4-1540-F65C-CBAD-2A94B9154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506" y="829706"/>
            <a:ext cx="7637929" cy="5601149"/>
          </a:xfrm>
        </p:spPr>
        <p:txBody>
          <a:bodyPr/>
          <a:lstStyle/>
          <a:p>
            <a:pPr marL="514350" indent="-514350">
              <a:buClr>
                <a:srgbClr val="48BFD3"/>
              </a:buClr>
              <a:buFont typeface="+mj-lt"/>
              <a:buAutoNum type="arabicPeriod"/>
            </a:pPr>
            <a:r>
              <a:rPr lang="en-GB" dirty="0"/>
              <a:t>Categorical Data Overview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Binary Data Methods &amp; Sample Size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Ordinal Data Methods &amp; Sample Size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Contingency Table Methods &amp; Sample Size</a:t>
            </a:r>
            <a:br>
              <a:rPr lang="en-US" dirty="0"/>
            </a:br>
            <a:endParaRPr lang="en-US" dirty="0"/>
          </a:p>
          <a:p>
            <a:pPr marL="0" indent="0">
              <a:buClr>
                <a:srgbClr val="48BFD3"/>
              </a:buClr>
              <a:buNone/>
            </a:pPr>
            <a:r>
              <a:rPr lang="en-US" sz="2400" b="1" dirty="0">
                <a:solidFill>
                  <a:srgbClr val="48BFD3"/>
                </a:solidFill>
              </a:rPr>
              <a:t>All example files will be available after the webinar</a:t>
            </a:r>
          </a:p>
        </p:txBody>
      </p:sp>
    </p:spTree>
    <p:extLst>
      <p:ext uri="{BB962C8B-B14F-4D97-AF65-F5344CB8AC3E}">
        <p14:creationId xmlns:p14="http://schemas.microsoft.com/office/powerpoint/2010/main" val="3749885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A6CBB2AC-7A57-9CEA-7AA7-7D9BD7A11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" y="0"/>
            <a:ext cx="12185235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63AC88-4E9C-A114-EF52-94DFCE03849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89700"/>
            <a:ext cx="1003300" cy="258763"/>
          </a:xfrm>
        </p:spPr>
        <p:txBody>
          <a:bodyPr/>
          <a:lstStyle/>
          <a:p>
            <a:fld id="{58DD597F-0A94-4570-9B04-33268E17727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885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21E441D3-A0A2-BCF4-A92E-E344B0B0B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AAA38CE-AF21-39D8-2FF6-C167A79A0B68}"/>
              </a:ext>
            </a:extLst>
          </p:cNvPr>
          <p:cNvSpPr/>
          <p:nvPr/>
        </p:nvSpPr>
        <p:spPr>
          <a:xfrm>
            <a:off x="4547898" y="546888"/>
            <a:ext cx="7735227" cy="952121"/>
          </a:xfrm>
          <a:prstGeom prst="roundRect">
            <a:avLst>
              <a:gd name="adj" fmla="val 5368"/>
            </a:avLst>
          </a:prstGeom>
          <a:solidFill>
            <a:schemeClr val="bg2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4" name="Picture 14" descr="nQuery-G2-Review-3">
            <a:extLst>
              <a:ext uri="{FF2B5EF4-FFF2-40B4-BE49-F238E27FC236}">
                <a16:creationId xmlns:a16="http://schemas.microsoft.com/office/drawing/2014/main" id="{5E28CA44-7C59-4F6D-85BB-6D13641D6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41" y="3181099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112297733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1229191" y="-95273"/>
                          <a:pt x="1347303" y="40334"/>
                          <a:pt x="2485026" y="0"/>
                        </a:cubicBezTo>
                        <a:cubicBezTo>
                          <a:pt x="2484363" y="1409795"/>
                          <a:pt x="2572182" y="2043776"/>
                          <a:pt x="2485026" y="3050671"/>
                        </a:cubicBezTo>
                        <a:cubicBezTo>
                          <a:pt x="1851316" y="3030554"/>
                          <a:pt x="839454" y="2901840"/>
                          <a:pt x="0" y="3050671"/>
                        </a:cubicBezTo>
                        <a:cubicBezTo>
                          <a:pt x="97792" y="2284858"/>
                          <a:pt x="125311" y="86485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nQuery-G2-Review-2">
            <a:extLst>
              <a:ext uri="{FF2B5EF4-FFF2-40B4-BE49-F238E27FC236}">
                <a16:creationId xmlns:a16="http://schemas.microsoft.com/office/drawing/2014/main" id="{D45DAD02-7073-46CD-BF2A-3ADA5AA5A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6" y="3181099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634779923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935525" y="-133403"/>
                          <a:pt x="2152704" y="-36934"/>
                          <a:pt x="2485026" y="0"/>
                        </a:cubicBezTo>
                        <a:cubicBezTo>
                          <a:pt x="2504039" y="1224398"/>
                          <a:pt x="2562784" y="1933590"/>
                          <a:pt x="2485026" y="3050671"/>
                        </a:cubicBezTo>
                        <a:cubicBezTo>
                          <a:pt x="2063383" y="2927523"/>
                          <a:pt x="557899" y="2942498"/>
                          <a:pt x="0" y="3050671"/>
                        </a:cubicBezTo>
                        <a:cubicBezTo>
                          <a:pt x="-137416" y="2185246"/>
                          <a:pt x="150040" y="33957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nQuery-G2-Review-5">
            <a:extLst>
              <a:ext uri="{FF2B5EF4-FFF2-40B4-BE49-F238E27FC236}">
                <a16:creationId xmlns:a16="http://schemas.microsoft.com/office/drawing/2014/main" id="{C3D22A39-3CA7-4D24-BADD-D705317FA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96" y="3181099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52657929">
                  <a:custGeom>
                    <a:avLst/>
                    <a:gdLst>
                      <a:gd name="connsiteX0" fmla="*/ 0 w 2410617"/>
                      <a:gd name="connsiteY0" fmla="*/ 0 h 2959325"/>
                      <a:gd name="connsiteX1" fmla="*/ 2410617 w 2410617"/>
                      <a:gd name="connsiteY1" fmla="*/ 0 h 2959325"/>
                      <a:gd name="connsiteX2" fmla="*/ 2410617 w 2410617"/>
                      <a:gd name="connsiteY2" fmla="*/ 2959325 h 2959325"/>
                      <a:gd name="connsiteX3" fmla="*/ 0 w 2410617"/>
                      <a:gd name="connsiteY3" fmla="*/ 2959325 h 2959325"/>
                      <a:gd name="connsiteX4" fmla="*/ 0 w 2410617"/>
                      <a:gd name="connsiteY4" fmla="*/ 0 h 2959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10617" h="2959325" extrusionOk="0">
                        <a:moveTo>
                          <a:pt x="0" y="0"/>
                        </a:moveTo>
                        <a:cubicBezTo>
                          <a:pt x="993242" y="-98322"/>
                          <a:pt x="1634998" y="-78723"/>
                          <a:pt x="2410617" y="0"/>
                        </a:cubicBezTo>
                        <a:cubicBezTo>
                          <a:pt x="2262092" y="1079841"/>
                          <a:pt x="2365652" y="1717688"/>
                          <a:pt x="2410617" y="2959325"/>
                        </a:cubicBezTo>
                        <a:cubicBezTo>
                          <a:pt x="2133113" y="3050712"/>
                          <a:pt x="550164" y="2849771"/>
                          <a:pt x="0" y="2959325"/>
                        </a:cubicBezTo>
                        <a:cubicBezTo>
                          <a:pt x="91681" y="1744527"/>
                          <a:pt x="-90978" y="3757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nQuery-G2-Review-4">
            <a:extLst>
              <a:ext uri="{FF2B5EF4-FFF2-40B4-BE49-F238E27FC236}">
                <a16:creationId xmlns:a16="http://schemas.microsoft.com/office/drawing/2014/main" id="{428C0B0F-E220-4F1C-BA92-1756E99BC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851" y="3181099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172447036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743949" y="-37904"/>
                          <a:pt x="1879360" y="-55183"/>
                          <a:pt x="2485026" y="0"/>
                        </a:cubicBezTo>
                        <a:cubicBezTo>
                          <a:pt x="2455544" y="1321716"/>
                          <a:pt x="2321872" y="1685505"/>
                          <a:pt x="2485026" y="3050671"/>
                        </a:cubicBezTo>
                        <a:cubicBezTo>
                          <a:pt x="1602360" y="3105291"/>
                          <a:pt x="556210" y="2896323"/>
                          <a:pt x="0" y="3050671"/>
                        </a:cubicBezTo>
                        <a:cubicBezTo>
                          <a:pt x="60216" y="2190889"/>
                          <a:pt x="-164684" y="3320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F69E7F7F-FBD1-48FB-BDC2-E6EFECD3084D}"/>
              </a:ext>
            </a:extLst>
          </p:cNvPr>
          <p:cNvSpPr txBox="1">
            <a:spLocks/>
          </p:cNvSpPr>
          <p:nvPr/>
        </p:nvSpPr>
        <p:spPr>
          <a:xfrm>
            <a:off x="3635529" y="1406242"/>
            <a:ext cx="9080099" cy="128402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id="{0F0FC644-A625-4114-9EE1-F6FFADDDD317}"/>
              </a:ext>
            </a:extLst>
          </p:cNvPr>
          <p:cNvSpPr txBox="1">
            <a:spLocks/>
          </p:cNvSpPr>
          <p:nvPr/>
        </p:nvSpPr>
        <p:spPr>
          <a:xfrm>
            <a:off x="4787153" y="602457"/>
            <a:ext cx="7074474" cy="84098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none" spc="100" baseline="0">
                <a:solidFill>
                  <a:schemeClr val="bg1"/>
                </a:solidFill>
                <a:latin typeface="Futura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GB" sz="2400" spc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2021, 88% of organizations with clinical trials </a:t>
            </a:r>
            <a:br>
              <a:rPr lang="en-GB" sz="2400" spc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spc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approved by the FDA used nQuery</a:t>
            </a:r>
          </a:p>
        </p:txBody>
      </p:sp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0DB1C739-2CA4-4747-BC19-E8F72F956B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4" y="2738256"/>
            <a:ext cx="485977" cy="219899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27AEEB91-7901-46C9-AAC7-6A45A47CFA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46" y="2782356"/>
            <a:ext cx="533910" cy="131698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41534330-CF2F-45C6-BB7B-F59773E577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10" y="2772555"/>
            <a:ext cx="588388" cy="151300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694F9984-3CCA-4D52-BCF2-13B7B4422C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051" y="2767266"/>
            <a:ext cx="480150" cy="161879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AD90B7F8-51E6-41FC-9397-F42597599F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53" y="2743828"/>
            <a:ext cx="632592" cy="208755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D3FCA941-459E-4CED-B474-4983196D355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00" y="2712826"/>
            <a:ext cx="307681" cy="270759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FCFC053C-0A26-463F-AA3E-6EC74FCC6BF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833" y="2690270"/>
            <a:ext cx="261978" cy="315871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A5B5EBDB-D204-464F-9CA5-D5300F8AAB1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23" y="2768980"/>
            <a:ext cx="411557" cy="158450"/>
          </a:xfrm>
          <a:prstGeom prst="rect">
            <a:avLst/>
          </a:prstGeom>
        </p:spPr>
      </p:pic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id="{1F4D7F59-9087-456B-9152-2B7B4733D84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654" y="2760920"/>
            <a:ext cx="985485" cy="174571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D6887FA9-0237-4932-83C9-48C5B12C2B2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599" y="2732944"/>
            <a:ext cx="197028" cy="230522"/>
          </a:xfrm>
          <a:prstGeom prst="rect">
            <a:avLst/>
          </a:prstGeom>
        </p:spPr>
      </p:pic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439E280A-3585-4559-B6FD-88C7AD8DF3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64" y="2782356"/>
            <a:ext cx="591629" cy="131698"/>
          </a:xfrm>
          <a:prstGeom prst="rect">
            <a:avLst/>
          </a:prstGeom>
        </p:spPr>
      </p:pic>
      <p:pic>
        <p:nvPicPr>
          <p:cNvPr id="54" name="Picture 5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CBDC9E-2C62-4DC1-B9D1-E04305152E3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64" y="2732944"/>
            <a:ext cx="815693" cy="230522"/>
          </a:xfrm>
          <a:prstGeom prst="rect">
            <a:avLst/>
          </a:prstGeom>
        </p:spPr>
      </p:pic>
      <p:pic>
        <p:nvPicPr>
          <p:cNvPr id="55" name="Picture 54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DF205AD4-A382-42CA-8A40-5289368C345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7" b="28791"/>
          <a:stretch/>
        </p:blipFill>
        <p:spPr>
          <a:xfrm>
            <a:off x="7153939" y="2709642"/>
            <a:ext cx="648672" cy="277126"/>
          </a:xfrm>
          <a:prstGeom prst="rect">
            <a:avLst/>
          </a:prstGeom>
        </p:spPr>
      </p:pic>
      <p:pic>
        <p:nvPicPr>
          <p:cNvPr id="56" name="Picture 55" descr="A close up of a logo&#10;&#10;Description automatically generated">
            <a:extLst>
              <a:ext uri="{FF2B5EF4-FFF2-40B4-BE49-F238E27FC236}">
                <a16:creationId xmlns:a16="http://schemas.microsoft.com/office/drawing/2014/main" id="{4459B203-0089-480B-85F6-D0A548FEF5D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98" y="2766108"/>
            <a:ext cx="590472" cy="164195"/>
          </a:xfrm>
          <a:prstGeom prst="rect">
            <a:avLst/>
          </a:prstGeom>
        </p:spPr>
      </p:pic>
      <p:pic>
        <p:nvPicPr>
          <p:cNvPr id="57" name="Picture 5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E5928C-B3ED-48CF-B9DE-E8F6BF93CBB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264" y="2766394"/>
            <a:ext cx="548222" cy="163623"/>
          </a:xfrm>
          <a:prstGeom prst="rect">
            <a:avLst/>
          </a:prstGeom>
        </p:spPr>
      </p:pic>
      <p:pic>
        <p:nvPicPr>
          <p:cNvPr id="58" name="Picture 57" descr="A close up of a sign&#10;&#10;Description automatically generated">
            <a:extLst>
              <a:ext uri="{FF2B5EF4-FFF2-40B4-BE49-F238E27FC236}">
                <a16:creationId xmlns:a16="http://schemas.microsoft.com/office/drawing/2014/main" id="{F44C94AF-21F4-47FF-B04F-25B375AF9AA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09" y="2718413"/>
            <a:ext cx="469991" cy="259585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9D3A38-B73B-4165-A83B-A33D20A85FA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78" y="456892"/>
            <a:ext cx="3263436" cy="11851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"/>
              </a:prstClr>
            </a:outerShdw>
          </a:effectLst>
        </p:spPr>
      </p:pic>
      <p:pic>
        <p:nvPicPr>
          <p:cNvPr id="3" name="Picture 2" descr="nQuery-G2-Review-1-Example-1">
            <a:extLst>
              <a:ext uri="{FF2B5EF4-FFF2-40B4-BE49-F238E27FC236}">
                <a16:creationId xmlns:a16="http://schemas.microsoft.com/office/drawing/2014/main" id="{4C8422BA-4B5A-42F8-B368-E37E3D424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939" y="3181099"/>
            <a:ext cx="2230943" cy="2738753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172447036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743949" y="-37904"/>
                          <a:pt x="1879360" y="-55183"/>
                          <a:pt x="2485026" y="0"/>
                        </a:cubicBezTo>
                        <a:cubicBezTo>
                          <a:pt x="2455544" y="1321716"/>
                          <a:pt x="2321872" y="1685505"/>
                          <a:pt x="2485026" y="3050671"/>
                        </a:cubicBezTo>
                        <a:cubicBezTo>
                          <a:pt x="1602360" y="3105291"/>
                          <a:pt x="556210" y="2896323"/>
                          <a:pt x="0" y="3050671"/>
                        </a:cubicBezTo>
                        <a:cubicBezTo>
                          <a:pt x="60216" y="2190889"/>
                          <a:pt x="-164684" y="3320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65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C5537-17F8-C98D-6777-8F14C9DFC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3095453"/>
            <a:ext cx="9096935" cy="667094"/>
          </a:xfrm>
        </p:spPr>
        <p:txBody>
          <a:bodyPr/>
          <a:lstStyle/>
          <a:p>
            <a:r>
              <a:rPr lang="en-GB" dirty="0"/>
              <a:t>Categorical Data Overview</a:t>
            </a: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F0BAF-1B39-0BC3-D971-A68B1458A9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6965" y="2485747"/>
            <a:ext cx="1584541" cy="513383"/>
          </a:xfrm>
        </p:spPr>
        <p:txBody>
          <a:bodyPr/>
          <a:lstStyle/>
          <a:p>
            <a:r>
              <a:rPr lang="en-IE" dirty="0"/>
              <a:t>Part 1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90818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9691-F43F-63F8-6AB8-325652CFB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 Data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D03E8-D76D-8081-3602-829280B2B41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0100" y="1355651"/>
            <a:ext cx="11170228" cy="4953074"/>
          </a:xfrm>
        </p:spPr>
        <p:txBody>
          <a:bodyPr/>
          <a:lstStyle/>
          <a:p>
            <a:pPr marL="0" indent="0">
              <a:buNone/>
            </a:pPr>
            <a:r>
              <a:rPr lang="en-IE" sz="2800" dirty="0"/>
              <a:t>Categorical data is data in which values fall into a (limited) set of categories</a:t>
            </a:r>
          </a:p>
          <a:p>
            <a:pPr marL="516636" marR="0" lvl="1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SzTx/>
              <a:tabLst/>
              <a:defRPr/>
            </a:pPr>
            <a:r>
              <a:rPr lang="en-IE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Response/No Response, Objective Response Rate, Pain Scale, Diet Type </a:t>
            </a:r>
            <a:endParaRPr kumimoji="0" lang="en-IE" sz="2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Categorical (esp. binary) data very common in clinical trials and research</a:t>
            </a: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SzTx/>
              <a:tabLst/>
              <a:defRPr/>
            </a:pPr>
            <a:r>
              <a:rPr lang="en-IE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Occurs often and has “intuitive” interpretation (though not analysis?)</a:t>
            </a: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SzTx/>
              <a:tabLst/>
              <a:defRPr/>
            </a:pPr>
            <a:r>
              <a:rPr lang="en-IE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Don’t overuse – </a:t>
            </a:r>
            <a:r>
              <a:rPr lang="en-IE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Dichotomania</a:t>
            </a:r>
            <a:r>
              <a:rPr lang="en-IE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, ignoring time-to-event or repeated events</a:t>
            </a:r>
          </a:p>
          <a:p>
            <a:pPr marL="173736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None/>
              <a:tabLst/>
              <a:defRPr/>
            </a:pPr>
            <a:endParaRPr lang="en-IE" sz="2400" dirty="0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lang="en-IE" sz="2800" dirty="0">
                <a:solidFill>
                  <a:prstClr val="black"/>
                </a:solidFill>
                <a:latin typeface="Calibri" panose="020F0502020204030204"/>
              </a:rPr>
              <a:t>In this webinar, we look at three types of categorical data and the methods for analysis and sample size most appropriate for each</a:t>
            </a:r>
          </a:p>
          <a:p>
            <a:pPr marL="630936" lvl="1" indent="-4572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defRPr/>
            </a:pPr>
            <a:r>
              <a:rPr lang="en-IE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Data Types: Binary Data, Ordinal (Ordered) Data, Contingency Table Data</a:t>
            </a:r>
          </a:p>
        </p:txBody>
      </p:sp>
    </p:spTree>
    <p:extLst>
      <p:ext uri="{BB962C8B-B14F-4D97-AF65-F5344CB8AC3E}">
        <p14:creationId xmlns:p14="http://schemas.microsoft.com/office/powerpoint/2010/main" val="2438964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758D-F555-1D6F-87D2-E7D2C6CCD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 Data Types &amp; Methods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F2E012-4EE5-90E2-1829-31C5AFF14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671111"/>
              </p:ext>
            </p:extLst>
          </p:nvPr>
        </p:nvGraphicFramePr>
        <p:xfrm>
          <a:off x="800100" y="1570629"/>
          <a:ext cx="10553700" cy="4805808"/>
        </p:xfrm>
        <a:graphic>
          <a:graphicData uri="http://schemas.openxmlformats.org/drawingml/2006/table">
            <a:tbl>
              <a:tblPr bandCol="1">
                <a:tableStyleId>{C083E6E3-FA7D-4D7B-A595-EF9225AFEA82}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1954753644"/>
                    </a:ext>
                  </a:extLst>
                </a:gridCol>
                <a:gridCol w="8712200">
                  <a:extLst>
                    <a:ext uri="{9D8B030D-6E8A-4147-A177-3AD203B41FA5}">
                      <a16:colId xmlns:a16="http://schemas.microsoft.com/office/drawing/2014/main" val="1875939613"/>
                    </a:ext>
                  </a:extLst>
                </a:gridCol>
              </a:tblGrid>
              <a:tr h="1175216"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>
                          <a:solidFill>
                            <a:schemeClr val="bg1"/>
                          </a:solidFill>
                        </a:rPr>
                        <a:t>Binary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</a:rPr>
                        <a:t>Data with Two Distinct Categories (e.g. Yes/No, Alive/Dead)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IE" sz="2400" b="0" i="1" dirty="0">
                          <a:solidFill>
                            <a:schemeClr val="tx1"/>
                          </a:solidFill>
                        </a:rPr>
                        <a:t>Chi-Squared Test, Exact Tests, Logistic Regression, </a:t>
                      </a:r>
                      <a:r>
                        <a:rPr lang="en-IE" sz="2400" b="0" i="1" dirty="0" err="1">
                          <a:solidFill>
                            <a:schemeClr val="tx1"/>
                          </a:solidFill>
                        </a:rPr>
                        <a:t>McNemar</a:t>
                      </a:r>
                      <a:endParaRPr lang="en-IE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173196"/>
                  </a:ext>
                </a:extLst>
              </a:tr>
              <a:tr h="1175216"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>
                          <a:solidFill>
                            <a:schemeClr val="bg1"/>
                          </a:solidFill>
                        </a:rPr>
                        <a:t>Nominal/ Multinomial/Polytomous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</a:rPr>
                        <a:t>Data with &gt;2 Independent Categories a.k.a. multinomial, polytomous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IE" sz="2400" b="0" i="1" dirty="0">
                          <a:solidFill>
                            <a:schemeClr val="tx1"/>
                          </a:solidFill>
                        </a:rPr>
                        <a:t>Multinomial Regression, Chi-Squared/Exact Tests, Goodness-of-Fit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742925"/>
                  </a:ext>
                </a:extLst>
              </a:tr>
              <a:tr h="1175216"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>
                          <a:solidFill>
                            <a:schemeClr val="bg1"/>
                          </a:solidFill>
                        </a:rPr>
                        <a:t>Ordinal</a:t>
                      </a:r>
                    </a:p>
                    <a:p>
                      <a:pPr algn="ctr"/>
                      <a:r>
                        <a:rPr lang="en-IE" sz="2400" b="1" dirty="0">
                          <a:solidFill>
                            <a:schemeClr val="bg1"/>
                          </a:solidFill>
                        </a:rPr>
                        <a:t>/Ordered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IE" sz="24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 with &gt;2 Ordered Categories (e.g. Ranking 1 – 5 Likert Scale) </a:t>
                      </a:r>
                      <a:endParaRPr lang="en-IE" sz="24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IE" sz="2400" b="0" i="1" dirty="0">
                          <a:solidFill>
                            <a:schemeClr val="tx1"/>
                          </a:solidFill>
                        </a:rPr>
                        <a:t>Proportional Odds Model, Non-Parametric Tests (Wilcoxon) tests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713393"/>
                  </a:ext>
                </a:extLst>
              </a:tr>
              <a:tr h="1175216"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>
                          <a:solidFill>
                            <a:schemeClr val="bg1"/>
                          </a:solidFill>
                        </a:rPr>
                        <a:t>“Derivative” Measures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</a:rPr>
                        <a:t>Domain specific categorical data e.g. diagnostics (sensitivity/specificity), agreement measures (Kappa)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420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674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C5537-17F8-C98D-6777-8F14C9DFC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3095453"/>
            <a:ext cx="9096935" cy="667094"/>
          </a:xfrm>
        </p:spPr>
        <p:txBody>
          <a:bodyPr/>
          <a:lstStyle/>
          <a:p>
            <a:r>
              <a:rPr lang="en-GB" dirty="0"/>
              <a:t>Binary Data</a:t>
            </a: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F0BAF-1B39-0BC3-D971-A68B1458A9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6965" y="2485747"/>
            <a:ext cx="1584541" cy="513383"/>
          </a:xfrm>
        </p:spPr>
        <p:txBody>
          <a:bodyPr/>
          <a:lstStyle/>
          <a:p>
            <a:r>
              <a:rPr lang="en-IE" dirty="0"/>
              <a:t>Part 2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75873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37C2D6"/>
      </a:accent2>
      <a:accent3>
        <a:srgbClr val="2683C6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13437</TotalTime>
  <Words>3317</Words>
  <Application>Microsoft Office PowerPoint</Application>
  <PresentationFormat>Widescreen</PresentationFormat>
  <Paragraphs>257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Century Gothic</vt:lpstr>
      <vt:lpstr>Tw Cen MT</vt:lpstr>
      <vt:lpstr>Office Theme</vt:lpstr>
      <vt:lpstr>PowerPoint Presentation</vt:lpstr>
      <vt:lpstr>PowerPoint Presentation</vt:lpstr>
      <vt:lpstr>Agenda</vt:lpstr>
      <vt:lpstr>PowerPoint Presentation</vt:lpstr>
      <vt:lpstr>PowerPoint Presentation</vt:lpstr>
      <vt:lpstr>Categorical Data Overview</vt:lpstr>
      <vt:lpstr>Categorical Data Introduction</vt:lpstr>
      <vt:lpstr>Categorical Data Types &amp; Methods</vt:lpstr>
      <vt:lpstr>Binary Data</vt:lpstr>
      <vt:lpstr>Binary Data Overview</vt:lpstr>
      <vt:lpstr>Binary Data Designs/Methods</vt:lpstr>
      <vt:lpstr>Binary Data Sample Size</vt:lpstr>
      <vt:lpstr>Binary Data Example</vt:lpstr>
      <vt:lpstr>Ordinal Data</vt:lpstr>
      <vt:lpstr>Ordinal Data Overview</vt:lpstr>
      <vt:lpstr>Methods for Ordinal Data</vt:lpstr>
      <vt:lpstr>Ordinal Data Example</vt:lpstr>
      <vt:lpstr>Contingency Tables</vt:lpstr>
      <vt:lpstr>Contingency Tables Overview</vt:lpstr>
      <vt:lpstr>Methods &amp; Sample Size for Contingency Tables</vt:lpstr>
      <vt:lpstr>Contingency Table Example</vt:lpstr>
      <vt:lpstr>Discussion and Conclusions</vt:lpstr>
      <vt:lpstr>PowerPoint Presentation</vt:lpstr>
      <vt:lpstr>Thank You</vt:lpstr>
      <vt:lpstr>References (Categorical + General Sample Size)</vt:lpstr>
      <vt:lpstr>References (Binary Data)</vt:lpstr>
      <vt:lpstr>References (Ordinal Data)</vt:lpstr>
      <vt:lpstr>References (Contingency Tables)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Liam Burke</dc:creator>
  <cp:lastModifiedBy>Ronan Fitzpatrick</cp:lastModifiedBy>
  <cp:revision>101</cp:revision>
  <dcterms:created xsi:type="dcterms:W3CDTF">2022-08-22T16:39:30Z</dcterms:created>
  <dcterms:modified xsi:type="dcterms:W3CDTF">2023-03-03T14:18:37Z</dcterms:modified>
</cp:coreProperties>
</file>