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909" r:id="rId2"/>
    <p:sldId id="952" r:id="rId3"/>
    <p:sldId id="462" r:id="rId4"/>
    <p:sldId id="464" r:id="rId5"/>
    <p:sldId id="717" r:id="rId6"/>
    <p:sldId id="949" r:id="rId7"/>
    <p:sldId id="975" r:id="rId8"/>
    <p:sldId id="985" r:id="rId9"/>
    <p:sldId id="986" r:id="rId10"/>
    <p:sldId id="265" r:id="rId11"/>
    <p:sldId id="944" r:id="rId12"/>
    <p:sldId id="973" r:id="rId13"/>
    <p:sldId id="987" r:id="rId14"/>
    <p:sldId id="979" r:id="rId15"/>
    <p:sldId id="970" r:id="rId16"/>
    <p:sldId id="976" r:id="rId17"/>
    <p:sldId id="988" r:id="rId18"/>
    <p:sldId id="989" r:id="rId19"/>
    <p:sldId id="978" r:id="rId20"/>
    <p:sldId id="990" r:id="rId21"/>
    <p:sldId id="969" r:id="rId22"/>
    <p:sldId id="910" r:id="rId23"/>
    <p:sldId id="907" r:id="rId24"/>
    <p:sldId id="945" r:id="rId25"/>
    <p:sldId id="971" r:id="rId26"/>
    <p:sldId id="9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9292"/>
    <a:srgbClr val="FF8181"/>
    <a:srgbClr val="FF6565"/>
    <a:srgbClr val="FF5050"/>
    <a:srgbClr val="00F285"/>
    <a:srgbClr val="64C3BA"/>
    <a:srgbClr val="3375BB"/>
    <a:srgbClr val="7F7F7F"/>
    <a:srgbClr val="2A78C0"/>
    <a:srgbClr val="545E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869" y="38"/>
      </p:cViewPr>
      <p:guideLst>
        <p:guide orient="horz" pos="27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BC944F-9411-029D-8379-42DBFC914D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DE2869-114F-B523-46B1-6CA40BCD39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705EF-36D7-4107-BD1D-20F5B838D19B}" type="datetimeFigureOut">
              <a:rPr lang="en-IE" smtClean="0"/>
              <a:t>07/05/2023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4F3B64-C601-73F5-001F-EBDD944773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68887F-7986-B812-F34C-7BF9871C28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F9505-EB35-42C1-862A-4BD327FC1D5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9805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EDBE4-292E-4FE7-A25A-ADA0E5433959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E71B5-7D6F-4EB9-BE3E-90255321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4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406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156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759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E71B5-7D6F-4EB9-BE3E-90255321EC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8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838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426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E71B5-7D6F-4EB9-BE3E-90255321EC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65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E71B5-7D6F-4EB9-BE3E-90255321EC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09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130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E71B5-7D6F-4EB9-BE3E-90255321EC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8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BA263-F1F4-A9D1-848A-DFB88F245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7624" y="1122363"/>
            <a:ext cx="8804276" cy="17097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66A72-0EAA-BDF9-4EA9-A21D443B1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7625" y="3416301"/>
            <a:ext cx="7908926" cy="628641"/>
          </a:xfrm>
        </p:spPr>
        <p:txBody>
          <a:bodyPr/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9AD2BD-94C1-9E39-75EC-77ADCCE0BCA4}"/>
              </a:ext>
            </a:extLst>
          </p:cNvPr>
          <p:cNvCxnSpPr/>
          <p:nvPr userDrawn="1"/>
        </p:nvCxnSpPr>
        <p:spPr>
          <a:xfrm>
            <a:off x="2587625" y="3124200"/>
            <a:ext cx="960437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0537A73-E55C-11F9-798B-ED55512AFD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408" y="6228106"/>
            <a:ext cx="1193506" cy="433424"/>
          </a:xfrm>
          <a:prstGeom prst="rect">
            <a:avLst/>
          </a:prstGeom>
          <a:effectLst>
            <a:outerShdw blurRad="25400" dir="2700000" sx="99000" sy="99000" algn="tl" rotWithShape="0">
              <a:prstClr val="black">
                <a:alpha val="14000"/>
              </a:prstClr>
            </a:outerShdw>
          </a:effec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81FDF67-08B7-CB34-572C-B9411A62ACD3}"/>
              </a:ext>
            </a:extLst>
          </p:cNvPr>
          <p:cNvSpPr txBox="1">
            <a:spLocks/>
          </p:cNvSpPr>
          <p:nvPr userDrawn="1"/>
        </p:nvSpPr>
        <p:spPr>
          <a:xfrm>
            <a:off x="9078730" y="6285021"/>
            <a:ext cx="1799368" cy="319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200" dirty="0">
                <a:solidFill>
                  <a:schemeClr val="bg1"/>
                </a:solidFill>
              </a:rPr>
              <a:t>Demonstrated on </a:t>
            </a:r>
            <a:endParaRPr lang="en-GB" sz="12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4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BA263-F1F4-A9D1-848A-DFB88F245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7624" y="1122363"/>
            <a:ext cx="8804276" cy="17097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66A72-0EAA-BDF9-4EA9-A21D443B1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7625" y="3416301"/>
            <a:ext cx="7908926" cy="628641"/>
          </a:xfrm>
        </p:spPr>
        <p:txBody>
          <a:bodyPr/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60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7FAE8664-2D0C-DECE-4E24-D46B18E8D1F0}"/>
              </a:ext>
            </a:extLst>
          </p:cNvPr>
          <p:cNvSpPr txBox="1">
            <a:spLocks/>
          </p:cNvSpPr>
          <p:nvPr userDrawn="1"/>
        </p:nvSpPr>
        <p:spPr>
          <a:xfrm>
            <a:off x="8539377" y="0"/>
            <a:ext cx="1043798" cy="6860517"/>
          </a:xfrm>
          <a:prstGeom prst="roundRect">
            <a:avLst>
              <a:gd name="adj" fmla="val 0"/>
            </a:avLst>
          </a:prstGeom>
          <a:solidFill>
            <a:srgbClr val="565755">
              <a:alpha val="95000"/>
            </a:srgbClr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en-US" sz="3200" dirty="0"/>
          </a:p>
        </p:txBody>
      </p:sp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EF437383-762C-07DA-FC29-CE6394E3F7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969" r="71340"/>
          <a:stretch/>
        </p:blipFill>
        <p:spPr>
          <a:xfrm>
            <a:off x="8091949" y="2516"/>
            <a:ext cx="4100051" cy="6863722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4D883DB-6BD5-C653-58A5-2C71AD58BF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76" y="6131513"/>
            <a:ext cx="1547871" cy="53152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34A5D1A-3445-BB7E-FB2A-FC90F6B15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934" y="4370212"/>
            <a:ext cx="5645089" cy="196778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444543"/>
                </a:solidFill>
              </a:rPr>
              <a:t>Brian Fox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444543"/>
                </a:solidFill>
              </a:rPr>
              <a:t>Research Statistician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444543"/>
                </a:solidFill>
              </a:rPr>
              <a:t>nQuery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C13CBB3-B24E-E55B-E351-DF206D167DB2}"/>
              </a:ext>
            </a:extLst>
          </p:cNvPr>
          <p:cNvSpPr txBox="1">
            <a:spLocks/>
          </p:cNvSpPr>
          <p:nvPr userDrawn="1"/>
        </p:nvSpPr>
        <p:spPr>
          <a:xfrm>
            <a:off x="8390314" y="1897141"/>
            <a:ext cx="4030664" cy="180175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3375B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1"/>
                </a:solidFill>
              </a:rPr>
              <a:t>Webinar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Host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17D781F-54A7-57D6-1918-C8B8186AF1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257" b="-459"/>
          <a:stretch/>
        </p:blipFill>
        <p:spPr>
          <a:xfrm>
            <a:off x="6226007" y="2722863"/>
            <a:ext cx="2313370" cy="751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7B9B4AC-9F83-35F4-5B07-2270F7BFF7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r="1569" b="-460"/>
          <a:stretch/>
        </p:blipFill>
        <p:spPr>
          <a:xfrm rot="10800000">
            <a:off x="0" y="2722862"/>
            <a:ext cx="2481978" cy="7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3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9D8DCC1-D21D-8D2B-EDE2-8AF795401E1D}"/>
              </a:ext>
            </a:extLst>
          </p:cNvPr>
          <p:cNvSpPr txBox="1">
            <a:spLocks/>
          </p:cNvSpPr>
          <p:nvPr userDrawn="1"/>
        </p:nvSpPr>
        <p:spPr>
          <a:xfrm>
            <a:off x="2580662" y="-10756"/>
            <a:ext cx="1043798" cy="6868756"/>
          </a:xfrm>
          <a:prstGeom prst="roundRect">
            <a:avLst>
              <a:gd name="adj" fmla="val 0"/>
            </a:avLst>
          </a:prstGeom>
          <a:solidFill>
            <a:srgbClr val="565755">
              <a:alpha val="95000"/>
            </a:srgbClr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en-US" sz="3200" dirty="0"/>
          </a:p>
        </p:txBody>
      </p:sp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3A524D96-00A7-3C5B-4C17-F3BE0D53C7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969" r="71340"/>
          <a:stretch/>
        </p:blipFill>
        <p:spPr>
          <a:xfrm>
            <a:off x="-607551" y="-5721"/>
            <a:ext cx="4100051" cy="686372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A9B70F-F665-C576-E18F-8325A44F2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3B29-9E89-44A4-8ADF-0A1FD4F18F2A}" type="datetime1">
              <a:rPr lang="en-US" smtClean="0"/>
              <a:t>5/7/2023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4B89A-C9C9-D3A9-15D8-5A07C92B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716C40-D67D-4B24-B2F0-A65F37D483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575" y="2859420"/>
            <a:ext cx="2603625" cy="770861"/>
          </a:xfrm>
        </p:spPr>
        <p:txBody>
          <a:bodyPr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  <a:endParaRPr lang="en-I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C8C46A6-1B29-13A7-35D8-A7E05110A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9142" y="1355651"/>
            <a:ext cx="5645089" cy="495307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4FFB35C-0636-8A12-8DB1-4DD80DA356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324" y="6388255"/>
            <a:ext cx="895211" cy="5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9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8D2E8-83DE-B215-FE25-6F9A5EAB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D69E3A-3304-113A-04BC-2FF9A9EE949D}"/>
              </a:ext>
            </a:extLst>
          </p:cNvPr>
          <p:cNvSpPr/>
          <p:nvPr userDrawn="1"/>
        </p:nvSpPr>
        <p:spPr>
          <a:xfrm>
            <a:off x="800100" y="1134819"/>
            <a:ext cx="10553700" cy="45911"/>
          </a:xfrm>
          <a:prstGeom prst="roundRect">
            <a:avLst>
              <a:gd name="adj" fmla="val 50000"/>
            </a:avLst>
          </a:prstGeom>
          <a:gradFill>
            <a:gsLst>
              <a:gs pos="28000">
                <a:schemeClr val="accent2"/>
              </a:gs>
              <a:gs pos="50000">
                <a:schemeClr val="accent1"/>
              </a:gs>
              <a:gs pos="100000">
                <a:schemeClr val="accent4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5400AA6-71F5-4616-79B1-4AAAB1B673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324" y="6388255"/>
            <a:ext cx="895211" cy="50355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B170CA-8BD5-84F4-CA3D-921BE2D0A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355651"/>
            <a:ext cx="8802688" cy="49530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896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8D2E8-83DE-B215-FE25-6F9A5EAB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8C2BFD2-C1B7-8AE9-BD5C-BC54F8479299}"/>
              </a:ext>
            </a:extLst>
          </p:cNvPr>
          <p:cNvSpPr/>
          <p:nvPr userDrawn="1"/>
        </p:nvSpPr>
        <p:spPr>
          <a:xfrm>
            <a:off x="800100" y="1134819"/>
            <a:ext cx="10553700" cy="45911"/>
          </a:xfrm>
          <a:prstGeom prst="roundRect">
            <a:avLst>
              <a:gd name="adj" fmla="val 50000"/>
            </a:avLst>
          </a:prstGeom>
          <a:gradFill>
            <a:gsLst>
              <a:gs pos="28000">
                <a:schemeClr val="accent2"/>
              </a:gs>
              <a:gs pos="50000">
                <a:schemeClr val="accent1"/>
              </a:gs>
              <a:gs pos="100000">
                <a:schemeClr val="accent4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5C9AC60-2DCD-27A9-6E23-327E66CF7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355651"/>
            <a:ext cx="8802688" cy="49530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735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505D54B3-81EF-5F63-0DD2-FCE4B4235F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5"/>
          <a:stretch/>
        </p:blipFill>
        <p:spPr>
          <a:xfrm rot="5400000">
            <a:off x="7866356" y="2598944"/>
            <a:ext cx="6915924" cy="16732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08D2E8-83DE-B215-FE25-6F9A5EAB7D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095453"/>
            <a:ext cx="8033182" cy="667094"/>
          </a:xfrm>
        </p:spPr>
        <p:txBody>
          <a:bodyPr anchor="t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b="1" dirty="0">
                <a:solidFill>
                  <a:schemeClr val="bg1"/>
                </a:solidFill>
              </a:rPr>
              <a:t>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B94F7-CCDE-D2DC-ACFA-AEE4BA6B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A9B-5289-4CD4-B961-994BDCE04678}" type="datetime1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F8B37-C4DA-5CBD-F18F-5814F9F18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662EEEE-167B-795D-DF59-15C71BE76C93}"/>
              </a:ext>
            </a:extLst>
          </p:cNvPr>
          <p:cNvSpPr txBox="1">
            <a:spLocks/>
          </p:cNvSpPr>
          <p:nvPr userDrawn="1"/>
        </p:nvSpPr>
        <p:spPr>
          <a:xfrm>
            <a:off x="12076590" y="-4654"/>
            <a:ext cx="115410" cy="6871532"/>
          </a:xfrm>
          <a:prstGeom prst="roundRect">
            <a:avLst>
              <a:gd name="adj" fmla="val 0"/>
            </a:avLst>
          </a:prstGeom>
          <a:solidFill>
            <a:srgbClr val="565755">
              <a:alpha val="95000"/>
            </a:srgbClr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en-US" sz="32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EA5EB0-CC54-C960-8826-491E779299C8}"/>
              </a:ext>
            </a:extLst>
          </p:cNvPr>
          <p:cNvSpPr/>
          <p:nvPr userDrawn="1"/>
        </p:nvSpPr>
        <p:spPr>
          <a:xfrm>
            <a:off x="800100" y="2999130"/>
            <a:ext cx="1232886" cy="45719"/>
          </a:xfrm>
          <a:prstGeom prst="roundRect">
            <a:avLst>
              <a:gd name="adj" fmla="val 50000"/>
            </a:avLst>
          </a:prstGeom>
          <a:solidFill>
            <a:srgbClr val="545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BB8ACB6-0FE1-84DB-E0E2-384CC8A4E8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6965" y="2485747"/>
            <a:ext cx="7326435" cy="513383"/>
          </a:xfrm>
        </p:spPr>
        <p:txBody>
          <a:bodyPr/>
          <a:lstStyle>
            <a:lvl1pPr marL="0" indent="0">
              <a:buNone/>
              <a:defRPr lang="en-US" sz="3200" b="1" kern="1200" dirty="0" smtClean="0">
                <a:solidFill>
                  <a:srgbClr val="545E5C"/>
                </a:solidFill>
                <a:latin typeface="+mn-lt"/>
                <a:ea typeface="+mj-ea"/>
                <a:cs typeface="+mj-cs"/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</a:t>
            </a:r>
          </a:p>
        </p:txBody>
      </p:sp>
    </p:spTree>
    <p:extLst>
      <p:ext uri="{BB962C8B-B14F-4D97-AF65-F5344CB8AC3E}">
        <p14:creationId xmlns:p14="http://schemas.microsoft.com/office/powerpoint/2010/main" val="1690513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658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-">
  <p:cSld name="blank-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25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D459E6-15EB-E4AD-687E-C09D5C3FE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17967"/>
            <a:ext cx="10553700" cy="7708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31E62-52B9-CA43-40A9-9C1A609CB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0" y="1355651"/>
            <a:ext cx="8802688" cy="495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7ED44-1EE3-BD77-FBC2-F4986004B4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0100" y="6991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93B29-9E89-44A4-8ADF-0A1FD4F18F2A}" type="datetime1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8485D-464E-7A27-833B-044885083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991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90BB7-2E93-C761-7E7F-B2194F946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0100" y="6489700"/>
            <a:ext cx="1003300" cy="25876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600">
                <a:solidFill>
                  <a:schemeClr val="accent6"/>
                </a:solidFill>
              </a:defRPr>
            </a:lvl1pPr>
          </a:lstStyle>
          <a:p>
            <a:fld id="{58DD597F-0A94-4570-9B04-33268E1772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DAA1B6C-CE88-8B83-0E45-FAA88BBFDF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t="35437" r="15310" b="722"/>
          <a:stretch/>
        </p:blipFill>
        <p:spPr>
          <a:xfrm rot="5400000">
            <a:off x="9513407" y="3140643"/>
            <a:ext cx="4183984" cy="117320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D3B3C3A-CA2E-3074-8F75-939BB320A35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063" y="6418582"/>
            <a:ext cx="831988" cy="4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8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1" r:id="rId3"/>
    <p:sldLayoutId id="2147483665" r:id="rId4"/>
    <p:sldLayoutId id="2147483650" r:id="rId5"/>
    <p:sldLayoutId id="2147483664" r:id="rId6"/>
    <p:sldLayoutId id="2147483678" r:id="rId7"/>
    <p:sldLayoutId id="2147483677" r:id="rId8"/>
    <p:sldLayoutId id="214748368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69863" algn="l" defTabSz="914400" rtl="0" eaLnBrk="1" latinLnBrk="0" hangingPunct="1">
        <a:lnSpc>
          <a:spcPct val="100000"/>
        </a:lnSpc>
        <a:spcBef>
          <a:spcPts val="40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69863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69863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504" userDrawn="1">
          <p15:clr>
            <a:srgbClr val="F26B43"/>
          </p15:clr>
        </p15:guide>
        <p15:guide id="4" pos="980" userDrawn="1">
          <p15:clr>
            <a:srgbClr val="F26B43"/>
          </p15:clr>
        </p15:guide>
        <p15:guide id="5" pos="1067" userDrawn="1">
          <p15:clr>
            <a:srgbClr val="F26B43"/>
          </p15:clr>
        </p15:guide>
        <p15:guide id="6" pos="1544" userDrawn="1">
          <p15:clr>
            <a:srgbClr val="F26B43"/>
          </p15:clr>
        </p15:guide>
        <p15:guide id="7" pos="1630" userDrawn="1">
          <p15:clr>
            <a:srgbClr val="F26B43"/>
          </p15:clr>
        </p15:guide>
        <p15:guide id="8" pos="2107" userDrawn="1">
          <p15:clr>
            <a:srgbClr val="F26B43"/>
          </p15:clr>
        </p15:guide>
        <p15:guide id="9" pos="2193" userDrawn="1">
          <p15:clr>
            <a:srgbClr val="F26B43"/>
          </p15:clr>
        </p15:guide>
        <p15:guide id="10" pos="2670" userDrawn="1">
          <p15:clr>
            <a:srgbClr val="F26B43"/>
          </p15:clr>
        </p15:guide>
        <p15:guide id="11" pos="2756" userDrawn="1">
          <p15:clr>
            <a:srgbClr val="F26B43"/>
          </p15:clr>
        </p15:guide>
        <p15:guide id="12" pos="3233" userDrawn="1">
          <p15:clr>
            <a:srgbClr val="F26B43"/>
          </p15:clr>
        </p15:guide>
        <p15:guide id="13" pos="3320" userDrawn="1">
          <p15:clr>
            <a:srgbClr val="F26B43"/>
          </p15:clr>
        </p15:guide>
        <p15:guide id="14" pos="3796" userDrawn="1">
          <p15:clr>
            <a:srgbClr val="F26B43"/>
          </p15:clr>
        </p15:guide>
        <p15:guide id="15" pos="3883" userDrawn="1">
          <p15:clr>
            <a:srgbClr val="F26B43"/>
          </p15:clr>
        </p15:guide>
        <p15:guide id="16" pos="4360" userDrawn="1">
          <p15:clr>
            <a:srgbClr val="F26B43"/>
          </p15:clr>
        </p15:guide>
        <p15:guide id="17" pos="4446" userDrawn="1">
          <p15:clr>
            <a:srgbClr val="F26B43"/>
          </p15:clr>
        </p15:guide>
        <p15:guide id="18" pos="4923" userDrawn="1">
          <p15:clr>
            <a:srgbClr val="F26B43"/>
          </p15:clr>
        </p15:guide>
        <p15:guide id="19" pos="5009" userDrawn="1">
          <p15:clr>
            <a:srgbClr val="F26B43"/>
          </p15:clr>
        </p15:guide>
        <p15:guide id="20" pos="5486" userDrawn="1">
          <p15:clr>
            <a:srgbClr val="F26B43"/>
          </p15:clr>
        </p15:guide>
        <p15:guide id="21" pos="5572" userDrawn="1">
          <p15:clr>
            <a:srgbClr val="F26B43"/>
          </p15:clr>
        </p15:guide>
        <p15:guide id="22" pos="6049" userDrawn="1">
          <p15:clr>
            <a:srgbClr val="F26B43"/>
          </p15:clr>
        </p15:guide>
        <p15:guide id="23" pos="6136" userDrawn="1">
          <p15:clr>
            <a:srgbClr val="F26B43"/>
          </p15:clr>
        </p15:guide>
        <p15:guide id="24" pos="6612" userDrawn="1">
          <p15:clr>
            <a:srgbClr val="F26B43"/>
          </p15:clr>
        </p15:guide>
        <p15:guide id="25" pos="6696" userDrawn="1">
          <p15:clr>
            <a:srgbClr val="F26B43"/>
          </p15:clr>
        </p15:guide>
        <p15:guide id="26" pos="7176" userDrawn="1">
          <p15:clr>
            <a:srgbClr val="F26B43"/>
          </p15:clr>
        </p15:guide>
        <p15:guide id="27" orient="horz" userDrawn="1">
          <p15:clr>
            <a:srgbClr val="F26B43"/>
          </p15:clr>
        </p15:guide>
        <p15:guide id="28" orient="horz" pos="4320" userDrawn="1">
          <p15:clr>
            <a:srgbClr val="F26B43"/>
          </p15:clr>
        </p15:guide>
        <p15:guide id="29" orient="horz" pos="288" userDrawn="1">
          <p15:clr>
            <a:srgbClr val="F26B43"/>
          </p15:clr>
        </p15:guide>
        <p15:guide id="30" orient="horz" pos="3974" userDrawn="1">
          <p15:clr>
            <a:srgbClr val="F26B43"/>
          </p15:clr>
        </p15:guide>
        <p15:guide id="31" orient="horz" pos="648" userDrawn="1">
          <p15:clr>
            <a:srgbClr val="F26B43"/>
          </p15:clr>
        </p15:guide>
        <p15:guide id="32" orient="horz" pos="851" userDrawn="1">
          <p15:clr>
            <a:srgbClr val="F26B43"/>
          </p15:clr>
        </p15:guide>
        <p15:guide id="33" orient="horz" pos="42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en.wikipedia.org/wiki/Receiver_operating_characteristic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ribbr.com/statistics/correlation-coefficient/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jpeg"/><Relationship Id="rId3" Type="http://schemas.openxmlformats.org/officeDocument/2006/relationships/image" Target="../media/image11.png"/><Relationship Id="rId21" Type="http://schemas.openxmlformats.org/officeDocument/2006/relationships/image" Target="../media/image28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58B06D-389D-46FF-A04F-8C609B65A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408" y="6228106"/>
            <a:ext cx="1193506" cy="433424"/>
          </a:xfrm>
          <a:prstGeom prst="rect">
            <a:avLst/>
          </a:prstGeom>
          <a:effectLst>
            <a:outerShdw blurRad="25400" dist="12700" dir="2700000" algn="tl" rotWithShape="0">
              <a:prstClr val="black">
                <a:alpha val="14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E659E0-3360-1A1D-8234-62B5AC0FE4AB}"/>
              </a:ext>
            </a:extLst>
          </p:cNvPr>
          <p:cNvSpPr txBox="1">
            <a:spLocks/>
          </p:cNvSpPr>
          <p:nvPr/>
        </p:nvSpPr>
        <p:spPr>
          <a:xfrm>
            <a:off x="-69850" y="1359117"/>
            <a:ext cx="12261850" cy="20240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600" b="1" dirty="0">
                <a:solidFill>
                  <a:schemeClr val="bg1"/>
                </a:solidFill>
              </a:rPr>
              <a:t>Sample Size for Measures of Association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5B61EC6-8772-9F70-B68C-D7EC4807B0B9}"/>
              </a:ext>
            </a:extLst>
          </p:cNvPr>
          <p:cNvSpPr txBox="1">
            <a:spLocks/>
          </p:cNvSpPr>
          <p:nvPr/>
        </p:nvSpPr>
        <p:spPr>
          <a:xfrm>
            <a:off x="989593" y="4169399"/>
            <a:ext cx="9983755" cy="639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Correlation, Agreement, and Diagnostic Measures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09596D-EA60-BE99-1B7C-F1F77EC94884}"/>
              </a:ext>
            </a:extLst>
          </p:cNvPr>
          <p:cNvCxnSpPr>
            <a:cxnSpLocks/>
          </p:cNvCxnSpPr>
          <p:nvPr/>
        </p:nvCxnSpPr>
        <p:spPr>
          <a:xfrm>
            <a:off x="1603654" y="3687798"/>
            <a:ext cx="86963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39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7A561-1132-B26E-6362-81448E361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Spearman’s Correlation |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267D7-6082-6CB7-EEF1-2955E74C536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75197" y="2017904"/>
            <a:ext cx="4952998" cy="4748589"/>
          </a:xfrm>
        </p:spPr>
        <p:txBody>
          <a:bodyPr/>
          <a:lstStyle/>
          <a:p>
            <a:pPr marL="112713" indent="-112713">
              <a:buNone/>
            </a:pPr>
            <a:r>
              <a:rPr lang="en-US" sz="2600" dirty="0"/>
              <a:t>“The sample size for the test-retest analyses was also calculated, based on the minimum number of participants required to detect a Spearman's correlation of 0.5, with 80% power, and a significance level = 0.05. A sample size of 30 was deemed necessary for the test-retest analyses.”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27EC872-A05B-3811-7910-D53B7676466D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484591659"/>
              </p:ext>
            </p:extLst>
          </p:nvPr>
        </p:nvGraphicFramePr>
        <p:xfrm>
          <a:off x="6438904" y="3002209"/>
          <a:ext cx="5110946" cy="333865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797050">
                  <a:extLst>
                    <a:ext uri="{9D8B030D-6E8A-4147-A177-3AD203B41FA5}">
                      <a16:colId xmlns:a16="http://schemas.microsoft.com/office/drawing/2014/main" val="3976047983"/>
                    </a:ext>
                  </a:extLst>
                </a:gridCol>
                <a:gridCol w="1313896">
                  <a:extLst>
                    <a:ext uri="{9D8B030D-6E8A-4147-A177-3AD203B41FA5}">
                      <a16:colId xmlns:a16="http://schemas.microsoft.com/office/drawing/2014/main" val="1188010946"/>
                    </a:ext>
                  </a:extLst>
                </a:gridCol>
              </a:tblGrid>
              <a:tr h="517457">
                <a:tc>
                  <a:txBody>
                    <a:bodyPr/>
                    <a:lstStyle/>
                    <a:p>
                      <a:pPr algn="l"/>
                      <a:r>
                        <a:rPr lang="en-IE" dirty="0">
                          <a:solidFill>
                            <a:schemeClr val="tx2"/>
                          </a:solidFill>
                        </a:rPr>
                        <a:t>Parameter</a:t>
                      </a: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dirty="0">
                          <a:solidFill>
                            <a:schemeClr val="tx2"/>
                          </a:solidFill>
                        </a:rPr>
                        <a:t>Value</a:t>
                      </a: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907206"/>
                  </a:ext>
                </a:extLst>
              </a:tr>
              <a:tr h="552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Significance Level (2-sided)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0.05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28484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Null Hypothesis Correlation</a:t>
                      </a:r>
                    </a:p>
                  </a:txBody>
                  <a:tcPr marL="68580" marR="6858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0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614120"/>
                  </a:ext>
                </a:extLst>
              </a:tr>
              <a:tr h="552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Alternative Hypothesis Correlation</a:t>
                      </a:r>
                    </a:p>
                  </a:txBody>
                  <a:tcPr marL="68580" marR="6858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0.5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032950"/>
                  </a:ext>
                </a:extLst>
              </a:tr>
              <a:tr h="552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Sample Size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30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852363"/>
                  </a:ext>
                </a:extLst>
              </a:tr>
              <a:tr h="552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Power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80%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42562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EBB108A-5881-10D2-4187-10320729F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877" y="1452498"/>
            <a:ext cx="4953000" cy="154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7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D23F0CBA-E1B0-5F78-5F75-D47865D27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Agreement Methods and Sample Size</a:t>
            </a:r>
            <a:br>
              <a:rPr lang="en-IE" dirty="0"/>
            </a:br>
            <a:br>
              <a:rPr lang="en-IE" dirty="0"/>
            </a:b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B3529-8606-B906-5DFA-1119A96A6DB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 dirty="0"/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3543628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9691-F43F-63F8-6AB8-325652CFB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Agreement Methods —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D03E8-D76D-8081-3602-829280B2B41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0100" y="1355651"/>
            <a:ext cx="11170228" cy="4953074"/>
          </a:xfrm>
        </p:spPr>
        <p:txBody>
          <a:bodyPr/>
          <a:lstStyle/>
          <a:p>
            <a:r>
              <a:rPr lang="en-US" sz="2400" dirty="0"/>
              <a:t>Agreement refers to the consistency/reliability between two (or more) sets of measurement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for the same target outcomes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e.g. image analyzed by two radiologists, patient’s body temperature taken via different methods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Many methods available to test the degree of agreement between measurements</a:t>
            </a:r>
            <a:br>
              <a:rPr lang="en-US" sz="2400" dirty="0"/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e.g. Kappa (Cohen’s, Intraclass), Cronbach’s Alpha, Bland-Altman, Lin’s Concordance, ICC etc.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The level of agreement observed will often be directly tested against the agreement that would be expected by “chance” alone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Agreement provides context-useful information for comparing reliability of measurements versus methods for contingency tables (e.g. Chi-Squared) or correlation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4524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FE081C1-1848-4B33-AB78-19AE427E1326}"/>
              </a:ext>
            </a:extLst>
          </p:cNvPr>
          <p:cNvSpPr txBox="1">
            <a:spLocks/>
          </p:cNvSpPr>
          <p:nvPr/>
        </p:nvSpPr>
        <p:spPr>
          <a:xfrm>
            <a:off x="6458591" y="1370257"/>
            <a:ext cx="4895209" cy="5020528"/>
          </a:xfrm>
          <a:prstGeom prst="rect">
            <a:avLst/>
          </a:prstGeom>
          <a:solidFill>
            <a:schemeClr val="bg1"/>
          </a:solidFill>
          <a:ln w="47625">
            <a:gradFill flip="none" rotWithShape="1">
              <a:gsLst>
                <a:gs pos="0">
                  <a:srgbClr val="3758A6"/>
                </a:gs>
                <a:gs pos="60000">
                  <a:srgbClr val="59BEBD"/>
                </a:gs>
                <a:gs pos="100000">
                  <a:srgbClr val="56AF90"/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IE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Cohen’s Kappa (1960)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2BCC56-6427-477C-BD45-5284F6F985E6}"/>
                  </a:ext>
                </a:extLst>
              </p:cNvPr>
              <p:cNvSpPr txBox="1"/>
              <p:nvPr/>
            </p:nvSpPr>
            <p:spPr>
              <a:xfrm>
                <a:off x="6458591" y="2185403"/>
                <a:ext cx="4895209" cy="4205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E" sz="28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E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E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I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1 −</m:t>
                          </m:r>
                          <m:sSub>
                            <m:sSubPr>
                              <m:ctrlPr>
                                <a:rPr lang="en-IE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E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E" sz="2800" dirty="0"/>
              </a:p>
              <a:p>
                <a:endParaRPr lang="en-IE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E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I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E" sz="2800" b="0" i="1" smtClean="0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E" sz="2800" b="0" i="1" dirty="0">
                  <a:latin typeface="Cambria Math" panose="02040503050406030204" pitchFamily="18" charset="0"/>
                </a:endParaRPr>
              </a:p>
              <a:p>
                <a:endParaRPr lang="en-IE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IE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E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E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E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E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IE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E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E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E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E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IE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2BCC56-6427-477C-BD45-5284F6F98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591" y="2185403"/>
                <a:ext cx="4895209" cy="42053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24A8E37-210D-463F-B141-262B71FD81EE}"/>
                  </a:ext>
                </a:extLst>
              </p:cNvPr>
              <p:cNvSpPr txBox="1"/>
              <p:nvPr/>
            </p:nvSpPr>
            <p:spPr>
              <a:xfrm>
                <a:off x="562801" y="1370257"/>
                <a:ext cx="5726608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Common coefficient of agreement for nominal scales in areas such as psychology</a:t>
                </a:r>
              </a:p>
              <a:p>
                <a:endParaRPr lang="en-IE" sz="2400" dirty="0"/>
              </a:p>
              <a:p>
                <a:r>
                  <a:rPr lang="en-IE" sz="2400" dirty="0"/>
                  <a:t>The “classic” case started out as a method for assessing two </a:t>
                </a:r>
                <a:r>
                  <a:rPr lang="en-IE" sz="2400" dirty="0" err="1"/>
                  <a:t>raters</a:t>
                </a:r>
                <a:r>
                  <a:rPr lang="en-IE" sz="2400" dirty="0"/>
                  <a:t> and </a:t>
                </a:r>
                <a14:m>
                  <m:oMath xmlns:m="http://schemas.openxmlformats.org/officeDocument/2006/math">
                    <m:r>
                      <a:rPr lang="en-IE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E" sz="2400" dirty="0"/>
                  <a:t> categories.</a:t>
                </a:r>
              </a:p>
              <a:p>
                <a:endParaRPr lang="en-IE" sz="2400" dirty="0"/>
              </a:p>
              <a:p>
                <a:r>
                  <a:rPr lang="en-US" sz="2400" dirty="0"/>
                  <a:t>Weighted kappa is a variation that is suitable for ordinal data and Fleiss’ kappa is an extension for more than two raters.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However, neither of these overcome the third limitation which is a lack of “directionality”.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24A8E37-210D-463F-B141-262B71FD8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01" y="1370257"/>
                <a:ext cx="5726608" cy="4893647"/>
              </a:xfrm>
              <a:prstGeom prst="rect">
                <a:avLst/>
              </a:prstGeom>
              <a:blipFill>
                <a:blip r:embed="rId4"/>
                <a:stretch>
                  <a:fillRect l="-1596" t="-996" r="-2340" b="-186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ADD97AC7-8FB6-801E-7B3A-673C526CF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17967"/>
            <a:ext cx="10553700" cy="770861"/>
          </a:xfrm>
        </p:spPr>
        <p:txBody>
          <a:bodyPr/>
          <a:lstStyle/>
          <a:p>
            <a:r>
              <a:rPr lang="en-US" dirty="0"/>
              <a:t>Cohen’s Kappa — Overview</a:t>
            </a:r>
          </a:p>
        </p:txBody>
      </p:sp>
    </p:spTree>
    <p:extLst>
      <p:ext uri="{BB962C8B-B14F-4D97-AF65-F5344CB8AC3E}">
        <p14:creationId xmlns:p14="http://schemas.microsoft.com/office/powerpoint/2010/main" val="1728248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AAA789-E68A-8372-9C76-4C35654D9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089" y="1381418"/>
            <a:ext cx="5429840" cy="11337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C7A561-1132-B26E-6362-81448E361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Cohen’s Kappa |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0267D7-6082-6CB7-EEF1-2955E74C536D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532071" y="1624519"/>
                <a:ext cx="5294797" cy="4891707"/>
              </a:xfrm>
            </p:spPr>
            <p:txBody>
              <a:bodyPr/>
              <a:lstStyle/>
              <a:p>
                <a:pPr marL="112713" indent="-112713">
                  <a:buNone/>
                </a:pPr>
                <a:r>
                  <a:rPr lang="en-US" sz="2400" dirty="0"/>
                  <a:t>“In a test for agreement between two assessments using the Kappa statistics, a sample of 45 subjects was identifying as achieving 90.4% power (at significance level of 0.05) to detect a true Kappa value of 0.7 in a test of H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: Kappa = 0.30 vs. H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: Kappa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 0.30. Sample size analyses were conducted considering 3-level categorical variables with frequencies equal to 16% (disabled), 59% (pre-frail and frail), and 25% (robust) as described in literature for the French population”</a:t>
                </a:r>
                <a:br>
                  <a:rPr lang="en-US" sz="2400" dirty="0"/>
                </a:br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0267D7-6082-6CB7-EEF1-2955E74C53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32071" y="1624519"/>
                <a:ext cx="5294797" cy="4891707"/>
              </a:xfrm>
              <a:blipFill>
                <a:blip r:embed="rId3"/>
                <a:stretch>
                  <a:fillRect l="-3452" t="-1868" r="-437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27EC872-A05B-3811-7910-D53B7676466D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89077409"/>
              </p:ext>
            </p:extLst>
          </p:nvPr>
        </p:nvGraphicFramePr>
        <p:xfrm>
          <a:off x="6230089" y="2515161"/>
          <a:ext cx="5429839" cy="3807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419637">
                  <a:extLst>
                    <a:ext uri="{9D8B030D-6E8A-4147-A177-3AD203B41FA5}">
                      <a16:colId xmlns:a16="http://schemas.microsoft.com/office/drawing/2014/main" val="3976047983"/>
                    </a:ext>
                  </a:extLst>
                </a:gridCol>
                <a:gridCol w="2010202">
                  <a:extLst>
                    <a:ext uri="{9D8B030D-6E8A-4147-A177-3AD203B41FA5}">
                      <a16:colId xmlns:a16="http://schemas.microsoft.com/office/drawing/2014/main" val="1188010946"/>
                    </a:ext>
                  </a:extLst>
                </a:gridCol>
              </a:tblGrid>
              <a:tr h="475900">
                <a:tc>
                  <a:txBody>
                    <a:bodyPr/>
                    <a:lstStyle/>
                    <a:p>
                      <a:pPr algn="l"/>
                      <a:r>
                        <a:rPr lang="en-IE" dirty="0">
                          <a:solidFill>
                            <a:schemeClr val="tx2"/>
                          </a:solidFill>
                        </a:rPr>
                        <a:t>Parameter</a:t>
                      </a: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dirty="0">
                          <a:solidFill>
                            <a:schemeClr val="tx2"/>
                          </a:solidFill>
                        </a:rPr>
                        <a:t>Value</a:t>
                      </a: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907206"/>
                  </a:ext>
                </a:extLst>
              </a:tr>
              <a:tr h="475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Significance Level (2-sided)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0.05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284840"/>
                  </a:ext>
                </a:extLst>
              </a:tr>
              <a:tr h="475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Number of Categories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3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682154"/>
                  </a:ext>
                </a:extLst>
              </a:tr>
              <a:tr h="475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Null Agreement</a:t>
                      </a:r>
                    </a:p>
                  </a:txBody>
                  <a:tcPr marL="68580" marR="6858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0.3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614120"/>
                  </a:ext>
                </a:extLst>
              </a:tr>
              <a:tr h="475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Alternative Agreement</a:t>
                      </a:r>
                    </a:p>
                  </a:txBody>
                  <a:tcPr marL="68580" marR="6858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0.7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032950"/>
                  </a:ext>
                </a:extLst>
              </a:tr>
              <a:tr h="475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Sample Size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45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852363"/>
                  </a:ext>
                </a:extLst>
              </a:tr>
              <a:tr h="475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Power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90.4%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425624"/>
                  </a:ext>
                </a:extLst>
              </a:tr>
              <a:tr h="475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Marginal Probabilities</a:t>
                      </a:r>
                    </a:p>
                  </a:txBody>
                  <a:tcPr marL="68580" marR="6858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0.16, 0.59, 0.25</a:t>
                      </a:r>
                    </a:p>
                  </a:txBody>
                  <a:tcPr marL="68580" marR="6858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696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537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D23F0CBA-E1B0-5F78-5F75-D47865D27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Diagnostic Testing Methods and Sample Size</a:t>
            </a:r>
            <a:br>
              <a:rPr lang="en-IE" dirty="0"/>
            </a:br>
            <a:br>
              <a:rPr lang="en-IE" dirty="0"/>
            </a:b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B3529-8606-B906-5DFA-1119A96A6DB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 dirty="0"/>
              <a:t>Part 3</a:t>
            </a:r>
          </a:p>
        </p:txBody>
      </p:sp>
    </p:spTree>
    <p:extLst>
      <p:ext uri="{BB962C8B-B14F-4D97-AF65-F5344CB8AC3E}">
        <p14:creationId xmlns:p14="http://schemas.microsoft.com/office/powerpoint/2010/main" val="40669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9691-F43F-63F8-6AB8-325652CFB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Testing Methods —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D03E8-D76D-8081-3602-829280B2B41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0100" y="1355651"/>
            <a:ext cx="11170228" cy="495307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400" dirty="0"/>
              <a:t>Diagnostic tests are used to identify whether or not an individual is likely to have a condition of interest e.g. disease vs no disease</a:t>
            </a:r>
            <a:br>
              <a:rPr lang="en-US" sz="2400" dirty="0"/>
            </a:br>
            <a:endParaRPr lang="en-US" sz="2400" dirty="0"/>
          </a:p>
          <a:p>
            <a:pPr>
              <a:spcAft>
                <a:spcPts val="0"/>
              </a:spcAft>
            </a:pPr>
            <a:r>
              <a:rPr lang="en-US" sz="2400" dirty="0"/>
              <a:t>Increasingly important area across a wide range of domains including medical diagnostics, screening programs, industrial applications and data mining classification</a:t>
            </a:r>
            <a:br>
              <a:rPr lang="en-US" sz="2400" dirty="0"/>
            </a:br>
            <a:endParaRPr lang="en-US" sz="2400" dirty="0"/>
          </a:p>
          <a:p>
            <a:pPr>
              <a:spcAft>
                <a:spcPts val="0"/>
              </a:spcAft>
            </a:pPr>
            <a:r>
              <a:rPr lang="en-US" sz="2400" dirty="0"/>
              <a:t>In a medical setting, it is common for a gold-standard method for identifying a given condition to have drawbacks so alternative testing methods are needed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e.g. U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ltrasound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elastography instead of a liver biopsy, cancer screening programs prior to biopsy</a:t>
            </a:r>
          </a:p>
          <a:p>
            <a:pPr>
              <a:spcAft>
                <a:spcPts val="0"/>
              </a:spcAft>
            </a:pPr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</a:endParaRPr>
          </a:p>
          <a:p>
            <a:pPr>
              <a:spcAft>
                <a:spcPts val="0"/>
              </a:spcAft>
            </a:pPr>
            <a:r>
              <a:rPr lang="en-US" sz="2400" dirty="0"/>
              <a:t>Diagnostic testing is vital to ensure that proposed screening or testing procedures have the appropriate accuracy, usually compared to gold standard, for clinical use</a:t>
            </a:r>
          </a:p>
        </p:txBody>
      </p:sp>
    </p:spTree>
    <p:extLst>
      <p:ext uri="{BB962C8B-B14F-4D97-AF65-F5344CB8AC3E}">
        <p14:creationId xmlns:p14="http://schemas.microsoft.com/office/powerpoint/2010/main" val="1171644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758D-F555-1D6F-87D2-E7D2C6CCD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Confusion Matrix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3F90785-5361-18C6-40A4-B7477E791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660244"/>
              </p:ext>
            </p:extLst>
          </p:nvPr>
        </p:nvGraphicFramePr>
        <p:xfrm>
          <a:off x="5743742" y="1295057"/>
          <a:ext cx="5976000" cy="225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439910104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56856116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1909269919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229087017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IE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929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IE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Predicted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92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338662"/>
                  </a:ext>
                </a:extLst>
              </a:tr>
              <a:tr h="630000">
                <a:tc rowSpan="3">
                  <a:txBody>
                    <a:bodyPr/>
                    <a:lstStyle/>
                    <a:p>
                      <a:pPr algn="ctr"/>
                      <a:r>
                        <a:rPr lang="en-IE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Actual</a:t>
                      </a: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9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i="1" dirty="0">
                          <a:solidFill>
                            <a:schemeClr val="bg1"/>
                          </a:solidFill>
                          <a:latin typeface="+mn-lt"/>
                        </a:rPr>
                        <a:t>Total Sample = P + 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9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i="1" dirty="0">
                          <a:solidFill>
                            <a:schemeClr val="tx1"/>
                          </a:solidFill>
                          <a:latin typeface="+mn-lt"/>
                        </a:rPr>
                        <a:t>Positive (PP)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i="1" dirty="0">
                          <a:solidFill>
                            <a:schemeClr val="tx1"/>
                          </a:solidFill>
                          <a:latin typeface="+mn-lt"/>
                        </a:rPr>
                        <a:t>Negative (PN)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028026"/>
                  </a:ext>
                </a:extLst>
              </a:tr>
              <a:tr h="630000"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i="1" dirty="0">
                          <a:solidFill>
                            <a:schemeClr val="tx1"/>
                          </a:solidFill>
                          <a:latin typeface="+mn-lt"/>
                        </a:rPr>
                        <a:t>Positive (P)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True Positive (TP)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False Negative (FN)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370101"/>
                  </a:ext>
                </a:extLst>
              </a:tr>
              <a:tr h="630000"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i="1" dirty="0">
                          <a:solidFill>
                            <a:schemeClr val="tx1"/>
                          </a:solidFill>
                          <a:latin typeface="+mn-lt"/>
                        </a:rPr>
                        <a:t>Negative (N)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False Positive (FP)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True Negative (TN)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53732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6D166F3-BFAA-7243-6BD1-9F7A38F204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1749615"/>
                  </p:ext>
                </p:extLst>
              </p:nvPr>
            </p:nvGraphicFramePr>
            <p:xfrm>
              <a:off x="5743742" y="3851286"/>
              <a:ext cx="5976000" cy="2494698"/>
            </p:xfrm>
            <a:graphic>
              <a:graphicData uri="http://schemas.openxmlformats.org/drawingml/2006/table">
                <a:tbl>
                  <a:tblPr bandCol="1">
                    <a:tableStyleId>{C083E6E3-FA7D-4D7B-A595-EF9225AFEA82}</a:tableStyleId>
                  </a:tblPr>
                  <a:tblGrid>
                    <a:gridCol w="1629818">
                      <a:extLst>
                        <a:ext uri="{9D8B030D-6E8A-4147-A177-3AD203B41FA5}">
                          <a16:colId xmlns:a16="http://schemas.microsoft.com/office/drawing/2014/main" val="1954753644"/>
                        </a:ext>
                      </a:extLst>
                    </a:gridCol>
                    <a:gridCol w="4346182">
                      <a:extLst>
                        <a:ext uri="{9D8B030D-6E8A-4147-A177-3AD203B41FA5}">
                          <a16:colId xmlns:a16="http://schemas.microsoft.com/office/drawing/2014/main" val="1875939613"/>
                        </a:ext>
                      </a:extLst>
                    </a:gridCol>
                  </a:tblGrid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>
                              <a:solidFill>
                                <a:schemeClr val="bg1"/>
                              </a:solidFill>
                            </a:rPr>
                            <a:t>Sensitivity (TPR)</a:t>
                          </a:r>
                        </a:p>
                      </a:txBody>
                      <a:tcPr marT="91440" marB="9144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85000"/>
                            <a:lumOff val="15000"/>
                            <a:alpha val="50196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𝑇𝑃𝑅</m:t>
                                </m:r>
                                <m:r>
                                  <a:rPr lang="en-IE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IE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E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𝑇𝑃</m:t>
                                    </m:r>
                                  </m:num>
                                  <m:den>
                                    <m:r>
                                      <a:rPr lang="en-IE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den>
                                </m:f>
                                <m:r>
                                  <a:rPr lang="en-IE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IE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E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𝑇𝑃</m:t>
                                    </m:r>
                                  </m:num>
                                  <m:den>
                                    <m:r>
                                      <a:rPr lang="en-IE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𝑇𝑃</m:t>
                                    </m:r>
                                    <m:r>
                                      <a:rPr lang="en-IE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IE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𝐹𝑁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E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91440" marB="91440" anchor="ctr">
                        <a:lnL w="381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  <a:alpha val="50196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9173196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>
                              <a:solidFill>
                                <a:schemeClr val="bg1"/>
                              </a:solidFill>
                            </a:rPr>
                            <a:t>Specificity (TNR)</a:t>
                          </a:r>
                        </a:p>
                      </a:txBody>
                      <a:tcPr marT="91440" marB="9144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85000"/>
                            <a:lumOff val="15000"/>
                            <a:alpha val="50196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𝑇𝑁𝑅</m:t>
                                </m:r>
                                <m:r>
                                  <a:rPr lang="en-IE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IE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E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𝑇𝑁</m:t>
                                    </m:r>
                                  </m:num>
                                  <m:den>
                                    <m:r>
                                      <a:rPr lang="en-IE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  <m:r>
                                  <a:rPr lang="en-IE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IE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E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𝑇𝑁</m:t>
                                    </m:r>
                                  </m:num>
                                  <m:den>
                                    <m:r>
                                      <a:rPr lang="en-IE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𝑇𝑁</m:t>
                                    </m:r>
                                    <m:r>
                                      <a:rPr lang="en-IE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IE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𝐹𝑃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E" sz="16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indent="0" algn="l" defTabSz="914400" rtl="0" eaLnBrk="1" latinLnBrk="0" hangingPunct="1">
                            <a:buFont typeface="Arial" panose="020B0604020202020204" pitchFamily="34" charset="0"/>
                            <a:buNone/>
                          </a:pPr>
                          <a:endParaRPr lang="en-IE" sz="16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T="91440" marB="91440" anchor="ctr">
                        <a:lnL w="381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  <a:alpha val="50196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3742925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>
                              <a:solidFill>
                                <a:schemeClr val="bg1"/>
                              </a:solidFill>
                            </a:rPr>
                            <a:t>Precision (PPV)</a:t>
                          </a:r>
                        </a:p>
                      </a:txBody>
                      <a:tcPr marT="91440" marB="9144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85000"/>
                            <a:lumOff val="15000"/>
                            <a:alpha val="50196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𝑃𝑃𝑉</m:t>
                                </m:r>
                                <m:r>
                                  <a:rPr lang="en-IE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IE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E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𝑇𝑃</m:t>
                                    </m:r>
                                  </m:num>
                                  <m:den>
                                    <m:r>
                                      <a:rPr lang="en-IE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𝑇𝑃</m:t>
                                    </m:r>
                                    <m:r>
                                      <a:rPr lang="en-IE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IE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𝐹𝑃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E" sz="16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IE" sz="1600" b="0" kern="120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T="91440" marB="91440" anchor="ctr">
                        <a:lnL w="381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  <a:alpha val="50196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77133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6D166F3-BFAA-7243-6BD1-9F7A38F204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1749615"/>
                  </p:ext>
                </p:extLst>
              </p:nvPr>
            </p:nvGraphicFramePr>
            <p:xfrm>
              <a:off x="5743742" y="3851286"/>
              <a:ext cx="5976000" cy="2494698"/>
            </p:xfrm>
            <a:graphic>
              <a:graphicData uri="http://schemas.openxmlformats.org/drawingml/2006/table">
                <a:tbl>
                  <a:tblPr bandCol="1">
                    <a:tableStyleId>{C083E6E3-FA7D-4D7B-A595-EF9225AFEA82}</a:tableStyleId>
                  </a:tblPr>
                  <a:tblGrid>
                    <a:gridCol w="1629818">
                      <a:extLst>
                        <a:ext uri="{9D8B030D-6E8A-4147-A177-3AD203B41FA5}">
                          <a16:colId xmlns:a16="http://schemas.microsoft.com/office/drawing/2014/main" val="1954753644"/>
                        </a:ext>
                      </a:extLst>
                    </a:gridCol>
                    <a:gridCol w="4346182">
                      <a:extLst>
                        <a:ext uri="{9D8B030D-6E8A-4147-A177-3AD203B41FA5}">
                          <a16:colId xmlns:a16="http://schemas.microsoft.com/office/drawing/2014/main" val="1875939613"/>
                        </a:ext>
                      </a:extLst>
                    </a:gridCol>
                  </a:tblGrid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>
                              <a:solidFill>
                                <a:schemeClr val="bg1"/>
                              </a:solidFill>
                            </a:rPr>
                            <a:t>Sensitivity (TPR)</a:t>
                          </a:r>
                        </a:p>
                      </a:txBody>
                      <a:tcPr marT="91440" marB="9144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85000"/>
                            <a:lumOff val="15000"/>
                            <a:alpha val="50196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381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7588" r="-140" b="-248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9173196"/>
                      </a:ext>
                    </a:extLst>
                  </a:tr>
                  <a:tr h="8873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>
                              <a:solidFill>
                                <a:schemeClr val="bg1"/>
                              </a:solidFill>
                            </a:rPr>
                            <a:t>Specificity (TNR)</a:t>
                          </a:r>
                        </a:p>
                      </a:txBody>
                      <a:tcPr marT="91440" marB="9144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85000"/>
                            <a:lumOff val="15000"/>
                            <a:alpha val="50196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381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7588" t="-81507" r="-140" b="-1027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3742925"/>
                      </a:ext>
                    </a:extLst>
                  </a:tr>
                  <a:tr h="8873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>
                              <a:solidFill>
                                <a:schemeClr val="bg1"/>
                              </a:solidFill>
                            </a:rPr>
                            <a:t>Precision (PPV)</a:t>
                          </a:r>
                        </a:p>
                      </a:txBody>
                      <a:tcPr marT="91440" marB="9144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85000"/>
                            <a:lumOff val="15000"/>
                            <a:alpha val="50196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 anchor="ctr">
                        <a:lnL w="381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7588" t="-181507" r="-140" b="-27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77133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14A8F23-CF52-EEE2-E749-F37F35FECDEA}"/>
              </a:ext>
            </a:extLst>
          </p:cNvPr>
          <p:cNvSpPr txBox="1"/>
          <p:nvPr/>
        </p:nvSpPr>
        <p:spPr>
          <a:xfrm>
            <a:off x="408372" y="1300037"/>
            <a:ext cx="494486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200" dirty="0"/>
              <a:t>Most definitions of “accuracy” depend on a “cut-off” when someone moves to being more likely to have the disease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bg1">
                    <a:lumMod val="50000"/>
                  </a:schemeClr>
                </a:solidFill>
              </a:rPr>
              <a:t>e.g. Cut-off value between 0-1 for logistic regression probabilities </a:t>
            </a:r>
          </a:p>
          <a:p>
            <a:endParaRPr lang="en-IE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IE" sz="2200" dirty="0"/>
              <a:t>Reliance on a cut-off makes these measures vulnerable, especially for class imbalanced conditions (e.g. rare disease)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bg1">
                    <a:lumMod val="50000"/>
                  </a:schemeClr>
                </a:solidFill>
              </a:rPr>
              <a:t>“Good” accuracy if set all subjects = “no disease” for rare condition</a:t>
            </a:r>
          </a:p>
          <a:p>
            <a:endParaRPr lang="en-IE" sz="2400" dirty="0"/>
          </a:p>
          <a:p>
            <a:r>
              <a:rPr lang="en-IE" sz="2200" dirty="0"/>
              <a:t>ROC curves are a robust method which can evaluate accuracy across the range of all possible cut-off thresholds</a:t>
            </a:r>
          </a:p>
        </p:txBody>
      </p:sp>
    </p:spTree>
    <p:extLst>
      <p:ext uri="{BB962C8B-B14F-4D97-AF65-F5344CB8AC3E}">
        <p14:creationId xmlns:p14="http://schemas.microsoft.com/office/powerpoint/2010/main" val="2332785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24A8E37-210D-463F-B141-262B71FD81EE}"/>
              </a:ext>
            </a:extLst>
          </p:cNvPr>
          <p:cNvSpPr txBox="1"/>
          <p:nvPr/>
        </p:nvSpPr>
        <p:spPr>
          <a:xfrm>
            <a:off x="770604" y="1370257"/>
            <a:ext cx="708192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The Receiver Operating Characteristic (ROC) curve is commonly used approach to assess a diagnostic test.</a:t>
            </a:r>
          </a:p>
          <a:p>
            <a:endParaRPr lang="en-IE" sz="2400" dirty="0"/>
          </a:p>
          <a:p>
            <a:r>
              <a:rPr lang="en-IE" sz="2400" dirty="0"/>
              <a:t>ROC curve plots the sensitivity (TPR) vs. the false positive rate across the entire range of cut-off values.</a:t>
            </a:r>
          </a:p>
          <a:p>
            <a:r>
              <a:rPr lang="en-IE" sz="2000" dirty="0">
                <a:solidFill>
                  <a:srgbClr val="7F7F7F"/>
                </a:solidFill>
              </a:rPr>
              <a:t>ROC curves can be either non-parametric or parametric.</a:t>
            </a:r>
          </a:p>
          <a:p>
            <a:endParaRPr lang="en-IE" sz="2400" dirty="0"/>
          </a:p>
          <a:p>
            <a:r>
              <a:rPr lang="en-IE" sz="2400" dirty="0"/>
              <a:t>The Area Under the Curve (AUC) can be used as a robust measure of the “accuracy” of the test</a:t>
            </a:r>
          </a:p>
          <a:p>
            <a:r>
              <a:rPr lang="en-IE" sz="2000" dirty="0">
                <a:solidFill>
                  <a:srgbClr val="7F7F7F"/>
                </a:solidFill>
              </a:rPr>
              <a:t>AUC equivalent to probability of assigning a random “positive subject” higher than a random “negative subject”</a:t>
            </a:r>
          </a:p>
          <a:p>
            <a:r>
              <a:rPr lang="en-IE" sz="2000" dirty="0">
                <a:solidFill>
                  <a:srgbClr val="7F7F7F"/>
                </a:solidFill>
              </a:rPr>
              <a:t>Partial AUC (</a:t>
            </a:r>
            <a:r>
              <a:rPr lang="en-IE" sz="2000" dirty="0" err="1">
                <a:solidFill>
                  <a:srgbClr val="7F7F7F"/>
                </a:solidFill>
              </a:rPr>
              <a:t>pAUC</a:t>
            </a:r>
            <a:r>
              <a:rPr lang="en-IE" sz="2000" dirty="0">
                <a:solidFill>
                  <a:srgbClr val="7F7F7F"/>
                </a:solidFill>
              </a:rPr>
              <a:t>) can be used to compare the performance of two tests in specific regions of the false positive rate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D97AC7-8FB6-801E-7B3A-673C526CF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17967"/>
            <a:ext cx="10553700" cy="770861"/>
          </a:xfrm>
        </p:spPr>
        <p:txBody>
          <a:bodyPr/>
          <a:lstStyle/>
          <a:p>
            <a:r>
              <a:rPr lang="en-US" dirty="0"/>
              <a:t>Receiver Operating Characteristic (ROC) Curve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0D900B-3654-97BD-3B8F-E63BCC945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953" y="2140277"/>
            <a:ext cx="3350443" cy="33504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E73D8A-8AF4-1F63-7F52-3615A04F38CC}"/>
              </a:ext>
            </a:extLst>
          </p:cNvPr>
          <p:cNvSpPr txBox="1"/>
          <p:nvPr/>
        </p:nvSpPr>
        <p:spPr>
          <a:xfrm>
            <a:off x="8096016" y="5490720"/>
            <a:ext cx="3039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>
                <a:hlinkClick r:id="rId4"/>
              </a:rPr>
              <a:t>https://en.wikipedia.org/wiki/Receiver_operating_characteristic</a:t>
            </a:r>
            <a:endParaRPr lang="en-IE" sz="800" dirty="0"/>
          </a:p>
        </p:txBody>
      </p:sp>
    </p:spTree>
    <p:extLst>
      <p:ext uri="{BB962C8B-B14F-4D97-AF65-F5344CB8AC3E}">
        <p14:creationId xmlns:p14="http://schemas.microsoft.com/office/powerpoint/2010/main" val="1655099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7A561-1132-B26E-6362-81448E361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Sample ROC Curve |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267D7-6082-6CB7-EEF1-2955E74C536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6000" y="1411714"/>
            <a:ext cx="4833877" cy="4895226"/>
          </a:xfrm>
        </p:spPr>
        <p:txBody>
          <a:bodyPr/>
          <a:lstStyle/>
          <a:p>
            <a:pPr marL="112713" indent="-112713">
              <a:buNone/>
            </a:pPr>
            <a:r>
              <a:rPr lang="en-US" sz="2400" dirty="0"/>
              <a:t>“The required sample size for a prospective ROC study of a single diagnostic test allowing a type I error of 0.05 and a power of 0.80, with the more conservative AUC</a:t>
            </a:r>
            <a:r>
              <a:rPr lang="en-US" sz="2400" baseline="-25000" dirty="0"/>
              <a:t>1</a:t>
            </a:r>
            <a:r>
              <a:rPr lang="en-US" sz="2400" dirty="0"/>
              <a:t> of 0.80, AUC</a:t>
            </a:r>
            <a:r>
              <a:rPr lang="en-US" sz="2400" baseline="-25000" dirty="0"/>
              <a:t>0</a:t>
            </a:r>
            <a:r>
              <a:rPr lang="en-US" sz="2400" dirty="0"/>
              <a:t> of 0.70, and the allocation ratio of 4 (prevalence of common psychiatric disorders is estimated to be 20% in the primary care population, thus the prevalence of non-diseased is estimated at 80%) was 370 subjects (74 clinically confirmed cases and 296 clinically confirmed non-cases).”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27EC872-A05B-3811-7910-D53B7676466D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77663211"/>
              </p:ext>
            </p:extLst>
          </p:nvPr>
        </p:nvGraphicFramePr>
        <p:xfrm>
          <a:off x="6076950" y="2513548"/>
          <a:ext cx="5400000" cy="379339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564292">
                  <a:extLst>
                    <a:ext uri="{9D8B030D-6E8A-4147-A177-3AD203B41FA5}">
                      <a16:colId xmlns:a16="http://schemas.microsoft.com/office/drawing/2014/main" val="3976047983"/>
                    </a:ext>
                  </a:extLst>
                </a:gridCol>
                <a:gridCol w="1835708">
                  <a:extLst>
                    <a:ext uri="{9D8B030D-6E8A-4147-A177-3AD203B41FA5}">
                      <a16:colId xmlns:a16="http://schemas.microsoft.com/office/drawing/2014/main" val="1188010946"/>
                    </a:ext>
                  </a:extLst>
                </a:gridCol>
              </a:tblGrid>
              <a:tr h="421488">
                <a:tc>
                  <a:txBody>
                    <a:bodyPr/>
                    <a:lstStyle/>
                    <a:p>
                      <a:pPr algn="l"/>
                      <a:r>
                        <a:rPr lang="en-IE" dirty="0">
                          <a:solidFill>
                            <a:schemeClr val="tx2"/>
                          </a:solidFill>
                        </a:rPr>
                        <a:t>Parameter</a:t>
                      </a: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dirty="0">
                          <a:solidFill>
                            <a:schemeClr val="tx2"/>
                          </a:solidFill>
                        </a:rPr>
                        <a:t>Value</a:t>
                      </a: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907206"/>
                  </a:ext>
                </a:extLst>
              </a:tr>
              <a:tr h="4214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Significance Level (2-sided)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0.05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284840"/>
                  </a:ext>
                </a:extLst>
              </a:tr>
              <a:tr h="4214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Type</a:t>
                      </a:r>
                    </a:p>
                  </a:txBody>
                  <a:tcPr marL="68580" marR="6858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Discrete</a:t>
                      </a:r>
                    </a:p>
                  </a:txBody>
                  <a:tcPr marL="68580" marR="6858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806359"/>
                  </a:ext>
                </a:extLst>
              </a:tr>
              <a:tr h="4214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Null Hypothesis AUC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0.7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682154"/>
                  </a:ext>
                </a:extLst>
              </a:tr>
              <a:tr h="4214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Alternative Hypothesis AUC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0.8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614120"/>
                  </a:ext>
                </a:extLst>
              </a:tr>
              <a:tr h="4214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Standard Deviation Ratio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1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032950"/>
                  </a:ext>
                </a:extLst>
              </a:tr>
              <a:tr h="4214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Positive Group Sample Size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68580" marR="6858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852363"/>
                  </a:ext>
                </a:extLst>
              </a:tr>
              <a:tr h="4214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 Group Sample Size</a:t>
                      </a:r>
                    </a:p>
                  </a:txBody>
                  <a:tcPr marL="68580" marR="6858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296</a:t>
                      </a:r>
                    </a:p>
                  </a:txBody>
                  <a:tcPr marL="68580" marR="6858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024585"/>
                  </a:ext>
                </a:extLst>
              </a:tr>
              <a:tr h="4214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Power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80%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42562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22C00EF-6A08-9844-71E9-2D85944E1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950" y="1411714"/>
            <a:ext cx="5400000" cy="105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2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DEDB4-1540-F65C-CBAD-2A94B9154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444543"/>
                </a:solidFill>
              </a:rPr>
              <a:t>Denis Desmond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444543"/>
                </a:solidFill>
              </a:rPr>
              <a:t>Research Statistician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444543"/>
                </a:solidFill>
              </a:rPr>
              <a:t>nQuery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C0190E-87F7-0A8E-9477-91D07C9B50F5}"/>
              </a:ext>
            </a:extLst>
          </p:cNvPr>
          <p:cNvSpPr txBox="1">
            <a:spLocks/>
          </p:cNvSpPr>
          <p:nvPr/>
        </p:nvSpPr>
        <p:spPr>
          <a:xfrm>
            <a:off x="8390314" y="1897141"/>
            <a:ext cx="4030664" cy="180175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3375B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1"/>
                </a:solidFill>
              </a:rPr>
              <a:t>Webinar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Host</a:t>
            </a:r>
          </a:p>
        </p:txBody>
      </p:sp>
      <p:pic>
        <p:nvPicPr>
          <p:cNvPr id="14" name="Picture 1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1A877A7-AA7C-83BA-49D0-5500AC7F9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78" y="1615893"/>
            <a:ext cx="2521404" cy="252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92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D23F0CBA-E1B0-5F78-5F75-D47865D27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and Conclusions</a:t>
            </a:r>
            <a:br>
              <a:rPr lang="en-IE" dirty="0"/>
            </a:br>
            <a:br>
              <a:rPr lang="en-IE" dirty="0"/>
            </a:b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B3529-8606-B906-5DFA-1119A96A6DB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 dirty="0"/>
              <a:t>Part 4</a:t>
            </a:r>
          </a:p>
        </p:txBody>
      </p:sp>
    </p:spTree>
    <p:extLst>
      <p:ext uri="{BB962C8B-B14F-4D97-AF65-F5344CB8AC3E}">
        <p14:creationId xmlns:p14="http://schemas.microsoft.com/office/powerpoint/2010/main" val="230544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B9EF3-BD3E-B8E7-EF2E-B7E9CD2E9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Discussion and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9BC88-587C-EBC6-15D6-022A2704786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0100" y="1513593"/>
            <a:ext cx="10553700" cy="495307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It is important to pick the correct measure of association for the type of analysis and type of data that is of interest in a particular study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Correlation coefficients can be used to describe the relationship between two variables as is commonly seen in the context of regression modelling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Measures like Cohen’s kappa allow for the assessment of reliability for two (or more) raters which can be compared to the level of agreement expected by chance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ROC analysis evaluates the accuracy of diagnostic tests to a gold-standard over all possible cut-offs for a positive result for probability or score measurements</a:t>
            </a:r>
          </a:p>
        </p:txBody>
      </p:sp>
    </p:spTree>
    <p:extLst>
      <p:ext uri="{BB962C8B-B14F-4D97-AF65-F5344CB8AC3E}">
        <p14:creationId xmlns:p14="http://schemas.microsoft.com/office/powerpoint/2010/main" val="395549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933245A2-A381-4972-B3AE-C52A6F35DB4B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1" cy="644470"/>
          </a:xfrm>
          <a:prstGeom prst="rect">
            <a:avLst/>
          </a:prstGeom>
          <a:solidFill>
            <a:srgbClr val="333C4E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IE" sz="24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1E7818-511B-4651-9A4F-CA890F7B8184}"/>
              </a:ext>
            </a:extLst>
          </p:cNvPr>
          <p:cNvSpPr/>
          <p:nvPr/>
        </p:nvSpPr>
        <p:spPr>
          <a:xfrm>
            <a:off x="-349134" y="-155434"/>
            <a:ext cx="12191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5400" b="1" dirty="0">
                <a:solidFill>
                  <a:srgbClr val="48BFD3"/>
                </a:solidFill>
              </a:rPr>
              <a:t>  Statsols.com/trial</a:t>
            </a:r>
            <a:endParaRPr lang="en-IE" sz="5400" b="1" dirty="0">
              <a:solidFill>
                <a:srgbClr val="48BFD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649D53-478F-2C45-B712-74A82D8ED1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2066"/>
          <a:stretch/>
        </p:blipFill>
        <p:spPr>
          <a:xfrm>
            <a:off x="0" y="644470"/>
            <a:ext cx="12192000" cy="621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32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259E6E6-4642-D182-0F77-508CA10EF8C7}"/>
              </a:ext>
            </a:extLst>
          </p:cNvPr>
          <p:cNvSpPr/>
          <p:nvPr/>
        </p:nvSpPr>
        <p:spPr>
          <a:xfrm>
            <a:off x="5145741" y="3800271"/>
            <a:ext cx="4240306" cy="550808"/>
          </a:xfrm>
          <a:prstGeom prst="roundRect">
            <a:avLst>
              <a:gd name="adj" fmla="val 5368"/>
            </a:avLst>
          </a:prstGeom>
          <a:solidFill>
            <a:schemeClr val="accent1">
              <a:lumMod val="5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D23F0CBA-E1B0-5F78-5F75-D47865D27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3247" y="1468539"/>
            <a:ext cx="5029200" cy="1709737"/>
          </a:xfrm>
        </p:spPr>
        <p:txBody>
          <a:bodyPr/>
          <a:lstStyle/>
          <a:p>
            <a:pPr algn="ctr"/>
            <a:r>
              <a:rPr lang="en-IE" sz="8800" b="1" dirty="0">
                <a:solidFill>
                  <a:schemeClr val="bg1"/>
                </a:solidFill>
              </a:rPr>
              <a:t>Thank You</a:t>
            </a:r>
            <a:endParaRPr lang="en-IE" sz="88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F95A92-27B6-B1C6-67D7-D698B3A262BB}"/>
              </a:ext>
            </a:extLst>
          </p:cNvPr>
          <p:cNvSpPr txBox="1"/>
          <p:nvPr/>
        </p:nvSpPr>
        <p:spPr>
          <a:xfrm>
            <a:off x="4854495" y="3679725"/>
            <a:ext cx="48363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4400" dirty="0">
                <a:solidFill>
                  <a:schemeClr val="bg1"/>
                </a:solidFill>
              </a:rPr>
              <a:t>info@statsols.com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68E0C-4CD4-5119-1755-11E7CEF821C5}"/>
              </a:ext>
            </a:extLst>
          </p:cNvPr>
          <p:cNvSpPr txBox="1"/>
          <p:nvPr/>
        </p:nvSpPr>
        <p:spPr>
          <a:xfrm>
            <a:off x="2579673" y="3679725"/>
            <a:ext cx="2566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4000" b="1" dirty="0">
                <a:solidFill>
                  <a:schemeClr val="tx2"/>
                </a:solidFill>
              </a:rPr>
              <a:t>Contact us:</a:t>
            </a:r>
            <a:endParaRPr lang="en-IE" sz="4000" dirty="0">
              <a:solidFill>
                <a:schemeClr val="tx2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78EC946-652A-D261-99D0-B1285CB0C7CF}"/>
              </a:ext>
            </a:extLst>
          </p:cNvPr>
          <p:cNvSpPr/>
          <p:nvPr/>
        </p:nvSpPr>
        <p:spPr>
          <a:xfrm>
            <a:off x="5145741" y="4658608"/>
            <a:ext cx="2169459" cy="403174"/>
          </a:xfrm>
          <a:prstGeom prst="roundRect">
            <a:avLst>
              <a:gd name="adj" fmla="val 5368"/>
            </a:avLst>
          </a:prstGeom>
          <a:solidFill>
            <a:schemeClr val="accent1">
              <a:lumMod val="5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B80175-EB28-E2C6-B45C-64E37C399D03}"/>
              </a:ext>
            </a:extLst>
          </p:cNvPr>
          <p:cNvSpPr txBox="1"/>
          <p:nvPr/>
        </p:nvSpPr>
        <p:spPr>
          <a:xfrm>
            <a:off x="5062846" y="4560812"/>
            <a:ext cx="23442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3200" dirty="0">
                <a:solidFill>
                  <a:schemeClr val="bg1"/>
                </a:solidFill>
              </a:rPr>
              <a:t>Statsols.com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F1120A-1774-BC9A-24E2-06E43CC3643F}"/>
              </a:ext>
            </a:extLst>
          </p:cNvPr>
          <p:cNvSpPr txBox="1"/>
          <p:nvPr/>
        </p:nvSpPr>
        <p:spPr>
          <a:xfrm>
            <a:off x="3390980" y="4598585"/>
            <a:ext cx="2566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 dirty="0">
                <a:solidFill>
                  <a:schemeClr val="tx2"/>
                </a:solidFill>
              </a:rPr>
              <a:t>More info:</a:t>
            </a:r>
          </a:p>
        </p:txBody>
      </p:sp>
    </p:spTree>
    <p:extLst>
      <p:ext uri="{BB962C8B-B14F-4D97-AF65-F5344CB8AC3E}">
        <p14:creationId xmlns:p14="http://schemas.microsoft.com/office/powerpoint/2010/main" val="2328330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6723B5-B797-5700-F202-C4CE174D3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References [Correlation]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A17005-584D-3FE6-6D91-95D0D321F757}"/>
              </a:ext>
            </a:extLst>
          </p:cNvPr>
          <p:cNvSpPr txBox="1"/>
          <p:nvPr/>
        </p:nvSpPr>
        <p:spPr>
          <a:xfrm>
            <a:off x="800100" y="1477108"/>
            <a:ext cx="105537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May, J., &amp; Looney, S. W. (2020). Sample Size Charts for Spearman and Kendall Coefficients. Journal of Biometrics &amp; Biostatistics</a:t>
            </a:r>
          </a:p>
          <a:p>
            <a:r>
              <a:rPr lang="fr-FR" sz="2000" dirty="0" err="1"/>
              <a:t>Bhandari</a:t>
            </a:r>
            <a:r>
              <a:rPr lang="fr-FR" sz="2000" dirty="0"/>
              <a:t>, P. (2022). </a:t>
            </a:r>
            <a:r>
              <a:rPr lang="fr-FR" sz="2000" dirty="0" err="1"/>
              <a:t>Correlation</a:t>
            </a:r>
            <a:r>
              <a:rPr lang="fr-FR" sz="2000" dirty="0"/>
              <a:t> Coefficient | Types, Formulas &amp; </a:t>
            </a:r>
            <a:r>
              <a:rPr lang="fr-FR" sz="2000" dirty="0" err="1"/>
              <a:t>Examples</a:t>
            </a:r>
            <a:r>
              <a:rPr lang="fr-FR" sz="2000" dirty="0"/>
              <a:t>. </a:t>
            </a:r>
            <a:r>
              <a:rPr lang="fr-FR" sz="2000" dirty="0" err="1"/>
              <a:t>Scribbr</a:t>
            </a:r>
            <a:r>
              <a:rPr lang="fr-FR" sz="2000" dirty="0"/>
              <a:t>. </a:t>
            </a:r>
            <a:r>
              <a:rPr lang="fr-FR" sz="2000" dirty="0">
                <a:hlinkClick r:id="rId2"/>
              </a:rPr>
              <a:t>https://www.scribbr.com/statistics/correlation-coefficient/</a:t>
            </a:r>
            <a:endParaRPr lang="fr-FR" sz="2000" dirty="0"/>
          </a:p>
          <a:p>
            <a:r>
              <a:rPr lang="en-IE" sz="2000" dirty="0"/>
              <a:t>Schober, P., Boer, C., &amp; </a:t>
            </a:r>
            <a:r>
              <a:rPr lang="en-IE" sz="2000" dirty="0" err="1"/>
              <a:t>Schwarte</a:t>
            </a:r>
            <a:r>
              <a:rPr lang="en-IE" sz="2000" dirty="0"/>
              <a:t>, L. A. (2018). Correlation Coefficients. </a:t>
            </a:r>
            <a:r>
              <a:rPr lang="en-IE" sz="2000" dirty="0" err="1"/>
              <a:t>Anesthesia</a:t>
            </a:r>
            <a:r>
              <a:rPr lang="en-IE" sz="2000" dirty="0"/>
              <a:t> &amp; Analgesia, 126(5), 1763–1768</a:t>
            </a:r>
          </a:p>
          <a:p>
            <a:r>
              <a:rPr lang="en-US" sz="2000" dirty="0"/>
              <a:t>Carter, S. J., Ng, R., El-Den, S., &amp; Schneider, C. E. (2021). A patient-reported experience measure for community pharmacy including development of a short-form: The perceived service quality scale. Research in Social &amp; Administrative Pharmacy, 18(8), 3369–3378</a:t>
            </a:r>
          </a:p>
          <a:p>
            <a:r>
              <a:rPr lang="en-US" sz="2000" dirty="0" err="1"/>
              <a:t>Ekström</a:t>
            </a:r>
            <a:r>
              <a:rPr lang="en-US" sz="2000" dirty="0"/>
              <a:t>, J. (2009). A generalized definition of the </a:t>
            </a:r>
            <a:r>
              <a:rPr lang="en-US" sz="2000" dirty="0" err="1"/>
              <a:t>polychoric</a:t>
            </a:r>
            <a:r>
              <a:rPr lang="en-US" sz="2000" dirty="0"/>
              <a:t> correlation coefficient. Department of Statistics, UCLA</a:t>
            </a:r>
          </a:p>
        </p:txBody>
      </p:sp>
    </p:spTree>
    <p:extLst>
      <p:ext uri="{BB962C8B-B14F-4D97-AF65-F5344CB8AC3E}">
        <p14:creationId xmlns:p14="http://schemas.microsoft.com/office/powerpoint/2010/main" val="3331111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6723B5-B797-5700-F202-C4CE174D3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References [Agreement]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B3FA55-6922-2243-FE9A-22D6BB1756AB}"/>
              </a:ext>
            </a:extLst>
          </p:cNvPr>
          <p:cNvSpPr txBox="1"/>
          <p:nvPr/>
        </p:nvSpPr>
        <p:spPr>
          <a:xfrm>
            <a:off x="614624" y="1284721"/>
            <a:ext cx="1096275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Cohen, J. (1960). A Coefficient of Agreement for Nominal Scales. Educational and Psychological Measurement, 20(1), 37–46</a:t>
            </a:r>
          </a:p>
          <a:p>
            <a:r>
              <a:rPr lang="en-IE" dirty="0"/>
              <a:t>Flack, V. F., Afifi, A. A., </a:t>
            </a:r>
            <a:r>
              <a:rPr lang="en-IE" dirty="0" err="1"/>
              <a:t>Lachenbruch</a:t>
            </a:r>
            <a:r>
              <a:rPr lang="en-IE" dirty="0"/>
              <a:t>, P. A., &amp; Schouten, H. C. (1988). Sample size determinations for the two </a:t>
            </a:r>
            <a:r>
              <a:rPr lang="en-IE" dirty="0" err="1"/>
              <a:t>rater</a:t>
            </a:r>
            <a:r>
              <a:rPr lang="en-IE" dirty="0"/>
              <a:t> kappa statistic. Psychometrika, 53(3), 321–325</a:t>
            </a:r>
          </a:p>
          <a:p>
            <a:r>
              <a:rPr lang="en-US" dirty="0"/>
              <a:t>Fleiss, J. L., Cohen, J., &amp; Everitt, B. S. (1969). Large sample standard errors of kappa and weighted kappa. Psychological Bulletin, 72(5), 323–327</a:t>
            </a:r>
          </a:p>
          <a:p>
            <a:r>
              <a:rPr lang="en-US" dirty="0"/>
              <a:t>Bloch, D., &amp; Kraemer, H. C. (1989). 2 x 2 Kappa Coefficients: Measures of Agreement or Association. Biometrics, 45(1), 269</a:t>
            </a:r>
          </a:p>
          <a:p>
            <a:r>
              <a:rPr lang="en-US" dirty="0"/>
              <a:t>Fleiss, J. L., Levin, B., &amp; Paik, M. C. (2003). Statistical Methods for Rates and Proportions. Wiley Series in Probability and Statistics</a:t>
            </a:r>
          </a:p>
          <a:p>
            <a:r>
              <a:rPr lang="en-US" dirty="0"/>
              <a:t>Cronbach, L. J. (1951). Coefficient alpha and the internal structure of tests. Psychometrika, 16(3), 297–334</a:t>
            </a:r>
          </a:p>
          <a:p>
            <a:r>
              <a:rPr lang="en-US" dirty="0"/>
              <a:t>Landis, J. R., &amp; Koch, G. G. (1977). The Measurement of Observer Agreement for Categorical Data. Biometrics, 33(1), 159</a:t>
            </a:r>
          </a:p>
          <a:p>
            <a:r>
              <a:rPr lang="en-US" dirty="0"/>
              <a:t>Ranganathan, P., </a:t>
            </a:r>
            <a:r>
              <a:rPr lang="en-US" dirty="0" err="1"/>
              <a:t>Pramesh</a:t>
            </a:r>
            <a:r>
              <a:rPr lang="en-US" dirty="0"/>
              <a:t>, C., &amp; Aggarwal, R. (2017). Common pitfalls in statistical analysis: Measures of agreement. Perspectives in Clinical Research, 8(4), 187</a:t>
            </a:r>
          </a:p>
          <a:p>
            <a:r>
              <a:rPr lang="en-US" dirty="0" err="1"/>
              <a:t>Cesari</a:t>
            </a:r>
            <a:r>
              <a:rPr lang="en-US" dirty="0"/>
              <a:t>, M., </a:t>
            </a:r>
            <a:r>
              <a:rPr lang="en-US" dirty="0" err="1"/>
              <a:t>Demougeot</a:t>
            </a:r>
            <a:r>
              <a:rPr lang="en-US" dirty="0"/>
              <a:t>, L., </a:t>
            </a:r>
            <a:r>
              <a:rPr lang="en-US" dirty="0" err="1"/>
              <a:t>Boccalon</a:t>
            </a:r>
            <a:r>
              <a:rPr lang="en-US" dirty="0"/>
              <a:t>, H., </a:t>
            </a:r>
            <a:r>
              <a:rPr lang="en-US" dirty="0" err="1"/>
              <a:t>Guyonnet</a:t>
            </a:r>
            <a:r>
              <a:rPr lang="en-US" dirty="0"/>
              <a:t>, S., Van Kan, G. A., </a:t>
            </a:r>
            <a:r>
              <a:rPr lang="en-US" dirty="0" err="1"/>
              <a:t>Vellas</a:t>
            </a:r>
            <a:r>
              <a:rPr lang="en-US" dirty="0"/>
              <a:t>, B., &amp; </a:t>
            </a:r>
            <a:r>
              <a:rPr lang="en-US" dirty="0" err="1"/>
              <a:t>Andrieu</a:t>
            </a:r>
            <a:r>
              <a:rPr lang="en-US" dirty="0"/>
              <a:t>, S. (2014). A Self-Reported Screening Tool for Detecting Community-Dwelling Older Persons with Frailty Syndrome in the Absence of Mobility Disability: The </a:t>
            </a:r>
            <a:r>
              <a:rPr lang="en-US" dirty="0" err="1"/>
              <a:t>FiND</a:t>
            </a:r>
            <a:r>
              <a:rPr lang="en-US" dirty="0"/>
              <a:t> Questionnaire. PLOS ONE, 9(7), e101745</a:t>
            </a:r>
          </a:p>
          <a:p>
            <a:r>
              <a:rPr lang="en-US" dirty="0"/>
              <a:t>McHugh, M. L. (2012). Interrater reliability: the kappa statistic. </a:t>
            </a:r>
            <a:r>
              <a:rPr lang="en-US" dirty="0" err="1"/>
              <a:t>Biochemia</a:t>
            </a:r>
            <a:r>
              <a:rPr lang="en-US" dirty="0"/>
              <a:t> Medica, 276–282</a:t>
            </a:r>
          </a:p>
        </p:txBody>
      </p:sp>
    </p:spTree>
    <p:extLst>
      <p:ext uri="{BB962C8B-B14F-4D97-AF65-F5344CB8AC3E}">
        <p14:creationId xmlns:p14="http://schemas.microsoft.com/office/powerpoint/2010/main" val="3743095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6723B5-B797-5700-F202-C4CE174D3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References [</a:t>
            </a:r>
            <a:r>
              <a:rPr lang="en-IE"/>
              <a:t>Diagnostic Testing]</a:t>
            </a:r>
            <a:endParaRPr lang="en-I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36A5C4-00D6-083F-AA97-A24E1EEB119A}"/>
              </a:ext>
            </a:extLst>
          </p:cNvPr>
          <p:cNvSpPr txBox="1"/>
          <p:nvPr/>
        </p:nvSpPr>
        <p:spPr>
          <a:xfrm>
            <a:off x="746718" y="1284721"/>
            <a:ext cx="1066046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Hanley, J. A., &amp; McNeil, B. J. (1982). The meaning and use of the area under a receiver operating characteristic (ROC) curve. Radiology, 143(1), 29–36</a:t>
            </a:r>
          </a:p>
          <a:p>
            <a:r>
              <a:rPr lang="en-US" dirty="0"/>
              <a:t>Hanley, J. A., &amp; McNeil, B. J. (1983). A method of comparing the areas under receiver operating characteristic curves derived from the same cases. Radiology, 148(3), 839–843</a:t>
            </a:r>
          </a:p>
          <a:p>
            <a:r>
              <a:rPr lang="en-IE" dirty="0"/>
              <a:t>Obuchowski, N. A., &amp; </a:t>
            </a:r>
            <a:r>
              <a:rPr lang="en-IE" dirty="0" err="1"/>
              <a:t>McClish</a:t>
            </a:r>
            <a:r>
              <a:rPr lang="en-IE" dirty="0"/>
              <a:t>, D. K. (1997). Sample Size Determination For Diagnostic Accuracy Studies Involving Binormal Roc Curve Indices. Statistics in Medicine, 16(13), 1529–1542</a:t>
            </a:r>
          </a:p>
          <a:p>
            <a:r>
              <a:rPr lang="en-US" dirty="0" err="1"/>
              <a:t>Anjara</a:t>
            </a:r>
            <a:r>
              <a:rPr lang="en-US" dirty="0"/>
              <a:t>, S., </a:t>
            </a:r>
            <a:r>
              <a:rPr lang="en-US" dirty="0" err="1"/>
              <a:t>Bonetto</a:t>
            </a:r>
            <a:r>
              <a:rPr lang="en-US" dirty="0"/>
              <a:t>, C., Van </a:t>
            </a:r>
            <a:r>
              <a:rPr lang="en-US" dirty="0" err="1"/>
              <a:t>Bortel</a:t>
            </a:r>
            <a:r>
              <a:rPr lang="en-US" dirty="0"/>
              <a:t>, T., &amp; </a:t>
            </a:r>
            <a:r>
              <a:rPr lang="en-US" dirty="0" err="1"/>
              <a:t>Brayne</a:t>
            </a:r>
            <a:r>
              <a:rPr lang="en-US" dirty="0"/>
              <a:t>, C. (2020). Using the GHQ-12 to screen for mental health problems among primary care patients: psychometrics and practical considerations. International Journal of Mental Health Systems, 14(1)</a:t>
            </a:r>
          </a:p>
          <a:p>
            <a:r>
              <a:rPr lang="en-US" dirty="0"/>
              <a:t>Ranganathan, P. (2022). An Introduction to Statistics: Diagnostic Tests. Indian Journal of Critical Care Medicine, 25(S3), S283–S284</a:t>
            </a:r>
          </a:p>
          <a:p>
            <a:r>
              <a:rPr lang="en-US" dirty="0"/>
              <a:t>Nahm, F. S. (2022). Receiver operating characteristic curve: overview and practical use for clinicians. Korean Journal of Anesthesiology, 75(1), 25–36</a:t>
            </a:r>
          </a:p>
          <a:p>
            <a:r>
              <a:rPr lang="en-US" dirty="0" err="1"/>
              <a:t>Streiner</a:t>
            </a:r>
            <a:r>
              <a:rPr lang="en-US" dirty="0"/>
              <a:t>, D. L., &amp; Cairney, J. (2007). What’s under the ROC? An Introduction to Receiver Operating Characteristics Curves. The Canadian Journal of Psychiatry, 52(2), 121–128</a:t>
            </a:r>
          </a:p>
          <a:p>
            <a:r>
              <a:rPr lang="en-US" dirty="0"/>
              <a:t>Zou, K. H., O’Malley, A. J., &amp; Mauri, L. (2007). Receiver-Operating Characteristic Analysis for Evaluating Diagnostic Tests and Predictive Models. Circulation, 115(5), 654–657</a:t>
            </a:r>
          </a:p>
          <a:p>
            <a:r>
              <a:rPr lang="en-US" dirty="0"/>
              <a:t>Perkins, N. J., &amp; </a:t>
            </a:r>
            <a:r>
              <a:rPr lang="en-US" dirty="0" err="1"/>
              <a:t>Schisterman</a:t>
            </a:r>
            <a:r>
              <a:rPr lang="en-US" dirty="0"/>
              <a:t>, E. F. (2006). The Inconsistency of “Optimal” </a:t>
            </a:r>
            <a:r>
              <a:rPr lang="en-US" dirty="0" err="1"/>
              <a:t>Cutpoints</a:t>
            </a:r>
            <a:r>
              <a:rPr lang="en-US" dirty="0"/>
              <a:t> Obtained using Two Criteria based on the Receiver Operating Characteristic Curve. American Journal of Epidemiology, 163(7), 670–675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53723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CC031-E0C3-EDC6-7233-DA3D8662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565" y="2859420"/>
            <a:ext cx="2603625" cy="770861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DEDB4-1540-F65C-CBAD-2A94B9154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506" y="829706"/>
            <a:ext cx="7637929" cy="560114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000" dirty="0"/>
              <a:t>Correlation Methods and Sample Size</a:t>
            </a:r>
            <a:br>
              <a:rPr lang="en-US" sz="3000" dirty="0"/>
            </a:br>
            <a:endParaRPr lang="en-US" sz="3000" dirty="0"/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Agreement Methods and Sample Size</a:t>
            </a:r>
            <a:br>
              <a:rPr lang="en-US" sz="3000" dirty="0"/>
            </a:br>
            <a:endParaRPr lang="en-US" sz="3000" dirty="0"/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Diagnostic Testing Methods and Sample Size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Discussion and Conclusions</a:t>
            </a:r>
            <a:br>
              <a:rPr lang="en-US" dirty="0"/>
            </a:br>
            <a:endParaRPr lang="en-US" dirty="0"/>
          </a:p>
          <a:p>
            <a:pPr marL="0" indent="0">
              <a:buClr>
                <a:srgbClr val="48BFD3"/>
              </a:buClr>
              <a:buNone/>
            </a:pPr>
            <a:r>
              <a:rPr lang="en-US" sz="2400" b="1" dirty="0">
                <a:solidFill>
                  <a:srgbClr val="48BFD3"/>
                </a:solidFill>
              </a:rPr>
              <a:t>All example files will be available after the webinar</a:t>
            </a:r>
          </a:p>
        </p:txBody>
      </p:sp>
    </p:spTree>
    <p:extLst>
      <p:ext uri="{BB962C8B-B14F-4D97-AF65-F5344CB8AC3E}">
        <p14:creationId xmlns:p14="http://schemas.microsoft.com/office/powerpoint/2010/main" val="3749885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A6CBB2AC-7A57-9CEA-7AA7-7D9BD7A11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" y="0"/>
            <a:ext cx="12185235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63AC88-4E9C-A114-EF52-94DFCE03849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89700"/>
            <a:ext cx="1003300" cy="258763"/>
          </a:xfrm>
        </p:spPr>
        <p:txBody>
          <a:bodyPr/>
          <a:lstStyle/>
          <a:p>
            <a:fld id="{58DD597F-0A94-4570-9B04-33268E17727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885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21E441D3-A0A2-BCF4-A92E-E344B0B0B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AAA38CE-AF21-39D8-2FF6-C167A79A0B68}"/>
              </a:ext>
            </a:extLst>
          </p:cNvPr>
          <p:cNvSpPr/>
          <p:nvPr/>
        </p:nvSpPr>
        <p:spPr>
          <a:xfrm>
            <a:off x="4547898" y="546888"/>
            <a:ext cx="7735227" cy="952121"/>
          </a:xfrm>
          <a:prstGeom prst="roundRect">
            <a:avLst>
              <a:gd name="adj" fmla="val 5368"/>
            </a:avLst>
          </a:prstGeom>
          <a:solidFill>
            <a:schemeClr val="bg2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4" name="Picture 14" descr="nQuery-G2-Review-3">
            <a:extLst>
              <a:ext uri="{FF2B5EF4-FFF2-40B4-BE49-F238E27FC236}">
                <a16:creationId xmlns:a16="http://schemas.microsoft.com/office/drawing/2014/main" id="{5E28CA44-7C59-4F6D-85BB-6D13641D6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41" y="3181099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112297733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1229191" y="-95273"/>
                          <a:pt x="1347303" y="40334"/>
                          <a:pt x="2485026" y="0"/>
                        </a:cubicBezTo>
                        <a:cubicBezTo>
                          <a:pt x="2484363" y="1409795"/>
                          <a:pt x="2572182" y="2043776"/>
                          <a:pt x="2485026" y="3050671"/>
                        </a:cubicBezTo>
                        <a:cubicBezTo>
                          <a:pt x="1851316" y="3030554"/>
                          <a:pt x="839454" y="2901840"/>
                          <a:pt x="0" y="3050671"/>
                        </a:cubicBezTo>
                        <a:cubicBezTo>
                          <a:pt x="97792" y="2284858"/>
                          <a:pt x="125311" y="86485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nQuery-G2-Review-2">
            <a:extLst>
              <a:ext uri="{FF2B5EF4-FFF2-40B4-BE49-F238E27FC236}">
                <a16:creationId xmlns:a16="http://schemas.microsoft.com/office/drawing/2014/main" id="{D45DAD02-7073-46CD-BF2A-3ADA5AA5A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6" y="3181099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634779923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935525" y="-133403"/>
                          <a:pt x="2152704" y="-36934"/>
                          <a:pt x="2485026" y="0"/>
                        </a:cubicBezTo>
                        <a:cubicBezTo>
                          <a:pt x="2504039" y="1224398"/>
                          <a:pt x="2562784" y="1933590"/>
                          <a:pt x="2485026" y="3050671"/>
                        </a:cubicBezTo>
                        <a:cubicBezTo>
                          <a:pt x="2063383" y="2927523"/>
                          <a:pt x="557899" y="2942498"/>
                          <a:pt x="0" y="3050671"/>
                        </a:cubicBezTo>
                        <a:cubicBezTo>
                          <a:pt x="-137416" y="2185246"/>
                          <a:pt x="150040" y="33957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nQuery-G2-Review-5">
            <a:extLst>
              <a:ext uri="{FF2B5EF4-FFF2-40B4-BE49-F238E27FC236}">
                <a16:creationId xmlns:a16="http://schemas.microsoft.com/office/drawing/2014/main" id="{C3D22A39-3CA7-4D24-BADD-D705317FA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96" y="3181099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52657929">
                  <a:custGeom>
                    <a:avLst/>
                    <a:gdLst>
                      <a:gd name="connsiteX0" fmla="*/ 0 w 2410617"/>
                      <a:gd name="connsiteY0" fmla="*/ 0 h 2959325"/>
                      <a:gd name="connsiteX1" fmla="*/ 2410617 w 2410617"/>
                      <a:gd name="connsiteY1" fmla="*/ 0 h 2959325"/>
                      <a:gd name="connsiteX2" fmla="*/ 2410617 w 2410617"/>
                      <a:gd name="connsiteY2" fmla="*/ 2959325 h 2959325"/>
                      <a:gd name="connsiteX3" fmla="*/ 0 w 2410617"/>
                      <a:gd name="connsiteY3" fmla="*/ 2959325 h 2959325"/>
                      <a:gd name="connsiteX4" fmla="*/ 0 w 2410617"/>
                      <a:gd name="connsiteY4" fmla="*/ 0 h 2959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10617" h="2959325" extrusionOk="0">
                        <a:moveTo>
                          <a:pt x="0" y="0"/>
                        </a:moveTo>
                        <a:cubicBezTo>
                          <a:pt x="993242" y="-98322"/>
                          <a:pt x="1634998" y="-78723"/>
                          <a:pt x="2410617" y="0"/>
                        </a:cubicBezTo>
                        <a:cubicBezTo>
                          <a:pt x="2262092" y="1079841"/>
                          <a:pt x="2365652" y="1717688"/>
                          <a:pt x="2410617" y="2959325"/>
                        </a:cubicBezTo>
                        <a:cubicBezTo>
                          <a:pt x="2133113" y="3050712"/>
                          <a:pt x="550164" y="2849771"/>
                          <a:pt x="0" y="2959325"/>
                        </a:cubicBezTo>
                        <a:cubicBezTo>
                          <a:pt x="91681" y="1744527"/>
                          <a:pt x="-90978" y="3757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nQuery-G2-Review-4">
            <a:extLst>
              <a:ext uri="{FF2B5EF4-FFF2-40B4-BE49-F238E27FC236}">
                <a16:creationId xmlns:a16="http://schemas.microsoft.com/office/drawing/2014/main" id="{428C0B0F-E220-4F1C-BA92-1756E99BC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851" y="3181099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172447036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743949" y="-37904"/>
                          <a:pt x="1879360" y="-55183"/>
                          <a:pt x="2485026" y="0"/>
                        </a:cubicBezTo>
                        <a:cubicBezTo>
                          <a:pt x="2455544" y="1321716"/>
                          <a:pt x="2321872" y="1685505"/>
                          <a:pt x="2485026" y="3050671"/>
                        </a:cubicBezTo>
                        <a:cubicBezTo>
                          <a:pt x="1602360" y="3105291"/>
                          <a:pt x="556210" y="2896323"/>
                          <a:pt x="0" y="3050671"/>
                        </a:cubicBezTo>
                        <a:cubicBezTo>
                          <a:pt x="60216" y="2190889"/>
                          <a:pt x="-164684" y="3320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F69E7F7F-FBD1-48FB-BDC2-E6EFECD3084D}"/>
              </a:ext>
            </a:extLst>
          </p:cNvPr>
          <p:cNvSpPr txBox="1">
            <a:spLocks/>
          </p:cNvSpPr>
          <p:nvPr/>
        </p:nvSpPr>
        <p:spPr>
          <a:xfrm>
            <a:off x="3635529" y="1406242"/>
            <a:ext cx="9080099" cy="128402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id="{0F0FC644-A625-4114-9EE1-F6FFADDDD317}"/>
              </a:ext>
            </a:extLst>
          </p:cNvPr>
          <p:cNvSpPr txBox="1">
            <a:spLocks/>
          </p:cNvSpPr>
          <p:nvPr/>
        </p:nvSpPr>
        <p:spPr>
          <a:xfrm>
            <a:off x="4787153" y="602457"/>
            <a:ext cx="7074474" cy="84098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none" spc="100" baseline="0">
                <a:solidFill>
                  <a:schemeClr val="bg1"/>
                </a:solidFill>
                <a:latin typeface="Futura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GB" sz="2400" spc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2021, 88% of organizations with clinical trials </a:t>
            </a:r>
            <a:br>
              <a:rPr lang="en-GB" sz="2400" spc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spc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approved by the FDA used nQuery</a:t>
            </a:r>
          </a:p>
        </p:txBody>
      </p:sp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0DB1C739-2CA4-4747-BC19-E8F72F956B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4" y="2738256"/>
            <a:ext cx="485977" cy="219899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27AEEB91-7901-46C9-AAC7-6A45A47CFA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46" y="2782356"/>
            <a:ext cx="533910" cy="131698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41534330-CF2F-45C6-BB7B-F59773E577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10" y="2772555"/>
            <a:ext cx="588388" cy="151300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694F9984-3CCA-4D52-BCF2-13B7B4422C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051" y="2767266"/>
            <a:ext cx="480150" cy="161879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AD90B7F8-51E6-41FC-9397-F42597599F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53" y="2743828"/>
            <a:ext cx="632592" cy="208755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D3FCA941-459E-4CED-B474-4983196D355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00" y="2712826"/>
            <a:ext cx="307681" cy="270759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FCFC053C-0A26-463F-AA3E-6EC74FCC6BF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833" y="2690270"/>
            <a:ext cx="261978" cy="315871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A5B5EBDB-D204-464F-9CA5-D5300F8AAB1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23" y="2768980"/>
            <a:ext cx="411557" cy="158450"/>
          </a:xfrm>
          <a:prstGeom prst="rect">
            <a:avLst/>
          </a:prstGeom>
        </p:spPr>
      </p:pic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id="{1F4D7F59-9087-456B-9152-2B7B4733D84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654" y="2760920"/>
            <a:ext cx="985485" cy="174571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D6887FA9-0237-4932-83C9-48C5B12C2B2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599" y="2732944"/>
            <a:ext cx="197028" cy="230522"/>
          </a:xfrm>
          <a:prstGeom prst="rect">
            <a:avLst/>
          </a:prstGeom>
        </p:spPr>
      </p:pic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439E280A-3585-4559-B6FD-88C7AD8DF3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64" y="2782356"/>
            <a:ext cx="591629" cy="131698"/>
          </a:xfrm>
          <a:prstGeom prst="rect">
            <a:avLst/>
          </a:prstGeom>
        </p:spPr>
      </p:pic>
      <p:pic>
        <p:nvPicPr>
          <p:cNvPr id="54" name="Picture 5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CBDC9E-2C62-4DC1-B9D1-E04305152E3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64" y="2732944"/>
            <a:ext cx="815693" cy="230522"/>
          </a:xfrm>
          <a:prstGeom prst="rect">
            <a:avLst/>
          </a:prstGeom>
        </p:spPr>
      </p:pic>
      <p:pic>
        <p:nvPicPr>
          <p:cNvPr id="55" name="Picture 54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DF205AD4-A382-42CA-8A40-5289368C345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7" b="28791"/>
          <a:stretch/>
        </p:blipFill>
        <p:spPr>
          <a:xfrm>
            <a:off x="7153939" y="2709642"/>
            <a:ext cx="648672" cy="277126"/>
          </a:xfrm>
          <a:prstGeom prst="rect">
            <a:avLst/>
          </a:prstGeom>
        </p:spPr>
      </p:pic>
      <p:pic>
        <p:nvPicPr>
          <p:cNvPr id="56" name="Picture 55" descr="A close up of a logo&#10;&#10;Description automatically generated">
            <a:extLst>
              <a:ext uri="{FF2B5EF4-FFF2-40B4-BE49-F238E27FC236}">
                <a16:creationId xmlns:a16="http://schemas.microsoft.com/office/drawing/2014/main" id="{4459B203-0089-480B-85F6-D0A548FEF5D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98" y="2766108"/>
            <a:ext cx="590472" cy="164195"/>
          </a:xfrm>
          <a:prstGeom prst="rect">
            <a:avLst/>
          </a:prstGeom>
        </p:spPr>
      </p:pic>
      <p:pic>
        <p:nvPicPr>
          <p:cNvPr id="57" name="Picture 5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E5928C-B3ED-48CF-B9DE-E8F6BF93CBB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264" y="2766394"/>
            <a:ext cx="548222" cy="163623"/>
          </a:xfrm>
          <a:prstGeom prst="rect">
            <a:avLst/>
          </a:prstGeom>
        </p:spPr>
      </p:pic>
      <p:pic>
        <p:nvPicPr>
          <p:cNvPr id="58" name="Picture 57" descr="A close up of a sign&#10;&#10;Description automatically generated">
            <a:extLst>
              <a:ext uri="{FF2B5EF4-FFF2-40B4-BE49-F238E27FC236}">
                <a16:creationId xmlns:a16="http://schemas.microsoft.com/office/drawing/2014/main" id="{F44C94AF-21F4-47FF-B04F-25B375AF9AA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09" y="2718413"/>
            <a:ext cx="469991" cy="259585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9D3A38-B73B-4165-A83B-A33D20A85FA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78" y="456892"/>
            <a:ext cx="3263436" cy="11851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"/>
              </a:prstClr>
            </a:outerShdw>
          </a:effectLst>
        </p:spPr>
      </p:pic>
      <p:pic>
        <p:nvPicPr>
          <p:cNvPr id="3" name="Picture 2" descr="nQuery-G2-Review-1-Example-1">
            <a:extLst>
              <a:ext uri="{FF2B5EF4-FFF2-40B4-BE49-F238E27FC236}">
                <a16:creationId xmlns:a16="http://schemas.microsoft.com/office/drawing/2014/main" id="{4C8422BA-4B5A-42F8-B368-E37E3D424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939" y="3181099"/>
            <a:ext cx="2230943" cy="2738753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172447036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743949" y="-37904"/>
                          <a:pt x="1879360" y="-55183"/>
                          <a:pt x="2485026" y="0"/>
                        </a:cubicBezTo>
                        <a:cubicBezTo>
                          <a:pt x="2455544" y="1321716"/>
                          <a:pt x="2321872" y="1685505"/>
                          <a:pt x="2485026" y="3050671"/>
                        </a:cubicBezTo>
                        <a:cubicBezTo>
                          <a:pt x="1602360" y="3105291"/>
                          <a:pt x="556210" y="2896323"/>
                          <a:pt x="0" y="3050671"/>
                        </a:cubicBezTo>
                        <a:cubicBezTo>
                          <a:pt x="60216" y="2190889"/>
                          <a:pt x="-164684" y="3320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65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C5537-17F8-C98D-6777-8F14C9DFC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3095453"/>
            <a:ext cx="9096935" cy="667094"/>
          </a:xfrm>
        </p:spPr>
        <p:txBody>
          <a:bodyPr/>
          <a:lstStyle/>
          <a:p>
            <a:r>
              <a:rPr lang="en-US" sz="4400" dirty="0"/>
              <a:t>Correlation Methods and Sample Size</a:t>
            </a: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F0BAF-1B39-0BC3-D971-A68B1458A9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6965" y="2485747"/>
            <a:ext cx="1584541" cy="513383"/>
          </a:xfrm>
        </p:spPr>
        <p:txBody>
          <a:bodyPr/>
          <a:lstStyle/>
          <a:p>
            <a:r>
              <a:rPr lang="en-IE" dirty="0"/>
              <a:t>Part 1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75873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9691-F43F-63F8-6AB8-325652CFB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—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D03E8-D76D-8081-3602-829280B2B41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0100" y="1355651"/>
            <a:ext cx="11170228" cy="4953074"/>
          </a:xfrm>
        </p:spPr>
        <p:txBody>
          <a:bodyPr/>
          <a:lstStyle/>
          <a:p>
            <a:r>
              <a:rPr lang="en-US" sz="2400" dirty="0"/>
              <a:t>Correlation coefficients are a type of statistical measure which evaluates the strength of relationship between two variables (e.g. age, income, blood pressure)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Many different correlation coefficients have been proposed for different scenarios</a:t>
            </a:r>
            <a:br>
              <a:rPr lang="en-US" sz="2400" dirty="0"/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Pearson’s r,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Spearman’s correlation coefficient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Kendall’s Tau-b, tetrachoric correlation, etc.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orrelation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measures are often useful when assessing relationships being evaluated using models such as linear regression (e.g. r x r = R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(% Variance Explained))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US" sz="2400" dirty="0"/>
          </a:p>
          <a:p>
            <a:r>
              <a:rPr lang="en-US" sz="2400" dirty="0"/>
              <a:t>But the choice of correlation coefficient should reflect the type of the variables being measured (continuous, ordinal, binary) &amp; their expected relationship (linear, non-linear)</a:t>
            </a:r>
          </a:p>
        </p:txBody>
      </p:sp>
    </p:spTree>
    <p:extLst>
      <p:ext uri="{BB962C8B-B14F-4D97-AF65-F5344CB8AC3E}">
        <p14:creationId xmlns:p14="http://schemas.microsoft.com/office/powerpoint/2010/main" val="545224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758D-F555-1D6F-87D2-E7D2C6CCD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Correlation Coefficient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F2E012-4EE5-90E2-1829-31C5AFF14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415003"/>
              </p:ext>
            </p:extLst>
          </p:nvPr>
        </p:nvGraphicFramePr>
        <p:xfrm>
          <a:off x="800100" y="1570629"/>
          <a:ext cx="6097850" cy="4754880"/>
        </p:xfrm>
        <a:graphic>
          <a:graphicData uri="http://schemas.openxmlformats.org/drawingml/2006/table">
            <a:tbl>
              <a:tblPr bandCol="1">
                <a:tableStyleId>{C083E6E3-FA7D-4D7B-A595-EF9225AFEA82}</a:tableStyleId>
              </a:tblPr>
              <a:tblGrid>
                <a:gridCol w="1623256">
                  <a:extLst>
                    <a:ext uri="{9D8B030D-6E8A-4147-A177-3AD203B41FA5}">
                      <a16:colId xmlns:a16="http://schemas.microsoft.com/office/drawing/2014/main" val="1954753644"/>
                    </a:ext>
                  </a:extLst>
                </a:gridCol>
                <a:gridCol w="4474594">
                  <a:extLst>
                    <a:ext uri="{9D8B030D-6E8A-4147-A177-3AD203B41FA5}">
                      <a16:colId xmlns:a16="http://schemas.microsoft.com/office/drawing/2014/main" val="1875939613"/>
                    </a:ext>
                  </a:extLst>
                </a:gridCol>
              </a:tblGrid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Pearson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IE" sz="2000" b="0" dirty="0">
                          <a:solidFill>
                            <a:schemeClr val="tx1"/>
                          </a:solidFill>
                        </a:rPr>
                        <a:t>Linear Relationship between two continuous variables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173196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Spearman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E" sz="2000" b="0" dirty="0">
                          <a:solidFill>
                            <a:schemeClr val="tx1"/>
                          </a:solidFill>
                        </a:rPr>
                        <a:t>Relationship between ranks of two variables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742925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Kendall tau-B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E" sz="2000" b="0" dirty="0">
                          <a:solidFill>
                            <a:schemeClr val="tx1"/>
                          </a:solidFill>
                        </a:rPr>
                        <a:t>Relationship between ranks of two variables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713393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 err="1">
                          <a:solidFill>
                            <a:schemeClr val="bg1"/>
                          </a:solidFill>
                        </a:rPr>
                        <a:t>Polychoric</a:t>
                      </a:r>
                      <a:endParaRPr lang="en-IE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Relationship between ranks of two ordinal variables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370419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Goodman &amp; Kruskal </a:t>
                      </a:r>
                      <a:r>
                        <a:rPr lang="el-GR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</a:t>
                      </a:r>
                      <a:endParaRPr lang="en-IE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Relationship between ranks of two ordinal variables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420033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Point Biserial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Relationship between a dichotomous variable and continuous variable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77801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C46B39B-C1F5-BA9B-D7AF-B58D6FD41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025" y="1570629"/>
            <a:ext cx="4525043" cy="24982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ADB9AC-41AC-B2E0-6B74-A6AC67E6C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150" y="4068830"/>
            <a:ext cx="2602791" cy="248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11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F66D111-5D6B-47D4-A7F2-F17EA0BAE9D3}"/>
              </a:ext>
            </a:extLst>
          </p:cNvPr>
          <p:cNvGrpSpPr/>
          <p:nvPr/>
        </p:nvGrpSpPr>
        <p:grpSpPr>
          <a:xfrm>
            <a:off x="6648953" y="1674976"/>
            <a:ext cx="4895209" cy="4588927"/>
            <a:chOff x="3050848" y="2358864"/>
            <a:chExt cx="4768554" cy="1760996"/>
          </a:xfrm>
        </p:grpSpPr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9FE081C1-1848-4B33-AB78-19AE427E1326}"/>
                </a:ext>
              </a:extLst>
            </p:cNvPr>
            <p:cNvSpPr txBox="1">
              <a:spLocks/>
            </p:cNvSpPr>
            <p:nvPr/>
          </p:nvSpPr>
          <p:spPr>
            <a:xfrm>
              <a:off x="3050848" y="2358864"/>
              <a:ext cx="4768554" cy="1760996"/>
            </a:xfrm>
            <a:prstGeom prst="rect">
              <a:avLst/>
            </a:prstGeom>
            <a:solidFill>
              <a:schemeClr val="bg1"/>
            </a:solidFill>
            <a:ln w="47625">
              <a:gradFill flip="none" rotWithShape="1">
                <a:gsLst>
                  <a:gs pos="0">
                    <a:srgbClr val="3758A6"/>
                  </a:gs>
                  <a:gs pos="60000">
                    <a:srgbClr val="59BEBD"/>
                  </a:gs>
                  <a:gs pos="100000">
                    <a:srgbClr val="56AF90"/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</p:spPr>
          <p:txBody>
            <a:bodyPr vert="horz" lIns="45720" tIns="45720" rIns="45720" bIns="45720" rtlCol="0"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rgbClr val="1CADE4"/>
                </a:buClr>
                <a:buSzPct val="100000"/>
                <a:buFont typeface="Tw Cen MT" panose="020B0602020104020603" pitchFamily="34" charset="0"/>
                <a:buNone/>
                <a:tabLst/>
                <a:defRPr/>
              </a:pPr>
              <a:r>
                <a:rPr kumimoji="0" lang="en-IE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Sample Size Formula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82BCC56-6427-477C-BD45-5284F6F985E6}"/>
                    </a:ext>
                  </a:extLst>
                </p:cNvPr>
                <p:cNvSpPr txBox="1"/>
                <p:nvPr/>
              </p:nvSpPr>
              <p:spPr>
                <a:xfrm>
                  <a:off x="3050849" y="2671565"/>
                  <a:ext cx="4768553" cy="11355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IE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E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IE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IE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IE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IE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IE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E" sz="28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IE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IE" sz="2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num>
                                          <m:den>
                                            <m:r>
                                              <a:rPr lang="en-IE" sz="28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sub>
                                    </m:sSub>
                                    <m:r>
                                      <a:rPr lang="en-IE" sz="28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IE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E" sz="2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IE" sz="2800" b="0" i="1" smtClean="0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en-IE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IE" sz="2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d>
                                      <m:dPr>
                                        <m:ctrlPr>
                                          <a:rPr lang="en-IE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IE" sz="2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E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𝜌</m:t>
                                            </m:r>
                                          </m:e>
                                          <m:sub>
                                            <m:r>
                                              <a:rPr lang="en-IE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IE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IE" sz="2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d>
                                      <m:dPr>
                                        <m:ctrlPr>
                                          <a:rPr lang="en-IE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IE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E" sz="28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𝜌</m:t>
                                            </m:r>
                                          </m:e>
                                          <m:sub>
                                            <m:r>
                                              <a:rPr lang="en-IE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IE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IE" sz="2800" dirty="0"/>
                </a:p>
                <a:p>
                  <a:endParaRPr lang="en-IE" sz="28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IE" sz="28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IE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IE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IE" sz="28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d>
                                  <m:dPr>
                                    <m:ctrlPr>
                                      <a:rPr lang="en-IE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IE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IE" sz="2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IE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IE" sz="28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𝜌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IE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  <m:sup>
                                            <m:r>
                                              <a:rPr lang="en-IE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r>
                                          <a:rPr lang="en-IE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IE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E" sz="2800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IE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IE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E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IE" sz="2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IE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𝜌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IE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IE" sz="2800" b="0" i="1" smtClean="0">
                                    <a:latin typeface="Cambria Math" panose="02040503050406030204" pitchFamily="18" charset="0"/>
                                  </a:rPr>
                                  <m:t>&lt;0.95</m:t>
                                </m:r>
                              </m:e>
                              <m:e>
                                <m:r>
                                  <a:rPr lang="en-IE" sz="2800" b="0" i="1" smtClean="0">
                                    <a:latin typeface="Cambria Math" panose="02040503050406030204" pitchFamily="18" charset="0"/>
                                  </a:rPr>
                                  <m:t>1.06 </m:t>
                                </m:r>
                                <m:r>
                                  <a:rPr lang="en-IE" sz="2800" b="0" i="1" smtClean="0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IE" sz="28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82BCC56-6427-477C-BD45-5284F6F985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0849" y="2671565"/>
                  <a:ext cx="4768553" cy="113559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24A8E37-210D-463F-B141-262B71FD81EE}"/>
                  </a:ext>
                </a:extLst>
              </p:cNvPr>
              <p:cNvSpPr txBox="1"/>
              <p:nvPr/>
            </p:nvSpPr>
            <p:spPr>
              <a:xfrm>
                <a:off x="800100" y="1399503"/>
                <a:ext cx="5026853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2400" dirty="0"/>
                  <a:t>Spearman’s Correlation is a rank correlation coefficient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IE" sz="2000" dirty="0">
                    <a:solidFill>
                      <a:schemeClr val="bg1">
                        <a:lumMod val="50000"/>
                      </a:schemeClr>
                    </a:solidFill>
                  </a:rPr>
                  <a:t>Data ordered from lowest to highest w/ ranking used rather than raw data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IE" sz="2000" dirty="0">
                    <a:solidFill>
                      <a:srgbClr val="7F7F7F"/>
                    </a:solidFill>
                  </a:rPr>
                  <a:t>Other rank correlations examples: Kendall’s tau-B, tetrachoric correlation.</a:t>
                </a:r>
              </a:p>
              <a:p>
                <a:endParaRPr lang="en-IE" sz="2400" dirty="0"/>
              </a:p>
              <a:p>
                <a:r>
                  <a:rPr lang="en-IE" sz="2400" dirty="0"/>
                  <a:t>As a non-parametric measure, unlike Pearson’s </a:t>
                </a:r>
                <a14:m>
                  <m:oMath xmlns:m="http://schemas.openxmlformats.org/officeDocument/2006/math">
                    <m:r>
                      <a:rPr lang="en-IE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IE" sz="2400" dirty="0"/>
                  <a:t>, it doesn’t require linear relationship or normality assumptions</a:t>
                </a:r>
              </a:p>
              <a:p>
                <a:endParaRPr lang="en-IE" sz="2400" dirty="0"/>
              </a:p>
              <a:p>
                <a:r>
                  <a:rPr lang="en-IE" sz="2400" dirty="0"/>
                  <a:t>Sample size methods used are an extension of the traditional Pearson methods.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24A8E37-210D-463F-B141-262B71FD8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1399503"/>
                <a:ext cx="5026853" cy="5016758"/>
              </a:xfrm>
              <a:prstGeom prst="rect">
                <a:avLst/>
              </a:prstGeom>
              <a:blipFill>
                <a:blip r:embed="rId4"/>
                <a:stretch>
                  <a:fillRect l="-1818" t="-972" r="-1091" b="-182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ADD97AC7-8FB6-801E-7B3A-673C526CF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17967"/>
            <a:ext cx="10553700" cy="770861"/>
          </a:xfrm>
        </p:spPr>
        <p:txBody>
          <a:bodyPr/>
          <a:lstStyle/>
          <a:p>
            <a:r>
              <a:rPr lang="en-US" dirty="0"/>
              <a:t>Spearman’s Correlation — Sample Size</a:t>
            </a:r>
          </a:p>
        </p:txBody>
      </p:sp>
    </p:spTree>
    <p:extLst>
      <p:ext uri="{BB962C8B-B14F-4D97-AF65-F5344CB8AC3E}">
        <p14:creationId xmlns:p14="http://schemas.microsoft.com/office/powerpoint/2010/main" val="1670476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37C2D6"/>
      </a:accent2>
      <a:accent3>
        <a:srgbClr val="2683C6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2328</Words>
  <Application>Microsoft Office PowerPoint</Application>
  <PresentationFormat>Widescreen</PresentationFormat>
  <Paragraphs>219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Century Gothic</vt:lpstr>
      <vt:lpstr>Tw Cen MT</vt:lpstr>
      <vt:lpstr>Office Theme</vt:lpstr>
      <vt:lpstr>PowerPoint Presentation</vt:lpstr>
      <vt:lpstr>PowerPoint Presentation</vt:lpstr>
      <vt:lpstr>Agenda</vt:lpstr>
      <vt:lpstr>PowerPoint Presentation</vt:lpstr>
      <vt:lpstr>PowerPoint Presentation</vt:lpstr>
      <vt:lpstr>Correlation Methods and Sample Size</vt:lpstr>
      <vt:lpstr>Correlation — Overview</vt:lpstr>
      <vt:lpstr>Types of Correlation Coefficient</vt:lpstr>
      <vt:lpstr>Spearman’s Correlation — Sample Size</vt:lpstr>
      <vt:lpstr>Spearman’s Correlation | Example</vt:lpstr>
      <vt:lpstr>Agreement Methods and Sample Size  </vt:lpstr>
      <vt:lpstr>Agreement Methods — Overview</vt:lpstr>
      <vt:lpstr>Cohen’s Kappa — Overview</vt:lpstr>
      <vt:lpstr>Cohen’s Kappa | Example</vt:lpstr>
      <vt:lpstr>Diagnostic Testing Methods and Sample Size  </vt:lpstr>
      <vt:lpstr>Diagnostic Testing Methods — Overview</vt:lpstr>
      <vt:lpstr>Confusion Matrix</vt:lpstr>
      <vt:lpstr>Receiver Operating Characteristic (ROC) Curve</vt:lpstr>
      <vt:lpstr>One Sample ROC Curve | Example</vt:lpstr>
      <vt:lpstr>Discussion and Conclusions  </vt:lpstr>
      <vt:lpstr>Discussion and Conclusions</vt:lpstr>
      <vt:lpstr>PowerPoint Presentation</vt:lpstr>
      <vt:lpstr>Thank You</vt:lpstr>
      <vt:lpstr>References [Correlation]</vt:lpstr>
      <vt:lpstr>References [Agreement]</vt:lpstr>
      <vt:lpstr>References [Diagnostic Testing]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Liam Burke</dc:creator>
  <cp:lastModifiedBy>Denis Desmond</cp:lastModifiedBy>
  <cp:revision>250</cp:revision>
  <dcterms:created xsi:type="dcterms:W3CDTF">2022-08-22T16:39:30Z</dcterms:created>
  <dcterms:modified xsi:type="dcterms:W3CDTF">2023-05-08T01:31:52Z</dcterms:modified>
</cp:coreProperties>
</file>